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3" r:id="rId2"/>
    <p:sldMasterId id="2147483679" r:id="rId3"/>
  </p:sldMasterIdLst>
  <p:notesMasterIdLst>
    <p:notesMasterId r:id="rId46"/>
  </p:notesMasterIdLst>
  <p:sldIdLst>
    <p:sldId id="256"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Lst>
  <p:sldSz cx="9144000" cy="5143500" type="screen16x9"/>
  <p:notesSz cx="6858000" cy="9144000"/>
  <p:embeddedFontLst>
    <p:embeddedFont>
      <p:font typeface="Helvetica Neue" panose="020B0604020202020204" charset="0"/>
      <p:regular r:id="rId47"/>
      <p:bold r:id="rId48"/>
      <p:italic r:id="rId49"/>
      <p:boldItalic r:id="rId50"/>
    </p:embeddedFont>
    <p:embeddedFont>
      <p:font typeface="Lato" panose="020F0502020204030203" pitchFamily="34" charset="0"/>
      <p:regular r:id="rId51"/>
      <p:bold r:id="rId52"/>
      <p:italic r:id="rId53"/>
      <p:boldItalic r:id="rId54"/>
    </p:embeddedFont>
    <p:embeddedFont>
      <p:font typeface="Proxima Nova" panose="020B0604020202020204" charset="0"/>
      <p:regular r:id="rId55"/>
      <p:bold r:id="rId56"/>
      <p:italic r:id="rId57"/>
      <p:boldItalic r:id="rId58"/>
    </p:embeddedFont>
    <p:embeddedFont>
      <p:font typeface="Proxima Nova Extrabold" panose="020B0604020202020204" charset="0"/>
      <p:bold r:id="rId59"/>
    </p:embeddedFont>
    <p:embeddedFont>
      <p:font typeface="Proxima Nova Semibold" panose="020B0604020202020204" charset="0"/>
      <p:regular r:id="rId60"/>
      <p:bold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7" roundtripDataSignature="AMtx7mgyZF8nlubiA1PMZTpCrIC4NVq72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96" y="2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font" Target="fonts/font7.fntdata"/><Relationship Id="rId58" Type="http://schemas.openxmlformats.org/officeDocument/2006/relationships/font" Target="fonts/font12.fntdata"/><Relationship Id="rId79"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3.fntdata"/><Relationship Id="rId57" Type="http://schemas.openxmlformats.org/officeDocument/2006/relationships/font" Target="fonts/font11.fntdata"/><Relationship Id="rId61" Type="http://schemas.openxmlformats.org/officeDocument/2006/relationships/font" Target="fonts/font15.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font" Target="fonts/font6.fntdata"/><Relationship Id="rId60" Type="http://schemas.openxmlformats.org/officeDocument/2006/relationships/font" Target="fonts/font14.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font" Target="fonts/font2.fntdata"/><Relationship Id="rId56" Type="http://schemas.openxmlformats.org/officeDocument/2006/relationships/font" Target="fonts/font10.fntdata"/><Relationship Id="rId77" Type="http://customschemas.google.com/relationships/presentationmetadata" Target="metadata"/><Relationship Id="rId8" Type="http://schemas.openxmlformats.org/officeDocument/2006/relationships/slide" Target="slides/slide5.xml"/><Relationship Id="rId51" Type="http://schemas.openxmlformats.org/officeDocument/2006/relationships/font" Target="fonts/font5.fntdata"/><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59" Type="http://schemas.openxmlformats.org/officeDocument/2006/relationships/font" Target="fonts/font13.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font" Target="fonts/font8.fntdata"/><Relationship Id="rId6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ellenmacarthurfoundation.org/circular-examples/connect-the-dot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ellenmacarthurfoundation.org/circular-examples/connect-the-dots"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lowtechmagazine.com/2017/09/how-to-run-modern-society-on-solar-and-wind-powe.html"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lowtechmagazine.com/2019/06/wooden-wind-turbines.html"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244334f2228_0_4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g244334f2228_0_4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The goal of this session is to inspire you in ways to go deep into your ideas, not stay with what seems to be a good idea.</a:t>
            </a:r>
            <a:endParaRPr/>
          </a:p>
          <a:p>
            <a:pPr marL="0" lvl="0" indent="0" algn="l" rtl="0">
              <a:lnSpc>
                <a:spcPct val="100000"/>
              </a:lnSpc>
              <a:spcBef>
                <a:spcPts val="0"/>
              </a:spcBef>
              <a:spcAft>
                <a:spcPts val="0"/>
              </a:spcAft>
              <a:buSzPts val="1100"/>
              <a:buNone/>
            </a:pPr>
            <a:r>
              <a:rPr lang="pt-PT"/>
              <a:t>The danger is in staying on a superficial level: that’s where we see many of the pitfalls of the circular economy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1" name="Google Shape;54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pt-PT" i="1">
                <a:solidFill>
                  <a:srgbClr val="4A86E8"/>
                </a:solidFill>
                <a:latin typeface="Proxima Nova"/>
                <a:ea typeface="Proxima Nova"/>
                <a:cs typeface="Proxima Nova"/>
                <a:sym typeface="Proxima Nova"/>
              </a:rPr>
              <a:t>What are the inputs and outputs of your access to clean water solution?</a:t>
            </a:r>
            <a:endParaRPr sz="1400" i="1">
              <a:solidFill>
                <a:srgbClr val="4A86E8"/>
              </a:solidFill>
              <a:latin typeface="Proxima Nova"/>
              <a:ea typeface="Proxima Nova"/>
              <a:cs typeface="Proxima Nova"/>
              <a:sym typeface="Proxima Nova"/>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pt-PT">
                <a:solidFill>
                  <a:schemeClr val="dk1"/>
                </a:solidFill>
              </a:rPr>
              <a:t>Look at the big picture</a:t>
            </a:r>
            <a:endParaRPr>
              <a:solidFill>
                <a:schemeClr val="dk1"/>
              </a:solidFill>
            </a:endParaRPr>
          </a:p>
          <a:p>
            <a:pPr marL="0" lvl="0" indent="0" algn="l" rtl="0">
              <a:lnSpc>
                <a:spcPct val="100000"/>
              </a:lnSpc>
              <a:spcBef>
                <a:spcPts val="0"/>
              </a:spcBef>
              <a:spcAft>
                <a:spcPts val="0"/>
              </a:spcAft>
              <a:buSzPts val="1100"/>
              <a:buNone/>
            </a:pPr>
            <a:r>
              <a:rPr lang="pt-PT">
                <a:solidFill>
                  <a:schemeClr val="dk1"/>
                </a:solidFill>
              </a:rPr>
              <a:t>There are many activities needed for bringing our idea to life. If it includes a physical product, raw materials need to be extracted, etc. There are inputs and outputs for all of the activities.</a:t>
            </a:r>
            <a:endParaRPr>
              <a:solidFill>
                <a:schemeClr val="dk1"/>
              </a:solidFill>
            </a:endParaRPr>
          </a:p>
          <a:p>
            <a:pPr marL="171450" lvl="0" indent="-171450" algn="l" rtl="0">
              <a:lnSpc>
                <a:spcPct val="100000"/>
              </a:lnSpc>
              <a:spcBef>
                <a:spcPts val="0"/>
              </a:spcBef>
              <a:spcAft>
                <a:spcPts val="0"/>
              </a:spcAft>
              <a:buSzPts val="1100"/>
              <a:buChar char="●"/>
            </a:pPr>
            <a:r>
              <a:rPr lang="pt-PT">
                <a:solidFill>
                  <a:schemeClr val="dk1"/>
                </a:solidFill>
              </a:rPr>
              <a:t>For example, Land use to source the natural resources needed. In manufacturing we might need to use water, precious metals (if we are producing electronics), electricity, people’s labour and output might be excess materials, heat from fossil fuels</a:t>
            </a:r>
            <a:endParaRPr>
              <a:solidFill>
                <a:schemeClr val="dk1"/>
              </a:solidFill>
            </a:endParaRPr>
          </a:p>
          <a:p>
            <a:pPr marL="171450" lvl="0" indent="-171450" algn="l" rtl="0">
              <a:lnSpc>
                <a:spcPct val="100000"/>
              </a:lnSpc>
              <a:spcBef>
                <a:spcPts val="0"/>
              </a:spcBef>
              <a:spcAft>
                <a:spcPts val="0"/>
              </a:spcAft>
              <a:buSzPts val="1100"/>
              <a:buChar char="●"/>
            </a:pPr>
            <a:r>
              <a:rPr lang="pt-PT">
                <a:solidFill>
                  <a:schemeClr val="dk1"/>
                </a:solidFill>
              </a:rPr>
              <a:t>To think about the inputs and outputs you can think of: </a:t>
            </a:r>
            <a:r>
              <a:rPr lang="pt-PT"/>
              <a:t>What needs to happen in order for me to be able to manufacture my product?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0" name="Google Shape;58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buChar char="●"/>
            </a:pPr>
            <a:r>
              <a:rPr lang="pt-PT">
                <a:solidFill>
                  <a:schemeClr val="dk1"/>
                </a:solidFill>
              </a:rPr>
              <a:t>what if excess material could be used in your production or for other industries?</a:t>
            </a:r>
            <a:endParaRPr>
              <a:solidFill>
                <a:schemeClr val="dk1"/>
              </a:solidFill>
            </a:endParaRPr>
          </a:p>
          <a:p>
            <a:pPr marL="171450" marR="0" lvl="0" indent="-171450" algn="l" rtl="0">
              <a:lnSpc>
                <a:spcPct val="100000"/>
              </a:lnSpc>
              <a:spcBef>
                <a:spcPts val="0"/>
              </a:spcBef>
              <a:spcAft>
                <a:spcPts val="0"/>
              </a:spcAft>
              <a:buClr>
                <a:srgbClr val="000000"/>
              </a:buClr>
              <a:buSzPts val="1100"/>
              <a:buChar char="●"/>
            </a:pPr>
            <a:r>
              <a:rPr lang="pt-PT"/>
              <a:t>How do you make sure that the lifecycle of the product can be prolonged with maintenance? And that its parts can be used for other products instead of becoming waste?</a:t>
            </a:r>
            <a:endParaRPr>
              <a:solidFill>
                <a:schemeClr val="dk1"/>
              </a:solidFill>
            </a:endParaRPr>
          </a:p>
          <a:p>
            <a:pPr marL="171450" lvl="0" indent="-171450" algn="l" rtl="0">
              <a:lnSpc>
                <a:spcPct val="100000"/>
              </a:lnSpc>
              <a:spcBef>
                <a:spcPts val="0"/>
              </a:spcBef>
              <a:spcAft>
                <a:spcPts val="0"/>
              </a:spcAft>
              <a:buSzPts val="1100"/>
              <a:buChar char="●"/>
            </a:pPr>
            <a:r>
              <a:rPr lang="pt-PT">
                <a:solidFill>
                  <a:schemeClr val="dk1"/>
                </a:solidFill>
              </a:rPr>
              <a:t>What if the excess heat can be used to warm up other facilities? </a:t>
            </a:r>
            <a:endParaRPr>
              <a:solidFill>
                <a:schemeClr val="dk1"/>
              </a:solidFill>
            </a:endParaRPr>
          </a:p>
          <a:p>
            <a:pPr marL="628650" lvl="1" indent="-171450" algn="l" rtl="0">
              <a:lnSpc>
                <a:spcPct val="100000"/>
              </a:lnSpc>
              <a:spcBef>
                <a:spcPts val="0"/>
              </a:spcBef>
              <a:spcAft>
                <a:spcPts val="0"/>
              </a:spcAft>
              <a:buSzPts val="1100"/>
              <a:buChar char="○"/>
            </a:pPr>
            <a:r>
              <a:rPr lang="pt-PT">
                <a:solidFill>
                  <a:schemeClr val="dk1"/>
                </a:solidFill>
              </a:rPr>
              <a:t>There a finnish company that serves companies with servers and then warms up their offices with the excess heat that comes from running the servers.</a:t>
            </a:r>
            <a:endParaRPr>
              <a:solidFill>
                <a:schemeClr val="dk1"/>
              </a:solidFill>
            </a:endParaRPr>
          </a:p>
          <a:p>
            <a:pPr marL="628650" lvl="1" indent="-171450" algn="l" rtl="0">
              <a:lnSpc>
                <a:spcPct val="100000"/>
              </a:lnSpc>
              <a:spcBef>
                <a:spcPts val="0"/>
              </a:spcBef>
              <a:spcAft>
                <a:spcPts val="0"/>
              </a:spcAft>
              <a:buSzPts val="1100"/>
              <a:buChar char="○"/>
            </a:pPr>
            <a:r>
              <a:rPr lang="pt-PT"/>
              <a:t>Also, Fortum and Microsoft announce world’s largest collab­o­ration to heat homes, services and businesses with sustainable waste heat from new data centre region</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0" name="Google Shape;61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b="1">
                <a:solidFill>
                  <a:schemeClr val="dk1"/>
                </a:solidFill>
              </a:rPr>
              <a:t>other questions to consider. </a:t>
            </a:r>
            <a:r>
              <a:rPr lang="pt-PT"/>
              <a:t>reduce the excess water consumed, the leakages</a:t>
            </a:r>
            <a:endParaRPr/>
          </a:p>
          <a:p>
            <a:pPr marL="0" lvl="0" indent="0" algn="l" rtl="0">
              <a:lnSpc>
                <a:spcPct val="100000"/>
              </a:lnSpc>
              <a:spcBef>
                <a:spcPts val="0"/>
              </a:spcBef>
              <a:spcAft>
                <a:spcPts val="0"/>
              </a:spcAft>
              <a:buSzPts val="1100"/>
              <a:buNone/>
            </a:pPr>
            <a:r>
              <a:rPr lang="pt-PT"/>
              <a:t>Can we support degrowth?</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9" name="Google Shape;61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Problem: </a:t>
            </a:r>
            <a:r>
              <a:rPr lang="pt-PT">
                <a:solidFill>
                  <a:schemeClr val="dk1"/>
                </a:solidFill>
              </a:rPr>
              <a:t>millions of people lack decent and secure access to water in Mexico. Pumping water requires enormous amounts of electricity. Addressing leaks in water-distribution networks, especially in cities, can curb water loss, energy use, and emissions.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Isla Urbana</a:t>
            </a:r>
            <a:r>
              <a:rPr lang="pt-PT">
                <a:solidFill>
                  <a:schemeClr val="dk1"/>
                </a:solidFill>
              </a:rPr>
              <a:t> is dedicated to contributing to water sustainability in Mexico through rainwater harvesting. So they use an existing resource (rainwater) and simple system to harvest it.</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Educates community on sustainable practices and efficient water use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Regenerate: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Reduced Flooding: Capturing rainwater reduces the flow of stormwater into the drains, mitigating the flooding that currently affects Mexico City.</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Recharging of the Aquifers: By harvesting the rainwater as it falls during the wet season, we could reduce the pressure on our rivers and aquifers by allowing them to recharge.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It’s a circular solution that takes a renewable resource (rainwater) and puts it to use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pt-PT"/>
              <a:t>reduce the excess water consumed, the leakages</a:t>
            </a:r>
            <a:endParaRPr/>
          </a:p>
          <a:p>
            <a:pPr marL="0" lvl="0" indent="0" algn="l" rtl="0">
              <a:lnSpc>
                <a:spcPct val="100000"/>
              </a:lnSpc>
              <a:spcBef>
                <a:spcPts val="0"/>
              </a:spcBef>
              <a:spcAft>
                <a:spcPts val="0"/>
              </a:spcAft>
              <a:buSzPts val="1100"/>
              <a:buNone/>
            </a:pPr>
            <a:r>
              <a:rPr lang="pt-PT"/>
              <a:t>Can we support degrowth?</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244334f2228_0_4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7" name="Google Shape;627;g244334f2228_0_4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Problem: </a:t>
            </a:r>
            <a:r>
              <a:rPr lang="pt-PT">
                <a:solidFill>
                  <a:schemeClr val="dk1"/>
                </a:solidFill>
              </a:rPr>
              <a:t>millions of people lack decent and secure access to water in Mexico. Pumping water requires enormous amounts of electricity. Addressing leaks in water-distribution networks, especially in cities, can curb water loss, energy use, and emissions.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Isla Urbana</a:t>
            </a:r>
            <a:r>
              <a:rPr lang="pt-PT">
                <a:solidFill>
                  <a:schemeClr val="dk1"/>
                </a:solidFill>
              </a:rPr>
              <a:t> is dedicated to contributing to water sustainability in Mexico through rainwater harvesting. So they use an existing resource (rainwater) and simple system to harvest it.</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Educates community on sustainable practices and efficient water use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Regenerate: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Reduced Flooding: Capturing rainwater reduces the flow of stormwater into the drains, mitigating the flooding that currently affects Mexico City.</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Recharging of the Aquifers: By harvesting the rainwater as it falls during the wet season, we could reduce the pressure on our rivers and aquifers by allowing them to recharge.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It’s a circular solution that takes a renewable resource (rainwater) and puts it to use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pt-PT"/>
              <a:t>reduce the excess water consumed, the leakages</a:t>
            </a:r>
            <a:endParaRPr/>
          </a:p>
          <a:p>
            <a:pPr marL="0" lvl="0" indent="0" algn="l" rtl="0">
              <a:lnSpc>
                <a:spcPct val="100000"/>
              </a:lnSpc>
              <a:spcBef>
                <a:spcPts val="0"/>
              </a:spcBef>
              <a:spcAft>
                <a:spcPts val="0"/>
              </a:spcAft>
              <a:buSzPts val="1100"/>
              <a:buNone/>
            </a:pPr>
            <a:r>
              <a:rPr lang="pt-PT"/>
              <a:t>Can we support degrowth?</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244334f2228_0_4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244334f2228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PT"/>
              <a:t>Leaf filter: thick material</a:t>
            </a:r>
            <a:endParaRPr/>
          </a:p>
          <a:p>
            <a:pPr marL="0" lvl="0" indent="0" algn="l" rtl="0">
              <a:spcBef>
                <a:spcPts val="0"/>
              </a:spcBef>
              <a:spcAft>
                <a:spcPts val="0"/>
              </a:spcAft>
              <a:buNone/>
            </a:pPr>
            <a:r>
              <a:rPr lang="pt-PT"/>
              <a:t>tlaloque: separates the first rains, the first dirty volume that falls in the rainfall to avoid it to enter the tank</a:t>
            </a:r>
            <a:endParaRPr/>
          </a:p>
          <a:p>
            <a:pPr marL="0" lvl="0" indent="0" algn="l" rtl="0">
              <a:spcBef>
                <a:spcPts val="0"/>
              </a:spcBef>
              <a:spcAft>
                <a:spcPts val="0"/>
              </a:spcAft>
              <a:buNone/>
            </a:pPr>
            <a:r>
              <a:rPr lang="pt-PT"/>
              <a:t>Turbulence reducer: helps water enter the tank calmly, avoiding sediments to lift from the ground of the tank, this maintains the water clean</a:t>
            </a:r>
            <a:endParaRPr/>
          </a:p>
          <a:p>
            <a:pPr marL="0" lvl="0" indent="0" algn="l" rtl="0">
              <a:spcBef>
                <a:spcPts val="0"/>
              </a:spcBef>
              <a:spcAft>
                <a:spcPts val="0"/>
              </a:spcAft>
              <a:buNone/>
            </a:pPr>
            <a:r>
              <a:rPr lang="pt-PT"/>
              <a:t>chlorine dispenser: to disinfect water</a:t>
            </a:r>
            <a:endParaRPr/>
          </a:p>
          <a:p>
            <a:pPr marL="0" lvl="0" indent="0" algn="l" rtl="0">
              <a:spcBef>
                <a:spcPts val="0"/>
              </a:spcBef>
              <a:spcAft>
                <a:spcPts val="0"/>
              </a:spcAft>
              <a:buNone/>
            </a:pPr>
            <a:r>
              <a:rPr lang="pt-PT"/>
              <a:t>floating pichancha: allows pump to extratc the water that is 20 cm from the surface, where you have the better quality liquid</a:t>
            </a:r>
            <a:endParaRPr/>
          </a:p>
          <a:p>
            <a:pPr marL="0" lvl="0" indent="0" algn="l" rtl="0">
              <a:spcBef>
                <a:spcPts val="0"/>
              </a:spcBef>
              <a:spcAft>
                <a:spcPts val="0"/>
              </a:spcAft>
              <a:buNone/>
            </a:pPr>
            <a:r>
              <a:rPr lang="pt-PT"/>
              <a:t>Filter against 50 microns sediments, STD 20 filter with activated carbon cartridge</a:t>
            </a:r>
            <a:endParaRPr/>
          </a:p>
          <a:p>
            <a:pPr marL="0" lvl="0" indent="0" algn="l" rtl="0">
              <a:spcBef>
                <a:spcPts val="0"/>
              </a:spcBef>
              <a:spcAft>
                <a:spcPts val="0"/>
              </a:spcAft>
              <a:buNone/>
            </a:pPr>
            <a:r>
              <a:rPr lang="pt-PT"/>
              <a:t>https://wdo.org/isla-urbana/</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1" name="Google Shape;64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6" name="Google Shape;64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Don’t only reduce your negative impact. </a:t>
            </a:r>
            <a:endParaRPr/>
          </a:p>
          <a:p>
            <a:pPr marL="171450" lvl="0" indent="-171450" algn="l" rtl="0">
              <a:lnSpc>
                <a:spcPct val="100000"/>
              </a:lnSpc>
              <a:spcBef>
                <a:spcPts val="0"/>
              </a:spcBef>
              <a:spcAft>
                <a:spcPts val="0"/>
              </a:spcAft>
              <a:buSzPts val="1100"/>
              <a:buChar char="●"/>
            </a:pPr>
            <a:r>
              <a:rPr lang="pt-PT" i="1"/>
              <a:t>How can your idea have a positive impact in natural or social systems? </a:t>
            </a:r>
            <a:endParaRPr i="1"/>
          </a:p>
          <a:p>
            <a:pPr marL="171450" lvl="0" indent="-171450" algn="l" rtl="0">
              <a:lnSpc>
                <a:spcPct val="100000"/>
              </a:lnSpc>
              <a:spcBef>
                <a:spcPts val="0"/>
              </a:spcBef>
              <a:spcAft>
                <a:spcPts val="0"/>
              </a:spcAft>
              <a:buSzPts val="1100"/>
              <a:buChar char="●"/>
            </a:pPr>
            <a:r>
              <a:rPr lang="pt-PT" i="1"/>
              <a:t>What if you not only improve the access to clean water, but support the natural system in regenerating and increasing the amount of clean water available at times of drought? </a:t>
            </a:r>
            <a:endParaRPr i="1"/>
          </a:p>
          <a:p>
            <a:pPr marL="0" lvl="0" indent="0" algn="l" rtl="0">
              <a:lnSpc>
                <a:spcPct val="100000"/>
              </a:lnSpc>
              <a:spcBef>
                <a:spcPts val="0"/>
              </a:spcBef>
              <a:spcAft>
                <a:spcPts val="0"/>
              </a:spcAft>
              <a:buSzPts val="1100"/>
              <a:buNone/>
            </a:pPr>
            <a:r>
              <a:rPr lang="pt-PT"/>
              <a:t>Regenerative solutions aiming to restore, renew, and even improve natural, social, systems. These models are designed to create positive impacts by using regenerative principles such as enhancing biodiversity, building soil health, supporting local communities, and minimizing waste </a:t>
            </a:r>
            <a:endParaRPr/>
          </a:p>
          <a:p>
            <a:pPr marL="171450" lvl="0" indent="-171450" algn="l" rtl="0">
              <a:lnSpc>
                <a:spcPct val="100000"/>
              </a:lnSpc>
              <a:spcBef>
                <a:spcPts val="0"/>
              </a:spcBef>
              <a:spcAft>
                <a:spcPts val="0"/>
              </a:spcAft>
              <a:buSzPts val="1100"/>
              <a:buChar char="●"/>
            </a:pPr>
            <a:r>
              <a:rPr lang="pt-PT" b="1"/>
              <a:t>Isla urbana </a:t>
            </a:r>
            <a:r>
              <a:rPr lang="pt-PT"/>
              <a:t>was a regenerative solution: </a:t>
            </a:r>
            <a:endParaRPr/>
          </a:p>
          <a:p>
            <a:pPr marL="457200" lvl="0" indent="-298450" algn="l" rtl="0">
              <a:lnSpc>
                <a:spcPct val="100000"/>
              </a:lnSpc>
              <a:spcBef>
                <a:spcPts val="0"/>
              </a:spcBef>
              <a:spcAft>
                <a:spcPts val="0"/>
              </a:spcAft>
              <a:buClr>
                <a:schemeClr val="dk1"/>
              </a:buClr>
              <a:buSzPts val="1100"/>
              <a:buChar char="●"/>
            </a:pPr>
            <a:r>
              <a:rPr lang="pt-PT" b="1">
                <a:solidFill>
                  <a:schemeClr val="dk1"/>
                </a:solidFill>
              </a:rPr>
              <a:t>Educates</a:t>
            </a:r>
            <a:r>
              <a:rPr lang="pt-PT">
                <a:solidFill>
                  <a:schemeClr val="dk1"/>
                </a:solidFill>
              </a:rPr>
              <a:t> community on sustainable practices and efficient water use</a:t>
            </a:r>
            <a:endParaRPr/>
          </a:p>
          <a:p>
            <a:pPr marL="457200" lvl="0" indent="-298450" algn="l" rtl="0">
              <a:lnSpc>
                <a:spcPct val="100000"/>
              </a:lnSpc>
              <a:spcBef>
                <a:spcPts val="0"/>
              </a:spcBef>
              <a:spcAft>
                <a:spcPts val="0"/>
              </a:spcAft>
              <a:buClr>
                <a:schemeClr val="dk1"/>
              </a:buClr>
              <a:buSzPts val="1100"/>
              <a:buChar char="●"/>
            </a:pPr>
            <a:r>
              <a:rPr lang="pt-PT" b="1">
                <a:solidFill>
                  <a:schemeClr val="dk1"/>
                </a:solidFill>
              </a:rPr>
              <a:t>Reduced Flooding: </a:t>
            </a:r>
            <a:r>
              <a:rPr lang="pt-PT">
                <a:solidFill>
                  <a:schemeClr val="dk1"/>
                </a:solidFill>
              </a:rPr>
              <a:t>Capturing rainwater reduces the flow of stormwater into the drains, mitigating the flooding that currently affects Mexico City.</a:t>
            </a:r>
            <a:endParaRPr/>
          </a:p>
          <a:p>
            <a:pPr marL="457200" lvl="0" indent="-298450" algn="l" rtl="0">
              <a:lnSpc>
                <a:spcPct val="100000"/>
              </a:lnSpc>
              <a:spcBef>
                <a:spcPts val="0"/>
              </a:spcBef>
              <a:spcAft>
                <a:spcPts val="0"/>
              </a:spcAft>
              <a:buClr>
                <a:schemeClr val="dk1"/>
              </a:buClr>
              <a:buSzPts val="1100"/>
              <a:buChar char="●"/>
            </a:pPr>
            <a:r>
              <a:rPr lang="pt-PT" b="1">
                <a:solidFill>
                  <a:schemeClr val="dk1"/>
                </a:solidFill>
              </a:rPr>
              <a:t>Recharging of the Aquifers: </a:t>
            </a:r>
            <a:r>
              <a:rPr lang="pt-PT">
                <a:solidFill>
                  <a:schemeClr val="dk1"/>
                </a:solidFill>
              </a:rPr>
              <a:t>By harvesting the rainwater as it falls during the wet season, we could reduce the pressure on our rivers and aquifers by allowing them to recharge.</a:t>
            </a:r>
            <a:endParaRPr/>
          </a:p>
          <a:p>
            <a:pPr marL="171450" lvl="0" indent="-10160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2" name="Google Shape;66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How it could be hindering ecosystems from regenerating</a:t>
            </a:r>
            <a:endParaRPr/>
          </a:p>
          <a:p>
            <a:pPr marL="0" lvl="0" indent="0" algn="l" rtl="0">
              <a:lnSpc>
                <a:spcPct val="100000"/>
              </a:lnSpc>
              <a:spcBef>
                <a:spcPts val="0"/>
              </a:spcBef>
              <a:spcAft>
                <a:spcPts val="0"/>
              </a:spcAft>
              <a:buSzPts val="1100"/>
              <a:buNone/>
            </a:pPr>
            <a:r>
              <a:rPr lang="pt-PT"/>
              <a:t>Thinking of the long term helps us put our ideas in perspective, how they fit into the BIG picture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4" name="Google Shape;67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When designing any solution nowadays, we start by thinking of how it can create value for users.</a:t>
            </a:r>
            <a:endParaRPr/>
          </a:p>
          <a:p>
            <a:pPr marL="0" lvl="0" indent="0" algn="l" rtl="0">
              <a:lnSpc>
                <a:spcPct val="100000"/>
              </a:lnSpc>
              <a:spcBef>
                <a:spcPts val="0"/>
              </a:spcBef>
              <a:spcAft>
                <a:spcPts val="0"/>
              </a:spcAft>
              <a:buSzPts val="1100"/>
              <a:buNone/>
            </a:pPr>
            <a:r>
              <a:rPr lang="pt-PT"/>
              <a:t>To help us increase our design scope and think of how we can have a positive impact we can think of who is involved/ affected by our ideas.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6" name="Google Shape;466;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900"/>
              <a:buFont typeface="Arial"/>
              <a:buNone/>
            </a:pPr>
            <a:r>
              <a:rPr lang="pt-PT"/>
              <a:t>Circular economy circulates materials, avoiding waste and avoiding using more resources from the planet</a:t>
            </a:r>
            <a:endParaRPr/>
          </a:p>
          <a:p>
            <a:pPr marL="0" lvl="0" indent="0" algn="l" rtl="0">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85" name="Google Shape;685;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This is not just people but any living being like animals and plants. And we don’t want to think of them as resources, we want to value them as much as we value people.</a:t>
            </a:r>
            <a:endParaRPr/>
          </a:p>
          <a:p>
            <a:pPr marL="0" lvl="0" indent="0" algn="l" rtl="0">
              <a:lnSpc>
                <a:spcPct val="100000"/>
              </a:lnSpc>
              <a:spcBef>
                <a:spcPts val="0"/>
              </a:spcBef>
              <a:spcAft>
                <a:spcPts val="0"/>
              </a:spcAft>
              <a:buSzPts val="1100"/>
              <a:buNone/>
            </a:pPr>
            <a:r>
              <a:rPr lang="pt-PT"/>
              <a:t>Think of the people that will use your solution, the people living in the area where it will be put in place, animals (they might be more impacted than the local people). Is there a sea/ river or forest nearby? do they get affected?</a:t>
            </a:r>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With this exercise, we aim to have empathy not only for users but also for every living thing that is involved. As much as possible go meet the ecosystems affected, not just the users</a:t>
            </a:r>
            <a:endParaRPr>
              <a:solidFill>
                <a:schemeClr val="dk1"/>
              </a:solidFill>
            </a:endParaRPr>
          </a:p>
          <a:p>
            <a:pPr marL="0" lvl="0" indent="0" algn="l" rtl="0">
              <a:lnSpc>
                <a:spcPct val="100000"/>
              </a:lnSpc>
              <a:spcBef>
                <a:spcPts val="0"/>
              </a:spcBef>
              <a:spcAft>
                <a:spcPts val="0"/>
              </a:spcAft>
              <a:buSzPts val="1100"/>
              <a:buNone/>
            </a:pPr>
            <a:r>
              <a:rPr lang="pt-PT" b="1"/>
              <a:t>Do this with desk research and by involving different experts, asking feedback for your project</a:t>
            </a:r>
            <a:endParaRPr b="1"/>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4" name="Google Shape;70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In order to potentially have a positive impact, we have to think in the big picture.</a:t>
            </a:r>
            <a:endParaRPr/>
          </a:p>
          <a:p>
            <a:pPr marL="0" lvl="0" indent="0" algn="l" rtl="0">
              <a:lnSpc>
                <a:spcPct val="100000"/>
              </a:lnSpc>
              <a:spcBef>
                <a:spcPts val="0"/>
              </a:spcBef>
              <a:spcAft>
                <a:spcPts val="0"/>
              </a:spcAft>
              <a:buSzPts val="1100"/>
              <a:buNone/>
            </a:pPr>
            <a:r>
              <a:rPr lang="pt-PT">
                <a:solidFill>
                  <a:srgbClr val="999999"/>
                </a:solidFill>
              </a:rPr>
              <a:t>Often times we think of a circular solution as second hand clothes. But that is one part. </a:t>
            </a:r>
            <a:endParaRPr>
              <a:solidFill>
                <a:srgbClr val="999999"/>
              </a:solidFill>
            </a:endParaRPr>
          </a:p>
          <a:p>
            <a:pPr marL="171450" lvl="0" indent="-171450" algn="l" rtl="0">
              <a:lnSpc>
                <a:spcPct val="100000"/>
              </a:lnSpc>
              <a:spcBef>
                <a:spcPts val="0"/>
              </a:spcBef>
              <a:spcAft>
                <a:spcPts val="0"/>
              </a:spcAft>
              <a:buSzPts val="1100"/>
              <a:buChar char="●"/>
            </a:pPr>
            <a:r>
              <a:rPr lang="pt-PT" i="1">
                <a:solidFill>
                  <a:srgbClr val="999999"/>
                </a:solidFill>
              </a:rPr>
              <a:t>What happens to the clothes once they are used by the people that bought them second hand? </a:t>
            </a:r>
            <a:endParaRPr i="1">
              <a:solidFill>
                <a:srgbClr val="999999"/>
              </a:solidFill>
            </a:endParaRPr>
          </a:p>
          <a:p>
            <a:pPr marL="171450" lvl="0" indent="-171450" algn="l" rtl="0">
              <a:lnSpc>
                <a:spcPct val="100000"/>
              </a:lnSpc>
              <a:spcBef>
                <a:spcPts val="0"/>
              </a:spcBef>
              <a:spcAft>
                <a:spcPts val="0"/>
              </a:spcAft>
              <a:buSzPts val="1100"/>
              <a:buChar char="●"/>
            </a:pPr>
            <a:r>
              <a:rPr lang="pt-PT" i="1">
                <a:solidFill>
                  <a:srgbClr val="999999"/>
                </a:solidFill>
              </a:rPr>
              <a:t>How do you ensure you are extending the life cycle of the clothes as much as possible? How about the end of life?</a:t>
            </a:r>
            <a:endParaRPr i="1">
              <a:solidFill>
                <a:srgbClr val="999999"/>
              </a:solidFill>
            </a:endParaRPr>
          </a:p>
          <a:p>
            <a:pPr marL="171450" lvl="0" indent="-171450" algn="l" rtl="0">
              <a:lnSpc>
                <a:spcPct val="100000"/>
              </a:lnSpc>
              <a:spcBef>
                <a:spcPts val="0"/>
              </a:spcBef>
              <a:spcAft>
                <a:spcPts val="0"/>
              </a:spcAft>
              <a:buSzPts val="1100"/>
              <a:buChar char="●"/>
            </a:pPr>
            <a:r>
              <a:rPr lang="pt-PT" i="1">
                <a:solidFill>
                  <a:srgbClr val="999999"/>
                </a:solidFill>
              </a:rPr>
              <a:t> Could they be returned and recycled? </a:t>
            </a:r>
            <a:endParaRPr i="1">
              <a:solidFill>
                <a:srgbClr val="999999"/>
              </a:solidFill>
            </a:endParaRPr>
          </a:p>
          <a:p>
            <a:pPr marL="171450" lvl="0" indent="-171450" algn="l" rtl="0">
              <a:lnSpc>
                <a:spcPct val="100000"/>
              </a:lnSpc>
              <a:spcBef>
                <a:spcPts val="0"/>
              </a:spcBef>
              <a:spcAft>
                <a:spcPts val="0"/>
              </a:spcAft>
              <a:buSzPts val="1100"/>
              <a:buChar char="●"/>
            </a:pPr>
            <a:r>
              <a:rPr lang="pt-PT" i="1">
                <a:solidFill>
                  <a:srgbClr val="999999"/>
                </a:solidFill>
              </a:rPr>
              <a:t>As a consumer I might think “I can wear this once and throw away because they have been already used before, so I don’t feel guilty” - that’s not sustainable at all.</a:t>
            </a:r>
            <a:endParaRPr i="1">
              <a:solidFill>
                <a:srgbClr val="999999"/>
              </a:solidFill>
            </a:endParaRPr>
          </a:p>
          <a:p>
            <a:pPr marL="0" lvl="0" indent="0" algn="l" rtl="0">
              <a:lnSpc>
                <a:spcPct val="100000"/>
              </a:lnSpc>
              <a:spcBef>
                <a:spcPts val="0"/>
              </a:spcBef>
              <a:spcAft>
                <a:spcPts val="0"/>
              </a:spcAft>
              <a:buSzPts val="1100"/>
              <a:buNone/>
            </a:pPr>
            <a:r>
              <a:rPr lang="pt-PT"/>
              <a:t>Where does your solution fit in the big picture? in the ecosystem of your region? You solution is one </a:t>
            </a:r>
            <a:r>
              <a:rPr lang="pt-PT" b="1"/>
              <a:t>intervention</a:t>
            </a:r>
            <a:r>
              <a:rPr lang="pt-PT"/>
              <a:t> and it’s important to think about how it connects to the other initiatives happening in your region.</a:t>
            </a:r>
            <a:endParaRPr/>
          </a:p>
          <a:p>
            <a:pPr marL="0" lvl="0" indent="0" algn="l" rtl="0">
              <a:lnSpc>
                <a:spcPct val="100000"/>
              </a:lnSpc>
              <a:spcBef>
                <a:spcPts val="0"/>
              </a:spcBef>
              <a:spcAft>
                <a:spcPts val="0"/>
              </a:spcAft>
              <a:buSzPts val="1100"/>
              <a:buNone/>
            </a:pPr>
            <a:r>
              <a:rPr lang="pt-PT"/>
              <a:t>Also, </a:t>
            </a:r>
            <a:r>
              <a:rPr lang="pt-PT" b="1"/>
              <a:t>what other initiatives you need to have in place</a:t>
            </a:r>
            <a:r>
              <a:rPr lang="pt-PT"/>
              <a:t> to ensure you secure clean water for all in a responsible way.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8" name="Google Shape;72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u="sng">
                <a:solidFill>
                  <a:schemeClr val="hlink"/>
                </a:solidFill>
                <a:hlinkClick r:id="rId3"/>
              </a:rPr>
              <a:t>https://ellenmacarthurfoundation.org/circular-examples/connect-the-dots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t>Connect the Dots, initiative from city of Sao Paulo Brazil, is creating a circular economy for food by supporting local farmers as they transition to regenerative practices</a:t>
            </a:r>
            <a:endParaRPr/>
          </a:p>
          <a:p>
            <a:pPr marL="171450" lvl="0" indent="-171450" algn="l" rtl="0">
              <a:lnSpc>
                <a:spcPct val="100000"/>
              </a:lnSpc>
              <a:spcBef>
                <a:spcPts val="0"/>
              </a:spcBef>
              <a:spcAft>
                <a:spcPts val="0"/>
              </a:spcAft>
              <a:buClr>
                <a:schemeClr val="dk1"/>
              </a:buClr>
              <a:buSzPts val="1100"/>
              <a:buChar char="●"/>
            </a:pPr>
            <a:r>
              <a:rPr lang="pt-PT"/>
              <a:t>Connect the dots: The city buys produce at 30% higher cost to incentivise them</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100"/>
              <a:buFont typeface="Arial"/>
              <a:buNone/>
            </a:pPr>
            <a:r>
              <a:rPr lang="pt-PT"/>
              <a:t>So the connect the dots initiative fits with several other initiatives in the city. So you can think of how your solution fits in your region and what else needs to be in place for your solution to thrive.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2" name="Google Shape;75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Balena slides:</a:t>
            </a:r>
            <a:r>
              <a:rPr lang="pt-PT">
                <a:solidFill>
                  <a:schemeClr val="dk1"/>
                </a:solidFill>
              </a:rPr>
              <a:t> an example of how a company thought about an ecosystem, not just 1 product.</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material science company </a:t>
            </a:r>
            <a:r>
              <a:rPr lang="pt-PT">
                <a:solidFill>
                  <a:schemeClr val="dk1"/>
                </a:solidFill>
              </a:rPr>
              <a:t>developing compostable and biodegradable thermoplastics on a mission to create circular model for consumer goods products. Israel</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The sandal is designed to become the raw material for new sandals.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they thought of the </a:t>
            </a:r>
            <a:r>
              <a:rPr lang="pt-PT" b="1">
                <a:solidFill>
                  <a:schemeClr val="dk1"/>
                </a:solidFill>
              </a:rPr>
              <a:t>inputs and outputs</a:t>
            </a:r>
            <a:r>
              <a:rPr lang="pt-PT">
                <a:solidFill>
                  <a:schemeClr val="dk1"/>
                </a:solidFill>
              </a:rPr>
              <a:t>, made to be recycled.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How to motivate and </a:t>
            </a:r>
            <a:r>
              <a:rPr lang="pt-PT" b="1">
                <a:solidFill>
                  <a:schemeClr val="dk1"/>
                </a:solidFill>
              </a:rPr>
              <a:t>educate</a:t>
            </a:r>
            <a:r>
              <a:rPr lang="pt-PT">
                <a:solidFill>
                  <a:schemeClr val="dk1"/>
                </a:solidFill>
              </a:rPr>
              <a:t> people to bring the andals back at the end of usage, instead of disposing them.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Think of the </a:t>
            </a:r>
            <a:r>
              <a:rPr lang="pt-PT" b="1">
                <a:solidFill>
                  <a:schemeClr val="dk1"/>
                </a:solidFill>
              </a:rPr>
              <a:t>ecosystem</a:t>
            </a:r>
            <a:r>
              <a:rPr lang="pt-PT">
                <a:solidFill>
                  <a:schemeClr val="dk1"/>
                </a:solidFill>
              </a:rPr>
              <a:t> that needs to be in place: not just a sandal but the collaboration with the people manufacturing them, making sure the materials are natural, </a:t>
            </a:r>
            <a:r>
              <a:rPr lang="pt-PT" b="1">
                <a:solidFill>
                  <a:schemeClr val="dk1"/>
                </a:solidFill>
              </a:rPr>
              <a:t>collaborating</a:t>
            </a:r>
            <a:r>
              <a:rPr lang="pt-PT">
                <a:solidFill>
                  <a:schemeClr val="dk1"/>
                </a:solidFill>
              </a:rPr>
              <a:t> with the drop off points.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They considered the </a:t>
            </a:r>
            <a:r>
              <a:rPr lang="pt-PT" b="1">
                <a:solidFill>
                  <a:schemeClr val="dk1"/>
                </a:solidFill>
              </a:rPr>
              <a:t>long term impacts </a:t>
            </a:r>
            <a:r>
              <a:rPr lang="pt-PT">
                <a:solidFill>
                  <a:schemeClr val="dk1"/>
                </a:solidFill>
              </a:rPr>
              <a:t>as their their mission is to create materials that are fully circular and find solutions to the negative impact of fashion.</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g244334f2228_0_4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9" name="Google Shape;759;g244334f2228_0_4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Balena slides:</a:t>
            </a:r>
            <a:r>
              <a:rPr lang="pt-PT">
                <a:solidFill>
                  <a:schemeClr val="dk1"/>
                </a:solidFill>
              </a:rPr>
              <a:t> an example of how a company thought about an ecosystem, not just 1 product.</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b="1">
                <a:solidFill>
                  <a:schemeClr val="dk1"/>
                </a:solidFill>
              </a:rPr>
              <a:t>material science company </a:t>
            </a:r>
            <a:r>
              <a:rPr lang="pt-PT">
                <a:solidFill>
                  <a:schemeClr val="dk1"/>
                </a:solidFill>
              </a:rPr>
              <a:t>developing compostable and biodegradable thermoplastics on a mission to create circular model for consumer goods products. Israel</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pt-PT">
                <a:solidFill>
                  <a:schemeClr val="dk1"/>
                </a:solidFill>
              </a:rPr>
              <a:t>The sandal is designed to become the raw material for new sandals.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they thought of the </a:t>
            </a:r>
            <a:r>
              <a:rPr lang="pt-PT" b="1">
                <a:solidFill>
                  <a:schemeClr val="dk1"/>
                </a:solidFill>
              </a:rPr>
              <a:t>inputs and outputs</a:t>
            </a:r>
            <a:r>
              <a:rPr lang="pt-PT">
                <a:solidFill>
                  <a:schemeClr val="dk1"/>
                </a:solidFill>
              </a:rPr>
              <a:t>, made to be recycled.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How to motivate and </a:t>
            </a:r>
            <a:r>
              <a:rPr lang="pt-PT" b="1">
                <a:solidFill>
                  <a:schemeClr val="dk1"/>
                </a:solidFill>
              </a:rPr>
              <a:t>educate</a:t>
            </a:r>
            <a:r>
              <a:rPr lang="pt-PT">
                <a:solidFill>
                  <a:schemeClr val="dk1"/>
                </a:solidFill>
              </a:rPr>
              <a:t> people to bring the andals back at the end of usage, instead of disposing them.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Think of the </a:t>
            </a:r>
            <a:r>
              <a:rPr lang="pt-PT" b="1">
                <a:solidFill>
                  <a:schemeClr val="dk1"/>
                </a:solidFill>
              </a:rPr>
              <a:t>ecosystem</a:t>
            </a:r>
            <a:r>
              <a:rPr lang="pt-PT">
                <a:solidFill>
                  <a:schemeClr val="dk1"/>
                </a:solidFill>
              </a:rPr>
              <a:t> that needs to be in place: not just a sandal but the collaboration with the people manufacturing them, making sure the materials are natural, </a:t>
            </a:r>
            <a:r>
              <a:rPr lang="pt-PT" b="1">
                <a:solidFill>
                  <a:schemeClr val="dk1"/>
                </a:solidFill>
              </a:rPr>
              <a:t>collaborating</a:t>
            </a:r>
            <a:r>
              <a:rPr lang="pt-PT">
                <a:solidFill>
                  <a:schemeClr val="dk1"/>
                </a:solidFill>
              </a:rPr>
              <a:t> with the drop off points. </a:t>
            </a:r>
            <a:endParaRPr>
              <a:solidFill>
                <a:schemeClr val="dk1"/>
              </a:solidFill>
            </a:endParaRPr>
          </a:p>
          <a:p>
            <a:pPr marL="171450" lvl="0" indent="-171450" algn="l" rtl="0">
              <a:lnSpc>
                <a:spcPct val="100000"/>
              </a:lnSpc>
              <a:spcBef>
                <a:spcPts val="0"/>
              </a:spcBef>
              <a:spcAft>
                <a:spcPts val="0"/>
              </a:spcAft>
              <a:buClr>
                <a:schemeClr val="dk1"/>
              </a:buClr>
              <a:buSzPts val="1100"/>
              <a:buChar char="●"/>
            </a:pPr>
            <a:r>
              <a:rPr lang="pt-PT">
                <a:solidFill>
                  <a:schemeClr val="dk1"/>
                </a:solidFill>
              </a:rPr>
              <a:t>They considered the </a:t>
            </a:r>
            <a:r>
              <a:rPr lang="pt-PT" b="1">
                <a:solidFill>
                  <a:schemeClr val="dk1"/>
                </a:solidFill>
              </a:rPr>
              <a:t>long term impacts </a:t>
            </a:r>
            <a:r>
              <a:rPr lang="pt-PT">
                <a:solidFill>
                  <a:schemeClr val="dk1"/>
                </a:solidFill>
              </a:rPr>
              <a:t>as their their mission is to create materials that are fully circular and find solutions to the negative impact of fashion.</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8" name="Google Shape;76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We can also investigate indigenous practices. These are Low tech innovations: technologies that are symbiotic with nature, created over millennia by indigenous people.</a:t>
            </a:r>
            <a:endParaRPr/>
          </a:p>
          <a:p>
            <a:pPr marL="0" lvl="0" indent="0" algn="l" rtl="0">
              <a:lnSpc>
                <a:spcPct val="100000"/>
              </a:lnSpc>
              <a:spcBef>
                <a:spcPts val="0"/>
              </a:spcBef>
              <a:spcAft>
                <a:spcPts val="0"/>
              </a:spcAft>
              <a:buSzPts val="1100"/>
              <a:buNone/>
            </a:pPr>
            <a:r>
              <a:rPr lang="pt-PT"/>
              <a:t>This is an example present in the book Lo-TEK, that shares many examples of indigenous technology.</a:t>
            </a:r>
            <a:endParaRPr/>
          </a:p>
          <a:p>
            <a:pPr marL="0" lvl="0" indent="0" algn="l" rtl="0">
              <a:lnSpc>
                <a:spcPct val="100000"/>
              </a:lnSpc>
              <a:spcBef>
                <a:spcPts val="0"/>
              </a:spcBef>
              <a:spcAft>
                <a:spcPts val="0"/>
              </a:spcAft>
              <a:buSzPts val="1100"/>
              <a:buNone/>
            </a:pPr>
            <a:r>
              <a:rPr lang="pt-PT"/>
              <a:t>Calcutta, instead of contaminating its rivers with sewage, they use a sewage fed aquaculture system. East calcutta wetlands roughly clean half of the rural sewage that comes out of the city of 15 M people per day. It saves the city about 22M dollars in operating costs. It’s a technology that is a fishery, a wastewater treatment plant, farmland, pasture, rice paddy, community hub and a heritage site. Fish farms produce 16% of the fish provided to the city and employees 60 000 farmers. This is done by a symbiotic process of fish, algae and bacteria</a:t>
            </a:r>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Enhancing biodiversity, supporting local community, building soil health</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244334f2228_0_5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7" name="Google Shape;777;g244334f2228_0_5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We can also investigate indigenous practices. These are Low tech innovations: technologies that are symbiotic with nature, created over millennia by indigenous people.</a:t>
            </a:r>
            <a:endParaRPr/>
          </a:p>
          <a:p>
            <a:pPr marL="0" lvl="0" indent="0" algn="l" rtl="0">
              <a:lnSpc>
                <a:spcPct val="100000"/>
              </a:lnSpc>
              <a:spcBef>
                <a:spcPts val="0"/>
              </a:spcBef>
              <a:spcAft>
                <a:spcPts val="0"/>
              </a:spcAft>
              <a:buSzPts val="1100"/>
              <a:buNone/>
            </a:pPr>
            <a:r>
              <a:rPr lang="pt-PT"/>
              <a:t>This is an example present in the book Lo-TEK, that shares many examples of indigenous technology.</a:t>
            </a:r>
            <a:endParaRPr/>
          </a:p>
          <a:p>
            <a:pPr marL="0" lvl="0" indent="0" algn="l" rtl="0">
              <a:lnSpc>
                <a:spcPct val="100000"/>
              </a:lnSpc>
              <a:spcBef>
                <a:spcPts val="0"/>
              </a:spcBef>
              <a:spcAft>
                <a:spcPts val="0"/>
              </a:spcAft>
              <a:buSzPts val="1100"/>
              <a:buNone/>
            </a:pPr>
            <a:r>
              <a:rPr lang="pt-PT"/>
              <a:t>Calcutta, instead of contaminating its rivers with sewage, they use a sewage fed aquaculture system. East calcutta wetlands roughly clean half of the rural sewage that comes out of the city of 15 M people per day. It saves the city about 22M dollars in operating costs. It’s a technology that is a fishery, a wastewater treatment plant, farmland, pasture, rice paddy, community hub and a heritage site. Fish farms produce 16% of the fish provided to the city and employees 60 000 farmers. This is done by a symbiotic process of fish, algae and bacteria</a:t>
            </a:r>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Enhancing biodiversity, supporting local community, building soil health</a:t>
            </a: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g244334f2228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5" name="Google Shape;785;g244334f2228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PT" sz="1400">
                <a:solidFill>
                  <a:schemeClr val="dk1"/>
                </a:solidFill>
                <a:latin typeface="Proxima Nova"/>
                <a:ea typeface="Proxima Nova"/>
                <a:cs typeface="Proxima Nova"/>
                <a:sym typeface="Proxima Nova"/>
              </a:rPr>
              <a:t>Combination of sewage in the water and sunshine broke down the effluent and allowed plankton to grow exponentially.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244334f2228_0_5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4" name="Google Shape;794;g244334f2228_0_5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PT" sz="1400">
                <a:solidFill>
                  <a:schemeClr val="dk1"/>
                </a:solidFill>
                <a:latin typeface="Proxima Nova"/>
                <a:ea typeface="Proxima Nova"/>
                <a:cs typeface="Proxima Nova"/>
                <a:sym typeface="Proxima Nova"/>
              </a:rPr>
              <a:t>need ecosystem solution to include other elements like regulations</a:t>
            </a:r>
            <a:endParaRPr sz="1400">
              <a:solidFill>
                <a:schemeClr val="dk1"/>
              </a:solidFill>
              <a:latin typeface="Proxima Nova"/>
              <a:ea typeface="Proxima Nova"/>
              <a:cs typeface="Proxima Nova"/>
              <a:sym typeface="Proxima Nova"/>
            </a:endParaRPr>
          </a:p>
          <a:p>
            <a:pPr marL="457200" lvl="0" indent="-317500" algn="l" rtl="0">
              <a:spcBef>
                <a:spcPts val="0"/>
              </a:spcBef>
              <a:spcAft>
                <a:spcPts val="0"/>
              </a:spcAft>
              <a:buClr>
                <a:schemeClr val="dk1"/>
              </a:buClr>
              <a:buSzPts val="1400"/>
              <a:buFont typeface="Proxima Nova"/>
              <a:buChar char="●"/>
            </a:pPr>
            <a:r>
              <a:rPr lang="pt-PT" sz="1400">
                <a:solidFill>
                  <a:schemeClr val="dk1"/>
                </a:solidFill>
                <a:latin typeface="Proxima Nova"/>
                <a:ea typeface="Proxima Nova"/>
                <a:cs typeface="Proxima Nova"/>
                <a:sym typeface="Proxima Nova"/>
              </a:rPr>
              <a:t>“For good [fish] production, you need depth of around 5ft, now tey are 2ft</a:t>
            </a:r>
            <a:endParaRPr sz="1400">
              <a:solidFill>
                <a:schemeClr val="dk1"/>
              </a:solidFill>
              <a:latin typeface="Proxima Nova"/>
              <a:ea typeface="Proxima Nova"/>
              <a:cs typeface="Proxima Nova"/>
              <a:sym typeface="Proxima Nova"/>
            </a:endParaRPr>
          </a:p>
          <a:p>
            <a:pPr marL="457200" lvl="0" indent="-317500" algn="l" rtl="0">
              <a:spcBef>
                <a:spcPts val="0"/>
              </a:spcBef>
              <a:spcAft>
                <a:spcPts val="0"/>
              </a:spcAft>
              <a:buClr>
                <a:schemeClr val="dk1"/>
              </a:buClr>
              <a:buSzPts val="1400"/>
              <a:buFont typeface="Proxima Nova"/>
              <a:buChar char="●"/>
            </a:pPr>
            <a:r>
              <a:rPr lang="pt-PT" sz="1400">
                <a:solidFill>
                  <a:schemeClr val="dk1"/>
                </a:solidFill>
                <a:latin typeface="Proxima Nova"/>
                <a:ea typeface="Proxima Nova"/>
                <a:cs typeface="Proxima Nova"/>
                <a:sym typeface="Proxima Nova"/>
              </a:rPr>
              <a:t> lack of land availability due to other industries pushing </a:t>
            </a:r>
            <a:endParaRPr sz="14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1" name="Google Shape;80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As the design team, you have to collaborate further: seek feedback, knowledge of different experts. Show your ideas and listen to feedback, listen to potential side effects you might have not considered. Afterwards you come together with your team, look at all the info that you got and you </a:t>
            </a:r>
            <a:r>
              <a:rPr lang="pt-PT" b="1"/>
              <a:t>decide how to prioritize</a:t>
            </a:r>
            <a:r>
              <a:rPr lang="pt-PT"/>
              <a:t>. </a:t>
            </a:r>
            <a:endParaRPr/>
          </a:p>
          <a:p>
            <a:pPr marL="171450" lvl="0" indent="-171450" algn="l" rtl="0">
              <a:lnSpc>
                <a:spcPct val="100000"/>
              </a:lnSpc>
              <a:spcBef>
                <a:spcPts val="0"/>
              </a:spcBef>
              <a:spcAft>
                <a:spcPts val="0"/>
              </a:spcAft>
              <a:buClr>
                <a:schemeClr val="dk1"/>
              </a:buClr>
              <a:buSzPts val="1100"/>
              <a:buChar char="●"/>
            </a:pPr>
            <a:r>
              <a:rPr lang="pt-PT" i="1"/>
              <a:t>What problems will you address in your solution? What things you cannot solve and have to live with?</a:t>
            </a:r>
            <a:endParaRPr i="1"/>
          </a:p>
          <a:p>
            <a:pPr marL="0" lvl="0" indent="0" algn="l" rtl="0">
              <a:lnSpc>
                <a:spcPct val="100000"/>
              </a:lnSpc>
              <a:spcBef>
                <a:spcPts val="0"/>
              </a:spcBef>
              <a:spcAft>
                <a:spcPts val="0"/>
              </a:spcAft>
              <a:buSzPts val="1100"/>
              <a:buNone/>
            </a:pPr>
            <a:endParaRPr i="1"/>
          </a:p>
          <a:p>
            <a:pPr marL="0" lvl="0" indent="0" algn="l" rtl="0">
              <a:lnSpc>
                <a:spcPct val="100000"/>
              </a:lnSpc>
              <a:spcBef>
                <a:spcPts val="0"/>
              </a:spcBef>
              <a:spcAft>
                <a:spcPts val="0"/>
              </a:spcAft>
              <a:buClr>
                <a:schemeClr val="dk1"/>
              </a:buClr>
              <a:buSzPts val="1100"/>
              <a:buFont typeface="Arial"/>
              <a:buNone/>
            </a:pPr>
            <a:r>
              <a:rPr lang="pt-PT"/>
              <a:t>You might not be able to gather a lot of different feedback in this week, but I hope that you take this approach into your future work.</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pt-PT"/>
              <a:t>This is the same as </a:t>
            </a:r>
            <a:r>
              <a:rPr lang="pt-PT" b="1"/>
              <a:t>any design challenge</a:t>
            </a:r>
            <a:r>
              <a:rPr lang="pt-PT"/>
              <a:t>. In my work, when I am introducing a new concept in my company, even though it is approved by management, there will be many opinions on how it should be done in certain ways or not done at all. It is up to the design team to collect all these views and then decide on what solution to proceed with. And in all cases, we create something on a small scale, release, see how well it does once people use it, once it is in the ecosystem, and then improve, adjust what is needed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1" name="Google Shape;47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b="1"/>
              <a:t>biological</a:t>
            </a:r>
            <a:r>
              <a:rPr lang="pt-PT"/>
              <a:t> cycle covers resources that are renewable and biodegrade</a:t>
            </a:r>
            <a:endParaRPr/>
          </a:p>
          <a:p>
            <a:pPr marL="0" lvl="0" indent="0" algn="l" rtl="0">
              <a:lnSpc>
                <a:spcPct val="100000"/>
              </a:lnSpc>
              <a:spcBef>
                <a:spcPts val="0"/>
              </a:spcBef>
              <a:spcAft>
                <a:spcPts val="0"/>
              </a:spcAft>
              <a:buClr>
                <a:schemeClr val="dk1"/>
              </a:buClr>
              <a:buSzPts val="1100"/>
              <a:buFont typeface="Arial"/>
              <a:buNone/>
            </a:pPr>
            <a:r>
              <a:rPr lang="pt-PT" b="1"/>
              <a:t>technical</a:t>
            </a:r>
            <a:r>
              <a:rPr lang="pt-PT"/>
              <a:t> cycle finite materials that don’t biodegrade: circulate products and materials at their highest value.</a:t>
            </a:r>
            <a:endParaRPr/>
          </a:p>
          <a:p>
            <a:pPr marL="171450" lvl="0" indent="-171450" algn="l" rtl="0">
              <a:lnSpc>
                <a:spcPct val="100000"/>
              </a:lnSpc>
              <a:spcBef>
                <a:spcPts val="0"/>
              </a:spcBef>
              <a:spcAft>
                <a:spcPts val="0"/>
              </a:spcAft>
              <a:buClr>
                <a:schemeClr val="dk1"/>
              </a:buClr>
              <a:buSzPts val="1100"/>
              <a:buChar char="●"/>
            </a:pPr>
            <a:r>
              <a:rPr lang="pt-PT"/>
              <a:t>In the </a:t>
            </a:r>
            <a:r>
              <a:rPr lang="pt-PT" b="1"/>
              <a:t>technical cycle </a:t>
            </a:r>
            <a:r>
              <a:rPr lang="pt-PT"/>
              <a:t>we aim to extend the lifecycle of a product for as long as possible by </a:t>
            </a:r>
            <a:r>
              <a:rPr lang="pt-PT" b="1"/>
              <a:t>maintaining</a:t>
            </a:r>
            <a:r>
              <a:rPr lang="pt-PT"/>
              <a:t> the product and avoiding it to break. We aim to , you keep the the material and energy value that was put into that product </a:t>
            </a:r>
            <a:endParaRPr/>
          </a:p>
          <a:p>
            <a:pPr marL="171450" marR="0" lvl="0" indent="-171450" algn="l" rtl="0">
              <a:lnSpc>
                <a:spcPct val="100000"/>
              </a:lnSpc>
              <a:spcBef>
                <a:spcPts val="0"/>
              </a:spcBef>
              <a:spcAft>
                <a:spcPts val="0"/>
              </a:spcAft>
              <a:buClr>
                <a:schemeClr val="dk1"/>
              </a:buClr>
              <a:buSzPts val="1100"/>
              <a:buFont typeface="Arial"/>
              <a:buChar char="●"/>
            </a:pPr>
            <a:r>
              <a:rPr lang="pt-PT"/>
              <a:t>When it breaks: </a:t>
            </a:r>
            <a:r>
              <a:rPr lang="pt-PT" b="1"/>
              <a:t>Remanufacturing</a:t>
            </a:r>
            <a:r>
              <a:rPr lang="pt-PT"/>
              <a:t>: disassemble and create a new engine</a:t>
            </a:r>
            <a:endParaRPr/>
          </a:p>
          <a:p>
            <a:pPr marL="171450" lvl="0" indent="-171450" algn="l" rtl="0">
              <a:lnSpc>
                <a:spcPct val="100000"/>
              </a:lnSpc>
              <a:spcBef>
                <a:spcPts val="0"/>
              </a:spcBef>
              <a:spcAft>
                <a:spcPts val="0"/>
              </a:spcAft>
              <a:buClr>
                <a:schemeClr val="dk1"/>
              </a:buClr>
              <a:buSzPts val="1100"/>
              <a:buChar char="●"/>
            </a:pPr>
            <a:r>
              <a:rPr lang="pt-PT"/>
              <a:t>Last resource: </a:t>
            </a:r>
            <a:r>
              <a:rPr lang="pt-PT" b="1"/>
              <a:t>recycle</a:t>
            </a:r>
            <a:r>
              <a:rPr lang="pt-PT"/>
              <a:t> – transform the product into something else, but most times we are downcycling.</a:t>
            </a:r>
            <a:endParaRPr/>
          </a:p>
          <a:p>
            <a:pPr marL="457200" lvl="0" indent="-298450" algn="l" rtl="0">
              <a:lnSpc>
                <a:spcPct val="100000"/>
              </a:lnSpc>
              <a:spcBef>
                <a:spcPts val="0"/>
              </a:spcBef>
              <a:spcAft>
                <a:spcPts val="0"/>
              </a:spcAft>
              <a:buSzPts val="1100"/>
              <a:buChar char="●"/>
            </a:pPr>
            <a:r>
              <a:rPr lang="pt-PT" b="1"/>
              <a:t>phones</a:t>
            </a:r>
            <a:r>
              <a:rPr lang="pt-PT"/>
              <a:t>: the biggest value is in the phone itself, not the components (it’s hard to create a product with a similar value with the individual components). we want to keep them as they are for as long as possible</a:t>
            </a:r>
            <a:endParaRPr/>
          </a:p>
          <a:p>
            <a:pPr marL="0" lvl="0" indent="0" algn="l" rtl="0">
              <a:lnSpc>
                <a:spcPct val="100000"/>
              </a:lnSpc>
              <a:spcBef>
                <a:spcPts val="0"/>
              </a:spcBef>
              <a:spcAft>
                <a:spcPts val="0"/>
              </a:spcAft>
              <a:buSzPts val="1100"/>
              <a:buNone/>
            </a:pPr>
            <a:r>
              <a:rPr lang="pt-PT" b="1"/>
              <a:t>bioLogical cycle</a:t>
            </a:r>
            <a:r>
              <a:rPr lang="pt-PT"/>
              <a:t>: aims to send resources back to earth to regenerate, to e.g. contribute to healthy soils</a:t>
            </a:r>
            <a:endParaRPr/>
          </a:p>
          <a:p>
            <a:pPr marL="457200" lvl="0" indent="-298450" algn="l" rtl="0">
              <a:lnSpc>
                <a:spcPct val="100000"/>
              </a:lnSpc>
              <a:spcBef>
                <a:spcPts val="0"/>
              </a:spcBef>
              <a:spcAft>
                <a:spcPts val="0"/>
              </a:spcAft>
              <a:buSzPts val="1100"/>
              <a:buChar char="●"/>
            </a:pPr>
            <a:r>
              <a:rPr lang="pt-PT"/>
              <a:t>Tries to extend lifecycle of materials: </a:t>
            </a:r>
            <a:r>
              <a:rPr lang="pt-PT" b="1"/>
              <a:t>cascading</a:t>
            </a:r>
            <a:r>
              <a:rPr lang="pt-PT"/>
              <a:t>: wood from house makes a table, makes</a:t>
            </a:r>
            <a:endParaRPr/>
          </a:p>
          <a:p>
            <a:pPr marL="457200" lvl="0" indent="-298450" algn="l" rtl="0">
              <a:lnSpc>
                <a:spcPct val="100000"/>
              </a:lnSpc>
              <a:spcBef>
                <a:spcPts val="0"/>
              </a:spcBef>
              <a:spcAft>
                <a:spcPts val="0"/>
              </a:spcAft>
              <a:buSzPts val="1100"/>
              <a:buChar char="●"/>
            </a:pPr>
            <a:r>
              <a:rPr lang="pt-PT" b="1">
                <a:solidFill>
                  <a:schemeClr val="dk1"/>
                </a:solidFill>
              </a:rPr>
              <a:t>Extraction of biochemical feedstock</a:t>
            </a:r>
            <a:r>
              <a:rPr lang="pt-PT">
                <a:solidFill>
                  <a:schemeClr val="dk1"/>
                </a:solidFill>
              </a:rPr>
              <a:t>:</a:t>
            </a:r>
            <a:r>
              <a:rPr lang="pt-PT"/>
              <a:t> biological material that can be converted into energy or fuel </a:t>
            </a:r>
            <a:endParaRPr>
              <a:solidFill>
                <a:schemeClr val="dk1"/>
              </a:solidFill>
            </a:endParaRPr>
          </a:p>
          <a:p>
            <a:pPr marL="457200" lvl="0" indent="-298450" algn="l" rtl="0">
              <a:lnSpc>
                <a:spcPct val="100000"/>
              </a:lnSpc>
              <a:spcBef>
                <a:spcPts val="0"/>
              </a:spcBef>
              <a:spcAft>
                <a:spcPts val="0"/>
              </a:spcAft>
              <a:buSzPts val="1100"/>
              <a:buChar char="●"/>
            </a:pPr>
            <a:r>
              <a:rPr lang="pt-PT" b="1"/>
              <a:t>composting and anaerobic digestion: </a:t>
            </a:r>
            <a:r>
              <a:rPr lang="pt-PT">
                <a:solidFill>
                  <a:schemeClr val="dk1"/>
                </a:solidFill>
              </a:rPr>
              <a:t>process to transform bio materials into biogas or a digestate that can be composted and be </a:t>
            </a:r>
            <a:r>
              <a:rPr lang="pt-PT"/>
              <a:t>used as a soil amendment. In this phase,composting is also considered, where food by-products and other biodegradable materials are turned into compost</a:t>
            </a:r>
            <a:endParaRPr/>
          </a:p>
          <a:p>
            <a:pPr marL="457200" lvl="0" indent="-298450" algn="l" rtl="0">
              <a:lnSpc>
                <a:spcPct val="100000"/>
              </a:lnSpc>
              <a:spcBef>
                <a:spcPts val="0"/>
              </a:spcBef>
              <a:spcAft>
                <a:spcPts val="0"/>
              </a:spcAft>
              <a:buSzPts val="1100"/>
              <a:buChar char="●"/>
            </a:pPr>
            <a:r>
              <a:rPr lang="pt-PT" b="1"/>
              <a:t>regenerate</a:t>
            </a:r>
            <a:r>
              <a:rPr lang="pt-PT"/>
              <a:t>: collect food waste, human waste and put that back in the soil and regenerate the soil. have a positive impact, make the soil better</a:t>
            </a:r>
            <a:endParaRPr/>
          </a:p>
          <a:p>
            <a:pPr marL="457200" lvl="0" indent="-298450" algn="l" rtl="0">
              <a:lnSpc>
                <a:spcPct val="100000"/>
              </a:lnSpc>
              <a:spcBef>
                <a:spcPts val="0"/>
              </a:spcBef>
              <a:spcAft>
                <a:spcPts val="0"/>
              </a:spcAft>
              <a:buSzPts val="1100"/>
              <a:buChar char="●"/>
            </a:pPr>
            <a:r>
              <a:rPr lang="pt-PT" b="1"/>
              <a:t>Farming</a:t>
            </a:r>
            <a:r>
              <a:rPr lang="pt-PT"/>
              <a:t>: manage farms, and other sources of biological resources such as forests and fisheries, in ways that create positive outcomes for nature. These outcomes include, but are not limited to, healthy and stable soils, improved local biodiversity, improved air and water quality. there are different techniques for regenerative farming, fishing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pt-PT"/>
              <a:t>resources would be continually re-used, meaning that there would be no more mining activity or waste production. The stress is on recycling, made possible by designing products so that they can easily be taken apart.</a:t>
            </a:r>
            <a:endParaRPr/>
          </a:p>
          <a:p>
            <a:pPr marL="0" lvl="0" indent="0" algn="l" rtl="0">
              <a:lnSpc>
                <a:spcPct val="100000"/>
              </a:lnSpc>
              <a:spcBef>
                <a:spcPts val="0"/>
              </a:spcBef>
              <a:spcAft>
                <a:spcPts val="0"/>
              </a:spcAft>
              <a:buClr>
                <a:schemeClr val="dk1"/>
              </a:buClr>
              <a:buSzPts val="1100"/>
              <a:buFont typeface="Arial"/>
              <a:buNone/>
            </a:pPr>
            <a:r>
              <a:rPr lang="pt-PT"/>
              <a:t>It needs developing an “alternative consumer culture”. A product thus becomes a service, which is believed to encourage businesses to improve the lifespan and recyclability of their products.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0" name="Google Shape;810;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7" name="Google Shape;81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1" name="Google Shape;82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8" name="Google Shape;828;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We can also investigate indigenous practices. These are Low tech innovation: technologies that are symbiotic with nature, created over millennia by indigenous people.</a:t>
            </a:r>
            <a:endParaRPr/>
          </a:p>
          <a:p>
            <a:pPr marL="0" lvl="0" indent="0" algn="l" rtl="0">
              <a:lnSpc>
                <a:spcPct val="100000"/>
              </a:lnSpc>
              <a:spcBef>
                <a:spcPts val="0"/>
              </a:spcBef>
              <a:spcAft>
                <a:spcPts val="0"/>
              </a:spcAft>
              <a:buSzPts val="1100"/>
              <a:buNone/>
            </a:pPr>
            <a:r>
              <a:rPr lang="pt-PT"/>
              <a:t>This is an example present in the book Lo-TEK, that shares many examples of indigenous technology.</a:t>
            </a:r>
            <a:endParaRPr/>
          </a:p>
          <a:p>
            <a:pPr marL="0" lvl="0" indent="0" algn="l" rtl="0">
              <a:lnSpc>
                <a:spcPct val="100000"/>
              </a:lnSpc>
              <a:spcBef>
                <a:spcPts val="0"/>
              </a:spcBef>
              <a:spcAft>
                <a:spcPts val="0"/>
              </a:spcAft>
              <a:buClr>
                <a:schemeClr val="dk1"/>
              </a:buClr>
              <a:buSzPts val="1100"/>
              <a:buFont typeface="Arial"/>
              <a:buNone/>
            </a:pPr>
            <a:r>
              <a:rPr lang="pt-PT"/>
              <a:t>The author, Julia Watson, goes as far as says that wildfires are a manmade disaster, because we have ancient technology that solves this. In Australia, the ancestral lands that practice Cultural burning or fire stick farming not as affected by the fires around them. This Indigenous solution evolved over millenia, has cut down the impacts of these fires by half. These are Aboriginal methods use precisely timed, low intensity fire, they respond to soil types, geology, trees, the breeding cycles of animals and flowering cycles from plants. They are able to use fire not to destroy the forest but to improve the soil and clear debris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2"/>
        <p:cNvGrpSpPr/>
        <p:nvPr/>
      </p:nvGrpSpPr>
      <p:grpSpPr>
        <a:xfrm>
          <a:off x="0" y="0"/>
          <a:ext cx="0" cy="0"/>
          <a:chOff x="0" y="0"/>
          <a:chExt cx="0" cy="0"/>
        </a:xfrm>
      </p:grpSpPr>
      <p:sp>
        <p:nvSpPr>
          <p:cNvPr id="833" name="Google Shape;833;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4" name="Google Shape;834;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9"/>
        <p:cNvGrpSpPr/>
        <p:nvPr/>
      </p:nvGrpSpPr>
      <p:grpSpPr>
        <a:xfrm>
          <a:off x="0" y="0"/>
          <a:ext cx="0" cy="0"/>
          <a:chOff x="0" y="0"/>
          <a:chExt cx="0" cy="0"/>
        </a:xfrm>
      </p:grpSpPr>
      <p:sp>
        <p:nvSpPr>
          <p:cNvPr id="840" name="Google Shape;84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1" name="Google Shape;84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https://neweconomy.net/</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7" name="Google Shape;847;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3" name="Google Shape;853;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4" name="Google Shape;854;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energy that goes into transformation</a:t>
            </a:r>
            <a:endParaRPr/>
          </a:p>
          <a:p>
            <a:pPr marL="0" lvl="0" indent="0" algn="l" rtl="0">
              <a:lnSpc>
                <a:spcPct val="100000"/>
              </a:lnSpc>
              <a:spcBef>
                <a:spcPts val="0"/>
              </a:spcBef>
              <a:spcAft>
                <a:spcPts val="0"/>
              </a:spcAft>
              <a:buSzPts val="1100"/>
              <a:buNone/>
            </a:pPr>
            <a:r>
              <a:rPr lang="pt-PT"/>
              <a:t>grounded in scientific evidence: </a:t>
            </a:r>
            <a:endParaRPr/>
          </a:p>
          <a:p>
            <a:pPr marL="0" lvl="0" indent="0" algn="l" rtl="0">
              <a:lnSpc>
                <a:spcPct val="100000"/>
              </a:lnSpc>
              <a:spcBef>
                <a:spcPts val="0"/>
              </a:spcBef>
              <a:spcAft>
                <a:spcPts val="0"/>
              </a:spcAft>
              <a:buSzPts val="1100"/>
              <a:buNone/>
            </a:pPr>
            <a:r>
              <a:rPr lang="pt-PT"/>
              <a:t>technical evidence: Markus book https://www.amazon.com/Physics-Future-Presidents-Science-Headlines/dp/0393337111</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1" name="Google Shape;861;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7" name="Google Shape;867;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Clr>
                <a:schemeClr val="dk1"/>
              </a:buClr>
              <a:buSzPts val="1100"/>
              <a:buChar char="●"/>
            </a:pPr>
            <a:r>
              <a:rPr lang="pt-PT">
                <a:solidFill>
                  <a:schemeClr val="dk1"/>
                </a:solidFill>
              </a:rPr>
              <a:t>Consider who comes before you in the value chain, who comes after you?</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6" name="Google Shape;47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As a theory it’s great but in practice there are some issues to consider</a:t>
            </a:r>
            <a:endParaRPr/>
          </a:p>
          <a:p>
            <a:pPr marL="0" lvl="0" indent="0" algn="l" rtl="0">
              <a:lnSpc>
                <a:spcPct val="100000"/>
              </a:lnSpc>
              <a:spcBef>
                <a:spcPts val="0"/>
              </a:spcBef>
              <a:spcAft>
                <a:spcPts val="0"/>
              </a:spcAft>
              <a:buClr>
                <a:schemeClr val="dk1"/>
              </a:buClr>
              <a:buSzPts val="1100"/>
              <a:buFont typeface="Arial"/>
              <a:buNone/>
            </a:pPr>
            <a:r>
              <a:rPr lang="pt-PT"/>
              <a:t>important to not stay on a superficial level with our ideas in order to avoid these pitfalls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7"/>
        <p:cNvGrpSpPr/>
        <p:nvPr/>
      </p:nvGrpSpPr>
      <p:grpSpPr>
        <a:xfrm>
          <a:off x="0" y="0"/>
          <a:ext cx="0" cy="0"/>
          <a:chOff x="0" y="0"/>
          <a:chExt cx="0" cy="0"/>
        </a:xfrm>
      </p:grpSpPr>
      <p:sp>
        <p:nvSpPr>
          <p:cNvPr id="888" name="Google Shape;888;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9" name="Google Shape;889;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solidFill>
                  <a:schemeClr val="dk1"/>
                </a:solidFill>
              </a:rPr>
              <a:t>Land use to source the natural resources needed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pt-PT">
                <a:solidFill>
                  <a:schemeClr val="dk1"/>
                </a:solidFill>
              </a:rPr>
              <a:t>Consider who comes before you in the value chain, who comes after you?</a:t>
            </a:r>
            <a:endParaRPr>
              <a:solidFill>
                <a:schemeClr val="dk1"/>
              </a:solidFill>
            </a:endParaRPr>
          </a:p>
          <a:p>
            <a:pPr marL="0" lvl="0" indent="0" algn="l" rtl="0">
              <a:lnSpc>
                <a:spcPct val="100000"/>
              </a:lnSpc>
              <a:spcBef>
                <a:spcPts val="0"/>
              </a:spcBef>
              <a:spcAft>
                <a:spcPts val="0"/>
              </a:spcAft>
              <a:buSzPts val="1100"/>
              <a:buNone/>
            </a:pPr>
            <a:r>
              <a:rPr lang="pt-PT"/>
              <a:t>What needs to happen in order for me to be able to manufacture my product? We need to design the solution. What needs to happen before that? Someone has to produce the components transport them. And before? someone has to source the natural resources</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9"/>
        <p:cNvGrpSpPr/>
        <p:nvPr/>
      </p:nvGrpSpPr>
      <p:grpSpPr>
        <a:xfrm>
          <a:off x="0" y="0"/>
          <a:ext cx="0" cy="0"/>
          <a:chOff x="0" y="0"/>
          <a:chExt cx="0" cy="0"/>
        </a:xfrm>
      </p:grpSpPr>
      <p:sp>
        <p:nvSpPr>
          <p:cNvPr id="910" name="Google Shape;910;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1" name="Google Shape;911;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u="sng">
                <a:solidFill>
                  <a:schemeClr val="hlink"/>
                </a:solidFill>
                <a:hlinkClick r:id="rId3"/>
              </a:rPr>
              <a:t>https://ellenmacarthurfoundation.org/circular-examples/connect-the-dots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pt-PT" sz="1200">
                <a:solidFill>
                  <a:srgbClr val="2F2F46"/>
                </a:solidFill>
                <a:highlight>
                  <a:srgbClr val="FFFFFF"/>
                </a:highlight>
              </a:rPr>
              <a:t>Connect the Dots is creating a circular economy</a:t>
            </a:r>
            <a:endParaRPr sz="1200">
              <a:solidFill>
                <a:srgbClr val="2F2F46"/>
              </a:solidFill>
              <a:highlight>
                <a:srgbClr val="FFFFFF"/>
              </a:highlight>
            </a:endParaRPr>
          </a:p>
          <a:p>
            <a:pPr marL="0" lvl="0" indent="0" algn="l" rtl="0">
              <a:lnSpc>
                <a:spcPct val="100000"/>
              </a:lnSpc>
              <a:spcBef>
                <a:spcPts val="0"/>
              </a:spcBef>
              <a:spcAft>
                <a:spcPts val="0"/>
              </a:spcAft>
              <a:buClr>
                <a:schemeClr val="dk1"/>
              </a:buClr>
              <a:buSzPts val="1100"/>
              <a:buFont typeface="Arial"/>
              <a:buNone/>
            </a:pPr>
            <a:r>
              <a:rPr lang="pt-PT" sz="1200">
                <a:solidFill>
                  <a:srgbClr val="2F2F46"/>
                </a:solidFill>
                <a:highlight>
                  <a:srgbClr val="FFFFFF"/>
                </a:highlight>
              </a:rPr>
              <a:t> for food by supporting local farmers as they transition to regenerative practices</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6"/>
        <p:cNvGrpSpPr/>
        <p:nvPr/>
      </p:nvGrpSpPr>
      <p:grpSpPr>
        <a:xfrm>
          <a:off x="0" y="0"/>
          <a:ext cx="0" cy="0"/>
          <a:chOff x="0" y="0"/>
          <a:chExt cx="0" cy="0"/>
        </a:xfrm>
      </p:grpSpPr>
      <p:sp>
        <p:nvSpPr>
          <p:cNvPr id="927" name="Google Shape;927;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8" name="Google Shape;928;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2" name="Google Shape;48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400"/>
              </a:spcBef>
              <a:spcAft>
                <a:spcPts val="0"/>
              </a:spcAft>
              <a:buClr>
                <a:srgbClr val="443938"/>
              </a:buClr>
              <a:buSzPts val="1200"/>
              <a:buFont typeface="Proxima Nova"/>
              <a:buChar char="-"/>
            </a:pPr>
            <a:r>
              <a:rPr lang="pt-PT" sz="1200">
                <a:solidFill>
                  <a:srgbClr val="443938"/>
                </a:solidFill>
                <a:latin typeface="Proxima Nova"/>
                <a:ea typeface="Proxima Nova"/>
                <a:cs typeface="Proxima Nova"/>
                <a:sym typeface="Proxima Nova"/>
              </a:rPr>
              <a:t>In the middle ages, old clothes were turned into paper, food waste was fed to chickens or pigs, and new buildings were made from the remains of old buildings.  Before industrialisation, almost everything was made from materials that were either decomposable – like wood, reeds, or hemp – or easy to recycle or re-use – like iron and bricks.</a:t>
            </a:r>
            <a:endParaRPr sz="1200">
              <a:solidFill>
                <a:srgbClr val="443938"/>
              </a:solidFill>
              <a:latin typeface="Proxima Nova"/>
              <a:ea typeface="Proxima Nova"/>
              <a:cs typeface="Proxima Nova"/>
              <a:sym typeface="Proxima Nova"/>
            </a:endParaRPr>
          </a:p>
          <a:p>
            <a:pPr marL="457200" lvl="0" indent="-304800" algn="l" rtl="0">
              <a:lnSpc>
                <a:spcPct val="115000"/>
              </a:lnSpc>
              <a:spcBef>
                <a:spcPts val="0"/>
              </a:spcBef>
              <a:spcAft>
                <a:spcPts val="0"/>
              </a:spcAft>
              <a:buClr>
                <a:srgbClr val="443938"/>
              </a:buClr>
              <a:buSzPts val="1200"/>
              <a:buFont typeface="Proxima Nova"/>
              <a:buChar char="-"/>
            </a:pPr>
            <a:r>
              <a:rPr lang="pt-PT" sz="1200">
                <a:solidFill>
                  <a:srgbClr val="443938"/>
                </a:solidFill>
                <a:latin typeface="Proxima Nova"/>
                <a:ea typeface="Proxima Nova"/>
                <a:cs typeface="Proxima Nova"/>
                <a:sym typeface="Proxima Nova"/>
              </a:rPr>
              <a:t>Products are complex, the more steps in recycling process more resources and energy are lost. </a:t>
            </a:r>
            <a:endParaRPr sz="1200">
              <a:solidFill>
                <a:srgbClr val="443938"/>
              </a:solidFill>
              <a:latin typeface="Proxima Nova"/>
              <a:ea typeface="Proxima Nova"/>
              <a:cs typeface="Proxima Nova"/>
              <a:sym typeface="Proxima Nova"/>
            </a:endParaRPr>
          </a:p>
          <a:p>
            <a:pPr marL="457200" lvl="0" indent="-304800" algn="l" rtl="0">
              <a:lnSpc>
                <a:spcPct val="115000"/>
              </a:lnSpc>
              <a:spcBef>
                <a:spcPts val="0"/>
              </a:spcBef>
              <a:spcAft>
                <a:spcPts val="0"/>
              </a:spcAft>
              <a:buClr>
                <a:srgbClr val="443938"/>
              </a:buClr>
              <a:buSzPts val="1200"/>
              <a:buFont typeface="Proxima Nova"/>
              <a:buChar char="-"/>
            </a:pPr>
            <a:r>
              <a:rPr lang="pt-PT" sz="1200">
                <a:solidFill>
                  <a:srgbClr val="443938"/>
                </a:solidFill>
                <a:latin typeface="Proxima Nova"/>
                <a:ea typeface="Proxima Nova"/>
                <a:cs typeface="Proxima Nova"/>
                <a:sym typeface="Proxima Nova"/>
              </a:rPr>
              <a:t>A lot of recycling of plastics are downcycling, so they will become waste soon afterwards. </a:t>
            </a:r>
            <a:endParaRPr sz="1200">
              <a:solidFill>
                <a:srgbClr val="443938"/>
              </a:solidFill>
              <a:latin typeface="Proxima Nova"/>
              <a:ea typeface="Proxima Nova"/>
              <a:cs typeface="Proxima Nova"/>
              <a:sym typeface="Proxima Nova"/>
            </a:endParaRPr>
          </a:p>
          <a:p>
            <a:pPr marL="457200" marR="0" lvl="0" indent="-304800" algn="l" rtl="0">
              <a:lnSpc>
                <a:spcPct val="115000"/>
              </a:lnSpc>
              <a:spcBef>
                <a:spcPts val="0"/>
              </a:spcBef>
              <a:spcAft>
                <a:spcPts val="0"/>
              </a:spcAft>
              <a:buClr>
                <a:srgbClr val="443938"/>
              </a:buClr>
              <a:buSzPts val="1200"/>
              <a:buFont typeface="Proxima Nova"/>
              <a:buChar char="-"/>
            </a:pPr>
            <a:r>
              <a:rPr lang="pt-PT" sz="1200"/>
              <a:t>we combine biological and technical materials which makes it really hard to circulate (e.g. policotton used in clothes)</a:t>
            </a:r>
            <a:endParaRPr/>
          </a:p>
          <a:p>
            <a:pPr marL="152400" lvl="0" indent="0" algn="l" rtl="0">
              <a:lnSpc>
                <a:spcPct val="115000"/>
              </a:lnSpc>
              <a:spcBef>
                <a:spcPts val="0"/>
              </a:spcBef>
              <a:spcAft>
                <a:spcPts val="0"/>
              </a:spcAft>
              <a:buClr>
                <a:srgbClr val="443938"/>
              </a:buClr>
              <a:buSzPts val="1200"/>
              <a:buFont typeface="Proxima Nova"/>
              <a:buNone/>
            </a:pPr>
            <a:endParaRPr sz="1200">
              <a:solidFill>
                <a:srgbClr val="443938"/>
              </a:solidFill>
              <a:latin typeface="Proxima Nova"/>
              <a:ea typeface="Proxima Nova"/>
              <a:cs typeface="Proxima Nova"/>
              <a:sym typeface="Proxima Nov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0" name="Google Shape;49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pt-PT"/>
              <a:t>20% of total resources used worldwide are fossil fuels. The majority of that is burnt as a source of energy and can’t be re-used or recycled. At best, the excess heat from, for example, the generation of electricity, can be used to replace other heat sources. </a:t>
            </a:r>
            <a:endParaRPr/>
          </a:p>
          <a:p>
            <a:pPr marL="457200" lvl="0" indent="-298450" algn="l" rtl="0">
              <a:lnSpc>
                <a:spcPct val="100000"/>
              </a:lnSpc>
              <a:spcBef>
                <a:spcPts val="0"/>
              </a:spcBef>
              <a:spcAft>
                <a:spcPts val="0"/>
              </a:spcAft>
              <a:buSzPts val="1100"/>
              <a:buChar char="-"/>
            </a:pPr>
            <a:r>
              <a:rPr lang="pt-PT"/>
              <a:t>As energy is transferred or transformed, its quality diminishes (second law of thermodynamics). it’s impossible to operate one car or one power plant with the excess heat from another. So the more products we have, the more energy we need to produce to power them. </a:t>
            </a:r>
            <a:endParaRPr/>
          </a:p>
          <a:p>
            <a:pPr marL="457200" lvl="0" indent="-298450" algn="l" rtl="0">
              <a:lnSpc>
                <a:spcPct val="100000"/>
              </a:lnSpc>
              <a:spcBef>
                <a:spcPts val="0"/>
              </a:spcBef>
              <a:spcAft>
                <a:spcPts val="0"/>
              </a:spcAft>
              <a:buSzPts val="1100"/>
              <a:buChar char="-"/>
            </a:pPr>
            <a:r>
              <a:rPr lang="pt-PT"/>
              <a:t>As an answer, we may say that we can go with 100% renewable energy. But in practice that doesn’t make the circle round: to build and maintain renewable energy plants and accompanied infrastructures, </a:t>
            </a:r>
            <a:r>
              <a:rPr lang="pt-PT" u="sng">
                <a:solidFill>
                  <a:schemeClr val="hlink"/>
                </a:solidFill>
                <a:hlinkClick r:id="rId3"/>
              </a:rPr>
              <a:t>we also need resources</a:t>
            </a:r>
            <a:r>
              <a:rPr lang="pt-PT"/>
              <a:t> (both energy and materials). </a:t>
            </a:r>
            <a:endParaRPr/>
          </a:p>
          <a:p>
            <a:pPr marL="457200" lvl="0" indent="-298450" algn="l" rtl="0">
              <a:lnSpc>
                <a:spcPct val="100000"/>
              </a:lnSpc>
              <a:spcBef>
                <a:spcPts val="0"/>
              </a:spcBef>
              <a:spcAft>
                <a:spcPts val="0"/>
              </a:spcAft>
              <a:buSzPts val="1100"/>
              <a:buChar char="-"/>
            </a:pPr>
            <a:r>
              <a:rPr lang="pt-PT"/>
              <a:t>technology to harvest and store renewable energy relies on difficult-to-recycle materials. That’s why solar panels, wind turbines and lithium-ion batteries </a:t>
            </a:r>
            <a:r>
              <a:rPr lang="pt-PT" u="sng">
                <a:solidFill>
                  <a:schemeClr val="hlink"/>
                </a:solidFill>
                <a:hlinkClick r:id="rId4"/>
              </a:rPr>
              <a:t>are not recycled, but landfilled or incinerated</a:t>
            </a:r>
            <a:r>
              <a:rPr lang="pt-PT"/>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9" name="Google Shape;49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pt-PT"/>
              <a:t>the global resource use – both energetic and material – keeps increasing year by year. Growth makes a circular economy impossible.The amount of used material that can be recycled will always be smaller than the material needed for growth. To compensate for that, we have to continuously extract more resources.</a:t>
            </a:r>
            <a:endParaRPr/>
          </a:p>
          <a:p>
            <a:pPr marL="457200" lvl="0" indent="-298450" algn="l" rtl="0">
              <a:lnSpc>
                <a:spcPct val="100000"/>
              </a:lnSpc>
              <a:spcBef>
                <a:spcPts val="0"/>
              </a:spcBef>
              <a:spcAft>
                <a:spcPts val="0"/>
              </a:spcAft>
              <a:buSzPts val="1100"/>
              <a:buChar char="-"/>
            </a:pPr>
            <a:r>
              <a:rPr lang="pt-PT"/>
              <a:t>Materials and energy are used in the production of products. For example, The machines used for manufacturing, the excess materials that didn’t end up on the phone. A lot is put into this phone. The more phones we produce the more materials we need to make them. Recycling 1 phone does not equal a second phone because materials lose qualities in the process.</a:t>
            </a:r>
            <a:endParaRPr/>
          </a:p>
          <a:p>
            <a:pPr marL="457200" lvl="0" indent="-298450" algn="l" rtl="0">
              <a:lnSpc>
                <a:spcPct val="100000"/>
              </a:lnSpc>
              <a:spcBef>
                <a:spcPts val="0"/>
              </a:spcBef>
              <a:spcAft>
                <a:spcPts val="0"/>
              </a:spcAft>
              <a:buSzPts val="1100"/>
              <a:buChar char="-"/>
            </a:pPr>
            <a:r>
              <a:rPr lang="pt-PT"/>
              <a:t>A circular economy requires reducing total use of resources, reduce consumption and production of new things, which also reduces waste.</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9" name="Google Shape;50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one of the causes to these issues is how small our design scope is. Often in the design phase we don’t consider how a product should be recycled, what are all the inputs it requires. </a:t>
            </a:r>
            <a:r>
              <a:rPr lang="pt-PT">
                <a:solidFill>
                  <a:schemeClr val="dk1"/>
                </a:solidFill>
              </a:rPr>
              <a:t>If I think of my phone, the intention was to design it so that I would like it enough that I would buy more in the future.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pt-PT"/>
              <a:t>We need to increase our scope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ntent slide - Blancco">
  <p:cSld name="CUSTOM_1_1_2">
    <p:spTree>
      <p:nvGrpSpPr>
        <p:cNvPr id="1" name="Shape 8"/>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slide - Blancco with Tirppa logo">
  <p:cSld name="CUSTOM_1_1_1">
    <p:spTree>
      <p:nvGrpSpPr>
        <p:cNvPr id="1" name="Shape 38"/>
        <p:cNvGrpSpPr/>
        <p:nvPr/>
      </p:nvGrpSpPr>
      <p:grpSpPr>
        <a:xfrm>
          <a:off x="0" y="0"/>
          <a:ext cx="0" cy="0"/>
          <a:chOff x="0" y="0"/>
          <a:chExt cx="0" cy="0"/>
        </a:xfrm>
      </p:grpSpPr>
      <p:pic>
        <p:nvPicPr>
          <p:cNvPr id="39" name="Google Shape;39;p53"/>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slide - Blancco with Tirppa logo 1">
  <p:cSld name="CUSTOM_1_1_1_1">
    <p:bg>
      <p:bgPr>
        <a:blipFill>
          <a:blip r:embed="rId2">
            <a:alphaModFix/>
          </a:blip>
          <a:stretch>
            <a:fillRect/>
          </a:stretch>
        </a:blipFill>
        <a:effectLst/>
      </p:bgPr>
    </p:bg>
    <p:spTree>
      <p:nvGrpSpPr>
        <p:cNvPr id="1" name="Shape 40"/>
        <p:cNvGrpSpPr/>
        <p:nvPr/>
      </p:nvGrpSpPr>
      <p:grpSpPr>
        <a:xfrm>
          <a:off x="0" y="0"/>
          <a:ext cx="0" cy="0"/>
          <a:chOff x="0" y="0"/>
          <a:chExt cx="0" cy="0"/>
        </a:xfrm>
      </p:grpSpPr>
      <p:pic>
        <p:nvPicPr>
          <p:cNvPr id="41" name="Google Shape;41;p54"/>
          <p:cNvPicPr preferRelativeResize="0"/>
          <p:nvPr/>
        </p:nvPicPr>
        <p:blipFill rotWithShape="1">
          <a:blip r:embed="rId3">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incit in figures">
  <p:cSld name="CUSTOM_2_2_2_1">
    <p:bg>
      <p:bgPr>
        <a:solidFill>
          <a:srgbClr val="000000"/>
        </a:solidFill>
        <a:effectLst/>
      </p:bgPr>
    </p:bg>
    <p:spTree>
      <p:nvGrpSpPr>
        <p:cNvPr id="1" name="Shape 42"/>
        <p:cNvGrpSpPr/>
        <p:nvPr/>
      </p:nvGrpSpPr>
      <p:grpSpPr>
        <a:xfrm>
          <a:off x="0" y="0"/>
          <a:ext cx="0" cy="0"/>
          <a:chOff x="0" y="0"/>
          <a:chExt cx="0" cy="0"/>
        </a:xfrm>
      </p:grpSpPr>
      <p:sp>
        <p:nvSpPr>
          <p:cNvPr id="43" name="Google Shape;43;p55"/>
          <p:cNvSpPr txBox="1"/>
          <p:nvPr/>
        </p:nvSpPr>
        <p:spPr>
          <a:xfrm>
            <a:off x="3602063"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EMPLOYEES</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450+</a:t>
            </a:r>
            <a:endParaRPr sz="1200" b="1" i="0" u="none" strike="noStrike" cap="none">
              <a:solidFill>
                <a:srgbClr val="FFFFFF"/>
              </a:solidFill>
              <a:latin typeface="Proxima Nova"/>
              <a:ea typeface="Proxima Nova"/>
              <a:cs typeface="Proxima Nova"/>
              <a:sym typeface="Proxima Nova"/>
            </a:endParaRPr>
          </a:p>
        </p:txBody>
      </p:sp>
      <p:cxnSp>
        <p:nvCxnSpPr>
          <p:cNvPr id="44" name="Google Shape;44;p55"/>
          <p:cNvCxnSpPr/>
          <p:nvPr/>
        </p:nvCxnSpPr>
        <p:spPr>
          <a:xfrm>
            <a:off x="4539356" y="-249562"/>
            <a:ext cx="207000" cy="0"/>
          </a:xfrm>
          <a:prstGeom prst="straightConnector1">
            <a:avLst/>
          </a:prstGeom>
          <a:noFill/>
          <a:ln w="76200" cap="flat" cmpd="sng">
            <a:solidFill>
              <a:srgbClr val="F04E30"/>
            </a:solidFill>
            <a:prstDash val="solid"/>
            <a:round/>
            <a:headEnd type="none" w="sm" len="sm"/>
            <a:tailEnd type="none" w="sm" len="sm"/>
          </a:ln>
        </p:spPr>
      </p:cxnSp>
      <p:sp>
        <p:nvSpPr>
          <p:cNvPr id="45" name="Google Shape;45;p55"/>
          <p:cNvSpPr txBox="1"/>
          <p:nvPr/>
        </p:nvSpPr>
        <p:spPr>
          <a:xfrm>
            <a:off x="514350"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FOUNDED</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2007</a:t>
            </a:r>
            <a:endParaRPr sz="1200" b="1" i="0" u="none" strike="noStrike" cap="none">
              <a:solidFill>
                <a:srgbClr val="FFFFFF"/>
              </a:solidFill>
              <a:latin typeface="Proxima Nova"/>
              <a:ea typeface="Proxima Nova"/>
              <a:cs typeface="Proxima Nova"/>
              <a:sym typeface="Proxima Nova"/>
            </a:endParaRPr>
          </a:p>
        </p:txBody>
      </p:sp>
      <p:cxnSp>
        <p:nvCxnSpPr>
          <p:cNvPr id="46" name="Google Shape;46;p55"/>
          <p:cNvCxnSpPr/>
          <p:nvPr/>
        </p:nvCxnSpPr>
        <p:spPr>
          <a:xfrm>
            <a:off x="3211200" y="-480525"/>
            <a:ext cx="207000" cy="0"/>
          </a:xfrm>
          <a:prstGeom prst="straightConnector1">
            <a:avLst/>
          </a:prstGeom>
          <a:noFill/>
          <a:ln w="76200" cap="flat" cmpd="sng">
            <a:solidFill>
              <a:srgbClr val="F04E30"/>
            </a:solidFill>
            <a:prstDash val="solid"/>
            <a:round/>
            <a:headEnd type="none" w="sm" len="sm"/>
            <a:tailEnd type="none" w="sm" len="sm"/>
          </a:ln>
        </p:spPr>
      </p:cxnSp>
      <p:sp>
        <p:nvSpPr>
          <p:cNvPr id="47" name="Google Shape;47;p55"/>
          <p:cNvSpPr txBox="1"/>
          <p:nvPr/>
        </p:nvSpPr>
        <p:spPr>
          <a:xfrm>
            <a:off x="514350" y="2606438"/>
            <a:ext cx="24891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TURNOVER 2018</a:t>
            </a:r>
            <a:endParaRPr sz="1400" b="1" i="0" u="none" strike="noStrike" cap="none">
              <a:solidFill>
                <a:srgbClr val="F04E30"/>
              </a:solidFill>
              <a:latin typeface="Proxima Nova"/>
              <a:ea typeface="Proxima Nova"/>
              <a:cs typeface="Proxima Nova"/>
              <a:sym typeface="Proxima Nova"/>
            </a:endParaRPr>
          </a:p>
          <a:p>
            <a:pPr marL="0" marR="0" lvl="0" indent="0" algn="l" rtl="0">
              <a:lnSpc>
                <a:spcPct val="200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€43.5m</a:t>
            </a:r>
            <a:endParaRPr sz="1200" b="1" i="0" u="none" strike="noStrike" cap="none">
              <a:solidFill>
                <a:srgbClr val="FFFFFF"/>
              </a:solidFill>
              <a:latin typeface="Proxima Nova"/>
              <a:ea typeface="Proxima Nova"/>
              <a:cs typeface="Proxima Nova"/>
              <a:sym typeface="Proxima Nova"/>
            </a:endParaRPr>
          </a:p>
        </p:txBody>
      </p:sp>
      <p:cxnSp>
        <p:nvCxnSpPr>
          <p:cNvPr id="48" name="Google Shape;48;p55"/>
          <p:cNvCxnSpPr/>
          <p:nvPr/>
        </p:nvCxnSpPr>
        <p:spPr>
          <a:xfrm>
            <a:off x="2282672" y="-249562"/>
            <a:ext cx="207000" cy="0"/>
          </a:xfrm>
          <a:prstGeom prst="straightConnector1">
            <a:avLst/>
          </a:prstGeom>
          <a:noFill/>
          <a:ln w="76200" cap="flat" cmpd="sng">
            <a:solidFill>
              <a:srgbClr val="F04E30"/>
            </a:solidFill>
            <a:prstDash val="solid"/>
            <a:round/>
            <a:headEnd type="none" w="sm" len="sm"/>
            <a:tailEnd type="none" w="sm" len="sm"/>
          </a:ln>
        </p:spPr>
      </p:cxnSp>
      <p:sp>
        <p:nvSpPr>
          <p:cNvPr id="49" name="Google Shape;49;p55"/>
          <p:cNvSpPr txBox="1"/>
          <p:nvPr/>
        </p:nvSpPr>
        <p:spPr>
          <a:xfrm>
            <a:off x="3602063" y="2606438"/>
            <a:ext cx="20244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EBIT 2018</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€4.1m</a:t>
            </a:r>
            <a:endParaRPr sz="1200" b="1" i="0" u="none" strike="noStrike" cap="none">
              <a:solidFill>
                <a:srgbClr val="FFFFFF"/>
              </a:solidFill>
              <a:latin typeface="Proxima Nova"/>
              <a:ea typeface="Proxima Nova"/>
              <a:cs typeface="Proxima Nova"/>
              <a:sym typeface="Proxima Nova"/>
            </a:endParaRPr>
          </a:p>
        </p:txBody>
      </p:sp>
      <p:cxnSp>
        <p:nvCxnSpPr>
          <p:cNvPr id="50" name="Google Shape;50;p55"/>
          <p:cNvCxnSpPr/>
          <p:nvPr/>
        </p:nvCxnSpPr>
        <p:spPr>
          <a:xfrm>
            <a:off x="5448075" y="-358106"/>
            <a:ext cx="207000" cy="0"/>
          </a:xfrm>
          <a:prstGeom prst="straightConnector1">
            <a:avLst/>
          </a:prstGeom>
          <a:noFill/>
          <a:ln w="76200" cap="flat" cmpd="sng">
            <a:solidFill>
              <a:srgbClr val="F04E30"/>
            </a:solidFill>
            <a:prstDash val="solid"/>
            <a:round/>
            <a:headEnd type="none" w="sm" len="sm"/>
            <a:tailEnd type="none" w="sm" len="sm"/>
          </a:ln>
        </p:spPr>
      </p:cxnSp>
      <p:sp>
        <p:nvSpPr>
          <p:cNvPr id="51" name="Google Shape;51;p55"/>
          <p:cNvSpPr txBox="1"/>
          <p:nvPr/>
        </p:nvSpPr>
        <p:spPr>
          <a:xfrm>
            <a:off x="6151350" y="1353113"/>
            <a:ext cx="20904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chemeClr val="dk1"/>
              </a:buClr>
              <a:buSzPts val="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Specialist of service and business design, software development and continuous services</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52" name="Google Shape;52;p55"/>
          <p:cNvSpPr txBox="1"/>
          <p:nvPr/>
        </p:nvSpPr>
        <p:spPr>
          <a:xfrm>
            <a:off x="6151350" y="2260868"/>
            <a:ext cx="2061900" cy="3723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with a 100% satisfaction guarantee.</a:t>
            </a:r>
            <a:endParaRPr sz="1000" b="0" i="0" u="none" strike="noStrike" cap="none">
              <a:solidFill>
                <a:srgbClr val="FFFFFF"/>
              </a:solidFill>
              <a:latin typeface="Proxima Nova"/>
              <a:ea typeface="Proxima Nova"/>
              <a:cs typeface="Proxima Nova"/>
              <a:sym typeface="Proxima Nova"/>
            </a:endParaRPr>
          </a:p>
        </p:txBody>
      </p:sp>
      <p:sp>
        <p:nvSpPr>
          <p:cNvPr id="53" name="Google Shape;53;p55"/>
          <p:cNvSpPr txBox="1"/>
          <p:nvPr/>
        </p:nvSpPr>
        <p:spPr>
          <a:xfrm>
            <a:off x="6151350" y="3897263"/>
            <a:ext cx="24891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Best place to work in Europe 2016 </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Best place to work in Finland 2014, 2015, 2016</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(Great place to work)</a:t>
            </a:r>
            <a:endParaRPr sz="1000" b="0" i="0" u="none" strike="noStrike" cap="none">
              <a:solidFill>
                <a:srgbClr val="FFFFFF"/>
              </a:solidFill>
              <a:latin typeface="Proxima Nova"/>
              <a:ea typeface="Proxima Nova"/>
              <a:cs typeface="Proxima Nova"/>
              <a:sym typeface="Proxima Nova"/>
            </a:endParaRPr>
          </a:p>
        </p:txBody>
      </p:sp>
      <p:sp>
        <p:nvSpPr>
          <p:cNvPr id="54" name="Google Shape;54;p55"/>
          <p:cNvSpPr txBox="1"/>
          <p:nvPr/>
        </p:nvSpPr>
        <p:spPr>
          <a:xfrm>
            <a:off x="6151350" y="3424613"/>
            <a:ext cx="1759500" cy="472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Award-winning workplace</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55" name="Google Shape;55;p55"/>
          <p:cNvSpPr txBox="1"/>
          <p:nvPr/>
        </p:nvSpPr>
        <p:spPr>
          <a:xfrm>
            <a:off x="1330266" y="4024688"/>
            <a:ext cx="4473300" cy="568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FINLAND</a:t>
            </a:r>
            <a:r>
              <a:rPr lang="pt-PT" sz="1300" b="1" i="0" u="none" strike="noStrike" cap="none">
                <a:solidFill>
                  <a:schemeClr val="lt1"/>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Tampere – Helsinki – Turku – Oulu</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USA</a:t>
            </a:r>
            <a:r>
              <a:rPr lang="pt-PT" sz="1300" b="1" i="0" u="none" strike="noStrike" cap="none">
                <a:solidFill>
                  <a:srgbClr val="FFFFFF"/>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Palo Alto – Orange County – Santa Monica</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lt1"/>
              </a:buClr>
              <a:buSzPts val="500"/>
              <a:buFont typeface="Arial"/>
              <a:buNone/>
            </a:pPr>
            <a:r>
              <a:rPr lang="pt-PT" sz="1300" b="0" i="0" u="none" strike="noStrike" cap="none">
                <a:solidFill>
                  <a:schemeClr val="dk1"/>
                </a:solidFill>
                <a:latin typeface="Proxima Nova Extrabold"/>
                <a:ea typeface="Proxima Nova Extrabold"/>
                <a:cs typeface="Proxima Nova Extrabold"/>
                <a:sym typeface="Proxima Nova Extrabold"/>
              </a:rPr>
              <a:t>SWITZERLAND</a:t>
            </a:r>
            <a:r>
              <a:rPr lang="pt-PT" sz="1300" b="1" i="0" u="none" strike="noStrike" cap="none">
                <a:solidFill>
                  <a:schemeClr val="lt2"/>
                </a:solidFill>
                <a:latin typeface="Proxima Nova"/>
                <a:ea typeface="Proxima Nova"/>
                <a:cs typeface="Proxima Nova"/>
                <a:sym typeface="Proxima Nova"/>
              </a:rPr>
              <a:t>  </a:t>
            </a:r>
            <a:r>
              <a:rPr lang="pt-PT" sz="1300" b="0" i="0" u="none" strike="noStrike" cap="none">
                <a:solidFill>
                  <a:schemeClr val="lt2"/>
                </a:solidFill>
                <a:latin typeface="Proxima Nova"/>
                <a:ea typeface="Proxima Nova"/>
                <a:cs typeface="Proxima Nova"/>
                <a:sym typeface="Proxima Nova"/>
              </a:rPr>
              <a:t>Neuchâtel</a:t>
            </a:r>
            <a:endParaRPr sz="1300" b="0" i="0" u="none" strike="noStrike" cap="none">
              <a:solidFill>
                <a:srgbClr val="FFFFFF"/>
              </a:solidFill>
              <a:latin typeface="Proxima Nova"/>
              <a:ea typeface="Proxima Nova"/>
              <a:cs typeface="Proxima Nova"/>
              <a:sym typeface="Proxima Nova"/>
            </a:endParaRPr>
          </a:p>
        </p:txBody>
      </p:sp>
      <p:sp>
        <p:nvSpPr>
          <p:cNvPr id="56" name="Google Shape;56;p55"/>
          <p:cNvSpPr txBox="1"/>
          <p:nvPr/>
        </p:nvSpPr>
        <p:spPr>
          <a:xfrm>
            <a:off x="514350" y="390178"/>
            <a:ext cx="5380200" cy="794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3400"/>
              <a:buFont typeface="Arial"/>
              <a:buNone/>
            </a:pPr>
            <a:r>
              <a:rPr lang="pt-PT" sz="3400" b="0" i="0" u="none" strike="noStrike" cap="none">
                <a:solidFill>
                  <a:srgbClr val="FFFFFF"/>
                </a:solidFill>
                <a:latin typeface="Proxima Nova Extrabold"/>
                <a:ea typeface="Proxima Nova Extrabold"/>
                <a:cs typeface="Proxima Nova Extrabold"/>
                <a:sym typeface="Proxima Nova Extrabold"/>
              </a:rPr>
              <a:t>Vincit in figures</a:t>
            </a:r>
            <a:endParaRPr sz="3400" b="1" i="0" u="none" strike="noStrike" cap="none">
              <a:solidFill>
                <a:srgbClr val="FFFFFF"/>
              </a:solidFill>
              <a:latin typeface="Proxima Nova"/>
              <a:ea typeface="Proxima Nova"/>
              <a:cs typeface="Proxima Nova"/>
              <a:sym typeface="Proxima Nova"/>
            </a:endParaRPr>
          </a:p>
        </p:txBody>
      </p:sp>
      <p:pic>
        <p:nvPicPr>
          <p:cNvPr id="57" name="Google Shape;57;p55"/>
          <p:cNvPicPr preferRelativeResize="0"/>
          <p:nvPr/>
        </p:nvPicPr>
        <p:blipFill rotWithShape="1">
          <a:blip r:embed="rId2">
            <a:alphaModFix/>
          </a:blip>
          <a:srcRect/>
          <a:stretch/>
        </p:blipFill>
        <p:spPr>
          <a:xfrm>
            <a:off x="6198469" y="748069"/>
            <a:ext cx="393799" cy="404515"/>
          </a:xfrm>
          <a:prstGeom prst="rect">
            <a:avLst/>
          </a:prstGeom>
          <a:noFill/>
          <a:ln>
            <a:noFill/>
          </a:ln>
        </p:spPr>
      </p:pic>
      <p:pic>
        <p:nvPicPr>
          <p:cNvPr id="58" name="Google Shape;58;p55"/>
          <p:cNvPicPr preferRelativeResize="0"/>
          <p:nvPr/>
        </p:nvPicPr>
        <p:blipFill rotWithShape="1">
          <a:blip r:embed="rId3">
            <a:alphaModFix/>
          </a:blip>
          <a:srcRect/>
          <a:stretch/>
        </p:blipFill>
        <p:spPr>
          <a:xfrm>
            <a:off x="577215" y="3954413"/>
            <a:ext cx="428625" cy="428625"/>
          </a:xfrm>
          <a:prstGeom prst="rect">
            <a:avLst/>
          </a:prstGeom>
          <a:noFill/>
          <a:ln>
            <a:noFill/>
          </a:ln>
        </p:spPr>
      </p:pic>
      <p:pic>
        <p:nvPicPr>
          <p:cNvPr id="59" name="Google Shape;59;p55"/>
          <p:cNvPicPr preferRelativeResize="0"/>
          <p:nvPr/>
        </p:nvPicPr>
        <p:blipFill rotWithShape="1">
          <a:blip r:embed="rId4">
            <a:alphaModFix/>
          </a:blip>
          <a:srcRect/>
          <a:stretch/>
        </p:blipFill>
        <p:spPr>
          <a:xfrm>
            <a:off x="6139097" y="2612236"/>
            <a:ext cx="546497" cy="565249"/>
          </a:xfrm>
          <a:prstGeom prst="rect">
            <a:avLst/>
          </a:prstGeom>
          <a:noFill/>
          <a:ln>
            <a:noFill/>
          </a:ln>
        </p:spPr>
      </p:pic>
      <p:pic>
        <p:nvPicPr>
          <p:cNvPr id="60" name="Google Shape;60;p55"/>
          <p:cNvPicPr preferRelativeResize="0"/>
          <p:nvPr/>
        </p:nvPicPr>
        <p:blipFill rotWithShape="1">
          <a:blip r:embed="rId5">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Wrap it up">
  <p:cSld name="CUSTOM_4_1_1">
    <p:bg>
      <p:bgPr>
        <a:solidFill>
          <a:srgbClr val="F04E30"/>
        </a:solidFill>
        <a:effectLst/>
      </p:bgPr>
    </p:bg>
    <p:spTree>
      <p:nvGrpSpPr>
        <p:cNvPr id="1" name="Shape 61"/>
        <p:cNvGrpSpPr/>
        <p:nvPr/>
      </p:nvGrpSpPr>
      <p:grpSpPr>
        <a:xfrm>
          <a:off x="0" y="0"/>
          <a:ext cx="0" cy="0"/>
          <a:chOff x="0" y="0"/>
          <a:chExt cx="0" cy="0"/>
        </a:xfrm>
      </p:grpSpPr>
      <p:pic>
        <p:nvPicPr>
          <p:cNvPr id="62" name="Google Shape;62;p56"/>
          <p:cNvPicPr preferRelativeResize="0"/>
          <p:nvPr/>
        </p:nvPicPr>
        <p:blipFill rotWithShape="1">
          <a:blip r:embed="rId2">
            <a:alphaModFix/>
          </a:blip>
          <a:srcRect/>
          <a:stretch/>
        </p:blipFill>
        <p:spPr>
          <a:xfrm>
            <a:off x="7363281" y="4461919"/>
            <a:ext cx="1212459" cy="334209"/>
          </a:xfrm>
          <a:prstGeom prst="rect">
            <a:avLst/>
          </a:prstGeom>
          <a:noFill/>
          <a:ln>
            <a:noFill/>
          </a:ln>
        </p:spPr>
      </p:pic>
      <p:sp>
        <p:nvSpPr>
          <p:cNvPr id="63" name="Google Shape;63;p56"/>
          <p:cNvSpPr txBox="1"/>
          <p:nvPr/>
        </p:nvSpPr>
        <p:spPr>
          <a:xfrm>
            <a:off x="2912541" y="2851125"/>
            <a:ext cx="4162200" cy="5496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2600"/>
              <a:buFont typeface="Arial"/>
              <a:buNone/>
            </a:pPr>
            <a:r>
              <a:rPr lang="pt-PT" sz="2600" b="0" i="0" u="none" strike="noStrike" cap="none">
                <a:solidFill>
                  <a:srgbClr val="FFFFFF"/>
                </a:solidFill>
                <a:latin typeface="Proxima Nova"/>
                <a:ea typeface="Proxima Nova"/>
                <a:cs typeface="Proxima Nova"/>
                <a:sym typeface="Proxima Nova"/>
              </a:rPr>
              <a:t>Let’s save the world now.</a:t>
            </a:r>
            <a:endParaRPr sz="2600" b="0" i="0" u="none" strike="noStrike" cap="none">
              <a:solidFill>
                <a:srgbClr val="FFFFFF"/>
              </a:solidFill>
              <a:latin typeface="Proxima Nova"/>
              <a:ea typeface="Proxima Nova"/>
              <a:cs typeface="Proxima Nova"/>
              <a:sym typeface="Proxima Nova"/>
            </a:endParaRPr>
          </a:p>
        </p:txBody>
      </p:sp>
      <p:sp>
        <p:nvSpPr>
          <p:cNvPr id="64" name="Google Shape;64;p56"/>
          <p:cNvSpPr txBox="1"/>
          <p:nvPr/>
        </p:nvSpPr>
        <p:spPr>
          <a:xfrm>
            <a:off x="1173816" y="486131"/>
            <a:ext cx="67287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8900"/>
              <a:buFont typeface="Arial"/>
              <a:buNone/>
            </a:pPr>
            <a:r>
              <a:rPr lang="pt-PT" sz="8900" b="0" i="0" u="none" strike="noStrike" cap="none">
                <a:solidFill>
                  <a:srgbClr val="FFFFFF"/>
                </a:solidFill>
                <a:latin typeface="Proxima Nova Extrabold"/>
                <a:ea typeface="Proxima Nova Extrabold"/>
                <a:cs typeface="Proxima Nova Extrabold"/>
                <a:sym typeface="Proxima Nova Extrabold"/>
              </a:rPr>
              <a:t>Thank you!</a:t>
            </a:r>
            <a:endParaRPr sz="8900" b="0" i="0" u="none" strike="noStrike" cap="none">
              <a:solidFill>
                <a:srgbClr val="FFFFFF"/>
              </a:solidFill>
              <a:latin typeface="Proxima Nova Extrabold"/>
              <a:ea typeface="Proxima Nova Extrabold"/>
              <a:cs typeface="Proxima Nova Extrabold"/>
              <a:sym typeface="Proxima Nova Extrabold"/>
            </a:endParaRPr>
          </a:p>
        </p:txBody>
      </p:sp>
      <p:sp>
        <p:nvSpPr>
          <p:cNvPr id="65" name="Google Shape;65;p56"/>
          <p:cNvSpPr txBox="1"/>
          <p:nvPr/>
        </p:nvSpPr>
        <p:spPr>
          <a:xfrm>
            <a:off x="298856" y="4092009"/>
            <a:ext cx="2673900" cy="884700"/>
          </a:xfrm>
          <a:prstGeom prst="rect">
            <a:avLst/>
          </a:prstGeom>
          <a:noFill/>
          <a:ln>
            <a:noFill/>
          </a:ln>
        </p:spPr>
        <p:txBody>
          <a:bodyPr spcFirstLastPara="1" wrap="square" lIns="36825" tIns="36825" rIns="36825" bIns="36825" anchor="b" anchorCtr="0">
            <a:noAutofit/>
          </a:bodyPr>
          <a:lstStyle/>
          <a:p>
            <a:pPr marL="0" marR="0" lvl="0" indent="0" algn="l" rtl="0">
              <a:lnSpc>
                <a:spcPct val="115000"/>
              </a:lnSpc>
              <a:spcBef>
                <a:spcPts val="0"/>
              </a:spcBef>
              <a:spcAft>
                <a:spcPts val="0"/>
              </a:spcAft>
              <a:buClr>
                <a:srgbClr val="000000"/>
              </a:buClr>
              <a:buSzPts val="1500"/>
              <a:buFont typeface="Arial"/>
              <a:buNone/>
            </a:pPr>
            <a:endParaRPr sz="1500" b="0" i="0" u="none" strike="noStrike" cap="none">
              <a:solidFill>
                <a:schemeClr val="lt1"/>
              </a:solidFill>
              <a:latin typeface="Arial"/>
              <a:ea typeface="Arial"/>
              <a:cs typeface="Arial"/>
              <a:sym typeface="Arial"/>
            </a:endParaRPr>
          </a:p>
        </p:txBody>
      </p:sp>
      <p:sp>
        <p:nvSpPr>
          <p:cNvPr id="66" name="Google Shape;66;p56"/>
          <p:cNvSpPr txBox="1">
            <a:spLocks noGrp="1"/>
          </p:cNvSpPr>
          <p:nvPr>
            <p:ph type="subTitle" idx="1"/>
          </p:nvPr>
        </p:nvSpPr>
        <p:spPr>
          <a:xfrm>
            <a:off x="298856" y="4152197"/>
            <a:ext cx="2916000" cy="881700"/>
          </a:xfrm>
          <a:prstGeom prst="rect">
            <a:avLst/>
          </a:prstGeom>
          <a:noFill/>
          <a:ln>
            <a:noFill/>
          </a:ln>
        </p:spPr>
        <p:txBody>
          <a:bodyPr spcFirstLastPara="1" wrap="square" lIns="36825" tIns="36825" rIns="36825" bIns="36825" anchor="b" anchorCtr="0">
            <a:noAutofit/>
          </a:bodyPr>
          <a:lstStyle>
            <a:lvl1pPr lvl="0" algn="l">
              <a:lnSpc>
                <a:spcPct val="115000"/>
              </a:lnSpc>
              <a:spcBef>
                <a:spcPts val="0"/>
              </a:spcBef>
              <a:spcAft>
                <a:spcPts val="0"/>
              </a:spcAft>
              <a:buSzPts val="2000"/>
              <a:buNone/>
              <a:defRPr sz="1500">
                <a:solidFill>
                  <a:srgbClr val="FFFFFF"/>
                </a:solidFill>
              </a:defRPr>
            </a:lvl1pPr>
            <a:lvl2pPr lvl="1" algn="l">
              <a:lnSpc>
                <a:spcPct val="115000"/>
              </a:lnSpc>
              <a:spcBef>
                <a:spcPts val="0"/>
              </a:spcBef>
              <a:spcAft>
                <a:spcPts val="0"/>
              </a:spcAft>
              <a:buSzPts val="1200"/>
              <a:buNone/>
              <a:defRPr sz="1500">
                <a:solidFill>
                  <a:srgbClr val="FFFFFF"/>
                </a:solidFill>
              </a:defRPr>
            </a:lvl2pPr>
            <a:lvl3pPr lvl="2" algn="l">
              <a:lnSpc>
                <a:spcPct val="115000"/>
              </a:lnSpc>
              <a:spcBef>
                <a:spcPts val="0"/>
              </a:spcBef>
              <a:spcAft>
                <a:spcPts val="0"/>
              </a:spcAft>
              <a:buSzPts val="1200"/>
              <a:buNone/>
              <a:defRPr sz="1500">
                <a:solidFill>
                  <a:srgbClr val="FFFFFF"/>
                </a:solidFill>
              </a:defRPr>
            </a:lvl3pPr>
            <a:lvl4pPr lvl="3" algn="l">
              <a:lnSpc>
                <a:spcPct val="115000"/>
              </a:lnSpc>
              <a:spcBef>
                <a:spcPts val="0"/>
              </a:spcBef>
              <a:spcAft>
                <a:spcPts val="0"/>
              </a:spcAft>
              <a:buSzPts val="1000"/>
              <a:buNone/>
              <a:defRPr sz="1500">
                <a:solidFill>
                  <a:srgbClr val="FFFFFF"/>
                </a:solidFill>
              </a:defRPr>
            </a:lvl4pPr>
            <a:lvl5pPr lvl="4" algn="l">
              <a:lnSpc>
                <a:spcPct val="115000"/>
              </a:lnSpc>
              <a:spcBef>
                <a:spcPts val="0"/>
              </a:spcBef>
              <a:spcAft>
                <a:spcPts val="0"/>
              </a:spcAft>
              <a:buSzPts val="1200"/>
              <a:buNone/>
              <a:defRPr sz="1500">
                <a:solidFill>
                  <a:srgbClr val="FFFFFF"/>
                </a:solidFill>
              </a:defRPr>
            </a:lvl5pPr>
            <a:lvl6pPr lvl="5" algn="l">
              <a:lnSpc>
                <a:spcPct val="115000"/>
              </a:lnSpc>
              <a:spcBef>
                <a:spcPts val="0"/>
              </a:spcBef>
              <a:spcAft>
                <a:spcPts val="0"/>
              </a:spcAft>
              <a:buSzPts val="1200"/>
              <a:buNone/>
              <a:defRPr sz="1500">
                <a:solidFill>
                  <a:srgbClr val="FFFFFF"/>
                </a:solidFill>
              </a:defRPr>
            </a:lvl6pPr>
            <a:lvl7pPr lvl="6" algn="l">
              <a:lnSpc>
                <a:spcPct val="115000"/>
              </a:lnSpc>
              <a:spcBef>
                <a:spcPts val="0"/>
              </a:spcBef>
              <a:spcAft>
                <a:spcPts val="0"/>
              </a:spcAft>
              <a:buSzPts val="1200"/>
              <a:buNone/>
              <a:defRPr sz="1500">
                <a:solidFill>
                  <a:srgbClr val="FFFFFF"/>
                </a:solidFill>
              </a:defRPr>
            </a:lvl7pPr>
            <a:lvl8pPr lvl="7" algn="l">
              <a:lnSpc>
                <a:spcPct val="115000"/>
              </a:lnSpc>
              <a:spcBef>
                <a:spcPts val="0"/>
              </a:spcBef>
              <a:spcAft>
                <a:spcPts val="0"/>
              </a:spcAft>
              <a:buSzPts val="1200"/>
              <a:buNone/>
              <a:defRPr sz="1500">
                <a:solidFill>
                  <a:srgbClr val="FFFFFF"/>
                </a:solidFill>
              </a:defRPr>
            </a:lvl8pPr>
            <a:lvl9pPr lvl="8" algn="l">
              <a:lnSpc>
                <a:spcPct val="115000"/>
              </a:lnSpc>
              <a:spcBef>
                <a:spcPts val="0"/>
              </a:spcBef>
              <a:spcAft>
                <a:spcPts val="0"/>
              </a:spcAft>
              <a:buSzPts val="1200"/>
              <a:buNone/>
              <a:defRPr sz="1500">
                <a:solidFill>
                  <a:srgbClr val="FFFFFF"/>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project">
  <p:cSld name="CUSTOM_7_1_1_1_2_1_1_2_2">
    <p:spTree>
      <p:nvGrpSpPr>
        <p:cNvPr id="1" name="Shape 67"/>
        <p:cNvGrpSpPr/>
        <p:nvPr/>
      </p:nvGrpSpPr>
      <p:grpSpPr>
        <a:xfrm>
          <a:off x="0" y="0"/>
          <a:ext cx="0" cy="0"/>
          <a:chOff x="0" y="0"/>
          <a:chExt cx="0" cy="0"/>
        </a:xfrm>
      </p:grpSpPr>
      <p:sp>
        <p:nvSpPr>
          <p:cNvPr id="68" name="Google Shape;68;p57"/>
          <p:cNvSpPr txBox="1">
            <a:spLocks noGrp="1"/>
          </p:cNvSpPr>
          <p:nvPr>
            <p:ph type="subTitle" idx="1"/>
          </p:nvPr>
        </p:nvSpPr>
        <p:spPr>
          <a:xfrm>
            <a:off x="371475" y="1248994"/>
            <a:ext cx="4554900" cy="2787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1200">
                <a:solidFill>
                  <a:schemeClr val="dk2"/>
                </a:solidFill>
              </a:defRPr>
            </a:lvl1pPr>
            <a:lvl2pPr lvl="1" algn="l">
              <a:lnSpc>
                <a:spcPct val="120000"/>
              </a:lnSpc>
              <a:spcBef>
                <a:spcPts val="0"/>
              </a:spcBef>
              <a:spcAft>
                <a:spcPts val="0"/>
              </a:spcAft>
              <a:buSzPts val="1200"/>
              <a:buNone/>
              <a:defRPr sz="1500">
                <a:solidFill>
                  <a:schemeClr val="dk2"/>
                </a:solidFill>
              </a:defRPr>
            </a:lvl2pPr>
            <a:lvl3pPr lvl="2" algn="l">
              <a:lnSpc>
                <a:spcPct val="120000"/>
              </a:lnSpc>
              <a:spcBef>
                <a:spcPts val="0"/>
              </a:spcBef>
              <a:spcAft>
                <a:spcPts val="0"/>
              </a:spcAft>
              <a:buSzPts val="1200"/>
              <a:buNone/>
              <a:defRPr sz="1500">
                <a:solidFill>
                  <a:schemeClr val="dk2"/>
                </a:solidFill>
              </a:defRPr>
            </a:lvl3pPr>
            <a:lvl4pPr lvl="3" algn="l">
              <a:lnSpc>
                <a:spcPct val="120000"/>
              </a:lnSpc>
              <a:spcBef>
                <a:spcPts val="0"/>
              </a:spcBef>
              <a:spcAft>
                <a:spcPts val="0"/>
              </a:spcAft>
              <a:buSzPts val="1000"/>
              <a:buNone/>
              <a:defRPr sz="1500">
                <a:solidFill>
                  <a:schemeClr val="dk2"/>
                </a:solidFill>
              </a:defRPr>
            </a:lvl4pPr>
            <a:lvl5pPr lvl="4" algn="l">
              <a:lnSpc>
                <a:spcPct val="120000"/>
              </a:lnSpc>
              <a:spcBef>
                <a:spcPts val="0"/>
              </a:spcBef>
              <a:spcAft>
                <a:spcPts val="0"/>
              </a:spcAft>
              <a:buSzPts val="1200"/>
              <a:buNone/>
              <a:defRPr sz="1500">
                <a:solidFill>
                  <a:schemeClr val="dk2"/>
                </a:solidFill>
              </a:defRPr>
            </a:lvl5pPr>
            <a:lvl6pPr lvl="5" algn="l">
              <a:lnSpc>
                <a:spcPct val="120000"/>
              </a:lnSpc>
              <a:spcBef>
                <a:spcPts val="0"/>
              </a:spcBef>
              <a:spcAft>
                <a:spcPts val="0"/>
              </a:spcAft>
              <a:buSzPts val="1200"/>
              <a:buNone/>
              <a:defRPr sz="1500">
                <a:solidFill>
                  <a:schemeClr val="dk2"/>
                </a:solidFill>
              </a:defRPr>
            </a:lvl6pPr>
            <a:lvl7pPr lvl="6" algn="l">
              <a:lnSpc>
                <a:spcPct val="120000"/>
              </a:lnSpc>
              <a:spcBef>
                <a:spcPts val="0"/>
              </a:spcBef>
              <a:spcAft>
                <a:spcPts val="0"/>
              </a:spcAft>
              <a:buSzPts val="1200"/>
              <a:buNone/>
              <a:defRPr sz="1500">
                <a:solidFill>
                  <a:schemeClr val="dk2"/>
                </a:solidFill>
              </a:defRPr>
            </a:lvl7pPr>
            <a:lvl8pPr lvl="7" algn="l">
              <a:lnSpc>
                <a:spcPct val="120000"/>
              </a:lnSpc>
              <a:spcBef>
                <a:spcPts val="0"/>
              </a:spcBef>
              <a:spcAft>
                <a:spcPts val="0"/>
              </a:spcAft>
              <a:buSzPts val="1200"/>
              <a:buNone/>
              <a:defRPr sz="1500">
                <a:solidFill>
                  <a:schemeClr val="dk2"/>
                </a:solidFill>
              </a:defRPr>
            </a:lvl8pPr>
            <a:lvl9pPr lvl="8" algn="l">
              <a:lnSpc>
                <a:spcPct val="120000"/>
              </a:lnSpc>
              <a:spcBef>
                <a:spcPts val="0"/>
              </a:spcBef>
              <a:spcAft>
                <a:spcPts val="0"/>
              </a:spcAft>
              <a:buSzPts val="1200"/>
              <a:buNone/>
              <a:defRPr sz="1500">
                <a:solidFill>
                  <a:schemeClr val="dk2"/>
                </a:solidFill>
              </a:defRPr>
            </a:lvl9pPr>
          </a:lstStyle>
          <a:p>
            <a:endParaRPr/>
          </a:p>
        </p:txBody>
      </p:sp>
      <p:sp>
        <p:nvSpPr>
          <p:cNvPr id="69" name="Google Shape;69;p57"/>
          <p:cNvSpPr txBox="1">
            <a:spLocks noGrp="1"/>
          </p:cNvSpPr>
          <p:nvPr>
            <p:ph type="title"/>
          </p:nvPr>
        </p:nvSpPr>
        <p:spPr>
          <a:xfrm>
            <a:off x="342900" y="429272"/>
            <a:ext cx="6681300" cy="6123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3600"/>
              <a:buNone/>
              <a:defRPr sz="3600">
                <a:solidFill>
                  <a:schemeClr val="dk2"/>
                </a:solidFill>
              </a:defRPr>
            </a:lvl1pPr>
            <a:lvl2pPr lvl="1" algn="l">
              <a:lnSpc>
                <a:spcPct val="100000"/>
              </a:lnSpc>
              <a:spcBef>
                <a:spcPts val="0"/>
              </a:spcBef>
              <a:spcAft>
                <a:spcPts val="0"/>
              </a:spcAft>
              <a:buSzPts val="3600"/>
              <a:buNone/>
              <a:defRPr sz="3600">
                <a:solidFill>
                  <a:schemeClr val="dk2"/>
                </a:solidFill>
              </a:defRPr>
            </a:lvl2pPr>
            <a:lvl3pPr lvl="2" algn="l">
              <a:lnSpc>
                <a:spcPct val="100000"/>
              </a:lnSpc>
              <a:spcBef>
                <a:spcPts val="0"/>
              </a:spcBef>
              <a:spcAft>
                <a:spcPts val="0"/>
              </a:spcAft>
              <a:buSzPts val="3600"/>
              <a:buNone/>
              <a:defRPr sz="3600">
                <a:solidFill>
                  <a:schemeClr val="dk2"/>
                </a:solidFill>
              </a:defRPr>
            </a:lvl3pPr>
            <a:lvl4pPr lvl="3" algn="l">
              <a:lnSpc>
                <a:spcPct val="100000"/>
              </a:lnSpc>
              <a:spcBef>
                <a:spcPts val="0"/>
              </a:spcBef>
              <a:spcAft>
                <a:spcPts val="0"/>
              </a:spcAft>
              <a:buSzPts val="3600"/>
              <a:buNone/>
              <a:defRPr sz="3600">
                <a:solidFill>
                  <a:schemeClr val="dk2"/>
                </a:solidFill>
              </a:defRPr>
            </a:lvl4pPr>
            <a:lvl5pPr lvl="4" algn="l">
              <a:lnSpc>
                <a:spcPct val="100000"/>
              </a:lnSpc>
              <a:spcBef>
                <a:spcPts val="0"/>
              </a:spcBef>
              <a:spcAft>
                <a:spcPts val="0"/>
              </a:spcAft>
              <a:buSzPts val="3600"/>
              <a:buNone/>
              <a:defRPr sz="3600">
                <a:solidFill>
                  <a:schemeClr val="dk2"/>
                </a:solidFill>
              </a:defRPr>
            </a:lvl5pPr>
            <a:lvl6pPr lvl="5" algn="l">
              <a:lnSpc>
                <a:spcPct val="100000"/>
              </a:lnSpc>
              <a:spcBef>
                <a:spcPts val="0"/>
              </a:spcBef>
              <a:spcAft>
                <a:spcPts val="0"/>
              </a:spcAft>
              <a:buSzPts val="3600"/>
              <a:buNone/>
              <a:defRPr sz="3600">
                <a:solidFill>
                  <a:schemeClr val="dk2"/>
                </a:solidFill>
              </a:defRPr>
            </a:lvl6pPr>
            <a:lvl7pPr lvl="6" algn="l">
              <a:lnSpc>
                <a:spcPct val="100000"/>
              </a:lnSpc>
              <a:spcBef>
                <a:spcPts val="0"/>
              </a:spcBef>
              <a:spcAft>
                <a:spcPts val="0"/>
              </a:spcAft>
              <a:buSzPts val="3600"/>
              <a:buNone/>
              <a:defRPr sz="3600">
                <a:solidFill>
                  <a:schemeClr val="dk2"/>
                </a:solidFill>
              </a:defRPr>
            </a:lvl7pPr>
            <a:lvl8pPr lvl="7" algn="l">
              <a:lnSpc>
                <a:spcPct val="100000"/>
              </a:lnSpc>
              <a:spcBef>
                <a:spcPts val="0"/>
              </a:spcBef>
              <a:spcAft>
                <a:spcPts val="0"/>
              </a:spcAft>
              <a:buSzPts val="3600"/>
              <a:buNone/>
              <a:defRPr sz="3600">
                <a:solidFill>
                  <a:schemeClr val="dk2"/>
                </a:solidFill>
              </a:defRPr>
            </a:lvl8pPr>
            <a:lvl9pPr lvl="8" algn="l">
              <a:lnSpc>
                <a:spcPct val="100000"/>
              </a:lnSpc>
              <a:spcBef>
                <a:spcPts val="0"/>
              </a:spcBef>
              <a:spcAft>
                <a:spcPts val="0"/>
              </a:spcAft>
              <a:buSzPts val="3600"/>
              <a:buNone/>
              <a:defRPr sz="3600">
                <a:solidFill>
                  <a:schemeClr val="dk2"/>
                </a:solidFill>
              </a:defRPr>
            </a:lvl9pPr>
          </a:lstStyle>
          <a:p>
            <a:endParaRPr/>
          </a:p>
        </p:txBody>
      </p:sp>
      <p:pic>
        <p:nvPicPr>
          <p:cNvPr id="70" name="Google Shape;70;p57"/>
          <p:cNvPicPr preferRelativeResize="0"/>
          <p:nvPr/>
        </p:nvPicPr>
        <p:blipFill rotWithShape="1">
          <a:blip r:embed="rId2">
            <a:alphaModFix/>
          </a:blip>
          <a:srcRect/>
          <a:stretch/>
        </p:blipFill>
        <p:spPr>
          <a:xfrm>
            <a:off x="7602712" y="4312922"/>
            <a:ext cx="1234440" cy="618721"/>
          </a:xfrm>
          <a:prstGeom prst="rect">
            <a:avLst/>
          </a:prstGeom>
          <a:noFill/>
          <a:ln>
            <a:noFill/>
          </a:ln>
        </p:spPr>
      </p:pic>
      <p:sp>
        <p:nvSpPr>
          <p:cNvPr id="71" name="Google Shape;71;p57"/>
          <p:cNvSpPr txBox="1">
            <a:spLocks noGrp="1"/>
          </p:cNvSpPr>
          <p:nvPr>
            <p:ph type="title" idx="2"/>
          </p:nvPr>
        </p:nvSpPr>
        <p:spPr>
          <a:xfrm>
            <a:off x="360045" y="251902"/>
            <a:ext cx="3796800" cy="4008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1pPr>
            <a:lvl2pPr lvl="1"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2pPr>
            <a:lvl3pPr lvl="2"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3pPr>
            <a:lvl4pPr lvl="3"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4pPr>
            <a:lvl5pPr lvl="4"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5pPr>
            <a:lvl6pPr lvl="5"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6pPr>
            <a:lvl7pPr lvl="6"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7pPr>
            <a:lvl8pPr lvl="7"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8pPr>
            <a:lvl9pPr lvl="8"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9pPr>
          </a:lstStyle>
          <a:p>
            <a:endParaRPr/>
          </a:p>
        </p:txBody>
      </p:sp>
      <p:cxnSp>
        <p:nvCxnSpPr>
          <p:cNvPr id="72" name="Google Shape;72;p57"/>
          <p:cNvCxnSpPr/>
          <p:nvPr/>
        </p:nvCxnSpPr>
        <p:spPr>
          <a:xfrm>
            <a:off x="7852163" y="-575231"/>
            <a:ext cx="0" cy="397200"/>
          </a:xfrm>
          <a:prstGeom prst="straightConnector1">
            <a:avLst/>
          </a:prstGeom>
          <a:noFill/>
          <a:ln w="19050" cap="flat" cmpd="sng">
            <a:solidFill>
              <a:schemeClr val="dk2"/>
            </a:solidFill>
            <a:prstDash val="solid"/>
            <a:round/>
            <a:headEnd type="none" w="sm" len="sm"/>
            <a:tailEnd type="none" w="sm" len="sm"/>
          </a:ln>
        </p:spPr>
      </p:cxnSp>
      <p:sp>
        <p:nvSpPr>
          <p:cNvPr id="73" name="Google Shape;73;p57"/>
          <p:cNvSpPr/>
          <p:nvPr/>
        </p:nvSpPr>
        <p:spPr>
          <a:xfrm>
            <a:off x="7814138" y="-60182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57"/>
          <p:cNvSpPr/>
          <p:nvPr/>
        </p:nvSpPr>
        <p:spPr>
          <a:xfrm rot="10800000" flipH="1">
            <a:off x="7814138" y="-17807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57"/>
          <p:cNvSpPr txBox="1">
            <a:spLocks noGrp="1"/>
          </p:cNvSpPr>
          <p:nvPr>
            <p:ph type="subTitle" idx="3"/>
          </p:nvPr>
        </p:nvSpPr>
        <p:spPr>
          <a:xfrm>
            <a:off x="432844"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
        <p:nvSpPr>
          <p:cNvPr id="76" name="Google Shape;76;p57"/>
          <p:cNvSpPr txBox="1">
            <a:spLocks noGrp="1"/>
          </p:cNvSpPr>
          <p:nvPr>
            <p:ph type="subTitle" idx="4"/>
          </p:nvPr>
        </p:nvSpPr>
        <p:spPr>
          <a:xfrm>
            <a:off x="2743200"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slide - One liner, left aligned">
  <p:cSld name="CUSTOM_1_1_3">
    <p:spTree>
      <p:nvGrpSpPr>
        <p:cNvPr id="1" name="Shape 80"/>
        <p:cNvGrpSpPr/>
        <p:nvPr/>
      </p:nvGrpSpPr>
      <p:grpSpPr>
        <a:xfrm>
          <a:off x="0" y="0"/>
          <a:ext cx="0" cy="0"/>
          <a:chOff x="0" y="0"/>
          <a:chExt cx="0" cy="0"/>
        </a:xfrm>
      </p:grpSpPr>
      <p:sp>
        <p:nvSpPr>
          <p:cNvPr id="81" name="Google Shape;81;p43"/>
          <p:cNvSpPr txBox="1">
            <a:spLocks noGrp="1"/>
          </p:cNvSpPr>
          <p:nvPr>
            <p:ph type="title"/>
          </p:nvPr>
        </p:nvSpPr>
        <p:spPr>
          <a:xfrm>
            <a:off x="1412606" y="1181138"/>
            <a:ext cx="6318900" cy="2781300"/>
          </a:xfrm>
          <a:prstGeom prst="rect">
            <a:avLst/>
          </a:prstGeom>
          <a:noFill/>
          <a:ln>
            <a:noFill/>
          </a:ln>
        </p:spPr>
        <p:txBody>
          <a:bodyPr spcFirstLastPara="1" wrap="square" lIns="36825" tIns="36825" rIns="36825" bIns="36825" anchor="ctr" anchorCtr="0">
            <a:noAutofit/>
          </a:bodyPr>
          <a:lstStyle>
            <a:lvl1pPr lvl="0" algn="l">
              <a:lnSpc>
                <a:spcPct val="100000"/>
              </a:lnSpc>
              <a:spcBef>
                <a:spcPts val="0"/>
              </a:spcBef>
              <a:spcAft>
                <a:spcPts val="0"/>
              </a:spcAft>
              <a:buSzPts val="2400"/>
              <a:buNone/>
              <a:defRPr sz="2400" b="1">
                <a:latin typeface="Proxima Nova"/>
                <a:ea typeface="Proxima Nova"/>
                <a:cs typeface="Proxima Nova"/>
                <a:sym typeface="Proxima Nova"/>
              </a:defRPr>
            </a:lvl1pPr>
            <a:lvl2pPr lvl="1" algn="l">
              <a:lnSpc>
                <a:spcPct val="100000"/>
              </a:lnSpc>
              <a:spcBef>
                <a:spcPts val="0"/>
              </a:spcBef>
              <a:spcAft>
                <a:spcPts val="0"/>
              </a:spcAft>
              <a:buSzPts val="2400"/>
              <a:buNone/>
              <a:defRPr sz="2400" b="1">
                <a:latin typeface="Proxima Nova"/>
                <a:ea typeface="Proxima Nova"/>
                <a:cs typeface="Proxima Nova"/>
                <a:sym typeface="Proxima Nova"/>
              </a:defRPr>
            </a:lvl2pPr>
            <a:lvl3pPr lvl="2" algn="l">
              <a:lnSpc>
                <a:spcPct val="100000"/>
              </a:lnSpc>
              <a:spcBef>
                <a:spcPts val="0"/>
              </a:spcBef>
              <a:spcAft>
                <a:spcPts val="0"/>
              </a:spcAft>
              <a:buSzPts val="2400"/>
              <a:buNone/>
              <a:defRPr sz="2400" b="1">
                <a:latin typeface="Proxima Nova"/>
                <a:ea typeface="Proxima Nova"/>
                <a:cs typeface="Proxima Nova"/>
                <a:sym typeface="Proxima Nova"/>
              </a:defRPr>
            </a:lvl3pPr>
            <a:lvl4pPr lvl="3" algn="l">
              <a:lnSpc>
                <a:spcPct val="100000"/>
              </a:lnSpc>
              <a:spcBef>
                <a:spcPts val="0"/>
              </a:spcBef>
              <a:spcAft>
                <a:spcPts val="0"/>
              </a:spcAft>
              <a:buSzPts val="2400"/>
              <a:buNone/>
              <a:defRPr sz="2400" b="1">
                <a:latin typeface="Proxima Nova"/>
                <a:ea typeface="Proxima Nova"/>
                <a:cs typeface="Proxima Nova"/>
                <a:sym typeface="Proxima Nova"/>
              </a:defRPr>
            </a:lvl4pPr>
            <a:lvl5pPr lvl="4" algn="l">
              <a:lnSpc>
                <a:spcPct val="100000"/>
              </a:lnSpc>
              <a:spcBef>
                <a:spcPts val="0"/>
              </a:spcBef>
              <a:spcAft>
                <a:spcPts val="0"/>
              </a:spcAft>
              <a:buSzPts val="2400"/>
              <a:buNone/>
              <a:defRPr sz="2400" b="1">
                <a:latin typeface="Proxima Nova"/>
                <a:ea typeface="Proxima Nova"/>
                <a:cs typeface="Proxima Nova"/>
                <a:sym typeface="Proxima Nova"/>
              </a:defRPr>
            </a:lvl5pPr>
            <a:lvl6pPr lvl="5" algn="l">
              <a:lnSpc>
                <a:spcPct val="100000"/>
              </a:lnSpc>
              <a:spcBef>
                <a:spcPts val="0"/>
              </a:spcBef>
              <a:spcAft>
                <a:spcPts val="0"/>
              </a:spcAft>
              <a:buSzPts val="2400"/>
              <a:buNone/>
              <a:defRPr sz="2400" b="1">
                <a:latin typeface="Proxima Nova"/>
                <a:ea typeface="Proxima Nova"/>
                <a:cs typeface="Proxima Nova"/>
                <a:sym typeface="Proxima Nova"/>
              </a:defRPr>
            </a:lvl6pPr>
            <a:lvl7pPr lvl="6" algn="l">
              <a:lnSpc>
                <a:spcPct val="100000"/>
              </a:lnSpc>
              <a:spcBef>
                <a:spcPts val="0"/>
              </a:spcBef>
              <a:spcAft>
                <a:spcPts val="0"/>
              </a:spcAft>
              <a:buSzPts val="2400"/>
              <a:buNone/>
              <a:defRPr sz="2400" b="1">
                <a:latin typeface="Proxima Nova"/>
                <a:ea typeface="Proxima Nova"/>
                <a:cs typeface="Proxima Nova"/>
                <a:sym typeface="Proxima Nova"/>
              </a:defRPr>
            </a:lvl7pPr>
            <a:lvl8pPr lvl="7" algn="l">
              <a:lnSpc>
                <a:spcPct val="100000"/>
              </a:lnSpc>
              <a:spcBef>
                <a:spcPts val="0"/>
              </a:spcBef>
              <a:spcAft>
                <a:spcPts val="0"/>
              </a:spcAft>
              <a:buSzPts val="2400"/>
              <a:buNone/>
              <a:defRPr sz="2400" b="1">
                <a:latin typeface="Proxima Nova"/>
                <a:ea typeface="Proxima Nova"/>
                <a:cs typeface="Proxima Nova"/>
                <a:sym typeface="Proxima Nova"/>
              </a:defRPr>
            </a:lvl8pPr>
            <a:lvl9pPr lvl="8" algn="l">
              <a:lnSpc>
                <a:spcPct val="100000"/>
              </a:lnSpc>
              <a:spcBef>
                <a:spcPts val="0"/>
              </a:spcBef>
              <a:spcAft>
                <a:spcPts val="0"/>
              </a:spcAft>
              <a:buSzPts val="2400"/>
              <a:buNone/>
              <a:defRPr sz="2400" b="1">
                <a:latin typeface="Proxima Nova"/>
                <a:ea typeface="Proxima Nova"/>
                <a:cs typeface="Proxima Nova"/>
                <a:sym typeface="Proxima Nova"/>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Title slide">
  <p:cSld name="TITLE_AND_BODY_2">
    <p:bg>
      <p:bgPr>
        <a:solidFill>
          <a:srgbClr val="F04E30"/>
        </a:solidFill>
        <a:effectLst/>
      </p:bgPr>
    </p:bg>
    <p:spTree>
      <p:nvGrpSpPr>
        <p:cNvPr id="1" name="Shape 82"/>
        <p:cNvGrpSpPr/>
        <p:nvPr/>
      </p:nvGrpSpPr>
      <p:grpSpPr>
        <a:xfrm>
          <a:off x="0" y="0"/>
          <a:ext cx="0" cy="0"/>
          <a:chOff x="0" y="0"/>
          <a:chExt cx="0" cy="0"/>
        </a:xfrm>
      </p:grpSpPr>
      <p:sp>
        <p:nvSpPr>
          <p:cNvPr id="83" name="Google Shape;83;p58"/>
          <p:cNvSpPr txBox="1">
            <a:spLocks noGrp="1"/>
          </p:cNvSpPr>
          <p:nvPr>
            <p:ph type="title"/>
          </p:nvPr>
        </p:nvSpPr>
        <p:spPr>
          <a:xfrm>
            <a:off x="566925" y="428981"/>
            <a:ext cx="7762200" cy="2377200"/>
          </a:xfrm>
          <a:prstGeom prst="rect">
            <a:avLst/>
          </a:prstGeom>
          <a:noFill/>
          <a:ln>
            <a:noFill/>
          </a:ln>
        </p:spPr>
        <p:txBody>
          <a:bodyPr spcFirstLastPara="1" wrap="square" lIns="36825" tIns="36825" rIns="36825" bIns="36825" anchor="b" anchorCtr="0">
            <a:noAutofit/>
          </a:bodyPr>
          <a:lstStyle>
            <a:lvl1pPr lvl="0" algn="l">
              <a:lnSpc>
                <a:spcPct val="80000"/>
              </a:lnSpc>
              <a:spcBef>
                <a:spcPts val="0"/>
              </a:spcBef>
              <a:spcAft>
                <a:spcPts val="0"/>
              </a:spcAft>
              <a:buSzPts val="7700"/>
              <a:buNone/>
              <a:defRPr sz="7700">
                <a:solidFill>
                  <a:srgbClr val="FFFFFF"/>
                </a:solidFill>
              </a:defRPr>
            </a:lvl1pPr>
            <a:lvl2pPr lvl="1"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
        <p:nvSpPr>
          <p:cNvPr id="84" name="Google Shape;84;p58"/>
          <p:cNvSpPr txBox="1">
            <a:spLocks noGrp="1"/>
          </p:cNvSpPr>
          <p:nvPr>
            <p:ph type="subTitle" idx="1"/>
          </p:nvPr>
        </p:nvSpPr>
        <p:spPr>
          <a:xfrm>
            <a:off x="566925" y="3168028"/>
            <a:ext cx="5601600" cy="1009500"/>
          </a:xfrm>
          <a:prstGeom prst="rect">
            <a:avLst/>
          </a:prstGeom>
          <a:noFill/>
          <a:ln>
            <a:noFill/>
          </a:ln>
        </p:spPr>
        <p:txBody>
          <a:bodyPr spcFirstLastPara="1" wrap="square" lIns="36825" tIns="36825" rIns="36825" bIns="36825" anchor="t" anchorCtr="0">
            <a:noAutofit/>
          </a:bodyPr>
          <a:lstStyle>
            <a:lvl1pPr lvl="0" algn="l">
              <a:lnSpc>
                <a:spcPct val="115000"/>
              </a:lnSpc>
              <a:spcBef>
                <a:spcPts val="0"/>
              </a:spcBef>
              <a:spcAft>
                <a:spcPts val="0"/>
              </a:spcAft>
              <a:buSzPts val="2000"/>
              <a:buNone/>
              <a:defRPr sz="2100">
                <a:solidFill>
                  <a:srgbClr val="FFFFFF"/>
                </a:solidFill>
              </a:defRPr>
            </a:lvl1pPr>
            <a:lvl2pPr lvl="1"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2pPr>
            <a:lvl3pPr lvl="2"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3pPr>
            <a:lvl4pPr lvl="3" algn="l">
              <a:lnSpc>
                <a:spcPct val="115000"/>
              </a:lnSpc>
              <a:spcBef>
                <a:spcPts val="0"/>
              </a:spcBef>
              <a:spcAft>
                <a:spcPts val="0"/>
              </a:spcAft>
              <a:buSzPts val="1000"/>
              <a:buNone/>
              <a:defRPr sz="2100" b="1">
                <a:solidFill>
                  <a:srgbClr val="FFFFFF"/>
                </a:solidFill>
                <a:latin typeface="Helvetica Neue"/>
                <a:ea typeface="Helvetica Neue"/>
                <a:cs typeface="Helvetica Neue"/>
                <a:sym typeface="Helvetica Neue"/>
              </a:defRPr>
            </a:lvl4pPr>
            <a:lvl5pPr lvl="4"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5pPr>
            <a:lvl6pPr lvl="5"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6pPr>
            <a:lvl7pPr lvl="6"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7pPr>
            <a:lvl8pPr lvl="7"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8pPr>
            <a:lvl9pPr lvl="8"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9pPr>
          </a:lstStyle>
          <a:p>
            <a:endParaRPr/>
          </a:p>
        </p:txBody>
      </p:sp>
      <p:sp>
        <p:nvSpPr>
          <p:cNvPr id="85" name="Google Shape;85;p58"/>
          <p:cNvSpPr txBox="1">
            <a:spLocks noGrp="1"/>
          </p:cNvSpPr>
          <p:nvPr>
            <p:ph type="subTitle" idx="2"/>
          </p:nvPr>
        </p:nvSpPr>
        <p:spPr>
          <a:xfrm>
            <a:off x="277050" y="4646006"/>
            <a:ext cx="3216000" cy="445800"/>
          </a:xfrm>
          <a:prstGeom prst="rect">
            <a:avLst/>
          </a:prstGeom>
          <a:noFill/>
          <a:ln>
            <a:noFill/>
          </a:ln>
        </p:spPr>
        <p:txBody>
          <a:bodyPr spcFirstLastPara="1" wrap="square" lIns="36825" tIns="36825" rIns="36825" bIns="36825" anchor="t" anchorCtr="0">
            <a:noAutofit/>
          </a:bodyPr>
          <a:lstStyle>
            <a:lvl1pPr lvl="0" algn="l">
              <a:lnSpc>
                <a:spcPct val="150000"/>
              </a:lnSpc>
              <a:spcBef>
                <a:spcPts val="0"/>
              </a:spcBef>
              <a:spcAft>
                <a:spcPts val="0"/>
              </a:spcAft>
              <a:buSzPts val="2000"/>
              <a:buNone/>
              <a:defRPr sz="1500" b="1">
                <a:solidFill>
                  <a:srgbClr val="FFFFFF"/>
                </a:solidFill>
              </a:defRPr>
            </a:lvl1pPr>
            <a:lvl2pPr lvl="1"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2pPr>
            <a:lvl3pPr lvl="2"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3pPr>
            <a:lvl4pPr lvl="3" algn="l">
              <a:lnSpc>
                <a:spcPct val="115000"/>
              </a:lnSpc>
              <a:spcBef>
                <a:spcPts val="0"/>
              </a:spcBef>
              <a:spcAft>
                <a:spcPts val="0"/>
              </a:spcAft>
              <a:buSzPts val="1000"/>
              <a:buNone/>
              <a:defRPr sz="1500" b="1">
                <a:solidFill>
                  <a:srgbClr val="FFFFFF"/>
                </a:solidFill>
                <a:latin typeface="Helvetica Neue"/>
                <a:ea typeface="Helvetica Neue"/>
                <a:cs typeface="Helvetica Neue"/>
                <a:sym typeface="Helvetica Neue"/>
              </a:defRPr>
            </a:lvl4pPr>
            <a:lvl5pPr lvl="4"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5pPr>
            <a:lvl6pPr lvl="5"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6pPr>
            <a:lvl7pPr lvl="6"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7pPr>
            <a:lvl8pPr lvl="7"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8pPr>
            <a:lvl9pPr lvl="8"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9pPr>
          </a:lstStyle>
          <a:p>
            <a:endParaRPr/>
          </a:p>
        </p:txBody>
      </p:sp>
    </p:spTree>
  </p:cSld>
  <p:clrMapOvr>
    <a:masterClrMapping/>
  </p:clrMapOvr>
  <p:extLst>
    <p:ext uri="{DCECCB84-F9BA-43D5-87BE-67443E8EF086}">
      <p15:sldGuideLst xmlns:p15="http://schemas.microsoft.com/office/powerpoint/2012/main">
        <p15:guide id="1" orient="horz" pos="3031">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Header slide 1">
  <p:cSld name="CUSTOM_2_2_4_2_1">
    <p:bg>
      <p:bgPr>
        <a:blipFill>
          <a:blip r:embed="rId2">
            <a:alphaModFix/>
          </a:blip>
          <a:stretch>
            <a:fillRect/>
          </a:stretch>
        </a:blipFill>
        <a:effectLst/>
      </p:bgPr>
    </p:bg>
    <p:spTree>
      <p:nvGrpSpPr>
        <p:cNvPr id="1" name="Shape 86"/>
        <p:cNvGrpSpPr/>
        <p:nvPr/>
      </p:nvGrpSpPr>
      <p:grpSpPr>
        <a:xfrm>
          <a:off x="0" y="0"/>
          <a:ext cx="0" cy="0"/>
          <a:chOff x="0" y="0"/>
          <a:chExt cx="0" cy="0"/>
        </a:xfrm>
      </p:grpSpPr>
      <p:sp>
        <p:nvSpPr>
          <p:cNvPr id="87" name="Google Shape;87;p59"/>
          <p:cNvSpPr txBox="1"/>
          <p:nvPr/>
        </p:nvSpPr>
        <p:spPr>
          <a:xfrm>
            <a:off x="733116" y="509691"/>
            <a:ext cx="76824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7700"/>
              <a:buFont typeface="Arial"/>
              <a:buNone/>
            </a:pPr>
            <a:endParaRPr sz="7700" b="0" i="0" u="none" strike="noStrike" cap="none">
              <a:solidFill>
                <a:schemeClr val="dk2"/>
              </a:solidFill>
              <a:latin typeface="Proxima Nova Extrabold"/>
              <a:ea typeface="Proxima Nova Extrabold"/>
              <a:cs typeface="Proxima Nova Extrabold"/>
              <a:sym typeface="Proxima Nova Extrabold"/>
            </a:endParaRPr>
          </a:p>
        </p:txBody>
      </p:sp>
      <p:sp>
        <p:nvSpPr>
          <p:cNvPr id="88" name="Google Shape;88;p59"/>
          <p:cNvSpPr txBox="1">
            <a:spLocks noGrp="1"/>
          </p:cNvSpPr>
          <p:nvPr>
            <p:ph type="title"/>
          </p:nvPr>
        </p:nvSpPr>
        <p:spPr>
          <a:xfrm>
            <a:off x="710946" y="1343381"/>
            <a:ext cx="7762200" cy="2377200"/>
          </a:xfrm>
          <a:prstGeom prst="rect">
            <a:avLst/>
          </a:prstGeom>
          <a:noFill/>
          <a:ln>
            <a:noFill/>
          </a:ln>
        </p:spPr>
        <p:txBody>
          <a:bodyPr spcFirstLastPara="1" wrap="square" lIns="36825" tIns="36825" rIns="36825" bIns="36825" anchor="ctr" anchorCtr="0">
            <a:noAutofit/>
          </a:bodyPr>
          <a:lstStyle>
            <a:lvl1pPr lvl="0" algn="ctr">
              <a:lnSpc>
                <a:spcPct val="80000"/>
              </a:lnSpc>
              <a:spcBef>
                <a:spcPts val="0"/>
              </a:spcBef>
              <a:spcAft>
                <a:spcPts val="0"/>
              </a:spcAft>
              <a:buSzPts val="7700"/>
              <a:buNone/>
              <a:defRPr sz="7700">
                <a:solidFill>
                  <a:srgbClr val="FFFFFF"/>
                </a:solidFill>
              </a:defRPr>
            </a:lvl1pPr>
            <a:lvl2pPr lvl="1"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eader slide with ingress 1">
  <p:cSld name="CUSTOM_2_2_4_3_1">
    <p:bg>
      <p:bgPr>
        <a:blipFill>
          <a:blip r:embed="rId2">
            <a:alphaModFix/>
          </a:blip>
          <a:stretch>
            <a:fillRect/>
          </a:stretch>
        </a:blipFill>
        <a:effectLst/>
      </p:bgPr>
    </p:bg>
    <p:spTree>
      <p:nvGrpSpPr>
        <p:cNvPr id="1" name="Shape 89"/>
        <p:cNvGrpSpPr/>
        <p:nvPr/>
      </p:nvGrpSpPr>
      <p:grpSpPr>
        <a:xfrm>
          <a:off x="0" y="0"/>
          <a:ext cx="0" cy="0"/>
          <a:chOff x="0" y="0"/>
          <a:chExt cx="0" cy="0"/>
        </a:xfrm>
      </p:grpSpPr>
      <p:sp>
        <p:nvSpPr>
          <p:cNvPr id="90" name="Google Shape;90;p60"/>
          <p:cNvSpPr txBox="1"/>
          <p:nvPr/>
        </p:nvSpPr>
        <p:spPr>
          <a:xfrm>
            <a:off x="733116" y="509691"/>
            <a:ext cx="76824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7700"/>
              <a:buFont typeface="Arial"/>
              <a:buNone/>
            </a:pPr>
            <a:endParaRPr sz="7700" b="0" i="0" u="none" strike="noStrike" cap="none">
              <a:solidFill>
                <a:schemeClr val="dk2"/>
              </a:solidFill>
              <a:latin typeface="Proxima Nova Extrabold"/>
              <a:ea typeface="Proxima Nova Extrabold"/>
              <a:cs typeface="Proxima Nova Extrabold"/>
              <a:sym typeface="Proxima Nova Extrabold"/>
            </a:endParaRPr>
          </a:p>
        </p:txBody>
      </p:sp>
      <p:sp>
        <p:nvSpPr>
          <p:cNvPr id="91" name="Google Shape;91;p60"/>
          <p:cNvSpPr txBox="1">
            <a:spLocks noGrp="1"/>
          </p:cNvSpPr>
          <p:nvPr>
            <p:ph type="title"/>
          </p:nvPr>
        </p:nvSpPr>
        <p:spPr>
          <a:xfrm>
            <a:off x="709800" y="829031"/>
            <a:ext cx="7762200" cy="2377200"/>
          </a:xfrm>
          <a:prstGeom prst="rect">
            <a:avLst/>
          </a:prstGeom>
          <a:noFill/>
          <a:ln>
            <a:noFill/>
          </a:ln>
        </p:spPr>
        <p:txBody>
          <a:bodyPr spcFirstLastPara="1" wrap="square" lIns="36825" tIns="36825" rIns="36825" bIns="36825" anchor="b" anchorCtr="0">
            <a:noAutofit/>
          </a:bodyPr>
          <a:lstStyle>
            <a:lvl1pPr lvl="0" algn="ctr">
              <a:lnSpc>
                <a:spcPct val="80000"/>
              </a:lnSpc>
              <a:spcBef>
                <a:spcPts val="0"/>
              </a:spcBef>
              <a:spcAft>
                <a:spcPts val="0"/>
              </a:spcAft>
              <a:buSzPts val="7700"/>
              <a:buNone/>
              <a:defRPr sz="7700">
                <a:solidFill>
                  <a:srgbClr val="FFFFFF"/>
                </a:solidFill>
              </a:defRPr>
            </a:lvl1pPr>
            <a:lvl2pPr lvl="1"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
        <p:nvSpPr>
          <p:cNvPr id="92" name="Google Shape;92;p60"/>
          <p:cNvSpPr txBox="1">
            <a:spLocks noGrp="1"/>
          </p:cNvSpPr>
          <p:nvPr>
            <p:ph type="subTitle" idx="1"/>
          </p:nvPr>
        </p:nvSpPr>
        <p:spPr>
          <a:xfrm>
            <a:off x="1790081" y="3396628"/>
            <a:ext cx="5601600" cy="1009500"/>
          </a:xfrm>
          <a:prstGeom prst="rect">
            <a:avLst/>
          </a:prstGeom>
          <a:noFill/>
          <a:ln>
            <a:noFill/>
          </a:ln>
        </p:spPr>
        <p:txBody>
          <a:bodyPr spcFirstLastPara="1" wrap="square" lIns="36825" tIns="36825" rIns="36825" bIns="36825" anchor="t" anchorCtr="0">
            <a:noAutofit/>
          </a:bodyPr>
          <a:lstStyle>
            <a:lvl1pPr lvl="0" algn="ctr">
              <a:lnSpc>
                <a:spcPct val="115000"/>
              </a:lnSpc>
              <a:spcBef>
                <a:spcPts val="0"/>
              </a:spcBef>
              <a:spcAft>
                <a:spcPts val="0"/>
              </a:spcAft>
              <a:buSzPts val="2000"/>
              <a:buNone/>
              <a:defRPr sz="2400">
                <a:solidFill>
                  <a:srgbClr val="FFFFFF"/>
                </a:solidFill>
              </a:defRPr>
            </a:lvl1pPr>
            <a:lvl2pPr lvl="1"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2pPr>
            <a:lvl3pPr lvl="2"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3pPr>
            <a:lvl4pPr lvl="3" algn="ctr">
              <a:lnSpc>
                <a:spcPct val="115000"/>
              </a:lnSpc>
              <a:spcBef>
                <a:spcPts val="0"/>
              </a:spcBef>
              <a:spcAft>
                <a:spcPts val="0"/>
              </a:spcAft>
              <a:buSzPts val="1000"/>
              <a:buNone/>
              <a:defRPr sz="2100" b="1">
                <a:solidFill>
                  <a:srgbClr val="FFFFFF"/>
                </a:solidFill>
                <a:latin typeface="Helvetica Neue"/>
                <a:ea typeface="Helvetica Neue"/>
                <a:cs typeface="Helvetica Neue"/>
                <a:sym typeface="Helvetica Neue"/>
              </a:defRPr>
            </a:lvl4pPr>
            <a:lvl5pPr lvl="4"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5pPr>
            <a:lvl6pPr lvl="5"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6pPr>
            <a:lvl7pPr lvl="6"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7pPr>
            <a:lvl8pPr lvl="7"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8pPr>
            <a:lvl9pPr lvl="8"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slide - Header and bullet points">
  <p:cSld name="CUSTOM">
    <p:spTree>
      <p:nvGrpSpPr>
        <p:cNvPr id="1" name="Shape 93"/>
        <p:cNvGrpSpPr/>
        <p:nvPr/>
      </p:nvGrpSpPr>
      <p:grpSpPr>
        <a:xfrm>
          <a:off x="0" y="0"/>
          <a:ext cx="0" cy="0"/>
          <a:chOff x="0" y="0"/>
          <a:chExt cx="0" cy="0"/>
        </a:xfrm>
      </p:grpSpPr>
      <p:sp>
        <p:nvSpPr>
          <p:cNvPr id="94" name="Google Shape;94;p61"/>
          <p:cNvSpPr txBox="1">
            <a:spLocks noGrp="1"/>
          </p:cNvSpPr>
          <p:nvPr>
            <p:ph type="body" idx="1"/>
          </p:nvPr>
        </p:nvSpPr>
        <p:spPr>
          <a:xfrm>
            <a:off x="730378" y="1398197"/>
            <a:ext cx="7617600" cy="30267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95" name="Google Shape;95;p61"/>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Header slide 1 1">
  <p:cSld name="CUSTOM_2_2_4_2_1_1">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41"/>
          <p:cNvSpPr txBox="1"/>
          <p:nvPr/>
        </p:nvSpPr>
        <p:spPr>
          <a:xfrm>
            <a:off x="733116" y="509691"/>
            <a:ext cx="7682400" cy="2377200"/>
          </a:xfrm>
          <a:prstGeom prst="rect">
            <a:avLst/>
          </a:prstGeom>
          <a:noFill/>
          <a:ln>
            <a:noFill/>
          </a:ln>
        </p:spPr>
        <p:txBody>
          <a:bodyPr spcFirstLastPara="1" wrap="square" lIns="34275" tIns="34275" rIns="34275" bIns="34275" anchor="b" anchorCtr="0">
            <a:noAutofit/>
          </a:bodyPr>
          <a:lstStyle/>
          <a:p>
            <a:pPr marL="0" marR="0" lvl="0" indent="0" algn="ctr" rtl="0">
              <a:lnSpc>
                <a:spcPct val="100000"/>
              </a:lnSpc>
              <a:spcBef>
                <a:spcPts val="0"/>
              </a:spcBef>
              <a:spcAft>
                <a:spcPts val="0"/>
              </a:spcAft>
              <a:buClr>
                <a:srgbClr val="000000"/>
              </a:buClr>
              <a:buSzPts val="7100"/>
              <a:buFont typeface="Arial"/>
              <a:buNone/>
            </a:pPr>
            <a:endParaRPr sz="7100" b="0" i="0" u="none" strike="noStrike" cap="none">
              <a:solidFill>
                <a:schemeClr val="dk2"/>
              </a:solidFill>
              <a:latin typeface="Proxima Nova Extrabold"/>
              <a:ea typeface="Proxima Nova Extrabold"/>
              <a:cs typeface="Proxima Nova Extrabold"/>
              <a:sym typeface="Proxima Nova Extrabold"/>
            </a:endParaRPr>
          </a:p>
        </p:txBody>
      </p:sp>
      <p:sp>
        <p:nvSpPr>
          <p:cNvPr id="11" name="Google Shape;11;p41"/>
          <p:cNvSpPr txBox="1">
            <a:spLocks noGrp="1"/>
          </p:cNvSpPr>
          <p:nvPr>
            <p:ph type="title"/>
          </p:nvPr>
        </p:nvSpPr>
        <p:spPr>
          <a:xfrm>
            <a:off x="710946" y="1343381"/>
            <a:ext cx="7762200" cy="2377200"/>
          </a:xfrm>
          <a:prstGeom prst="rect">
            <a:avLst/>
          </a:prstGeom>
          <a:noFill/>
          <a:ln>
            <a:noFill/>
          </a:ln>
        </p:spPr>
        <p:txBody>
          <a:bodyPr spcFirstLastPara="1" wrap="square" lIns="34275" tIns="34275" rIns="34275" bIns="34275" anchor="ctr" anchorCtr="0">
            <a:noAutofit/>
          </a:bodyPr>
          <a:lstStyle>
            <a:lvl1pPr lvl="0" algn="ctr">
              <a:lnSpc>
                <a:spcPct val="80000"/>
              </a:lnSpc>
              <a:spcBef>
                <a:spcPts val="0"/>
              </a:spcBef>
              <a:spcAft>
                <a:spcPts val="0"/>
              </a:spcAft>
              <a:buSzPts val="7100"/>
              <a:buNone/>
              <a:defRPr sz="7100">
                <a:solidFill>
                  <a:srgbClr val="FFFFFF"/>
                </a:solidFill>
              </a:defRPr>
            </a:lvl1pPr>
            <a:lvl2pPr lvl="1"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100"/>
              <a:buNone/>
              <a:defRPr sz="71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slide - Header and text">
  <p:cSld name="CUSTOM_2_2_4_1_1">
    <p:spTree>
      <p:nvGrpSpPr>
        <p:cNvPr id="1" name="Shape 96"/>
        <p:cNvGrpSpPr/>
        <p:nvPr/>
      </p:nvGrpSpPr>
      <p:grpSpPr>
        <a:xfrm>
          <a:off x="0" y="0"/>
          <a:ext cx="0" cy="0"/>
          <a:chOff x="0" y="0"/>
          <a:chExt cx="0" cy="0"/>
        </a:xfrm>
      </p:grpSpPr>
      <p:sp>
        <p:nvSpPr>
          <p:cNvPr id="97" name="Google Shape;97;p62"/>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sp>
        <p:nvSpPr>
          <p:cNvPr id="98" name="Google Shape;98;p62"/>
          <p:cNvSpPr txBox="1">
            <a:spLocks noGrp="1"/>
          </p:cNvSpPr>
          <p:nvPr>
            <p:ph type="subTitle" idx="1"/>
          </p:nvPr>
        </p:nvSpPr>
        <p:spPr>
          <a:xfrm>
            <a:off x="542925" y="1390613"/>
            <a:ext cx="6414300" cy="2775300"/>
          </a:xfrm>
          <a:prstGeom prst="rect">
            <a:avLst/>
          </a:prstGeom>
          <a:noFill/>
          <a:ln>
            <a:noFill/>
          </a:ln>
        </p:spPr>
        <p:txBody>
          <a:bodyPr spcFirstLastPara="1" wrap="square" lIns="36825" tIns="36825" rIns="36825" bIns="36825" anchor="t" anchorCtr="0">
            <a:noAutofit/>
          </a:bodyPr>
          <a:lstStyle>
            <a:lvl1pPr lvl="0" algn="l">
              <a:lnSpc>
                <a:spcPct val="150000"/>
              </a:lnSpc>
              <a:spcBef>
                <a:spcPts val="0"/>
              </a:spcBef>
              <a:spcAft>
                <a:spcPts val="0"/>
              </a:spcAft>
              <a:buSzPts val="2000"/>
              <a:buNone/>
              <a:defRPr sz="1500">
                <a:solidFill>
                  <a:schemeClr val="dk2"/>
                </a:solidFill>
              </a:defRPr>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0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slide - Header and split text">
  <p:cSld name="CUSTOM_2_2_4_1_1_1">
    <p:spTree>
      <p:nvGrpSpPr>
        <p:cNvPr id="1" name="Shape 99"/>
        <p:cNvGrpSpPr/>
        <p:nvPr/>
      </p:nvGrpSpPr>
      <p:grpSpPr>
        <a:xfrm>
          <a:off x="0" y="0"/>
          <a:ext cx="0" cy="0"/>
          <a:chOff x="0" y="0"/>
          <a:chExt cx="0" cy="0"/>
        </a:xfrm>
      </p:grpSpPr>
      <p:sp>
        <p:nvSpPr>
          <p:cNvPr id="100" name="Google Shape;100;p63"/>
          <p:cNvSpPr txBox="1">
            <a:spLocks noGrp="1"/>
          </p:cNvSpPr>
          <p:nvPr>
            <p:ph type="body" idx="1"/>
          </p:nvPr>
        </p:nvSpPr>
        <p:spPr>
          <a:xfrm>
            <a:off x="4874906"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01" name="Google Shape;101;p63"/>
          <p:cNvSpPr txBox="1">
            <a:spLocks noGrp="1"/>
          </p:cNvSpPr>
          <p:nvPr>
            <p:ph type="body" idx="2"/>
          </p:nvPr>
        </p:nvSpPr>
        <p:spPr>
          <a:xfrm>
            <a:off x="514350"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02" name="Google Shape;102;p63"/>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cxnSp>
        <p:nvCxnSpPr>
          <p:cNvPr id="103" name="Google Shape;103;p63"/>
          <p:cNvCxnSpPr/>
          <p:nvPr/>
        </p:nvCxnSpPr>
        <p:spPr>
          <a:xfrm>
            <a:off x="4405434" y="1389759"/>
            <a:ext cx="0" cy="3275700"/>
          </a:xfrm>
          <a:prstGeom prst="straightConnector1">
            <a:avLst/>
          </a:prstGeom>
          <a:noFill/>
          <a:ln w="9525" cap="flat" cmpd="sng">
            <a:solidFill>
              <a:srgbClr val="535353"/>
            </a:solidFill>
            <a:prstDash val="solid"/>
            <a:round/>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slide - Header only">
  <p:cSld name="CUSTOM_1_1">
    <p:spTree>
      <p:nvGrpSpPr>
        <p:cNvPr id="1" name="Shape 104"/>
        <p:cNvGrpSpPr/>
        <p:nvPr/>
      </p:nvGrpSpPr>
      <p:grpSpPr>
        <a:xfrm>
          <a:off x="0" y="0"/>
          <a:ext cx="0" cy="0"/>
          <a:chOff x="0" y="0"/>
          <a:chExt cx="0" cy="0"/>
        </a:xfrm>
      </p:grpSpPr>
      <p:sp>
        <p:nvSpPr>
          <p:cNvPr id="105" name="Google Shape;105;p64"/>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slide - Header without logo">
  <p:cSld name="CUSTOM_1_1_4">
    <p:spTree>
      <p:nvGrpSpPr>
        <p:cNvPr id="1" name="Shape 106"/>
        <p:cNvGrpSpPr/>
        <p:nvPr/>
      </p:nvGrpSpPr>
      <p:grpSpPr>
        <a:xfrm>
          <a:off x="0" y="0"/>
          <a:ext cx="0" cy="0"/>
          <a:chOff x="0" y="0"/>
          <a:chExt cx="0" cy="0"/>
        </a:xfrm>
      </p:grpSpPr>
      <p:sp>
        <p:nvSpPr>
          <p:cNvPr id="107" name="Google Shape;107;p65"/>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slide - Blancco with Tirppa logo">
  <p:cSld name="CUSTOM_1_1_1">
    <p:spTree>
      <p:nvGrpSpPr>
        <p:cNvPr id="1" name="Shape 108"/>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slide - Blancco with Tirppa logo 1">
  <p:cSld name="CUSTOM_1_1_1_1">
    <p:bg>
      <p:bgPr>
        <a:blipFill>
          <a:blip r:embed="rId2">
            <a:alphaModFix/>
          </a:blip>
          <a:stretch>
            <a:fillRect/>
          </a:stretch>
        </a:blipFill>
        <a:effectLst/>
      </p:bgPr>
    </p:bg>
    <p:spTree>
      <p:nvGrpSpPr>
        <p:cNvPr id="1" name="Shape 109"/>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ntent slide - Blancco">
  <p:cSld name="CUSTOM_1_1_2">
    <p:spTree>
      <p:nvGrpSpPr>
        <p:cNvPr id="1" name="Shape 110"/>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Vincit in figures">
  <p:cSld name="CUSTOM_2_2_2_1">
    <p:bg>
      <p:bgPr>
        <a:solidFill>
          <a:srgbClr val="000000"/>
        </a:solidFill>
        <a:effectLst/>
      </p:bgPr>
    </p:bg>
    <p:spTree>
      <p:nvGrpSpPr>
        <p:cNvPr id="1" name="Shape 111"/>
        <p:cNvGrpSpPr/>
        <p:nvPr/>
      </p:nvGrpSpPr>
      <p:grpSpPr>
        <a:xfrm>
          <a:off x="0" y="0"/>
          <a:ext cx="0" cy="0"/>
          <a:chOff x="0" y="0"/>
          <a:chExt cx="0" cy="0"/>
        </a:xfrm>
      </p:grpSpPr>
      <p:sp>
        <p:nvSpPr>
          <p:cNvPr id="112" name="Google Shape;112;p69"/>
          <p:cNvSpPr txBox="1"/>
          <p:nvPr/>
        </p:nvSpPr>
        <p:spPr>
          <a:xfrm>
            <a:off x="3602063"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EMPLOYEES</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450+</a:t>
            </a:r>
            <a:endParaRPr sz="1200" b="1" i="0" u="none" strike="noStrike" cap="none">
              <a:solidFill>
                <a:srgbClr val="FFFFFF"/>
              </a:solidFill>
              <a:latin typeface="Proxima Nova"/>
              <a:ea typeface="Proxima Nova"/>
              <a:cs typeface="Proxima Nova"/>
              <a:sym typeface="Proxima Nova"/>
            </a:endParaRPr>
          </a:p>
        </p:txBody>
      </p:sp>
      <p:cxnSp>
        <p:nvCxnSpPr>
          <p:cNvPr id="113" name="Google Shape;113;p69"/>
          <p:cNvCxnSpPr/>
          <p:nvPr/>
        </p:nvCxnSpPr>
        <p:spPr>
          <a:xfrm>
            <a:off x="4539356" y="-249562"/>
            <a:ext cx="207000" cy="0"/>
          </a:xfrm>
          <a:prstGeom prst="straightConnector1">
            <a:avLst/>
          </a:prstGeom>
          <a:noFill/>
          <a:ln w="76200" cap="flat" cmpd="sng">
            <a:solidFill>
              <a:srgbClr val="F04E30"/>
            </a:solidFill>
            <a:prstDash val="solid"/>
            <a:round/>
            <a:headEnd type="none" w="sm" len="sm"/>
            <a:tailEnd type="none" w="sm" len="sm"/>
          </a:ln>
        </p:spPr>
      </p:cxnSp>
      <p:sp>
        <p:nvSpPr>
          <p:cNvPr id="114" name="Google Shape;114;p69"/>
          <p:cNvSpPr txBox="1"/>
          <p:nvPr/>
        </p:nvSpPr>
        <p:spPr>
          <a:xfrm>
            <a:off x="514350"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FOUNDED</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2007</a:t>
            </a:r>
            <a:endParaRPr sz="1200" b="1" i="0" u="none" strike="noStrike" cap="none">
              <a:solidFill>
                <a:srgbClr val="FFFFFF"/>
              </a:solidFill>
              <a:latin typeface="Proxima Nova"/>
              <a:ea typeface="Proxima Nova"/>
              <a:cs typeface="Proxima Nova"/>
              <a:sym typeface="Proxima Nova"/>
            </a:endParaRPr>
          </a:p>
        </p:txBody>
      </p:sp>
      <p:cxnSp>
        <p:nvCxnSpPr>
          <p:cNvPr id="115" name="Google Shape;115;p69"/>
          <p:cNvCxnSpPr/>
          <p:nvPr/>
        </p:nvCxnSpPr>
        <p:spPr>
          <a:xfrm>
            <a:off x="3211200" y="-480525"/>
            <a:ext cx="207000" cy="0"/>
          </a:xfrm>
          <a:prstGeom prst="straightConnector1">
            <a:avLst/>
          </a:prstGeom>
          <a:noFill/>
          <a:ln w="76200" cap="flat" cmpd="sng">
            <a:solidFill>
              <a:srgbClr val="F04E30"/>
            </a:solidFill>
            <a:prstDash val="solid"/>
            <a:round/>
            <a:headEnd type="none" w="sm" len="sm"/>
            <a:tailEnd type="none" w="sm" len="sm"/>
          </a:ln>
        </p:spPr>
      </p:cxnSp>
      <p:sp>
        <p:nvSpPr>
          <p:cNvPr id="116" name="Google Shape;116;p69"/>
          <p:cNvSpPr txBox="1"/>
          <p:nvPr/>
        </p:nvSpPr>
        <p:spPr>
          <a:xfrm>
            <a:off x="514350" y="2606438"/>
            <a:ext cx="24891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TURNOVER 2018</a:t>
            </a:r>
            <a:endParaRPr sz="1400" b="1" i="0" u="none" strike="noStrike" cap="none">
              <a:solidFill>
                <a:srgbClr val="F04E30"/>
              </a:solidFill>
              <a:latin typeface="Proxima Nova"/>
              <a:ea typeface="Proxima Nova"/>
              <a:cs typeface="Proxima Nova"/>
              <a:sym typeface="Proxima Nova"/>
            </a:endParaRPr>
          </a:p>
          <a:p>
            <a:pPr marL="0" marR="0" lvl="0" indent="0" algn="l" rtl="0">
              <a:lnSpc>
                <a:spcPct val="200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€43.5m</a:t>
            </a:r>
            <a:endParaRPr sz="1200" b="1" i="0" u="none" strike="noStrike" cap="none">
              <a:solidFill>
                <a:srgbClr val="FFFFFF"/>
              </a:solidFill>
              <a:latin typeface="Proxima Nova"/>
              <a:ea typeface="Proxima Nova"/>
              <a:cs typeface="Proxima Nova"/>
              <a:sym typeface="Proxima Nova"/>
            </a:endParaRPr>
          </a:p>
        </p:txBody>
      </p:sp>
      <p:cxnSp>
        <p:nvCxnSpPr>
          <p:cNvPr id="117" name="Google Shape;117;p69"/>
          <p:cNvCxnSpPr/>
          <p:nvPr/>
        </p:nvCxnSpPr>
        <p:spPr>
          <a:xfrm>
            <a:off x="2282672" y="-249562"/>
            <a:ext cx="207000" cy="0"/>
          </a:xfrm>
          <a:prstGeom prst="straightConnector1">
            <a:avLst/>
          </a:prstGeom>
          <a:noFill/>
          <a:ln w="76200" cap="flat" cmpd="sng">
            <a:solidFill>
              <a:srgbClr val="F04E30"/>
            </a:solidFill>
            <a:prstDash val="solid"/>
            <a:round/>
            <a:headEnd type="none" w="sm" len="sm"/>
            <a:tailEnd type="none" w="sm" len="sm"/>
          </a:ln>
        </p:spPr>
      </p:cxnSp>
      <p:sp>
        <p:nvSpPr>
          <p:cNvPr id="118" name="Google Shape;118;p69"/>
          <p:cNvSpPr txBox="1"/>
          <p:nvPr/>
        </p:nvSpPr>
        <p:spPr>
          <a:xfrm>
            <a:off x="3602063" y="2606438"/>
            <a:ext cx="20244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EBIT 2018</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€4.1m</a:t>
            </a:r>
            <a:endParaRPr sz="1200" b="1" i="0" u="none" strike="noStrike" cap="none">
              <a:solidFill>
                <a:srgbClr val="FFFFFF"/>
              </a:solidFill>
              <a:latin typeface="Proxima Nova"/>
              <a:ea typeface="Proxima Nova"/>
              <a:cs typeface="Proxima Nova"/>
              <a:sym typeface="Proxima Nova"/>
            </a:endParaRPr>
          </a:p>
        </p:txBody>
      </p:sp>
      <p:cxnSp>
        <p:nvCxnSpPr>
          <p:cNvPr id="119" name="Google Shape;119;p69"/>
          <p:cNvCxnSpPr/>
          <p:nvPr/>
        </p:nvCxnSpPr>
        <p:spPr>
          <a:xfrm>
            <a:off x="5448075" y="-358106"/>
            <a:ext cx="207000" cy="0"/>
          </a:xfrm>
          <a:prstGeom prst="straightConnector1">
            <a:avLst/>
          </a:prstGeom>
          <a:noFill/>
          <a:ln w="76200" cap="flat" cmpd="sng">
            <a:solidFill>
              <a:srgbClr val="F04E30"/>
            </a:solidFill>
            <a:prstDash val="solid"/>
            <a:round/>
            <a:headEnd type="none" w="sm" len="sm"/>
            <a:tailEnd type="none" w="sm" len="sm"/>
          </a:ln>
        </p:spPr>
      </p:cxnSp>
      <p:sp>
        <p:nvSpPr>
          <p:cNvPr id="120" name="Google Shape;120;p69"/>
          <p:cNvSpPr txBox="1"/>
          <p:nvPr/>
        </p:nvSpPr>
        <p:spPr>
          <a:xfrm>
            <a:off x="6151350" y="1353113"/>
            <a:ext cx="20904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chemeClr val="dk1"/>
              </a:buClr>
              <a:buSzPts val="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Specialist of service and business design, software development and continuous services</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121" name="Google Shape;121;p69"/>
          <p:cNvSpPr txBox="1"/>
          <p:nvPr/>
        </p:nvSpPr>
        <p:spPr>
          <a:xfrm>
            <a:off x="6151350" y="2260868"/>
            <a:ext cx="2061900" cy="3723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with a 100% satisfaction guarantee.</a:t>
            </a:r>
            <a:endParaRPr sz="1000" b="0" i="0" u="none" strike="noStrike" cap="none">
              <a:solidFill>
                <a:srgbClr val="FFFFFF"/>
              </a:solidFill>
              <a:latin typeface="Proxima Nova"/>
              <a:ea typeface="Proxima Nova"/>
              <a:cs typeface="Proxima Nova"/>
              <a:sym typeface="Proxima Nova"/>
            </a:endParaRPr>
          </a:p>
        </p:txBody>
      </p:sp>
      <p:sp>
        <p:nvSpPr>
          <p:cNvPr id="122" name="Google Shape;122;p69"/>
          <p:cNvSpPr txBox="1"/>
          <p:nvPr/>
        </p:nvSpPr>
        <p:spPr>
          <a:xfrm>
            <a:off x="6151350" y="3897263"/>
            <a:ext cx="24891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Best place to work in Europe 2016 </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Best place to work in Finland 2014, 2015, 2016</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(Great place to work)</a:t>
            </a:r>
            <a:endParaRPr sz="1000" b="0" i="0" u="none" strike="noStrike" cap="none">
              <a:solidFill>
                <a:srgbClr val="FFFFFF"/>
              </a:solidFill>
              <a:latin typeface="Proxima Nova"/>
              <a:ea typeface="Proxima Nova"/>
              <a:cs typeface="Proxima Nova"/>
              <a:sym typeface="Proxima Nova"/>
            </a:endParaRPr>
          </a:p>
        </p:txBody>
      </p:sp>
      <p:sp>
        <p:nvSpPr>
          <p:cNvPr id="123" name="Google Shape;123;p69"/>
          <p:cNvSpPr txBox="1"/>
          <p:nvPr/>
        </p:nvSpPr>
        <p:spPr>
          <a:xfrm>
            <a:off x="6151350" y="3424613"/>
            <a:ext cx="1759500" cy="472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Award-winning workplace</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124" name="Google Shape;124;p69"/>
          <p:cNvSpPr txBox="1"/>
          <p:nvPr/>
        </p:nvSpPr>
        <p:spPr>
          <a:xfrm>
            <a:off x="1330266" y="4024688"/>
            <a:ext cx="4473300" cy="568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FINLAND</a:t>
            </a:r>
            <a:r>
              <a:rPr lang="pt-PT" sz="1300" b="1" i="0" u="none" strike="noStrike" cap="none">
                <a:solidFill>
                  <a:schemeClr val="lt1"/>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Tampere – Helsinki – Turku – Oulu</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USA</a:t>
            </a:r>
            <a:r>
              <a:rPr lang="pt-PT" sz="1300" b="1" i="0" u="none" strike="noStrike" cap="none">
                <a:solidFill>
                  <a:srgbClr val="FFFFFF"/>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Palo Alto – Orange County – Santa Monica</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lt1"/>
              </a:buClr>
              <a:buSzPts val="500"/>
              <a:buFont typeface="Arial"/>
              <a:buNone/>
            </a:pPr>
            <a:r>
              <a:rPr lang="pt-PT" sz="1300" b="0" i="0" u="none" strike="noStrike" cap="none">
                <a:solidFill>
                  <a:schemeClr val="dk1"/>
                </a:solidFill>
                <a:latin typeface="Proxima Nova Extrabold"/>
                <a:ea typeface="Proxima Nova Extrabold"/>
                <a:cs typeface="Proxima Nova Extrabold"/>
                <a:sym typeface="Proxima Nova Extrabold"/>
              </a:rPr>
              <a:t>SWITZERLAND</a:t>
            </a:r>
            <a:r>
              <a:rPr lang="pt-PT" sz="1300" b="1" i="0" u="none" strike="noStrike" cap="none">
                <a:solidFill>
                  <a:schemeClr val="lt2"/>
                </a:solidFill>
                <a:latin typeface="Proxima Nova"/>
                <a:ea typeface="Proxima Nova"/>
                <a:cs typeface="Proxima Nova"/>
                <a:sym typeface="Proxima Nova"/>
              </a:rPr>
              <a:t>  </a:t>
            </a:r>
            <a:r>
              <a:rPr lang="pt-PT" sz="1300" b="0" i="0" u="none" strike="noStrike" cap="none">
                <a:solidFill>
                  <a:schemeClr val="lt2"/>
                </a:solidFill>
                <a:latin typeface="Proxima Nova"/>
                <a:ea typeface="Proxima Nova"/>
                <a:cs typeface="Proxima Nova"/>
                <a:sym typeface="Proxima Nova"/>
              </a:rPr>
              <a:t>Neuchâtel</a:t>
            </a:r>
            <a:endParaRPr sz="1300" b="0" i="0" u="none" strike="noStrike" cap="none">
              <a:solidFill>
                <a:srgbClr val="FFFFFF"/>
              </a:solidFill>
              <a:latin typeface="Proxima Nova"/>
              <a:ea typeface="Proxima Nova"/>
              <a:cs typeface="Proxima Nova"/>
              <a:sym typeface="Proxima Nova"/>
            </a:endParaRPr>
          </a:p>
        </p:txBody>
      </p:sp>
      <p:sp>
        <p:nvSpPr>
          <p:cNvPr id="125" name="Google Shape;125;p69"/>
          <p:cNvSpPr txBox="1"/>
          <p:nvPr/>
        </p:nvSpPr>
        <p:spPr>
          <a:xfrm>
            <a:off x="514350" y="390178"/>
            <a:ext cx="5380200" cy="794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3400"/>
              <a:buFont typeface="Arial"/>
              <a:buNone/>
            </a:pPr>
            <a:r>
              <a:rPr lang="pt-PT" sz="3400" b="0" i="0" u="none" strike="noStrike" cap="none">
                <a:solidFill>
                  <a:srgbClr val="FFFFFF"/>
                </a:solidFill>
                <a:latin typeface="Proxima Nova Extrabold"/>
                <a:ea typeface="Proxima Nova Extrabold"/>
                <a:cs typeface="Proxima Nova Extrabold"/>
                <a:sym typeface="Proxima Nova Extrabold"/>
              </a:rPr>
              <a:t>Vincit in figures</a:t>
            </a:r>
            <a:endParaRPr sz="3400" b="1" i="0" u="none" strike="noStrike" cap="none">
              <a:solidFill>
                <a:srgbClr val="FFFFFF"/>
              </a:solidFill>
              <a:latin typeface="Proxima Nova"/>
              <a:ea typeface="Proxima Nova"/>
              <a:cs typeface="Proxima Nova"/>
              <a:sym typeface="Proxima Nova"/>
            </a:endParaRPr>
          </a:p>
        </p:txBody>
      </p:sp>
      <p:pic>
        <p:nvPicPr>
          <p:cNvPr id="126" name="Google Shape;126;p69"/>
          <p:cNvPicPr preferRelativeResize="0"/>
          <p:nvPr/>
        </p:nvPicPr>
        <p:blipFill rotWithShape="1">
          <a:blip r:embed="rId2">
            <a:alphaModFix/>
          </a:blip>
          <a:srcRect/>
          <a:stretch/>
        </p:blipFill>
        <p:spPr>
          <a:xfrm>
            <a:off x="6198469" y="748069"/>
            <a:ext cx="393799" cy="404515"/>
          </a:xfrm>
          <a:prstGeom prst="rect">
            <a:avLst/>
          </a:prstGeom>
          <a:noFill/>
          <a:ln>
            <a:noFill/>
          </a:ln>
        </p:spPr>
      </p:pic>
      <p:pic>
        <p:nvPicPr>
          <p:cNvPr id="127" name="Google Shape;127;p69"/>
          <p:cNvPicPr preferRelativeResize="0"/>
          <p:nvPr/>
        </p:nvPicPr>
        <p:blipFill rotWithShape="1">
          <a:blip r:embed="rId3">
            <a:alphaModFix/>
          </a:blip>
          <a:srcRect/>
          <a:stretch/>
        </p:blipFill>
        <p:spPr>
          <a:xfrm>
            <a:off x="577215" y="3954413"/>
            <a:ext cx="428625" cy="428625"/>
          </a:xfrm>
          <a:prstGeom prst="rect">
            <a:avLst/>
          </a:prstGeom>
          <a:noFill/>
          <a:ln>
            <a:noFill/>
          </a:ln>
        </p:spPr>
      </p:pic>
      <p:pic>
        <p:nvPicPr>
          <p:cNvPr id="128" name="Google Shape;128;p69"/>
          <p:cNvPicPr preferRelativeResize="0"/>
          <p:nvPr/>
        </p:nvPicPr>
        <p:blipFill rotWithShape="1">
          <a:blip r:embed="rId4">
            <a:alphaModFix/>
          </a:blip>
          <a:srcRect/>
          <a:stretch/>
        </p:blipFill>
        <p:spPr>
          <a:xfrm>
            <a:off x="6139097" y="2612236"/>
            <a:ext cx="546497" cy="565249"/>
          </a:xfrm>
          <a:prstGeom prst="rect">
            <a:avLst/>
          </a:prstGeom>
          <a:noFill/>
          <a:ln>
            <a:noFill/>
          </a:ln>
        </p:spPr>
      </p:pic>
      <p:pic>
        <p:nvPicPr>
          <p:cNvPr id="129" name="Google Shape;129;p69"/>
          <p:cNvPicPr preferRelativeResize="0"/>
          <p:nvPr/>
        </p:nvPicPr>
        <p:blipFill rotWithShape="1">
          <a:blip r:embed="rId5">
            <a:alphaModFix/>
          </a:blip>
          <a:srcRect/>
          <a:stretch/>
        </p:blipFill>
        <p:spPr>
          <a:xfrm>
            <a:off x="8524494" y="4529709"/>
            <a:ext cx="385762" cy="385762"/>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Wrap it up">
  <p:cSld name="CUSTOM_4_1_1">
    <p:bg>
      <p:bgPr>
        <a:solidFill>
          <a:srgbClr val="F04E30"/>
        </a:solidFill>
        <a:effectLst/>
      </p:bgPr>
    </p:bg>
    <p:spTree>
      <p:nvGrpSpPr>
        <p:cNvPr id="1" name="Shape 130"/>
        <p:cNvGrpSpPr/>
        <p:nvPr/>
      </p:nvGrpSpPr>
      <p:grpSpPr>
        <a:xfrm>
          <a:off x="0" y="0"/>
          <a:ext cx="0" cy="0"/>
          <a:chOff x="0" y="0"/>
          <a:chExt cx="0" cy="0"/>
        </a:xfrm>
      </p:grpSpPr>
      <p:sp>
        <p:nvSpPr>
          <p:cNvPr id="131" name="Google Shape;131;p70"/>
          <p:cNvSpPr txBox="1"/>
          <p:nvPr/>
        </p:nvSpPr>
        <p:spPr>
          <a:xfrm>
            <a:off x="2912541" y="2851125"/>
            <a:ext cx="4162200" cy="5496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2600"/>
              <a:buFont typeface="Arial"/>
              <a:buNone/>
            </a:pPr>
            <a:r>
              <a:rPr lang="pt-PT" sz="2600" b="0" i="0" u="none" strike="noStrike" cap="none">
                <a:solidFill>
                  <a:srgbClr val="FFFFFF"/>
                </a:solidFill>
                <a:latin typeface="Proxima Nova"/>
                <a:ea typeface="Proxima Nova"/>
                <a:cs typeface="Proxima Nova"/>
                <a:sym typeface="Proxima Nova"/>
              </a:rPr>
              <a:t>Let’s save the world now.</a:t>
            </a:r>
            <a:endParaRPr sz="2600" b="0" i="0" u="none" strike="noStrike" cap="none">
              <a:solidFill>
                <a:srgbClr val="FFFFFF"/>
              </a:solidFill>
              <a:latin typeface="Proxima Nova"/>
              <a:ea typeface="Proxima Nova"/>
              <a:cs typeface="Proxima Nova"/>
              <a:sym typeface="Proxima Nova"/>
            </a:endParaRPr>
          </a:p>
        </p:txBody>
      </p:sp>
      <p:sp>
        <p:nvSpPr>
          <p:cNvPr id="132" name="Google Shape;132;p70"/>
          <p:cNvSpPr txBox="1"/>
          <p:nvPr/>
        </p:nvSpPr>
        <p:spPr>
          <a:xfrm>
            <a:off x="1173816" y="486131"/>
            <a:ext cx="67287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8900"/>
              <a:buFont typeface="Arial"/>
              <a:buNone/>
            </a:pPr>
            <a:r>
              <a:rPr lang="pt-PT" sz="8900" b="0" i="0" u="none" strike="noStrike" cap="none">
                <a:solidFill>
                  <a:srgbClr val="FFFFFF"/>
                </a:solidFill>
                <a:latin typeface="Proxima Nova Extrabold"/>
                <a:ea typeface="Proxima Nova Extrabold"/>
                <a:cs typeface="Proxima Nova Extrabold"/>
                <a:sym typeface="Proxima Nova Extrabold"/>
              </a:rPr>
              <a:t>Thank you!</a:t>
            </a:r>
            <a:endParaRPr sz="8900" b="0" i="0" u="none" strike="noStrike" cap="none">
              <a:solidFill>
                <a:srgbClr val="FFFFFF"/>
              </a:solidFill>
              <a:latin typeface="Proxima Nova Extrabold"/>
              <a:ea typeface="Proxima Nova Extrabold"/>
              <a:cs typeface="Proxima Nova Extrabold"/>
              <a:sym typeface="Proxima Nova Extrabold"/>
            </a:endParaRPr>
          </a:p>
        </p:txBody>
      </p:sp>
      <p:sp>
        <p:nvSpPr>
          <p:cNvPr id="133" name="Google Shape;133;p70"/>
          <p:cNvSpPr txBox="1"/>
          <p:nvPr/>
        </p:nvSpPr>
        <p:spPr>
          <a:xfrm>
            <a:off x="298856" y="4092009"/>
            <a:ext cx="2673900" cy="884700"/>
          </a:xfrm>
          <a:prstGeom prst="rect">
            <a:avLst/>
          </a:prstGeom>
          <a:noFill/>
          <a:ln>
            <a:noFill/>
          </a:ln>
        </p:spPr>
        <p:txBody>
          <a:bodyPr spcFirstLastPara="1" wrap="square" lIns="36825" tIns="36825" rIns="36825" bIns="36825" anchor="b" anchorCtr="0">
            <a:noAutofit/>
          </a:bodyPr>
          <a:lstStyle/>
          <a:p>
            <a:pPr marL="0" marR="0" lvl="0" indent="0" algn="l" rtl="0">
              <a:lnSpc>
                <a:spcPct val="115000"/>
              </a:lnSpc>
              <a:spcBef>
                <a:spcPts val="0"/>
              </a:spcBef>
              <a:spcAft>
                <a:spcPts val="0"/>
              </a:spcAft>
              <a:buClr>
                <a:srgbClr val="000000"/>
              </a:buClr>
              <a:buSzPts val="1500"/>
              <a:buFont typeface="Arial"/>
              <a:buNone/>
            </a:pPr>
            <a:endParaRPr sz="1500" b="0" i="0" u="none" strike="noStrike" cap="none">
              <a:solidFill>
                <a:schemeClr val="lt1"/>
              </a:solidFill>
              <a:latin typeface="Arial"/>
              <a:ea typeface="Arial"/>
              <a:cs typeface="Arial"/>
              <a:sym typeface="Arial"/>
            </a:endParaRPr>
          </a:p>
        </p:txBody>
      </p:sp>
      <p:sp>
        <p:nvSpPr>
          <p:cNvPr id="134" name="Google Shape;134;p70"/>
          <p:cNvSpPr txBox="1">
            <a:spLocks noGrp="1"/>
          </p:cNvSpPr>
          <p:nvPr>
            <p:ph type="subTitle" idx="1"/>
          </p:nvPr>
        </p:nvSpPr>
        <p:spPr>
          <a:xfrm>
            <a:off x="298856" y="4152197"/>
            <a:ext cx="2916000" cy="881700"/>
          </a:xfrm>
          <a:prstGeom prst="rect">
            <a:avLst/>
          </a:prstGeom>
          <a:noFill/>
          <a:ln>
            <a:noFill/>
          </a:ln>
        </p:spPr>
        <p:txBody>
          <a:bodyPr spcFirstLastPara="1" wrap="square" lIns="36825" tIns="36825" rIns="36825" bIns="36825" anchor="b" anchorCtr="0">
            <a:noAutofit/>
          </a:bodyPr>
          <a:lstStyle>
            <a:lvl1pPr lvl="0" algn="l">
              <a:lnSpc>
                <a:spcPct val="115000"/>
              </a:lnSpc>
              <a:spcBef>
                <a:spcPts val="0"/>
              </a:spcBef>
              <a:spcAft>
                <a:spcPts val="0"/>
              </a:spcAft>
              <a:buSzPts val="2000"/>
              <a:buNone/>
              <a:defRPr sz="1500">
                <a:solidFill>
                  <a:srgbClr val="FFFFFF"/>
                </a:solidFill>
              </a:defRPr>
            </a:lvl1pPr>
            <a:lvl2pPr lvl="1" algn="l">
              <a:lnSpc>
                <a:spcPct val="115000"/>
              </a:lnSpc>
              <a:spcBef>
                <a:spcPts val="0"/>
              </a:spcBef>
              <a:spcAft>
                <a:spcPts val="0"/>
              </a:spcAft>
              <a:buSzPts val="1200"/>
              <a:buNone/>
              <a:defRPr sz="1500">
                <a:solidFill>
                  <a:srgbClr val="FFFFFF"/>
                </a:solidFill>
              </a:defRPr>
            </a:lvl2pPr>
            <a:lvl3pPr lvl="2" algn="l">
              <a:lnSpc>
                <a:spcPct val="115000"/>
              </a:lnSpc>
              <a:spcBef>
                <a:spcPts val="0"/>
              </a:spcBef>
              <a:spcAft>
                <a:spcPts val="0"/>
              </a:spcAft>
              <a:buSzPts val="1200"/>
              <a:buNone/>
              <a:defRPr sz="1500">
                <a:solidFill>
                  <a:srgbClr val="FFFFFF"/>
                </a:solidFill>
              </a:defRPr>
            </a:lvl3pPr>
            <a:lvl4pPr lvl="3" algn="l">
              <a:lnSpc>
                <a:spcPct val="115000"/>
              </a:lnSpc>
              <a:spcBef>
                <a:spcPts val="0"/>
              </a:spcBef>
              <a:spcAft>
                <a:spcPts val="0"/>
              </a:spcAft>
              <a:buSzPts val="1000"/>
              <a:buNone/>
              <a:defRPr sz="1500">
                <a:solidFill>
                  <a:srgbClr val="FFFFFF"/>
                </a:solidFill>
              </a:defRPr>
            </a:lvl4pPr>
            <a:lvl5pPr lvl="4" algn="l">
              <a:lnSpc>
                <a:spcPct val="115000"/>
              </a:lnSpc>
              <a:spcBef>
                <a:spcPts val="0"/>
              </a:spcBef>
              <a:spcAft>
                <a:spcPts val="0"/>
              </a:spcAft>
              <a:buSzPts val="1200"/>
              <a:buNone/>
              <a:defRPr sz="1500">
                <a:solidFill>
                  <a:srgbClr val="FFFFFF"/>
                </a:solidFill>
              </a:defRPr>
            </a:lvl5pPr>
            <a:lvl6pPr lvl="5" algn="l">
              <a:lnSpc>
                <a:spcPct val="115000"/>
              </a:lnSpc>
              <a:spcBef>
                <a:spcPts val="0"/>
              </a:spcBef>
              <a:spcAft>
                <a:spcPts val="0"/>
              </a:spcAft>
              <a:buSzPts val="1200"/>
              <a:buNone/>
              <a:defRPr sz="1500">
                <a:solidFill>
                  <a:srgbClr val="FFFFFF"/>
                </a:solidFill>
              </a:defRPr>
            </a:lvl6pPr>
            <a:lvl7pPr lvl="6" algn="l">
              <a:lnSpc>
                <a:spcPct val="115000"/>
              </a:lnSpc>
              <a:spcBef>
                <a:spcPts val="0"/>
              </a:spcBef>
              <a:spcAft>
                <a:spcPts val="0"/>
              </a:spcAft>
              <a:buSzPts val="1200"/>
              <a:buNone/>
              <a:defRPr sz="1500">
                <a:solidFill>
                  <a:srgbClr val="FFFFFF"/>
                </a:solidFill>
              </a:defRPr>
            </a:lvl7pPr>
            <a:lvl8pPr lvl="7" algn="l">
              <a:lnSpc>
                <a:spcPct val="115000"/>
              </a:lnSpc>
              <a:spcBef>
                <a:spcPts val="0"/>
              </a:spcBef>
              <a:spcAft>
                <a:spcPts val="0"/>
              </a:spcAft>
              <a:buSzPts val="1200"/>
              <a:buNone/>
              <a:defRPr sz="1500">
                <a:solidFill>
                  <a:srgbClr val="FFFFFF"/>
                </a:solidFill>
              </a:defRPr>
            </a:lvl8pPr>
            <a:lvl9pPr lvl="8" algn="l">
              <a:lnSpc>
                <a:spcPct val="115000"/>
              </a:lnSpc>
              <a:spcBef>
                <a:spcPts val="0"/>
              </a:spcBef>
              <a:spcAft>
                <a:spcPts val="0"/>
              </a:spcAft>
              <a:buSzPts val="1200"/>
              <a:buNone/>
              <a:defRPr sz="1500">
                <a:solidFill>
                  <a:srgbClr val="FFFFFF"/>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project">
  <p:cSld name="CUSTOM_7_1_1_1_2_1_1_2_2">
    <p:spTree>
      <p:nvGrpSpPr>
        <p:cNvPr id="1" name="Shape 135"/>
        <p:cNvGrpSpPr/>
        <p:nvPr/>
      </p:nvGrpSpPr>
      <p:grpSpPr>
        <a:xfrm>
          <a:off x="0" y="0"/>
          <a:ext cx="0" cy="0"/>
          <a:chOff x="0" y="0"/>
          <a:chExt cx="0" cy="0"/>
        </a:xfrm>
      </p:grpSpPr>
      <p:sp>
        <p:nvSpPr>
          <p:cNvPr id="136" name="Google Shape;136;p71"/>
          <p:cNvSpPr txBox="1">
            <a:spLocks noGrp="1"/>
          </p:cNvSpPr>
          <p:nvPr>
            <p:ph type="subTitle" idx="1"/>
          </p:nvPr>
        </p:nvSpPr>
        <p:spPr>
          <a:xfrm>
            <a:off x="371475" y="1248994"/>
            <a:ext cx="4554900" cy="2787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1200">
                <a:solidFill>
                  <a:schemeClr val="dk2"/>
                </a:solidFill>
              </a:defRPr>
            </a:lvl1pPr>
            <a:lvl2pPr lvl="1" algn="l">
              <a:lnSpc>
                <a:spcPct val="120000"/>
              </a:lnSpc>
              <a:spcBef>
                <a:spcPts val="0"/>
              </a:spcBef>
              <a:spcAft>
                <a:spcPts val="0"/>
              </a:spcAft>
              <a:buSzPts val="1200"/>
              <a:buNone/>
              <a:defRPr sz="1500">
                <a:solidFill>
                  <a:schemeClr val="dk2"/>
                </a:solidFill>
              </a:defRPr>
            </a:lvl2pPr>
            <a:lvl3pPr lvl="2" algn="l">
              <a:lnSpc>
                <a:spcPct val="120000"/>
              </a:lnSpc>
              <a:spcBef>
                <a:spcPts val="0"/>
              </a:spcBef>
              <a:spcAft>
                <a:spcPts val="0"/>
              </a:spcAft>
              <a:buSzPts val="1200"/>
              <a:buNone/>
              <a:defRPr sz="1500">
                <a:solidFill>
                  <a:schemeClr val="dk2"/>
                </a:solidFill>
              </a:defRPr>
            </a:lvl3pPr>
            <a:lvl4pPr lvl="3" algn="l">
              <a:lnSpc>
                <a:spcPct val="120000"/>
              </a:lnSpc>
              <a:spcBef>
                <a:spcPts val="0"/>
              </a:spcBef>
              <a:spcAft>
                <a:spcPts val="0"/>
              </a:spcAft>
              <a:buSzPts val="1000"/>
              <a:buNone/>
              <a:defRPr sz="1500">
                <a:solidFill>
                  <a:schemeClr val="dk2"/>
                </a:solidFill>
              </a:defRPr>
            </a:lvl4pPr>
            <a:lvl5pPr lvl="4" algn="l">
              <a:lnSpc>
                <a:spcPct val="120000"/>
              </a:lnSpc>
              <a:spcBef>
                <a:spcPts val="0"/>
              </a:spcBef>
              <a:spcAft>
                <a:spcPts val="0"/>
              </a:spcAft>
              <a:buSzPts val="1200"/>
              <a:buNone/>
              <a:defRPr sz="1500">
                <a:solidFill>
                  <a:schemeClr val="dk2"/>
                </a:solidFill>
              </a:defRPr>
            </a:lvl5pPr>
            <a:lvl6pPr lvl="5" algn="l">
              <a:lnSpc>
                <a:spcPct val="120000"/>
              </a:lnSpc>
              <a:spcBef>
                <a:spcPts val="0"/>
              </a:spcBef>
              <a:spcAft>
                <a:spcPts val="0"/>
              </a:spcAft>
              <a:buSzPts val="1200"/>
              <a:buNone/>
              <a:defRPr sz="1500">
                <a:solidFill>
                  <a:schemeClr val="dk2"/>
                </a:solidFill>
              </a:defRPr>
            </a:lvl6pPr>
            <a:lvl7pPr lvl="6" algn="l">
              <a:lnSpc>
                <a:spcPct val="120000"/>
              </a:lnSpc>
              <a:spcBef>
                <a:spcPts val="0"/>
              </a:spcBef>
              <a:spcAft>
                <a:spcPts val="0"/>
              </a:spcAft>
              <a:buSzPts val="1200"/>
              <a:buNone/>
              <a:defRPr sz="1500">
                <a:solidFill>
                  <a:schemeClr val="dk2"/>
                </a:solidFill>
              </a:defRPr>
            </a:lvl7pPr>
            <a:lvl8pPr lvl="7" algn="l">
              <a:lnSpc>
                <a:spcPct val="120000"/>
              </a:lnSpc>
              <a:spcBef>
                <a:spcPts val="0"/>
              </a:spcBef>
              <a:spcAft>
                <a:spcPts val="0"/>
              </a:spcAft>
              <a:buSzPts val="1200"/>
              <a:buNone/>
              <a:defRPr sz="1500">
                <a:solidFill>
                  <a:schemeClr val="dk2"/>
                </a:solidFill>
              </a:defRPr>
            </a:lvl8pPr>
            <a:lvl9pPr lvl="8" algn="l">
              <a:lnSpc>
                <a:spcPct val="120000"/>
              </a:lnSpc>
              <a:spcBef>
                <a:spcPts val="0"/>
              </a:spcBef>
              <a:spcAft>
                <a:spcPts val="0"/>
              </a:spcAft>
              <a:buSzPts val="1200"/>
              <a:buNone/>
              <a:defRPr sz="1500">
                <a:solidFill>
                  <a:schemeClr val="dk2"/>
                </a:solidFill>
              </a:defRPr>
            </a:lvl9pPr>
          </a:lstStyle>
          <a:p>
            <a:endParaRPr/>
          </a:p>
        </p:txBody>
      </p:sp>
      <p:sp>
        <p:nvSpPr>
          <p:cNvPr id="137" name="Google Shape;137;p71"/>
          <p:cNvSpPr txBox="1">
            <a:spLocks noGrp="1"/>
          </p:cNvSpPr>
          <p:nvPr>
            <p:ph type="title"/>
          </p:nvPr>
        </p:nvSpPr>
        <p:spPr>
          <a:xfrm>
            <a:off x="342900" y="429272"/>
            <a:ext cx="6681300" cy="6123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3600"/>
              <a:buNone/>
              <a:defRPr sz="3600">
                <a:solidFill>
                  <a:schemeClr val="dk2"/>
                </a:solidFill>
              </a:defRPr>
            </a:lvl1pPr>
            <a:lvl2pPr lvl="1" algn="l">
              <a:lnSpc>
                <a:spcPct val="100000"/>
              </a:lnSpc>
              <a:spcBef>
                <a:spcPts val="0"/>
              </a:spcBef>
              <a:spcAft>
                <a:spcPts val="0"/>
              </a:spcAft>
              <a:buSzPts val="3600"/>
              <a:buNone/>
              <a:defRPr sz="3600">
                <a:solidFill>
                  <a:schemeClr val="dk2"/>
                </a:solidFill>
              </a:defRPr>
            </a:lvl2pPr>
            <a:lvl3pPr lvl="2" algn="l">
              <a:lnSpc>
                <a:spcPct val="100000"/>
              </a:lnSpc>
              <a:spcBef>
                <a:spcPts val="0"/>
              </a:spcBef>
              <a:spcAft>
                <a:spcPts val="0"/>
              </a:spcAft>
              <a:buSzPts val="3600"/>
              <a:buNone/>
              <a:defRPr sz="3600">
                <a:solidFill>
                  <a:schemeClr val="dk2"/>
                </a:solidFill>
              </a:defRPr>
            </a:lvl3pPr>
            <a:lvl4pPr lvl="3" algn="l">
              <a:lnSpc>
                <a:spcPct val="100000"/>
              </a:lnSpc>
              <a:spcBef>
                <a:spcPts val="0"/>
              </a:spcBef>
              <a:spcAft>
                <a:spcPts val="0"/>
              </a:spcAft>
              <a:buSzPts val="3600"/>
              <a:buNone/>
              <a:defRPr sz="3600">
                <a:solidFill>
                  <a:schemeClr val="dk2"/>
                </a:solidFill>
              </a:defRPr>
            </a:lvl4pPr>
            <a:lvl5pPr lvl="4" algn="l">
              <a:lnSpc>
                <a:spcPct val="100000"/>
              </a:lnSpc>
              <a:spcBef>
                <a:spcPts val="0"/>
              </a:spcBef>
              <a:spcAft>
                <a:spcPts val="0"/>
              </a:spcAft>
              <a:buSzPts val="3600"/>
              <a:buNone/>
              <a:defRPr sz="3600">
                <a:solidFill>
                  <a:schemeClr val="dk2"/>
                </a:solidFill>
              </a:defRPr>
            </a:lvl5pPr>
            <a:lvl6pPr lvl="5" algn="l">
              <a:lnSpc>
                <a:spcPct val="100000"/>
              </a:lnSpc>
              <a:spcBef>
                <a:spcPts val="0"/>
              </a:spcBef>
              <a:spcAft>
                <a:spcPts val="0"/>
              </a:spcAft>
              <a:buSzPts val="3600"/>
              <a:buNone/>
              <a:defRPr sz="3600">
                <a:solidFill>
                  <a:schemeClr val="dk2"/>
                </a:solidFill>
              </a:defRPr>
            </a:lvl6pPr>
            <a:lvl7pPr lvl="6" algn="l">
              <a:lnSpc>
                <a:spcPct val="100000"/>
              </a:lnSpc>
              <a:spcBef>
                <a:spcPts val="0"/>
              </a:spcBef>
              <a:spcAft>
                <a:spcPts val="0"/>
              </a:spcAft>
              <a:buSzPts val="3600"/>
              <a:buNone/>
              <a:defRPr sz="3600">
                <a:solidFill>
                  <a:schemeClr val="dk2"/>
                </a:solidFill>
              </a:defRPr>
            </a:lvl7pPr>
            <a:lvl8pPr lvl="7" algn="l">
              <a:lnSpc>
                <a:spcPct val="100000"/>
              </a:lnSpc>
              <a:spcBef>
                <a:spcPts val="0"/>
              </a:spcBef>
              <a:spcAft>
                <a:spcPts val="0"/>
              </a:spcAft>
              <a:buSzPts val="3600"/>
              <a:buNone/>
              <a:defRPr sz="3600">
                <a:solidFill>
                  <a:schemeClr val="dk2"/>
                </a:solidFill>
              </a:defRPr>
            </a:lvl8pPr>
            <a:lvl9pPr lvl="8" algn="l">
              <a:lnSpc>
                <a:spcPct val="100000"/>
              </a:lnSpc>
              <a:spcBef>
                <a:spcPts val="0"/>
              </a:spcBef>
              <a:spcAft>
                <a:spcPts val="0"/>
              </a:spcAft>
              <a:buSzPts val="3600"/>
              <a:buNone/>
              <a:defRPr sz="3600">
                <a:solidFill>
                  <a:schemeClr val="dk2"/>
                </a:solidFill>
              </a:defRPr>
            </a:lvl9pPr>
          </a:lstStyle>
          <a:p>
            <a:endParaRPr/>
          </a:p>
        </p:txBody>
      </p:sp>
      <p:pic>
        <p:nvPicPr>
          <p:cNvPr id="138" name="Google Shape;138;p71"/>
          <p:cNvPicPr preferRelativeResize="0"/>
          <p:nvPr/>
        </p:nvPicPr>
        <p:blipFill rotWithShape="1">
          <a:blip r:embed="rId2">
            <a:alphaModFix/>
          </a:blip>
          <a:srcRect/>
          <a:stretch/>
        </p:blipFill>
        <p:spPr>
          <a:xfrm>
            <a:off x="7602712" y="4312922"/>
            <a:ext cx="1234440" cy="618721"/>
          </a:xfrm>
          <a:prstGeom prst="rect">
            <a:avLst/>
          </a:prstGeom>
          <a:noFill/>
          <a:ln>
            <a:noFill/>
          </a:ln>
        </p:spPr>
      </p:pic>
      <p:sp>
        <p:nvSpPr>
          <p:cNvPr id="139" name="Google Shape;139;p71"/>
          <p:cNvSpPr txBox="1">
            <a:spLocks noGrp="1"/>
          </p:cNvSpPr>
          <p:nvPr>
            <p:ph type="title" idx="2"/>
          </p:nvPr>
        </p:nvSpPr>
        <p:spPr>
          <a:xfrm>
            <a:off x="360045" y="251902"/>
            <a:ext cx="3796800" cy="4008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1pPr>
            <a:lvl2pPr lvl="1"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2pPr>
            <a:lvl3pPr lvl="2"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3pPr>
            <a:lvl4pPr lvl="3"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4pPr>
            <a:lvl5pPr lvl="4"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5pPr>
            <a:lvl6pPr lvl="5"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6pPr>
            <a:lvl7pPr lvl="6"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7pPr>
            <a:lvl8pPr lvl="7"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8pPr>
            <a:lvl9pPr lvl="8"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9pPr>
          </a:lstStyle>
          <a:p>
            <a:endParaRPr/>
          </a:p>
        </p:txBody>
      </p:sp>
      <p:cxnSp>
        <p:nvCxnSpPr>
          <p:cNvPr id="140" name="Google Shape;140;p71"/>
          <p:cNvCxnSpPr/>
          <p:nvPr/>
        </p:nvCxnSpPr>
        <p:spPr>
          <a:xfrm>
            <a:off x="7852163" y="-575231"/>
            <a:ext cx="0" cy="397200"/>
          </a:xfrm>
          <a:prstGeom prst="straightConnector1">
            <a:avLst/>
          </a:prstGeom>
          <a:noFill/>
          <a:ln w="19050" cap="flat" cmpd="sng">
            <a:solidFill>
              <a:schemeClr val="dk2"/>
            </a:solidFill>
            <a:prstDash val="solid"/>
            <a:round/>
            <a:headEnd type="none" w="sm" len="sm"/>
            <a:tailEnd type="none" w="sm" len="sm"/>
          </a:ln>
        </p:spPr>
      </p:cxnSp>
      <p:sp>
        <p:nvSpPr>
          <p:cNvPr id="141" name="Google Shape;141;p71"/>
          <p:cNvSpPr/>
          <p:nvPr/>
        </p:nvSpPr>
        <p:spPr>
          <a:xfrm>
            <a:off x="7814138" y="-60182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71"/>
          <p:cNvSpPr/>
          <p:nvPr/>
        </p:nvSpPr>
        <p:spPr>
          <a:xfrm rot="10800000" flipH="1">
            <a:off x="7814138" y="-17807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71"/>
          <p:cNvSpPr txBox="1">
            <a:spLocks noGrp="1"/>
          </p:cNvSpPr>
          <p:nvPr>
            <p:ph type="subTitle" idx="3"/>
          </p:nvPr>
        </p:nvSpPr>
        <p:spPr>
          <a:xfrm>
            <a:off x="432844"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
        <p:nvSpPr>
          <p:cNvPr id="144" name="Google Shape;144;p71"/>
          <p:cNvSpPr txBox="1">
            <a:spLocks noGrp="1"/>
          </p:cNvSpPr>
          <p:nvPr>
            <p:ph type="subTitle" idx="4"/>
          </p:nvPr>
        </p:nvSpPr>
        <p:spPr>
          <a:xfrm>
            <a:off x="2743200"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slide - Header and bullet points">
  <p:cSld name="CUSTOM">
    <p:spTree>
      <p:nvGrpSpPr>
        <p:cNvPr id="1" name="Shape 12"/>
        <p:cNvGrpSpPr/>
        <p:nvPr/>
      </p:nvGrpSpPr>
      <p:grpSpPr>
        <a:xfrm>
          <a:off x="0" y="0"/>
          <a:ext cx="0" cy="0"/>
          <a:chOff x="0" y="0"/>
          <a:chExt cx="0" cy="0"/>
        </a:xfrm>
      </p:grpSpPr>
      <p:sp>
        <p:nvSpPr>
          <p:cNvPr id="13" name="Google Shape;13;p46"/>
          <p:cNvSpPr txBox="1">
            <a:spLocks noGrp="1"/>
          </p:cNvSpPr>
          <p:nvPr>
            <p:ph type="body" idx="1"/>
          </p:nvPr>
        </p:nvSpPr>
        <p:spPr>
          <a:xfrm>
            <a:off x="730378" y="1398197"/>
            <a:ext cx="7617600" cy="30267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4" name="Google Shape;14;p46"/>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slide - Header and bullet points">
  <p:cSld name="CUSTOM">
    <p:spTree>
      <p:nvGrpSpPr>
        <p:cNvPr id="1" name="Shape 148"/>
        <p:cNvGrpSpPr/>
        <p:nvPr/>
      </p:nvGrpSpPr>
      <p:grpSpPr>
        <a:xfrm>
          <a:off x="0" y="0"/>
          <a:ext cx="0" cy="0"/>
          <a:chOff x="0" y="0"/>
          <a:chExt cx="0" cy="0"/>
        </a:xfrm>
      </p:grpSpPr>
      <p:sp>
        <p:nvSpPr>
          <p:cNvPr id="149" name="Google Shape;149;p45"/>
          <p:cNvSpPr txBox="1">
            <a:spLocks noGrp="1"/>
          </p:cNvSpPr>
          <p:nvPr>
            <p:ph type="body" idx="1"/>
          </p:nvPr>
        </p:nvSpPr>
        <p:spPr>
          <a:xfrm>
            <a:off x="730378" y="1398197"/>
            <a:ext cx="7617600" cy="30267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50" name="Google Shape;150;p45"/>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Title slide">
  <p:cSld name="TITLE_AND_BODY_2">
    <p:bg>
      <p:bgPr>
        <a:solidFill>
          <a:srgbClr val="F04E30"/>
        </a:solidFill>
        <a:effectLst/>
      </p:bgPr>
    </p:bg>
    <p:spTree>
      <p:nvGrpSpPr>
        <p:cNvPr id="1" name="Shape 151"/>
        <p:cNvGrpSpPr/>
        <p:nvPr/>
      </p:nvGrpSpPr>
      <p:grpSpPr>
        <a:xfrm>
          <a:off x="0" y="0"/>
          <a:ext cx="0" cy="0"/>
          <a:chOff x="0" y="0"/>
          <a:chExt cx="0" cy="0"/>
        </a:xfrm>
      </p:grpSpPr>
      <p:sp>
        <p:nvSpPr>
          <p:cNvPr id="152" name="Google Shape;152;p72"/>
          <p:cNvSpPr txBox="1">
            <a:spLocks noGrp="1"/>
          </p:cNvSpPr>
          <p:nvPr>
            <p:ph type="title"/>
          </p:nvPr>
        </p:nvSpPr>
        <p:spPr>
          <a:xfrm>
            <a:off x="566925" y="428981"/>
            <a:ext cx="7762200" cy="2377200"/>
          </a:xfrm>
          <a:prstGeom prst="rect">
            <a:avLst/>
          </a:prstGeom>
          <a:noFill/>
          <a:ln>
            <a:noFill/>
          </a:ln>
        </p:spPr>
        <p:txBody>
          <a:bodyPr spcFirstLastPara="1" wrap="square" lIns="36825" tIns="36825" rIns="36825" bIns="36825" anchor="b" anchorCtr="0">
            <a:noAutofit/>
          </a:bodyPr>
          <a:lstStyle>
            <a:lvl1pPr lvl="0" algn="l">
              <a:lnSpc>
                <a:spcPct val="80000"/>
              </a:lnSpc>
              <a:spcBef>
                <a:spcPts val="0"/>
              </a:spcBef>
              <a:spcAft>
                <a:spcPts val="0"/>
              </a:spcAft>
              <a:buSzPts val="7700"/>
              <a:buNone/>
              <a:defRPr sz="7700">
                <a:solidFill>
                  <a:srgbClr val="FFFFFF"/>
                </a:solidFill>
              </a:defRPr>
            </a:lvl1pPr>
            <a:lvl2pPr lvl="1"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l">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
        <p:nvSpPr>
          <p:cNvPr id="153" name="Google Shape;153;p72"/>
          <p:cNvSpPr txBox="1">
            <a:spLocks noGrp="1"/>
          </p:cNvSpPr>
          <p:nvPr>
            <p:ph type="subTitle" idx="1"/>
          </p:nvPr>
        </p:nvSpPr>
        <p:spPr>
          <a:xfrm>
            <a:off x="566925" y="3168028"/>
            <a:ext cx="5601600" cy="1009500"/>
          </a:xfrm>
          <a:prstGeom prst="rect">
            <a:avLst/>
          </a:prstGeom>
          <a:noFill/>
          <a:ln>
            <a:noFill/>
          </a:ln>
        </p:spPr>
        <p:txBody>
          <a:bodyPr spcFirstLastPara="1" wrap="square" lIns="36825" tIns="36825" rIns="36825" bIns="36825" anchor="t" anchorCtr="0">
            <a:noAutofit/>
          </a:bodyPr>
          <a:lstStyle>
            <a:lvl1pPr lvl="0" algn="l">
              <a:lnSpc>
                <a:spcPct val="115000"/>
              </a:lnSpc>
              <a:spcBef>
                <a:spcPts val="0"/>
              </a:spcBef>
              <a:spcAft>
                <a:spcPts val="0"/>
              </a:spcAft>
              <a:buSzPts val="2000"/>
              <a:buNone/>
              <a:defRPr sz="2100">
                <a:solidFill>
                  <a:srgbClr val="FFFFFF"/>
                </a:solidFill>
              </a:defRPr>
            </a:lvl1pPr>
            <a:lvl2pPr lvl="1"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2pPr>
            <a:lvl3pPr lvl="2"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3pPr>
            <a:lvl4pPr lvl="3" algn="l">
              <a:lnSpc>
                <a:spcPct val="115000"/>
              </a:lnSpc>
              <a:spcBef>
                <a:spcPts val="0"/>
              </a:spcBef>
              <a:spcAft>
                <a:spcPts val="0"/>
              </a:spcAft>
              <a:buSzPts val="1000"/>
              <a:buNone/>
              <a:defRPr sz="2100" b="1">
                <a:solidFill>
                  <a:srgbClr val="FFFFFF"/>
                </a:solidFill>
                <a:latin typeface="Helvetica Neue"/>
                <a:ea typeface="Helvetica Neue"/>
                <a:cs typeface="Helvetica Neue"/>
                <a:sym typeface="Helvetica Neue"/>
              </a:defRPr>
            </a:lvl4pPr>
            <a:lvl5pPr lvl="4"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5pPr>
            <a:lvl6pPr lvl="5"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6pPr>
            <a:lvl7pPr lvl="6"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7pPr>
            <a:lvl8pPr lvl="7"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8pPr>
            <a:lvl9pPr lvl="8" algn="l">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9pPr>
          </a:lstStyle>
          <a:p>
            <a:endParaRPr/>
          </a:p>
        </p:txBody>
      </p:sp>
      <p:pic>
        <p:nvPicPr>
          <p:cNvPr id="154" name="Google Shape;154;p72"/>
          <p:cNvPicPr preferRelativeResize="0"/>
          <p:nvPr/>
        </p:nvPicPr>
        <p:blipFill rotWithShape="1">
          <a:blip r:embed="rId2">
            <a:alphaModFix/>
          </a:blip>
          <a:srcRect/>
          <a:stretch/>
        </p:blipFill>
        <p:spPr>
          <a:xfrm>
            <a:off x="7363284" y="4461919"/>
            <a:ext cx="1212455" cy="334209"/>
          </a:xfrm>
          <a:prstGeom prst="rect">
            <a:avLst/>
          </a:prstGeom>
          <a:noFill/>
          <a:ln>
            <a:noFill/>
          </a:ln>
        </p:spPr>
      </p:pic>
      <p:sp>
        <p:nvSpPr>
          <p:cNvPr id="155" name="Google Shape;155;p72"/>
          <p:cNvSpPr txBox="1">
            <a:spLocks noGrp="1"/>
          </p:cNvSpPr>
          <p:nvPr>
            <p:ph type="subTitle" idx="2"/>
          </p:nvPr>
        </p:nvSpPr>
        <p:spPr>
          <a:xfrm>
            <a:off x="277050" y="4646006"/>
            <a:ext cx="3216000" cy="445800"/>
          </a:xfrm>
          <a:prstGeom prst="rect">
            <a:avLst/>
          </a:prstGeom>
          <a:noFill/>
          <a:ln>
            <a:noFill/>
          </a:ln>
        </p:spPr>
        <p:txBody>
          <a:bodyPr spcFirstLastPara="1" wrap="square" lIns="36825" tIns="36825" rIns="36825" bIns="36825" anchor="t" anchorCtr="0">
            <a:noAutofit/>
          </a:bodyPr>
          <a:lstStyle>
            <a:lvl1pPr lvl="0" algn="l">
              <a:lnSpc>
                <a:spcPct val="150000"/>
              </a:lnSpc>
              <a:spcBef>
                <a:spcPts val="0"/>
              </a:spcBef>
              <a:spcAft>
                <a:spcPts val="0"/>
              </a:spcAft>
              <a:buSzPts val="2000"/>
              <a:buNone/>
              <a:defRPr sz="1500" b="1">
                <a:solidFill>
                  <a:srgbClr val="FFFFFF"/>
                </a:solidFill>
              </a:defRPr>
            </a:lvl1pPr>
            <a:lvl2pPr lvl="1"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2pPr>
            <a:lvl3pPr lvl="2"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3pPr>
            <a:lvl4pPr lvl="3" algn="l">
              <a:lnSpc>
                <a:spcPct val="115000"/>
              </a:lnSpc>
              <a:spcBef>
                <a:spcPts val="0"/>
              </a:spcBef>
              <a:spcAft>
                <a:spcPts val="0"/>
              </a:spcAft>
              <a:buSzPts val="1000"/>
              <a:buNone/>
              <a:defRPr sz="1500" b="1">
                <a:solidFill>
                  <a:srgbClr val="FFFFFF"/>
                </a:solidFill>
                <a:latin typeface="Helvetica Neue"/>
                <a:ea typeface="Helvetica Neue"/>
                <a:cs typeface="Helvetica Neue"/>
                <a:sym typeface="Helvetica Neue"/>
              </a:defRPr>
            </a:lvl4pPr>
            <a:lvl5pPr lvl="4"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5pPr>
            <a:lvl6pPr lvl="5"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6pPr>
            <a:lvl7pPr lvl="6"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7pPr>
            <a:lvl8pPr lvl="7"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8pPr>
            <a:lvl9pPr lvl="8" algn="l">
              <a:lnSpc>
                <a:spcPct val="115000"/>
              </a:lnSpc>
              <a:spcBef>
                <a:spcPts val="0"/>
              </a:spcBef>
              <a:spcAft>
                <a:spcPts val="0"/>
              </a:spcAft>
              <a:buSzPts val="1200"/>
              <a:buNone/>
              <a:defRPr sz="1500" b="1">
                <a:solidFill>
                  <a:srgbClr val="FFFFFF"/>
                </a:solidFill>
                <a:latin typeface="Helvetica Neue"/>
                <a:ea typeface="Helvetica Neue"/>
                <a:cs typeface="Helvetica Neue"/>
                <a:sym typeface="Helvetica Neue"/>
              </a:defRPr>
            </a:lvl9pPr>
          </a:lstStyle>
          <a:p>
            <a:endParaRPr/>
          </a:p>
        </p:txBody>
      </p:sp>
    </p:spTree>
  </p:cSld>
  <p:clrMapOvr>
    <a:masterClrMapping/>
  </p:clrMapOvr>
  <p:extLst>
    <p:ext uri="{DCECCB84-F9BA-43D5-87BE-67443E8EF086}">
      <p15:sldGuideLst xmlns:p15="http://schemas.microsoft.com/office/powerpoint/2012/main">
        <p15:guide id="1" orient="horz" pos="3031">
          <p15:clr>
            <a:srgbClr val="FA7B17"/>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Header slide 1">
  <p:cSld name="CUSTOM_2_2_4_2_1">
    <p:bg>
      <p:bgPr>
        <a:blipFill>
          <a:blip r:embed="rId2">
            <a:alphaModFix/>
          </a:blip>
          <a:stretch>
            <a:fillRect/>
          </a:stretch>
        </a:blipFill>
        <a:effectLst/>
      </p:bgPr>
    </p:bg>
    <p:spTree>
      <p:nvGrpSpPr>
        <p:cNvPr id="1" name="Shape 156"/>
        <p:cNvGrpSpPr/>
        <p:nvPr/>
      </p:nvGrpSpPr>
      <p:grpSpPr>
        <a:xfrm>
          <a:off x="0" y="0"/>
          <a:ext cx="0" cy="0"/>
          <a:chOff x="0" y="0"/>
          <a:chExt cx="0" cy="0"/>
        </a:xfrm>
      </p:grpSpPr>
      <p:sp>
        <p:nvSpPr>
          <p:cNvPr id="157" name="Google Shape;157;p73"/>
          <p:cNvSpPr txBox="1"/>
          <p:nvPr/>
        </p:nvSpPr>
        <p:spPr>
          <a:xfrm>
            <a:off x="733116" y="509691"/>
            <a:ext cx="76824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7700"/>
              <a:buFont typeface="Arial"/>
              <a:buNone/>
            </a:pPr>
            <a:endParaRPr sz="7700" b="0" i="0" u="none" strike="noStrike" cap="none">
              <a:solidFill>
                <a:schemeClr val="dk2"/>
              </a:solidFill>
              <a:latin typeface="Proxima Nova Extrabold"/>
              <a:ea typeface="Proxima Nova Extrabold"/>
              <a:cs typeface="Proxima Nova Extrabold"/>
              <a:sym typeface="Proxima Nova Extrabold"/>
            </a:endParaRPr>
          </a:p>
        </p:txBody>
      </p:sp>
      <p:pic>
        <p:nvPicPr>
          <p:cNvPr id="158" name="Google Shape;158;p73"/>
          <p:cNvPicPr preferRelativeResize="0"/>
          <p:nvPr/>
        </p:nvPicPr>
        <p:blipFill rotWithShape="1">
          <a:blip r:embed="rId3">
            <a:alphaModFix/>
          </a:blip>
          <a:srcRect/>
          <a:stretch/>
        </p:blipFill>
        <p:spPr>
          <a:xfrm>
            <a:off x="8524494" y="4529709"/>
            <a:ext cx="385764" cy="385764"/>
          </a:xfrm>
          <a:prstGeom prst="rect">
            <a:avLst/>
          </a:prstGeom>
          <a:noFill/>
          <a:ln>
            <a:noFill/>
          </a:ln>
        </p:spPr>
      </p:pic>
      <p:sp>
        <p:nvSpPr>
          <p:cNvPr id="159" name="Google Shape;159;p73"/>
          <p:cNvSpPr txBox="1">
            <a:spLocks noGrp="1"/>
          </p:cNvSpPr>
          <p:nvPr>
            <p:ph type="title"/>
          </p:nvPr>
        </p:nvSpPr>
        <p:spPr>
          <a:xfrm>
            <a:off x="710946" y="1343381"/>
            <a:ext cx="7762200" cy="2377200"/>
          </a:xfrm>
          <a:prstGeom prst="rect">
            <a:avLst/>
          </a:prstGeom>
          <a:noFill/>
          <a:ln>
            <a:noFill/>
          </a:ln>
        </p:spPr>
        <p:txBody>
          <a:bodyPr spcFirstLastPara="1" wrap="square" lIns="36825" tIns="36825" rIns="36825" bIns="36825" anchor="ctr" anchorCtr="0">
            <a:noAutofit/>
          </a:bodyPr>
          <a:lstStyle>
            <a:lvl1pPr lvl="0" algn="ctr">
              <a:lnSpc>
                <a:spcPct val="80000"/>
              </a:lnSpc>
              <a:spcBef>
                <a:spcPts val="0"/>
              </a:spcBef>
              <a:spcAft>
                <a:spcPts val="0"/>
              </a:spcAft>
              <a:buSzPts val="7700"/>
              <a:buNone/>
              <a:defRPr sz="7700">
                <a:solidFill>
                  <a:srgbClr val="FFFFFF"/>
                </a:solidFill>
              </a:defRPr>
            </a:lvl1pPr>
            <a:lvl2pPr lvl="1"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Header slide with ingress 1">
  <p:cSld name="CUSTOM_2_2_4_3_1">
    <p:bg>
      <p:bgPr>
        <a:blipFill>
          <a:blip r:embed="rId2">
            <a:alphaModFix/>
          </a:blip>
          <a:stretch>
            <a:fillRect/>
          </a:stretch>
        </a:blipFill>
        <a:effectLst/>
      </p:bgPr>
    </p:bg>
    <p:spTree>
      <p:nvGrpSpPr>
        <p:cNvPr id="1" name="Shape 160"/>
        <p:cNvGrpSpPr/>
        <p:nvPr/>
      </p:nvGrpSpPr>
      <p:grpSpPr>
        <a:xfrm>
          <a:off x="0" y="0"/>
          <a:ext cx="0" cy="0"/>
          <a:chOff x="0" y="0"/>
          <a:chExt cx="0" cy="0"/>
        </a:xfrm>
      </p:grpSpPr>
      <p:sp>
        <p:nvSpPr>
          <p:cNvPr id="161" name="Google Shape;161;p74"/>
          <p:cNvSpPr txBox="1"/>
          <p:nvPr/>
        </p:nvSpPr>
        <p:spPr>
          <a:xfrm>
            <a:off x="733116" y="509691"/>
            <a:ext cx="76824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7700"/>
              <a:buFont typeface="Arial"/>
              <a:buNone/>
            </a:pPr>
            <a:endParaRPr sz="7700" b="0" i="0" u="none" strike="noStrike" cap="none">
              <a:solidFill>
                <a:schemeClr val="dk2"/>
              </a:solidFill>
              <a:latin typeface="Proxima Nova Extrabold"/>
              <a:ea typeface="Proxima Nova Extrabold"/>
              <a:cs typeface="Proxima Nova Extrabold"/>
              <a:sym typeface="Proxima Nova Extrabold"/>
            </a:endParaRPr>
          </a:p>
        </p:txBody>
      </p:sp>
      <p:pic>
        <p:nvPicPr>
          <p:cNvPr id="162" name="Google Shape;162;p74"/>
          <p:cNvPicPr preferRelativeResize="0"/>
          <p:nvPr/>
        </p:nvPicPr>
        <p:blipFill rotWithShape="1">
          <a:blip r:embed="rId3">
            <a:alphaModFix/>
          </a:blip>
          <a:srcRect/>
          <a:stretch/>
        </p:blipFill>
        <p:spPr>
          <a:xfrm>
            <a:off x="8524494" y="4529709"/>
            <a:ext cx="385764" cy="385764"/>
          </a:xfrm>
          <a:prstGeom prst="rect">
            <a:avLst/>
          </a:prstGeom>
          <a:noFill/>
          <a:ln>
            <a:noFill/>
          </a:ln>
        </p:spPr>
      </p:pic>
      <p:sp>
        <p:nvSpPr>
          <p:cNvPr id="163" name="Google Shape;163;p74"/>
          <p:cNvSpPr txBox="1">
            <a:spLocks noGrp="1"/>
          </p:cNvSpPr>
          <p:nvPr>
            <p:ph type="title"/>
          </p:nvPr>
        </p:nvSpPr>
        <p:spPr>
          <a:xfrm>
            <a:off x="709800" y="829031"/>
            <a:ext cx="7762200" cy="2377200"/>
          </a:xfrm>
          <a:prstGeom prst="rect">
            <a:avLst/>
          </a:prstGeom>
          <a:noFill/>
          <a:ln>
            <a:noFill/>
          </a:ln>
        </p:spPr>
        <p:txBody>
          <a:bodyPr spcFirstLastPara="1" wrap="square" lIns="36825" tIns="36825" rIns="36825" bIns="36825" anchor="b" anchorCtr="0">
            <a:noAutofit/>
          </a:bodyPr>
          <a:lstStyle>
            <a:lvl1pPr lvl="0" algn="ctr">
              <a:lnSpc>
                <a:spcPct val="80000"/>
              </a:lnSpc>
              <a:spcBef>
                <a:spcPts val="0"/>
              </a:spcBef>
              <a:spcAft>
                <a:spcPts val="0"/>
              </a:spcAft>
              <a:buSzPts val="7700"/>
              <a:buNone/>
              <a:defRPr sz="7700">
                <a:solidFill>
                  <a:srgbClr val="FFFFFF"/>
                </a:solidFill>
              </a:defRPr>
            </a:lvl1pPr>
            <a:lvl2pPr lvl="1"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
        <p:nvSpPr>
          <p:cNvPr id="164" name="Google Shape;164;p74"/>
          <p:cNvSpPr txBox="1">
            <a:spLocks noGrp="1"/>
          </p:cNvSpPr>
          <p:nvPr>
            <p:ph type="subTitle" idx="1"/>
          </p:nvPr>
        </p:nvSpPr>
        <p:spPr>
          <a:xfrm>
            <a:off x="1790081" y="3396628"/>
            <a:ext cx="5601600" cy="1009500"/>
          </a:xfrm>
          <a:prstGeom prst="rect">
            <a:avLst/>
          </a:prstGeom>
          <a:noFill/>
          <a:ln>
            <a:noFill/>
          </a:ln>
        </p:spPr>
        <p:txBody>
          <a:bodyPr spcFirstLastPara="1" wrap="square" lIns="36825" tIns="36825" rIns="36825" bIns="36825" anchor="t" anchorCtr="0">
            <a:noAutofit/>
          </a:bodyPr>
          <a:lstStyle>
            <a:lvl1pPr lvl="0" algn="ctr">
              <a:lnSpc>
                <a:spcPct val="115000"/>
              </a:lnSpc>
              <a:spcBef>
                <a:spcPts val="0"/>
              </a:spcBef>
              <a:spcAft>
                <a:spcPts val="0"/>
              </a:spcAft>
              <a:buSzPts val="2000"/>
              <a:buNone/>
              <a:defRPr sz="2400">
                <a:solidFill>
                  <a:srgbClr val="FFFFFF"/>
                </a:solidFill>
              </a:defRPr>
            </a:lvl1pPr>
            <a:lvl2pPr lvl="1"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2pPr>
            <a:lvl3pPr lvl="2"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3pPr>
            <a:lvl4pPr lvl="3" algn="ctr">
              <a:lnSpc>
                <a:spcPct val="115000"/>
              </a:lnSpc>
              <a:spcBef>
                <a:spcPts val="0"/>
              </a:spcBef>
              <a:spcAft>
                <a:spcPts val="0"/>
              </a:spcAft>
              <a:buSzPts val="1000"/>
              <a:buNone/>
              <a:defRPr sz="2100" b="1">
                <a:solidFill>
                  <a:srgbClr val="FFFFFF"/>
                </a:solidFill>
                <a:latin typeface="Helvetica Neue"/>
                <a:ea typeface="Helvetica Neue"/>
                <a:cs typeface="Helvetica Neue"/>
                <a:sym typeface="Helvetica Neue"/>
              </a:defRPr>
            </a:lvl4pPr>
            <a:lvl5pPr lvl="4"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5pPr>
            <a:lvl6pPr lvl="5"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6pPr>
            <a:lvl7pPr lvl="6"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7pPr>
            <a:lvl8pPr lvl="7"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8pPr>
            <a:lvl9pPr lvl="8"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slide - Header and text">
  <p:cSld name="CUSTOM_2_2_4_1_1">
    <p:spTree>
      <p:nvGrpSpPr>
        <p:cNvPr id="1" name="Shape 165"/>
        <p:cNvGrpSpPr/>
        <p:nvPr/>
      </p:nvGrpSpPr>
      <p:grpSpPr>
        <a:xfrm>
          <a:off x="0" y="0"/>
          <a:ext cx="0" cy="0"/>
          <a:chOff x="0" y="0"/>
          <a:chExt cx="0" cy="0"/>
        </a:xfrm>
      </p:grpSpPr>
      <p:sp>
        <p:nvSpPr>
          <p:cNvPr id="166" name="Google Shape;166;p75"/>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sp>
        <p:nvSpPr>
          <p:cNvPr id="167" name="Google Shape;167;p75"/>
          <p:cNvSpPr txBox="1">
            <a:spLocks noGrp="1"/>
          </p:cNvSpPr>
          <p:nvPr>
            <p:ph type="subTitle" idx="1"/>
          </p:nvPr>
        </p:nvSpPr>
        <p:spPr>
          <a:xfrm>
            <a:off x="542925" y="1390613"/>
            <a:ext cx="6414300" cy="2775300"/>
          </a:xfrm>
          <a:prstGeom prst="rect">
            <a:avLst/>
          </a:prstGeom>
          <a:noFill/>
          <a:ln>
            <a:noFill/>
          </a:ln>
        </p:spPr>
        <p:txBody>
          <a:bodyPr spcFirstLastPara="1" wrap="square" lIns="36825" tIns="36825" rIns="36825" bIns="36825" anchor="t" anchorCtr="0">
            <a:noAutofit/>
          </a:bodyPr>
          <a:lstStyle>
            <a:lvl1pPr lvl="0" algn="l">
              <a:lnSpc>
                <a:spcPct val="150000"/>
              </a:lnSpc>
              <a:spcBef>
                <a:spcPts val="0"/>
              </a:spcBef>
              <a:spcAft>
                <a:spcPts val="0"/>
              </a:spcAft>
              <a:buSzPts val="2000"/>
              <a:buNone/>
              <a:defRPr sz="1500">
                <a:solidFill>
                  <a:schemeClr val="dk2"/>
                </a:solidFill>
              </a:defRPr>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0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a:endParaRPr/>
          </a:p>
        </p:txBody>
      </p:sp>
      <p:pic>
        <p:nvPicPr>
          <p:cNvPr id="168" name="Google Shape;168;p75"/>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slide - Header and split text">
  <p:cSld name="CUSTOM_2_2_4_1_1_1">
    <p:spTree>
      <p:nvGrpSpPr>
        <p:cNvPr id="1" name="Shape 169"/>
        <p:cNvGrpSpPr/>
        <p:nvPr/>
      </p:nvGrpSpPr>
      <p:grpSpPr>
        <a:xfrm>
          <a:off x="0" y="0"/>
          <a:ext cx="0" cy="0"/>
          <a:chOff x="0" y="0"/>
          <a:chExt cx="0" cy="0"/>
        </a:xfrm>
      </p:grpSpPr>
      <p:sp>
        <p:nvSpPr>
          <p:cNvPr id="170" name="Google Shape;170;p76"/>
          <p:cNvSpPr txBox="1">
            <a:spLocks noGrp="1"/>
          </p:cNvSpPr>
          <p:nvPr>
            <p:ph type="body" idx="1"/>
          </p:nvPr>
        </p:nvSpPr>
        <p:spPr>
          <a:xfrm>
            <a:off x="4874906"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71" name="Google Shape;171;p76"/>
          <p:cNvSpPr txBox="1">
            <a:spLocks noGrp="1"/>
          </p:cNvSpPr>
          <p:nvPr>
            <p:ph type="body" idx="2"/>
          </p:nvPr>
        </p:nvSpPr>
        <p:spPr>
          <a:xfrm>
            <a:off x="514350"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172" name="Google Shape;172;p76"/>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pic>
        <p:nvPicPr>
          <p:cNvPr id="173" name="Google Shape;173;p76"/>
          <p:cNvPicPr preferRelativeResize="0"/>
          <p:nvPr/>
        </p:nvPicPr>
        <p:blipFill rotWithShape="1">
          <a:blip r:embed="rId2">
            <a:alphaModFix/>
          </a:blip>
          <a:srcRect/>
          <a:stretch/>
        </p:blipFill>
        <p:spPr>
          <a:xfrm>
            <a:off x="8524494" y="4529709"/>
            <a:ext cx="385764" cy="385764"/>
          </a:xfrm>
          <a:prstGeom prst="rect">
            <a:avLst/>
          </a:prstGeom>
          <a:noFill/>
          <a:ln>
            <a:noFill/>
          </a:ln>
        </p:spPr>
      </p:pic>
      <p:cxnSp>
        <p:nvCxnSpPr>
          <p:cNvPr id="174" name="Google Shape;174;p76"/>
          <p:cNvCxnSpPr/>
          <p:nvPr/>
        </p:nvCxnSpPr>
        <p:spPr>
          <a:xfrm>
            <a:off x="4405434" y="1389759"/>
            <a:ext cx="0" cy="3275700"/>
          </a:xfrm>
          <a:prstGeom prst="straightConnector1">
            <a:avLst/>
          </a:prstGeom>
          <a:noFill/>
          <a:ln w="9525" cap="flat" cmpd="sng">
            <a:solidFill>
              <a:srgbClr val="535353"/>
            </a:solidFill>
            <a:prstDash val="solid"/>
            <a:round/>
            <a:headEnd type="none" w="sm" len="sm"/>
            <a:tailEnd type="none" w="sm" len="sm"/>
          </a:ln>
        </p:spPr>
      </p:cxn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ntent slide - Header only">
  <p:cSld name="CUSTOM_1_1">
    <p:spTree>
      <p:nvGrpSpPr>
        <p:cNvPr id="1" name="Shape 175"/>
        <p:cNvGrpSpPr/>
        <p:nvPr/>
      </p:nvGrpSpPr>
      <p:grpSpPr>
        <a:xfrm>
          <a:off x="0" y="0"/>
          <a:ext cx="0" cy="0"/>
          <a:chOff x="0" y="0"/>
          <a:chExt cx="0" cy="0"/>
        </a:xfrm>
      </p:grpSpPr>
      <p:sp>
        <p:nvSpPr>
          <p:cNvPr id="176" name="Google Shape;176;p77"/>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pic>
        <p:nvPicPr>
          <p:cNvPr id="177" name="Google Shape;177;p77"/>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ntent slide - Header without logo">
  <p:cSld name="CUSTOM_1_1_4">
    <p:spTree>
      <p:nvGrpSpPr>
        <p:cNvPr id="1" name="Shape 178"/>
        <p:cNvGrpSpPr/>
        <p:nvPr/>
      </p:nvGrpSpPr>
      <p:grpSpPr>
        <a:xfrm>
          <a:off x="0" y="0"/>
          <a:ext cx="0" cy="0"/>
          <a:chOff x="0" y="0"/>
          <a:chExt cx="0" cy="0"/>
        </a:xfrm>
      </p:grpSpPr>
      <p:sp>
        <p:nvSpPr>
          <p:cNvPr id="179" name="Google Shape;179;p78"/>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ntent slide - One liner, left aligned">
  <p:cSld name="CUSTOM_1_1_3">
    <p:spTree>
      <p:nvGrpSpPr>
        <p:cNvPr id="1" name="Shape 180"/>
        <p:cNvGrpSpPr/>
        <p:nvPr/>
      </p:nvGrpSpPr>
      <p:grpSpPr>
        <a:xfrm>
          <a:off x="0" y="0"/>
          <a:ext cx="0" cy="0"/>
          <a:chOff x="0" y="0"/>
          <a:chExt cx="0" cy="0"/>
        </a:xfrm>
      </p:grpSpPr>
      <p:sp>
        <p:nvSpPr>
          <p:cNvPr id="181" name="Google Shape;181;p79"/>
          <p:cNvSpPr txBox="1">
            <a:spLocks noGrp="1"/>
          </p:cNvSpPr>
          <p:nvPr>
            <p:ph type="title"/>
          </p:nvPr>
        </p:nvSpPr>
        <p:spPr>
          <a:xfrm>
            <a:off x="1412606" y="1181138"/>
            <a:ext cx="6318900" cy="2781300"/>
          </a:xfrm>
          <a:prstGeom prst="rect">
            <a:avLst/>
          </a:prstGeom>
          <a:noFill/>
          <a:ln>
            <a:noFill/>
          </a:ln>
        </p:spPr>
        <p:txBody>
          <a:bodyPr spcFirstLastPara="1" wrap="square" lIns="36825" tIns="36825" rIns="36825" bIns="36825" anchor="ctr" anchorCtr="0">
            <a:noAutofit/>
          </a:bodyPr>
          <a:lstStyle>
            <a:lvl1pPr lvl="0" algn="l">
              <a:lnSpc>
                <a:spcPct val="100000"/>
              </a:lnSpc>
              <a:spcBef>
                <a:spcPts val="0"/>
              </a:spcBef>
              <a:spcAft>
                <a:spcPts val="0"/>
              </a:spcAft>
              <a:buSzPts val="2400"/>
              <a:buNone/>
              <a:defRPr sz="2400" b="1">
                <a:latin typeface="Proxima Nova"/>
                <a:ea typeface="Proxima Nova"/>
                <a:cs typeface="Proxima Nova"/>
                <a:sym typeface="Proxima Nova"/>
              </a:defRPr>
            </a:lvl1pPr>
            <a:lvl2pPr lvl="1" algn="l">
              <a:lnSpc>
                <a:spcPct val="100000"/>
              </a:lnSpc>
              <a:spcBef>
                <a:spcPts val="0"/>
              </a:spcBef>
              <a:spcAft>
                <a:spcPts val="0"/>
              </a:spcAft>
              <a:buSzPts val="2400"/>
              <a:buNone/>
              <a:defRPr sz="2400" b="1">
                <a:latin typeface="Proxima Nova"/>
                <a:ea typeface="Proxima Nova"/>
                <a:cs typeface="Proxima Nova"/>
                <a:sym typeface="Proxima Nova"/>
              </a:defRPr>
            </a:lvl2pPr>
            <a:lvl3pPr lvl="2" algn="l">
              <a:lnSpc>
                <a:spcPct val="100000"/>
              </a:lnSpc>
              <a:spcBef>
                <a:spcPts val="0"/>
              </a:spcBef>
              <a:spcAft>
                <a:spcPts val="0"/>
              </a:spcAft>
              <a:buSzPts val="2400"/>
              <a:buNone/>
              <a:defRPr sz="2400" b="1">
                <a:latin typeface="Proxima Nova"/>
                <a:ea typeface="Proxima Nova"/>
                <a:cs typeface="Proxima Nova"/>
                <a:sym typeface="Proxima Nova"/>
              </a:defRPr>
            </a:lvl3pPr>
            <a:lvl4pPr lvl="3" algn="l">
              <a:lnSpc>
                <a:spcPct val="100000"/>
              </a:lnSpc>
              <a:spcBef>
                <a:spcPts val="0"/>
              </a:spcBef>
              <a:spcAft>
                <a:spcPts val="0"/>
              </a:spcAft>
              <a:buSzPts val="2400"/>
              <a:buNone/>
              <a:defRPr sz="2400" b="1">
                <a:latin typeface="Proxima Nova"/>
                <a:ea typeface="Proxima Nova"/>
                <a:cs typeface="Proxima Nova"/>
                <a:sym typeface="Proxima Nova"/>
              </a:defRPr>
            </a:lvl4pPr>
            <a:lvl5pPr lvl="4" algn="l">
              <a:lnSpc>
                <a:spcPct val="100000"/>
              </a:lnSpc>
              <a:spcBef>
                <a:spcPts val="0"/>
              </a:spcBef>
              <a:spcAft>
                <a:spcPts val="0"/>
              </a:spcAft>
              <a:buSzPts val="2400"/>
              <a:buNone/>
              <a:defRPr sz="2400" b="1">
                <a:latin typeface="Proxima Nova"/>
                <a:ea typeface="Proxima Nova"/>
                <a:cs typeface="Proxima Nova"/>
                <a:sym typeface="Proxima Nova"/>
              </a:defRPr>
            </a:lvl5pPr>
            <a:lvl6pPr lvl="5" algn="l">
              <a:lnSpc>
                <a:spcPct val="100000"/>
              </a:lnSpc>
              <a:spcBef>
                <a:spcPts val="0"/>
              </a:spcBef>
              <a:spcAft>
                <a:spcPts val="0"/>
              </a:spcAft>
              <a:buSzPts val="2400"/>
              <a:buNone/>
              <a:defRPr sz="2400" b="1">
                <a:latin typeface="Proxima Nova"/>
                <a:ea typeface="Proxima Nova"/>
                <a:cs typeface="Proxima Nova"/>
                <a:sym typeface="Proxima Nova"/>
              </a:defRPr>
            </a:lvl6pPr>
            <a:lvl7pPr lvl="6" algn="l">
              <a:lnSpc>
                <a:spcPct val="100000"/>
              </a:lnSpc>
              <a:spcBef>
                <a:spcPts val="0"/>
              </a:spcBef>
              <a:spcAft>
                <a:spcPts val="0"/>
              </a:spcAft>
              <a:buSzPts val="2400"/>
              <a:buNone/>
              <a:defRPr sz="2400" b="1">
                <a:latin typeface="Proxima Nova"/>
                <a:ea typeface="Proxima Nova"/>
                <a:cs typeface="Proxima Nova"/>
                <a:sym typeface="Proxima Nova"/>
              </a:defRPr>
            </a:lvl7pPr>
            <a:lvl8pPr lvl="7" algn="l">
              <a:lnSpc>
                <a:spcPct val="100000"/>
              </a:lnSpc>
              <a:spcBef>
                <a:spcPts val="0"/>
              </a:spcBef>
              <a:spcAft>
                <a:spcPts val="0"/>
              </a:spcAft>
              <a:buSzPts val="2400"/>
              <a:buNone/>
              <a:defRPr sz="2400" b="1">
                <a:latin typeface="Proxima Nova"/>
                <a:ea typeface="Proxima Nova"/>
                <a:cs typeface="Proxima Nova"/>
                <a:sym typeface="Proxima Nova"/>
              </a:defRPr>
            </a:lvl8pPr>
            <a:lvl9pPr lvl="8" algn="l">
              <a:lnSpc>
                <a:spcPct val="100000"/>
              </a:lnSpc>
              <a:spcBef>
                <a:spcPts val="0"/>
              </a:spcBef>
              <a:spcAft>
                <a:spcPts val="0"/>
              </a:spcAft>
              <a:buSzPts val="2400"/>
              <a:buNone/>
              <a:defRPr sz="2400" b="1">
                <a:latin typeface="Proxima Nova"/>
                <a:ea typeface="Proxima Nova"/>
                <a:cs typeface="Proxima Nova"/>
                <a:sym typeface="Proxima Nova"/>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ntent slide - Blancco with Tirppa logo">
  <p:cSld name="CUSTOM_1_1_1">
    <p:spTree>
      <p:nvGrpSpPr>
        <p:cNvPr id="1" name="Shape 182"/>
        <p:cNvGrpSpPr/>
        <p:nvPr/>
      </p:nvGrpSpPr>
      <p:grpSpPr>
        <a:xfrm>
          <a:off x="0" y="0"/>
          <a:ext cx="0" cy="0"/>
          <a:chOff x="0" y="0"/>
          <a:chExt cx="0" cy="0"/>
        </a:xfrm>
      </p:grpSpPr>
      <p:pic>
        <p:nvPicPr>
          <p:cNvPr id="183" name="Google Shape;183;p80"/>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er slide with ingress 1">
  <p:cSld name="CUSTOM_2_2_4_3_1">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47"/>
          <p:cNvSpPr txBox="1"/>
          <p:nvPr/>
        </p:nvSpPr>
        <p:spPr>
          <a:xfrm>
            <a:off x="733116" y="509691"/>
            <a:ext cx="76824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7700"/>
              <a:buFont typeface="Arial"/>
              <a:buNone/>
            </a:pPr>
            <a:endParaRPr sz="7700" b="0" i="0" u="none" strike="noStrike" cap="none">
              <a:solidFill>
                <a:schemeClr val="dk2"/>
              </a:solidFill>
              <a:latin typeface="Proxima Nova Extrabold"/>
              <a:ea typeface="Proxima Nova Extrabold"/>
              <a:cs typeface="Proxima Nova Extrabold"/>
              <a:sym typeface="Proxima Nova Extrabold"/>
            </a:endParaRPr>
          </a:p>
        </p:txBody>
      </p:sp>
      <p:pic>
        <p:nvPicPr>
          <p:cNvPr id="17" name="Google Shape;17;p47"/>
          <p:cNvPicPr preferRelativeResize="0"/>
          <p:nvPr/>
        </p:nvPicPr>
        <p:blipFill rotWithShape="1">
          <a:blip r:embed="rId3">
            <a:alphaModFix/>
          </a:blip>
          <a:srcRect/>
          <a:stretch/>
        </p:blipFill>
        <p:spPr>
          <a:xfrm>
            <a:off x="8524494" y="4529709"/>
            <a:ext cx="385764" cy="385764"/>
          </a:xfrm>
          <a:prstGeom prst="rect">
            <a:avLst/>
          </a:prstGeom>
          <a:noFill/>
          <a:ln>
            <a:noFill/>
          </a:ln>
        </p:spPr>
      </p:pic>
      <p:sp>
        <p:nvSpPr>
          <p:cNvPr id="18" name="Google Shape;18;p47"/>
          <p:cNvSpPr txBox="1">
            <a:spLocks noGrp="1"/>
          </p:cNvSpPr>
          <p:nvPr>
            <p:ph type="title"/>
          </p:nvPr>
        </p:nvSpPr>
        <p:spPr>
          <a:xfrm>
            <a:off x="709800" y="829031"/>
            <a:ext cx="7762200" cy="2377200"/>
          </a:xfrm>
          <a:prstGeom prst="rect">
            <a:avLst/>
          </a:prstGeom>
          <a:noFill/>
          <a:ln>
            <a:noFill/>
          </a:ln>
        </p:spPr>
        <p:txBody>
          <a:bodyPr spcFirstLastPara="1" wrap="square" lIns="36825" tIns="36825" rIns="36825" bIns="36825" anchor="b" anchorCtr="0">
            <a:noAutofit/>
          </a:bodyPr>
          <a:lstStyle>
            <a:lvl1pPr lvl="0" algn="ctr">
              <a:lnSpc>
                <a:spcPct val="80000"/>
              </a:lnSpc>
              <a:spcBef>
                <a:spcPts val="0"/>
              </a:spcBef>
              <a:spcAft>
                <a:spcPts val="0"/>
              </a:spcAft>
              <a:buSzPts val="7700"/>
              <a:buNone/>
              <a:defRPr sz="7700">
                <a:solidFill>
                  <a:srgbClr val="FFFFFF"/>
                </a:solidFill>
              </a:defRPr>
            </a:lvl1pPr>
            <a:lvl2pPr lvl="1"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2pPr>
            <a:lvl3pPr lvl="2"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3pPr>
            <a:lvl4pPr lvl="3"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4pPr>
            <a:lvl5pPr lvl="4"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5pPr>
            <a:lvl6pPr lvl="5"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6pPr>
            <a:lvl7pPr lvl="6"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7pPr>
            <a:lvl8pPr lvl="7"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8pPr>
            <a:lvl9pPr lvl="8" algn="ctr">
              <a:lnSpc>
                <a:spcPct val="80000"/>
              </a:lnSpc>
              <a:spcBef>
                <a:spcPts val="0"/>
              </a:spcBef>
              <a:spcAft>
                <a:spcPts val="0"/>
              </a:spcAft>
              <a:buSzPts val="7700"/>
              <a:buNone/>
              <a:defRPr sz="7700" b="1">
                <a:solidFill>
                  <a:srgbClr val="FFFFFF"/>
                </a:solidFill>
                <a:latin typeface="Helvetica Neue"/>
                <a:ea typeface="Helvetica Neue"/>
                <a:cs typeface="Helvetica Neue"/>
                <a:sym typeface="Helvetica Neue"/>
              </a:defRPr>
            </a:lvl9pPr>
          </a:lstStyle>
          <a:p>
            <a:endParaRPr/>
          </a:p>
        </p:txBody>
      </p:sp>
      <p:sp>
        <p:nvSpPr>
          <p:cNvPr id="19" name="Google Shape;19;p47"/>
          <p:cNvSpPr txBox="1">
            <a:spLocks noGrp="1"/>
          </p:cNvSpPr>
          <p:nvPr>
            <p:ph type="subTitle" idx="1"/>
          </p:nvPr>
        </p:nvSpPr>
        <p:spPr>
          <a:xfrm>
            <a:off x="1790081" y="3396628"/>
            <a:ext cx="5601600" cy="1009500"/>
          </a:xfrm>
          <a:prstGeom prst="rect">
            <a:avLst/>
          </a:prstGeom>
          <a:noFill/>
          <a:ln>
            <a:noFill/>
          </a:ln>
        </p:spPr>
        <p:txBody>
          <a:bodyPr spcFirstLastPara="1" wrap="square" lIns="36825" tIns="36825" rIns="36825" bIns="36825" anchor="t" anchorCtr="0">
            <a:noAutofit/>
          </a:bodyPr>
          <a:lstStyle>
            <a:lvl1pPr lvl="0" algn="ctr">
              <a:lnSpc>
                <a:spcPct val="115000"/>
              </a:lnSpc>
              <a:spcBef>
                <a:spcPts val="0"/>
              </a:spcBef>
              <a:spcAft>
                <a:spcPts val="0"/>
              </a:spcAft>
              <a:buSzPts val="2000"/>
              <a:buNone/>
              <a:defRPr sz="2400">
                <a:solidFill>
                  <a:srgbClr val="FFFFFF"/>
                </a:solidFill>
              </a:defRPr>
            </a:lvl1pPr>
            <a:lvl2pPr lvl="1"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2pPr>
            <a:lvl3pPr lvl="2"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3pPr>
            <a:lvl4pPr lvl="3" algn="ctr">
              <a:lnSpc>
                <a:spcPct val="115000"/>
              </a:lnSpc>
              <a:spcBef>
                <a:spcPts val="0"/>
              </a:spcBef>
              <a:spcAft>
                <a:spcPts val="0"/>
              </a:spcAft>
              <a:buSzPts val="1000"/>
              <a:buNone/>
              <a:defRPr sz="2100" b="1">
                <a:solidFill>
                  <a:srgbClr val="FFFFFF"/>
                </a:solidFill>
                <a:latin typeface="Helvetica Neue"/>
                <a:ea typeface="Helvetica Neue"/>
                <a:cs typeface="Helvetica Neue"/>
                <a:sym typeface="Helvetica Neue"/>
              </a:defRPr>
            </a:lvl4pPr>
            <a:lvl5pPr lvl="4"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5pPr>
            <a:lvl6pPr lvl="5"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6pPr>
            <a:lvl7pPr lvl="6"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7pPr>
            <a:lvl8pPr lvl="7"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8pPr>
            <a:lvl9pPr lvl="8" algn="ctr">
              <a:lnSpc>
                <a:spcPct val="115000"/>
              </a:lnSpc>
              <a:spcBef>
                <a:spcPts val="0"/>
              </a:spcBef>
              <a:spcAft>
                <a:spcPts val="0"/>
              </a:spcAft>
              <a:buSzPts val="1200"/>
              <a:buNone/>
              <a:defRPr sz="2100" b="1">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slide - Blancco with Tirppa logo 1">
  <p:cSld name="CUSTOM_1_1_1_1">
    <p:bg>
      <p:bgPr>
        <a:blipFill>
          <a:blip r:embed="rId2">
            <a:alphaModFix/>
          </a:blip>
          <a:stretch>
            <a:fillRect/>
          </a:stretch>
        </a:blipFill>
        <a:effectLst/>
      </p:bgPr>
    </p:bg>
    <p:spTree>
      <p:nvGrpSpPr>
        <p:cNvPr id="1" name="Shape 184"/>
        <p:cNvGrpSpPr/>
        <p:nvPr/>
      </p:nvGrpSpPr>
      <p:grpSpPr>
        <a:xfrm>
          <a:off x="0" y="0"/>
          <a:ext cx="0" cy="0"/>
          <a:chOff x="0" y="0"/>
          <a:chExt cx="0" cy="0"/>
        </a:xfrm>
      </p:grpSpPr>
      <p:pic>
        <p:nvPicPr>
          <p:cNvPr id="185" name="Google Shape;185;p81"/>
          <p:cNvPicPr preferRelativeResize="0"/>
          <p:nvPr/>
        </p:nvPicPr>
        <p:blipFill rotWithShape="1">
          <a:blip r:embed="rId3">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ntent slide - Blancco">
  <p:cSld name="CUSTOM_1_1_2">
    <p:spTree>
      <p:nvGrpSpPr>
        <p:cNvPr id="1" name="Shape 186"/>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Vincit in figures">
  <p:cSld name="CUSTOM_2_2_2_1">
    <p:bg>
      <p:bgPr>
        <a:solidFill>
          <a:srgbClr val="000000"/>
        </a:solidFill>
        <a:effectLst/>
      </p:bgPr>
    </p:bg>
    <p:spTree>
      <p:nvGrpSpPr>
        <p:cNvPr id="1" name="Shape 187"/>
        <p:cNvGrpSpPr/>
        <p:nvPr/>
      </p:nvGrpSpPr>
      <p:grpSpPr>
        <a:xfrm>
          <a:off x="0" y="0"/>
          <a:ext cx="0" cy="0"/>
          <a:chOff x="0" y="0"/>
          <a:chExt cx="0" cy="0"/>
        </a:xfrm>
      </p:grpSpPr>
      <p:sp>
        <p:nvSpPr>
          <p:cNvPr id="188" name="Google Shape;188;p83"/>
          <p:cNvSpPr txBox="1"/>
          <p:nvPr/>
        </p:nvSpPr>
        <p:spPr>
          <a:xfrm>
            <a:off x="3602063"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EMPLOYEES</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450+</a:t>
            </a:r>
            <a:endParaRPr sz="1200" b="1" i="0" u="none" strike="noStrike" cap="none">
              <a:solidFill>
                <a:srgbClr val="FFFFFF"/>
              </a:solidFill>
              <a:latin typeface="Proxima Nova"/>
              <a:ea typeface="Proxima Nova"/>
              <a:cs typeface="Proxima Nova"/>
              <a:sym typeface="Proxima Nova"/>
            </a:endParaRPr>
          </a:p>
        </p:txBody>
      </p:sp>
      <p:cxnSp>
        <p:nvCxnSpPr>
          <p:cNvPr id="189" name="Google Shape;189;p83"/>
          <p:cNvCxnSpPr/>
          <p:nvPr/>
        </p:nvCxnSpPr>
        <p:spPr>
          <a:xfrm>
            <a:off x="4539356" y="-249562"/>
            <a:ext cx="207000" cy="0"/>
          </a:xfrm>
          <a:prstGeom prst="straightConnector1">
            <a:avLst/>
          </a:prstGeom>
          <a:noFill/>
          <a:ln w="76200" cap="flat" cmpd="sng">
            <a:solidFill>
              <a:srgbClr val="F04E30"/>
            </a:solidFill>
            <a:prstDash val="solid"/>
            <a:round/>
            <a:headEnd type="none" w="sm" len="sm"/>
            <a:tailEnd type="none" w="sm" len="sm"/>
          </a:ln>
        </p:spPr>
      </p:cxnSp>
      <p:sp>
        <p:nvSpPr>
          <p:cNvPr id="190" name="Google Shape;190;p83"/>
          <p:cNvSpPr txBox="1"/>
          <p:nvPr/>
        </p:nvSpPr>
        <p:spPr>
          <a:xfrm>
            <a:off x="514350" y="1382213"/>
            <a:ext cx="17397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FOUNDED</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2007</a:t>
            </a:r>
            <a:endParaRPr sz="1200" b="1" i="0" u="none" strike="noStrike" cap="none">
              <a:solidFill>
                <a:srgbClr val="FFFFFF"/>
              </a:solidFill>
              <a:latin typeface="Proxima Nova"/>
              <a:ea typeface="Proxima Nova"/>
              <a:cs typeface="Proxima Nova"/>
              <a:sym typeface="Proxima Nova"/>
            </a:endParaRPr>
          </a:p>
        </p:txBody>
      </p:sp>
      <p:cxnSp>
        <p:nvCxnSpPr>
          <p:cNvPr id="191" name="Google Shape;191;p83"/>
          <p:cNvCxnSpPr/>
          <p:nvPr/>
        </p:nvCxnSpPr>
        <p:spPr>
          <a:xfrm>
            <a:off x="3211200" y="-480525"/>
            <a:ext cx="207000" cy="0"/>
          </a:xfrm>
          <a:prstGeom prst="straightConnector1">
            <a:avLst/>
          </a:prstGeom>
          <a:noFill/>
          <a:ln w="76200" cap="flat" cmpd="sng">
            <a:solidFill>
              <a:srgbClr val="F04E30"/>
            </a:solidFill>
            <a:prstDash val="solid"/>
            <a:round/>
            <a:headEnd type="none" w="sm" len="sm"/>
            <a:tailEnd type="none" w="sm" len="sm"/>
          </a:ln>
        </p:spPr>
      </p:cxnSp>
      <p:sp>
        <p:nvSpPr>
          <p:cNvPr id="192" name="Google Shape;192;p83"/>
          <p:cNvSpPr txBox="1"/>
          <p:nvPr/>
        </p:nvSpPr>
        <p:spPr>
          <a:xfrm>
            <a:off x="514350" y="2606438"/>
            <a:ext cx="24891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F04E30"/>
                </a:solidFill>
                <a:latin typeface="Proxima Nova"/>
                <a:ea typeface="Proxima Nova"/>
                <a:cs typeface="Proxima Nova"/>
                <a:sym typeface="Proxima Nova"/>
              </a:rPr>
              <a:t>TURNOVER 2018</a:t>
            </a:r>
            <a:endParaRPr sz="1400" b="1" i="0" u="none" strike="noStrike" cap="none">
              <a:solidFill>
                <a:srgbClr val="F04E30"/>
              </a:solidFill>
              <a:latin typeface="Proxima Nova"/>
              <a:ea typeface="Proxima Nova"/>
              <a:cs typeface="Proxima Nova"/>
              <a:sym typeface="Proxima Nova"/>
            </a:endParaRPr>
          </a:p>
          <a:p>
            <a:pPr marL="0" marR="0" lvl="0" indent="0" algn="l" rtl="0">
              <a:lnSpc>
                <a:spcPct val="200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€43.5m</a:t>
            </a:r>
            <a:endParaRPr sz="1200" b="1" i="0" u="none" strike="noStrike" cap="none">
              <a:solidFill>
                <a:srgbClr val="FFFFFF"/>
              </a:solidFill>
              <a:latin typeface="Proxima Nova"/>
              <a:ea typeface="Proxima Nova"/>
              <a:cs typeface="Proxima Nova"/>
              <a:sym typeface="Proxima Nova"/>
            </a:endParaRPr>
          </a:p>
        </p:txBody>
      </p:sp>
      <p:cxnSp>
        <p:nvCxnSpPr>
          <p:cNvPr id="193" name="Google Shape;193;p83"/>
          <p:cNvCxnSpPr/>
          <p:nvPr/>
        </p:nvCxnSpPr>
        <p:spPr>
          <a:xfrm>
            <a:off x="2282672" y="-249562"/>
            <a:ext cx="207000" cy="0"/>
          </a:xfrm>
          <a:prstGeom prst="straightConnector1">
            <a:avLst/>
          </a:prstGeom>
          <a:noFill/>
          <a:ln w="76200" cap="flat" cmpd="sng">
            <a:solidFill>
              <a:srgbClr val="F04E30"/>
            </a:solidFill>
            <a:prstDash val="solid"/>
            <a:round/>
            <a:headEnd type="none" w="sm" len="sm"/>
            <a:tailEnd type="none" w="sm" len="sm"/>
          </a:ln>
        </p:spPr>
      </p:cxnSp>
      <p:sp>
        <p:nvSpPr>
          <p:cNvPr id="194" name="Google Shape;194;p83"/>
          <p:cNvSpPr txBox="1"/>
          <p:nvPr/>
        </p:nvSpPr>
        <p:spPr>
          <a:xfrm>
            <a:off x="3602063" y="2606438"/>
            <a:ext cx="2024400" cy="11250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04E30"/>
                </a:solidFill>
                <a:latin typeface="Proxima Nova Extrabold"/>
                <a:ea typeface="Proxima Nova Extrabold"/>
                <a:cs typeface="Proxima Nova Extrabold"/>
                <a:sym typeface="Proxima Nova Extrabold"/>
              </a:rPr>
              <a:t>EBIT 2018</a:t>
            </a:r>
            <a:endParaRPr sz="1400" b="0" i="0" u="none" strike="noStrike" cap="none">
              <a:solidFill>
                <a:srgbClr val="F04E30"/>
              </a:solidFill>
              <a:latin typeface="Proxima Nova Extrabold"/>
              <a:ea typeface="Proxima Nova Extrabold"/>
              <a:cs typeface="Proxima Nova Extrabold"/>
              <a:sym typeface="Proxima Nova Extrabold"/>
            </a:endParaRPr>
          </a:p>
          <a:p>
            <a:pPr marL="0" marR="0" lvl="0" indent="0" algn="l" rtl="0">
              <a:lnSpc>
                <a:spcPct val="115000"/>
              </a:lnSpc>
              <a:spcBef>
                <a:spcPts val="0"/>
              </a:spcBef>
              <a:spcAft>
                <a:spcPts val="0"/>
              </a:spcAft>
              <a:buClr>
                <a:srgbClr val="000000"/>
              </a:buClr>
              <a:buSzPts val="4800"/>
              <a:buFont typeface="Arial"/>
              <a:buNone/>
            </a:pPr>
            <a:r>
              <a:rPr lang="pt-PT" sz="4800" b="0" i="0" u="none" strike="noStrike" cap="none">
                <a:solidFill>
                  <a:srgbClr val="FFFFFF"/>
                </a:solidFill>
                <a:latin typeface="Proxima Nova Extrabold"/>
                <a:ea typeface="Proxima Nova Extrabold"/>
                <a:cs typeface="Proxima Nova Extrabold"/>
                <a:sym typeface="Proxima Nova Extrabold"/>
              </a:rPr>
              <a:t>€4.1m</a:t>
            </a:r>
            <a:endParaRPr sz="1200" b="1" i="0" u="none" strike="noStrike" cap="none">
              <a:solidFill>
                <a:srgbClr val="FFFFFF"/>
              </a:solidFill>
              <a:latin typeface="Proxima Nova"/>
              <a:ea typeface="Proxima Nova"/>
              <a:cs typeface="Proxima Nova"/>
              <a:sym typeface="Proxima Nova"/>
            </a:endParaRPr>
          </a:p>
        </p:txBody>
      </p:sp>
      <p:cxnSp>
        <p:nvCxnSpPr>
          <p:cNvPr id="195" name="Google Shape;195;p83"/>
          <p:cNvCxnSpPr/>
          <p:nvPr/>
        </p:nvCxnSpPr>
        <p:spPr>
          <a:xfrm>
            <a:off x="5448075" y="-358106"/>
            <a:ext cx="207000" cy="0"/>
          </a:xfrm>
          <a:prstGeom prst="straightConnector1">
            <a:avLst/>
          </a:prstGeom>
          <a:noFill/>
          <a:ln w="76200" cap="flat" cmpd="sng">
            <a:solidFill>
              <a:srgbClr val="F04E30"/>
            </a:solidFill>
            <a:prstDash val="solid"/>
            <a:round/>
            <a:headEnd type="none" w="sm" len="sm"/>
            <a:tailEnd type="none" w="sm" len="sm"/>
          </a:ln>
        </p:spPr>
      </p:cxnSp>
      <p:sp>
        <p:nvSpPr>
          <p:cNvPr id="196" name="Google Shape;196;p83"/>
          <p:cNvSpPr txBox="1"/>
          <p:nvPr/>
        </p:nvSpPr>
        <p:spPr>
          <a:xfrm>
            <a:off x="6151350" y="1353113"/>
            <a:ext cx="20904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chemeClr val="dk1"/>
              </a:buClr>
              <a:buSzPts val="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Specialist of service and business design, software development and continuous services</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197" name="Google Shape;197;p83"/>
          <p:cNvSpPr txBox="1"/>
          <p:nvPr/>
        </p:nvSpPr>
        <p:spPr>
          <a:xfrm>
            <a:off x="6151350" y="2260868"/>
            <a:ext cx="2061900" cy="3723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with a 100% satisfaction guarantee.</a:t>
            </a:r>
            <a:endParaRPr sz="1000" b="0" i="0" u="none" strike="noStrike" cap="none">
              <a:solidFill>
                <a:srgbClr val="FFFFFF"/>
              </a:solidFill>
              <a:latin typeface="Proxima Nova"/>
              <a:ea typeface="Proxima Nova"/>
              <a:cs typeface="Proxima Nova"/>
              <a:sym typeface="Proxima Nova"/>
            </a:endParaRPr>
          </a:p>
        </p:txBody>
      </p:sp>
      <p:sp>
        <p:nvSpPr>
          <p:cNvPr id="198" name="Google Shape;198;p83"/>
          <p:cNvSpPr txBox="1"/>
          <p:nvPr/>
        </p:nvSpPr>
        <p:spPr>
          <a:xfrm>
            <a:off x="6151350" y="3897263"/>
            <a:ext cx="2489100" cy="899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pt-PT" sz="1000" b="0" i="0" u="none" strike="noStrike" cap="none">
                <a:solidFill>
                  <a:srgbClr val="FFFFFF"/>
                </a:solidFill>
                <a:latin typeface="Proxima Nova"/>
                <a:ea typeface="Proxima Nova"/>
                <a:cs typeface="Proxima Nova"/>
                <a:sym typeface="Proxima Nova"/>
              </a:rPr>
              <a:t>Best place to work in Europe 2016 </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Best place to work in Finland 2014, 2015, 2016</a:t>
            </a:r>
            <a:br>
              <a:rPr lang="pt-PT" sz="1000" b="0" i="0" u="none" strike="noStrike" cap="none">
                <a:solidFill>
                  <a:srgbClr val="FFFFFF"/>
                </a:solidFill>
                <a:latin typeface="Proxima Nova"/>
                <a:ea typeface="Proxima Nova"/>
                <a:cs typeface="Proxima Nova"/>
                <a:sym typeface="Proxima Nova"/>
              </a:rPr>
            </a:br>
            <a:r>
              <a:rPr lang="pt-PT" sz="1000" b="0" i="0" u="none" strike="noStrike" cap="none">
                <a:solidFill>
                  <a:srgbClr val="FFFFFF"/>
                </a:solidFill>
                <a:latin typeface="Proxima Nova"/>
                <a:ea typeface="Proxima Nova"/>
                <a:cs typeface="Proxima Nova"/>
                <a:sym typeface="Proxima Nova"/>
              </a:rPr>
              <a:t>(Great place to work)</a:t>
            </a:r>
            <a:endParaRPr sz="1000" b="0" i="0" u="none" strike="noStrike" cap="none">
              <a:solidFill>
                <a:srgbClr val="FFFFFF"/>
              </a:solidFill>
              <a:latin typeface="Proxima Nova"/>
              <a:ea typeface="Proxima Nova"/>
              <a:cs typeface="Proxima Nova"/>
              <a:sym typeface="Proxima Nova"/>
            </a:endParaRPr>
          </a:p>
        </p:txBody>
      </p:sp>
      <p:sp>
        <p:nvSpPr>
          <p:cNvPr id="199" name="Google Shape;199;p83"/>
          <p:cNvSpPr txBox="1"/>
          <p:nvPr/>
        </p:nvSpPr>
        <p:spPr>
          <a:xfrm>
            <a:off x="6151350" y="3424613"/>
            <a:ext cx="1759500" cy="472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pt-PT" sz="1500" b="0" i="0" u="none" strike="noStrike" cap="none">
                <a:solidFill>
                  <a:srgbClr val="FFFFFF"/>
                </a:solidFill>
                <a:latin typeface="Proxima Nova Extrabold"/>
                <a:ea typeface="Proxima Nova Extrabold"/>
                <a:cs typeface="Proxima Nova Extrabold"/>
                <a:sym typeface="Proxima Nova Extrabold"/>
              </a:rPr>
              <a:t>Award-winning workplace</a:t>
            </a:r>
            <a:endParaRPr sz="1500" b="0" i="0" u="none" strike="noStrike" cap="none">
              <a:solidFill>
                <a:srgbClr val="FFFFFF"/>
              </a:solidFill>
              <a:latin typeface="Proxima Nova Extrabold"/>
              <a:ea typeface="Proxima Nova Extrabold"/>
              <a:cs typeface="Proxima Nova Extrabold"/>
              <a:sym typeface="Proxima Nova Extrabold"/>
            </a:endParaRPr>
          </a:p>
        </p:txBody>
      </p:sp>
      <p:sp>
        <p:nvSpPr>
          <p:cNvPr id="200" name="Google Shape;200;p83"/>
          <p:cNvSpPr txBox="1"/>
          <p:nvPr/>
        </p:nvSpPr>
        <p:spPr>
          <a:xfrm>
            <a:off x="1330266" y="4024688"/>
            <a:ext cx="4473300" cy="568500"/>
          </a:xfrm>
          <a:prstGeom prst="rect">
            <a:avLst/>
          </a:prstGeom>
          <a:noFill/>
          <a:ln>
            <a:noFill/>
          </a:ln>
        </p:spPr>
        <p:txBody>
          <a:bodyPr spcFirstLastPara="1" wrap="square" lIns="36825" tIns="36825" rIns="36825" bIns="36825"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FINLAND</a:t>
            </a:r>
            <a:r>
              <a:rPr lang="pt-PT" sz="1300" b="1" i="0" u="none" strike="noStrike" cap="none">
                <a:solidFill>
                  <a:schemeClr val="lt1"/>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Tampere – Helsinki – Turku – Oulu</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300"/>
              <a:buFont typeface="Arial"/>
              <a:buNone/>
            </a:pPr>
            <a:r>
              <a:rPr lang="pt-PT" sz="1300" b="0" i="0" u="none" strike="noStrike" cap="none">
                <a:solidFill>
                  <a:srgbClr val="F04E30"/>
                </a:solidFill>
                <a:latin typeface="Proxima Nova Extrabold"/>
                <a:ea typeface="Proxima Nova Extrabold"/>
                <a:cs typeface="Proxima Nova Extrabold"/>
                <a:sym typeface="Proxima Nova Extrabold"/>
              </a:rPr>
              <a:t>USA</a:t>
            </a:r>
            <a:r>
              <a:rPr lang="pt-PT" sz="1300" b="1" i="0" u="none" strike="noStrike" cap="none">
                <a:solidFill>
                  <a:srgbClr val="FFFFFF"/>
                </a:solidFill>
                <a:latin typeface="Proxima Nova"/>
                <a:ea typeface="Proxima Nova"/>
                <a:cs typeface="Proxima Nova"/>
                <a:sym typeface="Proxima Nova"/>
              </a:rPr>
              <a:t>  </a:t>
            </a:r>
            <a:r>
              <a:rPr lang="pt-PT" sz="1300" b="0" i="0" u="none" strike="noStrike" cap="none">
                <a:solidFill>
                  <a:srgbClr val="FFFFFF"/>
                </a:solidFill>
                <a:latin typeface="Proxima Nova"/>
                <a:ea typeface="Proxima Nova"/>
                <a:cs typeface="Proxima Nova"/>
                <a:sym typeface="Proxima Nova"/>
              </a:rPr>
              <a:t>Palo Alto – Orange County – Santa Monica</a:t>
            </a:r>
            <a:endParaRPr sz="1300" b="0" i="0" u="none" strike="noStrike" cap="none">
              <a:solidFill>
                <a:srgbClr val="FFFFFF"/>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lt1"/>
              </a:buClr>
              <a:buSzPts val="500"/>
              <a:buFont typeface="Arial"/>
              <a:buNone/>
            </a:pPr>
            <a:r>
              <a:rPr lang="pt-PT" sz="1300" b="0" i="0" u="none" strike="noStrike" cap="none">
                <a:solidFill>
                  <a:schemeClr val="dk1"/>
                </a:solidFill>
                <a:latin typeface="Proxima Nova Extrabold"/>
                <a:ea typeface="Proxima Nova Extrabold"/>
                <a:cs typeface="Proxima Nova Extrabold"/>
                <a:sym typeface="Proxima Nova Extrabold"/>
              </a:rPr>
              <a:t>SWITZERLAND</a:t>
            </a:r>
            <a:r>
              <a:rPr lang="pt-PT" sz="1300" b="1" i="0" u="none" strike="noStrike" cap="none">
                <a:solidFill>
                  <a:schemeClr val="lt2"/>
                </a:solidFill>
                <a:latin typeface="Proxima Nova"/>
                <a:ea typeface="Proxima Nova"/>
                <a:cs typeface="Proxima Nova"/>
                <a:sym typeface="Proxima Nova"/>
              </a:rPr>
              <a:t>  </a:t>
            </a:r>
            <a:r>
              <a:rPr lang="pt-PT" sz="1300" b="0" i="0" u="none" strike="noStrike" cap="none">
                <a:solidFill>
                  <a:schemeClr val="lt2"/>
                </a:solidFill>
                <a:latin typeface="Proxima Nova"/>
                <a:ea typeface="Proxima Nova"/>
                <a:cs typeface="Proxima Nova"/>
                <a:sym typeface="Proxima Nova"/>
              </a:rPr>
              <a:t>Neuchâtel</a:t>
            </a:r>
            <a:endParaRPr sz="1300" b="0" i="0" u="none" strike="noStrike" cap="none">
              <a:solidFill>
                <a:srgbClr val="FFFFFF"/>
              </a:solidFill>
              <a:latin typeface="Proxima Nova"/>
              <a:ea typeface="Proxima Nova"/>
              <a:cs typeface="Proxima Nova"/>
              <a:sym typeface="Proxima Nova"/>
            </a:endParaRPr>
          </a:p>
        </p:txBody>
      </p:sp>
      <p:sp>
        <p:nvSpPr>
          <p:cNvPr id="201" name="Google Shape;201;p83"/>
          <p:cNvSpPr txBox="1"/>
          <p:nvPr/>
        </p:nvSpPr>
        <p:spPr>
          <a:xfrm>
            <a:off x="514350" y="390178"/>
            <a:ext cx="5380200" cy="7944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3400"/>
              <a:buFont typeface="Arial"/>
              <a:buNone/>
            </a:pPr>
            <a:r>
              <a:rPr lang="pt-PT" sz="3400" b="0" i="0" u="none" strike="noStrike" cap="none">
                <a:solidFill>
                  <a:srgbClr val="FFFFFF"/>
                </a:solidFill>
                <a:latin typeface="Proxima Nova Extrabold"/>
                <a:ea typeface="Proxima Nova Extrabold"/>
                <a:cs typeface="Proxima Nova Extrabold"/>
                <a:sym typeface="Proxima Nova Extrabold"/>
              </a:rPr>
              <a:t>Vincit in figures</a:t>
            </a:r>
            <a:endParaRPr sz="3400" b="1" i="0" u="none" strike="noStrike" cap="none">
              <a:solidFill>
                <a:srgbClr val="FFFFFF"/>
              </a:solidFill>
              <a:latin typeface="Proxima Nova"/>
              <a:ea typeface="Proxima Nova"/>
              <a:cs typeface="Proxima Nova"/>
              <a:sym typeface="Proxima Nova"/>
            </a:endParaRPr>
          </a:p>
        </p:txBody>
      </p:sp>
      <p:pic>
        <p:nvPicPr>
          <p:cNvPr id="202" name="Google Shape;202;p83"/>
          <p:cNvPicPr preferRelativeResize="0"/>
          <p:nvPr/>
        </p:nvPicPr>
        <p:blipFill rotWithShape="1">
          <a:blip r:embed="rId2">
            <a:alphaModFix/>
          </a:blip>
          <a:srcRect/>
          <a:stretch/>
        </p:blipFill>
        <p:spPr>
          <a:xfrm>
            <a:off x="6198469" y="748069"/>
            <a:ext cx="393799" cy="404515"/>
          </a:xfrm>
          <a:prstGeom prst="rect">
            <a:avLst/>
          </a:prstGeom>
          <a:noFill/>
          <a:ln>
            <a:noFill/>
          </a:ln>
        </p:spPr>
      </p:pic>
      <p:pic>
        <p:nvPicPr>
          <p:cNvPr id="203" name="Google Shape;203;p83"/>
          <p:cNvPicPr preferRelativeResize="0"/>
          <p:nvPr/>
        </p:nvPicPr>
        <p:blipFill rotWithShape="1">
          <a:blip r:embed="rId3">
            <a:alphaModFix/>
          </a:blip>
          <a:srcRect/>
          <a:stretch/>
        </p:blipFill>
        <p:spPr>
          <a:xfrm>
            <a:off x="577215" y="3954413"/>
            <a:ext cx="428625" cy="428625"/>
          </a:xfrm>
          <a:prstGeom prst="rect">
            <a:avLst/>
          </a:prstGeom>
          <a:noFill/>
          <a:ln>
            <a:noFill/>
          </a:ln>
        </p:spPr>
      </p:pic>
      <p:pic>
        <p:nvPicPr>
          <p:cNvPr id="204" name="Google Shape;204;p83"/>
          <p:cNvPicPr preferRelativeResize="0"/>
          <p:nvPr/>
        </p:nvPicPr>
        <p:blipFill rotWithShape="1">
          <a:blip r:embed="rId4">
            <a:alphaModFix/>
          </a:blip>
          <a:srcRect/>
          <a:stretch/>
        </p:blipFill>
        <p:spPr>
          <a:xfrm>
            <a:off x="6139097" y="2612236"/>
            <a:ext cx="546497" cy="565249"/>
          </a:xfrm>
          <a:prstGeom prst="rect">
            <a:avLst/>
          </a:prstGeom>
          <a:noFill/>
          <a:ln>
            <a:noFill/>
          </a:ln>
        </p:spPr>
      </p:pic>
      <p:pic>
        <p:nvPicPr>
          <p:cNvPr id="205" name="Google Shape;205;p83"/>
          <p:cNvPicPr preferRelativeResize="0"/>
          <p:nvPr/>
        </p:nvPicPr>
        <p:blipFill rotWithShape="1">
          <a:blip r:embed="rId5">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Wrap it up">
  <p:cSld name="CUSTOM_4_1_1">
    <p:bg>
      <p:bgPr>
        <a:solidFill>
          <a:srgbClr val="F04E30"/>
        </a:solidFill>
        <a:effectLst/>
      </p:bgPr>
    </p:bg>
    <p:spTree>
      <p:nvGrpSpPr>
        <p:cNvPr id="1" name="Shape 206"/>
        <p:cNvGrpSpPr/>
        <p:nvPr/>
      </p:nvGrpSpPr>
      <p:grpSpPr>
        <a:xfrm>
          <a:off x="0" y="0"/>
          <a:ext cx="0" cy="0"/>
          <a:chOff x="0" y="0"/>
          <a:chExt cx="0" cy="0"/>
        </a:xfrm>
      </p:grpSpPr>
      <p:pic>
        <p:nvPicPr>
          <p:cNvPr id="207" name="Google Shape;207;p84"/>
          <p:cNvPicPr preferRelativeResize="0"/>
          <p:nvPr/>
        </p:nvPicPr>
        <p:blipFill rotWithShape="1">
          <a:blip r:embed="rId2">
            <a:alphaModFix/>
          </a:blip>
          <a:srcRect/>
          <a:stretch/>
        </p:blipFill>
        <p:spPr>
          <a:xfrm>
            <a:off x="7363281" y="4461919"/>
            <a:ext cx="1212459" cy="334209"/>
          </a:xfrm>
          <a:prstGeom prst="rect">
            <a:avLst/>
          </a:prstGeom>
          <a:noFill/>
          <a:ln>
            <a:noFill/>
          </a:ln>
        </p:spPr>
      </p:pic>
      <p:sp>
        <p:nvSpPr>
          <p:cNvPr id="208" name="Google Shape;208;p84"/>
          <p:cNvSpPr txBox="1"/>
          <p:nvPr/>
        </p:nvSpPr>
        <p:spPr>
          <a:xfrm>
            <a:off x="2912541" y="2851125"/>
            <a:ext cx="4162200" cy="549600"/>
          </a:xfrm>
          <a:prstGeom prst="rect">
            <a:avLst/>
          </a:prstGeom>
          <a:noFill/>
          <a:ln>
            <a:noFill/>
          </a:ln>
        </p:spPr>
        <p:txBody>
          <a:bodyPr spcFirstLastPara="1" wrap="square" lIns="36825" tIns="36825" rIns="36825" bIns="36825" anchor="t" anchorCtr="0">
            <a:noAutofit/>
          </a:bodyPr>
          <a:lstStyle/>
          <a:p>
            <a:pPr marL="0" marR="0" lvl="0" indent="0" algn="l" rtl="0">
              <a:lnSpc>
                <a:spcPct val="115000"/>
              </a:lnSpc>
              <a:spcBef>
                <a:spcPts val="0"/>
              </a:spcBef>
              <a:spcAft>
                <a:spcPts val="0"/>
              </a:spcAft>
              <a:buClr>
                <a:srgbClr val="000000"/>
              </a:buClr>
              <a:buSzPts val="2600"/>
              <a:buFont typeface="Arial"/>
              <a:buNone/>
            </a:pPr>
            <a:r>
              <a:rPr lang="pt-PT" sz="2600" b="0" i="0" u="none" strike="noStrike" cap="none">
                <a:solidFill>
                  <a:srgbClr val="FFFFFF"/>
                </a:solidFill>
                <a:latin typeface="Proxima Nova"/>
                <a:ea typeface="Proxima Nova"/>
                <a:cs typeface="Proxima Nova"/>
                <a:sym typeface="Proxima Nova"/>
              </a:rPr>
              <a:t>Let’s save the world now.</a:t>
            </a:r>
            <a:endParaRPr sz="2600" b="0" i="0" u="none" strike="noStrike" cap="none">
              <a:solidFill>
                <a:srgbClr val="FFFFFF"/>
              </a:solidFill>
              <a:latin typeface="Proxima Nova"/>
              <a:ea typeface="Proxima Nova"/>
              <a:cs typeface="Proxima Nova"/>
              <a:sym typeface="Proxima Nova"/>
            </a:endParaRPr>
          </a:p>
        </p:txBody>
      </p:sp>
      <p:sp>
        <p:nvSpPr>
          <p:cNvPr id="209" name="Google Shape;209;p84"/>
          <p:cNvSpPr txBox="1"/>
          <p:nvPr/>
        </p:nvSpPr>
        <p:spPr>
          <a:xfrm>
            <a:off x="1173816" y="486131"/>
            <a:ext cx="6728700" cy="2377200"/>
          </a:xfrm>
          <a:prstGeom prst="rect">
            <a:avLst/>
          </a:prstGeom>
          <a:noFill/>
          <a:ln>
            <a:noFill/>
          </a:ln>
        </p:spPr>
        <p:txBody>
          <a:bodyPr spcFirstLastPara="1" wrap="square" lIns="36825" tIns="36825" rIns="36825" bIns="36825" anchor="b" anchorCtr="0">
            <a:noAutofit/>
          </a:bodyPr>
          <a:lstStyle/>
          <a:p>
            <a:pPr marL="0" marR="0" lvl="0" indent="0" algn="ctr" rtl="0">
              <a:lnSpc>
                <a:spcPct val="100000"/>
              </a:lnSpc>
              <a:spcBef>
                <a:spcPts val="0"/>
              </a:spcBef>
              <a:spcAft>
                <a:spcPts val="0"/>
              </a:spcAft>
              <a:buClr>
                <a:srgbClr val="000000"/>
              </a:buClr>
              <a:buSzPts val="8900"/>
              <a:buFont typeface="Arial"/>
              <a:buNone/>
            </a:pPr>
            <a:r>
              <a:rPr lang="pt-PT" sz="8900" b="0" i="0" u="none" strike="noStrike" cap="none">
                <a:solidFill>
                  <a:srgbClr val="FFFFFF"/>
                </a:solidFill>
                <a:latin typeface="Proxima Nova Extrabold"/>
                <a:ea typeface="Proxima Nova Extrabold"/>
                <a:cs typeface="Proxima Nova Extrabold"/>
                <a:sym typeface="Proxima Nova Extrabold"/>
              </a:rPr>
              <a:t>Thank you!</a:t>
            </a:r>
            <a:endParaRPr sz="8900" b="0" i="0" u="none" strike="noStrike" cap="none">
              <a:solidFill>
                <a:srgbClr val="FFFFFF"/>
              </a:solidFill>
              <a:latin typeface="Proxima Nova Extrabold"/>
              <a:ea typeface="Proxima Nova Extrabold"/>
              <a:cs typeface="Proxima Nova Extrabold"/>
              <a:sym typeface="Proxima Nova Extrabold"/>
            </a:endParaRPr>
          </a:p>
        </p:txBody>
      </p:sp>
      <p:sp>
        <p:nvSpPr>
          <p:cNvPr id="210" name="Google Shape;210;p84"/>
          <p:cNvSpPr txBox="1"/>
          <p:nvPr/>
        </p:nvSpPr>
        <p:spPr>
          <a:xfrm>
            <a:off x="298856" y="4092009"/>
            <a:ext cx="2673900" cy="884700"/>
          </a:xfrm>
          <a:prstGeom prst="rect">
            <a:avLst/>
          </a:prstGeom>
          <a:noFill/>
          <a:ln>
            <a:noFill/>
          </a:ln>
        </p:spPr>
        <p:txBody>
          <a:bodyPr spcFirstLastPara="1" wrap="square" lIns="36825" tIns="36825" rIns="36825" bIns="36825" anchor="b" anchorCtr="0">
            <a:noAutofit/>
          </a:bodyPr>
          <a:lstStyle/>
          <a:p>
            <a:pPr marL="0" marR="0" lvl="0" indent="0" algn="l" rtl="0">
              <a:lnSpc>
                <a:spcPct val="115000"/>
              </a:lnSpc>
              <a:spcBef>
                <a:spcPts val="0"/>
              </a:spcBef>
              <a:spcAft>
                <a:spcPts val="0"/>
              </a:spcAft>
              <a:buClr>
                <a:srgbClr val="000000"/>
              </a:buClr>
              <a:buSzPts val="1500"/>
              <a:buFont typeface="Arial"/>
              <a:buNone/>
            </a:pPr>
            <a:endParaRPr sz="1500" b="0" i="0" u="none" strike="noStrike" cap="none">
              <a:solidFill>
                <a:schemeClr val="lt1"/>
              </a:solidFill>
              <a:latin typeface="Arial"/>
              <a:ea typeface="Arial"/>
              <a:cs typeface="Arial"/>
              <a:sym typeface="Arial"/>
            </a:endParaRPr>
          </a:p>
        </p:txBody>
      </p:sp>
      <p:sp>
        <p:nvSpPr>
          <p:cNvPr id="211" name="Google Shape;211;p84"/>
          <p:cNvSpPr txBox="1">
            <a:spLocks noGrp="1"/>
          </p:cNvSpPr>
          <p:nvPr>
            <p:ph type="subTitle" idx="1"/>
          </p:nvPr>
        </p:nvSpPr>
        <p:spPr>
          <a:xfrm>
            <a:off x="298856" y="4152197"/>
            <a:ext cx="2916000" cy="881700"/>
          </a:xfrm>
          <a:prstGeom prst="rect">
            <a:avLst/>
          </a:prstGeom>
          <a:noFill/>
          <a:ln>
            <a:noFill/>
          </a:ln>
        </p:spPr>
        <p:txBody>
          <a:bodyPr spcFirstLastPara="1" wrap="square" lIns="36825" tIns="36825" rIns="36825" bIns="36825" anchor="b" anchorCtr="0">
            <a:noAutofit/>
          </a:bodyPr>
          <a:lstStyle>
            <a:lvl1pPr lvl="0" algn="l">
              <a:lnSpc>
                <a:spcPct val="115000"/>
              </a:lnSpc>
              <a:spcBef>
                <a:spcPts val="0"/>
              </a:spcBef>
              <a:spcAft>
                <a:spcPts val="0"/>
              </a:spcAft>
              <a:buSzPts val="2000"/>
              <a:buNone/>
              <a:defRPr sz="1500">
                <a:solidFill>
                  <a:srgbClr val="FFFFFF"/>
                </a:solidFill>
              </a:defRPr>
            </a:lvl1pPr>
            <a:lvl2pPr lvl="1" algn="l">
              <a:lnSpc>
                <a:spcPct val="115000"/>
              </a:lnSpc>
              <a:spcBef>
                <a:spcPts val="0"/>
              </a:spcBef>
              <a:spcAft>
                <a:spcPts val="0"/>
              </a:spcAft>
              <a:buSzPts val="1200"/>
              <a:buNone/>
              <a:defRPr sz="1500">
                <a:solidFill>
                  <a:srgbClr val="FFFFFF"/>
                </a:solidFill>
              </a:defRPr>
            </a:lvl2pPr>
            <a:lvl3pPr lvl="2" algn="l">
              <a:lnSpc>
                <a:spcPct val="115000"/>
              </a:lnSpc>
              <a:spcBef>
                <a:spcPts val="0"/>
              </a:spcBef>
              <a:spcAft>
                <a:spcPts val="0"/>
              </a:spcAft>
              <a:buSzPts val="1200"/>
              <a:buNone/>
              <a:defRPr sz="1500">
                <a:solidFill>
                  <a:srgbClr val="FFFFFF"/>
                </a:solidFill>
              </a:defRPr>
            </a:lvl3pPr>
            <a:lvl4pPr lvl="3" algn="l">
              <a:lnSpc>
                <a:spcPct val="115000"/>
              </a:lnSpc>
              <a:spcBef>
                <a:spcPts val="0"/>
              </a:spcBef>
              <a:spcAft>
                <a:spcPts val="0"/>
              </a:spcAft>
              <a:buSzPts val="1000"/>
              <a:buNone/>
              <a:defRPr sz="1500">
                <a:solidFill>
                  <a:srgbClr val="FFFFFF"/>
                </a:solidFill>
              </a:defRPr>
            </a:lvl4pPr>
            <a:lvl5pPr lvl="4" algn="l">
              <a:lnSpc>
                <a:spcPct val="115000"/>
              </a:lnSpc>
              <a:spcBef>
                <a:spcPts val="0"/>
              </a:spcBef>
              <a:spcAft>
                <a:spcPts val="0"/>
              </a:spcAft>
              <a:buSzPts val="1200"/>
              <a:buNone/>
              <a:defRPr sz="1500">
                <a:solidFill>
                  <a:srgbClr val="FFFFFF"/>
                </a:solidFill>
              </a:defRPr>
            </a:lvl5pPr>
            <a:lvl6pPr lvl="5" algn="l">
              <a:lnSpc>
                <a:spcPct val="115000"/>
              </a:lnSpc>
              <a:spcBef>
                <a:spcPts val="0"/>
              </a:spcBef>
              <a:spcAft>
                <a:spcPts val="0"/>
              </a:spcAft>
              <a:buSzPts val="1200"/>
              <a:buNone/>
              <a:defRPr sz="1500">
                <a:solidFill>
                  <a:srgbClr val="FFFFFF"/>
                </a:solidFill>
              </a:defRPr>
            </a:lvl6pPr>
            <a:lvl7pPr lvl="6" algn="l">
              <a:lnSpc>
                <a:spcPct val="115000"/>
              </a:lnSpc>
              <a:spcBef>
                <a:spcPts val="0"/>
              </a:spcBef>
              <a:spcAft>
                <a:spcPts val="0"/>
              </a:spcAft>
              <a:buSzPts val="1200"/>
              <a:buNone/>
              <a:defRPr sz="1500">
                <a:solidFill>
                  <a:srgbClr val="FFFFFF"/>
                </a:solidFill>
              </a:defRPr>
            </a:lvl7pPr>
            <a:lvl8pPr lvl="7" algn="l">
              <a:lnSpc>
                <a:spcPct val="115000"/>
              </a:lnSpc>
              <a:spcBef>
                <a:spcPts val="0"/>
              </a:spcBef>
              <a:spcAft>
                <a:spcPts val="0"/>
              </a:spcAft>
              <a:buSzPts val="1200"/>
              <a:buNone/>
              <a:defRPr sz="1500">
                <a:solidFill>
                  <a:srgbClr val="FFFFFF"/>
                </a:solidFill>
              </a:defRPr>
            </a:lvl8pPr>
            <a:lvl9pPr lvl="8" algn="l">
              <a:lnSpc>
                <a:spcPct val="115000"/>
              </a:lnSpc>
              <a:spcBef>
                <a:spcPts val="0"/>
              </a:spcBef>
              <a:spcAft>
                <a:spcPts val="0"/>
              </a:spcAft>
              <a:buSzPts val="1200"/>
              <a:buNone/>
              <a:defRPr sz="1500">
                <a:solidFill>
                  <a:srgbClr val="FFFFFF"/>
                </a:solidFil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ig project">
  <p:cSld name="CUSTOM_7_1_1_1_2_1_1_2_2">
    <p:spTree>
      <p:nvGrpSpPr>
        <p:cNvPr id="1" name="Shape 212"/>
        <p:cNvGrpSpPr/>
        <p:nvPr/>
      </p:nvGrpSpPr>
      <p:grpSpPr>
        <a:xfrm>
          <a:off x="0" y="0"/>
          <a:ext cx="0" cy="0"/>
          <a:chOff x="0" y="0"/>
          <a:chExt cx="0" cy="0"/>
        </a:xfrm>
      </p:grpSpPr>
      <p:sp>
        <p:nvSpPr>
          <p:cNvPr id="213" name="Google Shape;213;p85"/>
          <p:cNvSpPr txBox="1">
            <a:spLocks noGrp="1"/>
          </p:cNvSpPr>
          <p:nvPr>
            <p:ph type="subTitle" idx="1"/>
          </p:nvPr>
        </p:nvSpPr>
        <p:spPr>
          <a:xfrm>
            <a:off x="371475" y="1248994"/>
            <a:ext cx="4554900" cy="2787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1200">
                <a:solidFill>
                  <a:schemeClr val="dk2"/>
                </a:solidFill>
              </a:defRPr>
            </a:lvl1pPr>
            <a:lvl2pPr lvl="1" algn="l">
              <a:lnSpc>
                <a:spcPct val="120000"/>
              </a:lnSpc>
              <a:spcBef>
                <a:spcPts val="0"/>
              </a:spcBef>
              <a:spcAft>
                <a:spcPts val="0"/>
              </a:spcAft>
              <a:buSzPts val="1200"/>
              <a:buNone/>
              <a:defRPr sz="1500">
                <a:solidFill>
                  <a:schemeClr val="dk2"/>
                </a:solidFill>
              </a:defRPr>
            </a:lvl2pPr>
            <a:lvl3pPr lvl="2" algn="l">
              <a:lnSpc>
                <a:spcPct val="120000"/>
              </a:lnSpc>
              <a:spcBef>
                <a:spcPts val="0"/>
              </a:spcBef>
              <a:spcAft>
                <a:spcPts val="0"/>
              </a:spcAft>
              <a:buSzPts val="1200"/>
              <a:buNone/>
              <a:defRPr sz="1500">
                <a:solidFill>
                  <a:schemeClr val="dk2"/>
                </a:solidFill>
              </a:defRPr>
            </a:lvl3pPr>
            <a:lvl4pPr lvl="3" algn="l">
              <a:lnSpc>
                <a:spcPct val="120000"/>
              </a:lnSpc>
              <a:spcBef>
                <a:spcPts val="0"/>
              </a:spcBef>
              <a:spcAft>
                <a:spcPts val="0"/>
              </a:spcAft>
              <a:buSzPts val="1000"/>
              <a:buNone/>
              <a:defRPr sz="1500">
                <a:solidFill>
                  <a:schemeClr val="dk2"/>
                </a:solidFill>
              </a:defRPr>
            </a:lvl4pPr>
            <a:lvl5pPr lvl="4" algn="l">
              <a:lnSpc>
                <a:spcPct val="120000"/>
              </a:lnSpc>
              <a:spcBef>
                <a:spcPts val="0"/>
              </a:spcBef>
              <a:spcAft>
                <a:spcPts val="0"/>
              </a:spcAft>
              <a:buSzPts val="1200"/>
              <a:buNone/>
              <a:defRPr sz="1500">
                <a:solidFill>
                  <a:schemeClr val="dk2"/>
                </a:solidFill>
              </a:defRPr>
            </a:lvl5pPr>
            <a:lvl6pPr lvl="5" algn="l">
              <a:lnSpc>
                <a:spcPct val="120000"/>
              </a:lnSpc>
              <a:spcBef>
                <a:spcPts val="0"/>
              </a:spcBef>
              <a:spcAft>
                <a:spcPts val="0"/>
              </a:spcAft>
              <a:buSzPts val="1200"/>
              <a:buNone/>
              <a:defRPr sz="1500">
                <a:solidFill>
                  <a:schemeClr val="dk2"/>
                </a:solidFill>
              </a:defRPr>
            </a:lvl6pPr>
            <a:lvl7pPr lvl="6" algn="l">
              <a:lnSpc>
                <a:spcPct val="120000"/>
              </a:lnSpc>
              <a:spcBef>
                <a:spcPts val="0"/>
              </a:spcBef>
              <a:spcAft>
                <a:spcPts val="0"/>
              </a:spcAft>
              <a:buSzPts val="1200"/>
              <a:buNone/>
              <a:defRPr sz="1500">
                <a:solidFill>
                  <a:schemeClr val="dk2"/>
                </a:solidFill>
              </a:defRPr>
            </a:lvl7pPr>
            <a:lvl8pPr lvl="7" algn="l">
              <a:lnSpc>
                <a:spcPct val="120000"/>
              </a:lnSpc>
              <a:spcBef>
                <a:spcPts val="0"/>
              </a:spcBef>
              <a:spcAft>
                <a:spcPts val="0"/>
              </a:spcAft>
              <a:buSzPts val="1200"/>
              <a:buNone/>
              <a:defRPr sz="1500">
                <a:solidFill>
                  <a:schemeClr val="dk2"/>
                </a:solidFill>
              </a:defRPr>
            </a:lvl8pPr>
            <a:lvl9pPr lvl="8" algn="l">
              <a:lnSpc>
                <a:spcPct val="120000"/>
              </a:lnSpc>
              <a:spcBef>
                <a:spcPts val="0"/>
              </a:spcBef>
              <a:spcAft>
                <a:spcPts val="0"/>
              </a:spcAft>
              <a:buSzPts val="1200"/>
              <a:buNone/>
              <a:defRPr sz="1500">
                <a:solidFill>
                  <a:schemeClr val="dk2"/>
                </a:solidFill>
              </a:defRPr>
            </a:lvl9pPr>
          </a:lstStyle>
          <a:p>
            <a:endParaRPr/>
          </a:p>
        </p:txBody>
      </p:sp>
      <p:sp>
        <p:nvSpPr>
          <p:cNvPr id="214" name="Google Shape;214;p85"/>
          <p:cNvSpPr txBox="1">
            <a:spLocks noGrp="1"/>
          </p:cNvSpPr>
          <p:nvPr>
            <p:ph type="title"/>
          </p:nvPr>
        </p:nvSpPr>
        <p:spPr>
          <a:xfrm>
            <a:off x="342900" y="429272"/>
            <a:ext cx="6681300" cy="6123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3600"/>
              <a:buNone/>
              <a:defRPr sz="3600">
                <a:solidFill>
                  <a:schemeClr val="dk2"/>
                </a:solidFill>
              </a:defRPr>
            </a:lvl1pPr>
            <a:lvl2pPr lvl="1" algn="l">
              <a:lnSpc>
                <a:spcPct val="100000"/>
              </a:lnSpc>
              <a:spcBef>
                <a:spcPts val="0"/>
              </a:spcBef>
              <a:spcAft>
                <a:spcPts val="0"/>
              </a:spcAft>
              <a:buSzPts val="3600"/>
              <a:buNone/>
              <a:defRPr sz="3600">
                <a:solidFill>
                  <a:schemeClr val="dk2"/>
                </a:solidFill>
              </a:defRPr>
            </a:lvl2pPr>
            <a:lvl3pPr lvl="2" algn="l">
              <a:lnSpc>
                <a:spcPct val="100000"/>
              </a:lnSpc>
              <a:spcBef>
                <a:spcPts val="0"/>
              </a:spcBef>
              <a:spcAft>
                <a:spcPts val="0"/>
              </a:spcAft>
              <a:buSzPts val="3600"/>
              <a:buNone/>
              <a:defRPr sz="3600">
                <a:solidFill>
                  <a:schemeClr val="dk2"/>
                </a:solidFill>
              </a:defRPr>
            </a:lvl3pPr>
            <a:lvl4pPr lvl="3" algn="l">
              <a:lnSpc>
                <a:spcPct val="100000"/>
              </a:lnSpc>
              <a:spcBef>
                <a:spcPts val="0"/>
              </a:spcBef>
              <a:spcAft>
                <a:spcPts val="0"/>
              </a:spcAft>
              <a:buSzPts val="3600"/>
              <a:buNone/>
              <a:defRPr sz="3600">
                <a:solidFill>
                  <a:schemeClr val="dk2"/>
                </a:solidFill>
              </a:defRPr>
            </a:lvl4pPr>
            <a:lvl5pPr lvl="4" algn="l">
              <a:lnSpc>
                <a:spcPct val="100000"/>
              </a:lnSpc>
              <a:spcBef>
                <a:spcPts val="0"/>
              </a:spcBef>
              <a:spcAft>
                <a:spcPts val="0"/>
              </a:spcAft>
              <a:buSzPts val="3600"/>
              <a:buNone/>
              <a:defRPr sz="3600">
                <a:solidFill>
                  <a:schemeClr val="dk2"/>
                </a:solidFill>
              </a:defRPr>
            </a:lvl5pPr>
            <a:lvl6pPr lvl="5" algn="l">
              <a:lnSpc>
                <a:spcPct val="100000"/>
              </a:lnSpc>
              <a:spcBef>
                <a:spcPts val="0"/>
              </a:spcBef>
              <a:spcAft>
                <a:spcPts val="0"/>
              </a:spcAft>
              <a:buSzPts val="3600"/>
              <a:buNone/>
              <a:defRPr sz="3600">
                <a:solidFill>
                  <a:schemeClr val="dk2"/>
                </a:solidFill>
              </a:defRPr>
            </a:lvl6pPr>
            <a:lvl7pPr lvl="6" algn="l">
              <a:lnSpc>
                <a:spcPct val="100000"/>
              </a:lnSpc>
              <a:spcBef>
                <a:spcPts val="0"/>
              </a:spcBef>
              <a:spcAft>
                <a:spcPts val="0"/>
              </a:spcAft>
              <a:buSzPts val="3600"/>
              <a:buNone/>
              <a:defRPr sz="3600">
                <a:solidFill>
                  <a:schemeClr val="dk2"/>
                </a:solidFill>
              </a:defRPr>
            </a:lvl7pPr>
            <a:lvl8pPr lvl="7" algn="l">
              <a:lnSpc>
                <a:spcPct val="100000"/>
              </a:lnSpc>
              <a:spcBef>
                <a:spcPts val="0"/>
              </a:spcBef>
              <a:spcAft>
                <a:spcPts val="0"/>
              </a:spcAft>
              <a:buSzPts val="3600"/>
              <a:buNone/>
              <a:defRPr sz="3600">
                <a:solidFill>
                  <a:schemeClr val="dk2"/>
                </a:solidFill>
              </a:defRPr>
            </a:lvl8pPr>
            <a:lvl9pPr lvl="8" algn="l">
              <a:lnSpc>
                <a:spcPct val="100000"/>
              </a:lnSpc>
              <a:spcBef>
                <a:spcPts val="0"/>
              </a:spcBef>
              <a:spcAft>
                <a:spcPts val="0"/>
              </a:spcAft>
              <a:buSzPts val="3600"/>
              <a:buNone/>
              <a:defRPr sz="3600">
                <a:solidFill>
                  <a:schemeClr val="dk2"/>
                </a:solidFill>
              </a:defRPr>
            </a:lvl9pPr>
          </a:lstStyle>
          <a:p>
            <a:endParaRPr/>
          </a:p>
        </p:txBody>
      </p:sp>
      <p:pic>
        <p:nvPicPr>
          <p:cNvPr id="215" name="Google Shape;215;p85"/>
          <p:cNvPicPr preferRelativeResize="0"/>
          <p:nvPr/>
        </p:nvPicPr>
        <p:blipFill rotWithShape="1">
          <a:blip r:embed="rId2">
            <a:alphaModFix/>
          </a:blip>
          <a:srcRect/>
          <a:stretch/>
        </p:blipFill>
        <p:spPr>
          <a:xfrm>
            <a:off x="7602712" y="4312922"/>
            <a:ext cx="1234440" cy="618721"/>
          </a:xfrm>
          <a:prstGeom prst="rect">
            <a:avLst/>
          </a:prstGeom>
          <a:noFill/>
          <a:ln>
            <a:noFill/>
          </a:ln>
        </p:spPr>
      </p:pic>
      <p:sp>
        <p:nvSpPr>
          <p:cNvPr id="216" name="Google Shape;216;p85"/>
          <p:cNvSpPr txBox="1">
            <a:spLocks noGrp="1"/>
          </p:cNvSpPr>
          <p:nvPr>
            <p:ph type="title" idx="2"/>
          </p:nvPr>
        </p:nvSpPr>
        <p:spPr>
          <a:xfrm>
            <a:off x="360045" y="251902"/>
            <a:ext cx="3796800" cy="400800"/>
          </a:xfrm>
          <a:prstGeom prst="rect">
            <a:avLst/>
          </a:prstGeom>
          <a:noFill/>
          <a:ln>
            <a:noFill/>
          </a:ln>
        </p:spPr>
        <p:txBody>
          <a:bodyPr spcFirstLastPara="1" wrap="square" lIns="36825" tIns="36825" rIns="36825" bIns="36825" anchor="t" anchorCtr="0">
            <a:noAutofit/>
          </a:bodyPr>
          <a:lstStyle>
            <a:lvl1pPr lvl="0"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1pPr>
            <a:lvl2pPr lvl="1"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2pPr>
            <a:lvl3pPr lvl="2"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3pPr>
            <a:lvl4pPr lvl="3"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4pPr>
            <a:lvl5pPr lvl="4"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5pPr>
            <a:lvl6pPr lvl="5"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6pPr>
            <a:lvl7pPr lvl="6"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7pPr>
            <a:lvl8pPr lvl="7"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8pPr>
            <a:lvl9pPr lvl="8" algn="l">
              <a:lnSpc>
                <a:spcPct val="100000"/>
              </a:lnSpc>
              <a:spcBef>
                <a:spcPts val="0"/>
              </a:spcBef>
              <a:spcAft>
                <a:spcPts val="0"/>
              </a:spcAft>
              <a:buSzPts val="1400"/>
              <a:buNone/>
              <a:defRPr sz="1400">
                <a:solidFill>
                  <a:srgbClr val="F04E30"/>
                </a:solidFill>
                <a:latin typeface="Proxima Nova Semibold"/>
                <a:ea typeface="Proxima Nova Semibold"/>
                <a:cs typeface="Proxima Nova Semibold"/>
                <a:sym typeface="Proxima Nova Semibold"/>
              </a:defRPr>
            </a:lvl9pPr>
          </a:lstStyle>
          <a:p>
            <a:endParaRPr/>
          </a:p>
        </p:txBody>
      </p:sp>
      <p:cxnSp>
        <p:nvCxnSpPr>
          <p:cNvPr id="217" name="Google Shape;217;p85"/>
          <p:cNvCxnSpPr/>
          <p:nvPr/>
        </p:nvCxnSpPr>
        <p:spPr>
          <a:xfrm>
            <a:off x="7852163" y="-575231"/>
            <a:ext cx="0" cy="397200"/>
          </a:xfrm>
          <a:prstGeom prst="straightConnector1">
            <a:avLst/>
          </a:prstGeom>
          <a:noFill/>
          <a:ln w="19050" cap="flat" cmpd="sng">
            <a:solidFill>
              <a:schemeClr val="dk2"/>
            </a:solidFill>
            <a:prstDash val="solid"/>
            <a:round/>
            <a:headEnd type="none" w="sm" len="sm"/>
            <a:tailEnd type="none" w="sm" len="sm"/>
          </a:ln>
        </p:spPr>
      </p:cxnSp>
      <p:sp>
        <p:nvSpPr>
          <p:cNvPr id="218" name="Google Shape;218;p85"/>
          <p:cNvSpPr/>
          <p:nvPr/>
        </p:nvSpPr>
        <p:spPr>
          <a:xfrm>
            <a:off x="7814138" y="-60182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85"/>
          <p:cNvSpPr/>
          <p:nvPr/>
        </p:nvSpPr>
        <p:spPr>
          <a:xfrm rot="10800000" flipH="1">
            <a:off x="7814138" y="-178078"/>
            <a:ext cx="68700" cy="609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34375" tIns="34375" rIns="34375" bIns="343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85"/>
          <p:cNvSpPr txBox="1">
            <a:spLocks noGrp="1"/>
          </p:cNvSpPr>
          <p:nvPr>
            <p:ph type="subTitle" idx="3"/>
          </p:nvPr>
        </p:nvSpPr>
        <p:spPr>
          <a:xfrm>
            <a:off x="432844"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
        <p:nvSpPr>
          <p:cNvPr id="221" name="Google Shape;221;p85"/>
          <p:cNvSpPr txBox="1">
            <a:spLocks noGrp="1"/>
          </p:cNvSpPr>
          <p:nvPr>
            <p:ph type="subTitle" idx="4"/>
          </p:nvPr>
        </p:nvSpPr>
        <p:spPr>
          <a:xfrm>
            <a:off x="2743200" y="4207617"/>
            <a:ext cx="2289300" cy="612300"/>
          </a:xfrm>
          <a:prstGeom prst="rect">
            <a:avLst/>
          </a:prstGeom>
          <a:noFill/>
          <a:ln>
            <a:noFill/>
          </a:ln>
        </p:spPr>
        <p:txBody>
          <a:bodyPr spcFirstLastPara="1" wrap="square" lIns="36825" tIns="36825" rIns="36825" bIns="36825" anchor="t" anchorCtr="0">
            <a:noAutofit/>
          </a:bodyPr>
          <a:lstStyle>
            <a:lvl1pPr lvl="0" algn="l">
              <a:lnSpc>
                <a:spcPct val="120000"/>
              </a:lnSpc>
              <a:spcBef>
                <a:spcPts val="0"/>
              </a:spcBef>
              <a:spcAft>
                <a:spcPts val="0"/>
              </a:spcAft>
              <a:buSzPts val="2000"/>
              <a:buNone/>
              <a:defRPr sz="900" b="1">
                <a:solidFill>
                  <a:schemeClr val="dk2"/>
                </a:solidFill>
              </a:defRPr>
            </a:lvl1pPr>
            <a:lvl2pPr lvl="1" algn="l">
              <a:lnSpc>
                <a:spcPct val="120000"/>
              </a:lnSpc>
              <a:spcBef>
                <a:spcPts val="0"/>
              </a:spcBef>
              <a:spcAft>
                <a:spcPts val="0"/>
              </a:spcAft>
              <a:buSzPts val="1200"/>
              <a:buNone/>
              <a:defRPr sz="900" b="1">
                <a:solidFill>
                  <a:schemeClr val="dk2"/>
                </a:solidFill>
              </a:defRPr>
            </a:lvl2pPr>
            <a:lvl3pPr lvl="2" algn="l">
              <a:lnSpc>
                <a:spcPct val="120000"/>
              </a:lnSpc>
              <a:spcBef>
                <a:spcPts val="0"/>
              </a:spcBef>
              <a:spcAft>
                <a:spcPts val="0"/>
              </a:spcAft>
              <a:buSzPts val="1200"/>
              <a:buNone/>
              <a:defRPr sz="900" b="1">
                <a:solidFill>
                  <a:schemeClr val="dk2"/>
                </a:solidFill>
              </a:defRPr>
            </a:lvl3pPr>
            <a:lvl4pPr lvl="3" algn="l">
              <a:lnSpc>
                <a:spcPct val="120000"/>
              </a:lnSpc>
              <a:spcBef>
                <a:spcPts val="0"/>
              </a:spcBef>
              <a:spcAft>
                <a:spcPts val="0"/>
              </a:spcAft>
              <a:buSzPts val="1000"/>
              <a:buNone/>
              <a:defRPr sz="900" b="1">
                <a:solidFill>
                  <a:schemeClr val="dk2"/>
                </a:solidFill>
              </a:defRPr>
            </a:lvl4pPr>
            <a:lvl5pPr lvl="4" algn="l">
              <a:lnSpc>
                <a:spcPct val="120000"/>
              </a:lnSpc>
              <a:spcBef>
                <a:spcPts val="0"/>
              </a:spcBef>
              <a:spcAft>
                <a:spcPts val="0"/>
              </a:spcAft>
              <a:buSzPts val="1200"/>
              <a:buNone/>
              <a:defRPr sz="900" b="1">
                <a:solidFill>
                  <a:schemeClr val="dk2"/>
                </a:solidFill>
              </a:defRPr>
            </a:lvl5pPr>
            <a:lvl6pPr lvl="5" algn="l">
              <a:lnSpc>
                <a:spcPct val="120000"/>
              </a:lnSpc>
              <a:spcBef>
                <a:spcPts val="0"/>
              </a:spcBef>
              <a:spcAft>
                <a:spcPts val="0"/>
              </a:spcAft>
              <a:buSzPts val="1200"/>
              <a:buNone/>
              <a:defRPr sz="900" b="1">
                <a:solidFill>
                  <a:schemeClr val="dk2"/>
                </a:solidFill>
              </a:defRPr>
            </a:lvl6pPr>
            <a:lvl7pPr lvl="6" algn="l">
              <a:lnSpc>
                <a:spcPct val="120000"/>
              </a:lnSpc>
              <a:spcBef>
                <a:spcPts val="0"/>
              </a:spcBef>
              <a:spcAft>
                <a:spcPts val="0"/>
              </a:spcAft>
              <a:buSzPts val="1200"/>
              <a:buNone/>
              <a:defRPr sz="900" b="1">
                <a:solidFill>
                  <a:schemeClr val="dk2"/>
                </a:solidFill>
              </a:defRPr>
            </a:lvl7pPr>
            <a:lvl8pPr lvl="7" algn="l">
              <a:lnSpc>
                <a:spcPct val="120000"/>
              </a:lnSpc>
              <a:spcBef>
                <a:spcPts val="0"/>
              </a:spcBef>
              <a:spcAft>
                <a:spcPts val="0"/>
              </a:spcAft>
              <a:buSzPts val="1200"/>
              <a:buNone/>
              <a:defRPr sz="900" b="1">
                <a:solidFill>
                  <a:schemeClr val="dk2"/>
                </a:solidFill>
              </a:defRPr>
            </a:lvl8pPr>
            <a:lvl9pPr lvl="8" algn="l">
              <a:lnSpc>
                <a:spcPct val="120000"/>
              </a:lnSpc>
              <a:spcBef>
                <a:spcPts val="0"/>
              </a:spcBef>
              <a:spcAft>
                <a:spcPts val="0"/>
              </a:spcAft>
              <a:buSzPts val="1200"/>
              <a:buNone/>
              <a:defRPr sz="900" b="1">
                <a:solidFill>
                  <a:schemeClr val="dk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slide - Header and text">
  <p:cSld name="CUSTOM_2_2_4_1_1">
    <p:spTree>
      <p:nvGrpSpPr>
        <p:cNvPr id="1" name="Shape 20"/>
        <p:cNvGrpSpPr/>
        <p:nvPr/>
      </p:nvGrpSpPr>
      <p:grpSpPr>
        <a:xfrm>
          <a:off x="0" y="0"/>
          <a:ext cx="0" cy="0"/>
          <a:chOff x="0" y="0"/>
          <a:chExt cx="0" cy="0"/>
        </a:xfrm>
      </p:grpSpPr>
      <p:sp>
        <p:nvSpPr>
          <p:cNvPr id="21" name="Google Shape;21;p48"/>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sp>
        <p:nvSpPr>
          <p:cNvPr id="22" name="Google Shape;22;p48"/>
          <p:cNvSpPr txBox="1">
            <a:spLocks noGrp="1"/>
          </p:cNvSpPr>
          <p:nvPr>
            <p:ph type="subTitle" idx="1"/>
          </p:nvPr>
        </p:nvSpPr>
        <p:spPr>
          <a:xfrm>
            <a:off x="542925" y="1390613"/>
            <a:ext cx="6414300" cy="2775300"/>
          </a:xfrm>
          <a:prstGeom prst="rect">
            <a:avLst/>
          </a:prstGeom>
          <a:noFill/>
          <a:ln>
            <a:noFill/>
          </a:ln>
        </p:spPr>
        <p:txBody>
          <a:bodyPr spcFirstLastPara="1" wrap="square" lIns="36825" tIns="36825" rIns="36825" bIns="36825" anchor="t" anchorCtr="0">
            <a:noAutofit/>
          </a:bodyPr>
          <a:lstStyle>
            <a:lvl1pPr lvl="0" algn="l">
              <a:lnSpc>
                <a:spcPct val="150000"/>
              </a:lnSpc>
              <a:spcBef>
                <a:spcPts val="0"/>
              </a:spcBef>
              <a:spcAft>
                <a:spcPts val="0"/>
              </a:spcAft>
              <a:buSzPts val="2000"/>
              <a:buNone/>
              <a:defRPr sz="1500">
                <a:solidFill>
                  <a:schemeClr val="dk2"/>
                </a:solidFill>
              </a:defRPr>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0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a:endParaRPr/>
          </a:p>
        </p:txBody>
      </p:sp>
      <p:pic>
        <p:nvPicPr>
          <p:cNvPr id="23" name="Google Shape;23;p48"/>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slide - Header and split text">
  <p:cSld name="CUSTOM_2_2_4_1_1_1">
    <p:spTree>
      <p:nvGrpSpPr>
        <p:cNvPr id="1" name="Shape 24"/>
        <p:cNvGrpSpPr/>
        <p:nvPr/>
      </p:nvGrpSpPr>
      <p:grpSpPr>
        <a:xfrm>
          <a:off x="0" y="0"/>
          <a:ext cx="0" cy="0"/>
          <a:chOff x="0" y="0"/>
          <a:chExt cx="0" cy="0"/>
        </a:xfrm>
      </p:grpSpPr>
      <p:sp>
        <p:nvSpPr>
          <p:cNvPr id="25" name="Google Shape;25;p49"/>
          <p:cNvSpPr txBox="1">
            <a:spLocks noGrp="1"/>
          </p:cNvSpPr>
          <p:nvPr>
            <p:ph type="body" idx="1"/>
          </p:nvPr>
        </p:nvSpPr>
        <p:spPr>
          <a:xfrm>
            <a:off x="4874906"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26" name="Google Shape;26;p49"/>
          <p:cNvSpPr txBox="1">
            <a:spLocks noGrp="1"/>
          </p:cNvSpPr>
          <p:nvPr>
            <p:ph type="body" idx="2"/>
          </p:nvPr>
        </p:nvSpPr>
        <p:spPr>
          <a:xfrm>
            <a:off x="514350" y="1342209"/>
            <a:ext cx="3228600" cy="3123900"/>
          </a:xfrm>
          <a:prstGeom prst="rect">
            <a:avLst/>
          </a:prstGeom>
          <a:noFill/>
          <a:ln>
            <a:noFill/>
          </a:ln>
        </p:spPr>
        <p:txBody>
          <a:bodyPr spcFirstLastPara="1" wrap="square" lIns="36825" tIns="36825" rIns="36825" bIns="36825" anchor="t" anchorCtr="0">
            <a:noAutofit/>
          </a:bodyPr>
          <a:lstStyle>
            <a:lvl1pPr marL="457200" lvl="0" indent="-355600" algn="l">
              <a:lnSpc>
                <a:spcPct val="115000"/>
              </a:lnSpc>
              <a:spcBef>
                <a:spcPts val="400"/>
              </a:spcBef>
              <a:spcAft>
                <a:spcPts val="0"/>
              </a:spcAft>
              <a:buSzPts val="2000"/>
              <a:buChar char="●"/>
              <a:defRPr sz="2000"/>
            </a:lvl1pPr>
            <a:lvl2pPr marL="914400" lvl="1" indent="-336550" algn="l">
              <a:lnSpc>
                <a:spcPct val="115000"/>
              </a:lnSpc>
              <a:spcBef>
                <a:spcPts val="0"/>
              </a:spcBef>
              <a:spcAft>
                <a:spcPts val="0"/>
              </a:spcAft>
              <a:buSzPts val="1700"/>
              <a:buChar char="○"/>
              <a:defRPr sz="1700"/>
            </a:lvl2pPr>
            <a:lvl3pPr marL="1371600" lvl="2" indent="-304800" algn="l">
              <a:lnSpc>
                <a:spcPct val="150000"/>
              </a:lnSpc>
              <a:spcBef>
                <a:spcPts val="400"/>
              </a:spcBef>
              <a:spcAft>
                <a:spcPts val="0"/>
              </a:spcAft>
              <a:buSzPts val="1200"/>
              <a:buFont typeface="Proxima Nova Extrabold"/>
              <a:buChar char="■"/>
              <a:defRPr>
                <a:latin typeface="Proxima Nova Extrabold"/>
                <a:ea typeface="Proxima Nova Extrabold"/>
                <a:cs typeface="Proxima Nova Extrabold"/>
                <a:sym typeface="Proxima Nova Extrabold"/>
              </a:defRPr>
            </a:lvl3pPr>
            <a:lvl4pPr marL="1828800" lvl="3" indent="-292100" algn="l">
              <a:lnSpc>
                <a:spcPct val="115000"/>
              </a:lnSpc>
              <a:spcBef>
                <a:spcPts val="0"/>
              </a:spcBef>
              <a:spcAft>
                <a:spcPts val="0"/>
              </a:spcAft>
              <a:buSzPts val="1000"/>
              <a:buFont typeface="Proxima Nova"/>
              <a:buChar char="●"/>
              <a:defRPr>
                <a:latin typeface="Proxima Nova"/>
                <a:ea typeface="Proxima Nova"/>
                <a:cs typeface="Proxima Nova"/>
                <a:sym typeface="Proxima Nova"/>
              </a:defRPr>
            </a:lvl4pPr>
            <a:lvl5pPr marL="2286000" lvl="4" indent="-304800" algn="l">
              <a:lnSpc>
                <a:spcPct val="115000"/>
              </a:lnSpc>
              <a:spcBef>
                <a:spcPts val="0"/>
              </a:spcBef>
              <a:spcAft>
                <a:spcPts val="0"/>
              </a:spcAft>
              <a:buSzPts val="1200"/>
              <a:buChar char="○"/>
              <a:defRPr/>
            </a:lvl5pPr>
            <a:lvl6pPr marL="2743200" lvl="5" indent="-304800" algn="l">
              <a:lnSpc>
                <a:spcPct val="115000"/>
              </a:lnSpc>
              <a:spcBef>
                <a:spcPts val="0"/>
              </a:spcBef>
              <a:spcAft>
                <a:spcPts val="0"/>
              </a:spcAft>
              <a:buSzPts val="1200"/>
              <a:buChar char="■"/>
              <a:defRPr/>
            </a:lvl6pPr>
            <a:lvl7pPr marL="3200400" lvl="6" indent="-304800" algn="l">
              <a:lnSpc>
                <a:spcPct val="115000"/>
              </a:lnSpc>
              <a:spcBef>
                <a:spcPts val="0"/>
              </a:spcBef>
              <a:spcAft>
                <a:spcPts val="0"/>
              </a:spcAft>
              <a:buSzPts val="1200"/>
              <a:buChar char="●"/>
              <a:defRPr/>
            </a:lvl7pPr>
            <a:lvl8pPr marL="3657600" lvl="7" indent="-304800" algn="l">
              <a:lnSpc>
                <a:spcPct val="115000"/>
              </a:lnSpc>
              <a:spcBef>
                <a:spcPts val="0"/>
              </a:spcBef>
              <a:spcAft>
                <a:spcPts val="0"/>
              </a:spcAft>
              <a:buSzPts val="1200"/>
              <a:buChar char="○"/>
              <a:defRPr/>
            </a:lvl8pPr>
            <a:lvl9pPr marL="4114800" lvl="8" indent="-304800" algn="l">
              <a:lnSpc>
                <a:spcPct val="115000"/>
              </a:lnSpc>
              <a:spcBef>
                <a:spcPts val="0"/>
              </a:spcBef>
              <a:spcAft>
                <a:spcPts val="0"/>
              </a:spcAft>
              <a:buSzPts val="1200"/>
              <a:buChar char="■"/>
              <a:defRPr/>
            </a:lvl9pPr>
          </a:lstStyle>
          <a:p>
            <a:endParaRPr/>
          </a:p>
        </p:txBody>
      </p:sp>
      <p:sp>
        <p:nvSpPr>
          <p:cNvPr id="27" name="Google Shape;27;p49"/>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lvl1pPr>
            <a:lvl2pPr lvl="1" algn="l">
              <a:lnSpc>
                <a:spcPct val="100000"/>
              </a:lnSpc>
              <a:spcBef>
                <a:spcPts val="0"/>
              </a:spcBef>
              <a:spcAft>
                <a:spcPts val="0"/>
              </a:spcAft>
              <a:buSzPts val="1700"/>
              <a:buNone/>
              <a:defRPr/>
            </a:lvl2pPr>
            <a:lvl3pPr lvl="2" algn="l">
              <a:lnSpc>
                <a:spcPct val="100000"/>
              </a:lnSpc>
              <a:spcBef>
                <a:spcPts val="0"/>
              </a:spcBef>
              <a:spcAft>
                <a:spcPts val="0"/>
              </a:spcAft>
              <a:buSzPts val="1700"/>
              <a:buNone/>
              <a:defRPr/>
            </a:lvl3pPr>
            <a:lvl4pPr lvl="3" algn="l">
              <a:lnSpc>
                <a:spcPct val="100000"/>
              </a:lnSpc>
              <a:spcBef>
                <a:spcPts val="0"/>
              </a:spcBef>
              <a:spcAft>
                <a:spcPts val="0"/>
              </a:spcAft>
              <a:buSzPts val="1700"/>
              <a:buNone/>
              <a:defRPr/>
            </a:lvl4pPr>
            <a:lvl5pPr lvl="4" algn="l">
              <a:lnSpc>
                <a:spcPct val="100000"/>
              </a:lnSpc>
              <a:spcBef>
                <a:spcPts val="0"/>
              </a:spcBef>
              <a:spcAft>
                <a:spcPts val="0"/>
              </a:spcAft>
              <a:buSzPts val="1700"/>
              <a:buNone/>
              <a:defRPr/>
            </a:lvl5pPr>
            <a:lvl6pPr lvl="5" algn="l">
              <a:lnSpc>
                <a:spcPct val="100000"/>
              </a:lnSpc>
              <a:spcBef>
                <a:spcPts val="0"/>
              </a:spcBef>
              <a:spcAft>
                <a:spcPts val="0"/>
              </a:spcAft>
              <a:buSzPts val="1700"/>
              <a:buNone/>
              <a:defRPr/>
            </a:lvl6pPr>
            <a:lvl7pPr lvl="6" algn="l">
              <a:lnSpc>
                <a:spcPct val="100000"/>
              </a:lnSpc>
              <a:spcBef>
                <a:spcPts val="0"/>
              </a:spcBef>
              <a:spcAft>
                <a:spcPts val="0"/>
              </a:spcAft>
              <a:buSzPts val="1700"/>
              <a:buNone/>
              <a:defRPr/>
            </a:lvl7pPr>
            <a:lvl8pPr lvl="7" algn="l">
              <a:lnSpc>
                <a:spcPct val="100000"/>
              </a:lnSpc>
              <a:spcBef>
                <a:spcPts val="0"/>
              </a:spcBef>
              <a:spcAft>
                <a:spcPts val="0"/>
              </a:spcAft>
              <a:buSzPts val="1700"/>
              <a:buNone/>
              <a:defRPr/>
            </a:lvl8pPr>
            <a:lvl9pPr lvl="8" algn="l">
              <a:lnSpc>
                <a:spcPct val="100000"/>
              </a:lnSpc>
              <a:spcBef>
                <a:spcPts val="0"/>
              </a:spcBef>
              <a:spcAft>
                <a:spcPts val="0"/>
              </a:spcAft>
              <a:buSzPts val="1700"/>
              <a:buNone/>
              <a:defRPr/>
            </a:lvl9pPr>
          </a:lstStyle>
          <a:p>
            <a:endParaRPr/>
          </a:p>
        </p:txBody>
      </p:sp>
      <p:pic>
        <p:nvPicPr>
          <p:cNvPr id="28" name="Google Shape;28;p49"/>
          <p:cNvPicPr preferRelativeResize="0"/>
          <p:nvPr/>
        </p:nvPicPr>
        <p:blipFill rotWithShape="1">
          <a:blip r:embed="rId2">
            <a:alphaModFix/>
          </a:blip>
          <a:srcRect/>
          <a:stretch/>
        </p:blipFill>
        <p:spPr>
          <a:xfrm>
            <a:off x="8524494" y="4529709"/>
            <a:ext cx="385764" cy="385764"/>
          </a:xfrm>
          <a:prstGeom prst="rect">
            <a:avLst/>
          </a:prstGeom>
          <a:noFill/>
          <a:ln>
            <a:noFill/>
          </a:ln>
        </p:spPr>
      </p:pic>
      <p:cxnSp>
        <p:nvCxnSpPr>
          <p:cNvPr id="29" name="Google Shape;29;p49"/>
          <p:cNvCxnSpPr/>
          <p:nvPr/>
        </p:nvCxnSpPr>
        <p:spPr>
          <a:xfrm>
            <a:off x="4405434" y="1389759"/>
            <a:ext cx="0" cy="3275700"/>
          </a:xfrm>
          <a:prstGeom prst="straightConnector1">
            <a:avLst/>
          </a:prstGeom>
          <a:noFill/>
          <a:ln w="9525" cap="flat" cmpd="sng">
            <a:solidFill>
              <a:srgbClr val="535353"/>
            </a:solidFill>
            <a:prstDash val="solid"/>
            <a:round/>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slide - Header only">
  <p:cSld name="CUSTOM_1_1">
    <p:spTree>
      <p:nvGrpSpPr>
        <p:cNvPr id="1" name="Shape 30"/>
        <p:cNvGrpSpPr/>
        <p:nvPr/>
      </p:nvGrpSpPr>
      <p:grpSpPr>
        <a:xfrm>
          <a:off x="0" y="0"/>
          <a:ext cx="0" cy="0"/>
          <a:chOff x="0" y="0"/>
          <a:chExt cx="0" cy="0"/>
        </a:xfrm>
      </p:grpSpPr>
      <p:sp>
        <p:nvSpPr>
          <p:cNvPr id="31" name="Google Shape;31;p50"/>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pic>
        <p:nvPicPr>
          <p:cNvPr id="32" name="Google Shape;32;p50"/>
          <p:cNvPicPr preferRelativeResize="0"/>
          <p:nvPr/>
        </p:nvPicPr>
        <p:blipFill rotWithShape="1">
          <a:blip r:embed="rId2">
            <a:alphaModFix/>
          </a:blip>
          <a:srcRect/>
          <a:stretch/>
        </p:blipFill>
        <p:spPr>
          <a:xfrm>
            <a:off x="8524494" y="4529709"/>
            <a:ext cx="385764" cy="38576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slide - Header without logo">
  <p:cSld name="CUSTOM_1_1_4">
    <p:spTree>
      <p:nvGrpSpPr>
        <p:cNvPr id="1" name="Shape 33"/>
        <p:cNvGrpSpPr/>
        <p:nvPr/>
      </p:nvGrpSpPr>
      <p:grpSpPr>
        <a:xfrm>
          <a:off x="0" y="0"/>
          <a:ext cx="0" cy="0"/>
          <a:chOff x="0" y="0"/>
          <a:chExt cx="0" cy="0"/>
        </a:xfrm>
      </p:grpSpPr>
      <p:sp>
        <p:nvSpPr>
          <p:cNvPr id="34" name="Google Shape;34;p51"/>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lvl1pPr lvl="0" algn="l">
              <a:lnSpc>
                <a:spcPct val="100000"/>
              </a:lnSpc>
              <a:spcBef>
                <a:spcPts val="0"/>
              </a:spcBef>
              <a:spcAft>
                <a:spcPts val="0"/>
              </a:spcAft>
              <a:buSzPts val="3400"/>
              <a:buNone/>
              <a:defRPr sz="3400">
                <a:solidFill>
                  <a:schemeClr val="dk2"/>
                </a:solidFill>
              </a:defRPr>
            </a:lvl1pPr>
            <a:lvl2pPr lvl="1" algn="l">
              <a:lnSpc>
                <a:spcPct val="100000"/>
              </a:lnSpc>
              <a:spcBef>
                <a:spcPts val="0"/>
              </a:spcBef>
              <a:spcAft>
                <a:spcPts val="0"/>
              </a:spcAft>
              <a:buSzPts val="1700"/>
              <a:buNone/>
              <a:defRPr>
                <a:solidFill>
                  <a:schemeClr val="dk2"/>
                </a:solidFill>
              </a:defRPr>
            </a:lvl2pPr>
            <a:lvl3pPr lvl="2" algn="l">
              <a:lnSpc>
                <a:spcPct val="100000"/>
              </a:lnSpc>
              <a:spcBef>
                <a:spcPts val="0"/>
              </a:spcBef>
              <a:spcAft>
                <a:spcPts val="0"/>
              </a:spcAft>
              <a:buSzPts val="1700"/>
              <a:buNone/>
              <a:defRPr>
                <a:solidFill>
                  <a:schemeClr val="dk2"/>
                </a:solidFill>
              </a:defRPr>
            </a:lvl3pPr>
            <a:lvl4pPr lvl="3" algn="l">
              <a:lnSpc>
                <a:spcPct val="100000"/>
              </a:lnSpc>
              <a:spcBef>
                <a:spcPts val="0"/>
              </a:spcBef>
              <a:spcAft>
                <a:spcPts val="0"/>
              </a:spcAft>
              <a:buSzPts val="1700"/>
              <a:buNone/>
              <a:defRPr>
                <a:solidFill>
                  <a:schemeClr val="dk2"/>
                </a:solidFill>
              </a:defRPr>
            </a:lvl4pPr>
            <a:lvl5pPr lvl="4" algn="l">
              <a:lnSpc>
                <a:spcPct val="100000"/>
              </a:lnSpc>
              <a:spcBef>
                <a:spcPts val="0"/>
              </a:spcBef>
              <a:spcAft>
                <a:spcPts val="0"/>
              </a:spcAft>
              <a:buSzPts val="1700"/>
              <a:buNone/>
              <a:defRPr>
                <a:solidFill>
                  <a:schemeClr val="dk2"/>
                </a:solidFill>
              </a:defRPr>
            </a:lvl5pPr>
            <a:lvl6pPr lvl="5" algn="l">
              <a:lnSpc>
                <a:spcPct val="100000"/>
              </a:lnSpc>
              <a:spcBef>
                <a:spcPts val="0"/>
              </a:spcBef>
              <a:spcAft>
                <a:spcPts val="0"/>
              </a:spcAft>
              <a:buSzPts val="1700"/>
              <a:buNone/>
              <a:defRPr>
                <a:solidFill>
                  <a:schemeClr val="dk2"/>
                </a:solidFill>
              </a:defRPr>
            </a:lvl6pPr>
            <a:lvl7pPr lvl="6" algn="l">
              <a:lnSpc>
                <a:spcPct val="100000"/>
              </a:lnSpc>
              <a:spcBef>
                <a:spcPts val="0"/>
              </a:spcBef>
              <a:spcAft>
                <a:spcPts val="0"/>
              </a:spcAft>
              <a:buSzPts val="1700"/>
              <a:buNone/>
              <a:defRPr>
                <a:solidFill>
                  <a:schemeClr val="dk2"/>
                </a:solidFill>
              </a:defRPr>
            </a:lvl7pPr>
            <a:lvl8pPr lvl="7" algn="l">
              <a:lnSpc>
                <a:spcPct val="100000"/>
              </a:lnSpc>
              <a:spcBef>
                <a:spcPts val="0"/>
              </a:spcBef>
              <a:spcAft>
                <a:spcPts val="0"/>
              </a:spcAft>
              <a:buSzPts val="1700"/>
              <a:buNone/>
              <a:defRPr>
                <a:solidFill>
                  <a:schemeClr val="dk2"/>
                </a:solidFill>
              </a:defRPr>
            </a:lvl8pPr>
            <a:lvl9pPr lvl="8" algn="l">
              <a:lnSpc>
                <a:spcPct val="100000"/>
              </a:lnSpc>
              <a:spcBef>
                <a:spcPts val="0"/>
              </a:spcBef>
              <a:spcAft>
                <a:spcPts val="0"/>
              </a:spcAft>
              <a:buSzPts val="1700"/>
              <a:buNone/>
              <a:defRPr>
                <a:solidFill>
                  <a:schemeClr val="dk2"/>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slide - One liner, left aligned">
  <p:cSld name="CUSTOM_1_1_3">
    <p:spTree>
      <p:nvGrpSpPr>
        <p:cNvPr id="1" name="Shape 35"/>
        <p:cNvGrpSpPr/>
        <p:nvPr/>
      </p:nvGrpSpPr>
      <p:grpSpPr>
        <a:xfrm>
          <a:off x="0" y="0"/>
          <a:ext cx="0" cy="0"/>
          <a:chOff x="0" y="0"/>
          <a:chExt cx="0" cy="0"/>
        </a:xfrm>
      </p:grpSpPr>
      <p:pic>
        <p:nvPicPr>
          <p:cNvPr id="36" name="Google Shape;36;p52"/>
          <p:cNvPicPr preferRelativeResize="0"/>
          <p:nvPr/>
        </p:nvPicPr>
        <p:blipFill rotWithShape="1">
          <a:blip r:embed="rId2">
            <a:alphaModFix/>
          </a:blip>
          <a:srcRect/>
          <a:stretch/>
        </p:blipFill>
        <p:spPr>
          <a:xfrm>
            <a:off x="8524494" y="4529709"/>
            <a:ext cx="385764" cy="385764"/>
          </a:xfrm>
          <a:prstGeom prst="rect">
            <a:avLst/>
          </a:prstGeom>
          <a:noFill/>
          <a:ln>
            <a:noFill/>
          </a:ln>
        </p:spPr>
      </p:pic>
      <p:sp>
        <p:nvSpPr>
          <p:cNvPr id="37" name="Google Shape;37;p52"/>
          <p:cNvSpPr txBox="1">
            <a:spLocks noGrp="1"/>
          </p:cNvSpPr>
          <p:nvPr>
            <p:ph type="title"/>
          </p:nvPr>
        </p:nvSpPr>
        <p:spPr>
          <a:xfrm>
            <a:off x="1412606" y="1181138"/>
            <a:ext cx="6318900" cy="2781300"/>
          </a:xfrm>
          <a:prstGeom prst="rect">
            <a:avLst/>
          </a:prstGeom>
          <a:noFill/>
          <a:ln>
            <a:noFill/>
          </a:ln>
        </p:spPr>
        <p:txBody>
          <a:bodyPr spcFirstLastPara="1" wrap="square" lIns="36825" tIns="36825" rIns="36825" bIns="36825" anchor="ctr" anchorCtr="0">
            <a:noAutofit/>
          </a:bodyPr>
          <a:lstStyle>
            <a:lvl1pPr lvl="0" algn="l">
              <a:lnSpc>
                <a:spcPct val="100000"/>
              </a:lnSpc>
              <a:spcBef>
                <a:spcPts val="0"/>
              </a:spcBef>
              <a:spcAft>
                <a:spcPts val="0"/>
              </a:spcAft>
              <a:buSzPts val="2400"/>
              <a:buNone/>
              <a:defRPr sz="2400" b="1">
                <a:latin typeface="Proxima Nova"/>
                <a:ea typeface="Proxima Nova"/>
                <a:cs typeface="Proxima Nova"/>
                <a:sym typeface="Proxima Nova"/>
              </a:defRPr>
            </a:lvl1pPr>
            <a:lvl2pPr lvl="1" algn="l">
              <a:lnSpc>
                <a:spcPct val="100000"/>
              </a:lnSpc>
              <a:spcBef>
                <a:spcPts val="0"/>
              </a:spcBef>
              <a:spcAft>
                <a:spcPts val="0"/>
              </a:spcAft>
              <a:buSzPts val="2400"/>
              <a:buNone/>
              <a:defRPr sz="2400" b="1">
                <a:latin typeface="Proxima Nova"/>
                <a:ea typeface="Proxima Nova"/>
                <a:cs typeface="Proxima Nova"/>
                <a:sym typeface="Proxima Nova"/>
              </a:defRPr>
            </a:lvl2pPr>
            <a:lvl3pPr lvl="2" algn="l">
              <a:lnSpc>
                <a:spcPct val="100000"/>
              </a:lnSpc>
              <a:spcBef>
                <a:spcPts val="0"/>
              </a:spcBef>
              <a:spcAft>
                <a:spcPts val="0"/>
              </a:spcAft>
              <a:buSzPts val="2400"/>
              <a:buNone/>
              <a:defRPr sz="2400" b="1">
                <a:latin typeface="Proxima Nova"/>
                <a:ea typeface="Proxima Nova"/>
                <a:cs typeface="Proxima Nova"/>
                <a:sym typeface="Proxima Nova"/>
              </a:defRPr>
            </a:lvl3pPr>
            <a:lvl4pPr lvl="3" algn="l">
              <a:lnSpc>
                <a:spcPct val="100000"/>
              </a:lnSpc>
              <a:spcBef>
                <a:spcPts val="0"/>
              </a:spcBef>
              <a:spcAft>
                <a:spcPts val="0"/>
              </a:spcAft>
              <a:buSzPts val="2400"/>
              <a:buNone/>
              <a:defRPr sz="2400" b="1">
                <a:latin typeface="Proxima Nova"/>
                <a:ea typeface="Proxima Nova"/>
                <a:cs typeface="Proxima Nova"/>
                <a:sym typeface="Proxima Nova"/>
              </a:defRPr>
            </a:lvl4pPr>
            <a:lvl5pPr lvl="4" algn="l">
              <a:lnSpc>
                <a:spcPct val="100000"/>
              </a:lnSpc>
              <a:spcBef>
                <a:spcPts val="0"/>
              </a:spcBef>
              <a:spcAft>
                <a:spcPts val="0"/>
              </a:spcAft>
              <a:buSzPts val="2400"/>
              <a:buNone/>
              <a:defRPr sz="2400" b="1">
                <a:latin typeface="Proxima Nova"/>
                <a:ea typeface="Proxima Nova"/>
                <a:cs typeface="Proxima Nova"/>
                <a:sym typeface="Proxima Nova"/>
              </a:defRPr>
            </a:lvl5pPr>
            <a:lvl6pPr lvl="5" algn="l">
              <a:lnSpc>
                <a:spcPct val="100000"/>
              </a:lnSpc>
              <a:spcBef>
                <a:spcPts val="0"/>
              </a:spcBef>
              <a:spcAft>
                <a:spcPts val="0"/>
              </a:spcAft>
              <a:buSzPts val="2400"/>
              <a:buNone/>
              <a:defRPr sz="2400" b="1">
                <a:latin typeface="Proxima Nova"/>
                <a:ea typeface="Proxima Nova"/>
                <a:cs typeface="Proxima Nova"/>
                <a:sym typeface="Proxima Nova"/>
              </a:defRPr>
            </a:lvl6pPr>
            <a:lvl7pPr lvl="6" algn="l">
              <a:lnSpc>
                <a:spcPct val="100000"/>
              </a:lnSpc>
              <a:spcBef>
                <a:spcPts val="0"/>
              </a:spcBef>
              <a:spcAft>
                <a:spcPts val="0"/>
              </a:spcAft>
              <a:buSzPts val="2400"/>
              <a:buNone/>
              <a:defRPr sz="2400" b="1">
                <a:latin typeface="Proxima Nova"/>
                <a:ea typeface="Proxima Nova"/>
                <a:cs typeface="Proxima Nova"/>
                <a:sym typeface="Proxima Nova"/>
              </a:defRPr>
            </a:lvl7pPr>
            <a:lvl8pPr lvl="7" algn="l">
              <a:lnSpc>
                <a:spcPct val="100000"/>
              </a:lnSpc>
              <a:spcBef>
                <a:spcPts val="0"/>
              </a:spcBef>
              <a:spcAft>
                <a:spcPts val="0"/>
              </a:spcAft>
              <a:buSzPts val="2400"/>
              <a:buNone/>
              <a:defRPr sz="2400" b="1">
                <a:latin typeface="Proxima Nova"/>
                <a:ea typeface="Proxima Nova"/>
                <a:cs typeface="Proxima Nova"/>
                <a:sym typeface="Proxima Nova"/>
              </a:defRPr>
            </a:lvl8pPr>
            <a:lvl9pPr lvl="8" algn="l">
              <a:lnSpc>
                <a:spcPct val="100000"/>
              </a:lnSpc>
              <a:spcBef>
                <a:spcPts val="0"/>
              </a:spcBef>
              <a:spcAft>
                <a:spcPts val="0"/>
              </a:spcAft>
              <a:buSzPts val="2400"/>
              <a:buNone/>
              <a:defRPr sz="2400" b="1">
                <a:latin typeface="Proxima Nova"/>
                <a:ea typeface="Proxima Nova"/>
                <a:cs typeface="Proxima Nova"/>
                <a:sym typeface="Proxima Nova"/>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6"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title"/>
          </p:nvPr>
        </p:nvSpPr>
        <p:spPr>
          <a:xfrm>
            <a:off x="406041" y="175003"/>
            <a:ext cx="6791100" cy="691800"/>
          </a:xfrm>
          <a:prstGeom prst="rect">
            <a:avLst/>
          </a:prstGeom>
          <a:noFill/>
          <a:ln>
            <a:noFill/>
          </a:ln>
        </p:spPr>
        <p:txBody>
          <a:bodyPr spcFirstLastPara="1" wrap="square" lIns="36825" tIns="36825" rIns="36825" bIns="36825" anchor="b" anchorCtr="0">
            <a:noAutofit/>
          </a:bodyPr>
          <a:lstStyle>
            <a:lvl1pPr marR="0" lvl="0" algn="l" rtl="0">
              <a:lnSpc>
                <a:spcPct val="100000"/>
              </a:lnSpc>
              <a:spcBef>
                <a:spcPts val="0"/>
              </a:spcBef>
              <a:spcAft>
                <a:spcPts val="0"/>
              </a:spcAft>
              <a:buClr>
                <a:srgbClr val="000000"/>
              </a:buClr>
              <a:buSzPts val="1700"/>
              <a:buFont typeface="Arial"/>
              <a:buNone/>
              <a:defRPr sz="1700" b="0" i="0" u="none" strike="noStrike" cap="none">
                <a:solidFill>
                  <a:srgbClr val="443938"/>
                </a:solidFill>
                <a:latin typeface="Proxima Nova Extrabold"/>
                <a:ea typeface="Proxima Nova Extrabold"/>
                <a:cs typeface="Proxima Nova Extrabold"/>
                <a:sym typeface="Proxima Nova Extrabold"/>
              </a:defRPr>
            </a:lvl1pPr>
            <a:lvl2pPr marR="0" lvl="1"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2pPr>
            <a:lvl3pPr marR="0" lvl="2"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3pPr>
            <a:lvl4pPr marR="0" lvl="3"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4pPr>
            <a:lvl5pPr marR="0" lvl="4"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5pPr>
            <a:lvl6pPr marR="0" lvl="5"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6pPr>
            <a:lvl7pPr marR="0" lvl="6"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7pPr>
            <a:lvl8pPr marR="0" lvl="7"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8pPr>
            <a:lvl9pPr marR="0" lvl="8"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9pPr>
          </a:lstStyle>
          <a:p>
            <a:endParaRPr/>
          </a:p>
        </p:txBody>
      </p:sp>
      <p:sp>
        <p:nvSpPr>
          <p:cNvPr id="7" name="Google Shape;7;p39"/>
          <p:cNvSpPr txBox="1">
            <a:spLocks noGrp="1"/>
          </p:cNvSpPr>
          <p:nvPr>
            <p:ph type="body" idx="1"/>
          </p:nvPr>
        </p:nvSpPr>
        <p:spPr>
          <a:xfrm>
            <a:off x="759516" y="1065459"/>
            <a:ext cx="6924000" cy="3194700"/>
          </a:xfrm>
          <a:prstGeom prst="rect">
            <a:avLst/>
          </a:prstGeom>
          <a:noFill/>
          <a:ln>
            <a:noFill/>
          </a:ln>
        </p:spPr>
        <p:txBody>
          <a:bodyPr spcFirstLastPara="1" wrap="square" lIns="36825" tIns="36825" rIns="36825" bIns="36825" anchor="t" anchorCtr="0">
            <a:noAutofit/>
          </a:bodyPr>
          <a:lstStyle>
            <a:lvl1pPr marL="457200" marR="0" lvl="0" indent="-355600" algn="l" rtl="0">
              <a:lnSpc>
                <a:spcPct val="150000"/>
              </a:lnSpc>
              <a:spcBef>
                <a:spcPts val="0"/>
              </a:spcBef>
              <a:spcAft>
                <a:spcPts val="0"/>
              </a:spcAft>
              <a:buClr>
                <a:srgbClr val="443938"/>
              </a:buClr>
              <a:buSzPts val="2000"/>
              <a:buFont typeface="Proxima Nova"/>
              <a:buChar char="●"/>
              <a:defRPr sz="2000" b="0" i="0" u="none" strike="noStrike" cap="none">
                <a:solidFill>
                  <a:srgbClr val="443938"/>
                </a:solidFill>
                <a:latin typeface="Proxima Nova"/>
                <a:ea typeface="Proxima Nova"/>
                <a:cs typeface="Proxima Nova"/>
                <a:sym typeface="Proxima Nova"/>
              </a:defRPr>
            </a:lvl1pPr>
            <a:lvl2pPr marL="914400" marR="0" lvl="1" indent="-304800" algn="l" rtl="0">
              <a:lnSpc>
                <a:spcPct val="115000"/>
              </a:lnSpc>
              <a:spcBef>
                <a:spcPts val="0"/>
              </a:spcBef>
              <a:spcAft>
                <a:spcPts val="0"/>
              </a:spcAft>
              <a:buClr>
                <a:srgbClr val="443938"/>
              </a:buClr>
              <a:buSzPts val="1200"/>
              <a:buFont typeface="Proxima Nova Semibold"/>
              <a:buChar char="○"/>
              <a:defRPr sz="1200" b="0" i="0" u="none" strike="noStrike" cap="none">
                <a:solidFill>
                  <a:srgbClr val="443938"/>
                </a:solidFill>
                <a:latin typeface="Proxima Nova Semibold"/>
                <a:ea typeface="Proxima Nova Semibold"/>
                <a:cs typeface="Proxima Nova Semibold"/>
                <a:sym typeface="Proxima Nova Semibold"/>
              </a:defRPr>
            </a:lvl2pPr>
            <a:lvl3pPr marL="1371600" marR="0" lvl="2" indent="-304800" algn="l" rtl="0">
              <a:lnSpc>
                <a:spcPct val="115000"/>
              </a:lnSpc>
              <a:spcBef>
                <a:spcPts val="40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3pPr>
            <a:lvl4pPr marL="1828800" marR="0" lvl="3" indent="-292100" algn="l" rtl="0">
              <a:lnSpc>
                <a:spcPct val="115000"/>
              </a:lnSpc>
              <a:spcBef>
                <a:spcPts val="0"/>
              </a:spcBef>
              <a:spcAft>
                <a:spcPts val="0"/>
              </a:spcAft>
              <a:buClr>
                <a:srgbClr val="443938"/>
              </a:buClr>
              <a:buSzPts val="1000"/>
              <a:buFont typeface="Proxima Nova Extrabold"/>
              <a:buChar char="●"/>
              <a:defRPr sz="1000" b="0" i="0" u="none" strike="noStrike" cap="none">
                <a:solidFill>
                  <a:srgbClr val="443938"/>
                </a:solidFill>
                <a:latin typeface="Proxima Nova Extrabold"/>
                <a:ea typeface="Proxima Nova Extrabold"/>
                <a:cs typeface="Proxima Nova Extrabold"/>
                <a:sym typeface="Proxima Nova Extrabold"/>
              </a:defRPr>
            </a:lvl4pPr>
            <a:lvl5pPr marL="2286000" marR="0" lvl="4"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5pPr>
            <a:lvl6pPr marL="2743200" marR="0" lvl="5"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6pPr>
            <a:lvl7pPr marL="3200400" marR="0" lvl="6"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7pPr>
            <a:lvl8pPr marL="3657600" marR="0" lvl="7"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8pPr>
            <a:lvl9pPr marL="4114800" marR="0" lvl="8"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7"/>
        <p:cNvGrpSpPr/>
        <p:nvPr/>
      </p:nvGrpSpPr>
      <p:grpSpPr>
        <a:xfrm>
          <a:off x="0" y="0"/>
          <a:ext cx="0" cy="0"/>
          <a:chOff x="0" y="0"/>
          <a:chExt cx="0" cy="0"/>
        </a:xfrm>
      </p:grpSpPr>
      <p:sp>
        <p:nvSpPr>
          <p:cNvPr id="78" name="Google Shape;78;p42"/>
          <p:cNvSpPr txBox="1">
            <a:spLocks noGrp="1"/>
          </p:cNvSpPr>
          <p:nvPr>
            <p:ph type="title"/>
          </p:nvPr>
        </p:nvSpPr>
        <p:spPr>
          <a:xfrm>
            <a:off x="406041" y="175003"/>
            <a:ext cx="6791100" cy="691800"/>
          </a:xfrm>
          <a:prstGeom prst="rect">
            <a:avLst/>
          </a:prstGeom>
          <a:noFill/>
          <a:ln>
            <a:noFill/>
          </a:ln>
        </p:spPr>
        <p:txBody>
          <a:bodyPr spcFirstLastPara="1" wrap="square" lIns="36825" tIns="36825" rIns="36825" bIns="36825" anchor="b" anchorCtr="0">
            <a:noAutofit/>
          </a:bodyPr>
          <a:lstStyle>
            <a:lvl1pPr marR="0" lvl="0" algn="l" rtl="0">
              <a:lnSpc>
                <a:spcPct val="100000"/>
              </a:lnSpc>
              <a:spcBef>
                <a:spcPts val="0"/>
              </a:spcBef>
              <a:spcAft>
                <a:spcPts val="0"/>
              </a:spcAft>
              <a:buClr>
                <a:srgbClr val="000000"/>
              </a:buClr>
              <a:buSzPts val="1700"/>
              <a:buFont typeface="Arial"/>
              <a:buNone/>
              <a:defRPr sz="1700" b="0" i="0" u="none" strike="noStrike" cap="none">
                <a:solidFill>
                  <a:srgbClr val="443938"/>
                </a:solidFill>
                <a:latin typeface="Proxima Nova Extrabold"/>
                <a:ea typeface="Proxima Nova Extrabold"/>
                <a:cs typeface="Proxima Nova Extrabold"/>
                <a:sym typeface="Proxima Nova Extrabold"/>
              </a:defRPr>
            </a:lvl1pPr>
            <a:lvl2pPr marR="0" lvl="1"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2pPr>
            <a:lvl3pPr marR="0" lvl="2"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3pPr>
            <a:lvl4pPr marR="0" lvl="3"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4pPr>
            <a:lvl5pPr marR="0" lvl="4"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5pPr>
            <a:lvl6pPr marR="0" lvl="5"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6pPr>
            <a:lvl7pPr marR="0" lvl="6"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7pPr>
            <a:lvl8pPr marR="0" lvl="7"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8pPr>
            <a:lvl9pPr marR="0" lvl="8"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9pPr>
          </a:lstStyle>
          <a:p>
            <a:endParaRPr/>
          </a:p>
        </p:txBody>
      </p:sp>
      <p:sp>
        <p:nvSpPr>
          <p:cNvPr id="79" name="Google Shape;79;p42"/>
          <p:cNvSpPr txBox="1">
            <a:spLocks noGrp="1"/>
          </p:cNvSpPr>
          <p:nvPr>
            <p:ph type="body" idx="1"/>
          </p:nvPr>
        </p:nvSpPr>
        <p:spPr>
          <a:xfrm>
            <a:off x="759516" y="1065459"/>
            <a:ext cx="6924000" cy="3194700"/>
          </a:xfrm>
          <a:prstGeom prst="rect">
            <a:avLst/>
          </a:prstGeom>
          <a:noFill/>
          <a:ln>
            <a:noFill/>
          </a:ln>
        </p:spPr>
        <p:txBody>
          <a:bodyPr spcFirstLastPara="1" wrap="square" lIns="36825" tIns="36825" rIns="36825" bIns="36825" anchor="t" anchorCtr="0">
            <a:noAutofit/>
          </a:bodyPr>
          <a:lstStyle>
            <a:lvl1pPr marL="457200" marR="0" lvl="0" indent="-355600" algn="l" rtl="0">
              <a:lnSpc>
                <a:spcPct val="150000"/>
              </a:lnSpc>
              <a:spcBef>
                <a:spcPts val="0"/>
              </a:spcBef>
              <a:spcAft>
                <a:spcPts val="0"/>
              </a:spcAft>
              <a:buClr>
                <a:srgbClr val="443938"/>
              </a:buClr>
              <a:buSzPts val="2000"/>
              <a:buFont typeface="Proxima Nova"/>
              <a:buChar char="●"/>
              <a:defRPr sz="2000" b="0" i="0" u="none" strike="noStrike" cap="none">
                <a:solidFill>
                  <a:srgbClr val="443938"/>
                </a:solidFill>
                <a:latin typeface="Proxima Nova"/>
                <a:ea typeface="Proxima Nova"/>
                <a:cs typeface="Proxima Nova"/>
                <a:sym typeface="Proxima Nova"/>
              </a:defRPr>
            </a:lvl1pPr>
            <a:lvl2pPr marL="914400" marR="0" lvl="1" indent="-304800" algn="l" rtl="0">
              <a:lnSpc>
                <a:spcPct val="115000"/>
              </a:lnSpc>
              <a:spcBef>
                <a:spcPts val="0"/>
              </a:spcBef>
              <a:spcAft>
                <a:spcPts val="0"/>
              </a:spcAft>
              <a:buClr>
                <a:srgbClr val="443938"/>
              </a:buClr>
              <a:buSzPts val="1200"/>
              <a:buFont typeface="Proxima Nova Semibold"/>
              <a:buChar char="○"/>
              <a:defRPr sz="1200" b="0" i="0" u="none" strike="noStrike" cap="none">
                <a:solidFill>
                  <a:srgbClr val="443938"/>
                </a:solidFill>
                <a:latin typeface="Proxima Nova Semibold"/>
                <a:ea typeface="Proxima Nova Semibold"/>
                <a:cs typeface="Proxima Nova Semibold"/>
                <a:sym typeface="Proxima Nova Semibold"/>
              </a:defRPr>
            </a:lvl2pPr>
            <a:lvl3pPr marL="1371600" marR="0" lvl="2" indent="-304800" algn="l" rtl="0">
              <a:lnSpc>
                <a:spcPct val="115000"/>
              </a:lnSpc>
              <a:spcBef>
                <a:spcPts val="40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3pPr>
            <a:lvl4pPr marL="1828800" marR="0" lvl="3" indent="-292100" algn="l" rtl="0">
              <a:lnSpc>
                <a:spcPct val="115000"/>
              </a:lnSpc>
              <a:spcBef>
                <a:spcPts val="0"/>
              </a:spcBef>
              <a:spcAft>
                <a:spcPts val="0"/>
              </a:spcAft>
              <a:buClr>
                <a:srgbClr val="443938"/>
              </a:buClr>
              <a:buSzPts val="1000"/>
              <a:buFont typeface="Proxima Nova Extrabold"/>
              <a:buChar char="●"/>
              <a:defRPr sz="1000" b="0" i="0" u="none" strike="noStrike" cap="none">
                <a:solidFill>
                  <a:srgbClr val="443938"/>
                </a:solidFill>
                <a:latin typeface="Proxima Nova Extrabold"/>
                <a:ea typeface="Proxima Nova Extrabold"/>
                <a:cs typeface="Proxima Nova Extrabold"/>
                <a:sym typeface="Proxima Nova Extrabold"/>
              </a:defRPr>
            </a:lvl4pPr>
            <a:lvl5pPr marL="2286000" marR="0" lvl="4"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5pPr>
            <a:lvl6pPr marL="2743200" marR="0" lvl="5"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6pPr>
            <a:lvl7pPr marL="3200400" marR="0" lvl="6"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7pPr>
            <a:lvl8pPr marL="3657600" marR="0" lvl="7"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8pPr>
            <a:lvl9pPr marL="4114800" marR="0" lvl="8"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5"/>
        <p:cNvGrpSpPr/>
        <p:nvPr/>
      </p:nvGrpSpPr>
      <p:grpSpPr>
        <a:xfrm>
          <a:off x="0" y="0"/>
          <a:ext cx="0" cy="0"/>
          <a:chOff x="0" y="0"/>
          <a:chExt cx="0" cy="0"/>
        </a:xfrm>
      </p:grpSpPr>
      <p:sp>
        <p:nvSpPr>
          <p:cNvPr id="146" name="Google Shape;146;p44"/>
          <p:cNvSpPr txBox="1">
            <a:spLocks noGrp="1"/>
          </p:cNvSpPr>
          <p:nvPr>
            <p:ph type="title"/>
          </p:nvPr>
        </p:nvSpPr>
        <p:spPr>
          <a:xfrm>
            <a:off x="406041" y="175003"/>
            <a:ext cx="6791100" cy="691800"/>
          </a:xfrm>
          <a:prstGeom prst="rect">
            <a:avLst/>
          </a:prstGeom>
          <a:noFill/>
          <a:ln>
            <a:noFill/>
          </a:ln>
        </p:spPr>
        <p:txBody>
          <a:bodyPr spcFirstLastPara="1" wrap="square" lIns="36825" tIns="36825" rIns="36825" bIns="36825" anchor="b" anchorCtr="0">
            <a:noAutofit/>
          </a:bodyPr>
          <a:lstStyle>
            <a:lvl1pPr marR="0" lvl="0" algn="l" rtl="0">
              <a:lnSpc>
                <a:spcPct val="100000"/>
              </a:lnSpc>
              <a:spcBef>
                <a:spcPts val="0"/>
              </a:spcBef>
              <a:spcAft>
                <a:spcPts val="0"/>
              </a:spcAft>
              <a:buClr>
                <a:srgbClr val="000000"/>
              </a:buClr>
              <a:buSzPts val="1700"/>
              <a:buFont typeface="Arial"/>
              <a:buNone/>
              <a:defRPr sz="1700" b="0" i="0" u="none" strike="noStrike" cap="none">
                <a:solidFill>
                  <a:srgbClr val="443938"/>
                </a:solidFill>
                <a:latin typeface="Proxima Nova Extrabold"/>
                <a:ea typeface="Proxima Nova Extrabold"/>
                <a:cs typeface="Proxima Nova Extrabold"/>
                <a:sym typeface="Proxima Nova Extrabold"/>
              </a:defRPr>
            </a:lvl1pPr>
            <a:lvl2pPr marR="0" lvl="1"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2pPr>
            <a:lvl3pPr marR="0" lvl="2"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3pPr>
            <a:lvl4pPr marR="0" lvl="3"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4pPr>
            <a:lvl5pPr marR="0" lvl="4"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5pPr>
            <a:lvl6pPr marR="0" lvl="5"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6pPr>
            <a:lvl7pPr marR="0" lvl="6"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7pPr>
            <a:lvl8pPr marR="0" lvl="7"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8pPr>
            <a:lvl9pPr marR="0" lvl="8" algn="l" rtl="0">
              <a:lnSpc>
                <a:spcPct val="100000"/>
              </a:lnSpc>
              <a:spcBef>
                <a:spcPts val="0"/>
              </a:spcBef>
              <a:spcAft>
                <a:spcPts val="0"/>
              </a:spcAft>
              <a:buClr>
                <a:srgbClr val="000000"/>
              </a:buClr>
              <a:buSzPts val="1700"/>
              <a:buFont typeface="Arial"/>
              <a:buNone/>
              <a:defRPr sz="1700" b="0" i="0" u="none" strike="noStrike" cap="none">
                <a:solidFill>
                  <a:srgbClr val="000000"/>
                </a:solidFill>
                <a:latin typeface="Proxima Nova Extrabold"/>
                <a:ea typeface="Proxima Nova Extrabold"/>
                <a:cs typeface="Proxima Nova Extrabold"/>
                <a:sym typeface="Proxima Nova Extrabold"/>
              </a:defRPr>
            </a:lvl9pPr>
          </a:lstStyle>
          <a:p>
            <a:endParaRPr/>
          </a:p>
        </p:txBody>
      </p:sp>
      <p:sp>
        <p:nvSpPr>
          <p:cNvPr id="147" name="Google Shape;147;p44"/>
          <p:cNvSpPr txBox="1">
            <a:spLocks noGrp="1"/>
          </p:cNvSpPr>
          <p:nvPr>
            <p:ph type="body" idx="1"/>
          </p:nvPr>
        </p:nvSpPr>
        <p:spPr>
          <a:xfrm>
            <a:off x="759516" y="1065459"/>
            <a:ext cx="6924000" cy="3194700"/>
          </a:xfrm>
          <a:prstGeom prst="rect">
            <a:avLst/>
          </a:prstGeom>
          <a:noFill/>
          <a:ln>
            <a:noFill/>
          </a:ln>
        </p:spPr>
        <p:txBody>
          <a:bodyPr spcFirstLastPara="1" wrap="square" lIns="36825" tIns="36825" rIns="36825" bIns="36825" anchor="t" anchorCtr="0">
            <a:noAutofit/>
          </a:bodyPr>
          <a:lstStyle>
            <a:lvl1pPr marL="457200" marR="0" lvl="0" indent="-355600" algn="l" rtl="0">
              <a:lnSpc>
                <a:spcPct val="150000"/>
              </a:lnSpc>
              <a:spcBef>
                <a:spcPts val="0"/>
              </a:spcBef>
              <a:spcAft>
                <a:spcPts val="0"/>
              </a:spcAft>
              <a:buClr>
                <a:srgbClr val="443938"/>
              </a:buClr>
              <a:buSzPts val="2000"/>
              <a:buFont typeface="Proxima Nova"/>
              <a:buChar char="●"/>
              <a:defRPr sz="2000" b="0" i="0" u="none" strike="noStrike" cap="none">
                <a:solidFill>
                  <a:srgbClr val="443938"/>
                </a:solidFill>
                <a:latin typeface="Proxima Nova"/>
                <a:ea typeface="Proxima Nova"/>
                <a:cs typeface="Proxima Nova"/>
                <a:sym typeface="Proxima Nova"/>
              </a:defRPr>
            </a:lvl1pPr>
            <a:lvl2pPr marL="914400" marR="0" lvl="1" indent="-304800" algn="l" rtl="0">
              <a:lnSpc>
                <a:spcPct val="115000"/>
              </a:lnSpc>
              <a:spcBef>
                <a:spcPts val="0"/>
              </a:spcBef>
              <a:spcAft>
                <a:spcPts val="0"/>
              </a:spcAft>
              <a:buClr>
                <a:srgbClr val="443938"/>
              </a:buClr>
              <a:buSzPts val="1200"/>
              <a:buFont typeface="Proxima Nova Semibold"/>
              <a:buChar char="○"/>
              <a:defRPr sz="1200" b="0" i="0" u="none" strike="noStrike" cap="none">
                <a:solidFill>
                  <a:srgbClr val="443938"/>
                </a:solidFill>
                <a:latin typeface="Proxima Nova Semibold"/>
                <a:ea typeface="Proxima Nova Semibold"/>
                <a:cs typeface="Proxima Nova Semibold"/>
                <a:sym typeface="Proxima Nova Semibold"/>
              </a:defRPr>
            </a:lvl2pPr>
            <a:lvl3pPr marL="1371600" marR="0" lvl="2" indent="-304800" algn="l" rtl="0">
              <a:lnSpc>
                <a:spcPct val="115000"/>
              </a:lnSpc>
              <a:spcBef>
                <a:spcPts val="40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3pPr>
            <a:lvl4pPr marL="1828800" marR="0" lvl="3" indent="-292100" algn="l" rtl="0">
              <a:lnSpc>
                <a:spcPct val="115000"/>
              </a:lnSpc>
              <a:spcBef>
                <a:spcPts val="0"/>
              </a:spcBef>
              <a:spcAft>
                <a:spcPts val="0"/>
              </a:spcAft>
              <a:buClr>
                <a:srgbClr val="443938"/>
              </a:buClr>
              <a:buSzPts val="1000"/>
              <a:buFont typeface="Proxima Nova Extrabold"/>
              <a:buChar char="●"/>
              <a:defRPr sz="1000" b="0" i="0" u="none" strike="noStrike" cap="none">
                <a:solidFill>
                  <a:srgbClr val="443938"/>
                </a:solidFill>
                <a:latin typeface="Proxima Nova Extrabold"/>
                <a:ea typeface="Proxima Nova Extrabold"/>
                <a:cs typeface="Proxima Nova Extrabold"/>
                <a:sym typeface="Proxima Nova Extrabold"/>
              </a:defRPr>
            </a:lvl4pPr>
            <a:lvl5pPr marL="2286000" marR="0" lvl="4"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5pPr>
            <a:lvl6pPr marL="2743200" marR="0" lvl="5"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6pPr>
            <a:lvl7pPr marL="3200400" marR="0" lvl="6"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7pPr>
            <a:lvl8pPr marL="3657600" marR="0" lvl="7"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8pPr>
            <a:lvl9pPr marL="4114800" marR="0" lvl="8" indent="-304800" algn="l" rtl="0">
              <a:lnSpc>
                <a:spcPct val="115000"/>
              </a:lnSpc>
              <a:spcBef>
                <a:spcPts val="0"/>
              </a:spcBef>
              <a:spcAft>
                <a:spcPts val="0"/>
              </a:spcAft>
              <a:buClr>
                <a:srgbClr val="443938"/>
              </a:buClr>
              <a:buSzPts val="1200"/>
              <a:buFont typeface="Proxima Nova"/>
              <a:buChar char="■"/>
              <a:defRPr sz="1200" b="0" i="0" u="none" strike="noStrike" cap="none">
                <a:solidFill>
                  <a:srgbClr val="443938"/>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hyperlink" Target="http://www.sdg6monitoring.org/indicators/target-6b/" TargetMode="External"/><Relationship Id="rId4" Type="http://schemas.openxmlformats.org/officeDocument/2006/relationships/hyperlink" Target="http://www.sdg6monitoring.org/indicators/target-64/"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BAblFYr0NF0"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www.lowtechmagazine.com/2017/09/how-to-run-modern-society-on-solar-and-wind-powe.html"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hyperlink" Target="https://www.lowtechmagazine.com/2019/06/wooden-wind-turbines.html"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0.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244334f2228_0_458"/>
          <p:cNvSpPr txBox="1">
            <a:spLocks noGrp="1"/>
          </p:cNvSpPr>
          <p:nvPr>
            <p:ph type="title"/>
          </p:nvPr>
        </p:nvSpPr>
        <p:spPr>
          <a:xfrm>
            <a:off x="369450" y="1383150"/>
            <a:ext cx="8405100" cy="2377200"/>
          </a:xfrm>
          <a:prstGeom prst="rect">
            <a:avLst/>
          </a:prstGeom>
          <a:noFill/>
          <a:ln>
            <a:noFill/>
          </a:ln>
        </p:spPr>
        <p:txBody>
          <a:bodyPr spcFirstLastPara="1" wrap="square" lIns="34275" tIns="34275" rIns="34275" bIns="34275" anchor="ctr" anchorCtr="0">
            <a:noAutofit/>
          </a:bodyPr>
          <a:lstStyle/>
          <a:p>
            <a:pPr marL="0" lvl="0" indent="0" algn="ctr" rtl="0">
              <a:lnSpc>
                <a:spcPct val="80000"/>
              </a:lnSpc>
              <a:spcBef>
                <a:spcPts val="0"/>
              </a:spcBef>
              <a:spcAft>
                <a:spcPts val="0"/>
              </a:spcAft>
              <a:buSzPts val="7100"/>
              <a:buNone/>
            </a:pPr>
            <a:r>
              <a:rPr lang="pt-PT" sz="4800"/>
              <a:t>The pitfalls of circular economy </a:t>
            </a:r>
            <a:endParaRPr sz="4800"/>
          </a:p>
          <a:p>
            <a:pPr marL="0" lvl="0" indent="0" algn="ctr" rtl="0">
              <a:lnSpc>
                <a:spcPct val="80000"/>
              </a:lnSpc>
              <a:spcBef>
                <a:spcPts val="0"/>
              </a:spcBef>
              <a:spcAft>
                <a:spcPts val="0"/>
              </a:spcAft>
              <a:buSzPts val="7100"/>
              <a:buNone/>
            </a:pPr>
            <a:r>
              <a:rPr lang="pt-PT" sz="4800"/>
              <a:t>&amp; </a:t>
            </a:r>
            <a:endParaRPr sz="4800"/>
          </a:p>
          <a:p>
            <a:pPr marL="0" lvl="0" indent="0" algn="ctr" rtl="0">
              <a:lnSpc>
                <a:spcPct val="80000"/>
              </a:lnSpc>
              <a:spcBef>
                <a:spcPts val="0"/>
              </a:spcBef>
              <a:spcAft>
                <a:spcPts val="0"/>
              </a:spcAft>
              <a:buSzPts val="7100"/>
              <a:buNone/>
            </a:pPr>
            <a:r>
              <a:rPr lang="pt-PT" sz="4800"/>
              <a:t>considerations for regenerative solutions</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12"/>
          <p:cNvSpPr txBox="1">
            <a:spLocks noGrp="1"/>
          </p:cNvSpPr>
          <p:nvPr>
            <p:ph type="title"/>
          </p:nvPr>
        </p:nvSpPr>
        <p:spPr>
          <a:xfrm>
            <a:off x="1760250" y="141800"/>
            <a:ext cx="5623500" cy="9852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sz="2800"/>
              <a:t>Think about the inputs and outputs of your ideas</a:t>
            </a:r>
            <a:endParaRPr sz="2800"/>
          </a:p>
        </p:txBody>
      </p:sp>
      <p:sp>
        <p:nvSpPr>
          <p:cNvPr id="544" name="Google Shape;544;p12"/>
          <p:cNvSpPr txBox="1"/>
          <p:nvPr/>
        </p:nvSpPr>
        <p:spPr>
          <a:xfrm>
            <a:off x="4744375" y="2659750"/>
            <a:ext cx="11271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rgbClr val="000000"/>
                </a:solidFill>
                <a:latin typeface="Proxima Nova"/>
                <a:ea typeface="Proxima Nova"/>
                <a:cs typeface="Proxima Nova"/>
                <a:sym typeface="Proxima Nova"/>
              </a:rPr>
              <a:t>💡</a:t>
            </a:r>
            <a:endParaRPr sz="7200" b="0" i="0" u="none" strike="noStrike" cap="none">
              <a:solidFill>
                <a:srgbClr val="000000"/>
              </a:solidFill>
              <a:latin typeface="Proxima Nova"/>
              <a:ea typeface="Proxima Nova"/>
              <a:cs typeface="Proxima Nova"/>
              <a:sym typeface="Proxima Nova"/>
            </a:endParaRPr>
          </a:p>
        </p:txBody>
      </p:sp>
      <p:cxnSp>
        <p:nvCxnSpPr>
          <p:cNvPr id="545" name="Google Shape;545;p12"/>
          <p:cNvCxnSpPr/>
          <p:nvPr/>
        </p:nvCxnSpPr>
        <p:spPr>
          <a:xfrm>
            <a:off x="1300" y="3408550"/>
            <a:ext cx="4910700" cy="0"/>
          </a:xfrm>
          <a:prstGeom prst="straightConnector1">
            <a:avLst/>
          </a:prstGeom>
          <a:noFill/>
          <a:ln w="38100" cap="flat" cmpd="sng">
            <a:solidFill>
              <a:schemeClr val="dk2"/>
            </a:solidFill>
            <a:prstDash val="solid"/>
            <a:round/>
            <a:headEnd type="none" w="sm" len="sm"/>
            <a:tailEnd type="triangle" w="med" len="med"/>
          </a:ln>
        </p:spPr>
      </p:cxnSp>
      <p:cxnSp>
        <p:nvCxnSpPr>
          <p:cNvPr id="546" name="Google Shape;546;p12"/>
          <p:cNvCxnSpPr/>
          <p:nvPr/>
        </p:nvCxnSpPr>
        <p:spPr>
          <a:xfrm>
            <a:off x="5755225" y="3395125"/>
            <a:ext cx="3398100" cy="3600"/>
          </a:xfrm>
          <a:prstGeom prst="straightConnector1">
            <a:avLst/>
          </a:prstGeom>
          <a:noFill/>
          <a:ln w="38100" cap="flat" cmpd="sng">
            <a:solidFill>
              <a:schemeClr val="dk2"/>
            </a:solidFill>
            <a:prstDash val="solid"/>
            <a:round/>
            <a:headEnd type="none" w="sm" len="sm"/>
            <a:tailEnd type="triangle" w="med" len="med"/>
          </a:ln>
        </p:spPr>
      </p:cxnSp>
      <p:sp>
        <p:nvSpPr>
          <p:cNvPr id="547" name="Google Shape;547;p12"/>
          <p:cNvSpPr txBox="1"/>
          <p:nvPr/>
        </p:nvSpPr>
        <p:spPr>
          <a:xfrm>
            <a:off x="0" y="2762050"/>
            <a:ext cx="1256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Extracting raw materials </a:t>
            </a:r>
            <a:endParaRPr sz="1400" b="0" i="0" u="none" strike="noStrike" cap="none">
              <a:solidFill>
                <a:schemeClr val="lt2"/>
              </a:solidFill>
              <a:latin typeface="Proxima Nova"/>
              <a:ea typeface="Proxima Nova"/>
              <a:cs typeface="Proxima Nova"/>
              <a:sym typeface="Proxima Nova"/>
            </a:endParaRPr>
          </a:p>
        </p:txBody>
      </p:sp>
      <p:sp>
        <p:nvSpPr>
          <p:cNvPr id="548" name="Google Shape;548;p12"/>
          <p:cNvSpPr txBox="1"/>
          <p:nvPr/>
        </p:nvSpPr>
        <p:spPr>
          <a:xfrm>
            <a:off x="1162175" y="2762050"/>
            <a:ext cx="1256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Production of components</a:t>
            </a:r>
            <a:endParaRPr sz="1400" b="0" i="0" u="none" strike="noStrike" cap="none">
              <a:solidFill>
                <a:schemeClr val="lt2"/>
              </a:solidFill>
              <a:latin typeface="Proxima Nova"/>
              <a:ea typeface="Proxima Nova"/>
              <a:cs typeface="Proxima Nova"/>
              <a:sym typeface="Proxima Nova"/>
            </a:endParaRPr>
          </a:p>
        </p:txBody>
      </p:sp>
      <p:sp>
        <p:nvSpPr>
          <p:cNvPr id="549" name="Google Shape;549;p12"/>
          <p:cNvSpPr txBox="1"/>
          <p:nvPr/>
        </p:nvSpPr>
        <p:spPr>
          <a:xfrm>
            <a:off x="2358875" y="2762050"/>
            <a:ext cx="8268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Design</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50" name="Google Shape;550;p12"/>
          <p:cNvSpPr txBox="1"/>
          <p:nvPr/>
        </p:nvSpPr>
        <p:spPr>
          <a:xfrm>
            <a:off x="3915964" y="4296400"/>
            <a:ext cx="1450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Precious metals</a:t>
            </a:r>
            <a:endParaRPr sz="1400" b="0" i="0" u="none" strike="noStrike" cap="none">
              <a:solidFill>
                <a:srgbClr val="B45F06"/>
              </a:solidFill>
              <a:latin typeface="Proxima Nova"/>
              <a:ea typeface="Proxima Nova"/>
              <a:cs typeface="Proxima Nova"/>
              <a:sym typeface="Proxima Nova"/>
            </a:endParaRPr>
          </a:p>
        </p:txBody>
      </p:sp>
      <p:sp>
        <p:nvSpPr>
          <p:cNvPr id="551" name="Google Shape;551;p12"/>
          <p:cNvSpPr txBox="1"/>
          <p:nvPr/>
        </p:nvSpPr>
        <p:spPr>
          <a:xfrm>
            <a:off x="5769350" y="2762050"/>
            <a:ext cx="1370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Transportation</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52" name="Google Shape;552;p12"/>
          <p:cNvSpPr txBox="1"/>
          <p:nvPr/>
        </p:nvSpPr>
        <p:spPr>
          <a:xfrm>
            <a:off x="7063850" y="2762050"/>
            <a:ext cx="7290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Usage</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53" name="Google Shape;553;p12"/>
          <p:cNvSpPr txBox="1"/>
          <p:nvPr/>
        </p:nvSpPr>
        <p:spPr>
          <a:xfrm>
            <a:off x="7735275" y="2762050"/>
            <a:ext cx="977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Disposal</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54" name="Google Shape;554;p12"/>
          <p:cNvSpPr txBox="1"/>
          <p:nvPr/>
        </p:nvSpPr>
        <p:spPr>
          <a:xfrm>
            <a:off x="5530116" y="1644025"/>
            <a:ext cx="2616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a:solidFill>
                  <a:srgbClr val="674EA7"/>
                </a:solidFill>
                <a:latin typeface="Proxima Nova"/>
                <a:ea typeface="Proxima Nova"/>
                <a:cs typeface="Proxima Nova"/>
                <a:sym typeface="Proxima Nova"/>
              </a:rPr>
              <a:t>Greenhouse gas emissions</a:t>
            </a:r>
            <a:endParaRPr sz="1400" b="0" i="0" u="none" strike="noStrike" cap="none">
              <a:solidFill>
                <a:srgbClr val="674EA7"/>
              </a:solidFill>
              <a:latin typeface="Proxima Nova"/>
              <a:ea typeface="Proxima Nova"/>
              <a:cs typeface="Proxima Nova"/>
              <a:sym typeface="Proxima Nova"/>
            </a:endParaRPr>
          </a:p>
        </p:txBody>
      </p:sp>
      <p:sp>
        <p:nvSpPr>
          <p:cNvPr id="555" name="Google Shape;555;p12"/>
          <p:cNvSpPr txBox="1"/>
          <p:nvPr/>
        </p:nvSpPr>
        <p:spPr>
          <a:xfrm>
            <a:off x="1906175" y="4296400"/>
            <a:ext cx="977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Land use</a:t>
            </a:r>
            <a:endParaRPr sz="1400" b="0" i="0" u="none" strike="noStrike" cap="none">
              <a:solidFill>
                <a:srgbClr val="B45F06"/>
              </a:solidFill>
              <a:latin typeface="Proxima Nova"/>
              <a:ea typeface="Proxima Nova"/>
              <a:cs typeface="Proxima Nova"/>
              <a:sym typeface="Proxima Nova"/>
            </a:endParaRPr>
          </a:p>
        </p:txBody>
      </p:sp>
      <p:sp>
        <p:nvSpPr>
          <p:cNvPr id="556" name="Google Shape;556;p12"/>
          <p:cNvSpPr txBox="1"/>
          <p:nvPr/>
        </p:nvSpPr>
        <p:spPr>
          <a:xfrm>
            <a:off x="5499238" y="4296400"/>
            <a:ext cx="1127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Electricity</a:t>
            </a:r>
            <a:endParaRPr sz="1400" b="0" i="0" u="none" strike="noStrike" cap="none">
              <a:solidFill>
                <a:srgbClr val="B45F06"/>
              </a:solidFill>
              <a:latin typeface="Proxima Nova"/>
              <a:ea typeface="Proxima Nova"/>
              <a:cs typeface="Proxima Nova"/>
              <a:sym typeface="Proxima Nova"/>
            </a:endParaRPr>
          </a:p>
        </p:txBody>
      </p:sp>
      <p:sp>
        <p:nvSpPr>
          <p:cNvPr id="557" name="Google Shape;557;p12"/>
          <p:cNvSpPr txBox="1"/>
          <p:nvPr/>
        </p:nvSpPr>
        <p:spPr>
          <a:xfrm>
            <a:off x="6715838" y="4296400"/>
            <a:ext cx="826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Labour</a:t>
            </a:r>
            <a:endParaRPr sz="1400" b="0" i="0" u="none" strike="noStrike" cap="none">
              <a:solidFill>
                <a:srgbClr val="B45F06"/>
              </a:solidFill>
              <a:latin typeface="Proxima Nova"/>
              <a:ea typeface="Proxima Nova"/>
              <a:cs typeface="Proxima Nova"/>
              <a:sym typeface="Proxima Nova"/>
            </a:endParaRPr>
          </a:p>
        </p:txBody>
      </p:sp>
      <p:sp>
        <p:nvSpPr>
          <p:cNvPr id="558" name="Google Shape;558;p12"/>
          <p:cNvSpPr txBox="1"/>
          <p:nvPr/>
        </p:nvSpPr>
        <p:spPr>
          <a:xfrm>
            <a:off x="3065938" y="4296400"/>
            <a:ext cx="826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Water</a:t>
            </a:r>
            <a:endParaRPr sz="1400" b="0" i="0" u="none" strike="noStrike" cap="none">
              <a:solidFill>
                <a:srgbClr val="B45F06"/>
              </a:solidFill>
              <a:latin typeface="Proxima Nova"/>
              <a:ea typeface="Proxima Nova"/>
              <a:cs typeface="Proxima Nova"/>
              <a:sym typeface="Proxima Nova"/>
            </a:endParaRPr>
          </a:p>
        </p:txBody>
      </p:sp>
      <p:sp>
        <p:nvSpPr>
          <p:cNvPr id="559" name="Google Shape;559;p12"/>
          <p:cNvSpPr txBox="1"/>
          <p:nvPr/>
        </p:nvSpPr>
        <p:spPr>
          <a:xfrm>
            <a:off x="3053775" y="2762050"/>
            <a:ext cx="13110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Manufacturing</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60" name="Google Shape;560;p12"/>
          <p:cNvSpPr txBox="1"/>
          <p:nvPr/>
        </p:nvSpPr>
        <p:spPr>
          <a:xfrm>
            <a:off x="3768063" y="1644025"/>
            <a:ext cx="1589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rgbClr val="674EA7"/>
                </a:solidFill>
                <a:latin typeface="Proxima Nova"/>
                <a:ea typeface="Proxima Nova"/>
                <a:cs typeface="Proxima Nova"/>
                <a:sym typeface="Proxima Nova"/>
              </a:rPr>
              <a:t>Excess materials</a:t>
            </a:r>
            <a:endParaRPr sz="1400" b="0" i="0" u="none" strike="noStrike" cap="none">
              <a:solidFill>
                <a:srgbClr val="674EA7"/>
              </a:solidFill>
              <a:latin typeface="Proxima Nova"/>
              <a:ea typeface="Proxima Nova"/>
              <a:cs typeface="Proxima Nova"/>
              <a:sym typeface="Proxima Nova"/>
            </a:endParaRPr>
          </a:p>
        </p:txBody>
      </p:sp>
      <p:sp>
        <p:nvSpPr>
          <p:cNvPr id="561" name="Google Shape;561;p12"/>
          <p:cNvSpPr txBox="1"/>
          <p:nvPr/>
        </p:nvSpPr>
        <p:spPr>
          <a:xfrm>
            <a:off x="2944013" y="1644025"/>
            <a:ext cx="72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674EA7"/>
                </a:solidFill>
                <a:latin typeface="Proxima Nova"/>
                <a:ea typeface="Proxima Nova"/>
                <a:cs typeface="Proxima Nova"/>
                <a:sym typeface="Proxima Nova"/>
              </a:rPr>
              <a:t>Heat</a:t>
            </a:r>
            <a:endParaRPr sz="1400" b="0" i="0" u="none" strike="noStrike" cap="none">
              <a:solidFill>
                <a:srgbClr val="674EA7"/>
              </a:solidFill>
              <a:latin typeface="Proxima Nova"/>
              <a:ea typeface="Proxima Nova"/>
              <a:cs typeface="Proxima Nova"/>
              <a:sym typeface="Proxima Nova"/>
            </a:endParaRPr>
          </a:p>
        </p:txBody>
      </p:sp>
      <p:sp>
        <p:nvSpPr>
          <p:cNvPr id="562" name="Google Shape;562;p12"/>
          <p:cNvSpPr/>
          <p:nvPr/>
        </p:nvSpPr>
        <p:spPr>
          <a:xfrm>
            <a:off x="245650" y="3418575"/>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2"/>
          <p:cNvSpPr/>
          <p:nvPr/>
        </p:nvSpPr>
        <p:spPr>
          <a:xfrm>
            <a:off x="1213750" y="3418575"/>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2"/>
          <p:cNvSpPr/>
          <p:nvPr/>
        </p:nvSpPr>
        <p:spPr>
          <a:xfrm>
            <a:off x="2193725" y="3439450"/>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2"/>
          <p:cNvSpPr/>
          <p:nvPr/>
        </p:nvSpPr>
        <p:spPr>
          <a:xfrm>
            <a:off x="3135188" y="3439450"/>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2"/>
          <p:cNvSpPr/>
          <p:nvPr/>
        </p:nvSpPr>
        <p:spPr>
          <a:xfrm>
            <a:off x="6024713" y="3416200"/>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2"/>
          <p:cNvSpPr/>
          <p:nvPr/>
        </p:nvSpPr>
        <p:spPr>
          <a:xfrm>
            <a:off x="7004688" y="3437075"/>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2"/>
          <p:cNvSpPr/>
          <p:nvPr/>
        </p:nvSpPr>
        <p:spPr>
          <a:xfrm>
            <a:off x="7972788" y="3437075"/>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2"/>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2"/>
          <p:cNvSpPr/>
          <p:nvPr/>
        </p:nvSpPr>
        <p:spPr>
          <a:xfrm rot="-5400000">
            <a:off x="1294119" y="22714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2"/>
          <p:cNvSpPr/>
          <p:nvPr/>
        </p:nvSpPr>
        <p:spPr>
          <a:xfrm rot="-5400000">
            <a:off x="245656" y="22714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2"/>
          <p:cNvSpPr/>
          <p:nvPr/>
        </p:nvSpPr>
        <p:spPr>
          <a:xfrm rot="-5400000">
            <a:off x="2306619" y="2271481"/>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2"/>
          <p:cNvSpPr/>
          <p:nvPr/>
        </p:nvSpPr>
        <p:spPr>
          <a:xfrm rot="-5400000">
            <a:off x="3307419" y="2271481"/>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2"/>
          <p:cNvSpPr/>
          <p:nvPr/>
        </p:nvSpPr>
        <p:spPr>
          <a:xfrm rot="-5400000">
            <a:off x="7078994" y="2272181"/>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2"/>
          <p:cNvSpPr/>
          <p:nvPr/>
        </p:nvSpPr>
        <p:spPr>
          <a:xfrm rot="-5400000">
            <a:off x="6030531" y="2272181"/>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2"/>
          <p:cNvSpPr/>
          <p:nvPr/>
        </p:nvSpPr>
        <p:spPr>
          <a:xfrm rot="-5400000">
            <a:off x="8091494" y="2272169"/>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2"/>
          <p:cNvSpPr/>
          <p:nvPr/>
        </p:nvSpPr>
        <p:spPr>
          <a:xfrm>
            <a:off x="0" y="390650"/>
            <a:ext cx="1589100" cy="487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chemeClr val="lt2"/>
                </a:solidFill>
                <a:latin typeface="Proxima Nova"/>
                <a:ea typeface="Proxima Nova"/>
                <a:cs typeface="Proxima Nova"/>
                <a:sym typeface="Proxima Nova"/>
              </a:rPr>
              <a:t>Too complex to recycle</a:t>
            </a:r>
            <a:endParaRPr sz="12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13"/>
          <p:cNvSpPr/>
          <p:nvPr/>
        </p:nvSpPr>
        <p:spPr>
          <a:xfrm>
            <a:off x="6593950" y="2265400"/>
            <a:ext cx="1501200" cy="1501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p13"/>
          <p:cNvSpPr/>
          <p:nvPr/>
        </p:nvSpPr>
        <p:spPr>
          <a:xfrm>
            <a:off x="7490000" y="2079200"/>
            <a:ext cx="303300" cy="4539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4" name="Google Shape;584;p13"/>
          <p:cNvSpPr/>
          <p:nvPr/>
        </p:nvSpPr>
        <p:spPr>
          <a:xfrm rot="-2700000">
            <a:off x="7639831" y="2259735"/>
            <a:ext cx="229951" cy="19898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p13"/>
          <p:cNvSpPr/>
          <p:nvPr/>
        </p:nvSpPr>
        <p:spPr>
          <a:xfrm>
            <a:off x="1391675" y="2265400"/>
            <a:ext cx="1501200" cy="15012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p13"/>
          <p:cNvSpPr/>
          <p:nvPr/>
        </p:nvSpPr>
        <p:spPr>
          <a:xfrm>
            <a:off x="2287725" y="2079200"/>
            <a:ext cx="303300" cy="4539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p13"/>
          <p:cNvSpPr/>
          <p:nvPr/>
        </p:nvSpPr>
        <p:spPr>
          <a:xfrm rot="-2700000">
            <a:off x="2437556" y="2259735"/>
            <a:ext cx="229951" cy="19898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p13"/>
          <p:cNvSpPr txBox="1">
            <a:spLocks noGrp="1"/>
          </p:cNvSpPr>
          <p:nvPr>
            <p:ph type="title"/>
          </p:nvPr>
        </p:nvSpPr>
        <p:spPr>
          <a:xfrm>
            <a:off x="260238" y="503150"/>
            <a:ext cx="8438100" cy="985200"/>
          </a:xfrm>
          <a:prstGeom prst="rect">
            <a:avLst/>
          </a:prstGeom>
          <a:noFill/>
          <a:ln>
            <a:noFill/>
          </a:ln>
        </p:spPr>
        <p:txBody>
          <a:bodyPr spcFirstLastPara="1" wrap="square" lIns="36825" tIns="36825" rIns="36825" bIns="36825" anchor="t" anchorCtr="0">
            <a:noAutofit/>
          </a:bodyPr>
          <a:lstStyle/>
          <a:p>
            <a:pPr marL="0" lvl="0" indent="0" algn="ctr" rtl="0">
              <a:lnSpc>
                <a:spcPct val="115000"/>
              </a:lnSpc>
              <a:spcBef>
                <a:spcPts val="400"/>
              </a:spcBef>
              <a:spcAft>
                <a:spcPts val="0"/>
              </a:spcAft>
              <a:buClr>
                <a:schemeClr val="lt1"/>
              </a:buClr>
              <a:buSzPts val="1100"/>
              <a:buFont typeface="Arial"/>
              <a:buNone/>
            </a:pPr>
            <a:r>
              <a:rPr lang="pt-PT" sz="1600" b="1">
                <a:solidFill>
                  <a:srgbClr val="443938"/>
                </a:solidFill>
                <a:latin typeface="Proxima Nova"/>
                <a:ea typeface="Proxima Nova"/>
                <a:cs typeface="Proxima Nova"/>
                <a:sym typeface="Proxima Nova"/>
              </a:rPr>
              <a:t>How could the outputs circulate back and be used in your solution or in other industries?</a:t>
            </a:r>
            <a:endParaRPr sz="1600" b="1">
              <a:solidFill>
                <a:srgbClr val="443938"/>
              </a:solidFill>
              <a:latin typeface="Proxima Nova"/>
              <a:ea typeface="Proxima Nova"/>
              <a:cs typeface="Proxima Nova"/>
              <a:sym typeface="Proxima Nova"/>
            </a:endParaRPr>
          </a:p>
          <a:p>
            <a:pPr marL="0" lvl="0" indent="0" algn="ctr" rtl="0">
              <a:lnSpc>
                <a:spcPct val="115000"/>
              </a:lnSpc>
              <a:spcBef>
                <a:spcPts val="400"/>
              </a:spcBef>
              <a:spcAft>
                <a:spcPts val="0"/>
              </a:spcAft>
              <a:buClr>
                <a:schemeClr val="lt1"/>
              </a:buClr>
              <a:buSzPts val="1100"/>
              <a:buFont typeface="Arial"/>
              <a:buNone/>
            </a:pPr>
            <a:r>
              <a:rPr lang="pt-PT" sz="1600" b="1">
                <a:solidFill>
                  <a:srgbClr val="443938"/>
                </a:solidFill>
                <a:latin typeface="Proxima Nova"/>
                <a:ea typeface="Proxima Nova"/>
                <a:cs typeface="Proxima Nova"/>
                <a:sym typeface="Proxima Nova"/>
              </a:rPr>
              <a:t>How could you design for recyclability?</a:t>
            </a:r>
            <a:endParaRPr sz="1600" b="1">
              <a:solidFill>
                <a:srgbClr val="443938"/>
              </a:solidFill>
              <a:latin typeface="Proxima Nova"/>
              <a:ea typeface="Proxima Nova"/>
              <a:cs typeface="Proxima Nova"/>
              <a:sym typeface="Proxima Nova"/>
            </a:endParaRPr>
          </a:p>
        </p:txBody>
      </p:sp>
      <p:sp>
        <p:nvSpPr>
          <p:cNvPr id="589" name="Google Shape;589;p13"/>
          <p:cNvSpPr txBox="1"/>
          <p:nvPr/>
        </p:nvSpPr>
        <p:spPr>
          <a:xfrm>
            <a:off x="4744375" y="2659750"/>
            <a:ext cx="11271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rgbClr val="000000"/>
                </a:solidFill>
                <a:latin typeface="Proxima Nova"/>
                <a:ea typeface="Proxima Nova"/>
                <a:cs typeface="Proxima Nova"/>
                <a:sym typeface="Proxima Nova"/>
              </a:rPr>
              <a:t>💡</a:t>
            </a:r>
            <a:endParaRPr sz="7200" b="0" i="0" u="none" strike="noStrike" cap="none">
              <a:solidFill>
                <a:srgbClr val="000000"/>
              </a:solidFill>
              <a:latin typeface="Proxima Nova"/>
              <a:ea typeface="Proxima Nova"/>
              <a:cs typeface="Proxima Nova"/>
              <a:sym typeface="Proxima Nova"/>
            </a:endParaRPr>
          </a:p>
        </p:txBody>
      </p:sp>
      <p:cxnSp>
        <p:nvCxnSpPr>
          <p:cNvPr id="590" name="Google Shape;590;p13"/>
          <p:cNvCxnSpPr/>
          <p:nvPr/>
        </p:nvCxnSpPr>
        <p:spPr>
          <a:xfrm>
            <a:off x="1300" y="3408550"/>
            <a:ext cx="4910700" cy="0"/>
          </a:xfrm>
          <a:prstGeom prst="straightConnector1">
            <a:avLst/>
          </a:prstGeom>
          <a:noFill/>
          <a:ln w="38100" cap="flat" cmpd="sng">
            <a:solidFill>
              <a:schemeClr val="dk2"/>
            </a:solidFill>
            <a:prstDash val="solid"/>
            <a:round/>
            <a:headEnd type="none" w="sm" len="sm"/>
            <a:tailEnd type="triangle" w="med" len="med"/>
          </a:ln>
        </p:spPr>
      </p:cxnSp>
      <p:cxnSp>
        <p:nvCxnSpPr>
          <p:cNvPr id="591" name="Google Shape;591;p13"/>
          <p:cNvCxnSpPr/>
          <p:nvPr/>
        </p:nvCxnSpPr>
        <p:spPr>
          <a:xfrm>
            <a:off x="5755225" y="3395125"/>
            <a:ext cx="3398100" cy="3600"/>
          </a:xfrm>
          <a:prstGeom prst="straightConnector1">
            <a:avLst/>
          </a:prstGeom>
          <a:noFill/>
          <a:ln w="38100" cap="flat" cmpd="sng">
            <a:solidFill>
              <a:schemeClr val="dk2"/>
            </a:solidFill>
            <a:prstDash val="solid"/>
            <a:round/>
            <a:headEnd type="none" w="sm" len="sm"/>
            <a:tailEnd type="triangle" w="med" len="med"/>
          </a:ln>
        </p:spPr>
      </p:cxnSp>
      <p:sp>
        <p:nvSpPr>
          <p:cNvPr id="592" name="Google Shape;592;p13"/>
          <p:cNvSpPr txBox="1"/>
          <p:nvPr/>
        </p:nvSpPr>
        <p:spPr>
          <a:xfrm>
            <a:off x="0" y="2762050"/>
            <a:ext cx="1256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Extracting raw materials </a:t>
            </a:r>
            <a:endParaRPr sz="1400" b="0" i="0" u="none" strike="noStrike" cap="none">
              <a:solidFill>
                <a:schemeClr val="lt2"/>
              </a:solidFill>
              <a:latin typeface="Proxima Nova"/>
              <a:ea typeface="Proxima Nova"/>
              <a:cs typeface="Proxima Nova"/>
              <a:sym typeface="Proxima Nova"/>
            </a:endParaRPr>
          </a:p>
        </p:txBody>
      </p:sp>
      <p:sp>
        <p:nvSpPr>
          <p:cNvPr id="593" name="Google Shape;593;p13"/>
          <p:cNvSpPr txBox="1"/>
          <p:nvPr/>
        </p:nvSpPr>
        <p:spPr>
          <a:xfrm>
            <a:off x="1162175" y="2762050"/>
            <a:ext cx="1256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Production of components</a:t>
            </a:r>
            <a:endParaRPr sz="1400" b="0" i="0" u="none" strike="noStrike" cap="none">
              <a:solidFill>
                <a:schemeClr val="lt2"/>
              </a:solidFill>
              <a:latin typeface="Proxima Nova"/>
              <a:ea typeface="Proxima Nova"/>
              <a:cs typeface="Proxima Nova"/>
              <a:sym typeface="Proxima Nova"/>
            </a:endParaRPr>
          </a:p>
        </p:txBody>
      </p:sp>
      <p:sp>
        <p:nvSpPr>
          <p:cNvPr id="594" name="Google Shape;594;p13"/>
          <p:cNvSpPr txBox="1"/>
          <p:nvPr/>
        </p:nvSpPr>
        <p:spPr>
          <a:xfrm>
            <a:off x="2358875" y="2762050"/>
            <a:ext cx="8268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Design</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95" name="Google Shape;595;p13"/>
          <p:cNvSpPr txBox="1"/>
          <p:nvPr/>
        </p:nvSpPr>
        <p:spPr>
          <a:xfrm>
            <a:off x="3915964" y="4296400"/>
            <a:ext cx="1450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Precious metals</a:t>
            </a:r>
            <a:endParaRPr sz="1400" b="0" i="0" u="none" strike="noStrike" cap="none">
              <a:solidFill>
                <a:srgbClr val="B45F06"/>
              </a:solidFill>
              <a:latin typeface="Proxima Nova"/>
              <a:ea typeface="Proxima Nova"/>
              <a:cs typeface="Proxima Nova"/>
              <a:sym typeface="Proxima Nova"/>
            </a:endParaRPr>
          </a:p>
        </p:txBody>
      </p:sp>
      <p:sp>
        <p:nvSpPr>
          <p:cNvPr id="596" name="Google Shape;596;p13"/>
          <p:cNvSpPr txBox="1"/>
          <p:nvPr/>
        </p:nvSpPr>
        <p:spPr>
          <a:xfrm>
            <a:off x="5769350" y="2762050"/>
            <a:ext cx="1370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Transportation</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97" name="Google Shape;597;p13"/>
          <p:cNvSpPr txBox="1"/>
          <p:nvPr/>
        </p:nvSpPr>
        <p:spPr>
          <a:xfrm>
            <a:off x="7063850" y="2762050"/>
            <a:ext cx="7290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Usage</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98" name="Google Shape;598;p13"/>
          <p:cNvSpPr txBox="1"/>
          <p:nvPr/>
        </p:nvSpPr>
        <p:spPr>
          <a:xfrm>
            <a:off x="7735275" y="2762050"/>
            <a:ext cx="9777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Disposal</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599" name="Google Shape;599;p13"/>
          <p:cNvSpPr txBox="1"/>
          <p:nvPr/>
        </p:nvSpPr>
        <p:spPr>
          <a:xfrm>
            <a:off x="5530088" y="1644025"/>
            <a:ext cx="1127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674EA7"/>
                </a:solidFill>
                <a:latin typeface="Proxima Nova"/>
                <a:ea typeface="Proxima Nova"/>
                <a:cs typeface="Proxima Nova"/>
                <a:sym typeface="Proxima Nova"/>
              </a:rPr>
              <a:t>Fossil fuels</a:t>
            </a:r>
            <a:endParaRPr sz="1400" b="0" i="0" u="none" strike="noStrike" cap="none">
              <a:solidFill>
                <a:srgbClr val="674EA7"/>
              </a:solidFill>
              <a:latin typeface="Proxima Nova"/>
              <a:ea typeface="Proxima Nova"/>
              <a:cs typeface="Proxima Nova"/>
              <a:sym typeface="Proxima Nova"/>
            </a:endParaRPr>
          </a:p>
        </p:txBody>
      </p:sp>
      <p:sp>
        <p:nvSpPr>
          <p:cNvPr id="600" name="Google Shape;600;p13"/>
          <p:cNvSpPr txBox="1"/>
          <p:nvPr/>
        </p:nvSpPr>
        <p:spPr>
          <a:xfrm>
            <a:off x="1906175" y="4296400"/>
            <a:ext cx="977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Land use</a:t>
            </a:r>
            <a:endParaRPr sz="1400" b="0" i="0" u="none" strike="noStrike" cap="none">
              <a:solidFill>
                <a:srgbClr val="B45F06"/>
              </a:solidFill>
              <a:latin typeface="Proxima Nova"/>
              <a:ea typeface="Proxima Nova"/>
              <a:cs typeface="Proxima Nova"/>
              <a:sym typeface="Proxima Nova"/>
            </a:endParaRPr>
          </a:p>
        </p:txBody>
      </p:sp>
      <p:sp>
        <p:nvSpPr>
          <p:cNvPr id="601" name="Google Shape;601;p13"/>
          <p:cNvSpPr txBox="1"/>
          <p:nvPr/>
        </p:nvSpPr>
        <p:spPr>
          <a:xfrm>
            <a:off x="5499238" y="4296400"/>
            <a:ext cx="1127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Electricity</a:t>
            </a:r>
            <a:endParaRPr sz="1400" b="0" i="0" u="none" strike="noStrike" cap="none">
              <a:solidFill>
                <a:srgbClr val="B45F06"/>
              </a:solidFill>
              <a:latin typeface="Proxima Nova"/>
              <a:ea typeface="Proxima Nova"/>
              <a:cs typeface="Proxima Nova"/>
              <a:sym typeface="Proxima Nova"/>
            </a:endParaRPr>
          </a:p>
        </p:txBody>
      </p:sp>
      <p:sp>
        <p:nvSpPr>
          <p:cNvPr id="602" name="Google Shape;602;p13"/>
          <p:cNvSpPr txBox="1"/>
          <p:nvPr/>
        </p:nvSpPr>
        <p:spPr>
          <a:xfrm>
            <a:off x="6715838" y="4296400"/>
            <a:ext cx="826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Labour</a:t>
            </a:r>
            <a:endParaRPr sz="1400" b="0" i="0" u="none" strike="noStrike" cap="none">
              <a:solidFill>
                <a:srgbClr val="B45F06"/>
              </a:solidFill>
              <a:latin typeface="Proxima Nova"/>
              <a:ea typeface="Proxima Nova"/>
              <a:cs typeface="Proxima Nova"/>
              <a:sym typeface="Proxima Nova"/>
            </a:endParaRPr>
          </a:p>
        </p:txBody>
      </p:sp>
      <p:sp>
        <p:nvSpPr>
          <p:cNvPr id="603" name="Google Shape;603;p13"/>
          <p:cNvSpPr txBox="1"/>
          <p:nvPr/>
        </p:nvSpPr>
        <p:spPr>
          <a:xfrm>
            <a:off x="3065938" y="4296400"/>
            <a:ext cx="826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B45F06"/>
                </a:solidFill>
                <a:latin typeface="Proxima Nova"/>
                <a:ea typeface="Proxima Nova"/>
                <a:cs typeface="Proxima Nova"/>
                <a:sym typeface="Proxima Nova"/>
              </a:rPr>
              <a:t>Water</a:t>
            </a:r>
            <a:endParaRPr sz="1400" b="0" i="0" u="none" strike="noStrike" cap="none">
              <a:solidFill>
                <a:srgbClr val="B45F06"/>
              </a:solidFill>
              <a:latin typeface="Proxima Nova"/>
              <a:ea typeface="Proxima Nova"/>
              <a:cs typeface="Proxima Nova"/>
              <a:sym typeface="Proxima Nova"/>
            </a:endParaRPr>
          </a:p>
        </p:txBody>
      </p:sp>
      <p:sp>
        <p:nvSpPr>
          <p:cNvPr id="604" name="Google Shape;604;p13"/>
          <p:cNvSpPr txBox="1"/>
          <p:nvPr/>
        </p:nvSpPr>
        <p:spPr>
          <a:xfrm>
            <a:off x="3053775" y="2762050"/>
            <a:ext cx="1311000" cy="615600"/>
          </a:xfrm>
          <a:prstGeom prst="rect">
            <a:avLst/>
          </a:prstGeom>
          <a:solidFill>
            <a:schemeClr val="dk2"/>
          </a:solidFill>
          <a:ln w="9525" cap="flat" cmpd="sng">
            <a:solidFill>
              <a:srgbClr val="FEFEFE"/>
            </a:solidFill>
            <a:prstDash val="solid"/>
            <a:round/>
            <a:headEnd type="none" w="sm" len="sm"/>
            <a:tailEnd type="none" w="sm" len="sm"/>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Manufacturing</a:t>
            </a:r>
            <a:endParaRPr sz="1400" b="0" i="0" u="none" strike="noStrike" cap="none">
              <a:solidFill>
                <a:schemeClr val="lt2"/>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2"/>
              </a:solidFill>
              <a:latin typeface="Proxima Nova"/>
              <a:ea typeface="Proxima Nova"/>
              <a:cs typeface="Proxima Nova"/>
              <a:sym typeface="Proxima Nova"/>
            </a:endParaRPr>
          </a:p>
        </p:txBody>
      </p:sp>
      <p:sp>
        <p:nvSpPr>
          <p:cNvPr id="605" name="Google Shape;605;p13"/>
          <p:cNvSpPr txBox="1"/>
          <p:nvPr/>
        </p:nvSpPr>
        <p:spPr>
          <a:xfrm>
            <a:off x="3768063" y="1644025"/>
            <a:ext cx="1589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pt-PT" sz="1400" b="0" i="0" u="none" strike="noStrike" cap="none">
                <a:solidFill>
                  <a:srgbClr val="674EA7"/>
                </a:solidFill>
                <a:latin typeface="Proxima Nova"/>
                <a:ea typeface="Proxima Nova"/>
                <a:cs typeface="Proxima Nova"/>
                <a:sym typeface="Proxima Nova"/>
              </a:rPr>
              <a:t>Excess materials</a:t>
            </a:r>
            <a:endParaRPr sz="1400" b="0" i="0" u="none" strike="noStrike" cap="none">
              <a:solidFill>
                <a:srgbClr val="674EA7"/>
              </a:solidFill>
              <a:latin typeface="Proxima Nova"/>
              <a:ea typeface="Proxima Nova"/>
              <a:cs typeface="Proxima Nova"/>
              <a:sym typeface="Proxima Nova"/>
            </a:endParaRPr>
          </a:p>
        </p:txBody>
      </p:sp>
      <p:sp>
        <p:nvSpPr>
          <p:cNvPr id="606" name="Google Shape;606;p13"/>
          <p:cNvSpPr txBox="1"/>
          <p:nvPr/>
        </p:nvSpPr>
        <p:spPr>
          <a:xfrm>
            <a:off x="2944013" y="1644025"/>
            <a:ext cx="72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674EA7"/>
                </a:solidFill>
                <a:latin typeface="Proxima Nova"/>
                <a:ea typeface="Proxima Nova"/>
                <a:cs typeface="Proxima Nova"/>
                <a:sym typeface="Proxima Nova"/>
              </a:rPr>
              <a:t>Heat</a:t>
            </a:r>
            <a:endParaRPr sz="1400" b="0" i="0" u="none" strike="noStrike" cap="none">
              <a:solidFill>
                <a:srgbClr val="674EA7"/>
              </a:solidFill>
              <a:latin typeface="Proxima Nova"/>
              <a:ea typeface="Proxima Nova"/>
              <a:cs typeface="Proxima Nova"/>
              <a:sym typeface="Proxima Nova"/>
            </a:endParaRPr>
          </a:p>
        </p:txBody>
      </p:sp>
      <p:sp>
        <p:nvSpPr>
          <p:cNvPr id="607" name="Google Shape;607;p13"/>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15"/>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5"/>
          <p:cNvSpPr txBox="1"/>
          <p:nvPr/>
        </p:nvSpPr>
        <p:spPr>
          <a:xfrm>
            <a:off x="1886550" y="2107550"/>
            <a:ext cx="5370900" cy="1569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pt-PT" sz="1800" b="0" i="0" u="none" strike="noStrike" cap="none">
                <a:solidFill>
                  <a:srgbClr val="000000"/>
                </a:solidFill>
                <a:latin typeface="Proxima Nova"/>
                <a:ea typeface="Proxima Nova"/>
                <a:cs typeface="Proxima Nova"/>
                <a:sym typeface="Proxima Nova"/>
              </a:rPr>
              <a:t>How could you reduce the amount of energy needed to produce and operate your solution?</a:t>
            </a:r>
            <a:endParaRPr sz="18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800"/>
              <a:buFont typeface="Arial"/>
              <a:buNone/>
            </a:pPr>
            <a:r>
              <a:rPr lang="pt-PT" sz="1800" b="0" i="0" u="none" strike="noStrike" cap="none">
                <a:solidFill>
                  <a:srgbClr val="000000"/>
                </a:solidFill>
                <a:latin typeface="Proxima Nova"/>
                <a:ea typeface="Proxima Nova"/>
                <a:cs typeface="Proxima Nova"/>
                <a:sym typeface="Proxima Nova"/>
              </a:rPr>
              <a:t>How could you reduce the amount of water consumed with your solution?</a:t>
            </a:r>
            <a:endParaRPr sz="1800" b="0" i="0" u="none" strike="noStrike" cap="none">
              <a:solidFill>
                <a:srgbClr val="000000"/>
              </a:solidFill>
              <a:latin typeface="Proxima Nova"/>
              <a:ea typeface="Proxima Nova"/>
              <a:cs typeface="Proxima Nova"/>
              <a:sym typeface="Proxima Nova"/>
            </a:endParaRPr>
          </a:p>
        </p:txBody>
      </p:sp>
      <p:sp>
        <p:nvSpPr>
          <p:cNvPr id="614" name="Google Shape;614;p15"/>
          <p:cNvSpPr/>
          <p:nvPr/>
        </p:nvSpPr>
        <p:spPr>
          <a:xfrm>
            <a:off x="0" y="390643"/>
            <a:ext cx="1589100" cy="487500"/>
          </a:xfrm>
          <a:prstGeom prst="homePlate">
            <a:avLst>
              <a:gd name="adj" fmla="val 50000"/>
            </a:avLst>
          </a:prstGeom>
          <a:solidFill>
            <a:srgbClr val="688B9A"/>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chemeClr val="lt2"/>
                </a:solidFill>
                <a:latin typeface="Proxima Nova"/>
                <a:ea typeface="Proxima Nova"/>
                <a:cs typeface="Proxima Nova"/>
                <a:sym typeface="Proxima Nova"/>
              </a:rPr>
              <a:t>Hard to reuse/ recycle energy sources</a:t>
            </a:r>
            <a:endParaRPr sz="1200" b="0" i="0" u="none" strike="noStrike" cap="none">
              <a:solidFill>
                <a:srgbClr val="000000"/>
              </a:solidFill>
              <a:latin typeface="Arial"/>
              <a:ea typeface="Arial"/>
              <a:cs typeface="Arial"/>
              <a:sym typeface="Arial"/>
            </a:endParaRPr>
          </a:p>
        </p:txBody>
      </p:sp>
      <p:sp>
        <p:nvSpPr>
          <p:cNvPr id="615" name="Google Shape;615;p15"/>
          <p:cNvSpPr/>
          <p:nvPr/>
        </p:nvSpPr>
        <p:spPr>
          <a:xfrm>
            <a:off x="0" y="878068"/>
            <a:ext cx="1589100" cy="487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chemeClr val="lt2"/>
                </a:solidFill>
                <a:latin typeface="Proxima Nova"/>
                <a:ea typeface="Proxima Nova"/>
                <a:cs typeface="Proxima Nova"/>
                <a:sym typeface="Proxima Nova"/>
              </a:rPr>
              <a:t>Input exceeds output</a:t>
            </a:r>
            <a:endParaRPr sz="1200" b="0" i="0" u="none" strike="noStrike" cap="none">
              <a:solidFill>
                <a:srgbClr val="000000"/>
              </a:solidFill>
              <a:latin typeface="Arial"/>
              <a:ea typeface="Arial"/>
              <a:cs typeface="Arial"/>
              <a:sym typeface="Arial"/>
            </a:endParaRPr>
          </a:p>
        </p:txBody>
      </p:sp>
      <p:sp>
        <p:nvSpPr>
          <p:cNvPr id="616" name="Google Shape;616;p15"/>
          <p:cNvSpPr txBox="1">
            <a:spLocks noGrp="1"/>
          </p:cNvSpPr>
          <p:nvPr>
            <p:ph type="title"/>
          </p:nvPr>
        </p:nvSpPr>
        <p:spPr>
          <a:xfrm>
            <a:off x="1760250" y="390650"/>
            <a:ext cx="6522900" cy="985200"/>
          </a:xfrm>
          <a:prstGeom prst="rect">
            <a:avLst/>
          </a:prstGeom>
          <a:noFill/>
          <a:ln>
            <a:noFill/>
          </a:ln>
        </p:spPr>
        <p:txBody>
          <a:bodyPr spcFirstLastPara="1" wrap="square" lIns="36825" tIns="36825" rIns="36825" bIns="36825" anchor="ctr" anchorCtr="0">
            <a:noAutofit/>
          </a:bodyPr>
          <a:lstStyle/>
          <a:p>
            <a:pPr marL="0" lvl="0" indent="0" algn="l" rtl="0">
              <a:lnSpc>
                <a:spcPct val="100000"/>
              </a:lnSpc>
              <a:spcBef>
                <a:spcPts val="0"/>
              </a:spcBef>
              <a:spcAft>
                <a:spcPts val="0"/>
              </a:spcAft>
              <a:buSzPts val="3400"/>
              <a:buNone/>
            </a:pPr>
            <a:r>
              <a:rPr lang="pt-PT" sz="2800"/>
              <a:t>Reduce the amount of resources used</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14"/>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2" name="Google Shape;622;p14"/>
          <p:cNvPicPr preferRelativeResize="0"/>
          <p:nvPr/>
        </p:nvPicPr>
        <p:blipFill rotWithShape="1">
          <a:blip r:embed="rId3">
            <a:alphaModFix/>
          </a:blip>
          <a:srcRect l="28042" r="9667"/>
          <a:stretch/>
        </p:blipFill>
        <p:spPr>
          <a:xfrm>
            <a:off x="0" y="598725"/>
            <a:ext cx="4246551" cy="4544775"/>
          </a:xfrm>
          <a:prstGeom prst="rect">
            <a:avLst/>
          </a:prstGeom>
          <a:noFill/>
          <a:ln>
            <a:noFill/>
          </a:ln>
        </p:spPr>
      </p:pic>
      <p:pic>
        <p:nvPicPr>
          <p:cNvPr id="623" name="Google Shape;623;p14"/>
          <p:cNvPicPr preferRelativeResize="0"/>
          <p:nvPr/>
        </p:nvPicPr>
        <p:blipFill rotWithShape="1">
          <a:blip r:embed="rId4">
            <a:alphaModFix/>
          </a:blip>
          <a:srcRect/>
          <a:stretch/>
        </p:blipFill>
        <p:spPr>
          <a:xfrm>
            <a:off x="0" y="0"/>
            <a:ext cx="2993509" cy="598725"/>
          </a:xfrm>
          <a:prstGeom prst="rect">
            <a:avLst/>
          </a:prstGeom>
          <a:noFill/>
          <a:ln>
            <a:noFill/>
          </a:ln>
        </p:spPr>
      </p:pic>
      <p:sp>
        <p:nvSpPr>
          <p:cNvPr id="624" name="Google Shape;624;p14"/>
          <p:cNvSpPr txBox="1"/>
          <p:nvPr/>
        </p:nvSpPr>
        <p:spPr>
          <a:xfrm>
            <a:off x="4572000" y="1294188"/>
            <a:ext cx="4310400" cy="2555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b="1">
                <a:solidFill>
                  <a:schemeClr val="dk2"/>
                </a:solidFill>
                <a:latin typeface="Proxima Nova"/>
                <a:ea typeface="Proxima Nova"/>
                <a:cs typeface="Proxima Nova"/>
                <a:sym typeface="Proxima Nova"/>
              </a:rPr>
              <a:t>Problem:</a:t>
            </a:r>
            <a:endParaRPr b="1">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Millions of people lack decent and secure access to water in Mexico. </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Pumping water requires enormous amounts of electricity. </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40% of the water in the system is lost in leaks due to old infrastructure</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Mexico City spends more than 10% of its total budget pumping water to and around the city. </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Hidden costs: the poorest people spend up to 20% of their income on accessing water.</a:t>
            </a:r>
            <a:endParaRPr>
              <a:solidFill>
                <a:schemeClr val="dk2"/>
              </a:solidFill>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g244334f2228_0_477"/>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30" name="Google Shape;630;g244334f2228_0_477"/>
          <p:cNvPicPr preferRelativeResize="0"/>
          <p:nvPr/>
        </p:nvPicPr>
        <p:blipFill rotWithShape="1">
          <a:blip r:embed="rId3">
            <a:alphaModFix/>
          </a:blip>
          <a:srcRect l="28042" r="9667"/>
          <a:stretch/>
        </p:blipFill>
        <p:spPr>
          <a:xfrm>
            <a:off x="0" y="598725"/>
            <a:ext cx="4246551" cy="4544775"/>
          </a:xfrm>
          <a:prstGeom prst="rect">
            <a:avLst/>
          </a:prstGeom>
          <a:noFill/>
          <a:ln>
            <a:noFill/>
          </a:ln>
        </p:spPr>
      </p:pic>
      <p:pic>
        <p:nvPicPr>
          <p:cNvPr id="631" name="Google Shape;631;g244334f2228_0_477"/>
          <p:cNvPicPr preferRelativeResize="0"/>
          <p:nvPr/>
        </p:nvPicPr>
        <p:blipFill rotWithShape="1">
          <a:blip r:embed="rId4">
            <a:alphaModFix/>
          </a:blip>
          <a:srcRect/>
          <a:stretch/>
        </p:blipFill>
        <p:spPr>
          <a:xfrm>
            <a:off x="0" y="0"/>
            <a:ext cx="2993509" cy="598725"/>
          </a:xfrm>
          <a:prstGeom prst="rect">
            <a:avLst/>
          </a:prstGeom>
          <a:noFill/>
          <a:ln>
            <a:noFill/>
          </a:ln>
        </p:spPr>
      </p:pic>
      <p:sp>
        <p:nvSpPr>
          <p:cNvPr id="632" name="Google Shape;632;g244334f2228_0_477"/>
          <p:cNvSpPr txBox="1"/>
          <p:nvPr/>
        </p:nvSpPr>
        <p:spPr>
          <a:xfrm>
            <a:off x="4572000" y="1509738"/>
            <a:ext cx="4310400" cy="212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b="1">
                <a:solidFill>
                  <a:schemeClr val="dk2"/>
                </a:solidFill>
                <a:latin typeface="Proxima Nova"/>
                <a:ea typeface="Proxima Nova"/>
                <a:cs typeface="Proxima Nova"/>
                <a:sym typeface="Proxima Nova"/>
              </a:rPr>
              <a:t>Solution:</a:t>
            </a:r>
            <a:endParaRPr b="1">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Local system to harvest rainwater</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Education on sustainable practices and efficient water use</a:t>
            </a:r>
            <a:endParaRPr>
              <a:solidFill>
                <a:schemeClr val="dk2"/>
              </a:solidFill>
              <a:latin typeface="Proxima Nova"/>
              <a:ea typeface="Proxima Nova"/>
              <a:cs typeface="Proxima Nova"/>
              <a:sym typeface="Proxima Nova"/>
            </a:endParaRPr>
          </a:p>
          <a:p>
            <a:pPr marL="0" lvl="0" indent="0" algn="l" rtl="0">
              <a:spcBef>
                <a:spcPts val="0"/>
              </a:spcBef>
              <a:spcAft>
                <a:spcPts val="0"/>
              </a:spcAft>
              <a:buNone/>
            </a:pPr>
            <a:endParaRPr b="1">
              <a:solidFill>
                <a:schemeClr val="dk2"/>
              </a:solidFill>
              <a:latin typeface="Proxima Nova"/>
              <a:ea typeface="Proxima Nova"/>
              <a:cs typeface="Proxima Nova"/>
              <a:sym typeface="Proxima Nova"/>
            </a:endParaRPr>
          </a:p>
          <a:p>
            <a:pPr marL="0" lvl="0" indent="0" algn="l" rtl="0">
              <a:spcBef>
                <a:spcPts val="0"/>
              </a:spcBef>
              <a:spcAft>
                <a:spcPts val="0"/>
              </a:spcAft>
              <a:buNone/>
            </a:pPr>
            <a:r>
              <a:rPr lang="pt-PT" b="1">
                <a:solidFill>
                  <a:schemeClr val="dk2"/>
                </a:solidFill>
                <a:latin typeface="Proxima Nova"/>
                <a:ea typeface="Proxima Nova"/>
                <a:cs typeface="Proxima Nova"/>
                <a:sym typeface="Proxima Nova"/>
              </a:rPr>
              <a:t>Secondary impacts</a:t>
            </a:r>
            <a:endParaRPr b="1">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Reduced Flooding</a:t>
            </a:r>
            <a:endParaRPr>
              <a:solidFill>
                <a:schemeClr val="dk2"/>
              </a:solidFill>
              <a:latin typeface="Proxima Nova"/>
              <a:ea typeface="Proxima Nova"/>
              <a:cs typeface="Proxima Nova"/>
              <a:sym typeface="Proxima Nova"/>
            </a:endParaRPr>
          </a:p>
          <a:p>
            <a:pPr marL="457200" lvl="0" indent="-317500" algn="l" rtl="0">
              <a:spcBef>
                <a:spcPts val="0"/>
              </a:spcBef>
              <a:spcAft>
                <a:spcPts val="0"/>
              </a:spcAft>
              <a:buClr>
                <a:schemeClr val="dk2"/>
              </a:buClr>
              <a:buSzPts val="1400"/>
              <a:buFont typeface="Proxima Nova"/>
              <a:buChar char="●"/>
            </a:pPr>
            <a:r>
              <a:rPr lang="pt-PT">
                <a:solidFill>
                  <a:schemeClr val="dk2"/>
                </a:solidFill>
                <a:latin typeface="Proxima Nova"/>
                <a:ea typeface="Proxima Nova"/>
                <a:cs typeface="Proxima Nova"/>
                <a:sym typeface="Proxima Nova"/>
              </a:rPr>
              <a:t>Recharging of the Aquifers: reduce the pressure on our rivers during the wet season</a:t>
            </a:r>
            <a:endParaRPr>
              <a:solidFill>
                <a:schemeClr val="dk2"/>
              </a:solidFill>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pic>
        <p:nvPicPr>
          <p:cNvPr id="637" name="Google Shape;637;g244334f2228_0_467"/>
          <p:cNvPicPr preferRelativeResize="0"/>
          <p:nvPr/>
        </p:nvPicPr>
        <p:blipFill>
          <a:blip r:embed="rId3">
            <a:alphaModFix/>
          </a:blip>
          <a:stretch>
            <a:fillRect/>
          </a:stretch>
        </p:blipFill>
        <p:spPr>
          <a:xfrm>
            <a:off x="0" y="-276888"/>
            <a:ext cx="9144000" cy="4914889"/>
          </a:xfrm>
          <a:prstGeom prst="rect">
            <a:avLst/>
          </a:prstGeom>
          <a:noFill/>
          <a:ln>
            <a:noFill/>
          </a:ln>
        </p:spPr>
      </p:pic>
      <p:sp>
        <p:nvSpPr>
          <p:cNvPr id="638" name="Google Shape;638;g244334f2228_0_467"/>
          <p:cNvSpPr txBox="1"/>
          <p:nvPr/>
        </p:nvSpPr>
        <p:spPr>
          <a:xfrm>
            <a:off x="1563000" y="4173000"/>
            <a:ext cx="69324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300" b="1">
                <a:solidFill>
                  <a:schemeClr val="dk2"/>
                </a:solidFill>
                <a:latin typeface="Proxima Nova"/>
                <a:ea typeface="Proxima Nova"/>
                <a:cs typeface="Proxima Nova"/>
                <a:sym typeface="Proxima Nova"/>
              </a:rPr>
              <a:t>Impact:</a:t>
            </a:r>
            <a:endParaRPr sz="1300" b="1">
              <a:solidFill>
                <a:schemeClr val="dk2"/>
              </a:solidFill>
              <a:latin typeface="Proxima Nova"/>
              <a:ea typeface="Proxima Nova"/>
              <a:cs typeface="Proxima Nova"/>
              <a:sym typeface="Proxima Nova"/>
            </a:endParaRPr>
          </a:p>
          <a:p>
            <a:pPr marL="457200" lvl="0" indent="-311150" algn="l" rtl="0">
              <a:spcBef>
                <a:spcPts val="0"/>
              </a:spcBef>
              <a:spcAft>
                <a:spcPts val="0"/>
              </a:spcAft>
              <a:buClr>
                <a:schemeClr val="dk2"/>
              </a:buClr>
              <a:buSzPts val="1300"/>
              <a:buFont typeface="Proxima Nova"/>
              <a:buChar char="●"/>
            </a:pPr>
            <a:r>
              <a:rPr lang="pt-PT" sz="1300">
                <a:solidFill>
                  <a:schemeClr val="dk2"/>
                </a:solidFill>
                <a:latin typeface="Proxima Nova"/>
                <a:ea typeface="Proxima Nova"/>
                <a:cs typeface="Proxima Nova"/>
                <a:sym typeface="Proxima Nova"/>
              </a:rPr>
              <a:t>Installed 9,000 systems, affecting +50,000 people. </a:t>
            </a:r>
            <a:endParaRPr sz="1300">
              <a:solidFill>
                <a:schemeClr val="dk2"/>
              </a:solidFill>
              <a:latin typeface="Proxima Nova"/>
              <a:ea typeface="Proxima Nova"/>
              <a:cs typeface="Proxima Nova"/>
              <a:sym typeface="Proxima Nova"/>
            </a:endParaRPr>
          </a:p>
          <a:p>
            <a:pPr marL="457200" lvl="0" indent="-311150" algn="l" rtl="0">
              <a:spcBef>
                <a:spcPts val="0"/>
              </a:spcBef>
              <a:spcAft>
                <a:spcPts val="0"/>
              </a:spcAft>
              <a:buClr>
                <a:schemeClr val="dk2"/>
              </a:buClr>
              <a:buSzPts val="1300"/>
              <a:buFont typeface="Proxima Nova"/>
              <a:buChar char="●"/>
            </a:pPr>
            <a:r>
              <a:rPr lang="pt-PT" sz="1300">
                <a:solidFill>
                  <a:schemeClr val="dk2"/>
                </a:solidFill>
                <a:latin typeface="Proxima Nova"/>
                <a:ea typeface="Proxima Nova"/>
                <a:cs typeface="Proxima Nova"/>
                <a:sym typeface="Proxima Nova"/>
              </a:rPr>
              <a:t>Address water scarcity (</a:t>
            </a:r>
            <a:r>
              <a:rPr lang="pt-PT" sz="1300" u="sng">
                <a:solidFill>
                  <a:schemeClr val="dk2"/>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UN SDG 6.4)</a:t>
            </a:r>
            <a:r>
              <a:rPr lang="pt-PT" sz="1300">
                <a:solidFill>
                  <a:schemeClr val="dk2"/>
                </a:solidFill>
                <a:latin typeface="Proxima Nova"/>
                <a:ea typeface="Proxima Nova"/>
                <a:cs typeface="Proxima Nova"/>
                <a:sym typeface="Proxima Nova"/>
              </a:rPr>
              <a:t> and strengthening the participation of local communities in improving water and sanitation management (</a:t>
            </a:r>
            <a:r>
              <a:rPr lang="pt-PT" sz="1300" u="sng">
                <a:solidFill>
                  <a:schemeClr val="dk2"/>
                </a:solidFill>
                <a:latin typeface="Proxima Nova"/>
                <a:ea typeface="Proxima Nova"/>
                <a:cs typeface="Proxima Nova"/>
                <a:sym typeface="Proxima Nova"/>
                <a:hlinkClick r:id="rId5">
                  <a:extLst>
                    <a:ext uri="{A12FA001-AC4F-418D-AE19-62706E023703}">
                      <ahyp:hlinkClr xmlns:ahyp="http://schemas.microsoft.com/office/drawing/2018/hyperlinkcolor" val="tx"/>
                    </a:ext>
                  </a:extLst>
                </a:hlinkClick>
              </a:rPr>
              <a:t>UN SDG 6.b</a:t>
            </a:r>
            <a:r>
              <a:rPr lang="pt-PT" sz="1300">
                <a:solidFill>
                  <a:schemeClr val="dk2"/>
                </a:solidFill>
                <a:latin typeface="Proxima Nova"/>
                <a:ea typeface="Proxima Nova"/>
                <a:cs typeface="Proxima Nova"/>
                <a:sym typeface="Proxima Nova"/>
              </a:rPr>
              <a:t>)</a:t>
            </a:r>
            <a:endParaRPr sz="1300">
              <a:solidFill>
                <a:schemeClr val="dk2"/>
              </a:solidFill>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16"/>
          <p:cNvSpPr txBox="1">
            <a:spLocks noGrp="1"/>
          </p:cNvSpPr>
          <p:nvPr>
            <p:ph type="title"/>
          </p:nvPr>
        </p:nvSpPr>
        <p:spPr>
          <a:xfrm>
            <a:off x="369450" y="1383150"/>
            <a:ext cx="8405100" cy="2377200"/>
          </a:xfrm>
          <a:prstGeom prst="rect">
            <a:avLst/>
          </a:prstGeom>
          <a:noFill/>
          <a:ln>
            <a:noFill/>
          </a:ln>
        </p:spPr>
        <p:txBody>
          <a:bodyPr spcFirstLastPara="1" wrap="square" lIns="34275" tIns="34275" rIns="34275" bIns="34275" anchor="ctr" anchorCtr="0">
            <a:noAutofit/>
          </a:bodyPr>
          <a:lstStyle/>
          <a:p>
            <a:pPr marL="0" lvl="0" indent="0" algn="ctr" rtl="0">
              <a:lnSpc>
                <a:spcPct val="80000"/>
              </a:lnSpc>
              <a:spcBef>
                <a:spcPts val="0"/>
              </a:spcBef>
              <a:spcAft>
                <a:spcPts val="0"/>
              </a:spcAft>
              <a:buSzPts val="7100"/>
              <a:buNone/>
            </a:pPr>
            <a:r>
              <a:rPr lang="pt-PT" sz="4800"/>
              <a:t>Considerations for regenerative solutions</a:t>
            </a:r>
            <a:endParaRPr sz="4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17"/>
          <p:cNvSpPr txBox="1">
            <a:spLocks noGrp="1"/>
          </p:cNvSpPr>
          <p:nvPr>
            <p:ph type="body" idx="1"/>
          </p:nvPr>
        </p:nvSpPr>
        <p:spPr>
          <a:xfrm>
            <a:off x="730375" y="1398200"/>
            <a:ext cx="4388700" cy="11736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a:t>Go beyond reducing the negative impact to restore, renew, and even improve natural and social systems.</a:t>
            </a:r>
            <a:endParaRPr/>
          </a:p>
        </p:txBody>
      </p:sp>
      <p:sp>
        <p:nvSpPr>
          <p:cNvPr id="649" name="Google Shape;649;p17"/>
          <p:cNvSpPr txBox="1">
            <a:spLocks noGrp="1"/>
          </p:cNvSpPr>
          <p:nvPr>
            <p:ph type="title"/>
          </p:nvPr>
        </p:nvSpPr>
        <p:spPr>
          <a:xfrm>
            <a:off x="472050" y="477100"/>
            <a:ext cx="8199900" cy="9852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Regenerative solutions</a:t>
            </a:r>
            <a:endParaRPr/>
          </a:p>
        </p:txBody>
      </p:sp>
      <p:pic>
        <p:nvPicPr>
          <p:cNvPr id="650" name="Google Shape;650;p17"/>
          <p:cNvPicPr preferRelativeResize="0"/>
          <p:nvPr/>
        </p:nvPicPr>
        <p:blipFill rotWithShape="1">
          <a:blip r:embed="rId3">
            <a:alphaModFix/>
          </a:blip>
          <a:srcRect l="2494" t="2754" r="50000" b="18312"/>
          <a:stretch/>
        </p:blipFill>
        <p:spPr>
          <a:xfrm>
            <a:off x="9415250" y="967700"/>
            <a:ext cx="2856450" cy="3208100"/>
          </a:xfrm>
          <a:prstGeom prst="rect">
            <a:avLst/>
          </a:prstGeom>
          <a:noFill/>
          <a:ln>
            <a:noFill/>
          </a:ln>
        </p:spPr>
      </p:pic>
      <p:pic>
        <p:nvPicPr>
          <p:cNvPr id="651" name="Google Shape;651;p17"/>
          <p:cNvPicPr preferRelativeResize="0"/>
          <p:nvPr/>
        </p:nvPicPr>
        <p:blipFill rotWithShape="1">
          <a:blip r:embed="rId4">
            <a:alphaModFix/>
          </a:blip>
          <a:srcRect/>
          <a:stretch/>
        </p:blipFill>
        <p:spPr>
          <a:xfrm>
            <a:off x="-3525200" y="2145575"/>
            <a:ext cx="3253949" cy="1804925"/>
          </a:xfrm>
          <a:prstGeom prst="rect">
            <a:avLst/>
          </a:prstGeom>
          <a:noFill/>
          <a:ln>
            <a:noFill/>
          </a:ln>
        </p:spPr>
      </p:pic>
      <p:sp>
        <p:nvSpPr>
          <p:cNvPr id="652" name="Google Shape;652;p17"/>
          <p:cNvSpPr txBox="1"/>
          <p:nvPr/>
        </p:nvSpPr>
        <p:spPr>
          <a:xfrm>
            <a:off x="-3525200" y="3950488"/>
            <a:ext cx="2175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Silvopasture</a:t>
            </a:r>
            <a:endParaRPr sz="1400" b="0" i="0" u="none" strike="noStrike" cap="none">
              <a:solidFill>
                <a:srgbClr val="000000"/>
              </a:solidFill>
              <a:latin typeface="Proxima Nova"/>
              <a:ea typeface="Proxima Nova"/>
              <a:cs typeface="Proxima Nova"/>
              <a:sym typeface="Proxima Nova"/>
            </a:endParaRPr>
          </a:p>
        </p:txBody>
      </p:sp>
      <p:sp>
        <p:nvSpPr>
          <p:cNvPr id="653" name="Google Shape;653;p17"/>
          <p:cNvSpPr/>
          <p:nvPr/>
        </p:nvSpPr>
        <p:spPr>
          <a:xfrm>
            <a:off x="3987650" y="3213697"/>
            <a:ext cx="1723200" cy="736800"/>
          </a:xfrm>
          <a:prstGeom prst="rect">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pt-PT" sz="1600" b="0" i="0" u="none" strike="noStrike" cap="none">
                <a:solidFill>
                  <a:schemeClr val="lt2"/>
                </a:solidFill>
                <a:latin typeface="Proxima Nova Extrabold"/>
                <a:ea typeface="Proxima Nova Extrabold"/>
                <a:cs typeface="Proxima Nova Extrabold"/>
                <a:sym typeface="Proxima Nova Extrabold"/>
              </a:rPr>
              <a:t>Enhancing biodiversity</a:t>
            </a:r>
            <a:endParaRPr sz="1600" b="0" i="0" u="none" strike="noStrike" cap="none">
              <a:solidFill>
                <a:schemeClr val="lt2"/>
              </a:solidFill>
              <a:latin typeface="Proxima Nova Extrabold"/>
              <a:ea typeface="Proxima Nova Extrabold"/>
              <a:cs typeface="Proxima Nova Extrabold"/>
              <a:sym typeface="Proxima Nova Extrabold"/>
            </a:endParaRPr>
          </a:p>
        </p:txBody>
      </p:sp>
      <p:sp>
        <p:nvSpPr>
          <p:cNvPr id="654" name="Google Shape;654;p17"/>
          <p:cNvSpPr/>
          <p:nvPr/>
        </p:nvSpPr>
        <p:spPr>
          <a:xfrm>
            <a:off x="6990354" y="2679638"/>
            <a:ext cx="1723200" cy="736800"/>
          </a:xfrm>
          <a:prstGeom prst="rect">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pt-PT" sz="1600" b="0" i="0" u="none" strike="noStrike" cap="none">
                <a:solidFill>
                  <a:schemeClr val="lt2"/>
                </a:solidFill>
                <a:latin typeface="Proxima Nova Extrabold"/>
                <a:ea typeface="Proxima Nova Extrabold"/>
                <a:cs typeface="Proxima Nova Extrabold"/>
                <a:sym typeface="Proxima Nova Extrabold"/>
              </a:rPr>
              <a:t>Building soil health</a:t>
            </a:r>
            <a:endParaRPr sz="1600" b="0" i="0" u="none" strike="noStrike" cap="none">
              <a:solidFill>
                <a:schemeClr val="lt2"/>
              </a:solidFill>
              <a:latin typeface="Proxima Nova Extrabold"/>
              <a:ea typeface="Proxima Nova Extrabold"/>
              <a:cs typeface="Proxima Nova Extrabold"/>
              <a:sym typeface="Proxima Nova Extrabold"/>
            </a:endParaRPr>
          </a:p>
        </p:txBody>
      </p:sp>
      <p:sp>
        <p:nvSpPr>
          <p:cNvPr id="655" name="Google Shape;655;p17"/>
          <p:cNvSpPr/>
          <p:nvPr/>
        </p:nvSpPr>
        <p:spPr>
          <a:xfrm>
            <a:off x="5267140" y="1722275"/>
            <a:ext cx="1723200" cy="736800"/>
          </a:xfrm>
          <a:prstGeom prst="rect">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pt-PT" sz="1600" b="0" i="0" u="none" strike="noStrike" cap="none">
                <a:solidFill>
                  <a:schemeClr val="lt2"/>
                </a:solidFill>
                <a:latin typeface="Proxima Nova Extrabold"/>
                <a:ea typeface="Proxima Nova Extrabold"/>
                <a:cs typeface="Proxima Nova Extrabold"/>
                <a:sym typeface="Proxima Nova Extrabold"/>
              </a:rPr>
              <a:t>Supporting local communities</a:t>
            </a:r>
            <a:endParaRPr sz="1600" b="0" i="0" u="none" strike="noStrike" cap="none">
              <a:solidFill>
                <a:schemeClr val="lt2"/>
              </a:solidFill>
              <a:latin typeface="Proxima Nova Extrabold"/>
              <a:ea typeface="Proxima Nova Extrabold"/>
              <a:cs typeface="Proxima Nova Extrabold"/>
              <a:sym typeface="Proxima Nova Extrabold"/>
            </a:endParaRPr>
          </a:p>
        </p:txBody>
      </p:sp>
      <p:sp>
        <p:nvSpPr>
          <p:cNvPr id="656" name="Google Shape;656;p17"/>
          <p:cNvSpPr/>
          <p:nvPr/>
        </p:nvSpPr>
        <p:spPr>
          <a:xfrm>
            <a:off x="4139450" y="3416450"/>
            <a:ext cx="3917063" cy="1727043"/>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7"/>
          <p:cNvSpPr/>
          <p:nvPr/>
        </p:nvSpPr>
        <p:spPr>
          <a:xfrm>
            <a:off x="3987650" y="3969876"/>
            <a:ext cx="1012242" cy="1173569"/>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7"/>
          <p:cNvSpPr/>
          <p:nvPr/>
        </p:nvSpPr>
        <p:spPr>
          <a:xfrm>
            <a:off x="4063250" y="2459075"/>
            <a:ext cx="2348564" cy="2684485"/>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7"/>
          <p:cNvSpPr txBox="1"/>
          <p:nvPr/>
        </p:nvSpPr>
        <p:spPr>
          <a:xfrm>
            <a:off x="782475" y="3950500"/>
            <a:ext cx="30000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pt-PT" sz="1100" b="0" i="1" u="none" strike="noStrike" cap="none">
                <a:solidFill>
                  <a:srgbClr val="4A86E8"/>
                </a:solidFill>
                <a:latin typeface="Proxima Nova"/>
                <a:ea typeface="Proxima Nova"/>
                <a:cs typeface="Proxima Nova"/>
                <a:sym typeface="Proxima Nova"/>
              </a:rPr>
              <a:t>What if you not only improve the access to clean water, but support the natural system in regenerating and increasing the amount of water available at times of drought? </a:t>
            </a:r>
            <a:endParaRPr sz="1400" b="0" i="1" u="none" strike="noStrike" cap="none">
              <a:solidFill>
                <a:srgbClr val="4A86E8"/>
              </a:solidFill>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Google Shape;664;p18"/>
          <p:cNvSpPr txBox="1">
            <a:spLocks noGrp="1"/>
          </p:cNvSpPr>
          <p:nvPr>
            <p:ph type="title"/>
          </p:nvPr>
        </p:nvSpPr>
        <p:spPr>
          <a:xfrm>
            <a:off x="472050" y="477100"/>
            <a:ext cx="5089500" cy="9852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Reflect on the long-term impacts of your ideas</a:t>
            </a:r>
            <a:endParaRPr/>
          </a:p>
        </p:txBody>
      </p:sp>
      <p:sp>
        <p:nvSpPr>
          <p:cNvPr id="665" name="Google Shape;665;p18"/>
          <p:cNvSpPr txBox="1"/>
          <p:nvPr/>
        </p:nvSpPr>
        <p:spPr>
          <a:xfrm>
            <a:off x="472050" y="2433975"/>
            <a:ext cx="11271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rgbClr val="000000"/>
                </a:solidFill>
                <a:latin typeface="Proxima Nova"/>
                <a:ea typeface="Proxima Nova"/>
                <a:cs typeface="Proxima Nova"/>
                <a:sym typeface="Proxima Nova"/>
              </a:rPr>
              <a:t>💡</a:t>
            </a:r>
            <a:endParaRPr sz="7200" b="0" i="0" u="none" strike="noStrike" cap="none">
              <a:solidFill>
                <a:srgbClr val="000000"/>
              </a:solidFill>
              <a:latin typeface="Proxima Nova"/>
              <a:ea typeface="Proxima Nova"/>
              <a:cs typeface="Proxima Nova"/>
              <a:sym typeface="Proxima Nova"/>
            </a:endParaRPr>
          </a:p>
        </p:txBody>
      </p:sp>
      <p:cxnSp>
        <p:nvCxnSpPr>
          <p:cNvPr id="666" name="Google Shape;666;p18"/>
          <p:cNvCxnSpPr/>
          <p:nvPr/>
        </p:nvCxnSpPr>
        <p:spPr>
          <a:xfrm flipH="1">
            <a:off x="1616289" y="2579650"/>
            <a:ext cx="1289100" cy="139800"/>
          </a:xfrm>
          <a:prstGeom prst="straightConnector1">
            <a:avLst/>
          </a:prstGeom>
          <a:noFill/>
          <a:ln w="38100" cap="flat" cmpd="sng">
            <a:solidFill>
              <a:schemeClr val="dk2"/>
            </a:solidFill>
            <a:prstDash val="solid"/>
            <a:round/>
            <a:headEnd type="triangle" w="med" len="med"/>
            <a:tailEnd type="none" w="sm" len="sm"/>
          </a:ln>
        </p:spPr>
      </p:cxnSp>
      <p:cxnSp>
        <p:nvCxnSpPr>
          <p:cNvPr id="667" name="Google Shape;667;p18"/>
          <p:cNvCxnSpPr/>
          <p:nvPr/>
        </p:nvCxnSpPr>
        <p:spPr>
          <a:xfrm rot="10800000">
            <a:off x="1586058" y="3531975"/>
            <a:ext cx="2256600" cy="394500"/>
          </a:xfrm>
          <a:prstGeom prst="straightConnector1">
            <a:avLst/>
          </a:prstGeom>
          <a:noFill/>
          <a:ln w="38100" cap="flat" cmpd="sng">
            <a:solidFill>
              <a:schemeClr val="dk2"/>
            </a:solidFill>
            <a:prstDash val="solid"/>
            <a:round/>
            <a:headEnd type="triangle" w="med" len="med"/>
            <a:tailEnd type="none" w="sm" len="sm"/>
          </a:ln>
        </p:spPr>
      </p:cxnSp>
      <p:cxnSp>
        <p:nvCxnSpPr>
          <p:cNvPr id="668" name="Google Shape;668;p18"/>
          <p:cNvCxnSpPr/>
          <p:nvPr/>
        </p:nvCxnSpPr>
        <p:spPr>
          <a:xfrm flipH="1">
            <a:off x="1905949" y="2751161"/>
            <a:ext cx="5025300" cy="295800"/>
          </a:xfrm>
          <a:prstGeom prst="straightConnector1">
            <a:avLst/>
          </a:prstGeom>
          <a:noFill/>
          <a:ln w="38100" cap="flat" cmpd="sng">
            <a:solidFill>
              <a:schemeClr val="dk2"/>
            </a:solidFill>
            <a:prstDash val="solid"/>
            <a:round/>
            <a:headEnd type="triangle" w="med" len="med"/>
            <a:tailEnd type="none" w="sm" len="sm"/>
          </a:ln>
        </p:spPr>
      </p:cxnSp>
      <p:cxnSp>
        <p:nvCxnSpPr>
          <p:cNvPr id="669" name="Google Shape;669;p18"/>
          <p:cNvCxnSpPr/>
          <p:nvPr/>
        </p:nvCxnSpPr>
        <p:spPr>
          <a:xfrm rot="10800000">
            <a:off x="1769275" y="3265328"/>
            <a:ext cx="7122600" cy="352200"/>
          </a:xfrm>
          <a:prstGeom prst="straightConnector1">
            <a:avLst/>
          </a:prstGeom>
          <a:noFill/>
          <a:ln w="38100" cap="flat" cmpd="sng">
            <a:solidFill>
              <a:schemeClr val="dk2"/>
            </a:solidFill>
            <a:prstDash val="solid"/>
            <a:round/>
            <a:headEnd type="triangle" w="med" len="med"/>
            <a:tailEnd type="none" w="sm" len="sm"/>
          </a:ln>
        </p:spPr>
      </p:cxnSp>
      <p:sp>
        <p:nvSpPr>
          <p:cNvPr id="670" name="Google Shape;670;p18"/>
          <p:cNvSpPr txBox="1"/>
          <p:nvPr/>
        </p:nvSpPr>
        <p:spPr>
          <a:xfrm>
            <a:off x="3374024" y="1850650"/>
            <a:ext cx="5221800" cy="8313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2100"/>
              <a:buFont typeface="Arial"/>
              <a:buNone/>
            </a:pPr>
            <a:r>
              <a:rPr lang="pt-PT" sz="2100" b="0" i="0" u="none" strike="noStrike" cap="none">
                <a:solidFill>
                  <a:srgbClr val="688B9A"/>
                </a:solidFill>
                <a:latin typeface="Proxima Nova"/>
                <a:ea typeface="Proxima Nova"/>
                <a:cs typeface="Proxima Nova"/>
                <a:sym typeface="Proxima Nova"/>
              </a:rPr>
              <a:t>What is the impact of my solution for access to clean water in 100 years?</a:t>
            </a:r>
            <a:endParaRPr sz="2100" b="0" i="0" u="none" strike="noStrike" cap="none">
              <a:solidFill>
                <a:srgbClr val="688B9A"/>
              </a:solidFill>
              <a:latin typeface="Proxima Nova"/>
              <a:ea typeface="Proxima Nova"/>
              <a:cs typeface="Proxima Nova"/>
              <a:sym typeface="Proxima Nova"/>
            </a:endParaRPr>
          </a:p>
        </p:txBody>
      </p:sp>
      <p:sp>
        <p:nvSpPr>
          <p:cNvPr id="671" name="Google Shape;671;p18"/>
          <p:cNvSpPr txBox="1"/>
          <p:nvPr/>
        </p:nvSpPr>
        <p:spPr>
          <a:xfrm>
            <a:off x="2706300" y="4216900"/>
            <a:ext cx="5889600" cy="507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2100"/>
              <a:buFont typeface="Arial"/>
              <a:buNone/>
            </a:pPr>
            <a:r>
              <a:rPr lang="pt-PT" sz="2100" b="0" i="0" u="none" strike="noStrike" cap="none">
                <a:solidFill>
                  <a:srgbClr val="688B9A"/>
                </a:solidFill>
                <a:latin typeface="Proxima Nova"/>
                <a:ea typeface="Proxima Nova"/>
                <a:cs typeface="Proxima Nova"/>
                <a:sym typeface="Proxima Nova"/>
              </a:rPr>
              <a:t>What is the impact </a:t>
            </a:r>
            <a:r>
              <a:rPr lang="pt-PT" sz="2100">
                <a:solidFill>
                  <a:srgbClr val="688B9A"/>
                </a:solidFill>
                <a:latin typeface="Proxima Nova"/>
                <a:ea typeface="Proxima Nova"/>
                <a:cs typeface="Proxima Nova"/>
                <a:sym typeface="Proxima Nova"/>
              </a:rPr>
              <a:t>for </a:t>
            </a:r>
            <a:r>
              <a:rPr lang="pt-PT" sz="2100" b="0" i="0" u="none" strike="noStrike" cap="none">
                <a:solidFill>
                  <a:srgbClr val="688B9A"/>
                </a:solidFill>
                <a:latin typeface="Proxima Nova"/>
                <a:ea typeface="Proxima Nova"/>
                <a:cs typeface="Proxima Nova"/>
                <a:sym typeface="Proxima Nova"/>
              </a:rPr>
              <a:t>the 7th generation?</a:t>
            </a:r>
            <a:endParaRPr sz="2100" b="0" i="0" u="none" strike="noStrike" cap="none">
              <a:solidFill>
                <a:srgbClr val="688B9A"/>
              </a:solidFill>
              <a:latin typeface="Proxima Nova"/>
              <a:ea typeface="Proxima Nova"/>
              <a:cs typeface="Proxima Nova"/>
              <a:sym typeface="Proxima Nova"/>
            </a:endParaRPr>
          </a:p>
        </p:txBody>
      </p:sp>
      <p:sp>
        <p:nvSpPr>
          <p:cNvPr id="2" name="Rectangle 1">
            <a:extLst>
              <a:ext uri="{FF2B5EF4-FFF2-40B4-BE49-F238E27FC236}">
                <a16:creationId xmlns:a16="http://schemas.microsoft.com/office/drawing/2014/main" id="{79863FF1-673E-62C7-2499-366B46D1CA6B}"/>
              </a:ext>
            </a:extLst>
          </p:cNvPr>
          <p:cNvSpPr/>
          <p:nvPr/>
        </p:nvSpPr>
        <p:spPr>
          <a:xfrm>
            <a:off x="-1482761" y="1555532"/>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What can be the impacts of a phone 7 generations ahead?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19"/>
          <p:cNvSpPr txBox="1">
            <a:spLocks noGrp="1"/>
          </p:cNvSpPr>
          <p:nvPr>
            <p:ph type="title"/>
          </p:nvPr>
        </p:nvSpPr>
        <p:spPr>
          <a:xfrm>
            <a:off x="472050" y="477100"/>
            <a:ext cx="3924900" cy="17946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Consider who is impacted/involved in your idea</a:t>
            </a:r>
            <a:endParaRPr/>
          </a:p>
        </p:txBody>
      </p:sp>
      <p:sp>
        <p:nvSpPr>
          <p:cNvPr id="677" name="Google Shape;677;p19"/>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9"/>
          <p:cNvSpPr/>
          <p:nvPr/>
        </p:nvSpPr>
        <p:spPr>
          <a:xfrm>
            <a:off x="4171650" y="920200"/>
            <a:ext cx="3924900" cy="39249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p19"/>
          <p:cNvSpPr/>
          <p:nvPr/>
        </p:nvSpPr>
        <p:spPr>
          <a:xfrm>
            <a:off x="4673179" y="1421725"/>
            <a:ext cx="2922000" cy="29220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0" name="Google Shape;680;p19"/>
          <p:cNvSpPr/>
          <p:nvPr/>
        </p:nvSpPr>
        <p:spPr>
          <a:xfrm>
            <a:off x="5376680" y="2097329"/>
            <a:ext cx="1515000" cy="15708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p19"/>
          <p:cNvSpPr/>
          <p:nvPr/>
        </p:nvSpPr>
        <p:spPr>
          <a:xfrm>
            <a:off x="5575275" y="2194400"/>
            <a:ext cx="7740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user</a:t>
            </a:r>
            <a:endParaRPr sz="1300" b="0" i="0" u="none" strike="noStrike" cap="none">
              <a:solidFill>
                <a:srgbClr val="000000"/>
              </a:solidFill>
              <a:latin typeface="Proxima Nova"/>
              <a:ea typeface="Proxima Nova"/>
              <a:cs typeface="Proxima Nova"/>
              <a:sym typeface="Proxima Nova"/>
            </a:endParaRPr>
          </a:p>
        </p:txBody>
      </p:sp>
      <p:sp>
        <p:nvSpPr>
          <p:cNvPr id="682" name="Google Shape;682;p19"/>
          <p:cNvSpPr txBox="1">
            <a:spLocks noGrp="1"/>
          </p:cNvSpPr>
          <p:nvPr>
            <p:ph type="body" idx="1"/>
          </p:nvPr>
        </p:nvSpPr>
        <p:spPr>
          <a:xfrm>
            <a:off x="730375" y="2312600"/>
            <a:ext cx="2922000" cy="11736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a:t>Have empathy not only with users, but with any impacted living being.</a:t>
            </a:r>
            <a:endParaRPr/>
          </a:p>
        </p:txBody>
      </p:sp>
      <p:sp>
        <p:nvSpPr>
          <p:cNvPr id="2" name="Rectangle 1">
            <a:extLst>
              <a:ext uri="{FF2B5EF4-FFF2-40B4-BE49-F238E27FC236}">
                <a16:creationId xmlns:a16="http://schemas.microsoft.com/office/drawing/2014/main" id="{6CDBFADD-F542-5453-1A36-0226CA235FE2}"/>
              </a:ext>
            </a:extLst>
          </p:cNvPr>
          <p:cNvSpPr/>
          <p:nvPr/>
        </p:nvSpPr>
        <p:spPr>
          <a:xfrm>
            <a:off x="8186605" y="431127"/>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What other living being could you consider in your projects?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3"/>
          <p:cNvSpPr txBox="1">
            <a:spLocks noGrp="1"/>
          </p:cNvSpPr>
          <p:nvPr>
            <p:ph type="title"/>
          </p:nvPr>
        </p:nvSpPr>
        <p:spPr>
          <a:xfrm>
            <a:off x="369450" y="1383150"/>
            <a:ext cx="8405100" cy="2377200"/>
          </a:xfrm>
          <a:prstGeom prst="rect">
            <a:avLst/>
          </a:prstGeom>
          <a:noFill/>
          <a:ln>
            <a:noFill/>
          </a:ln>
        </p:spPr>
        <p:txBody>
          <a:bodyPr spcFirstLastPara="1" wrap="square" lIns="34275" tIns="34275" rIns="34275" bIns="34275" anchor="ctr" anchorCtr="0">
            <a:noAutofit/>
          </a:bodyPr>
          <a:lstStyle/>
          <a:p>
            <a:pPr marL="0" lvl="0" indent="0" algn="ctr" rtl="0">
              <a:lnSpc>
                <a:spcPct val="80000"/>
              </a:lnSpc>
              <a:spcBef>
                <a:spcPts val="0"/>
              </a:spcBef>
              <a:spcAft>
                <a:spcPts val="0"/>
              </a:spcAft>
              <a:buSzPts val="7100"/>
              <a:buNone/>
            </a:pPr>
            <a:r>
              <a:rPr lang="pt-PT" sz="4800"/>
              <a:t>Circular economy</a:t>
            </a:r>
            <a:endParaRPr sz="4800"/>
          </a:p>
        </p:txBody>
      </p:sp>
      <p:sp>
        <p:nvSpPr>
          <p:cNvPr id="2" name="Rectangle 1">
            <a:extLst>
              <a:ext uri="{FF2B5EF4-FFF2-40B4-BE49-F238E27FC236}">
                <a16:creationId xmlns:a16="http://schemas.microsoft.com/office/drawing/2014/main" id="{20C93333-F476-3003-1B48-A91DAF6EA583}"/>
              </a:ext>
            </a:extLst>
          </p:cNvPr>
          <p:cNvSpPr/>
          <p:nvPr/>
        </p:nvSpPr>
        <p:spPr>
          <a:xfrm>
            <a:off x="0" y="2099588"/>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What do you know about the circular economy? </a:t>
            </a:r>
            <a:r>
              <a:rPr lang="en-US" dirty="0"/>
              <a:t>W</a:t>
            </a:r>
            <a:r>
              <a:rPr lang="en-FI" dirty="0"/>
              <a:t>hat is it about?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20"/>
          <p:cNvSpPr txBox="1">
            <a:spLocks noGrp="1"/>
          </p:cNvSpPr>
          <p:nvPr>
            <p:ph type="title"/>
          </p:nvPr>
        </p:nvSpPr>
        <p:spPr>
          <a:xfrm>
            <a:off x="472050" y="477100"/>
            <a:ext cx="3924900" cy="17946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Consider who is impacted/involved in your idea</a:t>
            </a:r>
            <a:endParaRPr/>
          </a:p>
        </p:txBody>
      </p:sp>
      <p:sp>
        <p:nvSpPr>
          <p:cNvPr id="688" name="Google Shape;688;p20"/>
          <p:cNvSpPr/>
          <p:nvPr/>
        </p:nvSpPr>
        <p:spPr>
          <a:xfrm rot="-5400000">
            <a:off x="4252369" y="7138994"/>
            <a:ext cx="453850" cy="465468"/>
          </a:xfrm>
          <a:custGeom>
            <a:avLst/>
            <a:gdLst/>
            <a:ahLst/>
            <a:cxnLst/>
            <a:rect l="l" t="t" r="r" b="b"/>
            <a:pathLst>
              <a:path w="18154" h="11481" extrusionOk="0">
                <a:moveTo>
                  <a:pt x="0" y="11171"/>
                </a:moveTo>
                <a:cubicBezTo>
                  <a:pt x="1397" y="11171"/>
                  <a:pt x="6052" y="11481"/>
                  <a:pt x="8379" y="11171"/>
                </a:cubicBezTo>
                <a:cubicBezTo>
                  <a:pt x="10707" y="10861"/>
                  <a:pt x="12491" y="10240"/>
                  <a:pt x="13965" y="9309"/>
                </a:cubicBezTo>
                <a:cubicBezTo>
                  <a:pt x="15439" y="8378"/>
                  <a:pt x="16525" y="7137"/>
                  <a:pt x="17223" y="5585"/>
                </a:cubicBezTo>
                <a:cubicBezTo>
                  <a:pt x="17921" y="4034"/>
                  <a:pt x="17999" y="931"/>
                  <a:pt x="18154" y="0"/>
                </a:cubicBezTo>
              </a:path>
            </a:pathLst>
          </a:custGeom>
          <a:noFill/>
          <a:ln w="28575" cap="flat" cmpd="sng">
            <a:solidFill>
              <a:srgbClr val="B45F0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0"/>
          <p:cNvSpPr/>
          <p:nvPr/>
        </p:nvSpPr>
        <p:spPr>
          <a:xfrm>
            <a:off x="4171650" y="920200"/>
            <a:ext cx="3924900" cy="39249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0" name="Google Shape;690;p20"/>
          <p:cNvSpPr/>
          <p:nvPr/>
        </p:nvSpPr>
        <p:spPr>
          <a:xfrm>
            <a:off x="4673179" y="1421725"/>
            <a:ext cx="2922000" cy="29220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1" name="Google Shape;691;p20"/>
          <p:cNvSpPr/>
          <p:nvPr/>
        </p:nvSpPr>
        <p:spPr>
          <a:xfrm>
            <a:off x="5376680" y="2097329"/>
            <a:ext cx="1515000" cy="1570800"/>
          </a:xfrm>
          <a:prstGeom prst="ellipse">
            <a:avLst/>
          </a:prstGeom>
          <a:noFill/>
          <a:ln w="9525"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2" name="Google Shape;692;p20"/>
          <p:cNvSpPr/>
          <p:nvPr/>
        </p:nvSpPr>
        <p:spPr>
          <a:xfrm>
            <a:off x="4973225" y="3573025"/>
            <a:ext cx="11178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people living in the area</a:t>
            </a:r>
            <a:endParaRPr sz="1300" b="0" i="0" u="none" strike="noStrike" cap="none">
              <a:solidFill>
                <a:srgbClr val="000000"/>
              </a:solidFill>
              <a:latin typeface="Proxima Nova"/>
              <a:ea typeface="Proxima Nova"/>
              <a:cs typeface="Proxima Nova"/>
              <a:sym typeface="Proxima Nova"/>
            </a:endParaRPr>
          </a:p>
        </p:txBody>
      </p:sp>
      <p:sp>
        <p:nvSpPr>
          <p:cNvPr id="693" name="Google Shape;693;p20"/>
          <p:cNvSpPr/>
          <p:nvPr/>
        </p:nvSpPr>
        <p:spPr>
          <a:xfrm>
            <a:off x="5575275" y="2194400"/>
            <a:ext cx="7740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user</a:t>
            </a:r>
            <a:endParaRPr sz="1300" b="0" i="0" u="none" strike="noStrike" cap="none">
              <a:solidFill>
                <a:srgbClr val="000000"/>
              </a:solidFill>
              <a:latin typeface="Proxima Nova"/>
              <a:ea typeface="Proxima Nova"/>
              <a:cs typeface="Proxima Nova"/>
              <a:sym typeface="Proxima Nova"/>
            </a:endParaRPr>
          </a:p>
        </p:txBody>
      </p:sp>
      <p:sp>
        <p:nvSpPr>
          <p:cNvPr id="694" name="Google Shape;694;p20"/>
          <p:cNvSpPr/>
          <p:nvPr/>
        </p:nvSpPr>
        <p:spPr>
          <a:xfrm>
            <a:off x="7322550" y="3353300"/>
            <a:ext cx="7740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sea</a:t>
            </a:r>
            <a:endParaRPr sz="1300" b="0" i="0" u="none" strike="noStrike" cap="none">
              <a:solidFill>
                <a:srgbClr val="000000"/>
              </a:solidFill>
              <a:latin typeface="Proxima Nova"/>
              <a:ea typeface="Proxima Nova"/>
              <a:cs typeface="Proxima Nova"/>
              <a:sym typeface="Proxima Nova"/>
            </a:endParaRPr>
          </a:p>
        </p:txBody>
      </p:sp>
      <p:sp>
        <p:nvSpPr>
          <p:cNvPr id="695" name="Google Shape;695;p20"/>
          <p:cNvSpPr/>
          <p:nvPr/>
        </p:nvSpPr>
        <p:spPr>
          <a:xfrm>
            <a:off x="4467075" y="1508725"/>
            <a:ext cx="7740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city hall</a:t>
            </a:r>
            <a:endParaRPr sz="1300" b="0" i="0" u="none" strike="noStrike" cap="none">
              <a:solidFill>
                <a:srgbClr val="000000"/>
              </a:solidFill>
              <a:latin typeface="Proxima Nova"/>
              <a:ea typeface="Proxima Nova"/>
              <a:cs typeface="Proxima Nova"/>
              <a:sym typeface="Proxima Nova"/>
            </a:endParaRPr>
          </a:p>
        </p:txBody>
      </p:sp>
      <p:sp>
        <p:nvSpPr>
          <p:cNvPr id="696" name="Google Shape;696;p20"/>
          <p:cNvSpPr/>
          <p:nvPr/>
        </p:nvSpPr>
        <p:spPr>
          <a:xfrm>
            <a:off x="6508225" y="1836100"/>
            <a:ext cx="8616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suppliers</a:t>
            </a:r>
            <a:endParaRPr sz="1300" b="0" i="0" u="none" strike="noStrike" cap="none">
              <a:solidFill>
                <a:srgbClr val="000000"/>
              </a:solidFill>
              <a:latin typeface="Proxima Nova"/>
              <a:ea typeface="Proxima Nova"/>
              <a:cs typeface="Proxima Nova"/>
              <a:sym typeface="Proxima Nova"/>
            </a:endParaRPr>
          </a:p>
        </p:txBody>
      </p:sp>
      <p:sp>
        <p:nvSpPr>
          <p:cNvPr id="697" name="Google Shape;697;p20"/>
          <p:cNvSpPr/>
          <p:nvPr/>
        </p:nvSpPr>
        <p:spPr>
          <a:xfrm>
            <a:off x="6994350" y="810350"/>
            <a:ext cx="8616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people building supplies</a:t>
            </a:r>
            <a:endParaRPr sz="1300" b="0" i="0" u="none" strike="noStrike" cap="none">
              <a:solidFill>
                <a:srgbClr val="000000"/>
              </a:solidFill>
              <a:latin typeface="Proxima Nova"/>
              <a:ea typeface="Proxima Nova"/>
              <a:cs typeface="Proxima Nova"/>
              <a:sym typeface="Proxima Nova"/>
            </a:endParaRPr>
          </a:p>
        </p:txBody>
      </p:sp>
      <p:sp>
        <p:nvSpPr>
          <p:cNvPr id="698" name="Google Shape;698;p20"/>
          <p:cNvSpPr/>
          <p:nvPr/>
        </p:nvSpPr>
        <p:spPr>
          <a:xfrm>
            <a:off x="5657175" y="450800"/>
            <a:ext cx="1035900" cy="7209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ecosystems where production happens</a:t>
            </a:r>
            <a:endParaRPr sz="1200" b="0" i="0" u="none" strike="noStrike" cap="none">
              <a:solidFill>
                <a:srgbClr val="000000"/>
              </a:solidFill>
              <a:latin typeface="Proxima Nova"/>
              <a:ea typeface="Proxima Nova"/>
              <a:cs typeface="Proxima Nova"/>
              <a:sym typeface="Proxima Nova"/>
            </a:endParaRPr>
          </a:p>
        </p:txBody>
      </p:sp>
      <p:sp>
        <p:nvSpPr>
          <p:cNvPr id="699" name="Google Shape;699;p20"/>
          <p:cNvSpPr/>
          <p:nvPr/>
        </p:nvSpPr>
        <p:spPr>
          <a:xfrm>
            <a:off x="5876550" y="2883713"/>
            <a:ext cx="11178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animals living in the area</a:t>
            </a:r>
            <a:endParaRPr sz="1300" b="0" i="0" u="none" strike="noStrike" cap="none">
              <a:solidFill>
                <a:srgbClr val="000000"/>
              </a:solidFill>
              <a:latin typeface="Proxima Nova"/>
              <a:ea typeface="Proxima Nova"/>
              <a:cs typeface="Proxima Nova"/>
              <a:sym typeface="Proxima Nova"/>
            </a:endParaRPr>
          </a:p>
        </p:txBody>
      </p:sp>
      <p:sp>
        <p:nvSpPr>
          <p:cNvPr id="700" name="Google Shape;700;p20"/>
          <p:cNvSpPr/>
          <p:nvPr/>
        </p:nvSpPr>
        <p:spPr>
          <a:xfrm>
            <a:off x="4467075" y="2667850"/>
            <a:ext cx="774000" cy="588600"/>
          </a:xfrm>
          <a:prstGeom prst="rect">
            <a:avLst/>
          </a:prstGeom>
          <a:solidFill>
            <a:srgbClr val="FFD96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pt-PT" sz="1300" b="0" i="0" u="none" strike="noStrike" cap="none">
                <a:solidFill>
                  <a:srgbClr val="000000"/>
                </a:solidFill>
                <a:latin typeface="Proxima Nova"/>
                <a:ea typeface="Proxima Nova"/>
                <a:cs typeface="Proxima Nova"/>
                <a:sym typeface="Proxima Nova"/>
              </a:rPr>
              <a:t>forest</a:t>
            </a:r>
            <a:endParaRPr sz="1300" b="0" i="0" u="none" strike="noStrike" cap="none">
              <a:solidFill>
                <a:srgbClr val="000000"/>
              </a:solidFill>
              <a:latin typeface="Proxima Nova"/>
              <a:ea typeface="Proxima Nova"/>
              <a:cs typeface="Proxima Nova"/>
              <a:sym typeface="Proxima Nova"/>
            </a:endParaRPr>
          </a:p>
        </p:txBody>
      </p:sp>
      <p:sp>
        <p:nvSpPr>
          <p:cNvPr id="701" name="Google Shape;701;p20"/>
          <p:cNvSpPr txBox="1">
            <a:spLocks noGrp="1"/>
          </p:cNvSpPr>
          <p:nvPr>
            <p:ph type="body" idx="1"/>
          </p:nvPr>
        </p:nvSpPr>
        <p:spPr>
          <a:xfrm>
            <a:off x="730375" y="2312600"/>
            <a:ext cx="2922000" cy="11736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a:t>Have empathy not only with users, but with any impacted living being.</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21"/>
          <p:cNvSpPr txBox="1">
            <a:spLocks noGrp="1"/>
          </p:cNvSpPr>
          <p:nvPr>
            <p:ph type="title"/>
          </p:nvPr>
        </p:nvSpPr>
        <p:spPr>
          <a:xfrm>
            <a:off x="472050" y="477100"/>
            <a:ext cx="4870500" cy="14457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Think in ecosystems, not individual solutions</a:t>
            </a:r>
            <a:endParaRPr/>
          </a:p>
        </p:txBody>
      </p:sp>
      <p:sp>
        <p:nvSpPr>
          <p:cNvPr id="707" name="Google Shape;707;p21"/>
          <p:cNvSpPr/>
          <p:nvPr/>
        </p:nvSpPr>
        <p:spPr>
          <a:xfrm>
            <a:off x="5605825" y="6858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8" name="Google Shape;708;p21"/>
          <p:cNvSpPr/>
          <p:nvPr/>
        </p:nvSpPr>
        <p:spPr>
          <a:xfrm>
            <a:off x="6506200" y="6858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21"/>
          <p:cNvSpPr/>
          <p:nvPr/>
        </p:nvSpPr>
        <p:spPr>
          <a:xfrm>
            <a:off x="6036375" y="15182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21"/>
          <p:cNvSpPr/>
          <p:nvPr/>
        </p:nvSpPr>
        <p:spPr>
          <a:xfrm>
            <a:off x="6991725" y="15182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p21"/>
          <p:cNvSpPr/>
          <p:nvPr/>
        </p:nvSpPr>
        <p:spPr>
          <a:xfrm>
            <a:off x="7892100" y="15182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21"/>
          <p:cNvSpPr/>
          <p:nvPr/>
        </p:nvSpPr>
        <p:spPr>
          <a:xfrm>
            <a:off x="7422275" y="23506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3" name="Google Shape;713;p21"/>
          <p:cNvSpPr/>
          <p:nvPr/>
        </p:nvSpPr>
        <p:spPr>
          <a:xfrm>
            <a:off x="5578913" y="23506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4" name="Google Shape;714;p21"/>
          <p:cNvSpPr/>
          <p:nvPr/>
        </p:nvSpPr>
        <p:spPr>
          <a:xfrm>
            <a:off x="6479288" y="23506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5" name="Google Shape;715;p21"/>
          <p:cNvSpPr/>
          <p:nvPr/>
        </p:nvSpPr>
        <p:spPr>
          <a:xfrm>
            <a:off x="6009463" y="31830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21"/>
          <p:cNvSpPr/>
          <p:nvPr/>
        </p:nvSpPr>
        <p:spPr>
          <a:xfrm>
            <a:off x="6964813" y="31830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7" name="Google Shape;717;p21"/>
          <p:cNvSpPr/>
          <p:nvPr/>
        </p:nvSpPr>
        <p:spPr>
          <a:xfrm>
            <a:off x="7865188" y="31830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21"/>
          <p:cNvSpPr/>
          <p:nvPr/>
        </p:nvSpPr>
        <p:spPr>
          <a:xfrm>
            <a:off x="3703125" y="23506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9" name="Google Shape;719;p21"/>
          <p:cNvSpPr/>
          <p:nvPr/>
        </p:nvSpPr>
        <p:spPr>
          <a:xfrm>
            <a:off x="4658475" y="23506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0" name="Google Shape;720;p21"/>
          <p:cNvSpPr/>
          <p:nvPr/>
        </p:nvSpPr>
        <p:spPr>
          <a:xfrm>
            <a:off x="5089025" y="31830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1" name="Google Shape;721;p21"/>
          <p:cNvSpPr/>
          <p:nvPr/>
        </p:nvSpPr>
        <p:spPr>
          <a:xfrm>
            <a:off x="3245663" y="31830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2" name="Google Shape;722;p21"/>
          <p:cNvSpPr/>
          <p:nvPr/>
        </p:nvSpPr>
        <p:spPr>
          <a:xfrm>
            <a:off x="4146038" y="3183000"/>
            <a:ext cx="718500" cy="718500"/>
          </a:xfrm>
          <a:prstGeom prst="ellipse">
            <a:avLst/>
          </a:prstGeom>
          <a:solidFill>
            <a:srgbClr val="688B9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3" name="Google Shape;723;p21"/>
          <p:cNvSpPr/>
          <p:nvPr/>
        </p:nvSpPr>
        <p:spPr>
          <a:xfrm>
            <a:off x="3676213" y="40154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4" name="Google Shape;724;p21"/>
          <p:cNvSpPr/>
          <p:nvPr/>
        </p:nvSpPr>
        <p:spPr>
          <a:xfrm>
            <a:off x="4631563" y="40154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5" name="Google Shape;725;p21"/>
          <p:cNvSpPr txBox="1"/>
          <p:nvPr/>
        </p:nvSpPr>
        <p:spPr>
          <a:xfrm>
            <a:off x="472050" y="4287050"/>
            <a:ext cx="3000000" cy="52319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pt-PT" sz="1100" b="0" i="1" u="none" strike="noStrike" cap="none">
                <a:solidFill>
                  <a:srgbClr val="4A86E8"/>
                </a:solidFill>
                <a:latin typeface="Proxima Nova"/>
                <a:ea typeface="Proxima Nova"/>
                <a:cs typeface="Proxima Nova"/>
                <a:sym typeface="Proxima Nova"/>
              </a:rPr>
              <a:t>How does you solution for access to clean water fit in the ecosystem of your region?</a:t>
            </a:r>
            <a:endParaRPr sz="1400" b="0" i="1" u="none" strike="noStrike" cap="none">
              <a:solidFill>
                <a:srgbClr val="4A86E8"/>
              </a:solidFill>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pic>
        <p:nvPicPr>
          <p:cNvPr id="730" name="Google Shape;730;p22"/>
          <p:cNvPicPr preferRelativeResize="0"/>
          <p:nvPr/>
        </p:nvPicPr>
        <p:blipFill rotWithShape="1">
          <a:blip r:embed="rId3">
            <a:alphaModFix/>
          </a:blip>
          <a:srcRect/>
          <a:stretch/>
        </p:blipFill>
        <p:spPr>
          <a:xfrm>
            <a:off x="3637038" y="2588288"/>
            <a:ext cx="1565127" cy="1433925"/>
          </a:xfrm>
          <a:prstGeom prst="rect">
            <a:avLst/>
          </a:prstGeom>
          <a:noFill/>
          <a:ln w="9525" cap="flat" cmpd="sng">
            <a:solidFill>
              <a:schemeClr val="lt1"/>
            </a:solidFill>
            <a:prstDash val="solid"/>
            <a:round/>
            <a:headEnd type="none" w="sm" len="sm"/>
            <a:tailEnd type="none" w="sm" len="sm"/>
          </a:ln>
        </p:spPr>
      </p:pic>
      <p:pic>
        <p:nvPicPr>
          <p:cNvPr id="731" name="Google Shape;731;p22"/>
          <p:cNvPicPr preferRelativeResize="0"/>
          <p:nvPr/>
        </p:nvPicPr>
        <p:blipFill rotWithShape="1">
          <a:blip r:embed="rId4">
            <a:alphaModFix/>
          </a:blip>
          <a:srcRect/>
          <a:stretch/>
        </p:blipFill>
        <p:spPr>
          <a:xfrm>
            <a:off x="2542750" y="12338"/>
            <a:ext cx="2337355" cy="1558224"/>
          </a:xfrm>
          <a:prstGeom prst="rect">
            <a:avLst/>
          </a:prstGeom>
          <a:noFill/>
          <a:ln>
            <a:noFill/>
          </a:ln>
        </p:spPr>
      </p:pic>
      <p:sp>
        <p:nvSpPr>
          <p:cNvPr id="732" name="Google Shape;732;p22"/>
          <p:cNvSpPr txBox="1"/>
          <p:nvPr/>
        </p:nvSpPr>
        <p:spPr>
          <a:xfrm>
            <a:off x="2542750" y="-24462"/>
            <a:ext cx="2175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Composting centers</a:t>
            </a:r>
            <a:endParaRPr sz="1400" b="0" i="0" u="none" strike="noStrike" cap="none">
              <a:solidFill>
                <a:srgbClr val="000000"/>
              </a:solidFill>
              <a:latin typeface="Proxima Nova"/>
              <a:ea typeface="Proxima Nova"/>
              <a:cs typeface="Proxima Nova"/>
              <a:sym typeface="Proxima Nova"/>
            </a:endParaRPr>
          </a:p>
        </p:txBody>
      </p:sp>
      <p:pic>
        <p:nvPicPr>
          <p:cNvPr id="733" name="Google Shape;733;p22"/>
          <p:cNvPicPr preferRelativeResize="0"/>
          <p:nvPr/>
        </p:nvPicPr>
        <p:blipFill rotWithShape="1">
          <a:blip r:embed="rId5">
            <a:alphaModFix/>
          </a:blip>
          <a:srcRect/>
          <a:stretch/>
        </p:blipFill>
        <p:spPr>
          <a:xfrm>
            <a:off x="6678663" y="-31950"/>
            <a:ext cx="2465270" cy="1646800"/>
          </a:xfrm>
          <a:prstGeom prst="rect">
            <a:avLst/>
          </a:prstGeom>
          <a:noFill/>
          <a:ln>
            <a:noFill/>
          </a:ln>
        </p:spPr>
      </p:pic>
      <p:sp>
        <p:nvSpPr>
          <p:cNvPr id="734" name="Google Shape;734;p22"/>
          <p:cNvSpPr txBox="1"/>
          <p:nvPr/>
        </p:nvSpPr>
        <p:spPr>
          <a:xfrm>
            <a:off x="6652575" y="-24462"/>
            <a:ext cx="2465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lt2"/>
                </a:solidFill>
                <a:latin typeface="Proxima Nova"/>
                <a:ea typeface="Proxima Nova"/>
                <a:cs typeface="Proxima Nova"/>
                <a:sym typeface="Proxima Nova"/>
              </a:rPr>
              <a:t>Corrutela restaurant</a:t>
            </a:r>
            <a:endParaRPr sz="1400" b="0" i="0" u="none" strike="noStrike" cap="none">
              <a:solidFill>
                <a:schemeClr val="lt2"/>
              </a:solidFill>
              <a:latin typeface="Arial"/>
              <a:ea typeface="Arial"/>
              <a:cs typeface="Arial"/>
              <a:sym typeface="Arial"/>
            </a:endParaRPr>
          </a:p>
        </p:txBody>
      </p:sp>
      <p:pic>
        <p:nvPicPr>
          <p:cNvPr id="735" name="Google Shape;735;p22"/>
          <p:cNvPicPr preferRelativeResize="0"/>
          <p:nvPr/>
        </p:nvPicPr>
        <p:blipFill rotWithShape="1">
          <a:blip r:embed="rId6">
            <a:alphaModFix/>
          </a:blip>
          <a:srcRect/>
          <a:stretch/>
        </p:blipFill>
        <p:spPr>
          <a:xfrm>
            <a:off x="283225" y="2842288"/>
            <a:ext cx="1723157" cy="2297549"/>
          </a:xfrm>
          <a:prstGeom prst="rect">
            <a:avLst/>
          </a:prstGeom>
          <a:noFill/>
          <a:ln>
            <a:noFill/>
          </a:ln>
        </p:spPr>
      </p:pic>
      <p:sp>
        <p:nvSpPr>
          <p:cNvPr id="736" name="Google Shape;736;p22"/>
          <p:cNvSpPr txBox="1"/>
          <p:nvPr/>
        </p:nvSpPr>
        <p:spPr>
          <a:xfrm>
            <a:off x="228600" y="2842288"/>
            <a:ext cx="1832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lt2"/>
                </a:solidFill>
                <a:latin typeface="Proxima Nova"/>
                <a:ea typeface="Proxima Nova"/>
                <a:cs typeface="Proxima Nova"/>
                <a:sym typeface="Proxima Nova"/>
              </a:rPr>
              <a:t>Instituto Feira Livre</a:t>
            </a:r>
            <a:endParaRPr sz="1400" b="0" i="0" u="none" strike="noStrike" cap="none">
              <a:solidFill>
                <a:schemeClr val="lt2"/>
              </a:solidFill>
              <a:latin typeface="Arial"/>
              <a:ea typeface="Arial"/>
              <a:cs typeface="Arial"/>
              <a:sym typeface="Arial"/>
            </a:endParaRPr>
          </a:p>
        </p:txBody>
      </p:sp>
      <p:pic>
        <p:nvPicPr>
          <p:cNvPr id="737" name="Google Shape;737;p22"/>
          <p:cNvPicPr preferRelativeResize="0"/>
          <p:nvPr/>
        </p:nvPicPr>
        <p:blipFill rotWithShape="1">
          <a:blip r:embed="rId7">
            <a:alphaModFix/>
          </a:blip>
          <a:srcRect/>
          <a:stretch/>
        </p:blipFill>
        <p:spPr>
          <a:xfrm>
            <a:off x="6516294" y="2971950"/>
            <a:ext cx="2608055" cy="1467029"/>
          </a:xfrm>
          <a:prstGeom prst="rect">
            <a:avLst/>
          </a:prstGeom>
          <a:noFill/>
          <a:ln>
            <a:noFill/>
          </a:ln>
        </p:spPr>
      </p:pic>
      <p:pic>
        <p:nvPicPr>
          <p:cNvPr id="738" name="Google Shape;738;p22"/>
          <p:cNvPicPr preferRelativeResize="0"/>
          <p:nvPr/>
        </p:nvPicPr>
        <p:blipFill rotWithShape="1">
          <a:blip r:embed="rId8">
            <a:alphaModFix/>
          </a:blip>
          <a:srcRect/>
          <a:stretch/>
        </p:blipFill>
        <p:spPr>
          <a:xfrm rot="-5400000">
            <a:off x="6110293" y="3224904"/>
            <a:ext cx="1469599" cy="979493"/>
          </a:xfrm>
          <a:prstGeom prst="rect">
            <a:avLst/>
          </a:prstGeom>
          <a:noFill/>
          <a:ln>
            <a:noFill/>
          </a:ln>
        </p:spPr>
      </p:pic>
      <p:sp>
        <p:nvSpPr>
          <p:cNvPr id="739" name="Google Shape;739;p22"/>
          <p:cNvSpPr txBox="1"/>
          <p:nvPr/>
        </p:nvSpPr>
        <p:spPr>
          <a:xfrm>
            <a:off x="8308925" y="4038775"/>
            <a:ext cx="979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chemeClr val="lt2"/>
                </a:solidFill>
                <a:latin typeface="Proxima Nova"/>
                <a:ea typeface="Proxima Nova"/>
                <a:cs typeface="Proxima Nova"/>
                <a:sym typeface="Proxima Nova"/>
              </a:rPr>
              <a:t>DuLocal</a:t>
            </a:r>
            <a:endParaRPr sz="1400" b="0" i="0" u="none" strike="noStrike" cap="none">
              <a:solidFill>
                <a:schemeClr val="lt2"/>
              </a:solidFill>
              <a:latin typeface="Arial"/>
              <a:ea typeface="Arial"/>
              <a:cs typeface="Arial"/>
              <a:sym typeface="Arial"/>
            </a:endParaRPr>
          </a:p>
        </p:txBody>
      </p:sp>
      <p:sp>
        <p:nvSpPr>
          <p:cNvPr id="740" name="Google Shape;740;p22"/>
          <p:cNvSpPr txBox="1"/>
          <p:nvPr/>
        </p:nvSpPr>
        <p:spPr>
          <a:xfrm>
            <a:off x="3454663" y="4086525"/>
            <a:ext cx="19299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Supports farmers in adopting and certifying in regenerative agriculture. </a:t>
            </a:r>
            <a:endParaRPr sz="1200" b="0" i="0" u="none" strike="noStrike" cap="none">
              <a:solidFill>
                <a:srgbClr val="000000"/>
              </a:solidFill>
              <a:latin typeface="Proxima Nova"/>
              <a:ea typeface="Proxima Nova"/>
              <a:cs typeface="Proxima Nova"/>
              <a:sym typeface="Proxima Nova"/>
            </a:endParaRPr>
          </a:p>
        </p:txBody>
      </p:sp>
      <p:sp>
        <p:nvSpPr>
          <p:cNvPr id="741" name="Google Shape;741;p22"/>
          <p:cNvSpPr txBox="1"/>
          <p:nvPr/>
        </p:nvSpPr>
        <p:spPr>
          <a:xfrm>
            <a:off x="6678600" y="1679175"/>
            <a:ext cx="2465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They make their menu according to what the farmers send them</a:t>
            </a:r>
            <a:endParaRPr sz="1200" b="0" i="0" u="none" strike="noStrike" cap="none">
              <a:solidFill>
                <a:srgbClr val="000000"/>
              </a:solidFill>
              <a:latin typeface="Proxima Nova"/>
              <a:ea typeface="Proxima Nova"/>
              <a:cs typeface="Proxima Nova"/>
              <a:sym typeface="Proxima Nova"/>
            </a:endParaRPr>
          </a:p>
        </p:txBody>
      </p:sp>
      <p:sp>
        <p:nvSpPr>
          <p:cNvPr id="742" name="Google Shape;742;p22"/>
          <p:cNvSpPr txBox="1"/>
          <p:nvPr/>
        </p:nvSpPr>
        <p:spPr>
          <a:xfrm>
            <a:off x="9000" y="1918900"/>
            <a:ext cx="22716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It sells food products without pesticides from local producers and tells consumers the price for the producer.</a:t>
            </a:r>
            <a:endParaRPr sz="1200" b="0" i="0" u="none" strike="noStrike" cap="none">
              <a:solidFill>
                <a:srgbClr val="000000"/>
              </a:solidFill>
              <a:latin typeface="Proxima Nova"/>
              <a:ea typeface="Proxima Nova"/>
              <a:cs typeface="Proxima Nova"/>
              <a:sym typeface="Proxima Nova"/>
            </a:endParaRPr>
          </a:p>
        </p:txBody>
      </p:sp>
      <p:sp>
        <p:nvSpPr>
          <p:cNvPr id="743" name="Google Shape;743;p22"/>
          <p:cNvSpPr txBox="1"/>
          <p:nvPr/>
        </p:nvSpPr>
        <p:spPr>
          <a:xfrm>
            <a:off x="6336238" y="4438975"/>
            <a:ext cx="27735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Food delivery service prepared with organic produce from family farmers and cooked by female entrepreneurs</a:t>
            </a:r>
            <a:endParaRPr sz="1200" b="0" i="0" u="none" strike="noStrike" cap="none">
              <a:solidFill>
                <a:srgbClr val="000000"/>
              </a:solidFill>
              <a:latin typeface="Proxima Nova"/>
              <a:ea typeface="Proxima Nova"/>
              <a:cs typeface="Proxima Nova"/>
              <a:sym typeface="Proxima Nova"/>
            </a:endParaRPr>
          </a:p>
        </p:txBody>
      </p:sp>
      <p:sp>
        <p:nvSpPr>
          <p:cNvPr id="744" name="Google Shape;744;p22"/>
          <p:cNvSpPr txBox="1"/>
          <p:nvPr/>
        </p:nvSpPr>
        <p:spPr>
          <a:xfrm>
            <a:off x="2542750" y="1570563"/>
            <a:ext cx="23373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pt-PT" sz="1200" b="0" i="0" u="none" strike="noStrike" cap="none">
                <a:solidFill>
                  <a:srgbClr val="000000"/>
                </a:solidFill>
                <a:latin typeface="Proxima Nova"/>
                <a:ea typeface="Proxima Nova"/>
                <a:cs typeface="Proxima Nova"/>
                <a:sym typeface="Proxima Nova"/>
              </a:rPr>
              <a:t>São Paulo has 15 composting centers, whose compost produced is given to farmers</a:t>
            </a:r>
            <a:endParaRPr sz="1200" b="0" i="0" u="none" strike="noStrike" cap="none">
              <a:solidFill>
                <a:srgbClr val="000000"/>
              </a:solidFill>
              <a:latin typeface="Proxima Nova"/>
              <a:ea typeface="Proxima Nova"/>
              <a:cs typeface="Proxima Nova"/>
              <a:sym typeface="Proxima Nova"/>
            </a:endParaRPr>
          </a:p>
        </p:txBody>
      </p:sp>
      <p:cxnSp>
        <p:nvCxnSpPr>
          <p:cNvPr id="745" name="Google Shape;745;p22"/>
          <p:cNvCxnSpPr/>
          <p:nvPr/>
        </p:nvCxnSpPr>
        <p:spPr>
          <a:xfrm rot="10800000" flipH="1">
            <a:off x="5190500" y="1764500"/>
            <a:ext cx="1304700" cy="823800"/>
          </a:xfrm>
          <a:prstGeom prst="straightConnector1">
            <a:avLst/>
          </a:prstGeom>
          <a:noFill/>
          <a:ln w="9525" cap="flat" cmpd="sng">
            <a:solidFill>
              <a:schemeClr val="dk2"/>
            </a:solidFill>
            <a:prstDash val="solid"/>
            <a:round/>
            <a:headEnd type="none" w="sm" len="sm"/>
            <a:tailEnd type="triangle" w="med" len="med"/>
          </a:ln>
        </p:spPr>
      </p:cxnSp>
      <p:cxnSp>
        <p:nvCxnSpPr>
          <p:cNvPr id="746" name="Google Shape;746;p22"/>
          <p:cNvCxnSpPr>
            <a:stCxn id="730" idx="1"/>
          </p:cNvCxnSpPr>
          <p:nvPr/>
        </p:nvCxnSpPr>
        <p:spPr>
          <a:xfrm rot="10800000">
            <a:off x="2148738" y="3305250"/>
            <a:ext cx="1488300" cy="0"/>
          </a:xfrm>
          <a:prstGeom prst="straightConnector1">
            <a:avLst/>
          </a:prstGeom>
          <a:noFill/>
          <a:ln w="9525" cap="flat" cmpd="sng">
            <a:solidFill>
              <a:schemeClr val="dk2"/>
            </a:solidFill>
            <a:prstDash val="solid"/>
            <a:round/>
            <a:headEnd type="none" w="sm" len="sm"/>
            <a:tailEnd type="triangle" w="med" len="med"/>
          </a:ln>
        </p:spPr>
      </p:cxnSp>
      <p:cxnSp>
        <p:nvCxnSpPr>
          <p:cNvPr id="747" name="Google Shape;747;p22"/>
          <p:cNvCxnSpPr>
            <a:stCxn id="733" idx="1"/>
          </p:cNvCxnSpPr>
          <p:nvPr/>
        </p:nvCxnSpPr>
        <p:spPr>
          <a:xfrm rot="10800000">
            <a:off x="5107263" y="791450"/>
            <a:ext cx="1571400" cy="0"/>
          </a:xfrm>
          <a:prstGeom prst="straightConnector1">
            <a:avLst/>
          </a:prstGeom>
          <a:noFill/>
          <a:ln w="9525" cap="flat" cmpd="sng">
            <a:solidFill>
              <a:schemeClr val="dk2"/>
            </a:solidFill>
            <a:prstDash val="solid"/>
            <a:round/>
            <a:headEnd type="none" w="sm" len="sm"/>
            <a:tailEnd type="triangle" w="med" len="med"/>
          </a:ln>
        </p:spPr>
      </p:cxnSp>
      <p:cxnSp>
        <p:nvCxnSpPr>
          <p:cNvPr id="748" name="Google Shape;748;p22"/>
          <p:cNvCxnSpPr/>
          <p:nvPr/>
        </p:nvCxnSpPr>
        <p:spPr>
          <a:xfrm>
            <a:off x="2020250" y="4940750"/>
            <a:ext cx="4101900" cy="0"/>
          </a:xfrm>
          <a:prstGeom prst="straightConnector1">
            <a:avLst/>
          </a:prstGeom>
          <a:noFill/>
          <a:ln w="9525" cap="flat" cmpd="sng">
            <a:solidFill>
              <a:schemeClr val="dk2"/>
            </a:solidFill>
            <a:prstDash val="solid"/>
            <a:round/>
            <a:headEnd type="none" w="sm" len="sm"/>
            <a:tailEnd type="triangle" w="med" len="med"/>
          </a:ln>
        </p:spPr>
      </p:cxnSp>
      <p:cxnSp>
        <p:nvCxnSpPr>
          <p:cNvPr id="749" name="Google Shape;749;p22"/>
          <p:cNvCxnSpPr/>
          <p:nvPr/>
        </p:nvCxnSpPr>
        <p:spPr>
          <a:xfrm>
            <a:off x="2957325" y="2309475"/>
            <a:ext cx="599100" cy="429600"/>
          </a:xfrm>
          <a:prstGeom prst="straightConnector1">
            <a:avLst/>
          </a:prstGeom>
          <a:noFill/>
          <a:ln w="9525" cap="flat" cmpd="sng">
            <a:solidFill>
              <a:schemeClr val="dk2"/>
            </a:solidFill>
            <a:prstDash val="solid"/>
            <a:round/>
            <a:headEnd type="none" w="sm" len="sm"/>
            <a:tailEnd type="triangle" w="med" len="med"/>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pic>
        <p:nvPicPr>
          <p:cNvPr id="754" name="Google Shape;754;p23"/>
          <p:cNvPicPr preferRelativeResize="0"/>
          <p:nvPr/>
        </p:nvPicPr>
        <p:blipFill rotWithShape="1">
          <a:blip r:embed="rId3">
            <a:alphaModFix/>
          </a:blip>
          <a:srcRect/>
          <a:stretch/>
        </p:blipFill>
        <p:spPr>
          <a:xfrm>
            <a:off x="3326377" y="2199072"/>
            <a:ext cx="2491245" cy="558029"/>
          </a:xfrm>
          <a:prstGeom prst="rect">
            <a:avLst/>
          </a:prstGeom>
          <a:noFill/>
          <a:ln>
            <a:noFill/>
          </a:ln>
        </p:spPr>
      </p:pic>
      <p:sp>
        <p:nvSpPr>
          <p:cNvPr id="755" name="Google Shape;755;p23"/>
          <p:cNvSpPr txBox="1"/>
          <p:nvPr/>
        </p:nvSpPr>
        <p:spPr>
          <a:xfrm>
            <a:off x="1957050" y="3035650"/>
            <a:ext cx="50808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pt-PT" sz="1500" b="1">
                <a:solidFill>
                  <a:schemeClr val="dk2"/>
                </a:solidFill>
                <a:latin typeface="Proxima Nova"/>
                <a:ea typeface="Proxima Nova"/>
                <a:cs typeface="Proxima Nova"/>
                <a:sym typeface="Proxima Nova"/>
              </a:rPr>
              <a:t>Israeli material science company </a:t>
            </a:r>
            <a:endParaRPr sz="1500" b="1">
              <a:solidFill>
                <a:schemeClr val="dk2"/>
              </a:solidFill>
              <a:latin typeface="Proxima Nova"/>
              <a:ea typeface="Proxima Nova"/>
              <a:cs typeface="Proxima Nova"/>
              <a:sym typeface="Proxima Nova"/>
            </a:endParaRPr>
          </a:p>
          <a:p>
            <a:pPr marL="0" lvl="0" indent="0" algn="ctr" rtl="0">
              <a:spcBef>
                <a:spcPts val="0"/>
              </a:spcBef>
              <a:spcAft>
                <a:spcPts val="0"/>
              </a:spcAft>
              <a:buNone/>
            </a:pPr>
            <a:r>
              <a:rPr lang="pt-PT" sz="1500">
                <a:solidFill>
                  <a:schemeClr val="dk2"/>
                </a:solidFill>
                <a:latin typeface="Proxima Nova"/>
                <a:ea typeface="Proxima Nova"/>
                <a:cs typeface="Proxima Nova"/>
                <a:sym typeface="Proxima Nova"/>
              </a:rPr>
              <a:t>developing compostable and biodegradable thermoplastics on a mission to create circular model for consumer goods products.</a:t>
            </a:r>
            <a:endParaRPr sz="1500">
              <a:solidFill>
                <a:schemeClr val="dk2"/>
              </a:solidFill>
              <a:latin typeface="Proxima Nova"/>
              <a:ea typeface="Proxima Nova"/>
              <a:cs typeface="Proxima Nova"/>
              <a:sym typeface="Proxima Nova"/>
            </a:endParaRPr>
          </a:p>
        </p:txBody>
      </p:sp>
      <p:pic>
        <p:nvPicPr>
          <p:cNvPr id="756" name="Google Shape;756;p23"/>
          <p:cNvPicPr preferRelativeResize="0"/>
          <p:nvPr/>
        </p:nvPicPr>
        <p:blipFill>
          <a:blip r:embed="rId4">
            <a:alphaModFix/>
          </a:blip>
          <a:stretch>
            <a:fillRect/>
          </a:stretch>
        </p:blipFill>
        <p:spPr>
          <a:xfrm>
            <a:off x="2738218" y="0"/>
            <a:ext cx="3518464" cy="21990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pic>
        <p:nvPicPr>
          <p:cNvPr id="761" name="Google Shape;761;g244334f2228_0_499"/>
          <p:cNvPicPr preferRelativeResize="0"/>
          <p:nvPr/>
        </p:nvPicPr>
        <p:blipFill rotWithShape="1">
          <a:blip r:embed="rId3">
            <a:alphaModFix/>
          </a:blip>
          <a:srcRect l="2771"/>
          <a:stretch/>
        </p:blipFill>
        <p:spPr>
          <a:xfrm>
            <a:off x="1679151" y="0"/>
            <a:ext cx="5785699" cy="5143501"/>
          </a:xfrm>
          <a:prstGeom prst="rect">
            <a:avLst/>
          </a:prstGeom>
          <a:noFill/>
          <a:ln>
            <a:noFill/>
          </a:ln>
        </p:spPr>
      </p:pic>
      <p:pic>
        <p:nvPicPr>
          <p:cNvPr id="762" name="Google Shape;762;g244334f2228_0_499"/>
          <p:cNvPicPr preferRelativeResize="0"/>
          <p:nvPr/>
        </p:nvPicPr>
        <p:blipFill rotWithShape="1">
          <a:blip r:embed="rId4">
            <a:alphaModFix/>
          </a:blip>
          <a:srcRect/>
          <a:stretch/>
        </p:blipFill>
        <p:spPr>
          <a:xfrm>
            <a:off x="3326377" y="2199072"/>
            <a:ext cx="2491245" cy="558029"/>
          </a:xfrm>
          <a:prstGeom prst="rect">
            <a:avLst/>
          </a:prstGeom>
          <a:noFill/>
          <a:ln>
            <a:noFill/>
          </a:ln>
        </p:spPr>
      </p:pic>
      <p:sp>
        <p:nvSpPr>
          <p:cNvPr id="763" name="Google Shape;763;g244334f2228_0_499"/>
          <p:cNvSpPr txBox="1"/>
          <p:nvPr/>
        </p:nvSpPr>
        <p:spPr>
          <a:xfrm>
            <a:off x="7464850" y="971850"/>
            <a:ext cx="1331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a:latin typeface="Proxima Nova"/>
                <a:ea typeface="Proxima Nova"/>
                <a:cs typeface="Proxima Nova"/>
                <a:sym typeface="Proxima Nova"/>
              </a:rPr>
              <a:t>Colour: leftovers from an Israeli tea manufacturer</a:t>
            </a:r>
            <a:endParaRPr sz="1200">
              <a:latin typeface="Proxima Nova"/>
              <a:ea typeface="Proxima Nova"/>
              <a:cs typeface="Proxima Nova"/>
              <a:sym typeface="Proxima Nova"/>
            </a:endParaRPr>
          </a:p>
        </p:txBody>
      </p:sp>
      <p:sp>
        <p:nvSpPr>
          <p:cNvPr id="764" name="Google Shape;764;g244334f2228_0_499"/>
          <p:cNvSpPr txBox="1"/>
          <p:nvPr/>
        </p:nvSpPr>
        <p:spPr>
          <a:xfrm>
            <a:off x="95850" y="1576050"/>
            <a:ext cx="18105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a:latin typeface="Proxima Nova"/>
                <a:ea typeface="Proxima Nova"/>
                <a:cs typeface="Proxima Nova"/>
                <a:sym typeface="Proxima Nova"/>
              </a:rPr>
              <a:t>Some materials are sourced from landfills and inadequately recycled clothing</a:t>
            </a:r>
            <a:endParaRPr sz="1200">
              <a:latin typeface="Proxima Nova"/>
              <a:ea typeface="Proxima Nova"/>
              <a:cs typeface="Proxima Nova"/>
              <a:sym typeface="Proxima Nova"/>
            </a:endParaRPr>
          </a:p>
        </p:txBody>
      </p:sp>
      <p:sp>
        <p:nvSpPr>
          <p:cNvPr id="765" name="Google Shape;765;g244334f2228_0_499"/>
          <p:cNvSpPr txBox="1"/>
          <p:nvPr/>
        </p:nvSpPr>
        <p:spPr>
          <a:xfrm>
            <a:off x="5125725" y="4486975"/>
            <a:ext cx="19113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a:latin typeface="Proxima Nova"/>
                <a:ea typeface="Proxima Nova"/>
                <a:cs typeface="Proxima Nova"/>
                <a:sym typeface="Proxima Nova"/>
              </a:rPr>
              <a:t>Take-back locations around the city</a:t>
            </a:r>
            <a:endParaRPr sz="1200">
              <a:latin typeface="Proxima Nova"/>
              <a:ea typeface="Proxima Nova"/>
              <a:cs typeface="Proxima Nova"/>
              <a:sym typeface="Proxima Nova"/>
            </a:endParaRPr>
          </a:p>
        </p:txBody>
      </p:sp>
      <p:sp>
        <p:nvSpPr>
          <p:cNvPr id="2" name="Rectangle 1">
            <a:extLst>
              <a:ext uri="{FF2B5EF4-FFF2-40B4-BE49-F238E27FC236}">
                <a16:creationId xmlns:a16="http://schemas.microsoft.com/office/drawing/2014/main" id="{D7524D28-6B51-0B3B-F612-A48CC556ADB7}"/>
              </a:ext>
            </a:extLst>
          </p:cNvPr>
          <p:cNvSpPr/>
          <p:nvPr/>
        </p:nvSpPr>
        <p:spPr>
          <a:xfrm>
            <a:off x="-1008225" y="1153793"/>
            <a:ext cx="2009325" cy="302968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What could go w</a:t>
            </a:r>
            <a:r>
              <a:rPr lang="en-US" dirty="0" err="1"/>
              <a:t>ro</a:t>
            </a:r>
            <a:r>
              <a:rPr lang="en-FI" dirty="0"/>
              <a:t>ng with this solution?</a:t>
            </a:r>
          </a:p>
          <a:p>
            <a:pPr algn="ctr"/>
            <a:r>
              <a:rPr lang="en-FI" dirty="0"/>
              <a:t>unintended consequences</a:t>
            </a:r>
          </a:p>
          <a:p>
            <a:pPr algn="ctr"/>
            <a:endParaRPr lang="en-FI" dirty="0"/>
          </a:p>
          <a:p>
            <a:pPr algn="ctr"/>
            <a:r>
              <a:rPr lang="en-US" dirty="0"/>
              <a:t>P</a:t>
            </a:r>
            <a:r>
              <a:rPr lang="en-FI" dirty="0" err="1"/>
              <a:t>eople</a:t>
            </a:r>
            <a:r>
              <a:rPr lang="en-FI" dirty="0"/>
              <a:t> feel less guilty about using stuff and throwing it away fast. It could have the opposite impact. That’s why </a:t>
            </a:r>
            <a:r>
              <a:rPr lang="en-FI" dirty="0" err="1"/>
              <a:t>balena</a:t>
            </a:r>
            <a:r>
              <a:rPr lang="en-FI" dirty="0"/>
              <a:t> is doing a pilot in </a:t>
            </a:r>
            <a:r>
              <a:rPr lang="en-FI" dirty="0" err="1"/>
              <a:t>tel</a:t>
            </a:r>
            <a:r>
              <a:rPr lang="en-FI" dirty="0"/>
              <a:t> </a:t>
            </a:r>
            <a:r>
              <a:rPr lang="en-FI" dirty="0" err="1"/>
              <a:t>aviv</a:t>
            </a:r>
            <a:r>
              <a:rPr lang="en-FI" dirty="0"/>
              <a:t> and seeing how people react?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24"/>
          <p:cNvSpPr txBox="1"/>
          <p:nvPr/>
        </p:nvSpPr>
        <p:spPr>
          <a:xfrm>
            <a:off x="3899100" y="4743300"/>
            <a:ext cx="5244900" cy="3693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pt-PT" sz="1200" b="0" i="0" u="none" strike="noStrike" cap="none">
                <a:solidFill>
                  <a:schemeClr val="dk2"/>
                </a:solidFill>
                <a:latin typeface="Proxima Nova"/>
                <a:ea typeface="Proxima Nova"/>
                <a:cs typeface="Proxima Nova"/>
                <a:sym typeface="Proxima Nova"/>
              </a:rPr>
              <a:t>Source: Julia Watson. Lo—TEK. Design by Radical Indigenism</a:t>
            </a:r>
            <a:endParaRPr sz="1200" b="0" i="0" u="none" strike="noStrike" cap="none">
              <a:solidFill>
                <a:schemeClr val="dk2"/>
              </a:solidFill>
              <a:latin typeface="Proxima Nova"/>
              <a:ea typeface="Proxima Nova"/>
              <a:cs typeface="Proxima Nova"/>
              <a:sym typeface="Proxima Nova"/>
            </a:endParaRPr>
          </a:p>
        </p:txBody>
      </p:sp>
      <p:sp>
        <p:nvSpPr>
          <p:cNvPr id="771" name="Google Shape;771;p24"/>
          <p:cNvSpPr txBox="1">
            <a:spLocks noGrp="1"/>
          </p:cNvSpPr>
          <p:nvPr>
            <p:ph type="body" idx="1"/>
          </p:nvPr>
        </p:nvSpPr>
        <p:spPr>
          <a:xfrm>
            <a:off x="4945700" y="2130738"/>
            <a:ext cx="4388700" cy="11736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Clr>
                <a:schemeClr val="dk1"/>
              </a:buClr>
              <a:buSzPts val="1100"/>
              <a:buFont typeface="Arial"/>
              <a:buNone/>
            </a:pPr>
            <a:r>
              <a:rPr lang="pt-PT"/>
              <a:t>Practices that are symbiotic with nature, created over millennia by indigenous people.</a:t>
            </a:r>
            <a:endParaRPr/>
          </a:p>
        </p:txBody>
      </p:sp>
      <p:sp>
        <p:nvSpPr>
          <p:cNvPr id="772" name="Google Shape;772;p24"/>
          <p:cNvSpPr txBox="1">
            <a:spLocks noGrp="1"/>
          </p:cNvSpPr>
          <p:nvPr>
            <p:ph type="title"/>
          </p:nvPr>
        </p:nvSpPr>
        <p:spPr>
          <a:xfrm>
            <a:off x="472050" y="477100"/>
            <a:ext cx="5475000" cy="985200"/>
          </a:xfrm>
          <a:prstGeom prst="rect">
            <a:avLst/>
          </a:prstGeom>
          <a:noFill/>
          <a:ln>
            <a:noFill/>
          </a:ln>
        </p:spPr>
        <p:txBody>
          <a:bodyPr spcFirstLastPara="1" wrap="square" lIns="36825" tIns="36825" rIns="36825" bIns="36825" anchor="t" anchorCtr="0">
            <a:noAutofit/>
          </a:bodyPr>
          <a:lstStyle/>
          <a:p>
            <a:pPr marL="0" lvl="0" indent="0" algn="l" rtl="0">
              <a:spcBef>
                <a:spcPts val="0"/>
              </a:spcBef>
              <a:spcAft>
                <a:spcPts val="0"/>
              </a:spcAft>
              <a:buSzPts val="3400"/>
              <a:buNone/>
            </a:pPr>
            <a:r>
              <a:rPr lang="pt-PT"/>
              <a:t>Get inspired by indigenous &amp; traditional practices</a:t>
            </a:r>
            <a:endParaRPr/>
          </a:p>
        </p:txBody>
      </p:sp>
      <p:sp>
        <p:nvSpPr>
          <p:cNvPr id="773" name="Google Shape;773;p24"/>
          <p:cNvSpPr txBox="1"/>
          <p:nvPr/>
        </p:nvSpPr>
        <p:spPr>
          <a:xfrm>
            <a:off x="4945700" y="3242175"/>
            <a:ext cx="39138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a:solidFill>
                  <a:schemeClr val="dk2"/>
                </a:solidFill>
                <a:latin typeface="Proxima Nova"/>
                <a:ea typeface="Proxima Nova"/>
                <a:cs typeface="Proxima Nova"/>
                <a:sym typeface="Proxima Nova"/>
              </a:rPr>
              <a:t> In Australia, the ancestral lands that practice Cultural burning or fire stick farming are not as affected by the fires around them. They are able to use fire not to destroy the forest but to improve the soil and clear debris. </a:t>
            </a:r>
            <a:endParaRPr sz="1200">
              <a:solidFill>
                <a:schemeClr val="dk2"/>
              </a:solidFill>
              <a:latin typeface="Proxima Nova"/>
              <a:ea typeface="Proxima Nova"/>
              <a:cs typeface="Proxima Nova"/>
              <a:sym typeface="Proxima Nova"/>
            </a:endParaRPr>
          </a:p>
        </p:txBody>
      </p:sp>
      <p:pic>
        <p:nvPicPr>
          <p:cNvPr id="774" name="Google Shape;774;p24"/>
          <p:cNvPicPr preferRelativeResize="0"/>
          <p:nvPr/>
        </p:nvPicPr>
        <p:blipFill rotWithShape="1">
          <a:blip r:embed="rId3">
            <a:alphaModFix/>
          </a:blip>
          <a:srcRect/>
          <a:stretch/>
        </p:blipFill>
        <p:spPr>
          <a:xfrm>
            <a:off x="0" y="2130750"/>
            <a:ext cx="4320449" cy="24302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pic>
        <p:nvPicPr>
          <p:cNvPr id="779" name="Google Shape;779;g244334f2228_0_520"/>
          <p:cNvPicPr preferRelativeResize="0"/>
          <p:nvPr/>
        </p:nvPicPr>
        <p:blipFill rotWithShape="1">
          <a:blip r:embed="rId3">
            <a:alphaModFix/>
          </a:blip>
          <a:srcRect t="6252"/>
          <a:stretch/>
        </p:blipFill>
        <p:spPr>
          <a:xfrm>
            <a:off x="0" y="0"/>
            <a:ext cx="9144000" cy="5143500"/>
          </a:xfrm>
          <a:prstGeom prst="rect">
            <a:avLst/>
          </a:prstGeom>
          <a:noFill/>
          <a:ln>
            <a:noFill/>
          </a:ln>
        </p:spPr>
      </p:pic>
      <p:sp>
        <p:nvSpPr>
          <p:cNvPr id="780" name="Google Shape;780;g244334f2228_0_520"/>
          <p:cNvSpPr txBox="1"/>
          <p:nvPr/>
        </p:nvSpPr>
        <p:spPr>
          <a:xfrm>
            <a:off x="3899100" y="4743300"/>
            <a:ext cx="5244900" cy="3693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pt-PT" sz="1200" b="0" i="0" u="none" strike="noStrike" cap="none">
                <a:solidFill>
                  <a:schemeClr val="lt2"/>
                </a:solidFill>
                <a:latin typeface="Proxima Nova"/>
                <a:ea typeface="Proxima Nova"/>
                <a:cs typeface="Proxima Nova"/>
                <a:sym typeface="Proxima Nova"/>
              </a:rPr>
              <a:t>Source: Julia Watson. Lo—TEK. Design by Radical Indigenism</a:t>
            </a:r>
            <a:endParaRPr sz="1200" b="0" i="0" u="none" strike="noStrike" cap="none">
              <a:solidFill>
                <a:schemeClr val="lt2"/>
              </a:solidFill>
              <a:latin typeface="Proxima Nova"/>
              <a:ea typeface="Proxima Nova"/>
              <a:cs typeface="Proxima Nova"/>
              <a:sym typeface="Proxima Nova"/>
            </a:endParaRPr>
          </a:p>
        </p:txBody>
      </p:sp>
      <p:sp>
        <p:nvSpPr>
          <p:cNvPr id="781" name="Google Shape;781;g244334f2228_0_520"/>
          <p:cNvSpPr txBox="1"/>
          <p:nvPr/>
        </p:nvSpPr>
        <p:spPr>
          <a:xfrm>
            <a:off x="2498775" y="434175"/>
            <a:ext cx="6404700" cy="523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pt-PT" sz="2200" b="1">
                <a:latin typeface="Proxima Nova"/>
                <a:ea typeface="Proxima Nova"/>
                <a:cs typeface="Proxima Nova"/>
                <a:sym typeface="Proxima Nova"/>
              </a:rPr>
              <a:t>Kolkata’s </a:t>
            </a:r>
            <a:r>
              <a:rPr lang="pt-PT" sz="2200" b="1" i="0" u="none" strike="noStrike" cap="none">
                <a:solidFill>
                  <a:srgbClr val="000000"/>
                </a:solidFill>
                <a:latin typeface="Proxima Nova"/>
                <a:ea typeface="Proxima Nova"/>
                <a:cs typeface="Proxima Nova"/>
                <a:sym typeface="Proxima Nova"/>
              </a:rPr>
              <a:t>sewage fed aquaculture system</a:t>
            </a:r>
            <a:endParaRPr sz="2200" b="1" i="0" u="none" strike="noStrike" cap="none">
              <a:solidFill>
                <a:srgbClr val="000000"/>
              </a:solidFill>
              <a:latin typeface="Proxima Nova"/>
              <a:ea typeface="Proxima Nova"/>
              <a:cs typeface="Proxima Nova"/>
              <a:sym typeface="Proxima Nova"/>
            </a:endParaRPr>
          </a:p>
        </p:txBody>
      </p:sp>
      <p:sp>
        <p:nvSpPr>
          <p:cNvPr id="782" name="Google Shape;782;g244334f2228_0_520"/>
          <p:cNvSpPr txBox="1"/>
          <p:nvPr/>
        </p:nvSpPr>
        <p:spPr>
          <a:xfrm>
            <a:off x="186875" y="4065625"/>
            <a:ext cx="30000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b="1">
                <a:solidFill>
                  <a:schemeClr val="lt2"/>
                </a:solidFill>
                <a:latin typeface="Proxima Nova"/>
                <a:ea typeface="Proxima Nova"/>
                <a:cs typeface="Proxima Nova"/>
                <a:sym typeface="Proxima Nova"/>
              </a:rPr>
              <a:t>Problem:</a:t>
            </a:r>
            <a:r>
              <a:rPr lang="pt-PT">
                <a:solidFill>
                  <a:schemeClr val="lt2"/>
                </a:solidFill>
                <a:latin typeface="Proxima Nova"/>
                <a:ea typeface="Proxima Nova"/>
                <a:cs typeface="Proxima Nova"/>
                <a:sym typeface="Proxima Nova"/>
              </a:rPr>
              <a:t> Kolkata’s municipality has the capacity to treat only 24% of the city’s wastewater.</a:t>
            </a:r>
            <a:endParaRPr>
              <a:solidFill>
                <a:schemeClr val="lt2"/>
              </a:solidFill>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86"/>
        <p:cNvGrpSpPr/>
        <p:nvPr/>
      </p:nvGrpSpPr>
      <p:grpSpPr>
        <a:xfrm>
          <a:off x="0" y="0"/>
          <a:ext cx="0" cy="0"/>
          <a:chOff x="0" y="0"/>
          <a:chExt cx="0" cy="0"/>
        </a:xfrm>
      </p:grpSpPr>
      <p:sp>
        <p:nvSpPr>
          <p:cNvPr id="787" name="Google Shape;787;g244334f2228_0_513"/>
          <p:cNvSpPr txBox="1">
            <a:spLocks noGrp="1"/>
          </p:cNvSpPr>
          <p:nvPr>
            <p:ph type="body" idx="1"/>
          </p:nvPr>
        </p:nvSpPr>
        <p:spPr>
          <a:xfrm>
            <a:off x="4429000" y="3956100"/>
            <a:ext cx="4374300" cy="1057500"/>
          </a:xfrm>
          <a:prstGeom prst="rect">
            <a:avLst/>
          </a:prstGeom>
        </p:spPr>
        <p:txBody>
          <a:bodyPr spcFirstLastPara="1" wrap="square" lIns="36825" tIns="36825" rIns="36825" bIns="36825" anchor="t" anchorCtr="0">
            <a:noAutofit/>
          </a:bodyPr>
          <a:lstStyle/>
          <a:p>
            <a:pPr marL="457200" lvl="0" indent="-317500" algn="l" rtl="0">
              <a:spcBef>
                <a:spcPts val="400"/>
              </a:spcBef>
              <a:spcAft>
                <a:spcPts val="0"/>
              </a:spcAft>
              <a:buSzPts val="1400"/>
              <a:buChar char="●"/>
            </a:pPr>
            <a:r>
              <a:rPr lang="pt-PT" sz="1400"/>
              <a:t>Domestic sewage is usually free from hazardous chemicals harmful to human health</a:t>
            </a:r>
            <a:endParaRPr sz="1400"/>
          </a:p>
          <a:p>
            <a:pPr marL="457200" lvl="0" indent="-317500" algn="l" rtl="0">
              <a:spcBef>
                <a:spcPts val="0"/>
              </a:spcBef>
              <a:spcAft>
                <a:spcPts val="0"/>
              </a:spcAft>
              <a:buSzPts val="1400"/>
              <a:buChar char="●"/>
            </a:pPr>
            <a:r>
              <a:rPr lang="pt-PT" sz="1400"/>
              <a:t>Microbial populations contained in sewage need to be checked regularly</a:t>
            </a:r>
            <a:endParaRPr sz="1400"/>
          </a:p>
        </p:txBody>
      </p:sp>
      <p:pic>
        <p:nvPicPr>
          <p:cNvPr id="788" name="Google Shape;788;g244334f2228_0_513"/>
          <p:cNvPicPr preferRelativeResize="0"/>
          <p:nvPr/>
        </p:nvPicPr>
        <p:blipFill rotWithShape="1">
          <a:blip r:embed="rId3">
            <a:alphaModFix/>
          </a:blip>
          <a:srcRect t="4897"/>
          <a:stretch/>
        </p:blipFill>
        <p:spPr>
          <a:xfrm>
            <a:off x="1409363" y="1925325"/>
            <a:ext cx="6325274" cy="2030775"/>
          </a:xfrm>
          <a:prstGeom prst="rect">
            <a:avLst/>
          </a:prstGeom>
          <a:noFill/>
          <a:ln>
            <a:noFill/>
          </a:ln>
        </p:spPr>
      </p:pic>
      <p:sp>
        <p:nvSpPr>
          <p:cNvPr id="789" name="Google Shape;789;g244334f2228_0_513"/>
          <p:cNvSpPr txBox="1"/>
          <p:nvPr/>
        </p:nvSpPr>
        <p:spPr>
          <a:xfrm>
            <a:off x="274750" y="957375"/>
            <a:ext cx="3408300" cy="10467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Font typeface="Proxima Nova"/>
              <a:buChar char="●"/>
            </a:pPr>
            <a:r>
              <a:rPr lang="pt-PT">
                <a:latin typeface="Proxima Nova"/>
                <a:ea typeface="Proxima Nova"/>
                <a:cs typeface="Proxima Nova"/>
                <a:sym typeface="Proxima Nova"/>
              </a:rPr>
              <a:t>12,500 hectares on the eastern fringes of the city.</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pt-PT">
                <a:latin typeface="Proxima Nova"/>
                <a:ea typeface="Proxima Nova"/>
                <a:cs typeface="Proxima Nova"/>
                <a:sym typeface="Proxima Nova"/>
              </a:rPr>
              <a:t>Provide a living for +50,000 cultivators and fish traders</a:t>
            </a:r>
            <a:endParaRPr>
              <a:latin typeface="Proxima Nova"/>
              <a:ea typeface="Proxima Nova"/>
              <a:cs typeface="Proxima Nova"/>
              <a:sym typeface="Proxima Nova"/>
            </a:endParaRPr>
          </a:p>
        </p:txBody>
      </p:sp>
      <p:sp>
        <p:nvSpPr>
          <p:cNvPr id="790" name="Google Shape;790;g244334f2228_0_513"/>
          <p:cNvSpPr txBox="1"/>
          <p:nvPr/>
        </p:nvSpPr>
        <p:spPr>
          <a:xfrm>
            <a:off x="2498775" y="434175"/>
            <a:ext cx="6404700" cy="523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pt-PT" sz="2200" b="1">
                <a:solidFill>
                  <a:schemeClr val="lt1"/>
                </a:solidFill>
                <a:latin typeface="Proxima Nova"/>
                <a:ea typeface="Proxima Nova"/>
                <a:cs typeface="Proxima Nova"/>
                <a:sym typeface="Proxima Nova"/>
              </a:rPr>
              <a:t>Kolkata’s </a:t>
            </a:r>
            <a:r>
              <a:rPr lang="pt-PT" sz="2200" b="1" i="0" u="none" strike="noStrike" cap="none">
                <a:solidFill>
                  <a:srgbClr val="000000"/>
                </a:solidFill>
                <a:latin typeface="Proxima Nova"/>
                <a:ea typeface="Proxima Nova"/>
                <a:cs typeface="Proxima Nova"/>
                <a:sym typeface="Proxima Nova"/>
              </a:rPr>
              <a:t>sewage fed aquaculture system</a:t>
            </a:r>
            <a:endParaRPr sz="2200" b="1" i="0" u="none" strike="noStrike" cap="none">
              <a:solidFill>
                <a:srgbClr val="000000"/>
              </a:solidFill>
              <a:latin typeface="Proxima Nova"/>
              <a:ea typeface="Proxima Nova"/>
              <a:cs typeface="Proxima Nova"/>
              <a:sym typeface="Proxima Nova"/>
            </a:endParaRPr>
          </a:p>
        </p:txBody>
      </p:sp>
      <p:sp>
        <p:nvSpPr>
          <p:cNvPr id="791" name="Google Shape;791;g244334f2228_0_513"/>
          <p:cNvSpPr txBox="1"/>
          <p:nvPr/>
        </p:nvSpPr>
        <p:spPr>
          <a:xfrm>
            <a:off x="683050" y="3956100"/>
            <a:ext cx="3000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a:solidFill>
                  <a:schemeClr val="lt1"/>
                </a:solidFill>
                <a:latin typeface="Proxima Nova"/>
                <a:ea typeface="Proxima Nova"/>
                <a:cs typeface="Proxima Nova"/>
                <a:sym typeface="Proxima Nova"/>
              </a:rPr>
              <a:t>Combination of sewage in the water and sunshine broke down the effluent and allowed plankton to grow exponentially.</a:t>
            </a:r>
            <a:endParaRPr sz="1200"/>
          </a:p>
        </p:txBody>
      </p:sp>
      <p:sp>
        <p:nvSpPr>
          <p:cNvPr id="2" name="Rectangle 1">
            <a:extLst>
              <a:ext uri="{FF2B5EF4-FFF2-40B4-BE49-F238E27FC236}">
                <a16:creationId xmlns:a16="http://schemas.microsoft.com/office/drawing/2014/main" id="{246B1063-844A-D3FC-6CA5-74BF19256D32}"/>
              </a:ext>
            </a:extLst>
          </p:cNvPr>
          <p:cNvSpPr/>
          <p:nvPr/>
        </p:nvSpPr>
        <p:spPr>
          <a:xfrm>
            <a:off x="7978608" y="1100139"/>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What do you think could go wrong with this </a:t>
            </a:r>
            <a:r>
              <a:rPr lang="en-FI" dirty="0" err="1"/>
              <a:t>solutio</a:t>
            </a:r>
            <a:r>
              <a:rPr lang="en-US" dirty="0"/>
              <a:t>n</a:t>
            </a:r>
            <a:r>
              <a:rPr lang="en-FI" dirty="0"/>
              <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g244334f2228_0_548"/>
          <p:cNvSpPr txBox="1"/>
          <p:nvPr/>
        </p:nvSpPr>
        <p:spPr>
          <a:xfrm>
            <a:off x="5463375" y="1993075"/>
            <a:ext cx="3440100" cy="212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pt-PT">
                <a:latin typeface="Proxima Nova"/>
                <a:ea typeface="Proxima Nova"/>
                <a:cs typeface="Proxima Nova"/>
                <a:sym typeface="Proxima Nova"/>
              </a:rPr>
              <a:t>Lack of regulation to manage:</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pt-PT">
                <a:latin typeface="Proxima Nova"/>
                <a:ea typeface="Proxima Nova"/>
                <a:cs typeface="Proxima Nova"/>
                <a:sym typeface="Proxima Nova"/>
              </a:rPr>
              <a:t>Competition for wastewater for the aquaculture and agriculture sectors </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pt-PT">
                <a:latin typeface="Proxima Nova"/>
                <a:ea typeface="Proxima Nova"/>
                <a:cs typeface="Proxima Nova"/>
                <a:sym typeface="Proxima Nova"/>
              </a:rPr>
              <a:t>With less water to share between the fish farmers, each fish pond gets shallower</a:t>
            </a:r>
            <a:endParaRPr>
              <a:latin typeface="Proxima Nova"/>
              <a:ea typeface="Proxima Nova"/>
              <a:cs typeface="Proxima Nova"/>
              <a:sym typeface="Proxima Nova"/>
            </a:endParaRPr>
          </a:p>
          <a:p>
            <a:pPr marL="457200" lvl="0" indent="-317500" algn="l" rtl="0">
              <a:spcBef>
                <a:spcPts val="0"/>
              </a:spcBef>
              <a:spcAft>
                <a:spcPts val="0"/>
              </a:spcAft>
              <a:buClr>
                <a:schemeClr val="lt1"/>
              </a:buClr>
              <a:buSzPts val="1400"/>
              <a:buFont typeface="Proxima Nova"/>
              <a:buChar char="●"/>
            </a:pPr>
            <a:r>
              <a:rPr lang="pt-PT">
                <a:solidFill>
                  <a:schemeClr val="lt1"/>
                </a:solidFill>
                <a:latin typeface="Proxima Nova"/>
                <a:ea typeface="Proxima Nova"/>
                <a:cs typeface="Proxima Nova"/>
                <a:sym typeface="Proxima Nova"/>
              </a:rPr>
              <a:t>Unregulated water goes to fisheries with strong smell</a:t>
            </a:r>
            <a:endParaRPr>
              <a:latin typeface="Proxima Nova"/>
              <a:ea typeface="Proxima Nova"/>
              <a:cs typeface="Proxima Nova"/>
              <a:sym typeface="Proxima Nova"/>
            </a:endParaRPr>
          </a:p>
        </p:txBody>
      </p:sp>
      <p:sp>
        <p:nvSpPr>
          <p:cNvPr id="797" name="Google Shape;797;g244334f2228_0_548"/>
          <p:cNvSpPr txBox="1"/>
          <p:nvPr/>
        </p:nvSpPr>
        <p:spPr>
          <a:xfrm>
            <a:off x="2498775" y="434175"/>
            <a:ext cx="6404700" cy="523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pt-PT" sz="2200" b="1">
                <a:solidFill>
                  <a:schemeClr val="lt1"/>
                </a:solidFill>
                <a:latin typeface="Proxima Nova"/>
                <a:ea typeface="Proxima Nova"/>
                <a:cs typeface="Proxima Nova"/>
                <a:sym typeface="Proxima Nova"/>
              </a:rPr>
              <a:t>Kolkata’s </a:t>
            </a:r>
            <a:r>
              <a:rPr lang="pt-PT" sz="2200" b="1" i="0" u="none" strike="noStrike" cap="none">
                <a:solidFill>
                  <a:srgbClr val="000000"/>
                </a:solidFill>
                <a:latin typeface="Proxima Nova"/>
                <a:ea typeface="Proxima Nova"/>
                <a:cs typeface="Proxima Nova"/>
                <a:sym typeface="Proxima Nova"/>
              </a:rPr>
              <a:t>sewage fed aquaculture system</a:t>
            </a:r>
            <a:endParaRPr sz="2200" b="1" i="0" u="none" strike="noStrike" cap="none">
              <a:solidFill>
                <a:srgbClr val="000000"/>
              </a:solidFill>
              <a:latin typeface="Proxima Nova"/>
              <a:ea typeface="Proxima Nova"/>
              <a:cs typeface="Proxima Nova"/>
              <a:sym typeface="Proxima Nova"/>
            </a:endParaRPr>
          </a:p>
        </p:txBody>
      </p:sp>
      <p:pic>
        <p:nvPicPr>
          <p:cNvPr id="798" name="Google Shape;798;g244334f2228_0_548"/>
          <p:cNvPicPr preferRelativeResize="0"/>
          <p:nvPr/>
        </p:nvPicPr>
        <p:blipFill>
          <a:blip r:embed="rId3">
            <a:alphaModFix/>
          </a:blip>
          <a:stretch>
            <a:fillRect/>
          </a:stretch>
        </p:blipFill>
        <p:spPr>
          <a:xfrm>
            <a:off x="0" y="1365250"/>
            <a:ext cx="5273752" cy="316425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A243B"/>
        </a:solidFill>
        <a:effectLst/>
      </p:bgPr>
    </p:bg>
    <p:spTree>
      <p:nvGrpSpPr>
        <p:cNvPr id="1" name="Shape 802"/>
        <p:cNvGrpSpPr/>
        <p:nvPr/>
      </p:nvGrpSpPr>
      <p:grpSpPr>
        <a:xfrm>
          <a:off x="0" y="0"/>
          <a:ext cx="0" cy="0"/>
          <a:chOff x="0" y="0"/>
          <a:chExt cx="0" cy="0"/>
        </a:xfrm>
      </p:grpSpPr>
      <p:sp>
        <p:nvSpPr>
          <p:cNvPr id="803" name="Google Shape;803;p25"/>
          <p:cNvSpPr txBox="1">
            <a:spLocks noGrp="1"/>
          </p:cNvSpPr>
          <p:nvPr>
            <p:ph type="title"/>
          </p:nvPr>
        </p:nvSpPr>
        <p:spPr>
          <a:xfrm>
            <a:off x="472050" y="413000"/>
            <a:ext cx="6072600" cy="35394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sz="3600">
                <a:solidFill>
                  <a:schemeClr val="lt2"/>
                </a:solidFill>
              </a:rPr>
              <a:t>You cannot solve all the problems, so prioritize in order to find a balance in your solution.</a:t>
            </a:r>
            <a:endParaRPr sz="3600">
              <a:solidFill>
                <a:schemeClr val="lt2"/>
              </a:solidFill>
            </a:endParaRPr>
          </a:p>
        </p:txBody>
      </p:sp>
      <p:sp>
        <p:nvSpPr>
          <p:cNvPr id="804" name="Google Shape;804;p25"/>
          <p:cNvSpPr/>
          <p:nvPr/>
        </p:nvSpPr>
        <p:spPr>
          <a:xfrm>
            <a:off x="5691875" y="1737250"/>
            <a:ext cx="5399700" cy="5399700"/>
          </a:xfrm>
          <a:prstGeom prst="ellipse">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5" name="Google Shape;805;p25"/>
          <p:cNvSpPr/>
          <p:nvPr/>
        </p:nvSpPr>
        <p:spPr>
          <a:xfrm>
            <a:off x="6381845" y="2427215"/>
            <a:ext cx="4020000" cy="4020000"/>
          </a:xfrm>
          <a:prstGeom prst="ellipse">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6" name="Google Shape;806;p25"/>
          <p:cNvSpPr/>
          <p:nvPr/>
        </p:nvSpPr>
        <p:spPr>
          <a:xfrm>
            <a:off x="7349676" y="3356666"/>
            <a:ext cx="2084400" cy="2161200"/>
          </a:xfrm>
          <a:prstGeom prst="ellipse">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7" name="Google Shape;807;p25"/>
          <p:cNvSpPr txBox="1"/>
          <p:nvPr/>
        </p:nvSpPr>
        <p:spPr>
          <a:xfrm>
            <a:off x="472050" y="3213500"/>
            <a:ext cx="402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t-PT" sz="1200" i="1">
                <a:solidFill>
                  <a:schemeClr val="lt2"/>
                </a:solidFill>
                <a:latin typeface="Proxima Nova"/>
                <a:ea typeface="Proxima Nova"/>
                <a:cs typeface="Proxima Nova"/>
                <a:sym typeface="Proxima Nova"/>
              </a:rPr>
              <a:t>What problems will you address in your solution? </a:t>
            </a:r>
            <a:endParaRPr sz="1200" i="1">
              <a:solidFill>
                <a:schemeClr val="lt2"/>
              </a:solidFill>
              <a:latin typeface="Proxima Nova"/>
              <a:ea typeface="Proxima Nova"/>
              <a:cs typeface="Proxima Nova"/>
              <a:sym typeface="Proxima Nova"/>
            </a:endParaRPr>
          </a:p>
          <a:p>
            <a:pPr marL="0" lvl="0" indent="0" algn="l" rtl="0">
              <a:spcBef>
                <a:spcPts val="0"/>
              </a:spcBef>
              <a:spcAft>
                <a:spcPts val="0"/>
              </a:spcAft>
              <a:buNone/>
            </a:pPr>
            <a:r>
              <a:rPr lang="pt-PT" sz="1200" i="1">
                <a:solidFill>
                  <a:schemeClr val="lt2"/>
                </a:solidFill>
                <a:latin typeface="Proxima Nova"/>
                <a:ea typeface="Proxima Nova"/>
                <a:cs typeface="Proxima Nova"/>
                <a:sym typeface="Proxima Nova"/>
              </a:rPr>
              <a:t>What things you cannot solve and have to live with?</a:t>
            </a:r>
            <a:endParaRPr sz="1200" i="1">
              <a:solidFill>
                <a:schemeClr val="lt2"/>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pic>
        <p:nvPicPr>
          <p:cNvPr id="473" name="Google Shape;473;p5"/>
          <p:cNvPicPr preferRelativeResize="0"/>
          <p:nvPr/>
        </p:nvPicPr>
        <p:blipFill rotWithShape="1">
          <a:blip r:embed="rId3">
            <a:alphaModFix/>
          </a:blip>
          <a:srcRect/>
          <a:stretch/>
        </p:blipFill>
        <p:spPr>
          <a:xfrm>
            <a:off x="993063" y="152400"/>
            <a:ext cx="7157872" cy="4838701"/>
          </a:xfrm>
          <a:prstGeom prst="rect">
            <a:avLst/>
          </a:prstGeom>
          <a:noFill/>
          <a:ln>
            <a:noFill/>
          </a:ln>
        </p:spPr>
      </p:pic>
      <p:sp>
        <p:nvSpPr>
          <p:cNvPr id="2" name="Rectangle 1">
            <a:extLst>
              <a:ext uri="{FF2B5EF4-FFF2-40B4-BE49-F238E27FC236}">
                <a16:creationId xmlns:a16="http://schemas.microsoft.com/office/drawing/2014/main" id="{B2AF3973-E807-450B-DB8A-B862C15ED9FD}"/>
              </a:ext>
            </a:extLst>
          </p:cNvPr>
          <p:cNvSpPr/>
          <p:nvPr/>
        </p:nvSpPr>
        <p:spPr>
          <a:xfrm>
            <a:off x="-1024111" y="1279376"/>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FI" dirty="0"/>
              <a:t>Have you seen this?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A243B"/>
        </a:solidFill>
        <a:effectLst/>
      </p:bgPr>
    </p:bg>
    <p:spTree>
      <p:nvGrpSpPr>
        <p:cNvPr id="1" name="Shape 811"/>
        <p:cNvGrpSpPr/>
        <p:nvPr/>
      </p:nvGrpSpPr>
      <p:grpSpPr>
        <a:xfrm>
          <a:off x="0" y="0"/>
          <a:ext cx="0" cy="0"/>
          <a:chOff x="0" y="0"/>
          <a:chExt cx="0" cy="0"/>
        </a:xfrm>
      </p:grpSpPr>
      <p:sp>
        <p:nvSpPr>
          <p:cNvPr id="812" name="Google Shape;812;p26"/>
          <p:cNvSpPr txBox="1">
            <a:spLocks noGrp="1"/>
          </p:cNvSpPr>
          <p:nvPr>
            <p:ph type="title"/>
          </p:nvPr>
        </p:nvSpPr>
        <p:spPr>
          <a:xfrm>
            <a:off x="472050" y="413000"/>
            <a:ext cx="6072600" cy="8100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sz="3600">
                <a:solidFill>
                  <a:schemeClr val="lt2"/>
                </a:solidFill>
              </a:rPr>
              <a:t>Ideas to take with you</a:t>
            </a:r>
            <a:endParaRPr sz="3600">
              <a:solidFill>
                <a:schemeClr val="lt2"/>
              </a:solidFill>
            </a:endParaRPr>
          </a:p>
        </p:txBody>
      </p:sp>
      <p:sp>
        <p:nvSpPr>
          <p:cNvPr id="813" name="Google Shape;813;p26"/>
          <p:cNvSpPr txBox="1">
            <a:spLocks noGrp="1"/>
          </p:cNvSpPr>
          <p:nvPr>
            <p:ph type="body" idx="1"/>
          </p:nvPr>
        </p:nvSpPr>
        <p:spPr>
          <a:xfrm>
            <a:off x="472050" y="1315825"/>
            <a:ext cx="8124600" cy="2202900"/>
          </a:xfrm>
          <a:prstGeom prst="rect">
            <a:avLst/>
          </a:prstGeom>
          <a:noFill/>
          <a:ln>
            <a:noFill/>
          </a:ln>
        </p:spPr>
        <p:txBody>
          <a:bodyPr spcFirstLastPara="1" wrap="square" lIns="36825" tIns="36825" rIns="36825" bIns="36825" anchor="t" anchorCtr="0">
            <a:noAutofit/>
          </a:bodyPr>
          <a:lstStyle/>
          <a:p>
            <a:pPr marL="457200" lvl="0" indent="-368300" algn="l" rtl="0">
              <a:lnSpc>
                <a:spcPct val="115000"/>
              </a:lnSpc>
              <a:spcBef>
                <a:spcPts val="400"/>
              </a:spcBef>
              <a:spcAft>
                <a:spcPts val="0"/>
              </a:spcAft>
              <a:buClr>
                <a:schemeClr val="lt2"/>
              </a:buClr>
              <a:buSzPts val="2200"/>
              <a:buChar char="●"/>
            </a:pPr>
            <a:r>
              <a:rPr lang="pt-PT" sz="2200">
                <a:solidFill>
                  <a:schemeClr val="lt2"/>
                </a:solidFill>
              </a:rPr>
              <a:t>Reflect on the long-term impacts of your ideas</a:t>
            </a:r>
            <a:endParaRPr sz="2200">
              <a:solidFill>
                <a:schemeClr val="lt2"/>
              </a:solidFill>
            </a:endParaRPr>
          </a:p>
          <a:p>
            <a:pPr marL="457200" lvl="0" indent="-368300" algn="l" rtl="0">
              <a:lnSpc>
                <a:spcPct val="100000"/>
              </a:lnSpc>
              <a:spcBef>
                <a:spcPts val="0"/>
              </a:spcBef>
              <a:spcAft>
                <a:spcPts val="0"/>
              </a:spcAft>
              <a:buClr>
                <a:schemeClr val="lt2"/>
              </a:buClr>
              <a:buSzPts val="2200"/>
              <a:buChar char="●"/>
            </a:pPr>
            <a:r>
              <a:rPr lang="pt-PT" sz="2200">
                <a:solidFill>
                  <a:schemeClr val="lt2"/>
                </a:solidFill>
              </a:rPr>
              <a:t>Consider the livings beings impacted/ involved in your idea</a:t>
            </a:r>
            <a:endParaRPr sz="2200">
              <a:solidFill>
                <a:schemeClr val="lt2"/>
              </a:solidFill>
            </a:endParaRPr>
          </a:p>
          <a:p>
            <a:pPr marL="457200" lvl="0" indent="-368300" algn="l" rtl="0">
              <a:lnSpc>
                <a:spcPct val="115000"/>
              </a:lnSpc>
              <a:spcBef>
                <a:spcPts val="0"/>
              </a:spcBef>
              <a:spcAft>
                <a:spcPts val="0"/>
              </a:spcAft>
              <a:buClr>
                <a:schemeClr val="lt2"/>
              </a:buClr>
              <a:buSzPts val="2200"/>
              <a:buChar char="●"/>
            </a:pPr>
            <a:r>
              <a:rPr lang="pt-PT" sz="2200">
                <a:solidFill>
                  <a:schemeClr val="lt2"/>
                </a:solidFill>
              </a:rPr>
              <a:t>Think in ecosystems, not individual solutions</a:t>
            </a:r>
            <a:endParaRPr sz="2200">
              <a:solidFill>
                <a:schemeClr val="lt2"/>
              </a:solidFill>
            </a:endParaRPr>
          </a:p>
          <a:p>
            <a:pPr marL="457200" lvl="0" indent="-368300" algn="l" rtl="0">
              <a:lnSpc>
                <a:spcPct val="115000"/>
              </a:lnSpc>
              <a:spcBef>
                <a:spcPts val="0"/>
              </a:spcBef>
              <a:spcAft>
                <a:spcPts val="0"/>
              </a:spcAft>
              <a:buClr>
                <a:schemeClr val="lt2"/>
              </a:buClr>
              <a:buSzPts val="2200"/>
              <a:buChar char="●"/>
            </a:pPr>
            <a:r>
              <a:rPr lang="pt-PT" sz="2200">
                <a:solidFill>
                  <a:schemeClr val="lt2"/>
                </a:solidFill>
              </a:rPr>
              <a:t>Get inspired by indigenous and traditional practices</a:t>
            </a:r>
            <a:endParaRPr sz="2200">
              <a:solidFill>
                <a:schemeClr val="lt2"/>
              </a:solidFill>
            </a:endParaRPr>
          </a:p>
        </p:txBody>
      </p:sp>
      <p:sp>
        <p:nvSpPr>
          <p:cNvPr id="814" name="Google Shape;814;p26"/>
          <p:cNvSpPr txBox="1">
            <a:spLocks noGrp="1"/>
          </p:cNvSpPr>
          <p:nvPr>
            <p:ph type="title"/>
          </p:nvPr>
        </p:nvSpPr>
        <p:spPr>
          <a:xfrm>
            <a:off x="2074350" y="3213925"/>
            <a:ext cx="4995300" cy="1188000"/>
          </a:xfrm>
          <a:prstGeom prst="rect">
            <a:avLst/>
          </a:prstGeom>
          <a:noFill/>
          <a:ln>
            <a:noFill/>
          </a:ln>
        </p:spPr>
        <p:txBody>
          <a:bodyPr spcFirstLastPara="1" wrap="square" lIns="36825" tIns="36825" rIns="36825" bIns="36825" anchor="ctr" anchorCtr="0">
            <a:noAutofit/>
          </a:bodyPr>
          <a:lstStyle/>
          <a:p>
            <a:pPr marL="0" lvl="0" indent="0" algn="ctr" rtl="0">
              <a:lnSpc>
                <a:spcPct val="100000"/>
              </a:lnSpc>
              <a:spcBef>
                <a:spcPts val="0"/>
              </a:spcBef>
              <a:spcAft>
                <a:spcPts val="0"/>
              </a:spcAft>
              <a:buSzPts val="3400"/>
              <a:buNone/>
            </a:pPr>
            <a:r>
              <a:rPr lang="pt-PT" sz="2400" i="1">
                <a:solidFill>
                  <a:srgbClr val="A1D8CC"/>
                </a:solidFill>
                <a:latin typeface="Proxima Nova"/>
                <a:ea typeface="Proxima Nova"/>
                <a:cs typeface="Proxima Nova"/>
                <a:sym typeface="Proxima Nova"/>
              </a:rPr>
              <a:t>How could you use these principles in your work this week?</a:t>
            </a:r>
            <a:endParaRPr sz="2400" i="1">
              <a:solidFill>
                <a:srgbClr val="A1D8CC"/>
              </a:solidFill>
              <a:latin typeface="Proxima Nova"/>
              <a:ea typeface="Proxima Nova"/>
              <a:cs typeface="Proxima Nova"/>
              <a:sym typeface="Proxima Nov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2" name="Title 1">
            <a:extLst>
              <a:ext uri="{FF2B5EF4-FFF2-40B4-BE49-F238E27FC236}">
                <a16:creationId xmlns:a16="http://schemas.microsoft.com/office/drawing/2014/main" id="{CF8F4261-0B76-60F5-E15F-3C1AA006EC81}"/>
              </a:ext>
            </a:extLst>
          </p:cNvPr>
          <p:cNvSpPr>
            <a:spLocks noGrp="1"/>
          </p:cNvSpPr>
          <p:nvPr>
            <p:ph type="title"/>
          </p:nvPr>
        </p:nvSpPr>
        <p:spPr/>
        <p:txBody>
          <a:bodyPr/>
          <a:lstStyle/>
          <a:p>
            <a:r>
              <a:rPr lang="en-FI" dirty="0"/>
              <a:t>Improvements</a:t>
            </a:r>
            <a:endParaRPr lang="en-US" dirty="0"/>
          </a:p>
        </p:txBody>
      </p:sp>
      <p:sp>
        <p:nvSpPr>
          <p:cNvPr id="3" name="Text Placeholder 2">
            <a:extLst>
              <a:ext uri="{FF2B5EF4-FFF2-40B4-BE49-F238E27FC236}">
                <a16:creationId xmlns:a16="http://schemas.microsoft.com/office/drawing/2014/main" id="{DD185DDF-2DC4-33AB-79D4-372893CBECAD}"/>
              </a:ext>
            </a:extLst>
          </p:cNvPr>
          <p:cNvSpPr>
            <a:spLocks noGrp="1"/>
          </p:cNvSpPr>
          <p:nvPr>
            <p:ph type="body" idx="1"/>
          </p:nvPr>
        </p:nvSpPr>
        <p:spPr>
          <a:xfrm>
            <a:off x="0" y="934022"/>
            <a:ext cx="9144000" cy="4124611"/>
          </a:xfrm>
        </p:spPr>
        <p:txBody>
          <a:bodyPr/>
          <a:lstStyle/>
          <a:p>
            <a:r>
              <a:rPr lang="en-FI" sz="1200" dirty="0"/>
              <a:t>I took 35 min, could have spoken slower</a:t>
            </a:r>
          </a:p>
          <a:p>
            <a:r>
              <a:rPr lang="en-FI" sz="1200" dirty="0"/>
              <a:t>Generally liked the content and especially the ex</a:t>
            </a:r>
            <a:r>
              <a:rPr lang="en-US" sz="1200" dirty="0"/>
              <a:t>am</a:t>
            </a:r>
            <a:r>
              <a:rPr lang="en-FI" sz="1200" dirty="0" err="1"/>
              <a:t>ples</a:t>
            </a:r>
            <a:r>
              <a:rPr lang="en-FI" sz="1200" dirty="0"/>
              <a:t>. Ola knew most things but not in depth.</a:t>
            </a:r>
          </a:p>
          <a:p>
            <a:r>
              <a:rPr lang="en-FI" sz="1200" dirty="0"/>
              <a:t>Chris really liked the talk: right level of information. </a:t>
            </a:r>
            <a:r>
              <a:rPr lang="en-US" sz="1200" dirty="0"/>
              <a:t>N</a:t>
            </a:r>
            <a:r>
              <a:rPr lang="en-FI" sz="1200" dirty="0"/>
              <a:t>o  need to make it more engaging</a:t>
            </a:r>
          </a:p>
          <a:p>
            <a:r>
              <a:rPr lang="en-FI" sz="1200" dirty="0"/>
              <a:t>Could add more engagement with questions throughout the talk (see examples in slides)</a:t>
            </a:r>
          </a:p>
          <a:p>
            <a:r>
              <a:rPr lang="en-FI" sz="1200" dirty="0" err="1"/>
              <a:t>Balena</a:t>
            </a:r>
            <a:r>
              <a:rPr lang="en-FI" sz="1200" dirty="0"/>
              <a:t>: if they assume people will continue with fast fashion, is this greenwashing?</a:t>
            </a:r>
          </a:p>
          <a:p>
            <a:r>
              <a:rPr lang="en-FI" sz="1200" dirty="0"/>
              <a:t>In week 1 , students were in the exoplanet, in an environ</a:t>
            </a:r>
            <a:r>
              <a:rPr lang="en-US" sz="1200" dirty="0"/>
              <a:t>me</a:t>
            </a:r>
            <a:r>
              <a:rPr lang="en-FI" sz="1200" dirty="0" err="1"/>
              <a:t>nt</a:t>
            </a:r>
            <a:r>
              <a:rPr lang="en-FI" sz="1200" dirty="0"/>
              <a:t> they could control, where they could design the whole society. In week 2, they come back to earth and they are not in control.</a:t>
            </a:r>
          </a:p>
          <a:p>
            <a:pPr lvl="1"/>
            <a:r>
              <a:rPr lang="en-FI" sz="1200" dirty="0"/>
              <a:t>How to avoid going to the region and telling people what to do? </a:t>
            </a:r>
            <a:r>
              <a:rPr lang="en-US" sz="1200" dirty="0"/>
              <a:t>J</a:t>
            </a:r>
            <a:r>
              <a:rPr lang="en-FI" sz="1200" dirty="0" err="1"/>
              <a:t>ust</a:t>
            </a:r>
            <a:r>
              <a:rPr lang="en-FI" sz="1200" dirty="0"/>
              <a:t> assume that the problem is that they are not educated? How do we take our responsibility in the problem?</a:t>
            </a:r>
          </a:p>
          <a:p>
            <a:pPr lvl="1"/>
            <a:r>
              <a:rPr lang="en-FI" sz="1200" b="1" dirty="0"/>
              <a:t>Show one example where education is not enough because people </a:t>
            </a:r>
            <a:r>
              <a:rPr lang="en-FI" sz="1200" b="1" dirty="0" err="1"/>
              <a:t>dont</a:t>
            </a:r>
            <a:r>
              <a:rPr lang="en-FI" sz="1200" b="1" dirty="0"/>
              <a:t> have the mandate to actually make changes. The industries are the guilty ones for example</a:t>
            </a:r>
          </a:p>
          <a:p>
            <a:pPr lvl="2"/>
            <a:r>
              <a:rPr lang="en-FI" dirty="0">
                <a:latin typeface="Proxima Nova" panose="020B0604020202020204" charset="0"/>
              </a:rPr>
              <a:t>Conclusion: </a:t>
            </a:r>
            <a:r>
              <a:rPr lang="en-FI" dirty="0" err="1">
                <a:latin typeface="Proxima Nova" panose="020B0604020202020204" charset="0"/>
              </a:rPr>
              <a:t>dont</a:t>
            </a:r>
            <a:r>
              <a:rPr lang="en-FI" dirty="0">
                <a:latin typeface="Proxima Nova" panose="020B0604020202020204" charset="0"/>
              </a:rPr>
              <a:t> go for oversimplified solutions</a:t>
            </a:r>
          </a:p>
          <a:p>
            <a:pPr lvl="1"/>
            <a:r>
              <a:rPr lang="en-FI" sz="1200" dirty="0">
                <a:latin typeface="Proxima Nova" panose="020B0604020202020204" charset="0"/>
              </a:rPr>
              <a:t>Example of a political intervention</a:t>
            </a:r>
          </a:p>
          <a:p>
            <a:r>
              <a:rPr lang="en-FI" sz="1200" dirty="0">
                <a:latin typeface="Proxima Nova" panose="020B0604020202020204" charset="0"/>
              </a:rPr>
              <a:t>Next time: how to create regenerative practical solutions: not </a:t>
            </a:r>
          </a:p>
          <a:p>
            <a:r>
              <a:rPr lang="en-FI" sz="1200" dirty="0">
                <a:latin typeface="Proxima Nova" panose="020B0604020202020204" charset="0"/>
              </a:rPr>
              <a:t>Yes and, yes but exercise: plan a trip with yes but. </a:t>
            </a:r>
            <a:r>
              <a:rPr lang="en-US" sz="1200" dirty="0">
                <a:latin typeface="Proxima Nova" panose="020B0604020202020204" charset="0"/>
              </a:rPr>
              <a:t>N</a:t>
            </a:r>
            <a:r>
              <a:rPr lang="en-FI" sz="1200" dirty="0">
                <a:latin typeface="Proxima Nova" panose="020B0604020202020204" charset="0"/>
              </a:rPr>
              <a:t>ow plan a trip with yes and. What are the differences that you saw in the 2 rounds?</a:t>
            </a:r>
          </a:p>
          <a:p>
            <a:endParaRPr lang="en-FI" sz="1200" dirty="0">
              <a:latin typeface="Proxima Nova" panose="020B060402020202020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28"/>
          <p:cNvSpPr txBox="1">
            <a:spLocks noGrp="1"/>
          </p:cNvSpPr>
          <p:nvPr>
            <p:ph type="body" idx="1"/>
          </p:nvPr>
        </p:nvSpPr>
        <p:spPr>
          <a:xfrm>
            <a:off x="-1233650" y="1354150"/>
            <a:ext cx="5039400" cy="3469500"/>
          </a:xfrm>
          <a:prstGeom prst="rect">
            <a:avLst/>
          </a:prstGeom>
          <a:noFill/>
          <a:ln>
            <a:noFill/>
          </a:ln>
        </p:spPr>
        <p:txBody>
          <a:bodyPr spcFirstLastPara="1" wrap="square" lIns="36825" tIns="36825" rIns="36825" bIns="36825" anchor="t" anchorCtr="0">
            <a:noAutofit/>
          </a:bodyPr>
          <a:lstStyle/>
          <a:p>
            <a:pPr marL="457200" lvl="0" indent="-317500" algn="l" rtl="0">
              <a:lnSpc>
                <a:spcPct val="115000"/>
              </a:lnSpc>
              <a:spcBef>
                <a:spcPts val="400"/>
              </a:spcBef>
              <a:spcAft>
                <a:spcPts val="0"/>
              </a:spcAft>
              <a:buSzPts val="1400"/>
              <a:buChar char="●"/>
            </a:pPr>
            <a:r>
              <a:rPr lang="pt-PT" sz="1400"/>
              <a:t>think of ecosystems, not single solutions</a:t>
            </a:r>
            <a:endParaRPr sz="1400"/>
          </a:p>
          <a:p>
            <a:pPr marL="457200" lvl="0" indent="-317500" algn="l" rtl="0">
              <a:lnSpc>
                <a:spcPct val="115000"/>
              </a:lnSpc>
              <a:spcBef>
                <a:spcPts val="0"/>
              </a:spcBef>
              <a:spcAft>
                <a:spcPts val="0"/>
              </a:spcAft>
              <a:buSzPts val="1400"/>
              <a:buChar char="●"/>
            </a:pPr>
            <a:r>
              <a:rPr lang="pt-PT" sz="1400"/>
              <a:t>think in longer-term: how does your ideas affect future generations?</a:t>
            </a:r>
            <a:endParaRPr sz="1400"/>
          </a:p>
          <a:p>
            <a:pPr marL="457200" lvl="0" indent="-317500" algn="l" rtl="0">
              <a:lnSpc>
                <a:spcPct val="115000"/>
              </a:lnSpc>
              <a:spcBef>
                <a:spcPts val="0"/>
              </a:spcBef>
              <a:spcAft>
                <a:spcPts val="0"/>
              </a:spcAft>
              <a:buSzPts val="1400"/>
              <a:buChar char="●"/>
            </a:pPr>
            <a:r>
              <a:rPr lang="pt-PT" sz="1400"/>
              <a:t>think of the inputs and outputs needed: resources and waste</a:t>
            </a:r>
            <a:endParaRPr sz="1400"/>
          </a:p>
          <a:p>
            <a:pPr marL="457200" lvl="0" indent="-317500" algn="l" rtl="0">
              <a:lnSpc>
                <a:spcPct val="115000"/>
              </a:lnSpc>
              <a:spcBef>
                <a:spcPts val="0"/>
              </a:spcBef>
              <a:spcAft>
                <a:spcPts val="0"/>
              </a:spcAft>
              <a:buSzPts val="1400"/>
              <a:buChar char="●"/>
            </a:pPr>
            <a:r>
              <a:rPr lang="pt-PT" sz="1400"/>
              <a:t>think how you can create value, regenerate </a:t>
            </a:r>
            <a:endParaRPr sz="1400"/>
          </a:p>
          <a:p>
            <a:pPr marL="457200" lvl="0" indent="-317500" algn="l" rtl="0">
              <a:lnSpc>
                <a:spcPct val="115000"/>
              </a:lnSpc>
              <a:spcBef>
                <a:spcPts val="0"/>
              </a:spcBef>
              <a:spcAft>
                <a:spcPts val="0"/>
              </a:spcAft>
              <a:buSzPts val="1400"/>
              <a:buChar char="●"/>
            </a:pPr>
            <a:r>
              <a:rPr lang="pt-PT" sz="1400"/>
              <a:t>copy nature with pride</a:t>
            </a:r>
            <a:endParaRPr sz="1400"/>
          </a:p>
          <a:p>
            <a:pPr marL="457200" lvl="0" indent="-317500" algn="l" rtl="0">
              <a:lnSpc>
                <a:spcPct val="115000"/>
              </a:lnSpc>
              <a:spcBef>
                <a:spcPts val="0"/>
              </a:spcBef>
              <a:spcAft>
                <a:spcPts val="0"/>
              </a:spcAft>
              <a:buSzPts val="1400"/>
              <a:buChar char="●"/>
            </a:pPr>
            <a:r>
              <a:rPr lang="pt-PT" sz="1400"/>
              <a:t>Personify the people, fauna and flora impacted by your projects, the same way you personify users.</a:t>
            </a:r>
            <a:endParaRPr sz="1400"/>
          </a:p>
          <a:p>
            <a:pPr marL="457200" lvl="0" indent="-317500" algn="l" rtl="0">
              <a:lnSpc>
                <a:spcPct val="115000"/>
              </a:lnSpc>
              <a:spcBef>
                <a:spcPts val="0"/>
              </a:spcBef>
              <a:spcAft>
                <a:spcPts val="0"/>
              </a:spcAft>
              <a:buSzPts val="1400"/>
              <a:buChar char="●"/>
            </a:pPr>
            <a:r>
              <a:rPr lang="pt-PT" sz="1400" b="1"/>
              <a:t>Prioritization</a:t>
            </a:r>
            <a:r>
              <a:rPr lang="pt-PT" sz="1400"/>
              <a:t>: you cannot solve everything, it’s a balance. Where do you draw the line? No hard truths</a:t>
            </a:r>
            <a:endParaRPr sz="1400"/>
          </a:p>
        </p:txBody>
      </p:sp>
      <p:sp>
        <p:nvSpPr>
          <p:cNvPr id="824" name="Google Shape;824;p28"/>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r>
              <a:rPr lang="pt-PT"/>
              <a:t>Ideas to take with you</a:t>
            </a:r>
            <a:endParaRPr/>
          </a:p>
        </p:txBody>
      </p:sp>
      <p:sp>
        <p:nvSpPr>
          <p:cNvPr id="825" name="Google Shape;825;p28"/>
          <p:cNvSpPr txBox="1">
            <a:spLocks noGrp="1"/>
          </p:cNvSpPr>
          <p:nvPr>
            <p:ph type="body" idx="1"/>
          </p:nvPr>
        </p:nvSpPr>
        <p:spPr>
          <a:xfrm>
            <a:off x="4000600" y="1242325"/>
            <a:ext cx="5039400" cy="3469500"/>
          </a:xfrm>
          <a:prstGeom prst="rect">
            <a:avLst/>
          </a:prstGeom>
          <a:noFill/>
          <a:ln>
            <a:noFill/>
          </a:ln>
        </p:spPr>
        <p:txBody>
          <a:bodyPr spcFirstLastPara="1" wrap="square" lIns="36825" tIns="36825" rIns="36825" bIns="36825" anchor="t" anchorCtr="0">
            <a:noAutofit/>
          </a:bodyPr>
          <a:lstStyle/>
          <a:p>
            <a:pPr marL="457200" lvl="0" indent="-317500" algn="l" rtl="0">
              <a:lnSpc>
                <a:spcPct val="115000"/>
              </a:lnSpc>
              <a:spcBef>
                <a:spcPts val="400"/>
              </a:spcBef>
              <a:spcAft>
                <a:spcPts val="0"/>
              </a:spcAft>
              <a:buSzPts val="1400"/>
              <a:buChar char="●"/>
            </a:pPr>
            <a:r>
              <a:rPr lang="pt-PT" sz="1400"/>
              <a:t>Think about the inputs and outputs of your ideas</a:t>
            </a:r>
            <a:endParaRPr sz="1400"/>
          </a:p>
          <a:p>
            <a:pPr marL="457200" lvl="0" indent="-317500" algn="l" rtl="0">
              <a:lnSpc>
                <a:spcPct val="115000"/>
              </a:lnSpc>
              <a:spcBef>
                <a:spcPts val="0"/>
              </a:spcBef>
              <a:spcAft>
                <a:spcPts val="0"/>
              </a:spcAft>
              <a:buSzPts val="1400"/>
              <a:buChar char="●"/>
            </a:pPr>
            <a:r>
              <a:rPr lang="pt-PT" sz="1400"/>
              <a:t>Reflect on the long-term impacts of your ideas</a:t>
            </a:r>
            <a:endParaRPr sz="1400"/>
          </a:p>
          <a:p>
            <a:pPr marL="457200" lvl="0" indent="-317500" algn="l" rtl="0">
              <a:lnSpc>
                <a:spcPct val="115000"/>
              </a:lnSpc>
              <a:spcBef>
                <a:spcPts val="0"/>
              </a:spcBef>
              <a:spcAft>
                <a:spcPts val="0"/>
              </a:spcAft>
              <a:buSzPts val="1400"/>
              <a:buChar char="●"/>
            </a:pPr>
            <a:r>
              <a:rPr lang="pt-PT" sz="1400"/>
              <a:t>Personify the people, fauna and flora impacted by your ideas, the same way you personify users</a:t>
            </a:r>
            <a:endParaRPr sz="1400"/>
          </a:p>
          <a:p>
            <a:pPr marL="457200" lvl="0" indent="-317500" algn="l" rtl="0">
              <a:lnSpc>
                <a:spcPct val="115000"/>
              </a:lnSpc>
              <a:spcBef>
                <a:spcPts val="0"/>
              </a:spcBef>
              <a:spcAft>
                <a:spcPts val="0"/>
              </a:spcAft>
              <a:buSzPts val="1400"/>
              <a:buChar char="●"/>
            </a:pPr>
            <a:r>
              <a:rPr lang="pt-PT" sz="1400"/>
              <a:t>Think in ecosystems, not individual solutions</a:t>
            </a:r>
            <a:endParaRPr sz="1400"/>
          </a:p>
          <a:p>
            <a:pPr marL="457200" lvl="0" indent="-317500" algn="l" rtl="0">
              <a:lnSpc>
                <a:spcPct val="115000"/>
              </a:lnSpc>
              <a:spcBef>
                <a:spcPts val="0"/>
              </a:spcBef>
              <a:spcAft>
                <a:spcPts val="0"/>
              </a:spcAft>
              <a:buSzPts val="1400"/>
              <a:buChar char="●"/>
            </a:pPr>
            <a:r>
              <a:rPr lang="pt-PT" sz="1400"/>
              <a:t>Regenerate, &amp; have a positive impact</a:t>
            </a:r>
            <a:endParaRPr sz="1400"/>
          </a:p>
          <a:p>
            <a:pPr marL="457200" lvl="0" indent="-317500" algn="l" rtl="0">
              <a:lnSpc>
                <a:spcPct val="115000"/>
              </a:lnSpc>
              <a:spcBef>
                <a:spcPts val="0"/>
              </a:spcBef>
              <a:spcAft>
                <a:spcPts val="0"/>
              </a:spcAft>
              <a:buSzPts val="1400"/>
              <a:buChar char="●"/>
            </a:pPr>
            <a:r>
              <a:rPr lang="pt-PT" sz="1400"/>
              <a:t>You cannot solve all the problems, so prioritize in order to find a balance in your solution.</a:t>
            </a:r>
            <a:endParaRPr sz="14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30" name="Google Shape;830;p29"/>
          <p:cNvSpPr txBox="1"/>
          <p:nvPr/>
        </p:nvSpPr>
        <p:spPr>
          <a:xfrm>
            <a:off x="3899100" y="4743300"/>
            <a:ext cx="5244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Source: Julia Watson. Lo—TEK. Design by Radical Indigenism</a:t>
            </a:r>
            <a:endParaRPr sz="1400" b="0" i="0" u="none" strike="noStrike" cap="none">
              <a:solidFill>
                <a:srgbClr val="000000"/>
              </a:solidFill>
              <a:latin typeface="Proxima Nova"/>
              <a:ea typeface="Proxima Nova"/>
              <a:cs typeface="Proxima Nova"/>
              <a:sym typeface="Proxima Nova"/>
            </a:endParaRPr>
          </a:p>
        </p:txBody>
      </p:sp>
      <p:pic>
        <p:nvPicPr>
          <p:cNvPr id="831" name="Google Shape;831;p29"/>
          <p:cNvPicPr preferRelativeResize="0"/>
          <p:nvPr/>
        </p:nvPicPr>
        <p:blipFill rotWithShape="1">
          <a:blip r:embed="rId3">
            <a:alphaModFix/>
          </a:blip>
          <a:srcRect/>
          <a:stretch/>
        </p:blipFill>
        <p:spPr>
          <a:xfrm>
            <a:off x="285750" y="209550"/>
            <a:ext cx="7890667" cy="4438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35"/>
        <p:cNvGrpSpPr/>
        <p:nvPr/>
      </p:nvGrpSpPr>
      <p:grpSpPr>
        <a:xfrm>
          <a:off x="0" y="0"/>
          <a:ext cx="0" cy="0"/>
          <a:chOff x="0" y="0"/>
          <a:chExt cx="0" cy="0"/>
        </a:xfrm>
      </p:grpSpPr>
      <p:sp>
        <p:nvSpPr>
          <p:cNvPr id="836" name="Google Shape;836;p30"/>
          <p:cNvSpPr txBox="1">
            <a:spLocks noGrp="1"/>
          </p:cNvSpPr>
          <p:nvPr>
            <p:ph type="body" idx="1"/>
          </p:nvPr>
        </p:nvSpPr>
        <p:spPr>
          <a:xfrm>
            <a:off x="-1233650" y="1354150"/>
            <a:ext cx="5039400" cy="3469500"/>
          </a:xfrm>
          <a:prstGeom prst="rect">
            <a:avLst/>
          </a:prstGeom>
          <a:noFill/>
          <a:ln>
            <a:noFill/>
          </a:ln>
        </p:spPr>
        <p:txBody>
          <a:bodyPr spcFirstLastPara="1" wrap="square" lIns="36825" tIns="36825" rIns="36825" bIns="36825" anchor="t" anchorCtr="0">
            <a:noAutofit/>
          </a:bodyPr>
          <a:lstStyle/>
          <a:p>
            <a:pPr marL="457200" lvl="0" indent="-317500" algn="l" rtl="0">
              <a:lnSpc>
                <a:spcPct val="115000"/>
              </a:lnSpc>
              <a:spcBef>
                <a:spcPts val="400"/>
              </a:spcBef>
              <a:spcAft>
                <a:spcPts val="0"/>
              </a:spcAft>
              <a:buSzPts val="1400"/>
              <a:buChar char="●"/>
            </a:pPr>
            <a:r>
              <a:rPr lang="pt-PT" sz="1400"/>
              <a:t>think of ecosystems, not single solutions</a:t>
            </a:r>
            <a:endParaRPr sz="1400"/>
          </a:p>
          <a:p>
            <a:pPr marL="457200" lvl="0" indent="-317500" algn="l" rtl="0">
              <a:lnSpc>
                <a:spcPct val="115000"/>
              </a:lnSpc>
              <a:spcBef>
                <a:spcPts val="0"/>
              </a:spcBef>
              <a:spcAft>
                <a:spcPts val="0"/>
              </a:spcAft>
              <a:buSzPts val="1400"/>
              <a:buChar char="●"/>
            </a:pPr>
            <a:r>
              <a:rPr lang="pt-PT" sz="1400"/>
              <a:t>think in longer-term: how does your ideas affect future generations?</a:t>
            </a:r>
            <a:endParaRPr sz="1400"/>
          </a:p>
          <a:p>
            <a:pPr marL="457200" lvl="0" indent="-317500" algn="l" rtl="0">
              <a:lnSpc>
                <a:spcPct val="115000"/>
              </a:lnSpc>
              <a:spcBef>
                <a:spcPts val="0"/>
              </a:spcBef>
              <a:spcAft>
                <a:spcPts val="0"/>
              </a:spcAft>
              <a:buSzPts val="1400"/>
              <a:buChar char="●"/>
            </a:pPr>
            <a:r>
              <a:rPr lang="pt-PT" sz="1400"/>
              <a:t>think of the inputs and outputs needed: resources and waste</a:t>
            </a:r>
            <a:endParaRPr sz="1400"/>
          </a:p>
          <a:p>
            <a:pPr marL="457200" lvl="0" indent="-317500" algn="l" rtl="0">
              <a:lnSpc>
                <a:spcPct val="115000"/>
              </a:lnSpc>
              <a:spcBef>
                <a:spcPts val="0"/>
              </a:spcBef>
              <a:spcAft>
                <a:spcPts val="0"/>
              </a:spcAft>
              <a:buSzPts val="1400"/>
              <a:buChar char="●"/>
            </a:pPr>
            <a:r>
              <a:rPr lang="pt-PT" sz="1400"/>
              <a:t>think how you can create value, regenerate </a:t>
            </a:r>
            <a:endParaRPr sz="1400"/>
          </a:p>
          <a:p>
            <a:pPr marL="457200" lvl="0" indent="-317500" algn="l" rtl="0">
              <a:lnSpc>
                <a:spcPct val="115000"/>
              </a:lnSpc>
              <a:spcBef>
                <a:spcPts val="0"/>
              </a:spcBef>
              <a:spcAft>
                <a:spcPts val="0"/>
              </a:spcAft>
              <a:buSzPts val="1400"/>
              <a:buChar char="●"/>
            </a:pPr>
            <a:r>
              <a:rPr lang="pt-PT" sz="1400"/>
              <a:t>copy nature with pride</a:t>
            </a:r>
            <a:endParaRPr sz="1400"/>
          </a:p>
          <a:p>
            <a:pPr marL="457200" lvl="0" indent="-317500" algn="l" rtl="0">
              <a:lnSpc>
                <a:spcPct val="115000"/>
              </a:lnSpc>
              <a:spcBef>
                <a:spcPts val="0"/>
              </a:spcBef>
              <a:spcAft>
                <a:spcPts val="0"/>
              </a:spcAft>
              <a:buSzPts val="1400"/>
              <a:buChar char="●"/>
            </a:pPr>
            <a:r>
              <a:rPr lang="pt-PT" sz="1400"/>
              <a:t>Personify the people, fauna and flora impacted by your projects, the same way you personify users.</a:t>
            </a:r>
            <a:endParaRPr sz="1400"/>
          </a:p>
          <a:p>
            <a:pPr marL="457200" lvl="0" indent="-317500" algn="l" rtl="0">
              <a:lnSpc>
                <a:spcPct val="115000"/>
              </a:lnSpc>
              <a:spcBef>
                <a:spcPts val="0"/>
              </a:spcBef>
              <a:spcAft>
                <a:spcPts val="0"/>
              </a:spcAft>
              <a:buSzPts val="1400"/>
              <a:buChar char="●"/>
            </a:pPr>
            <a:r>
              <a:rPr lang="pt-PT" sz="1400" b="1"/>
              <a:t>Prioritization</a:t>
            </a:r>
            <a:r>
              <a:rPr lang="pt-PT" sz="1400"/>
              <a:t>: you cannot solve everything, it’s a balance. Where do you draw the line? No hard truths</a:t>
            </a:r>
            <a:endParaRPr sz="1400"/>
          </a:p>
        </p:txBody>
      </p:sp>
      <p:sp>
        <p:nvSpPr>
          <p:cNvPr id="837" name="Google Shape;837;p30"/>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r>
              <a:rPr lang="pt-PT"/>
              <a:t>Ideas to take with you</a:t>
            </a:r>
            <a:endParaRPr/>
          </a:p>
        </p:txBody>
      </p:sp>
      <p:sp>
        <p:nvSpPr>
          <p:cNvPr id="838" name="Google Shape;838;p30"/>
          <p:cNvSpPr txBox="1">
            <a:spLocks noGrp="1"/>
          </p:cNvSpPr>
          <p:nvPr>
            <p:ph type="body" idx="1"/>
          </p:nvPr>
        </p:nvSpPr>
        <p:spPr>
          <a:xfrm>
            <a:off x="4000600" y="1242325"/>
            <a:ext cx="5039400" cy="3469500"/>
          </a:xfrm>
          <a:prstGeom prst="rect">
            <a:avLst/>
          </a:prstGeom>
          <a:noFill/>
          <a:ln>
            <a:noFill/>
          </a:ln>
        </p:spPr>
        <p:txBody>
          <a:bodyPr spcFirstLastPara="1" wrap="square" lIns="36825" tIns="36825" rIns="36825" bIns="36825" anchor="t" anchorCtr="0">
            <a:noAutofit/>
          </a:bodyPr>
          <a:lstStyle/>
          <a:p>
            <a:pPr marL="457200" lvl="0" indent="-317500" algn="l" rtl="0">
              <a:lnSpc>
                <a:spcPct val="115000"/>
              </a:lnSpc>
              <a:spcBef>
                <a:spcPts val="400"/>
              </a:spcBef>
              <a:spcAft>
                <a:spcPts val="0"/>
              </a:spcAft>
              <a:buSzPts val="1400"/>
              <a:buChar char="●"/>
            </a:pPr>
            <a:r>
              <a:rPr lang="pt-PT" sz="1400"/>
              <a:t>Think about the inputs and outputs of your ideas</a:t>
            </a:r>
            <a:endParaRPr sz="1400"/>
          </a:p>
          <a:p>
            <a:pPr marL="457200" lvl="0" indent="-317500" algn="l" rtl="0">
              <a:lnSpc>
                <a:spcPct val="115000"/>
              </a:lnSpc>
              <a:spcBef>
                <a:spcPts val="0"/>
              </a:spcBef>
              <a:spcAft>
                <a:spcPts val="0"/>
              </a:spcAft>
              <a:buSzPts val="1400"/>
              <a:buChar char="●"/>
            </a:pPr>
            <a:r>
              <a:rPr lang="pt-PT" sz="1400"/>
              <a:t>Reflect on the long-term impacts of your ideas</a:t>
            </a:r>
            <a:endParaRPr sz="1400"/>
          </a:p>
          <a:p>
            <a:pPr marL="457200" lvl="0" indent="-317500" algn="l" rtl="0">
              <a:lnSpc>
                <a:spcPct val="115000"/>
              </a:lnSpc>
              <a:spcBef>
                <a:spcPts val="0"/>
              </a:spcBef>
              <a:spcAft>
                <a:spcPts val="0"/>
              </a:spcAft>
              <a:buSzPts val="1400"/>
              <a:buChar char="●"/>
            </a:pPr>
            <a:r>
              <a:rPr lang="pt-PT" sz="1400"/>
              <a:t>Personify the people, fauna and flora impacted by your ideas, the same way you personify users</a:t>
            </a:r>
            <a:endParaRPr sz="1400"/>
          </a:p>
          <a:p>
            <a:pPr marL="457200" lvl="0" indent="-317500" algn="l" rtl="0">
              <a:lnSpc>
                <a:spcPct val="115000"/>
              </a:lnSpc>
              <a:spcBef>
                <a:spcPts val="0"/>
              </a:spcBef>
              <a:spcAft>
                <a:spcPts val="0"/>
              </a:spcAft>
              <a:buSzPts val="1400"/>
              <a:buChar char="●"/>
            </a:pPr>
            <a:r>
              <a:rPr lang="pt-PT" sz="1400"/>
              <a:t>Think in ecosystems, not individual solutions</a:t>
            </a:r>
            <a:endParaRPr sz="1400"/>
          </a:p>
          <a:p>
            <a:pPr marL="457200" lvl="0" indent="-317500" algn="l" rtl="0">
              <a:lnSpc>
                <a:spcPct val="115000"/>
              </a:lnSpc>
              <a:spcBef>
                <a:spcPts val="0"/>
              </a:spcBef>
              <a:spcAft>
                <a:spcPts val="0"/>
              </a:spcAft>
              <a:buSzPts val="1400"/>
              <a:buChar char="●"/>
            </a:pPr>
            <a:r>
              <a:rPr lang="pt-PT" sz="1400"/>
              <a:t>Regenerate, &amp; have a positive impact</a:t>
            </a:r>
            <a:endParaRPr sz="1400"/>
          </a:p>
          <a:p>
            <a:pPr marL="457200" lvl="0" indent="-317500" algn="l" rtl="0">
              <a:lnSpc>
                <a:spcPct val="115000"/>
              </a:lnSpc>
              <a:spcBef>
                <a:spcPts val="0"/>
              </a:spcBef>
              <a:spcAft>
                <a:spcPts val="0"/>
              </a:spcAft>
              <a:buSzPts val="1400"/>
              <a:buChar char="●"/>
            </a:pPr>
            <a:r>
              <a:rPr lang="pt-PT" sz="1400"/>
              <a:t>You cannot solve all the problems, so prioritize in order to find a balance in your solution.</a:t>
            </a:r>
            <a:endParaRPr sz="14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2"/>
        <p:cNvGrpSpPr/>
        <p:nvPr/>
      </p:nvGrpSpPr>
      <p:grpSpPr>
        <a:xfrm>
          <a:off x="0" y="0"/>
          <a:ext cx="0" cy="0"/>
          <a:chOff x="0" y="0"/>
          <a:chExt cx="0" cy="0"/>
        </a:xfrm>
      </p:grpSpPr>
      <p:sp>
        <p:nvSpPr>
          <p:cNvPr id="843" name="Google Shape;843;p31"/>
          <p:cNvSpPr txBox="1">
            <a:spLocks noGrp="1"/>
          </p:cNvSpPr>
          <p:nvPr>
            <p:ph type="body" idx="1"/>
          </p:nvPr>
        </p:nvSpPr>
        <p:spPr>
          <a:xfrm>
            <a:off x="0" y="685775"/>
            <a:ext cx="9144000" cy="63030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sz="1400" u="sng">
                <a:solidFill>
                  <a:schemeClr val="hlink"/>
                </a:solidFill>
                <a:hlinkClick r:id="rId3"/>
              </a:rPr>
              <a:t>https://www.youtube.com/watch?v=BAblFYr0NF0</a:t>
            </a:r>
            <a:endParaRPr sz="1400"/>
          </a:p>
          <a:p>
            <a:pPr marL="0" lvl="0" indent="0" algn="l" rtl="0">
              <a:lnSpc>
                <a:spcPct val="115000"/>
              </a:lnSpc>
              <a:spcBef>
                <a:spcPts val="400"/>
              </a:spcBef>
              <a:spcAft>
                <a:spcPts val="0"/>
              </a:spcAft>
              <a:buSzPts val="2000"/>
              <a:buNone/>
            </a:pPr>
            <a:r>
              <a:rPr lang="pt-PT" sz="1400"/>
              <a:t>8% of population lives with 80% of biodiversity</a:t>
            </a:r>
            <a:endParaRPr sz="1400"/>
          </a:p>
          <a:p>
            <a:pPr marL="0" lvl="0" indent="0" algn="l" rtl="0">
              <a:lnSpc>
                <a:spcPct val="115000"/>
              </a:lnSpc>
              <a:spcBef>
                <a:spcPts val="400"/>
              </a:spcBef>
              <a:spcAft>
                <a:spcPts val="0"/>
              </a:spcAft>
              <a:buSzPts val="2000"/>
              <a:buNone/>
            </a:pPr>
            <a:r>
              <a:rPr lang="pt-PT" sz="1400"/>
              <a:t>wildfire are a manmade disaster, because we have ancient technology that solves this. they have completely destroyed ecosystems. The ancestral lands that practice Cultural burning or fire stick farming they were fine with fires around them- Indigenous pyro technology evolved over millenia, has cut down the impacts of these fires by half. Aborigenous methods use precisely timed, low intensity fire, they respond to soil types, geology, trees, the breeding cycles of animals and flowering cycles from plants. Brazil: Use fire not to destroy the forest but to improve the soil. clear debris and introduce 900 plant species around which they build their homes.</a:t>
            </a:r>
            <a:endParaRPr sz="1400"/>
          </a:p>
          <a:p>
            <a:pPr marL="0" lvl="0" indent="0" algn="l" rtl="0">
              <a:lnSpc>
                <a:spcPct val="115000"/>
              </a:lnSpc>
              <a:spcBef>
                <a:spcPts val="400"/>
              </a:spcBef>
              <a:spcAft>
                <a:spcPts val="0"/>
              </a:spcAft>
              <a:buSzPts val="2000"/>
              <a:buNone/>
            </a:pPr>
            <a:r>
              <a:rPr lang="pt-PT" sz="1400"/>
              <a:t>The knowledge and practice of fire stick fire, we call TEK (traditrional ecological knowledge). It is passed down to generations through mythology. Storytelling is incredibly sophisticated: understanding of land, technology, practice - all these things together create sophisticated understanding of human’s kind role in the world.</a:t>
            </a:r>
            <a:endParaRPr sz="1400"/>
          </a:p>
          <a:p>
            <a:pPr marL="0" lvl="0" indent="0" algn="l" rtl="0">
              <a:lnSpc>
                <a:spcPct val="115000"/>
              </a:lnSpc>
              <a:spcBef>
                <a:spcPts val="400"/>
              </a:spcBef>
              <a:spcAft>
                <a:spcPts val="0"/>
              </a:spcAft>
              <a:buSzPts val="2000"/>
              <a:buNone/>
            </a:pPr>
            <a:r>
              <a:rPr lang="pt-PT" sz="1400"/>
              <a:t>Aborygenees in australia</a:t>
            </a:r>
            <a:endParaRPr sz="1400"/>
          </a:p>
          <a:p>
            <a:pPr marL="0" lvl="0" indent="0" algn="l" rtl="0">
              <a:lnSpc>
                <a:spcPct val="115000"/>
              </a:lnSpc>
              <a:spcBef>
                <a:spcPts val="400"/>
              </a:spcBef>
              <a:spcAft>
                <a:spcPts val="0"/>
              </a:spcAft>
              <a:buSzPts val="2000"/>
              <a:buNone/>
            </a:pPr>
            <a:r>
              <a:rPr lang="pt-PT" sz="1400"/>
              <a:t>Tribes believe it is their spiritual purpose to proctect nature.</a:t>
            </a:r>
            <a:endParaRPr sz="1400"/>
          </a:p>
          <a:p>
            <a:pPr marL="0" lvl="0" indent="0" algn="l" rtl="0">
              <a:lnSpc>
                <a:spcPct val="115000"/>
              </a:lnSpc>
              <a:spcBef>
                <a:spcPts val="400"/>
              </a:spcBef>
              <a:spcAft>
                <a:spcPts val="0"/>
              </a:spcAft>
              <a:buSzPts val="2000"/>
              <a:buNone/>
            </a:pPr>
            <a:r>
              <a:rPr lang="pt-PT" sz="1400"/>
              <a:t>Low tech innovation: technologies that are symbiotic with nature (created over millenia by tribes) that harness the intelligence of the ecosystem</a:t>
            </a:r>
            <a:endParaRPr sz="1400"/>
          </a:p>
          <a:p>
            <a:pPr marL="0" lvl="0" indent="0" algn="l" rtl="0">
              <a:lnSpc>
                <a:spcPct val="115000"/>
              </a:lnSpc>
              <a:spcBef>
                <a:spcPts val="400"/>
              </a:spcBef>
              <a:spcAft>
                <a:spcPts val="0"/>
              </a:spcAft>
              <a:buSzPts val="2000"/>
              <a:buNone/>
            </a:pPr>
            <a:r>
              <a:rPr lang="pt-PT" sz="1400"/>
              <a:t>Cascading effect. Calcutta, instead of contaminating its rivers with sewage, they use a sewage fed aquaculture system. East calcutta wetlands roughly clean half of the rural sewage that comes out of the city of 15 M people per day. It saves the city about 22M dollars in operating costs. It’s a technology that is a fishery, a waste water treatment plant, farmland, pasture, rice paddy, community hub and a heritage site. Fish farms produce 16% of the fish provided to the city and employees 60 000 farmers. Tihs is done by a symbiotic process of fish, algae and bacteria</a:t>
            </a:r>
            <a:endParaRPr sz="1400"/>
          </a:p>
          <a:p>
            <a:pPr marL="0" lvl="0" indent="0" algn="l" rtl="0">
              <a:lnSpc>
                <a:spcPct val="115000"/>
              </a:lnSpc>
              <a:spcBef>
                <a:spcPts val="400"/>
              </a:spcBef>
              <a:spcAft>
                <a:spcPts val="0"/>
              </a:spcAft>
              <a:buSzPts val="2000"/>
              <a:buNone/>
            </a:pPr>
            <a:endParaRPr sz="1400"/>
          </a:p>
          <a:p>
            <a:pPr marL="0" lvl="0" indent="0" algn="l" rtl="0">
              <a:lnSpc>
                <a:spcPct val="115000"/>
              </a:lnSpc>
              <a:spcBef>
                <a:spcPts val="400"/>
              </a:spcBef>
              <a:spcAft>
                <a:spcPts val="0"/>
              </a:spcAft>
              <a:buSzPts val="2000"/>
              <a:buNone/>
            </a:pPr>
            <a:r>
              <a:rPr lang="pt-PT" sz="1400"/>
              <a:t>Climate change is the biggest existential crisis of our time. And it is clear that our connection to nature is broken and te threat that that poses has recently been reframed as one of my own important questions: what are we here for? for indigenous people there is an understanding that humans are the protectors of the earth.</a:t>
            </a:r>
            <a:endParaRPr sz="1400"/>
          </a:p>
        </p:txBody>
      </p:sp>
      <p:sp>
        <p:nvSpPr>
          <p:cNvPr id="844" name="Google Shape;844;p31"/>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r>
              <a:rPr lang="pt-PT"/>
              <a:t>Indigenous practices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2"/>
          <p:cNvSpPr txBox="1">
            <a:spLocks noGrp="1"/>
          </p:cNvSpPr>
          <p:nvPr>
            <p:ph type="body" idx="1"/>
          </p:nvPr>
        </p:nvSpPr>
        <p:spPr>
          <a:xfrm>
            <a:off x="730378" y="1398197"/>
            <a:ext cx="7617600" cy="30267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a:t>mitigate or adapt to climate change?</a:t>
            </a:r>
            <a:endParaRPr/>
          </a:p>
        </p:txBody>
      </p:sp>
      <p:sp>
        <p:nvSpPr>
          <p:cNvPr id="850" name="Google Shape;850;p32"/>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endParaRPr/>
          </a:p>
        </p:txBody>
      </p:sp>
      <p:pic>
        <p:nvPicPr>
          <p:cNvPr id="851" name="Google Shape;851;p32"/>
          <p:cNvPicPr preferRelativeResize="0"/>
          <p:nvPr/>
        </p:nvPicPr>
        <p:blipFill rotWithShape="1">
          <a:blip r:embed="rId3">
            <a:alphaModFix/>
          </a:blip>
          <a:srcRect/>
          <a:stretch/>
        </p:blipFill>
        <p:spPr>
          <a:xfrm>
            <a:off x="4942432" y="39575"/>
            <a:ext cx="5431335" cy="51435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Shape 855"/>
        <p:cNvGrpSpPr/>
        <p:nvPr/>
      </p:nvGrpSpPr>
      <p:grpSpPr>
        <a:xfrm>
          <a:off x="0" y="0"/>
          <a:ext cx="0" cy="0"/>
          <a:chOff x="0" y="0"/>
          <a:chExt cx="0" cy="0"/>
        </a:xfrm>
      </p:grpSpPr>
      <p:sp>
        <p:nvSpPr>
          <p:cNvPr id="856" name="Google Shape;856;p33"/>
          <p:cNvSpPr txBox="1">
            <a:spLocks noGrp="1"/>
          </p:cNvSpPr>
          <p:nvPr>
            <p:ph type="body" idx="1"/>
          </p:nvPr>
        </p:nvSpPr>
        <p:spPr>
          <a:xfrm>
            <a:off x="159250" y="1398200"/>
            <a:ext cx="8170500" cy="4667400"/>
          </a:xfrm>
          <a:prstGeom prst="rect">
            <a:avLst/>
          </a:prstGeom>
          <a:noFill/>
          <a:ln>
            <a:noFill/>
          </a:ln>
        </p:spPr>
        <p:txBody>
          <a:bodyPr spcFirstLastPara="1" wrap="square" lIns="36825" tIns="36825" rIns="36825" bIns="36825" anchor="t" anchorCtr="0">
            <a:noAutofit/>
          </a:bodyPr>
          <a:lstStyle/>
          <a:p>
            <a:pPr marL="0" lvl="0" indent="0" algn="l" rtl="0">
              <a:lnSpc>
                <a:spcPct val="115000"/>
              </a:lnSpc>
              <a:spcBef>
                <a:spcPts val="400"/>
              </a:spcBef>
              <a:spcAft>
                <a:spcPts val="0"/>
              </a:spcAft>
              <a:buSzPts val="2000"/>
              <a:buNone/>
            </a:pPr>
            <a:r>
              <a:rPr lang="pt-PT" sz="1200" b="1"/>
              <a:t>Too complex to recycle: </a:t>
            </a:r>
            <a:endParaRPr sz="1200" b="1"/>
          </a:p>
          <a:p>
            <a:pPr marL="457200" lvl="0" indent="-304800" algn="l" rtl="0">
              <a:lnSpc>
                <a:spcPct val="115000"/>
              </a:lnSpc>
              <a:spcBef>
                <a:spcPts val="400"/>
              </a:spcBef>
              <a:spcAft>
                <a:spcPts val="0"/>
              </a:spcAft>
              <a:buSzPts val="1200"/>
              <a:buChar char="-"/>
            </a:pPr>
            <a:r>
              <a:rPr lang="pt-PT" sz="1200"/>
              <a:t>In the middle ages, old clothes were turned into paper, food waste was fed to chickens or pigs, and new buildings were made from the remains of old buildings.  Before industrialisation, almost everything was made from materials that were either decomposable – like wood, reeds, or hemp – or easy to recycle or re-use – like iron and bricks. </a:t>
            </a:r>
            <a:endParaRPr sz="1200"/>
          </a:p>
          <a:p>
            <a:pPr marL="457200" lvl="0" indent="-304800" algn="l" rtl="0">
              <a:lnSpc>
                <a:spcPct val="115000"/>
              </a:lnSpc>
              <a:spcBef>
                <a:spcPts val="0"/>
              </a:spcBef>
              <a:spcAft>
                <a:spcPts val="0"/>
              </a:spcAft>
              <a:buSzPts val="1200"/>
              <a:buChar char="-"/>
            </a:pPr>
            <a:r>
              <a:rPr lang="pt-PT" sz="1200"/>
              <a:t>Fair phone 2 – a smartphone designed to be recyclable and have a longer lifespan – with the use of synthetic materials, microchips, and batteries  - Only 30% is recyclable</a:t>
            </a:r>
            <a:endParaRPr sz="1200"/>
          </a:p>
          <a:p>
            <a:pPr marL="457200" lvl="0" indent="-304800" algn="l" rtl="0">
              <a:lnSpc>
                <a:spcPct val="115000"/>
              </a:lnSpc>
              <a:spcBef>
                <a:spcPts val="0"/>
              </a:spcBef>
              <a:spcAft>
                <a:spcPts val="0"/>
              </a:spcAft>
              <a:buSzPts val="1200"/>
              <a:buChar char="-"/>
            </a:pPr>
            <a:r>
              <a:rPr lang="pt-PT" sz="1200"/>
              <a:t>Products are complex, the more steps in recycling process more resources and energy are lost. Production of electronics is more resource intensive than extraction of raw materials, so recycling can only recuperate a fraction of the input. A lot of recycling of plastics are downcycling, so they will become waste soon afterwards. Low efficiency of recycling means we have to extract more planet’s resources. But recycling will get better</a:t>
            </a:r>
            <a:endParaRPr sz="1200"/>
          </a:p>
          <a:p>
            <a:pPr marL="0" lvl="0" indent="0" algn="l" rtl="0">
              <a:lnSpc>
                <a:spcPct val="115000"/>
              </a:lnSpc>
              <a:spcBef>
                <a:spcPts val="400"/>
              </a:spcBef>
              <a:spcAft>
                <a:spcPts val="0"/>
              </a:spcAft>
              <a:buSzPts val="2000"/>
              <a:buNone/>
            </a:pPr>
            <a:r>
              <a:rPr lang="pt-PT" sz="1200" b="1"/>
              <a:t>Hard to reuse/recycle energy sources</a:t>
            </a:r>
            <a:endParaRPr sz="1200" b="1"/>
          </a:p>
          <a:p>
            <a:pPr marL="457200" lvl="0" indent="-304800" algn="l" rtl="0">
              <a:lnSpc>
                <a:spcPct val="115000"/>
              </a:lnSpc>
              <a:spcBef>
                <a:spcPts val="400"/>
              </a:spcBef>
              <a:spcAft>
                <a:spcPts val="0"/>
              </a:spcAft>
              <a:buSzPts val="1200"/>
              <a:buChar char="-"/>
            </a:pPr>
            <a:r>
              <a:rPr lang="pt-PT" sz="1100">
                <a:solidFill>
                  <a:srgbClr val="444444"/>
                </a:solidFill>
                <a:highlight>
                  <a:srgbClr val="FFFFFF"/>
                </a:highlight>
                <a:latin typeface="Lato"/>
                <a:ea typeface="Lato"/>
                <a:cs typeface="Lato"/>
                <a:sym typeface="Lato"/>
              </a:rPr>
              <a:t>20% of total resources used worldwide are fossil fuels.. As energy is transferred or transformed, its quality diminishes (second law of thermodynamics). it’s impossible to operate one car or one power plant with the excess heat from another. recycling materials also requires energy, both through the recycling process and the transportation of recycled and to-be-recycled materials.</a:t>
            </a:r>
            <a:endParaRPr sz="1100">
              <a:solidFill>
                <a:srgbClr val="444444"/>
              </a:solidFill>
              <a:highlight>
                <a:srgbClr val="FFFFFF"/>
              </a:highlight>
              <a:latin typeface="Lato"/>
              <a:ea typeface="Lato"/>
              <a:cs typeface="Lato"/>
              <a:sym typeface="Lato"/>
            </a:endParaRPr>
          </a:p>
          <a:p>
            <a:pPr marL="457200" lvl="0" indent="-298450" algn="l" rtl="0">
              <a:lnSpc>
                <a:spcPct val="115000"/>
              </a:lnSpc>
              <a:spcBef>
                <a:spcPts val="0"/>
              </a:spcBef>
              <a:spcAft>
                <a:spcPts val="0"/>
              </a:spcAft>
              <a:buClr>
                <a:srgbClr val="444444"/>
              </a:buClr>
              <a:buSzPts val="1100"/>
              <a:buFont typeface="Lato"/>
              <a:buChar char="-"/>
            </a:pPr>
            <a:r>
              <a:rPr lang="pt-PT" sz="1100">
                <a:solidFill>
                  <a:srgbClr val="444444"/>
                </a:solidFill>
                <a:highlight>
                  <a:srgbClr val="FFFFFF"/>
                </a:highlight>
                <a:latin typeface="Lato"/>
                <a:ea typeface="Lato"/>
                <a:cs typeface="Lato"/>
                <a:sym typeface="Lato"/>
              </a:rPr>
              <a:t>renewable energy:  to build and maintain renewable energy plants and accompanied infrastructures, </a:t>
            </a:r>
            <a:r>
              <a:rPr lang="pt-PT" sz="1100">
                <a:solidFill>
                  <a:srgbClr val="688B9A"/>
                </a:solidFill>
                <a:highlight>
                  <a:srgbClr val="FFFFFF"/>
                </a:highlight>
                <a:uFill>
                  <a:noFill/>
                </a:uFill>
                <a:latin typeface="Lato"/>
                <a:ea typeface="Lato"/>
                <a:cs typeface="Lato"/>
                <a:sym typeface="Lato"/>
                <a:hlinkClick r:id="rId3">
                  <a:extLst>
                    <a:ext uri="{A12FA001-AC4F-418D-AE19-62706E023703}">
                      <ahyp:hlinkClr xmlns:ahyp="http://schemas.microsoft.com/office/drawing/2018/hyperlinkcolor" val="tx"/>
                    </a:ext>
                  </a:extLst>
                </a:hlinkClick>
              </a:rPr>
              <a:t>we also need resources</a:t>
            </a:r>
            <a:r>
              <a:rPr lang="pt-PT" sz="1100">
                <a:solidFill>
                  <a:srgbClr val="444444"/>
                </a:solidFill>
                <a:highlight>
                  <a:srgbClr val="FFFFFF"/>
                </a:highlight>
                <a:latin typeface="Lato"/>
                <a:ea typeface="Lato"/>
                <a:cs typeface="Lato"/>
                <a:sym typeface="Lato"/>
              </a:rPr>
              <a:t> (both energy and materials). technology to harvest and store renewable energy relies on difficult-to-recycle materials. That’s why solar panels, wind turbines and lithium-ion batteries </a:t>
            </a:r>
            <a:r>
              <a:rPr lang="pt-PT" sz="1100">
                <a:solidFill>
                  <a:srgbClr val="688B9A"/>
                </a:solidFill>
                <a:highlight>
                  <a:srgbClr val="FFFFFF"/>
                </a:highlight>
                <a:uFill>
                  <a:noFill/>
                </a:uFill>
                <a:latin typeface="Lato"/>
                <a:ea typeface="Lato"/>
                <a:cs typeface="Lato"/>
                <a:sym typeface="Lato"/>
                <a:hlinkClick r:id="rId4">
                  <a:extLst>
                    <a:ext uri="{A12FA001-AC4F-418D-AE19-62706E023703}">
                      <ahyp:hlinkClr xmlns:ahyp="http://schemas.microsoft.com/office/drawing/2018/hyperlinkcolor" val="tx"/>
                    </a:ext>
                  </a:extLst>
                </a:hlinkClick>
              </a:rPr>
              <a:t>are not recycled, but landfilled or incinerated</a:t>
            </a:r>
            <a:r>
              <a:rPr lang="pt-PT" sz="1100">
                <a:solidFill>
                  <a:srgbClr val="444444"/>
                </a:solidFill>
                <a:highlight>
                  <a:srgbClr val="FFFFFF"/>
                </a:highlight>
                <a:latin typeface="Lato"/>
                <a:ea typeface="Lato"/>
                <a:cs typeface="Lato"/>
                <a:sym typeface="Lato"/>
              </a:rPr>
              <a:t>.</a:t>
            </a:r>
            <a:endParaRPr sz="1100">
              <a:solidFill>
                <a:srgbClr val="444444"/>
              </a:solidFill>
              <a:highlight>
                <a:srgbClr val="FFFFFF"/>
              </a:highlight>
              <a:latin typeface="Lato"/>
              <a:ea typeface="Lato"/>
              <a:cs typeface="Lato"/>
              <a:sym typeface="Lato"/>
            </a:endParaRPr>
          </a:p>
          <a:p>
            <a:pPr marL="0" lvl="0" indent="0" algn="l" rtl="0">
              <a:lnSpc>
                <a:spcPct val="115000"/>
              </a:lnSpc>
              <a:spcBef>
                <a:spcPts val="400"/>
              </a:spcBef>
              <a:spcAft>
                <a:spcPts val="0"/>
              </a:spcAft>
              <a:buSzPts val="2000"/>
              <a:buNone/>
            </a:pPr>
            <a:r>
              <a:rPr lang="pt-PT" sz="1100" b="1">
                <a:solidFill>
                  <a:srgbClr val="444444"/>
                </a:solidFill>
                <a:highlight>
                  <a:srgbClr val="FFFFFF"/>
                </a:highlight>
                <a:latin typeface="Lato"/>
                <a:ea typeface="Lato"/>
                <a:cs typeface="Lato"/>
                <a:sym typeface="Lato"/>
              </a:rPr>
              <a:t>Input exceeds output</a:t>
            </a:r>
            <a:endParaRPr sz="1100" b="1">
              <a:solidFill>
                <a:srgbClr val="444444"/>
              </a:solidFill>
              <a:highlight>
                <a:srgbClr val="FFFFFF"/>
              </a:highlight>
              <a:latin typeface="Lato"/>
              <a:ea typeface="Lato"/>
              <a:cs typeface="Lato"/>
              <a:sym typeface="Lato"/>
            </a:endParaRPr>
          </a:p>
          <a:p>
            <a:pPr marL="457200" lvl="0" indent="-298450" algn="l" rtl="0">
              <a:lnSpc>
                <a:spcPct val="115000"/>
              </a:lnSpc>
              <a:spcBef>
                <a:spcPts val="400"/>
              </a:spcBef>
              <a:spcAft>
                <a:spcPts val="0"/>
              </a:spcAft>
              <a:buClr>
                <a:srgbClr val="444444"/>
              </a:buClr>
              <a:buSzPts val="1100"/>
              <a:buFont typeface="Lato"/>
              <a:buChar char="-"/>
            </a:pPr>
            <a:r>
              <a:rPr lang="pt-PT" sz="1100">
                <a:solidFill>
                  <a:srgbClr val="444444"/>
                </a:solidFill>
                <a:highlight>
                  <a:srgbClr val="FFFFFF"/>
                </a:highlight>
                <a:latin typeface="Lato"/>
                <a:ea typeface="Lato"/>
                <a:cs typeface="Lato"/>
                <a:sym typeface="Lato"/>
              </a:rPr>
              <a:t>As economy keeps growing, we need material and energetic resources to answer. The amount of used material that can be recycled will always be smaller than the material needed for growth</a:t>
            </a:r>
            <a:endParaRPr sz="1100">
              <a:solidFill>
                <a:srgbClr val="444444"/>
              </a:solidFill>
              <a:highlight>
                <a:srgbClr val="FFFFFF"/>
              </a:highlight>
              <a:latin typeface="Lato"/>
              <a:ea typeface="Lato"/>
              <a:cs typeface="Lato"/>
              <a:sym typeface="Lato"/>
            </a:endParaRPr>
          </a:p>
          <a:p>
            <a:pPr marL="0" lvl="0" indent="0" algn="l" rtl="0">
              <a:lnSpc>
                <a:spcPct val="115000"/>
              </a:lnSpc>
              <a:spcBef>
                <a:spcPts val="400"/>
              </a:spcBef>
              <a:spcAft>
                <a:spcPts val="0"/>
              </a:spcAft>
              <a:buSzPts val="2000"/>
              <a:buNone/>
            </a:pPr>
            <a:r>
              <a:rPr lang="pt-PT" sz="1100">
                <a:solidFill>
                  <a:srgbClr val="444444"/>
                </a:solidFill>
                <a:highlight>
                  <a:srgbClr val="FFFFFF"/>
                </a:highlight>
                <a:latin typeface="Lato"/>
                <a:ea typeface="Lato"/>
                <a:cs typeface="Lato"/>
                <a:sym typeface="Lato"/>
              </a:rPr>
              <a:t>A circular economy requires reducing total use of resources, reduce consumption and production of new things, which also reduces waste.</a:t>
            </a:r>
            <a:endParaRPr sz="1100">
              <a:solidFill>
                <a:srgbClr val="444444"/>
              </a:solidFill>
              <a:highlight>
                <a:srgbClr val="FFFFFF"/>
              </a:highlight>
              <a:latin typeface="Lato"/>
              <a:ea typeface="Lato"/>
              <a:cs typeface="Lato"/>
              <a:sym typeface="Lato"/>
            </a:endParaRPr>
          </a:p>
        </p:txBody>
      </p:sp>
      <p:sp>
        <p:nvSpPr>
          <p:cNvPr id="857" name="Google Shape;857;p33"/>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r>
              <a:rPr lang="pt-PT"/>
              <a:t>Pitfalls of circular economy</a:t>
            </a:r>
            <a:endParaRPr/>
          </a:p>
        </p:txBody>
      </p:sp>
      <p:pic>
        <p:nvPicPr>
          <p:cNvPr id="858" name="Google Shape;858;p33"/>
          <p:cNvPicPr preferRelativeResize="0"/>
          <p:nvPr/>
        </p:nvPicPr>
        <p:blipFill rotWithShape="1">
          <a:blip r:embed="rId5">
            <a:alphaModFix/>
          </a:blip>
          <a:srcRect/>
          <a:stretch/>
        </p:blipFill>
        <p:spPr>
          <a:xfrm>
            <a:off x="8568385" y="217650"/>
            <a:ext cx="4538636" cy="30267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Shape 862"/>
        <p:cNvGrpSpPr/>
        <p:nvPr/>
      </p:nvGrpSpPr>
      <p:grpSpPr>
        <a:xfrm>
          <a:off x="0" y="0"/>
          <a:ext cx="0" cy="0"/>
          <a:chOff x="0" y="0"/>
          <a:chExt cx="0" cy="0"/>
        </a:xfrm>
      </p:grpSpPr>
      <p:sp>
        <p:nvSpPr>
          <p:cNvPr id="863" name="Google Shape;863;p34"/>
          <p:cNvSpPr txBox="1">
            <a:spLocks noGrp="1"/>
          </p:cNvSpPr>
          <p:nvPr>
            <p:ph type="body" idx="1"/>
          </p:nvPr>
        </p:nvSpPr>
        <p:spPr>
          <a:xfrm>
            <a:off x="730375" y="1398199"/>
            <a:ext cx="7617600" cy="19869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Clr>
                <a:schemeClr val="lt1"/>
              </a:buClr>
              <a:buSzPts val="1100"/>
              <a:buFont typeface="Arial"/>
              <a:buNone/>
            </a:pPr>
            <a:r>
              <a:rPr lang="pt-PT" sz="1400" b="1">
                <a:solidFill>
                  <a:schemeClr val="lt1"/>
                </a:solidFill>
              </a:rPr>
              <a:t>we have to think in longer term and think in ecosystems, not in one solution (sandals)</a:t>
            </a:r>
            <a:endParaRPr sz="1400" b="1">
              <a:solidFill>
                <a:schemeClr val="lt1"/>
              </a:solidFill>
            </a:endParaRPr>
          </a:p>
          <a:p>
            <a:pPr marL="0" lvl="0" indent="0" algn="l" rtl="0">
              <a:lnSpc>
                <a:spcPct val="115000"/>
              </a:lnSpc>
              <a:spcBef>
                <a:spcPts val="400"/>
              </a:spcBef>
              <a:spcAft>
                <a:spcPts val="0"/>
              </a:spcAft>
              <a:buSzPts val="2000"/>
              <a:buNone/>
            </a:pPr>
            <a:r>
              <a:rPr lang="pt-PT" sz="1200">
                <a:solidFill>
                  <a:srgbClr val="2F2F46"/>
                </a:solidFill>
                <a:highlight>
                  <a:srgbClr val="FFFFFF"/>
                </a:highlight>
                <a:latin typeface="Arial"/>
                <a:ea typeface="Arial"/>
                <a:cs typeface="Arial"/>
                <a:sym typeface="Arial"/>
              </a:rPr>
              <a:t>Instead of continuously degrading nature, we build natural capital. We employ farming practises that allow nature to rebuild soils and increase biodiversity, and return biological materials to the earth.</a:t>
            </a:r>
            <a:endParaRPr sz="1200">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SzPts val="2000"/>
              <a:buNone/>
            </a:pPr>
            <a:r>
              <a:rPr lang="pt-PT" sz="1200" b="1">
                <a:solidFill>
                  <a:srgbClr val="2F2F46"/>
                </a:solidFill>
                <a:highlight>
                  <a:srgbClr val="FFFFFF"/>
                </a:highlight>
                <a:latin typeface="Arial"/>
                <a:ea typeface="Arial"/>
                <a:cs typeface="Arial"/>
                <a:sym typeface="Arial"/>
              </a:rPr>
              <a:t>Biomimicry</a:t>
            </a:r>
            <a:r>
              <a:rPr lang="pt-PT" sz="1200">
                <a:solidFill>
                  <a:srgbClr val="2F2F46"/>
                </a:solidFill>
                <a:highlight>
                  <a:srgbClr val="FFFFFF"/>
                </a:highlight>
                <a:latin typeface="Arial"/>
                <a:ea typeface="Arial"/>
                <a:cs typeface="Arial"/>
                <a:sym typeface="Arial"/>
              </a:rPr>
              <a:t>: When a leaf falls from a tree it feeds the forest. For billions of years, natural systems have regenerated themselves. Waste is a human invention.</a:t>
            </a:r>
            <a:endParaRPr sz="1200">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SzPts val="2000"/>
              <a:buNone/>
            </a:pPr>
            <a:endParaRPr sz="1200">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SzPts val="2000"/>
              <a:buNone/>
            </a:pPr>
            <a:r>
              <a:rPr lang="pt-PT" sz="1200" b="1">
                <a:solidFill>
                  <a:srgbClr val="2F2F46"/>
                </a:solidFill>
                <a:highlight>
                  <a:srgbClr val="FFFFFF"/>
                </a:highlight>
                <a:latin typeface="Arial"/>
                <a:ea typeface="Arial"/>
                <a:cs typeface="Arial"/>
                <a:sym typeface="Arial"/>
              </a:rPr>
              <a:t>Example of ecosystem biomimicry</a:t>
            </a:r>
            <a:endParaRPr sz="1200" b="1">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SzPts val="2000"/>
              <a:buNone/>
            </a:pPr>
            <a:endParaRPr sz="1200">
              <a:solidFill>
                <a:srgbClr val="2F2F46"/>
              </a:solidFill>
              <a:highlight>
                <a:srgbClr val="FFFFFF"/>
              </a:highlight>
              <a:latin typeface="Arial"/>
              <a:ea typeface="Arial"/>
              <a:cs typeface="Arial"/>
              <a:sym typeface="Arial"/>
            </a:endParaRPr>
          </a:p>
        </p:txBody>
      </p:sp>
      <p:sp>
        <p:nvSpPr>
          <p:cNvPr id="864" name="Google Shape;864;p34"/>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868"/>
        <p:cNvGrpSpPr/>
        <p:nvPr/>
      </p:nvGrpSpPr>
      <p:grpSpPr>
        <a:xfrm>
          <a:off x="0" y="0"/>
          <a:ext cx="0" cy="0"/>
          <a:chOff x="0" y="0"/>
          <a:chExt cx="0" cy="0"/>
        </a:xfrm>
      </p:grpSpPr>
      <p:sp>
        <p:nvSpPr>
          <p:cNvPr id="869" name="Google Shape;869;p35"/>
          <p:cNvSpPr txBox="1">
            <a:spLocks noGrp="1"/>
          </p:cNvSpPr>
          <p:nvPr>
            <p:ph type="title"/>
          </p:nvPr>
        </p:nvSpPr>
        <p:spPr>
          <a:xfrm>
            <a:off x="472050" y="477100"/>
            <a:ext cx="8199900" cy="9852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Think about the inputs and outputs of your ideas</a:t>
            </a:r>
            <a:endParaRPr/>
          </a:p>
        </p:txBody>
      </p:sp>
      <p:sp>
        <p:nvSpPr>
          <p:cNvPr id="870" name="Google Shape;870;p35"/>
          <p:cNvSpPr txBox="1"/>
          <p:nvPr/>
        </p:nvSpPr>
        <p:spPr>
          <a:xfrm>
            <a:off x="3932250" y="2152450"/>
            <a:ext cx="11271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rgbClr val="000000"/>
                </a:solidFill>
                <a:latin typeface="Proxima Nova"/>
                <a:ea typeface="Proxima Nova"/>
                <a:cs typeface="Proxima Nova"/>
                <a:sym typeface="Proxima Nova"/>
              </a:rPr>
              <a:t>💡</a:t>
            </a:r>
            <a:endParaRPr sz="7200" b="0" i="0" u="none" strike="noStrike" cap="none">
              <a:solidFill>
                <a:srgbClr val="000000"/>
              </a:solidFill>
              <a:latin typeface="Proxima Nova"/>
              <a:ea typeface="Proxima Nova"/>
              <a:cs typeface="Proxima Nova"/>
              <a:sym typeface="Proxima Nova"/>
            </a:endParaRPr>
          </a:p>
        </p:txBody>
      </p:sp>
      <p:cxnSp>
        <p:nvCxnSpPr>
          <p:cNvPr id="871" name="Google Shape;871;p35"/>
          <p:cNvCxnSpPr/>
          <p:nvPr/>
        </p:nvCxnSpPr>
        <p:spPr>
          <a:xfrm>
            <a:off x="3375975" y="2242125"/>
            <a:ext cx="558600" cy="139800"/>
          </a:xfrm>
          <a:prstGeom prst="straightConnector1">
            <a:avLst/>
          </a:prstGeom>
          <a:noFill/>
          <a:ln w="38100" cap="flat" cmpd="sng">
            <a:solidFill>
              <a:schemeClr val="dk2"/>
            </a:solidFill>
            <a:prstDash val="solid"/>
            <a:round/>
            <a:headEnd type="none" w="sm" len="sm"/>
            <a:tailEnd type="triangle" w="med" len="med"/>
          </a:ln>
        </p:spPr>
      </p:cxnSp>
      <p:cxnSp>
        <p:nvCxnSpPr>
          <p:cNvPr id="872" name="Google Shape;872;p35"/>
          <p:cNvCxnSpPr/>
          <p:nvPr/>
        </p:nvCxnSpPr>
        <p:spPr>
          <a:xfrm rot="10800000" flipH="1">
            <a:off x="2957050" y="3232425"/>
            <a:ext cx="977700" cy="394500"/>
          </a:xfrm>
          <a:prstGeom prst="straightConnector1">
            <a:avLst/>
          </a:prstGeom>
          <a:noFill/>
          <a:ln w="38100" cap="flat" cmpd="sng">
            <a:solidFill>
              <a:schemeClr val="dk2"/>
            </a:solidFill>
            <a:prstDash val="solid"/>
            <a:round/>
            <a:headEnd type="none" w="sm" len="sm"/>
            <a:tailEnd type="triangle" w="med" len="med"/>
          </a:ln>
        </p:spPr>
      </p:cxnSp>
      <p:cxnSp>
        <p:nvCxnSpPr>
          <p:cNvPr id="873" name="Google Shape;873;p35"/>
          <p:cNvCxnSpPr/>
          <p:nvPr/>
        </p:nvCxnSpPr>
        <p:spPr>
          <a:xfrm>
            <a:off x="1618825" y="2451600"/>
            <a:ext cx="2177400" cy="295800"/>
          </a:xfrm>
          <a:prstGeom prst="straightConnector1">
            <a:avLst/>
          </a:prstGeom>
          <a:noFill/>
          <a:ln w="38100" cap="flat" cmpd="sng">
            <a:solidFill>
              <a:schemeClr val="dk2"/>
            </a:solidFill>
            <a:prstDash val="solid"/>
            <a:round/>
            <a:headEnd type="none" w="sm" len="sm"/>
            <a:tailEnd type="triangle" w="med" len="med"/>
          </a:ln>
        </p:spPr>
      </p:cxnSp>
      <p:cxnSp>
        <p:nvCxnSpPr>
          <p:cNvPr id="874" name="Google Shape;874;p35"/>
          <p:cNvCxnSpPr/>
          <p:nvPr/>
        </p:nvCxnSpPr>
        <p:spPr>
          <a:xfrm rot="10800000" flipH="1">
            <a:off x="769325" y="2965775"/>
            <a:ext cx="3086100" cy="352200"/>
          </a:xfrm>
          <a:prstGeom prst="straightConnector1">
            <a:avLst/>
          </a:prstGeom>
          <a:noFill/>
          <a:ln w="38100" cap="flat" cmpd="sng">
            <a:solidFill>
              <a:schemeClr val="dk2"/>
            </a:solidFill>
            <a:prstDash val="solid"/>
            <a:round/>
            <a:headEnd type="none" w="sm" len="sm"/>
            <a:tailEnd type="triangle" w="med" len="med"/>
          </a:ln>
        </p:spPr>
      </p:cxnSp>
      <p:cxnSp>
        <p:nvCxnSpPr>
          <p:cNvPr id="875" name="Google Shape;875;p35"/>
          <p:cNvCxnSpPr/>
          <p:nvPr/>
        </p:nvCxnSpPr>
        <p:spPr>
          <a:xfrm flipH="1">
            <a:off x="5046525" y="2260150"/>
            <a:ext cx="558600" cy="139800"/>
          </a:xfrm>
          <a:prstGeom prst="straightConnector1">
            <a:avLst/>
          </a:prstGeom>
          <a:noFill/>
          <a:ln w="38100" cap="flat" cmpd="sng">
            <a:solidFill>
              <a:schemeClr val="dk2"/>
            </a:solidFill>
            <a:prstDash val="solid"/>
            <a:round/>
            <a:headEnd type="triangle" w="med" len="med"/>
            <a:tailEnd type="none" w="sm" len="sm"/>
          </a:ln>
        </p:spPr>
      </p:cxnSp>
      <p:cxnSp>
        <p:nvCxnSpPr>
          <p:cNvPr id="876" name="Google Shape;876;p35"/>
          <p:cNvCxnSpPr/>
          <p:nvPr/>
        </p:nvCxnSpPr>
        <p:spPr>
          <a:xfrm rot="10800000">
            <a:off x="5046350" y="3250450"/>
            <a:ext cx="977700" cy="394500"/>
          </a:xfrm>
          <a:prstGeom prst="straightConnector1">
            <a:avLst/>
          </a:prstGeom>
          <a:noFill/>
          <a:ln w="38100" cap="flat" cmpd="sng">
            <a:solidFill>
              <a:schemeClr val="dk2"/>
            </a:solidFill>
            <a:prstDash val="solid"/>
            <a:round/>
            <a:headEnd type="triangle" w="med" len="med"/>
            <a:tailEnd type="none" w="sm" len="sm"/>
          </a:ln>
        </p:spPr>
      </p:cxnSp>
      <p:cxnSp>
        <p:nvCxnSpPr>
          <p:cNvPr id="877" name="Google Shape;877;p35"/>
          <p:cNvCxnSpPr/>
          <p:nvPr/>
        </p:nvCxnSpPr>
        <p:spPr>
          <a:xfrm flipH="1">
            <a:off x="5184875" y="2469625"/>
            <a:ext cx="2177400" cy="295800"/>
          </a:xfrm>
          <a:prstGeom prst="straightConnector1">
            <a:avLst/>
          </a:prstGeom>
          <a:noFill/>
          <a:ln w="38100" cap="flat" cmpd="sng">
            <a:solidFill>
              <a:schemeClr val="dk2"/>
            </a:solidFill>
            <a:prstDash val="solid"/>
            <a:round/>
            <a:headEnd type="triangle" w="med" len="med"/>
            <a:tailEnd type="none" w="sm" len="sm"/>
          </a:ln>
        </p:spPr>
      </p:cxnSp>
      <p:cxnSp>
        <p:nvCxnSpPr>
          <p:cNvPr id="878" name="Google Shape;878;p35"/>
          <p:cNvCxnSpPr/>
          <p:nvPr/>
        </p:nvCxnSpPr>
        <p:spPr>
          <a:xfrm rot="10800000">
            <a:off x="5125675" y="2983800"/>
            <a:ext cx="3086100" cy="352200"/>
          </a:xfrm>
          <a:prstGeom prst="straightConnector1">
            <a:avLst/>
          </a:prstGeom>
          <a:noFill/>
          <a:ln w="38100" cap="flat" cmpd="sng">
            <a:solidFill>
              <a:schemeClr val="dk2"/>
            </a:solidFill>
            <a:prstDash val="solid"/>
            <a:round/>
            <a:headEnd type="triangle" w="med" len="med"/>
            <a:tailEnd type="none" w="sm" len="sm"/>
          </a:ln>
        </p:spPr>
      </p:cxnSp>
      <p:sp>
        <p:nvSpPr>
          <p:cNvPr id="879" name="Google Shape;879;p35"/>
          <p:cNvSpPr txBox="1"/>
          <p:nvPr/>
        </p:nvSpPr>
        <p:spPr>
          <a:xfrm>
            <a:off x="1211550" y="1836000"/>
            <a:ext cx="12567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Production of components</a:t>
            </a:r>
            <a:endParaRPr sz="1400" b="0" i="0" u="none" strike="noStrike" cap="none">
              <a:solidFill>
                <a:srgbClr val="000000"/>
              </a:solidFill>
              <a:latin typeface="Proxima Nova"/>
              <a:ea typeface="Proxima Nova"/>
              <a:cs typeface="Proxima Nova"/>
              <a:sym typeface="Proxima Nova"/>
            </a:endParaRPr>
          </a:p>
        </p:txBody>
      </p:sp>
      <p:sp>
        <p:nvSpPr>
          <p:cNvPr id="880" name="Google Shape;880;p35"/>
          <p:cNvSpPr txBox="1"/>
          <p:nvPr/>
        </p:nvSpPr>
        <p:spPr>
          <a:xfrm>
            <a:off x="5125675" y="1574875"/>
            <a:ext cx="72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Usage</a:t>
            </a:r>
            <a:endParaRPr sz="1400" b="0" i="0" u="none" strike="noStrike" cap="none">
              <a:solidFill>
                <a:srgbClr val="000000"/>
              </a:solidFill>
              <a:latin typeface="Proxima Nova"/>
              <a:ea typeface="Proxima Nova"/>
              <a:cs typeface="Proxima Nova"/>
              <a:sym typeface="Proxima Nova"/>
            </a:endParaRPr>
          </a:p>
        </p:txBody>
      </p:sp>
      <p:sp>
        <p:nvSpPr>
          <p:cNvPr id="881" name="Google Shape;881;p35"/>
          <p:cNvSpPr txBox="1"/>
          <p:nvPr/>
        </p:nvSpPr>
        <p:spPr>
          <a:xfrm>
            <a:off x="7049000" y="2832225"/>
            <a:ext cx="977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Disposal</a:t>
            </a:r>
            <a:endParaRPr sz="1400" b="0" i="0" u="none" strike="noStrike" cap="none">
              <a:solidFill>
                <a:srgbClr val="000000"/>
              </a:solidFill>
              <a:latin typeface="Proxima Nova"/>
              <a:ea typeface="Proxima Nova"/>
              <a:cs typeface="Proxima Nova"/>
              <a:sym typeface="Proxima Nova"/>
            </a:endParaRPr>
          </a:p>
        </p:txBody>
      </p:sp>
      <p:sp>
        <p:nvSpPr>
          <p:cNvPr id="882" name="Google Shape;882;p35"/>
          <p:cNvSpPr txBox="1"/>
          <p:nvPr/>
        </p:nvSpPr>
        <p:spPr>
          <a:xfrm>
            <a:off x="4861825" y="3626925"/>
            <a:ext cx="1365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Transportation</a:t>
            </a:r>
            <a:endParaRPr sz="1400" b="0" i="0" u="none" strike="noStrike" cap="none">
              <a:solidFill>
                <a:srgbClr val="000000"/>
              </a:solidFill>
              <a:latin typeface="Proxima Nova"/>
              <a:ea typeface="Proxima Nova"/>
              <a:cs typeface="Proxima Nova"/>
              <a:sym typeface="Proxima Nova"/>
            </a:endParaRPr>
          </a:p>
        </p:txBody>
      </p:sp>
      <p:sp>
        <p:nvSpPr>
          <p:cNvPr id="883" name="Google Shape;883;p35"/>
          <p:cNvSpPr txBox="1"/>
          <p:nvPr/>
        </p:nvSpPr>
        <p:spPr>
          <a:xfrm>
            <a:off x="270125" y="2907600"/>
            <a:ext cx="1256700" cy="615600"/>
          </a:xfrm>
          <a:prstGeom prst="rect">
            <a:avLst/>
          </a:prstGeom>
          <a:solidFill>
            <a:schemeClr val="dk2"/>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chemeClr val="lt2"/>
                </a:solidFill>
                <a:latin typeface="Proxima Nova"/>
                <a:ea typeface="Proxima Nova"/>
                <a:cs typeface="Proxima Nova"/>
                <a:sym typeface="Proxima Nova"/>
              </a:rPr>
              <a:t>Extracting raw materials </a:t>
            </a:r>
            <a:endParaRPr sz="1400" b="0" i="0" u="none" strike="noStrike" cap="none">
              <a:solidFill>
                <a:schemeClr val="lt2"/>
              </a:solidFill>
              <a:latin typeface="Proxima Nova"/>
              <a:ea typeface="Proxima Nova"/>
              <a:cs typeface="Proxima Nova"/>
              <a:sym typeface="Proxima Nova"/>
            </a:endParaRPr>
          </a:p>
        </p:txBody>
      </p:sp>
      <p:sp>
        <p:nvSpPr>
          <p:cNvPr id="884" name="Google Shape;884;p35"/>
          <p:cNvSpPr txBox="1"/>
          <p:nvPr/>
        </p:nvSpPr>
        <p:spPr>
          <a:xfrm>
            <a:off x="2468250" y="3519225"/>
            <a:ext cx="1589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Manufacturing</a:t>
            </a:r>
            <a:endParaRPr sz="1400" b="0" i="0" u="none" strike="noStrike" cap="none">
              <a:solidFill>
                <a:srgbClr val="000000"/>
              </a:solidFill>
              <a:latin typeface="Proxima Nova"/>
              <a:ea typeface="Proxima Nova"/>
              <a:cs typeface="Proxima Nova"/>
              <a:sym typeface="Proxima Nova"/>
            </a:endParaRPr>
          </a:p>
        </p:txBody>
      </p:sp>
      <p:sp>
        <p:nvSpPr>
          <p:cNvPr id="885" name="Google Shape;885;p35"/>
          <p:cNvSpPr txBox="1"/>
          <p:nvPr/>
        </p:nvSpPr>
        <p:spPr>
          <a:xfrm>
            <a:off x="2860725" y="1649150"/>
            <a:ext cx="15891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Energy production</a:t>
            </a:r>
            <a:endParaRPr sz="1400" b="0" i="0" u="none" strike="noStrike" cap="none">
              <a:solidFill>
                <a:srgbClr val="000000"/>
              </a:solidFill>
              <a:latin typeface="Proxima Nova"/>
              <a:ea typeface="Proxima Nova"/>
              <a:cs typeface="Proxima Nova"/>
              <a:sym typeface="Proxima Nova"/>
            </a:endParaRPr>
          </a:p>
        </p:txBody>
      </p:sp>
      <p:sp>
        <p:nvSpPr>
          <p:cNvPr id="886" name="Google Shape;886;p35"/>
          <p:cNvSpPr txBox="1"/>
          <p:nvPr/>
        </p:nvSpPr>
        <p:spPr>
          <a:xfrm>
            <a:off x="6523350" y="2022950"/>
            <a:ext cx="1589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a:t>
            </a:r>
            <a:endParaRPr sz="14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A243B"/>
        </a:solidFill>
        <a:effectLst/>
      </p:bgPr>
    </p:bg>
    <p:spTree>
      <p:nvGrpSpPr>
        <p:cNvPr id="1" name="Shape 477"/>
        <p:cNvGrpSpPr/>
        <p:nvPr/>
      </p:nvGrpSpPr>
      <p:grpSpPr>
        <a:xfrm>
          <a:off x="0" y="0"/>
          <a:ext cx="0" cy="0"/>
          <a:chOff x="0" y="0"/>
          <a:chExt cx="0" cy="0"/>
        </a:xfrm>
      </p:grpSpPr>
      <p:sp>
        <p:nvSpPr>
          <p:cNvPr id="478" name="Google Shape;478;p6"/>
          <p:cNvSpPr txBox="1"/>
          <p:nvPr/>
        </p:nvSpPr>
        <p:spPr>
          <a:xfrm>
            <a:off x="747000" y="1371150"/>
            <a:ext cx="76500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chemeClr val="lt2"/>
                </a:solidFill>
                <a:latin typeface="Proxima Nova Extrabold"/>
                <a:ea typeface="Proxima Nova Extrabold"/>
                <a:cs typeface="Proxima Nova Extrabold"/>
                <a:sym typeface="Proxima Nova Extrabold"/>
              </a:rPr>
              <a:t>Pitfalls of circular economy</a:t>
            </a:r>
            <a:endParaRPr sz="7200" b="0" i="0" u="none" strike="noStrike" cap="none">
              <a:solidFill>
                <a:schemeClr val="lt2"/>
              </a:solidFill>
              <a:latin typeface="Proxima Nova Extrabold"/>
              <a:ea typeface="Proxima Nova Extrabold"/>
              <a:cs typeface="Proxima Nova Extrabold"/>
              <a:sym typeface="Proxima Nova Extrabold"/>
            </a:endParaRPr>
          </a:p>
        </p:txBody>
      </p:sp>
      <p:sp>
        <p:nvSpPr>
          <p:cNvPr id="479" name="Google Shape;479;p6"/>
          <p:cNvSpPr txBox="1"/>
          <p:nvPr/>
        </p:nvSpPr>
        <p:spPr>
          <a:xfrm>
            <a:off x="4572000" y="4762075"/>
            <a:ext cx="4436100" cy="2925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pt-PT" sz="700" b="0" i="0" u="none" strike="noStrike" cap="none">
                <a:solidFill>
                  <a:srgbClr val="FEFEFE"/>
                </a:solidFill>
                <a:latin typeface="Arial"/>
                <a:ea typeface="Arial"/>
                <a:cs typeface="Arial"/>
                <a:sym typeface="Arial"/>
              </a:rPr>
              <a:t>Source: How circular is the circular economy? by Kris De Decker</a:t>
            </a:r>
            <a:endParaRPr sz="700" b="0" i="0" u="none" strike="noStrike" cap="none">
              <a:solidFill>
                <a:srgbClr val="FEFEFE"/>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890"/>
        <p:cNvGrpSpPr/>
        <p:nvPr/>
      </p:nvGrpSpPr>
      <p:grpSpPr>
        <a:xfrm>
          <a:off x="0" y="0"/>
          <a:ext cx="0" cy="0"/>
          <a:chOff x="0" y="0"/>
          <a:chExt cx="0" cy="0"/>
        </a:xfrm>
      </p:grpSpPr>
      <p:sp>
        <p:nvSpPr>
          <p:cNvPr id="891" name="Google Shape;891;p36"/>
          <p:cNvSpPr txBox="1">
            <a:spLocks noGrp="1"/>
          </p:cNvSpPr>
          <p:nvPr>
            <p:ph type="title"/>
          </p:nvPr>
        </p:nvSpPr>
        <p:spPr>
          <a:xfrm>
            <a:off x="472050" y="477100"/>
            <a:ext cx="8199900" cy="985200"/>
          </a:xfrm>
          <a:prstGeom prst="rect">
            <a:avLst/>
          </a:prstGeom>
          <a:noFill/>
          <a:ln>
            <a:noFill/>
          </a:ln>
        </p:spPr>
        <p:txBody>
          <a:bodyPr spcFirstLastPara="1" wrap="square" lIns="36825" tIns="36825" rIns="36825" bIns="36825" anchor="t" anchorCtr="0">
            <a:noAutofit/>
          </a:bodyPr>
          <a:lstStyle/>
          <a:p>
            <a:pPr marL="0" lvl="0" indent="0" algn="l" rtl="0">
              <a:lnSpc>
                <a:spcPct val="100000"/>
              </a:lnSpc>
              <a:spcBef>
                <a:spcPts val="0"/>
              </a:spcBef>
              <a:spcAft>
                <a:spcPts val="0"/>
              </a:spcAft>
              <a:buSzPts val="3400"/>
              <a:buNone/>
            </a:pPr>
            <a:r>
              <a:rPr lang="pt-PT"/>
              <a:t>Think about the inputs and outputs of your ideas</a:t>
            </a:r>
            <a:endParaRPr/>
          </a:p>
        </p:txBody>
      </p:sp>
      <p:sp>
        <p:nvSpPr>
          <p:cNvPr id="892" name="Google Shape;892;p36"/>
          <p:cNvSpPr txBox="1"/>
          <p:nvPr/>
        </p:nvSpPr>
        <p:spPr>
          <a:xfrm>
            <a:off x="3932250" y="2152450"/>
            <a:ext cx="11271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7200"/>
              <a:buFont typeface="Arial"/>
              <a:buNone/>
            </a:pPr>
            <a:r>
              <a:rPr lang="pt-PT" sz="7200" b="0" i="0" u="none" strike="noStrike" cap="none">
                <a:solidFill>
                  <a:srgbClr val="000000"/>
                </a:solidFill>
                <a:latin typeface="Proxima Nova"/>
                <a:ea typeface="Proxima Nova"/>
                <a:cs typeface="Proxima Nova"/>
                <a:sym typeface="Proxima Nova"/>
              </a:rPr>
              <a:t>💡</a:t>
            </a:r>
            <a:endParaRPr sz="7200" b="0" i="0" u="none" strike="noStrike" cap="none">
              <a:solidFill>
                <a:srgbClr val="000000"/>
              </a:solidFill>
              <a:latin typeface="Proxima Nova"/>
              <a:ea typeface="Proxima Nova"/>
              <a:cs typeface="Proxima Nova"/>
              <a:sym typeface="Proxima Nova"/>
            </a:endParaRPr>
          </a:p>
        </p:txBody>
      </p:sp>
      <p:cxnSp>
        <p:nvCxnSpPr>
          <p:cNvPr id="893" name="Google Shape;893;p36"/>
          <p:cNvCxnSpPr/>
          <p:nvPr/>
        </p:nvCxnSpPr>
        <p:spPr>
          <a:xfrm>
            <a:off x="3375975" y="2242125"/>
            <a:ext cx="558600" cy="139800"/>
          </a:xfrm>
          <a:prstGeom prst="straightConnector1">
            <a:avLst/>
          </a:prstGeom>
          <a:noFill/>
          <a:ln w="38100" cap="flat" cmpd="sng">
            <a:solidFill>
              <a:schemeClr val="dk2"/>
            </a:solidFill>
            <a:prstDash val="solid"/>
            <a:round/>
            <a:headEnd type="none" w="sm" len="sm"/>
            <a:tailEnd type="triangle" w="med" len="med"/>
          </a:ln>
        </p:spPr>
      </p:cxnSp>
      <p:cxnSp>
        <p:nvCxnSpPr>
          <p:cNvPr id="894" name="Google Shape;894;p36"/>
          <p:cNvCxnSpPr/>
          <p:nvPr/>
        </p:nvCxnSpPr>
        <p:spPr>
          <a:xfrm rot="10800000" flipH="1">
            <a:off x="2957050" y="3232425"/>
            <a:ext cx="977700" cy="394500"/>
          </a:xfrm>
          <a:prstGeom prst="straightConnector1">
            <a:avLst/>
          </a:prstGeom>
          <a:noFill/>
          <a:ln w="38100" cap="flat" cmpd="sng">
            <a:solidFill>
              <a:schemeClr val="dk2"/>
            </a:solidFill>
            <a:prstDash val="solid"/>
            <a:round/>
            <a:headEnd type="none" w="sm" len="sm"/>
            <a:tailEnd type="triangle" w="med" len="med"/>
          </a:ln>
        </p:spPr>
      </p:cxnSp>
      <p:cxnSp>
        <p:nvCxnSpPr>
          <p:cNvPr id="895" name="Google Shape;895;p36"/>
          <p:cNvCxnSpPr/>
          <p:nvPr/>
        </p:nvCxnSpPr>
        <p:spPr>
          <a:xfrm>
            <a:off x="1618825" y="2451600"/>
            <a:ext cx="2177400" cy="295800"/>
          </a:xfrm>
          <a:prstGeom prst="straightConnector1">
            <a:avLst/>
          </a:prstGeom>
          <a:noFill/>
          <a:ln w="38100" cap="flat" cmpd="sng">
            <a:solidFill>
              <a:schemeClr val="dk2"/>
            </a:solidFill>
            <a:prstDash val="solid"/>
            <a:round/>
            <a:headEnd type="none" w="sm" len="sm"/>
            <a:tailEnd type="triangle" w="med" len="med"/>
          </a:ln>
        </p:spPr>
      </p:cxnSp>
      <p:cxnSp>
        <p:nvCxnSpPr>
          <p:cNvPr id="896" name="Google Shape;896;p36"/>
          <p:cNvCxnSpPr/>
          <p:nvPr/>
        </p:nvCxnSpPr>
        <p:spPr>
          <a:xfrm rot="10800000" flipH="1">
            <a:off x="769325" y="2965775"/>
            <a:ext cx="3086100" cy="352200"/>
          </a:xfrm>
          <a:prstGeom prst="straightConnector1">
            <a:avLst/>
          </a:prstGeom>
          <a:noFill/>
          <a:ln w="38100" cap="flat" cmpd="sng">
            <a:solidFill>
              <a:schemeClr val="dk2"/>
            </a:solidFill>
            <a:prstDash val="solid"/>
            <a:round/>
            <a:headEnd type="none" w="sm" len="sm"/>
            <a:tailEnd type="triangle" w="med" len="med"/>
          </a:ln>
        </p:spPr>
      </p:cxnSp>
      <p:cxnSp>
        <p:nvCxnSpPr>
          <p:cNvPr id="897" name="Google Shape;897;p36"/>
          <p:cNvCxnSpPr/>
          <p:nvPr/>
        </p:nvCxnSpPr>
        <p:spPr>
          <a:xfrm flipH="1">
            <a:off x="5046525" y="2260150"/>
            <a:ext cx="558600" cy="139800"/>
          </a:xfrm>
          <a:prstGeom prst="straightConnector1">
            <a:avLst/>
          </a:prstGeom>
          <a:noFill/>
          <a:ln w="38100" cap="flat" cmpd="sng">
            <a:solidFill>
              <a:schemeClr val="dk2"/>
            </a:solidFill>
            <a:prstDash val="solid"/>
            <a:round/>
            <a:headEnd type="triangle" w="med" len="med"/>
            <a:tailEnd type="none" w="sm" len="sm"/>
          </a:ln>
        </p:spPr>
      </p:cxnSp>
      <p:cxnSp>
        <p:nvCxnSpPr>
          <p:cNvPr id="898" name="Google Shape;898;p36"/>
          <p:cNvCxnSpPr/>
          <p:nvPr/>
        </p:nvCxnSpPr>
        <p:spPr>
          <a:xfrm rot="10800000">
            <a:off x="5046350" y="3250450"/>
            <a:ext cx="977700" cy="394500"/>
          </a:xfrm>
          <a:prstGeom prst="straightConnector1">
            <a:avLst/>
          </a:prstGeom>
          <a:noFill/>
          <a:ln w="38100" cap="flat" cmpd="sng">
            <a:solidFill>
              <a:schemeClr val="dk2"/>
            </a:solidFill>
            <a:prstDash val="solid"/>
            <a:round/>
            <a:headEnd type="triangle" w="med" len="med"/>
            <a:tailEnd type="none" w="sm" len="sm"/>
          </a:ln>
        </p:spPr>
      </p:cxnSp>
      <p:cxnSp>
        <p:nvCxnSpPr>
          <p:cNvPr id="899" name="Google Shape;899;p36"/>
          <p:cNvCxnSpPr/>
          <p:nvPr/>
        </p:nvCxnSpPr>
        <p:spPr>
          <a:xfrm flipH="1">
            <a:off x="5184875" y="2469625"/>
            <a:ext cx="2177400" cy="295800"/>
          </a:xfrm>
          <a:prstGeom prst="straightConnector1">
            <a:avLst/>
          </a:prstGeom>
          <a:noFill/>
          <a:ln w="38100" cap="flat" cmpd="sng">
            <a:solidFill>
              <a:schemeClr val="dk2"/>
            </a:solidFill>
            <a:prstDash val="solid"/>
            <a:round/>
            <a:headEnd type="triangle" w="med" len="med"/>
            <a:tailEnd type="none" w="sm" len="sm"/>
          </a:ln>
        </p:spPr>
      </p:cxnSp>
      <p:cxnSp>
        <p:nvCxnSpPr>
          <p:cNvPr id="900" name="Google Shape;900;p36"/>
          <p:cNvCxnSpPr/>
          <p:nvPr/>
        </p:nvCxnSpPr>
        <p:spPr>
          <a:xfrm rot="10800000">
            <a:off x="5125675" y="2983800"/>
            <a:ext cx="3086100" cy="352200"/>
          </a:xfrm>
          <a:prstGeom prst="straightConnector1">
            <a:avLst/>
          </a:prstGeom>
          <a:noFill/>
          <a:ln w="38100" cap="flat" cmpd="sng">
            <a:solidFill>
              <a:schemeClr val="dk2"/>
            </a:solidFill>
            <a:prstDash val="solid"/>
            <a:round/>
            <a:headEnd type="triangle" w="med" len="med"/>
            <a:tailEnd type="none" w="sm" len="sm"/>
          </a:ln>
        </p:spPr>
      </p:cxnSp>
      <p:sp>
        <p:nvSpPr>
          <p:cNvPr id="901" name="Google Shape;901;p36"/>
          <p:cNvSpPr txBox="1"/>
          <p:nvPr/>
        </p:nvSpPr>
        <p:spPr>
          <a:xfrm>
            <a:off x="1211550" y="1836000"/>
            <a:ext cx="12567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Production of components</a:t>
            </a:r>
            <a:endParaRPr sz="1400" b="0" i="0" u="none" strike="noStrike" cap="none">
              <a:solidFill>
                <a:srgbClr val="000000"/>
              </a:solidFill>
              <a:latin typeface="Proxima Nova"/>
              <a:ea typeface="Proxima Nova"/>
              <a:cs typeface="Proxima Nova"/>
              <a:sym typeface="Proxima Nova"/>
            </a:endParaRPr>
          </a:p>
        </p:txBody>
      </p:sp>
      <p:sp>
        <p:nvSpPr>
          <p:cNvPr id="902" name="Google Shape;902;p36"/>
          <p:cNvSpPr txBox="1"/>
          <p:nvPr/>
        </p:nvSpPr>
        <p:spPr>
          <a:xfrm>
            <a:off x="5125675" y="1574875"/>
            <a:ext cx="729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Fossil fuels</a:t>
            </a:r>
            <a:endParaRPr sz="1400" b="0" i="0" u="none" strike="noStrike" cap="none">
              <a:solidFill>
                <a:srgbClr val="000000"/>
              </a:solidFill>
              <a:latin typeface="Proxima Nova"/>
              <a:ea typeface="Proxima Nova"/>
              <a:cs typeface="Proxima Nova"/>
              <a:sym typeface="Proxima Nova"/>
            </a:endParaRPr>
          </a:p>
        </p:txBody>
      </p:sp>
      <p:sp>
        <p:nvSpPr>
          <p:cNvPr id="903" name="Google Shape;903;p36"/>
          <p:cNvSpPr txBox="1"/>
          <p:nvPr/>
        </p:nvSpPr>
        <p:spPr>
          <a:xfrm>
            <a:off x="7049000" y="2832225"/>
            <a:ext cx="977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Disposal</a:t>
            </a:r>
            <a:endParaRPr sz="1400" b="0" i="0" u="none" strike="noStrike" cap="none">
              <a:solidFill>
                <a:srgbClr val="000000"/>
              </a:solidFill>
              <a:latin typeface="Proxima Nova"/>
              <a:ea typeface="Proxima Nova"/>
              <a:cs typeface="Proxima Nova"/>
              <a:sym typeface="Proxima Nova"/>
            </a:endParaRPr>
          </a:p>
        </p:txBody>
      </p:sp>
      <p:sp>
        <p:nvSpPr>
          <p:cNvPr id="904" name="Google Shape;904;p36"/>
          <p:cNvSpPr txBox="1"/>
          <p:nvPr/>
        </p:nvSpPr>
        <p:spPr>
          <a:xfrm>
            <a:off x="4861825" y="3626925"/>
            <a:ext cx="1365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Transportation</a:t>
            </a:r>
            <a:endParaRPr sz="1400" b="0" i="0" u="none" strike="noStrike" cap="none">
              <a:solidFill>
                <a:srgbClr val="000000"/>
              </a:solidFill>
              <a:latin typeface="Proxima Nova"/>
              <a:ea typeface="Proxima Nova"/>
              <a:cs typeface="Proxima Nova"/>
              <a:sym typeface="Proxima Nova"/>
            </a:endParaRPr>
          </a:p>
        </p:txBody>
      </p:sp>
      <p:sp>
        <p:nvSpPr>
          <p:cNvPr id="905" name="Google Shape;905;p36"/>
          <p:cNvSpPr txBox="1"/>
          <p:nvPr/>
        </p:nvSpPr>
        <p:spPr>
          <a:xfrm>
            <a:off x="177025" y="2825300"/>
            <a:ext cx="1589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Land use</a:t>
            </a:r>
            <a:endParaRPr sz="1400" b="0" i="0" u="none" strike="noStrike" cap="none">
              <a:solidFill>
                <a:srgbClr val="000000"/>
              </a:solidFill>
              <a:latin typeface="Proxima Nova"/>
              <a:ea typeface="Proxima Nova"/>
              <a:cs typeface="Proxima Nova"/>
              <a:sym typeface="Proxima Nova"/>
            </a:endParaRPr>
          </a:p>
        </p:txBody>
      </p:sp>
      <p:sp>
        <p:nvSpPr>
          <p:cNvPr id="906" name="Google Shape;906;p36"/>
          <p:cNvSpPr txBox="1"/>
          <p:nvPr/>
        </p:nvSpPr>
        <p:spPr>
          <a:xfrm>
            <a:off x="2468250" y="3519225"/>
            <a:ext cx="1589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Manufacturing</a:t>
            </a:r>
            <a:endParaRPr sz="1400" b="0" i="0" u="none" strike="noStrike" cap="none">
              <a:solidFill>
                <a:srgbClr val="000000"/>
              </a:solidFill>
              <a:latin typeface="Proxima Nova"/>
              <a:ea typeface="Proxima Nova"/>
              <a:cs typeface="Proxima Nova"/>
              <a:sym typeface="Proxima Nova"/>
            </a:endParaRPr>
          </a:p>
        </p:txBody>
      </p:sp>
      <p:sp>
        <p:nvSpPr>
          <p:cNvPr id="907" name="Google Shape;907;p36"/>
          <p:cNvSpPr txBox="1"/>
          <p:nvPr/>
        </p:nvSpPr>
        <p:spPr>
          <a:xfrm>
            <a:off x="2860725" y="1649150"/>
            <a:ext cx="1127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Electricity</a:t>
            </a:r>
            <a:endParaRPr sz="1400" b="0" i="0" u="none" strike="noStrike" cap="none">
              <a:solidFill>
                <a:srgbClr val="000000"/>
              </a:solidFill>
              <a:latin typeface="Proxima Nova"/>
              <a:ea typeface="Proxima Nova"/>
              <a:cs typeface="Proxima Nova"/>
              <a:sym typeface="Proxima Nova"/>
            </a:endParaRPr>
          </a:p>
        </p:txBody>
      </p:sp>
      <p:sp>
        <p:nvSpPr>
          <p:cNvPr id="908" name="Google Shape;908;p36"/>
          <p:cNvSpPr txBox="1"/>
          <p:nvPr/>
        </p:nvSpPr>
        <p:spPr>
          <a:xfrm>
            <a:off x="6985350" y="2022950"/>
            <a:ext cx="558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000000"/>
                </a:solidFill>
                <a:latin typeface="Proxima Nova"/>
                <a:ea typeface="Proxima Nova"/>
                <a:cs typeface="Proxima Nova"/>
                <a:sym typeface="Proxima Nova"/>
              </a:rPr>
              <a:t>?</a:t>
            </a:r>
            <a:endParaRPr sz="14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Shape 912"/>
        <p:cNvGrpSpPr/>
        <p:nvPr/>
      </p:nvGrpSpPr>
      <p:grpSpPr>
        <a:xfrm>
          <a:off x="0" y="0"/>
          <a:ext cx="0" cy="0"/>
          <a:chOff x="0" y="0"/>
          <a:chExt cx="0" cy="0"/>
        </a:xfrm>
      </p:grpSpPr>
      <p:sp>
        <p:nvSpPr>
          <p:cNvPr id="913" name="Google Shape;913;p37"/>
          <p:cNvSpPr txBox="1">
            <a:spLocks noGrp="1"/>
          </p:cNvSpPr>
          <p:nvPr>
            <p:ph type="body" idx="1"/>
          </p:nvPr>
        </p:nvSpPr>
        <p:spPr>
          <a:xfrm>
            <a:off x="730375" y="1398198"/>
            <a:ext cx="7617600" cy="985200"/>
          </a:xfrm>
          <a:prstGeom prst="rect">
            <a:avLst/>
          </a:prstGeom>
          <a:noFill/>
          <a:ln>
            <a:noFill/>
          </a:ln>
        </p:spPr>
        <p:txBody>
          <a:bodyPr spcFirstLastPara="1" wrap="square" lIns="36825" tIns="36825" rIns="36825" bIns="36825" anchor="t" anchorCtr="0">
            <a:noAutofit/>
          </a:bodyPr>
          <a:lstStyle/>
          <a:p>
            <a:pPr marL="457200" lvl="0" indent="-304800" algn="l" rtl="0">
              <a:lnSpc>
                <a:spcPct val="115000"/>
              </a:lnSpc>
              <a:spcBef>
                <a:spcPts val="400"/>
              </a:spcBef>
              <a:spcAft>
                <a:spcPts val="0"/>
              </a:spcAft>
              <a:buClr>
                <a:srgbClr val="2F2F46"/>
              </a:buClr>
              <a:buSzPts val="1200"/>
              <a:buFont typeface="Arial"/>
              <a:buChar char="-"/>
            </a:pPr>
            <a:r>
              <a:rPr lang="pt-PT" sz="1200" b="1">
                <a:solidFill>
                  <a:srgbClr val="2F2F46"/>
                </a:solidFill>
                <a:highlight>
                  <a:srgbClr val="FFFFFF"/>
                </a:highlight>
                <a:latin typeface="Arial"/>
                <a:ea typeface="Arial"/>
                <a:cs typeface="Arial"/>
                <a:sym typeface="Arial"/>
              </a:rPr>
              <a:t>Example</a:t>
            </a:r>
            <a:r>
              <a:rPr lang="pt-PT" sz="1200">
                <a:solidFill>
                  <a:srgbClr val="2F2F46"/>
                </a:solidFill>
                <a:highlight>
                  <a:srgbClr val="FFFFFF"/>
                </a:highlight>
                <a:latin typeface="Arial"/>
                <a:ea typeface="Arial"/>
                <a:cs typeface="Arial"/>
                <a:sym typeface="Arial"/>
              </a:rPr>
              <a:t>: from the increasing use of synthetic fertilisers, pesticides, fossil fuels, fresh water, and other finite resources to regenerative food production practises include agroecology, conservation agriculture, and agroforestry (growing trees around or among crops or pasture).</a:t>
            </a:r>
            <a:endParaRPr sz="1200">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Clr>
                <a:schemeClr val="lt1"/>
              </a:buClr>
              <a:buSzPts val="1100"/>
              <a:buFont typeface="Arial"/>
              <a:buNone/>
            </a:pPr>
            <a:endParaRPr sz="1200">
              <a:solidFill>
                <a:srgbClr val="2F2F46"/>
              </a:solidFill>
              <a:highlight>
                <a:srgbClr val="FFFFFF"/>
              </a:highlight>
              <a:latin typeface="Arial"/>
              <a:ea typeface="Arial"/>
              <a:cs typeface="Arial"/>
              <a:sym typeface="Arial"/>
            </a:endParaRPr>
          </a:p>
          <a:p>
            <a:pPr marL="0" lvl="0" indent="0" algn="l" rtl="0">
              <a:lnSpc>
                <a:spcPct val="115000"/>
              </a:lnSpc>
              <a:spcBef>
                <a:spcPts val="400"/>
              </a:spcBef>
              <a:spcAft>
                <a:spcPts val="0"/>
              </a:spcAft>
              <a:buSzPts val="2000"/>
              <a:buNone/>
            </a:pPr>
            <a:endParaRPr/>
          </a:p>
        </p:txBody>
      </p:sp>
      <p:sp>
        <p:nvSpPr>
          <p:cNvPr id="914" name="Google Shape;914;p37"/>
          <p:cNvSpPr txBox="1">
            <a:spLocks noGrp="1"/>
          </p:cNvSpPr>
          <p:nvPr>
            <p:ph type="title"/>
          </p:nvPr>
        </p:nvSpPr>
        <p:spPr>
          <a:xfrm>
            <a:off x="514350" y="0"/>
            <a:ext cx="8199900" cy="985200"/>
          </a:xfrm>
          <a:prstGeom prst="rect">
            <a:avLst/>
          </a:prstGeom>
          <a:noFill/>
          <a:ln>
            <a:noFill/>
          </a:ln>
        </p:spPr>
        <p:txBody>
          <a:bodyPr spcFirstLastPara="1" wrap="square" lIns="36825" tIns="36825" rIns="36825" bIns="36825" anchor="b" anchorCtr="0">
            <a:noAutofit/>
          </a:bodyPr>
          <a:lstStyle/>
          <a:p>
            <a:pPr marL="0" lvl="0" indent="0" algn="l" rtl="0">
              <a:lnSpc>
                <a:spcPct val="100000"/>
              </a:lnSpc>
              <a:spcBef>
                <a:spcPts val="0"/>
              </a:spcBef>
              <a:spcAft>
                <a:spcPts val="0"/>
              </a:spcAft>
              <a:buSzPts val="3400"/>
              <a:buNone/>
            </a:pPr>
            <a:endParaRPr/>
          </a:p>
        </p:txBody>
      </p:sp>
      <p:sp>
        <p:nvSpPr>
          <p:cNvPr id="915" name="Google Shape;915;p37"/>
          <p:cNvSpPr txBox="1"/>
          <p:nvPr/>
        </p:nvSpPr>
        <p:spPr>
          <a:xfrm>
            <a:off x="1010000" y="3563075"/>
            <a:ext cx="2661900" cy="1477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Connect the dots:</a:t>
            </a:r>
            <a:r>
              <a:rPr lang="pt-PT" sz="1400" b="0" i="0" u="none" strike="noStrike" cap="none">
                <a:solidFill>
                  <a:srgbClr val="000000"/>
                </a:solidFill>
                <a:latin typeface="Proxima Nova"/>
                <a:ea typeface="Proxima Nova"/>
                <a:cs typeface="Proxima Nova"/>
                <a:sym typeface="Proxima Nova"/>
              </a:rPr>
              <a:t> support farmers in adopting and certifying in regenerative agriculture. The city buys produce at 30% higher cost to incentivise them</a:t>
            </a:r>
            <a:endParaRPr sz="1400" b="0" i="0" u="none" strike="noStrike" cap="none">
              <a:solidFill>
                <a:srgbClr val="000000"/>
              </a:solidFill>
              <a:latin typeface="Proxima Nova"/>
              <a:ea typeface="Proxima Nova"/>
              <a:cs typeface="Proxima Nova"/>
              <a:sym typeface="Proxima Nova"/>
            </a:endParaRPr>
          </a:p>
        </p:txBody>
      </p:sp>
      <p:sp>
        <p:nvSpPr>
          <p:cNvPr id="916" name="Google Shape;916;p37"/>
          <p:cNvSpPr txBox="1"/>
          <p:nvPr/>
        </p:nvSpPr>
        <p:spPr>
          <a:xfrm>
            <a:off x="3671900" y="3290150"/>
            <a:ext cx="2175000" cy="1046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Corrutela restaurant: </a:t>
            </a:r>
            <a:r>
              <a:rPr lang="pt-PT" sz="1400" b="0" i="0" u="none" strike="noStrike" cap="none">
                <a:solidFill>
                  <a:srgbClr val="000000"/>
                </a:solidFill>
                <a:latin typeface="Proxima Nova"/>
                <a:ea typeface="Proxima Nova"/>
                <a:cs typeface="Proxima Nova"/>
                <a:sym typeface="Proxima Nova"/>
              </a:rPr>
              <a:t>makes their menu according to what the farmers sends them</a:t>
            </a:r>
            <a:endParaRPr sz="1400" b="0" i="0" u="none" strike="noStrike" cap="none">
              <a:solidFill>
                <a:srgbClr val="000000"/>
              </a:solidFill>
              <a:latin typeface="Proxima Nova"/>
              <a:ea typeface="Proxima Nova"/>
              <a:cs typeface="Proxima Nova"/>
              <a:sym typeface="Proxima Nova"/>
            </a:endParaRPr>
          </a:p>
        </p:txBody>
      </p:sp>
      <p:sp>
        <p:nvSpPr>
          <p:cNvPr id="917" name="Google Shape;917;p37"/>
          <p:cNvSpPr txBox="1"/>
          <p:nvPr/>
        </p:nvSpPr>
        <p:spPr>
          <a:xfrm>
            <a:off x="5911375" y="3234825"/>
            <a:ext cx="2175000" cy="1477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Instituto feira livre: </a:t>
            </a:r>
            <a:r>
              <a:rPr lang="pt-PT" sz="1400" b="0" i="0" u="none" strike="noStrike" cap="none">
                <a:solidFill>
                  <a:srgbClr val="000000"/>
                </a:solidFill>
                <a:latin typeface="Proxima Nova"/>
                <a:ea typeface="Proxima Nova"/>
                <a:cs typeface="Proxima Nova"/>
                <a:sym typeface="Proxima Nova"/>
              </a:rPr>
              <a:t>sells food products without pesticides from local producers and tells consumers the the price for the producer.</a:t>
            </a:r>
            <a:endParaRPr sz="1400" b="0" i="0" u="none" strike="noStrike" cap="none">
              <a:solidFill>
                <a:srgbClr val="000000"/>
              </a:solidFill>
              <a:latin typeface="Proxima Nova"/>
              <a:ea typeface="Proxima Nova"/>
              <a:cs typeface="Proxima Nova"/>
              <a:sym typeface="Proxima Nova"/>
            </a:endParaRPr>
          </a:p>
        </p:txBody>
      </p:sp>
      <p:sp>
        <p:nvSpPr>
          <p:cNvPr id="918" name="Google Shape;918;p37"/>
          <p:cNvSpPr txBox="1"/>
          <p:nvPr/>
        </p:nvSpPr>
        <p:spPr>
          <a:xfrm>
            <a:off x="8269550" y="2793725"/>
            <a:ext cx="2175000" cy="1477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dulocal: </a:t>
            </a:r>
            <a:r>
              <a:rPr lang="pt-PT" sz="1400" b="0" i="0" u="none" strike="noStrike" cap="none">
                <a:solidFill>
                  <a:srgbClr val="000000"/>
                </a:solidFill>
                <a:latin typeface="Proxima Nova"/>
                <a:ea typeface="Proxima Nova"/>
                <a:cs typeface="Proxima Nova"/>
                <a:sym typeface="Proxima Nova"/>
              </a:rPr>
              <a:t>food delivery service prepared with organic produce from family farmers and cooked by female enterpreneurs</a:t>
            </a:r>
            <a:endParaRPr sz="1400" b="0" i="0" u="none" strike="noStrike" cap="none">
              <a:solidFill>
                <a:srgbClr val="000000"/>
              </a:solidFill>
              <a:latin typeface="Proxima Nova"/>
              <a:ea typeface="Proxima Nova"/>
              <a:cs typeface="Proxima Nova"/>
              <a:sym typeface="Proxima Nova"/>
            </a:endParaRPr>
          </a:p>
        </p:txBody>
      </p:sp>
      <p:sp>
        <p:nvSpPr>
          <p:cNvPr id="919" name="Google Shape;919;p37"/>
          <p:cNvSpPr txBox="1"/>
          <p:nvPr/>
        </p:nvSpPr>
        <p:spPr>
          <a:xfrm>
            <a:off x="-1785900" y="3074750"/>
            <a:ext cx="2175000" cy="1477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1" i="0" u="none" strike="noStrike" cap="none">
                <a:solidFill>
                  <a:srgbClr val="000000"/>
                </a:solidFill>
                <a:latin typeface="Proxima Nova"/>
                <a:ea typeface="Proxima Nova"/>
                <a:cs typeface="Proxima Nova"/>
                <a:sym typeface="Proxima Nova"/>
              </a:rPr>
              <a:t>composting centers: </a:t>
            </a:r>
            <a:r>
              <a:rPr lang="pt-PT" sz="1400" b="0" i="0" u="none" strike="noStrike" cap="none">
                <a:solidFill>
                  <a:srgbClr val="000000"/>
                </a:solidFill>
                <a:latin typeface="Proxima Nova"/>
                <a:ea typeface="Proxima Nova"/>
                <a:cs typeface="Proxima Nova"/>
                <a:sym typeface="Proxima Nova"/>
              </a:rPr>
              <a:t>S’ao Paulo has 15 composting centers, whose compost produced is given to farmers</a:t>
            </a:r>
            <a:endParaRPr sz="1400" b="0" i="0" u="none" strike="noStrike" cap="none">
              <a:solidFill>
                <a:srgbClr val="000000"/>
              </a:solidFill>
              <a:latin typeface="Proxima Nova"/>
              <a:ea typeface="Proxima Nova"/>
              <a:cs typeface="Proxima Nova"/>
              <a:sym typeface="Proxima Nova"/>
            </a:endParaRPr>
          </a:p>
        </p:txBody>
      </p:sp>
      <p:cxnSp>
        <p:nvCxnSpPr>
          <p:cNvPr id="920" name="Google Shape;920;p37"/>
          <p:cNvCxnSpPr>
            <a:stCxn id="919" idx="3"/>
            <a:endCxn id="915" idx="1"/>
          </p:cNvCxnSpPr>
          <p:nvPr/>
        </p:nvCxnSpPr>
        <p:spPr>
          <a:xfrm>
            <a:off x="389100" y="3813500"/>
            <a:ext cx="621000" cy="488400"/>
          </a:xfrm>
          <a:prstGeom prst="straightConnector1">
            <a:avLst/>
          </a:prstGeom>
          <a:noFill/>
          <a:ln w="9525" cap="flat" cmpd="sng">
            <a:solidFill>
              <a:schemeClr val="dk2"/>
            </a:solidFill>
            <a:prstDash val="solid"/>
            <a:round/>
            <a:headEnd type="none" w="sm" len="sm"/>
            <a:tailEnd type="triangle" w="med" len="med"/>
          </a:ln>
        </p:spPr>
      </p:cxnSp>
      <p:cxnSp>
        <p:nvCxnSpPr>
          <p:cNvPr id="921" name="Google Shape;921;p37"/>
          <p:cNvCxnSpPr>
            <a:stCxn id="915" idx="2"/>
            <a:endCxn id="916" idx="1"/>
          </p:cNvCxnSpPr>
          <p:nvPr/>
        </p:nvCxnSpPr>
        <p:spPr>
          <a:xfrm rot="10800000" flipH="1">
            <a:off x="2340950" y="3813575"/>
            <a:ext cx="1331100" cy="1227000"/>
          </a:xfrm>
          <a:prstGeom prst="straightConnector1">
            <a:avLst/>
          </a:prstGeom>
          <a:noFill/>
          <a:ln w="9525" cap="flat" cmpd="sng">
            <a:solidFill>
              <a:schemeClr val="dk2"/>
            </a:solidFill>
            <a:prstDash val="solid"/>
            <a:round/>
            <a:headEnd type="none" w="sm" len="sm"/>
            <a:tailEnd type="triangle" w="med" len="med"/>
          </a:ln>
        </p:spPr>
      </p:cxnSp>
      <p:cxnSp>
        <p:nvCxnSpPr>
          <p:cNvPr id="922" name="Google Shape;922;p37"/>
          <p:cNvCxnSpPr>
            <a:stCxn id="915" idx="2"/>
            <a:endCxn id="917" idx="1"/>
          </p:cNvCxnSpPr>
          <p:nvPr/>
        </p:nvCxnSpPr>
        <p:spPr>
          <a:xfrm rot="10800000" flipH="1">
            <a:off x="2340950" y="3973475"/>
            <a:ext cx="3570300" cy="1067100"/>
          </a:xfrm>
          <a:prstGeom prst="straightConnector1">
            <a:avLst/>
          </a:prstGeom>
          <a:noFill/>
          <a:ln w="9525" cap="flat" cmpd="sng">
            <a:solidFill>
              <a:schemeClr val="dk2"/>
            </a:solidFill>
            <a:prstDash val="solid"/>
            <a:round/>
            <a:headEnd type="none" w="sm" len="sm"/>
            <a:tailEnd type="triangle" w="med" len="med"/>
          </a:ln>
        </p:spPr>
      </p:cxnSp>
      <p:cxnSp>
        <p:nvCxnSpPr>
          <p:cNvPr id="923" name="Google Shape;923;p37"/>
          <p:cNvCxnSpPr>
            <a:endCxn id="918" idx="1"/>
          </p:cNvCxnSpPr>
          <p:nvPr/>
        </p:nvCxnSpPr>
        <p:spPr>
          <a:xfrm rot="10800000" flipH="1">
            <a:off x="8086250" y="3532475"/>
            <a:ext cx="183300" cy="441000"/>
          </a:xfrm>
          <a:prstGeom prst="straightConnector1">
            <a:avLst/>
          </a:prstGeom>
          <a:noFill/>
          <a:ln w="9525" cap="flat" cmpd="sng">
            <a:solidFill>
              <a:schemeClr val="dk2"/>
            </a:solidFill>
            <a:prstDash val="solid"/>
            <a:round/>
            <a:headEnd type="none" w="sm" len="sm"/>
            <a:tailEnd type="triangle" w="med" len="med"/>
          </a:ln>
        </p:spPr>
      </p:cxnSp>
      <p:cxnSp>
        <p:nvCxnSpPr>
          <p:cNvPr id="924" name="Google Shape;924;p37"/>
          <p:cNvCxnSpPr>
            <a:stCxn id="916" idx="0"/>
            <a:endCxn id="919" idx="0"/>
          </p:cNvCxnSpPr>
          <p:nvPr/>
        </p:nvCxnSpPr>
        <p:spPr>
          <a:xfrm rot="10800000">
            <a:off x="-698500" y="3074750"/>
            <a:ext cx="5457900" cy="215400"/>
          </a:xfrm>
          <a:prstGeom prst="straightConnector1">
            <a:avLst/>
          </a:prstGeom>
          <a:noFill/>
          <a:ln w="9525" cap="flat" cmpd="sng">
            <a:solidFill>
              <a:schemeClr val="dk2"/>
            </a:solidFill>
            <a:prstDash val="solid"/>
            <a:round/>
            <a:headEnd type="none" w="sm" len="sm"/>
            <a:tailEnd type="triangle" w="med" len="med"/>
          </a:ln>
        </p:spPr>
      </p:cxnSp>
      <p:sp>
        <p:nvSpPr>
          <p:cNvPr id="925" name="Google Shape;925;p37"/>
          <p:cNvSpPr txBox="1"/>
          <p:nvPr/>
        </p:nvSpPr>
        <p:spPr>
          <a:xfrm>
            <a:off x="-1937600" y="2366225"/>
            <a:ext cx="1780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PT" sz="1400" b="0" i="0" u="none" strike="noStrike" cap="none">
                <a:solidFill>
                  <a:srgbClr val="F1C232"/>
                </a:solidFill>
                <a:latin typeface="Proxima Nova"/>
                <a:ea typeface="Proxima Nova"/>
                <a:cs typeface="Proxima Nova"/>
                <a:sym typeface="Proxima Nova"/>
              </a:rPr>
              <a:t>Ecosystem example</a:t>
            </a:r>
            <a:endParaRPr sz="1400" b="0" i="0" u="none" strike="noStrike" cap="none">
              <a:solidFill>
                <a:srgbClr val="F1C232"/>
              </a:solidFill>
              <a:latin typeface="Proxima Nova"/>
              <a:ea typeface="Proxima Nova"/>
              <a:cs typeface="Proxima Nova"/>
              <a:sym typeface="Proxima Nov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Shape 929"/>
        <p:cNvGrpSpPr/>
        <p:nvPr/>
      </p:nvGrpSpPr>
      <p:grpSpPr>
        <a:xfrm>
          <a:off x="0" y="0"/>
          <a:ext cx="0" cy="0"/>
          <a:chOff x="0" y="0"/>
          <a:chExt cx="0" cy="0"/>
        </a:xfrm>
      </p:grpSpPr>
      <p:sp>
        <p:nvSpPr>
          <p:cNvPr id="930" name="Google Shape;930;p38"/>
          <p:cNvSpPr/>
          <p:nvPr/>
        </p:nvSpPr>
        <p:spPr>
          <a:xfrm>
            <a:off x="4356525" y="1351"/>
            <a:ext cx="4212600" cy="1028700"/>
          </a:xfrm>
          <a:prstGeom prst="homePlate">
            <a:avLst>
              <a:gd name="adj" fmla="val 50000"/>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Think about the inputs and </a:t>
            </a:r>
            <a:endParaRPr sz="17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outputs of your ideas</a:t>
            </a:r>
            <a:endParaRPr sz="1700" b="0" i="0" u="none" strike="noStrike" cap="none">
              <a:solidFill>
                <a:srgbClr val="000000"/>
              </a:solidFill>
              <a:latin typeface="Proxima Nova"/>
              <a:ea typeface="Proxima Nova"/>
              <a:cs typeface="Proxima Nova"/>
              <a:sym typeface="Proxima Nova"/>
            </a:endParaRPr>
          </a:p>
        </p:txBody>
      </p:sp>
      <p:sp>
        <p:nvSpPr>
          <p:cNvPr id="931" name="Google Shape;931;p38"/>
          <p:cNvSpPr/>
          <p:nvPr/>
        </p:nvSpPr>
        <p:spPr>
          <a:xfrm>
            <a:off x="4508925" y="1030051"/>
            <a:ext cx="4212600" cy="1028700"/>
          </a:xfrm>
          <a:prstGeom prst="homePlate">
            <a:avLst>
              <a:gd name="adj" fmla="val 50000"/>
            </a:avLst>
          </a:prstGeom>
          <a:solidFill>
            <a:srgbClr val="9DDFD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Reflect on the long-term </a:t>
            </a:r>
            <a:endParaRPr sz="17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impacts of your ideas</a:t>
            </a:r>
            <a:endParaRPr sz="1700" b="0" i="0" u="none" strike="noStrike" cap="none">
              <a:solidFill>
                <a:srgbClr val="000000"/>
              </a:solidFill>
              <a:latin typeface="Proxima Nova"/>
              <a:ea typeface="Proxima Nova"/>
              <a:cs typeface="Proxima Nova"/>
              <a:sym typeface="Proxima Nova"/>
            </a:endParaRPr>
          </a:p>
        </p:txBody>
      </p:sp>
      <p:sp>
        <p:nvSpPr>
          <p:cNvPr id="932" name="Google Shape;932;p38"/>
          <p:cNvSpPr/>
          <p:nvPr/>
        </p:nvSpPr>
        <p:spPr>
          <a:xfrm>
            <a:off x="4661325" y="2058768"/>
            <a:ext cx="4212600" cy="1028700"/>
          </a:xfrm>
          <a:prstGeom prst="homePlate">
            <a:avLst>
              <a:gd name="adj" fmla="val 50000"/>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Consider who is impacted/</a:t>
            </a:r>
            <a:endParaRPr sz="17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involved in your idea</a:t>
            </a:r>
            <a:endParaRPr sz="1700" b="0" i="0" u="none" strike="noStrike" cap="none">
              <a:solidFill>
                <a:srgbClr val="000000"/>
              </a:solidFill>
              <a:latin typeface="Proxima Nova"/>
              <a:ea typeface="Proxima Nova"/>
              <a:cs typeface="Proxima Nova"/>
              <a:sym typeface="Proxima Nova"/>
            </a:endParaRPr>
          </a:p>
        </p:txBody>
      </p:sp>
      <p:sp>
        <p:nvSpPr>
          <p:cNvPr id="933" name="Google Shape;933;p38"/>
          <p:cNvSpPr/>
          <p:nvPr/>
        </p:nvSpPr>
        <p:spPr>
          <a:xfrm>
            <a:off x="4508925" y="3087482"/>
            <a:ext cx="4212600" cy="1028700"/>
          </a:xfrm>
          <a:prstGeom prst="homePlate">
            <a:avLst>
              <a:gd name="adj" fmla="val 50000"/>
            </a:avLst>
          </a:prstGeom>
          <a:solidFill>
            <a:srgbClr val="9DDFD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Think in ecosystems, </a:t>
            </a:r>
            <a:endParaRPr sz="17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not individual solutions</a:t>
            </a:r>
            <a:endParaRPr sz="1700" b="0" i="0" u="none" strike="noStrike" cap="none">
              <a:solidFill>
                <a:srgbClr val="000000"/>
              </a:solidFill>
              <a:latin typeface="Proxima Nova"/>
              <a:ea typeface="Proxima Nova"/>
              <a:cs typeface="Proxima Nova"/>
              <a:sym typeface="Proxima Nova"/>
            </a:endParaRPr>
          </a:p>
        </p:txBody>
      </p:sp>
      <p:sp>
        <p:nvSpPr>
          <p:cNvPr id="934" name="Google Shape;934;p38"/>
          <p:cNvSpPr/>
          <p:nvPr/>
        </p:nvSpPr>
        <p:spPr>
          <a:xfrm>
            <a:off x="4356525" y="4116199"/>
            <a:ext cx="4212600" cy="1028700"/>
          </a:xfrm>
          <a:prstGeom prst="homePlate">
            <a:avLst>
              <a:gd name="adj" fmla="val 50000"/>
            </a:avLst>
          </a:prstGeom>
          <a:solidFill>
            <a:srgbClr val="85C4B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Regenerate &amp; have a </a:t>
            </a:r>
            <a:endParaRPr sz="1700" b="0" i="0" u="none" strike="noStrike" cap="none">
              <a:solidFill>
                <a:srgbClr val="000000"/>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1700"/>
              <a:buFont typeface="Arial"/>
              <a:buNone/>
            </a:pPr>
            <a:r>
              <a:rPr lang="pt-PT" sz="1700" b="0" i="0" u="none" strike="noStrike" cap="none">
                <a:solidFill>
                  <a:srgbClr val="000000"/>
                </a:solidFill>
                <a:latin typeface="Proxima Nova"/>
                <a:ea typeface="Proxima Nova"/>
                <a:cs typeface="Proxima Nova"/>
                <a:sym typeface="Proxima Nova"/>
              </a:rPr>
              <a:t>positive impact</a:t>
            </a:r>
            <a:endParaRPr sz="1700" b="0" i="0" u="none" strike="noStrike" cap="none">
              <a:solidFill>
                <a:srgbClr val="000000"/>
              </a:solidFill>
              <a:latin typeface="Proxima Nova"/>
              <a:ea typeface="Proxima Nova"/>
              <a:cs typeface="Proxima Nova"/>
              <a:sym typeface="Proxima Nova"/>
            </a:endParaRPr>
          </a:p>
        </p:txBody>
      </p:sp>
      <p:sp>
        <p:nvSpPr>
          <p:cNvPr id="935" name="Google Shape;935;p38"/>
          <p:cNvSpPr/>
          <p:nvPr/>
        </p:nvSpPr>
        <p:spPr>
          <a:xfrm>
            <a:off x="3328500" y="-154925"/>
            <a:ext cx="1940100" cy="54561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6" name="Google Shape;936;p38"/>
          <p:cNvSpPr txBox="1"/>
          <p:nvPr/>
        </p:nvSpPr>
        <p:spPr>
          <a:xfrm>
            <a:off x="807000" y="4196000"/>
            <a:ext cx="30291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pt-PT" sz="1800" b="0" i="0" u="none" strike="noStrike" cap="none">
                <a:solidFill>
                  <a:srgbClr val="000000"/>
                </a:solidFill>
                <a:latin typeface="Proxima Nova"/>
                <a:ea typeface="Proxima Nova"/>
                <a:cs typeface="Proxima Nova"/>
                <a:sym typeface="Proxima Nova"/>
              </a:rPr>
              <a:t>Increase your design scope</a:t>
            </a:r>
            <a:endParaRPr sz="1800" b="0" i="0" u="none" strike="noStrike" cap="none">
              <a:solidFill>
                <a:srgbClr val="000000"/>
              </a:solidFill>
              <a:latin typeface="Proxima Nova"/>
              <a:ea typeface="Proxima Nova"/>
              <a:cs typeface="Proxima Nova"/>
              <a:sym typeface="Proxima Nova"/>
            </a:endParaRPr>
          </a:p>
        </p:txBody>
      </p:sp>
      <p:sp>
        <p:nvSpPr>
          <p:cNvPr id="937" name="Google Shape;937;p38"/>
          <p:cNvSpPr/>
          <p:nvPr/>
        </p:nvSpPr>
        <p:spPr>
          <a:xfrm>
            <a:off x="645150" y="666750"/>
            <a:ext cx="3352800" cy="3352800"/>
          </a:xfrm>
          <a:prstGeom prst="ellipse">
            <a:avLst/>
          </a:prstGeom>
          <a:noFill/>
          <a:ln w="28575"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8" name="Google Shape;938;p38"/>
          <p:cNvSpPr/>
          <p:nvPr/>
        </p:nvSpPr>
        <p:spPr>
          <a:xfrm>
            <a:off x="1742100" y="178285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9" name="Google Shape;939;p38"/>
          <p:cNvSpPr/>
          <p:nvPr/>
        </p:nvSpPr>
        <p:spPr>
          <a:xfrm>
            <a:off x="2258475" y="188735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0" name="Google Shape;940;p38"/>
          <p:cNvSpPr/>
          <p:nvPr/>
        </p:nvSpPr>
        <p:spPr>
          <a:xfrm>
            <a:off x="1742100" y="21612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1" name="Google Shape;941;p38"/>
          <p:cNvSpPr txBox="1"/>
          <p:nvPr/>
        </p:nvSpPr>
        <p:spPr>
          <a:xfrm>
            <a:off x="1818725" y="1887350"/>
            <a:ext cx="4884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User</a:t>
            </a:r>
            <a:endParaRPr sz="1000" b="0" i="0" u="none" strike="noStrike" cap="none">
              <a:solidFill>
                <a:srgbClr val="000000"/>
              </a:solidFill>
              <a:latin typeface="Proxima Nova"/>
              <a:ea typeface="Proxima Nova"/>
              <a:cs typeface="Proxima Nova"/>
              <a:sym typeface="Proxima Nova"/>
            </a:endParaRPr>
          </a:p>
        </p:txBody>
      </p:sp>
      <p:sp>
        <p:nvSpPr>
          <p:cNvPr id="942" name="Google Shape;942;p38"/>
          <p:cNvSpPr txBox="1"/>
          <p:nvPr/>
        </p:nvSpPr>
        <p:spPr>
          <a:xfrm>
            <a:off x="1742100" y="2415950"/>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Supplier</a:t>
            </a:r>
            <a:endParaRPr sz="1000" b="0" i="0" u="none" strike="noStrike" cap="none">
              <a:solidFill>
                <a:srgbClr val="000000"/>
              </a:solidFill>
              <a:latin typeface="Proxima Nova"/>
              <a:ea typeface="Proxima Nova"/>
              <a:cs typeface="Proxima Nova"/>
              <a:sym typeface="Proxima Nova"/>
            </a:endParaRPr>
          </a:p>
        </p:txBody>
      </p:sp>
      <p:sp>
        <p:nvSpPr>
          <p:cNvPr id="943" name="Google Shape;943;p38"/>
          <p:cNvSpPr txBox="1"/>
          <p:nvPr/>
        </p:nvSpPr>
        <p:spPr>
          <a:xfrm>
            <a:off x="2363750" y="2077250"/>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Product</a:t>
            </a:r>
            <a:endParaRPr sz="1000" b="0" i="0" u="none" strike="noStrike" cap="none">
              <a:solidFill>
                <a:srgbClr val="000000"/>
              </a:solidFill>
              <a:latin typeface="Proxima Nova"/>
              <a:ea typeface="Proxima Nova"/>
              <a:cs typeface="Proxima Nova"/>
              <a:sym typeface="Proxima Nova"/>
            </a:endParaRPr>
          </a:p>
        </p:txBody>
      </p:sp>
      <p:sp>
        <p:nvSpPr>
          <p:cNvPr id="944" name="Google Shape;944;p38"/>
          <p:cNvSpPr/>
          <p:nvPr/>
        </p:nvSpPr>
        <p:spPr>
          <a:xfrm>
            <a:off x="1086000" y="1107600"/>
            <a:ext cx="2471100" cy="2471100"/>
          </a:xfrm>
          <a:prstGeom prst="ellipse">
            <a:avLst/>
          </a:prstGeom>
          <a:noFill/>
          <a:ln w="28575" cap="flat" cmpd="sng">
            <a:solidFill>
              <a:srgbClr val="9DDFD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5" name="Google Shape;945;p38"/>
          <p:cNvSpPr/>
          <p:nvPr/>
        </p:nvSpPr>
        <p:spPr>
          <a:xfrm>
            <a:off x="1474800" y="1496400"/>
            <a:ext cx="1693500" cy="1693500"/>
          </a:xfrm>
          <a:prstGeom prst="ellipse">
            <a:avLst/>
          </a:prstGeom>
          <a:noFill/>
          <a:ln w="28575" cap="flat" cmpd="sng">
            <a:solidFill>
              <a:srgbClr val="CAF0E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A243B"/>
        </a:solidFill>
        <a:effectLst/>
      </p:bgPr>
    </p:bg>
    <p:spTree>
      <p:nvGrpSpPr>
        <p:cNvPr id="1" name="Shape 483"/>
        <p:cNvGrpSpPr/>
        <p:nvPr/>
      </p:nvGrpSpPr>
      <p:grpSpPr>
        <a:xfrm>
          <a:off x="0" y="0"/>
          <a:ext cx="0" cy="0"/>
          <a:chOff x="0" y="0"/>
          <a:chExt cx="0" cy="0"/>
        </a:xfrm>
      </p:grpSpPr>
      <p:sp>
        <p:nvSpPr>
          <p:cNvPr id="484" name="Google Shape;484;p7"/>
          <p:cNvSpPr txBox="1"/>
          <p:nvPr/>
        </p:nvSpPr>
        <p:spPr>
          <a:xfrm>
            <a:off x="747000" y="2202300"/>
            <a:ext cx="76500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pt-PT" sz="3600" b="0" i="0" u="none" strike="noStrike" cap="none">
                <a:solidFill>
                  <a:schemeClr val="lt2"/>
                </a:solidFill>
                <a:latin typeface="Proxima Nova Extrabold"/>
                <a:ea typeface="Proxima Nova Extrabold"/>
                <a:cs typeface="Proxima Nova Extrabold"/>
                <a:sym typeface="Proxima Nova Extrabold"/>
              </a:rPr>
              <a:t>Too complex to recycle</a:t>
            </a:r>
            <a:endParaRPr sz="3600" b="0" i="0" u="none" strike="noStrike" cap="none">
              <a:solidFill>
                <a:schemeClr val="lt2"/>
              </a:solidFill>
              <a:latin typeface="Proxima Nova Extrabold"/>
              <a:ea typeface="Proxima Nova Extrabold"/>
              <a:cs typeface="Proxima Nova Extrabold"/>
              <a:sym typeface="Proxima Nova Extrabold"/>
            </a:endParaRPr>
          </a:p>
        </p:txBody>
      </p:sp>
      <p:sp>
        <p:nvSpPr>
          <p:cNvPr id="485" name="Google Shape;485;p7"/>
          <p:cNvSpPr txBox="1"/>
          <p:nvPr/>
        </p:nvSpPr>
        <p:spPr>
          <a:xfrm>
            <a:off x="4572000" y="4762075"/>
            <a:ext cx="4436100" cy="2925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pt-PT" sz="700" b="0" i="0" u="none" strike="noStrike" cap="none">
                <a:solidFill>
                  <a:srgbClr val="FEFEFE"/>
                </a:solidFill>
                <a:latin typeface="Arial"/>
                <a:ea typeface="Arial"/>
                <a:cs typeface="Arial"/>
                <a:sym typeface="Arial"/>
              </a:rPr>
              <a:t>Source: How circular is the circular economy? by Kris De Decker</a:t>
            </a:r>
            <a:endParaRPr sz="700" b="0" i="0" u="none" strike="noStrike" cap="none">
              <a:solidFill>
                <a:srgbClr val="FEFEFE"/>
              </a:solidFill>
              <a:latin typeface="Arial"/>
              <a:ea typeface="Arial"/>
              <a:cs typeface="Arial"/>
              <a:sym typeface="Arial"/>
            </a:endParaRPr>
          </a:p>
        </p:txBody>
      </p:sp>
      <p:pic>
        <p:nvPicPr>
          <p:cNvPr id="486" name="Google Shape;486;p7"/>
          <p:cNvPicPr preferRelativeResize="0"/>
          <p:nvPr/>
        </p:nvPicPr>
        <p:blipFill rotWithShape="1">
          <a:blip r:embed="rId3">
            <a:alphaModFix/>
          </a:blip>
          <a:srcRect/>
          <a:stretch/>
        </p:blipFill>
        <p:spPr>
          <a:xfrm>
            <a:off x="908800" y="222225"/>
            <a:ext cx="2742052" cy="1897500"/>
          </a:xfrm>
          <a:prstGeom prst="rect">
            <a:avLst/>
          </a:prstGeom>
          <a:noFill/>
          <a:ln>
            <a:noFill/>
          </a:ln>
        </p:spPr>
      </p:pic>
      <p:pic>
        <p:nvPicPr>
          <p:cNvPr id="487" name="Google Shape;487;p7"/>
          <p:cNvPicPr preferRelativeResize="0"/>
          <p:nvPr/>
        </p:nvPicPr>
        <p:blipFill rotWithShape="1">
          <a:blip r:embed="rId4">
            <a:alphaModFix/>
          </a:blip>
          <a:srcRect/>
          <a:stretch/>
        </p:blipFill>
        <p:spPr>
          <a:xfrm>
            <a:off x="4396753" y="3038350"/>
            <a:ext cx="1897500" cy="1897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88B9A"/>
        </a:solidFill>
        <a:effectLst/>
      </p:bgPr>
    </p:bg>
    <p:spTree>
      <p:nvGrpSpPr>
        <p:cNvPr id="1" name="Shape 491"/>
        <p:cNvGrpSpPr/>
        <p:nvPr/>
      </p:nvGrpSpPr>
      <p:grpSpPr>
        <a:xfrm>
          <a:off x="0" y="0"/>
          <a:ext cx="0" cy="0"/>
          <a:chOff x="0" y="0"/>
          <a:chExt cx="0" cy="0"/>
        </a:xfrm>
      </p:grpSpPr>
      <p:sp>
        <p:nvSpPr>
          <p:cNvPr id="492" name="Google Shape;492;p8"/>
          <p:cNvSpPr txBox="1"/>
          <p:nvPr/>
        </p:nvSpPr>
        <p:spPr>
          <a:xfrm>
            <a:off x="1616700" y="1981200"/>
            <a:ext cx="59106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pt-PT" sz="3600" b="0" i="0" u="none" strike="noStrike" cap="none">
                <a:solidFill>
                  <a:schemeClr val="lt2"/>
                </a:solidFill>
                <a:latin typeface="Proxima Nova Extrabold"/>
                <a:ea typeface="Proxima Nova Extrabold"/>
                <a:cs typeface="Proxima Nova Extrabold"/>
                <a:sym typeface="Proxima Nova Extrabold"/>
              </a:rPr>
              <a:t>Hard to reuse/recycle energy sources</a:t>
            </a:r>
            <a:endParaRPr sz="3600" b="0" i="0" u="none" strike="noStrike" cap="none">
              <a:solidFill>
                <a:schemeClr val="lt2"/>
              </a:solidFill>
              <a:latin typeface="Proxima Nova Extrabold"/>
              <a:ea typeface="Proxima Nova Extrabold"/>
              <a:cs typeface="Proxima Nova Extrabold"/>
              <a:sym typeface="Proxima Nova Extrabold"/>
            </a:endParaRPr>
          </a:p>
        </p:txBody>
      </p:sp>
      <p:sp>
        <p:nvSpPr>
          <p:cNvPr id="493" name="Google Shape;493;p8"/>
          <p:cNvSpPr txBox="1"/>
          <p:nvPr/>
        </p:nvSpPr>
        <p:spPr>
          <a:xfrm>
            <a:off x="4572000" y="4762075"/>
            <a:ext cx="4436100" cy="2925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pt-PT" sz="700" b="0" i="0" u="none" strike="noStrike" cap="none">
                <a:solidFill>
                  <a:srgbClr val="FEFEFE"/>
                </a:solidFill>
                <a:latin typeface="Arial"/>
                <a:ea typeface="Arial"/>
                <a:cs typeface="Arial"/>
                <a:sym typeface="Arial"/>
              </a:rPr>
              <a:t>Source: How circular is the circular economy? by Kris De Decker</a:t>
            </a:r>
            <a:endParaRPr sz="700" b="0" i="0" u="none" strike="noStrike" cap="none">
              <a:solidFill>
                <a:srgbClr val="FEFEFE"/>
              </a:solidFill>
              <a:latin typeface="Arial"/>
              <a:ea typeface="Arial"/>
              <a:cs typeface="Arial"/>
              <a:sym typeface="Arial"/>
            </a:endParaRPr>
          </a:p>
        </p:txBody>
      </p:sp>
      <p:pic>
        <p:nvPicPr>
          <p:cNvPr id="494" name="Google Shape;494;p8"/>
          <p:cNvPicPr preferRelativeResize="0"/>
          <p:nvPr/>
        </p:nvPicPr>
        <p:blipFill rotWithShape="1">
          <a:blip r:embed="rId3">
            <a:alphaModFix/>
          </a:blip>
          <a:srcRect b="51179"/>
          <a:stretch/>
        </p:blipFill>
        <p:spPr>
          <a:xfrm>
            <a:off x="3530275" y="3464475"/>
            <a:ext cx="2268174" cy="1107324"/>
          </a:xfrm>
          <a:prstGeom prst="rect">
            <a:avLst/>
          </a:prstGeom>
          <a:noFill/>
          <a:ln>
            <a:noFill/>
          </a:ln>
        </p:spPr>
      </p:pic>
      <p:pic>
        <p:nvPicPr>
          <p:cNvPr id="495" name="Google Shape;495;p8"/>
          <p:cNvPicPr preferRelativeResize="0"/>
          <p:nvPr/>
        </p:nvPicPr>
        <p:blipFill rotWithShape="1">
          <a:blip r:embed="rId4">
            <a:alphaModFix/>
          </a:blip>
          <a:srcRect/>
          <a:stretch/>
        </p:blipFill>
        <p:spPr>
          <a:xfrm>
            <a:off x="1246250" y="233850"/>
            <a:ext cx="2514600" cy="1676400"/>
          </a:xfrm>
          <a:prstGeom prst="rect">
            <a:avLst/>
          </a:prstGeom>
          <a:noFill/>
          <a:ln>
            <a:noFill/>
          </a:ln>
        </p:spPr>
      </p:pic>
      <p:pic>
        <p:nvPicPr>
          <p:cNvPr id="496" name="Google Shape;496;p8"/>
          <p:cNvPicPr preferRelativeResize="0"/>
          <p:nvPr/>
        </p:nvPicPr>
        <p:blipFill rotWithShape="1">
          <a:blip r:embed="rId3">
            <a:alphaModFix/>
          </a:blip>
          <a:srcRect t="51179"/>
          <a:stretch/>
        </p:blipFill>
        <p:spPr>
          <a:xfrm>
            <a:off x="5798450" y="3464475"/>
            <a:ext cx="2268174" cy="11073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A243B"/>
        </a:solidFill>
        <a:effectLst/>
      </p:bgPr>
    </p:bg>
    <p:spTree>
      <p:nvGrpSpPr>
        <p:cNvPr id="1" name="Shape 500"/>
        <p:cNvGrpSpPr/>
        <p:nvPr/>
      </p:nvGrpSpPr>
      <p:grpSpPr>
        <a:xfrm>
          <a:off x="0" y="0"/>
          <a:ext cx="0" cy="0"/>
          <a:chOff x="0" y="0"/>
          <a:chExt cx="0" cy="0"/>
        </a:xfrm>
      </p:grpSpPr>
      <p:sp>
        <p:nvSpPr>
          <p:cNvPr id="501" name="Google Shape;501;p9"/>
          <p:cNvSpPr txBox="1"/>
          <p:nvPr/>
        </p:nvSpPr>
        <p:spPr>
          <a:xfrm>
            <a:off x="1616700" y="2202300"/>
            <a:ext cx="59106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pt-PT" sz="3600" b="0" i="0" u="none" strike="noStrike" cap="none">
                <a:solidFill>
                  <a:schemeClr val="lt2"/>
                </a:solidFill>
                <a:latin typeface="Proxima Nova Extrabold"/>
                <a:ea typeface="Proxima Nova Extrabold"/>
                <a:cs typeface="Proxima Nova Extrabold"/>
                <a:sym typeface="Proxima Nova Extrabold"/>
              </a:rPr>
              <a:t>Input exceeds output</a:t>
            </a:r>
            <a:endParaRPr sz="3600" b="0" i="0" u="none" strike="noStrike" cap="none">
              <a:solidFill>
                <a:schemeClr val="lt2"/>
              </a:solidFill>
              <a:latin typeface="Proxima Nova Extrabold"/>
              <a:ea typeface="Proxima Nova Extrabold"/>
              <a:cs typeface="Proxima Nova Extrabold"/>
              <a:sym typeface="Proxima Nova Extrabold"/>
            </a:endParaRPr>
          </a:p>
        </p:txBody>
      </p:sp>
      <p:sp>
        <p:nvSpPr>
          <p:cNvPr id="502" name="Google Shape;502;p9"/>
          <p:cNvSpPr txBox="1"/>
          <p:nvPr/>
        </p:nvSpPr>
        <p:spPr>
          <a:xfrm>
            <a:off x="4572000" y="4762075"/>
            <a:ext cx="4436100" cy="2925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pt-PT" sz="700" b="0" i="0" u="none" strike="noStrike" cap="none">
                <a:solidFill>
                  <a:srgbClr val="FEFEFE"/>
                </a:solidFill>
                <a:latin typeface="Arial"/>
                <a:ea typeface="Arial"/>
                <a:cs typeface="Arial"/>
                <a:sym typeface="Arial"/>
              </a:rPr>
              <a:t>Source: How circular is the circular economy? by Kris De Decker</a:t>
            </a:r>
            <a:endParaRPr sz="700" b="0" i="0" u="none" strike="noStrike" cap="none">
              <a:solidFill>
                <a:srgbClr val="FEFEFE"/>
              </a:solidFill>
              <a:latin typeface="Arial"/>
              <a:ea typeface="Arial"/>
              <a:cs typeface="Arial"/>
              <a:sym typeface="Arial"/>
            </a:endParaRPr>
          </a:p>
        </p:txBody>
      </p:sp>
      <p:sp>
        <p:nvSpPr>
          <p:cNvPr id="503" name="Google Shape;503;p9"/>
          <p:cNvSpPr/>
          <p:nvPr/>
        </p:nvSpPr>
        <p:spPr>
          <a:xfrm rot="3867687">
            <a:off x="531948" y="2083650"/>
            <a:ext cx="1014927" cy="1841935"/>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9"/>
          <p:cNvSpPr/>
          <p:nvPr/>
        </p:nvSpPr>
        <p:spPr>
          <a:xfrm rot="7252654">
            <a:off x="775945" y="-62230"/>
            <a:ext cx="1401028" cy="2363228"/>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9"/>
          <p:cNvSpPr/>
          <p:nvPr/>
        </p:nvSpPr>
        <p:spPr>
          <a:xfrm rot="5400000">
            <a:off x="324187" y="782246"/>
            <a:ext cx="1532809" cy="2360717"/>
          </a:xfrm>
          <a:custGeom>
            <a:avLst/>
            <a:gdLst/>
            <a:ahLst/>
            <a:cxnLst/>
            <a:rect l="l" t="t" r="r" b="b"/>
            <a:pathLst>
              <a:path w="52292" h="56578" extrusionOk="0">
                <a:moveTo>
                  <a:pt x="0" y="56578"/>
                </a:moveTo>
                <a:cubicBezTo>
                  <a:pt x="4286" y="55635"/>
                  <a:pt x="19545" y="52635"/>
                  <a:pt x="25717" y="50920"/>
                </a:cubicBezTo>
                <a:cubicBezTo>
                  <a:pt x="31889" y="49206"/>
                  <a:pt x="33947" y="48006"/>
                  <a:pt x="37033" y="46291"/>
                </a:cubicBezTo>
                <a:cubicBezTo>
                  <a:pt x="40119" y="44577"/>
                  <a:pt x="42091" y="42948"/>
                  <a:pt x="44234" y="40633"/>
                </a:cubicBezTo>
                <a:cubicBezTo>
                  <a:pt x="46377" y="38319"/>
                  <a:pt x="48606" y="35061"/>
                  <a:pt x="49892" y="32404"/>
                </a:cubicBezTo>
                <a:cubicBezTo>
                  <a:pt x="51178" y="29747"/>
                  <a:pt x="51606" y="27261"/>
                  <a:pt x="51949" y="24689"/>
                </a:cubicBezTo>
                <a:cubicBezTo>
                  <a:pt x="52292" y="22117"/>
                  <a:pt x="52206" y="19888"/>
                  <a:pt x="51949" y="16973"/>
                </a:cubicBezTo>
                <a:cubicBezTo>
                  <a:pt x="51692" y="14058"/>
                  <a:pt x="51006" y="10030"/>
                  <a:pt x="50406" y="7201"/>
                </a:cubicBezTo>
                <a:cubicBezTo>
                  <a:pt x="49806" y="4372"/>
                  <a:pt x="48692" y="1200"/>
                  <a:pt x="48349" y="0"/>
                </a:cubicBezTo>
              </a:path>
            </a:pathLst>
          </a:custGeom>
          <a:noFill/>
          <a:ln w="38100"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6" name="Google Shape;506;p9"/>
          <p:cNvCxnSpPr/>
          <p:nvPr/>
        </p:nvCxnSpPr>
        <p:spPr>
          <a:xfrm rot="5400000" flipH="1">
            <a:off x="6281800" y="1948900"/>
            <a:ext cx="882900" cy="472800"/>
          </a:xfrm>
          <a:prstGeom prst="curvedConnector4">
            <a:avLst>
              <a:gd name="adj1" fmla="val 0"/>
              <a:gd name="adj2" fmla="val 0"/>
            </a:avLst>
          </a:prstGeom>
          <a:noFill/>
          <a:ln w="38100" cap="flat" cmpd="sng">
            <a:solidFill>
              <a:srgbClr val="FEFEFE"/>
            </a:solidFill>
            <a:prstDash val="dash"/>
            <a:round/>
            <a:headEnd type="none" w="sm" len="sm"/>
            <a:tailEnd type="triangl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10"/>
          <p:cNvSpPr/>
          <p:nvPr/>
        </p:nvSpPr>
        <p:spPr>
          <a:xfrm>
            <a:off x="5914775" y="1852875"/>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2" name="Google Shape;512;p10"/>
          <p:cNvSpPr/>
          <p:nvPr/>
        </p:nvSpPr>
        <p:spPr>
          <a:xfrm>
            <a:off x="6431150" y="1957375"/>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3" name="Google Shape;513;p10"/>
          <p:cNvSpPr/>
          <p:nvPr/>
        </p:nvSpPr>
        <p:spPr>
          <a:xfrm>
            <a:off x="5914775" y="2231225"/>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10"/>
          <p:cNvSpPr txBox="1"/>
          <p:nvPr/>
        </p:nvSpPr>
        <p:spPr>
          <a:xfrm>
            <a:off x="5991400" y="1957375"/>
            <a:ext cx="4884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User</a:t>
            </a:r>
            <a:endParaRPr sz="1000" b="0" i="0" u="none" strike="noStrike" cap="none">
              <a:solidFill>
                <a:srgbClr val="000000"/>
              </a:solidFill>
              <a:latin typeface="Proxima Nova"/>
              <a:ea typeface="Proxima Nova"/>
              <a:cs typeface="Proxima Nova"/>
              <a:sym typeface="Proxima Nova"/>
            </a:endParaRPr>
          </a:p>
        </p:txBody>
      </p:sp>
      <p:sp>
        <p:nvSpPr>
          <p:cNvPr id="515" name="Google Shape;515;p10"/>
          <p:cNvSpPr txBox="1"/>
          <p:nvPr/>
        </p:nvSpPr>
        <p:spPr>
          <a:xfrm>
            <a:off x="5914775" y="2485975"/>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Supplier</a:t>
            </a:r>
            <a:endParaRPr sz="1000" b="0" i="0" u="none" strike="noStrike" cap="none">
              <a:solidFill>
                <a:srgbClr val="000000"/>
              </a:solidFill>
              <a:latin typeface="Proxima Nova"/>
              <a:ea typeface="Proxima Nova"/>
              <a:cs typeface="Proxima Nova"/>
              <a:sym typeface="Proxima Nova"/>
            </a:endParaRPr>
          </a:p>
        </p:txBody>
      </p:sp>
      <p:sp>
        <p:nvSpPr>
          <p:cNvPr id="516" name="Google Shape;516;p10"/>
          <p:cNvSpPr txBox="1"/>
          <p:nvPr/>
        </p:nvSpPr>
        <p:spPr>
          <a:xfrm>
            <a:off x="6536425" y="2147275"/>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Product</a:t>
            </a:r>
            <a:endParaRPr sz="1000" b="0" i="0" u="none" strike="noStrike" cap="none">
              <a:solidFill>
                <a:srgbClr val="000000"/>
              </a:solidFill>
              <a:latin typeface="Proxima Nova"/>
              <a:ea typeface="Proxima Nova"/>
              <a:cs typeface="Proxima Nova"/>
              <a:sym typeface="Proxima Nova"/>
            </a:endParaRPr>
          </a:p>
        </p:txBody>
      </p:sp>
      <p:sp>
        <p:nvSpPr>
          <p:cNvPr id="517" name="Google Shape;517;p10"/>
          <p:cNvSpPr/>
          <p:nvPr/>
        </p:nvSpPr>
        <p:spPr>
          <a:xfrm>
            <a:off x="5647475" y="1566425"/>
            <a:ext cx="1693500" cy="1693500"/>
          </a:xfrm>
          <a:prstGeom prst="ellipse">
            <a:avLst/>
          </a:prstGeom>
          <a:noFill/>
          <a:ln w="28575" cap="flat" cmpd="sng">
            <a:solidFill>
              <a:srgbClr val="CAF0E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p10"/>
          <p:cNvSpPr/>
          <p:nvPr/>
        </p:nvSpPr>
        <p:spPr>
          <a:xfrm>
            <a:off x="0" y="0"/>
            <a:ext cx="4212600" cy="1714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Too complex to recycle</a:t>
            </a:r>
            <a:endParaRPr sz="2400" b="1" i="0" u="none" strike="noStrike" cap="none">
              <a:solidFill>
                <a:srgbClr val="000000"/>
              </a:solidFill>
              <a:latin typeface="Arial"/>
              <a:ea typeface="Arial"/>
              <a:cs typeface="Arial"/>
              <a:sym typeface="Arial"/>
            </a:endParaRPr>
          </a:p>
        </p:txBody>
      </p:sp>
      <p:sp>
        <p:nvSpPr>
          <p:cNvPr id="519" name="Google Shape;519;p10"/>
          <p:cNvSpPr/>
          <p:nvPr/>
        </p:nvSpPr>
        <p:spPr>
          <a:xfrm>
            <a:off x="0" y="1714487"/>
            <a:ext cx="4212600" cy="1714500"/>
          </a:xfrm>
          <a:prstGeom prst="homePlate">
            <a:avLst>
              <a:gd name="adj" fmla="val 50000"/>
            </a:avLst>
          </a:prstGeom>
          <a:solidFill>
            <a:srgbClr val="688B9A"/>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Hard to reuse/recycle energy sources</a:t>
            </a:r>
            <a:endParaRPr sz="2400" b="1" i="0" u="none" strike="noStrike" cap="none">
              <a:solidFill>
                <a:srgbClr val="000000"/>
              </a:solidFill>
              <a:latin typeface="Arial"/>
              <a:ea typeface="Arial"/>
              <a:cs typeface="Arial"/>
              <a:sym typeface="Arial"/>
            </a:endParaRPr>
          </a:p>
        </p:txBody>
      </p:sp>
      <p:sp>
        <p:nvSpPr>
          <p:cNvPr id="520" name="Google Shape;520;p10"/>
          <p:cNvSpPr/>
          <p:nvPr/>
        </p:nvSpPr>
        <p:spPr>
          <a:xfrm>
            <a:off x="0" y="3429002"/>
            <a:ext cx="4212600" cy="1714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Input exceeds output</a:t>
            </a:r>
            <a:endParaRPr sz="2400" b="1" i="0" u="none" strike="noStrike" cap="none">
              <a:solidFill>
                <a:srgbClr val="000000"/>
              </a:solidFill>
              <a:latin typeface="Arial"/>
              <a:ea typeface="Arial"/>
              <a:cs typeface="Arial"/>
              <a:sym typeface="Arial"/>
            </a:endParaRPr>
          </a:p>
        </p:txBody>
      </p:sp>
      <p:sp>
        <p:nvSpPr>
          <p:cNvPr id="521" name="Google Shape;521;p10"/>
          <p:cNvSpPr txBox="1"/>
          <p:nvPr/>
        </p:nvSpPr>
        <p:spPr>
          <a:xfrm>
            <a:off x="5353775" y="3427825"/>
            <a:ext cx="22809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pt-PT" sz="1800" b="0" i="0" u="none" strike="noStrike" cap="none">
                <a:solidFill>
                  <a:srgbClr val="000000"/>
                </a:solidFill>
                <a:latin typeface="Proxima Nova"/>
                <a:ea typeface="Proxima Nova"/>
                <a:cs typeface="Proxima Nova"/>
                <a:sym typeface="Proxima Nova"/>
              </a:rPr>
              <a:t>Very narrow scope</a:t>
            </a:r>
            <a:endParaRPr sz="18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11"/>
          <p:cNvSpPr/>
          <p:nvPr/>
        </p:nvSpPr>
        <p:spPr>
          <a:xfrm>
            <a:off x="0" y="0"/>
            <a:ext cx="4212600" cy="1714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Too complex to recycle</a:t>
            </a:r>
            <a:endParaRPr sz="2400" b="1" i="0" u="none" strike="noStrike" cap="none">
              <a:solidFill>
                <a:srgbClr val="000000"/>
              </a:solidFill>
              <a:latin typeface="Arial"/>
              <a:ea typeface="Arial"/>
              <a:cs typeface="Arial"/>
              <a:sym typeface="Arial"/>
            </a:endParaRPr>
          </a:p>
        </p:txBody>
      </p:sp>
      <p:sp>
        <p:nvSpPr>
          <p:cNvPr id="527" name="Google Shape;527;p11"/>
          <p:cNvSpPr/>
          <p:nvPr/>
        </p:nvSpPr>
        <p:spPr>
          <a:xfrm>
            <a:off x="0" y="1714487"/>
            <a:ext cx="4212600" cy="1714500"/>
          </a:xfrm>
          <a:prstGeom prst="homePlate">
            <a:avLst>
              <a:gd name="adj" fmla="val 50000"/>
            </a:avLst>
          </a:prstGeom>
          <a:solidFill>
            <a:srgbClr val="688B9A"/>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Hard to reuse/recycle energy sources</a:t>
            </a:r>
            <a:endParaRPr sz="2400" b="1" i="0" u="none" strike="noStrike" cap="none">
              <a:solidFill>
                <a:srgbClr val="000000"/>
              </a:solidFill>
              <a:latin typeface="Arial"/>
              <a:ea typeface="Arial"/>
              <a:cs typeface="Arial"/>
              <a:sym typeface="Arial"/>
            </a:endParaRPr>
          </a:p>
        </p:txBody>
      </p:sp>
      <p:sp>
        <p:nvSpPr>
          <p:cNvPr id="528" name="Google Shape;528;p11"/>
          <p:cNvSpPr/>
          <p:nvPr/>
        </p:nvSpPr>
        <p:spPr>
          <a:xfrm>
            <a:off x="0" y="3429002"/>
            <a:ext cx="4212600" cy="1714500"/>
          </a:xfrm>
          <a:prstGeom prst="homePlate">
            <a:avLst>
              <a:gd name="adj" fmla="val 50000"/>
            </a:avLst>
          </a:prstGeom>
          <a:solidFill>
            <a:srgbClr val="2F2F4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pt-PT" sz="2400" b="0" i="0" u="none" strike="noStrike" cap="none">
                <a:solidFill>
                  <a:schemeClr val="lt2"/>
                </a:solidFill>
                <a:latin typeface="Proxima Nova Extrabold"/>
                <a:ea typeface="Proxima Nova Extrabold"/>
                <a:cs typeface="Proxima Nova Extrabold"/>
                <a:sym typeface="Proxima Nova Extrabold"/>
              </a:rPr>
              <a:t>Input exceeds output</a:t>
            </a:r>
            <a:endParaRPr sz="2400" b="1" i="0" u="none" strike="noStrike" cap="none">
              <a:solidFill>
                <a:srgbClr val="000000"/>
              </a:solidFill>
              <a:latin typeface="Arial"/>
              <a:ea typeface="Arial"/>
              <a:cs typeface="Arial"/>
              <a:sym typeface="Arial"/>
            </a:endParaRPr>
          </a:p>
        </p:txBody>
      </p:sp>
      <p:sp>
        <p:nvSpPr>
          <p:cNvPr id="529" name="Google Shape;529;p11"/>
          <p:cNvSpPr txBox="1"/>
          <p:nvPr/>
        </p:nvSpPr>
        <p:spPr>
          <a:xfrm>
            <a:off x="4882750" y="4196000"/>
            <a:ext cx="30291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pt-PT" sz="1800" b="0" i="0" u="none" strike="noStrike" cap="none">
                <a:solidFill>
                  <a:srgbClr val="000000"/>
                </a:solidFill>
                <a:latin typeface="Proxima Nova"/>
                <a:ea typeface="Proxima Nova"/>
                <a:cs typeface="Proxima Nova"/>
                <a:sym typeface="Proxima Nova"/>
              </a:rPr>
              <a:t>Increase your design scope</a:t>
            </a:r>
            <a:endParaRPr sz="1800" b="0" i="0" u="none" strike="noStrike" cap="none">
              <a:solidFill>
                <a:srgbClr val="000000"/>
              </a:solidFill>
              <a:latin typeface="Proxima Nova"/>
              <a:ea typeface="Proxima Nova"/>
              <a:cs typeface="Proxima Nova"/>
              <a:sym typeface="Proxima Nova"/>
            </a:endParaRPr>
          </a:p>
        </p:txBody>
      </p:sp>
      <p:sp>
        <p:nvSpPr>
          <p:cNvPr id="530" name="Google Shape;530;p11"/>
          <p:cNvSpPr/>
          <p:nvPr/>
        </p:nvSpPr>
        <p:spPr>
          <a:xfrm>
            <a:off x="4720900" y="666750"/>
            <a:ext cx="3352800" cy="3352800"/>
          </a:xfrm>
          <a:prstGeom prst="ellipse">
            <a:avLst/>
          </a:prstGeom>
          <a:noFill/>
          <a:ln w="28575" cap="flat" cmpd="sng">
            <a:solidFill>
              <a:srgbClr val="85C4B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11"/>
          <p:cNvSpPr/>
          <p:nvPr/>
        </p:nvSpPr>
        <p:spPr>
          <a:xfrm>
            <a:off x="5817850" y="178285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2" name="Google Shape;532;p11"/>
          <p:cNvSpPr/>
          <p:nvPr/>
        </p:nvSpPr>
        <p:spPr>
          <a:xfrm>
            <a:off x="6334225" y="188735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11"/>
          <p:cNvSpPr/>
          <p:nvPr/>
        </p:nvSpPr>
        <p:spPr>
          <a:xfrm>
            <a:off x="5817850" y="2161200"/>
            <a:ext cx="718500" cy="718500"/>
          </a:xfrm>
          <a:prstGeom prst="ellipse">
            <a:avLst/>
          </a:prstGeom>
          <a:solidFill>
            <a:srgbClr val="A1D8CC">
              <a:alpha val="5803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11"/>
          <p:cNvSpPr txBox="1"/>
          <p:nvPr/>
        </p:nvSpPr>
        <p:spPr>
          <a:xfrm>
            <a:off x="5894475" y="1887350"/>
            <a:ext cx="4884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User</a:t>
            </a:r>
            <a:endParaRPr sz="1000" b="0" i="0" u="none" strike="noStrike" cap="none">
              <a:solidFill>
                <a:srgbClr val="000000"/>
              </a:solidFill>
              <a:latin typeface="Proxima Nova"/>
              <a:ea typeface="Proxima Nova"/>
              <a:cs typeface="Proxima Nova"/>
              <a:sym typeface="Proxima Nova"/>
            </a:endParaRPr>
          </a:p>
        </p:txBody>
      </p:sp>
      <p:sp>
        <p:nvSpPr>
          <p:cNvPr id="535" name="Google Shape;535;p11"/>
          <p:cNvSpPr txBox="1"/>
          <p:nvPr/>
        </p:nvSpPr>
        <p:spPr>
          <a:xfrm>
            <a:off x="5817850" y="2415950"/>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Supplier</a:t>
            </a:r>
            <a:endParaRPr sz="1000" b="0" i="0" u="none" strike="noStrike" cap="none">
              <a:solidFill>
                <a:srgbClr val="000000"/>
              </a:solidFill>
              <a:latin typeface="Proxima Nova"/>
              <a:ea typeface="Proxima Nova"/>
              <a:cs typeface="Proxima Nova"/>
              <a:sym typeface="Proxima Nova"/>
            </a:endParaRPr>
          </a:p>
        </p:txBody>
      </p:sp>
      <p:sp>
        <p:nvSpPr>
          <p:cNvPr id="536" name="Google Shape;536;p11"/>
          <p:cNvSpPr txBox="1"/>
          <p:nvPr/>
        </p:nvSpPr>
        <p:spPr>
          <a:xfrm>
            <a:off x="6439500" y="2077250"/>
            <a:ext cx="7185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pt-PT" sz="1000" b="0" i="0" u="none" strike="noStrike" cap="none">
                <a:solidFill>
                  <a:srgbClr val="000000"/>
                </a:solidFill>
                <a:latin typeface="Proxima Nova"/>
                <a:ea typeface="Proxima Nova"/>
                <a:cs typeface="Proxima Nova"/>
                <a:sym typeface="Proxima Nova"/>
              </a:rPr>
              <a:t>Product</a:t>
            </a:r>
            <a:endParaRPr sz="1000" b="0" i="0" u="none" strike="noStrike" cap="none">
              <a:solidFill>
                <a:srgbClr val="000000"/>
              </a:solidFill>
              <a:latin typeface="Proxima Nova"/>
              <a:ea typeface="Proxima Nova"/>
              <a:cs typeface="Proxima Nova"/>
              <a:sym typeface="Proxima Nova"/>
            </a:endParaRPr>
          </a:p>
        </p:txBody>
      </p:sp>
      <p:sp>
        <p:nvSpPr>
          <p:cNvPr id="537" name="Google Shape;537;p11"/>
          <p:cNvSpPr/>
          <p:nvPr/>
        </p:nvSpPr>
        <p:spPr>
          <a:xfrm>
            <a:off x="5161750" y="1107600"/>
            <a:ext cx="2471100" cy="2471100"/>
          </a:xfrm>
          <a:prstGeom prst="ellipse">
            <a:avLst/>
          </a:prstGeom>
          <a:noFill/>
          <a:ln w="28575" cap="flat" cmpd="sng">
            <a:solidFill>
              <a:srgbClr val="9DDFD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11"/>
          <p:cNvSpPr/>
          <p:nvPr/>
        </p:nvSpPr>
        <p:spPr>
          <a:xfrm>
            <a:off x="5550550" y="1496400"/>
            <a:ext cx="1693500" cy="1693500"/>
          </a:xfrm>
          <a:prstGeom prst="ellipse">
            <a:avLst/>
          </a:prstGeom>
          <a:noFill/>
          <a:ln w="28575" cap="flat" cmpd="sng">
            <a:solidFill>
              <a:srgbClr val="CAF0E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5CBF0186-07CC-DC73-3851-6E02F9B6BBC5}"/>
              </a:ext>
            </a:extLst>
          </p:cNvPr>
          <p:cNvSpPr/>
          <p:nvPr/>
        </p:nvSpPr>
        <p:spPr>
          <a:xfrm>
            <a:off x="8414224" y="1349327"/>
            <a:ext cx="2009325" cy="184057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t>
            </a:r>
            <a:r>
              <a:rPr lang="en-FI" dirty="0"/>
              <a:t>hat things should we consider to increase our design scope?</a:t>
            </a:r>
            <a:endParaRPr lang="en-US" dirty="0"/>
          </a:p>
        </p:txBody>
      </p:sp>
    </p:spTree>
  </p:cSld>
  <p:clrMapOvr>
    <a:masterClrMapping/>
  </p:clrMapOvr>
</p:sld>
</file>

<file path=ppt/theme/theme1.xml><?xml version="1.0" encoding="utf-8"?>
<a:theme xmlns:a="http://schemas.openxmlformats.org/drawingml/2006/main" name="Vincit theme">
  <a:themeElements>
    <a:clrScheme name="White">
      <a:dk1>
        <a:srgbClr val="F04E30"/>
      </a:dk1>
      <a:lt1>
        <a:srgbClr val="000000"/>
      </a:lt1>
      <a:dk2>
        <a:srgbClr val="535353"/>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incit theme">
  <a:themeElements>
    <a:clrScheme name="White">
      <a:dk1>
        <a:srgbClr val="F04E30"/>
      </a:dk1>
      <a:lt1>
        <a:srgbClr val="000000"/>
      </a:lt1>
      <a:dk2>
        <a:srgbClr val="535353"/>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Vincit theme">
  <a:themeElements>
    <a:clrScheme name="White">
      <a:dk1>
        <a:srgbClr val="F04E30"/>
      </a:dk1>
      <a:lt1>
        <a:srgbClr val="000000"/>
      </a:lt1>
      <a:dk2>
        <a:srgbClr val="535353"/>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6472</Words>
  <Application>Microsoft Office PowerPoint</Application>
  <PresentationFormat>On-screen Show (16:9)</PresentationFormat>
  <Paragraphs>425</Paragraphs>
  <Slides>42</Slides>
  <Notes>42</Notes>
  <HiddenSlides>6</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42</vt:i4>
      </vt:variant>
    </vt:vector>
  </HeadingPairs>
  <TitlesOfParts>
    <vt:vector size="51" baseType="lpstr">
      <vt:lpstr>Proxima Nova</vt:lpstr>
      <vt:lpstr>Proxima Nova Semibold</vt:lpstr>
      <vt:lpstr>Arial</vt:lpstr>
      <vt:lpstr>Lato</vt:lpstr>
      <vt:lpstr>Proxima Nova Extrabold</vt:lpstr>
      <vt:lpstr>Helvetica Neue</vt:lpstr>
      <vt:lpstr>Vincit theme</vt:lpstr>
      <vt:lpstr>Vincit theme</vt:lpstr>
      <vt:lpstr>Vincit theme</vt:lpstr>
      <vt:lpstr>The pitfalls of circular economy  &amp;  considerations for regenerative solutions</vt:lpstr>
      <vt:lpstr>Circular economy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Think about the inputs and outputs of your ideas</vt:lpstr>
      <vt:lpstr>How could the outputs circulate back and be used in your solution or in other industries? How could you design for recyclability?</vt:lpstr>
      <vt:lpstr>Reduce the amount of resources used</vt:lpstr>
      <vt:lpstr>PowerPoint Presentation</vt:lpstr>
      <vt:lpstr>PowerPoint Presentation</vt:lpstr>
      <vt:lpstr>PowerPoint Presentation</vt:lpstr>
      <vt:lpstr>Considerations for regenerative solutions</vt:lpstr>
      <vt:lpstr>Regenerative solutions</vt:lpstr>
      <vt:lpstr>Reflect on the long-term impacts of your ideas</vt:lpstr>
      <vt:lpstr>Consider who is impacted/involved in your idea</vt:lpstr>
      <vt:lpstr>Consider who is impacted/involved in your idea</vt:lpstr>
      <vt:lpstr>Think in ecosystems, not individual solutions</vt:lpstr>
      <vt:lpstr>PowerPoint Presentation</vt:lpstr>
      <vt:lpstr>PowerPoint Presentation</vt:lpstr>
      <vt:lpstr>PowerPoint Presentation</vt:lpstr>
      <vt:lpstr>Get inspired by indigenous &amp; traditional practices</vt:lpstr>
      <vt:lpstr>PowerPoint Presentation</vt:lpstr>
      <vt:lpstr>PowerPoint Presentation</vt:lpstr>
      <vt:lpstr>PowerPoint Presentation</vt:lpstr>
      <vt:lpstr>You cannot solve all the problems, so prioritize in order to find a balance in your solution.</vt:lpstr>
      <vt:lpstr>Ideas to take with you</vt:lpstr>
      <vt:lpstr>Improvements</vt:lpstr>
      <vt:lpstr>Ideas to take with you</vt:lpstr>
      <vt:lpstr>PowerPoint Presentation</vt:lpstr>
      <vt:lpstr>Ideas to take with you</vt:lpstr>
      <vt:lpstr>Indigenous practices</vt:lpstr>
      <vt:lpstr>PowerPoint Presentation</vt:lpstr>
      <vt:lpstr>Pitfalls of circular economy</vt:lpstr>
      <vt:lpstr>PowerPoint Presentation</vt:lpstr>
      <vt:lpstr>Think about the inputs and outputs of your ideas</vt:lpstr>
      <vt:lpstr>Think about the inputs and outputs of your ideas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pitfalls of circular economy  &amp;  considerations for regenerative solutions</dc:title>
  <cp:lastModifiedBy>Faria Carolina</cp:lastModifiedBy>
  <cp:revision>2</cp:revision>
  <dcterms:modified xsi:type="dcterms:W3CDTF">2023-05-16T14:11:58Z</dcterms:modified>
</cp:coreProperties>
</file>