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1138" r:id="rId3"/>
    <p:sldId id="1139" r:id="rId4"/>
    <p:sldId id="1129" r:id="rId5"/>
    <p:sldId id="2146850590" r:id="rId6"/>
    <p:sldId id="2146850587" r:id="rId7"/>
    <p:sldId id="2146850650" r:id="rId8"/>
    <p:sldId id="672" r:id="rId9"/>
    <p:sldId id="2146850605" r:id="rId10"/>
    <p:sldId id="2146850648" r:id="rId11"/>
    <p:sldId id="2146850649" r:id="rId12"/>
    <p:sldId id="2146850645" r:id="rId13"/>
    <p:sldId id="2146850646" r:id="rId14"/>
    <p:sldId id="2146850647" r:id="rId15"/>
    <p:sldId id="2146850625" r:id="rId16"/>
    <p:sldId id="2146850628" r:id="rId17"/>
    <p:sldId id="583" r:id="rId18"/>
    <p:sldId id="596" r:id="rId19"/>
    <p:sldId id="2146850644" r:id="rId20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mian Wrobel" initials="DW" lastIdx="7" clrIdx="0">
    <p:extLst>
      <p:ext uri="{19B8F6BF-5375-455C-9EA6-DF929625EA0E}">
        <p15:presenceInfo xmlns:p15="http://schemas.microsoft.com/office/powerpoint/2012/main" userId="00ae44ee3e9ffb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87B918"/>
    <a:srgbClr val="F59600"/>
    <a:srgbClr val="E60032"/>
    <a:srgbClr val="1B404B"/>
    <a:srgbClr val="6E378C"/>
    <a:srgbClr val="87B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39"/>
    <p:restoredTop sz="89314"/>
  </p:normalViewPr>
  <p:slideViewPr>
    <p:cSldViewPr snapToGrid="0" snapToObjects="1">
      <p:cViewPr varScale="1">
        <p:scale>
          <a:sx n="180" d="100"/>
          <a:sy n="180" d="100"/>
        </p:scale>
        <p:origin x="1048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right</a:t>
            </a:r>
            <a:r>
              <a:rPr lang="de-DE" dirty="0"/>
              <a:t> </a:t>
            </a:r>
            <a:r>
              <a:rPr lang="de-DE" dirty="0" err="1"/>
              <a:t>answer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DC3F22-D5FA-4E39-BADE-7CAEE57D748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524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Take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mathconcept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ask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way</a:t>
            </a:r>
            <a:r>
              <a:rPr lang="de-DE" dirty="0"/>
              <a:t>, </a:t>
            </a:r>
            <a:r>
              <a:rPr lang="de-DE" dirty="0" err="1"/>
              <a:t>you</a:t>
            </a:r>
            <a:r>
              <a:rPr lang="de-DE" dirty="0"/>
              <a:t> end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having</a:t>
            </a:r>
            <a:r>
              <a:rPr lang="de-DE" dirty="0"/>
              <a:t> infinite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solutions</a:t>
            </a:r>
            <a:r>
              <a:rPr lang="de-DE" dirty="0"/>
              <a:t> //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went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answer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an infinite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answers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DC3F22-D5FA-4E39-BADE-7CAEE57D74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599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120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918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848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676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433264"/>
            <a:ext cx="7886700" cy="675330"/>
          </a:xfrm>
        </p:spPr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1BAC670-3AF8-0445-BCDB-84382C754FAB}"/>
              </a:ext>
            </a:extLst>
          </p:cNvPr>
          <p:cNvSpPr/>
          <p:nvPr userDrawn="1"/>
        </p:nvSpPr>
        <p:spPr>
          <a:xfrm>
            <a:off x="0" y="543962"/>
            <a:ext cx="453600" cy="453935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2D39A12E-B841-4D99-88F4-24DF4CBCC7E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0" y="1275160"/>
            <a:ext cx="7886700" cy="343019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sz="1500" b="0" i="0">
                <a:latin typeface="Ubuntu" panose="020B0504030602030204" pitchFamily="34" charset="0"/>
              </a:defRPr>
            </a:lvl2pPr>
            <a:lvl3pPr>
              <a:defRPr sz="1350"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en-US" dirty="0"/>
              <a:t>first level: Ubuntu 24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second level: Ubuntu 20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third level: Ubuntu 18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85599B7D-94B5-4584-86FA-65C7CB8BC136}"/>
              </a:ext>
            </a:extLst>
          </p:cNvPr>
          <p:cNvSpPr txBox="1">
            <a:spLocks/>
          </p:cNvSpPr>
          <p:nvPr userDrawn="1"/>
        </p:nvSpPr>
        <p:spPr>
          <a:xfrm>
            <a:off x="628650" y="4772445"/>
            <a:ext cx="440391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D07F4E-04A9-4201-B9F3-30B9E281720C}" type="slidenum">
              <a:rPr lang="en-US" sz="1050" smtClean="0">
                <a:latin typeface="Ubuntu" panose="020B0504030602030204" pitchFamily="34" charset="0"/>
              </a:rPr>
              <a:pPr/>
              <a:t>‹#›</a:t>
            </a:fld>
            <a:endParaRPr lang="en-US" sz="900" dirty="0">
              <a:latin typeface="Ubuntu" panose="020B0504030602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925F8-2B48-47B1-917C-778BDCF87FCE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</p:grpSpPr>
        <p:sp>
          <p:nvSpPr>
            <p:cNvPr id="11" name="Rechteck 5">
              <a:extLst>
                <a:ext uri="{FF2B5EF4-FFF2-40B4-BE49-F238E27FC236}">
                  <a16:creationId xmlns:a16="http://schemas.microsoft.com/office/drawing/2014/main" id="{A66C6EA1-C2D7-4A3A-B602-7889DF991E8A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2" name="Rechteck 6">
              <a:extLst>
                <a:ext uri="{FF2B5EF4-FFF2-40B4-BE49-F238E27FC236}">
                  <a16:creationId xmlns:a16="http://schemas.microsoft.com/office/drawing/2014/main" id="{385DDFAE-28B4-4F4A-B3FE-1E31C0726E81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3" name="Rechteck 11">
              <a:extLst>
                <a:ext uri="{FF2B5EF4-FFF2-40B4-BE49-F238E27FC236}">
                  <a16:creationId xmlns:a16="http://schemas.microsoft.com/office/drawing/2014/main" id="{64247BBC-13A9-47DF-B69B-61258F9578A5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4957268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E016C111-59AF-014B-9720-0A3ABEDE79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79" y="329934"/>
            <a:ext cx="448147" cy="881990"/>
          </a:xfrm>
          <a:prstGeom prst="rect">
            <a:avLst/>
          </a:prstGeom>
        </p:spPr>
      </p:pic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D03756E8-9839-4E7A-85C0-31C6E15E4E4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9841" y="1275160"/>
            <a:ext cx="7885509" cy="3430190"/>
          </a:xfrm>
          <a:prstGeom prst="rect">
            <a:avLst/>
          </a:prstGeom>
        </p:spPr>
        <p:txBody>
          <a:bodyPr>
            <a:normAutofit/>
          </a:bodyPr>
          <a:lstStyle>
            <a:lvl1pPr marL="333375" indent="-333375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sz="1500" b="0" i="0">
                <a:latin typeface="Ubuntu" panose="020B0504030602030204" pitchFamily="34" charset="0"/>
              </a:defRPr>
            </a:lvl2pPr>
            <a:lvl3pPr>
              <a:defRPr sz="1350"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en-US" dirty="0"/>
              <a:t>first level: Ubuntu 24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second level: Ubuntu 20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third level: Ubuntu 18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CA265FD5-48A0-4A18-B878-47DDE1509927}"/>
              </a:ext>
            </a:extLst>
          </p:cNvPr>
          <p:cNvSpPr txBox="1">
            <a:spLocks/>
          </p:cNvSpPr>
          <p:nvPr userDrawn="1"/>
        </p:nvSpPr>
        <p:spPr>
          <a:xfrm>
            <a:off x="628650" y="4772445"/>
            <a:ext cx="440391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D07F4E-04A9-4201-B9F3-30B9E281720C}" type="slidenum">
              <a:rPr lang="en-US" sz="1050" smtClean="0">
                <a:latin typeface="Ubuntu" panose="020B0504030602030204" pitchFamily="34" charset="0"/>
              </a:rPr>
              <a:pPr/>
              <a:t>‹#›</a:t>
            </a:fld>
            <a:endParaRPr lang="en-US" sz="900" dirty="0">
              <a:latin typeface="Ubuntu" panose="020B0504030602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7B85852-DBEA-4A6E-8AB3-9F6FAF09A477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</p:grpSpPr>
        <p:sp>
          <p:nvSpPr>
            <p:cNvPr id="11" name="Rechteck 5">
              <a:extLst>
                <a:ext uri="{FF2B5EF4-FFF2-40B4-BE49-F238E27FC236}">
                  <a16:creationId xmlns:a16="http://schemas.microsoft.com/office/drawing/2014/main" id="{B55270F8-3EA6-4444-9ED5-E7F529021702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2" name="Rechteck 6">
              <a:extLst>
                <a:ext uri="{FF2B5EF4-FFF2-40B4-BE49-F238E27FC236}">
                  <a16:creationId xmlns:a16="http://schemas.microsoft.com/office/drawing/2014/main" id="{FBED6D4E-5FCB-4D82-8DBB-276D60B6617B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3" name="Rechteck 11">
              <a:extLst>
                <a:ext uri="{FF2B5EF4-FFF2-40B4-BE49-F238E27FC236}">
                  <a16:creationId xmlns:a16="http://schemas.microsoft.com/office/drawing/2014/main" id="{3A543F18-19A2-49F5-8E89-D6F5184083A0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77009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de-DE" dirty="0"/>
              <a:t>Titel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A447B5E-8458-D34B-B1D0-CB1E16CEBE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79" y="329934"/>
            <a:ext cx="448147" cy="881990"/>
          </a:xfrm>
          <a:prstGeom prst="rect">
            <a:avLst/>
          </a:prstGeom>
        </p:spPr>
      </p:pic>
      <p:sp>
        <p:nvSpPr>
          <p:cNvPr id="6" name="Bildplatzhalter 3">
            <a:extLst>
              <a:ext uri="{FF2B5EF4-FFF2-40B4-BE49-F238E27FC236}">
                <a16:creationId xmlns:a16="http://schemas.microsoft.com/office/drawing/2014/main" id="{298B3ED5-8712-E54F-A352-98997DF9D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8650" y="1470422"/>
            <a:ext cx="5036344" cy="33004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29E890F3-1694-7444-8E2C-AB4570E719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94673" y="2384268"/>
            <a:ext cx="2593181" cy="2386567"/>
          </a:xfrm>
        </p:spPr>
        <p:txBody>
          <a:bodyPr/>
          <a:lstStyle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1"/>
            <a:r>
              <a:rPr lang="de-DE" dirty="0" err="1"/>
              <a:t>second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Ubuntu 24 </a:t>
            </a:r>
            <a:r>
              <a:rPr lang="de-DE" dirty="0" err="1"/>
              <a:t>pt</a:t>
            </a:r>
            <a:endParaRPr lang="de-DE" dirty="0"/>
          </a:p>
          <a:p>
            <a:pPr lvl="2"/>
            <a:r>
              <a:rPr lang="de-DE" dirty="0" err="1"/>
              <a:t>third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Ubuntu 20 </a:t>
            </a:r>
            <a:r>
              <a:rPr lang="de-DE" dirty="0" err="1"/>
              <a:t>pt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Ubuntu 18 </a:t>
            </a:r>
            <a:r>
              <a:rPr lang="de-DE" dirty="0" err="1"/>
              <a:t>pt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Ubuntu 18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34DE431-17E4-7041-9E6E-E2CB04937F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34068" y="4841738"/>
            <a:ext cx="4368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BFADD77A-1816-1140-A55E-B4F80354C80A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25589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de-DE" dirty="0"/>
              <a:t>Titel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E016C111-59AF-014B-9720-0A3ABEDE79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79" y="329934"/>
            <a:ext cx="448147" cy="881990"/>
          </a:xfrm>
          <a:prstGeom prst="rect">
            <a:avLst/>
          </a:prstGeom>
        </p:spPr>
      </p:pic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E5634FED-9A63-8A47-89C9-89B788B633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34068" y="4841738"/>
            <a:ext cx="4368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BFADD77A-1816-1140-A55E-B4F80354C80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D03756E8-9839-4E7A-85C0-31C6E15E4E4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0" y="2065193"/>
            <a:ext cx="7886700" cy="25675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box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just normal </a:t>
            </a:r>
            <a:r>
              <a:rPr lang="de-DE" dirty="0" err="1"/>
              <a:t>text</a:t>
            </a:r>
            <a:r>
              <a:rPr lang="de-DE" dirty="0"/>
              <a:t>. </a:t>
            </a:r>
          </a:p>
          <a:p>
            <a:pPr lvl="0"/>
            <a:endParaRPr lang="de-DE" dirty="0"/>
          </a:p>
          <a:p>
            <a:pPr lvl="0"/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fill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entire</a:t>
            </a:r>
            <a:r>
              <a:rPr lang="de-DE" dirty="0"/>
              <a:t> box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949001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portant text 2">
    <p:bg>
      <p:bgPr>
        <a:solidFill>
          <a:srgbClr val="3BB1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8F7334-EDBC-114C-8EBD-1CDEF7BB4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997897"/>
            <a:ext cx="7886700" cy="994172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Ubuntu" panose="020B0504030602030204" pitchFamily="34" charset="0"/>
              </a:defRPr>
            </a:lvl1pPr>
          </a:lstStyle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2904F1-E071-E24D-A13B-4904359FB10E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0" y="2065193"/>
            <a:ext cx="7886700" cy="25675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box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just normal </a:t>
            </a:r>
            <a:r>
              <a:rPr lang="de-DE" dirty="0" err="1"/>
              <a:t>text</a:t>
            </a:r>
            <a:r>
              <a:rPr lang="de-DE" dirty="0"/>
              <a:t>. </a:t>
            </a:r>
          </a:p>
          <a:p>
            <a:pPr lvl="0"/>
            <a:endParaRPr lang="de-DE" dirty="0"/>
          </a:p>
          <a:p>
            <a:pPr lvl="0"/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fill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entire</a:t>
            </a:r>
            <a:r>
              <a:rPr lang="de-DE" dirty="0"/>
              <a:t> box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.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4981B89-BE58-0B4F-ADAD-B25059E500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053988"/>
            <a:ext cx="448147" cy="881990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FA83BDF8-A4F9-AD46-B5DF-DB5F0C6C0EAB}"/>
              </a:ext>
            </a:extLst>
          </p:cNvPr>
          <p:cNvSpPr/>
          <p:nvPr userDrawn="1"/>
        </p:nvSpPr>
        <p:spPr>
          <a:xfrm>
            <a:off x="8951737" y="4703695"/>
            <a:ext cx="192263" cy="19226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B82D461-A568-594C-8765-F32CC9C152AD}"/>
              </a:ext>
            </a:extLst>
          </p:cNvPr>
          <p:cNvSpPr/>
          <p:nvPr userDrawn="1"/>
        </p:nvSpPr>
        <p:spPr>
          <a:xfrm>
            <a:off x="8670927" y="4703695"/>
            <a:ext cx="192263" cy="19226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786D59E-6AE3-9E47-9725-9A42B4B89C28}"/>
              </a:ext>
            </a:extLst>
          </p:cNvPr>
          <p:cNvSpPr/>
          <p:nvPr userDrawn="1"/>
        </p:nvSpPr>
        <p:spPr>
          <a:xfrm>
            <a:off x="8390116" y="4703695"/>
            <a:ext cx="192263" cy="19226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6F89F938-08BA-414B-BA7C-9539335593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34068" y="4841738"/>
            <a:ext cx="4368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BFADD77A-1816-1140-A55E-B4F80354C80A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129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677DC-7CDF-40A5-99AE-4BE62C1C44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11E04A-8C5D-4891-8ADB-E768FFAD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F4843-1762-4730-9DF0-8DAC8DD03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4749C-1970-4A5B-A605-5AE5F3AD52CA}" type="datetimeFigureOut">
              <a:rPr lang="en-US" smtClean="0"/>
              <a:t>5/16/23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2C525-6F41-4B56-B4A5-EEA7592CE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9F6FA-44E8-4EE1-81A6-2C94EE0AF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C25C-6438-4784-9928-CF16A57F9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059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90" r:id="rId25"/>
    <p:sldLayoutId id="2147483691" r:id="rId26"/>
    <p:sldLayoutId id="2147483703" r:id="rId27"/>
    <p:sldLayoutId id="2147483704" r:id="rId28"/>
    <p:sldLayoutId id="2147483705" r:id="rId29"/>
    <p:sldLayoutId id="2147483706" r:id="rId30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it/@simonesecci?utm_source=unsplash&amp;utm_medium=referral&amp;utm_content=creditCopyText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unsplash.com/s/photos/question?utm_source=unsplash&amp;utm_medium=referral&amp;utm_content=creditCopyText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might we…?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89525" y="2571750"/>
            <a:ext cx="3464291" cy="872594"/>
          </a:xfrm>
        </p:spPr>
        <p:txBody>
          <a:bodyPr>
            <a:normAutofit/>
          </a:bodyPr>
          <a:lstStyle/>
          <a:p>
            <a:r>
              <a:rPr lang="en-GB" dirty="0"/>
              <a:t>Catarina Batista</a:t>
            </a:r>
          </a:p>
          <a:p>
            <a:r>
              <a:rPr lang="en-GB" dirty="0"/>
              <a:t>Terraforming pilot, May 2023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D88CBF5-616F-F449-B749-51B2AA352C1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511175"/>
            <a:ext cx="8229600" cy="857250"/>
          </a:xfrm>
        </p:spPr>
        <p:txBody>
          <a:bodyPr/>
          <a:lstStyle/>
          <a:p>
            <a:pPr algn="l"/>
            <a:r>
              <a:rPr lang="en-GB" dirty="0"/>
              <a:t>How might we…? - Examples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D47C28B-5085-8C92-60B7-F01B26EEF065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990169"/>
          <a:ext cx="8229600" cy="86106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1194191889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59736676"/>
                    </a:ext>
                  </a:extLst>
                </a:gridCol>
              </a:tblGrid>
              <a:tr h="432833">
                <a:tc>
                  <a:txBody>
                    <a:bodyPr/>
                    <a:lstStyle/>
                    <a:p>
                      <a:r>
                        <a:rPr lang="en-GB" b="1" dirty="0"/>
                        <a:t>Problem</a:t>
                      </a:r>
                      <a:endParaRPr lang="en-GB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Users aren't aware of our product offerings.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9996046"/>
                  </a:ext>
                </a:extLst>
              </a:tr>
              <a:tr h="22367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430486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97A850A-E6A9-12E8-0DEF-8A0E19771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196442"/>
              </p:ext>
            </p:extLst>
          </p:nvPr>
        </p:nvGraphicFramePr>
        <p:xfrm>
          <a:off x="457200" y="3472973"/>
          <a:ext cx="8229600" cy="56769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3180955481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32451763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b="1" strike="noStrike" dirty="0">
                          <a:solidFill>
                            <a:srgbClr val="FF0000"/>
                          </a:solidFill>
                        </a:rPr>
                        <a:t>How might we…</a:t>
                      </a:r>
                      <a:endParaRPr lang="en-GB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trike="noStrike" dirty="0">
                          <a:solidFill>
                            <a:srgbClr val="FF0000"/>
                          </a:solidFill>
                        </a:rPr>
                        <a:t>How might we make a social media campaign to raise awareness?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4850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9205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D88CBF5-616F-F449-B749-51B2AA352C1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511175"/>
            <a:ext cx="8229600" cy="857250"/>
          </a:xfrm>
        </p:spPr>
        <p:txBody>
          <a:bodyPr/>
          <a:lstStyle/>
          <a:p>
            <a:pPr algn="l"/>
            <a:r>
              <a:rPr lang="en-GB" dirty="0"/>
              <a:t>How might we…? - Examples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D47C28B-5085-8C92-60B7-F01B26EEF065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990169"/>
          <a:ext cx="8229600" cy="86106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1194191889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59736676"/>
                    </a:ext>
                  </a:extLst>
                </a:gridCol>
              </a:tblGrid>
              <a:tr h="432833">
                <a:tc>
                  <a:txBody>
                    <a:bodyPr/>
                    <a:lstStyle/>
                    <a:p>
                      <a:r>
                        <a:rPr lang="en-GB" b="1" dirty="0"/>
                        <a:t>Problem</a:t>
                      </a:r>
                      <a:endParaRPr lang="en-GB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Users aren't aware of our product offerings.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9996046"/>
                  </a:ext>
                </a:extLst>
              </a:tr>
              <a:tr h="22367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430486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97A850A-E6A9-12E8-0DEF-8A0E19771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204640"/>
              </p:ext>
            </p:extLst>
          </p:nvPr>
        </p:nvGraphicFramePr>
        <p:xfrm>
          <a:off x="457200" y="3472973"/>
          <a:ext cx="8229600" cy="56769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3180955481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32451763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b="1" strike="sngStrike" dirty="0">
                          <a:solidFill>
                            <a:srgbClr val="FF0000"/>
                          </a:solidFill>
                        </a:rPr>
                        <a:t>How might we…</a:t>
                      </a:r>
                      <a:endParaRPr lang="en-GB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trike="sngStrike" dirty="0">
                          <a:solidFill>
                            <a:srgbClr val="FF0000"/>
                          </a:solidFill>
                        </a:rPr>
                        <a:t>How might we make a social media campaign to raise awareness?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485084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E46967E-7FE8-E9FD-E19C-969FF3CD283F}"/>
              </a:ext>
            </a:extLst>
          </p:cNvPr>
          <p:cNvSpPr txBox="1"/>
          <p:nvPr/>
        </p:nvSpPr>
        <p:spPr>
          <a:xfrm>
            <a:off x="1568369" y="4370019"/>
            <a:ext cx="60072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i="1" dirty="0"/>
              <a:t>HMW questions should focus on </a:t>
            </a:r>
            <a:r>
              <a:rPr lang="en-CH" sz="1600" b="1" i="1" dirty="0">
                <a:solidFill>
                  <a:srgbClr val="87B918"/>
                </a:solidFill>
              </a:rPr>
              <a:t>positive opportunities </a:t>
            </a:r>
            <a:r>
              <a:rPr lang="en-CH" sz="1600" i="1" dirty="0"/>
              <a:t>and not suggesting solutions</a:t>
            </a:r>
          </a:p>
        </p:txBody>
      </p:sp>
    </p:spTree>
    <p:extLst>
      <p:ext uri="{BB962C8B-B14F-4D97-AF65-F5344CB8AC3E}">
        <p14:creationId xmlns:p14="http://schemas.microsoft.com/office/powerpoint/2010/main" val="1860726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D88CBF5-616F-F449-B749-51B2AA352C1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511175"/>
            <a:ext cx="8229600" cy="857250"/>
          </a:xfrm>
        </p:spPr>
        <p:txBody>
          <a:bodyPr/>
          <a:lstStyle/>
          <a:p>
            <a:pPr algn="l"/>
            <a:r>
              <a:rPr lang="en-GB" dirty="0"/>
              <a:t>How might we…? - Examples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D47C28B-5085-8C92-60B7-F01B26EEF0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497229"/>
              </p:ext>
            </p:extLst>
          </p:nvPr>
        </p:nvGraphicFramePr>
        <p:xfrm>
          <a:off x="457200" y="1990170"/>
          <a:ext cx="8229600" cy="111633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1194191889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59736676"/>
                    </a:ext>
                  </a:extLst>
                </a:gridCol>
              </a:tblGrid>
              <a:tr h="1009000">
                <a:tc>
                  <a:txBody>
                    <a:bodyPr/>
                    <a:lstStyle/>
                    <a:p>
                      <a:r>
                        <a:rPr lang="en-GB" b="1" dirty="0"/>
                        <a:t>Principle</a:t>
                      </a:r>
                      <a:endParaRPr lang="en-GB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In planet X, the impact of transportation is much lower </a:t>
                      </a:r>
                      <a:r>
                        <a:rPr lang="en-GB" i="1" dirty="0"/>
                        <a:t>because vehicles use readily available fuel from the atmosphere.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999604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97A850A-E6A9-12E8-0DEF-8A0E19771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577415"/>
              </p:ext>
            </p:extLst>
          </p:nvPr>
        </p:nvGraphicFramePr>
        <p:xfrm>
          <a:off x="457200" y="3472973"/>
          <a:ext cx="8229600" cy="84201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3180955481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32451763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79A"/>
                          </a:solidFill>
                        </a:rPr>
                        <a:t>How might we…</a:t>
                      </a:r>
                      <a:endParaRPr lang="en-GB" dirty="0">
                        <a:solidFill>
                          <a:srgbClr val="00879A"/>
                        </a:solidFill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879A"/>
                          </a:solidFill>
                        </a:rPr>
                        <a:t>How might we make fuel out of components that are already present in the Earth’s atmosphere?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4850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4852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D88CBF5-616F-F449-B749-51B2AA352C1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511175"/>
            <a:ext cx="8229600" cy="857250"/>
          </a:xfrm>
        </p:spPr>
        <p:txBody>
          <a:bodyPr/>
          <a:lstStyle/>
          <a:p>
            <a:pPr algn="l"/>
            <a:r>
              <a:rPr lang="en-GB" dirty="0"/>
              <a:t>How might we…? - Examples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D47C28B-5085-8C92-60B7-F01B26EEF065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990170"/>
          <a:ext cx="8229600" cy="111633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1194191889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59736676"/>
                    </a:ext>
                  </a:extLst>
                </a:gridCol>
              </a:tblGrid>
              <a:tr h="1009000">
                <a:tc>
                  <a:txBody>
                    <a:bodyPr/>
                    <a:lstStyle/>
                    <a:p>
                      <a:r>
                        <a:rPr lang="en-GB" b="1" dirty="0"/>
                        <a:t>Principle</a:t>
                      </a:r>
                      <a:endParaRPr lang="en-GB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In planet X, the impact of transportation is much lower </a:t>
                      </a:r>
                      <a:r>
                        <a:rPr lang="en-GB" i="1" dirty="0"/>
                        <a:t>because vehicles use readily available fuel from the atmosphere.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999604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97A850A-E6A9-12E8-0DEF-8A0E19771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006644"/>
              </p:ext>
            </p:extLst>
          </p:nvPr>
        </p:nvGraphicFramePr>
        <p:xfrm>
          <a:off x="457200" y="3472973"/>
          <a:ext cx="8229600" cy="56769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3180955481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32451763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879A"/>
                          </a:solidFill>
                        </a:rPr>
                        <a:t>How might we…</a:t>
                      </a:r>
                      <a:endParaRPr lang="en-GB" dirty="0">
                        <a:solidFill>
                          <a:srgbClr val="00879A"/>
                        </a:solidFill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0879A"/>
                          </a:solidFill>
                        </a:rPr>
                        <a:t>How might we use natural elements (wind, dust, rain…) to power vehicles?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4850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4267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04AB4-813A-DE5F-B3C3-9457393F6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Opening paths for opportunities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21A65-51FA-3BFE-C628-28CD11FAE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458411"/>
            <a:ext cx="5222142" cy="3426107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CH" b="1" dirty="0">
                <a:solidFill>
                  <a:srgbClr val="87B918"/>
                </a:solidFill>
              </a:rPr>
              <a:t>Write as many “How might we” </a:t>
            </a:r>
            <a:r>
              <a:rPr lang="en-CH" dirty="0"/>
              <a:t>questions as you can.</a:t>
            </a:r>
            <a:br>
              <a:rPr lang="en-CH" dirty="0"/>
            </a:br>
            <a:r>
              <a:rPr lang="en-CH" dirty="0"/>
              <a:t>These will be the starting ground for your ideas.</a:t>
            </a:r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r>
              <a:rPr lang="en-CH" dirty="0"/>
              <a:t>Remember, HMW are still problems, not solutions!</a:t>
            </a:r>
          </a:p>
          <a:p>
            <a:pPr>
              <a:lnSpc>
                <a:spcPct val="110000"/>
              </a:lnSpc>
            </a:pPr>
            <a:endParaRPr lang="en-CH" dirty="0"/>
          </a:p>
          <a:p>
            <a:pPr>
              <a:lnSpc>
                <a:spcPct val="110000"/>
              </a:lnSpc>
            </a:pPr>
            <a:r>
              <a:rPr lang="en-CH" dirty="0"/>
              <a:t>If stuck try asking: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CH" dirty="0"/>
              <a:t>Why?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is stopping us?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if…?</a:t>
            </a: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endParaRPr lang="en-CH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A4BC69F-4C52-C21E-2F4F-2742F5911C69}"/>
              </a:ext>
            </a:extLst>
          </p:cNvPr>
          <p:cNvSpPr/>
          <p:nvPr/>
        </p:nvSpPr>
        <p:spPr>
          <a:xfrm>
            <a:off x="6252033" y="1915387"/>
            <a:ext cx="2326767" cy="2326767"/>
          </a:xfrm>
          <a:prstGeom prst="ellipse">
            <a:avLst/>
          </a:prstGeom>
          <a:solidFill>
            <a:srgbClr val="F5960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20 min</a:t>
            </a:r>
          </a:p>
        </p:txBody>
      </p:sp>
    </p:spTree>
    <p:extLst>
      <p:ext uri="{BB962C8B-B14F-4D97-AF65-F5344CB8AC3E}">
        <p14:creationId xmlns:p14="http://schemas.microsoft.com/office/powerpoint/2010/main" val="1131931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repeatCount="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6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0C6DD-CC79-3582-3DCE-2893C19D1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902" y="2321475"/>
            <a:ext cx="4668195" cy="500549"/>
          </a:xfrm>
        </p:spPr>
        <p:txBody>
          <a:bodyPr/>
          <a:lstStyle/>
          <a:p>
            <a:pPr algn="ctr"/>
            <a:r>
              <a:rPr lang="en-CH" sz="3600" dirty="0"/>
              <a:t>Yes and… yes but…</a:t>
            </a:r>
          </a:p>
        </p:txBody>
      </p:sp>
    </p:spTree>
    <p:extLst>
      <p:ext uri="{BB962C8B-B14F-4D97-AF65-F5344CB8AC3E}">
        <p14:creationId xmlns:p14="http://schemas.microsoft.com/office/powerpoint/2010/main" val="3596309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04AB4-813A-DE5F-B3C3-9457393F6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Opening paths to your imagination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21A65-51FA-3BFE-C628-28CD11FAE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668458"/>
            <a:ext cx="8027992" cy="336804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CH" b="1" dirty="0">
                <a:solidFill>
                  <a:srgbClr val="87B918"/>
                </a:solidFill>
              </a:rPr>
              <a:t>Pick 1-2 “How might we” </a:t>
            </a:r>
            <a:r>
              <a:rPr lang="en-CH" dirty="0"/>
              <a:t>questions.</a:t>
            </a:r>
            <a:br>
              <a:rPr lang="en-CH" dirty="0"/>
            </a:br>
            <a:endParaRPr lang="en-CH" dirty="0"/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endParaRPr lang="en-CH" dirty="0"/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CH" b="1" dirty="0">
                <a:solidFill>
                  <a:srgbClr val="00879A"/>
                </a:solidFill>
              </a:rPr>
              <a:t>Brainwrite</a:t>
            </a:r>
            <a:r>
              <a:rPr lang="en-CH" dirty="0"/>
              <a:t> about it.</a:t>
            </a: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endParaRPr lang="en-CH" dirty="0"/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endParaRPr lang="en-CH" dirty="0"/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CH" b="1" dirty="0">
                <a:solidFill>
                  <a:srgbClr val="87B918"/>
                </a:solidFill>
              </a:rPr>
              <a:t>Select 1-2 </a:t>
            </a:r>
            <a:r>
              <a:rPr lang="en-CH" dirty="0"/>
              <a:t>idea to take forward</a:t>
            </a: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058954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27932-1EEE-9348-9E86-9005D6F09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Rules for Ideation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F2ACC-37B8-FA42-BB2C-FF1A9D787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4" y="1423765"/>
            <a:ext cx="8027992" cy="336804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GB" dirty="0"/>
              <a:t>Defer judgement. 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GB" dirty="0"/>
              <a:t>Encourage wild ideas! 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GB" dirty="0"/>
              <a:t>Build on the ideas of others (use “and” instead of “but”)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GB" dirty="0"/>
              <a:t>Stay focused on the topic. 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GB" dirty="0"/>
              <a:t>Only one conversation at a time. 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GB" dirty="0"/>
              <a:t>Be visual. 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GB" dirty="0"/>
              <a:t>Go for quantity.</a:t>
            </a:r>
          </a:p>
        </p:txBody>
      </p:sp>
    </p:spTree>
    <p:extLst>
      <p:ext uri="{BB962C8B-B14F-4D97-AF65-F5344CB8AC3E}">
        <p14:creationId xmlns:p14="http://schemas.microsoft.com/office/powerpoint/2010/main" val="32895721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21C2692-7259-B241-8C22-A2D3EF7F782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1587" y="897408"/>
            <a:ext cx="6493062" cy="412012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FF50E3-C63D-024D-9450-81FC4EA563D8}"/>
              </a:ext>
            </a:extLst>
          </p:cNvPr>
          <p:cNvCxnSpPr>
            <a:cxnSpLocks/>
          </p:cNvCxnSpPr>
          <p:nvPr/>
        </p:nvCxnSpPr>
        <p:spPr>
          <a:xfrm flipV="1">
            <a:off x="4851367" y="1421980"/>
            <a:ext cx="0" cy="3070983"/>
          </a:xfrm>
          <a:prstGeom prst="line">
            <a:avLst/>
          </a:prstGeom>
          <a:ln>
            <a:solidFill>
              <a:srgbClr val="3BB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7919FA6-97EA-5B43-A623-2E7A89EF558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06375"/>
            <a:ext cx="8229600" cy="857250"/>
          </a:xfrm>
        </p:spPr>
        <p:txBody>
          <a:bodyPr/>
          <a:lstStyle/>
          <a:p>
            <a:r>
              <a:rPr lang="de-DE" dirty="0"/>
              <a:t>        </a:t>
            </a:r>
            <a:r>
              <a:rPr lang="de-DE" dirty="0" err="1"/>
              <a:t>Evaluate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ideas</a:t>
            </a:r>
            <a:endParaRPr lang="de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FFF145-6F9E-D0E7-4ADC-E0B80A22ABC0}"/>
              </a:ext>
            </a:extLst>
          </p:cNvPr>
          <p:cNvSpPr txBox="1"/>
          <p:nvPr/>
        </p:nvSpPr>
        <p:spPr>
          <a:xfrm>
            <a:off x="3952754" y="4568430"/>
            <a:ext cx="202527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Helvetica" pitchFamily="2" charset="0"/>
                <a:ea typeface="Roboto" panose="02000000000000000000" pitchFamily="2" charset="0"/>
                <a:cs typeface="Roboto" panose="02000000000000000000" pitchFamily="2" charset="0"/>
              </a:rPr>
              <a:t>Impact potential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B756396-BA0D-CB31-E1F7-48C19F2C563C}"/>
              </a:ext>
            </a:extLst>
          </p:cNvPr>
          <p:cNvCxnSpPr>
            <a:cxnSpLocks/>
          </p:cNvCxnSpPr>
          <p:nvPr/>
        </p:nvCxnSpPr>
        <p:spPr>
          <a:xfrm>
            <a:off x="2743200" y="2957471"/>
            <a:ext cx="4139610" cy="0"/>
          </a:xfrm>
          <a:prstGeom prst="line">
            <a:avLst/>
          </a:prstGeom>
          <a:ln>
            <a:solidFill>
              <a:srgbClr val="3BB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AD9051C-14C8-249A-0DF0-6C0D897AB2DF}"/>
              </a:ext>
            </a:extLst>
          </p:cNvPr>
          <p:cNvSpPr/>
          <p:nvPr/>
        </p:nvSpPr>
        <p:spPr>
          <a:xfrm>
            <a:off x="4851367" y="1421980"/>
            <a:ext cx="2066884" cy="1535491"/>
          </a:xfrm>
          <a:prstGeom prst="rect">
            <a:avLst/>
          </a:prstGeom>
          <a:solidFill>
            <a:srgbClr val="00879A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H" sz="1200" dirty="0">
                <a:solidFill>
                  <a:schemeClr val="bg1"/>
                </a:solidFill>
                <a:latin typeface="Helvetica Light" panose="020B0403020202020204" pitchFamily="34" charset="0"/>
              </a:rPr>
              <a:t>Sweet Spot</a:t>
            </a:r>
          </a:p>
        </p:txBody>
      </p:sp>
    </p:spTree>
    <p:extLst>
      <p:ext uri="{BB962C8B-B14F-4D97-AF65-F5344CB8AC3E}">
        <p14:creationId xmlns:p14="http://schemas.microsoft.com/office/powerpoint/2010/main" val="1868624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96C52D5-D56C-E786-9CCB-0A5405D01F42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466ECA-F767-9306-E2BD-5267B7360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649" y="0"/>
            <a:ext cx="727870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813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4AA863-9D28-0545-8A35-4CC7C941D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462" y="2015138"/>
            <a:ext cx="6667938" cy="2172549"/>
          </a:xfrm>
        </p:spPr>
        <p:txBody>
          <a:bodyPr>
            <a:normAutofit/>
          </a:bodyPr>
          <a:lstStyle/>
          <a:p>
            <a:pPr algn="ctr"/>
            <a:r>
              <a:rPr lang="de-DE" sz="10350" dirty="0">
                <a:solidFill>
                  <a:schemeClr val="bg1"/>
                </a:solidFill>
              </a:rPr>
              <a:t>5 + 5 = ?</a:t>
            </a:r>
          </a:p>
        </p:txBody>
      </p:sp>
    </p:spTree>
    <p:extLst>
      <p:ext uri="{BB962C8B-B14F-4D97-AF65-F5344CB8AC3E}">
        <p14:creationId xmlns:p14="http://schemas.microsoft.com/office/powerpoint/2010/main" val="3940768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4AED38EF-D4CB-4BD6-9A2C-4DFF7B7B2D29}"/>
              </a:ext>
            </a:extLst>
          </p:cNvPr>
          <p:cNvSpPr txBox="1">
            <a:spLocks/>
          </p:cNvSpPr>
          <p:nvPr/>
        </p:nvSpPr>
        <p:spPr>
          <a:xfrm>
            <a:off x="1702254" y="2074664"/>
            <a:ext cx="5739493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Ubuntu" panose="020B050403060203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sz="10350" dirty="0">
                <a:solidFill>
                  <a:schemeClr val="bg1"/>
                </a:solidFill>
              </a:rPr>
              <a:t>? + ? = 10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E477F0-E9CA-7472-8E99-8F20F70DD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52CBEF-A2B3-927B-E779-0E5715238F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15769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A33986-00BE-7448-9AFD-4C5F8DA55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54306" y="2571750"/>
            <a:ext cx="2316358" cy="132516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How to design a new bridge?</a:t>
            </a:r>
          </a:p>
        </p:txBody>
      </p:sp>
      <p:pic>
        <p:nvPicPr>
          <p:cNvPr id="7" name="Picture 6" descr="A picture containing sky, outdoor, water, building&#10;&#10;Description automatically generated">
            <a:extLst>
              <a:ext uri="{FF2B5EF4-FFF2-40B4-BE49-F238E27FC236}">
                <a16:creationId xmlns:a16="http://schemas.microsoft.com/office/drawing/2014/main" id="{496CC808-B62A-0A33-7C5B-5FCA98660F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505"/>
          <a:stretch/>
        </p:blipFill>
        <p:spPr>
          <a:xfrm>
            <a:off x="0" y="0"/>
            <a:ext cx="644055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746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>
            <a:extLst>
              <a:ext uri="{FF2B5EF4-FFF2-40B4-BE49-F238E27FC236}">
                <a16:creationId xmlns:a16="http://schemas.microsoft.com/office/drawing/2014/main" id="{70C6B329-FF16-4A4B-B8D6-FF3603F79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0583" y="3277134"/>
            <a:ext cx="5308541" cy="3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220" tIns="45613" rIns="91220" bIns="45613">
            <a:prstTxWarp prst="textNoShape">
              <a:avLst/>
            </a:prstTxWarp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 </a:t>
            </a:r>
            <a:r>
              <a:rPr lang="en-US" sz="1600" b="1" dirty="0">
                <a:solidFill>
                  <a:schemeClr val="bg1"/>
                </a:solidFill>
              </a:rPr>
              <a:t>Albert Einstein</a:t>
            </a:r>
            <a:endParaRPr lang="en-US" sz="1500" dirty="0">
              <a:solidFill>
                <a:schemeClr val="bg1"/>
              </a:solidFill>
              <a:cs typeface="Arial Narrow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FB933AB-22E0-4418-90BC-7606A1A46AEC}"/>
              </a:ext>
            </a:extLst>
          </p:cNvPr>
          <p:cNvSpPr txBox="1">
            <a:spLocks/>
          </p:cNvSpPr>
          <p:nvPr/>
        </p:nvSpPr>
        <p:spPr>
          <a:xfrm>
            <a:off x="544943" y="2047459"/>
            <a:ext cx="7423115" cy="1398844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>
                <a:solidFill>
                  <a:schemeClr val="bg1"/>
                </a:solidFill>
                <a:latin typeface="Ubuntu" panose="020B0504030602030204" pitchFamily="34" charset="0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+mn-lt"/>
              </a:rPr>
              <a:t>“If I had an hour to solve a problem, I'd spend 55 minutes thinking about the problem and 5 minutes thinking about solutions.”</a:t>
            </a:r>
            <a:br>
              <a:rPr lang="en-US" sz="2400" dirty="0">
                <a:latin typeface="+mn-lt"/>
              </a:rPr>
            </a:br>
            <a:endParaRPr lang="en-CH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9219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8A78332A-F342-45D2-FDE4-1CC9292E7E3D}"/>
              </a:ext>
            </a:extLst>
          </p:cNvPr>
          <p:cNvSpPr/>
          <p:nvPr/>
        </p:nvSpPr>
        <p:spPr>
          <a:xfrm>
            <a:off x="3458818" y="87603"/>
            <a:ext cx="5685182" cy="4968293"/>
          </a:xfrm>
          <a:prstGeom prst="ellipse">
            <a:avLst/>
          </a:prstGeom>
          <a:solidFill>
            <a:srgbClr val="00879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717A878-5F7B-2BA7-20A1-895609CF8393}"/>
              </a:ext>
            </a:extLst>
          </p:cNvPr>
          <p:cNvSpPr/>
          <p:nvPr/>
        </p:nvSpPr>
        <p:spPr>
          <a:xfrm>
            <a:off x="3725132" y="1100688"/>
            <a:ext cx="2975453" cy="297545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Work problem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F5DC1F-E531-1E37-F762-6C3381F1AA07}"/>
              </a:ext>
            </a:extLst>
          </p:cNvPr>
          <p:cNvSpPr/>
          <p:nvPr/>
        </p:nvSpPr>
        <p:spPr>
          <a:xfrm>
            <a:off x="7047694" y="2248583"/>
            <a:ext cx="17491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Problem </a:t>
            </a:r>
            <a:br>
              <a:rPr lang="en-CH" dirty="0">
                <a:solidFill>
                  <a:schemeClr val="bg1"/>
                </a:solidFill>
              </a:rPr>
            </a:br>
            <a:r>
              <a:rPr lang="en-CH" dirty="0">
                <a:solidFill>
                  <a:schemeClr val="bg1"/>
                </a:solidFill>
              </a:rPr>
              <a:t>Representation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2C46C41-54EC-DCD1-5F71-4BC320B0113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2214" y="883309"/>
            <a:ext cx="2813050" cy="2220913"/>
          </a:xfrm>
        </p:spPr>
        <p:txBody>
          <a:bodyPr>
            <a:normAutofit fontScale="90000"/>
          </a:bodyPr>
          <a:lstStyle/>
          <a:p>
            <a:pPr algn="l"/>
            <a:r>
              <a:rPr lang="en-CH" dirty="0"/>
              <a:t>It is not about solving the problem right, but </a:t>
            </a:r>
            <a:r>
              <a:rPr lang="en-CH" u="sng" dirty="0"/>
              <a:t>solving the right problem!</a:t>
            </a:r>
          </a:p>
        </p:txBody>
      </p:sp>
    </p:spTree>
    <p:extLst>
      <p:ext uri="{BB962C8B-B14F-4D97-AF65-F5344CB8AC3E}">
        <p14:creationId xmlns:p14="http://schemas.microsoft.com/office/powerpoint/2010/main" val="1132501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3559B-CA65-9497-E4EB-F24291A16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9241BA-8F25-C1C1-5FA1-7DB8F1481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993238"/>
            <a:ext cx="4006800" cy="1157023"/>
          </a:xfrm>
        </p:spPr>
        <p:txBody>
          <a:bodyPr anchor="ctr"/>
          <a:lstStyle/>
          <a:p>
            <a:pPr algn="just"/>
            <a:r>
              <a:rPr lang="en-CH" b="1" dirty="0"/>
              <a:t>How might we questions help us refine our understanding of the problem, while giving us inspirational avenues to generate ideas on.</a:t>
            </a:r>
          </a:p>
        </p:txBody>
      </p:sp>
      <p:pic>
        <p:nvPicPr>
          <p:cNvPr id="5" name="Picture 4" descr="A red light in the shape of a question mark&#10;&#10;Description automatically generated with medium confidence">
            <a:extLst>
              <a:ext uri="{FF2B5EF4-FFF2-40B4-BE49-F238E27FC236}">
                <a16:creationId xmlns:a16="http://schemas.microsoft.com/office/drawing/2014/main" id="{5CDDC5A8-C63C-E5C5-ED73-07CF437BB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711" y="0"/>
            <a:ext cx="3857289" cy="5143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01993F-8E4B-FA6E-9E1C-90C20BA7FF55}"/>
              </a:ext>
            </a:extLst>
          </p:cNvPr>
          <p:cNvSpPr txBox="1"/>
          <p:nvPr/>
        </p:nvSpPr>
        <p:spPr>
          <a:xfrm>
            <a:off x="3090441" y="4897279"/>
            <a:ext cx="45835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Simone Secci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CH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04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D88CBF5-616F-F449-B749-51B2AA352C1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511175"/>
            <a:ext cx="8229600" cy="857250"/>
          </a:xfrm>
        </p:spPr>
        <p:txBody>
          <a:bodyPr/>
          <a:lstStyle/>
          <a:p>
            <a:pPr algn="l"/>
            <a:r>
              <a:rPr lang="en-GB" dirty="0"/>
              <a:t>How might we…?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4294967295"/>
          </p:nvPr>
        </p:nvSpPr>
        <p:spPr>
          <a:xfrm>
            <a:off x="457200" y="1625601"/>
            <a:ext cx="7886700" cy="3098164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de-DE" dirty="0"/>
              <a:t>Go back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planetary</a:t>
            </a:r>
            <a:r>
              <a:rPr lang="de-DE" dirty="0"/>
              <a:t> </a:t>
            </a:r>
            <a:r>
              <a:rPr lang="de-DE" dirty="0" err="1"/>
              <a:t>principles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crafted</a:t>
            </a:r>
            <a:r>
              <a:rPr lang="de-DE" dirty="0"/>
              <a:t> </a:t>
            </a:r>
            <a:r>
              <a:rPr lang="de-DE" dirty="0" err="1"/>
              <a:t>yesterday</a:t>
            </a:r>
            <a:r>
              <a:rPr lang="de-DE" dirty="0"/>
              <a:t>.</a:t>
            </a:r>
          </a:p>
          <a:p>
            <a:pPr>
              <a:buFont typeface="+mj-lt"/>
              <a:buAutoNum type="arabicPeriod"/>
            </a:pPr>
            <a:endParaRPr lang="de-DE" dirty="0"/>
          </a:p>
          <a:p>
            <a:pPr>
              <a:buFont typeface="+mj-lt"/>
              <a:buAutoNum type="arabicPeriod"/>
            </a:pPr>
            <a:endParaRPr lang="de-DE" dirty="0"/>
          </a:p>
          <a:p>
            <a:pPr>
              <a:buFont typeface="+mj-lt"/>
              <a:buAutoNum type="arabicPeriod"/>
            </a:pPr>
            <a:r>
              <a:rPr lang="de-DE" dirty="0"/>
              <a:t>Review </a:t>
            </a:r>
            <a:r>
              <a:rPr lang="de-DE" dirty="0" err="1"/>
              <a:t>them</a:t>
            </a:r>
            <a:r>
              <a:rPr lang="de-DE" dirty="0"/>
              <a:t> and </a:t>
            </a:r>
            <a:r>
              <a:rPr lang="de-DE" dirty="0" err="1"/>
              <a:t>iterate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session</a:t>
            </a:r>
            <a:r>
              <a:rPr lang="de-DE" dirty="0"/>
              <a:t> on Regenerative Design (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).</a:t>
            </a:r>
          </a:p>
          <a:p>
            <a:pPr>
              <a:buFont typeface="+mj-lt"/>
              <a:buAutoNum type="arabicPeriod"/>
            </a:pPr>
            <a:endParaRPr lang="de-DE" dirty="0"/>
          </a:p>
          <a:p>
            <a:pPr>
              <a:buFont typeface="+mj-lt"/>
              <a:buAutoNum type="arabicPeriod"/>
            </a:pPr>
            <a:endParaRPr lang="de-DE" dirty="0"/>
          </a:p>
          <a:p>
            <a:pPr>
              <a:buFont typeface="+mj-lt"/>
              <a:buAutoNum type="arabicPeriod"/>
            </a:pPr>
            <a:r>
              <a:rPr lang="de-DE" dirty="0"/>
              <a:t>Write </a:t>
            </a:r>
            <a:r>
              <a:rPr lang="de-DE" dirty="0" err="1"/>
              <a:t>them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form </a:t>
            </a:r>
            <a:r>
              <a:rPr lang="de-DE" dirty="0" err="1"/>
              <a:t>of</a:t>
            </a:r>
            <a:r>
              <a:rPr lang="de-DE" dirty="0"/>
              <a:t> “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might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…“ </a:t>
            </a:r>
            <a:r>
              <a:rPr lang="de-DE" dirty="0" err="1"/>
              <a:t>questions</a:t>
            </a:r>
            <a:r>
              <a:rPr lang="de-DE" dirty="0"/>
              <a:t>.</a:t>
            </a:r>
          </a:p>
          <a:p>
            <a:pPr marL="0" indent="0">
              <a:buNone/>
            </a:pPr>
            <a:r>
              <a:rPr lang="de-DE" dirty="0"/>
              <a:t>	These </a:t>
            </a:r>
            <a:r>
              <a:rPr lang="de-DE" dirty="0" err="1"/>
              <a:t>questions</a:t>
            </a:r>
            <a:r>
              <a:rPr lang="de-DE" dirty="0"/>
              <a:t> </a:t>
            </a:r>
            <a:r>
              <a:rPr lang="de-DE" dirty="0" err="1"/>
              <a:t>help</a:t>
            </a:r>
            <a:r>
              <a:rPr lang="de-DE" dirty="0"/>
              <a:t> </a:t>
            </a:r>
            <a:r>
              <a:rPr lang="de-DE" dirty="0" err="1"/>
              <a:t>us</a:t>
            </a:r>
            <a:r>
              <a:rPr lang="de-DE" dirty="0"/>
              <a:t> </a:t>
            </a:r>
            <a:r>
              <a:rPr lang="de-DE" dirty="0" err="1"/>
              <a:t>identify</a:t>
            </a:r>
            <a:r>
              <a:rPr lang="de-DE" dirty="0"/>
              <a:t> </a:t>
            </a:r>
            <a:r>
              <a:rPr lang="de-DE" dirty="0" err="1"/>
              <a:t>opportunities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design and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broad</a:t>
            </a:r>
            <a:r>
              <a:rPr lang="de-DE" dirty="0"/>
              <a:t> 	</a:t>
            </a:r>
            <a:r>
              <a:rPr lang="de-DE" dirty="0" err="1"/>
              <a:t>enough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allow</a:t>
            </a:r>
            <a:r>
              <a:rPr lang="de-DE" dirty="0"/>
              <a:t> </a:t>
            </a:r>
            <a:r>
              <a:rPr lang="de-DE" dirty="0" err="1"/>
              <a:t>us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explore</a:t>
            </a:r>
            <a:r>
              <a:rPr lang="de-DE" dirty="0"/>
              <a:t> multiple </a:t>
            </a:r>
            <a:r>
              <a:rPr lang="de-DE" dirty="0" err="1"/>
              <a:t>solutions</a:t>
            </a:r>
            <a:r>
              <a:rPr lang="de-DE" dirty="0"/>
              <a:t>.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05316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D88CBF5-616F-F449-B749-51B2AA352C1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511175"/>
            <a:ext cx="8229600" cy="857250"/>
          </a:xfrm>
        </p:spPr>
        <p:txBody>
          <a:bodyPr/>
          <a:lstStyle/>
          <a:p>
            <a:pPr algn="l"/>
            <a:r>
              <a:rPr lang="en-GB" dirty="0"/>
              <a:t>How might we…? - Examples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D47C28B-5085-8C92-60B7-F01B26EEF0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690519"/>
              </p:ext>
            </p:extLst>
          </p:nvPr>
        </p:nvGraphicFramePr>
        <p:xfrm>
          <a:off x="457200" y="1990169"/>
          <a:ext cx="8229600" cy="86106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1194191889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59736676"/>
                    </a:ext>
                  </a:extLst>
                </a:gridCol>
              </a:tblGrid>
              <a:tr h="432833">
                <a:tc>
                  <a:txBody>
                    <a:bodyPr/>
                    <a:lstStyle/>
                    <a:p>
                      <a:r>
                        <a:rPr lang="en-GB" b="1" dirty="0"/>
                        <a:t>Problem</a:t>
                      </a:r>
                      <a:endParaRPr lang="en-GB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Users aren't aware of our product offerings.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9996046"/>
                  </a:ext>
                </a:extLst>
              </a:tr>
              <a:tr h="22367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430486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97A850A-E6A9-12E8-0DEF-8A0E19771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429526"/>
              </p:ext>
            </p:extLst>
          </p:nvPr>
        </p:nvGraphicFramePr>
        <p:xfrm>
          <a:off x="457200" y="3472973"/>
          <a:ext cx="8229600" cy="56769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3180955481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32451763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87B918"/>
                          </a:solidFill>
                        </a:rPr>
                        <a:t>How might we…</a:t>
                      </a:r>
                      <a:endParaRPr lang="en-GB" dirty="0">
                        <a:solidFill>
                          <a:srgbClr val="87B918"/>
                        </a:solidFill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87B918"/>
                          </a:solidFill>
                        </a:rPr>
                        <a:t>How might we increase awareness of the full product offerings?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4850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0173359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12212</TotalTime>
  <Words>558</Words>
  <Application>Microsoft Macintosh PowerPoint</Application>
  <PresentationFormat>On-screen Show (16:9)</PresentationFormat>
  <Paragraphs>86</Paragraphs>
  <Slides>19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Helvetica</vt:lpstr>
      <vt:lpstr>Helvetica 75</vt:lpstr>
      <vt:lpstr>HELVETICA LIGHT</vt:lpstr>
      <vt:lpstr>HELVETICA LIGHT</vt:lpstr>
      <vt:lpstr>Ubuntu</vt:lpstr>
      <vt:lpstr>Wingdings</vt:lpstr>
      <vt:lpstr>Opcion Foto</vt:lpstr>
      <vt:lpstr>How might we…?</vt:lpstr>
      <vt:lpstr>5 + 5 = ?</vt:lpstr>
      <vt:lpstr>PowerPoint Presentation</vt:lpstr>
      <vt:lpstr>How to design a new bridge?</vt:lpstr>
      <vt:lpstr>PowerPoint Presentation</vt:lpstr>
      <vt:lpstr>It is not about solving the problem right, but solving the right problem!</vt:lpstr>
      <vt:lpstr>PowerPoint Presentation</vt:lpstr>
      <vt:lpstr>How might we…?</vt:lpstr>
      <vt:lpstr>How might we…? - Examples</vt:lpstr>
      <vt:lpstr>How might we…? - Examples</vt:lpstr>
      <vt:lpstr>How might we…? - Examples</vt:lpstr>
      <vt:lpstr>How might we…? - Examples</vt:lpstr>
      <vt:lpstr>How might we…? - Examples</vt:lpstr>
      <vt:lpstr>Opening paths for opportunities</vt:lpstr>
      <vt:lpstr>Yes and… yes but…</vt:lpstr>
      <vt:lpstr>Opening paths to your imagination</vt:lpstr>
      <vt:lpstr>Rules for Ideation</vt:lpstr>
      <vt:lpstr>        Evaluate your ideas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Catarina Batista</cp:lastModifiedBy>
  <cp:revision>48</cp:revision>
  <dcterms:created xsi:type="dcterms:W3CDTF">2022-01-18T18:56:13Z</dcterms:created>
  <dcterms:modified xsi:type="dcterms:W3CDTF">2023-05-16T09:02:50Z</dcterms:modified>
  <cp:category/>
</cp:coreProperties>
</file>