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1" r:id="rId5"/>
    <p:sldId id="260" r:id="rId6"/>
    <p:sldId id="258" r:id="rId7"/>
    <p:sldId id="263" r:id="rId8"/>
    <p:sldId id="264" r:id="rId9"/>
    <p:sldId id="265" r:id="rId10"/>
    <p:sldId id="267" r:id="rId11"/>
    <p:sldId id="266" r:id="rId12"/>
    <p:sldId id="268" r:id="rId13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636" autoAdjust="0"/>
    <p:restoredTop sz="94660"/>
  </p:normalViewPr>
  <p:slideViewPr>
    <p:cSldViewPr snapToGrid="0">
      <p:cViewPr varScale="1">
        <p:scale>
          <a:sx n="89" d="100"/>
          <a:sy n="89" d="100"/>
        </p:scale>
        <p:origin x="528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image" Target="../media/image11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44A84-2465-4257-904E-427E36D18C8E}" type="datetimeFigureOut">
              <a:rPr lang="fr-FR" smtClean="0"/>
              <a:t>12/12/2023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DBF68F-8FEC-4A78-AFC8-09B6B58F859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443924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44A84-2465-4257-904E-427E36D18C8E}" type="datetimeFigureOut">
              <a:rPr lang="fr-FR" smtClean="0"/>
              <a:t>12/12/2023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DBF68F-8FEC-4A78-AFC8-09B6B58F859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071778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44A84-2465-4257-904E-427E36D18C8E}" type="datetimeFigureOut">
              <a:rPr lang="fr-FR" smtClean="0"/>
              <a:t>12/12/2023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DBF68F-8FEC-4A78-AFC8-09B6B58F859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178258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44A84-2465-4257-904E-427E36D18C8E}" type="datetimeFigureOut">
              <a:rPr lang="fr-FR" smtClean="0"/>
              <a:t>12/12/2023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DBF68F-8FEC-4A78-AFC8-09B6B58F859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54134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44A84-2465-4257-904E-427E36D18C8E}" type="datetimeFigureOut">
              <a:rPr lang="fr-FR" smtClean="0"/>
              <a:t>12/12/2023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DBF68F-8FEC-4A78-AFC8-09B6B58F859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584685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44A84-2465-4257-904E-427E36D18C8E}" type="datetimeFigureOut">
              <a:rPr lang="fr-FR" smtClean="0"/>
              <a:t>12/12/2023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DBF68F-8FEC-4A78-AFC8-09B6B58F859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033693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44A84-2465-4257-904E-427E36D18C8E}" type="datetimeFigureOut">
              <a:rPr lang="fr-FR" smtClean="0"/>
              <a:t>12/12/2023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DBF68F-8FEC-4A78-AFC8-09B6B58F859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327583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44A84-2465-4257-904E-427E36D18C8E}" type="datetimeFigureOut">
              <a:rPr lang="fr-FR" smtClean="0"/>
              <a:t>12/12/2023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DBF68F-8FEC-4A78-AFC8-09B6B58F859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516429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44A84-2465-4257-904E-427E36D18C8E}" type="datetimeFigureOut">
              <a:rPr lang="fr-FR" smtClean="0"/>
              <a:t>12/12/2023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DBF68F-8FEC-4A78-AFC8-09B6B58F859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745405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44A84-2465-4257-904E-427E36D18C8E}" type="datetimeFigureOut">
              <a:rPr lang="fr-FR" smtClean="0"/>
              <a:t>12/12/2023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DBF68F-8FEC-4A78-AFC8-09B6B58F859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066243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44A84-2465-4257-904E-427E36D18C8E}" type="datetimeFigureOut">
              <a:rPr lang="fr-FR" smtClean="0"/>
              <a:t>12/12/2023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DBF68F-8FEC-4A78-AFC8-09B6B58F859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504426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844A84-2465-4257-904E-427E36D18C8E}" type="datetimeFigureOut">
              <a:rPr lang="fr-FR" smtClean="0"/>
              <a:t>12/12/2023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DBF68F-8FEC-4A78-AFC8-09B6B58F859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641943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12.emf"/><Relationship Id="rId5" Type="http://schemas.openxmlformats.org/officeDocument/2006/relationships/oleObject" Target="../embeddings/oleObject4.bin"/><Relationship Id="rId4" Type="http://schemas.openxmlformats.org/officeDocument/2006/relationships/image" Target="../media/image11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.em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4.em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 smtClean="0"/>
              <a:t>Yannis and the </a:t>
            </a:r>
            <a:r>
              <a:rPr lang="fr-FR" dirty="0" err="1" smtClean="0"/>
              <a:t>conferences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dirty="0" smtClean="0"/>
              <a:t>Paul Colas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67285325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Obje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39997483"/>
              </p:ext>
            </p:extLst>
          </p:nvPr>
        </p:nvGraphicFramePr>
        <p:xfrm>
          <a:off x="7001834" y="523396"/>
          <a:ext cx="4114800" cy="5486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4" name="Acrobat Document" r:id="rId3" imgW="4114504" imgH="5486241" progId="Acrobat.Document.2017">
                  <p:embed/>
                </p:oleObj>
              </mc:Choice>
              <mc:Fallback>
                <p:oleObj name="Acrobat Document" r:id="rId3" imgW="4114504" imgH="5486241" progId="Acrobat.Document.2017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7001834" y="523396"/>
                        <a:ext cx="4114800" cy="54864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" name="Obje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7430963"/>
              </p:ext>
            </p:extLst>
          </p:nvPr>
        </p:nvGraphicFramePr>
        <p:xfrm>
          <a:off x="1144497" y="523396"/>
          <a:ext cx="4114800" cy="5486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5" name="Acrobat Document" r:id="rId5" imgW="4114504" imgH="5486241" progId="Acrobat.Document.2017">
                  <p:embed/>
                </p:oleObj>
              </mc:Choice>
              <mc:Fallback>
                <p:oleObj name="Acrobat Document" r:id="rId5" imgW="4114504" imgH="5486241" progId="Acrobat.Document.2017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144497" y="523396"/>
                        <a:ext cx="4114800" cy="54864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43255281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3"/>
          <p:cNvSpPr>
            <a:spLocks noChangeArrowheads="1"/>
          </p:cNvSpPr>
          <p:nvPr/>
        </p:nvSpPr>
        <p:spPr bwMode="auto">
          <a:xfrm>
            <a:off x="2481264" y="0"/>
            <a:ext cx="5400675" cy="157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fr-FR" sz="2400" b="1">
                <a:solidFill>
                  <a:schemeClr val="accent1"/>
                </a:solidFill>
                <a:latin typeface="Times New Roman" panose="02020603050405020304" pitchFamily="18" charset="0"/>
              </a:rPr>
              <a:t>10</a:t>
            </a:r>
            <a:r>
              <a:rPr lang="en-US" altLang="fr-FR" sz="2400" b="1" baseline="30000">
                <a:solidFill>
                  <a:schemeClr val="accent1"/>
                </a:solidFill>
                <a:latin typeface="Times New Roman" panose="02020603050405020304" pitchFamily="18" charset="0"/>
              </a:rPr>
              <a:t>th</a:t>
            </a:r>
            <a:r>
              <a:rPr lang="en-US" altLang="fr-FR" sz="2400" b="1">
                <a:solidFill>
                  <a:schemeClr val="accent1"/>
                </a:solidFill>
                <a:latin typeface="Times New Roman" panose="02020603050405020304" pitchFamily="18" charset="0"/>
              </a:rPr>
              <a:t> SYMPOSIUM, 15–17 Dec 2021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fr-FR" sz="2400" b="1">
                <a:solidFill>
                  <a:schemeClr val="accent1"/>
                </a:solidFill>
                <a:latin typeface="Times New Roman" panose="02020603050405020304" pitchFamily="18" charset="0"/>
              </a:rPr>
              <a:t>Diderot University</a:t>
            </a:r>
            <a:endParaRPr lang="en-US" altLang="fr-FR" sz="2400" b="1" i="1">
              <a:solidFill>
                <a:schemeClr val="accent1"/>
              </a:solidFill>
              <a:latin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fr-FR" sz="2400" b="1" i="1">
                <a:solidFill>
                  <a:srgbClr val="C00000"/>
                </a:solidFill>
                <a:latin typeface="Times New Roman" panose="02020603050405020304" pitchFamily="18" charset="0"/>
              </a:rPr>
              <a:t>Postponed due to COVID adjusted to safety regulations</a:t>
            </a:r>
            <a:endParaRPr lang="en-US" altLang="fr-FR" sz="2400" b="1">
              <a:solidFill>
                <a:srgbClr val="C00000"/>
              </a:solidFill>
              <a:latin typeface="Times New Roman" panose="02020603050405020304" pitchFamily="18" charset="0"/>
            </a:endParaRPr>
          </a:p>
        </p:txBody>
      </p:sp>
      <p:pic>
        <p:nvPicPr>
          <p:cNvPr id="32770" name="Imag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9664" y="1587501"/>
            <a:ext cx="3208337" cy="3275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771" name="Imag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2576" y="1566863"/>
            <a:ext cx="3922713" cy="260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772" name="Image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75289" y="1412876"/>
            <a:ext cx="2420937" cy="4652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ZoneTexte 1"/>
          <p:cNvSpPr txBox="1"/>
          <p:nvPr/>
        </p:nvSpPr>
        <p:spPr>
          <a:xfrm>
            <a:off x="7625750" y="521772"/>
            <a:ext cx="39422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>
                <a:solidFill>
                  <a:srgbClr val="FF0000"/>
                </a:solidFill>
              </a:rPr>
              <a:t>Check of </a:t>
            </a:r>
            <a:r>
              <a:rPr lang="fr-FR" b="1" dirty="0" err="1" smtClean="0">
                <a:solidFill>
                  <a:srgbClr val="FF0000"/>
                </a:solidFill>
              </a:rPr>
              <a:t>anticovid</a:t>
            </a:r>
            <a:r>
              <a:rPr lang="fr-FR" b="1" dirty="0" smtClean="0">
                <a:solidFill>
                  <a:srgbClr val="FF0000"/>
                </a:solidFill>
              </a:rPr>
              <a:t> test at the entrance</a:t>
            </a:r>
            <a:endParaRPr lang="fr-FR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7385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130" y="0"/>
            <a:ext cx="1127774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1725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941717" y="721442"/>
            <a:ext cx="5907657" cy="5808753"/>
          </a:xfrm>
        </p:spPr>
        <p:txBody>
          <a:bodyPr>
            <a:normAutofit lnSpcReduction="10000"/>
          </a:bodyPr>
          <a:lstStyle/>
          <a:p>
            <a:r>
              <a:rPr lang="fr-FR" dirty="0" smtClean="0"/>
              <a:t>Yannis </a:t>
            </a:r>
            <a:r>
              <a:rPr lang="fr-FR" dirty="0" err="1" smtClean="0"/>
              <a:t>was</a:t>
            </a:r>
            <a:r>
              <a:rPr lang="fr-FR" dirty="0" smtClean="0"/>
              <a:t> the </a:t>
            </a:r>
            <a:r>
              <a:rPr lang="fr-FR" dirty="0" err="1" smtClean="0"/>
              <a:t>initiator</a:t>
            </a:r>
            <a:r>
              <a:rPr lang="fr-FR" dirty="0" smtClean="0"/>
              <a:t> of </a:t>
            </a:r>
            <a:r>
              <a:rPr lang="fr-FR" dirty="0" err="1" smtClean="0"/>
              <a:t>many</a:t>
            </a:r>
            <a:r>
              <a:rPr lang="fr-FR" dirty="0" smtClean="0"/>
              <a:t> </a:t>
            </a:r>
            <a:r>
              <a:rPr lang="fr-FR" dirty="0" err="1" smtClean="0"/>
              <a:t>conferences</a:t>
            </a:r>
            <a:r>
              <a:rPr lang="fr-FR" dirty="0" smtClean="0"/>
              <a:t> and </a:t>
            </a:r>
            <a:r>
              <a:rPr lang="fr-FR" dirty="0" err="1" smtClean="0"/>
              <a:t>participated</a:t>
            </a:r>
            <a:r>
              <a:rPr lang="fr-FR" dirty="0" smtClean="0"/>
              <a:t> in the </a:t>
            </a:r>
            <a:r>
              <a:rPr lang="fr-FR" dirty="0" err="1" smtClean="0"/>
              <a:t>organization</a:t>
            </a:r>
            <a:r>
              <a:rPr lang="fr-FR" dirty="0" smtClean="0"/>
              <a:t> of </a:t>
            </a:r>
            <a:r>
              <a:rPr lang="fr-FR" dirty="0" err="1" smtClean="0"/>
              <a:t>many</a:t>
            </a:r>
            <a:r>
              <a:rPr lang="fr-FR" dirty="0" smtClean="0"/>
              <a:t>. </a:t>
            </a:r>
          </a:p>
          <a:p>
            <a:r>
              <a:rPr lang="fr-FR" dirty="0" smtClean="0"/>
              <a:t>The </a:t>
            </a:r>
            <a:r>
              <a:rPr lang="fr-FR" dirty="0" err="1" smtClean="0"/>
              <a:t>history</a:t>
            </a:r>
            <a:r>
              <a:rPr lang="fr-FR" dirty="0" smtClean="0"/>
              <a:t> </a:t>
            </a:r>
            <a:r>
              <a:rPr lang="fr-FR" dirty="0" err="1" smtClean="0"/>
              <a:t>here</a:t>
            </a:r>
            <a:r>
              <a:rPr lang="fr-FR" dirty="0" smtClean="0"/>
              <a:t> </a:t>
            </a:r>
            <a:r>
              <a:rPr lang="fr-FR" dirty="0" err="1" smtClean="0"/>
              <a:t>starts</a:t>
            </a:r>
            <a:r>
              <a:rPr lang="fr-FR" dirty="0" smtClean="0"/>
              <a:t> </a:t>
            </a:r>
            <a:r>
              <a:rPr lang="fr-FR" dirty="0" err="1" smtClean="0"/>
              <a:t>with</a:t>
            </a:r>
            <a:r>
              <a:rPr lang="fr-FR" dirty="0" smtClean="0"/>
              <a:t> the ‘</a:t>
            </a:r>
            <a:r>
              <a:rPr lang="fr-FR" dirty="0" err="1" smtClean="0"/>
              <a:t>Micromegas</a:t>
            </a:r>
            <a:r>
              <a:rPr lang="fr-FR" dirty="0" smtClean="0"/>
              <a:t> Workshops’</a:t>
            </a:r>
          </a:p>
          <a:p>
            <a:pPr marL="0" indent="0">
              <a:buNone/>
            </a:pPr>
            <a:r>
              <a:rPr lang="fr-FR" dirty="0" smtClean="0"/>
              <a:t>	- 1998 </a:t>
            </a:r>
            <a:r>
              <a:rPr lang="fr-FR" dirty="0" err="1" smtClean="0"/>
              <a:t>Subatech</a:t>
            </a:r>
            <a:r>
              <a:rPr lang="fr-FR" dirty="0" smtClean="0"/>
              <a:t> (Alice, </a:t>
            </a:r>
            <a:r>
              <a:rPr lang="fr-FR" dirty="0" err="1" smtClean="0"/>
              <a:t>Gutbord</a:t>
            </a:r>
            <a:r>
              <a:rPr lang="fr-FR" dirty="0" smtClean="0"/>
              <a:t>)</a:t>
            </a:r>
          </a:p>
          <a:p>
            <a:pPr marL="0" indent="0">
              <a:buNone/>
            </a:pPr>
            <a:r>
              <a:rPr lang="fr-FR" dirty="0"/>
              <a:t>	</a:t>
            </a:r>
            <a:r>
              <a:rPr lang="fr-FR" dirty="0" smtClean="0"/>
              <a:t>- 1999 Saclay (</a:t>
            </a:r>
            <a:r>
              <a:rPr lang="fr-FR" dirty="0" err="1" smtClean="0"/>
              <a:t>Compass</a:t>
            </a:r>
            <a:r>
              <a:rPr lang="fr-FR" dirty="0" smtClean="0"/>
              <a:t>)</a:t>
            </a:r>
          </a:p>
          <a:p>
            <a:pPr marL="0" indent="0">
              <a:buNone/>
            </a:pPr>
            <a:r>
              <a:rPr lang="fr-FR" dirty="0"/>
              <a:t>	</a:t>
            </a:r>
            <a:r>
              <a:rPr lang="fr-FR" dirty="0" smtClean="0"/>
              <a:t>- 2000 Lausanne (</a:t>
            </a:r>
            <a:r>
              <a:rPr lang="fr-FR" dirty="0" err="1" smtClean="0"/>
              <a:t>where</a:t>
            </a:r>
            <a:r>
              <a:rPr lang="fr-FR" dirty="0" smtClean="0"/>
              <a:t> Jeanneret </a:t>
            </a:r>
            <a:r>
              <a:rPr lang="fr-FR" dirty="0" err="1" smtClean="0"/>
              <a:t>presented</a:t>
            </a:r>
            <a:r>
              <a:rPr lang="fr-FR" dirty="0" smtClean="0"/>
              <a:t> the </a:t>
            </a:r>
            <a:r>
              <a:rPr lang="fr-FR" dirty="0" err="1" smtClean="0"/>
              <a:t>LEMs</a:t>
            </a:r>
            <a:r>
              <a:rPr lang="fr-FR" dirty="0" smtClean="0"/>
              <a:t>, </a:t>
            </a:r>
            <a:r>
              <a:rPr lang="fr-FR" dirty="0" err="1" smtClean="0"/>
              <a:t>now</a:t>
            </a:r>
            <a:r>
              <a:rPr lang="fr-FR" dirty="0" smtClean="0"/>
              <a:t> </a:t>
            </a:r>
            <a:r>
              <a:rPr lang="fr-FR" dirty="0" err="1" smtClean="0"/>
              <a:t>often</a:t>
            </a:r>
            <a:r>
              <a:rPr lang="fr-FR" dirty="0" smtClean="0"/>
              <a:t> </a:t>
            </a:r>
            <a:r>
              <a:rPr lang="fr-FR" dirty="0" err="1" smtClean="0"/>
              <a:t>called</a:t>
            </a:r>
            <a:r>
              <a:rPr lang="fr-FR" dirty="0" smtClean="0"/>
              <a:t> THGEMS)</a:t>
            </a:r>
          </a:p>
          <a:p>
            <a:pPr marL="0" indent="0">
              <a:buNone/>
            </a:pPr>
            <a:endParaRPr lang="fr-FR" dirty="0" smtClean="0"/>
          </a:p>
          <a:p>
            <a:r>
              <a:rPr lang="fr-FR" dirty="0" smtClean="0"/>
              <a:t>Georges Charpak </a:t>
            </a:r>
            <a:r>
              <a:rPr lang="fr-FR" dirty="0" err="1" smtClean="0"/>
              <a:t>attended</a:t>
            </a:r>
            <a:r>
              <a:rPr lang="fr-FR" dirty="0" smtClean="0"/>
              <a:t> </a:t>
            </a:r>
            <a:r>
              <a:rPr lang="fr-FR" dirty="0" err="1" smtClean="0"/>
              <a:t>these</a:t>
            </a:r>
            <a:r>
              <a:rPr lang="fr-FR" dirty="0" smtClean="0"/>
              <a:t> workshops</a:t>
            </a:r>
          </a:p>
          <a:p>
            <a:endParaRPr lang="fr-FR" dirty="0" smtClean="0"/>
          </a:p>
          <a:p>
            <a:endParaRPr lang="fr-FR" dirty="0" smtClean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 smtClean="0"/>
          </a:p>
          <a:p>
            <a:endParaRPr lang="fr-FR" dirty="0"/>
          </a:p>
        </p:txBody>
      </p:sp>
      <p:graphicFrame>
        <p:nvGraphicFramePr>
          <p:cNvPr id="2" name="Obje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04247321"/>
              </p:ext>
            </p:extLst>
          </p:nvPr>
        </p:nvGraphicFramePr>
        <p:xfrm>
          <a:off x="7053592" y="186965"/>
          <a:ext cx="4533900" cy="64087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7" name="Acrobat Document" r:id="rId3" imgW="4533530" imgH="6408147" progId="Acrobat.Document.2017">
                  <p:embed/>
                </p:oleObj>
              </mc:Choice>
              <mc:Fallback>
                <p:oleObj name="Acrobat Document" r:id="rId3" imgW="4533530" imgH="6408147" progId="Acrobat.Document.2017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7053592" y="186965"/>
                        <a:ext cx="4533900" cy="6408738"/>
                      </a:xfrm>
                      <a:prstGeom prst="rect">
                        <a:avLst/>
                      </a:prstGeom>
                      <a:ln>
                        <a:solidFill>
                          <a:schemeClr val="tx1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9348930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The four-</a:t>
            </a:r>
            <a:r>
              <a:rPr lang="fr-FR" dirty="0" err="1" smtClean="0"/>
              <a:t>seas</a:t>
            </a:r>
            <a:r>
              <a:rPr lang="fr-FR" dirty="0" smtClean="0"/>
              <a:t> </a:t>
            </a:r>
            <a:r>
              <a:rPr lang="fr-FR" dirty="0" err="1" smtClean="0"/>
              <a:t>conferences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838200" y="1398904"/>
            <a:ext cx="6571891" cy="5010521"/>
          </a:xfrm>
        </p:spPr>
        <p:txBody>
          <a:bodyPr>
            <a:normAutofit fontScale="92500" lnSpcReduction="10000"/>
          </a:bodyPr>
          <a:lstStyle/>
          <a:p>
            <a:r>
              <a:rPr lang="fr-FR" dirty="0" smtClean="0"/>
              <a:t>General </a:t>
            </a:r>
            <a:r>
              <a:rPr lang="fr-FR" dirty="0" err="1" smtClean="0"/>
              <a:t>Particle</a:t>
            </a:r>
            <a:r>
              <a:rPr lang="fr-FR" dirty="0" smtClean="0"/>
              <a:t> Physics and Detectors </a:t>
            </a:r>
            <a:r>
              <a:rPr lang="fr-FR" dirty="0" err="1" smtClean="0"/>
              <a:t>conferences</a:t>
            </a:r>
            <a:r>
              <a:rPr lang="fr-FR" dirty="0" smtClean="0"/>
              <a:t>, </a:t>
            </a:r>
            <a:r>
              <a:rPr lang="fr-FR" dirty="0" err="1" smtClean="0"/>
              <a:t>with</a:t>
            </a:r>
            <a:r>
              <a:rPr lang="fr-FR" dirty="0" smtClean="0"/>
              <a:t> a </a:t>
            </a:r>
            <a:r>
              <a:rPr lang="fr-FR" dirty="0" err="1" smtClean="0"/>
              <a:t>concern</a:t>
            </a:r>
            <a:r>
              <a:rPr lang="fr-FR" dirty="0" smtClean="0"/>
              <a:t> about </a:t>
            </a:r>
            <a:r>
              <a:rPr lang="fr-FR" dirty="0" err="1" smtClean="0"/>
              <a:t>peace</a:t>
            </a:r>
            <a:r>
              <a:rPr lang="fr-FR" dirty="0" smtClean="0"/>
              <a:t> and </a:t>
            </a:r>
            <a:r>
              <a:rPr lang="fr-FR" dirty="0" err="1" smtClean="0"/>
              <a:t>development</a:t>
            </a:r>
            <a:r>
              <a:rPr lang="fr-FR" dirty="0" smtClean="0"/>
              <a:t> in the Balkans. </a:t>
            </a:r>
            <a:r>
              <a:rPr lang="fr-FR" dirty="0" err="1" smtClean="0"/>
              <a:t>Started</a:t>
            </a:r>
            <a:r>
              <a:rPr lang="fr-FR" dirty="0" smtClean="0"/>
              <a:t> at the end of the </a:t>
            </a:r>
            <a:r>
              <a:rPr lang="fr-FR" dirty="0" err="1" smtClean="0"/>
              <a:t>Serbo-Croatian</a:t>
            </a:r>
            <a:r>
              <a:rPr lang="fr-FR" dirty="0" smtClean="0"/>
              <a:t> </a:t>
            </a:r>
            <a:r>
              <a:rPr lang="fr-FR" dirty="0" err="1" smtClean="0"/>
              <a:t>war</a:t>
            </a:r>
            <a:r>
              <a:rPr lang="fr-FR" dirty="0" smtClean="0"/>
              <a:t>. </a:t>
            </a:r>
          </a:p>
          <a:p>
            <a:r>
              <a:rPr lang="fr-FR" dirty="0" smtClean="0"/>
              <a:t>Pierre </a:t>
            </a:r>
            <a:r>
              <a:rPr lang="fr-FR" dirty="0" err="1" smtClean="0"/>
              <a:t>Petroff</a:t>
            </a:r>
            <a:r>
              <a:rPr lang="fr-FR" dirty="0" smtClean="0"/>
              <a:t>, Yves </a:t>
            </a:r>
            <a:r>
              <a:rPr lang="fr-FR" dirty="0" err="1" smtClean="0"/>
              <a:t>Lemoigne</a:t>
            </a:r>
            <a:r>
              <a:rPr lang="fr-FR" dirty="0" smtClean="0"/>
              <a:t>, Daniel </a:t>
            </a:r>
            <a:r>
              <a:rPr lang="fr-FR" dirty="0" err="1" smtClean="0"/>
              <a:t>Denegri</a:t>
            </a:r>
            <a:r>
              <a:rPr lang="fr-FR" dirty="0" smtClean="0"/>
              <a:t>, Georges Charpak, Yannis Giomataris…</a:t>
            </a:r>
          </a:p>
          <a:p>
            <a:r>
              <a:rPr lang="fr-FR" dirty="0" err="1" smtClean="0"/>
              <a:t>Funded</a:t>
            </a:r>
            <a:r>
              <a:rPr lang="fr-FR" dirty="0" smtClean="0"/>
              <a:t> by UNESCO. </a:t>
            </a:r>
          </a:p>
          <a:p>
            <a:pPr lvl="1"/>
            <a:r>
              <a:rPr lang="fr-FR" dirty="0" smtClean="0"/>
              <a:t>Trieste, 1995</a:t>
            </a:r>
          </a:p>
          <a:p>
            <a:pPr lvl="1"/>
            <a:r>
              <a:rPr lang="fr-FR" dirty="0" smtClean="0"/>
              <a:t>Sarajevo, 1998</a:t>
            </a:r>
          </a:p>
          <a:p>
            <a:pPr lvl="1"/>
            <a:r>
              <a:rPr lang="fr-FR" dirty="0" smtClean="0"/>
              <a:t>Thessaloniki, 2002 </a:t>
            </a:r>
          </a:p>
          <a:p>
            <a:pPr lvl="1"/>
            <a:r>
              <a:rPr lang="fr-FR" dirty="0" smtClean="0"/>
              <a:t>Istanbul, 2004</a:t>
            </a:r>
          </a:p>
          <a:p>
            <a:pPr lvl="1"/>
            <a:r>
              <a:rPr lang="fr-FR" dirty="0" smtClean="0"/>
              <a:t>Iasi (Romania), </a:t>
            </a:r>
            <a:r>
              <a:rPr lang="fr-FR" dirty="0"/>
              <a:t>2007</a:t>
            </a:r>
            <a:endParaRPr lang="fr-FR" dirty="0" smtClean="0"/>
          </a:p>
          <a:p>
            <a:r>
              <a:rPr lang="fr-FR" dirty="0" err="1" smtClean="0"/>
              <a:t>Stopped</a:t>
            </a:r>
            <a:r>
              <a:rPr lang="fr-FR" dirty="0" smtClean="0"/>
              <a:t> </a:t>
            </a:r>
            <a:r>
              <a:rPr lang="fr-FR" dirty="0" err="1" smtClean="0"/>
              <a:t>after</a:t>
            </a:r>
            <a:r>
              <a:rPr lang="fr-FR" dirty="0" smtClean="0"/>
              <a:t> </a:t>
            </a:r>
            <a:r>
              <a:rPr lang="fr-FR" dirty="0" err="1" smtClean="0"/>
              <a:t>this</a:t>
            </a:r>
            <a:r>
              <a:rPr lang="fr-FR" dirty="0" smtClean="0"/>
              <a:t> </a:t>
            </a:r>
            <a:r>
              <a:rPr lang="fr-FR" dirty="0" err="1" smtClean="0"/>
              <a:t>with</a:t>
            </a:r>
            <a:r>
              <a:rPr lang="fr-FR" dirty="0" smtClean="0"/>
              <a:t> the UNESCO </a:t>
            </a:r>
            <a:r>
              <a:rPr lang="fr-FR" dirty="0" err="1" smtClean="0"/>
              <a:t>funding</a:t>
            </a:r>
            <a:endParaRPr lang="fr-FR" dirty="0" smtClean="0"/>
          </a:p>
          <a:p>
            <a:pPr lvl="1"/>
            <a:endParaRPr lang="fr-FR" dirty="0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79766" y="843952"/>
            <a:ext cx="3536012" cy="515998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7919542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52732" y="632544"/>
            <a:ext cx="6882442" cy="678671"/>
          </a:xfrm>
        </p:spPr>
        <p:txBody>
          <a:bodyPr>
            <a:noAutofit/>
          </a:bodyPr>
          <a:lstStyle/>
          <a:p>
            <a:r>
              <a:rPr lang="fr-FR" sz="3600" b="1" dirty="0" smtClean="0"/>
              <a:t>Satellite MPGD meetings of IEEE NSS</a:t>
            </a:r>
            <a:endParaRPr lang="fr-FR" sz="3600" b="1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52732" y="1497821"/>
            <a:ext cx="6511506" cy="4351338"/>
          </a:xfrm>
        </p:spPr>
        <p:txBody>
          <a:bodyPr/>
          <a:lstStyle/>
          <a:p>
            <a:r>
              <a:rPr lang="fr-FR" dirty="0" smtClean="0"/>
              <a:t>2006 -2016</a:t>
            </a:r>
          </a:p>
          <a:p>
            <a:r>
              <a:rPr lang="fr-FR" dirty="0" err="1" smtClean="0"/>
              <a:t>Hawai</a:t>
            </a:r>
            <a:r>
              <a:rPr lang="fr-FR" dirty="0" smtClean="0"/>
              <a:t> 2007 : </a:t>
            </a:r>
            <a:r>
              <a:rPr lang="fr-FR" dirty="0" err="1" smtClean="0"/>
              <a:t>With</a:t>
            </a:r>
            <a:r>
              <a:rPr lang="fr-FR" dirty="0" smtClean="0"/>
              <a:t> Maxim Titov, </a:t>
            </a:r>
            <a:r>
              <a:rPr lang="fr-FR" dirty="0" err="1" smtClean="0"/>
              <a:t>we</a:t>
            </a:r>
            <a:r>
              <a:rPr lang="fr-FR" dirty="0" smtClean="0"/>
              <a:t> </a:t>
            </a:r>
            <a:r>
              <a:rPr lang="fr-FR" dirty="0" err="1" smtClean="0"/>
              <a:t>proposed</a:t>
            </a:r>
            <a:r>
              <a:rPr lang="fr-FR" dirty="0" smtClean="0"/>
              <a:t> to the General chair of the </a:t>
            </a:r>
            <a:r>
              <a:rPr lang="fr-FR" dirty="0" err="1" smtClean="0"/>
              <a:t>conference</a:t>
            </a:r>
            <a:r>
              <a:rPr lang="fr-FR" dirty="0" smtClean="0"/>
              <a:t> to have one full </a:t>
            </a:r>
            <a:r>
              <a:rPr lang="fr-FR" dirty="0" err="1" smtClean="0"/>
              <a:t>day</a:t>
            </a:r>
            <a:r>
              <a:rPr lang="fr-FR" dirty="0"/>
              <a:t> </a:t>
            </a:r>
            <a:r>
              <a:rPr lang="fr-FR" dirty="0" smtClean="0"/>
              <a:t>on </a:t>
            </a:r>
            <a:r>
              <a:rPr lang="fr-FR" dirty="0" err="1" smtClean="0"/>
              <a:t>MPGDs</a:t>
            </a:r>
            <a:endParaRPr lang="fr-FR" dirty="0" smtClean="0"/>
          </a:p>
          <a:p>
            <a:r>
              <a:rPr lang="fr-FR" dirty="0" smtClean="0"/>
              <a:t>This </a:t>
            </a:r>
            <a:r>
              <a:rPr lang="fr-FR" dirty="0" err="1" smtClean="0"/>
              <a:t>was</a:t>
            </a:r>
            <a:r>
              <a:rPr lang="fr-FR" dirty="0" smtClean="0"/>
              <a:t> a transition to the MPGD </a:t>
            </a:r>
            <a:r>
              <a:rPr lang="fr-FR" dirty="0" err="1" smtClean="0"/>
              <a:t>conference</a:t>
            </a:r>
            <a:r>
              <a:rPr lang="fr-FR" dirty="0" smtClean="0"/>
              <a:t> </a:t>
            </a:r>
            <a:r>
              <a:rPr lang="fr-FR" dirty="0" err="1" smtClean="0"/>
              <a:t>series</a:t>
            </a:r>
            <a:endParaRPr lang="fr-FR" dirty="0" smtClean="0"/>
          </a:p>
          <a:p>
            <a:r>
              <a:rPr lang="fr-FR" dirty="0" err="1" smtClean="0"/>
              <a:t>Gaseous</a:t>
            </a:r>
            <a:r>
              <a:rPr lang="fr-FR" dirty="0" smtClean="0"/>
              <a:t> detector session of NSS/MIC (</a:t>
            </a:r>
            <a:r>
              <a:rPr lang="fr-FR" dirty="0" err="1" smtClean="0"/>
              <a:t>with</a:t>
            </a:r>
            <a:r>
              <a:rPr lang="fr-FR" dirty="0" smtClean="0"/>
              <a:t> Leszek Ropelewski) in </a:t>
            </a:r>
            <a:r>
              <a:rPr lang="fr-FR" dirty="0" err="1" smtClean="0"/>
              <a:t>various</a:t>
            </a:r>
            <a:r>
              <a:rPr lang="fr-FR" dirty="0" smtClean="0"/>
              <a:t> places (</a:t>
            </a:r>
            <a:r>
              <a:rPr lang="fr-FR" dirty="0" err="1" smtClean="0"/>
              <a:t>Dresden</a:t>
            </a:r>
            <a:r>
              <a:rPr lang="fr-FR" dirty="0" smtClean="0"/>
              <a:t>, San Diego, Anaheim…)</a:t>
            </a:r>
            <a:endParaRPr lang="fr-FR" dirty="0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80958" y="451839"/>
            <a:ext cx="3360698" cy="57251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52406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The MPGD </a:t>
            </a:r>
            <a:r>
              <a:rPr lang="fr-FR" dirty="0" err="1" smtClean="0"/>
              <a:t>conferences</a:t>
            </a:r>
            <a:endParaRPr lang="fr-FR" dirty="0"/>
          </a:p>
        </p:txBody>
      </p:sp>
      <p:graphicFrame>
        <p:nvGraphicFramePr>
          <p:cNvPr id="4" name="Espace réservé du contenu 3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18718351"/>
              </p:ext>
            </p:extLst>
          </p:nvPr>
        </p:nvGraphicFramePr>
        <p:xfrm>
          <a:off x="7470475" y="226158"/>
          <a:ext cx="4236301" cy="598839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9" name="Acrobat Document" r:id="rId3" imgW="9075109" imgH="12831992" progId="Acrobat.Document.2017">
                  <p:embed/>
                </p:oleObj>
              </mc:Choice>
              <mc:Fallback>
                <p:oleObj name="Acrobat Document" r:id="rId3" imgW="9075109" imgH="12831992" progId="Acrobat.Document.2017">
                  <p:embed/>
                  <p:pic>
                    <p:nvPicPr>
                      <p:cNvPr id="4" name="Objet 3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7470475" y="226158"/>
                        <a:ext cx="4236301" cy="598839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ZoneTexte 4"/>
          <p:cNvSpPr txBox="1"/>
          <p:nvPr/>
        </p:nvSpPr>
        <p:spPr>
          <a:xfrm>
            <a:off x="1017917" y="1690688"/>
            <a:ext cx="5762445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In the </a:t>
            </a:r>
            <a:r>
              <a:rPr lang="fr-FR" dirty="0" err="1" smtClean="0"/>
              <a:t>continuity</a:t>
            </a:r>
            <a:r>
              <a:rPr lang="fr-FR" dirty="0" smtClean="0"/>
              <a:t> of </a:t>
            </a:r>
            <a:r>
              <a:rPr lang="fr-FR" dirty="0" err="1" smtClean="0"/>
              <a:t>this</a:t>
            </a:r>
            <a:r>
              <a:rPr lang="fr-FR" dirty="0" smtClean="0"/>
              <a:t>, </a:t>
            </a:r>
            <a:r>
              <a:rPr lang="fr-FR" dirty="0" err="1" smtClean="0"/>
              <a:t>it</a:t>
            </a:r>
            <a:r>
              <a:rPr lang="fr-FR" dirty="0" smtClean="0"/>
              <a:t> </a:t>
            </a:r>
            <a:r>
              <a:rPr lang="fr-FR" dirty="0" err="1" smtClean="0"/>
              <a:t>was</a:t>
            </a:r>
            <a:r>
              <a:rPr lang="fr-FR" dirty="0" smtClean="0"/>
              <a:t> </a:t>
            </a:r>
            <a:r>
              <a:rPr lang="fr-FR" dirty="0" err="1" smtClean="0"/>
              <a:t>decided</a:t>
            </a:r>
            <a:r>
              <a:rPr lang="fr-FR" dirty="0" smtClean="0"/>
              <a:t> to </a:t>
            </a:r>
            <a:r>
              <a:rPr lang="fr-FR" dirty="0" err="1" smtClean="0"/>
              <a:t>establish</a:t>
            </a:r>
            <a:r>
              <a:rPr lang="fr-FR" dirty="0" smtClean="0"/>
              <a:t> </a:t>
            </a:r>
            <a:r>
              <a:rPr lang="fr-FR" dirty="0" err="1" smtClean="0"/>
              <a:t>recurrent</a:t>
            </a:r>
            <a:r>
              <a:rPr lang="fr-FR" dirty="0" smtClean="0"/>
              <a:t> </a:t>
            </a:r>
            <a:r>
              <a:rPr lang="fr-FR" dirty="0" err="1" smtClean="0"/>
              <a:t>conferences</a:t>
            </a:r>
            <a:r>
              <a:rPr lang="fr-FR" dirty="0" smtClean="0"/>
              <a:t> on </a:t>
            </a:r>
            <a:r>
              <a:rPr lang="fr-FR" dirty="0" err="1" smtClean="0"/>
              <a:t>MPGDs</a:t>
            </a:r>
            <a:r>
              <a:rPr lang="fr-FR" dirty="0" smtClean="0"/>
              <a:t>, </a:t>
            </a:r>
            <a:r>
              <a:rPr lang="fr-FR" dirty="0" err="1" smtClean="0"/>
              <a:t>supported</a:t>
            </a:r>
            <a:r>
              <a:rPr lang="fr-FR" dirty="0" smtClean="0"/>
              <a:t> by RD51 </a:t>
            </a:r>
            <a:r>
              <a:rPr lang="fr-FR" dirty="0" err="1" smtClean="0"/>
              <a:t>community</a:t>
            </a:r>
            <a:r>
              <a:rPr lang="fr-FR" dirty="0" smtClean="0"/>
              <a:t>. Chair : </a:t>
            </a:r>
            <a:r>
              <a:rPr lang="fr-FR" dirty="0" err="1" smtClean="0"/>
              <a:t>Ioanis</a:t>
            </a:r>
            <a:r>
              <a:rPr lang="fr-FR" dirty="0" smtClean="0"/>
              <a:t> Giomataris</a:t>
            </a:r>
          </a:p>
          <a:p>
            <a:endParaRPr lang="fr-FR" dirty="0"/>
          </a:p>
          <a:p>
            <a:r>
              <a:rPr lang="fr-FR" dirty="0" smtClean="0"/>
              <a:t>2009 </a:t>
            </a:r>
            <a:r>
              <a:rPr lang="fr-FR" dirty="0" err="1" smtClean="0"/>
              <a:t>Kolympari</a:t>
            </a:r>
            <a:r>
              <a:rPr lang="fr-FR" dirty="0" smtClean="0"/>
              <a:t>, </a:t>
            </a:r>
            <a:r>
              <a:rPr lang="fr-FR" dirty="0" err="1" smtClean="0"/>
              <a:t>Crete</a:t>
            </a:r>
            <a:r>
              <a:rPr lang="fr-FR" dirty="0" smtClean="0"/>
              <a:t>, </a:t>
            </a:r>
            <a:r>
              <a:rPr lang="fr-FR" dirty="0" err="1" smtClean="0"/>
              <a:t>Greece</a:t>
            </a:r>
            <a:endParaRPr lang="fr-FR" dirty="0" smtClean="0"/>
          </a:p>
          <a:p>
            <a:r>
              <a:rPr lang="fr-FR" dirty="0" smtClean="0"/>
              <a:t>2011 Kobe, </a:t>
            </a:r>
            <a:r>
              <a:rPr lang="fr-FR" dirty="0" err="1" smtClean="0"/>
              <a:t>Japan</a:t>
            </a:r>
            <a:endParaRPr lang="fr-FR" dirty="0" smtClean="0"/>
          </a:p>
          <a:p>
            <a:r>
              <a:rPr lang="fr-FR" dirty="0" smtClean="0"/>
              <a:t>2013 Zaragoza, Spain</a:t>
            </a:r>
          </a:p>
          <a:p>
            <a:r>
              <a:rPr lang="fr-FR" dirty="0" smtClean="0"/>
              <a:t>2015 Trieste, </a:t>
            </a:r>
            <a:r>
              <a:rPr lang="fr-FR" dirty="0" err="1" smtClean="0"/>
              <a:t>Italy</a:t>
            </a:r>
            <a:endParaRPr lang="fr-FR" dirty="0" smtClean="0"/>
          </a:p>
          <a:p>
            <a:r>
              <a:rPr lang="fr-FR" dirty="0" smtClean="0"/>
              <a:t>2017 Philadelphia, US</a:t>
            </a:r>
          </a:p>
          <a:p>
            <a:r>
              <a:rPr lang="fr-FR" dirty="0" smtClean="0"/>
              <a:t>2019 La Rochelle, France</a:t>
            </a:r>
          </a:p>
          <a:p>
            <a:r>
              <a:rPr lang="fr-FR" dirty="0" smtClean="0"/>
              <a:t>2022 Rehovot, Israël</a:t>
            </a:r>
          </a:p>
          <a:p>
            <a:endParaRPr lang="fr-FR" dirty="0" smtClean="0"/>
          </a:p>
          <a:p>
            <a:r>
              <a:rPr lang="fr-FR" dirty="0" smtClean="0"/>
              <a:t>2024 Hefei, China</a:t>
            </a:r>
          </a:p>
          <a:p>
            <a:endParaRPr lang="fr-FR" dirty="0" smtClean="0"/>
          </a:p>
          <a:p>
            <a:r>
              <a:rPr lang="fr-FR" dirty="0" smtClean="0"/>
              <a:t>5 </a:t>
            </a:r>
            <a:r>
              <a:rPr lang="fr-FR" dirty="0" err="1" smtClean="0"/>
              <a:t>proposals</a:t>
            </a:r>
            <a:r>
              <a:rPr lang="fr-FR" dirty="0" smtClean="0"/>
              <a:t> for 2026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22680881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62309" y="365125"/>
            <a:ext cx="11619781" cy="1325563"/>
          </a:xfrm>
        </p:spPr>
        <p:txBody>
          <a:bodyPr/>
          <a:lstStyle/>
          <a:p>
            <a:r>
              <a:rPr lang="fr-FR" dirty="0" smtClean="0"/>
              <a:t>The ‘TPC for </a:t>
            </a:r>
            <a:r>
              <a:rPr lang="fr-FR" dirty="0" err="1" smtClean="0"/>
              <a:t>low-energy</a:t>
            </a:r>
            <a:r>
              <a:rPr lang="fr-FR" dirty="0" smtClean="0"/>
              <a:t> rare </a:t>
            </a:r>
            <a:r>
              <a:rPr lang="fr-FR" dirty="0" err="1" smtClean="0"/>
              <a:t>events</a:t>
            </a:r>
            <a:r>
              <a:rPr lang="fr-FR" dirty="0" smtClean="0"/>
              <a:t> </a:t>
            </a:r>
            <a:r>
              <a:rPr lang="fr-FR" dirty="0" err="1" smtClean="0"/>
              <a:t>conferences</a:t>
            </a:r>
            <a:r>
              <a:rPr lang="fr-FR" dirty="0" smtClean="0"/>
              <a:t>’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829573" y="1475117"/>
            <a:ext cx="8090140" cy="4727725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fr-FR" dirty="0" smtClean="0"/>
              <a:t>Physics and detectors for </a:t>
            </a:r>
            <a:r>
              <a:rPr lang="fr-FR" dirty="0" err="1" smtClean="0"/>
              <a:t>very</a:t>
            </a:r>
            <a:r>
              <a:rPr lang="fr-FR" dirty="0" smtClean="0"/>
              <a:t> rare </a:t>
            </a:r>
            <a:r>
              <a:rPr lang="fr-FR" dirty="0" err="1" smtClean="0"/>
              <a:t>events</a:t>
            </a:r>
            <a:r>
              <a:rPr lang="fr-FR" dirty="0" smtClean="0"/>
              <a:t>. </a:t>
            </a:r>
            <a:r>
              <a:rPr lang="fr-FR" dirty="0" err="1" smtClean="0"/>
              <a:t>Low-backround</a:t>
            </a:r>
            <a:r>
              <a:rPr lang="fr-FR" dirty="0" smtClean="0"/>
              <a:t> detectors.</a:t>
            </a:r>
          </a:p>
          <a:p>
            <a:pPr marL="0" indent="0">
              <a:buNone/>
            </a:pPr>
            <a:r>
              <a:rPr lang="fr-FR" dirty="0" err="1" smtClean="0"/>
              <a:t>Always</a:t>
            </a:r>
            <a:r>
              <a:rPr lang="fr-FR" dirty="0" smtClean="0"/>
              <a:t> in Paris intra-muros</a:t>
            </a:r>
          </a:p>
          <a:p>
            <a:pPr marL="0" indent="0">
              <a:buNone/>
            </a:pPr>
            <a:r>
              <a:rPr lang="fr-FR" dirty="0" smtClean="0"/>
              <a:t>2002 Collège de France</a:t>
            </a:r>
          </a:p>
          <a:p>
            <a:pPr marL="0" indent="0">
              <a:buNone/>
            </a:pPr>
            <a:r>
              <a:rPr lang="fr-FR" dirty="0" smtClean="0"/>
              <a:t>2004 LPNHE, Jussieu</a:t>
            </a:r>
          </a:p>
          <a:p>
            <a:pPr marL="0" indent="0">
              <a:buNone/>
            </a:pPr>
            <a:r>
              <a:rPr lang="fr-FR" dirty="0" smtClean="0"/>
              <a:t>2006 Ministry of </a:t>
            </a:r>
            <a:r>
              <a:rPr lang="fr-FR" dirty="0" err="1" smtClean="0"/>
              <a:t>Research</a:t>
            </a:r>
            <a:r>
              <a:rPr lang="fr-FR" dirty="0" smtClean="0"/>
              <a:t>, </a:t>
            </a:r>
            <a:r>
              <a:rPr lang="fr-FR" dirty="0" err="1" smtClean="0"/>
              <a:t>old</a:t>
            </a:r>
            <a:r>
              <a:rPr lang="fr-FR" dirty="0" smtClean="0"/>
              <a:t> Ecole Polytechnique</a:t>
            </a:r>
          </a:p>
          <a:p>
            <a:pPr marL="0" indent="0">
              <a:buNone/>
            </a:pPr>
            <a:r>
              <a:rPr lang="fr-FR" dirty="0" smtClean="0"/>
              <a:t>2008 Poincaré auditorium </a:t>
            </a:r>
          </a:p>
          <a:p>
            <a:pPr marL="0" indent="0">
              <a:buNone/>
            </a:pPr>
            <a:r>
              <a:rPr lang="fr-FR" dirty="0" smtClean="0"/>
              <a:t>2010 Amphi Buffon, APC</a:t>
            </a:r>
          </a:p>
          <a:p>
            <a:pPr marL="0" indent="0">
              <a:buNone/>
            </a:pPr>
            <a:r>
              <a:rPr lang="fr-FR" dirty="0" smtClean="0"/>
              <a:t>2012 Amphi Buffon, APC</a:t>
            </a:r>
          </a:p>
          <a:p>
            <a:pPr marL="0" indent="0">
              <a:buNone/>
            </a:pPr>
            <a:r>
              <a:rPr lang="fr-FR" dirty="0" smtClean="0"/>
              <a:t>2014 Amphi Buffon, APC</a:t>
            </a:r>
          </a:p>
          <a:p>
            <a:pPr marL="0" indent="0">
              <a:buNone/>
            </a:pPr>
            <a:r>
              <a:rPr lang="fr-FR" dirty="0" smtClean="0"/>
              <a:t>2016 Amphi Buffon, APC</a:t>
            </a:r>
          </a:p>
          <a:p>
            <a:pPr marL="0" indent="0">
              <a:buNone/>
            </a:pPr>
            <a:r>
              <a:rPr lang="fr-FR" dirty="0" smtClean="0"/>
              <a:t>2018 Amphi Buffon, APC</a:t>
            </a:r>
          </a:p>
          <a:p>
            <a:pPr marL="0" indent="0">
              <a:buNone/>
            </a:pPr>
            <a:r>
              <a:rPr lang="fr-FR" dirty="0" smtClean="0"/>
              <a:t>2021 Amphi Buffon, APC</a:t>
            </a:r>
          </a:p>
          <a:p>
            <a:pPr marL="0" indent="0">
              <a:buNone/>
            </a:pPr>
            <a:r>
              <a:rPr lang="fr-FR" dirty="0" smtClean="0"/>
              <a:t>2023 Back to the latin quarter and ‘in </a:t>
            </a:r>
            <a:r>
              <a:rPr lang="fr-FR" dirty="0" err="1" smtClean="0"/>
              <a:t>person</a:t>
            </a:r>
            <a:r>
              <a:rPr lang="fr-FR" dirty="0" smtClean="0"/>
              <a:t>’</a:t>
            </a:r>
          </a:p>
          <a:p>
            <a:pPr marL="0" indent="0">
              <a:buNone/>
            </a:pPr>
            <a:endParaRPr lang="fr-FR" dirty="0"/>
          </a:p>
        </p:txBody>
      </p:sp>
      <p:sp>
        <p:nvSpPr>
          <p:cNvPr id="4" name="ZoneTexte 3"/>
          <p:cNvSpPr txBox="1"/>
          <p:nvPr/>
        </p:nvSpPr>
        <p:spPr>
          <a:xfrm>
            <a:off x="9014604" y="3096883"/>
            <a:ext cx="1940943" cy="1477328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fr-FR" dirty="0" err="1" smtClean="0"/>
              <a:t>Proceedings</a:t>
            </a:r>
            <a:r>
              <a:rPr lang="fr-FR" dirty="0" smtClean="0"/>
              <a:t> </a:t>
            </a:r>
            <a:r>
              <a:rPr lang="fr-FR" dirty="0" err="1" smtClean="0"/>
              <a:t>were</a:t>
            </a:r>
            <a:r>
              <a:rPr lang="fr-FR" dirty="0" smtClean="0"/>
              <a:t> </a:t>
            </a:r>
            <a:r>
              <a:rPr lang="fr-FR" dirty="0" err="1" smtClean="0"/>
              <a:t>published</a:t>
            </a:r>
            <a:r>
              <a:rPr lang="fr-FR" dirty="0" smtClean="0"/>
              <a:t> </a:t>
            </a:r>
            <a:r>
              <a:rPr lang="fr-FR" dirty="0" err="1" smtClean="0"/>
              <a:t>every</a:t>
            </a:r>
            <a:r>
              <a:rPr lang="fr-FR" dirty="0" smtClean="0"/>
              <a:t> </a:t>
            </a:r>
            <a:r>
              <a:rPr lang="fr-FR" dirty="0" err="1" smtClean="0"/>
              <a:t>year</a:t>
            </a:r>
            <a:r>
              <a:rPr lang="fr-FR" dirty="0" smtClean="0"/>
              <a:t> </a:t>
            </a:r>
            <a:r>
              <a:rPr lang="fr-FR" dirty="0" err="1" smtClean="0"/>
              <a:t>since</a:t>
            </a:r>
            <a:r>
              <a:rPr lang="fr-FR" dirty="0" smtClean="0"/>
              <a:t> 2006 in JOP </a:t>
            </a:r>
            <a:r>
              <a:rPr lang="fr-FR" dirty="0" err="1" smtClean="0"/>
              <a:t>conference</a:t>
            </a:r>
            <a:r>
              <a:rPr lang="fr-FR" dirty="0" smtClean="0"/>
              <a:t> </a:t>
            </a:r>
            <a:r>
              <a:rPr lang="fr-FR" dirty="0" err="1" smtClean="0"/>
              <a:t>series</a:t>
            </a:r>
            <a:endParaRPr lang="fr-FR" dirty="0" smtClean="0"/>
          </a:p>
        </p:txBody>
      </p:sp>
    </p:spTree>
    <p:extLst>
      <p:ext uri="{BB962C8B-B14F-4D97-AF65-F5344CB8AC3E}">
        <p14:creationId xmlns:p14="http://schemas.microsoft.com/office/powerpoint/2010/main" val="99982053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IMG_0691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3068" y="526212"/>
            <a:ext cx="3743864" cy="28078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9" descr="IMG_0643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62924" y="603490"/>
            <a:ext cx="3537789" cy="26533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9" descr="PICT0148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9411" y="3681922"/>
            <a:ext cx="3378200" cy="269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 descr="PICT0176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7536" y="3681922"/>
            <a:ext cx="3515264" cy="26364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4015545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IMG_0120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59993" y="386332"/>
            <a:ext cx="8296814" cy="62226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ZoneTexte 5"/>
          <p:cNvSpPr txBox="1"/>
          <p:nvPr/>
        </p:nvSpPr>
        <p:spPr>
          <a:xfrm>
            <a:off x="1009291" y="384475"/>
            <a:ext cx="7246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2010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62341185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DSC_3950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7638" y="497367"/>
            <a:ext cx="8839200" cy="5884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ZoneTexte 2"/>
          <p:cNvSpPr txBox="1"/>
          <p:nvPr/>
        </p:nvSpPr>
        <p:spPr>
          <a:xfrm>
            <a:off x="931653" y="497367"/>
            <a:ext cx="6728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2012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638771560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221</TotalTime>
  <Words>390</Words>
  <Application>Microsoft Office PowerPoint</Application>
  <PresentationFormat>Grand écran</PresentationFormat>
  <Paragraphs>62</Paragraphs>
  <Slides>12</Slides>
  <Notes>0</Notes>
  <HiddenSlides>0</HiddenSlides>
  <MMClips>0</MMClips>
  <ScaleCrop>false</ScaleCrop>
  <HeadingPairs>
    <vt:vector size="8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Serveurs OLE incorporés</vt:lpstr>
      </vt:variant>
      <vt:variant>
        <vt:i4>1</vt:i4>
      </vt:variant>
      <vt:variant>
        <vt:lpstr>Titres des diapositives</vt:lpstr>
      </vt:variant>
      <vt:variant>
        <vt:i4>12</vt:i4>
      </vt:variant>
    </vt:vector>
  </HeadingPairs>
  <TitlesOfParts>
    <vt:vector size="19" baseType="lpstr">
      <vt:lpstr>ＭＳ Ｐゴシック</vt:lpstr>
      <vt:lpstr>Arial</vt:lpstr>
      <vt:lpstr>Calibri</vt:lpstr>
      <vt:lpstr>Calibri Light</vt:lpstr>
      <vt:lpstr>Times New Roman</vt:lpstr>
      <vt:lpstr>Thème Office</vt:lpstr>
      <vt:lpstr>Acrobat Document</vt:lpstr>
      <vt:lpstr>Yannis and the conferences</vt:lpstr>
      <vt:lpstr>Présentation PowerPoint</vt:lpstr>
      <vt:lpstr>The four-seas conferences</vt:lpstr>
      <vt:lpstr>Satellite MPGD meetings of IEEE NSS</vt:lpstr>
      <vt:lpstr>The MPGD conferences</vt:lpstr>
      <vt:lpstr>The ‘TPC for low-energy rare events conferences’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>CEA Saclay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Yannis and the conferences</dc:title>
  <dc:creator>Colas Paul</dc:creator>
  <cp:lastModifiedBy>Colas Paul</cp:lastModifiedBy>
  <cp:revision>21</cp:revision>
  <dcterms:created xsi:type="dcterms:W3CDTF">2023-12-01T14:26:56Z</dcterms:created>
  <dcterms:modified xsi:type="dcterms:W3CDTF">2023-12-12T14:43:00Z</dcterms:modified>
</cp:coreProperties>
</file>