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20" r:id="rId2"/>
    <p:sldId id="262" r:id="rId3"/>
    <p:sldId id="264" r:id="rId4"/>
    <p:sldId id="265" r:id="rId5"/>
    <p:sldId id="266" r:id="rId6"/>
    <p:sldId id="267" r:id="rId7"/>
    <p:sldId id="268" r:id="rId8"/>
    <p:sldId id="270" r:id="rId9"/>
    <p:sldId id="280" r:id="rId10"/>
    <p:sldId id="281" r:id="rId11"/>
    <p:sldId id="292" r:id="rId12"/>
    <p:sldId id="297" r:id="rId13"/>
    <p:sldId id="293" r:id="rId14"/>
    <p:sldId id="294" r:id="rId15"/>
    <p:sldId id="271" r:id="rId16"/>
    <p:sldId id="272" r:id="rId17"/>
    <p:sldId id="273" r:id="rId18"/>
    <p:sldId id="277" r:id="rId19"/>
    <p:sldId id="274" r:id="rId20"/>
    <p:sldId id="299" r:id="rId21"/>
    <p:sldId id="300" r:id="rId22"/>
    <p:sldId id="295" r:id="rId23"/>
    <p:sldId id="301" r:id="rId24"/>
    <p:sldId id="269" r:id="rId25"/>
    <p:sldId id="279" r:id="rId26"/>
    <p:sldId id="321" r:id="rId27"/>
    <p:sldId id="318" r:id="rId28"/>
    <p:sldId id="275" r:id="rId29"/>
    <p:sldId id="276" r:id="rId30"/>
    <p:sldId id="278" r:id="rId31"/>
    <p:sldId id="282" r:id="rId32"/>
    <p:sldId id="284" r:id="rId33"/>
    <p:sldId id="298" r:id="rId34"/>
    <p:sldId id="308" r:id="rId35"/>
    <p:sldId id="311" r:id="rId36"/>
    <p:sldId id="312" r:id="rId37"/>
    <p:sldId id="317" r:id="rId38"/>
    <p:sldId id="286" r:id="rId39"/>
    <p:sldId id="287" r:id="rId40"/>
    <p:sldId id="289" r:id="rId41"/>
    <p:sldId id="290" r:id="rId42"/>
    <p:sldId id="319" r:id="rId43"/>
    <p:sldId id="291" r:id="rId4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8DE2A-8977-4320-9622-7DC40A239174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3EDD2-783C-4AC0-8662-01F4609D98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51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 cap="flat">
            <a:noFill/>
          </a:ln>
        </p:spPr>
        <p:txBody>
          <a:bodyPr lIns="0" tIns="0" rIns="0" bIns="0" anchor="b"/>
          <a:lstStyle/>
          <a:p>
            <a:pPr algn="r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E577BDA-6534-4FEC-B5E9-0B1D3773A759}" type="slidenum">
              <a:rPr lang="fr-FR" kern="0">
                <a:solidFill>
                  <a:srgbClr val="000000"/>
                </a:solidFill>
                <a:latin typeface="Calibri"/>
              </a:rPr>
              <a:pPr algn="r" eaLnBrk="1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32</a:t>
            </a:fld>
            <a:endParaRPr lang="fr-FR" sz="1400" kern="0">
              <a:solidFill>
                <a:srgbClr val="000000"/>
              </a:solidFill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331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miter lim="800000"/>
            <a:headEnd/>
            <a:tailEnd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marL="215999" indent="-215999" eaLnBrk="1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3009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07B525A-6EDB-4035-8269-00B7DC402221}" type="slidenum">
              <a:t>33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89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4879B74-BBF4-4409-B6CD-E1E312F41690}" type="slidenum">
              <a:t>39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738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83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41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932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 txBox="1">
            <a:spLocks noGrp="1"/>
          </p:cNvSpPr>
          <p:nvPr>
            <p:ph type="title"/>
          </p:nvPr>
        </p:nvSpPr>
        <p:spPr>
          <a:xfrm>
            <a:off x="1523903" y="1122469"/>
            <a:ext cx="9142994" cy="2387343"/>
          </a:xfrm>
        </p:spPr>
        <p:txBody>
          <a:bodyPr/>
          <a:lstStyle>
            <a:lvl1pPr>
              <a:defRPr sz="1806" b="0" spc="-1">
                <a:solidFill>
                  <a:srgbClr val="000000"/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3" name="PlaceHolder 2"/>
          <p:cNvSpPr txBox="1">
            <a:spLocks noGrp="1"/>
          </p:cNvSpPr>
          <p:nvPr>
            <p:ph type="subTitle" idx="4294967295"/>
          </p:nvPr>
        </p:nvSpPr>
        <p:spPr>
          <a:xfrm>
            <a:off x="609560" y="1604512"/>
            <a:ext cx="10971688" cy="3977478"/>
          </a:xfrm>
        </p:spPr>
        <p:txBody>
          <a:bodyPr lIns="0" tIns="0" rIns="0" bIns="0" anchor="ctr" anchorCtr="1"/>
          <a:lstStyle>
            <a:lvl1pPr algn="ctr">
              <a:defRPr sz="2903" spc="-1">
                <a:latin typeface="Arial"/>
              </a:defRPr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99780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0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21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072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68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04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66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8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6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F6CE0-6312-48CB-AC23-9CDBB622649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0F2D9-601C-4328-95E5-D13293BAEB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60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5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5" Type="http://schemas.openxmlformats.org/officeDocument/2006/relationships/image" Target="../media/image2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5" Type="http://schemas.openxmlformats.org/officeDocument/2006/relationships/image" Target="../media/image2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3.png"/><Relationship Id="rId7" Type="http://schemas.openxmlformats.org/officeDocument/2006/relationships/image" Target="../media/image5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2AEEDE2-3526-139B-FF6C-6F73747ED9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0" t="12079" r="15726" b="11660"/>
          <a:stretch/>
        </p:blipFill>
        <p:spPr>
          <a:xfrm>
            <a:off x="2972" y="0"/>
            <a:ext cx="12189028" cy="7410450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3329" r="78436" b="85815"/>
          <a:stretch/>
        </p:blipFill>
        <p:spPr bwMode="auto">
          <a:xfrm>
            <a:off x="1" y="1593"/>
            <a:ext cx="685800" cy="59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Shape 1"/>
          <p:cNvSpPr txBox="1"/>
          <p:nvPr/>
        </p:nvSpPr>
        <p:spPr>
          <a:xfrm>
            <a:off x="157511" y="821696"/>
            <a:ext cx="11876978" cy="3265271"/>
          </a:xfrm>
          <a:prstGeom prst="rect">
            <a:avLst/>
          </a:prstGeom>
          <a:noFill/>
          <a:ln cap="flat">
            <a:noFill/>
          </a:ln>
        </p:spPr>
        <p:txBody>
          <a:bodyPr lIns="67510" tIns="33750" rIns="67510" bIns="33750" anchorCtr="1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6000" b="1" dirty="0">
                <a:solidFill>
                  <a:schemeClr val="bg1"/>
                </a:solidFill>
              </a:rPr>
              <a:t>Optical </a:t>
            </a:r>
            <a:r>
              <a:rPr lang="fr-FR" sz="6000" b="1" dirty="0" err="1">
                <a:solidFill>
                  <a:schemeClr val="bg1"/>
                </a:solidFill>
              </a:rPr>
              <a:t>readout</a:t>
            </a:r>
            <a:r>
              <a:rPr lang="fr-FR" sz="6000" b="1" dirty="0">
                <a:solidFill>
                  <a:schemeClr val="bg1"/>
                </a:solidFill>
              </a:rPr>
              <a:t> </a:t>
            </a:r>
            <a:r>
              <a:rPr lang="fr-FR" sz="6000" b="1" dirty="0" err="1">
                <a:solidFill>
                  <a:schemeClr val="bg1"/>
                </a:solidFill>
              </a:rPr>
              <a:t>Micromegas</a:t>
            </a:r>
            <a:r>
              <a:rPr lang="fr-FR" sz="6000" b="1" dirty="0">
                <a:solidFill>
                  <a:schemeClr val="bg1"/>
                </a:solidFill>
              </a:rPr>
              <a:t> for neutron and beta </a:t>
            </a:r>
            <a:r>
              <a:rPr lang="fr-FR" sz="6000" b="1" dirty="0" err="1">
                <a:solidFill>
                  <a:schemeClr val="bg1"/>
                </a:solidFill>
              </a:rPr>
              <a:t>imaging</a:t>
            </a:r>
            <a:endParaRPr lang="fr-FR" sz="6000" b="1" dirty="0">
              <a:solidFill>
                <a:schemeClr val="bg1"/>
              </a:solidFill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6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kern="0" dirty="0">
                <a:solidFill>
                  <a:schemeClr val="bg1"/>
                </a:solidFill>
              </a:rPr>
              <a:t>11th Symposium on Large TPCs for low-energy rare event detection</a:t>
            </a: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kern="0" dirty="0">
                <a:solidFill>
                  <a:schemeClr val="bg1"/>
                </a:solidFill>
              </a:rPr>
              <a:t>Antoine Cools - 13/12/2023</a:t>
            </a:r>
            <a:endParaRPr lang="fr-FR" sz="2800" b="1" dirty="0">
              <a:solidFill>
                <a:schemeClr val="bg1"/>
              </a:solidFill>
            </a:endParaRPr>
          </a:p>
          <a:p>
            <a:pPr algn="ctr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E. Ferrer-Ribas, T. Papaevangelou, E. C. Pollacco, A. </a:t>
            </a:r>
            <a:r>
              <a:rPr lang="en-US" b="1" dirty="0" err="1">
                <a:solidFill>
                  <a:schemeClr val="bg1"/>
                </a:solidFill>
              </a:rPr>
              <a:t>Corsi</a:t>
            </a:r>
            <a:r>
              <a:rPr lang="en-US" b="1" dirty="0">
                <a:solidFill>
                  <a:schemeClr val="bg1"/>
                </a:solidFill>
              </a:rPr>
              <a:t>, </a:t>
            </a:r>
            <a:r>
              <a:rPr lang="fr-FR" sz="1800" b="1" dirty="0">
                <a:solidFill>
                  <a:schemeClr val="bg1"/>
                </a:solidFill>
                <a:effectLst/>
              </a:rPr>
              <a:t>K. </a:t>
            </a:r>
            <a:r>
              <a:rPr lang="fr-FR" sz="1800" b="1" dirty="0" err="1">
                <a:solidFill>
                  <a:schemeClr val="bg1"/>
                </a:solidFill>
                <a:effectLst/>
              </a:rPr>
              <a:t>Aivazelis</a:t>
            </a:r>
            <a:r>
              <a:rPr lang="fr-FR" sz="1800" b="1" dirty="0">
                <a:solidFill>
                  <a:schemeClr val="bg1"/>
                </a:solidFill>
                <a:effectLst/>
              </a:rPr>
              <a:t> 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(</a:t>
            </a:r>
            <a:r>
              <a:rPr lang="fr-FR" b="1" dirty="0">
                <a:solidFill>
                  <a:schemeClr val="bg1"/>
                </a:solidFill>
              </a:rPr>
              <a:t>Université Paris-Saclay, CEA, IRFU)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F.M. </a:t>
            </a:r>
            <a:r>
              <a:rPr lang="en-US" b="1" dirty="0" err="1">
                <a:solidFill>
                  <a:schemeClr val="bg1"/>
                </a:solidFill>
              </a:rPr>
              <a:t>Brunbauer</a:t>
            </a:r>
            <a:r>
              <a:rPr lang="en-US" b="1" dirty="0">
                <a:solidFill>
                  <a:schemeClr val="bg1"/>
                </a:solidFill>
              </a:rPr>
              <a:t>, L. </a:t>
            </a:r>
            <a:r>
              <a:rPr lang="en-US" b="1" dirty="0" err="1">
                <a:solidFill>
                  <a:schemeClr val="bg1"/>
                </a:solidFill>
              </a:rPr>
              <a:t>Ropelewski</a:t>
            </a:r>
            <a:r>
              <a:rPr lang="en-US" b="1" dirty="0">
                <a:solidFill>
                  <a:schemeClr val="bg1"/>
                </a:solidFill>
              </a:rPr>
              <a:t>, E. </a:t>
            </a:r>
            <a:r>
              <a:rPr lang="en-US" b="1" dirty="0" err="1">
                <a:solidFill>
                  <a:schemeClr val="bg1"/>
                </a:solidFill>
              </a:rPr>
              <a:t>Oliveri</a:t>
            </a:r>
            <a:r>
              <a:rPr lang="en-US" b="1" dirty="0">
                <a:solidFill>
                  <a:schemeClr val="bg1"/>
                </a:solidFill>
              </a:rPr>
              <a:t> (CERN)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F. Beau,</a:t>
            </a:r>
            <a:r>
              <a:rPr lang="fr-FR" b="1" dirty="0">
                <a:solidFill>
                  <a:schemeClr val="bg1"/>
                </a:solidFill>
              </a:rPr>
              <a:t> L. </a:t>
            </a:r>
            <a:r>
              <a:rPr lang="fr-FR" b="1" dirty="0" err="1">
                <a:solidFill>
                  <a:schemeClr val="bg1"/>
                </a:solidFill>
              </a:rPr>
              <a:t>Devel</a:t>
            </a:r>
            <a:r>
              <a:rPr lang="fr-FR" b="1" dirty="0">
                <a:solidFill>
                  <a:schemeClr val="bg1"/>
                </a:solidFill>
              </a:rPr>
              <a:t>, </a:t>
            </a:r>
            <a:r>
              <a:rPr lang="en-US" b="1" dirty="0">
                <a:solidFill>
                  <a:schemeClr val="bg1"/>
                </a:solidFill>
              </a:rPr>
              <a:t>C. </a:t>
            </a:r>
            <a:r>
              <a:rPr lang="en-US" b="1" dirty="0" err="1">
                <a:solidFill>
                  <a:schemeClr val="bg1"/>
                </a:solidFill>
              </a:rPr>
              <a:t>Malgorn</a:t>
            </a:r>
            <a:r>
              <a:rPr lang="en-US" b="1" dirty="0">
                <a:solidFill>
                  <a:schemeClr val="bg1"/>
                </a:solidFill>
              </a:rPr>
              <a:t> (</a:t>
            </a:r>
            <a:r>
              <a:rPr lang="fr-FR" b="1" dirty="0">
                <a:solidFill>
                  <a:schemeClr val="bg1"/>
                </a:solidFill>
              </a:rPr>
              <a:t>Université Paris-Saclay, CEA, Institut </a:t>
            </a:r>
            <a:r>
              <a:rPr lang="fr-FR" b="1" dirty="0" err="1">
                <a:solidFill>
                  <a:schemeClr val="bg1"/>
                </a:solidFill>
              </a:rPr>
              <a:t>Joliot</a:t>
            </a:r>
            <a:r>
              <a:rPr lang="fr-FR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F.J. </a:t>
            </a:r>
            <a:r>
              <a:rPr lang="fr-FR" b="1" dirty="0" err="1">
                <a:solidFill>
                  <a:schemeClr val="bg1"/>
                </a:solidFill>
              </a:rPr>
              <a:t>Iguaz</a:t>
            </a:r>
            <a:r>
              <a:rPr lang="fr-FR" b="1" dirty="0">
                <a:solidFill>
                  <a:schemeClr val="bg1"/>
                </a:solidFill>
              </a:rPr>
              <a:t>-Gutierrez (Soleil Synchrotron)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  <a:effectLst/>
              </a:rPr>
              <a:t>I. </a:t>
            </a:r>
            <a:r>
              <a:rPr lang="fr-FR" sz="1800" b="1" dirty="0" err="1">
                <a:solidFill>
                  <a:schemeClr val="bg1"/>
                </a:solidFill>
                <a:effectLst/>
              </a:rPr>
              <a:t>Katsioulas</a:t>
            </a:r>
            <a:r>
              <a:rPr lang="fr-FR" b="1" dirty="0">
                <a:solidFill>
                  <a:schemeClr val="bg1"/>
                </a:solidFill>
              </a:rPr>
              <a:t>,</a:t>
            </a:r>
            <a:r>
              <a:rPr lang="fr-FR" sz="1800" b="1" dirty="0">
                <a:solidFill>
                  <a:schemeClr val="bg1"/>
                </a:solidFill>
                <a:effectLst/>
              </a:rPr>
              <a:t> O. </a:t>
            </a:r>
            <a:r>
              <a:rPr lang="fr-FR" sz="1800" b="1" dirty="0" err="1">
                <a:solidFill>
                  <a:schemeClr val="bg1"/>
                </a:solidFill>
                <a:effectLst/>
              </a:rPr>
              <a:t>Sidiropoulou</a:t>
            </a:r>
            <a:r>
              <a:rPr lang="fr-FR" sz="1800" b="1" dirty="0">
                <a:solidFill>
                  <a:schemeClr val="bg1"/>
                </a:solidFill>
                <a:effectLst/>
              </a:rPr>
              <a:t> (ESS, Lund)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 A. Sari (</a:t>
            </a:r>
            <a:r>
              <a:rPr lang="fr-FR" b="1" dirty="0">
                <a:solidFill>
                  <a:schemeClr val="bg1"/>
                </a:solidFill>
              </a:rPr>
              <a:t>Université Paris-Saclay, CEA, List)</a:t>
            </a:r>
          </a:p>
        </p:txBody>
      </p:sp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chemeClr val="bg1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chemeClr val="bg1"/>
                </a:solidFill>
                <a:ea typeface="DejaVu Sans"/>
                <a:cs typeface="DejaVu Sans"/>
              </a:rPr>
              <a:pPr algn="r" eaLnBrk="1" hangingPunct="1"/>
              <a:t>1</a:t>
            </a:fld>
            <a:endParaRPr lang="fr-FR" altLang="fr-FR" sz="1209" dirty="0">
              <a:solidFill>
                <a:schemeClr val="bg1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5575653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40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Beta </a:t>
            </a:r>
            <a:r>
              <a:rPr lang="fr-FR" sz="3300" dirty="0" err="1"/>
              <a:t>imaging</a:t>
            </a:r>
            <a:endParaRPr sz="3300" dirty="0"/>
          </a:p>
        </p:txBody>
      </p:sp>
      <p:sp>
        <p:nvSpPr>
          <p:cNvPr id="12" name="ZoneTexte 36"/>
          <p:cNvSpPr txBox="1"/>
          <p:nvPr/>
        </p:nvSpPr>
        <p:spPr>
          <a:xfrm>
            <a:off x="1054360" y="1196201"/>
            <a:ext cx="7580313" cy="27463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>
                <a:latin typeface="Helvetica Neue Light"/>
                <a:ea typeface="Noto Sans CJK SC" pitchFamily="2"/>
                <a:cs typeface="Lohit Devanagari" pitchFamily="2"/>
              </a:rPr>
              <a:t>First deposit : tritiated glucose</a:t>
            </a:r>
            <a:endParaRPr lang="en-GB" sz="1050" kern="0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13" name="ZoneTexte 38"/>
          <p:cNvSpPr txBox="1"/>
          <p:nvPr/>
        </p:nvSpPr>
        <p:spPr>
          <a:xfrm>
            <a:off x="1611755" y="5641598"/>
            <a:ext cx="6410325" cy="7635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baseline="30000" dirty="0">
                <a:solidFill>
                  <a:srgbClr val="C00000"/>
                </a:solidFill>
                <a:latin typeface="Helvetica Neue Light"/>
              </a:rPr>
              <a:t>3</a:t>
            </a:r>
            <a:r>
              <a:rPr lang="en-GB" kern="0" spc="-1" dirty="0">
                <a:solidFill>
                  <a:srgbClr val="C00000"/>
                </a:solidFill>
                <a:latin typeface="Helvetica Neue Light"/>
              </a:rPr>
              <a:t>H concentration  ↔ sample activity (</a:t>
            </a:r>
            <a:r>
              <a:rPr lang="en-GB" kern="0" spc="-1" dirty="0" err="1">
                <a:solidFill>
                  <a:srgbClr val="C00000"/>
                </a:solidFill>
                <a:latin typeface="Helvetica Neue Light"/>
              </a:rPr>
              <a:t>Bq</a:t>
            </a:r>
            <a:r>
              <a:rPr lang="en-GB" kern="0" spc="-1" dirty="0">
                <a:solidFill>
                  <a:srgbClr val="C00000"/>
                </a:solidFill>
                <a:latin typeface="Helvetica Neue Light"/>
              </a:rPr>
              <a:t>)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Helvetica Neue Light"/>
              </a:rPr>
              <a:t>Activity measurement limits and dynamic range →  Activities: 0.1 </a:t>
            </a:r>
            <a:r>
              <a:rPr lang="en-GB" kern="0" spc="-1" dirty="0" err="1">
                <a:solidFill>
                  <a:srgbClr val="C00000"/>
                </a:solidFill>
                <a:latin typeface="Helvetica Neue Light"/>
              </a:rPr>
              <a:t>Bq</a:t>
            </a:r>
            <a:r>
              <a:rPr lang="en-GB" kern="0" spc="-1" dirty="0">
                <a:solidFill>
                  <a:srgbClr val="C00000"/>
                </a:solidFill>
                <a:latin typeface="Helvetica Neue Light"/>
              </a:rPr>
              <a:t>, 1 </a:t>
            </a:r>
            <a:r>
              <a:rPr lang="en-GB" kern="0" spc="-1" dirty="0" err="1">
                <a:solidFill>
                  <a:srgbClr val="C00000"/>
                </a:solidFill>
                <a:latin typeface="Helvetica Neue Light"/>
              </a:rPr>
              <a:t>Bq</a:t>
            </a:r>
            <a:r>
              <a:rPr lang="en-GB" kern="0" spc="-1" dirty="0">
                <a:solidFill>
                  <a:srgbClr val="C00000"/>
                </a:solidFill>
                <a:latin typeface="Helvetica Neue Light"/>
              </a:rPr>
              <a:t> and 10 </a:t>
            </a:r>
            <a:r>
              <a:rPr lang="en-GB" kern="0" spc="-1" dirty="0" err="1">
                <a:solidFill>
                  <a:srgbClr val="C00000"/>
                </a:solidFill>
                <a:latin typeface="Helvetica Neue Light"/>
              </a:rPr>
              <a:t>Bq</a:t>
            </a:r>
            <a:endParaRPr lang="en-GB" sz="8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Trapèze 12"/>
          <p:cNvSpPr>
            <a:spLocks/>
          </p:cNvSpPr>
          <p:nvPr/>
        </p:nvSpPr>
        <p:spPr bwMode="auto">
          <a:xfrm>
            <a:off x="7491529" y="1961392"/>
            <a:ext cx="4648200" cy="714375"/>
          </a:xfrm>
          <a:custGeom>
            <a:avLst/>
            <a:gdLst>
              <a:gd name="T0" fmla="*/ 2321287 w 4649138"/>
              <a:gd name="T1" fmla="*/ 0 h 713122"/>
              <a:gd name="T2" fmla="*/ 4642576 w 4649138"/>
              <a:gd name="T3" fmla="*/ 360971 h 713122"/>
              <a:gd name="T4" fmla="*/ 2321287 w 4649138"/>
              <a:gd name="T5" fmla="*/ 721939 h 713122"/>
              <a:gd name="T6" fmla="*/ 0 w 4649138"/>
              <a:gd name="T7" fmla="*/ 360971 h 713122"/>
              <a:gd name="T8" fmla="*/ 89014 w 4649138"/>
              <a:gd name="T9" fmla="*/ 360971 h 713122"/>
              <a:gd name="T10" fmla="*/ 4553562 w 4649138"/>
              <a:gd name="T11" fmla="*/ 360971 h 713122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89140 w 4649138"/>
              <a:gd name="T19" fmla="*/ 18231 h 713122"/>
              <a:gd name="T20" fmla="*/ 4559998 w 4649138"/>
              <a:gd name="T21" fmla="*/ 713122 h 7131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9138" h="713122">
                <a:moveTo>
                  <a:pt x="0" y="713122"/>
                </a:moveTo>
                <a:lnTo>
                  <a:pt x="178281" y="0"/>
                </a:lnTo>
                <a:lnTo>
                  <a:pt x="4470857" y="0"/>
                </a:lnTo>
                <a:lnTo>
                  <a:pt x="4649138" y="713122"/>
                </a:lnTo>
                <a:lnTo>
                  <a:pt x="0" y="713122"/>
                </a:lnTo>
                <a:close/>
              </a:path>
            </a:pathLst>
          </a:custGeom>
          <a:solidFill>
            <a:schemeClr val="bg1"/>
          </a:solidFill>
          <a:ln w="12701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pic>
        <p:nvPicPr>
          <p:cNvPr id="16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966" y="2772604"/>
            <a:ext cx="44862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rme libre 6"/>
          <p:cNvSpPr>
            <a:spLocks/>
          </p:cNvSpPr>
          <p:nvPr/>
        </p:nvSpPr>
        <p:spPr bwMode="auto">
          <a:xfrm flipH="1">
            <a:off x="9915641" y="4169604"/>
            <a:ext cx="46038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18" name="Triangle isocèle 7"/>
          <p:cNvSpPr>
            <a:spLocks/>
          </p:cNvSpPr>
          <p:nvPr/>
        </p:nvSpPr>
        <p:spPr bwMode="auto">
          <a:xfrm rot="10799991">
            <a:off x="9574329" y="281864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9" name="Triangle isocèle 8"/>
          <p:cNvSpPr>
            <a:spLocks/>
          </p:cNvSpPr>
          <p:nvPr/>
        </p:nvSpPr>
        <p:spPr bwMode="auto">
          <a:xfrm rot="10799991">
            <a:off x="9733079" y="3136142"/>
            <a:ext cx="166687" cy="1023937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515553 h 1022747"/>
              <a:gd name="T4" fmla="*/ 85834 w 165872"/>
              <a:gd name="T5" fmla="*/ 1031106 h 1022747"/>
              <a:gd name="T6" fmla="*/ 0 w 165872"/>
              <a:gd name="T7" fmla="*/ 515553 h 1022747"/>
              <a:gd name="T8" fmla="*/ 88220 w 165872"/>
              <a:gd name="T9" fmla="*/ 0 h 1022747"/>
              <a:gd name="T10" fmla="*/ 44110 w 165872"/>
              <a:gd name="T11" fmla="*/ 515553 h 1022747"/>
              <a:gd name="T12" fmla="*/ 0 w 165872"/>
              <a:gd name="T13" fmla="*/ 1031106 h 1022747"/>
              <a:gd name="T14" fmla="*/ 88220 w 165872"/>
              <a:gd name="T15" fmla="*/ 1031106 h 1022747"/>
              <a:gd name="T16" fmla="*/ 171661 w 165872"/>
              <a:gd name="T17" fmla="*/ 1031106 h 1022747"/>
              <a:gd name="T18" fmla="*/ 129940 w 165872"/>
              <a:gd name="T19" fmla="*/ 515553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0" name="ZoneTexte 9"/>
          <p:cNvSpPr txBox="1">
            <a:spLocks noChangeArrowheads="1"/>
          </p:cNvSpPr>
          <p:nvPr/>
        </p:nvSpPr>
        <p:spPr bwMode="auto">
          <a:xfrm>
            <a:off x="9990254" y="3950529"/>
            <a:ext cx="346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l-GR" altLang="fr-FR">
                <a:solidFill>
                  <a:srgbClr val="ED7D31"/>
                </a:solidFill>
              </a:rPr>
              <a:t>β</a:t>
            </a:r>
            <a:endParaRPr lang="fr-FR" altLang="fr-FR">
              <a:solidFill>
                <a:srgbClr val="ED7D31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618529" y="2764667"/>
            <a:ext cx="4364037" cy="46037"/>
          </a:xfrm>
          <a:prstGeom prst="rect">
            <a:avLst/>
          </a:prstGeom>
          <a:solidFill>
            <a:srgbClr val="00CC99"/>
          </a:solidFill>
          <a:ln w="12701">
            <a:solidFill>
              <a:srgbClr val="00CC99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7518516" y="2707517"/>
            <a:ext cx="4564063" cy="46037"/>
          </a:xfrm>
          <a:prstGeom prst="rect">
            <a:avLst/>
          </a:prstGeom>
          <a:solidFill>
            <a:srgbClr val="00B0F0"/>
          </a:solidFill>
          <a:ln w="12701">
            <a:solidFill>
              <a:srgbClr val="00B0F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3" name="ZoneTexte 11"/>
          <p:cNvSpPr txBox="1">
            <a:spLocks noChangeArrowheads="1"/>
          </p:cNvSpPr>
          <p:nvPr/>
        </p:nvSpPr>
        <p:spPr bwMode="auto">
          <a:xfrm>
            <a:off x="7026391" y="410769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24" name="ZoneTexte 13"/>
          <p:cNvSpPr txBox="1">
            <a:spLocks noChangeArrowheads="1"/>
          </p:cNvSpPr>
          <p:nvPr/>
        </p:nvSpPr>
        <p:spPr bwMode="auto">
          <a:xfrm>
            <a:off x="7026391" y="2859917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Mesh</a:t>
            </a:r>
          </a:p>
        </p:txBody>
      </p:sp>
      <p:sp>
        <p:nvSpPr>
          <p:cNvPr id="26" name="ZoneTexte 14"/>
          <p:cNvSpPr txBox="1">
            <a:spLocks noChangeArrowheads="1"/>
          </p:cNvSpPr>
          <p:nvPr/>
        </p:nvSpPr>
        <p:spPr bwMode="auto">
          <a:xfrm>
            <a:off x="7050204" y="2632904"/>
            <a:ext cx="1076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CC99"/>
                </a:solidFill>
              </a:rPr>
              <a:t>ITO</a:t>
            </a:r>
          </a:p>
        </p:txBody>
      </p:sp>
      <p:sp>
        <p:nvSpPr>
          <p:cNvPr id="30" name="ZoneTexte 15"/>
          <p:cNvSpPr txBox="1">
            <a:spLocks noChangeArrowheads="1"/>
          </p:cNvSpPr>
          <p:nvPr/>
        </p:nvSpPr>
        <p:spPr bwMode="auto">
          <a:xfrm>
            <a:off x="7026391" y="241859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B0F0"/>
                </a:solidFill>
              </a:rPr>
              <a:t>Glass</a:t>
            </a:r>
          </a:p>
        </p:txBody>
      </p:sp>
      <p:sp>
        <p:nvSpPr>
          <p:cNvPr id="31" name="ZoneTexte 18"/>
          <p:cNvSpPr txBox="1">
            <a:spLocks noChangeArrowheads="1"/>
          </p:cNvSpPr>
          <p:nvPr/>
        </p:nvSpPr>
        <p:spPr bwMode="auto">
          <a:xfrm>
            <a:off x="6953366" y="1651829"/>
            <a:ext cx="1074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595959"/>
                </a:solidFill>
              </a:rPr>
              <a:t>Light cover</a:t>
            </a:r>
          </a:p>
        </p:txBody>
      </p:sp>
      <p:sp>
        <p:nvSpPr>
          <p:cNvPr id="32" name="ZoneTexte 21"/>
          <p:cNvSpPr txBox="1">
            <a:spLocks noChangeArrowheads="1"/>
          </p:cNvSpPr>
          <p:nvPr/>
        </p:nvSpPr>
        <p:spPr bwMode="auto">
          <a:xfrm>
            <a:off x="10374429" y="1339092"/>
            <a:ext cx="1074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6699"/>
                </a:solidFill>
              </a:rPr>
              <a:t>Camera</a:t>
            </a:r>
          </a:p>
        </p:txBody>
      </p:sp>
      <p:sp>
        <p:nvSpPr>
          <p:cNvPr id="33" name="Flèche vers le haut 20"/>
          <p:cNvSpPr>
            <a:spLocks/>
          </p:cNvSpPr>
          <p:nvPr/>
        </p:nvSpPr>
        <p:spPr bwMode="auto">
          <a:xfrm>
            <a:off x="9436216" y="2080454"/>
            <a:ext cx="768350" cy="53181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5400 w 21600"/>
              <a:gd name="T19" fmla="*/ 5400 h 21600"/>
              <a:gd name="T20" fmla="*/ 162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400" y="21600"/>
                </a:moveTo>
                <a:lnTo>
                  <a:pt x="5400" y="10800"/>
                </a:ln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ED7D31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4" name="ZoneTexte 24"/>
          <p:cNvSpPr txBox="1">
            <a:spLocks noChangeArrowheads="1"/>
          </p:cNvSpPr>
          <p:nvPr/>
        </p:nvSpPr>
        <p:spPr bwMode="auto">
          <a:xfrm>
            <a:off x="10231554" y="2302704"/>
            <a:ext cx="1076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 b="1">
                <a:solidFill>
                  <a:srgbClr val="FFC000"/>
                </a:solidFill>
              </a:rPr>
              <a:t>VIS light</a:t>
            </a:r>
          </a:p>
        </p:txBody>
      </p:sp>
      <p:sp>
        <p:nvSpPr>
          <p:cNvPr id="35" name="Forme libre 26"/>
          <p:cNvSpPr>
            <a:spLocks/>
          </p:cNvSpPr>
          <p:nvPr/>
        </p:nvSpPr>
        <p:spPr bwMode="auto">
          <a:xfrm flipH="1">
            <a:off x="9828329" y="4169604"/>
            <a:ext cx="46037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6" name="Forme libre 27"/>
          <p:cNvSpPr>
            <a:spLocks/>
          </p:cNvSpPr>
          <p:nvPr/>
        </p:nvSpPr>
        <p:spPr bwMode="auto">
          <a:xfrm rot="1379999" flipH="1">
            <a:off x="9985491" y="4218817"/>
            <a:ext cx="46038" cy="111125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41" name="Forme libre 28"/>
          <p:cNvSpPr>
            <a:spLocks/>
          </p:cNvSpPr>
          <p:nvPr/>
        </p:nvSpPr>
        <p:spPr bwMode="auto">
          <a:xfrm rot="20040019" flipH="1">
            <a:off x="9747366" y="4169604"/>
            <a:ext cx="46038" cy="111125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42" name="Forme libre 30"/>
          <p:cNvSpPr>
            <a:spLocks/>
          </p:cNvSpPr>
          <p:nvPr/>
        </p:nvSpPr>
        <p:spPr bwMode="auto">
          <a:xfrm rot="19680018" flipH="1">
            <a:off x="9667991" y="4164842"/>
            <a:ext cx="46038" cy="115887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43" name="Forme libre 31"/>
          <p:cNvSpPr>
            <a:spLocks/>
          </p:cNvSpPr>
          <p:nvPr/>
        </p:nvSpPr>
        <p:spPr bwMode="auto">
          <a:xfrm rot="19260029" flipH="1">
            <a:off x="9594966" y="4182304"/>
            <a:ext cx="46038" cy="115888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44" name="Forme libre 32"/>
          <p:cNvSpPr>
            <a:spLocks/>
          </p:cNvSpPr>
          <p:nvPr/>
        </p:nvSpPr>
        <p:spPr bwMode="auto">
          <a:xfrm rot="18000026" flipH="1">
            <a:off x="9521147" y="4203736"/>
            <a:ext cx="46037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45" name="ZoneTexte 33"/>
          <p:cNvSpPr txBox="1">
            <a:spLocks noChangeArrowheads="1"/>
          </p:cNvSpPr>
          <p:nvPr/>
        </p:nvSpPr>
        <p:spPr bwMode="auto">
          <a:xfrm>
            <a:off x="9817216" y="3090104"/>
            <a:ext cx="49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F4B183"/>
                </a:solidFill>
              </a:rPr>
              <a:t>e</a:t>
            </a:r>
            <a:r>
              <a:rPr lang="fr-FR" altLang="fr-FR" baseline="30000">
                <a:solidFill>
                  <a:srgbClr val="F4B183"/>
                </a:solidFill>
              </a:rPr>
              <a:t>-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7959048" y="4535326"/>
            <a:ext cx="3738562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Beta imager set-up scheme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i="1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47" name="Cylindre 46"/>
          <p:cNvSpPr/>
          <p:nvPr/>
        </p:nvSpPr>
        <p:spPr>
          <a:xfrm>
            <a:off x="9660054" y="1442279"/>
            <a:ext cx="347662" cy="428625"/>
          </a:xfrm>
          <a:prstGeom prst="can">
            <a:avLst/>
          </a:prstGeom>
          <a:solidFill>
            <a:srgbClr val="000000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n>
                <a:solidFill>
                  <a:srgbClr val="41719C"/>
                </a:solidFill>
              </a:ln>
            </a:endParaRPr>
          </a:p>
        </p:txBody>
      </p:sp>
      <p:sp>
        <p:nvSpPr>
          <p:cNvPr id="48" name="Rectangle 19"/>
          <p:cNvSpPr>
            <a:spLocks noChangeArrowheads="1"/>
          </p:cNvSpPr>
          <p:nvPr/>
        </p:nvSpPr>
        <p:spPr bwMode="auto">
          <a:xfrm>
            <a:off x="9437804" y="1188279"/>
            <a:ext cx="781050" cy="557213"/>
          </a:xfrm>
          <a:prstGeom prst="rect">
            <a:avLst/>
          </a:prstGeom>
          <a:solidFill>
            <a:srgbClr val="5B9BD5"/>
          </a:solidFill>
          <a:ln w="12701">
            <a:solidFill>
              <a:srgbClr val="41719C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pic>
        <p:nvPicPr>
          <p:cNvPr id="49" name="Imag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61" y="1081277"/>
            <a:ext cx="1514475" cy="247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" name="Connecteur droit avec flèche 37"/>
          <p:cNvCxnSpPr>
            <a:cxnSpLocks noChangeShapeType="1"/>
          </p:cNvCxnSpPr>
          <p:nvPr/>
        </p:nvCxnSpPr>
        <p:spPr bwMode="auto">
          <a:xfrm flipH="1" flipV="1">
            <a:off x="5916435" y="3205168"/>
            <a:ext cx="2105645" cy="1098582"/>
          </a:xfrm>
          <a:prstGeom prst="straightConnector1">
            <a:avLst/>
          </a:prstGeom>
          <a:noFill/>
          <a:ln w="12701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4"/>
          <a:srcRect l="21916" t="17852" r="50917" b="40815"/>
          <a:stretch/>
        </p:blipFill>
        <p:spPr>
          <a:xfrm>
            <a:off x="328027" y="1694659"/>
            <a:ext cx="3523886" cy="3015841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9938819" y="5214021"/>
            <a:ext cx="1378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dirty="0"/>
              <a:t>A. cools 167910 (2023)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EE347B8-3213-1063-6924-3EB6DFDEFA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t="8540" r="13117" b="416"/>
          <a:stretch/>
        </p:blipFill>
        <p:spPr bwMode="auto">
          <a:xfrm rot="5400000">
            <a:off x="4639369" y="3449568"/>
            <a:ext cx="1296988" cy="238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688592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629495" y="993361"/>
            <a:ext cx="9973995" cy="581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40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Beta </a:t>
            </a:r>
            <a:r>
              <a:rPr lang="fr-FR" sz="3300" dirty="0" err="1"/>
              <a:t>imaging</a:t>
            </a:r>
            <a:endParaRPr sz="3300" dirty="0"/>
          </a:p>
        </p:txBody>
      </p:sp>
      <p:sp>
        <p:nvSpPr>
          <p:cNvPr id="54" name="ZoneTexte 37"/>
          <p:cNvSpPr txBox="1"/>
          <p:nvPr/>
        </p:nvSpPr>
        <p:spPr>
          <a:xfrm>
            <a:off x="87048" y="1756431"/>
            <a:ext cx="6410325" cy="1079366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latin typeface="Helvetica Neue Light"/>
              </a:rPr>
              <a:t>All drops positions are well assessed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latin typeface="Helvetica Neue Light"/>
              </a:rPr>
              <a:t>0.1 </a:t>
            </a:r>
            <a:r>
              <a:rPr lang="en-GB" sz="2000" kern="0" spc="-1" dirty="0" err="1">
                <a:latin typeface="Helvetica Neue Light"/>
              </a:rPr>
              <a:t>Bq</a:t>
            </a:r>
            <a:r>
              <a:rPr lang="en-GB" sz="2000" kern="0" spc="-1" dirty="0">
                <a:latin typeface="Helvetica Neue Light"/>
              </a:rPr>
              <a:t> drops are close to the background noise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900" kern="0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55" name="ZoneTexte 8"/>
          <p:cNvSpPr txBox="1"/>
          <p:nvPr/>
        </p:nvSpPr>
        <p:spPr>
          <a:xfrm>
            <a:off x="6954999" y="6267899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Light intensity profile over time - 20%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5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9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graphicFrame>
        <p:nvGraphicFramePr>
          <p:cNvPr id="58" name="Tableau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542765"/>
              </p:ext>
            </p:extLst>
          </p:nvPr>
        </p:nvGraphicFramePr>
        <p:xfrm>
          <a:off x="125579" y="3994609"/>
          <a:ext cx="4761380" cy="1828800"/>
        </p:xfrm>
        <a:graphic>
          <a:graphicData uri="http://schemas.openxmlformats.org/drawingml/2006/table">
            <a:tbl>
              <a:tblPr firstRow="1" bandRow="1"/>
              <a:tblGrid>
                <a:gridCol w="1696335">
                  <a:extLst>
                    <a:ext uri="{9D8B030D-6E8A-4147-A177-3AD203B41FA5}">
                      <a16:colId xmlns:a16="http://schemas.microsoft.com/office/drawing/2014/main" val="3689757566"/>
                    </a:ext>
                  </a:extLst>
                </a:gridCol>
                <a:gridCol w="966182">
                  <a:extLst>
                    <a:ext uri="{9D8B030D-6E8A-4147-A177-3AD203B41FA5}">
                      <a16:colId xmlns:a16="http://schemas.microsoft.com/office/drawing/2014/main" val="289582147"/>
                    </a:ext>
                  </a:extLst>
                </a:gridCol>
                <a:gridCol w="1114071">
                  <a:extLst>
                    <a:ext uri="{9D8B030D-6E8A-4147-A177-3AD203B41FA5}">
                      <a16:colId xmlns:a16="http://schemas.microsoft.com/office/drawing/2014/main" val="1930248900"/>
                    </a:ext>
                  </a:extLst>
                </a:gridCol>
                <a:gridCol w="984792">
                  <a:extLst>
                    <a:ext uri="{9D8B030D-6E8A-4147-A177-3AD203B41FA5}">
                      <a16:colId xmlns:a16="http://schemas.microsoft.com/office/drawing/2014/main" val="897174612"/>
                    </a:ext>
                  </a:extLst>
                </a:gridCol>
              </a:tblGrid>
              <a:tr h="380312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0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1.055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9.8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548359"/>
                  </a:ext>
                </a:extLst>
              </a:tr>
              <a:tr h="26762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000" b="1" i="0" u="none" strike="noStrike" kern="1200" cap="none" dirty="0" err="1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Average</a:t>
                      </a:r>
                      <a:endParaRPr lang="fr-FR" sz="2000" b="1" i="0" u="none" strike="noStrike" kern="1200" cap="none" dirty="0">
                        <a:ln>
                          <a:noFill/>
                        </a:ln>
                        <a:latin typeface="Helvetica Neue Ligh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0.086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11.74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576270"/>
                  </a:ext>
                </a:extLst>
              </a:tr>
              <a:tr h="26762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el-GR" sz="20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σ</a:t>
                      </a:r>
                      <a:endParaRPr lang="fr-FR" sz="2000" b="1" i="0" u="none" strike="noStrike" kern="1200" cap="none" dirty="0">
                        <a:ln>
                          <a:noFill/>
                        </a:ln>
                        <a:latin typeface="Helvetica Neue Ligh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1.28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533745"/>
                  </a:ext>
                </a:extLst>
              </a:tr>
              <a:tr h="26762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050"/>
                      </a:pPr>
                      <a:r>
                        <a:rPr lang="fr-FR" sz="1800" b="1" i="0" u="none" strike="noStrike" kern="1200" cap="none" dirty="0" err="1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Deviation</a:t>
                      </a:r>
                      <a:endParaRPr lang="fr-FR" sz="1800" b="1" i="0" u="none" strike="noStrike" kern="1200" cap="none" dirty="0">
                        <a:ln>
                          <a:noFill/>
                        </a:ln>
                        <a:latin typeface="Helvetica Neue Ligh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17%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468239"/>
                  </a:ext>
                </a:extLst>
              </a:tr>
            </a:tbl>
          </a:graphicData>
        </a:graphic>
      </p:graphicFrame>
      <p:sp>
        <p:nvSpPr>
          <p:cNvPr id="59" name="ZoneTexte 44"/>
          <p:cNvSpPr txBox="1"/>
          <p:nvPr/>
        </p:nvSpPr>
        <p:spPr>
          <a:xfrm>
            <a:off x="635712" y="3582151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latin typeface="Helvetica Neue Light"/>
                <a:ea typeface="Noto Sans CJK SC" pitchFamily="2"/>
                <a:cs typeface="Lohit Devanagari" pitchFamily="2"/>
              </a:rPr>
              <a:t>Activity measurement (</a:t>
            </a:r>
            <a:r>
              <a:rPr lang="en-GB" sz="1600" kern="0" dirty="0" err="1">
                <a:latin typeface="Helvetica Neue Light"/>
                <a:ea typeface="Noto Sans CJK SC" pitchFamily="2"/>
                <a:cs typeface="Lohit Devanagari" pitchFamily="2"/>
              </a:rPr>
              <a:t>Bq</a:t>
            </a:r>
            <a:r>
              <a:rPr lang="en-GB" sz="1600" kern="0" dirty="0">
                <a:latin typeface="Helvetica Neue Light"/>
                <a:ea typeface="Noto Sans CJK SC" pitchFamily="2"/>
                <a:cs typeface="Lohit Devanagari" pitchFamily="2"/>
              </a:rPr>
              <a:t>) – 5.2</a:t>
            </a:r>
            <a:r>
              <a:rPr lang="el-GR" sz="1600" kern="0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σ</a:t>
            </a:r>
            <a:r>
              <a:rPr lang="fr-FR" sz="1600" kern="0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     </a:t>
            </a:r>
            <a:r>
              <a:rPr lang="en-GB" sz="1600" b="1" kern="0" dirty="0">
                <a:latin typeface="Helvetica Neue Light"/>
                <a:ea typeface="Noto Sans CJK SC" pitchFamily="2"/>
                <a:cs typeface="Lohit Devanagari" pitchFamily="2"/>
              </a:rPr>
              <a:t>INTEGRATION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E34DDA1-6113-7E4D-290A-8B3A4FDA263F}"/>
              </a:ext>
            </a:extLst>
          </p:cNvPr>
          <p:cNvSpPr txBox="1"/>
          <p:nvPr/>
        </p:nvSpPr>
        <p:spPr>
          <a:xfrm>
            <a:off x="6186006" y="1387779"/>
            <a:ext cx="622733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8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EC32DB4-C3D3-B10E-3330-AC15A9DC7697}"/>
              </a:ext>
            </a:extLst>
          </p:cNvPr>
          <p:cNvSpPr txBox="1"/>
          <p:nvPr/>
        </p:nvSpPr>
        <p:spPr>
          <a:xfrm>
            <a:off x="10997408" y="6267899"/>
            <a:ext cx="622733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800" baseline="30000" dirty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719272063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9" y="497670"/>
            <a:ext cx="11588620" cy="6479970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40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Beta </a:t>
            </a:r>
            <a:r>
              <a:rPr lang="fr-FR" sz="3300" dirty="0" err="1"/>
              <a:t>imaging</a:t>
            </a: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4097201963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40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Beta </a:t>
            </a:r>
            <a:r>
              <a:rPr lang="fr-FR" sz="3300" dirty="0" err="1"/>
              <a:t>imaging</a:t>
            </a:r>
            <a:endParaRPr sz="3300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7" t="16892" r="28889" b="13871"/>
          <a:stretch/>
        </p:blipFill>
        <p:spPr>
          <a:xfrm>
            <a:off x="7519594" y="2341699"/>
            <a:ext cx="3759200" cy="36779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9" t="9861" r="14118" b="6558"/>
          <a:stretch/>
        </p:blipFill>
        <p:spPr>
          <a:xfrm>
            <a:off x="48213" y="2074999"/>
            <a:ext cx="6979920" cy="4439921"/>
          </a:xfrm>
          <a:prstGeom prst="rect">
            <a:avLst/>
          </a:prstGeom>
        </p:spPr>
      </p:pic>
      <p:sp>
        <p:nvSpPr>
          <p:cNvPr id="20" name="Ellipse 19"/>
          <p:cNvSpPr/>
          <p:nvPr/>
        </p:nvSpPr>
        <p:spPr>
          <a:xfrm>
            <a:off x="2266874" y="3118304"/>
            <a:ext cx="364566" cy="3557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2631440" y="3301274"/>
            <a:ext cx="4704080" cy="614771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8"/>
          <p:cNvSpPr txBox="1"/>
          <p:nvPr/>
        </p:nvSpPr>
        <p:spPr>
          <a:xfrm>
            <a:off x="1573984" y="6429603"/>
            <a:ext cx="3738562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200 </a:t>
            </a:r>
            <a:r>
              <a:rPr lang="en-GB" sz="1200" i="1" kern="0" dirty="0" err="1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ms</a:t>
            </a:r>
            <a:r>
              <a:rPr lang="en-GB" sz="12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 frame with single beta events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B09180-04F7-8A12-5229-D7F11E2FE2C3}"/>
              </a:ext>
            </a:extLst>
          </p:cNvPr>
          <p:cNvSpPr/>
          <p:nvPr/>
        </p:nvSpPr>
        <p:spPr>
          <a:xfrm>
            <a:off x="285033" y="1277374"/>
            <a:ext cx="5907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dirty="0">
                <a:latin typeface="Helvetica Neue Light"/>
                <a:ea typeface="Times New Roman" panose="02020603050405020304" pitchFamily="18" charset="0"/>
              </a:rPr>
              <a:t>Single </a:t>
            </a:r>
            <a:r>
              <a:rPr lang="fr-FR" sz="2000" dirty="0" err="1">
                <a:latin typeface="Helvetica Neue Light"/>
                <a:ea typeface="Times New Roman" panose="02020603050405020304" pitchFamily="18" charset="0"/>
              </a:rPr>
              <a:t>event</a:t>
            </a:r>
            <a:r>
              <a:rPr lang="fr-FR" sz="2000" dirty="0">
                <a:latin typeface="Helvetica Neue Light"/>
                <a:ea typeface="Times New Roman" panose="02020603050405020304" pitchFamily="18" charset="0"/>
              </a:rPr>
              <a:t>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258498013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48" y="829286"/>
            <a:ext cx="10058400" cy="5867400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40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Beta </a:t>
            </a:r>
            <a:r>
              <a:rPr lang="fr-FR" sz="3300" dirty="0" err="1"/>
              <a:t>imaging</a:t>
            </a:r>
            <a:endParaRPr sz="3300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7651298" y="917539"/>
            <a:ext cx="2619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latin typeface="Helvetica Neue Light"/>
                <a:ea typeface="Noto Sans CJK SC"/>
                <a:cs typeface="Lohit Devanagari"/>
              </a:rPr>
              <a:t>Clustering method :</a:t>
            </a:r>
            <a:endParaRPr lang="fr-FR" altLang="fr-FR" sz="2200" u="sng" dirty="0">
              <a:latin typeface="Helvetica Neue Light"/>
              <a:ea typeface="Noto Sans CJK SC"/>
              <a:cs typeface="Lohit Devanagari"/>
            </a:endParaRP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040318"/>
              </p:ext>
            </p:extLst>
          </p:nvPr>
        </p:nvGraphicFramePr>
        <p:xfrm>
          <a:off x="118808" y="3231545"/>
          <a:ext cx="5319967" cy="1828800"/>
        </p:xfrm>
        <a:graphic>
          <a:graphicData uri="http://schemas.openxmlformats.org/drawingml/2006/table">
            <a:tbl>
              <a:tblPr firstRow="1" bandRow="1"/>
              <a:tblGrid>
                <a:gridCol w="2171795">
                  <a:extLst>
                    <a:ext uri="{9D8B030D-6E8A-4147-A177-3AD203B41FA5}">
                      <a16:colId xmlns:a16="http://schemas.microsoft.com/office/drawing/2014/main" val="1373302327"/>
                    </a:ext>
                  </a:extLst>
                </a:gridCol>
                <a:gridCol w="954413">
                  <a:extLst>
                    <a:ext uri="{9D8B030D-6E8A-4147-A177-3AD203B41FA5}">
                      <a16:colId xmlns:a16="http://schemas.microsoft.com/office/drawing/2014/main" val="3193216592"/>
                    </a:ext>
                  </a:extLst>
                </a:gridCol>
                <a:gridCol w="1074873">
                  <a:extLst>
                    <a:ext uri="{9D8B030D-6E8A-4147-A177-3AD203B41FA5}">
                      <a16:colId xmlns:a16="http://schemas.microsoft.com/office/drawing/2014/main" val="3331436178"/>
                    </a:ext>
                  </a:extLst>
                </a:gridCol>
                <a:gridCol w="1118886">
                  <a:extLst>
                    <a:ext uri="{9D8B030D-6E8A-4147-A177-3AD203B41FA5}">
                      <a16:colId xmlns:a16="http://schemas.microsoft.com/office/drawing/2014/main" val="3841878521"/>
                    </a:ext>
                  </a:extLst>
                </a:gridCol>
              </a:tblGrid>
              <a:tr h="37614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0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1.055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9.8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879738"/>
                  </a:ext>
                </a:extLst>
              </a:tr>
              <a:tr h="26867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000" b="1" i="0" u="none" strike="noStrike" kern="1200" cap="none" dirty="0" err="1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Measurement</a:t>
                      </a:r>
                      <a:endParaRPr lang="fr-FR" sz="2000" b="1" i="0" u="none" strike="noStrike" kern="1200" cap="none" dirty="0">
                        <a:ln>
                          <a:noFill/>
                        </a:ln>
                        <a:latin typeface="Helvetica Neue Ligh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5.13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22544"/>
                  </a:ext>
                </a:extLst>
              </a:tr>
              <a:tr h="26867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el-GR" sz="2000" b="1" i="0" u="none" strike="noStrike" kern="1200" cap="none" dirty="0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σ</a:t>
                      </a:r>
                      <a:endParaRPr lang="fr-FR" sz="2000" b="1" i="0" u="none" strike="noStrike" kern="1200" cap="none" dirty="0">
                        <a:ln>
                          <a:noFill/>
                        </a:ln>
                        <a:latin typeface="Helvetica Neue Ligh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0.088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0.38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076298"/>
                  </a:ext>
                </a:extLst>
              </a:tr>
              <a:tr h="26867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000" b="1" i="0" u="none" strike="noStrike" kern="1200" cap="none" dirty="0" err="1">
                          <a:ln>
                            <a:noFill/>
                          </a:ln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Deviation</a:t>
                      </a:r>
                      <a:endParaRPr lang="fr-FR" sz="2000" b="1" i="0" u="none" strike="noStrike" kern="1200" cap="none" dirty="0">
                        <a:ln>
                          <a:noFill/>
                        </a:ln>
                        <a:latin typeface="Helvetica Neue Ligh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17%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1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Helvetica Neue Light"/>
                          <a:ea typeface="Noto Sans CJK SC" pitchFamily="2"/>
                          <a:cs typeface="Lohit Devanagari" pitchFamily="2"/>
                        </a:rPr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632798"/>
                  </a:ext>
                </a:extLst>
              </a:tr>
            </a:tbl>
          </a:graphicData>
        </a:graphic>
      </p:graphicFrame>
      <p:sp>
        <p:nvSpPr>
          <p:cNvPr id="15" name="ZoneTexte 44"/>
          <p:cNvSpPr txBox="1"/>
          <p:nvPr/>
        </p:nvSpPr>
        <p:spPr>
          <a:xfrm>
            <a:off x="955898" y="2754084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latin typeface="Helvetica Neue Light"/>
                <a:ea typeface="Noto Sans CJK SC" pitchFamily="2"/>
                <a:cs typeface="Lohit Devanagari" pitchFamily="2"/>
              </a:rPr>
              <a:t>Activity measurement (</a:t>
            </a:r>
            <a:r>
              <a:rPr lang="en-GB" sz="1600" kern="0" dirty="0" err="1">
                <a:latin typeface="Helvetica Neue Light"/>
                <a:ea typeface="Noto Sans CJK SC" pitchFamily="2"/>
                <a:cs typeface="Lohit Devanagari" pitchFamily="2"/>
              </a:rPr>
              <a:t>Bq</a:t>
            </a:r>
            <a:r>
              <a:rPr lang="en-GB" sz="1600" kern="0" dirty="0">
                <a:latin typeface="Helvetica Neue Light"/>
                <a:ea typeface="Noto Sans CJK SC" pitchFamily="2"/>
                <a:cs typeface="Lohit Devanagari" pitchFamily="2"/>
              </a:rPr>
              <a:t>) </a:t>
            </a:r>
            <a:r>
              <a:rPr lang="en-GB" sz="1600" b="1" kern="0" dirty="0">
                <a:latin typeface="Helvetica Neue Light"/>
                <a:ea typeface="Noto Sans CJK SC" pitchFamily="2"/>
                <a:cs typeface="Lohit Devanagari" pitchFamily="2"/>
              </a:rPr>
              <a:t>CLUSTERING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ZoneTexte 8"/>
          <p:cNvSpPr txBox="1"/>
          <p:nvPr/>
        </p:nvSpPr>
        <p:spPr>
          <a:xfrm>
            <a:off x="7091542" y="6280848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Clusters centroid histogram - 20%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5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9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054F2C0-565B-5310-657C-57BD9976437D}"/>
              </a:ext>
            </a:extLst>
          </p:cNvPr>
          <p:cNvSpPr txBox="1"/>
          <p:nvPr/>
        </p:nvSpPr>
        <p:spPr>
          <a:xfrm>
            <a:off x="10998003" y="6176971"/>
            <a:ext cx="622733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8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0FDC008-22FE-B45E-D7B2-260A89A7E98B}"/>
              </a:ext>
            </a:extLst>
          </p:cNvPr>
          <p:cNvSpPr txBox="1"/>
          <p:nvPr/>
        </p:nvSpPr>
        <p:spPr>
          <a:xfrm>
            <a:off x="6302647" y="1250803"/>
            <a:ext cx="622733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800" baseline="30000" dirty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829026038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/>
          <a:srcRect l="2307" t="26695" r="53462" b="10855"/>
          <a:stretch/>
        </p:blipFill>
        <p:spPr>
          <a:xfrm>
            <a:off x="6102838" y="858592"/>
            <a:ext cx="5905880" cy="4690469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Neutron </a:t>
            </a:r>
            <a:r>
              <a:rPr lang="fr-FR" sz="3300" dirty="0" err="1"/>
              <a:t>imaging</a:t>
            </a:r>
            <a:endParaRPr sz="3300" dirty="0"/>
          </a:p>
        </p:txBody>
      </p:sp>
      <p:sp>
        <p:nvSpPr>
          <p:cNvPr id="13" name="ZoneTexte 5"/>
          <p:cNvSpPr txBox="1"/>
          <p:nvPr/>
        </p:nvSpPr>
        <p:spPr>
          <a:xfrm>
            <a:off x="183282" y="2209800"/>
            <a:ext cx="5747618" cy="2438400"/>
          </a:xfrm>
          <a:prstGeom prst="rect">
            <a:avLst/>
          </a:prstGeom>
          <a:noFill/>
          <a:ln cap="flat">
            <a:solidFill>
              <a:srgbClr val="C00000"/>
            </a:solidFill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C00000"/>
                </a:solidFill>
                <a:latin typeface="Helvetica Neue Light"/>
              </a:rPr>
              <a:t>Cathode : </a:t>
            </a:r>
            <a:r>
              <a:rPr lang="en-GB" sz="2000" kern="0" spc="-1" baseline="30000" dirty="0">
                <a:solidFill>
                  <a:srgbClr val="C00000"/>
                </a:solidFill>
                <a:latin typeface="Helvetica Neue Light"/>
              </a:rPr>
              <a:t>10</a:t>
            </a:r>
            <a:r>
              <a:rPr lang="en-GB" sz="2000" kern="0" spc="-1" dirty="0">
                <a:solidFill>
                  <a:srgbClr val="C00000"/>
                </a:solidFill>
                <a:latin typeface="Helvetica Neue Light"/>
              </a:rPr>
              <a:t>B</a:t>
            </a:r>
            <a:r>
              <a:rPr lang="en-GB" sz="2000" kern="0" spc="-1" baseline="-25000" dirty="0">
                <a:solidFill>
                  <a:srgbClr val="C00000"/>
                </a:solidFill>
                <a:latin typeface="Helvetica Neue Light"/>
              </a:rPr>
              <a:t>4</a:t>
            </a:r>
            <a:r>
              <a:rPr lang="en-GB" sz="2000" kern="0" spc="-1" dirty="0">
                <a:solidFill>
                  <a:srgbClr val="C00000"/>
                </a:solidFill>
                <a:latin typeface="Helvetica Neue Light"/>
              </a:rPr>
              <a:t>C neutron-to-charge converter</a:t>
            </a:r>
          </a:p>
          <a:p>
            <a:pPr lvl="1"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latin typeface="Helvetica Neue Light"/>
                <a:ea typeface="Noto Sans CJK SC" pitchFamily="2"/>
                <a:cs typeface="Lohit Devanagari" pitchFamily="2"/>
              </a:rPr>
              <a:t>Thermal neutrons </a:t>
            </a: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absorbed by 2 µm thin </a:t>
            </a:r>
            <a:r>
              <a:rPr lang="en-GB" kern="0" spc="-1" baseline="30000" dirty="0">
                <a:latin typeface="Helvetica Neue Light"/>
              </a:rPr>
              <a:t>10</a:t>
            </a:r>
            <a:r>
              <a:rPr lang="en-GB" kern="0" spc="-1" dirty="0">
                <a:latin typeface="Helvetica Neue Light"/>
              </a:rPr>
              <a:t>B</a:t>
            </a:r>
            <a:r>
              <a:rPr lang="en-GB" kern="0" spc="-1" baseline="-25000" dirty="0">
                <a:latin typeface="Helvetica Neue Light"/>
              </a:rPr>
              <a:t>4</a:t>
            </a:r>
            <a:r>
              <a:rPr lang="en-GB" kern="0" spc="-1" dirty="0">
                <a:latin typeface="Helvetica Neue Light"/>
              </a:rPr>
              <a:t>C </a:t>
            </a: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layer</a:t>
            </a:r>
          </a:p>
          <a:p>
            <a:pPr lvl="1"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Conversion efficiency: 5%</a:t>
            </a:r>
          </a:p>
          <a:p>
            <a:pPr lvl="1"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(</a:t>
            </a:r>
            <a:r>
              <a:rPr lang="el-GR" kern="0" spc="-1" dirty="0">
                <a:latin typeface="Helvetica Neue Light"/>
                <a:ea typeface="Noto Sans CJK SC" pitchFamily="2"/>
                <a:cs typeface="Lohit Devanagari" pitchFamily="2"/>
              </a:rPr>
              <a:t>α</a:t>
            </a:r>
            <a:r>
              <a:rPr lang="fr-FR" kern="0" spc="-1" dirty="0">
                <a:latin typeface="Helvetica Neue Light"/>
                <a:ea typeface="Noto Sans CJK SC" pitchFamily="2"/>
                <a:cs typeface="Lohit Devanagari" pitchFamily="2"/>
              </a:rPr>
              <a:t> or Li) fragments cause </a:t>
            </a:r>
            <a:r>
              <a:rPr lang="fr-FR" kern="0" spc="-1" dirty="0" err="1">
                <a:latin typeface="Helvetica Neue Light"/>
                <a:ea typeface="Noto Sans CJK SC" pitchFamily="2"/>
                <a:cs typeface="Lohit Devanagari" pitchFamily="2"/>
              </a:rPr>
              <a:t>strong</a:t>
            </a:r>
            <a:r>
              <a:rPr lang="fr-FR" kern="0" spc="-1" dirty="0">
                <a:latin typeface="Helvetica Neue Light"/>
                <a:ea typeface="Noto Sans CJK SC" pitchFamily="2"/>
                <a:cs typeface="Lohit Devanagari" pitchFamily="2"/>
              </a:rPr>
              <a:t> ionisation</a:t>
            </a:r>
          </a:p>
          <a:p>
            <a:pPr lvl="1"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kern="0" spc="-1" dirty="0">
                <a:latin typeface="Helvetica Neue Light"/>
                <a:ea typeface="Noto Sans CJK SC" pitchFamily="2"/>
                <a:cs typeface="Lohit Devanagari" pitchFamily="2"/>
              </a:rPr>
              <a:t>Limitation: fragments long range in the </a:t>
            </a:r>
            <a:r>
              <a:rPr lang="fr-FR" kern="0" spc="-1" dirty="0" err="1">
                <a:latin typeface="Helvetica Neue Light"/>
                <a:ea typeface="Noto Sans CJK SC" pitchFamily="2"/>
                <a:cs typeface="Lohit Devanagari" pitchFamily="2"/>
              </a:rPr>
              <a:t>gas</a:t>
            </a:r>
            <a:r>
              <a:rPr lang="fr-FR" kern="0" spc="-1" dirty="0">
                <a:latin typeface="Helvetica Neue Light"/>
                <a:ea typeface="Noto Sans CJK SC" pitchFamily="2"/>
                <a:cs typeface="Lohit Devanagari" pitchFamily="2"/>
              </a:rPr>
              <a:t> (5 mm)</a:t>
            </a:r>
            <a:endParaRPr lang="en-GB" sz="1600" kern="0" spc="-1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EE70C5-76D4-00A4-0F2A-8EE8CEB9F5F2}"/>
              </a:ext>
            </a:extLst>
          </p:cNvPr>
          <p:cNvSpPr txBox="1"/>
          <p:nvPr/>
        </p:nvSpPr>
        <p:spPr>
          <a:xfrm>
            <a:off x="10227024" y="5993384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/>
              <a:t>A. Cools 07009 (2023)</a:t>
            </a:r>
          </a:p>
        </p:txBody>
      </p:sp>
    </p:spTree>
    <p:extLst>
      <p:ext uri="{BB962C8B-B14F-4D97-AF65-F5344CB8AC3E}">
        <p14:creationId xmlns:p14="http://schemas.microsoft.com/office/powerpoint/2010/main" val="3595535021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5" y="1017223"/>
            <a:ext cx="4590913" cy="5087661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Setup</a:t>
            </a:r>
            <a:endParaRPr sz="3300" dirty="0"/>
          </a:p>
        </p:txBody>
      </p:sp>
      <p:pic>
        <p:nvPicPr>
          <p:cNvPr id="9" name="Picture 2" descr="https://attachment.outlook.live.net/owa/MSA%3Aantcools%40hotmail.fr/service.svc/s/GetAttachmentThumbnail?id=AQMkADAwATZiZmYAZC1hMDg1LTUzYzEtMDACLTAwCgBGAAAD3TF%2BLkup0E%2BOANv6QOpqfgcACgtQuBf4xkWok0NYmhDiEwAAAgEJAAAACgtQuBf4xkWok0NYmhDiEwAF4QCmMAAAAAESABAA6dC67qJlEkuF%2FQeThtqCeQ%3D%3D&amp;thumbnailType=2&amp;isc=1&amp;token=eyJhbGciOiJSUzI1NiIsImtpZCI6IkQ4OThGN0RDMjk2ODQ1MDk1RUUwREZGQ0MzODBBOTM5NjUwNDNFNjQiLCJ0eXAiOiJKV1QiLCJ4NXQiOiIySmozM0Nsb1JRbGU0Tl84dzRDcE9XVUVQbVEifQ.eyJvcmlnaW4iOiJodHRwczovL291dGxvb2subGl2ZS5jb20iLCJ1YyI6IjY0MWI3NzdjODJjNzRlZWZiM2FiMGIyYmM3NmYyZjBl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wNjIwMjgzLCJleHAiOjE2NzA2MjA4ODMsImlzcyI6IjAwMDAwMDAyLTAwMDAtMGZmMS1jZTAwLTAwMDAwMDAwMDAwMEA4NGRmOWU3Zi1lOWY2LTQwYWYtYjQzNS1hYWFhYWFhYWFhYWEiLCJhdWQiOiIwMDAwMDAwMi0wMDAwLTBmZjEtY2UwMC0wMDAwMDAwMDAwMDAvYXR0YWNobWVudC5vdXRsb29rLmxpdmUubmV0QDg0ZGY5ZTdmLWU5ZjYtNDBhZi1iNDM1LWFhYWFhYWFhYWFhYSIsImhhcHAiOiJvd2EifQ.FYAiBy4_RQIt2lLRWzsgBQwtCatXoP5e3IPzlLjF5du11_rq7NvS2HfqAlu-9KllWtNyvdvm5Ebw5z1HRU9sTJ6VlljASivz9_MVtZ4l7pVp8Xxm-Q52-Zg_iIwN65wSzgJQNDWXXnomRopiZvT3iaI_4vB5hoYBGMDZfxhFvmW7rhRZFCWowUZLCfjMISQ7cuSvDeMKxnEUbaJHInSzM3Ths6P7Y6c4EdDEl4s_EduRk5c5GBvmUTuCSW4yQdMMXFJx2fLr9NBYlIq_jQWg1EbcieTg101bhdy2XJLW3xWSD0vC13MvOdSLV0vQKoYgfRu8mU0itBs_OvE_kb1Xfg&amp;X-OWA-CANARY=JJ5QlH7q9U2YAd2AKDksLkD8aAUq2toYlO3mLZDSQKC7vlkX4P-q4YLjWbPlRhWNVHiK57foGI0.&amp;owa=outlook.live.com&amp;scriptVer=20221124007.08&amp;animation=tru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7" t="4586" r="4250" b="5414"/>
          <a:stretch/>
        </p:blipFill>
        <p:spPr bwMode="auto">
          <a:xfrm rot="10800000">
            <a:off x="9826307" y="1017224"/>
            <a:ext cx="2287686" cy="241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4"/>
          <p:cNvSpPr txBox="1"/>
          <p:nvPr/>
        </p:nvSpPr>
        <p:spPr>
          <a:xfrm>
            <a:off x="5333562" y="4150671"/>
            <a:ext cx="5722888" cy="2230751"/>
          </a:xfrm>
          <a:prstGeom prst="rect">
            <a:avLst/>
          </a:prstGeom>
          <a:noFill/>
          <a:ln cap="flat">
            <a:solidFill>
              <a:srgbClr val="C00000"/>
            </a:solidFill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</a:rPr>
              <a:t>Acquisition modes: </a:t>
            </a:r>
          </a:p>
          <a:p>
            <a:pPr marL="228600" lvl="1">
              <a:lnSpc>
                <a:spcPct val="15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latin typeface="Helvetica Neue Light"/>
              </a:rPr>
              <a:t>Event-by-event</a:t>
            </a:r>
            <a:r>
              <a:rPr lang="en-GB" kern="0" spc="-1" dirty="0">
                <a:latin typeface="Helvetica Neue Light"/>
              </a:rPr>
              <a:t>: track reconstruction: </a:t>
            </a:r>
          </a:p>
          <a:p>
            <a:pPr lvl="1">
              <a:lnSpc>
                <a:spcPct val="150000"/>
              </a:lnSpc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</a:rPr>
              <a:t>Potentially higher resolution and </a:t>
            </a: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ɣ-to-n suppression</a:t>
            </a:r>
            <a:r>
              <a:rPr lang="en-GB" kern="0" spc="-1" dirty="0">
                <a:latin typeface="Helvetica Neue Light"/>
              </a:rPr>
              <a:t> </a:t>
            </a:r>
          </a:p>
          <a:p>
            <a:pPr marL="228600" lvl="1">
              <a:lnSpc>
                <a:spcPct val="15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latin typeface="Helvetica Neue Light"/>
              </a:rPr>
              <a:t>Integrated</a:t>
            </a:r>
            <a:r>
              <a:rPr lang="en-GB" kern="0" spc="-1" dirty="0">
                <a:latin typeface="Helvetica Neue Light"/>
              </a:rPr>
              <a:t>: real-time radiography:</a:t>
            </a:r>
          </a:p>
          <a:p>
            <a:pPr lvl="1">
              <a:lnSpc>
                <a:spcPct val="150000"/>
              </a:lnSpc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</a:rPr>
              <a:t>Almost no data </a:t>
            </a:r>
            <a:r>
              <a:rPr lang="en-GB" spc="-1" dirty="0">
                <a:latin typeface="Helvetica Neue Light"/>
              </a:rPr>
              <a:t>processing</a:t>
            </a:r>
            <a:endParaRPr lang="en-GB" kern="0" spc="-1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D6CC0D91-5F30-A55B-506E-BC5D0B5C0B51}"/>
              </a:ext>
            </a:extLst>
          </p:cNvPr>
          <p:cNvCxnSpPr>
            <a:cxnSpLocks/>
          </p:cNvCxnSpPr>
          <p:nvPr/>
        </p:nvCxnSpPr>
        <p:spPr>
          <a:xfrm flipH="1">
            <a:off x="11627645" y="1719263"/>
            <a:ext cx="50006" cy="1033462"/>
          </a:xfrm>
          <a:prstGeom prst="straightConnector1">
            <a:avLst/>
          </a:prstGeom>
          <a:ln w="317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792B7B2A-DA38-D8B1-42C4-729CC1E2DD7F}"/>
              </a:ext>
            </a:extLst>
          </p:cNvPr>
          <p:cNvSpPr txBox="1"/>
          <p:nvPr/>
        </p:nvSpPr>
        <p:spPr>
          <a:xfrm>
            <a:off x="11566294" y="1590862"/>
            <a:ext cx="649299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chemeClr val="bg1"/>
                </a:solidFill>
                <a:sym typeface="Helvetica Light"/>
              </a:rPr>
              <a:t>8 cm</a:t>
            </a:r>
            <a:endParaRPr lang="fr-FR" sz="1200" baseline="30000" dirty="0">
              <a:solidFill>
                <a:schemeClr val="bg1"/>
              </a:solidFill>
              <a:sym typeface="Helvetica Light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/>
          <a:srcRect l="55667" t="33556" r="5333" b="24963"/>
          <a:stretch/>
        </p:blipFill>
        <p:spPr>
          <a:xfrm>
            <a:off x="4573094" y="736367"/>
            <a:ext cx="5119981" cy="306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28333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Single </a:t>
            </a:r>
            <a:r>
              <a:rPr lang="fr-FR" sz="3300" dirty="0" err="1"/>
              <a:t>event</a:t>
            </a:r>
            <a:r>
              <a:rPr lang="fr-FR" sz="3300" dirty="0"/>
              <a:t> </a:t>
            </a:r>
            <a:r>
              <a:rPr lang="fr-FR" sz="3300" dirty="0" err="1"/>
              <a:t>study</a:t>
            </a:r>
            <a:endParaRPr sz="33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904" y="4158545"/>
            <a:ext cx="5023510" cy="2653041"/>
          </a:xfrm>
          <a:prstGeom prst="rect">
            <a:avLst/>
          </a:prstGeom>
        </p:spPr>
      </p:pic>
      <p:sp>
        <p:nvSpPr>
          <p:cNvPr id="13" name="ZoneTexte 22"/>
          <p:cNvSpPr txBox="1"/>
          <p:nvPr/>
        </p:nvSpPr>
        <p:spPr>
          <a:xfrm>
            <a:off x="8198861" y="5038768"/>
            <a:ext cx="4724789" cy="867932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</a:rPr>
              <a:t>Drift field affects the electron diffusion</a:t>
            </a:r>
          </a:p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pc="-1" dirty="0">
                <a:latin typeface="Helvetica Neue Light"/>
              </a:rPr>
              <a:t>Diffusion spreads the light</a:t>
            </a:r>
          </a:p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kern="0" spc="-1" dirty="0">
              <a:latin typeface="Helvetica Neue Light"/>
            </a:endParaRPr>
          </a:p>
        </p:txBody>
      </p:sp>
      <p:pic>
        <p:nvPicPr>
          <p:cNvPr id="17" name="Picture 3" descr="Figure_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3" t="11365" r="24721" b="9238"/>
          <a:stretch>
            <a:fillRect/>
          </a:stretch>
        </p:blipFill>
        <p:spPr bwMode="auto">
          <a:xfrm>
            <a:off x="1883266" y="1505842"/>
            <a:ext cx="2577258" cy="242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Figure_8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2" t="11191" r="25114" b="8713"/>
          <a:stretch>
            <a:fillRect/>
          </a:stretch>
        </p:blipFill>
        <p:spPr bwMode="auto">
          <a:xfrm>
            <a:off x="4793670" y="1526331"/>
            <a:ext cx="2437949" cy="242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Figure_20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3" t="11832" r="27878" b="8392"/>
          <a:stretch>
            <a:fillRect/>
          </a:stretch>
        </p:blipFill>
        <p:spPr bwMode="auto">
          <a:xfrm>
            <a:off x="7564765" y="1526331"/>
            <a:ext cx="2491214" cy="2405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647776" y="3958490"/>
            <a:ext cx="15303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>
                <a:solidFill>
                  <a:srgbClr val="00B050"/>
                </a:solidFill>
              </a:rPr>
              <a:t>50</a:t>
            </a:r>
            <a:r>
              <a:rPr lang="fr-FR" sz="1050" i="1" dirty="0">
                <a:solidFill>
                  <a:srgbClr val="00B050"/>
                </a:solidFill>
              </a:rPr>
              <a:t> V/cm drift </a:t>
            </a:r>
            <a:r>
              <a:rPr lang="fr-FR" sz="1050" i="1" dirty="0" err="1">
                <a:solidFill>
                  <a:srgbClr val="00B050"/>
                </a:solidFill>
              </a:rPr>
              <a:t>field</a:t>
            </a:r>
            <a:endParaRPr lang="fr-FR" sz="1050" i="1" dirty="0">
              <a:solidFill>
                <a:srgbClr val="00B05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542706" y="3958490"/>
            <a:ext cx="15303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>
                <a:solidFill>
                  <a:srgbClr val="00B050"/>
                </a:solidFill>
              </a:rPr>
              <a:t>800</a:t>
            </a:r>
            <a:r>
              <a:rPr lang="fr-FR" sz="1050" i="1" dirty="0">
                <a:solidFill>
                  <a:srgbClr val="00B050"/>
                </a:solidFill>
              </a:rPr>
              <a:t> V/cm drift </a:t>
            </a:r>
            <a:r>
              <a:rPr lang="fr-FR" sz="1050" i="1" dirty="0" err="1">
                <a:solidFill>
                  <a:srgbClr val="00B050"/>
                </a:solidFill>
              </a:rPr>
              <a:t>field</a:t>
            </a:r>
            <a:endParaRPr lang="fr-FR" sz="1050" i="1" dirty="0">
              <a:solidFill>
                <a:srgbClr val="00B05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270988" y="3958490"/>
            <a:ext cx="15303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>
                <a:solidFill>
                  <a:srgbClr val="00B050"/>
                </a:solidFill>
              </a:rPr>
              <a:t>2000</a:t>
            </a:r>
            <a:r>
              <a:rPr lang="fr-FR" sz="1050" i="1" dirty="0">
                <a:solidFill>
                  <a:srgbClr val="00B050"/>
                </a:solidFill>
              </a:rPr>
              <a:t> V/cm drift </a:t>
            </a:r>
            <a:r>
              <a:rPr lang="fr-FR" sz="1050" i="1" dirty="0" err="1">
                <a:solidFill>
                  <a:srgbClr val="00B050"/>
                </a:solidFill>
              </a:rPr>
              <a:t>field</a:t>
            </a:r>
            <a:endParaRPr lang="fr-FR" sz="1050" i="1" dirty="0">
              <a:solidFill>
                <a:srgbClr val="00B05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280058" y="6092557"/>
            <a:ext cx="65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B050"/>
                </a:solidFill>
              </a:rPr>
              <a:t>50</a:t>
            </a:r>
            <a:r>
              <a:rPr lang="fr-FR" sz="1000" i="1" dirty="0">
                <a:solidFill>
                  <a:srgbClr val="00B050"/>
                </a:solidFill>
              </a:rPr>
              <a:t> V/cm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173562" y="6240896"/>
            <a:ext cx="9368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B050"/>
                </a:solidFill>
              </a:rPr>
              <a:t>800</a:t>
            </a:r>
            <a:r>
              <a:rPr lang="fr-FR" sz="1000" i="1" dirty="0">
                <a:solidFill>
                  <a:srgbClr val="00B050"/>
                </a:solidFill>
              </a:rPr>
              <a:t> V/cm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7229488" y="6092557"/>
            <a:ext cx="779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B050"/>
                </a:solidFill>
              </a:rPr>
              <a:t>2000</a:t>
            </a:r>
            <a:r>
              <a:rPr lang="fr-FR" sz="1000" i="1" dirty="0">
                <a:solidFill>
                  <a:srgbClr val="00B050"/>
                </a:solidFill>
              </a:rPr>
              <a:t> V/cm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8323629" y="1235803"/>
            <a:ext cx="2124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Rate : 3 </a:t>
            </a:r>
            <a:r>
              <a:rPr lang="fr-FR" sz="1200" i="1" dirty="0" err="1"/>
              <a:t>events</a:t>
            </a:r>
            <a:r>
              <a:rPr lang="fr-FR" sz="1200" i="1" dirty="0"/>
              <a:t>/s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1571899" y="1268986"/>
            <a:ext cx="622733" cy="2106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9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9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230657" y="3910919"/>
            <a:ext cx="622733" cy="2106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9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9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99374" y="976580"/>
            <a:ext cx="3378187" cy="415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u="sng" spc="-1" dirty="0">
                <a:latin typeface="Helvetica Neue Light"/>
              </a:rPr>
              <a:t>Am-Be source – </a:t>
            </a:r>
            <a:r>
              <a:rPr lang="en-GB" sz="1600" u="sng" spc="-1" dirty="0" err="1">
                <a:latin typeface="Helvetica Neue Light"/>
              </a:rPr>
              <a:t>Ar</a:t>
            </a:r>
            <a:r>
              <a:rPr lang="en-GB" sz="1600" u="sng" spc="-1" dirty="0">
                <a:latin typeface="Helvetica Neue Light"/>
              </a:rPr>
              <a:t>/10%CF4</a:t>
            </a:r>
          </a:p>
        </p:txBody>
      </p:sp>
    </p:spTree>
    <p:extLst>
      <p:ext uri="{BB962C8B-B14F-4D97-AF65-F5344CB8AC3E}">
        <p14:creationId xmlns:p14="http://schemas.microsoft.com/office/powerpoint/2010/main" val="3009063851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2"/>
          <a:srcRect l="13974" t="48348" r="50899" b="25897"/>
          <a:stretch/>
        </p:blipFill>
        <p:spPr>
          <a:xfrm>
            <a:off x="278752" y="2567449"/>
            <a:ext cx="5377939" cy="2217911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6" t="10544" r="9014" b="1380"/>
          <a:stretch/>
        </p:blipFill>
        <p:spPr>
          <a:xfrm>
            <a:off x="8233888" y="2522251"/>
            <a:ext cx="3958112" cy="2179625"/>
          </a:xfrm>
          <a:prstGeom prst="rect">
            <a:avLst/>
          </a:prstGeom>
        </p:spPr>
      </p:pic>
      <p:sp>
        <p:nvSpPr>
          <p:cNvPr id="55" name="ZoneTexte 22"/>
          <p:cNvSpPr txBox="1"/>
          <p:nvPr/>
        </p:nvSpPr>
        <p:spPr>
          <a:xfrm>
            <a:off x="2331785" y="1984617"/>
            <a:ext cx="1678240" cy="432969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pc="-1" dirty="0">
                <a:solidFill>
                  <a:srgbClr val="C00000"/>
                </a:solidFill>
                <a:latin typeface="Helvetica Neue Light"/>
              </a:rPr>
              <a:t>25</a:t>
            </a:r>
            <a:r>
              <a:rPr lang="en-GB" kern="0" spc="-1" dirty="0">
                <a:solidFill>
                  <a:srgbClr val="C00000"/>
                </a:solidFill>
                <a:latin typeface="Helvetica Neue Light"/>
              </a:rPr>
              <a:t>0 µm drift gap</a:t>
            </a:r>
          </a:p>
        </p:txBody>
      </p:sp>
      <p:pic>
        <p:nvPicPr>
          <p:cNvPr id="56" name="Image 5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8" r="658"/>
          <a:stretch/>
        </p:blipFill>
        <p:spPr>
          <a:xfrm>
            <a:off x="5837402" y="2532949"/>
            <a:ext cx="2396486" cy="2084191"/>
          </a:xfrm>
          <a:prstGeom prst="rect">
            <a:avLst/>
          </a:prstGeom>
        </p:spPr>
      </p:pic>
      <p:sp>
        <p:nvSpPr>
          <p:cNvPr id="57" name="ZoneTexte 22"/>
          <p:cNvSpPr txBox="1"/>
          <p:nvPr/>
        </p:nvSpPr>
        <p:spPr>
          <a:xfrm>
            <a:off x="9355130" y="4701876"/>
            <a:ext cx="369376" cy="185621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900" kern="0" spc="-1" dirty="0">
                <a:latin typeface="Calibri"/>
              </a:rPr>
              <a:t>A. </a:t>
            </a:r>
            <a:r>
              <a:rPr lang="en-GB" sz="900" kern="0" spc="-1" dirty="0" err="1">
                <a:latin typeface="Calibri"/>
              </a:rPr>
              <a:t>Corsi</a:t>
            </a:r>
            <a:endParaRPr lang="en-GB" sz="900" kern="0" spc="-1" dirty="0">
              <a:latin typeface="Calibri"/>
            </a:endParaRPr>
          </a:p>
        </p:txBody>
      </p:sp>
      <p:sp>
        <p:nvSpPr>
          <p:cNvPr id="58" name="ZoneTexte 22"/>
          <p:cNvSpPr txBox="1"/>
          <p:nvPr/>
        </p:nvSpPr>
        <p:spPr>
          <a:xfrm>
            <a:off x="7420479" y="2197556"/>
            <a:ext cx="1776461" cy="220030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kern="0" spc="-1" dirty="0">
                <a:latin typeface="Helvetica Neue Light"/>
              </a:rPr>
              <a:t>Simulated </a:t>
            </a:r>
            <a:r>
              <a:rPr lang="en-GB" sz="1200" kern="0" spc="-1" dirty="0" err="1">
                <a:latin typeface="Helvetica Neue Light"/>
              </a:rPr>
              <a:t>dE</a:t>
            </a:r>
            <a:r>
              <a:rPr lang="en-GB" sz="1200" kern="0" spc="-1" dirty="0">
                <a:latin typeface="Helvetica Neue Light"/>
              </a:rPr>
              <a:t>/</a:t>
            </a:r>
            <a:r>
              <a:rPr lang="en-GB" sz="1200" kern="0" spc="-1" dirty="0" err="1">
                <a:latin typeface="Helvetica Neue Light"/>
              </a:rPr>
              <a:t>dX</a:t>
            </a:r>
            <a:r>
              <a:rPr lang="en-GB" sz="1200" kern="0" spc="-1" dirty="0">
                <a:latin typeface="Helvetica Neue Light"/>
              </a:rPr>
              <a:t> - </a:t>
            </a:r>
            <a:r>
              <a:rPr lang="en-GB" sz="1200" kern="0" spc="-1" dirty="0" err="1">
                <a:latin typeface="Helvetica Neue Light"/>
              </a:rPr>
              <a:t>maxboltz</a:t>
            </a:r>
            <a:endParaRPr lang="en-GB" sz="1200" kern="0" spc="-1" dirty="0">
              <a:latin typeface="Helvetica Neue Light"/>
            </a:endParaRPr>
          </a:p>
        </p:txBody>
      </p:sp>
      <p:sp>
        <p:nvSpPr>
          <p:cNvPr id="16" name="Light emission profile"/>
          <p:cNvSpPr txBox="1">
            <a:spLocks/>
          </p:cNvSpPr>
          <p:nvPr/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0" kern="1200" spc="-1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Spatial </a:t>
            </a:r>
            <a:r>
              <a:rPr lang="fr-FR" sz="3300" dirty="0" err="1"/>
              <a:t>resolution</a:t>
            </a:r>
            <a:r>
              <a:rPr lang="fr-FR" sz="3300" dirty="0"/>
              <a:t> </a:t>
            </a:r>
            <a:r>
              <a:rPr lang="fr-FR" sz="3300" dirty="0" err="1"/>
              <a:t>measurement</a:t>
            </a:r>
            <a:endParaRPr lang="fr-FR" sz="33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45892B-92E5-CF0D-B3AC-326B3E62F999}"/>
              </a:ext>
            </a:extLst>
          </p:cNvPr>
          <p:cNvSpPr/>
          <p:nvPr/>
        </p:nvSpPr>
        <p:spPr>
          <a:xfrm>
            <a:off x="2026278" y="978339"/>
            <a:ext cx="1324722" cy="4964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spc="-1" dirty="0">
                <a:latin typeface="Helvetica Neue Light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871008519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84456" y="5218152"/>
            <a:ext cx="3101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Helvetica Neue Light"/>
              </a:rPr>
              <a:t>Al cathode </a:t>
            </a:r>
            <a:r>
              <a:rPr lang="fr-FR" sz="1200" dirty="0" err="1">
                <a:latin typeface="Helvetica Neue Light"/>
              </a:rPr>
              <a:t>with</a:t>
            </a:r>
            <a:r>
              <a:rPr lang="fr-FR" sz="1200" dirty="0">
                <a:latin typeface="Helvetica Neue Light"/>
              </a:rPr>
              <a:t> </a:t>
            </a:r>
            <a:r>
              <a:rPr lang="fr-FR" sz="1200" baseline="30000" dirty="0">
                <a:latin typeface="Helvetica Neue Light"/>
              </a:rPr>
              <a:t>10</a:t>
            </a:r>
            <a:r>
              <a:rPr lang="fr-FR" sz="1200" dirty="0">
                <a:latin typeface="Helvetica Neue Light"/>
              </a:rPr>
              <a:t>B</a:t>
            </a:r>
            <a:r>
              <a:rPr lang="fr-FR" sz="1200" baseline="-25000" dirty="0">
                <a:latin typeface="Helvetica Neue Light"/>
              </a:rPr>
              <a:t>4</a:t>
            </a:r>
            <a:r>
              <a:rPr lang="fr-FR" sz="1200" dirty="0">
                <a:latin typeface="Helvetica Neue Light"/>
              </a:rPr>
              <a:t>C pattern </a:t>
            </a:r>
            <a:r>
              <a:rPr lang="fr-FR" sz="1200" dirty="0" err="1">
                <a:latin typeface="Helvetica Neue Light"/>
              </a:rPr>
              <a:t>deposition</a:t>
            </a:r>
            <a:endParaRPr lang="fr-FR" sz="1200" dirty="0">
              <a:latin typeface="Helvetica Neue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26278" y="978339"/>
            <a:ext cx="6806030" cy="4964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spc="-1" dirty="0">
                <a:latin typeface="Helvetica Neue Light"/>
              </a:rPr>
              <a:t>3.4 </a:t>
            </a:r>
            <a:r>
              <a:rPr lang="en-GB" sz="2000" spc="-1" dirty="0" err="1">
                <a:latin typeface="Helvetica Neue Light"/>
              </a:rPr>
              <a:t>meV</a:t>
            </a:r>
            <a:r>
              <a:rPr lang="en-GB" sz="2000" spc="-1" dirty="0">
                <a:latin typeface="Helvetica Neue Light"/>
              </a:rPr>
              <a:t> Neutron beam – 10 MHz – PSI Zurich – 09/12/2023</a:t>
            </a:r>
          </a:p>
        </p:txBody>
      </p:sp>
      <p:sp>
        <p:nvSpPr>
          <p:cNvPr id="16" name="Light emission profile"/>
          <p:cNvSpPr txBox="1">
            <a:spLocks/>
          </p:cNvSpPr>
          <p:nvPr/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0" kern="1200" spc="-1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Spatial </a:t>
            </a:r>
            <a:r>
              <a:rPr lang="fr-FR" sz="3300" dirty="0" err="1"/>
              <a:t>resolution</a:t>
            </a:r>
            <a:r>
              <a:rPr lang="fr-FR" sz="3300" dirty="0"/>
              <a:t> </a:t>
            </a:r>
            <a:r>
              <a:rPr lang="fr-FR" sz="3300" dirty="0" err="1"/>
              <a:t>measurement</a:t>
            </a:r>
            <a:endParaRPr lang="fr-FR" sz="3300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02" y="1658592"/>
            <a:ext cx="3411048" cy="3387911"/>
          </a:xfrm>
          <a:prstGeom prst="rect">
            <a:avLst/>
          </a:prstGeom>
          <a:effectLst>
            <a:glow>
              <a:schemeClr val="accent1"/>
            </a:glow>
          </a:effectLst>
          <a:scene3d>
            <a:camera prst="orthographicFront">
              <a:rot lat="0" lon="10799999" rev="10799999"/>
            </a:camera>
            <a:lightRig rig="threePt" dir="t"/>
          </a:scene3d>
          <a:sp3d/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7" t="7493" r="24416" b="6999"/>
          <a:stretch/>
        </p:blipFill>
        <p:spPr>
          <a:xfrm>
            <a:off x="3858414" y="1462557"/>
            <a:ext cx="4087820" cy="3755595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578965" y="5218152"/>
            <a:ext cx="3034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latin typeface="Helvetica Neue Light"/>
              </a:rPr>
              <a:t>E</a:t>
            </a:r>
            <a:r>
              <a:rPr lang="fr-FR" sz="1200" baseline="-25000" dirty="0" err="1">
                <a:latin typeface="Helvetica Neue Light"/>
              </a:rPr>
              <a:t>amp</a:t>
            </a:r>
            <a:r>
              <a:rPr lang="fr-FR" sz="1200" baseline="-25000" dirty="0">
                <a:latin typeface="Helvetica Neue Light"/>
              </a:rPr>
              <a:t> </a:t>
            </a:r>
            <a:r>
              <a:rPr lang="fr-FR" sz="1200" dirty="0">
                <a:latin typeface="Helvetica Neue Light"/>
              </a:rPr>
              <a:t>= 25 kV/cm, </a:t>
            </a:r>
            <a:r>
              <a:rPr lang="fr-FR" sz="1200" dirty="0" err="1">
                <a:latin typeface="Helvetica Neue Light"/>
              </a:rPr>
              <a:t>E</a:t>
            </a:r>
            <a:r>
              <a:rPr lang="fr-FR" sz="1200" baseline="-25000" dirty="0" err="1">
                <a:latin typeface="Helvetica Neue Light"/>
              </a:rPr>
              <a:t>drift</a:t>
            </a:r>
            <a:r>
              <a:rPr lang="fr-FR" sz="1200" dirty="0">
                <a:latin typeface="Helvetica Neue Light"/>
              </a:rPr>
              <a:t> = 22 kV/cm, 100 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0" t="-680" r="4679" b="23266"/>
          <a:stretch/>
        </p:blipFill>
        <p:spPr>
          <a:xfrm>
            <a:off x="8033657" y="2154351"/>
            <a:ext cx="3981910" cy="260426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CB409C3-0D59-41CF-F23D-C17D8AD8325C}"/>
              </a:ext>
            </a:extLst>
          </p:cNvPr>
          <p:cNvSpPr txBox="1"/>
          <p:nvPr/>
        </p:nvSpPr>
        <p:spPr>
          <a:xfrm>
            <a:off x="8507577" y="5218152"/>
            <a:ext cx="3034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Helvetica Neue Light"/>
              </a:rPr>
              <a:t>Neutron imager </a:t>
            </a:r>
            <a:r>
              <a:rPr lang="fr-FR" sz="1200" dirty="0" err="1">
                <a:latin typeface="Helvetica Neue Light"/>
              </a:rPr>
              <a:t>with</a:t>
            </a:r>
            <a:r>
              <a:rPr lang="fr-FR" sz="1200" dirty="0">
                <a:latin typeface="Helvetica Neue Light"/>
              </a:rPr>
              <a:t> visible cathode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CC7E136-4895-C422-4CF7-9414FAD46539}"/>
              </a:ext>
            </a:extLst>
          </p:cNvPr>
          <p:cNvSpPr txBox="1"/>
          <p:nvPr/>
        </p:nvSpPr>
        <p:spPr>
          <a:xfrm>
            <a:off x="10390899" y="126471"/>
            <a:ext cx="1801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Helvetica Neue Light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82986081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3" name="Optical readout…"/>
          <p:cNvSpPr txBox="1"/>
          <p:nvPr/>
        </p:nvSpPr>
        <p:spPr>
          <a:xfrm>
            <a:off x="1542134" y="691097"/>
            <a:ext cx="7859908" cy="5594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b="1" dirty="0">
                <a:solidFill>
                  <a:srgbClr val="C00000"/>
                </a:solidFill>
                <a:latin typeface="Helvetica Neue Light"/>
              </a:rPr>
              <a:t>Micromegas characterization </a:t>
            </a: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b="1" dirty="0">
                <a:latin typeface="Helvetica Neue Light"/>
                <a:ea typeface="Helvetica"/>
                <a:cs typeface="Helvetica"/>
              </a:rPr>
              <a:t>	</a:t>
            </a:r>
            <a:r>
              <a:rPr lang="en-US" sz="2200" dirty="0">
                <a:latin typeface="Helvetica Neue Light"/>
                <a:ea typeface="Helvetica"/>
                <a:cs typeface="Helvetica"/>
              </a:rPr>
              <a:t>Description</a:t>
            </a: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dirty="0">
                <a:latin typeface="Helvetica Neue Light"/>
                <a:ea typeface="Helvetica"/>
                <a:cs typeface="Helvetica"/>
              </a:rPr>
              <a:t>	X-ray characterization and R&amp;D</a:t>
            </a:r>
            <a:endParaRPr lang="en-US" sz="2200" dirty="0">
              <a:latin typeface="Helvetica Neue Light"/>
            </a:endParaRP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b="1" dirty="0">
                <a:solidFill>
                  <a:srgbClr val="C00000"/>
                </a:solidFill>
                <a:latin typeface="Helvetica Neue Light"/>
                <a:ea typeface="Helvetica"/>
                <a:cs typeface="Helvetica"/>
              </a:rPr>
              <a:t>Beta imaging</a:t>
            </a: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b="1" dirty="0">
                <a:latin typeface="Helvetica Neue Light"/>
                <a:cs typeface="Helvetica"/>
              </a:rPr>
              <a:t>	</a:t>
            </a:r>
            <a:r>
              <a:rPr lang="en-US" sz="2200" dirty="0">
                <a:latin typeface="Helvetica Neue Light"/>
                <a:ea typeface="Helvetica"/>
                <a:cs typeface="Helvetica"/>
              </a:rPr>
              <a:t>Setup</a:t>
            </a: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dirty="0">
                <a:latin typeface="Helvetica Neue Light"/>
                <a:ea typeface="Helvetica"/>
                <a:cs typeface="Helvetica"/>
              </a:rPr>
              <a:t>	Imaging and activity counting</a:t>
            </a:r>
            <a:r>
              <a:rPr lang="en-US" sz="2200" b="1" dirty="0">
                <a:latin typeface="Helvetica Neue Light"/>
                <a:ea typeface="Helvetica"/>
                <a:cs typeface="Helvetica"/>
              </a:rPr>
              <a:t> </a:t>
            </a:r>
          </a:p>
          <a:p>
            <a:pPr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b="1" dirty="0">
                <a:solidFill>
                  <a:srgbClr val="C00000"/>
                </a:solidFill>
                <a:latin typeface="Helvetica Neue Light"/>
              </a:rPr>
              <a:t>Neutron imaging</a:t>
            </a:r>
          </a:p>
          <a:p>
            <a:pPr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dirty="0">
                <a:latin typeface="Helvetica Neue Light"/>
              </a:rPr>
              <a:t>	Setup </a:t>
            </a: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dirty="0">
                <a:latin typeface="Helvetica Neue Light"/>
                <a:ea typeface="Helvetica"/>
                <a:cs typeface="Helvetica"/>
              </a:rPr>
              <a:t>	Single event study</a:t>
            </a:r>
          </a:p>
          <a:p>
            <a:pPr marL="0" lvl="2" defTabSz="321469">
              <a:lnSpc>
                <a:spcPct val="150000"/>
              </a:lnSpc>
              <a:defRPr sz="36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200" dirty="0">
                <a:latin typeface="Helvetica Neue Light"/>
                <a:ea typeface="Helvetica"/>
                <a:cs typeface="Helvetica"/>
              </a:rPr>
              <a:t>	Imaging</a:t>
            </a:r>
          </a:p>
          <a:p>
            <a:pPr defTabSz="321469">
              <a:lnSpc>
                <a:spcPct val="150000"/>
              </a:lnSpc>
              <a:defRPr sz="3600"/>
            </a:pPr>
            <a:r>
              <a:rPr lang="en-US" sz="2200" b="1" dirty="0">
                <a:solidFill>
                  <a:srgbClr val="C00000"/>
                </a:solidFill>
                <a:latin typeface="Helvetica Neue Light"/>
                <a:ea typeface="Helvetica"/>
                <a:cs typeface="Helvetica"/>
                <a:sym typeface="Helvetica"/>
              </a:rPr>
              <a:t>Conclusion and perspectives 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2" t="9533" r="24872" b="8134"/>
          <a:stretch/>
        </p:blipFill>
        <p:spPr>
          <a:xfrm>
            <a:off x="6073046" y="770088"/>
            <a:ext cx="2439459" cy="216224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B680EDC-65C9-F9AC-99B2-59901EABAA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9" t="10435" r="24404" b="7699"/>
          <a:stretch/>
        </p:blipFill>
        <p:spPr>
          <a:xfrm>
            <a:off x="8957014" y="2234727"/>
            <a:ext cx="2549771" cy="250773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6CFFAFB-CE0C-48C4-FA33-8F2615E0DE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5" t="8926" r="24051" b="6023"/>
          <a:stretch/>
        </p:blipFill>
        <p:spPr>
          <a:xfrm>
            <a:off x="6017890" y="3925665"/>
            <a:ext cx="2549770" cy="283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95695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6" name="Light emission profile"/>
          <p:cNvSpPr txBox="1">
            <a:spLocks/>
          </p:cNvSpPr>
          <p:nvPr/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0" kern="1200" spc="-1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Spatial </a:t>
            </a:r>
            <a:r>
              <a:rPr lang="fr-FR" sz="3300" dirty="0" err="1"/>
              <a:t>resolution</a:t>
            </a:r>
            <a:r>
              <a:rPr lang="fr-FR" sz="3300" dirty="0"/>
              <a:t> </a:t>
            </a:r>
            <a:r>
              <a:rPr lang="fr-FR" sz="3300" dirty="0" err="1"/>
              <a:t>measurement</a:t>
            </a:r>
            <a:endParaRPr lang="fr-FR" sz="33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5" t="8713" r="24620" b="7173"/>
          <a:stretch/>
        </p:blipFill>
        <p:spPr>
          <a:xfrm>
            <a:off x="6327278" y="1085358"/>
            <a:ext cx="4455022" cy="510281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5" t="8926" r="24051" b="6023"/>
          <a:stretch/>
        </p:blipFill>
        <p:spPr>
          <a:xfrm>
            <a:off x="704372" y="1156845"/>
            <a:ext cx="4554271" cy="506774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EEEBE80-7E64-D071-3116-645489FCAFB2}"/>
              </a:ext>
            </a:extLst>
          </p:cNvPr>
          <p:cNvSpPr txBox="1"/>
          <p:nvPr/>
        </p:nvSpPr>
        <p:spPr>
          <a:xfrm>
            <a:off x="1426190" y="6188175"/>
            <a:ext cx="3917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Helvetica Neue Light"/>
              </a:rPr>
              <a:t>Light </a:t>
            </a:r>
            <a:r>
              <a:rPr lang="fr-FR" sz="1400" dirty="0" err="1">
                <a:latin typeface="Helvetica Neue Light"/>
              </a:rPr>
              <a:t>intensity</a:t>
            </a:r>
            <a:r>
              <a:rPr lang="fr-FR" sz="1400" dirty="0">
                <a:latin typeface="Helvetica Neue Light"/>
              </a:rPr>
              <a:t> profile </a:t>
            </a:r>
            <a:r>
              <a:rPr lang="fr-FR" sz="1400" dirty="0" err="1">
                <a:latin typeface="Helvetica Neue Light"/>
              </a:rPr>
              <a:t>with</a:t>
            </a:r>
            <a:r>
              <a:rPr lang="fr-FR" sz="1400" dirty="0">
                <a:latin typeface="Helvetica Neue Light"/>
              </a:rPr>
              <a:t> </a:t>
            </a:r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single amplification</a:t>
            </a:r>
          </a:p>
          <a:p>
            <a:r>
              <a:rPr lang="fr-FR" sz="1400" dirty="0" err="1">
                <a:latin typeface="Helvetica Neue Light"/>
              </a:rPr>
              <a:t>E</a:t>
            </a:r>
            <a:r>
              <a:rPr lang="fr-FR" sz="1400" baseline="-25000" dirty="0" err="1">
                <a:latin typeface="Helvetica Neue Light"/>
              </a:rPr>
              <a:t>amp</a:t>
            </a:r>
            <a:r>
              <a:rPr lang="fr-FR" sz="1400" baseline="-25000" dirty="0">
                <a:latin typeface="Helvetica Neue Light"/>
              </a:rPr>
              <a:t> </a:t>
            </a:r>
            <a:r>
              <a:rPr lang="fr-FR" sz="1400" dirty="0">
                <a:latin typeface="Helvetica Neue Light"/>
              </a:rPr>
              <a:t>= 38 kV/cm, </a:t>
            </a:r>
            <a:r>
              <a:rPr lang="fr-FR" sz="1400" dirty="0" err="1">
                <a:latin typeface="Helvetica Neue Light"/>
              </a:rPr>
              <a:t>E</a:t>
            </a:r>
            <a:r>
              <a:rPr lang="fr-FR" sz="1400" baseline="-25000" dirty="0" err="1">
                <a:latin typeface="Helvetica Neue Light"/>
              </a:rPr>
              <a:t>drift</a:t>
            </a:r>
            <a:r>
              <a:rPr lang="fr-FR" sz="1400" dirty="0">
                <a:latin typeface="Helvetica Neue Light"/>
              </a:rPr>
              <a:t> = 500 V/cm, 100 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4ED108E-EAFD-5E1A-02BC-7E26ED4A0534}"/>
              </a:ext>
            </a:extLst>
          </p:cNvPr>
          <p:cNvSpPr txBox="1"/>
          <p:nvPr/>
        </p:nvSpPr>
        <p:spPr>
          <a:xfrm>
            <a:off x="6864965" y="6188174"/>
            <a:ext cx="3917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Helvetica Neue Light"/>
              </a:rPr>
              <a:t>Light </a:t>
            </a:r>
            <a:r>
              <a:rPr lang="fr-FR" sz="1400" dirty="0" err="1">
                <a:latin typeface="Helvetica Neue Light"/>
              </a:rPr>
              <a:t>intensity</a:t>
            </a:r>
            <a:r>
              <a:rPr lang="fr-FR" sz="1400" dirty="0">
                <a:latin typeface="Helvetica Neue Light"/>
              </a:rPr>
              <a:t> profile </a:t>
            </a:r>
            <a:r>
              <a:rPr lang="fr-FR" sz="1400" dirty="0" err="1">
                <a:latin typeface="Helvetica Neue Light"/>
              </a:rPr>
              <a:t>with</a:t>
            </a:r>
            <a:r>
              <a:rPr lang="fr-FR" sz="1400" dirty="0">
                <a:latin typeface="Helvetica Neue Light"/>
              </a:rPr>
              <a:t> </a:t>
            </a:r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double amplification</a:t>
            </a:r>
          </a:p>
          <a:p>
            <a:r>
              <a:rPr lang="fr-FR" sz="1400" dirty="0" err="1">
                <a:latin typeface="Helvetica Neue Light"/>
              </a:rPr>
              <a:t>E</a:t>
            </a:r>
            <a:r>
              <a:rPr lang="fr-FR" sz="1400" baseline="-25000" dirty="0" err="1">
                <a:latin typeface="Helvetica Neue Light"/>
              </a:rPr>
              <a:t>amp</a:t>
            </a:r>
            <a:r>
              <a:rPr lang="fr-FR" sz="1400" baseline="-25000" dirty="0">
                <a:latin typeface="Helvetica Neue Light"/>
              </a:rPr>
              <a:t> </a:t>
            </a:r>
            <a:r>
              <a:rPr lang="fr-FR" sz="1400" dirty="0">
                <a:latin typeface="Helvetica Neue Light"/>
              </a:rPr>
              <a:t>= 20 kV/cm, </a:t>
            </a:r>
            <a:r>
              <a:rPr lang="fr-FR" sz="1400" dirty="0" err="1">
                <a:latin typeface="Helvetica Neue Light"/>
              </a:rPr>
              <a:t>E</a:t>
            </a:r>
            <a:r>
              <a:rPr lang="fr-FR" sz="1400" baseline="-25000" dirty="0" err="1">
                <a:latin typeface="Helvetica Neue Light"/>
              </a:rPr>
              <a:t>drift</a:t>
            </a:r>
            <a:r>
              <a:rPr lang="fr-FR" sz="1400" dirty="0">
                <a:latin typeface="Helvetica Neue Light"/>
              </a:rPr>
              <a:t> = 24 kV/cm, 100 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7549B-45BB-1B61-7DA4-AA53ED3580B2}"/>
              </a:ext>
            </a:extLst>
          </p:cNvPr>
          <p:cNvSpPr txBox="1"/>
          <p:nvPr/>
        </p:nvSpPr>
        <p:spPr>
          <a:xfrm>
            <a:off x="10390899" y="126471"/>
            <a:ext cx="1801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Helvetica Neue Light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895191097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6" name="Light emission profile"/>
          <p:cNvSpPr txBox="1">
            <a:spLocks/>
          </p:cNvSpPr>
          <p:nvPr/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0" kern="1200" spc="-1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Spatial </a:t>
            </a:r>
            <a:r>
              <a:rPr lang="fr-FR" sz="3300" dirty="0" err="1"/>
              <a:t>resolution</a:t>
            </a:r>
            <a:r>
              <a:rPr lang="fr-FR" sz="3300" dirty="0"/>
              <a:t> </a:t>
            </a:r>
            <a:r>
              <a:rPr lang="fr-FR" sz="3300" dirty="0" err="1"/>
              <a:t>measurement</a:t>
            </a:r>
            <a:endParaRPr lang="fr-FR" sz="33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5" t="9862" r="24525" b="6960"/>
          <a:stretch/>
        </p:blipFill>
        <p:spPr>
          <a:xfrm>
            <a:off x="276225" y="1097586"/>
            <a:ext cx="2407347" cy="269234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7" t="9489" r="25094" b="7147"/>
          <a:stretch/>
        </p:blipFill>
        <p:spPr>
          <a:xfrm>
            <a:off x="2984047" y="1108112"/>
            <a:ext cx="2428707" cy="268182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3" t="11175" r="24146" b="6397"/>
          <a:stretch/>
        </p:blipFill>
        <p:spPr>
          <a:xfrm>
            <a:off x="5890094" y="1139764"/>
            <a:ext cx="2770633" cy="265017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5" t="9862" r="23577" b="6960"/>
          <a:stretch/>
        </p:blipFill>
        <p:spPr>
          <a:xfrm>
            <a:off x="5890094" y="3789935"/>
            <a:ext cx="2791538" cy="2849294"/>
          </a:xfrm>
          <a:prstGeom prst="rect">
            <a:avLst/>
          </a:prstGeom>
        </p:spPr>
      </p:pic>
      <p:pic>
        <p:nvPicPr>
          <p:cNvPr id="1026" name="Picture 2" descr="IMG_452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6" r="15493" b="37262"/>
          <a:stretch/>
        </p:blipFill>
        <p:spPr bwMode="auto">
          <a:xfrm>
            <a:off x="1827463" y="3885723"/>
            <a:ext cx="2117591" cy="249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BBBFD623-9C78-CE94-65D2-6AD915CE5CFF}"/>
              </a:ext>
            </a:extLst>
          </p:cNvPr>
          <p:cNvCxnSpPr>
            <a:cxnSpLocks/>
          </p:cNvCxnSpPr>
          <p:nvPr/>
        </p:nvCxnSpPr>
        <p:spPr>
          <a:xfrm>
            <a:off x="5782559" y="1108112"/>
            <a:ext cx="0" cy="5268628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9AEBE72-BB61-485F-50AA-38B3C57CD252}"/>
              </a:ext>
            </a:extLst>
          </p:cNvPr>
          <p:cNvSpPr txBox="1"/>
          <p:nvPr/>
        </p:nvSpPr>
        <p:spPr>
          <a:xfrm>
            <a:off x="8881547" y="1397314"/>
            <a:ext cx="3383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Helvetica Neue Light"/>
              </a:rPr>
              <a:t>Light </a:t>
            </a:r>
            <a:r>
              <a:rPr lang="fr-FR" sz="1200" dirty="0" err="1">
                <a:latin typeface="Helvetica Neue Light"/>
              </a:rPr>
              <a:t>intensity</a:t>
            </a:r>
            <a:r>
              <a:rPr lang="fr-FR" sz="1200" dirty="0">
                <a:latin typeface="Helvetica Neue Light"/>
              </a:rPr>
              <a:t> profile </a:t>
            </a:r>
            <a:r>
              <a:rPr lang="fr-FR" sz="1200" dirty="0" err="1">
                <a:latin typeface="Helvetica Neue Light"/>
              </a:rPr>
              <a:t>with</a:t>
            </a:r>
            <a:r>
              <a:rPr lang="fr-FR" sz="1200" dirty="0">
                <a:latin typeface="Helvetica Neue Light"/>
              </a:rPr>
              <a:t> </a:t>
            </a:r>
            <a:r>
              <a:rPr lang="fr-FR" sz="1200" dirty="0">
                <a:solidFill>
                  <a:srgbClr val="C00000"/>
                </a:solidFill>
                <a:latin typeface="Helvetica Neue Light"/>
              </a:rPr>
              <a:t>double amplification</a:t>
            </a:r>
          </a:p>
          <a:p>
            <a:r>
              <a:rPr lang="fr-FR" sz="1200" dirty="0" err="1">
                <a:latin typeface="Helvetica Neue Light"/>
              </a:rPr>
              <a:t>E</a:t>
            </a:r>
            <a:r>
              <a:rPr lang="fr-FR" sz="1200" baseline="-25000" dirty="0" err="1">
                <a:latin typeface="Helvetica Neue Light"/>
              </a:rPr>
              <a:t>amp</a:t>
            </a:r>
            <a:r>
              <a:rPr lang="fr-FR" sz="1200" baseline="-25000" dirty="0">
                <a:latin typeface="Helvetica Neue Light"/>
              </a:rPr>
              <a:t> </a:t>
            </a:r>
            <a:r>
              <a:rPr lang="fr-FR" sz="1200" dirty="0">
                <a:latin typeface="Helvetica Neue Light"/>
              </a:rPr>
              <a:t>= 20 kV/cm, </a:t>
            </a:r>
            <a:r>
              <a:rPr lang="fr-FR" sz="1200" dirty="0" err="1">
                <a:latin typeface="Helvetica Neue Light"/>
              </a:rPr>
              <a:t>E</a:t>
            </a:r>
            <a:r>
              <a:rPr lang="fr-FR" sz="1200" baseline="-25000" dirty="0" err="1">
                <a:latin typeface="Helvetica Neue Light"/>
              </a:rPr>
              <a:t>drift</a:t>
            </a:r>
            <a:r>
              <a:rPr lang="fr-FR" sz="1200" dirty="0">
                <a:latin typeface="Helvetica Neue Light"/>
              </a:rPr>
              <a:t> = 24 kV/cm, 100 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CB24ECF-C62C-C013-1F04-0BB529510740}"/>
              </a:ext>
            </a:extLst>
          </p:cNvPr>
          <p:cNvSpPr txBox="1"/>
          <p:nvPr/>
        </p:nvSpPr>
        <p:spPr>
          <a:xfrm>
            <a:off x="10390899" y="126471"/>
            <a:ext cx="1801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Helvetica Neue Light"/>
              </a:rPr>
              <a:t>Preliminary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E757E0-E87D-4EA4-9E14-F1282556C6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53" r="18542" b="6978"/>
          <a:stretch/>
        </p:blipFill>
        <p:spPr bwMode="auto">
          <a:xfrm>
            <a:off x="8840567" y="2214240"/>
            <a:ext cx="3175000" cy="305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8A3B6D-E8BE-B011-CF00-E8578D74F4F5}"/>
              </a:ext>
            </a:extLst>
          </p:cNvPr>
          <p:cNvSpPr/>
          <p:nvPr/>
        </p:nvSpPr>
        <p:spPr>
          <a:xfrm>
            <a:off x="9650646" y="2231173"/>
            <a:ext cx="1559213" cy="11978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E7497C-3D4D-7C48-0AE9-8E93118C0CF9}"/>
              </a:ext>
            </a:extLst>
          </p:cNvPr>
          <p:cNvSpPr/>
          <p:nvPr/>
        </p:nvSpPr>
        <p:spPr>
          <a:xfrm>
            <a:off x="9947375" y="3456146"/>
            <a:ext cx="1559213" cy="11978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644837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9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Conclusion and perspectives</a:t>
            </a:r>
            <a:endParaRPr sz="3300" dirty="0"/>
          </a:p>
        </p:txBody>
      </p:sp>
      <p:sp>
        <p:nvSpPr>
          <p:cNvPr id="8" name="ZoneTexte 5"/>
          <p:cNvSpPr txBox="1"/>
          <p:nvPr/>
        </p:nvSpPr>
        <p:spPr>
          <a:xfrm>
            <a:off x="-1" y="329405"/>
            <a:ext cx="11706045" cy="562403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l"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kern="0" spc="-1" dirty="0">
              <a:solidFill>
                <a:schemeClr val="tx1"/>
              </a:solidFill>
              <a:latin typeface="Helvetica Neue Light"/>
            </a:endParaRPr>
          </a:p>
          <a:p>
            <a:pPr lvl="1" algn="l" hangingPunct="1"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kern="0" spc="-1" dirty="0">
                <a:solidFill>
                  <a:schemeClr val="tx1"/>
                </a:solidFill>
                <a:latin typeface="Helvetica Neue Light"/>
                <a:ea typeface="Noto Sans CJK SC" pitchFamily="2"/>
                <a:cs typeface="Lohit Devanagari" pitchFamily="2"/>
              </a:rPr>
              <a:t>Detector characterization with X-rays showed </a:t>
            </a:r>
            <a:r>
              <a:rPr lang="en-GB" sz="2800" spc="-1" dirty="0">
                <a:solidFill>
                  <a:schemeClr val="tx1"/>
                </a:solidFill>
                <a:latin typeface="Helvetica Neue Light"/>
                <a:ea typeface="Noto Sans CJK SC" pitchFamily="2"/>
                <a:cs typeface="Lohit Devanagari" pitchFamily="2"/>
              </a:rPr>
              <a:t>a PSF of </a:t>
            </a:r>
            <a:r>
              <a:rPr lang="en-GB" sz="2800" b="1" spc="-1" dirty="0">
                <a:solidFill>
                  <a:schemeClr val="tx1"/>
                </a:solidFill>
                <a:latin typeface="Helvetica Neue Light"/>
                <a:ea typeface="Noto Sans CJK SC" pitchFamily="2"/>
                <a:cs typeface="Lohit Devanagari" pitchFamily="2"/>
              </a:rPr>
              <a:t>130 µm </a:t>
            </a:r>
            <a:endParaRPr lang="en-GB" sz="2800" b="1" kern="0" spc="-1" dirty="0">
              <a:solidFill>
                <a:schemeClr val="tx1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kern="0" spc="-1" dirty="0">
              <a:solidFill>
                <a:schemeClr val="tx1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dirty="0">
                <a:latin typeface="Helvetica Neue Light"/>
              </a:rPr>
              <a:t>S</a:t>
            </a:r>
            <a:r>
              <a:rPr lang="en-US" sz="2800" b="1" dirty="0">
                <a:effectLst/>
                <a:latin typeface="Helvetica Neue Light"/>
              </a:rPr>
              <a:t>ub-</a:t>
            </a:r>
            <a:r>
              <a:rPr lang="en-US" sz="2800" b="1" dirty="0" err="1">
                <a:effectLst/>
                <a:latin typeface="Helvetica Neue Light"/>
              </a:rPr>
              <a:t>bequerel</a:t>
            </a:r>
            <a:r>
              <a:rPr lang="en-US" sz="2800" b="1" dirty="0">
                <a:effectLst/>
                <a:latin typeface="Helvetica Neue Light"/>
              </a:rPr>
              <a:t> tritium activity </a:t>
            </a:r>
            <a:r>
              <a:rPr lang="en-US" sz="2800" dirty="0">
                <a:effectLst/>
                <a:latin typeface="Helvetica Neue Light"/>
              </a:rPr>
              <a:t>measurement has been proven with</a:t>
            </a: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dirty="0">
                <a:effectLst/>
                <a:latin typeface="Helvetica Neue Light"/>
              </a:rPr>
              <a:t>optical MM Readout. </a:t>
            </a: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kern="0" spc="-1" dirty="0">
                <a:latin typeface="Helvetica Neue Light"/>
                <a:ea typeface="Noto Sans CJK SC" pitchFamily="2"/>
                <a:cs typeface="Lohit Devanagari" pitchFamily="2"/>
              </a:rPr>
              <a:t>Single </a:t>
            </a:r>
            <a:r>
              <a:rPr lang="fr-FR" sz="2800" b="1" kern="0" spc="-1" dirty="0" err="1">
                <a:latin typeface="Helvetica Neue Light"/>
                <a:ea typeface="Noto Sans CJK SC" pitchFamily="2"/>
                <a:cs typeface="Lohit Devanagari" pitchFamily="2"/>
              </a:rPr>
              <a:t>cell</a:t>
            </a:r>
            <a:r>
              <a:rPr lang="fr-FR" sz="2800" b="1" kern="0" spc="-1" dirty="0">
                <a:latin typeface="Helvetica Neue Light"/>
                <a:ea typeface="Noto Sans CJK SC" pitchFamily="2"/>
                <a:cs typeface="Lohit Devanagari" pitchFamily="2"/>
              </a:rPr>
              <a:t> </a:t>
            </a:r>
            <a:r>
              <a:rPr lang="fr-FR" sz="2800" kern="0" spc="-1" dirty="0">
                <a:latin typeface="Helvetica Neue Light"/>
                <a:ea typeface="Noto Sans CJK SC" pitchFamily="2"/>
                <a:cs typeface="Lohit Devanagari" pitchFamily="2"/>
              </a:rPr>
              <a:t>and </a:t>
            </a:r>
            <a:r>
              <a:rPr lang="fr-FR" sz="2800" kern="0" spc="-1" dirty="0" err="1">
                <a:latin typeface="Helvetica Neue Light"/>
                <a:ea typeface="Noto Sans CJK SC" pitchFamily="2"/>
                <a:cs typeface="Lohit Devanagari" pitchFamily="2"/>
              </a:rPr>
              <a:t>simultaneous</a:t>
            </a:r>
            <a:r>
              <a:rPr lang="fr-FR" sz="2800" kern="0" spc="-1" dirty="0">
                <a:latin typeface="Helvetica Neue Light"/>
                <a:ea typeface="Noto Sans CJK SC" pitchFamily="2"/>
                <a:cs typeface="Lohit Devanagari" pitchFamily="2"/>
              </a:rPr>
              <a:t> </a:t>
            </a:r>
            <a:r>
              <a:rPr lang="fr-FR" sz="2800" b="1" kern="0" spc="-1" baseline="30000" dirty="0">
                <a:latin typeface="Helvetica Neue Light"/>
                <a:ea typeface="Noto Sans CJK SC" pitchFamily="2"/>
                <a:cs typeface="Lohit Devanagari" pitchFamily="2"/>
              </a:rPr>
              <a:t>14</a:t>
            </a:r>
            <a:r>
              <a:rPr lang="fr-FR" sz="2800" b="1" kern="0" spc="-1" dirty="0">
                <a:latin typeface="Helvetica Neue Light"/>
                <a:ea typeface="Noto Sans CJK SC" pitchFamily="2"/>
                <a:cs typeface="Lohit Devanagari" pitchFamily="2"/>
              </a:rPr>
              <a:t>C and </a:t>
            </a:r>
            <a:r>
              <a:rPr lang="fr-FR" sz="2800" b="1" kern="0" spc="-1" baseline="30000" dirty="0">
                <a:latin typeface="Helvetica Neue Light"/>
                <a:ea typeface="Noto Sans CJK SC" pitchFamily="2"/>
                <a:cs typeface="Lohit Devanagari" pitchFamily="2"/>
              </a:rPr>
              <a:t>3</a:t>
            </a:r>
            <a:r>
              <a:rPr lang="fr-FR" sz="2800" b="1" kern="0" spc="-1" dirty="0">
                <a:latin typeface="Helvetica Neue Light"/>
                <a:ea typeface="Noto Sans CJK SC" pitchFamily="2"/>
                <a:cs typeface="Lohit Devanagari" pitchFamily="2"/>
              </a:rPr>
              <a:t>H </a:t>
            </a:r>
            <a:r>
              <a:rPr lang="fr-FR" sz="2800" kern="0" spc="-1" dirty="0" err="1">
                <a:latin typeface="Helvetica Neue Light"/>
                <a:ea typeface="Noto Sans CJK SC" pitchFamily="2"/>
                <a:cs typeface="Lohit Devanagari" pitchFamily="2"/>
              </a:rPr>
              <a:t>measurement</a:t>
            </a:r>
            <a:r>
              <a:rPr lang="fr-FR" sz="2800" kern="0" spc="-1" dirty="0">
                <a:latin typeface="Helvetica Neue Light"/>
                <a:ea typeface="Noto Sans CJK SC" pitchFamily="2"/>
                <a:cs typeface="Lohit Devanagari" pitchFamily="2"/>
              </a:rPr>
              <a:t> are </a:t>
            </a:r>
            <a:r>
              <a:rPr lang="fr-FR" sz="2800" kern="0" spc="-1" dirty="0" err="1">
                <a:latin typeface="Helvetica Neue Light"/>
                <a:ea typeface="Noto Sans CJK SC" pitchFamily="2"/>
                <a:cs typeface="Lohit Devanagari" pitchFamily="2"/>
              </a:rPr>
              <a:t>envisioned</a:t>
            </a:r>
            <a:endParaRPr lang="fr-FR" sz="2800" kern="0" spc="-1" dirty="0">
              <a:latin typeface="Helvetica Neue Light"/>
              <a:ea typeface="Noto Sans CJK SC" pitchFamily="2"/>
              <a:cs typeface="Lohit Devanagari" pitchFamily="2"/>
            </a:endParaRP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kern="0" spc="-1" dirty="0">
              <a:latin typeface="Helvetica Neue Light"/>
            </a:endParaRP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dirty="0">
                <a:effectLst/>
                <a:latin typeface="Helvetica Neue Light"/>
              </a:rPr>
              <a:t>Higher spatial resolution </a:t>
            </a:r>
            <a:r>
              <a:rPr lang="en-US" sz="2800" dirty="0">
                <a:effectLst/>
                <a:latin typeface="Helvetica Neue Light"/>
              </a:rPr>
              <a:t>is expected and is observed with a </a:t>
            </a:r>
            <a:r>
              <a:rPr lang="en-US" sz="2800" b="1" dirty="0">
                <a:effectLst/>
                <a:latin typeface="Helvetica Neue Light"/>
              </a:rPr>
              <a:t>thin drift gap </a:t>
            </a: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dirty="0">
                <a:effectLst/>
                <a:latin typeface="Helvetica Neue Light"/>
              </a:rPr>
              <a:t>configuration for neutron imaging</a:t>
            </a:r>
          </a:p>
          <a:p>
            <a:pPr lvl="1" algn="l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kern="0" spc="-1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94809555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8" name="ZoneTexte 5"/>
          <p:cNvSpPr txBox="1"/>
          <p:nvPr/>
        </p:nvSpPr>
        <p:spPr>
          <a:xfrm>
            <a:off x="5058740" y="0"/>
            <a:ext cx="2074520" cy="86984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l"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kern="0" spc="-1" dirty="0" err="1">
                <a:solidFill>
                  <a:schemeClr val="tx1"/>
                </a:solidFill>
                <a:latin typeface="Helvetica Neue Light"/>
              </a:rPr>
              <a:t>Thank</a:t>
            </a:r>
            <a:r>
              <a:rPr lang="fr-FR" sz="3600" kern="0" spc="-1" dirty="0">
                <a:solidFill>
                  <a:schemeClr val="tx1"/>
                </a:solidFill>
                <a:latin typeface="Helvetica Neue Light"/>
              </a:rPr>
              <a:t> </a:t>
            </a:r>
            <a:r>
              <a:rPr lang="fr-FR" sz="3600" kern="0" spc="-1" dirty="0" err="1">
                <a:solidFill>
                  <a:schemeClr val="tx1"/>
                </a:solidFill>
                <a:latin typeface="Helvetica Neue Light"/>
              </a:rPr>
              <a:t>you</a:t>
            </a:r>
            <a:endParaRPr lang="fr-FR" sz="3200" kern="0" spc="-1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342" y="3955311"/>
            <a:ext cx="5073313" cy="2856275"/>
          </a:xfrm>
          <a:prstGeom prst="rect">
            <a:avLst/>
          </a:prstGeom>
        </p:spPr>
      </p:pic>
      <p:pic>
        <p:nvPicPr>
          <p:cNvPr id="7" name="Picture 2" descr="https://attachment.outlook.live.net/owa/MSA%3Aantcools%40hotmail.fr/service.svc/s/GetAttachmentThumbnail?id=AQMkADAwATZiZmYAZC1hMDg1LTUzYzEtMDACLTAwCgBGAAAD3TF%2BLkup0E%2BOANv6QOpqfgcACgtQuBf4xkWok0NYmhDiEwAAAgEMAAAACgtQuBf4xkWok0NYmhDiEwAF0yaUsQAAAAESABAAXATxluP9pUeEaUPPkj9yAw%3D%3D&amp;thumbnailType=2&amp;isc=1&amp;token=eyJhbGciOiJSUzI1NiIsImtpZCI6IkQ4OThGN0RDMjk2ODQ1MDk1RUUwREZGQ0MzODBBOTM5NjUwNDNFNjQiLCJ0eXAiOiJKV1QiLCJ4NXQiOiIySmozM0Nsb1JRbGU0Tl84dzRDcE9XVUVQbVEifQ.eyJvcmlnaW4iOiJodHRwczovL291dGxvb2subGl2ZS5jb20iLCJ1YyI6ImM5NGVkY2Q4Y2JhYTQ3YTdiMjliYWVkODQyOTYzOTA5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Y4NzgyMjM4LCJleHAiOjE2Njg3ODI4MzgsImlzcyI6IjAwMDAwMDAyLTAwMDAtMGZmMS1jZTAwLTAwMDAwMDAwMDAwMEA4NGRmOWU3Zi1lOWY2LTQwYWYtYjQzNS1hYWFhYWFhYWFhYWEiLCJhdWQiOiIwMDAwMDAwMi0wMDAwLTBmZjEtY2UwMC0wMDAwMDAwMDAwMDAvYXR0YWNobWVudC5vdXRsb29rLmxpdmUubmV0QDg0ZGY5ZTdmLWU5ZjYtNDBhZi1iNDM1LWFhYWFhYWFhYWFhYSIsImhhcHAiOiJvd2EifQ.K2HUPbCITR95Hm8mO81UmcaktagXR36ogFQZtVcmL1fG1h_IMueg6ZNPmHApjlsLsybjnXwxj0rL58QiegpxpIKzzXSSDiv9anii_dQXgL3oTdow2Xo2KDke4VT58bBNTuMrJDdHVy29b35RFSmbBaHaSsYisw4vt5I31D3Qagz9A8Z4g99S_RU35FiM6-XcOSYUaVkQ-R9GFW8nG-koQerg3UVZpkSdlThi_HohjluwuCCQ2ZOJ-b7Co2Np-QRGPdQJcEG3XuHjCHSiGdGq7IUzhJ0nExlQmyEB-J7f0LFruk-00D4kByrga3JWQuVfLHIJbczv3WkJhJTuZ57eEw&amp;X-OWA-CANARY=N9mkc-GlYUmaXQYM6AlMtKAQ__RyydoY5Zi8T2e5fBE8i-cOewgy9hXKdv85FeCuaSXIzORgjZ4.&amp;owa=outlook.live.com&amp;scriptVer=20221104009.06&amp;animation=tr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816" y="981075"/>
            <a:ext cx="3808367" cy="285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86712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11348607" y="3262801"/>
            <a:ext cx="316357" cy="16272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4800" dirty="0"/>
              <a:t>Backup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8570954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Optical </a:t>
            </a:r>
            <a:r>
              <a:rPr lang="fr-FR" sz="3300" dirty="0" err="1"/>
              <a:t>readout</a:t>
            </a:r>
            <a:r>
              <a:rPr lang="fr-FR" sz="3300" dirty="0"/>
              <a:t> </a:t>
            </a:r>
            <a:r>
              <a:rPr lang="fr-FR" sz="3300" dirty="0" err="1"/>
              <a:t>micromegas</a:t>
            </a:r>
            <a:r>
              <a:rPr lang="fr-FR" sz="3300" dirty="0"/>
              <a:t> detector</a:t>
            </a:r>
            <a:endParaRPr sz="3300" dirty="0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11348607" y="3262801"/>
            <a:ext cx="316357" cy="16272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/>
          <a:srcRect l="56484" t="11838" r="3187" b="19957"/>
          <a:stretch/>
        </p:blipFill>
        <p:spPr>
          <a:xfrm>
            <a:off x="922500" y="1048285"/>
            <a:ext cx="10742464" cy="5839568"/>
          </a:xfrm>
          <a:prstGeom prst="rect">
            <a:avLst/>
          </a:prstGeom>
        </p:spPr>
      </p:pic>
      <p:cxnSp>
        <p:nvCxnSpPr>
          <p:cNvPr id="17" name="Connecteur droit 16"/>
          <p:cNvCxnSpPr/>
          <p:nvPr/>
        </p:nvCxnSpPr>
        <p:spPr>
          <a:xfrm>
            <a:off x="6125394" y="1233968"/>
            <a:ext cx="43758" cy="512416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602735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11348607" y="3262801"/>
            <a:ext cx="316357" cy="16272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5E2C1D3C-A3EA-E2A0-D205-A292F3B3E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35" y="125084"/>
            <a:ext cx="10960047" cy="6686502"/>
          </a:xfrm>
          <a:prstGeom prst="rect">
            <a:avLst/>
          </a:prstGeom>
        </p:spPr>
      </p:pic>
      <p:sp>
        <p:nvSpPr>
          <p:cNvPr id="5" name="Titre 4">
            <a:extLst>
              <a:ext uri="{FF2B5EF4-FFF2-40B4-BE49-F238E27FC236}">
                <a16:creationId xmlns:a16="http://schemas.microsoft.com/office/drawing/2014/main" id="{DF3FC019-3F21-559A-99B8-5954C7CA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136769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461930"/>
            <a:ext cx="4381014" cy="4855050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7712316" cy="8495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Imaging: Line spread </a:t>
            </a:r>
            <a:r>
              <a:rPr lang="fr-FR" sz="3300" dirty="0" err="1"/>
              <a:t>function</a:t>
            </a:r>
            <a:r>
              <a:rPr lang="fr-FR" sz="3300" dirty="0"/>
              <a:t> </a:t>
            </a:r>
            <a:r>
              <a:rPr lang="fr-FR" sz="3300" dirty="0" err="1"/>
              <a:t>measurement</a:t>
            </a:r>
            <a:endParaRPr sz="3300" dirty="0"/>
          </a:p>
        </p:txBody>
      </p:sp>
      <p:pic>
        <p:nvPicPr>
          <p:cNvPr id="34" name="Picture 2" descr="IMG_1449.JPG"/>
          <p:cNvPicPr>
            <a:picLocks noChangeAspect="1"/>
          </p:cNvPicPr>
          <p:nvPr/>
        </p:nvPicPr>
        <p:blipFill>
          <a:blip r:embed="rId3"/>
          <a:srcRect t="39533"/>
          <a:stretch>
            <a:fillRect/>
          </a:stretch>
        </p:blipFill>
        <p:spPr>
          <a:xfrm rot="16200004">
            <a:off x="5019953" y="2913699"/>
            <a:ext cx="3236831" cy="26096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4"/>
          <a:srcRect l="2307" t="26695" r="53462" b="10855"/>
          <a:stretch/>
        </p:blipFill>
        <p:spPr>
          <a:xfrm>
            <a:off x="8246688" y="2314921"/>
            <a:ext cx="3945313" cy="3133380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5575892" y="5916328"/>
            <a:ext cx="2124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aseline="30000" dirty="0"/>
              <a:t>10</a:t>
            </a:r>
            <a:r>
              <a:rPr lang="fr-FR" sz="1000" dirty="0"/>
              <a:t>B</a:t>
            </a:r>
            <a:r>
              <a:rPr lang="fr-FR" sz="1000" baseline="-25000" dirty="0"/>
              <a:t>4</a:t>
            </a:r>
            <a:r>
              <a:rPr lang="fr-FR" sz="1000" dirty="0"/>
              <a:t>C cathode </a:t>
            </a:r>
            <a:r>
              <a:rPr lang="fr-FR" sz="1000" dirty="0" err="1"/>
              <a:t>with</a:t>
            </a:r>
            <a:r>
              <a:rPr lang="fr-FR" sz="1000" dirty="0"/>
              <a:t> </a:t>
            </a:r>
            <a:r>
              <a:rPr lang="fr-FR" sz="1000" dirty="0" err="1"/>
              <a:t>copper</a:t>
            </a:r>
            <a:r>
              <a:rPr lang="fr-FR" sz="1000" dirty="0"/>
              <a:t> tape</a:t>
            </a:r>
          </a:p>
        </p:txBody>
      </p:sp>
      <p:sp>
        <p:nvSpPr>
          <p:cNvPr id="4" name="Rectangle 3"/>
          <p:cNvSpPr/>
          <p:nvPr/>
        </p:nvSpPr>
        <p:spPr>
          <a:xfrm>
            <a:off x="5698512" y="6316980"/>
            <a:ext cx="163865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spc="-1" dirty="0"/>
              <a:t>Am-Be source</a:t>
            </a:r>
          </a:p>
        </p:txBody>
      </p:sp>
      <p:sp>
        <p:nvSpPr>
          <p:cNvPr id="5" name="Rectangle 4"/>
          <p:cNvSpPr/>
          <p:nvPr/>
        </p:nvSpPr>
        <p:spPr>
          <a:xfrm>
            <a:off x="9216390" y="4692446"/>
            <a:ext cx="634366" cy="45719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50800" dist="25400" dir="5400000" rotWithShape="0">
              <a:srgbClr val="000000">
                <a:alpha val="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endParaRPr lang="fr-FR" sz="160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55723" y="4783417"/>
            <a:ext cx="1155700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70C0"/>
                </a:solidFill>
                <a:sym typeface="Helvetica Light"/>
              </a:rPr>
              <a:t>Copper tape</a:t>
            </a:r>
          </a:p>
        </p:txBody>
      </p:sp>
      <p:pic>
        <p:nvPicPr>
          <p:cNvPr id="13" name="Image 17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3329" r="78224" b="85815"/>
          <a:stretch/>
        </p:blipFill>
        <p:spPr bwMode="auto">
          <a:xfrm>
            <a:off x="0" y="1593"/>
            <a:ext cx="706755" cy="59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301" y="0"/>
            <a:ext cx="611699" cy="61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Journée CEA PTC-&quot;Instrumentation et Détection&quot; : sources électroniques THz  - Vendredi 11 Octobre 2019 - Nano Innov, CEA Paris-Sacla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" y="6487117"/>
            <a:ext cx="663495" cy="37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551374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Imaging</a:t>
            </a:r>
            <a:endParaRPr sz="3300" dirty="0"/>
          </a:p>
        </p:txBody>
      </p:sp>
      <p:sp>
        <p:nvSpPr>
          <p:cNvPr id="26" name="ZoneTexte 22"/>
          <p:cNvSpPr txBox="1"/>
          <p:nvPr/>
        </p:nvSpPr>
        <p:spPr>
          <a:xfrm>
            <a:off x="727894" y="1425526"/>
            <a:ext cx="7819519" cy="1197421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l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u="sng" dirty="0" err="1">
                <a:ea typeface="Noto Sans CJK SC" pitchFamily="2"/>
                <a:cs typeface="Lohit Devanagari" pitchFamily="2"/>
              </a:rPr>
              <a:t>Integration</a:t>
            </a:r>
            <a:r>
              <a:rPr lang="fr-FR" u="sng" dirty="0">
                <a:ea typeface="Noto Sans CJK SC" pitchFamily="2"/>
                <a:cs typeface="Lohit Devanagari" pitchFamily="2"/>
              </a:rPr>
              <a:t> mode</a:t>
            </a:r>
            <a:endParaRPr lang="fr-FR" dirty="0"/>
          </a:p>
        </p:txBody>
      </p:sp>
      <p:sp>
        <p:nvSpPr>
          <p:cNvPr id="27" name="ZoneTexte 22"/>
          <p:cNvSpPr txBox="1"/>
          <p:nvPr/>
        </p:nvSpPr>
        <p:spPr>
          <a:xfrm>
            <a:off x="1845360" y="4233255"/>
            <a:ext cx="1534791" cy="388230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spc="-1" dirty="0">
                <a:solidFill>
                  <a:srgbClr val="C00000"/>
                </a:solidFill>
                <a:latin typeface="Calibri"/>
              </a:rPr>
              <a:t>6 mm drift gap</a:t>
            </a: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9"/>
          <a:stretch/>
        </p:blipFill>
        <p:spPr>
          <a:xfrm>
            <a:off x="1417322" y="2325016"/>
            <a:ext cx="2390867" cy="2043633"/>
          </a:xfrm>
          <a:prstGeom prst="rect">
            <a:avLst/>
          </a:prstGeom>
        </p:spPr>
      </p:pic>
      <p:sp>
        <p:nvSpPr>
          <p:cNvPr id="29" name="ZoneTexte 22"/>
          <p:cNvSpPr txBox="1"/>
          <p:nvPr/>
        </p:nvSpPr>
        <p:spPr>
          <a:xfrm>
            <a:off x="1724525" y="2002480"/>
            <a:ext cx="1776461" cy="220030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kern="0" spc="-1" dirty="0"/>
              <a:t>Simulated </a:t>
            </a:r>
            <a:r>
              <a:rPr lang="en-GB" sz="1200" kern="0" spc="-1" dirty="0" err="1"/>
              <a:t>dE</a:t>
            </a:r>
            <a:r>
              <a:rPr lang="en-GB" sz="1200" kern="0" spc="-1" dirty="0"/>
              <a:t>/</a:t>
            </a:r>
            <a:r>
              <a:rPr lang="en-GB" sz="1200" kern="0" spc="-1" dirty="0" err="1"/>
              <a:t>dX</a:t>
            </a:r>
            <a:r>
              <a:rPr lang="en-GB" sz="1200" kern="0" spc="-1" dirty="0"/>
              <a:t> - Garfield</a:t>
            </a:r>
          </a:p>
        </p:txBody>
      </p:sp>
      <p:sp>
        <p:nvSpPr>
          <p:cNvPr id="30" name="ZoneTexte 22"/>
          <p:cNvSpPr txBox="1"/>
          <p:nvPr/>
        </p:nvSpPr>
        <p:spPr>
          <a:xfrm>
            <a:off x="3319103" y="4271710"/>
            <a:ext cx="369376" cy="185621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900" kern="0" spc="-1" dirty="0">
                <a:latin typeface="Calibri"/>
              </a:rPr>
              <a:t>A. </a:t>
            </a:r>
            <a:r>
              <a:rPr lang="en-GB" sz="900" kern="0" spc="-1" dirty="0" err="1">
                <a:latin typeface="Calibri"/>
              </a:rPr>
              <a:t>Corsi</a:t>
            </a:r>
            <a:endParaRPr lang="en-GB" sz="900" kern="0" spc="-1" dirty="0">
              <a:latin typeface="Calibri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10821" r="9014" b="1601"/>
          <a:stretch/>
        </p:blipFill>
        <p:spPr>
          <a:xfrm>
            <a:off x="675394" y="4623233"/>
            <a:ext cx="3874722" cy="218835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56"/>
          <a:stretch/>
        </p:blipFill>
        <p:spPr>
          <a:xfrm>
            <a:off x="5970616" y="1253776"/>
            <a:ext cx="5199767" cy="500904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7687379" y="6383610"/>
            <a:ext cx="2124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Light </a:t>
            </a:r>
            <a:r>
              <a:rPr lang="fr-FR" sz="1200" dirty="0" err="1"/>
              <a:t>intensity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0763193" y="6035636"/>
            <a:ext cx="622733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4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4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755074" y="1281737"/>
            <a:ext cx="622733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4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4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359613" y="3063402"/>
            <a:ext cx="50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1 cm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5859348" y="2898758"/>
            <a:ext cx="6995" cy="529343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459073" y="4195302"/>
            <a:ext cx="622733" cy="2106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900" dirty="0">
                <a:solidFill>
                  <a:srgbClr val="000000"/>
                </a:solidFill>
                <a:sym typeface="Helvetica Light"/>
              </a:rPr>
              <a:t>mm</a:t>
            </a:r>
            <a:endParaRPr lang="fr-FR" sz="9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049655" y="2168445"/>
            <a:ext cx="622733" cy="2106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900" dirty="0">
                <a:solidFill>
                  <a:srgbClr val="000000"/>
                </a:solidFill>
                <a:sym typeface="Helvetica Light"/>
              </a:rPr>
              <a:t>mm</a:t>
            </a:r>
            <a:endParaRPr lang="fr-FR" sz="9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09999" y="278515"/>
            <a:ext cx="1346907" cy="8694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spc="-1" dirty="0"/>
              <a:t>Am-Be source</a:t>
            </a:r>
          </a:p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spc="-1" dirty="0"/>
              <a:t>Ar-10%CF4</a:t>
            </a:r>
          </a:p>
        </p:txBody>
      </p:sp>
      <p:pic>
        <p:nvPicPr>
          <p:cNvPr id="21" name="Image 17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3329" r="78224" b="85815"/>
          <a:stretch/>
        </p:blipFill>
        <p:spPr bwMode="auto">
          <a:xfrm>
            <a:off x="0" y="1593"/>
            <a:ext cx="706755" cy="59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301" y="0"/>
            <a:ext cx="611699" cy="61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6" descr="Journée CEA PTC-&quot;Instrumentation et Détection&quot; : sources électroniques THz  - Vendredi 11 Octobre 2019 - Nano Innov, CEA Paris-Sacla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" y="6487117"/>
            <a:ext cx="663495" cy="37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581130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Imaging</a:t>
            </a:r>
            <a:endParaRPr sz="3300" dirty="0"/>
          </a:p>
        </p:txBody>
      </p:sp>
      <p:sp>
        <p:nvSpPr>
          <p:cNvPr id="26" name="ZoneTexte 22"/>
          <p:cNvSpPr txBox="1"/>
          <p:nvPr/>
        </p:nvSpPr>
        <p:spPr>
          <a:xfrm>
            <a:off x="727894" y="1425526"/>
            <a:ext cx="7819519" cy="1197421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l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u="sng" dirty="0">
                <a:ea typeface="Noto Sans CJK SC" pitchFamily="2"/>
                <a:cs typeface="Lohit Devanagari" pitchFamily="2"/>
              </a:rPr>
              <a:t>Single </a:t>
            </a:r>
            <a:r>
              <a:rPr lang="fr-FR" u="sng" dirty="0" err="1">
                <a:ea typeface="Noto Sans CJK SC" pitchFamily="2"/>
                <a:cs typeface="Lohit Devanagari" pitchFamily="2"/>
              </a:rPr>
              <a:t>event</a:t>
            </a:r>
            <a:r>
              <a:rPr lang="fr-FR" u="sng" dirty="0">
                <a:ea typeface="Noto Sans CJK SC" pitchFamily="2"/>
                <a:cs typeface="Lohit Devanagari" pitchFamily="2"/>
              </a:rPr>
              <a:t> mode</a:t>
            </a:r>
            <a:endParaRPr lang="fr-FR" dirty="0"/>
          </a:p>
        </p:txBody>
      </p:sp>
      <p:pic>
        <p:nvPicPr>
          <p:cNvPr id="13" name="Picture 4" descr="Figure_8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2" t="11191" r="25114" b="8713"/>
          <a:stretch>
            <a:fillRect/>
          </a:stretch>
        </p:blipFill>
        <p:spPr bwMode="auto">
          <a:xfrm>
            <a:off x="1673696" y="2147022"/>
            <a:ext cx="2552026" cy="253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837724" y="4748293"/>
            <a:ext cx="2124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/>
              <a:t>800 V/cm drift </a:t>
            </a:r>
            <a:r>
              <a:rPr lang="fr-FR" sz="1000" i="1" dirty="0" err="1"/>
              <a:t>field</a:t>
            </a:r>
            <a:r>
              <a:rPr lang="fr-FR" sz="1000" i="1" dirty="0"/>
              <a:t>, 3 </a:t>
            </a:r>
            <a:r>
              <a:rPr lang="fr-FR" sz="1000" i="1" dirty="0" err="1"/>
              <a:t>events</a:t>
            </a:r>
            <a:r>
              <a:rPr lang="fr-FR" sz="1000" i="1" dirty="0"/>
              <a:t>/s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1252728" y="2687230"/>
            <a:ext cx="0" cy="311863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82993" y="2750828"/>
            <a:ext cx="5067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5 mm</a:t>
            </a:r>
          </a:p>
        </p:txBody>
      </p:sp>
      <p:pic>
        <p:nvPicPr>
          <p:cNvPr id="20" name="Picture 2" descr="https://attachment.outlook.live.net/owa/MSA%3Aantcools%40hotmail.fr/service.svc/s/GetAttachmentThumbnail?id=AQMkADAwATZiZmYAZC1hMDg1LTUzYzEtMDACLTAwCgBGAAAD3TF%2BLkup0E%2BOANv6QOpqfgcACgtQuBf4xkWok0NYmhDiEwAAAgEMAAAACgtQuBf4xkWok0NYmhDiEwAGpniqhQAAAAESABAATRbaMqx2RUu%2BCT%2F98pZWkQ%3D%3D&amp;thumbnailType=2&amp;isc=1&amp;token=eyJhbGciOiJSUzI1NiIsImtpZCI6IjczRkI5QkJFRjYzNjc4RDRGN0U4NEI0NDBCQUJCMTJBMzM5RDlGOTgiLCJ0eXAiOiJKV1QiLCJ4NXQiOiJjX3VidnZZMmVOVDM2RXRFQzZ1eEtqT2RuNWcifQ.eyJvcmlnaW4iOiJodHRwczovL291dGxvb2subGl2ZS5jb20iLCJ1YyI6IjRiZWYyMzJiMGNhODRlYTM4YzZjNGQyZDkyMGVhNzhi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k2NDM1MTc2LCJleHAiOjE2OTY0MzU3NzYsImlzcyI6IjAwMDAwMDAyLTAwMDAtMGZmMS1jZTAwLTAwMDAwMDAwMDAwMEA4NGRmOWU3Zi1lOWY2LTQwYWYtYjQzNS1hYWFhYWFhYWFhYWEiLCJhdWQiOiIwMDAwMDAwMi0wMDAwLTBmZjEtY2UwMC0wMDAwMDAwMDAwMDAvYXR0YWNobWVudC5vdXRsb29rLmxpdmUubmV0QDg0ZGY5ZTdmLWU5ZjYtNDBhZi1iNDM1LWFhYWFhYWFhYWFhYSIsImhhcHAiOiJvd2EifQ.CmMXVtvCH4ukzeJvVAuXreeDLWwWb2UJv1kwZ82T6JetD-IRkcmvFIQPR7fX7YnWAtEfk29ksg16_Lfi5Fmp2M-yKxqsdiUp0BR7SUmAQ0QYkqn2eqF8JcssFdNLLKNcowlL05sI5qTegyUHFY9Y5m-Wx2W8lDbSrrJe31pFcPGbVJdf8soGHW5hjvRJnC5H3Z-wb-elfZnfCM0VN01-NwnuMQPomrKDKD8YtH8JnPGsVOLEi0KHrvOFRPNCNsjt9f_MRLjxxzfKDAski9FZZXeOSQOKFFztVQ1-yDUJk4Hbh3ux8TEm8JKEdgmATewm3wnJ8Seh9Ou3fdZ0zgiyNw&amp;X-OWA-CANARY=m7ZU4IQikEKvcpeqILdOZdCatfnyxNsYCpD28k2NG5YDkkw3tYbOYL_KQyGycQi4vjUm_nhz0fE.&amp;owa=outlook.live.com&amp;scriptVer=20230922005.16&amp;animation=tr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21555" y="4738406"/>
            <a:ext cx="1287102" cy="204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Aperçu de l’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324" y="5191968"/>
            <a:ext cx="2109986" cy="113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799154" y="6404226"/>
            <a:ext cx="1814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i="1" dirty="0"/>
              <a:t>α</a:t>
            </a:r>
            <a:r>
              <a:rPr lang="fr-FR" sz="1000" i="1" dirty="0"/>
              <a:t> </a:t>
            </a:r>
            <a:r>
              <a:rPr lang="fr-FR" sz="1000" i="1" dirty="0" err="1"/>
              <a:t>track</a:t>
            </a:r>
            <a:r>
              <a:rPr lang="fr-FR" sz="1000" i="1" dirty="0"/>
              <a:t> light </a:t>
            </a:r>
            <a:r>
              <a:rPr lang="fr-FR" sz="1000" i="1" dirty="0" err="1"/>
              <a:t>intensity</a:t>
            </a:r>
            <a:r>
              <a:rPr lang="fr-FR" sz="1000" i="1" dirty="0"/>
              <a:t> profile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463490" y="6404226"/>
            <a:ext cx="1441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/>
              <a:t>Bragg </a:t>
            </a:r>
            <a:r>
              <a:rPr lang="fr-FR" sz="1000" i="1" dirty="0" err="1"/>
              <a:t>curve</a:t>
            </a:r>
            <a:endParaRPr lang="fr-FR" sz="1000" i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12"/>
          <a:stretch/>
        </p:blipFill>
        <p:spPr>
          <a:xfrm>
            <a:off x="7125899" y="1132983"/>
            <a:ext cx="4785553" cy="459691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7775955" y="1393250"/>
            <a:ext cx="50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1 cm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8275190" y="1282536"/>
            <a:ext cx="0" cy="3600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8873049" y="5872189"/>
            <a:ext cx="2124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2D </a:t>
            </a:r>
            <a:r>
              <a:rPr lang="fr-FR" sz="1200" i="1" dirty="0" err="1"/>
              <a:t>histogram</a:t>
            </a:r>
            <a:r>
              <a:rPr lang="fr-FR" sz="1200" i="1" dirty="0"/>
              <a:t> of neutron positions reconstruction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7153223" y="1063927"/>
            <a:ext cx="622733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2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11600086" y="5672640"/>
            <a:ext cx="622733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2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023957" y="4635843"/>
            <a:ext cx="622733" cy="179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7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7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1360633" y="1994981"/>
            <a:ext cx="622733" cy="179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7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7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809999" y="278515"/>
            <a:ext cx="1346907" cy="8694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spc="-1" dirty="0"/>
              <a:t>Am-Be source</a:t>
            </a:r>
          </a:p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spc="-1" dirty="0"/>
              <a:t>Ar-10%CF4</a:t>
            </a:r>
          </a:p>
        </p:txBody>
      </p:sp>
      <p:pic>
        <p:nvPicPr>
          <p:cNvPr id="24" name="Image 17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3329" r="78224" b="85815"/>
          <a:stretch/>
        </p:blipFill>
        <p:spPr bwMode="auto">
          <a:xfrm>
            <a:off x="0" y="1593"/>
            <a:ext cx="706755" cy="59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301" y="0"/>
            <a:ext cx="611699" cy="61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Journée CEA PTC-&quot;Instrumentation et Détection&quot; : sources électroniques THz  - Vendredi 11 Octobre 2019 - Nano Innov, CEA Paris-Sacla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" y="6487117"/>
            <a:ext cx="663495" cy="37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68153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Optical </a:t>
            </a:r>
            <a:r>
              <a:rPr lang="fr-FR" sz="3300" dirty="0" err="1"/>
              <a:t>readout</a:t>
            </a:r>
            <a:r>
              <a:rPr lang="fr-FR" sz="3300" dirty="0"/>
              <a:t> </a:t>
            </a:r>
            <a:r>
              <a:rPr lang="fr-FR" sz="3300" dirty="0" err="1"/>
              <a:t>micromegas</a:t>
            </a:r>
            <a:r>
              <a:rPr lang="fr-FR" sz="3300" dirty="0"/>
              <a:t> detector</a:t>
            </a:r>
            <a:endParaRPr sz="33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35167" t="18148" r="27250" b="11183"/>
          <a:stretch/>
        </p:blipFill>
        <p:spPr>
          <a:xfrm>
            <a:off x="792205" y="1295218"/>
            <a:ext cx="4800626" cy="507759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210300" y="2358143"/>
            <a:ext cx="5486985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142875" indent="-1428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Use of camera (</a:t>
            </a:r>
            <a:r>
              <a:rPr lang="fr-FR" sz="1600" b="1" dirty="0">
                <a:latin typeface="Helvetica Neue Light"/>
                <a:sym typeface="Wingdings" panose="05000000000000000000" pitchFamily="2" charset="2"/>
              </a:rPr>
              <a:t>high </a:t>
            </a:r>
            <a:r>
              <a:rPr lang="fr-FR" sz="1600" b="1" dirty="0" err="1">
                <a:latin typeface="Helvetica Neue Light"/>
                <a:sym typeface="Wingdings" panose="05000000000000000000" pitchFamily="2" charset="2"/>
              </a:rPr>
              <a:t>granularity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, large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number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of pixels, use of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lens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for large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field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of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view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)</a:t>
            </a:r>
          </a:p>
          <a:p>
            <a:pPr marL="142875" indent="-1428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dirty="0" err="1">
                <a:latin typeface="Helvetica Neue Light"/>
              </a:rPr>
              <a:t>Easy</a:t>
            </a:r>
            <a:r>
              <a:rPr lang="fr-FR" sz="1600" dirty="0">
                <a:latin typeface="Helvetica Neue Light"/>
              </a:rPr>
              <a:t> handling of the data (light </a:t>
            </a:r>
            <a:r>
              <a:rPr lang="fr-FR" sz="1600" dirty="0" err="1">
                <a:latin typeface="Helvetica Neue Light"/>
              </a:rPr>
              <a:t>intensity</a:t>
            </a:r>
            <a:r>
              <a:rPr lang="fr-FR" sz="1600" dirty="0">
                <a:latin typeface="Helvetica Neue Light"/>
              </a:rPr>
              <a:t> matrix)</a:t>
            </a:r>
          </a:p>
          <a:p>
            <a:pPr marL="142875" indent="-1428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>
                <a:latin typeface="Helvetica Neue Light"/>
              </a:rPr>
              <a:t>Real-time </a:t>
            </a:r>
            <a:r>
              <a:rPr lang="fr-FR" sz="1600" b="1" dirty="0" err="1">
                <a:latin typeface="Helvetica Neue Light"/>
              </a:rPr>
              <a:t>imaging</a:t>
            </a:r>
            <a:r>
              <a:rPr lang="fr-FR" sz="1600" b="1" dirty="0">
                <a:latin typeface="Helvetica Neue Light"/>
              </a:rPr>
              <a:t>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thanks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to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very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low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data </a:t>
            </a:r>
            <a:r>
              <a:rPr lang="fr-FR" sz="1600" dirty="0" err="1">
                <a:latin typeface="Helvetica Neue Light"/>
                <a:sym typeface="Wingdings" panose="05000000000000000000" pitchFamily="2" charset="2"/>
              </a:rPr>
              <a:t>processing</a:t>
            </a:r>
            <a:r>
              <a:rPr lang="fr-FR" sz="1600" dirty="0">
                <a:latin typeface="Helvetica Neue Light"/>
                <a:sym typeface="Wingdings" panose="05000000000000000000" pitchFamily="2" charset="2"/>
              </a:rPr>
              <a:t> and light </a:t>
            </a:r>
            <a:r>
              <a:rPr lang="fr-FR" sz="1600" b="1" dirty="0" err="1">
                <a:latin typeface="Helvetica Neue Light"/>
                <a:sym typeface="Wingdings" panose="05000000000000000000" pitchFamily="2" charset="2"/>
              </a:rPr>
              <a:t>integration</a:t>
            </a:r>
            <a:r>
              <a:rPr lang="fr-FR" sz="1600" b="1" dirty="0">
                <a:latin typeface="Helvetica Neue Light"/>
                <a:sym typeface="Wingdings" panose="05000000000000000000" pitchFamily="2" charset="2"/>
              </a:rPr>
              <a:t> </a:t>
            </a:r>
            <a:r>
              <a:rPr lang="fr-FR" sz="1600" b="1" dirty="0" err="1">
                <a:latin typeface="Helvetica Neue Light"/>
                <a:sym typeface="Wingdings" panose="05000000000000000000" pitchFamily="2" charset="2"/>
              </a:rPr>
              <a:t>approach</a:t>
            </a:r>
            <a:r>
              <a:rPr lang="fr-FR" sz="1600" b="1" dirty="0">
                <a:latin typeface="Helvetica Neue Light"/>
                <a:sym typeface="Wingdings" panose="05000000000000000000" pitchFamily="2" charset="2"/>
              </a:rPr>
              <a:t> </a:t>
            </a:r>
            <a:endParaRPr lang="fr-FR" sz="1600" b="1" dirty="0">
              <a:latin typeface="Helvetica Neue Light"/>
            </a:endParaRPr>
          </a:p>
        </p:txBody>
      </p:sp>
      <p:sp>
        <p:nvSpPr>
          <p:cNvPr id="13" name="Light emission profile"/>
          <p:cNvSpPr txBox="1">
            <a:spLocks/>
          </p:cNvSpPr>
          <p:nvPr/>
        </p:nvSpPr>
        <p:spPr>
          <a:xfrm>
            <a:off x="3757308" y="5799832"/>
            <a:ext cx="6669900" cy="8495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 anchor="b">
            <a:noAutofit/>
          </a:bodyPr>
          <a:lstStyle>
            <a:lvl1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82153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fr-FR" sz="1200" dirty="0"/>
              <a:t>F. </a:t>
            </a:r>
            <a:r>
              <a:rPr lang="fr-FR" sz="1200" dirty="0" err="1"/>
              <a:t>Brunbauer</a:t>
            </a:r>
            <a:r>
              <a:rPr lang="fr-FR" sz="1200" dirty="0"/>
              <a:t> et al. NIM A 955 (2020) 163320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2"/>
          <a:srcRect l="35167" t="89293" r="47846" b="7334"/>
          <a:stretch/>
        </p:blipFill>
        <p:spPr>
          <a:xfrm>
            <a:off x="907284" y="6478025"/>
            <a:ext cx="1364540" cy="152401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271824" y="5926304"/>
            <a:ext cx="143256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600" dirty="0">
                <a:sym typeface="Wingdings" panose="05000000000000000000" pitchFamily="2" charset="2"/>
              </a:rPr>
              <a:t>Camera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830695611"/>
      </p:ext>
    </p:extLst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Imaging</a:t>
            </a:r>
            <a:endParaRPr sz="3300" dirty="0"/>
          </a:p>
        </p:txBody>
      </p:sp>
      <p:sp>
        <p:nvSpPr>
          <p:cNvPr id="31" name="ZoneTexte 22"/>
          <p:cNvSpPr txBox="1"/>
          <p:nvPr/>
        </p:nvSpPr>
        <p:spPr>
          <a:xfrm>
            <a:off x="727894" y="1425526"/>
            <a:ext cx="7819519" cy="1197421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l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u="sng" dirty="0">
                <a:ea typeface="Noto Sans CJK SC" pitchFamily="2"/>
                <a:cs typeface="Lohit Devanagari" pitchFamily="2"/>
              </a:rPr>
              <a:t>Single </a:t>
            </a:r>
            <a:r>
              <a:rPr lang="fr-FR" u="sng" dirty="0" err="1">
                <a:ea typeface="Noto Sans CJK SC" pitchFamily="2"/>
                <a:cs typeface="Lohit Devanagari" pitchFamily="2"/>
              </a:rPr>
              <a:t>event</a:t>
            </a:r>
            <a:r>
              <a:rPr lang="fr-FR" u="sng" dirty="0">
                <a:ea typeface="Noto Sans CJK SC" pitchFamily="2"/>
                <a:cs typeface="Lohit Devanagari" pitchFamily="2"/>
              </a:rPr>
              <a:t> mode : </a:t>
            </a:r>
            <a:r>
              <a:rPr lang="fr-FR" u="sng" dirty="0" err="1">
                <a:ea typeface="Noto Sans CJK SC" pitchFamily="2"/>
                <a:cs typeface="Lohit Devanagari" pitchFamily="2"/>
              </a:rPr>
              <a:t>reduced</a:t>
            </a:r>
            <a:r>
              <a:rPr lang="fr-FR" u="sng" dirty="0">
                <a:ea typeface="Noto Sans CJK SC" pitchFamily="2"/>
                <a:cs typeface="Lohit Devanagari" pitchFamily="2"/>
              </a:rPr>
              <a:t> drift gap</a:t>
            </a:r>
            <a:endParaRPr lang="fr-FR" dirty="0"/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8" t="6424" r="23586" b="5449"/>
          <a:stretch/>
        </p:blipFill>
        <p:spPr>
          <a:xfrm>
            <a:off x="7003441" y="1543366"/>
            <a:ext cx="4740435" cy="4512217"/>
          </a:xfrm>
          <a:prstGeom prst="rect">
            <a:avLst/>
          </a:prstGeom>
        </p:spPr>
      </p:pic>
      <p:sp>
        <p:nvSpPr>
          <p:cNvPr id="44" name="ZoneTexte 43"/>
          <p:cNvSpPr txBox="1"/>
          <p:nvPr/>
        </p:nvSpPr>
        <p:spPr>
          <a:xfrm>
            <a:off x="8668512" y="6032867"/>
            <a:ext cx="2124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2D </a:t>
            </a:r>
            <a:r>
              <a:rPr lang="fr-FR" sz="1200" dirty="0" err="1"/>
              <a:t>histogram</a:t>
            </a:r>
            <a:r>
              <a:rPr lang="fr-FR" sz="1200" dirty="0"/>
              <a:t> of neutron positions reconstruction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7770875" y="2065877"/>
            <a:ext cx="50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1 cm</a:t>
            </a: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8260965" y="1985113"/>
            <a:ext cx="0" cy="3240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809999" y="278515"/>
            <a:ext cx="1346907" cy="8694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spc="-1" dirty="0"/>
              <a:t>Am-Be source</a:t>
            </a:r>
          </a:p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spc="-1" dirty="0"/>
              <a:t>Ar-10%CF4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003441" y="1454825"/>
            <a:ext cx="622733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2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1432510" y="5998118"/>
            <a:ext cx="622733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200" baseline="30000" dirty="0">
              <a:solidFill>
                <a:srgbClr val="000000"/>
              </a:solidFill>
              <a:sym typeface="Helvetica Light"/>
            </a:endParaRPr>
          </a:p>
        </p:txBody>
      </p:sp>
      <p:pic>
        <p:nvPicPr>
          <p:cNvPr id="21" name="Picture 4" descr="https://attachment.outlook.live.net/owa/MSA%3Aantcools%40hotmail.fr/service.svc/s/GetAttachmentThumbnail?id=AQMkADAwATZiZmYAZC1hMDg1LTUzYzEtMDACLTAwCgBGAAAD3TF%2BLkup0E%2BOANv6QOpqfgcACgtQuBf4xkWok0NYmhDiEwAAAgEJAAAACgtQuBf4xkWok0NYmhDiEwAGq0JhYgAAAAESABAAwS6rgmU0i0m992qOF78SfA%3D%3D&amp;thumbnailType=2&amp;isc=1&amp;token=eyJhbGciOiJSUzI1NiIsImtpZCI6IjczRkI5QkJFRjYzNjc4RDRGN0U4NEI0NDBCQUJCMTJBMzM5RDlGOTgiLCJ0eXAiOiJKV1QiLCJ4NXQiOiJjX3VidnZZMmVOVDM2RXRFQzZ1eEtqT2RuNWcifQ.eyJvcmlnaW4iOiJodHRwczovL291dGxvb2subGl2ZS5jb20iLCJ1YyI6IjRiZWYyMzJiMGNhODRlYTM4YzZjNGQyZDkyMGVhNzhi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k3MDI5MTMzLCJleHAiOjE2OTcwMjk3MzMsImlzcyI6IjAwMDAwMDAyLTAwMDAtMGZmMS1jZTAwLTAwMDAwMDAwMDAwMEA4NGRmOWU3Zi1lOWY2LTQwYWYtYjQzNS1hYWFhYWFhYWFhYWEiLCJhdWQiOiIwMDAwMDAwMi0wMDAwLTBmZjEtY2UwMC0wMDAwMDAwMDAwMDAvYXR0YWNobWVudC5vdXRsb29rLmxpdmUubmV0QDg0ZGY5ZTdmLWU5ZjYtNDBhZi1iNDM1LWFhYWFhYWFhYWFhYSIsImhhcHAiOiJvd2EifQ.EepfH0WcNpfKox8waWlWIUYDIWQ-Nqkf44e9SELK16u3g4CgzZfLUrI1BBt5eVdxxMOWawkXmuIfth7OIBeAEcBIhxCnujYdEr_cWK3kJE9vVLMlErVKhP5SNqF9pSb6NTqM6RdAD3n6SitUaKhXlaupRQPQ1Txtv_BLrXPnBfUCGn1whZC76wdwZXbxvj4R6xX8dByyDPeTknDqumel8Q6ax91RCOuGKfxwLnobSSkBGTKWVCt4vTdEeEVyajeslA18xjfDqz-6fZDWeQAuUW4AXpXaAJYbSw2gLdoWaniAM8_wQdqOTCDG-MLm9-HLwmU5VWDuiyvHUTmiQWdQNg&amp;X-OWA-CANARY=DuxsqHENxEOoZHOUVyvRSgCEfZ5aytsYsMog6_k-RfgAueMnZOcBLim-cIyIXfJEFAzStm72H8s.&amp;owa=outlook.live.com&amp;scriptVer=20230922005.26&amp;animation=tr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" y="2081304"/>
            <a:ext cx="4279878" cy="404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386716" y="2715354"/>
            <a:ext cx="50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1 cm</a:t>
            </a:r>
          </a:p>
        </p:txBody>
      </p:sp>
      <p:cxnSp>
        <p:nvCxnSpPr>
          <p:cNvPr id="23" name="Connecteur droit avec flèche 22"/>
          <p:cNvCxnSpPr/>
          <p:nvPr/>
        </p:nvCxnSpPr>
        <p:spPr>
          <a:xfrm flipH="1">
            <a:off x="857250" y="2563592"/>
            <a:ext cx="0" cy="503579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89738" y="2065877"/>
            <a:ext cx="622733" cy="179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7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7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898152" y="6038138"/>
            <a:ext cx="622733" cy="179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7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7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1902944" y="3748744"/>
            <a:ext cx="360000" cy="360000"/>
          </a:xfrm>
          <a:prstGeom prst="ellipse">
            <a:avLst/>
          </a:prstGeom>
          <a:noFill/>
          <a:ln w="0" cap="flat">
            <a:solidFill>
              <a:srgbClr val="FF0000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endParaRPr lang="fr-FR" sz="160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2974824" y="4508204"/>
            <a:ext cx="360000" cy="360000"/>
          </a:xfrm>
          <a:prstGeom prst="ellipse">
            <a:avLst/>
          </a:prstGeom>
          <a:noFill/>
          <a:ln w="0" cap="flat">
            <a:solidFill>
              <a:srgbClr val="FF0000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endParaRPr lang="fr-FR" sz="160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4442943" y="3429212"/>
            <a:ext cx="360000" cy="360000"/>
          </a:xfrm>
          <a:prstGeom prst="ellipse">
            <a:avLst/>
          </a:prstGeom>
          <a:noFill/>
          <a:ln w="0" cap="flat">
            <a:solidFill>
              <a:srgbClr val="FF0000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endParaRPr lang="fr-FR" sz="1600">
              <a:solidFill>
                <a:srgbClr val="FFFFFF"/>
              </a:solidFill>
              <a:sym typeface="Helvetica Light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084727" y="6143493"/>
            <a:ext cx="2124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/>
              <a:t>25 kV/cm drift </a:t>
            </a:r>
            <a:r>
              <a:rPr lang="fr-FR" sz="1000" i="1" dirty="0" err="1"/>
              <a:t>field</a:t>
            </a:r>
            <a:r>
              <a:rPr lang="fr-FR" sz="1000" i="1" dirty="0"/>
              <a:t>, 3 </a:t>
            </a:r>
            <a:r>
              <a:rPr lang="fr-FR" sz="1000" i="1" dirty="0" err="1"/>
              <a:t>events</a:t>
            </a:r>
            <a:r>
              <a:rPr lang="fr-FR" sz="1000" i="1" dirty="0"/>
              <a:t>/s</a:t>
            </a:r>
          </a:p>
        </p:txBody>
      </p:sp>
      <p:sp>
        <p:nvSpPr>
          <p:cNvPr id="36" name="ZoneTexte 22"/>
          <p:cNvSpPr txBox="1"/>
          <p:nvPr/>
        </p:nvSpPr>
        <p:spPr>
          <a:xfrm>
            <a:off x="5411264" y="3429212"/>
            <a:ext cx="848142" cy="255789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>
              <a:lnSpc>
                <a:spcPct val="150000"/>
              </a:lnSpc>
              <a:spcAft>
                <a:spcPts val="3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spc="-1" dirty="0">
                <a:solidFill>
                  <a:srgbClr val="C00000"/>
                </a:solidFill>
                <a:latin typeface="Calibri"/>
              </a:rPr>
              <a:t>250 µm drift gap</a:t>
            </a:r>
          </a:p>
        </p:txBody>
      </p:sp>
      <p:pic>
        <p:nvPicPr>
          <p:cNvPr id="24" name="Image 17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3329" r="78224" b="85815"/>
          <a:stretch/>
        </p:blipFill>
        <p:spPr bwMode="auto">
          <a:xfrm>
            <a:off x="0" y="1593"/>
            <a:ext cx="706755" cy="59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301" y="0"/>
            <a:ext cx="611699" cy="61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Journée CEA PTC-&quot;Instrumentation et Détection&quot; : sources électroniques THz  - Vendredi 11 Octobre 2019 - Nano Innov, CEA Paris-Sacla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" y="6487117"/>
            <a:ext cx="663495" cy="37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951907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/>
          <p:nvPr/>
        </p:nvSpPr>
        <p:spPr>
          <a:xfrm>
            <a:off x="568579" y="1137720"/>
            <a:ext cx="3534942" cy="4616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 anchorCtr="1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Hamamatsu CMOS camera</a:t>
            </a:r>
            <a:endParaRPr lang="en-GB" sz="24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8" name="Imag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1" t="40585" r="58781" b="35339"/>
          <a:stretch>
            <a:fillRect/>
          </a:stretch>
        </p:blipFill>
        <p:spPr bwMode="auto">
          <a:xfrm>
            <a:off x="6477837" y="1180285"/>
            <a:ext cx="18700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7" t="24445" r="58215" b="9892"/>
          <a:stretch>
            <a:fillRect/>
          </a:stretch>
        </p:blipFill>
        <p:spPr bwMode="auto">
          <a:xfrm>
            <a:off x="8879407" y="792322"/>
            <a:ext cx="1453313" cy="11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1"/>
          <p:cNvSpPr/>
          <p:nvPr/>
        </p:nvSpPr>
        <p:spPr>
          <a:xfrm>
            <a:off x="1996355" y="1883210"/>
            <a:ext cx="1556836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Readout noise</a:t>
            </a:r>
          </a:p>
        </p:txBody>
      </p:sp>
      <p:pic>
        <p:nvPicPr>
          <p:cNvPr id="14" name="Imag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50" r="61835" b="2795"/>
          <a:stretch>
            <a:fillRect/>
          </a:stretch>
        </p:blipFill>
        <p:spPr bwMode="auto">
          <a:xfrm>
            <a:off x="961740" y="2336973"/>
            <a:ext cx="1813033" cy="4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3"/>
          <p:cNvSpPr/>
          <p:nvPr/>
        </p:nvSpPr>
        <p:spPr>
          <a:xfrm>
            <a:off x="7283952" y="2264827"/>
            <a:ext cx="2861290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Photon number resolving</a:t>
            </a:r>
          </a:p>
        </p:txBody>
      </p:sp>
      <p:pic>
        <p:nvPicPr>
          <p:cNvPr id="16" name="Imag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73" t="37021" b="4786"/>
          <a:stretch/>
        </p:blipFill>
        <p:spPr bwMode="auto">
          <a:xfrm>
            <a:off x="2759004" y="2336973"/>
            <a:ext cx="1764920" cy="4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33" y="2576946"/>
            <a:ext cx="6632427" cy="429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7"/>
          <p:cNvSpPr/>
          <p:nvPr/>
        </p:nvSpPr>
        <p:spPr>
          <a:xfrm>
            <a:off x="2123772" y="4187222"/>
            <a:ext cx="1391728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Dark current</a:t>
            </a:r>
          </a:p>
        </p:txBody>
      </p:sp>
      <p:sp>
        <p:nvSpPr>
          <p:cNvPr id="19" name="ZoneTexte 29"/>
          <p:cNvSpPr txBox="1">
            <a:spLocks noChangeArrowheads="1"/>
          </p:cNvSpPr>
          <p:nvPr/>
        </p:nvSpPr>
        <p:spPr bwMode="auto">
          <a:xfrm>
            <a:off x="789893" y="4605433"/>
            <a:ext cx="54091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600" b="1" dirty="0" err="1">
                <a:solidFill>
                  <a:srgbClr val="000000"/>
                </a:solidFill>
              </a:rPr>
              <a:t>Cooling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err="1">
                <a:solidFill>
                  <a:srgbClr val="000000"/>
                </a:solidFill>
              </a:rPr>
              <a:t>Sensor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000000"/>
                </a:solidFill>
              </a:rPr>
              <a:t>temperature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err="1">
                <a:solidFill>
                  <a:srgbClr val="000000"/>
                </a:solidFill>
              </a:rPr>
              <a:t>Dark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000000"/>
                </a:solidFill>
              </a:rPr>
              <a:t>current</a:t>
            </a:r>
            <a:endParaRPr lang="fr-FR" altLang="fr-FR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Air	- 20 °C		0.016 e</a:t>
            </a:r>
            <a:r>
              <a:rPr lang="fr-FR" altLang="fr-FR" sz="1600" baseline="30000" dirty="0">
                <a:solidFill>
                  <a:srgbClr val="000000"/>
                </a:solidFill>
              </a:rPr>
              <a:t>- </a:t>
            </a:r>
            <a:r>
              <a:rPr lang="fr-FR" altLang="fr-FR" sz="1600" dirty="0">
                <a:solidFill>
                  <a:srgbClr val="000000"/>
                </a:solidFill>
              </a:rPr>
              <a:t>/pixels/s</a:t>
            </a:r>
          </a:p>
        </p:txBody>
      </p:sp>
      <p:sp>
        <p:nvSpPr>
          <p:cNvPr id="22" name="Rectangle 33"/>
          <p:cNvSpPr/>
          <p:nvPr/>
        </p:nvSpPr>
        <p:spPr>
          <a:xfrm>
            <a:off x="2314318" y="3100781"/>
            <a:ext cx="732893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Pixels</a:t>
            </a:r>
            <a:endParaRPr lang="en-GB" sz="1400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3" name="ZoneTexte 34"/>
          <p:cNvSpPr txBox="1">
            <a:spLocks noChangeArrowheads="1"/>
          </p:cNvSpPr>
          <p:nvPr/>
        </p:nvSpPr>
        <p:spPr bwMode="auto">
          <a:xfrm>
            <a:off x="1015401" y="3448492"/>
            <a:ext cx="37322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 err="1">
                <a:solidFill>
                  <a:srgbClr val="000000"/>
                </a:solidFill>
              </a:rPr>
              <a:t>Number</a:t>
            </a:r>
            <a:r>
              <a:rPr lang="fr-FR" altLang="fr-FR" sz="1600" b="1" dirty="0">
                <a:solidFill>
                  <a:srgbClr val="000000"/>
                </a:solidFill>
              </a:rPr>
              <a:t>		Size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4096 x 2304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dirty="0">
                <a:solidFill>
                  <a:srgbClr val="000000"/>
                </a:solidFill>
              </a:rPr>
              <a:t>4.6 µm x 4.6 µm</a:t>
            </a:r>
          </a:p>
        </p:txBody>
      </p:sp>
      <p:sp>
        <p:nvSpPr>
          <p:cNvPr id="24" name="Rectangle 30"/>
          <p:cNvSpPr/>
          <p:nvPr/>
        </p:nvSpPr>
        <p:spPr>
          <a:xfrm>
            <a:off x="1563889" y="5489419"/>
            <a:ext cx="2545890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Minimum exposure time</a:t>
            </a:r>
            <a:endParaRPr lang="en-GB" sz="1400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ZoneTexte 31"/>
          <p:cNvSpPr txBox="1">
            <a:spLocks noChangeArrowheads="1"/>
          </p:cNvSpPr>
          <p:nvPr/>
        </p:nvSpPr>
        <p:spPr bwMode="auto">
          <a:xfrm>
            <a:off x="1310259" y="5824056"/>
            <a:ext cx="37627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600" b="1" dirty="0">
                <a:solidFill>
                  <a:srgbClr val="000000"/>
                </a:solidFill>
              </a:rPr>
              <a:t>Mode		Rate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Standard		1 µs/frame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Ultra quiet		100 ms/frame</a:t>
            </a:r>
          </a:p>
        </p:txBody>
      </p:sp>
      <p:sp>
        <p:nvSpPr>
          <p:cNvPr id="2" name="Rectangle 1"/>
          <p:cNvSpPr/>
          <p:nvPr/>
        </p:nvSpPr>
        <p:spPr>
          <a:xfrm>
            <a:off x="961740" y="3477679"/>
            <a:ext cx="3438050" cy="55558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968358" y="2323617"/>
            <a:ext cx="3555566" cy="4828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249194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3" descr="Capture d’écran 2022-09-08 1029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82" y="3473159"/>
            <a:ext cx="4989905" cy="255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1_3"/>
          <p:cNvSpPr txBox="1">
            <a:spLocks noGrp="1"/>
          </p:cNvSpPr>
          <p:nvPr>
            <p:ph type="title" idx="4294967295"/>
          </p:nvPr>
        </p:nvSpPr>
        <p:spPr>
          <a:xfrm>
            <a:off x="1665129" y="50937"/>
            <a:ext cx="9916359" cy="909089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GB" sz="2177"/>
              <a:t>Light production mechanisms</a:t>
            </a:r>
          </a:p>
        </p:txBody>
      </p:sp>
      <p:sp>
        <p:nvSpPr>
          <p:cNvPr id="4" name="ZoneTexte 2"/>
          <p:cNvSpPr txBox="1"/>
          <p:nvPr/>
        </p:nvSpPr>
        <p:spPr>
          <a:xfrm>
            <a:off x="1256810" y="6360076"/>
            <a:ext cx="9941482" cy="323872"/>
          </a:xfrm>
          <a:prstGeom prst="rect">
            <a:avLst/>
          </a:prstGeom>
          <a:noFill/>
          <a:ln cap="flat">
            <a:noFill/>
          </a:ln>
        </p:spPr>
        <p:txBody>
          <a:bodyPr wrap="square" lIns="108851" tIns="54420" rIns="108851" bIns="54420" compatLnSpc="0">
            <a:spAutoFit/>
          </a:bodyPr>
          <a:lstStyle/>
          <a:p>
            <a:pPr>
              <a:spcBef>
                <a:spcPts val="345"/>
              </a:spcBef>
              <a:spcAft>
                <a:spcPts val="345"/>
              </a:spcAft>
              <a:defRPr sz="9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GB" sz="1451" dirty="0">
                <a:solidFill>
                  <a:srgbClr val="00206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Light yield : amount of light determines the signal to noise ratio. It depends on electric field, pressure and gas mixture.</a:t>
            </a:r>
          </a:p>
        </p:txBody>
      </p:sp>
      <p:sp>
        <p:nvSpPr>
          <p:cNvPr id="5" name="ZoneTexte 3"/>
          <p:cNvSpPr txBox="1"/>
          <p:nvPr/>
        </p:nvSpPr>
        <p:spPr>
          <a:xfrm>
            <a:off x="73172" y="1011805"/>
            <a:ext cx="11636713" cy="382066"/>
          </a:xfrm>
          <a:prstGeom prst="rect">
            <a:avLst/>
          </a:prstGeom>
          <a:noFill/>
          <a:ln cap="flat">
            <a:noFill/>
          </a:ln>
        </p:spPr>
        <p:txBody>
          <a:bodyPr wrap="none" lIns="108851" tIns="54420" rIns="108851" bIns="54420" compatLnSpc="0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93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Scintillation</a:t>
            </a:r>
            <a:r>
              <a:rPr lang="en-GB" sz="1693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 : excited atoms or molecules emit photons during de-excitation.</a:t>
            </a:r>
          </a:p>
        </p:txBody>
      </p:sp>
      <p:sp>
        <p:nvSpPr>
          <p:cNvPr id="12294" name="Rectangle à coins arrondis 5"/>
          <p:cNvSpPr>
            <a:spLocks/>
          </p:cNvSpPr>
          <p:nvPr/>
        </p:nvSpPr>
        <p:spPr bwMode="auto">
          <a:xfrm>
            <a:off x="2847475" y="1666502"/>
            <a:ext cx="1764418" cy="458865"/>
          </a:xfrm>
          <a:custGeom>
            <a:avLst/>
            <a:gdLst>
              <a:gd name="T0" fmla="*/ 730680 w 1458504"/>
              <a:gd name="T1" fmla="*/ 0 h 378845"/>
              <a:gd name="T2" fmla="*/ 1461362 w 1458504"/>
              <a:gd name="T3" fmla="*/ 191420 h 378845"/>
              <a:gd name="T4" fmla="*/ 730680 w 1458504"/>
              <a:gd name="T5" fmla="*/ 382839 h 378845"/>
              <a:gd name="T6" fmla="*/ 0 w 1458504"/>
              <a:gd name="T7" fmla="*/ 191420 h 378845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18494 w 1458504"/>
              <a:gd name="T13" fmla="*/ 18494 h 378845"/>
              <a:gd name="T14" fmla="*/ 1440010 w 1458504"/>
              <a:gd name="T15" fmla="*/ 360351 h 3788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58504" h="378845">
                <a:moveTo>
                  <a:pt x="63141" y="0"/>
                </a:moveTo>
                <a:lnTo>
                  <a:pt x="63140" y="0"/>
                </a:lnTo>
                <a:cubicBezTo>
                  <a:pt x="28269" y="0"/>
                  <a:pt x="0" y="28269"/>
                  <a:pt x="0" y="63140"/>
                </a:cubicBezTo>
                <a:lnTo>
                  <a:pt x="0" y="315704"/>
                </a:lnTo>
                <a:cubicBezTo>
                  <a:pt x="0" y="350575"/>
                  <a:pt x="28269" y="378845"/>
                  <a:pt x="63141" y="378845"/>
                </a:cubicBezTo>
                <a:lnTo>
                  <a:pt x="1395363" y="378845"/>
                </a:lnTo>
                <a:cubicBezTo>
                  <a:pt x="1430234" y="378845"/>
                  <a:pt x="1458504" y="350575"/>
                  <a:pt x="1458504" y="315704"/>
                </a:cubicBezTo>
                <a:lnTo>
                  <a:pt x="1458504" y="63141"/>
                </a:lnTo>
                <a:cubicBezTo>
                  <a:pt x="1458504" y="28269"/>
                  <a:pt x="1430234" y="0"/>
                  <a:pt x="1395363" y="0"/>
                </a:cubicBezTo>
                <a:lnTo>
                  <a:pt x="63141" y="0"/>
                </a:lnTo>
                <a:close/>
              </a:path>
            </a:pathLst>
          </a:cu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2177">
                <a:solidFill>
                  <a:srgbClr val="C00000"/>
                </a:solidFill>
                <a:ea typeface="Liberation Sans"/>
                <a:cs typeface="Liberation Sans"/>
              </a:rPr>
              <a:t>Scintillation</a:t>
            </a:r>
          </a:p>
        </p:txBody>
      </p:sp>
      <p:sp>
        <p:nvSpPr>
          <p:cNvPr id="12295" name="Rectangle 9"/>
          <p:cNvSpPr>
            <a:spLocks noChangeArrowheads="1"/>
          </p:cNvSpPr>
          <p:nvPr/>
        </p:nvSpPr>
        <p:spPr bwMode="auto">
          <a:xfrm>
            <a:off x="2563326" y="2591910"/>
            <a:ext cx="2321198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FFFFFF"/>
                </a:solidFill>
              </a:rPr>
              <a:t>f</a:t>
            </a:r>
            <a:r>
              <a:rPr lang="en-GB" altLang="fr-FR" sz="2177">
                <a:solidFill>
                  <a:srgbClr val="C00000"/>
                </a:solidFill>
                <a:ea typeface="Liberation Sans"/>
                <a:cs typeface="Liberation Sans"/>
              </a:rPr>
              <a:t> Fluorescence</a:t>
            </a:r>
            <a:endParaRPr lang="fr-FR" altLang="fr-FR" sz="2177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2563326" y="2939418"/>
            <a:ext cx="2321198" cy="996445"/>
          </a:xfrm>
          <a:prstGeom prst="rect">
            <a:avLst/>
          </a:prstGeom>
          <a:noFill/>
          <a:ln w="12701" cap="flat">
            <a:solidFill>
              <a:srgbClr val="0070C0"/>
            </a:solidFill>
            <a:prstDash val="solid"/>
            <a:miter/>
          </a:ln>
        </p:spPr>
        <p:txBody>
          <a:bodyPr anchor="ctr" anchorCtr="1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1" kern="0">
                <a:solidFill>
                  <a:srgbClr val="C00000"/>
                </a:solidFill>
                <a:latin typeface="Calibri"/>
              </a:rPr>
              <a:t>P</a:t>
            </a:r>
            <a:r>
              <a:rPr lang="en-GB" sz="1451" kern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rompt emission of photon after absorption of incident radiation.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51" kern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(1 ns to 1 µs)</a:t>
            </a:r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96211" y="2588070"/>
            <a:ext cx="2321199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1693">
                <a:solidFill>
                  <a:srgbClr val="002060"/>
                </a:solidFill>
                <a:ea typeface="Liberation Sans"/>
                <a:cs typeface="Liberation Sans"/>
              </a:rPr>
              <a:t>Phosphorescence</a:t>
            </a: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96211" y="2935579"/>
            <a:ext cx="2321199" cy="80061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FFFFFF"/>
                </a:solidFill>
                <a:latin typeface="Liberation Sans"/>
                <a:ea typeface="Noto Sans CJK SC"/>
                <a:cs typeface="Lohit Devanagari"/>
              </a:rPr>
              <a:t>: </a:t>
            </a:r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Delayed emission of photons after absorption.</a:t>
            </a:r>
          </a:p>
          <a:p>
            <a:pPr algn="ctr" eaLnBrk="1"/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(1 ms to 100 s)</a:t>
            </a:r>
          </a:p>
        </p:txBody>
      </p:sp>
      <p:sp>
        <p:nvSpPr>
          <p:cNvPr id="12299" name="Rectangle 15"/>
          <p:cNvSpPr>
            <a:spLocks noChangeArrowheads="1"/>
          </p:cNvSpPr>
          <p:nvPr/>
        </p:nvSpPr>
        <p:spPr bwMode="auto">
          <a:xfrm>
            <a:off x="1113775" y="4429286"/>
            <a:ext cx="2595749" cy="34750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49957A"/>
                </a:solidFill>
              </a:rPr>
              <a:t>Primary scintillation</a:t>
            </a:r>
          </a:p>
        </p:txBody>
      </p:sp>
      <p:sp>
        <p:nvSpPr>
          <p:cNvPr id="12300" name="Rectangle 16"/>
          <p:cNvSpPr>
            <a:spLocks noChangeArrowheads="1"/>
          </p:cNvSpPr>
          <p:nvPr/>
        </p:nvSpPr>
        <p:spPr bwMode="auto">
          <a:xfrm>
            <a:off x="1113775" y="4776794"/>
            <a:ext cx="2595749" cy="91004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creation of primary electron coming from the excitation of gaz due to incident particles.</a:t>
            </a:r>
          </a:p>
        </p:txBody>
      </p:sp>
      <p:sp>
        <p:nvSpPr>
          <p:cNvPr id="12301" name="Rectangle 17"/>
          <p:cNvSpPr>
            <a:spLocks noChangeArrowheads="1"/>
          </p:cNvSpPr>
          <p:nvPr/>
        </p:nvSpPr>
        <p:spPr bwMode="auto">
          <a:xfrm>
            <a:off x="3751763" y="4429286"/>
            <a:ext cx="2812702" cy="34750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49957A"/>
                </a:solidFill>
              </a:rPr>
              <a:t>Secondary scintillation</a:t>
            </a:r>
          </a:p>
        </p:txBody>
      </p:sp>
      <p:sp>
        <p:nvSpPr>
          <p:cNvPr id="12302" name="Rectangle 18"/>
          <p:cNvSpPr>
            <a:spLocks noChangeArrowheads="1"/>
          </p:cNvSpPr>
          <p:nvPr/>
        </p:nvSpPr>
        <p:spPr bwMode="auto">
          <a:xfrm>
            <a:off x="3751763" y="4776794"/>
            <a:ext cx="2812702" cy="812132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creation of secondary electrons taking place during avalanche amplification.</a:t>
            </a:r>
          </a:p>
        </p:txBody>
      </p:sp>
      <p:sp>
        <p:nvSpPr>
          <p:cNvPr id="12303" name="Rectangle 21"/>
          <p:cNvSpPr>
            <a:spLocks noChangeArrowheads="1"/>
          </p:cNvSpPr>
          <p:nvPr/>
        </p:nvSpPr>
        <p:spPr bwMode="auto">
          <a:xfrm>
            <a:off x="5030438" y="2591910"/>
            <a:ext cx="2321199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1693">
                <a:solidFill>
                  <a:srgbClr val="002060"/>
                </a:solidFill>
                <a:ea typeface="Noto Sans CJK SC"/>
                <a:cs typeface="Lohit Devanagari"/>
              </a:rPr>
              <a:t>Electroluminescence</a:t>
            </a:r>
          </a:p>
        </p:txBody>
      </p:sp>
      <p:sp>
        <p:nvSpPr>
          <p:cNvPr id="12304" name="Rectangle 22"/>
          <p:cNvSpPr>
            <a:spLocks noChangeArrowheads="1"/>
          </p:cNvSpPr>
          <p:nvPr/>
        </p:nvSpPr>
        <p:spPr bwMode="auto">
          <a:xfrm>
            <a:off x="5030438" y="2939418"/>
            <a:ext cx="2321199" cy="996445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Electrons with energy lower than ionization threshold just excite atoms or molecules. </a:t>
            </a:r>
          </a:p>
        </p:txBody>
      </p:sp>
      <p:cxnSp>
        <p:nvCxnSpPr>
          <p:cNvPr id="12305" name="Connecteur droit avec flèche 28"/>
          <p:cNvCxnSpPr>
            <a:cxnSpLocks noChangeShapeType="1"/>
            <a:stCxn id="12294" idx="2"/>
            <a:endCxn id="12295" idx="0"/>
          </p:cNvCxnSpPr>
          <p:nvPr/>
        </p:nvCxnSpPr>
        <p:spPr bwMode="auto">
          <a:xfrm flipH="1">
            <a:off x="3722964" y="2125366"/>
            <a:ext cx="5759" cy="466543"/>
          </a:xfrm>
          <a:prstGeom prst="straightConnector1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6" name="Connecteur en angle 35"/>
          <p:cNvCxnSpPr>
            <a:cxnSpLocks noChangeShapeType="1"/>
            <a:endCxn id="12297" idx="0"/>
          </p:cNvCxnSpPr>
          <p:nvPr/>
        </p:nvCxnSpPr>
        <p:spPr bwMode="auto">
          <a:xfrm rot="10800000" flipV="1">
            <a:off x="1257771" y="2363438"/>
            <a:ext cx="2493992" cy="224632"/>
          </a:xfrm>
          <a:prstGeom prst="bentConnector2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7" name="Connecteur en angle 36"/>
          <p:cNvCxnSpPr>
            <a:cxnSpLocks noChangeShapeType="1"/>
            <a:endCxn id="12303" idx="0"/>
          </p:cNvCxnSpPr>
          <p:nvPr/>
        </p:nvCxnSpPr>
        <p:spPr bwMode="auto">
          <a:xfrm>
            <a:off x="3722965" y="2363438"/>
            <a:ext cx="2469034" cy="228471"/>
          </a:xfrm>
          <a:prstGeom prst="bentConnector2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8" name="Connecteur en angle 40"/>
          <p:cNvCxnSpPr>
            <a:cxnSpLocks noChangeShapeType="1"/>
            <a:stCxn id="8" idx="2"/>
            <a:endCxn id="12301" idx="0"/>
          </p:cNvCxnSpPr>
          <p:nvPr/>
        </p:nvCxnSpPr>
        <p:spPr bwMode="auto">
          <a:xfrm rot="16200000" flipH="1">
            <a:off x="4194308" y="3464519"/>
            <a:ext cx="493423" cy="1436110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9" name="Connecteur en angle 43"/>
          <p:cNvCxnSpPr>
            <a:cxnSpLocks noChangeShapeType="1"/>
            <a:stCxn id="8" idx="2"/>
            <a:endCxn id="12299" idx="0"/>
          </p:cNvCxnSpPr>
          <p:nvPr/>
        </p:nvCxnSpPr>
        <p:spPr bwMode="auto">
          <a:xfrm rot="5400000">
            <a:off x="2820596" y="3526916"/>
            <a:ext cx="493423" cy="1311315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3215775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261018" y="-87077"/>
            <a:ext cx="12190382" cy="68159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75615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PRELIMINARY RESULTS WITH TRITIUM SAMPLES</a:t>
            </a:r>
          </a:p>
        </p:txBody>
      </p:sp>
      <p:sp>
        <p:nvSpPr>
          <p:cNvPr id="12" name="ZoneTexte 38"/>
          <p:cNvSpPr txBox="1"/>
          <p:nvPr/>
        </p:nvSpPr>
        <p:spPr>
          <a:xfrm>
            <a:off x="3607434" y="5912898"/>
            <a:ext cx="6410325" cy="7635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spc="-1" dirty="0">
                <a:latin typeface="Calibri"/>
              </a:rPr>
              <a:t>β</a:t>
            </a:r>
            <a:r>
              <a:rPr lang="fr-FR" sz="2000" kern="0" spc="-1" dirty="0">
                <a:latin typeface="Calibri"/>
              </a:rPr>
              <a:t> </a:t>
            </a:r>
            <a:r>
              <a:rPr lang="fr-FR" sz="2000" kern="0" spc="-1" dirty="0" err="1">
                <a:latin typeface="Calibri"/>
              </a:rPr>
              <a:t>particle</a:t>
            </a:r>
            <a:r>
              <a:rPr lang="fr-FR" sz="2000" kern="0" spc="-1" dirty="0">
                <a:latin typeface="Calibri"/>
              </a:rPr>
              <a:t> range in Ar-Isobutane </a:t>
            </a:r>
            <a:r>
              <a:rPr lang="fr-FR" sz="2000" kern="0" spc="-1" dirty="0" err="1">
                <a:latin typeface="Calibri"/>
              </a:rPr>
              <a:t>gas</a:t>
            </a:r>
            <a:r>
              <a:rPr lang="fr-FR" sz="2000" kern="0" spc="-1" dirty="0">
                <a:latin typeface="Calibri"/>
              </a:rPr>
              <a:t> mixture </a:t>
            </a:r>
            <a:endParaRPr lang="en-GB" sz="2000" kern="0" spc="-1" dirty="0">
              <a:latin typeface="Calibri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410" y="780205"/>
            <a:ext cx="7227915" cy="521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53993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15" y="1110817"/>
            <a:ext cx="9959788" cy="524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52024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211"/>
            <a:ext cx="12192000" cy="615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283618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Production</a:t>
            </a:r>
          </a:p>
        </p:txBody>
      </p:sp>
      <p:sp>
        <p:nvSpPr>
          <p:cNvPr id="67" name="ZoneTexte 5"/>
          <p:cNvSpPr txBox="1"/>
          <p:nvPr/>
        </p:nvSpPr>
        <p:spPr>
          <a:xfrm>
            <a:off x="1223212" y="1290770"/>
            <a:ext cx="4746754" cy="151923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Production at CEA Bulk Lab</a:t>
            </a:r>
            <a:endParaRPr lang="en-GB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80" name="Image 79"/>
          <p:cNvPicPr>
            <a:picLocks noChangeAspect="1"/>
          </p:cNvPicPr>
          <p:nvPr/>
        </p:nvPicPr>
        <p:blipFill rotWithShape="1">
          <a:blip r:embed="rId2"/>
          <a:srcRect t="7184"/>
          <a:stretch/>
        </p:blipFill>
        <p:spPr>
          <a:xfrm>
            <a:off x="7325424" y="1290770"/>
            <a:ext cx="3688407" cy="2906079"/>
          </a:xfrm>
          <a:prstGeom prst="rect">
            <a:avLst/>
          </a:prstGeom>
        </p:spPr>
      </p:pic>
      <p:pic>
        <p:nvPicPr>
          <p:cNvPr id="1026" name="Picture 2" descr="IMG_097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54" b="12646"/>
          <a:stretch/>
        </p:blipFill>
        <p:spPr bwMode="auto">
          <a:xfrm>
            <a:off x="284207" y="1997431"/>
            <a:ext cx="2489346" cy="199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G_097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1" b="9569"/>
          <a:stretch/>
        </p:blipFill>
        <p:spPr bwMode="auto">
          <a:xfrm>
            <a:off x="2832183" y="2033281"/>
            <a:ext cx="1949790" cy="191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ZoneTexte 5"/>
          <p:cNvSpPr txBox="1"/>
          <p:nvPr/>
        </p:nvSpPr>
        <p:spPr>
          <a:xfrm>
            <a:off x="7955145" y="608336"/>
            <a:ext cx="2428967" cy="81434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Gain uniformity check</a:t>
            </a: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82" name="ZoneTexte 5"/>
          <p:cNvSpPr txBox="1"/>
          <p:nvPr/>
        </p:nvSpPr>
        <p:spPr>
          <a:xfrm>
            <a:off x="3596589" y="4127128"/>
            <a:ext cx="5272878" cy="52348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Planarity check : Laser diffraction measurement</a:t>
            </a: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740" r="1491" b="12184"/>
          <a:stretch/>
        </p:blipFill>
        <p:spPr>
          <a:xfrm>
            <a:off x="4107647" y="4741543"/>
            <a:ext cx="4022560" cy="201167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223212" y="4321834"/>
            <a:ext cx="84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1"/>
          <p:cNvSpPr txBox="1"/>
          <p:nvPr/>
        </p:nvSpPr>
        <p:spPr>
          <a:xfrm>
            <a:off x="904271" y="4100903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Ctr="1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50" kern="0" spc="-1" dirty="0">
                <a:solidFill>
                  <a:srgbClr val="000000"/>
                </a:solidFill>
              </a:rPr>
              <a:t>T. Benoit</a:t>
            </a:r>
            <a:endParaRPr lang="en-GB" sz="1050" kern="0" dirty="0">
              <a:solidFill>
                <a:srgbClr val="002060"/>
              </a:solidFill>
              <a:ea typeface="Noto Sans CJK SC" pitchFamily="2"/>
              <a:cs typeface="Lohit Devanagari" pitchFamily="2"/>
            </a:endParaRPr>
          </a:p>
        </p:txBody>
      </p:sp>
      <p:sp>
        <p:nvSpPr>
          <p:cNvPr id="17" name="ZoneTexte 11"/>
          <p:cNvSpPr txBox="1"/>
          <p:nvPr/>
        </p:nvSpPr>
        <p:spPr>
          <a:xfrm>
            <a:off x="6899260" y="6069985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Ctr="1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50" kern="0" spc="-1" dirty="0">
                <a:solidFill>
                  <a:srgbClr val="000000"/>
                </a:solidFill>
              </a:rPr>
              <a:t>M. </a:t>
            </a:r>
            <a:r>
              <a:rPr lang="fr-FR" sz="1050" kern="0" spc="-1" dirty="0" err="1">
                <a:solidFill>
                  <a:srgbClr val="000000"/>
                </a:solidFill>
              </a:rPr>
              <a:t>Vandenbroucke</a:t>
            </a:r>
            <a:endParaRPr lang="en-GB" sz="1050" kern="0" dirty="0">
              <a:solidFill>
                <a:srgbClr val="002060"/>
              </a:solidFill>
              <a:ea typeface="Noto Sans CJK SC" pitchFamily="2"/>
              <a:cs typeface="Lohit Devanagari" pitchFamily="2"/>
            </a:endParaRPr>
          </a:p>
        </p:txBody>
      </p:sp>
      <p:sp>
        <p:nvSpPr>
          <p:cNvPr id="18" name="ZoneTexte 11"/>
          <p:cNvSpPr txBox="1"/>
          <p:nvPr/>
        </p:nvSpPr>
        <p:spPr>
          <a:xfrm rot="5400000">
            <a:off x="10348303" y="2545464"/>
            <a:ext cx="173142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Ctr="1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spc="-1" dirty="0">
                <a:solidFill>
                  <a:srgbClr val="000000"/>
                </a:solidFill>
              </a:rPr>
              <a:t>Light </a:t>
            </a:r>
            <a:r>
              <a:rPr lang="fr-FR" sz="1200" kern="0" spc="-1" dirty="0" err="1">
                <a:solidFill>
                  <a:srgbClr val="000000"/>
                </a:solidFill>
              </a:rPr>
              <a:t>intensity</a:t>
            </a:r>
            <a:endParaRPr lang="en-GB" sz="1200" kern="0" dirty="0">
              <a:solidFill>
                <a:srgbClr val="002060"/>
              </a:solidFill>
              <a:ea typeface="Noto Sans CJK SC" pitchFamily="2"/>
              <a:cs typeface="Lohit Devanagari" pitchFamily="2"/>
            </a:endParaRPr>
          </a:p>
        </p:txBody>
      </p:sp>
      <p:sp>
        <p:nvSpPr>
          <p:cNvPr id="20" name="ZoneTexte 11"/>
          <p:cNvSpPr txBox="1"/>
          <p:nvPr/>
        </p:nvSpPr>
        <p:spPr>
          <a:xfrm>
            <a:off x="2376224" y="6125388"/>
            <a:ext cx="173142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Ctr="1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kern="0" spc="-1" dirty="0">
                <a:solidFill>
                  <a:srgbClr val="000000"/>
                </a:solidFill>
              </a:rPr>
              <a:t>Vertical </a:t>
            </a:r>
            <a:r>
              <a:rPr lang="fr-FR" sz="1400" kern="0" spc="-1" dirty="0" err="1">
                <a:solidFill>
                  <a:srgbClr val="000000"/>
                </a:solidFill>
              </a:rPr>
              <a:t>scale</a:t>
            </a:r>
            <a:r>
              <a:rPr lang="fr-FR" sz="1400" kern="0" spc="-1" dirty="0">
                <a:solidFill>
                  <a:srgbClr val="000000"/>
                </a:solidFill>
              </a:rPr>
              <a:t> x1000</a:t>
            </a:r>
            <a:endParaRPr lang="en-GB" sz="1400" kern="0" dirty="0">
              <a:solidFill>
                <a:srgbClr val="002060"/>
              </a:solidFill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684136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744979" y="340013"/>
            <a:ext cx="705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DETECTOR CHARACTERIZATION WITH X-RAYS</a:t>
            </a:r>
          </a:p>
        </p:txBody>
      </p:sp>
      <p:sp>
        <p:nvSpPr>
          <p:cNvPr id="12" name="ZoneTexte 5"/>
          <p:cNvSpPr txBox="1"/>
          <p:nvPr/>
        </p:nvSpPr>
        <p:spPr>
          <a:xfrm>
            <a:off x="980220" y="1167347"/>
            <a:ext cx="3011488" cy="98901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X-ray radiography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spc="-1" dirty="0">
                <a:solidFill>
                  <a:srgbClr val="C00000"/>
                </a:solidFill>
                <a:latin typeface="Calibri"/>
              </a:rPr>
              <a:t>MTF measurement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95667" y="6363686"/>
            <a:ext cx="4940300" cy="247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60 sec exposure time lead target radiography with simple background suppression. </a:t>
            </a:r>
            <a:endParaRPr lang="fr-FR" sz="1000" dirty="0">
              <a:latin typeface="+mn-lt"/>
            </a:endParaRPr>
          </a:p>
        </p:txBody>
      </p:sp>
      <p:pic>
        <p:nvPicPr>
          <p:cNvPr id="15" name="Imag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11372" r="8806" b="7469"/>
          <a:stretch>
            <a:fillRect/>
          </a:stretch>
        </p:blipFill>
        <p:spPr bwMode="auto">
          <a:xfrm>
            <a:off x="1711574" y="2304261"/>
            <a:ext cx="3672827" cy="202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8" t="11372" r="9521" b="7472"/>
          <a:stretch>
            <a:fillRect/>
          </a:stretch>
        </p:blipFill>
        <p:spPr bwMode="auto">
          <a:xfrm>
            <a:off x="1723818" y="4636949"/>
            <a:ext cx="3648341" cy="168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/>
          <a:srcRect l="52088" t="7906" r="28956" b="38590"/>
          <a:stretch/>
        </p:blipFill>
        <p:spPr>
          <a:xfrm>
            <a:off x="6415454" y="1684162"/>
            <a:ext cx="5017459" cy="455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6917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531" t="5186" r="25606" b="26239"/>
          <a:stretch>
            <a:fillRect/>
          </a:stretch>
        </p:blipFill>
        <p:spPr>
          <a:xfrm>
            <a:off x="1306808" y="1281937"/>
            <a:ext cx="10156257" cy="53765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re 2"/>
          <p:cNvSpPr txBox="1">
            <a:spLocks noGrp="1"/>
          </p:cNvSpPr>
          <p:nvPr>
            <p:ph type="title" idx="4294967295"/>
          </p:nvPr>
        </p:nvSpPr>
        <p:spPr>
          <a:xfrm>
            <a:off x="784780" y="87512"/>
            <a:ext cx="10971300" cy="1144631"/>
          </a:xfrm>
        </p:spPr>
        <p:txBody>
          <a:bodyPr vert="horz"/>
          <a:lstStyle/>
          <a:p>
            <a:pPr lvl="0"/>
            <a:r>
              <a:rPr lang="fr-FR" sz="3144"/>
              <a:t>Beta spectrum : CF4</a:t>
            </a:r>
            <a:br>
              <a:rPr lang="fr-FR" sz="3144"/>
            </a:br>
            <a:r>
              <a:rPr lang="fr-FR" sz="3144"/>
              <a:t>Overall activity : 76 Bq</a:t>
            </a:r>
          </a:p>
        </p:txBody>
      </p:sp>
    </p:spTree>
    <p:extLst>
      <p:ext uri="{BB962C8B-B14F-4D97-AF65-F5344CB8AC3E}">
        <p14:creationId xmlns:p14="http://schemas.microsoft.com/office/powerpoint/2010/main" val="2496395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Optical </a:t>
            </a:r>
            <a:r>
              <a:rPr lang="fr-FR" sz="3300" dirty="0" err="1"/>
              <a:t>readout</a:t>
            </a:r>
            <a:r>
              <a:rPr lang="fr-FR" sz="3300" dirty="0"/>
              <a:t> </a:t>
            </a:r>
            <a:r>
              <a:rPr lang="fr-FR" sz="3300" dirty="0" err="1"/>
              <a:t>micromegas</a:t>
            </a:r>
            <a:r>
              <a:rPr lang="fr-FR" sz="3300" dirty="0"/>
              <a:t> detector</a:t>
            </a:r>
            <a:endParaRPr sz="3300" dirty="0"/>
          </a:p>
        </p:txBody>
      </p:sp>
      <p:pic>
        <p:nvPicPr>
          <p:cNvPr id="12" name="Picture 23" descr="Capture d’écran 2022-09-08 1029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53" y="1983244"/>
            <a:ext cx="8057948" cy="412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s://attachment.outlook.live.net/owa/MSA%3Aantcools%40hotmail.fr/service.svc/s/GetAttachmentThumbnail?id=AQMkADAwATZiZmYAZC1hMDg1LTUzYzEtMDACLTAwCgBGAAAD3TF%2BLkup0E%2BOANv6QOpqfgcACgtQuBf4xkWok0NYmhDiEwAAAgEMAAAACgtQuBf4xkWok0NYmhDiEwAFYVUs0AAAAAESABAAX4h1F6md5UWtfO1Yr0Acxg%3D%3D&amp;thumbnailType=2&amp;isc=1&amp;token=eyJhbGciOiJSUzI1NiIsImtpZCI6IkZBRDY1NDI2MkM2QUYyOTYxQUExRThDQUI3OEZGMUIyNzBFNzA3RTkiLCJ0eXAiOiJKV1QiLCJ4NXQiOiItdFpVSml4cThwWWFvZWpLdDRfeHNuRG5CLWsifQ.eyJvcmlnaW4iOiJodHRwczovL291dGxvb2subGl2ZS5jb20iLCJ1YyI6Ijg2MzVjZDg3NDA3MjQwNzBhZTMyYWVhMzJmZmY2ZDIy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UzOTEzMjQzLCJleHAiOjE2NTM5MTM4NDMsImlzcyI6IjAwMDAwMDAyLTAwMDAtMGZmMS1jZTAwLTAwMDAwMDAwMDAwMEA4NGRmOWU3Zi1lOWY2LTQwYWYtYjQzNS1hYWFhYWFhYWFhYWEiLCJhdWQiOiIwMDAwMDAwMi0wMDAwLTBmZjEtY2UwMC0wMDAwMDAwMDAwMDAvYXR0YWNobWVudC5vdXRsb29rLmxpdmUubmV0QDg0ZGY5ZTdmLWU5ZjYtNDBhZi1iNDM1LWFhYWFhYWFhYWFhYSIsImhhcHAiOiJvd2EifQ.JoHwYOhVr_idiJthtdxJY9JDOAzF-1RsfTWPbu7Vdnp6Lmt6iteAVylfQLjyAUgxaCxIS9PX2cISwkU5ylxBVn_frn7xqk_R1lsJLLcB-nd16BRwKyRoMmkTat0-FhSrFmoAnwt8A14K6FrGwdqc_2z7dB5uv1m9wUu40FL4q8Isaqt9oZr7UbvcOtmf9zKuJuMk_dcfpiYbMAVlSiJi4dKsZIX96h4Idt4-rih2RkuLFePRkDHyarG4Ek6nm5AJeUCkBXY7mM-oqfiS47s3syJOYD9PGVZGyJwhVyFMnMSbHhnzWVFDQhcCpfCrdUZY-zvaypGxX03xPJ3lDLOAhw&amp;X-OWA-CANARY=TiZl-sBR90ufOTAOf8Od75ALL-U2QtoYSyfTHjpNdFUjbqSn0UwJAgz2YVBPIJagso4vgc5tUmA.&amp;owa=outlook.live.com&amp;scriptVer=20220408004.16&amp;animation=tru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172" y="2118787"/>
            <a:ext cx="2813174" cy="211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1"/>
          <p:cNvSpPr txBox="1"/>
          <p:nvPr/>
        </p:nvSpPr>
        <p:spPr>
          <a:xfrm>
            <a:off x="9078164" y="4269453"/>
            <a:ext cx="2731182" cy="259100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latin typeface="Helvetica Neue Light"/>
                <a:ea typeface="Noto Sans CJK SC" pitchFamily="2"/>
                <a:cs typeface="Lohit Devanagari" pitchFamily="2"/>
              </a:rPr>
              <a:t>Glass Micromegas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dirty="0">
                <a:latin typeface="Helvetica Neue Light"/>
                <a:ea typeface="Noto Sans CJK SC" pitchFamily="2"/>
                <a:cs typeface="Lohit Devanagari" pitchFamily="2"/>
              </a:rPr>
              <a:t>Produced at MPGD IRFU workshop</a:t>
            </a:r>
            <a:endParaRPr lang="en-GB" sz="1200" i="1" kern="0" dirty="0">
              <a:latin typeface="Helvetica Neue Light"/>
              <a:ea typeface="Noto Sans CJK SC" pitchFamily="2"/>
              <a:cs typeface="Lohit Devanagari" pitchFamily="2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550" i="1" kern="0" dirty="0">
              <a:latin typeface="Helvetica Neue Light"/>
              <a:ea typeface="Noto Sans CJK SC" pitchFamily="2"/>
              <a:cs typeface="Lohit Devanagari" pitchFamily="2"/>
            </a:endParaRPr>
          </a:p>
        </p:txBody>
      </p:sp>
      <p:cxnSp>
        <p:nvCxnSpPr>
          <p:cNvPr id="3" name="Connecteur droit avec flèche 2"/>
          <p:cNvCxnSpPr>
            <a:cxnSpLocks/>
          </p:cNvCxnSpPr>
          <p:nvPr/>
        </p:nvCxnSpPr>
        <p:spPr>
          <a:xfrm>
            <a:off x="11372420" y="2248384"/>
            <a:ext cx="338568" cy="162725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1317282" y="2128312"/>
            <a:ext cx="649299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b="1" dirty="0">
                <a:sym typeface="Helvetica Light"/>
              </a:rPr>
              <a:t>8 cm</a:t>
            </a:r>
            <a:endParaRPr lang="fr-FR" sz="1200" b="1" baseline="30000" dirty="0">
              <a:sym typeface="Helvetica Light"/>
            </a:endParaRPr>
          </a:p>
        </p:txBody>
      </p:sp>
      <p:sp>
        <p:nvSpPr>
          <p:cNvPr id="2" name="ZoneTexte 22">
            <a:extLst>
              <a:ext uri="{FF2B5EF4-FFF2-40B4-BE49-F238E27FC236}">
                <a16:creationId xmlns:a16="http://schemas.microsoft.com/office/drawing/2014/main" id="{20BC4BD3-9A18-90C4-7DE5-34337DE7F078}"/>
              </a:ext>
            </a:extLst>
          </p:cNvPr>
          <p:cNvSpPr txBox="1"/>
          <p:nvPr/>
        </p:nvSpPr>
        <p:spPr>
          <a:xfrm>
            <a:off x="8926269" y="5147476"/>
            <a:ext cx="2952980" cy="849520"/>
          </a:xfrm>
          <a:prstGeom prst="rect">
            <a:avLst/>
          </a:prstGeom>
          <a:noFill/>
          <a:ln cap="flat">
            <a:solidFill>
              <a:srgbClr val="C00000"/>
            </a:solidFill>
          </a:ln>
        </p:spPr>
        <p:txBody>
          <a:bodyPr wrap="none" lIns="45002" tIns="22499" rIns="45002" bIns="22499" compatLnSpc="0"/>
          <a:lstStyle/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latin typeface="Helvetica Neue Light"/>
                <a:ea typeface="Noto Sans CJK SC" pitchFamily="2"/>
                <a:cs typeface="Lohit Devanagari" pitchFamily="2"/>
              </a:rPr>
              <a:t>Gas: Ar/10%CF4</a:t>
            </a: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latin typeface="Helvetica Neue Light"/>
              </a:rPr>
              <a:t>Camera: CMOS Orca-</a:t>
            </a:r>
            <a:r>
              <a:rPr lang="fr-FR" dirty="0" err="1">
                <a:latin typeface="Helvetica Neue Light"/>
              </a:rPr>
              <a:t>Quest</a:t>
            </a:r>
            <a:endParaRPr lang="fr-FR" dirty="0">
              <a:latin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61531478"/>
      </p:ext>
    </p:extLst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ttachment.outlook.live.net/owa/MSA%3Aantcools%40hotmail.fr/service.svc/s/GetAttachmentThumbnail?id=AQMkADAwATZiZmYAZC1hMDg1LTUzYzEtMDACLTAwCgBGAAAD3TF%2BLkup0E%2BOANv6QOpqfgcACgtQuBf4xkWok0NYmhDiEwAAAgEMAAAACgtQuBf4xkWok0NYmhDiEwAF5LFVCgAAAAESABAAdUFosOleK0e99NlgML440A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55"/>
          <a:stretch/>
        </p:blipFill>
        <p:spPr bwMode="auto">
          <a:xfrm>
            <a:off x="8652608" y="4373595"/>
            <a:ext cx="2345395" cy="222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attachment.outlook.live.net/owa/MSA%3Aantcools%40hotmail.fr/service.svc/s/GetAttachmentThumbnail?id=AQMkADAwATZiZmYAZC1hMDg1LTUzYzEtMDACLTAwCgBGAAAD3TF%2BLkup0E%2BOANv6QOpqfgcACgtQuBf4xkWok0NYmhDiEwAAAgEMAAAACgtQuBf4xkWok0NYmhDiEwAF5LFVCgAAAAESABAArDnlFmIQS0mYjbW7mHPAiQ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1" t="18414" r="19209" b="14642"/>
          <a:stretch/>
        </p:blipFill>
        <p:spPr bwMode="auto">
          <a:xfrm>
            <a:off x="474452" y="1418082"/>
            <a:ext cx="2976113" cy="344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4" t="11743" r="16093" b="7106"/>
          <a:stretch>
            <a:fillRect/>
          </a:stretch>
        </p:blipFill>
        <p:spPr bwMode="auto">
          <a:xfrm>
            <a:off x="6021238" y="187711"/>
            <a:ext cx="4874825" cy="396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451337"/>
      </p:ext>
    </p:extLst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ttachment.outlook.live.net/owa/MSA%3Aantcools%40hotmail.fr/service.svc/s/GetAttachmentThumbnail?id=AQMkADAwATZiZmYAZC1hMDg1LTUzYzEtMDACLTAwCgBGAAAD3TF%2BLkup0E%2BOANv6QOpqfgcACgtQuBf4xkWok0NYmhDiEwAAAgEMAAAACgtQuBf4xkWok0NYmhDiEwAF5LFVCgAAAAESABAAxEVvezLgMki1eV%2FWJzRDYg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508" y="274319"/>
            <a:ext cx="4778851" cy="637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057795"/>
      </p:ext>
    </p:extLst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C4416C0-6F3B-74B5-0130-F5E9DEF32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36" y="0"/>
            <a:ext cx="12192000" cy="649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47861"/>
      </p:ext>
    </p:extLst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28584" t="10000" r="18084" b="8222"/>
          <a:stretch/>
        </p:blipFill>
        <p:spPr>
          <a:xfrm>
            <a:off x="1461169" y="1110472"/>
            <a:ext cx="6147325" cy="530206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23077" t="6866" r="22820" b="8119"/>
          <a:stretch/>
        </p:blipFill>
        <p:spPr>
          <a:xfrm>
            <a:off x="8405550" y="3158671"/>
            <a:ext cx="3794920" cy="335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6589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X-ray </a:t>
            </a:r>
            <a:r>
              <a:rPr lang="fr-FR" sz="3300" dirty="0" err="1"/>
              <a:t>characterization</a:t>
            </a:r>
            <a:endParaRPr sz="33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9144"/>
            <a:ext cx="5502451" cy="328504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3"/>
          <a:srcRect l="51930" t="4778" r="27707" b="34556"/>
          <a:stretch/>
        </p:blipFill>
        <p:spPr>
          <a:xfrm>
            <a:off x="5707623" y="1645737"/>
            <a:ext cx="4480317" cy="4290244"/>
          </a:xfrm>
          <a:prstGeom prst="rect">
            <a:avLst/>
          </a:prstGeom>
        </p:spPr>
      </p:pic>
      <p:pic>
        <p:nvPicPr>
          <p:cNvPr id="22" name="Picture 2" descr="https://attachment.outlook.live.net/owa/MSA%3Aantcools%40hotmail.fr/service.svc/s/GetAttachmentThumbnail?id=AQMkADAwATZiZmYAZC1hMDg1LTUzYzEtMDACLTAwCgBGAAAD3TF%2BLkup0E%2BOANv6QOpqfgcACgtQuBf4xkWok0NYmhDiEwAAAgEMAAAACgtQuBf4xkWok0NYmhDiEwAF0yaUswAAAAESABAADNBEGZJcH0GWCFRpGeSdIQ%3D%3D&amp;thumbnailType=2&amp;isc=1&amp;token=eyJhbGciOiJSUzI1NiIsImtpZCI6IkQ4OThGN0RDMjk2ODQ1MDk1RUUwREZGQ0MzODBBOTM5NjUwNDNFNjQiLCJ0eXAiOiJKV1QiLCJ4NXQiOiIySmozM0Nsb1JRbGU0Tl84dzRDcE9XVUVQbVEifQ.eyJvcmlnaW4iOiJodHRwczovL291dGxvb2subGl2ZS5jb20iLCJ1YyI6ImM5NGVkY2Q4Y2JhYTQ3YTdiMjliYWVkODQyOTYzOTA5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Y4NzgyMjM4LCJleHAiOjE2Njg3ODI4MzgsImlzcyI6IjAwMDAwMDAyLTAwMDAtMGZmMS1jZTAwLTAwMDAwMDAwMDAwMEA4NGRmOWU3Zi1lOWY2LTQwYWYtYjQzNS1hYWFhYWFhYWFhYWEiLCJhdWQiOiIwMDAwMDAwMi0wMDAwLTBmZjEtY2UwMC0wMDAwMDAwMDAwMDAvYXR0YWNobWVudC5vdXRsb29rLmxpdmUubmV0QDg0ZGY5ZTdmLWU5ZjYtNDBhZi1iNDM1LWFhYWFhYWFhYWFhYSIsImhhcHAiOiJvd2EifQ.K2HUPbCITR95Hm8mO81UmcaktagXR36ogFQZtVcmL1fG1h_IMueg6ZNPmHApjlsLsybjnXwxj0rL58QiegpxpIKzzXSSDiv9anii_dQXgL3oTdow2Xo2KDke4VT58bBNTuMrJDdHVy29b35RFSmbBaHaSsYisw4vt5I31D3Qagz9A8Z4g99S_RU35FiM6-XcOSYUaVkQ-R9GFW8nG-koQerg3UVZpkSdlThi_HohjluwuCCQ2ZOJ-b7Co2Np-QRGPdQJcEG3XuHjCHSiGdGq7IUzhJ0nExlQmyEB-J7f0LFruk-00D4kByrga3JWQuVfLHIJbczv3WkJhJTuZ57eEw&amp;X-OWA-CANARY=0IersVI3vEScXLwAvmssbTDIjmlyydoYJLuZojF3hIwf6TdWPV22gqMso-bfm5H25TG9aahdxpQ.&amp;owa=outlook.live.com&amp;scriptVer=20221104009.06&amp;animation=tr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34" r="16064" b="34461"/>
          <a:stretch/>
        </p:blipFill>
        <p:spPr bwMode="auto">
          <a:xfrm flipH="1">
            <a:off x="10521582" y="3028906"/>
            <a:ext cx="1493986" cy="150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8"/>
          <p:cNvSpPr txBox="1"/>
          <p:nvPr/>
        </p:nvSpPr>
        <p:spPr>
          <a:xfrm>
            <a:off x="5431155" y="5999318"/>
            <a:ext cx="5414673" cy="351462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2D light intensity profile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Radiography of a bat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037757" y="1358158"/>
            <a:ext cx="2201467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400" dirty="0">
                <a:solidFill>
                  <a:srgbClr val="000000"/>
                </a:solidFill>
                <a:sym typeface="Helvetica Light"/>
              </a:rPr>
              <a:t>Pixel size : 50x50 µm</a:t>
            </a:r>
            <a:r>
              <a:rPr lang="fr-FR" sz="1400" baseline="30000" dirty="0">
                <a:solidFill>
                  <a:srgbClr val="000000"/>
                </a:solidFill>
                <a:sym typeface="Helvetica Light"/>
              </a:rPr>
              <a:t>2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0026496" y="5743371"/>
            <a:ext cx="649299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2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585904" y="1517336"/>
            <a:ext cx="649299" cy="256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2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200" baseline="30000" dirty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17576060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EB0C330-D37E-F8A7-FB00-D47639428D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140893" y="2069157"/>
            <a:ext cx="6244836" cy="46836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8090268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X-ray </a:t>
            </a:r>
            <a:r>
              <a:rPr lang="fr-FR" sz="3300" dirty="0" err="1"/>
              <a:t>characterization</a:t>
            </a:r>
            <a:r>
              <a:rPr lang="fr-FR" sz="3300" dirty="0"/>
              <a:t> : Soleil synchrotron</a:t>
            </a:r>
            <a:endParaRPr sz="33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l="32060" t="18253" r="14364" b="573"/>
          <a:stretch/>
        </p:blipFill>
        <p:spPr>
          <a:xfrm>
            <a:off x="792583" y="2855947"/>
            <a:ext cx="4103091" cy="349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22"/>
          <p:cNvSpPr txBox="1"/>
          <p:nvPr/>
        </p:nvSpPr>
        <p:spPr>
          <a:xfrm>
            <a:off x="934293" y="1249552"/>
            <a:ext cx="4715471" cy="1274693"/>
          </a:xfrm>
          <a:prstGeom prst="rect">
            <a:avLst/>
          </a:prstGeom>
          <a:noFill/>
          <a:ln cap="flat">
            <a:solidFill>
              <a:srgbClr val="C00000"/>
            </a:solidFill>
          </a:ln>
        </p:spPr>
        <p:txBody>
          <a:bodyPr wrap="none" lIns="45002" tIns="22499" rIns="45002" bIns="22499" compatLnSpc="0"/>
          <a:lstStyle/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u="sng" dirty="0">
                <a:latin typeface="Helvetica Neue Light"/>
                <a:ea typeface="Noto Sans CJK SC" pitchFamily="2"/>
                <a:cs typeface="Lohit Devanagari" pitchFamily="2"/>
              </a:rPr>
              <a:t>X-ray beam - 6keV - 50x50 µm² - </a:t>
            </a:r>
            <a:r>
              <a:rPr lang="en-GB" u="sng" dirty="0" err="1">
                <a:latin typeface="Helvetica Neue Light"/>
                <a:ea typeface="Noto Sans CJK SC" pitchFamily="2"/>
                <a:cs typeface="Lohit Devanagari" pitchFamily="2"/>
              </a:rPr>
              <a:t>Ar</a:t>
            </a:r>
            <a:r>
              <a:rPr lang="en-GB" u="sng" dirty="0">
                <a:latin typeface="Helvetica Neue Light"/>
                <a:ea typeface="Noto Sans CJK SC" pitchFamily="2"/>
                <a:cs typeface="Lohit Devanagari" pitchFamily="2"/>
              </a:rPr>
              <a:t>/10%CF4</a:t>
            </a:r>
            <a:endParaRPr lang="fr-FR" dirty="0">
              <a:latin typeface="Helvetica Neue Light"/>
            </a:endParaRP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latin typeface="Helvetica Neue Light"/>
              </a:rPr>
              <a:t>Measurement</a:t>
            </a:r>
            <a:r>
              <a:rPr lang="fr-FR" dirty="0">
                <a:latin typeface="Helvetica Neue Light"/>
              </a:rPr>
              <a:t> of Point Spread </a:t>
            </a:r>
            <a:r>
              <a:rPr lang="fr-FR" dirty="0" err="1">
                <a:latin typeface="Helvetica Neue Light"/>
              </a:rPr>
              <a:t>Function</a:t>
            </a:r>
            <a:r>
              <a:rPr lang="fr-FR" dirty="0">
                <a:latin typeface="Helvetica Neue Light"/>
              </a:rPr>
              <a:t> (PSF)</a:t>
            </a: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latin typeface="Helvetica Neue Light"/>
              </a:rPr>
              <a:t>Spreading</a:t>
            </a:r>
            <a:r>
              <a:rPr lang="fr-FR" dirty="0">
                <a:latin typeface="Helvetica Neue Light"/>
              </a:rPr>
              <a:t> </a:t>
            </a:r>
            <a:r>
              <a:rPr lang="fr-FR" dirty="0" err="1">
                <a:latin typeface="Helvetica Neue Light"/>
              </a:rPr>
              <a:t>origins</a:t>
            </a:r>
            <a:r>
              <a:rPr lang="fr-FR" dirty="0">
                <a:latin typeface="Helvetica Neue Light"/>
              </a:rPr>
              <a:t> : diffusion and </a:t>
            </a:r>
            <a:r>
              <a:rPr lang="fr-FR" dirty="0" err="1">
                <a:latin typeface="Helvetica Neue Light"/>
              </a:rPr>
              <a:t>optics</a:t>
            </a:r>
            <a:endParaRPr lang="fr-FR" dirty="0">
              <a:latin typeface="Helvetica Neue Light"/>
            </a:endParaRPr>
          </a:p>
        </p:txBody>
      </p:sp>
      <p:sp>
        <p:nvSpPr>
          <p:cNvPr id="12" name="ZoneTexte 8"/>
          <p:cNvSpPr txBox="1"/>
          <p:nvPr/>
        </p:nvSpPr>
        <p:spPr>
          <a:xfrm>
            <a:off x="3997764" y="6508697"/>
            <a:ext cx="5414673" cy="351462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dirty="0">
                <a:latin typeface="Helvetica Neue Light"/>
                <a:ea typeface="Noto Sans CJK SC" pitchFamily="2"/>
                <a:cs typeface="Lohit Devanagari" pitchFamily="2"/>
              </a:rPr>
              <a:t>1D projection</a:t>
            </a:r>
            <a:endParaRPr lang="en-GB" sz="140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10631" t="14702" r="48643" b="72"/>
          <a:stretch/>
        </p:blipFill>
        <p:spPr>
          <a:xfrm>
            <a:off x="4700835" y="2640815"/>
            <a:ext cx="3267525" cy="38463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Connecteur droit avec flèche 13"/>
          <p:cNvCxnSpPr/>
          <p:nvPr/>
        </p:nvCxnSpPr>
        <p:spPr>
          <a:xfrm flipH="1">
            <a:off x="661322" y="3585058"/>
            <a:ext cx="0" cy="803346"/>
          </a:xfrm>
          <a:prstGeom prst="straightConnector1">
            <a:avLst/>
          </a:prstGeom>
          <a:ln w="6350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862" y="3793185"/>
            <a:ext cx="654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1 mm</a:t>
            </a:r>
          </a:p>
        </p:txBody>
      </p:sp>
      <p:sp>
        <p:nvSpPr>
          <p:cNvPr id="16" name="ZoneTexte 8"/>
          <p:cNvSpPr txBox="1"/>
          <p:nvPr/>
        </p:nvSpPr>
        <p:spPr>
          <a:xfrm>
            <a:off x="1824" y="6316691"/>
            <a:ext cx="5414673" cy="351462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2D light intensity profile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50 x 50 µm² beam (</a:t>
            </a:r>
            <a:r>
              <a:rPr lang="en-GB" sz="1400" i="1" kern="0" dirty="0" err="1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Va</a:t>
            </a: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=36 kV/cm, </a:t>
            </a:r>
            <a:r>
              <a:rPr lang="en-GB" sz="1400" i="1" kern="0" dirty="0" err="1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Vd</a:t>
            </a: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= 350V/cm)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i="1" kern="0" dirty="0">
              <a:solidFill>
                <a:srgbClr val="000000"/>
              </a:solidFill>
              <a:latin typeface="Helvetica Neue Light"/>
              <a:ea typeface="Noto Sans CJK SC" pitchFamily="2"/>
              <a:cs typeface="Lohit Devanagari" pitchFamily="2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17" name="ZoneTexte 8"/>
          <p:cNvSpPr txBox="1"/>
          <p:nvPr/>
        </p:nvSpPr>
        <p:spPr>
          <a:xfrm>
            <a:off x="5158636" y="3974588"/>
            <a:ext cx="1697901" cy="351462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600" kern="0" dirty="0">
                <a:solidFill>
                  <a:srgbClr val="FF0000"/>
                </a:solidFill>
                <a:ea typeface="Noto Sans CJK SC" pitchFamily="2"/>
                <a:cs typeface="Lohit Devanagari" pitchFamily="2"/>
              </a:rPr>
              <a:t>σ</a:t>
            </a:r>
            <a:r>
              <a:rPr lang="fr-FR" sz="1600" kern="0" dirty="0">
                <a:solidFill>
                  <a:srgbClr val="FF0000"/>
                </a:solidFill>
                <a:ea typeface="Noto Sans CJK SC" pitchFamily="2"/>
                <a:cs typeface="Lohit Devanagari" pitchFamily="2"/>
              </a:rPr>
              <a:t> = 130 µm</a:t>
            </a:r>
            <a:endParaRPr lang="en-GB" sz="1200" kern="0" dirty="0">
              <a:solidFill>
                <a:srgbClr val="FF0000"/>
              </a:solidFill>
              <a:ea typeface="Noto Sans CJK SC" pitchFamily="2"/>
              <a:cs typeface="Lohit Devanagari" pitchFamily="2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786397" y="6090668"/>
            <a:ext cx="649299" cy="226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0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0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92583" y="2694341"/>
            <a:ext cx="649299" cy="226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10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1000" baseline="30000" dirty="0">
              <a:solidFill>
                <a:srgbClr val="000000"/>
              </a:solidFill>
              <a:sym typeface="Helvetica Light"/>
            </a:endParaRP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6F0C3841-7D33-F425-D8ED-48123BB92361}"/>
              </a:ext>
            </a:extLst>
          </p:cNvPr>
          <p:cNvCxnSpPr>
            <a:cxnSpLocks/>
          </p:cNvCxnSpPr>
          <p:nvPr/>
        </p:nvCxnSpPr>
        <p:spPr>
          <a:xfrm>
            <a:off x="8907273" y="2694341"/>
            <a:ext cx="0" cy="787067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5AE1FDD7-FE80-5609-A871-3AD896E86C9E}"/>
              </a:ext>
            </a:extLst>
          </p:cNvPr>
          <p:cNvSpPr txBox="1"/>
          <p:nvPr/>
        </p:nvSpPr>
        <p:spPr>
          <a:xfrm>
            <a:off x="8889512" y="2957069"/>
            <a:ext cx="978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0.5 mm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14A6106A-CB9F-9CB0-8A88-77BD99E85950}"/>
              </a:ext>
            </a:extLst>
          </p:cNvPr>
          <p:cNvSpPr txBox="1"/>
          <p:nvPr/>
        </p:nvSpPr>
        <p:spPr>
          <a:xfrm>
            <a:off x="7157106" y="6506538"/>
            <a:ext cx="5414673" cy="351462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Helvetica Neue Light"/>
                <a:ea typeface="Noto Sans CJK SC" pitchFamily="2"/>
                <a:cs typeface="Lohit Devanagari" pitchFamily="2"/>
              </a:rPr>
              <a:t>Light intensity profile of a 50 x 50 µm² over a pillar</a:t>
            </a:r>
            <a:endParaRPr lang="en-GB" sz="1400" kern="0" dirty="0">
              <a:solidFill>
                <a:srgbClr val="002060"/>
              </a:solidFill>
              <a:latin typeface="Helvetica Neue Light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13FDE6F-C04F-87CA-AC0C-E752354E40EE}"/>
              </a:ext>
            </a:extLst>
          </p:cNvPr>
          <p:cNvSpPr txBox="1"/>
          <p:nvPr/>
        </p:nvSpPr>
        <p:spPr>
          <a:xfrm>
            <a:off x="10088880" y="1152404"/>
            <a:ext cx="3412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dirty="0">
                <a:effectLst/>
              </a:rPr>
              <a:t>A. Cools </a:t>
            </a:r>
            <a:r>
              <a:rPr lang="nl-NL" sz="900" i="1" dirty="0">
                <a:effectLst/>
              </a:rPr>
              <a:t>et al</a:t>
            </a:r>
            <a:r>
              <a:rPr lang="nl-NL" sz="900" dirty="0">
                <a:effectLst/>
              </a:rPr>
              <a:t> 2023 </a:t>
            </a:r>
            <a:r>
              <a:rPr lang="nl-NL" sz="900" i="1" dirty="0">
                <a:effectLst/>
              </a:rPr>
              <a:t>JINST</a:t>
            </a:r>
            <a:r>
              <a:rPr lang="nl-NL" sz="900" dirty="0">
                <a:effectLst/>
              </a:rPr>
              <a:t> </a:t>
            </a:r>
            <a:r>
              <a:rPr lang="nl-NL" sz="900" b="1" dirty="0">
                <a:effectLst/>
              </a:rPr>
              <a:t>18</a:t>
            </a:r>
            <a:r>
              <a:rPr lang="nl-NL" sz="900" dirty="0">
                <a:effectLst/>
              </a:rPr>
              <a:t> C06019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1034545478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/>
          <p:nvPr/>
        </p:nvPicPr>
        <p:blipFill>
          <a:blip r:embed="rId2"/>
          <a:srcRect l="33326" t="22622" r="27375" b="12606"/>
          <a:stretch/>
        </p:blipFill>
        <p:spPr>
          <a:xfrm>
            <a:off x="4710224" y="4080793"/>
            <a:ext cx="2411457" cy="2134961"/>
          </a:xfrm>
          <a:prstGeom prst="rect">
            <a:avLst/>
          </a:prstGeom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9" t="9061" r="24761" b="8505"/>
          <a:stretch/>
        </p:blipFill>
        <p:spPr>
          <a:xfrm>
            <a:off x="537150" y="2002397"/>
            <a:ext cx="3478590" cy="4166109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X-ray </a:t>
            </a:r>
            <a:r>
              <a:rPr lang="fr-FR" sz="3300" dirty="0" err="1"/>
              <a:t>characterization</a:t>
            </a:r>
            <a:endParaRPr sz="3300" dirty="0"/>
          </a:p>
        </p:txBody>
      </p:sp>
      <p:sp>
        <p:nvSpPr>
          <p:cNvPr id="19" name="ZoneTexte 18"/>
          <p:cNvSpPr txBox="1"/>
          <p:nvPr/>
        </p:nvSpPr>
        <p:spPr>
          <a:xfrm>
            <a:off x="908980" y="6214454"/>
            <a:ext cx="2752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Helvetica Neue Light"/>
              </a:rPr>
              <a:t>MTF (10%) : 800 µm </a:t>
            </a:r>
          </a:p>
        </p:txBody>
      </p:sp>
      <p:sp>
        <p:nvSpPr>
          <p:cNvPr id="20" name="ZoneTexte 22"/>
          <p:cNvSpPr txBox="1"/>
          <p:nvPr/>
        </p:nvSpPr>
        <p:spPr>
          <a:xfrm>
            <a:off x="727894" y="1425526"/>
            <a:ext cx="7819519" cy="1197421"/>
          </a:xfrm>
          <a:prstGeom prst="rect">
            <a:avLst/>
          </a:prstGeom>
          <a:noFill/>
          <a:ln cap="flat">
            <a:noFill/>
          </a:ln>
        </p:spPr>
        <p:txBody>
          <a:bodyPr wrap="none" lIns="45002" tIns="22499" rIns="45002" bIns="22499" compatLnSpc="0"/>
          <a:lstStyle/>
          <a:p>
            <a:pPr algn="l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u="sng" dirty="0" err="1">
                <a:latin typeface="Helvetica Neue Light"/>
                <a:ea typeface="Noto Sans CJK SC" pitchFamily="2"/>
                <a:cs typeface="Lohit Devanagari" pitchFamily="2"/>
              </a:rPr>
              <a:t>Deconvolution</a:t>
            </a:r>
            <a:endParaRPr lang="fr-FR" dirty="0">
              <a:latin typeface="Helvetica Neue Ligh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588201" y="6101788"/>
            <a:ext cx="622733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800" baseline="300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08993" y="2180542"/>
            <a:ext cx="622733" cy="19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fr-FR" sz="800" dirty="0">
                <a:solidFill>
                  <a:srgbClr val="000000"/>
                </a:solidFill>
                <a:sym typeface="Helvetica Light"/>
              </a:rPr>
              <a:t>Pixels</a:t>
            </a:r>
            <a:endParaRPr lang="fr-FR" sz="800" baseline="30000" dirty="0">
              <a:solidFill>
                <a:srgbClr val="000000"/>
              </a:solidFill>
              <a:sym typeface="Helvetica Light"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4210934" y="2704227"/>
            <a:ext cx="0" cy="577453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210933" y="2808287"/>
            <a:ext cx="978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10 mm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4049579" y="3920945"/>
            <a:ext cx="592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  <a:latin typeface="Helvetica Neue Light"/>
              </a:rPr>
              <a:t>PSF </a:t>
            </a:r>
            <a:r>
              <a:rPr lang="fr-FR" sz="1600" dirty="0" err="1">
                <a:solidFill>
                  <a:srgbClr val="FF0000"/>
                </a:solidFill>
                <a:latin typeface="Helvetica Neue Light"/>
              </a:rPr>
              <a:t>from</a:t>
            </a:r>
            <a:r>
              <a:rPr lang="fr-FR" sz="1600" dirty="0">
                <a:solidFill>
                  <a:srgbClr val="FF0000"/>
                </a:solidFill>
                <a:latin typeface="Helvetica Neue Light"/>
              </a:rPr>
              <a:t> </a:t>
            </a:r>
            <a:r>
              <a:rPr lang="fr-FR" sz="1600" dirty="0" err="1">
                <a:solidFill>
                  <a:srgbClr val="FF0000"/>
                </a:solidFill>
                <a:latin typeface="Helvetica Neue Light"/>
              </a:rPr>
              <a:t>experimental</a:t>
            </a:r>
            <a:r>
              <a:rPr lang="fr-FR" sz="1600" dirty="0">
                <a:solidFill>
                  <a:srgbClr val="FF0000"/>
                </a:solidFill>
                <a:latin typeface="Helvetica Neue Light"/>
              </a:rPr>
              <a:t> data (</a:t>
            </a:r>
            <a:r>
              <a:rPr lang="el-GR" sz="1600" dirty="0">
                <a:solidFill>
                  <a:srgbClr val="FF0000"/>
                </a:solidFill>
                <a:latin typeface="Helvetica Neue Light"/>
              </a:rPr>
              <a:t>σ</a:t>
            </a:r>
            <a:r>
              <a:rPr lang="fr-FR" sz="1600" dirty="0">
                <a:solidFill>
                  <a:srgbClr val="FF0000"/>
                </a:solidFill>
                <a:latin typeface="Helvetica Neue Light"/>
              </a:rPr>
              <a:t> = 280 µm)</a:t>
            </a:r>
          </a:p>
        </p:txBody>
      </p:sp>
      <p:sp>
        <p:nvSpPr>
          <p:cNvPr id="27" name="Flèche droite 26"/>
          <p:cNvSpPr/>
          <p:nvPr/>
        </p:nvSpPr>
        <p:spPr>
          <a:xfrm>
            <a:off x="5036481" y="3191284"/>
            <a:ext cx="2085200" cy="753629"/>
          </a:xfrm>
          <a:prstGeom prst="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Neue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26974" y="3253415"/>
            <a:ext cx="3359519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chemeClr val="tx1"/>
                </a:solidFill>
              </a:rPr>
              <a:t>Deconvolution</a:t>
            </a:r>
            <a:endParaRPr lang="en-GB" sz="2000" kern="0" spc="-1" dirty="0">
              <a:solidFill>
                <a:schemeClr val="tx1"/>
              </a:solidFill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2" t="10017" r="24724" b="8123"/>
          <a:stretch/>
        </p:blipFill>
        <p:spPr>
          <a:xfrm>
            <a:off x="8142422" y="1989378"/>
            <a:ext cx="3514950" cy="4178884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8904662" y="6214454"/>
            <a:ext cx="5505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Helvetica Neue Light"/>
              </a:rPr>
              <a:t>MTF (10%) : 281 µm </a:t>
            </a:r>
          </a:p>
        </p:txBody>
      </p:sp>
    </p:spTree>
    <p:extLst>
      <p:ext uri="{BB962C8B-B14F-4D97-AF65-F5344CB8AC3E}">
        <p14:creationId xmlns:p14="http://schemas.microsoft.com/office/powerpoint/2010/main" val="208408070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6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X-ray </a:t>
            </a:r>
            <a:r>
              <a:rPr lang="fr-FR" sz="3300" dirty="0" err="1"/>
              <a:t>characterization</a:t>
            </a:r>
            <a:endParaRPr sz="3300" dirty="0"/>
          </a:p>
        </p:txBody>
      </p:sp>
      <p:sp>
        <p:nvSpPr>
          <p:cNvPr id="21" name="Rectangle 20"/>
          <p:cNvSpPr/>
          <p:nvPr/>
        </p:nvSpPr>
        <p:spPr>
          <a:xfrm>
            <a:off x="285033" y="1277374"/>
            <a:ext cx="5907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dirty="0" err="1">
                <a:latin typeface="Helvetica Neue Light"/>
                <a:ea typeface="Times New Roman" panose="02020603050405020304" pitchFamily="18" charset="0"/>
              </a:rPr>
              <a:t>History</a:t>
            </a:r>
            <a:r>
              <a:rPr lang="fr-FR" sz="2000" dirty="0">
                <a:latin typeface="Helvetica Neue Light"/>
                <a:ea typeface="Times New Roman" panose="02020603050405020304" pitchFamily="18" charset="0"/>
              </a:rPr>
              <a:t> of </a:t>
            </a:r>
            <a:r>
              <a:rPr lang="fr-FR" sz="2000" dirty="0" err="1">
                <a:latin typeface="Helvetica Neue Light"/>
                <a:ea typeface="Times New Roman" panose="02020603050405020304" pitchFamily="18" charset="0"/>
              </a:rPr>
              <a:t>imaging</a:t>
            </a:r>
            <a:r>
              <a:rPr lang="fr-FR" sz="2000" dirty="0">
                <a:latin typeface="Helvetica Neue Light"/>
                <a:ea typeface="Times New Roman" panose="02020603050405020304" pitchFamily="18" charset="0"/>
              </a:rPr>
              <a:t> </a:t>
            </a:r>
            <a:r>
              <a:rPr lang="fr-FR" sz="2000" dirty="0" err="1">
                <a:latin typeface="Helvetica Neue Light"/>
                <a:ea typeface="Times New Roman" panose="02020603050405020304" pitchFamily="18" charset="0"/>
              </a:rPr>
              <a:t>with</a:t>
            </a:r>
            <a:r>
              <a:rPr lang="fr-FR" sz="2000" dirty="0">
                <a:latin typeface="Helvetica Neue Light"/>
                <a:ea typeface="Times New Roman" panose="02020603050405020304" pitchFamily="18" charset="0"/>
              </a:rPr>
              <a:t> </a:t>
            </a:r>
            <a:r>
              <a:rPr lang="fr-FR" sz="2000" dirty="0" err="1">
                <a:latin typeface="Helvetica Neue Light"/>
                <a:ea typeface="Times New Roman" panose="02020603050405020304" pitchFamily="18" charset="0"/>
              </a:rPr>
              <a:t>MPGDs</a:t>
            </a:r>
            <a:endParaRPr lang="fr-FR" sz="2000" dirty="0">
              <a:latin typeface="Helvetica Neue Light"/>
              <a:ea typeface="Times New Roman" panose="02020603050405020304" pitchFamily="18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2"/>
          <a:srcRect l="2994"/>
          <a:stretch/>
        </p:blipFill>
        <p:spPr>
          <a:xfrm>
            <a:off x="60960" y="1906573"/>
            <a:ext cx="9037320" cy="4327982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815" y="2663952"/>
            <a:ext cx="2441273" cy="336653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873341" y="1906573"/>
            <a:ext cx="2998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Glass Micromegas, Optical readout, deconvolution</a:t>
            </a:r>
            <a:endParaRPr lang="fr-FR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373404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7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9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16809" r="77023" b="54687"/>
          <a:stretch/>
        </p:blipFill>
        <p:spPr bwMode="auto">
          <a:xfrm>
            <a:off x="319838" y="4805661"/>
            <a:ext cx="2827020" cy="142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ZoneTexte 4"/>
          <p:cNvSpPr txBox="1"/>
          <p:nvPr/>
        </p:nvSpPr>
        <p:spPr>
          <a:xfrm>
            <a:off x="3389794" y="1327805"/>
            <a:ext cx="5734050" cy="1568659"/>
          </a:xfrm>
          <a:prstGeom prst="rect">
            <a:avLst/>
          </a:prstGeom>
          <a:noFill/>
          <a:ln cap="flat">
            <a:solidFill>
              <a:srgbClr val="C00000"/>
            </a:solidFill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1" kern="0" spc="-1" dirty="0" err="1">
                <a:latin typeface="Helvetica Neue Light"/>
              </a:rPr>
              <a:t>Tumor</a:t>
            </a:r>
            <a:r>
              <a:rPr lang="en-GB" sz="2000" b="1" kern="0" spc="-1" dirty="0">
                <a:latin typeface="Helvetica Neue Light"/>
              </a:rPr>
              <a:t> heterogeneity as an effect on drug targeting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Develop more efficient drugs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latin typeface="Helvetica Neue Light"/>
                <a:ea typeface="Noto Sans CJK SC" pitchFamily="2"/>
                <a:cs typeface="Lohit Devanagari" pitchFamily="2"/>
              </a:rPr>
              <a:t>Requires better detection sensibilities</a:t>
            </a:r>
            <a:endParaRPr lang="en-GB" b="1" kern="0" dirty="0">
              <a:latin typeface="Helvetica Neue Light"/>
              <a:ea typeface="Noto Sans CJK SC" pitchFamily="2"/>
              <a:cs typeface="Lohit Devanagari" pitchFamily="2"/>
            </a:endParaRPr>
          </a:p>
          <a:p>
            <a:pPr marL="742950" lvl="1" indent="-285750" algn="ctr" eaLnBrk="1" fontAlgn="auto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lvl="1" algn="ctr"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38" name="ZoneTexte 6"/>
          <p:cNvSpPr txBox="1"/>
          <p:nvPr/>
        </p:nvSpPr>
        <p:spPr>
          <a:xfrm>
            <a:off x="2887629" y="3051589"/>
            <a:ext cx="6727546" cy="1568659"/>
          </a:xfrm>
          <a:prstGeom prst="rect">
            <a:avLst/>
          </a:prstGeom>
          <a:noFill/>
          <a:ln cap="flat">
            <a:solidFill>
              <a:srgbClr val="C00000"/>
            </a:solidFill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1" kern="0" spc="-1" dirty="0">
                <a:latin typeface="Helvetica Neue Light"/>
              </a:rPr>
              <a:t>Pharmaceutical needs at the cell level for drug development:</a:t>
            </a:r>
          </a:p>
          <a:p>
            <a:pPr lvl="1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Assess the </a:t>
            </a:r>
            <a:r>
              <a:rPr lang="en-GB" b="1" kern="0" spc="-1" dirty="0">
                <a:latin typeface="Helvetica Neue Light"/>
                <a:ea typeface="Noto Sans CJK SC" pitchFamily="2"/>
                <a:cs typeface="Lohit Devanagari" pitchFamily="2"/>
              </a:rPr>
              <a:t>drug distribution </a:t>
            </a:r>
            <a:r>
              <a:rPr lang="en-GB" kern="0" spc="-1" dirty="0">
                <a:latin typeface="Helvetica Neue Light"/>
                <a:ea typeface="Noto Sans CJK SC" pitchFamily="2"/>
                <a:cs typeface="Lohit Devanagari" pitchFamily="2"/>
              </a:rPr>
              <a:t>among cells </a:t>
            </a:r>
          </a:p>
          <a:p>
            <a:pPr lvl="1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latin typeface="Helvetica Neue Light"/>
                <a:ea typeface="Noto Sans CJK SC"/>
              </a:rPr>
              <a:t>Quantification of </a:t>
            </a:r>
            <a:r>
              <a:rPr lang="en-GB" kern="0" spc="-1" baseline="33000" dirty="0">
                <a:latin typeface="Helvetica Neue Light"/>
                <a:ea typeface="Noto Sans CJK SC"/>
              </a:rPr>
              <a:t>3</a:t>
            </a:r>
            <a:r>
              <a:rPr lang="en-GB" kern="0" spc="-1" dirty="0">
                <a:latin typeface="Helvetica Neue Light"/>
                <a:ea typeface="Noto Sans CJK SC"/>
              </a:rPr>
              <a:t>H concentration in </a:t>
            </a:r>
            <a:r>
              <a:rPr lang="en-GB" b="1" kern="0" spc="-1" dirty="0">
                <a:latin typeface="Helvetica Neue Light"/>
                <a:ea typeface="Noto Sans CJK SC"/>
              </a:rPr>
              <a:t>single cell </a:t>
            </a:r>
            <a:r>
              <a:rPr lang="en-GB" kern="0" spc="-1" dirty="0">
                <a:latin typeface="Helvetica Neue Light"/>
                <a:ea typeface="Noto Sans CJK SC"/>
              </a:rPr>
              <a:t>samples</a:t>
            </a:r>
            <a:endParaRPr lang="fr-FR" kern="0" spc="-1" dirty="0">
              <a:latin typeface="Helvetica Neue Light"/>
            </a:endParaRPr>
          </a:p>
          <a:p>
            <a:pPr marL="742950" lvl="1" indent="-285750" algn="ctr" eaLnBrk="1" fontAlgn="auto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006699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lvl="1" algn="ctr"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40" name="Light emission profile"/>
          <p:cNvSpPr txBox="1">
            <a:spLocks noGrp="1"/>
          </p:cNvSpPr>
          <p:nvPr>
            <p:ph type="title"/>
          </p:nvPr>
        </p:nvSpPr>
        <p:spPr>
          <a:xfrm>
            <a:off x="1998612" y="283464"/>
            <a:ext cx="6669900" cy="8495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sz="3300" dirty="0"/>
              <a:t>Beta </a:t>
            </a:r>
            <a:r>
              <a:rPr lang="fr-FR" sz="3300" dirty="0" err="1"/>
              <a:t>imaging</a:t>
            </a:r>
            <a:endParaRPr sz="3300" dirty="0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9286DEEA-1718-4366-807C-DC1C08A7EA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t="58899" r="58193" b="17743"/>
          <a:stretch/>
        </p:blipFill>
        <p:spPr bwMode="auto">
          <a:xfrm>
            <a:off x="8466948" y="4841943"/>
            <a:ext cx="3150075" cy="142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82A95B7-6AB9-B729-4E8C-5B1E8A6E23A1}"/>
              </a:ext>
            </a:extLst>
          </p:cNvPr>
          <p:cNvSpPr txBox="1"/>
          <p:nvPr/>
        </p:nvSpPr>
        <p:spPr>
          <a:xfrm>
            <a:off x="200025" y="6213397"/>
            <a:ext cx="389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00B050"/>
                </a:solidFill>
                <a:latin typeface="Helvetica Neue Light"/>
              </a:rPr>
              <a:t>Tumoural</a:t>
            </a:r>
            <a:r>
              <a:rPr lang="fr-FR" sz="1400" dirty="0">
                <a:solidFill>
                  <a:srgbClr val="00B050"/>
                </a:solidFill>
                <a:latin typeface="Helvetica Neue Light"/>
              </a:rPr>
              <a:t> </a:t>
            </a:r>
            <a:r>
              <a:rPr lang="fr-FR" sz="1400" dirty="0" err="1">
                <a:solidFill>
                  <a:srgbClr val="00B050"/>
                </a:solidFill>
                <a:latin typeface="Helvetica Neue Light"/>
              </a:rPr>
              <a:t>cells</a:t>
            </a:r>
            <a:r>
              <a:rPr lang="fr-FR" sz="1400" dirty="0">
                <a:solidFill>
                  <a:srgbClr val="00B050"/>
                </a:solidFill>
                <a:latin typeface="Helvetica Neue Light"/>
              </a:rPr>
              <a:t> collection – Tritium </a:t>
            </a:r>
            <a:r>
              <a:rPr lang="fr-FR" sz="1400" dirty="0" err="1">
                <a:solidFill>
                  <a:srgbClr val="00B050"/>
                </a:solidFill>
                <a:latin typeface="Helvetica Neue Light"/>
              </a:rPr>
              <a:t>tracking</a:t>
            </a:r>
            <a:endParaRPr lang="fr-FR" sz="1400" dirty="0">
              <a:solidFill>
                <a:srgbClr val="00B050"/>
              </a:solidFill>
              <a:latin typeface="Helvetica Neue Light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BA1FE55-C2D4-C842-9336-B494D51F6B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7" t="16193" r="13488" b="26287"/>
          <a:stretch/>
        </p:blipFill>
        <p:spPr bwMode="auto">
          <a:xfrm>
            <a:off x="4848449" y="4893969"/>
            <a:ext cx="1916908" cy="131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CF3252E-BCC4-EA90-AE23-786185C3CB59}"/>
              </a:ext>
            </a:extLst>
          </p:cNvPr>
          <p:cNvSpPr txBox="1"/>
          <p:nvPr/>
        </p:nvSpPr>
        <p:spPr>
          <a:xfrm>
            <a:off x="3859040" y="6249163"/>
            <a:ext cx="389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solidFill>
                  <a:srgbClr val="00B050"/>
                </a:solidFill>
                <a:latin typeface="Helvetica Neue Light"/>
              </a:rPr>
              <a:t>Tritiated</a:t>
            </a:r>
            <a:r>
              <a:rPr lang="fr-FR" sz="1400" dirty="0">
                <a:solidFill>
                  <a:srgbClr val="00B050"/>
                </a:solidFill>
                <a:latin typeface="Helvetica Neue Light"/>
              </a:rPr>
              <a:t> </a:t>
            </a:r>
            <a:r>
              <a:rPr lang="fr-FR" sz="1400" dirty="0" err="1">
                <a:solidFill>
                  <a:srgbClr val="00B050"/>
                </a:solidFill>
                <a:latin typeface="Helvetica Neue Light"/>
              </a:rPr>
              <a:t>cells</a:t>
            </a:r>
            <a:r>
              <a:rPr lang="fr-FR" sz="1400" dirty="0">
                <a:solidFill>
                  <a:srgbClr val="00B050"/>
                </a:solidFill>
                <a:latin typeface="Helvetica Neue Light"/>
              </a:rPr>
              <a:t> </a:t>
            </a:r>
            <a:r>
              <a:rPr lang="fr-FR" sz="1400" dirty="0" err="1">
                <a:solidFill>
                  <a:srgbClr val="00B050"/>
                </a:solidFill>
                <a:latin typeface="Helvetica Neue Light"/>
              </a:rPr>
              <a:t>deposit</a:t>
            </a:r>
            <a:r>
              <a:rPr lang="fr-FR" sz="1400" dirty="0">
                <a:solidFill>
                  <a:srgbClr val="00B050"/>
                </a:solidFill>
                <a:latin typeface="Helvetica Neue Light"/>
              </a:rPr>
              <a:t> on the cathode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EB214CA-20DA-1436-D820-E1E6A695E53B}"/>
              </a:ext>
            </a:extLst>
          </p:cNvPr>
          <p:cNvSpPr txBox="1"/>
          <p:nvPr/>
        </p:nvSpPr>
        <p:spPr>
          <a:xfrm>
            <a:off x="7740257" y="6209946"/>
            <a:ext cx="4275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Tritium </a:t>
            </a:r>
            <a:r>
              <a:rPr lang="fr-FR" sz="1400" dirty="0" err="1">
                <a:solidFill>
                  <a:srgbClr val="C00000"/>
                </a:solidFill>
                <a:latin typeface="Helvetica Neue Light"/>
              </a:rPr>
              <a:t>activity</a:t>
            </a:r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 </a:t>
            </a:r>
            <a:r>
              <a:rPr lang="fr-FR" sz="1400" dirty="0" err="1">
                <a:solidFill>
                  <a:srgbClr val="C00000"/>
                </a:solidFill>
                <a:latin typeface="Helvetica Neue Light"/>
              </a:rPr>
              <a:t>counting</a:t>
            </a:r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 </a:t>
            </a:r>
            <a:r>
              <a:rPr lang="fr-FR" sz="1400" dirty="0" err="1">
                <a:solidFill>
                  <a:srgbClr val="C00000"/>
                </a:solidFill>
                <a:latin typeface="Helvetica Neue Light"/>
              </a:rPr>
              <a:t>with</a:t>
            </a:r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 </a:t>
            </a:r>
            <a:r>
              <a:rPr lang="fr-FR" sz="1400" dirty="0" err="1">
                <a:solidFill>
                  <a:srgbClr val="C00000"/>
                </a:solidFill>
                <a:latin typeface="Helvetica Neue Light"/>
              </a:rPr>
              <a:t>Micromegas</a:t>
            </a:r>
            <a:r>
              <a:rPr lang="fr-FR" sz="1400" dirty="0">
                <a:solidFill>
                  <a:srgbClr val="C00000"/>
                </a:solidFill>
                <a:latin typeface="Helvetica Neue Light"/>
              </a:rPr>
              <a:t> detector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E6BE13D1-EABB-6007-2A4A-B4966CBA1E3F}"/>
              </a:ext>
            </a:extLst>
          </p:cNvPr>
          <p:cNvSpPr/>
          <p:nvPr/>
        </p:nvSpPr>
        <p:spPr>
          <a:xfrm>
            <a:off x="3724275" y="5471275"/>
            <a:ext cx="725630" cy="404292"/>
          </a:xfrm>
          <a:prstGeom prst="rightArrow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A429510F-31F8-848A-413D-1DF30B222396}"/>
              </a:ext>
            </a:extLst>
          </p:cNvPr>
          <p:cNvSpPr/>
          <p:nvPr/>
        </p:nvSpPr>
        <p:spPr>
          <a:xfrm>
            <a:off x="7391950" y="5471275"/>
            <a:ext cx="725630" cy="404292"/>
          </a:xfrm>
          <a:prstGeom prst="rightArrow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871163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8919</TotalTime>
  <Words>1391</Words>
  <Application>Microsoft Office PowerPoint</Application>
  <PresentationFormat>Grand écran</PresentationFormat>
  <Paragraphs>328</Paragraphs>
  <Slides>43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Calibri Light</vt:lpstr>
      <vt:lpstr>Helvetica Neue Light</vt:lpstr>
      <vt:lpstr>Liberation Sans</vt:lpstr>
      <vt:lpstr>Liberation Serif</vt:lpstr>
      <vt:lpstr>Times New Roman</vt:lpstr>
      <vt:lpstr>Wingdings</vt:lpstr>
      <vt:lpstr>Thème Office</vt:lpstr>
      <vt:lpstr>Présentation PowerPoint</vt:lpstr>
      <vt:lpstr>Présentation PowerPoint</vt:lpstr>
      <vt:lpstr>Optical readout micromegas detector</vt:lpstr>
      <vt:lpstr>Optical readout micromegas detector</vt:lpstr>
      <vt:lpstr>X-ray characterization</vt:lpstr>
      <vt:lpstr>X-ray characterization : Soleil synchrotron</vt:lpstr>
      <vt:lpstr>X-ray characterization</vt:lpstr>
      <vt:lpstr>X-ray characterization</vt:lpstr>
      <vt:lpstr>Beta imaging</vt:lpstr>
      <vt:lpstr>Beta imaging</vt:lpstr>
      <vt:lpstr>Beta imaging</vt:lpstr>
      <vt:lpstr>Beta imaging</vt:lpstr>
      <vt:lpstr>Beta imaging</vt:lpstr>
      <vt:lpstr>Beta imaging</vt:lpstr>
      <vt:lpstr>Neutron imaging</vt:lpstr>
      <vt:lpstr>Setup</vt:lpstr>
      <vt:lpstr>Single event study</vt:lpstr>
      <vt:lpstr>Présentation PowerPoint</vt:lpstr>
      <vt:lpstr>Présentation PowerPoint</vt:lpstr>
      <vt:lpstr>Présentation PowerPoint</vt:lpstr>
      <vt:lpstr>Présentation PowerPoint</vt:lpstr>
      <vt:lpstr>Conclusion and perspectives</vt:lpstr>
      <vt:lpstr>Présentation PowerPoint</vt:lpstr>
      <vt:lpstr>Backup</vt:lpstr>
      <vt:lpstr>Optical readout micromegas detector</vt:lpstr>
      <vt:lpstr>Présentation PowerPoint</vt:lpstr>
      <vt:lpstr>Imaging: Line spread function measurement</vt:lpstr>
      <vt:lpstr>Imaging</vt:lpstr>
      <vt:lpstr>Imaging</vt:lpstr>
      <vt:lpstr>Imaging</vt:lpstr>
      <vt:lpstr>Présentation PowerPoint</vt:lpstr>
      <vt:lpstr>Light production mechanisms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Beta spectrum : CF4 Overall activity : 76 Bq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COOLS Antoine</dc:creator>
  <cp:lastModifiedBy>Antoine Cools</cp:lastModifiedBy>
  <cp:revision>47</cp:revision>
  <dcterms:created xsi:type="dcterms:W3CDTF">2023-11-16T09:19:07Z</dcterms:created>
  <dcterms:modified xsi:type="dcterms:W3CDTF">2023-12-13T09:47:56Z</dcterms:modified>
</cp:coreProperties>
</file>