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55" r:id="rId1"/>
  </p:sldMasterIdLst>
  <p:notesMasterIdLst>
    <p:notesMasterId r:id="rId9"/>
  </p:notesMasterIdLst>
  <p:handoutMasterIdLst>
    <p:handoutMasterId r:id="rId10"/>
  </p:handoutMasterIdLst>
  <p:sldIdLst>
    <p:sldId id="259" r:id="rId2"/>
    <p:sldId id="1339" r:id="rId3"/>
    <p:sldId id="256" r:id="rId4"/>
    <p:sldId id="1340" r:id="rId5"/>
    <p:sldId id="1341" r:id="rId6"/>
    <p:sldId id="1342" r:id="rId7"/>
    <p:sldId id="1343" r:id="rId8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9EF7EE16-9ADF-AD40-B0C2-628C1CC4D132}">
          <p14:sldIdLst>
            <p14:sldId id="259"/>
            <p14:sldId id="1339"/>
            <p14:sldId id="256"/>
            <p14:sldId id="1340"/>
            <p14:sldId id="1341"/>
            <p14:sldId id="1342"/>
            <p14:sldId id="134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0C0"/>
    <a:srgbClr val="CF2A30"/>
    <a:srgbClr val="B2ACBD"/>
    <a:srgbClr val="09009A"/>
    <a:srgbClr val="000000"/>
    <a:srgbClr val="1A13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98"/>
    <p:restoredTop sz="96018"/>
  </p:normalViewPr>
  <p:slideViewPr>
    <p:cSldViewPr snapToGrid="0">
      <p:cViewPr varScale="1">
        <p:scale>
          <a:sx n="113" d="100"/>
          <a:sy n="113" d="100"/>
        </p:scale>
        <p:origin x="2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840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413A21F-98A0-A47D-33FB-34E747C45A0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A6D508-8F7D-FD5A-D78D-C42B4DEE0FE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48761-B3DA-524B-8303-E989086C7E31}" type="datetimeFigureOut">
              <a:rPr lang="en-US" smtClean="0"/>
              <a:t>4/3/23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76D06B-FEE4-C175-79C3-197BAA16512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921CE1-D367-0CC2-78FA-FCDA0AEDAD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97CD4-AC8C-9D42-933A-7E61A62AF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78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87956-30B0-8546-8077-267569E820EF}" type="datetimeFigureOut">
              <a:rPr lang="en-US" smtClean="0"/>
              <a:t>4/3/23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484D7-918D-F54C-96CC-45F4D3F008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88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F1F46-2123-9611-8E44-92D33F17CA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963422-6944-91B4-61E4-06832B3E5B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948A5-9A7D-69D8-BD43-E700FE2E2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15th,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F44D5-F5F2-0DD9-E23F-05FA319A9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SPB Periodic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B3A5F-99FD-E181-7144-C42503E4E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284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F782A-98BC-9C20-451A-378AAB984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CA21B7-8B4B-8F6B-633B-5ACDA4EEF4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2E194-466E-7338-7746-286A3397D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15th,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80633-CD4D-1012-BF36-994009984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SPB Periodic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B13D5-B63B-D469-EA41-709D67E10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71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A54946-B44C-C216-59DE-2018DCAB10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196E05-6D40-63D9-EB93-D000DD9CBA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23B04-E8A7-CEA3-86F3-8FD889CA8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15th,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22E79-F651-3A89-5C84-EF3DEE629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SPB Periodic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7468D-9BEA-D2B5-6AC1-3C849FD53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599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3FC58-C1A6-6577-9541-66E9EBF34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7A686-2A69-BED4-1C06-A263872A4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CA43B-DF3B-B10F-8BD8-4B41E70A9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15th,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CCB07-99B9-8B6E-696B-8D22124E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SPB Periodic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0065F-19C6-8A3B-49B1-9E35FAABA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609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83973-E8A8-A00F-6F4E-6918C23B4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BFA310-3652-57EB-C8E5-84A289E79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3BBBC-7E7E-844D-035C-E514773A1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15th,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6105B-CC12-3E10-E937-65CFAEEEA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SPB Periodic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927E9-7B53-B9C8-4FC8-214691287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7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359D5-617F-5DCF-6AD7-005FFA32B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3AD9A-E88D-9150-AA6E-0D1FBF4D1D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D05067-11D3-ECDF-0805-9E4EDB9D2C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B35B34-86E8-1E57-48F9-FEB3264EB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15th,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0D4E52-9C37-AABA-F92A-371841322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SPB Periodic Meeting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560B24-7048-89CB-9A3A-D93766103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83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BB1AC-C89F-30FD-10F0-89EAECDBA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D24FD2-E5B0-B645-7FE9-534AE7AC1F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0EF080-A8EE-0891-C820-8396C4A398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C2FE03-67B7-2795-8DC8-580A4EAEBE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9AFB3E-5F7A-2223-2BD9-2D745D703D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A0E8AF-B79C-8926-98EC-7E027A100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15th, 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E22710-8092-05A3-39ED-CC752F948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SPB Periodic Meeting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5A87B5-C6BE-F107-3851-2BB8CDA2C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4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23861-514B-681C-88E2-A0E96B92F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5E095C-44B3-4B58-7388-B9ED70F90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15th,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34E38E-E5B4-9D07-B44C-A69D00875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SPB Periodic Meeting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507D0B-B9DB-59A8-DCA9-3F84CC2E8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2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890087-69EF-6CB8-257E-679DAE0C9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15th,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F880A4-0E45-9F3E-5F8E-138497F3E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SPB Periodic Meeting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AF5051-6143-B610-A3FD-EEAC4A237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28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33F97-288D-9F14-5B2C-4A1959965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C894F-85BC-4871-121F-2B6A33A37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41EB63-A0C5-EBAA-2582-145934D259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EF6A4A-7883-3FC5-2086-58C23004C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15th,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ABF1F5-E690-25B8-4510-30511CBF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SPB Periodic Meeting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5A894-AAA8-F139-00BC-47F7600B1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5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6243C-A028-A91B-E430-72704BC78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92A89F-04B1-0C40-5283-6F64834DDA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4CE6B-E24B-3666-2A0E-9145BEF833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A275F4-86EA-3D2B-074F-19B5E9BBA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15th,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7D7C8E-1D86-79DC-0F66-0906ED380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SPB Periodic Meeting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F0E1C1-11E6-F869-0C58-FA0F9C7C5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64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6E1988-B162-E619-2E0A-E0ECD2863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9924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FF00AF-8C77-FB47-8176-DDF70600F796}"/>
              </a:ext>
            </a:extLst>
          </p:cNvPr>
          <p:cNvSpPr>
            <a:spLocks noGrp="1" noChangeAspect="1"/>
          </p:cNvSpPr>
          <p:nvPr>
            <p:ph type="body" idx="1"/>
          </p:nvPr>
        </p:nvSpPr>
        <p:spPr>
          <a:xfrm>
            <a:off x="462643" y="1351785"/>
            <a:ext cx="11266714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050A4-A261-CCC2-3CF9-34CAE8AB4D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Nov. 15th,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B224F-84D3-7C72-E45E-E7CDF6A82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SPB Periodic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6FE683-647A-8D6A-E2F3-1CD0458234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59075-83B6-5446-8002-4ADFDBF3FC8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Google Shape;17;p21" descr="2nd ET GENERAL WORKSHOP (14-16 October 2009) · Agenda (Indico)">
            <a:extLst>
              <a:ext uri="{FF2B5EF4-FFF2-40B4-BE49-F238E27FC236}">
                <a16:creationId xmlns:a16="http://schemas.microsoft.com/office/drawing/2014/main" id="{3B8D689D-775D-BE47-6363-62E86A5A506D}"/>
              </a:ext>
            </a:extLst>
          </p:cNvPr>
          <p:cNvPicPr preferRelativeResize="0"/>
          <p:nvPr userDrawn="1"/>
        </p:nvPicPr>
        <p:blipFill rotWithShape="1">
          <a:blip r:embed="rId13">
            <a:alphaModFix/>
          </a:blip>
          <a:srcRect/>
          <a:stretch/>
        </p:blipFill>
        <p:spPr>
          <a:xfrm>
            <a:off x="10218479" y="18255"/>
            <a:ext cx="1973521" cy="6103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4741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q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et-gw.eu/tds/?call_file=ET-0012A-23_SPBWD1M11ReportPhysicalVariabl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2;p1" descr="A picture containing indoor&#10;&#10;Description automatically generated">
            <a:extLst>
              <a:ext uri="{FF2B5EF4-FFF2-40B4-BE49-F238E27FC236}">
                <a16:creationId xmlns:a16="http://schemas.microsoft.com/office/drawing/2014/main" id="{1FF8EC11-BFB5-A1B7-6C16-4FA0A7FD2D1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/>
          <a:stretch/>
        </p:blipFill>
        <p:spPr>
          <a:xfrm>
            <a:off x="-7367" y="0"/>
            <a:ext cx="12199366" cy="6858000"/>
          </a:xfrm>
          <a:prstGeom prst="rect">
            <a:avLst/>
          </a:prstGeom>
          <a:noFill/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7D0F8EB-2B71-ECC9-5CE5-5B42AA02A7C6}"/>
              </a:ext>
            </a:extLst>
          </p:cNvPr>
          <p:cNvSpPr txBox="1">
            <a:spLocks/>
          </p:cNvSpPr>
          <p:nvPr/>
        </p:nvSpPr>
        <p:spPr>
          <a:xfrm>
            <a:off x="2095279" y="869867"/>
            <a:ext cx="7994073" cy="14700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CD5457D-578D-7BFE-7831-23A363BD76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7244" y="185614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WP4</a:t>
            </a:r>
            <a:br>
              <a:rPr lang="en-US" sz="6000" dirty="0">
                <a:solidFill>
                  <a:schemeClr val="bg1"/>
                </a:solidFill>
              </a:rPr>
            </a:br>
            <a:r>
              <a:rPr lang="en-US" sz="6000" dirty="0">
                <a:solidFill>
                  <a:schemeClr val="bg1"/>
                </a:solidFill>
              </a:rPr>
              <a:t>Site Characterization &amp; Preparation Board</a:t>
            </a:r>
            <a:br>
              <a:rPr lang="en-US" sz="6000" dirty="0">
                <a:solidFill>
                  <a:schemeClr val="bg1"/>
                </a:solidFill>
              </a:rPr>
            </a:br>
            <a:r>
              <a:rPr lang="en-US" sz="6000" dirty="0">
                <a:solidFill>
                  <a:schemeClr val="bg1"/>
                </a:solidFill>
              </a:rPr>
              <a:t>Updates 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C04D0CE-8736-FFF5-28A3-A254EAE4F3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41512" y="5848526"/>
            <a:ext cx="9144000" cy="495829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W. Walk &amp; D. </a:t>
            </a:r>
            <a:r>
              <a:rPr lang="en-US" dirty="0" err="1">
                <a:solidFill>
                  <a:schemeClr val="bg1"/>
                </a:solidFill>
              </a:rPr>
              <a:t>D’Urso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087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FABC8-2D92-62B6-EF23-CD85CB6EB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Info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793E77-EEC0-4B01-86AF-237C88ECF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ET Symposium, Cagliari May 8-12</a:t>
            </a:r>
          </a:p>
          <a:p>
            <a:pPr lvl="1"/>
            <a:r>
              <a:rPr lang="en-US" dirty="0"/>
              <a:t> parallel sessions on Monday/Tuesday</a:t>
            </a:r>
          </a:p>
          <a:p>
            <a:pPr lvl="1"/>
            <a:r>
              <a:rPr lang="en-US" dirty="0"/>
              <a:t> poster session</a:t>
            </a:r>
          </a:p>
          <a:p>
            <a:pPr lvl="1"/>
            <a:r>
              <a:rPr lang="en-US" dirty="0"/>
              <a:t> plenary sessions on Thursday and Friday</a:t>
            </a:r>
          </a:p>
          <a:p>
            <a:pPr lvl="1"/>
            <a:r>
              <a:rPr lang="en-US" dirty="0"/>
              <a:t> possibility to have thematic sessions </a:t>
            </a:r>
          </a:p>
          <a:p>
            <a:pPr lvl="2"/>
            <a:r>
              <a:rPr lang="en-US" dirty="0"/>
              <a:t>Newtonian Noise, Noise mitigation, </a:t>
            </a:r>
            <a:r>
              <a:rPr lang="en-US" dirty="0" err="1"/>
              <a:t>etc</a:t>
            </a:r>
            <a:r>
              <a:rPr lang="en-US" dirty="0"/>
              <a:t>…   </a:t>
            </a:r>
          </a:p>
          <a:p>
            <a:r>
              <a:rPr lang="en-US" dirty="0"/>
              <a:t>WD3 </a:t>
            </a:r>
            <a:r>
              <a:rPr lang="en-US" dirty="0" err="1"/>
              <a:t>Bidbook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 Rosario De Rosa (</a:t>
            </a:r>
            <a:r>
              <a:rPr lang="en-US" dirty="0" err="1"/>
              <a:t>rosario.derosa@na.infn.it</a:t>
            </a:r>
            <a:r>
              <a:rPr lang="en-US" dirty="0"/>
              <a:t>) and </a:t>
            </a:r>
            <a:r>
              <a:rPr lang="en-US" dirty="0" err="1"/>
              <a:t>Martijin</a:t>
            </a:r>
            <a:r>
              <a:rPr lang="en-US" dirty="0"/>
              <a:t> </a:t>
            </a:r>
            <a:r>
              <a:rPr lang="en-US" dirty="0" err="1"/>
              <a:t>Rumpen</a:t>
            </a:r>
            <a:r>
              <a:rPr lang="en-US" dirty="0"/>
              <a:t> (</a:t>
            </a:r>
            <a:r>
              <a:rPr lang="en-US" dirty="0" err="1"/>
              <a:t>m.rumpen@nikhef.nl</a:t>
            </a:r>
            <a:r>
              <a:rPr lang="en-US" dirty="0"/>
              <a:t>) reference people for Sardinia and EMR respectively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B65783-5C08-19C9-B061-4F5BDFD8E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878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0AADA2-DCEA-FA5E-984D-38B3736CDC77}"/>
              </a:ext>
            </a:extLst>
          </p:cNvPr>
          <p:cNvSpPr txBox="1"/>
          <p:nvPr/>
        </p:nvSpPr>
        <p:spPr>
          <a:xfrm>
            <a:off x="0" y="0"/>
            <a:ext cx="11269362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4200" b="1" dirty="0">
                <a:latin typeface="+mn-lt"/>
              </a:rPr>
              <a:t>Status Review EMR Subsurface Investigations</a:t>
            </a:r>
          </a:p>
          <a:p>
            <a:r>
              <a:rPr lang="en-NL" dirty="0"/>
              <a:t>For SPB meeting, Wim Walk, March 28</a:t>
            </a:r>
            <a:r>
              <a:rPr lang="en-NL" baseline="30000" dirty="0"/>
              <a:t>th</a:t>
            </a:r>
            <a:r>
              <a:rPr lang="en-NL" dirty="0"/>
              <a:t>, 2023</a:t>
            </a:r>
          </a:p>
          <a:p>
            <a:endParaRPr lang="en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dirty="0"/>
              <a:t>Geo-technical team formed, vacancies being filled (including geo-mechanical expertise)</a:t>
            </a:r>
          </a:p>
          <a:p>
            <a:endParaRPr lang="en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dirty="0"/>
              <a:t>Start of antropogenic noise studies:</a:t>
            </a:r>
            <a:br>
              <a:rPr lang="en-NL" dirty="0"/>
            </a:br>
            <a:r>
              <a:rPr lang="en-NL" dirty="0"/>
              <a:t>- Collaborate with Universities of Münster, Liège and TNO</a:t>
            </a:r>
            <a:br>
              <a:rPr lang="en-NL" dirty="0"/>
            </a:br>
            <a:r>
              <a:rPr lang="en-NL" dirty="0"/>
              <a:t>- Arrive at decision algorithm, relevant for EMR search area.</a:t>
            </a:r>
            <a:br>
              <a:rPr lang="en-NL" dirty="0"/>
            </a:br>
            <a:r>
              <a:rPr lang="en-NL" dirty="0"/>
              <a:t>- Should compare with Italy studies</a:t>
            </a:r>
            <a:br>
              <a:rPr lang="en-NL" dirty="0"/>
            </a:br>
            <a:r>
              <a:rPr lang="en-NL" dirty="0"/>
              <a:t>- Politics in all three countries are prepared to put all new construction on hold</a:t>
            </a:r>
          </a:p>
          <a:p>
            <a:endParaRPr lang="en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dirty="0"/>
              <a:t>Boreholes and ERT:</a:t>
            </a:r>
            <a:br>
              <a:rPr lang="en-NL" dirty="0"/>
            </a:br>
            <a:r>
              <a:rPr lang="en-NL" dirty="0"/>
              <a:t>- List completed of 10 prioritized boreholes to confirm and refine Baseline Geologic Model</a:t>
            </a:r>
            <a:br>
              <a:rPr lang="en-NL" dirty="0"/>
            </a:br>
            <a:r>
              <a:rPr lang="en-NL" dirty="0"/>
              <a:t>- For each borehole an ERT will be done first</a:t>
            </a:r>
            <a:br>
              <a:rPr lang="en-NL" dirty="0"/>
            </a:br>
            <a:r>
              <a:rPr lang="en-NL" dirty="0"/>
              <a:t>- Licenses and permits work started</a:t>
            </a:r>
          </a:p>
          <a:p>
            <a:endParaRPr lang="en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dirty="0"/>
              <a:t>Seismic: </a:t>
            </a:r>
            <a:br>
              <a:rPr lang="en-NL" dirty="0"/>
            </a:br>
            <a:r>
              <a:rPr lang="en-NL" dirty="0"/>
              <a:t>- DMT data are being reprocessed by DUG and evaluated </a:t>
            </a:r>
            <a:br>
              <a:rPr lang="en-NL" dirty="0"/>
            </a:br>
            <a:r>
              <a:rPr lang="en-NL" dirty="0"/>
              <a:t>- Innoseis sensor data have been processed (early review quite positive)</a:t>
            </a:r>
            <a:br>
              <a:rPr lang="en-NL" dirty="0"/>
            </a:br>
            <a:r>
              <a:rPr lang="en-NL" dirty="0"/>
              <a:t>- Seismic Megatronics data are being processes</a:t>
            </a:r>
            <a:br>
              <a:rPr lang="en-NL" dirty="0"/>
            </a:br>
            <a:r>
              <a:rPr lang="en-NL" dirty="0"/>
              <a:t>- Expect conclusion on effectiveness of future active seismic in May</a:t>
            </a:r>
            <a:br>
              <a:rPr lang="en-NL" dirty="0"/>
            </a:br>
            <a:r>
              <a:rPr lang="en-NL" dirty="0"/>
              <a:t>- Passive seismic campaigns 1 and 2 completed, next one being planned  </a:t>
            </a:r>
          </a:p>
          <a:p>
            <a:pPr marL="285750" indent="-285750">
              <a:buFontTx/>
              <a:buChar char="-"/>
            </a:pPr>
            <a:endParaRPr lang="en-NL" dirty="0"/>
          </a:p>
          <a:p>
            <a:endParaRPr lang="en-NL" dirty="0"/>
          </a:p>
          <a:p>
            <a:r>
              <a:rPr lang="en-NL" dirty="0"/>
              <a:t> </a:t>
            </a:r>
          </a:p>
          <a:p>
            <a:pPr marL="285750" indent="-285750">
              <a:buFontTx/>
              <a:buChar char="-"/>
            </a:pPr>
            <a:endParaRPr lang="en-NL" dirty="0"/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279060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E11E9-6573-CF9C-5DE7-655E51C77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from Sardinia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4BD5E-2638-5E81-59AB-E7B75457F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/>
              <a:t>All the documentation for the call for a “Preliminary Design” of ET infrastructure in Sardinia has been completed and submitted to the INFN management. The call should become public in a couple of weeks (I suppose) </a:t>
            </a:r>
          </a:p>
          <a:p>
            <a:pPr lvl="1"/>
            <a:r>
              <a:rPr lang="en-US" sz="2000" dirty="0"/>
              <a:t> ~ 20 </a:t>
            </a:r>
            <a:r>
              <a:rPr lang="en-US" sz="2000" dirty="0" err="1"/>
              <a:t>Meuro</a:t>
            </a:r>
            <a:r>
              <a:rPr lang="en-US" sz="2000" dirty="0"/>
              <a:t> funded thanks to ETIC (Einstein Telescope Infrastructure Consortium) project support by the Next Generation EU</a:t>
            </a:r>
          </a:p>
          <a:p>
            <a:r>
              <a:rPr lang="en-US" sz="2400" dirty="0"/>
              <a:t>Visit of Italian Minister of University and Research, Bernini, and of the President of </a:t>
            </a:r>
            <a:r>
              <a:rPr lang="en-US" sz="2400" dirty="0" err="1"/>
              <a:t>Regione</a:t>
            </a:r>
            <a:r>
              <a:rPr lang="en-US" sz="2400" dirty="0"/>
              <a:t> </a:t>
            </a:r>
            <a:r>
              <a:rPr lang="en-US" sz="2400" dirty="0" err="1"/>
              <a:t>Sardegna</a:t>
            </a:r>
            <a:endParaRPr lang="en-US" sz="2400" dirty="0"/>
          </a:p>
          <a:p>
            <a:pPr lvl="1"/>
            <a:r>
              <a:rPr lang="en-US" sz="2000" dirty="0"/>
              <a:t>Strong support to ET</a:t>
            </a:r>
          </a:p>
          <a:p>
            <a:pPr lvl="1"/>
            <a:r>
              <a:rPr lang="en-US" sz="2000" dirty="0"/>
              <a:t>Plan to define a good preservation strategy of </a:t>
            </a:r>
            <a:r>
              <a:rPr lang="en-US" sz="2000" dirty="0" err="1"/>
              <a:t>Sos</a:t>
            </a:r>
            <a:r>
              <a:rPr lang="en-US" sz="2000" dirty="0"/>
              <a:t> </a:t>
            </a:r>
            <a:r>
              <a:rPr lang="en-US" sz="2000" dirty="0" err="1"/>
              <a:t>Enattos</a:t>
            </a:r>
            <a:r>
              <a:rPr lang="en-US" sz="2000" dirty="0"/>
              <a:t> area</a:t>
            </a:r>
          </a:p>
          <a:p>
            <a:r>
              <a:rPr lang="en-US" sz="2400" dirty="0"/>
              <a:t>Windmills measurement campaign started at beginning of March (see Luca and Carlo slides)</a:t>
            </a:r>
          </a:p>
          <a:p>
            <a:r>
              <a:rPr lang="en-US" sz="2400" dirty="0"/>
              <a:t>Acoustic campaign measurement on surface in preparation </a:t>
            </a:r>
          </a:p>
          <a:p>
            <a:r>
              <a:rPr lang="en-US" sz="2400" dirty="0"/>
              <a:t>Preparation of new magnetometer station on going (may we plan to install it first @ EMR for a couple of weeks ?)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FCA6DB-DA16-28A1-5DE4-A35CB5CFE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09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DCF2408-ABFD-0E84-83BE-598C568BBC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194" y="36510"/>
            <a:ext cx="12080806" cy="6821490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EF9A8-5C03-F03F-0229-C552A6333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275673-90C6-4834-5463-D59EDB653A8C}"/>
              </a:ext>
            </a:extLst>
          </p:cNvPr>
          <p:cNvSpPr txBox="1"/>
          <p:nvPr/>
        </p:nvSpPr>
        <p:spPr>
          <a:xfrm>
            <a:off x="248355" y="6370284"/>
            <a:ext cx="3550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Credit to L. </a:t>
            </a:r>
            <a:r>
              <a:rPr lang="en-US" dirty="0" err="1"/>
              <a:t>Naticchioni</a:t>
            </a:r>
            <a:r>
              <a:rPr lang="en-US" dirty="0"/>
              <a:t> &amp; S. </a:t>
            </a:r>
            <a:r>
              <a:rPr lang="en-US" dirty="0" err="1"/>
              <a:t>Kadmiel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569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26B05-F540-36BD-268F-89199BA84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8B4D49C4-AAB6-78D8-0F48-AD66BDD236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6399"/>
            <a:ext cx="12192000" cy="687439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752CC0-A576-C00F-AC17-6FEBC5FA4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22CDBD-0484-74DC-8242-213E75130F5A}"/>
              </a:ext>
            </a:extLst>
          </p:cNvPr>
          <p:cNvSpPr txBox="1"/>
          <p:nvPr/>
        </p:nvSpPr>
        <p:spPr>
          <a:xfrm>
            <a:off x="7675671" y="1761067"/>
            <a:ext cx="2306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TDS code </a:t>
            </a:r>
            <a:r>
              <a:rPr lang="en-US" b="1" dirty="0">
                <a:hlinkClick r:id="rId3"/>
              </a:rPr>
              <a:t>ET-0012A-23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D109CE-E6D1-3B82-F154-CCBA0B8294BB}"/>
              </a:ext>
            </a:extLst>
          </p:cNvPr>
          <p:cNvSpPr txBox="1"/>
          <p:nvPr/>
        </p:nvSpPr>
        <p:spPr>
          <a:xfrm>
            <a:off x="6281107" y="3380332"/>
            <a:ext cx="2306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TDS code </a:t>
            </a:r>
            <a:r>
              <a:rPr lang="en-US" b="1" dirty="0">
                <a:hlinkClick r:id="rId3"/>
              </a:rPr>
              <a:t>ET-0013A-23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D949BE-E43A-F0A2-AD61-1A94E1E77069}"/>
              </a:ext>
            </a:extLst>
          </p:cNvPr>
          <p:cNvSpPr txBox="1"/>
          <p:nvPr/>
        </p:nvSpPr>
        <p:spPr>
          <a:xfrm>
            <a:off x="248355" y="6370284"/>
            <a:ext cx="3550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Credit to L. </a:t>
            </a:r>
            <a:r>
              <a:rPr lang="en-US" dirty="0" err="1"/>
              <a:t>Naticchioni</a:t>
            </a:r>
            <a:r>
              <a:rPr lang="en-US" dirty="0"/>
              <a:t> &amp; S. </a:t>
            </a:r>
            <a:r>
              <a:rPr lang="en-US" dirty="0" err="1"/>
              <a:t>Kadmiel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08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0A29E-FE76-15E3-3774-DB1CFE0F1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 in preparation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2F236-D627-929A-D7EB-9DD71A09F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 </a:t>
            </a:r>
            <a:r>
              <a:rPr lang="en-US" sz="2800" dirty="0">
                <a:solidFill>
                  <a:srgbClr val="C00000"/>
                </a:solidFill>
              </a:rPr>
              <a:t>site-specific characteristics that impact ET sensitivity and its duty cycle (ET-PP) </a:t>
            </a:r>
            <a:r>
              <a:rPr lang="en-US" sz="2800" b="1" dirty="0">
                <a:solidFill>
                  <a:srgbClr val="CF2A30"/>
                </a:solidFill>
              </a:rPr>
              <a:t>(to be uploaded in the ET-PP repo)</a:t>
            </a:r>
            <a:endParaRPr lang="en-US" sz="28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General Strategy (ET-PP): </a:t>
            </a:r>
          </a:p>
          <a:p>
            <a:pPr lvl="1"/>
            <a:r>
              <a:rPr lang="en-US" sz="2200" dirty="0"/>
              <a:t>Concerns, challenges and requirements</a:t>
            </a:r>
          </a:p>
          <a:p>
            <a:pPr lvl="1"/>
            <a:r>
              <a:rPr lang="en-US" sz="2200" dirty="0"/>
              <a:t>Sites descriptions</a:t>
            </a:r>
          </a:p>
          <a:p>
            <a:pPr lvl="1"/>
            <a:r>
              <a:rPr lang="en-US" sz="2200" dirty="0"/>
              <a:t>Characterizations measurements description (SPB WD1, M1.1)</a:t>
            </a:r>
          </a:p>
          <a:p>
            <a:pPr lvl="1"/>
            <a:r>
              <a:rPr lang="en-US" sz="2200" dirty="0"/>
              <a:t>standards (SPB WD1, M1.2)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2A9C2C-574E-5C17-DE1A-1EAD532F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59075-83B6-5446-8002-4ADFDBF3FC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7266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30319_SPB_status" id="{7968A766-84F5-454D-A279-6376EB533906}" vid="{1C2343C8-FC36-5D4F-BC28-7C32CED061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104</TotalTime>
  <Words>498</Words>
  <Application>Microsoft Macintosh PowerPoint</Application>
  <PresentationFormat>Widescreen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Wingdings</vt:lpstr>
      <vt:lpstr>Custom Design</vt:lpstr>
      <vt:lpstr>WP4 Site Characterization &amp; Preparation Board Updates </vt:lpstr>
      <vt:lpstr>General Info</vt:lpstr>
      <vt:lpstr>PowerPoint Presentation</vt:lpstr>
      <vt:lpstr>Updates from Sardinia</vt:lpstr>
      <vt:lpstr>PowerPoint Presentation</vt:lpstr>
      <vt:lpstr>PowerPoint Presentation</vt:lpstr>
      <vt:lpstr>Doc in preparation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 Characterization &amp; Preparation Board  Updates From Sardinia</dc:title>
  <dc:creator>Domenico D'Urso</dc:creator>
  <cp:lastModifiedBy>Domenico D'Urso</cp:lastModifiedBy>
  <cp:revision>8</cp:revision>
  <dcterms:created xsi:type="dcterms:W3CDTF">2023-03-29T12:33:42Z</dcterms:created>
  <dcterms:modified xsi:type="dcterms:W3CDTF">2023-04-03T10:04:39Z</dcterms:modified>
</cp:coreProperties>
</file>