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11"/>
  </p:notesMasterIdLst>
  <p:sldIdLst>
    <p:sldId id="256" r:id="rId2"/>
    <p:sldId id="259" r:id="rId3"/>
    <p:sldId id="674" r:id="rId4"/>
    <p:sldId id="740" r:id="rId5"/>
    <p:sldId id="744" r:id="rId6"/>
    <p:sldId id="746" r:id="rId7"/>
    <p:sldId id="745" r:id="rId8"/>
    <p:sldId id="257" r:id="rId9"/>
    <p:sldId id="72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7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55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829144-6D4F-478F-A025-9082D4FE91E7}" type="datetimeFigureOut">
              <a:rPr lang="en-GB" smtClean="0"/>
              <a:t>30/03/2023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17DA90-2C1E-440C-8D97-962D9E67E6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9083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E762A9-BFF0-43EF-9A9F-D692C818C84A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A371C6-AF3A-412C-B893-4420F2CAC412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F9529-7785-4DBA-BA5D-3E37C32324B1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304CA-1AFB-77D6-24BF-56DBC58897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6B5C9A5-90F3-2249-9E10-7BA85968DB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BE4913-6AEF-4C28-E5F7-00B2952A7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2E0EE-549C-4EE7-B35B-01C27300CFBA}" type="datetime1">
              <a:rPr lang="en-GB" smtClean="0"/>
              <a:t>05/04/2023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B29DDC-C837-3604-8BC0-8DB5C5D721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9E980-4947-2A27-60F9-83834B051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136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8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1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D58AE-166B-43C5-854C-5DE25B428BA6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4217E-2684-4FA8-998F-01674C4F046F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2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C5BD8-0438-4BE6-9E11-FA5D976FEA8E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2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6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9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1269779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CD339-E61C-4A91-810F-9AB64D43BC57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233494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1" y="1325608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48456-25A0-436D-97C3-61AFF8F2F4D9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PS Booster magnets Task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h.cern.ch/Document/SupplyChain/DAI/9500342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BBE48-C170-94C9-B623-1C022373AF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PS Booster Magnets Task Force</a:t>
            </a:r>
            <a:br>
              <a:rPr lang="en-US" dirty="0"/>
            </a:br>
            <a:br>
              <a:rPr lang="en-US" dirty="0"/>
            </a:b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A3250F-AF33-47CA-7757-F9FE0959C04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9756EDE-B03A-437B-91E9-138ABB0041F7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6E5E6F-6D6B-B982-89C0-2EC450CECB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PS Booster magnets Task Force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1BF8C7-510C-F271-A55F-9526B0D746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6C536F5-4E00-B9D0-0F4D-3649DD3F8C98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1" y="3600952"/>
            <a:ext cx="4179694" cy="419653"/>
          </a:xfrm>
        </p:spPr>
        <p:txBody>
          <a:bodyPr>
            <a:normAutofit/>
          </a:bodyPr>
          <a:lstStyle/>
          <a:p>
            <a:r>
              <a:rPr lang="en-US" dirty="0"/>
              <a:t>Antony Newborough on behalf of TE/MSC-NCM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090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15C93-95FA-18D2-054C-C78A91E53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6" y="23349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sz="3200" dirty="0"/>
              <a:t>PS Booster Magnets Task Force</a:t>
            </a:r>
            <a:br>
              <a:rPr lang="en-US" sz="3200" dirty="0"/>
            </a:br>
            <a:endParaRPr lang="en-GB" sz="32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C7C51-0354-E72E-55FD-AF67D44A382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DAC3C3-1555-68EB-D9CD-3F4C2C8CACF2}"/>
              </a:ext>
            </a:extLst>
          </p:cNvPr>
          <p:cNvSpPr txBox="1"/>
          <p:nvPr/>
        </p:nvSpPr>
        <p:spPr>
          <a:xfrm>
            <a:off x="457201" y="1431611"/>
            <a:ext cx="588139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Mock-up - status;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Magnet reconstruction and estimated timeline;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/>
              <a:t>New magnet construction. </a:t>
            </a:r>
          </a:p>
          <a:p>
            <a:pPr lvl="1"/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/>
          </a:p>
          <a:p>
            <a:r>
              <a:rPr lang="en-US" sz="1400" dirty="0"/>
              <a:t> </a:t>
            </a:r>
          </a:p>
          <a:p>
            <a:endParaRPr lang="en-GB" sz="1400" dirty="0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79422E3-82F0-7E73-A3F7-7681453B77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</p:spPr>
        <p:txBody>
          <a:bodyPr/>
          <a:lstStyle/>
          <a:p>
            <a:fld id="{7BFD2CFD-D234-44D3-BF15-33747F127D4E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42DF536C-E80C-4AC5-C1A8-80973133B00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</p:spPr>
        <p:txBody>
          <a:bodyPr/>
          <a:lstStyle/>
          <a:p>
            <a:r>
              <a:rPr lang="en-GB"/>
              <a:t>PS Booster magnets Task Force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2DA12A9-1F47-5354-D0F3-192FA93C994A}"/>
              </a:ext>
            </a:extLst>
          </p:cNvPr>
          <p:cNvGrpSpPr/>
          <p:nvPr/>
        </p:nvGrpSpPr>
        <p:grpSpPr>
          <a:xfrm>
            <a:off x="5550785" y="1431611"/>
            <a:ext cx="2718757" cy="3148623"/>
            <a:chOff x="6274685" y="1617610"/>
            <a:chExt cx="2718757" cy="3148623"/>
          </a:xfrm>
        </p:grpSpPr>
        <p:pic>
          <p:nvPicPr>
            <p:cNvPr id="5" name="Picture 4" descr="Diagram&#10;&#10;Description automatically generated">
              <a:extLst>
                <a:ext uri="{FF2B5EF4-FFF2-40B4-BE49-F238E27FC236}">
                  <a16:creationId xmlns:a16="http://schemas.microsoft.com/office/drawing/2014/main" id="{2C6600C3-D40A-B719-FA94-22B41520DC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4156"/>
            <a:stretch/>
          </p:blipFill>
          <p:spPr>
            <a:xfrm>
              <a:off x="6274685" y="1896491"/>
              <a:ext cx="2718757" cy="2869742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CB59B75-611C-87F8-6E16-D0D8E18C4A72}"/>
                </a:ext>
              </a:extLst>
            </p:cNvPr>
            <p:cNvSpPr txBox="1"/>
            <p:nvPr/>
          </p:nvSpPr>
          <p:spPr>
            <a:xfrm>
              <a:off x="6343048" y="1617610"/>
              <a:ext cx="243519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u="sng" dirty="0">
                  <a:solidFill>
                    <a:schemeClr val="accent6"/>
                  </a:solidFill>
                </a:rPr>
                <a:t>The PSB Upgrades</a:t>
              </a:r>
              <a:endParaRPr lang="en-GB" sz="1200" b="1" u="sng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794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9A609-F28D-4A8E-B826-E74831D18783}" type="datetime1">
              <a:rPr lang="en-GB" smtClean="0"/>
              <a:t>05/04/2023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4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Magnet Mock-up…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A4A63C-550F-CB04-A2D8-BDA9595A66C5}"/>
              </a:ext>
            </a:extLst>
          </p:cNvPr>
          <p:cNvSpPr txBox="1"/>
          <p:nvPr/>
        </p:nvSpPr>
        <p:spPr>
          <a:xfrm>
            <a:off x="-79896" y="676500"/>
            <a:ext cx="473120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Study current method and alternative method of impregnation;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Order of raw material for dummy trials and to refurbish at least 6 magnets;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800" dirty="0"/>
              <a:t>Perform dummy assembly;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AAB04F-2AEA-5C43-B10A-6CB53A4412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6796" y="1005833"/>
            <a:ext cx="3783506" cy="484633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FB8428-4DED-D1F0-BC8F-4AA76BED37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5705" y="3328614"/>
            <a:ext cx="2645467" cy="15151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C32442B-2878-24BF-0740-3991B7075F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711" y="3391350"/>
            <a:ext cx="1834849" cy="1415738"/>
          </a:xfrm>
          <a:prstGeom prst="rect">
            <a:avLst/>
          </a:prstGeom>
        </p:spPr>
      </p:pic>
      <p:pic>
        <p:nvPicPr>
          <p:cNvPr id="1026" name="Picture 2" descr="Low Profile Hydraulic Torque Wrench Drive Unit">
            <a:extLst>
              <a:ext uri="{FF2B5EF4-FFF2-40B4-BE49-F238E27FC236}">
                <a16:creationId xmlns:a16="http://schemas.microsoft.com/office/drawing/2014/main" id="{548FB32F-E8FC-87CF-A63E-2DA81BFD1E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273"/>
          <a:stretch/>
        </p:blipFill>
        <p:spPr bwMode="auto">
          <a:xfrm>
            <a:off x="2678392" y="4561178"/>
            <a:ext cx="1893608" cy="1695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C8061FE-21FE-C650-14D6-6BA3E238B5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3013"/>
          <a:stretch/>
        </p:blipFill>
        <p:spPr>
          <a:xfrm>
            <a:off x="359711" y="4881632"/>
            <a:ext cx="2208266" cy="1292883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73BB2DA6-FBE8-F4BE-90FA-31A0CF02FE7A}"/>
              </a:ext>
            </a:extLst>
          </p:cNvPr>
          <p:cNvSpPr txBox="1"/>
          <p:nvPr/>
        </p:nvSpPr>
        <p:spPr>
          <a:xfrm>
            <a:off x="1446516" y="6157557"/>
            <a:ext cx="22429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Courtesy of </a:t>
            </a:r>
            <a:r>
              <a:rPr lang="pt-BR" sz="1000" dirty="0"/>
              <a:t>I. Aguirrebeitia EN/MME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37972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66F9-57B9-4554-A3C3-78A2C4943853}" type="datetime1">
              <a:rPr lang="en-GB" smtClean="0"/>
              <a:t>05/04/2023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5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Magnet Mock-up status…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DA417F2-D2D2-95D9-3471-D206A42446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954488"/>
              </p:ext>
            </p:extLst>
          </p:nvPr>
        </p:nvGraphicFramePr>
        <p:xfrm>
          <a:off x="460376" y="1426425"/>
          <a:ext cx="8226425" cy="2556061"/>
        </p:xfrm>
        <a:graphic>
          <a:graphicData uri="http://schemas.openxmlformats.org/drawingml/2006/table">
            <a:tbl>
              <a:tblPr/>
              <a:tblGrid>
                <a:gridCol w="2959163">
                  <a:extLst>
                    <a:ext uri="{9D8B030D-6E8A-4147-A177-3AD203B41FA5}">
                      <a16:colId xmlns:a16="http://schemas.microsoft.com/office/drawing/2014/main" val="527259143"/>
                    </a:ext>
                  </a:extLst>
                </a:gridCol>
                <a:gridCol w="939883">
                  <a:extLst>
                    <a:ext uri="{9D8B030D-6E8A-4147-A177-3AD203B41FA5}">
                      <a16:colId xmlns:a16="http://schemas.microsoft.com/office/drawing/2014/main" val="948712844"/>
                    </a:ext>
                  </a:extLst>
                </a:gridCol>
                <a:gridCol w="734284">
                  <a:extLst>
                    <a:ext uri="{9D8B030D-6E8A-4147-A177-3AD203B41FA5}">
                      <a16:colId xmlns:a16="http://schemas.microsoft.com/office/drawing/2014/main" val="1167730991"/>
                    </a:ext>
                  </a:extLst>
                </a:gridCol>
                <a:gridCol w="3593095">
                  <a:extLst>
                    <a:ext uri="{9D8B030D-6E8A-4147-A177-3AD203B41FA5}">
                      <a16:colId xmlns:a16="http://schemas.microsoft.com/office/drawing/2014/main" val="3626278483"/>
                    </a:ext>
                  </a:extLst>
                </a:gridCol>
              </a:tblGrid>
              <a:tr h="345216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Cost (kCHF)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Date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740187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926330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Design office study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sng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 25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12/22 – 4/23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Increase with new scope (forming tooling etc…), 160 hrs to completion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8293326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(Yoke + Coils)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191284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Tooling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2364736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forming (Bending/Machining)</a:t>
                      </a:r>
                    </a:p>
                  </a:txBody>
                  <a:tcPr marL="13221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On-going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6981761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Wrapping</a:t>
                      </a:r>
                    </a:p>
                  </a:txBody>
                  <a:tcPr marL="13221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Pending (new wrapping machine cost not yet included)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004672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for 3 QD / 3 QF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8441250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Jumper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sng" strike="noStrike">
                          <a:solidFill>
                            <a:srgbClr val="0563C1"/>
                          </a:solidFill>
                          <a:effectLst/>
                          <a:latin typeface="Calibri" panose="020F0502020204030204" pitchFamily="34" charset="0"/>
                          <a:hlinkClick r:id="rId2"/>
                        </a:rPr>
                        <a:t>https://edh.cern.ch/Document/SupplyChain/DAI/9500342</a:t>
                      </a:r>
                      <a:endParaRPr lang="en-GB" sz="800" b="0" i="0" u="sng" strike="noStrike">
                        <a:solidFill>
                          <a:srgbClr val="0563C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5430611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QF/QD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Jul-23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https://edh.cern.ch/Document/SupplyChain/DAI/9575519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455296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 + machining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06/23 -09/23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Tooling design by end of April, procument by June, tbd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3416409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Insulation + Resin (3QD + 3 QF)</a:t>
                      </a:r>
                    </a:p>
                  </a:txBody>
                  <a:tcPr marL="66105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Jun-23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Sample tape qualificaton underway, 0.15 mm tape has 5 week delay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703515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Dummy ½ Yoke (2 apertures)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 </a:t>
                      </a:r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(23.5)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May-23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Fabrication MME - 5k Material, 16.6k Machining, 1.9k Welding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344358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(FSU)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09/23 – 12/23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636411"/>
                  </a:ext>
                </a:extLst>
              </a:tr>
              <a:tr h="146900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Impregnation of Dummy with industrial partner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09/23 – 12/23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Contact with Tesla and Partzsch ongoing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626800"/>
                  </a:ext>
                </a:extLst>
              </a:tr>
              <a:tr h="154245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66105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7400519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A3A1C516-BF49-631A-7A52-A01CFFD19BA8}"/>
              </a:ext>
            </a:extLst>
          </p:cNvPr>
          <p:cNvSpPr txBox="1"/>
          <p:nvPr/>
        </p:nvSpPr>
        <p:spPr>
          <a:xfrm>
            <a:off x="656493" y="4520074"/>
            <a:ext cx="84132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propose to already launch the complete design file ‘build to plan’ for</a:t>
            </a:r>
          </a:p>
          <a:p>
            <a:r>
              <a:rPr lang="en-US" dirty="0"/>
              <a:t>4 variants ~ 800 </a:t>
            </a:r>
            <a:r>
              <a:rPr lang="en-US" dirty="0" err="1"/>
              <a:t>hrs</a:t>
            </a:r>
            <a:r>
              <a:rPr lang="en-US" dirty="0"/>
              <a:t>, 45 </a:t>
            </a:r>
            <a:r>
              <a:rPr lang="en-US" dirty="0" err="1"/>
              <a:t>kCHF</a:t>
            </a:r>
            <a:r>
              <a:rPr lang="en-US" dirty="0"/>
              <a:t> (4 x models + ~60 drawings), required for both the reconstruction and potential new magnets.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5184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66F9-57B9-4554-A3C3-78A2C4943853}" type="datetime1">
              <a:rPr lang="en-GB" smtClean="0"/>
              <a:t>05/04/2023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6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Magnet reconstruction + potential downtime…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6CDCCF3-B86A-342F-DEE0-396E02634C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431086"/>
              </p:ext>
            </p:extLst>
          </p:nvPr>
        </p:nvGraphicFramePr>
        <p:xfrm>
          <a:off x="457200" y="1314199"/>
          <a:ext cx="8226425" cy="2032746"/>
        </p:xfrm>
        <a:graphic>
          <a:graphicData uri="http://schemas.openxmlformats.org/drawingml/2006/table">
            <a:tbl>
              <a:tblPr/>
              <a:tblGrid>
                <a:gridCol w="2940905">
                  <a:extLst>
                    <a:ext uri="{9D8B030D-6E8A-4147-A177-3AD203B41FA5}">
                      <a16:colId xmlns:a16="http://schemas.microsoft.com/office/drawing/2014/main" val="2011392078"/>
                    </a:ext>
                  </a:extLst>
                </a:gridCol>
                <a:gridCol w="782333">
                  <a:extLst>
                    <a:ext uri="{9D8B030D-6E8A-4147-A177-3AD203B41FA5}">
                      <a16:colId xmlns:a16="http://schemas.microsoft.com/office/drawing/2014/main" val="1876771119"/>
                    </a:ext>
                  </a:extLst>
                </a:gridCol>
                <a:gridCol w="515195">
                  <a:extLst>
                    <a:ext uri="{9D8B030D-6E8A-4147-A177-3AD203B41FA5}">
                      <a16:colId xmlns:a16="http://schemas.microsoft.com/office/drawing/2014/main" val="2419987640"/>
                    </a:ext>
                  </a:extLst>
                </a:gridCol>
                <a:gridCol w="658305">
                  <a:extLst>
                    <a:ext uri="{9D8B030D-6E8A-4147-A177-3AD203B41FA5}">
                      <a16:colId xmlns:a16="http://schemas.microsoft.com/office/drawing/2014/main" val="1928008687"/>
                    </a:ext>
                  </a:extLst>
                </a:gridCol>
                <a:gridCol w="3329687">
                  <a:extLst>
                    <a:ext uri="{9D8B030D-6E8A-4147-A177-3AD203B41FA5}">
                      <a16:colId xmlns:a16="http://schemas.microsoft.com/office/drawing/2014/main" val="1226186357"/>
                    </a:ext>
                  </a:extLst>
                </a:gridCol>
              </a:tblGrid>
              <a:tr h="30061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Task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Estimated Duration Weeks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FSU (years)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398246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Strip down + yoke reconditioning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Removal of copper, replacing broken bolts, painting etc…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2063332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 forming, machining, wrapping, '1st' brazing, insertion and shimming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198284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Brazing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'Brazed end' x 64 + cleaning + Inspections/Testing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5210003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Prep for impregnation, impregnation/curing, cleaning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wrapping, shimming of bus bars, masking of references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0197026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Assembly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Interlock, Hydraulic, electrical alignment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329115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Certification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Including transport to lab with 6 kA connverter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1977165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MNC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Does not include CERN supervision/setup (Initially 30 - 50%)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3577837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4976996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Materials (not including Transport, MM, Vacuum etc..)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Copper, Insulation, electrical, hydraulic etc…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5495809"/>
                  </a:ext>
                </a:extLst>
              </a:tr>
              <a:tr h="1431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Magnetic Measurements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to be evaluated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5261616"/>
                  </a:ext>
                </a:extLst>
              </a:tr>
              <a:tr h="15030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</a:t>
                      </a:r>
                      <a:r>
                        <a:rPr lang="en-GB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activitities</a:t>
                      </a:r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(BI / vacuum/ survey/transport etc…)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Complexity varies with machine position, cost to be evaluated!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895745"/>
                  </a:ext>
                </a:extLst>
              </a:tr>
              <a:tr h="150309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Potential Downtime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FSU time my be reduced to 50 to 70% as we advance &amp; outsource tasks?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5823293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C2292954-6C3B-BA4B-9477-26F5049EF2A1}"/>
              </a:ext>
            </a:extLst>
          </p:cNvPr>
          <p:cNvSpPr txBox="1"/>
          <p:nvPr/>
        </p:nvSpPr>
        <p:spPr>
          <a:xfrm>
            <a:off x="457200" y="3532554"/>
            <a:ext cx="8229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Does not included infrastructure costs (VPI, oven, wrapping machine </a:t>
            </a:r>
            <a:r>
              <a:rPr lang="en-US" dirty="0" err="1"/>
              <a:t>etc</a:t>
            </a:r>
            <a:r>
              <a:rPr lang="en-US" dirty="0"/>
              <a:t>…) or CERN staff and that of other services (BI, Vacuum, Survey, Transport </a:t>
            </a:r>
            <a:r>
              <a:rPr lang="en-US" dirty="0" err="1"/>
              <a:t>etc</a:t>
            </a:r>
            <a:r>
              <a:rPr lang="en-US" dirty="0"/>
              <a:t>…)</a:t>
            </a:r>
            <a:endParaRPr lang="en-GB" dirty="0"/>
          </a:p>
        </p:txBody>
      </p:sp>
      <p:pic>
        <p:nvPicPr>
          <p:cNvPr id="4098" name="Picture 2" descr="Image result for radiation trefoil">
            <a:extLst>
              <a:ext uri="{FF2B5EF4-FFF2-40B4-BE49-F238E27FC236}">
                <a16:creationId xmlns:a16="http://schemas.microsoft.com/office/drawing/2014/main" id="{BA277026-B1D9-A2EB-B56F-E1817BE89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0847" y="183911"/>
            <a:ext cx="500666" cy="500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9153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846602-3860-5840-25CD-4C29112991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566F9-57B9-4554-A3C3-78A2C4943853}" type="datetime1">
              <a:rPr lang="en-GB" smtClean="0"/>
              <a:t>05/04/2023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46D9A8-5F6A-FE06-252E-2DA6166CA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00CD61-94F6-3502-6CCD-2BEEEBA0B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29852-4BDB-423A-9E90-1D89B82E42E0}" type="slidenum">
              <a:rPr lang="en-GB" smtClean="0"/>
              <a:t>7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139AB8-F6B9-E0C0-2836-24FF55D57773}"/>
              </a:ext>
            </a:extLst>
          </p:cNvPr>
          <p:cNvSpPr txBox="1"/>
          <p:nvPr/>
        </p:nvSpPr>
        <p:spPr>
          <a:xfrm>
            <a:off x="1365764" y="184931"/>
            <a:ext cx="6571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News magnet construction …</a:t>
            </a:r>
          </a:p>
        </p:txBody>
      </p:sp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4528ADE1-568F-6E19-2130-CE96B73712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211238"/>
              </p:ext>
            </p:extLst>
          </p:nvPr>
        </p:nvGraphicFramePr>
        <p:xfrm>
          <a:off x="2196123" y="646596"/>
          <a:ext cx="4306278" cy="5215217"/>
        </p:xfrm>
        <a:graphic>
          <a:graphicData uri="http://schemas.openxmlformats.org/drawingml/2006/table">
            <a:tbl>
              <a:tblPr/>
              <a:tblGrid>
                <a:gridCol w="3401435">
                  <a:extLst>
                    <a:ext uri="{9D8B030D-6E8A-4147-A177-3AD203B41FA5}">
                      <a16:colId xmlns:a16="http://schemas.microsoft.com/office/drawing/2014/main" val="3324066888"/>
                    </a:ext>
                  </a:extLst>
                </a:gridCol>
                <a:gridCol w="904843">
                  <a:extLst>
                    <a:ext uri="{9D8B030D-6E8A-4147-A177-3AD203B41FA5}">
                      <a16:colId xmlns:a16="http://schemas.microsoft.com/office/drawing/2014/main" val="1701104732"/>
                    </a:ext>
                  </a:extLst>
                </a:gridCol>
              </a:tblGrid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Characteristics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1714240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 length, 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7205449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QF length, 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1421668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length, mm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7075681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QD Weight, kg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6062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4653088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QF Weight, kg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3327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318195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weight, kg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4694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465882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Fixed costs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292163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Stamping tool, 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8029635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Stacking tool, 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597741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steel cost per kg, 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005647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# laminations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1706773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Cost per lamination, CHF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9086031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Units #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30103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309250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Unit cost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6332576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Yoke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29740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Stamping per magnet,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6417623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Stamping tool per magnet (50 units),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3613965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Stacking tool per magnet (50 units),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8115121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 steel cost,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9389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7378553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 and Machining,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7084559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6237474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962571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Material,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8677597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Forming + Machining + Wrapping + Insertion,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351663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Brazing/impregnation/Assembly,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4500286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Testing,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49148388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Final Assembly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0901539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Interlock,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6026090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Hydraulic, CHF 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5374865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Electrical, CHF</a:t>
                      </a:r>
                    </a:p>
                  </a:txBody>
                  <a:tcPr marL="59413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441046"/>
                  </a:ext>
                </a:extLst>
              </a:tr>
              <a:tr h="14753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Engineering ,Testing, Measurements and Documentation…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50000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853939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0531676"/>
                  </a:ext>
                </a:extLst>
              </a:tr>
              <a:tr h="154907">
                <a:tc>
                  <a:txBody>
                    <a:bodyPr/>
                    <a:lstStyle/>
                    <a:p>
                      <a:pPr algn="r" fontAlgn="b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kCHF</a:t>
                      </a:r>
                    </a:p>
                  </a:txBody>
                  <a:tcPr marL="0" marR="5941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01783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794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9500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A8EBED-0C91-70BF-8149-2BD8091E91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069AB9-9E8C-E5DA-D8A8-B6D8DA97500C}"/>
              </a:ext>
            </a:extLst>
          </p:cNvPr>
          <p:cNvSpPr txBox="1"/>
          <p:nvPr/>
        </p:nvSpPr>
        <p:spPr>
          <a:xfrm>
            <a:off x="3000646" y="3136612"/>
            <a:ext cx="3142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SPARE SLIDES</a:t>
            </a:r>
            <a:endParaRPr lang="en-GB" sz="3200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A966DCEA-6EC2-6097-440A-860B045EE4B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ECE1F02-2295-4528-AF77-7F99B0239013}" type="datetime1">
              <a:rPr lang="en-GB" smtClean="0"/>
              <a:t>05/04/2023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2DCCEC6E-138C-59F6-FA0D-47281AFCE7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PS Booster magnets Task Force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15703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57423</TotalTime>
  <Words>811</Words>
  <Application>Microsoft Office PowerPoint</Application>
  <PresentationFormat>On-screen Show (4:3)</PresentationFormat>
  <Paragraphs>243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CERNCorporate4-3</vt:lpstr>
      <vt:lpstr>PowerPoint Presentation</vt:lpstr>
      <vt:lpstr>PS Booster Magnets Task Force  </vt:lpstr>
      <vt:lpstr>PS Booster Magnets Task Force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Antony Newborough</dc:creator>
  <cp:lastModifiedBy>Antony Newborough</cp:lastModifiedBy>
  <cp:revision>142</cp:revision>
  <cp:lastPrinted>2023-03-10T15:01:45Z</cp:lastPrinted>
  <dcterms:created xsi:type="dcterms:W3CDTF">2022-11-21T15:12:50Z</dcterms:created>
  <dcterms:modified xsi:type="dcterms:W3CDTF">2023-04-05T10:38:31Z</dcterms:modified>
</cp:coreProperties>
</file>