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9.xml" ContentType="application/vnd.openxmlformats-officedocument.themeOverr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sldIdLst>
    <p:sldId id="256" r:id="rId2"/>
    <p:sldId id="261" r:id="rId3"/>
    <p:sldId id="286" r:id="rId4"/>
    <p:sldId id="287" r:id="rId5"/>
    <p:sldId id="288" r:id="rId6"/>
    <p:sldId id="301" r:id="rId7"/>
    <p:sldId id="323" r:id="rId8"/>
    <p:sldId id="309" r:id="rId9"/>
    <p:sldId id="310" r:id="rId10"/>
    <p:sldId id="311" r:id="rId11"/>
    <p:sldId id="313" r:id="rId12"/>
    <p:sldId id="316" r:id="rId13"/>
    <p:sldId id="315" r:id="rId14"/>
    <p:sldId id="314" r:id="rId15"/>
    <p:sldId id="317" r:id="rId16"/>
    <p:sldId id="318" r:id="rId17"/>
    <p:sldId id="320" r:id="rId18"/>
    <p:sldId id="319" r:id="rId19"/>
    <p:sldId id="321" r:id="rId20"/>
    <p:sldId id="322" r:id="rId21"/>
    <p:sldId id="260" r:id="rId22"/>
    <p:sldId id="31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055A0"/>
    <a:srgbClr val="A27802"/>
    <a:srgbClr val="317B7F"/>
    <a:srgbClr val="D72929"/>
    <a:srgbClr val="9D2713"/>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854" y="1320"/>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9.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7904689889607581"/>
          <c:y val="0.13023616665066562"/>
          <c:w val="0.50967679306786007"/>
          <c:h val="0.79369891046113239"/>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41E-4456-9425-7C64238F5C1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41E-4456-9425-7C64238F5C1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41E-4456-9425-7C64238F5C1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41E-4456-9425-7C64238F5C1F}"/>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41E-4456-9425-7C64238F5C1F}"/>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141E-4456-9425-7C64238F5C1F}"/>
              </c:ext>
            </c:extLst>
          </c:dPt>
          <c:dLbls>
            <c:dLbl>
              <c:idx val="0"/>
              <c:layout>
                <c:manualLayout>
                  <c:x val="-0.20681748521727727"/>
                  <c:y val="-8.608734757134405E-2"/>
                </c:manualLayout>
              </c:layout>
              <c:tx>
                <c:rich>
                  <a:bodyPr rot="0" spcFirstLastPara="1" vertOverflow="ellipsis" vert="horz" wrap="square" lIns="38100" tIns="19050" rIns="38100" bIns="19050" anchor="ctr" anchorCtr="0">
                    <a:spAutoFit/>
                  </a:bodyPr>
                  <a:lstStyle/>
                  <a:p>
                    <a:pPr algn="ctr" rtl="0">
                      <a:defRPr lang="en-US" sz="1100" b="1" i="0" u="none" strike="noStrike" kern="1200" baseline="0">
                        <a:solidFill>
                          <a:schemeClr val="bg1"/>
                        </a:solidFill>
                        <a:latin typeface="+mn-lt"/>
                        <a:ea typeface="+mn-ea"/>
                        <a:cs typeface="+mn-cs"/>
                      </a:defRPr>
                    </a:pPr>
                    <a:r>
                      <a:rPr lang="en-US" sz="1100" b="1" i="0" u="none" strike="noStrike" kern="1200" baseline="0" dirty="0">
                        <a:solidFill>
                          <a:schemeClr val="bg1"/>
                        </a:solidFill>
                        <a:latin typeface="+mn-lt"/>
                        <a:ea typeface="+mn-ea"/>
                        <a:cs typeface="+mn-cs"/>
                      </a:rPr>
                      <a:t>Siemens: </a:t>
                    </a:r>
                    <a:fld id="{1B972225-967A-423E-AE96-309EB021D628}" type="PERCENTAGE">
                      <a:rPr lang="en-US" sz="1100" b="1" i="0" u="none" strike="noStrike" kern="1200" baseline="0" smtClean="0">
                        <a:solidFill>
                          <a:schemeClr val="bg1"/>
                        </a:solidFill>
                        <a:latin typeface="+mn-lt"/>
                        <a:ea typeface="+mn-ea"/>
                        <a:cs typeface="+mn-cs"/>
                      </a:rPr>
                      <a:pPr algn="ctr" rtl="0">
                        <a:defRPr lang="en-US" sz="1100" b="1">
                          <a:solidFill>
                            <a:schemeClr val="bg1"/>
                          </a:solidFill>
                        </a:defRPr>
                      </a:pPr>
                      <a:t>[PERCENTAGE]</a:t>
                    </a:fld>
                    <a:r>
                      <a:rPr lang="en-US" sz="1100" b="1" i="0" u="none" strike="noStrike" kern="1200" baseline="0" dirty="0">
                        <a:solidFill>
                          <a:schemeClr val="bg1"/>
                        </a:solidFill>
                        <a:latin typeface="+mn-lt"/>
                        <a:ea typeface="+mn-ea"/>
                        <a:cs typeface="+mn-cs"/>
                      </a:rPr>
                      <a:t> (2101)</a:t>
                    </a:r>
                  </a:p>
                </c:rich>
              </c:tx>
              <c:spPr>
                <a:noFill/>
                <a:ln>
                  <a:noFill/>
                </a:ln>
                <a:effectLst/>
              </c:spPr>
              <c:txPr>
                <a:bodyPr rot="0" spcFirstLastPara="1" vertOverflow="ellipsis" vert="horz" wrap="square" lIns="38100" tIns="19050" rIns="38100" bIns="19050" anchor="ctr" anchorCtr="0">
                  <a:spAutoFit/>
                </a:bodyPr>
                <a:lstStyle/>
                <a:p>
                  <a:pPr algn="ctr" rtl="0">
                    <a:defRPr lang="en-US" sz="1100" b="1" i="0" u="none" strike="noStrike" kern="1200" baseline="0">
                      <a:solidFill>
                        <a:schemeClr val="bg1"/>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141E-4456-9425-7C64238F5C1F}"/>
                </c:ext>
              </c:extLst>
            </c:dLbl>
            <c:dLbl>
              <c:idx val="1"/>
              <c:layout>
                <c:manualLayout>
                  <c:x val="0.19071728794084719"/>
                  <c:y val="9.0049805554288889E-2"/>
                </c:manualLayout>
              </c:layout>
              <c:tx>
                <c:rich>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r>
                      <a:rPr lang="en-US" sz="1100" b="1" dirty="0">
                        <a:solidFill>
                          <a:schemeClr val="bg1"/>
                        </a:solidFill>
                      </a:rPr>
                      <a:t>Schneider: </a:t>
                    </a:r>
                    <a:fld id="{587C382A-B8C6-42AB-9D8C-4E65D18AE876}" type="PERCENTAGE">
                      <a:rPr lang="en-US" sz="1100" b="1" smtClean="0">
                        <a:solidFill>
                          <a:schemeClr val="bg1"/>
                        </a:solidFill>
                      </a:rPr>
                      <a:pPr>
                        <a:defRPr sz="1100" b="1">
                          <a:solidFill>
                            <a:schemeClr val="bg1"/>
                          </a:solidFill>
                        </a:defRPr>
                      </a:pPr>
                      <a:t>[PERCENTAGE]</a:t>
                    </a:fld>
                    <a:r>
                      <a:rPr lang="en-US" sz="1100" b="1" dirty="0">
                        <a:solidFill>
                          <a:schemeClr val="bg1"/>
                        </a:solidFill>
                      </a:rPr>
                      <a:t> (796)</a:t>
                    </a:r>
                  </a:p>
                </c:rich>
              </c:tx>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141E-4456-9425-7C64238F5C1F}"/>
                </c:ext>
              </c:extLst>
            </c:dLbl>
            <c:dLbl>
              <c:idx val="2"/>
              <c:layout>
                <c:manualLayout>
                  <c:x val="-5.0874181253384887E-2"/>
                  <c:y val="-8.1667235101741138E-3"/>
                </c:manualLayout>
              </c:layout>
              <c:tx>
                <c:rich>
                  <a:bodyPr rot="0" spcFirstLastPara="1" vertOverflow="ellipsis" vert="horz" wrap="square" lIns="38100" tIns="19050" rIns="38100" bIns="19050" anchor="ctr" anchorCtr="0">
                    <a:spAutoFit/>
                  </a:bodyPr>
                  <a:lstStyle/>
                  <a:p>
                    <a:pPr algn="ctr" rtl="0">
                      <a:defRPr lang="en-US" sz="1100" b="1" i="0" u="none" strike="noStrike" kern="1200" baseline="0">
                        <a:solidFill>
                          <a:sysClr val="windowText" lastClr="000000">
                            <a:lumMod val="75000"/>
                            <a:lumOff val="25000"/>
                          </a:sysClr>
                        </a:solidFill>
                        <a:latin typeface="+mn-lt"/>
                        <a:ea typeface="+mn-ea"/>
                        <a:cs typeface="+mn-cs"/>
                      </a:defRPr>
                    </a:pPr>
                    <a:r>
                      <a:rPr lang="en-US" dirty="0"/>
                      <a:t>WAGO: </a:t>
                    </a:r>
                    <a:fld id="{41896C53-7581-43D3-B51F-59669D47BA13}" type="PERCENTAGE">
                      <a:rPr lang="en-US" smtClean="0"/>
                      <a:pPr algn="ctr" rtl="0">
                        <a:defRPr lang="en-US" sz="1100" b="1">
                          <a:solidFill>
                            <a:sysClr val="windowText" lastClr="000000">
                              <a:lumMod val="75000"/>
                              <a:lumOff val="25000"/>
                            </a:sysClr>
                          </a:solidFill>
                        </a:defRPr>
                      </a:pPr>
                      <a:t>[PERCENTAGE]</a:t>
                    </a:fld>
                    <a:r>
                      <a:rPr lang="en-US" dirty="0"/>
                      <a:t> (76)</a:t>
                    </a:r>
                  </a:p>
                </c:rich>
              </c:tx>
              <c:spPr>
                <a:noFill/>
                <a:ln>
                  <a:noFill/>
                </a:ln>
                <a:effectLst/>
              </c:spPr>
              <c:txPr>
                <a:bodyPr rot="0" spcFirstLastPara="1" vertOverflow="ellipsis" vert="horz" wrap="square" lIns="38100" tIns="19050" rIns="38100" bIns="19050" anchor="ctr" anchorCtr="0">
                  <a:spAutoFit/>
                </a:bodyPr>
                <a:lstStyle/>
                <a:p>
                  <a:pPr algn="ctr" rtl="0">
                    <a:defRPr lang="en-US" sz="1100" b="1" i="0" u="none" strike="noStrike" kern="1200" baseline="0">
                      <a:solidFill>
                        <a:sysClr val="windowText" lastClr="000000">
                          <a:lumMod val="75000"/>
                          <a:lumOff val="25000"/>
                        </a:sysClr>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141E-4456-9425-7C64238F5C1F}"/>
                </c:ext>
              </c:extLst>
            </c:dLbl>
            <c:dLbl>
              <c:idx val="3"/>
              <c:layout>
                <c:manualLayout>
                  <c:x val="-3.3406224347642503E-2"/>
                  <c:y val="-4.2685672730976031E-2"/>
                </c:manualLayout>
              </c:layout>
              <c:tx>
                <c:rich>
                  <a:bodyPr rot="0" spcFirstLastPara="1" vertOverflow="ellipsis" vert="horz" wrap="square" lIns="38100" tIns="19050" rIns="38100" bIns="19050" anchor="ctr" anchorCtr="0">
                    <a:spAutoFit/>
                  </a:bodyPr>
                  <a:lstStyle/>
                  <a:p>
                    <a:pPr algn="ctr" rtl="0">
                      <a:defRPr lang="en-US" sz="1100" b="1" i="0" u="none" strike="noStrike" kern="1200" baseline="0">
                        <a:solidFill>
                          <a:sysClr val="windowText" lastClr="000000">
                            <a:lumMod val="75000"/>
                            <a:lumOff val="25000"/>
                          </a:sysClr>
                        </a:solidFill>
                        <a:latin typeface="+mn-lt"/>
                        <a:ea typeface="+mn-ea"/>
                        <a:cs typeface="+mn-cs"/>
                      </a:defRPr>
                    </a:pPr>
                    <a:r>
                      <a:rPr lang="en-US" dirty="0"/>
                      <a:t>Beckhoff: </a:t>
                    </a:r>
                    <a:fld id="{650FFF49-D86D-4E14-840D-E2ADD74F1839}" type="PERCENTAGE">
                      <a:rPr lang="en-US" smtClean="0"/>
                      <a:pPr algn="ctr" rtl="0">
                        <a:defRPr lang="en-US" sz="1100" b="1">
                          <a:solidFill>
                            <a:sysClr val="windowText" lastClr="000000">
                              <a:lumMod val="75000"/>
                              <a:lumOff val="25000"/>
                            </a:sysClr>
                          </a:solidFill>
                        </a:defRPr>
                      </a:pPr>
                      <a:t>[PERCENTAGE]</a:t>
                    </a:fld>
                    <a:r>
                      <a:rPr lang="en-US" dirty="0"/>
                      <a:t> (63)</a:t>
                    </a:r>
                  </a:p>
                </c:rich>
              </c:tx>
              <c:spPr>
                <a:noFill/>
                <a:ln>
                  <a:noFill/>
                </a:ln>
                <a:effectLst/>
              </c:spPr>
              <c:txPr>
                <a:bodyPr rot="0" spcFirstLastPara="1" vertOverflow="ellipsis" vert="horz" wrap="square" lIns="38100" tIns="19050" rIns="38100" bIns="19050" anchor="ctr" anchorCtr="0">
                  <a:spAutoFit/>
                </a:bodyPr>
                <a:lstStyle/>
                <a:p>
                  <a:pPr algn="ctr" rtl="0">
                    <a:defRPr lang="en-US" sz="1100" b="1" i="0" u="none" strike="noStrike" kern="1200" baseline="0">
                      <a:solidFill>
                        <a:sysClr val="windowText" lastClr="000000">
                          <a:lumMod val="75000"/>
                          <a:lumOff val="25000"/>
                        </a:sysClr>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141E-4456-9425-7C64238F5C1F}"/>
                </c:ext>
              </c:extLst>
            </c:dLbl>
            <c:dLbl>
              <c:idx val="4"/>
              <c:delete val="1"/>
              <c:extLst>
                <c:ext xmlns:c15="http://schemas.microsoft.com/office/drawing/2012/chart" uri="{CE6537A1-D6FC-4f65-9D91-7224C49458BB}"/>
                <c:ext xmlns:c16="http://schemas.microsoft.com/office/drawing/2014/chart" uri="{C3380CC4-5D6E-409C-BE32-E72D297353CC}">
                  <c16:uniqueId val="{00000009-141E-4456-9425-7C64238F5C1F}"/>
                </c:ext>
              </c:extLst>
            </c:dLbl>
            <c:dLbl>
              <c:idx val="5"/>
              <c:layout>
                <c:manualLayout>
                  <c:x val="6.2996683572386344E-2"/>
                  <c:y val="-3.1337480876093712E-2"/>
                </c:manualLayout>
              </c:layout>
              <c:tx>
                <c:rich>
                  <a:bodyPr rot="0" spcFirstLastPara="1" vertOverflow="ellipsis" vert="horz" wrap="square" lIns="38100" tIns="19050" rIns="38100" bIns="19050" anchor="ctr" anchorCtr="0">
                    <a:spAutoFit/>
                  </a:bodyPr>
                  <a:lstStyle/>
                  <a:p>
                    <a:pPr algn="ctr" rtl="0">
                      <a:defRPr lang="en-US" sz="1100" b="1" i="0" u="none" strike="noStrike" kern="1200" baseline="0">
                        <a:solidFill>
                          <a:sysClr val="windowText" lastClr="000000">
                            <a:lumMod val="75000"/>
                            <a:lumOff val="25000"/>
                          </a:sysClr>
                        </a:solidFill>
                        <a:latin typeface="+mn-lt"/>
                        <a:ea typeface="+mn-ea"/>
                        <a:cs typeface="+mn-cs"/>
                      </a:defRPr>
                    </a:pPr>
                    <a:r>
                      <a:rPr lang="en-US" dirty="0"/>
                      <a:t>B&amp;R: 1% (13)</a:t>
                    </a:r>
                  </a:p>
                </c:rich>
              </c:tx>
              <c:spPr>
                <a:noFill/>
                <a:ln>
                  <a:noFill/>
                </a:ln>
                <a:effectLst/>
              </c:spPr>
              <c:txPr>
                <a:bodyPr rot="0" spcFirstLastPara="1" vertOverflow="ellipsis" vert="horz" wrap="square" lIns="38100" tIns="19050" rIns="38100" bIns="19050" anchor="ctr" anchorCtr="0">
                  <a:spAutoFit/>
                </a:bodyPr>
                <a:lstStyle/>
                <a:p>
                  <a:pPr algn="ctr" rtl="0">
                    <a:defRPr lang="en-US" sz="1100" b="1" i="0" u="none" strike="noStrike" kern="1200" baseline="0">
                      <a:solidFill>
                        <a:sysClr val="windowText" lastClr="000000">
                          <a:lumMod val="75000"/>
                          <a:lumOff val="25000"/>
                        </a:sysClr>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B-141E-4456-9425-7C64238F5C1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Lit>
              <c:ptCount val="6"/>
              <c:pt idx="0">
                <c:v>1</c:v>
              </c:pt>
              <c:pt idx="1">
                <c:v>2</c:v>
              </c:pt>
              <c:pt idx="2">
                <c:v>4</c:v>
              </c:pt>
              <c:pt idx="3">
                <c:v>5</c:v>
              </c:pt>
              <c:pt idx="4">
                <c:v>6</c:v>
              </c:pt>
              <c:pt idx="5">
                <c:v>7</c:v>
              </c:pt>
              <c:extLst>
                <c:ext xmlns:c15="http://schemas.microsoft.com/office/drawing/2012/chart" uri="{02D57815-91ED-43cb-92C2-25804820EDAC}">
                  <c15:autoCat val="1"/>
                </c:ext>
              </c:extLst>
            </c:strLit>
          </c:cat>
          <c:val>
            <c:numRef>
              <c:f>(Sheet1!$F$40,Sheet1!$H$40,Sheet1!$N$40,Sheet1!$O$40,Sheet1!$P$40,Sheet1!$Q$40)</c:f>
              <c:numCache>
                <c:formatCode>General</c:formatCode>
                <c:ptCount val="6"/>
                <c:pt idx="0">
                  <c:v>2101</c:v>
                </c:pt>
                <c:pt idx="1">
                  <c:v>796</c:v>
                </c:pt>
                <c:pt idx="2">
                  <c:v>76</c:v>
                </c:pt>
                <c:pt idx="3">
                  <c:v>63</c:v>
                </c:pt>
                <c:pt idx="4">
                  <c:v>1</c:v>
                </c:pt>
                <c:pt idx="5">
                  <c:v>13</c:v>
                </c:pt>
              </c:numCache>
              <c:extLst/>
            </c:numRef>
          </c:val>
          <c:extLst>
            <c:ext xmlns:c16="http://schemas.microsoft.com/office/drawing/2014/chart" uri="{C3380CC4-5D6E-409C-BE32-E72D297353CC}">
              <c16:uniqueId val="{0000000C-141E-4456-9425-7C64238F5C1F}"/>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CE0-4444-810B-106D79E9742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CE0-4444-810B-106D79E97420}"/>
              </c:ext>
            </c:extLst>
          </c:dPt>
          <c:dLbls>
            <c:dLbl>
              <c:idx val="0"/>
              <c:tx>
                <c:rich>
                  <a:bodyPr/>
                  <a:lstStyle/>
                  <a:p>
                    <a:r>
                      <a:rPr lang="en-US"/>
                      <a:t>Yes: </a:t>
                    </a:r>
                    <a:fld id="{741B2C2A-4444-484C-A060-FC90758396C6}" type="VALUE">
                      <a:rPr lang="en-US" smtClean="0"/>
                      <a:pPr/>
                      <a:t>[VALUE]</a:t>
                    </a:fld>
                    <a:endParaRPr lang="en-US"/>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CE0-4444-810B-106D79E97420}"/>
                </c:ext>
              </c:extLst>
            </c:dLbl>
            <c:dLbl>
              <c:idx val="1"/>
              <c:layout>
                <c:manualLayout>
                  <c:x val="2.4751312335958005E-2"/>
                  <c:y val="2.2154418197725283E-2"/>
                </c:manualLayout>
              </c:layout>
              <c:tx>
                <c:rich>
                  <a:bodyPr rot="0" spcFirstLastPara="1" vertOverflow="ellipsis" vert="horz" wrap="square" anchor="ctr" anchorCtr="1"/>
                  <a:lstStyle/>
                  <a:p>
                    <a:pPr>
                      <a:defRPr sz="1100" b="1" i="0" u="none" strike="noStrike" kern="1200" baseline="0">
                        <a:solidFill>
                          <a:srgbClr val="104282"/>
                        </a:solidFill>
                        <a:latin typeface="+mn-lt"/>
                        <a:ea typeface="+mn-ea"/>
                        <a:cs typeface="+mn-cs"/>
                      </a:defRPr>
                    </a:pPr>
                    <a:r>
                      <a:rPr lang="en-US">
                        <a:solidFill>
                          <a:srgbClr val="104282"/>
                        </a:solidFill>
                      </a:rPr>
                      <a:t>NO: </a:t>
                    </a:r>
                    <a:fld id="{4CCA9E60-469F-4083-A07C-4E4D5743DB64}" type="VALUE">
                      <a:rPr lang="en-US" smtClean="0">
                        <a:solidFill>
                          <a:srgbClr val="104282"/>
                        </a:solidFill>
                      </a:rPr>
                      <a:pPr>
                        <a:defRPr>
                          <a:solidFill>
                            <a:srgbClr val="104282"/>
                          </a:solidFill>
                        </a:defRPr>
                      </a:pPr>
                      <a:t>[VALUE]</a:t>
                    </a:fld>
                    <a:endParaRPr lang="en-US">
                      <a:solidFill>
                        <a:srgbClr val="104282"/>
                      </a:solidFill>
                    </a:endParaRPr>
                  </a:p>
                </c:rich>
              </c:tx>
              <c:spPr>
                <a:noFill/>
                <a:ln>
                  <a:noFill/>
                </a:ln>
                <a:effectLst/>
              </c:spPr>
              <c:txPr>
                <a:bodyPr rot="0" spcFirstLastPara="1" vertOverflow="ellipsis" vert="horz" wrap="square" anchor="ctr" anchorCtr="1"/>
                <a:lstStyle/>
                <a:p>
                  <a:pPr>
                    <a:defRPr sz="1100" b="1" i="0" u="none" strike="noStrike" kern="1200" baseline="0">
                      <a:solidFill>
                        <a:srgbClr val="104282"/>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DCE0-4444-810B-106D79E97420}"/>
                </c:ext>
              </c:extLst>
            </c:dLbl>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Sheet1!$BK$40:$BL$40</c:f>
              <c:numCache>
                <c:formatCode>0.0%</c:formatCode>
                <c:ptCount val="2"/>
                <c:pt idx="0">
                  <c:v>0.88367276492923696</c:v>
                </c:pt>
                <c:pt idx="1">
                  <c:v>0.11632723507076287</c:v>
                </c:pt>
              </c:numCache>
            </c:numRef>
          </c:val>
          <c:extLst>
            <c:ext xmlns:c16="http://schemas.microsoft.com/office/drawing/2014/chart" uri="{C3380CC4-5D6E-409C-BE32-E72D297353CC}">
              <c16:uniqueId val="{00000004-DCE0-4444-810B-106D79E97420}"/>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1"/>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1"/>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65D-4CA6-A699-4A7F0658B0A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65D-4CA6-A699-4A7F0658B0A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65D-4CA6-A699-4A7F0658B0AF}"/>
              </c:ext>
            </c:extLst>
          </c:dPt>
          <c:dLbls>
            <c:dLbl>
              <c:idx val="0"/>
              <c:layout>
                <c:manualLayout>
                  <c:x val="-0.13896203167602786"/>
                  <c:y val="-0.22447151977672458"/>
                </c:manualLayout>
              </c:layout>
              <c:tx>
                <c:rich>
                  <a:bodyPr rot="0" spcFirstLastPara="1" vertOverflow="ellipsis" vert="horz" wrap="square" anchor="ctr" anchorCtr="1"/>
                  <a:lstStyle/>
                  <a:p>
                    <a:pPr>
                      <a:defRPr sz="1000" b="1" i="0" u="none" strike="noStrike" kern="1200" baseline="0">
                        <a:solidFill>
                          <a:schemeClr val="bg1"/>
                        </a:solidFill>
                        <a:latin typeface="Calibri" panose="020F0502020204030204" pitchFamily="34" charset="0"/>
                        <a:ea typeface="+mn-ea"/>
                        <a:cs typeface="Calibri" panose="020F0502020204030204" pitchFamily="34" charset="0"/>
                      </a:defRPr>
                    </a:pPr>
                    <a:r>
                      <a:rPr lang="en-US">
                        <a:solidFill>
                          <a:schemeClr val="bg1"/>
                        </a:solidFill>
                      </a:rPr>
                      <a:t>At CERN: </a:t>
                    </a:r>
                    <a:fld id="{F6BFC2DA-A5B9-4CEB-8874-9CEB950E1A20}" type="VALUE">
                      <a:rPr lang="en-US">
                        <a:solidFill>
                          <a:schemeClr val="bg1"/>
                        </a:solidFill>
                      </a:rPr>
                      <a:pPr>
                        <a:defRPr>
                          <a:solidFill>
                            <a:schemeClr val="bg1"/>
                          </a:solidFill>
                        </a:defRPr>
                      </a:pPr>
                      <a:t>[VALUE]</a:t>
                    </a:fld>
                    <a:endParaRPr lang="en-US">
                      <a:solidFill>
                        <a:schemeClr val="bg1"/>
                      </a:solidFill>
                    </a:endParaRPr>
                  </a:p>
                </c:rich>
              </c:tx>
              <c:spPr>
                <a:noFill/>
                <a:ln>
                  <a:noFill/>
                </a:ln>
                <a:effectLst/>
              </c:spPr>
              <c:txPr>
                <a:bodyPr rot="0" spcFirstLastPara="1" vertOverflow="ellipsis" vert="horz" wrap="square" anchor="ctr" anchorCtr="1"/>
                <a:lstStyle/>
                <a:p>
                  <a:pPr>
                    <a:defRPr sz="1000" b="1" i="0" u="none" strike="noStrike" kern="1200" baseline="0">
                      <a:solidFill>
                        <a:schemeClr val="bg1"/>
                      </a:solidFill>
                      <a:latin typeface="Calibri" panose="020F0502020204030204" pitchFamily="34" charset="0"/>
                      <a:ea typeface="+mn-ea"/>
                      <a:cs typeface="Calibri" panose="020F0502020204030204" pitchFamily="34" charset="0"/>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C65D-4CA6-A699-4A7F0658B0AF}"/>
                </c:ext>
              </c:extLst>
            </c:dLbl>
            <c:dLbl>
              <c:idx val="1"/>
              <c:layout>
                <c:manualLayout>
                  <c:x val="1.0915664917904376E-7"/>
                  <c:y val="-2.2889426665509218E-2"/>
                </c:manualLayout>
              </c:layout>
              <c:tx>
                <c:rich>
                  <a:bodyPr/>
                  <a:lstStyle/>
                  <a:p>
                    <a:r>
                      <a:rPr lang="en-US"/>
                      <a:t>By External company: </a:t>
                    </a:r>
                    <a:fld id="{796D0708-E36A-4186-A0DB-6680098B0217}" type="VALUE">
                      <a:rPr lang="en-US"/>
                      <a:pPr/>
                      <a:t>[VALUE]</a:t>
                    </a:fld>
                    <a:endParaRPr lang="en-US"/>
                  </a:p>
                </c:rich>
              </c:tx>
              <c:dLblPos val="bestFit"/>
              <c:showLegendKey val="0"/>
              <c:showVal val="1"/>
              <c:showCatName val="0"/>
              <c:showSerName val="0"/>
              <c:showPercent val="0"/>
              <c:showBubbleSize val="0"/>
              <c:extLst>
                <c:ext xmlns:c15="http://schemas.microsoft.com/office/drawing/2012/chart" uri="{CE6537A1-D6FC-4f65-9D91-7224C49458BB}">
                  <c15:layout>
                    <c:manualLayout>
                      <c:w val="0.38569344926933807"/>
                      <c:h val="0.10233715539116042"/>
                    </c:manualLayout>
                  </c15:layout>
                  <c15:dlblFieldTable/>
                  <c15:showDataLabelsRange val="0"/>
                </c:ext>
                <c:ext xmlns:c16="http://schemas.microsoft.com/office/drawing/2014/chart" uri="{C3380CC4-5D6E-409C-BE32-E72D297353CC}">
                  <c16:uniqueId val="{00000003-C65D-4CA6-A699-4A7F0658B0AF}"/>
                </c:ext>
              </c:extLst>
            </c:dLbl>
            <c:dLbl>
              <c:idx val="2"/>
              <c:layout>
                <c:manualLayout>
                  <c:x val="7.6559635661302639E-2"/>
                  <c:y val="-2.6032935035128487E-2"/>
                </c:manualLayout>
              </c:layout>
              <c:tx>
                <c:rich>
                  <a:bodyPr/>
                  <a:lstStyle/>
                  <a:p>
                    <a:r>
                      <a:rPr lang="en-US"/>
                      <a:t>Both: </a:t>
                    </a:r>
                    <a:fld id="{445251E6-29CF-4141-89F2-B6AFCBD0B55D}" type="VALUE">
                      <a:rPr lang="en-US"/>
                      <a:pPr/>
                      <a:t>[VALUE]</a:t>
                    </a:fld>
                    <a:endParaRPr lang="en-US"/>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C65D-4CA6-A699-4A7F0658B0AF}"/>
                </c:ext>
              </c:extLst>
            </c:dLbl>
            <c:spPr>
              <a:noFill/>
              <a:ln>
                <a:noFill/>
              </a:ln>
              <a:effectLst/>
            </c:spPr>
            <c:txPr>
              <a:bodyPr rot="0" spcFirstLastPara="1" vertOverflow="ellipsis" vert="horz" wrap="square" anchor="ctr" anchorCtr="1"/>
              <a:lstStyle/>
              <a:p>
                <a:pPr>
                  <a:defRPr sz="1000" b="1"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Sheet1!$S$11</c:f>
              <c:strCache>
                <c:ptCount val="1"/>
                <c:pt idx="0">
                  <c:v>By an external company</c:v>
                </c:pt>
              </c:strCache>
            </c:strRef>
          </c:cat>
          <c:val>
            <c:numRef>
              <c:f>Sheet1!$T$41:$V$41</c:f>
              <c:numCache>
                <c:formatCode>0.0%</c:formatCode>
                <c:ptCount val="3"/>
                <c:pt idx="0">
                  <c:v>0.83396617190196753</c:v>
                </c:pt>
                <c:pt idx="1">
                  <c:v>6.5585088022091814E-2</c:v>
                </c:pt>
                <c:pt idx="2">
                  <c:v>0.10044874007594062</c:v>
                </c:pt>
              </c:numCache>
            </c:numRef>
          </c:val>
          <c:extLst>
            <c:ext xmlns:c16="http://schemas.microsoft.com/office/drawing/2014/chart" uri="{C3380CC4-5D6E-409C-BE32-E72D297353CC}">
              <c16:uniqueId val="{00000006-C65D-4CA6-A699-4A7F0658B0AF}"/>
            </c:ext>
          </c:extLst>
        </c:ser>
        <c:ser>
          <c:idx val="0"/>
          <c:order val="1"/>
          <c:dPt>
            <c:idx val="0"/>
            <c:bubble3D val="0"/>
            <c:spPr>
              <a:solidFill>
                <a:schemeClr val="accent1"/>
              </a:solidFill>
              <a:ln w="19050">
                <a:solidFill>
                  <a:schemeClr val="lt1"/>
                </a:solidFill>
              </a:ln>
              <a:effectLst/>
            </c:spPr>
            <c:extLst>
              <c:ext xmlns:c16="http://schemas.microsoft.com/office/drawing/2014/chart" uri="{C3380CC4-5D6E-409C-BE32-E72D297353CC}">
                <c16:uniqueId val="{00000008-C65D-4CA6-A699-4A7F0658B0A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A-C65D-4CA6-A699-4A7F0658B0A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C-C65D-4CA6-A699-4A7F0658B0AF}"/>
              </c:ext>
            </c:extLst>
          </c:dPt>
          <c:dLbls>
            <c:spPr>
              <a:noFill/>
              <a:ln>
                <a:noFill/>
              </a:ln>
              <a:effectLst/>
            </c:spPr>
            <c:txPr>
              <a:bodyPr rot="0" spcFirstLastPara="1" vertOverflow="ellipsis" vert="horz" wrap="square" anchor="ctr" anchorCtr="1"/>
              <a:lstStyle/>
              <a:p>
                <a:pPr>
                  <a:defRPr sz="1000" b="1"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Sheet1!$S$11</c:f>
              <c:strCache>
                <c:ptCount val="1"/>
                <c:pt idx="0">
                  <c:v>By an external company</c:v>
                </c:pt>
              </c:strCache>
            </c:strRef>
          </c:cat>
          <c:val>
            <c:numRef>
              <c:f>Sheet1!$T$41:$V$41</c:f>
              <c:numCache>
                <c:formatCode>0.0%</c:formatCode>
                <c:ptCount val="3"/>
                <c:pt idx="0">
                  <c:v>0.83396617190196753</c:v>
                </c:pt>
                <c:pt idx="1">
                  <c:v>6.5585088022091814E-2</c:v>
                </c:pt>
                <c:pt idx="2">
                  <c:v>0.10044874007594062</c:v>
                </c:pt>
              </c:numCache>
            </c:numRef>
          </c:val>
          <c:extLst>
            <c:ext xmlns:c16="http://schemas.microsoft.com/office/drawing/2014/chart" uri="{C3380CC4-5D6E-409C-BE32-E72D297353CC}">
              <c16:uniqueId val="{0000000D-C65D-4CA6-A699-4A7F0658B0AF}"/>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chart>
  <c:spPr>
    <a:noFill/>
    <a:ln>
      <a:noFill/>
    </a:ln>
    <a:effectLst/>
  </c:spPr>
  <c:txPr>
    <a:bodyPr/>
    <a:lstStyle/>
    <a:p>
      <a:pPr>
        <a:defRPr sz="1000" b="1">
          <a:latin typeface="Calibri" panose="020F0502020204030204" pitchFamily="34" charset="0"/>
          <a:cs typeface="Calibri" panose="020F0502020204030204" pitchFamily="34"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415-41C4-BAB0-7576B6637C0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415-41C4-BAB0-7576B6637C0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415-41C4-BAB0-7576B6637C06}"/>
              </c:ext>
            </c:extLst>
          </c:dPt>
          <c:dLbls>
            <c:dLbl>
              <c:idx val="0"/>
              <c:layout>
                <c:manualLayout>
                  <c:x val="-6.6032232740381488E-2"/>
                  <c:y val="-0.25286828808497003"/>
                </c:manualLayout>
              </c:layout>
              <c:tx>
                <c:rich>
                  <a:bodyPr rot="0" spcFirstLastPara="1" vertOverflow="ellipsis" vert="horz" wrap="square" anchor="ctr" anchorCtr="1"/>
                  <a:lstStyle/>
                  <a:p>
                    <a:pPr>
                      <a:defRPr sz="1000" b="1" i="0" u="none" strike="noStrike" kern="1200" baseline="0">
                        <a:solidFill>
                          <a:schemeClr val="bg1"/>
                        </a:solidFill>
                        <a:latin typeface="Calibri" panose="020F0502020204030204" pitchFamily="34" charset="0"/>
                        <a:ea typeface="+mn-ea"/>
                        <a:cs typeface="Calibri" panose="020F0502020204030204" pitchFamily="34" charset="0"/>
                      </a:defRPr>
                    </a:pPr>
                    <a:r>
                      <a:rPr lang="en-US">
                        <a:solidFill>
                          <a:schemeClr val="bg1"/>
                        </a:solidFill>
                      </a:rPr>
                      <a:t>At CERN: </a:t>
                    </a:r>
                    <a:fld id="{C7F71B44-F1DF-4E26-A780-40DF47701217}" type="VALUE">
                      <a:rPr lang="en-US">
                        <a:solidFill>
                          <a:schemeClr val="bg1"/>
                        </a:solidFill>
                      </a:rPr>
                      <a:pPr>
                        <a:defRPr>
                          <a:solidFill>
                            <a:schemeClr val="bg1"/>
                          </a:solidFill>
                        </a:defRPr>
                      </a:pPr>
                      <a:t>[VALUE]</a:t>
                    </a:fld>
                    <a:endParaRPr lang="en-US">
                      <a:solidFill>
                        <a:schemeClr val="bg1"/>
                      </a:solidFill>
                    </a:endParaRPr>
                  </a:p>
                </c:rich>
              </c:tx>
              <c:spPr>
                <a:noFill/>
                <a:ln>
                  <a:noFill/>
                </a:ln>
                <a:effectLst/>
              </c:spPr>
              <c:txPr>
                <a:bodyPr rot="0" spcFirstLastPara="1" vertOverflow="ellipsis" vert="horz" wrap="square" anchor="ctr" anchorCtr="1"/>
                <a:lstStyle/>
                <a:p>
                  <a:pPr>
                    <a:defRPr sz="1000" b="1" i="0" u="none" strike="noStrike" kern="1200" baseline="0">
                      <a:solidFill>
                        <a:schemeClr val="bg1"/>
                      </a:solidFill>
                      <a:latin typeface="Calibri" panose="020F0502020204030204" pitchFamily="34" charset="0"/>
                      <a:ea typeface="+mn-ea"/>
                      <a:cs typeface="Calibri" panose="020F0502020204030204" pitchFamily="34" charset="0"/>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415-41C4-BAB0-7576B6637C06}"/>
                </c:ext>
              </c:extLst>
            </c:dLbl>
            <c:dLbl>
              <c:idx val="1"/>
              <c:layout>
                <c:manualLayout>
                  <c:x val="3.5807701921079776E-3"/>
                  <c:y val="-3.3912944509412275E-3"/>
                </c:manualLayout>
              </c:layout>
              <c:tx>
                <c:rich>
                  <a:bodyPr/>
                  <a:lstStyle/>
                  <a:p>
                    <a:r>
                      <a:rPr lang="en-US" dirty="0"/>
                      <a:t>By external company: </a:t>
                    </a:r>
                    <a:fld id="{F7C5DC6E-4E64-4092-B02E-8B0A1AD9B976}" type="VALUE">
                      <a:rPr lang="en-US" smtClean="0"/>
                      <a:pPr/>
                      <a:t>[VALUE]</a:t>
                    </a:fld>
                    <a:endParaRPr lang="en-US" dirty="0"/>
                  </a:p>
                </c:rich>
              </c:tx>
              <c:dLblPos val="bestFit"/>
              <c:showLegendKey val="0"/>
              <c:showVal val="1"/>
              <c:showCatName val="0"/>
              <c:showSerName val="0"/>
              <c:showPercent val="0"/>
              <c:showBubbleSize val="0"/>
              <c:extLst>
                <c:ext xmlns:c15="http://schemas.microsoft.com/office/drawing/2012/chart" uri="{CE6537A1-D6FC-4f65-9D91-7224C49458BB}">
                  <c15:layout>
                    <c:manualLayout>
                      <c:w val="0.31108537310910761"/>
                      <c:h val="8.335482134460015E-2"/>
                    </c:manualLayout>
                  </c15:layout>
                  <c15:dlblFieldTable/>
                  <c15:showDataLabelsRange val="0"/>
                </c:ext>
                <c:ext xmlns:c16="http://schemas.microsoft.com/office/drawing/2014/chart" uri="{C3380CC4-5D6E-409C-BE32-E72D297353CC}">
                  <c16:uniqueId val="{00000003-9415-41C4-BAB0-7576B6637C06}"/>
                </c:ext>
              </c:extLst>
            </c:dLbl>
            <c:dLbl>
              <c:idx val="2"/>
              <c:layout>
                <c:manualLayout>
                  <c:x val="8.4947141262906645E-2"/>
                  <c:y val="-1.5851449632495865E-2"/>
                </c:manualLayout>
              </c:layout>
              <c:tx>
                <c:rich>
                  <a:bodyPr/>
                  <a:lstStyle/>
                  <a:p>
                    <a:r>
                      <a:rPr lang="en-US" dirty="0"/>
                      <a:t>Both: </a:t>
                    </a:r>
                    <a:fld id="{62A68054-AC0E-4174-BAC7-8CCF97F0D5E7}" type="VALUE">
                      <a:rPr lang="en-US" smtClean="0"/>
                      <a:pPr/>
                      <a:t>[VALUE]</a:t>
                    </a:fld>
                    <a:endParaRPr lang="en-US" dirty="0"/>
                  </a:p>
                </c:rich>
              </c:tx>
              <c:dLblPos val="bestFit"/>
              <c:showLegendKey val="0"/>
              <c:showVal val="1"/>
              <c:showCatName val="0"/>
              <c:showSerName val="0"/>
              <c:showPercent val="0"/>
              <c:showBubbleSize val="0"/>
              <c:extLst>
                <c:ext xmlns:c15="http://schemas.microsoft.com/office/drawing/2012/chart" uri="{CE6537A1-D6FC-4f65-9D91-7224C49458BB}">
                  <c15:layout>
                    <c:manualLayout>
                      <c:w val="0.22801601075832836"/>
                      <c:h val="4.7569331364058956E-2"/>
                    </c:manualLayout>
                  </c15:layout>
                  <c15:dlblFieldTable/>
                  <c15:showDataLabelsRange val="0"/>
                </c:ext>
                <c:ext xmlns:c16="http://schemas.microsoft.com/office/drawing/2014/chart" uri="{C3380CC4-5D6E-409C-BE32-E72D297353CC}">
                  <c16:uniqueId val="{00000005-9415-41C4-BAB0-7576B6637C06}"/>
                </c:ext>
              </c:extLst>
            </c:dLbl>
            <c:spPr>
              <a:noFill/>
              <a:ln>
                <a:noFill/>
              </a:ln>
              <a:effectLst/>
            </c:spPr>
            <c:txPr>
              <a:bodyPr rot="0" spcFirstLastPara="1" vertOverflow="ellipsis" vert="horz" wrap="square" anchor="ctr" anchorCtr="1"/>
              <a:lstStyle/>
              <a:p>
                <a:pPr>
                  <a:defRPr sz="1000" b="1"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Sheet1!$X$41:$Z$41</c:f>
              <c:numCache>
                <c:formatCode>0.0%</c:formatCode>
                <c:ptCount val="3"/>
                <c:pt idx="0">
                  <c:v>0.90610976872626847</c:v>
                </c:pt>
                <c:pt idx="1">
                  <c:v>3.9351052813255093E-2</c:v>
                </c:pt>
                <c:pt idx="2">
                  <c:v>5.4539178460476352E-2</c:v>
                </c:pt>
              </c:numCache>
            </c:numRef>
          </c:val>
          <c:extLst>
            <c:ext xmlns:c16="http://schemas.microsoft.com/office/drawing/2014/chart" uri="{C3380CC4-5D6E-409C-BE32-E72D297353CC}">
              <c16:uniqueId val="{00000006-9415-41C4-BAB0-7576B6637C06}"/>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b="1">
          <a:latin typeface="Calibri" panose="020F0502020204030204" pitchFamily="34" charset="0"/>
          <a:cs typeface="Calibri" panose="020F0502020204030204" pitchFamily="34" charset="0"/>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712-429C-A0CE-1F131B16430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712-429C-A0CE-1F131B16430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712-429C-A0CE-1F131B16430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712-429C-A0CE-1F131B16430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712-429C-A0CE-1F131B16430E}"/>
              </c:ext>
            </c:extLst>
          </c:dPt>
          <c:dLbls>
            <c:dLbl>
              <c:idx val="0"/>
              <c:layout>
                <c:manualLayout>
                  <c:x val="-2.9805055946953998E-2"/>
                  <c:y val="-1.1115673022735494E-2"/>
                </c:manualLayout>
              </c:layout>
              <c:tx>
                <c:rich>
                  <a:bodyPr/>
                  <a:lstStyle/>
                  <a:p>
                    <a:r>
                      <a:rPr lang="en-US"/>
                      <a:t>File system: </a:t>
                    </a:r>
                    <a:fld id="{3B30F37B-6235-4DDA-AA21-3DC5A7BBD774}" type="VALUE">
                      <a:rPr lang="en-US" smtClean="0"/>
                      <a:pPr/>
                      <a:t>[VALUE]</a:t>
                    </a:fld>
                    <a:endParaRPr lang="en-US"/>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712-429C-A0CE-1F131B16430E}"/>
                </c:ext>
              </c:extLst>
            </c:dLbl>
            <c:dLbl>
              <c:idx val="1"/>
              <c:layout>
                <c:manualLayout>
                  <c:x val="-0.17159792789059261"/>
                  <c:y val="9.0913846108555033E-2"/>
                </c:manualLayout>
              </c:layout>
              <c:tx>
                <c:rich>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r>
                      <a:rPr lang="en-US" dirty="0">
                        <a:solidFill>
                          <a:schemeClr val="bg1"/>
                        </a:solidFill>
                      </a:rPr>
                      <a:t>git/</a:t>
                    </a:r>
                    <a:r>
                      <a:rPr lang="en-US" dirty="0" err="1">
                        <a:solidFill>
                          <a:schemeClr val="bg1"/>
                        </a:solidFill>
                      </a:rPr>
                      <a:t>svn</a:t>
                    </a:r>
                    <a:r>
                      <a:rPr lang="en-US" dirty="0">
                        <a:solidFill>
                          <a:schemeClr val="bg1"/>
                        </a:solidFill>
                      </a:rPr>
                      <a:t>: </a:t>
                    </a:r>
                    <a:fld id="{26F92FF1-E918-46B7-9763-A9D37F613303}" type="VALUE">
                      <a:rPr lang="en-US" smtClean="0">
                        <a:solidFill>
                          <a:schemeClr val="bg1"/>
                        </a:solidFill>
                      </a:rPr>
                      <a:pPr>
                        <a:defRPr>
                          <a:solidFill>
                            <a:schemeClr val="bg1"/>
                          </a:solidFill>
                        </a:defRPr>
                      </a:pPr>
                      <a:t>[VALUE]</a:t>
                    </a:fld>
                    <a:endParaRPr lang="en-US" dirty="0">
                      <a:solidFill>
                        <a:schemeClr val="bg1"/>
                      </a:solidFill>
                    </a:endParaRPr>
                  </a:p>
                </c:rich>
              </c:tx>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D712-429C-A0CE-1F131B16430E}"/>
                </c:ext>
              </c:extLst>
            </c:dLbl>
            <c:dLbl>
              <c:idx val="2"/>
              <c:layout>
                <c:manualLayout>
                  <c:x val="3.7560298383754659E-2"/>
                  <c:y val="-3.5236123611099429E-2"/>
                </c:manualLayout>
              </c:layout>
              <c:tx>
                <c:rich>
                  <a:bodyPr/>
                  <a:lstStyle/>
                  <a:p>
                    <a:r>
                      <a:rPr lang="en-US" dirty="0"/>
                      <a:t>EDMS:</a:t>
                    </a:r>
                    <a:r>
                      <a:rPr lang="en-US" baseline="0" dirty="0"/>
                      <a:t> </a:t>
                    </a:r>
                    <a:fld id="{D98E8F58-BDDB-4B15-9F9E-AD93B6AFA453}" type="VALUE">
                      <a:rPr lang="en-US" smtClean="0"/>
                      <a:pPr/>
                      <a:t>[VALUE]</a:t>
                    </a:fld>
                    <a:endParaRPr lang="en-US" baseline="0" dirty="0"/>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D712-429C-A0CE-1F131B16430E}"/>
                </c:ext>
              </c:extLst>
            </c:dLbl>
            <c:dLbl>
              <c:idx val="3"/>
              <c:layout>
                <c:manualLayout>
                  <c:x val="2.5931205967675092E-2"/>
                  <c:y val="-4.5139268561431248E-3"/>
                </c:manualLayout>
              </c:layout>
              <c:tx>
                <c:rich>
                  <a:bodyPr/>
                  <a:lstStyle/>
                  <a:p>
                    <a:r>
                      <a:rPr lang="en-US"/>
                      <a:t>N/A: </a:t>
                    </a:r>
                    <a:fld id="{0AD2B854-50EB-43F8-9AC8-57DFAB7B35AD}" type="VALUE">
                      <a:rPr lang="en-US" smtClean="0"/>
                      <a:pPr/>
                      <a:t>[VALUE]</a:t>
                    </a:fld>
                    <a:endParaRPr lang="en-US"/>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D712-429C-A0CE-1F131B16430E}"/>
                </c:ext>
              </c:extLst>
            </c:dLbl>
            <c:dLbl>
              <c:idx val="4"/>
              <c:layout>
                <c:manualLayout>
                  <c:x val="0.21353692498963944"/>
                  <c:y val="-7.7676183246557715E-2"/>
                </c:manualLayout>
              </c:layout>
              <c:tx>
                <c:rich>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r>
                      <a:rPr lang="en-US" dirty="0">
                        <a:solidFill>
                          <a:schemeClr val="bg1"/>
                        </a:solidFill>
                      </a:rPr>
                      <a:t>versiondog: </a:t>
                    </a:r>
                    <a:fld id="{F8547438-400C-47DD-9843-5B4A9D461FD4}" type="VALUE">
                      <a:rPr lang="en-US" smtClean="0">
                        <a:solidFill>
                          <a:schemeClr val="bg1"/>
                        </a:solidFill>
                      </a:rPr>
                      <a:pPr>
                        <a:defRPr>
                          <a:solidFill>
                            <a:schemeClr val="bg1"/>
                          </a:solidFill>
                        </a:defRPr>
                      </a:pPr>
                      <a:t>[VALUE]</a:t>
                    </a:fld>
                    <a:endParaRPr lang="en-US" dirty="0">
                      <a:solidFill>
                        <a:schemeClr val="bg1"/>
                      </a:solidFill>
                    </a:endParaRPr>
                  </a:p>
                </c:rich>
              </c:tx>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D712-429C-A0CE-1F131B16430E}"/>
                </c:ext>
              </c:extLst>
            </c:dLbl>
            <c:spPr>
              <a:noFill/>
              <a:ln>
                <a:noFill/>
              </a:ln>
              <a:effectLst/>
            </c:spPr>
            <c:txPr>
              <a:bodyPr rot="0" spcFirstLastPara="1" vertOverflow="ellipsis" vert="horz" wrap="square" anchor="ctr" anchorCtr="1"/>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Sheet1!$AB$40:$AF$40</c:f>
              <c:numCache>
                <c:formatCode>0.0%</c:formatCode>
                <c:ptCount val="5"/>
                <c:pt idx="0">
                  <c:v>3.6934760096651711E-2</c:v>
                </c:pt>
                <c:pt idx="1">
                  <c:v>0.32102174663444943</c:v>
                </c:pt>
                <c:pt idx="2">
                  <c:v>7.2488781498101479E-2</c:v>
                </c:pt>
                <c:pt idx="3">
                  <c:v>8.9748015188125651E-3</c:v>
                </c:pt>
                <c:pt idx="4">
                  <c:v>0.56057991025198495</c:v>
                </c:pt>
              </c:numCache>
            </c:numRef>
          </c:val>
          <c:extLst>
            <c:ext xmlns:c16="http://schemas.microsoft.com/office/drawing/2014/chart" uri="{C3380CC4-5D6E-409C-BE32-E72D297353CC}">
              <c16:uniqueId val="{0000000A-D712-429C-A0CE-1F131B16430E}"/>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1"/>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30B-476A-91AB-32DAA3B205A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30B-476A-91AB-32DAA3B205A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0B-476A-91AB-32DAA3B205A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0B-476A-91AB-32DAA3B205AF}"/>
              </c:ext>
            </c:extLst>
          </c:dPt>
          <c:dLbls>
            <c:dLbl>
              <c:idx val="0"/>
              <c:tx>
                <c:rich>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r>
                      <a:rPr lang="en-US" dirty="0">
                        <a:solidFill>
                          <a:schemeClr val="bg1"/>
                        </a:solidFill>
                      </a:rPr>
                      <a:t>Yes: </a:t>
                    </a:r>
                    <a:fld id="{B2808584-5AB2-41F5-B673-FDE093AA5345}" type="VALUE">
                      <a:rPr lang="en-US" smtClean="0">
                        <a:solidFill>
                          <a:schemeClr val="bg1"/>
                        </a:solidFill>
                      </a:rPr>
                      <a:pPr>
                        <a:defRPr>
                          <a:solidFill>
                            <a:schemeClr val="bg1"/>
                          </a:solidFill>
                        </a:defRPr>
                      </a:pPr>
                      <a:t>[VALUE]</a:t>
                    </a:fld>
                    <a:endParaRPr lang="en-US" dirty="0">
                      <a:solidFill>
                        <a:schemeClr val="bg1"/>
                      </a:solidFill>
                    </a:endParaRPr>
                  </a:p>
                </c:rich>
              </c:tx>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30B-476A-91AB-32DAA3B205AF}"/>
                </c:ext>
              </c:extLst>
            </c:dLbl>
            <c:dLbl>
              <c:idx val="1"/>
              <c:layout>
                <c:manualLayout>
                  <c:x val="6.3223255852142571E-2"/>
                  <c:y val="-0.16581143966220593"/>
                </c:manualLayout>
              </c:layout>
              <c:tx>
                <c:rich>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r>
                      <a:rPr lang="en-US" dirty="0">
                        <a:solidFill>
                          <a:schemeClr val="bg1"/>
                        </a:solidFill>
                      </a:rPr>
                      <a:t>NO: </a:t>
                    </a:r>
                    <a:fld id="{879B1B41-F9CD-491F-B8AF-4876AC4D541A}" type="VALUE">
                      <a:rPr lang="en-US" smtClean="0">
                        <a:solidFill>
                          <a:schemeClr val="bg1"/>
                        </a:solidFill>
                      </a:rPr>
                      <a:pPr>
                        <a:defRPr>
                          <a:solidFill>
                            <a:schemeClr val="bg1"/>
                          </a:solidFill>
                        </a:defRPr>
                      </a:pPr>
                      <a:t>[VALUE]</a:t>
                    </a:fld>
                    <a:endParaRPr lang="en-US" dirty="0">
                      <a:solidFill>
                        <a:schemeClr val="bg1"/>
                      </a:solidFill>
                    </a:endParaRPr>
                  </a:p>
                </c:rich>
              </c:tx>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30B-476A-91AB-32DAA3B205AF}"/>
                </c:ext>
              </c:extLst>
            </c:dLbl>
            <c:dLbl>
              <c:idx val="2"/>
              <c:tx>
                <c:rich>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r>
                      <a:rPr lang="en-US">
                        <a:solidFill>
                          <a:schemeClr val="bg1"/>
                        </a:solidFill>
                      </a:rPr>
                      <a:t>Some: </a:t>
                    </a:r>
                    <a:fld id="{DCFC4B27-B9E5-461B-92F4-459D3C76D189}" type="VALUE">
                      <a:rPr lang="en-US" smtClean="0">
                        <a:solidFill>
                          <a:schemeClr val="bg1"/>
                        </a:solidFill>
                      </a:rPr>
                      <a:pPr>
                        <a:defRPr>
                          <a:solidFill>
                            <a:schemeClr val="bg1"/>
                          </a:solidFill>
                        </a:defRPr>
                      </a:pPr>
                      <a:t>[VALUE]</a:t>
                    </a:fld>
                    <a:endParaRPr lang="en-US">
                      <a:solidFill>
                        <a:schemeClr val="bg1"/>
                      </a:solidFill>
                    </a:endParaRPr>
                  </a:p>
                </c:rich>
              </c:tx>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430B-476A-91AB-32DAA3B205AF}"/>
                </c:ext>
              </c:extLst>
            </c:dLbl>
            <c:dLbl>
              <c:idx val="3"/>
              <c:layout>
                <c:manualLayout>
                  <c:x val="2.919708029197084E-2"/>
                  <c:y val="-9.306212096998041E-3"/>
                </c:manualLayout>
              </c:layout>
              <c:tx>
                <c:rich>
                  <a:bodyPr/>
                  <a:lstStyle/>
                  <a:p>
                    <a:r>
                      <a:rPr lang="en-US"/>
                      <a:t>Don’t know UNICOS: </a:t>
                    </a:r>
                    <a:fld id="{2A546B21-D71F-4C0A-99B7-120C1C0777B3}" type="VALUE">
                      <a:rPr lang="en-US" smtClean="0"/>
                      <a:pPr/>
                      <a:t>[VALUE]</a:t>
                    </a:fld>
                    <a:endParaRPr lang="en-US"/>
                  </a:p>
                </c:rich>
              </c:tx>
              <c:dLblPos val="bestFit"/>
              <c:showLegendKey val="0"/>
              <c:showVal val="1"/>
              <c:showCatName val="0"/>
              <c:showSerName val="0"/>
              <c:showPercent val="0"/>
              <c:showBubbleSize val="0"/>
              <c:extLst>
                <c:ext xmlns:c15="http://schemas.microsoft.com/office/drawing/2012/chart" uri="{CE6537A1-D6FC-4f65-9D91-7224C49458BB}">
                  <c15:layout>
                    <c:manualLayout>
                      <c:w val="0.37695516162669446"/>
                      <c:h val="7.4274901378596839E-2"/>
                    </c:manualLayout>
                  </c15:layout>
                  <c15:dlblFieldTable/>
                  <c15:showDataLabelsRange val="0"/>
                </c:ext>
                <c:ext xmlns:c16="http://schemas.microsoft.com/office/drawing/2014/chart" uri="{C3380CC4-5D6E-409C-BE32-E72D297353CC}">
                  <c16:uniqueId val="{00000007-430B-476A-91AB-32DAA3B205AF}"/>
                </c:ext>
              </c:extLst>
            </c:dLbl>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Sheet1!$AH$40:$AK$40</c:f>
              <c:numCache>
                <c:formatCode>0.0%</c:formatCode>
                <c:ptCount val="4"/>
                <c:pt idx="0">
                  <c:v>0.42078011736278909</c:v>
                </c:pt>
                <c:pt idx="1">
                  <c:v>0.25302036589575422</c:v>
                </c:pt>
                <c:pt idx="2">
                  <c:v>0.31239212978943737</c:v>
                </c:pt>
                <c:pt idx="3">
                  <c:v>1.3807386952019333E-2</c:v>
                </c:pt>
              </c:numCache>
            </c:numRef>
          </c:val>
          <c:extLst>
            <c:ext xmlns:c16="http://schemas.microsoft.com/office/drawing/2014/chart" uri="{C3380CC4-5D6E-409C-BE32-E72D297353CC}">
              <c16:uniqueId val="{00000008-430B-476A-91AB-32DAA3B205AF}"/>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b="1"/>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D68-4085-8AD4-C31434ADEA1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D68-4085-8AD4-C31434ADEA1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D68-4085-8AD4-C31434ADEA14}"/>
              </c:ext>
            </c:extLst>
          </c:dPt>
          <c:dLbls>
            <c:dLbl>
              <c:idx val="0"/>
              <c:tx>
                <c:rich>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r>
                      <a:rPr lang="en-US">
                        <a:solidFill>
                          <a:schemeClr val="bg1"/>
                        </a:solidFill>
                      </a:rPr>
                      <a:t>Yes: </a:t>
                    </a:r>
                    <a:fld id="{48933815-2E0E-4B87-9E94-96AA6F03EF21}" type="VALUE">
                      <a:rPr lang="en-US" smtClean="0">
                        <a:solidFill>
                          <a:schemeClr val="bg1"/>
                        </a:solidFill>
                      </a:rPr>
                      <a:pPr>
                        <a:defRPr>
                          <a:solidFill>
                            <a:schemeClr val="bg1"/>
                          </a:solidFill>
                        </a:defRPr>
                      </a:pPr>
                      <a:t>[VALUE]</a:t>
                    </a:fld>
                    <a:endParaRPr lang="en-US">
                      <a:solidFill>
                        <a:schemeClr val="bg1"/>
                      </a:solidFill>
                    </a:endParaRPr>
                  </a:p>
                </c:rich>
              </c:tx>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D68-4085-8AD4-C31434ADEA14}"/>
                </c:ext>
              </c:extLst>
            </c:dLbl>
            <c:dLbl>
              <c:idx val="1"/>
              <c:tx>
                <c:rich>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r>
                      <a:rPr lang="en-US">
                        <a:solidFill>
                          <a:schemeClr val="bg1"/>
                        </a:solidFill>
                      </a:rPr>
                      <a:t>No: </a:t>
                    </a:r>
                    <a:fld id="{50F7478D-4D24-47EA-A58E-78AE656D1699}" type="VALUE">
                      <a:rPr lang="en-US" smtClean="0">
                        <a:solidFill>
                          <a:schemeClr val="bg1"/>
                        </a:solidFill>
                      </a:rPr>
                      <a:pPr>
                        <a:defRPr>
                          <a:solidFill>
                            <a:schemeClr val="bg1"/>
                          </a:solidFill>
                        </a:defRPr>
                      </a:pPr>
                      <a:t>[VALUE]</a:t>
                    </a:fld>
                    <a:endParaRPr lang="en-US">
                      <a:solidFill>
                        <a:schemeClr val="bg1"/>
                      </a:solidFill>
                    </a:endParaRPr>
                  </a:p>
                </c:rich>
              </c:tx>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D68-4085-8AD4-C31434ADEA14}"/>
                </c:ext>
              </c:extLst>
            </c:dLbl>
            <c:dLbl>
              <c:idx val="2"/>
              <c:layout>
                <c:manualLayout>
                  <c:x val="-0.23274161735700188"/>
                  <c:y val="1.2731481481481481E-2"/>
                </c:manualLayout>
              </c:layout>
              <c:tx>
                <c:rich>
                  <a:bodyPr/>
                  <a:lstStyle/>
                  <a:p>
                    <a:r>
                      <a:rPr lang="en-US" dirty="0"/>
                      <a:t>Don’t Know: </a:t>
                    </a:r>
                    <a:fld id="{96AB5332-C180-4489-90EC-EC1F4F261B90}" type="VALUE">
                      <a:rPr lang="en-US" smtClean="0"/>
                      <a:pPr/>
                      <a:t>[VALUE]</a:t>
                    </a:fld>
                    <a:endParaRPr lang="en-US" dirty="0"/>
                  </a:p>
                </c:rich>
              </c:tx>
              <c:dLblPos val="bestFit"/>
              <c:showLegendKey val="0"/>
              <c:showVal val="1"/>
              <c:showCatName val="0"/>
              <c:showSerName val="0"/>
              <c:showPercent val="0"/>
              <c:showBubbleSize val="0"/>
              <c:extLst>
                <c:ext xmlns:c15="http://schemas.microsoft.com/office/drawing/2012/chart" uri="{CE6537A1-D6FC-4f65-9D91-7224C49458BB}">
                  <c15:layout>
                    <c:manualLayout>
                      <c:w val="0.40729783037475348"/>
                      <c:h val="0.14930555555555555"/>
                    </c:manualLayout>
                  </c15:layout>
                  <c15:dlblFieldTable/>
                  <c15:showDataLabelsRange val="0"/>
                </c:ext>
                <c:ext xmlns:c16="http://schemas.microsoft.com/office/drawing/2014/chart" uri="{C3380CC4-5D6E-409C-BE32-E72D297353CC}">
                  <c16:uniqueId val="{00000005-4D68-4085-8AD4-C31434ADEA14}"/>
                </c:ext>
              </c:extLst>
            </c:dLbl>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Sheet1!$AM$40:$AO$40</c:f>
              <c:numCache>
                <c:formatCode>General</c:formatCode>
                <c:ptCount val="3"/>
                <c:pt idx="0">
                  <c:v>11</c:v>
                </c:pt>
                <c:pt idx="1">
                  <c:v>4</c:v>
                </c:pt>
                <c:pt idx="2">
                  <c:v>2</c:v>
                </c:pt>
              </c:numCache>
            </c:numRef>
          </c:val>
          <c:extLst>
            <c:ext xmlns:c16="http://schemas.microsoft.com/office/drawing/2014/chart" uri="{C3380CC4-5D6E-409C-BE32-E72D297353CC}">
              <c16:uniqueId val="{00000006-4D68-4085-8AD4-C31434ADEA1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chart>
  <c:spPr>
    <a:noFill/>
    <a:ln>
      <a:noFill/>
    </a:ln>
    <a:effectLst/>
  </c:spPr>
  <c:txPr>
    <a:bodyPr/>
    <a:lstStyle/>
    <a:p>
      <a:pPr>
        <a:defRPr sz="1200" b="1"/>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4C0-4480-A639-1D67DE5C17F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4C0-4480-A639-1D67DE5C17F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4C0-4480-A639-1D67DE5C17F3}"/>
              </c:ext>
            </c:extLst>
          </c:dPt>
          <c:dLbls>
            <c:dLbl>
              <c:idx val="0"/>
              <c:tx>
                <c:rich>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r>
                      <a:rPr lang="en-US">
                        <a:solidFill>
                          <a:schemeClr val="bg1"/>
                        </a:solidFill>
                      </a:rPr>
                      <a:t>InforEAM: </a:t>
                    </a:r>
                    <a:fld id="{06A2C765-C540-4BE2-A8F7-0C56AAFAB46B}" type="VALUE">
                      <a:rPr lang="en-US">
                        <a:solidFill>
                          <a:schemeClr val="bg1"/>
                        </a:solidFill>
                      </a:rPr>
                      <a:pPr>
                        <a:defRPr>
                          <a:solidFill>
                            <a:schemeClr val="bg1"/>
                          </a:solidFill>
                        </a:defRPr>
                      </a:pPr>
                      <a:t>[VALUE]</a:t>
                    </a:fld>
                    <a:endParaRPr lang="en-US">
                      <a:solidFill>
                        <a:schemeClr val="bg1"/>
                      </a:solidFill>
                    </a:endParaRPr>
                  </a:p>
                </c:rich>
              </c:tx>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4C0-4480-A639-1D67DE5C17F3}"/>
                </c:ext>
              </c:extLst>
            </c:dLbl>
            <c:dLbl>
              <c:idx val="1"/>
              <c:tx>
                <c:rich>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r>
                      <a:rPr lang="en-US" dirty="0">
                        <a:solidFill>
                          <a:schemeClr val="bg1"/>
                        </a:solidFill>
                      </a:rPr>
                      <a:t>None: </a:t>
                    </a:r>
                    <a:fld id="{AB64505F-648E-4B97-9C33-424CFD0E124F}" type="VALUE">
                      <a:rPr lang="en-US">
                        <a:solidFill>
                          <a:schemeClr val="bg1"/>
                        </a:solidFill>
                      </a:rPr>
                      <a:pPr>
                        <a:defRPr>
                          <a:solidFill>
                            <a:schemeClr val="bg1"/>
                          </a:solidFill>
                        </a:defRPr>
                      </a:pPr>
                      <a:t>[VALUE]</a:t>
                    </a:fld>
                    <a:endParaRPr lang="en-US" dirty="0">
                      <a:solidFill>
                        <a:schemeClr val="bg1"/>
                      </a:solidFill>
                    </a:endParaRPr>
                  </a:p>
                </c:rich>
              </c:tx>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4C0-4480-A639-1D67DE5C17F3}"/>
                </c:ext>
              </c:extLst>
            </c:dLbl>
            <c:dLbl>
              <c:idx val="2"/>
              <c:tx>
                <c:rich>
                  <a:bodyPr/>
                  <a:lstStyle/>
                  <a:p>
                    <a:r>
                      <a:rPr lang="en-US" dirty="0"/>
                      <a:t>EPC DB: 1</a:t>
                    </a:r>
                  </a:p>
                </c:rich>
              </c:tx>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44C0-4480-A639-1D67DE5C17F3}"/>
                </c:ext>
              </c:extLst>
            </c:dLbl>
            <c:spPr>
              <a:noFill/>
              <a:ln>
                <a:noFill/>
              </a:ln>
              <a:effectLst/>
            </c:spPr>
            <c:txPr>
              <a:bodyPr rot="0" spcFirstLastPara="1" vertOverflow="ellipsis" vert="horz" wrap="square" anchor="ctr" anchorCtr="1"/>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Sheet1!$BA$40:$BA$42</c:f>
              <c:numCache>
                <c:formatCode>General</c:formatCode>
                <c:ptCount val="3"/>
                <c:pt idx="0">
                  <c:v>23</c:v>
                </c:pt>
                <c:pt idx="1">
                  <c:v>15</c:v>
                </c:pt>
                <c:pt idx="2">
                  <c:v>1</c:v>
                </c:pt>
              </c:numCache>
            </c:numRef>
          </c:val>
          <c:extLst>
            <c:ext xmlns:c16="http://schemas.microsoft.com/office/drawing/2014/chart" uri="{C3380CC4-5D6E-409C-BE32-E72D297353CC}">
              <c16:uniqueId val="{00000006-44C0-4480-A639-1D67DE5C17F3}"/>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1"/>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CC1-46E4-B828-057E6D0C9CC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CC1-46E4-B828-057E6D0C9CC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CC1-46E4-B828-057E6D0C9CC4}"/>
              </c:ext>
            </c:extLst>
          </c:dPt>
          <c:dLbls>
            <c:dLbl>
              <c:idx val="0"/>
              <c:tx>
                <c:rich>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r>
                      <a:rPr lang="en-US">
                        <a:solidFill>
                          <a:schemeClr val="bg1"/>
                        </a:solidFill>
                      </a:rPr>
                      <a:t>InforEAM: </a:t>
                    </a:r>
                    <a:fld id="{7D0E2D00-B13B-471B-B6D9-BDC71FD70895}" type="VALUE">
                      <a:rPr lang="en-US">
                        <a:solidFill>
                          <a:schemeClr val="bg1"/>
                        </a:solidFill>
                      </a:rPr>
                      <a:pPr>
                        <a:defRPr>
                          <a:solidFill>
                            <a:schemeClr val="bg1"/>
                          </a:solidFill>
                        </a:defRPr>
                      </a:pPr>
                      <a:t>[VALUE]</a:t>
                    </a:fld>
                    <a:endParaRPr lang="en-US">
                      <a:solidFill>
                        <a:schemeClr val="bg1"/>
                      </a:solidFill>
                    </a:endParaRPr>
                  </a:p>
                </c:rich>
              </c:tx>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0CC1-46E4-B828-057E6D0C9CC4}"/>
                </c:ext>
              </c:extLst>
            </c:dLbl>
            <c:dLbl>
              <c:idx val="1"/>
              <c:tx>
                <c:rich>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r>
                      <a:rPr lang="en-US" dirty="0">
                        <a:solidFill>
                          <a:schemeClr val="bg1"/>
                        </a:solidFill>
                      </a:rPr>
                      <a:t>None: </a:t>
                    </a:r>
                    <a:fld id="{19A97C5E-B998-4829-8185-32949596F95E}" type="VALUE">
                      <a:rPr lang="en-US">
                        <a:solidFill>
                          <a:schemeClr val="bg1"/>
                        </a:solidFill>
                      </a:rPr>
                      <a:pPr>
                        <a:defRPr>
                          <a:solidFill>
                            <a:schemeClr val="bg1"/>
                          </a:solidFill>
                        </a:defRPr>
                      </a:pPr>
                      <a:t>[VALUE]</a:t>
                    </a:fld>
                    <a:endParaRPr lang="en-US" dirty="0">
                      <a:solidFill>
                        <a:schemeClr val="bg1"/>
                      </a:solidFill>
                    </a:endParaRPr>
                  </a:p>
                </c:rich>
              </c:tx>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CC1-46E4-B828-057E6D0C9CC4}"/>
                </c:ext>
              </c:extLst>
            </c:dLbl>
            <c:dLbl>
              <c:idx val="2"/>
              <c:tx>
                <c:rich>
                  <a:bodyPr/>
                  <a:lstStyle/>
                  <a:p>
                    <a:r>
                      <a:rPr lang="en-US"/>
                      <a:t>EPC DB: </a:t>
                    </a:r>
                    <a:fld id="{8E96D0F0-4BA3-43BF-AA4C-9C881610A661}" type="VALUE">
                      <a:rPr lang="en-US"/>
                      <a:pPr/>
                      <a:t>[VALUE]</a:t>
                    </a:fld>
                    <a:endParaRPr lang="en-US"/>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0CC1-46E4-B828-057E6D0C9CC4}"/>
                </c:ext>
              </c:extLst>
            </c:dLbl>
            <c:spPr>
              <a:noFill/>
              <a:ln>
                <a:noFill/>
              </a:ln>
              <a:effectLst/>
            </c:spPr>
            <c:txPr>
              <a:bodyPr rot="0" spcFirstLastPara="1" vertOverflow="ellipsis" vert="horz" wrap="square" anchor="ctr" anchorCtr="1"/>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Sheet1!$BC$40:$BE$40</c:f>
              <c:numCache>
                <c:formatCode>0.0%</c:formatCode>
                <c:ptCount val="3"/>
                <c:pt idx="0">
                  <c:v>0.86917500862961672</c:v>
                </c:pt>
                <c:pt idx="1">
                  <c:v>0.1090783569209527</c:v>
                </c:pt>
                <c:pt idx="2">
                  <c:v>2.1746634449430445E-2</c:v>
                </c:pt>
              </c:numCache>
            </c:numRef>
          </c:val>
          <c:extLst>
            <c:ext xmlns:c16="http://schemas.microsoft.com/office/drawing/2014/chart" uri="{C3380CC4-5D6E-409C-BE32-E72D297353CC}">
              <c16:uniqueId val="{00000006-0CC1-46E4-B828-057E6D0C9CC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1"/>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5CE-405B-A125-3F6355EC78A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5CE-405B-A125-3F6355EC78AF}"/>
              </c:ext>
            </c:extLst>
          </c:dPt>
          <c:dLbls>
            <c:dLbl>
              <c:idx val="0"/>
              <c:layout>
                <c:manualLayout>
                  <c:x val="-7.1566163604549426E-2"/>
                  <c:y val="-0.21504374453193351"/>
                </c:manualLayout>
              </c:layout>
              <c:tx>
                <c:rich>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r>
                      <a:rPr lang="en-US">
                        <a:solidFill>
                          <a:schemeClr val="bg1"/>
                        </a:solidFill>
                      </a:rPr>
                      <a:t>No: </a:t>
                    </a:r>
                    <a:fld id="{87CD7A7B-2904-4DEA-AE52-B75A8858E8A5}" type="VALUE">
                      <a:rPr lang="en-US">
                        <a:solidFill>
                          <a:schemeClr val="bg1"/>
                        </a:solidFill>
                      </a:rPr>
                      <a:pPr>
                        <a:defRPr>
                          <a:solidFill>
                            <a:schemeClr val="bg1"/>
                          </a:solidFill>
                        </a:defRPr>
                      </a:pPr>
                      <a:t>[VALUE]</a:t>
                    </a:fld>
                    <a:endParaRPr lang="en-US">
                      <a:solidFill>
                        <a:schemeClr val="bg1"/>
                      </a:solidFill>
                    </a:endParaRPr>
                  </a:p>
                </c:rich>
              </c:tx>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B5CE-405B-A125-3F6355EC78AF}"/>
                </c:ext>
              </c:extLst>
            </c:dLbl>
            <c:dLbl>
              <c:idx val="1"/>
              <c:layout>
                <c:manualLayout>
                  <c:x val="8.1075678040244972E-2"/>
                  <c:y val="0.13370188101487315"/>
                </c:manualLayout>
              </c:layout>
              <c:tx>
                <c:rich>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r>
                      <a:rPr lang="en-US">
                        <a:solidFill>
                          <a:schemeClr val="bg1"/>
                        </a:solidFill>
                      </a:rPr>
                      <a:t>Yes: </a:t>
                    </a:r>
                    <a:fld id="{A5B1EE2A-76A2-4D8C-92F1-25092C9887A8}" type="VALUE">
                      <a:rPr lang="en-US">
                        <a:solidFill>
                          <a:schemeClr val="bg1"/>
                        </a:solidFill>
                      </a:rPr>
                      <a:pPr>
                        <a:defRPr>
                          <a:solidFill>
                            <a:schemeClr val="bg1"/>
                          </a:solidFill>
                        </a:defRPr>
                      </a:pPr>
                      <a:t>[VALUE]</a:t>
                    </a:fld>
                    <a:endParaRPr lang="en-US">
                      <a:solidFill>
                        <a:schemeClr val="bg1"/>
                      </a:solidFill>
                    </a:endParaRPr>
                  </a:p>
                </c:rich>
              </c:tx>
              <c:spPr>
                <a:noFill/>
                <a:ln>
                  <a:noFill/>
                </a:ln>
                <a:effectLst/>
              </c:spPr>
              <c:txPr>
                <a:bodyPr rot="0" spcFirstLastPara="1" vertOverflow="ellipsis" vert="horz" wrap="square" anchor="ctr" anchorCtr="1"/>
                <a:lstStyle/>
                <a:p>
                  <a:pPr>
                    <a:defRPr sz="11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B5CE-405B-A125-3F6355EC78AF}"/>
                </c:ext>
              </c:extLst>
            </c:dLbl>
            <c:spPr>
              <a:noFill/>
              <a:ln>
                <a:noFill/>
              </a:ln>
              <a:effectLst/>
            </c:spPr>
            <c:txPr>
              <a:bodyPr rot="0" spcFirstLastPara="1" vertOverflow="ellipsis" vert="horz" wrap="square" anchor="ctr" anchorCtr="1"/>
              <a:lstStyle/>
              <a:p>
                <a:pPr>
                  <a:defRPr sz="11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Sheet1!$BJ$40:$BJ$41</c:f>
              <c:numCache>
                <c:formatCode>General</c:formatCode>
                <c:ptCount val="2"/>
                <c:pt idx="0">
                  <c:v>31</c:v>
                </c:pt>
                <c:pt idx="1">
                  <c:v>7</c:v>
                </c:pt>
              </c:numCache>
            </c:numRef>
          </c:val>
          <c:extLst>
            <c:ext xmlns:c16="http://schemas.microsoft.com/office/drawing/2014/chart" uri="{C3380CC4-5D6E-409C-BE32-E72D297353CC}">
              <c16:uniqueId val="{00000004-B5CE-405B-A125-3F6355EC78AF}"/>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1"/>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416000" y="2181661"/>
            <a:ext cx="3348000" cy="328500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10524360" y="6356351"/>
            <a:ext cx="10580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r>
              <a:rPr lang="en-US" dirty="0"/>
              <a:t>/6</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2" name="Slide Number Placeholder 3"/>
          <p:cNvSpPr>
            <a:spLocks noGrp="1"/>
          </p:cNvSpPr>
          <p:nvPr>
            <p:ph type="sldNum" sz="quarter" idx="4"/>
          </p:nvPr>
        </p:nvSpPr>
        <p:spPr>
          <a:xfrm>
            <a:off x="10524360" y="6356351"/>
            <a:ext cx="10580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r>
              <a:rPr lang="en-US" dirty="0"/>
              <a:t>/Total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7" name="Slide Number Placeholder 3"/>
          <p:cNvSpPr>
            <a:spLocks noGrp="1"/>
          </p:cNvSpPr>
          <p:nvPr>
            <p:ph type="sldNum" sz="quarter" idx="4"/>
          </p:nvPr>
        </p:nvSpPr>
        <p:spPr>
          <a:xfrm>
            <a:off x="10524360" y="6356351"/>
            <a:ext cx="10580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r>
              <a:rPr lang="en-US" dirty="0"/>
              <a:t>/6</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065562" y="2663939"/>
            <a:ext cx="2060876" cy="195495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2169000"/>
            <a:ext cx="3360000" cy="3059492"/>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5279254" y="2765964"/>
            <a:ext cx="1629261" cy="1648153"/>
          </a:xfrm>
          <a:prstGeom prst="rect">
            <a:avLst/>
          </a:prstGeom>
        </p:spPr>
      </p:pic>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12" name="Slide Number Placeholder 3"/>
          <p:cNvSpPr>
            <a:spLocks noGrp="1"/>
          </p:cNvSpPr>
          <p:nvPr>
            <p:ph type="sldNum" sz="quarter" idx="4"/>
          </p:nvPr>
        </p:nvSpPr>
        <p:spPr>
          <a:xfrm>
            <a:off x="10524360" y="6356351"/>
            <a:ext cx="10580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r>
              <a:rPr lang="en-US" dirty="0"/>
              <a:t>/6</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1" name="Slide Number Placeholder 3"/>
          <p:cNvSpPr>
            <a:spLocks noGrp="1"/>
          </p:cNvSpPr>
          <p:nvPr>
            <p:ph type="sldNum" sz="quarter" idx="4"/>
          </p:nvPr>
        </p:nvSpPr>
        <p:spPr>
          <a:xfrm>
            <a:off x="10524360" y="6356351"/>
            <a:ext cx="10580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r>
              <a:rPr lang="en-US" dirty="0"/>
              <a:t>/6</a:t>
            </a:r>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Slide Number Placeholder 3"/>
          <p:cNvSpPr>
            <a:spLocks noGrp="1"/>
          </p:cNvSpPr>
          <p:nvPr>
            <p:ph type="sldNum" sz="quarter" idx="4"/>
          </p:nvPr>
        </p:nvSpPr>
        <p:spPr>
          <a:xfrm>
            <a:off x="10524360" y="6356351"/>
            <a:ext cx="10580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r>
              <a:rPr lang="en-US" dirty="0"/>
              <a:t>/6</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9" name="Slide Number Placeholder 3"/>
          <p:cNvSpPr>
            <a:spLocks noGrp="1"/>
          </p:cNvSpPr>
          <p:nvPr>
            <p:ph type="sldNum" sz="quarter" idx="11"/>
          </p:nvPr>
        </p:nvSpPr>
        <p:spPr>
          <a:xfrm>
            <a:off x="10524360" y="6356351"/>
            <a:ext cx="10580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r>
              <a:rPr lang="en-US" dirty="0"/>
              <a:t>/6</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2" name="Group 21"/>
          <p:cNvGrpSpPr/>
          <p:nvPr userDrawn="1"/>
        </p:nvGrpSpPr>
        <p:grpSpPr>
          <a:xfrm>
            <a:off x="0" y="6149976"/>
            <a:ext cx="12192000" cy="715962"/>
            <a:chOff x="0" y="6149976"/>
            <a:chExt cx="12212638" cy="715962"/>
          </a:xfrm>
        </p:grpSpPr>
        <p:grpSp>
          <p:nvGrpSpPr>
            <p:cNvPr id="2" name="Group 4"/>
            <p:cNvGrpSpPr>
              <a:grpSpLocks noChangeAspect="1"/>
            </p:cNvGrpSpPr>
            <p:nvPr userDrawn="1"/>
          </p:nvGrpSpPr>
          <p:grpSpPr bwMode="auto">
            <a:xfrm>
              <a:off x="0" y="6149976"/>
              <a:ext cx="12212638" cy="715962"/>
              <a:chOff x="0" y="3874"/>
              <a:chExt cx="7693" cy="451"/>
            </a:xfrm>
          </p:grpSpPr>
          <p:sp>
            <p:nvSpPr>
              <p:cNvPr id="3" name="AutoShape 3"/>
              <p:cNvSpPr>
                <a:spLocks noChangeAspect="1" noChangeArrowheads="1" noTextEdit="1"/>
              </p:cNvSpPr>
              <p:nvPr userDrawn="1"/>
            </p:nvSpPr>
            <p:spPr bwMode="auto">
              <a:xfrm>
                <a:off x="0" y="3875"/>
                <a:ext cx="7680" cy="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5"/>
              <p:cNvSpPr>
                <a:spLocks/>
              </p:cNvSpPr>
              <p:nvPr userDrawn="1"/>
            </p:nvSpPr>
            <p:spPr bwMode="auto">
              <a:xfrm>
                <a:off x="0" y="3874"/>
                <a:ext cx="7693" cy="451"/>
              </a:xfrm>
              <a:custGeom>
                <a:avLst/>
                <a:gdLst>
                  <a:gd name="T0" fmla="*/ 0 w 9826"/>
                  <a:gd name="T1" fmla="*/ 0 h 758"/>
                  <a:gd name="T2" fmla="*/ 0 w 9826"/>
                  <a:gd name="T3" fmla="*/ 0 h 758"/>
                  <a:gd name="T4" fmla="*/ 9826 w 9826"/>
                  <a:gd name="T5" fmla="*/ 0 h 758"/>
                  <a:gd name="T6" fmla="*/ 9826 w 9826"/>
                  <a:gd name="T7" fmla="*/ 758 h 758"/>
                  <a:gd name="T8" fmla="*/ 0 w 9826"/>
                  <a:gd name="T9" fmla="*/ 758 h 758"/>
                  <a:gd name="T10" fmla="*/ 0 w 9826"/>
                  <a:gd name="T11" fmla="*/ 0 h 758"/>
                </a:gdLst>
                <a:ahLst/>
                <a:cxnLst>
                  <a:cxn ang="0">
                    <a:pos x="T0" y="T1"/>
                  </a:cxn>
                  <a:cxn ang="0">
                    <a:pos x="T2" y="T3"/>
                  </a:cxn>
                  <a:cxn ang="0">
                    <a:pos x="T4" y="T5"/>
                  </a:cxn>
                  <a:cxn ang="0">
                    <a:pos x="T6" y="T7"/>
                  </a:cxn>
                  <a:cxn ang="0">
                    <a:pos x="T8" y="T9"/>
                  </a:cxn>
                  <a:cxn ang="0">
                    <a:pos x="T10" y="T11"/>
                  </a:cxn>
                </a:cxnLst>
                <a:rect l="0" t="0" r="r" b="b"/>
                <a:pathLst>
                  <a:path w="9826" h="758">
                    <a:moveTo>
                      <a:pt x="0" y="0"/>
                    </a:moveTo>
                    <a:lnTo>
                      <a:pt x="0" y="0"/>
                    </a:lnTo>
                    <a:lnTo>
                      <a:pt x="9826" y="0"/>
                    </a:lnTo>
                    <a:lnTo>
                      <a:pt x="9826" y="758"/>
                    </a:lnTo>
                    <a:lnTo>
                      <a:pt x="0" y="758"/>
                    </a:lnTo>
                    <a:lnTo>
                      <a:pt x="0" y="0"/>
                    </a:lnTo>
                    <a:close/>
                  </a:path>
                </a:pathLst>
              </a:custGeom>
              <a:solidFill>
                <a:srgbClr val="1E5AA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pic>
          <p:nvPicPr>
            <p:cNvPr id="21" name="Picture 20"/>
            <p:cNvPicPr>
              <a:picLocks noChangeAspect="1"/>
            </p:cNvPicPr>
            <p:nvPr userDrawn="1"/>
          </p:nvPicPr>
          <p:blipFill>
            <a:blip r:embed="rId15"/>
            <a:stretch>
              <a:fillRect/>
            </a:stretch>
          </p:blipFill>
          <p:spPr>
            <a:xfrm>
              <a:off x="138138" y="6216594"/>
              <a:ext cx="678778" cy="644638"/>
            </a:xfrm>
            <a:prstGeom prst="rect">
              <a:avLst/>
            </a:prstGeom>
          </p:spPr>
        </p:pic>
      </p:grpSp>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10524360" y="6356351"/>
            <a:ext cx="10580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r>
              <a:rPr lang="en-US" dirty="0"/>
              <a:t>/6</a:t>
            </a:r>
          </a:p>
        </p:txBody>
      </p:sp>
      <p:sp>
        <p:nvSpPr>
          <p:cNvPr id="8" name="Date Placeholder 1"/>
          <p:cNvSpPr txBox="1">
            <a:spLocks/>
          </p:cNvSpPr>
          <p:nvPr userDrawn="1"/>
        </p:nvSpPr>
        <p:spPr>
          <a:xfrm>
            <a:off x="4671769" y="6326292"/>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bg2"/>
                </a:solidFill>
              </a:rPr>
              <a:t>Jeronimo ORTOLA VIDAL</a:t>
            </a:r>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UNICOS usage</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10</a:t>
            </a:fld>
            <a:r>
              <a:rPr lang="en-US" dirty="0"/>
              <a:t>/17</a:t>
            </a:r>
          </a:p>
        </p:txBody>
      </p:sp>
      <p:sp>
        <p:nvSpPr>
          <p:cNvPr id="12" name="TextBox 11">
            <a:extLst>
              <a:ext uri="{FF2B5EF4-FFF2-40B4-BE49-F238E27FC236}">
                <a16:creationId xmlns:a16="http://schemas.microsoft.com/office/drawing/2014/main" id="{827206EF-CBAD-53AF-73C0-CA275B7819E5}"/>
              </a:ext>
            </a:extLst>
          </p:cNvPr>
          <p:cNvSpPr txBox="1"/>
          <p:nvPr/>
        </p:nvSpPr>
        <p:spPr>
          <a:xfrm>
            <a:off x="866002" y="1192946"/>
            <a:ext cx="10471322" cy="4893647"/>
          </a:xfrm>
          <a:prstGeom prst="rect">
            <a:avLst/>
          </a:prstGeom>
          <a:noFill/>
        </p:spPr>
        <p:txBody>
          <a:bodyPr wrap="square">
            <a:spAutoFit/>
          </a:bodyPr>
          <a:lstStyle/>
          <a:p>
            <a:pPr algn="ctr"/>
            <a:r>
              <a:rPr lang="en-US" sz="2800" dirty="0">
                <a:latin typeface="Calibri" panose="020F0502020204030204" pitchFamily="34" charset="0"/>
                <a:cs typeface="Calibri" panose="020F0502020204030204" pitchFamily="34" charset="0"/>
              </a:rPr>
              <a:t>Reasons not to use UNICOS</a:t>
            </a:r>
          </a:p>
          <a:p>
            <a:pPr algn="ctr"/>
            <a:endParaRPr lang="en-US"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[BE-ABP]: </a:t>
            </a:r>
            <a:r>
              <a:rPr lang="en-GB" sz="1400" dirty="0">
                <a:latin typeface="Calibri" panose="020F0502020204030204" pitchFamily="34" charset="0"/>
                <a:cs typeface="Calibri" panose="020F0502020204030204" pitchFamily="34" charset="0"/>
              </a:rPr>
              <a:t>“Not suitable for one-off systems for accelerator controls.“ “A long time ago SILECS seemed simpler for small scale systems that constantly needed to be modified at a test stand.”</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[BE-ICS]: </a:t>
            </a:r>
            <a:r>
              <a:rPr lang="en-GB" sz="1400" dirty="0">
                <a:latin typeface="Calibri" panose="020F0502020204030204" pitchFamily="34" charset="0"/>
                <a:cs typeface="Calibri" panose="020F0502020204030204" pitchFamily="34" charset="0"/>
              </a:rPr>
              <a:t>DSS. Detector safety system. “Not easy to adapt. I requires significant changes in the application”</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[EN-AA]: “</a:t>
            </a:r>
            <a:r>
              <a:rPr lang="en-GB" sz="1400" dirty="0">
                <a:latin typeface="Calibri" panose="020F0502020204030204" pitchFamily="34" charset="0"/>
                <a:cs typeface="Calibri" panose="020F0502020204030204" pitchFamily="34" charset="0"/>
              </a:rPr>
              <a:t>It was evaluated but judged not to be ideal for CSAM application.”</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[EN-EL]:  </a:t>
            </a:r>
            <a:r>
              <a:rPr lang="en-GB" sz="1400" dirty="0">
                <a:latin typeface="Calibri" panose="020F0502020204030204" pitchFamily="34" charset="0"/>
                <a:cs typeface="Calibri" panose="020F0502020204030204" pitchFamily="34" charset="0"/>
              </a:rPr>
              <a:t>“Our PLCs are connected via a proprietary LAN to the RTU (Remote Terminal Units) installed in all main electrical substations and acting as gateway between all field devices (PLCs, IED's, I/O's) and the main EL SCADA server. No direct connection between PLC and SCADA.” “Higher hardware requirement needed for same application.” “Added complexity to systems internally used and maintained by EN-EL.” “No need of standardisation due to very restricted number of system maintainers (piquet), not necessarily comfortable with PLC based systems.”</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[EP-UCM]: </a:t>
            </a:r>
            <a:r>
              <a:rPr lang="en-GB" sz="1400" dirty="0">
                <a:latin typeface="Calibri" panose="020F0502020204030204" pitchFamily="34" charset="0"/>
                <a:cs typeface="Calibri" panose="020F0502020204030204" pitchFamily="34" charset="0"/>
              </a:rPr>
              <a:t>“It was not flexible enough for the complexity of our PLC applications at the time we tested it.”</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[HS-RP]: </a:t>
            </a:r>
            <a:r>
              <a:rPr lang="en-GB" sz="1400" dirty="0">
                <a:latin typeface="Calibri" panose="020F0502020204030204" pitchFamily="34" charset="0"/>
                <a:cs typeface="Calibri" panose="020F0502020204030204" pitchFamily="34" charset="0"/>
              </a:rPr>
              <a:t>“Cahier des charges </a:t>
            </a:r>
            <a:r>
              <a:rPr lang="en-GB" sz="1400" dirty="0" err="1">
                <a:latin typeface="Calibri" panose="020F0502020204030204" pitchFamily="34" charset="0"/>
                <a:cs typeface="Calibri" panose="020F0502020204030204" pitchFamily="34" charset="0"/>
              </a:rPr>
              <a:t>spécifique</a:t>
            </a:r>
            <a:r>
              <a:rPr lang="en-GB" sz="1400" dirty="0">
                <a:latin typeface="Calibri" panose="020F0502020204030204" pitchFamily="34" charset="0"/>
                <a:cs typeface="Calibri" panose="020F0502020204030204" pitchFamily="34" charset="0"/>
              </a:rPr>
              <a:t>. </a:t>
            </a:r>
            <a:r>
              <a:rPr lang="en-GB" sz="1400" dirty="0" err="1">
                <a:latin typeface="Calibri" panose="020F0502020204030204" pitchFamily="34" charset="0"/>
                <a:cs typeface="Calibri" panose="020F0502020204030204" pitchFamily="34" charset="0"/>
              </a:rPr>
              <a:t>Fonctions</a:t>
            </a:r>
            <a:r>
              <a:rPr lang="en-GB" sz="1400" dirty="0">
                <a:latin typeface="Calibri" panose="020F0502020204030204" pitchFamily="34" charset="0"/>
                <a:cs typeface="Calibri" panose="020F0502020204030204" pitchFamily="34" charset="0"/>
              </a:rPr>
              <a:t> non </a:t>
            </a:r>
            <a:r>
              <a:rPr lang="en-GB" sz="1400" dirty="0" err="1">
                <a:latin typeface="Calibri" panose="020F0502020204030204" pitchFamily="34" charset="0"/>
                <a:cs typeface="Calibri" panose="020F0502020204030204" pitchFamily="34" charset="0"/>
              </a:rPr>
              <a:t>réalisées</a:t>
            </a:r>
            <a:r>
              <a:rPr lang="en-GB" sz="1400" dirty="0">
                <a:latin typeface="Calibri" panose="020F0502020204030204" pitchFamily="34" charset="0"/>
                <a:cs typeface="Calibri" panose="020F0502020204030204" pitchFamily="34" charset="0"/>
              </a:rPr>
              <a:t> sous UNICOS.”</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[SY-RF]: “</a:t>
            </a:r>
            <a:r>
              <a:rPr lang="en-GB" sz="1400" dirty="0">
                <a:latin typeface="Calibri" panose="020F0502020204030204" pitchFamily="34" charset="0"/>
                <a:cs typeface="Calibri" panose="020F0502020204030204" pitchFamily="34" charset="0"/>
              </a:rPr>
              <a:t>Not adapted to our needs.”</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[TE-MPE]: </a:t>
            </a:r>
            <a:r>
              <a:rPr lang="en-GB" sz="1400" dirty="0">
                <a:latin typeface="Calibri" panose="020F0502020204030204" pitchFamily="34" charset="0"/>
                <a:cs typeface="Calibri" panose="020F0502020204030204" pitchFamily="34" charset="0"/>
              </a:rPr>
              <a:t>PIC and WIC are currently in evaluation to evolve into UNICOS applications.</a:t>
            </a:r>
          </a:p>
        </p:txBody>
      </p:sp>
    </p:spTree>
    <p:extLst>
      <p:ext uri="{BB962C8B-B14F-4D97-AF65-F5344CB8AC3E}">
        <p14:creationId xmlns:p14="http://schemas.microsoft.com/office/powerpoint/2010/main" val="1391384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PLC support by BE-ICS</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11</a:t>
            </a:fld>
            <a:r>
              <a:rPr lang="en-US" dirty="0"/>
              <a:t>/17</a:t>
            </a:r>
          </a:p>
        </p:txBody>
      </p:sp>
      <p:sp>
        <p:nvSpPr>
          <p:cNvPr id="8" name="TextBox 7">
            <a:extLst>
              <a:ext uri="{FF2B5EF4-FFF2-40B4-BE49-F238E27FC236}">
                <a16:creationId xmlns:a16="http://schemas.microsoft.com/office/drawing/2014/main" id="{C6BC178D-E38C-63D8-1571-6426B4461A27}"/>
              </a:ext>
            </a:extLst>
          </p:cNvPr>
          <p:cNvSpPr txBox="1"/>
          <p:nvPr/>
        </p:nvSpPr>
        <p:spPr>
          <a:xfrm>
            <a:off x="673100" y="1855102"/>
            <a:ext cx="5854700" cy="3613746"/>
          </a:xfrm>
          <a:prstGeom prst="rect">
            <a:avLst/>
          </a:prstGeom>
          <a:noFill/>
        </p:spPr>
        <p:txBody>
          <a:bodyPr wrap="square">
            <a:spAutoFit/>
          </a:bodyPr>
          <a:lstStyle/>
          <a:p>
            <a:pPr>
              <a:lnSpc>
                <a:spcPct val="150000"/>
              </a:lnSpc>
            </a:pPr>
            <a:r>
              <a:rPr lang="en-GB" sz="1400" dirty="0">
                <a:latin typeface="Calibri" panose="020F0502020204030204" pitchFamily="34" charset="0"/>
                <a:cs typeface="Calibri" panose="020F0502020204030204" pitchFamily="34" charset="0"/>
              </a:rPr>
              <a:t>Purchasing orders (offers, additional discounts, product selection...)</a:t>
            </a:r>
          </a:p>
          <a:p>
            <a:pPr>
              <a:lnSpc>
                <a:spcPct val="150000"/>
              </a:lnSpc>
            </a:pPr>
            <a:r>
              <a:rPr lang="en-GB" sz="1400" dirty="0">
                <a:latin typeface="Calibri" panose="020F0502020204030204" pitchFamily="34" charset="0"/>
                <a:cs typeface="Calibri" panose="020F0502020204030204" pitchFamily="34" charset="0"/>
              </a:rPr>
              <a:t>Asset management (</a:t>
            </a:r>
            <a:r>
              <a:rPr lang="en-GB" sz="1400" dirty="0" err="1">
                <a:latin typeface="Calibri" panose="020F0502020204030204" pitchFamily="34" charset="0"/>
                <a:cs typeface="Calibri" panose="020F0502020204030204" pitchFamily="34" charset="0"/>
              </a:rPr>
              <a:t>inforEAM</a:t>
            </a:r>
            <a:r>
              <a:rPr lang="en-GB" sz="1400" dirty="0">
                <a:latin typeface="Calibri" panose="020F0502020204030204" pitchFamily="34" charset="0"/>
                <a:cs typeface="Calibri" panose="020F0502020204030204" pitchFamily="34" charset="0"/>
              </a:rPr>
              <a:t>, asset codes...)</a:t>
            </a:r>
          </a:p>
          <a:p>
            <a:pPr>
              <a:lnSpc>
                <a:spcPct val="150000"/>
              </a:lnSpc>
            </a:pPr>
            <a:r>
              <a:rPr lang="en-GB" sz="1400" dirty="0">
                <a:latin typeface="Calibri" panose="020F0502020204030204" pitchFamily="34" charset="0"/>
                <a:cs typeface="Calibri" panose="020F0502020204030204" pitchFamily="34" charset="0"/>
              </a:rPr>
              <a:t>Consultancy (Architectural design, technical choice, advice, guidance...)</a:t>
            </a:r>
          </a:p>
          <a:p>
            <a:pPr>
              <a:lnSpc>
                <a:spcPct val="150000"/>
              </a:lnSpc>
            </a:pPr>
            <a:r>
              <a:rPr lang="en-GB" sz="1400" dirty="0">
                <a:latin typeface="Calibri" panose="020F0502020204030204" pitchFamily="34" charset="0"/>
                <a:cs typeface="Calibri" panose="020F0502020204030204" pitchFamily="34" charset="0"/>
              </a:rPr>
              <a:t>Diagnostics and monitoring</a:t>
            </a:r>
          </a:p>
          <a:p>
            <a:pPr>
              <a:lnSpc>
                <a:spcPct val="150000"/>
              </a:lnSpc>
            </a:pPr>
            <a:r>
              <a:rPr lang="en-GB" sz="1400" dirty="0">
                <a:latin typeface="Calibri" panose="020F0502020204030204" pitchFamily="34" charset="0"/>
                <a:cs typeface="Calibri" panose="020F0502020204030204" pitchFamily="34" charset="0"/>
              </a:rPr>
              <a:t>Obsolescence (product life, migration...)</a:t>
            </a:r>
          </a:p>
          <a:p>
            <a:pPr>
              <a:lnSpc>
                <a:spcPct val="150000"/>
              </a:lnSpc>
            </a:pPr>
            <a:r>
              <a:rPr lang="en-GB" sz="1400" dirty="0">
                <a:latin typeface="Calibri" panose="020F0502020204030204" pitchFamily="34" charset="0"/>
                <a:cs typeface="Calibri" panose="020F0502020204030204" pitchFamily="34" charset="0"/>
              </a:rPr>
              <a:t>Version control repository (versiondog)</a:t>
            </a:r>
          </a:p>
          <a:p>
            <a:pPr>
              <a:lnSpc>
                <a:spcPct val="150000"/>
              </a:lnSpc>
            </a:pPr>
            <a:r>
              <a:rPr lang="en-GB" sz="1400" dirty="0">
                <a:latin typeface="Calibri" panose="020F0502020204030204" pitchFamily="34" charset="0"/>
                <a:cs typeface="Calibri" panose="020F0502020204030204" pitchFamily="34" charset="0"/>
              </a:rPr>
              <a:t>Installation and commissioning</a:t>
            </a:r>
          </a:p>
          <a:p>
            <a:pPr>
              <a:lnSpc>
                <a:spcPct val="150000"/>
              </a:lnSpc>
            </a:pPr>
            <a:r>
              <a:rPr lang="en-GB" sz="1400" dirty="0">
                <a:latin typeface="Calibri" panose="020F0502020204030204" pitchFamily="34" charset="0"/>
                <a:cs typeface="Calibri" panose="020F0502020204030204" pitchFamily="34" charset="0"/>
              </a:rPr>
              <a:t>Training (Siemens and Schneider courses, custom trainings...)</a:t>
            </a:r>
          </a:p>
          <a:p>
            <a:pPr>
              <a:lnSpc>
                <a:spcPct val="150000"/>
              </a:lnSpc>
            </a:pPr>
            <a:r>
              <a:rPr lang="en-GB" sz="1400" dirty="0">
                <a:latin typeface="Calibri" panose="020F0502020204030204" pitchFamily="34" charset="0"/>
                <a:cs typeface="Calibri" panose="020F0502020204030204" pitchFamily="34" charset="0"/>
              </a:rPr>
              <a:t>Technical support</a:t>
            </a:r>
          </a:p>
          <a:p>
            <a:pPr>
              <a:lnSpc>
                <a:spcPct val="150000"/>
              </a:lnSpc>
            </a:pPr>
            <a:r>
              <a:rPr lang="en-GB" sz="1400" dirty="0">
                <a:latin typeface="Calibri" panose="020F0502020204030204" pitchFamily="34" charset="0"/>
                <a:cs typeface="Calibri" panose="020F0502020204030204" pitchFamily="34" charset="0"/>
              </a:rPr>
              <a:t>Documentation</a:t>
            </a:r>
          </a:p>
          <a:p>
            <a:pPr>
              <a:lnSpc>
                <a:spcPct val="150000"/>
              </a:lnSpc>
            </a:pPr>
            <a:r>
              <a:rPr lang="en-GB" sz="1400" dirty="0">
                <a:latin typeface="Calibri" panose="020F0502020204030204" pitchFamily="34" charset="0"/>
                <a:cs typeface="Calibri" panose="020F0502020204030204" pitchFamily="34" charset="0"/>
              </a:rPr>
              <a:t>I don't use BE/ICS support</a:t>
            </a:r>
          </a:p>
        </p:txBody>
      </p:sp>
      <p:graphicFrame>
        <p:nvGraphicFramePr>
          <p:cNvPr id="15" name="Table 15">
            <a:extLst>
              <a:ext uri="{FF2B5EF4-FFF2-40B4-BE49-F238E27FC236}">
                <a16:creationId xmlns:a16="http://schemas.microsoft.com/office/drawing/2014/main" id="{2B041FE9-F902-564E-2A79-01344F79A916}"/>
              </a:ext>
            </a:extLst>
          </p:cNvPr>
          <p:cNvGraphicFramePr>
            <a:graphicFrameLocks noGrp="1"/>
          </p:cNvGraphicFramePr>
          <p:nvPr>
            <p:extLst>
              <p:ext uri="{D42A27DB-BD31-4B8C-83A1-F6EECF244321}">
                <p14:modId xmlns:p14="http://schemas.microsoft.com/office/powerpoint/2010/main" val="3179227856"/>
              </p:ext>
            </p:extLst>
          </p:nvPr>
        </p:nvGraphicFramePr>
        <p:xfrm>
          <a:off x="6578600" y="5505896"/>
          <a:ext cx="4167713" cy="223116"/>
        </p:xfrm>
        <a:graphic>
          <a:graphicData uri="http://schemas.openxmlformats.org/drawingml/2006/table">
            <a:tbl>
              <a:tblPr firstRow="1" bandRow="1">
                <a:tableStyleId>{5C22544A-7EE6-4342-B048-85BDC9FD1C3A}</a:tableStyleId>
              </a:tblPr>
              <a:tblGrid>
                <a:gridCol w="378883">
                  <a:extLst>
                    <a:ext uri="{9D8B030D-6E8A-4147-A177-3AD203B41FA5}">
                      <a16:colId xmlns:a16="http://schemas.microsoft.com/office/drawing/2014/main" val="4228076219"/>
                    </a:ext>
                  </a:extLst>
                </a:gridCol>
                <a:gridCol w="378883">
                  <a:extLst>
                    <a:ext uri="{9D8B030D-6E8A-4147-A177-3AD203B41FA5}">
                      <a16:colId xmlns:a16="http://schemas.microsoft.com/office/drawing/2014/main" val="2971997602"/>
                    </a:ext>
                  </a:extLst>
                </a:gridCol>
                <a:gridCol w="378883">
                  <a:extLst>
                    <a:ext uri="{9D8B030D-6E8A-4147-A177-3AD203B41FA5}">
                      <a16:colId xmlns:a16="http://schemas.microsoft.com/office/drawing/2014/main" val="2364230939"/>
                    </a:ext>
                  </a:extLst>
                </a:gridCol>
                <a:gridCol w="378883">
                  <a:extLst>
                    <a:ext uri="{9D8B030D-6E8A-4147-A177-3AD203B41FA5}">
                      <a16:colId xmlns:a16="http://schemas.microsoft.com/office/drawing/2014/main" val="2328989832"/>
                    </a:ext>
                  </a:extLst>
                </a:gridCol>
                <a:gridCol w="378883">
                  <a:extLst>
                    <a:ext uri="{9D8B030D-6E8A-4147-A177-3AD203B41FA5}">
                      <a16:colId xmlns:a16="http://schemas.microsoft.com/office/drawing/2014/main" val="2820781316"/>
                    </a:ext>
                  </a:extLst>
                </a:gridCol>
                <a:gridCol w="378883">
                  <a:extLst>
                    <a:ext uri="{9D8B030D-6E8A-4147-A177-3AD203B41FA5}">
                      <a16:colId xmlns:a16="http://schemas.microsoft.com/office/drawing/2014/main" val="3329178590"/>
                    </a:ext>
                  </a:extLst>
                </a:gridCol>
                <a:gridCol w="378883">
                  <a:extLst>
                    <a:ext uri="{9D8B030D-6E8A-4147-A177-3AD203B41FA5}">
                      <a16:colId xmlns:a16="http://schemas.microsoft.com/office/drawing/2014/main" val="477115963"/>
                    </a:ext>
                  </a:extLst>
                </a:gridCol>
                <a:gridCol w="378883">
                  <a:extLst>
                    <a:ext uri="{9D8B030D-6E8A-4147-A177-3AD203B41FA5}">
                      <a16:colId xmlns:a16="http://schemas.microsoft.com/office/drawing/2014/main" val="4152887610"/>
                    </a:ext>
                  </a:extLst>
                </a:gridCol>
                <a:gridCol w="378883">
                  <a:extLst>
                    <a:ext uri="{9D8B030D-6E8A-4147-A177-3AD203B41FA5}">
                      <a16:colId xmlns:a16="http://schemas.microsoft.com/office/drawing/2014/main" val="3924835837"/>
                    </a:ext>
                  </a:extLst>
                </a:gridCol>
                <a:gridCol w="378883">
                  <a:extLst>
                    <a:ext uri="{9D8B030D-6E8A-4147-A177-3AD203B41FA5}">
                      <a16:colId xmlns:a16="http://schemas.microsoft.com/office/drawing/2014/main" val="961091486"/>
                    </a:ext>
                  </a:extLst>
                </a:gridCol>
                <a:gridCol w="378883">
                  <a:extLst>
                    <a:ext uri="{9D8B030D-6E8A-4147-A177-3AD203B41FA5}">
                      <a16:colId xmlns:a16="http://schemas.microsoft.com/office/drawing/2014/main" val="3131913829"/>
                    </a:ext>
                  </a:extLst>
                </a:gridCol>
              </a:tblGrid>
              <a:tr h="203377">
                <a:tc>
                  <a:txBody>
                    <a:bodyPr/>
                    <a:lstStyle/>
                    <a:p>
                      <a:pPr algn="ctr"/>
                      <a:r>
                        <a:rPr lang="en-GB" sz="1000" b="1" dirty="0">
                          <a:solidFill>
                            <a:schemeClr val="tx1"/>
                          </a:solidFill>
                          <a:latin typeface="Calibri" panose="020F0502020204030204" pitchFamily="34" charset="0"/>
                          <a:cs typeface="Calibri" panose="020F0502020204030204" pitchFamily="34" charset="0"/>
                        </a:rPr>
                        <a:t>15</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4</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19</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9</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10</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12</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5</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14</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25</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2</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a:t>
                      </a:r>
                    </a:p>
                  </a:txBody>
                  <a:tcPr marL="70716" marR="70716" marT="35358" marB="35358">
                    <a:noFill/>
                  </a:tcPr>
                </a:tc>
                <a:extLst>
                  <a:ext uri="{0D108BD9-81ED-4DB2-BD59-A6C34878D82A}">
                    <a16:rowId xmlns:a16="http://schemas.microsoft.com/office/drawing/2014/main" val="389169273"/>
                  </a:ext>
                </a:extLst>
              </a:tr>
            </a:tbl>
          </a:graphicData>
        </a:graphic>
      </p:graphicFrame>
      <p:pic>
        <p:nvPicPr>
          <p:cNvPr id="20" name="Picture 19">
            <a:extLst>
              <a:ext uri="{FF2B5EF4-FFF2-40B4-BE49-F238E27FC236}">
                <a16:creationId xmlns:a16="http://schemas.microsoft.com/office/drawing/2014/main" id="{224BFBE3-73CF-4A3B-16B7-59F31D4ECC3E}"/>
              </a:ext>
            </a:extLst>
          </p:cNvPr>
          <p:cNvPicPr>
            <a:picLocks noChangeAspect="1"/>
          </p:cNvPicPr>
          <p:nvPr/>
        </p:nvPicPr>
        <p:blipFill>
          <a:blip r:embed="rId2"/>
          <a:stretch>
            <a:fillRect/>
          </a:stretch>
        </p:blipFill>
        <p:spPr>
          <a:xfrm>
            <a:off x="6059488" y="1861452"/>
            <a:ext cx="4716462" cy="3654248"/>
          </a:xfrm>
          <a:prstGeom prst="rect">
            <a:avLst/>
          </a:prstGeom>
        </p:spPr>
      </p:pic>
      <p:pic>
        <p:nvPicPr>
          <p:cNvPr id="22" name="Picture 21">
            <a:extLst>
              <a:ext uri="{FF2B5EF4-FFF2-40B4-BE49-F238E27FC236}">
                <a16:creationId xmlns:a16="http://schemas.microsoft.com/office/drawing/2014/main" id="{8DE48EF1-0A1B-35C5-7AA0-87D2CCDCF6AE}"/>
              </a:ext>
            </a:extLst>
          </p:cNvPr>
          <p:cNvPicPr>
            <a:picLocks noChangeAspect="1"/>
          </p:cNvPicPr>
          <p:nvPr/>
        </p:nvPicPr>
        <p:blipFill>
          <a:blip r:embed="rId3"/>
          <a:stretch>
            <a:fillRect/>
          </a:stretch>
        </p:blipFill>
        <p:spPr>
          <a:xfrm>
            <a:off x="391339" y="1971803"/>
            <a:ext cx="326211" cy="3427413"/>
          </a:xfrm>
          <a:prstGeom prst="rect">
            <a:avLst/>
          </a:prstGeom>
        </p:spPr>
      </p:pic>
      <p:sp>
        <p:nvSpPr>
          <p:cNvPr id="4" name="TextBox 3">
            <a:extLst>
              <a:ext uri="{FF2B5EF4-FFF2-40B4-BE49-F238E27FC236}">
                <a16:creationId xmlns:a16="http://schemas.microsoft.com/office/drawing/2014/main" id="{0AFC52C8-7E02-C17D-C43B-4ABE13B273F9}"/>
              </a:ext>
            </a:extLst>
          </p:cNvPr>
          <p:cNvSpPr txBox="1"/>
          <p:nvPr/>
        </p:nvSpPr>
        <p:spPr>
          <a:xfrm>
            <a:off x="2888392" y="1056787"/>
            <a:ext cx="6098058"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Most valued support  services</a:t>
            </a:r>
          </a:p>
        </p:txBody>
      </p:sp>
    </p:spTree>
    <p:extLst>
      <p:ext uri="{BB962C8B-B14F-4D97-AF65-F5344CB8AC3E}">
        <p14:creationId xmlns:p14="http://schemas.microsoft.com/office/powerpoint/2010/main" val="1985548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PLC support by BE-ICS</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12</a:t>
            </a:fld>
            <a:r>
              <a:rPr lang="en-US" dirty="0"/>
              <a:t>/17</a:t>
            </a:r>
          </a:p>
        </p:txBody>
      </p:sp>
      <p:pic>
        <p:nvPicPr>
          <p:cNvPr id="17" name="Picture 16">
            <a:extLst>
              <a:ext uri="{FF2B5EF4-FFF2-40B4-BE49-F238E27FC236}">
                <a16:creationId xmlns:a16="http://schemas.microsoft.com/office/drawing/2014/main" id="{788D5AA1-F825-227E-B76B-998B1E53E2FB}"/>
              </a:ext>
            </a:extLst>
          </p:cNvPr>
          <p:cNvPicPr>
            <a:picLocks noChangeAspect="1"/>
          </p:cNvPicPr>
          <p:nvPr/>
        </p:nvPicPr>
        <p:blipFill>
          <a:blip r:embed="rId2"/>
          <a:stretch>
            <a:fillRect/>
          </a:stretch>
        </p:blipFill>
        <p:spPr>
          <a:xfrm>
            <a:off x="381000" y="1924049"/>
            <a:ext cx="4568698" cy="3343275"/>
          </a:xfrm>
          <a:prstGeom prst="rect">
            <a:avLst/>
          </a:prstGeom>
        </p:spPr>
      </p:pic>
      <p:sp>
        <p:nvSpPr>
          <p:cNvPr id="18" name="TextBox 17">
            <a:extLst>
              <a:ext uri="{FF2B5EF4-FFF2-40B4-BE49-F238E27FC236}">
                <a16:creationId xmlns:a16="http://schemas.microsoft.com/office/drawing/2014/main" id="{2DCE3FBB-0576-AE8C-C497-E80B3B6BBAFB}"/>
              </a:ext>
            </a:extLst>
          </p:cNvPr>
          <p:cNvSpPr txBox="1"/>
          <p:nvPr/>
        </p:nvSpPr>
        <p:spPr>
          <a:xfrm>
            <a:off x="1797050" y="5118184"/>
            <a:ext cx="2901950" cy="253916"/>
          </a:xfrm>
          <a:prstGeom prst="rect">
            <a:avLst/>
          </a:prstGeom>
          <a:noFill/>
        </p:spPr>
        <p:txBody>
          <a:bodyPr wrap="square" rtlCol="0">
            <a:spAutoFit/>
          </a:bodyPr>
          <a:lstStyle/>
          <a:p>
            <a:r>
              <a:rPr lang="en-GB" sz="1050" dirty="0">
                <a:latin typeface="Calibri" panose="020F0502020204030204" pitchFamily="34" charset="0"/>
                <a:cs typeface="Calibri" panose="020F0502020204030204" pitchFamily="34" charset="0"/>
              </a:rPr>
              <a:t>Average rating </a:t>
            </a:r>
            <a:r>
              <a:rPr lang="en-GB" sz="1050" b="1" dirty="0">
                <a:latin typeface="Calibri" panose="020F0502020204030204" pitchFamily="34" charset="0"/>
                <a:cs typeface="Calibri" panose="020F0502020204030204" pitchFamily="34" charset="0"/>
              </a:rPr>
              <a:t>4.61</a:t>
            </a:r>
            <a:r>
              <a:rPr lang="en-GB" sz="1050" dirty="0">
                <a:latin typeface="Calibri" panose="020F0502020204030204" pitchFamily="34" charset="0"/>
                <a:cs typeface="Calibri" panose="020F0502020204030204" pitchFamily="34" charset="0"/>
              </a:rPr>
              <a:t> over 5</a:t>
            </a:r>
          </a:p>
        </p:txBody>
      </p:sp>
      <p:sp>
        <p:nvSpPr>
          <p:cNvPr id="4" name="TextBox 3">
            <a:extLst>
              <a:ext uri="{FF2B5EF4-FFF2-40B4-BE49-F238E27FC236}">
                <a16:creationId xmlns:a16="http://schemas.microsoft.com/office/drawing/2014/main" id="{B97E2650-6173-08C8-E4F8-3F3CABB6943A}"/>
              </a:ext>
            </a:extLst>
          </p:cNvPr>
          <p:cNvSpPr txBox="1"/>
          <p:nvPr/>
        </p:nvSpPr>
        <p:spPr>
          <a:xfrm>
            <a:off x="5118100" y="949770"/>
            <a:ext cx="6781800" cy="5170646"/>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To improve</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[BE-CEM]: “</a:t>
            </a:r>
            <a:r>
              <a:rPr lang="en-GB" sz="1200" dirty="0">
                <a:latin typeface="Calibri" panose="020F0502020204030204" pitchFamily="34" charset="0"/>
                <a:cs typeface="Calibri" panose="020F0502020204030204" pitchFamily="34" charset="0"/>
              </a:rPr>
              <a:t>Support for more industrial (network) communication protocols officially supported at CERN.”</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[BE-ICS] </a:t>
            </a:r>
            <a:r>
              <a:rPr lang="en-GB" sz="1200" b="1" dirty="0" err="1">
                <a:latin typeface="Calibri" panose="020F0502020204030204" pitchFamily="34" charset="0"/>
                <a:cs typeface="Calibri" panose="020F0502020204030204" pitchFamily="34" charset="0"/>
              </a:rPr>
              <a:t>Cryo</a:t>
            </a:r>
            <a:r>
              <a:rPr lang="en-GB" sz="1200" b="1" dirty="0">
                <a:latin typeface="Calibri" panose="020F0502020204030204" pitchFamily="34" charset="0"/>
                <a:cs typeface="Calibri" panose="020F0502020204030204" pitchFamily="34" charset="0"/>
              </a:rPr>
              <a:t>:</a:t>
            </a:r>
            <a:r>
              <a:rPr lang="en-GB" sz="1200" dirty="0">
                <a:latin typeface="Calibri" panose="020F0502020204030204" pitchFamily="34" charset="0"/>
                <a:cs typeface="Calibri" panose="020F0502020204030204" pitchFamily="34" charset="0"/>
              </a:rPr>
              <a:t> “JIRA, too heavy and time-consuming, IMO.”</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[EN-CV]: “</a:t>
            </a:r>
            <a:r>
              <a:rPr lang="en-GB" sz="1200" dirty="0">
                <a:latin typeface="Calibri" panose="020F0502020204030204" pitchFamily="34" charset="0"/>
                <a:cs typeface="Calibri" panose="020F0502020204030204" pitchFamily="34" charset="0"/>
              </a:rPr>
              <a:t>We would like more proposals in term of plc architectures and devices: Siemens drives through PROFINET (PROFIDRIVE), sensors through bus like IO-link, IoT, industrial AI. Today, I feel BE-ICS is focused on UNICOS, coding, software but not really on devices/hardware integration/implementation.”</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[EN-EL]: “</a:t>
            </a:r>
            <a:r>
              <a:rPr lang="en-GB" sz="1200" dirty="0">
                <a:latin typeface="Calibri" panose="020F0502020204030204" pitchFamily="34" charset="0"/>
                <a:cs typeface="Calibri" panose="020F0502020204030204" pitchFamily="34" charset="0"/>
              </a:rPr>
              <a:t>Setup networking strategies. For example, identify the different types of needs within the community and cluster them in order to share information. Another example would be to bring together the different sections within CERN and provide opportunities to participate in events. For example, in a group where the controls are not the core business, it is difficult to justify the participation in events such as ICALEPCS or visits to industrial installations. If a controls-oriented budget could be managed by BE/ICS in order to give all the same opportunities would be interesting.”</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[EN-HE]:</a:t>
            </a:r>
            <a:r>
              <a:rPr lang="en-GB" sz="1200" dirty="0">
                <a:latin typeface="Calibri" panose="020F0502020204030204" pitchFamily="34" charset="0"/>
                <a:cs typeface="Calibri" panose="020F0502020204030204" pitchFamily="34" charset="0"/>
              </a:rPr>
              <a:t> “We definitely need a central support on obsolete systems, both to maintain the knowledge on how to connect to a PLC, and for the spare parts.”</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[EP-DT]: </a:t>
            </a:r>
            <a:r>
              <a:rPr lang="en-GB" sz="1200" dirty="0">
                <a:latin typeface="Calibri" panose="020F0502020204030204" pitchFamily="34" charset="0"/>
                <a:cs typeface="Calibri" panose="020F0502020204030204" pitchFamily="34" charset="0"/>
              </a:rPr>
              <a:t>"Merging JCOP and UNICOS as CMS does not allow UNICOS in the detector network"</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[SY-EPC]:</a:t>
            </a:r>
            <a:r>
              <a:rPr lang="en-GB" sz="1200" dirty="0">
                <a:latin typeface="Calibri" panose="020F0502020204030204" pitchFamily="34" charset="0"/>
                <a:cs typeface="Calibri" panose="020F0502020204030204" pitchFamily="34" charset="0"/>
              </a:rPr>
              <a:t> "Versiondog seems unreliable and limited. Diagnostics and monitoring tools for PLC hardware could be improved. "</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[TE-VSC]: </a:t>
            </a:r>
            <a:r>
              <a:rPr lang="en-GB" sz="1200" dirty="0">
                <a:latin typeface="Calibri" panose="020F0502020204030204" pitchFamily="34" charset="0"/>
                <a:cs typeface="Calibri" panose="020F0502020204030204" pitchFamily="34" charset="0"/>
              </a:rPr>
              <a:t>More initiatives from BE-ICS: workshops on new technologies, in-house trainings, etc.</a:t>
            </a:r>
          </a:p>
        </p:txBody>
      </p:sp>
      <p:sp>
        <p:nvSpPr>
          <p:cNvPr id="5" name="TextBox 4">
            <a:extLst>
              <a:ext uri="{FF2B5EF4-FFF2-40B4-BE49-F238E27FC236}">
                <a16:creationId xmlns:a16="http://schemas.microsoft.com/office/drawing/2014/main" id="{D02BBB0A-CB47-E865-358A-58A4ED6A4E7B}"/>
              </a:ext>
            </a:extLst>
          </p:cNvPr>
          <p:cNvSpPr txBox="1"/>
          <p:nvPr/>
        </p:nvSpPr>
        <p:spPr>
          <a:xfrm>
            <a:off x="2248630" y="1739383"/>
            <a:ext cx="1138237" cy="369332"/>
          </a:xfrm>
          <a:prstGeom prst="rect">
            <a:avLst/>
          </a:prstGeom>
          <a:noFill/>
        </p:spPr>
        <p:txBody>
          <a:bodyPr wrap="square">
            <a:spAutoFit/>
          </a:bodyPr>
          <a:lstStyle/>
          <a:p>
            <a:pPr algn="ctr"/>
            <a:r>
              <a:rPr lang="en-US" sz="1800" dirty="0">
                <a:latin typeface="Calibri" panose="020F0502020204030204" pitchFamily="34" charset="0"/>
                <a:cs typeface="Calibri" panose="020F0502020204030204" pitchFamily="34" charset="0"/>
              </a:rPr>
              <a:t>Rating</a:t>
            </a:r>
            <a:endParaRPr lang="en-GB" dirty="0"/>
          </a:p>
        </p:txBody>
      </p:sp>
    </p:spTree>
    <p:extLst>
      <p:ext uri="{BB962C8B-B14F-4D97-AF65-F5344CB8AC3E}">
        <p14:creationId xmlns:p14="http://schemas.microsoft.com/office/powerpoint/2010/main" val="2013186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PLC support by Siemens</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13</a:t>
            </a:fld>
            <a:r>
              <a:rPr lang="en-US" dirty="0"/>
              <a:t>/17</a:t>
            </a:r>
          </a:p>
        </p:txBody>
      </p:sp>
      <p:graphicFrame>
        <p:nvGraphicFramePr>
          <p:cNvPr id="15" name="Table 15">
            <a:extLst>
              <a:ext uri="{FF2B5EF4-FFF2-40B4-BE49-F238E27FC236}">
                <a16:creationId xmlns:a16="http://schemas.microsoft.com/office/drawing/2014/main" id="{2B041FE9-F902-564E-2A79-01344F79A916}"/>
              </a:ext>
            </a:extLst>
          </p:cNvPr>
          <p:cNvGraphicFramePr>
            <a:graphicFrameLocks noGrp="1"/>
          </p:cNvGraphicFramePr>
          <p:nvPr>
            <p:extLst>
              <p:ext uri="{D42A27DB-BD31-4B8C-83A1-F6EECF244321}">
                <p14:modId xmlns:p14="http://schemas.microsoft.com/office/powerpoint/2010/main" val="1211826006"/>
              </p:ext>
            </p:extLst>
          </p:nvPr>
        </p:nvGraphicFramePr>
        <p:xfrm>
          <a:off x="7118349" y="5349720"/>
          <a:ext cx="3898904" cy="223116"/>
        </p:xfrm>
        <a:graphic>
          <a:graphicData uri="http://schemas.openxmlformats.org/drawingml/2006/table">
            <a:tbl>
              <a:tblPr firstRow="1" bandRow="1">
                <a:tableStyleId>{5C22544A-7EE6-4342-B048-85BDC9FD1C3A}</a:tableStyleId>
              </a:tblPr>
              <a:tblGrid>
                <a:gridCol w="487363">
                  <a:extLst>
                    <a:ext uri="{9D8B030D-6E8A-4147-A177-3AD203B41FA5}">
                      <a16:colId xmlns:a16="http://schemas.microsoft.com/office/drawing/2014/main" val="4228076219"/>
                    </a:ext>
                  </a:extLst>
                </a:gridCol>
                <a:gridCol w="487363">
                  <a:extLst>
                    <a:ext uri="{9D8B030D-6E8A-4147-A177-3AD203B41FA5}">
                      <a16:colId xmlns:a16="http://schemas.microsoft.com/office/drawing/2014/main" val="2971997602"/>
                    </a:ext>
                  </a:extLst>
                </a:gridCol>
                <a:gridCol w="487363">
                  <a:extLst>
                    <a:ext uri="{9D8B030D-6E8A-4147-A177-3AD203B41FA5}">
                      <a16:colId xmlns:a16="http://schemas.microsoft.com/office/drawing/2014/main" val="2364230939"/>
                    </a:ext>
                  </a:extLst>
                </a:gridCol>
                <a:gridCol w="487363">
                  <a:extLst>
                    <a:ext uri="{9D8B030D-6E8A-4147-A177-3AD203B41FA5}">
                      <a16:colId xmlns:a16="http://schemas.microsoft.com/office/drawing/2014/main" val="2328989832"/>
                    </a:ext>
                  </a:extLst>
                </a:gridCol>
                <a:gridCol w="487363">
                  <a:extLst>
                    <a:ext uri="{9D8B030D-6E8A-4147-A177-3AD203B41FA5}">
                      <a16:colId xmlns:a16="http://schemas.microsoft.com/office/drawing/2014/main" val="2820781316"/>
                    </a:ext>
                  </a:extLst>
                </a:gridCol>
                <a:gridCol w="487363">
                  <a:extLst>
                    <a:ext uri="{9D8B030D-6E8A-4147-A177-3AD203B41FA5}">
                      <a16:colId xmlns:a16="http://schemas.microsoft.com/office/drawing/2014/main" val="3329178590"/>
                    </a:ext>
                  </a:extLst>
                </a:gridCol>
                <a:gridCol w="487363">
                  <a:extLst>
                    <a:ext uri="{9D8B030D-6E8A-4147-A177-3AD203B41FA5}">
                      <a16:colId xmlns:a16="http://schemas.microsoft.com/office/drawing/2014/main" val="477115963"/>
                    </a:ext>
                  </a:extLst>
                </a:gridCol>
                <a:gridCol w="487363">
                  <a:extLst>
                    <a:ext uri="{9D8B030D-6E8A-4147-A177-3AD203B41FA5}">
                      <a16:colId xmlns:a16="http://schemas.microsoft.com/office/drawing/2014/main" val="4152887610"/>
                    </a:ext>
                  </a:extLst>
                </a:gridCol>
              </a:tblGrid>
              <a:tr h="203377">
                <a:tc>
                  <a:txBody>
                    <a:bodyPr/>
                    <a:lstStyle/>
                    <a:p>
                      <a:pPr algn="ctr"/>
                      <a:r>
                        <a:rPr lang="en-GB" sz="1000" b="1" dirty="0">
                          <a:solidFill>
                            <a:schemeClr val="tx1"/>
                          </a:solidFill>
                          <a:latin typeface="Calibri" panose="020F0502020204030204" pitchFamily="34" charset="0"/>
                          <a:cs typeface="Calibri" panose="020F0502020204030204" pitchFamily="34" charset="0"/>
                        </a:rPr>
                        <a:t>18</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12</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6</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2</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10</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14</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12</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13</a:t>
                      </a:r>
                    </a:p>
                  </a:txBody>
                  <a:tcPr marL="70716" marR="70716" marT="35358" marB="35358">
                    <a:noFill/>
                  </a:tcPr>
                </a:tc>
                <a:extLst>
                  <a:ext uri="{0D108BD9-81ED-4DB2-BD59-A6C34878D82A}">
                    <a16:rowId xmlns:a16="http://schemas.microsoft.com/office/drawing/2014/main" val="389169273"/>
                  </a:ext>
                </a:extLst>
              </a:tr>
            </a:tbl>
          </a:graphicData>
        </a:graphic>
      </p:graphicFrame>
      <p:pic>
        <p:nvPicPr>
          <p:cNvPr id="14" name="Picture 13">
            <a:extLst>
              <a:ext uri="{FF2B5EF4-FFF2-40B4-BE49-F238E27FC236}">
                <a16:creationId xmlns:a16="http://schemas.microsoft.com/office/drawing/2014/main" id="{9F2F6B04-E2AF-DE3D-C903-6FE861D2CF63}"/>
              </a:ext>
            </a:extLst>
          </p:cNvPr>
          <p:cNvPicPr>
            <a:picLocks noChangeAspect="1"/>
          </p:cNvPicPr>
          <p:nvPr/>
        </p:nvPicPr>
        <p:blipFill>
          <a:blip r:embed="rId2"/>
          <a:stretch>
            <a:fillRect/>
          </a:stretch>
        </p:blipFill>
        <p:spPr>
          <a:xfrm>
            <a:off x="6708775" y="1950159"/>
            <a:ext cx="4448175" cy="3399561"/>
          </a:xfrm>
          <a:prstGeom prst="rect">
            <a:avLst/>
          </a:prstGeom>
        </p:spPr>
      </p:pic>
      <p:grpSp>
        <p:nvGrpSpPr>
          <p:cNvPr id="20" name="Group 19">
            <a:extLst>
              <a:ext uri="{FF2B5EF4-FFF2-40B4-BE49-F238E27FC236}">
                <a16:creationId xmlns:a16="http://schemas.microsoft.com/office/drawing/2014/main" id="{34A4DC18-09F6-6FE5-CE32-F7F2B4C0993D}"/>
              </a:ext>
            </a:extLst>
          </p:cNvPr>
          <p:cNvGrpSpPr/>
          <p:nvPr/>
        </p:nvGrpSpPr>
        <p:grpSpPr>
          <a:xfrm>
            <a:off x="339725" y="2316779"/>
            <a:ext cx="5946775" cy="2644250"/>
            <a:chOff x="257175" y="1213939"/>
            <a:chExt cx="6129542" cy="2644250"/>
          </a:xfrm>
        </p:grpSpPr>
        <p:sp>
          <p:nvSpPr>
            <p:cNvPr id="8" name="TextBox 7">
              <a:extLst>
                <a:ext uri="{FF2B5EF4-FFF2-40B4-BE49-F238E27FC236}">
                  <a16:creationId xmlns:a16="http://schemas.microsoft.com/office/drawing/2014/main" id="{C6BC178D-E38C-63D8-1571-6426B4461A27}"/>
                </a:ext>
              </a:extLst>
            </p:cNvPr>
            <p:cNvSpPr txBox="1"/>
            <p:nvPr/>
          </p:nvSpPr>
          <p:spPr>
            <a:xfrm>
              <a:off x="527050" y="1213939"/>
              <a:ext cx="5859667" cy="2644250"/>
            </a:xfrm>
            <a:prstGeom prst="rect">
              <a:avLst/>
            </a:prstGeom>
            <a:noFill/>
          </p:spPr>
          <p:txBody>
            <a:bodyPr wrap="square">
              <a:spAutoFit/>
            </a:bodyPr>
            <a:lstStyle/>
            <a:p>
              <a:pPr>
                <a:lnSpc>
                  <a:spcPct val="150000"/>
                </a:lnSpc>
              </a:pPr>
              <a:r>
                <a:rPr lang="en-GB" sz="1400" dirty="0">
                  <a:latin typeface="Calibri" panose="020F0502020204030204" pitchFamily="34" charset="0"/>
                  <a:cs typeface="Calibri" panose="020F0502020204030204" pitchFamily="34" charset="0"/>
                </a:rPr>
                <a:t>Purchasing orders (offers, additional discounts, product selection...)</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Consultancy (Architectural design, technical choice, advice, guidance...)	</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Obsolescence (product life, migration...)</a:t>
              </a:r>
            </a:p>
            <a:p>
              <a:pPr>
                <a:lnSpc>
                  <a:spcPct val="150000"/>
                </a:lnSpc>
              </a:pPr>
              <a:r>
                <a:rPr lang="en-GB" sz="1400" dirty="0">
                  <a:latin typeface="Calibri" panose="020F0502020204030204" pitchFamily="34" charset="0"/>
                  <a:cs typeface="Calibri" panose="020F0502020204030204" pitchFamily="34" charset="0"/>
                </a:rPr>
                <a:t>Installation and commissioning</a:t>
              </a:r>
            </a:p>
            <a:p>
              <a:pPr>
                <a:lnSpc>
                  <a:spcPct val="150000"/>
                </a:lnSpc>
              </a:pPr>
              <a:r>
                <a:rPr lang="en-GB" sz="1400" dirty="0">
                  <a:latin typeface="Calibri" panose="020F0502020204030204" pitchFamily="34" charset="0"/>
                  <a:cs typeface="Calibri" panose="020F0502020204030204" pitchFamily="34" charset="0"/>
                </a:rPr>
                <a:t>Training (Siemens official courses)</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Technical support</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Documentation (web, docs...)</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I don't use Siemens support</a:t>
              </a:r>
            </a:p>
          </p:txBody>
        </p:sp>
        <p:pic>
          <p:nvPicPr>
            <p:cNvPr id="19" name="Picture 18">
              <a:extLst>
                <a:ext uri="{FF2B5EF4-FFF2-40B4-BE49-F238E27FC236}">
                  <a16:creationId xmlns:a16="http://schemas.microsoft.com/office/drawing/2014/main" id="{006CAFBA-C063-1375-E838-619545BDD82F}"/>
                </a:ext>
              </a:extLst>
            </p:cNvPr>
            <p:cNvPicPr>
              <a:picLocks noChangeAspect="1"/>
            </p:cNvPicPr>
            <p:nvPr/>
          </p:nvPicPr>
          <p:blipFill>
            <a:blip r:embed="rId3"/>
            <a:stretch>
              <a:fillRect/>
            </a:stretch>
          </p:blipFill>
          <p:spPr>
            <a:xfrm>
              <a:off x="257175" y="1348971"/>
              <a:ext cx="327025" cy="2467379"/>
            </a:xfrm>
            <a:prstGeom prst="rect">
              <a:avLst/>
            </a:prstGeom>
          </p:spPr>
        </p:pic>
      </p:grpSp>
      <p:sp>
        <p:nvSpPr>
          <p:cNvPr id="3" name="TextBox 2">
            <a:extLst>
              <a:ext uri="{FF2B5EF4-FFF2-40B4-BE49-F238E27FC236}">
                <a16:creationId xmlns:a16="http://schemas.microsoft.com/office/drawing/2014/main" id="{90F06689-B739-F804-4A50-25FBF85BCCE1}"/>
              </a:ext>
            </a:extLst>
          </p:cNvPr>
          <p:cNvSpPr txBox="1"/>
          <p:nvPr/>
        </p:nvSpPr>
        <p:spPr>
          <a:xfrm>
            <a:off x="2888392" y="1205069"/>
            <a:ext cx="6098058"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Most valued support  services</a:t>
            </a:r>
          </a:p>
        </p:txBody>
      </p:sp>
    </p:spTree>
    <p:extLst>
      <p:ext uri="{BB962C8B-B14F-4D97-AF65-F5344CB8AC3E}">
        <p14:creationId xmlns:p14="http://schemas.microsoft.com/office/powerpoint/2010/main" val="14650787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PLC support by Siemens</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14</a:t>
            </a:fld>
            <a:r>
              <a:rPr lang="en-US" dirty="0"/>
              <a:t>/17</a:t>
            </a:r>
          </a:p>
        </p:txBody>
      </p:sp>
      <p:sp>
        <p:nvSpPr>
          <p:cNvPr id="18" name="TextBox 17">
            <a:extLst>
              <a:ext uri="{FF2B5EF4-FFF2-40B4-BE49-F238E27FC236}">
                <a16:creationId xmlns:a16="http://schemas.microsoft.com/office/drawing/2014/main" id="{2DCE3FBB-0576-AE8C-C497-E80B3B6BBAFB}"/>
              </a:ext>
            </a:extLst>
          </p:cNvPr>
          <p:cNvSpPr txBox="1"/>
          <p:nvPr/>
        </p:nvSpPr>
        <p:spPr>
          <a:xfrm>
            <a:off x="1706498" y="5117943"/>
            <a:ext cx="2222500" cy="253916"/>
          </a:xfrm>
          <a:prstGeom prst="rect">
            <a:avLst/>
          </a:prstGeom>
          <a:noFill/>
        </p:spPr>
        <p:txBody>
          <a:bodyPr wrap="square" rtlCol="0">
            <a:spAutoFit/>
          </a:bodyPr>
          <a:lstStyle/>
          <a:p>
            <a:pPr algn="ctr"/>
            <a:r>
              <a:rPr lang="en-GB" sz="1050" dirty="0">
                <a:latin typeface="Calibri" panose="020F0502020204030204" pitchFamily="34" charset="0"/>
                <a:cs typeface="Calibri" panose="020F0502020204030204" pitchFamily="34" charset="0"/>
              </a:rPr>
              <a:t>Average rating </a:t>
            </a:r>
            <a:r>
              <a:rPr lang="en-GB" sz="1050" b="1" dirty="0">
                <a:latin typeface="Calibri" panose="020F0502020204030204" pitchFamily="34" charset="0"/>
                <a:cs typeface="Calibri" panose="020F0502020204030204" pitchFamily="34" charset="0"/>
              </a:rPr>
              <a:t>4.18</a:t>
            </a:r>
            <a:r>
              <a:rPr lang="en-GB" sz="1050" dirty="0">
                <a:latin typeface="Calibri" panose="020F0502020204030204" pitchFamily="34" charset="0"/>
                <a:cs typeface="Calibri" panose="020F0502020204030204" pitchFamily="34" charset="0"/>
              </a:rPr>
              <a:t> over 5</a:t>
            </a:r>
          </a:p>
        </p:txBody>
      </p:sp>
      <p:sp>
        <p:nvSpPr>
          <p:cNvPr id="4" name="TextBox 3">
            <a:extLst>
              <a:ext uri="{FF2B5EF4-FFF2-40B4-BE49-F238E27FC236}">
                <a16:creationId xmlns:a16="http://schemas.microsoft.com/office/drawing/2014/main" id="{B97E2650-6173-08C8-E4F8-3F3CABB6943A}"/>
              </a:ext>
            </a:extLst>
          </p:cNvPr>
          <p:cNvSpPr txBox="1"/>
          <p:nvPr/>
        </p:nvSpPr>
        <p:spPr>
          <a:xfrm>
            <a:off x="5118100" y="1400620"/>
            <a:ext cx="6781800" cy="4062651"/>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To improve</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[BE-ICS]:</a:t>
            </a:r>
            <a:r>
              <a:rPr lang="en-GB" sz="1200" dirty="0">
                <a:latin typeface="Calibri" panose="020F0502020204030204" pitchFamily="34" charset="0"/>
                <a:cs typeface="Calibri" panose="020F0502020204030204" pitchFamily="34" charset="0"/>
              </a:rPr>
              <a:t> “Detailed information regarding obsolescence.” “Sometimes the interaction with the support lines is slow.”</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[EN-AA]: “</a:t>
            </a:r>
            <a:r>
              <a:rPr lang="en-GB" sz="1200" dirty="0">
                <a:latin typeface="Calibri" panose="020F0502020204030204" pitchFamily="34" charset="0"/>
                <a:cs typeface="Calibri" panose="020F0502020204030204" pitchFamily="34" charset="0"/>
              </a:rPr>
              <a:t>Siemens Support is very vertical on a particular product or component, things become more complicated for integration of multiple hardware and software components. Delivery delays are unacceptable.”</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[EP-DT]: </a:t>
            </a:r>
            <a:r>
              <a:rPr lang="en-GB" sz="1200" dirty="0">
                <a:latin typeface="Calibri" panose="020F0502020204030204" pitchFamily="34" charset="0"/>
                <a:cs typeface="Calibri" panose="020F0502020204030204" pitchFamily="34" charset="0"/>
              </a:rPr>
              <a:t>“Delivery delays.” “More documentation and possible CERN wide standardized solutions for smallest Siemens PLCs even if they can not handle UNICOS“</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[EP-UCM]: </a:t>
            </a:r>
            <a:r>
              <a:rPr lang="en-GB" sz="1200" dirty="0">
                <a:latin typeface="Calibri" panose="020F0502020204030204" pitchFamily="34" charset="0"/>
                <a:cs typeface="Calibri" panose="020F0502020204030204" pitchFamily="34" charset="0"/>
              </a:rPr>
              <a:t>“Sometimes, the web server becomes sluggish."</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[SY-EPC]:</a:t>
            </a:r>
            <a:r>
              <a:rPr lang="en-GB" sz="1200" dirty="0">
                <a:latin typeface="Calibri" panose="020F0502020204030204" pitchFamily="34" charset="0"/>
                <a:cs typeface="Calibri" panose="020F0502020204030204" pitchFamily="34" charset="0"/>
              </a:rPr>
              <a:t> "The training catalogue available at CERN is always the same. Most of the experts have already followed the offered courses. Siemens could organize trainings or seminars on more specific technologies and features."</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[TE-VSC]: </a:t>
            </a:r>
            <a:r>
              <a:rPr lang="en-GB" sz="1200" dirty="0">
                <a:latin typeface="Calibri" panose="020F0502020204030204" pitchFamily="34" charset="0"/>
                <a:cs typeface="Calibri" panose="020F0502020204030204" pitchFamily="34" charset="0"/>
              </a:rPr>
              <a:t>“For very specific support requests I tend to use the Siemens forums rather than directly contact Siemens support. The one time I used it (regarding the possible implementation of TSPP on S7-1200) it was not very helpful.”</a:t>
            </a:r>
          </a:p>
        </p:txBody>
      </p:sp>
      <p:sp>
        <p:nvSpPr>
          <p:cNvPr id="5" name="TextBox 4">
            <a:extLst>
              <a:ext uri="{FF2B5EF4-FFF2-40B4-BE49-F238E27FC236}">
                <a16:creationId xmlns:a16="http://schemas.microsoft.com/office/drawing/2014/main" id="{D02BBB0A-CB47-E865-358A-58A4ED6A4E7B}"/>
              </a:ext>
            </a:extLst>
          </p:cNvPr>
          <p:cNvSpPr txBox="1"/>
          <p:nvPr/>
        </p:nvSpPr>
        <p:spPr>
          <a:xfrm>
            <a:off x="2248630" y="1739383"/>
            <a:ext cx="1138237" cy="369332"/>
          </a:xfrm>
          <a:prstGeom prst="rect">
            <a:avLst/>
          </a:prstGeom>
          <a:noFill/>
        </p:spPr>
        <p:txBody>
          <a:bodyPr wrap="square">
            <a:spAutoFit/>
          </a:bodyPr>
          <a:lstStyle/>
          <a:p>
            <a:pPr algn="ctr"/>
            <a:r>
              <a:rPr lang="en-US" sz="1800" dirty="0">
                <a:latin typeface="Calibri" panose="020F0502020204030204" pitchFamily="34" charset="0"/>
                <a:cs typeface="Calibri" panose="020F0502020204030204" pitchFamily="34" charset="0"/>
              </a:rPr>
              <a:t>Rating</a:t>
            </a:r>
            <a:endParaRPr lang="en-GB" dirty="0"/>
          </a:p>
        </p:txBody>
      </p:sp>
      <p:pic>
        <p:nvPicPr>
          <p:cNvPr id="11" name="Picture 10">
            <a:extLst>
              <a:ext uri="{FF2B5EF4-FFF2-40B4-BE49-F238E27FC236}">
                <a16:creationId xmlns:a16="http://schemas.microsoft.com/office/drawing/2014/main" id="{3CE7A9E1-84B6-775A-0DD7-B3C25D8908C9}"/>
              </a:ext>
            </a:extLst>
          </p:cNvPr>
          <p:cNvPicPr>
            <a:picLocks noChangeAspect="1"/>
          </p:cNvPicPr>
          <p:nvPr/>
        </p:nvPicPr>
        <p:blipFill>
          <a:blip r:embed="rId2"/>
          <a:stretch>
            <a:fillRect/>
          </a:stretch>
        </p:blipFill>
        <p:spPr>
          <a:xfrm>
            <a:off x="684148" y="2235432"/>
            <a:ext cx="4089945" cy="2882752"/>
          </a:xfrm>
          <a:prstGeom prst="rect">
            <a:avLst/>
          </a:prstGeom>
        </p:spPr>
      </p:pic>
    </p:spTree>
    <p:extLst>
      <p:ext uri="{BB962C8B-B14F-4D97-AF65-F5344CB8AC3E}">
        <p14:creationId xmlns:p14="http://schemas.microsoft.com/office/powerpoint/2010/main" val="2992789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PLC support by Schneider</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15</a:t>
            </a:fld>
            <a:r>
              <a:rPr lang="en-US" dirty="0"/>
              <a:t>/17</a:t>
            </a:r>
          </a:p>
        </p:txBody>
      </p:sp>
      <p:graphicFrame>
        <p:nvGraphicFramePr>
          <p:cNvPr id="15" name="Table 15">
            <a:extLst>
              <a:ext uri="{FF2B5EF4-FFF2-40B4-BE49-F238E27FC236}">
                <a16:creationId xmlns:a16="http://schemas.microsoft.com/office/drawing/2014/main" id="{2B041FE9-F902-564E-2A79-01344F79A916}"/>
              </a:ext>
            </a:extLst>
          </p:cNvPr>
          <p:cNvGraphicFramePr>
            <a:graphicFrameLocks noGrp="1"/>
          </p:cNvGraphicFramePr>
          <p:nvPr>
            <p:extLst>
              <p:ext uri="{D42A27DB-BD31-4B8C-83A1-F6EECF244321}">
                <p14:modId xmlns:p14="http://schemas.microsoft.com/office/powerpoint/2010/main" val="2625099672"/>
              </p:ext>
            </p:extLst>
          </p:nvPr>
        </p:nvGraphicFramePr>
        <p:xfrm>
          <a:off x="7118349" y="5528894"/>
          <a:ext cx="3898904" cy="223116"/>
        </p:xfrm>
        <a:graphic>
          <a:graphicData uri="http://schemas.openxmlformats.org/drawingml/2006/table">
            <a:tbl>
              <a:tblPr firstRow="1" bandRow="1">
                <a:tableStyleId>{5C22544A-7EE6-4342-B048-85BDC9FD1C3A}</a:tableStyleId>
              </a:tblPr>
              <a:tblGrid>
                <a:gridCol w="487363">
                  <a:extLst>
                    <a:ext uri="{9D8B030D-6E8A-4147-A177-3AD203B41FA5}">
                      <a16:colId xmlns:a16="http://schemas.microsoft.com/office/drawing/2014/main" val="4228076219"/>
                    </a:ext>
                  </a:extLst>
                </a:gridCol>
                <a:gridCol w="487363">
                  <a:extLst>
                    <a:ext uri="{9D8B030D-6E8A-4147-A177-3AD203B41FA5}">
                      <a16:colId xmlns:a16="http://schemas.microsoft.com/office/drawing/2014/main" val="2971997602"/>
                    </a:ext>
                  </a:extLst>
                </a:gridCol>
                <a:gridCol w="487363">
                  <a:extLst>
                    <a:ext uri="{9D8B030D-6E8A-4147-A177-3AD203B41FA5}">
                      <a16:colId xmlns:a16="http://schemas.microsoft.com/office/drawing/2014/main" val="2364230939"/>
                    </a:ext>
                  </a:extLst>
                </a:gridCol>
                <a:gridCol w="487363">
                  <a:extLst>
                    <a:ext uri="{9D8B030D-6E8A-4147-A177-3AD203B41FA5}">
                      <a16:colId xmlns:a16="http://schemas.microsoft.com/office/drawing/2014/main" val="2328989832"/>
                    </a:ext>
                  </a:extLst>
                </a:gridCol>
                <a:gridCol w="487363">
                  <a:extLst>
                    <a:ext uri="{9D8B030D-6E8A-4147-A177-3AD203B41FA5}">
                      <a16:colId xmlns:a16="http://schemas.microsoft.com/office/drawing/2014/main" val="2820781316"/>
                    </a:ext>
                  </a:extLst>
                </a:gridCol>
                <a:gridCol w="487363">
                  <a:extLst>
                    <a:ext uri="{9D8B030D-6E8A-4147-A177-3AD203B41FA5}">
                      <a16:colId xmlns:a16="http://schemas.microsoft.com/office/drawing/2014/main" val="3329178590"/>
                    </a:ext>
                  </a:extLst>
                </a:gridCol>
                <a:gridCol w="487363">
                  <a:extLst>
                    <a:ext uri="{9D8B030D-6E8A-4147-A177-3AD203B41FA5}">
                      <a16:colId xmlns:a16="http://schemas.microsoft.com/office/drawing/2014/main" val="477115963"/>
                    </a:ext>
                  </a:extLst>
                </a:gridCol>
                <a:gridCol w="487363">
                  <a:extLst>
                    <a:ext uri="{9D8B030D-6E8A-4147-A177-3AD203B41FA5}">
                      <a16:colId xmlns:a16="http://schemas.microsoft.com/office/drawing/2014/main" val="4152887610"/>
                    </a:ext>
                  </a:extLst>
                </a:gridCol>
              </a:tblGrid>
              <a:tr h="203377">
                <a:tc>
                  <a:txBody>
                    <a:bodyPr/>
                    <a:lstStyle/>
                    <a:p>
                      <a:pPr algn="ctr"/>
                      <a:r>
                        <a:rPr lang="en-GB" sz="1000" b="1" dirty="0">
                          <a:solidFill>
                            <a:schemeClr val="tx1"/>
                          </a:solidFill>
                          <a:latin typeface="Calibri" panose="020F0502020204030204" pitchFamily="34" charset="0"/>
                          <a:cs typeface="Calibri" panose="020F0502020204030204" pitchFamily="34" charset="0"/>
                        </a:rPr>
                        <a:t>8</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9</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5</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0</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2</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6</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2</a:t>
                      </a:r>
                    </a:p>
                  </a:txBody>
                  <a:tcPr marL="70716" marR="70716" marT="35358" marB="35358">
                    <a:noFill/>
                  </a:tcPr>
                </a:tc>
                <a:tc>
                  <a:txBody>
                    <a:bodyPr/>
                    <a:lstStyle/>
                    <a:p>
                      <a:pPr algn="ctr"/>
                      <a:r>
                        <a:rPr lang="en-GB" sz="1000" b="1" dirty="0">
                          <a:solidFill>
                            <a:schemeClr val="tx1"/>
                          </a:solidFill>
                          <a:latin typeface="Calibri" panose="020F0502020204030204" pitchFamily="34" charset="0"/>
                          <a:cs typeface="Calibri" panose="020F0502020204030204" pitchFamily="34" charset="0"/>
                        </a:rPr>
                        <a:t>23</a:t>
                      </a:r>
                    </a:p>
                  </a:txBody>
                  <a:tcPr marL="70716" marR="70716" marT="35358" marB="35358">
                    <a:noFill/>
                  </a:tcPr>
                </a:tc>
                <a:extLst>
                  <a:ext uri="{0D108BD9-81ED-4DB2-BD59-A6C34878D82A}">
                    <a16:rowId xmlns:a16="http://schemas.microsoft.com/office/drawing/2014/main" val="389169273"/>
                  </a:ext>
                </a:extLst>
              </a:tr>
            </a:tbl>
          </a:graphicData>
        </a:graphic>
      </p:graphicFrame>
      <p:grpSp>
        <p:nvGrpSpPr>
          <p:cNvPr id="20" name="Group 19">
            <a:extLst>
              <a:ext uri="{FF2B5EF4-FFF2-40B4-BE49-F238E27FC236}">
                <a16:creationId xmlns:a16="http://schemas.microsoft.com/office/drawing/2014/main" id="{34A4DC18-09F6-6FE5-CE32-F7F2B4C0993D}"/>
              </a:ext>
            </a:extLst>
          </p:cNvPr>
          <p:cNvGrpSpPr/>
          <p:nvPr/>
        </p:nvGrpSpPr>
        <p:grpSpPr>
          <a:xfrm>
            <a:off x="339725" y="2495953"/>
            <a:ext cx="5946775" cy="2644250"/>
            <a:chOff x="257175" y="1213939"/>
            <a:chExt cx="6129542" cy="2644250"/>
          </a:xfrm>
        </p:grpSpPr>
        <p:sp>
          <p:nvSpPr>
            <p:cNvPr id="8" name="TextBox 7">
              <a:extLst>
                <a:ext uri="{FF2B5EF4-FFF2-40B4-BE49-F238E27FC236}">
                  <a16:creationId xmlns:a16="http://schemas.microsoft.com/office/drawing/2014/main" id="{C6BC178D-E38C-63D8-1571-6426B4461A27}"/>
                </a:ext>
              </a:extLst>
            </p:cNvPr>
            <p:cNvSpPr txBox="1"/>
            <p:nvPr/>
          </p:nvSpPr>
          <p:spPr>
            <a:xfrm>
              <a:off x="527050" y="1213939"/>
              <a:ext cx="5859667" cy="2644250"/>
            </a:xfrm>
            <a:prstGeom prst="rect">
              <a:avLst/>
            </a:prstGeom>
            <a:noFill/>
          </p:spPr>
          <p:txBody>
            <a:bodyPr wrap="square">
              <a:spAutoFit/>
            </a:bodyPr>
            <a:lstStyle/>
            <a:p>
              <a:pPr>
                <a:lnSpc>
                  <a:spcPct val="150000"/>
                </a:lnSpc>
              </a:pPr>
              <a:r>
                <a:rPr lang="en-GB" sz="1400" dirty="0">
                  <a:latin typeface="Calibri" panose="020F0502020204030204" pitchFamily="34" charset="0"/>
                  <a:cs typeface="Calibri" panose="020F0502020204030204" pitchFamily="34" charset="0"/>
                </a:rPr>
                <a:t>Purchasing orders (offers, additional discounts, product selection...)</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Consultancy (Architectural design, technical choice, advice, guidance...)	</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Obsolescence (product life, migration...)</a:t>
              </a:r>
            </a:p>
            <a:p>
              <a:pPr>
                <a:lnSpc>
                  <a:spcPct val="150000"/>
                </a:lnSpc>
              </a:pPr>
              <a:r>
                <a:rPr lang="en-GB" sz="1400" dirty="0">
                  <a:latin typeface="Calibri" panose="020F0502020204030204" pitchFamily="34" charset="0"/>
                  <a:cs typeface="Calibri" panose="020F0502020204030204" pitchFamily="34" charset="0"/>
                </a:rPr>
                <a:t>Installation and commissioning</a:t>
              </a:r>
            </a:p>
            <a:p>
              <a:pPr>
                <a:lnSpc>
                  <a:spcPct val="150000"/>
                </a:lnSpc>
              </a:pPr>
              <a:r>
                <a:rPr lang="en-GB" sz="1400" dirty="0">
                  <a:latin typeface="Calibri" panose="020F0502020204030204" pitchFamily="34" charset="0"/>
                  <a:cs typeface="Calibri" panose="020F0502020204030204" pitchFamily="34" charset="0"/>
                </a:rPr>
                <a:t>Training (Schneider official courses)</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Technical support</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Documentation (web, docs...)</a:t>
              </a:r>
              <a:br>
                <a:rPr lang="en-GB" sz="1400" dirty="0">
                  <a:latin typeface="Calibri" panose="020F0502020204030204" pitchFamily="34" charset="0"/>
                  <a:cs typeface="Calibri" panose="020F0502020204030204" pitchFamily="34" charset="0"/>
                </a:rPr>
              </a:br>
              <a:r>
                <a:rPr lang="en-GB" sz="1400" dirty="0">
                  <a:latin typeface="Calibri" panose="020F0502020204030204" pitchFamily="34" charset="0"/>
                  <a:cs typeface="Calibri" panose="020F0502020204030204" pitchFamily="34" charset="0"/>
                </a:rPr>
                <a:t>I don't use Schneider support</a:t>
              </a:r>
            </a:p>
          </p:txBody>
        </p:sp>
        <p:pic>
          <p:nvPicPr>
            <p:cNvPr id="19" name="Picture 18">
              <a:extLst>
                <a:ext uri="{FF2B5EF4-FFF2-40B4-BE49-F238E27FC236}">
                  <a16:creationId xmlns:a16="http://schemas.microsoft.com/office/drawing/2014/main" id="{006CAFBA-C063-1375-E838-619545BDD82F}"/>
                </a:ext>
              </a:extLst>
            </p:cNvPr>
            <p:cNvPicPr>
              <a:picLocks noChangeAspect="1"/>
            </p:cNvPicPr>
            <p:nvPr/>
          </p:nvPicPr>
          <p:blipFill>
            <a:blip r:embed="rId2"/>
            <a:stretch>
              <a:fillRect/>
            </a:stretch>
          </p:blipFill>
          <p:spPr>
            <a:xfrm>
              <a:off x="257175" y="1348971"/>
              <a:ext cx="327025" cy="2467379"/>
            </a:xfrm>
            <a:prstGeom prst="rect">
              <a:avLst/>
            </a:prstGeom>
          </p:spPr>
        </p:pic>
      </p:grpSp>
      <p:pic>
        <p:nvPicPr>
          <p:cNvPr id="4" name="Picture 3">
            <a:extLst>
              <a:ext uri="{FF2B5EF4-FFF2-40B4-BE49-F238E27FC236}">
                <a16:creationId xmlns:a16="http://schemas.microsoft.com/office/drawing/2014/main" id="{44BC69B6-229E-0F74-3287-C992D258EA89}"/>
              </a:ext>
            </a:extLst>
          </p:cNvPr>
          <p:cNvPicPr>
            <a:picLocks noChangeAspect="1"/>
          </p:cNvPicPr>
          <p:nvPr/>
        </p:nvPicPr>
        <p:blipFill>
          <a:blip r:embed="rId3"/>
          <a:stretch>
            <a:fillRect/>
          </a:stretch>
        </p:blipFill>
        <p:spPr>
          <a:xfrm>
            <a:off x="6580078" y="2076168"/>
            <a:ext cx="4432899" cy="3506383"/>
          </a:xfrm>
          <a:prstGeom prst="rect">
            <a:avLst/>
          </a:prstGeom>
        </p:spPr>
      </p:pic>
      <p:sp>
        <p:nvSpPr>
          <p:cNvPr id="3" name="TextBox 2">
            <a:extLst>
              <a:ext uri="{FF2B5EF4-FFF2-40B4-BE49-F238E27FC236}">
                <a16:creationId xmlns:a16="http://schemas.microsoft.com/office/drawing/2014/main" id="{DA24C344-0D0A-35AE-61A8-89F757D8775C}"/>
              </a:ext>
            </a:extLst>
          </p:cNvPr>
          <p:cNvSpPr txBox="1"/>
          <p:nvPr/>
        </p:nvSpPr>
        <p:spPr>
          <a:xfrm>
            <a:off x="2888392" y="1211245"/>
            <a:ext cx="6098058"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Most valued support  services</a:t>
            </a:r>
          </a:p>
        </p:txBody>
      </p:sp>
    </p:spTree>
    <p:extLst>
      <p:ext uri="{BB962C8B-B14F-4D97-AF65-F5344CB8AC3E}">
        <p14:creationId xmlns:p14="http://schemas.microsoft.com/office/powerpoint/2010/main" val="3035930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PLC support by Schneider</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16</a:t>
            </a:fld>
            <a:r>
              <a:rPr lang="en-US" dirty="0"/>
              <a:t>/17</a:t>
            </a:r>
          </a:p>
        </p:txBody>
      </p:sp>
      <p:sp>
        <p:nvSpPr>
          <p:cNvPr id="18" name="TextBox 17">
            <a:extLst>
              <a:ext uri="{FF2B5EF4-FFF2-40B4-BE49-F238E27FC236}">
                <a16:creationId xmlns:a16="http://schemas.microsoft.com/office/drawing/2014/main" id="{2DCE3FBB-0576-AE8C-C497-E80B3B6BBAFB}"/>
              </a:ext>
            </a:extLst>
          </p:cNvPr>
          <p:cNvSpPr txBox="1"/>
          <p:nvPr/>
        </p:nvSpPr>
        <p:spPr>
          <a:xfrm>
            <a:off x="1820798" y="5118184"/>
            <a:ext cx="1993900" cy="253916"/>
          </a:xfrm>
          <a:prstGeom prst="rect">
            <a:avLst/>
          </a:prstGeom>
          <a:noFill/>
        </p:spPr>
        <p:txBody>
          <a:bodyPr wrap="square" rtlCol="0">
            <a:spAutoFit/>
          </a:bodyPr>
          <a:lstStyle/>
          <a:p>
            <a:pPr algn="ctr"/>
            <a:r>
              <a:rPr lang="en-GB" sz="1050" dirty="0">
                <a:latin typeface="Calibri" panose="020F0502020204030204" pitchFamily="34" charset="0"/>
                <a:cs typeface="Calibri" panose="020F0502020204030204" pitchFamily="34" charset="0"/>
              </a:rPr>
              <a:t>Average rating </a:t>
            </a:r>
            <a:r>
              <a:rPr lang="en-GB" sz="1050" b="1" dirty="0">
                <a:latin typeface="Calibri" panose="020F0502020204030204" pitchFamily="34" charset="0"/>
                <a:cs typeface="Calibri" panose="020F0502020204030204" pitchFamily="34" charset="0"/>
              </a:rPr>
              <a:t>4.20</a:t>
            </a:r>
            <a:r>
              <a:rPr lang="en-GB" sz="1050" dirty="0">
                <a:latin typeface="Calibri" panose="020F0502020204030204" pitchFamily="34" charset="0"/>
                <a:cs typeface="Calibri" panose="020F0502020204030204" pitchFamily="34" charset="0"/>
              </a:rPr>
              <a:t> over 5</a:t>
            </a:r>
          </a:p>
        </p:txBody>
      </p:sp>
      <p:sp>
        <p:nvSpPr>
          <p:cNvPr id="4" name="TextBox 3">
            <a:extLst>
              <a:ext uri="{FF2B5EF4-FFF2-40B4-BE49-F238E27FC236}">
                <a16:creationId xmlns:a16="http://schemas.microsoft.com/office/drawing/2014/main" id="{B97E2650-6173-08C8-E4F8-3F3CABB6943A}"/>
              </a:ext>
            </a:extLst>
          </p:cNvPr>
          <p:cNvSpPr txBox="1"/>
          <p:nvPr/>
        </p:nvSpPr>
        <p:spPr>
          <a:xfrm>
            <a:off x="6094169" y="2308670"/>
            <a:ext cx="4375150" cy="738664"/>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To improve</a:t>
            </a:r>
          </a:p>
          <a:p>
            <a:pPr algn="just"/>
            <a:endParaRPr lang="en-GB" sz="1200" dirty="0">
              <a:latin typeface="Calibri" panose="020F0502020204030204" pitchFamily="34" charset="0"/>
              <a:cs typeface="Calibri" panose="020F0502020204030204" pitchFamily="34" charset="0"/>
            </a:endParaRPr>
          </a:p>
          <a:p>
            <a:pPr algn="ctr"/>
            <a:r>
              <a:rPr lang="en-GB" sz="1200" b="1" dirty="0">
                <a:latin typeface="Calibri" panose="020F0502020204030204" pitchFamily="34" charset="0"/>
                <a:cs typeface="Calibri" panose="020F0502020204030204" pitchFamily="34" charset="0"/>
              </a:rPr>
              <a:t>[BE-ICS]:</a:t>
            </a:r>
            <a:r>
              <a:rPr lang="en-GB" sz="1200" dirty="0">
                <a:latin typeface="Calibri" panose="020F0502020204030204" pitchFamily="34" charset="0"/>
                <a:cs typeface="Calibri" panose="020F0502020204030204" pitchFamily="34" charset="0"/>
              </a:rPr>
              <a:t> “Post-mortem analysis reactivity.”</a:t>
            </a:r>
          </a:p>
        </p:txBody>
      </p:sp>
      <p:sp>
        <p:nvSpPr>
          <p:cNvPr id="5" name="TextBox 4">
            <a:extLst>
              <a:ext uri="{FF2B5EF4-FFF2-40B4-BE49-F238E27FC236}">
                <a16:creationId xmlns:a16="http://schemas.microsoft.com/office/drawing/2014/main" id="{D02BBB0A-CB47-E865-358A-58A4ED6A4E7B}"/>
              </a:ext>
            </a:extLst>
          </p:cNvPr>
          <p:cNvSpPr txBox="1"/>
          <p:nvPr/>
        </p:nvSpPr>
        <p:spPr>
          <a:xfrm>
            <a:off x="2248630" y="1739383"/>
            <a:ext cx="1138237" cy="369332"/>
          </a:xfrm>
          <a:prstGeom prst="rect">
            <a:avLst/>
          </a:prstGeom>
          <a:noFill/>
        </p:spPr>
        <p:txBody>
          <a:bodyPr wrap="square">
            <a:spAutoFit/>
          </a:bodyPr>
          <a:lstStyle/>
          <a:p>
            <a:pPr algn="ctr"/>
            <a:r>
              <a:rPr lang="en-US" sz="1800" dirty="0">
                <a:latin typeface="Calibri" panose="020F0502020204030204" pitchFamily="34" charset="0"/>
                <a:cs typeface="Calibri" panose="020F0502020204030204" pitchFamily="34" charset="0"/>
              </a:rPr>
              <a:t>Rating</a:t>
            </a:r>
            <a:endParaRPr lang="en-GB" dirty="0"/>
          </a:p>
        </p:txBody>
      </p:sp>
      <p:pic>
        <p:nvPicPr>
          <p:cNvPr id="7" name="Picture 6">
            <a:extLst>
              <a:ext uri="{FF2B5EF4-FFF2-40B4-BE49-F238E27FC236}">
                <a16:creationId xmlns:a16="http://schemas.microsoft.com/office/drawing/2014/main" id="{06B440AE-686F-3B80-7195-7F04373D2E64}"/>
              </a:ext>
            </a:extLst>
          </p:cNvPr>
          <p:cNvPicPr>
            <a:picLocks noChangeAspect="1"/>
          </p:cNvPicPr>
          <p:nvPr/>
        </p:nvPicPr>
        <p:blipFill>
          <a:blip r:embed="rId2"/>
          <a:stretch>
            <a:fillRect/>
          </a:stretch>
        </p:blipFill>
        <p:spPr>
          <a:xfrm>
            <a:off x="742265" y="2086059"/>
            <a:ext cx="4150966" cy="3032125"/>
          </a:xfrm>
          <a:prstGeom prst="rect">
            <a:avLst/>
          </a:prstGeom>
        </p:spPr>
      </p:pic>
    </p:spTree>
    <p:extLst>
      <p:ext uri="{BB962C8B-B14F-4D97-AF65-F5344CB8AC3E}">
        <p14:creationId xmlns:p14="http://schemas.microsoft.com/office/powerpoint/2010/main" val="3306988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Asset management system</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17</a:t>
            </a:fld>
            <a:r>
              <a:rPr lang="en-US" dirty="0"/>
              <a:t>/17</a:t>
            </a:r>
          </a:p>
        </p:txBody>
      </p:sp>
      <p:graphicFrame>
        <p:nvGraphicFramePr>
          <p:cNvPr id="4" name="Chart 3">
            <a:extLst>
              <a:ext uri="{FF2B5EF4-FFF2-40B4-BE49-F238E27FC236}">
                <a16:creationId xmlns:a16="http://schemas.microsoft.com/office/drawing/2014/main" id="{0BC6E0EF-2CA3-768E-B463-4836591BF645}"/>
              </a:ext>
            </a:extLst>
          </p:cNvPr>
          <p:cNvGraphicFramePr>
            <a:graphicFrameLocks/>
          </p:cNvGraphicFramePr>
          <p:nvPr>
            <p:extLst>
              <p:ext uri="{D42A27DB-BD31-4B8C-83A1-F6EECF244321}">
                <p14:modId xmlns:p14="http://schemas.microsoft.com/office/powerpoint/2010/main" val="3962348068"/>
              </p:ext>
            </p:extLst>
          </p:nvPr>
        </p:nvGraphicFramePr>
        <p:xfrm>
          <a:off x="434210" y="2545664"/>
          <a:ext cx="5788790" cy="34226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69FEF35E-8A46-681F-32F1-C41C7324C2B9}"/>
              </a:ext>
            </a:extLst>
          </p:cNvPr>
          <p:cNvGraphicFramePr>
            <a:graphicFrameLocks/>
          </p:cNvGraphicFramePr>
          <p:nvPr>
            <p:extLst>
              <p:ext uri="{D42A27DB-BD31-4B8C-83A1-F6EECF244321}">
                <p14:modId xmlns:p14="http://schemas.microsoft.com/office/powerpoint/2010/main" val="844387216"/>
              </p:ext>
            </p:extLst>
          </p:nvPr>
        </p:nvGraphicFramePr>
        <p:xfrm>
          <a:off x="5715000" y="2545664"/>
          <a:ext cx="5581650" cy="342265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A9565045-9E8E-0FB0-5747-38B7C364D00E}"/>
              </a:ext>
            </a:extLst>
          </p:cNvPr>
          <p:cNvSpPr txBox="1"/>
          <p:nvPr/>
        </p:nvSpPr>
        <p:spPr>
          <a:xfrm>
            <a:off x="1955457" y="1258921"/>
            <a:ext cx="7855808"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a:solidFill>
                  <a:srgbClr val="0055A0"/>
                </a:solidFill>
                <a:latin typeface="Calibri" panose="020F0502020204030204" pitchFamily="34" charset="0"/>
                <a:cs typeface="Calibri" panose="020F0502020204030204" pitchFamily="34" charset="0"/>
              </a:rPr>
              <a:t>Q: What asset management system do you use?</a:t>
            </a:r>
            <a:endPar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p:txBody>
      </p:sp>
      <p:sp>
        <p:nvSpPr>
          <p:cNvPr id="7" name="TextBox 6">
            <a:extLst>
              <a:ext uri="{FF2B5EF4-FFF2-40B4-BE49-F238E27FC236}">
                <a16:creationId xmlns:a16="http://schemas.microsoft.com/office/drawing/2014/main" id="{E35CE60D-5E54-C217-7FD7-AEEE1CF03D12}"/>
              </a:ext>
            </a:extLst>
          </p:cNvPr>
          <p:cNvSpPr txBox="1"/>
          <p:nvPr/>
        </p:nvSpPr>
        <p:spPr>
          <a:xfrm>
            <a:off x="6874877" y="2195411"/>
            <a:ext cx="3261896" cy="369332"/>
          </a:xfrm>
          <a:prstGeom prst="rect">
            <a:avLst/>
          </a:prstGeom>
          <a:noFill/>
        </p:spPr>
        <p:txBody>
          <a:bodyPr wrap="square">
            <a:spAutoFit/>
          </a:bodyPr>
          <a:lstStyle/>
          <a:p>
            <a:pPr algn="ctr"/>
            <a:r>
              <a:rPr lang="en-US" sz="1800" b="1" dirty="0">
                <a:latin typeface="Calibri" panose="020F0502020204030204" pitchFamily="34" charset="0"/>
                <a:cs typeface="Calibri" panose="020F0502020204030204" pitchFamily="34" charset="0"/>
              </a:rPr>
              <a:t>weighted to number of PLCs</a:t>
            </a:r>
            <a:endParaRPr lang="en-GB" dirty="0"/>
          </a:p>
        </p:txBody>
      </p:sp>
      <p:sp>
        <p:nvSpPr>
          <p:cNvPr id="8" name="TextBox 7">
            <a:extLst>
              <a:ext uri="{FF2B5EF4-FFF2-40B4-BE49-F238E27FC236}">
                <a16:creationId xmlns:a16="http://schemas.microsoft.com/office/drawing/2014/main" id="{A52907E1-333A-3EEC-6395-D36E821CA9E4}"/>
              </a:ext>
            </a:extLst>
          </p:cNvPr>
          <p:cNvSpPr txBox="1"/>
          <p:nvPr/>
        </p:nvSpPr>
        <p:spPr>
          <a:xfrm>
            <a:off x="2425676" y="2195411"/>
            <a:ext cx="1805858" cy="369332"/>
          </a:xfrm>
          <a:prstGeom prst="rect">
            <a:avLst/>
          </a:prstGeom>
          <a:noFill/>
        </p:spPr>
        <p:txBody>
          <a:bodyPr wrap="square">
            <a:spAutoFit/>
          </a:bodyPr>
          <a:lstStyle/>
          <a:p>
            <a:pPr algn="ctr"/>
            <a:r>
              <a:rPr lang="en-US" sz="1800" b="1" dirty="0">
                <a:latin typeface="Calibri" panose="020F0502020204030204" pitchFamily="34" charset="0"/>
                <a:cs typeface="Calibri" panose="020F0502020204030204" pitchFamily="34" charset="0"/>
              </a:rPr>
              <a:t>replies</a:t>
            </a:r>
            <a:endParaRPr lang="en-GB" dirty="0"/>
          </a:p>
        </p:txBody>
      </p:sp>
    </p:spTree>
    <p:extLst>
      <p:ext uri="{BB962C8B-B14F-4D97-AF65-F5344CB8AC3E}">
        <p14:creationId xmlns:p14="http://schemas.microsoft.com/office/powerpoint/2010/main" val="622275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PLC central spare parts</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18</a:t>
            </a:fld>
            <a:r>
              <a:rPr lang="en-US" dirty="0"/>
              <a:t>/17</a:t>
            </a:r>
          </a:p>
        </p:txBody>
      </p:sp>
      <p:pic>
        <p:nvPicPr>
          <p:cNvPr id="9" name="Picture 8">
            <a:extLst>
              <a:ext uri="{FF2B5EF4-FFF2-40B4-BE49-F238E27FC236}">
                <a16:creationId xmlns:a16="http://schemas.microsoft.com/office/drawing/2014/main" id="{F46468E6-56FF-3A72-1A16-CA37FD6EAFD1}"/>
              </a:ext>
            </a:extLst>
          </p:cNvPr>
          <p:cNvPicPr>
            <a:picLocks noChangeAspect="1"/>
          </p:cNvPicPr>
          <p:nvPr/>
        </p:nvPicPr>
        <p:blipFill>
          <a:blip r:embed="rId2"/>
          <a:stretch>
            <a:fillRect/>
          </a:stretch>
        </p:blipFill>
        <p:spPr>
          <a:xfrm>
            <a:off x="5626772" y="335962"/>
            <a:ext cx="6431206" cy="1358447"/>
          </a:xfrm>
          <a:prstGeom prst="rect">
            <a:avLst/>
          </a:prstGeom>
        </p:spPr>
      </p:pic>
      <p:sp>
        <p:nvSpPr>
          <p:cNvPr id="11" name="TextBox 10">
            <a:extLst>
              <a:ext uri="{FF2B5EF4-FFF2-40B4-BE49-F238E27FC236}">
                <a16:creationId xmlns:a16="http://schemas.microsoft.com/office/drawing/2014/main" id="{4BE27DA8-8EF7-0A27-AFD2-547F3BBE61E5}"/>
              </a:ext>
            </a:extLst>
          </p:cNvPr>
          <p:cNvSpPr txBox="1"/>
          <p:nvPr/>
        </p:nvSpPr>
        <p:spPr>
          <a:xfrm>
            <a:off x="571500" y="1266824"/>
            <a:ext cx="5899150" cy="4616648"/>
          </a:xfrm>
          <a:prstGeom prst="rect">
            <a:avLst/>
          </a:prstGeom>
          <a:noFill/>
        </p:spPr>
        <p:txBody>
          <a:bodyPr wrap="square">
            <a:spAutoFit/>
          </a:bodyPr>
          <a:lstStyle/>
          <a:p>
            <a:pPr algn="ctr"/>
            <a:r>
              <a:rPr lang="en-US" b="1" dirty="0">
                <a:latin typeface="Calibri" panose="020F0502020204030204" pitchFamily="34" charset="0"/>
                <a:cs typeface="Calibri" panose="020F0502020204030204" pitchFamily="34" charset="0"/>
              </a:rPr>
              <a:t>MAYBE</a:t>
            </a:r>
          </a:p>
          <a:p>
            <a:pPr algn="just"/>
            <a:r>
              <a:rPr lang="en-GB" sz="1200" b="1" dirty="0">
                <a:latin typeface="Calibri" panose="020F0502020204030204" pitchFamily="34" charset="0"/>
                <a:cs typeface="Calibri" panose="020F0502020204030204" pitchFamily="34" charset="0"/>
              </a:rPr>
              <a:t>[BE-ABP]:</a:t>
            </a:r>
            <a:r>
              <a:rPr lang="en-GB" sz="1200" dirty="0">
                <a:latin typeface="Calibri" panose="020F0502020204030204" pitchFamily="34" charset="0"/>
                <a:cs typeface="Calibri" panose="020F0502020204030204" pitchFamily="34" charset="0"/>
              </a:rPr>
              <a:t> “To reduce need to keep local spares.” </a:t>
            </a:r>
          </a:p>
          <a:p>
            <a:pPr algn="just"/>
            <a:r>
              <a:rPr lang="en-GB" sz="1200" b="1" dirty="0">
                <a:latin typeface="Calibri" panose="020F0502020204030204" pitchFamily="34" charset="0"/>
                <a:cs typeface="Calibri" panose="020F0502020204030204" pitchFamily="34" charset="0"/>
              </a:rPr>
              <a:t>[BE-ICS]: </a:t>
            </a:r>
            <a:r>
              <a:rPr lang="en-GB" sz="1200" dirty="0">
                <a:latin typeface="Calibri" panose="020F0502020204030204" pitchFamily="34" charset="0"/>
                <a:cs typeface="Calibri" panose="020F0502020204030204" pitchFamily="34" charset="0"/>
              </a:rPr>
              <a:t>“It is very difficult to maintain up to date information of the assets installed. It would be more adequate to have visibility on all the spare parts available at CERN.”</a:t>
            </a:r>
          </a:p>
          <a:p>
            <a:pPr algn="just"/>
            <a:r>
              <a:rPr lang="en-GB" sz="1200" b="1" dirty="0">
                <a:latin typeface="Calibri" panose="020F0502020204030204" pitchFamily="34" charset="0"/>
                <a:cs typeface="Calibri" panose="020F0502020204030204" pitchFamily="34" charset="0"/>
              </a:rPr>
              <a:t>[EN-AA]: “</a:t>
            </a:r>
            <a:r>
              <a:rPr lang="en-GB" sz="1200" dirty="0">
                <a:latin typeface="Calibri" panose="020F0502020204030204" pitchFamily="34" charset="0"/>
                <a:cs typeface="Calibri" panose="020F0502020204030204" pitchFamily="34" charset="0"/>
              </a:rPr>
              <a:t>At least for non-critical components”</a:t>
            </a:r>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[EN-CV]: “</a:t>
            </a:r>
            <a:r>
              <a:rPr lang="en-GB" sz="1200" dirty="0">
                <a:latin typeface="Calibri" panose="020F0502020204030204" pitchFamily="34" charset="0"/>
                <a:cs typeface="Calibri" panose="020F0502020204030204" pitchFamily="34" charset="0"/>
              </a:rPr>
              <a:t>We have already a spare parts service managed by CV.” “If compatible with EN/CV activities.”</a:t>
            </a:r>
          </a:p>
          <a:p>
            <a:pPr algn="just"/>
            <a:r>
              <a:rPr lang="en-GB" sz="1200" b="1" dirty="0">
                <a:latin typeface="Calibri" panose="020F0502020204030204" pitchFamily="34" charset="0"/>
                <a:cs typeface="Calibri" panose="020F0502020204030204" pitchFamily="34" charset="0"/>
              </a:rPr>
              <a:t>[EN-EL]: “</a:t>
            </a:r>
            <a:r>
              <a:rPr lang="en-GB" sz="1200" dirty="0">
                <a:latin typeface="Calibri" panose="020F0502020204030204" pitchFamily="34" charset="0"/>
                <a:cs typeface="Calibri" panose="020F0502020204030204" pitchFamily="34" charset="0"/>
              </a:rPr>
              <a:t>There was an attempt by EN/ICE to build a central spare part service around 10 years ago, but it never materialized.”  “The idea is interesting from the commercial point of view (cost reduction of stock).”</a:t>
            </a:r>
          </a:p>
          <a:p>
            <a:pPr algn="just"/>
            <a:r>
              <a:rPr lang="en-GB" sz="1200" b="1" dirty="0">
                <a:latin typeface="Calibri" panose="020F0502020204030204" pitchFamily="34" charset="0"/>
                <a:cs typeface="Calibri" panose="020F0502020204030204" pitchFamily="34" charset="0"/>
              </a:rPr>
              <a:t>[EP-DT]:</a:t>
            </a:r>
            <a:r>
              <a:rPr lang="en-GB" sz="1200" dirty="0">
                <a:latin typeface="Calibri" panose="020F0502020204030204" pitchFamily="34" charset="0"/>
                <a:cs typeface="Calibri" panose="020F0502020204030204" pitchFamily="34" charset="0"/>
              </a:rPr>
              <a:t> “BE-ICS is already providing support for GCS application, having PLC spare parts handled by BE-ICS could simplify and speed up interventions in case of PLC crash.”</a:t>
            </a:r>
          </a:p>
          <a:p>
            <a:pPr algn="just"/>
            <a:r>
              <a:rPr lang="en-GB" sz="1200" b="1" dirty="0">
                <a:latin typeface="Calibri" panose="020F0502020204030204" pitchFamily="34" charset="0"/>
                <a:cs typeface="Calibri" panose="020F0502020204030204" pitchFamily="34" charset="0"/>
              </a:rPr>
              <a:t>[SY-BI]: </a:t>
            </a:r>
            <a:r>
              <a:rPr lang="en-GB" sz="1200" dirty="0">
                <a:latin typeface="Calibri" panose="020F0502020204030204" pitchFamily="34" charset="0"/>
                <a:cs typeface="Calibri" panose="020F0502020204030204" pitchFamily="34" charset="0"/>
              </a:rPr>
              <a:t>“Not necessary to have the stock in our section, if we can make sure to have access at some spare easily, may be.”</a:t>
            </a:r>
          </a:p>
          <a:p>
            <a:pPr algn="just"/>
            <a:r>
              <a:rPr lang="en-GB" sz="1200" b="1" dirty="0">
                <a:latin typeface="Calibri" panose="020F0502020204030204" pitchFamily="34" charset="0"/>
                <a:cs typeface="Calibri" panose="020F0502020204030204" pitchFamily="34" charset="0"/>
              </a:rPr>
              <a:t>[SY-EPC]: “</a:t>
            </a:r>
            <a:r>
              <a:rPr lang="en-GB" sz="1200" dirty="0">
                <a:latin typeface="Calibri" panose="020F0502020204030204" pitchFamily="34" charset="0"/>
                <a:cs typeface="Calibri" panose="020F0502020204030204" pitchFamily="34" charset="0"/>
              </a:rPr>
              <a:t>BE-ICS could propose to the equipment groups a central spare parts repository with a limited list of recommended references, easily accessible by the stand-by service of the group with a digital access system. BE-ICS should ensure the constant availability of spares.”</a:t>
            </a:r>
          </a:p>
          <a:p>
            <a:pPr algn="just"/>
            <a:r>
              <a:rPr lang="en-GB" sz="1200" b="1" dirty="0">
                <a:latin typeface="Calibri" panose="020F0502020204030204" pitchFamily="34" charset="0"/>
                <a:cs typeface="Calibri" panose="020F0502020204030204" pitchFamily="34" charset="0"/>
              </a:rPr>
              <a:t>[TE-CRG]: “</a:t>
            </a:r>
            <a:r>
              <a:rPr lang="en-GB" sz="1200" dirty="0">
                <a:latin typeface="Calibri" panose="020F0502020204030204" pitchFamily="34" charset="0"/>
                <a:cs typeface="Calibri" panose="020F0502020204030204" pitchFamily="34" charset="0"/>
              </a:rPr>
              <a:t>Would be nice to mutualize the spares to avoid to many spare parts that stay on a storage and are never used.”</a:t>
            </a:r>
          </a:p>
          <a:p>
            <a:pPr algn="just"/>
            <a:r>
              <a:rPr lang="en-GB" sz="1200" b="1" dirty="0">
                <a:latin typeface="Calibri" panose="020F0502020204030204" pitchFamily="34" charset="0"/>
                <a:cs typeface="Calibri" panose="020F0502020204030204" pitchFamily="34" charset="0"/>
              </a:rPr>
              <a:t>[TE-VSC]: “</a:t>
            </a:r>
            <a:r>
              <a:rPr lang="en-GB" sz="1200" dirty="0">
                <a:latin typeface="Calibri" panose="020F0502020204030204" pitchFamily="34" charset="0"/>
                <a:cs typeface="Calibri" panose="020F0502020204030204" pitchFamily="34" charset="0"/>
              </a:rPr>
              <a:t>The idea in itself is good, but it has been tried before and didn't work particularly well. Perhaps it could work if done in a different format. In case of urgent needs the grassroots method (i.e. contacting the members of the GUAPI or Industrial Controls Forum e-group to check if someone might have a specific spare) has worked relatively well.” </a:t>
            </a:r>
          </a:p>
        </p:txBody>
      </p:sp>
      <p:sp>
        <p:nvSpPr>
          <p:cNvPr id="12" name="TextBox 11">
            <a:extLst>
              <a:ext uri="{FF2B5EF4-FFF2-40B4-BE49-F238E27FC236}">
                <a16:creationId xmlns:a16="http://schemas.microsoft.com/office/drawing/2014/main" id="{F311D88B-329D-CCE8-019B-67166D6C6179}"/>
              </a:ext>
            </a:extLst>
          </p:cNvPr>
          <p:cNvSpPr txBox="1"/>
          <p:nvPr/>
        </p:nvSpPr>
        <p:spPr>
          <a:xfrm>
            <a:off x="7343439" y="2306356"/>
            <a:ext cx="3841750" cy="3508653"/>
          </a:xfrm>
          <a:prstGeom prst="rect">
            <a:avLst/>
          </a:prstGeom>
          <a:noFill/>
        </p:spPr>
        <p:txBody>
          <a:bodyPr wrap="square">
            <a:spAutoFit/>
          </a:bodyPr>
          <a:lstStyle/>
          <a:p>
            <a:pPr algn="ctr"/>
            <a:r>
              <a:rPr lang="en-US" b="1" dirty="0">
                <a:latin typeface="Calibri" panose="020F0502020204030204" pitchFamily="34" charset="0"/>
                <a:cs typeface="Calibri" panose="020F0502020204030204" pitchFamily="34" charset="0"/>
              </a:rPr>
              <a:t>NO</a:t>
            </a:r>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[BE-ICS]:</a:t>
            </a:r>
            <a:r>
              <a:rPr lang="en-GB" sz="1200" dirty="0">
                <a:latin typeface="Calibri" panose="020F0502020204030204" pitchFamily="34" charset="0"/>
                <a:cs typeface="Calibri" panose="020F0502020204030204" pitchFamily="34" charset="0"/>
              </a:rPr>
              <a:t> “Solution already tried with the Emergency central spart, it has never been used. Heavy to maintain.” </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[EP-DT]: </a:t>
            </a:r>
            <a:r>
              <a:rPr lang="en-GB" sz="1200" dirty="0">
                <a:latin typeface="Calibri" panose="020F0502020204030204" pitchFamily="34" charset="0"/>
                <a:cs typeface="Calibri" panose="020F0502020204030204" pitchFamily="34" charset="0"/>
              </a:rPr>
              <a:t>“Perhaps for non critical systems. In any case for critical system we'll keep the spare parts per system and not by brand”</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[HSE-RP]: </a:t>
            </a:r>
            <a:r>
              <a:rPr lang="en-GB" sz="1200" dirty="0">
                <a:latin typeface="Calibri" panose="020F0502020204030204" pitchFamily="34" charset="0"/>
                <a:cs typeface="Calibri" panose="020F0502020204030204" pitchFamily="34" charset="0"/>
              </a:rPr>
              <a:t>“We have ours.”</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[SY-RF]: </a:t>
            </a:r>
            <a:r>
              <a:rPr lang="en-GB" sz="1200" dirty="0">
                <a:latin typeface="Calibri" panose="020F0502020204030204" pitchFamily="34" charset="0"/>
                <a:cs typeface="Calibri" panose="020F0502020204030204" pitchFamily="34" charset="0"/>
              </a:rPr>
              <a:t>“we have a stock of spare parts that we manage ourselves”</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[SY-STI]: </a:t>
            </a:r>
            <a:r>
              <a:rPr lang="en-GB" sz="1200" dirty="0">
                <a:latin typeface="Calibri" panose="020F0502020204030204" pitchFamily="34" charset="0"/>
                <a:cs typeface="Calibri" panose="020F0502020204030204" pitchFamily="34" charset="0"/>
              </a:rPr>
              <a:t>“No thank you. Even a long interruption of the </a:t>
            </a:r>
            <a:r>
              <a:rPr lang="en-GB" sz="1200" dirty="0" err="1">
                <a:latin typeface="Calibri" panose="020F0502020204030204" pitchFamily="34" charset="0"/>
                <a:cs typeface="Calibri" panose="020F0502020204030204" pitchFamily="34" charset="0"/>
              </a:rPr>
              <a:t>hotcell</a:t>
            </a:r>
            <a:r>
              <a:rPr lang="en-GB" sz="1200" dirty="0">
                <a:latin typeface="Calibri" panose="020F0502020204030204" pitchFamily="34" charset="0"/>
                <a:cs typeface="Calibri" panose="020F0502020204030204" pitchFamily="34" charset="0"/>
              </a:rPr>
              <a:t> operation will not affect the accelerator complex.“</a:t>
            </a:r>
          </a:p>
          <a:p>
            <a:pPr algn="just"/>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[TE-CRG]: </a:t>
            </a:r>
            <a:r>
              <a:rPr lang="en-GB" sz="1200" dirty="0">
                <a:latin typeface="Calibri" panose="020F0502020204030204" pitchFamily="34" charset="0"/>
                <a:cs typeface="Calibri" panose="020F0502020204030204" pitchFamily="34" charset="0"/>
              </a:rPr>
              <a:t>“Our spares are used by testing system (production mirrors).”</a:t>
            </a:r>
          </a:p>
        </p:txBody>
      </p:sp>
    </p:spTree>
    <p:extLst>
      <p:ext uri="{BB962C8B-B14F-4D97-AF65-F5344CB8AC3E}">
        <p14:creationId xmlns:p14="http://schemas.microsoft.com/office/powerpoint/2010/main" val="4677953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33493"/>
            <a:ext cx="6229350" cy="940443"/>
          </a:xfrm>
        </p:spPr>
        <p:txBody>
          <a:bodyPr>
            <a:normAutofit/>
          </a:bodyPr>
          <a:lstStyle/>
          <a:p>
            <a:r>
              <a:rPr lang="en-GB" sz="3600" dirty="0"/>
              <a:t>PLC central standby service</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19</a:t>
            </a:fld>
            <a:r>
              <a:rPr lang="en-US" dirty="0"/>
              <a:t>/17</a:t>
            </a:r>
          </a:p>
        </p:txBody>
      </p:sp>
      <p:sp>
        <p:nvSpPr>
          <p:cNvPr id="11" name="TextBox 10">
            <a:extLst>
              <a:ext uri="{FF2B5EF4-FFF2-40B4-BE49-F238E27FC236}">
                <a16:creationId xmlns:a16="http://schemas.microsoft.com/office/drawing/2014/main" id="{4BE27DA8-8EF7-0A27-AFD2-547F3BBE61E5}"/>
              </a:ext>
            </a:extLst>
          </p:cNvPr>
          <p:cNvSpPr txBox="1"/>
          <p:nvPr/>
        </p:nvSpPr>
        <p:spPr>
          <a:xfrm>
            <a:off x="571500" y="1744622"/>
            <a:ext cx="5111750" cy="4431983"/>
          </a:xfrm>
          <a:prstGeom prst="rect">
            <a:avLst/>
          </a:prstGeom>
          <a:noFill/>
        </p:spPr>
        <p:txBody>
          <a:bodyPr wrap="square">
            <a:spAutoFit/>
          </a:bodyPr>
          <a:lstStyle/>
          <a:p>
            <a:pPr algn="ctr"/>
            <a:r>
              <a:rPr lang="en-US" b="1" dirty="0">
                <a:latin typeface="Calibri" panose="020F0502020204030204" pitchFamily="34" charset="0"/>
                <a:cs typeface="Calibri" panose="020F0502020204030204" pitchFamily="34" charset="0"/>
              </a:rPr>
              <a:t>MAYBE</a:t>
            </a:r>
          </a:p>
          <a:p>
            <a:pPr algn="just"/>
            <a:r>
              <a:rPr lang="en-GB" sz="1200" b="1" dirty="0">
                <a:latin typeface="Calibri" panose="020F0502020204030204" pitchFamily="34" charset="0"/>
                <a:cs typeface="Calibri" panose="020F0502020204030204" pitchFamily="34" charset="0"/>
              </a:rPr>
              <a:t>[BE-ABP]:</a:t>
            </a:r>
            <a:r>
              <a:rPr lang="en-GB" sz="1200" dirty="0">
                <a:latin typeface="Calibri" panose="020F0502020204030204" pitchFamily="34" charset="0"/>
                <a:cs typeface="Calibri" panose="020F0502020204030204" pitchFamily="34" charset="0"/>
              </a:rPr>
              <a:t> “If they could change hardware parts (PSU, CPU, module) in case no experts in the local area. But such faults are very rare (&lt;1 per year).” </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[BE-CEM]: </a:t>
            </a:r>
            <a:r>
              <a:rPr lang="en-GB" sz="1200" dirty="0">
                <a:latin typeface="Calibri" panose="020F0502020204030204" pitchFamily="34" charset="0"/>
                <a:cs typeface="Calibri" panose="020F0502020204030204" pitchFamily="34" charset="0"/>
              </a:rPr>
              <a:t>“For mission critical systems it makes sense to have a trained SBS service.”</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[BE-ICS]: </a:t>
            </a:r>
            <a:r>
              <a:rPr lang="en-GB" sz="1200" dirty="0">
                <a:latin typeface="Calibri" panose="020F0502020204030204" pitchFamily="34" charset="0"/>
                <a:cs typeface="Calibri" panose="020F0502020204030204" pitchFamily="34" charset="0"/>
              </a:rPr>
              <a:t>“A basic support together with central spare parts service would be feasible. In general, it is very difficult to have a good knowledge of all installations.”</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[EN-AA]: </a:t>
            </a:r>
            <a:r>
              <a:rPr lang="en-GB" sz="1200" dirty="0">
                <a:latin typeface="Calibri" panose="020F0502020204030204" pitchFamily="34" charset="0"/>
                <a:cs typeface="Calibri" panose="020F0502020204030204" pitchFamily="34" charset="0"/>
              </a:rPr>
              <a:t>“Could be a solution for Stand-by resources limitation.” “It would require a lot of training to get the piquet to understand the overall system.”</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[BE-ABP]: </a:t>
            </a:r>
            <a:r>
              <a:rPr lang="en-GB" sz="1200" dirty="0">
                <a:latin typeface="Calibri" panose="020F0502020204030204" pitchFamily="34" charset="0"/>
                <a:cs typeface="Calibri" panose="020F0502020204030204" pitchFamily="34" charset="0"/>
              </a:rPr>
              <a:t>“we have Installations in high voltage platforms that have restricted access.”</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[EP-DT]:</a:t>
            </a:r>
            <a:r>
              <a:rPr lang="en-GB" sz="1200" dirty="0">
                <a:latin typeface="Calibri" panose="020F0502020204030204" pitchFamily="34" charset="0"/>
                <a:cs typeface="Calibri" panose="020F0502020204030204" pitchFamily="34" charset="0"/>
              </a:rPr>
              <a:t> “BE-ICS piquet? For overall CERN systems it make sense.”</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[EP-UCM]: </a:t>
            </a:r>
            <a:r>
              <a:rPr lang="en-GB" sz="1200" dirty="0">
                <a:latin typeface="Calibri" panose="020F0502020204030204" pitchFamily="34" charset="0"/>
                <a:cs typeface="Calibri" panose="020F0502020204030204" pitchFamily="34" charset="0"/>
              </a:rPr>
              <a:t>“It really depends on the practical implementation.”</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[TE-MPE]: </a:t>
            </a:r>
            <a:r>
              <a:rPr lang="en-GB" sz="1200" dirty="0">
                <a:latin typeface="Calibri" panose="020F0502020204030204" pitchFamily="34" charset="0"/>
                <a:cs typeface="Calibri" panose="020F0502020204030204" pitchFamily="34" charset="0"/>
              </a:rPr>
              <a:t>“We have around 1-2 failure/system a year, which is not enough to justify on-call service.” </a:t>
            </a:r>
          </a:p>
        </p:txBody>
      </p:sp>
      <p:sp>
        <p:nvSpPr>
          <p:cNvPr id="12" name="TextBox 11">
            <a:extLst>
              <a:ext uri="{FF2B5EF4-FFF2-40B4-BE49-F238E27FC236}">
                <a16:creationId xmlns:a16="http://schemas.microsoft.com/office/drawing/2014/main" id="{F311D88B-329D-CCE8-019B-67166D6C6179}"/>
              </a:ext>
            </a:extLst>
          </p:cNvPr>
          <p:cNvSpPr txBox="1"/>
          <p:nvPr/>
        </p:nvSpPr>
        <p:spPr>
          <a:xfrm>
            <a:off x="6508750" y="2131781"/>
            <a:ext cx="5111750" cy="3693319"/>
          </a:xfrm>
          <a:prstGeom prst="rect">
            <a:avLst/>
          </a:prstGeom>
          <a:noFill/>
        </p:spPr>
        <p:txBody>
          <a:bodyPr wrap="square">
            <a:spAutoFit/>
          </a:bodyPr>
          <a:lstStyle/>
          <a:p>
            <a:pPr algn="ctr"/>
            <a:r>
              <a:rPr lang="en-US" b="1" dirty="0">
                <a:latin typeface="Calibri" panose="020F0502020204030204" pitchFamily="34" charset="0"/>
                <a:cs typeface="Calibri" panose="020F0502020204030204" pitchFamily="34" charset="0"/>
              </a:rPr>
              <a:t>NO</a:t>
            </a:r>
            <a:endParaRPr lang="en-GB" sz="1200"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[BE-EA]:</a:t>
            </a:r>
            <a:r>
              <a:rPr lang="en-GB" sz="1200" dirty="0">
                <a:latin typeface="Calibri" panose="020F0502020204030204" pitchFamily="34" charset="0"/>
                <a:cs typeface="Calibri" panose="020F0502020204030204" pitchFamily="34" charset="0"/>
              </a:rPr>
              <a:t> “We can manage the keep the installations in service (except major fault occurs) until the next day, so the stand-by service is not crucial. However, for future installations might be interested to explore the topic more.”</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[EN-CV]: </a:t>
            </a:r>
            <a:r>
              <a:rPr lang="en-GB" sz="1200" dirty="0">
                <a:latin typeface="Calibri" panose="020F0502020204030204" pitchFamily="34" charset="0"/>
                <a:cs typeface="Calibri" panose="020F0502020204030204" pitchFamily="34" charset="0"/>
              </a:rPr>
              <a:t>“In CV we have already stand-by service.”</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[EP-AID]:</a:t>
            </a:r>
            <a:r>
              <a:rPr lang="en-GB" sz="1200" dirty="0">
                <a:latin typeface="Calibri" panose="020F0502020204030204" pitchFamily="34" charset="0"/>
                <a:cs typeface="Calibri" panose="020F0502020204030204" pitchFamily="34" charset="0"/>
              </a:rPr>
              <a:t> “Standby service for our PLC systems is assured internally. In case of serious issues we rely on the 'normal' support of BE-ICS.”</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[EP-DT]: </a:t>
            </a:r>
            <a:r>
              <a:rPr lang="en-GB" sz="1200" dirty="0">
                <a:latin typeface="Calibri" panose="020F0502020204030204" pitchFamily="34" charset="0"/>
                <a:cs typeface="Calibri" panose="020F0502020204030204" pitchFamily="34" charset="0"/>
              </a:rPr>
              <a:t>“We do have CO2 piquet in place and support agreement with BE-ICS which works well since many years. No need of change.”</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[TE-CRG]: </a:t>
            </a:r>
            <a:r>
              <a:rPr lang="en-GB" sz="1200" dirty="0">
                <a:latin typeface="Calibri" panose="020F0502020204030204" pitchFamily="34" charset="0"/>
                <a:cs typeface="Calibri" panose="020F0502020204030204" pitchFamily="34" charset="0"/>
              </a:rPr>
              <a:t>“No needed, would require an intervention also from our section.”</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[SY-RF]: </a:t>
            </a:r>
            <a:r>
              <a:rPr lang="en-GB" sz="1200" dirty="0">
                <a:latin typeface="Calibri" panose="020F0502020204030204" pitchFamily="34" charset="0"/>
                <a:cs typeface="Calibri" panose="020F0502020204030204" pitchFamily="34" charset="0"/>
              </a:rPr>
              <a:t>“The downtime rate of our systems is extremely low. The best effort system is sufficient.”</a:t>
            </a:r>
          </a:p>
          <a:p>
            <a:pPr algn="just"/>
            <a:endParaRPr lang="en-GB" sz="1200" b="1" dirty="0">
              <a:latin typeface="Calibri" panose="020F0502020204030204" pitchFamily="34" charset="0"/>
              <a:cs typeface="Calibri" panose="020F0502020204030204" pitchFamily="34" charset="0"/>
            </a:endParaRPr>
          </a:p>
          <a:p>
            <a:pPr algn="just"/>
            <a:r>
              <a:rPr lang="en-GB" sz="1200" b="1" dirty="0">
                <a:latin typeface="Calibri" panose="020F0502020204030204" pitchFamily="34" charset="0"/>
                <a:cs typeface="Calibri" panose="020F0502020204030204" pitchFamily="34" charset="0"/>
              </a:rPr>
              <a:t>[TE-VSC]: </a:t>
            </a:r>
            <a:r>
              <a:rPr lang="en-GB" sz="1200" dirty="0">
                <a:latin typeface="Calibri" panose="020F0502020204030204" pitchFamily="34" charset="0"/>
                <a:cs typeface="Calibri" panose="020F0502020204030204" pitchFamily="34" charset="0"/>
              </a:rPr>
              <a:t>“TE-VSC has its own standby service.”</a:t>
            </a:r>
          </a:p>
        </p:txBody>
      </p:sp>
      <p:pic>
        <p:nvPicPr>
          <p:cNvPr id="7" name="Picture 6">
            <a:extLst>
              <a:ext uri="{FF2B5EF4-FFF2-40B4-BE49-F238E27FC236}">
                <a16:creationId xmlns:a16="http://schemas.microsoft.com/office/drawing/2014/main" id="{A9FC7737-1DD3-5115-8AAB-43B2EDD69829}"/>
              </a:ext>
            </a:extLst>
          </p:cNvPr>
          <p:cNvPicPr>
            <a:picLocks noChangeAspect="1"/>
          </p:cNvPicPr>
          <p:nvPr/>
        </p:nvPicPr>
        <p:blipFill>
          <a:blip r:embed="rId2"/>
          <a:stretch>
            <a:fillRect/>
          </a:stretch>
        </p:blipFill>
        <p:spPr>
          <a:xfrm>
            <a:off x="6508750" y="467516"/>
            <a:ext cx="5373349" cy="1412840"/>
          </a:xfrm>
          <a:prstGeom prst="rect">
            <a:avLst/>
          </a:prstGeom>
        </p:spPr>
      </p:pic>
    </p:spTree>
    <p:extLst>
      <p:ext uri="{BB962C8B-B14F-4D97-AF65-F5344CB8AC3E}">
        <p14:creationId xmlns:p14="http://schemas.microsoft.com/office/powerpoint/2010/main" val="2389043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444815"/>
            <a:ext cx="8585200" cy="940443"/>
          </a:xfrm>
        </p:spPr>
        <p:txBody>
          <a:bodyPr>
            <a:noAutofit/>
          </a:bodyPr>
          <a:lstStyle/>
          <a:p>
            <a:r>
              <a:rPr lang="en-GB" dirty="0">
                <a:latin typeface="Calibri" panose="020F0502020204030204" pitchFamily="34" charset="0"/>
                <a:cs typeface="Calibri" panose="020F0502020204030204" pitchFamily="34" charset="0"/>
              </a:rPr>
              <a:t>PLC survey </a:t>
            </a:r>
            <a:br>
              <a:rPr lang="en-GB" dirty="0">
                <a:latin typeface="Calibri" panose="020F0502020204030204" pitchFamily="34" charset="0"/>
                <a:cs typeface="Calibri" panose="020F0502020204030204" pitchFamily="34" charset="0"/>
              </a:rPr>
            </a:br>
            <a:r>
              <a:rPr lang="en-GB" sz="2800" dirty="0">
                <a:latin typeface="Calibri" panose="020F0502020204030204" pitchFamily="34" charset="0"/>
                <a:cs typeface="Calibri" panose="020F0502020204030204" pitchFamily="34" charset="0"/>
              </a:rPr>
              <a:t>Preliminary results</a:t>
            </a:r>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r>
              <a:rPr lang="en-US" dirty="0"/>
              <a:t>/17</a:t>
            </a:r>
          </a:p>
        </p:txBody>
      </p:sp>
    </p:spTree>
    <p:extLst>
      <p:ext uri="{BB962C8B-B14F-4D97-AF65-F5344CB8AC3E}">
        <p14:creationId xmlns:p14="http://schemas.microsoft.com/office/powerpoint/2010/main" val="1253728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33493"/>
            <a:ext cx="6819899" cy="940443"/>
          </a:xfrm>
        </p:spPr>
        <p:txBody>
          <a:bodyPr>
            <a:normAutofit/>
          </a:bodyPr>
          <a:lstStyle/>
          <a:p>
            <a:r>
              <a:rPr lang="en-GB" sz="3600" dirty="0"/>
              <a:t>Siemens or Schneider limitations</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20</a:t>
            </a:fld>
            <a:r>
              <a:rPr lang="en-US" dirty="0"/>
              <a:t>/17</a:t>
            </a:r>
          </a:p>
        </p:txBody>
      </p:sp>
      <p:sp>
        <p:nvSpPr>
          <p:cNvPr id="11" name="TextBox 10">
            <a:extLst>
              <a:ext uri="{FF2B5EF4-FFF2-40B4-BE49-F238E27FC236}">
                <a16:creationId xmlns:a16="http://schemas.microsoft.com/office/drawing/2014/main" id="{4BE27DA8-8EF7-0A27-AFD2-547F3BBE61E5}"/>
              </a:ext>
            </a:extLst>
          </p:cNvPr>
          <p:cNvSpPr txBox="1"/>
          <p:nvPr/>
        </p:nvSpPr>
        <p:spPr>
          <a:xfrm>
            <a:off x="685801" y="1162049"/>
            <a:ext cx="7448550" cy="4832092"/>
          </a:xfrm>
          <a:prstGeom prst="rect">
            <a:avLst/>
          </a:prstGeom>
          <a:noFill/>
        </p:spPr>
        <p:txBody>
          <a:bodyPr wrap="square">
            <a:spAutoFit/>
          </a:bodyPr>
          <a:lstStyle/>
          <a:p>
            <a:pPr algn="just"/>
            <a:r>
              <a:rPr lang="en-GB" sz="1400" b="1" dirty="0">
                <a:latin typeface="Calibri" panose="020F0502020204030204" pitchFamily="34" charset="0"/>
                <a:cs typeface="Calibri" panose="020F0502020204030204" pitchFamily="34" charset="0"/>
              </a:rPr>
              <a:t>[BE-EA]:</a:t>
            </a:r>
            <a:r>
              <a:rPr lang="en-GB" sz="1400" dirty="0">
                <a:latin typeface="Calibri" panose="020F0502020204030204" pitchFamily="34" charset="0"/>
                <a:cs typeface="Calibri" panose="020F0502020204030204" pitchFamily="34" charset="0"/>
              </a:rPr>
              <a:t> “Price.” </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[BE-ICS]: </a:t>
            </a:r>
            <a:r>
              <a:rPr lang="en-GB" sz="1400" dirty="0">
                <a:latin typeface="Calibri" panose="020F0502020204030204" pitchFamily="34" charset="0"/>
                <a:cs typeface="Calibri" panose="020F0502020204030204" pitchFamily="34" charset="0"/>
              </a:rPr>
              <a:t>“Reliability of Schneider PLCs.”</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[EN-AA]: </a:t>
            </a:r>
            <a:r>
              <a:rPr lang="en-GB" sz="1400" dirty="0">
                <a:latin typeface="Calibri" panose="020F0502020204030204" pitchFamily="34" charset="0"/>
                <a:cs typeface="Calibri" panose="020F0502020204030204" pitchFamily="34" charset="0"/>
              </a:rPr>
              <a:t>“For safety systems actual Siemens solution is driven by a manufacturer economical response and not by the most adequate technical solution. Should be interesting to go back on our needs and to see what the market offer.” “Cost.”</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[EN-EL]: </a:t>
            </a:r>
            <a:r>
              <a:rPr lang="en-GB" sz="1400" dirty="0">
                <a:latin typeface="Calibri" panose="020F0502020204030204" pitchFamily="34" charset="0"/>
                <a:cs typeface="Calibri" panose="020F0502020204030204" pitchFamily="34" charset="0"/>
              </a:rPr>
              <a:t>“The usage of other brands should be considered, even if I understand that introducing other brands may add complexity to standardisation.”</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[EP-DT]:</a:t>
            </a:r>
            <a:r>
              <a:rPr lang="en-GB" sz="1400" dirty="0">
                <a:latin typeface="Calibri" panose="020F0502020204030204" pitchFamily="34" charset="0"/>
                <a:cs typeface="Calibri" panose="020F0502020204030204" pitchFamily="34" charset="0"/>
              </a:rPr>
              <a:t> “Delivery delays.”</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[SY-RF]: </a:t>
            </a:r>
            <a:r>
              <a:rPr lang="en-GB" sz="1400" dirty="0">
                <a:latin typeface="Calibri" panose="020F0502020204030204" pitchFamily="34" charset="0"/>
                <a:cs typeface="Calibri" panose="020F0502020204030204" pitchFamily="34" charset="0"/>
              </a:rPr>
              <a:t>“We prefer to continue using Beckhoff because it better meets our needs.”</a:t>
            </a:r>
          </a:p>
          <a:p>
            <a:pPr algn="just"/>
            <a:endParaRPr lang="en-GB" sz="1400" b="1"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[TE-MPE]: </a:t>
            </a:r>
            <a:r>
              <a:rPr lang="en-GB" sz="1400" dirty="0">
                <a:latin typeface="Calibri" panose="020F0502020204030204" pitchFamily="34" charset="0"/>
                <a:cs typeface="Calibri" panose="020F0502020204030204" pitchFamily="34" charset="0"/>
              </a:rPr>
              <a:t>“The reaction time (speed) of Siemens PLCs could be a limitation for some application and we have already done a study with a B&amp;R </a:t>
            </a:r>
            <a:r>
              <a:rPr lang="en-GB" sz="1400" dirty="0" err="1">
                <a:latin typeface="Calibri" panose="020F0502020204030204" pitchFamily="34" charset="0"/>
                <a:cs typeface="Calibri" panose="020F0502020204030204" pitchFamily="34" charset="0"/>
              </a:rPr>
              <a:t>reAction</a:t>
            </a:r>
            <a:r>
              <a:rPr lang="en-GB" sz="1400" dirty="0">
                <a:latin typeface="Calibri" panose="020F0502020204030204" pitchFamily="34" charset="0"/>
                <a:cs typeface="Calibri" panose="020F0502020204030204" pitchFamily="34" charset="0"/>
              </a:rPr>
              <a:t> technology PLC which is very promising. However, recent choices make the high speed offered by B&amp;R not needed anymore.” </a:t>
            </a:r>
          </a:p>
          <a:p>
            <a:pPr algn="just"/>
            <a:endParaRPr lang="en-GB" sz="1400" dirty="0">
              <a:latin typeface="Calibri" panose="020F0502020204030204" pitchFamily="34" charset="0"/>
              <a:cs typeface="Calibri" panose="020F0502020204030204" pitchFamily="34" charset="0"/>
            </a:endParaRPr>
          </a:p>
          <a:p>
            <a:pPr algn="just"/>
            <a:r>
              <a:rPr lang="en-GB" sz="1400" b="1" dirty="0">
                <a:latin typeface="Calibri" panose="020F0502020204030204" pitchFamily="34" charset="0"/>
                <a:cs typeface="Calibri" panose="020F0502020204030204" pitchFamily="34" charset="0"/>
              </a:rPr>
              <a:t>[EP-UCM]:</a:t>
            </a:r>
            <a:r>
              <a:rPr lang="en-GB" sz="1400" dirty="0">
                <a:latin typeface="Calibri" panose="020F0502020204030204" pitchFamily="34" charset="0"/>
                <a:cs typeface="Calibri" panose="020F0502020204030204" pitchFamily="34" charset="0"/>
              </a:rPr>
              <a:t> “No, except for the very limited availability of some Siemens modules. We are experimenting on replacing S7-1200 small-scale systems with alternatives such as Arduino </a:t>
            </a:r>
            <a:r>
              <a:rPr lang="en-GB" sz="1400" dirty="0" err="1">
                <a:latin typeface="Calibri" panose="020F0502020204030204" pitchFamily="34" charset="0"/>
                <a:cs typeface="Calibri" panose="020F0502020204030204" pitchFamily="34" charset="0"/>
              </a:rPr>
              <a:t>Portenta</a:t>
            </a:r>
            <a:r>
              <a:rPr lang="en-GB" sz="1400" dirty="0">
                <a:latin typeface="Calibri" panose="020F0502020204030204" pitchFamily="34" charset="0"/>
                <a:cs typeface="Calibri" panose="020F0502020204030204" pitchFamily="34" charset="0"/>
              </a:rPr>
              <a:t> Machine Control boards, but the IDE is really far from satisfactory yet.”</a:t>
            </a:r>
          </a:p>
        </p:txBody>
      </p:sp>
      <p:graphicFrame>
        <p:nvGraphicFramePr>
          <p:cNvPr id="3" name="Chart 2">
            <a:extLst>
              <a:ext uri="{FF2B5EF4-FFF2-40B4-BE49-F238E27FC236}">
                <a16:creationId xmlns:a16="http://schemas.microsoft.com/office/drawing/2014/main" id="{B1E855DB-3ECF-94D6-795C-B76D80139422}"/>
              </a:ext>
            </a:extLst>
          </p:cNvPr>
          <p:cNvGraphicFramePr>
            <a:graphicFrameLocks/>
          </p:cNvGraphicFramePr>
          <p:nvPr>
            <p:extLst>
              <p:ext uri="{D42A27DB-BD31-4B8C-83A1-F6EECF244321}">
                <p14:modId xmlns:p14="http://schemas.microsoft.com/office/powerpoint/2010/main" val="1187118228"/>
              </p:ext>
            </p:extLst>
          </p:nvPr>
        </p:nvGraphicFramePr>
        <p:xfrm>
          <a:off x="7727949" y="52387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A62F80AD-6D9E-FB13-6CCD-9F313E397A74}"/>
              </a:ext>
            </a:extLst>
          </p:cNvPr>
          <p:cNvSpPr txBox="1"/>
          <p:nvPr/>
        </p:nvSpPr>
        <p:spPr>
          <a:xfrm>
            <a:off x="8432800" y="3173968"/>
            <a:ext cx="3261896" cy="369332"/>
          </a:xfrm>
          <a:prstGeom prst="rect">
            <a:avLst/>
          </a:prstGeom>
          <a:noFill/>
        </p:spPr>
        <p:txBody>
          <a:bodyPr wrap="square">
            <a:spAutoFit/>
          </a:bodyPr>
          <a:lstStyle/>
          <a:p>
            <a:pPr algn="ctr"/>
            <a:r>
              <a:rPr lang="en-US" sz="1800" b="1" dirty="0">
                <a:latin typeface="Calibri" panose="020F0502020204030204" pitchFamily="34" charset="0"/>
                <a:cs typeface="Calibri" panose="020F0502020204030204" pitchFamily="34" charset="0"/>
              </a:rPr>
              <a:t>weighted to number of PLCs</a:t>
            </a:r>
            <a:endParaRPr lang="en-GB" dirty="0"/>
          </a:p>
        </p:txBody>
      </p:sp>
      <p:sp>
        <p:nvSpPr>
          <p:cNvPr id="7" name="TextBox 6">
            <a:extLst>
              <a:ext uri="{FF2B5EF4-FFF2-40B4-BE49-F238E27FC236}">
                <a16:creationId xmlns:a16="http://schemas.microsoft.com/office/drawing/2014/main" id="{F72C73EF-3408-3315-FC15-950D76313C9A}"/>
              </a:ext>
            </a:extLst>
          </p:cNvPr>
          <p:cNvSpPr txBox="1"/>
          <p:nvPr/>
        </p:nvSpPr>
        <p:spPr>
          <a:xfrm>
            <a:off x="9093176" y="339208"/>
            <a:ext cx="1805858" cy="369332"/>
          </a:xfrm>
          <a:prstGeom prst="rect">
            <a:avLst/>
          </a:prstGeom>
          <a:noFill/>
        </p:spPr>
        <p:txBody>
          <a:bodyPr wrap="square">
            <a:spAutoFit/>
          </a:bodyPr>
          <a:lstStyle/>
          <a:p>
            <a:pPr algn="ctr"/>
            <a:r>
              <a:rPr lang="en-US" sz="1800" b="1" dirty="0">
                <a:latin typeface="Calibri" panose="020F0502020204030204" pitchFamily="34" charset="0"/>
                <a:cs typeface="Calibri" panose="020F0502020204030204" pitchFamily="34" charset="0"/>
              </a:rPr>
              <a:t>replies</a:t>
            </a:r>
            <a:endParaRPr lang="en-GB" dirty="0"/>
          </a:p>
        </p:txBody>
      </p:sp>
      <p:graphicFrame>
        <p:nvGraphicFramePr>
          <p:cNvPr id="9" name="Chart 8">
            <a:extLst>
              <a:ext uri="{FF2B5EF4-FFF2-40B4-BE49-F238E27FC236}">
                <a16:creationId xmlns:a16="http://schemas.microsoft.com/office/drawing/2014/main" id="{0D8FEA3A-F2EE-87A4-4221-E97875BE3960}"/>
              </a:ext>
            </a:extLst>
          </p:cNvPr>
          <p:cNvGraphicFramePr>
            <a:graphicFrameLocks/>
          </p:cNvGraphicFramePr>
          <p:nvPr>
            <p:extLst>
              <p:ext uri="{D42A27DB-BD31-4B8C-83A1-F6EECF244321}">
                <p14:modId xmlns:p14="http://schemas.microsoft.com/office/powerpoint/2010/main" val="2935388976"/>
              </p:ext>
            </p:extLst>
          </p:nvPr>
        </p:nvGraphicFramePr>
        <p:xfrm>
          <a:off x="7777748" y="3518932"/>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01616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72311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Other frameworks</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22</a:t>
            </a:fld>
            <a:r>
              <a:rPr lang="en-US" dirty="0"/>
              <a:t>/17</a:t>
            </a:r>
          </a:p>
        </p:txBody>
      </p:sp>
      <p:sp>
        <p:nvSpPr>
          <p:cNvPr id="12" name="TextBox 11">
            <a:extLst>
              <a:ext uri="{FF2B5EF4-FFF2-40B4-BE49-F238E27FC236}">
                <a16:creationId xmlns:a16="http://schemas.microsoft.com/office/drawing/2014/main" id="{827206EF-CBAD-53AF-73C0-CA275B7819E5}"/>
              </a:ext>
            </a:extLst>
          </p:cNvPr>
          <p:cNvSpPr txBox="1"/>
          <p:nvPr/>
        </p:nvSpPr>
        <p:spPr>
          <a:xfrm>
            <a:off x="828675" y="1383446"/>
            <a:ext cx="10534650" cy="3016210"/>
          </a:xfrm>
          <a:prstGeom prst="rect">
            <a:avLst/>
          </a:prstGeom>
          <a:noFill/>
        </p:spPr>
        <p:txBody>
          <a:bodyPr wrap="square">
            <a:spAutoFit/>
          </a:bodyPr>
          <a:lstStyle/>
          <a:p>
            <a:pPr algn="ctr"/>
            <a:r>
              <a:rPr lang="en-US" sz="2800" dirty="0">
                <a:latin typeface="Calibri" panose="020F0502020204030204" pitchFamily="34" charset="0"/>
                <a:cs typeface="Calibri" panose="020F0502020204030204" pitchFamily="34" charset="0"/>
              </a:rPr>
              <a:t>Object libraries, generation tools</a:t>
            </a:r>
          </a:p>
          <a:p>
            <a:pPr algn="ctr"/>
            <a:endParaRPr lang="en-US" b="1" dirty="0">
              <a:latin typeface="Calibri" panose="020F0502020204030204" pitchFamily="34" charset="0"/>
              <a:cs typeface="Calibri" panose="020F0502020204030204" pitchFamily="34" charset="0"/>
            </a:endParaRPr>
          </a:p>
          <a:p>
            <a:pPr algn="just"/>
            <a:r>
              <a:rPr lang="en-GB" b="1" dirty="0">
                <a:latin typeface="Calibri" panose="020F0502020204030204" pitchFamily="34" charset="0"/>
                <a:cs typeface="Calibri" panose="020F0502020204030204" pitchFamily="34" charset="0"/>
              </a:rPr>
              <a:t>[BE-ABP]: </a:t>
            </a:r>
            <a:r>
              <a:rPr lang="en-GB" dirty="0">
                <a:latin typeface="Calibri" panose="020F0502020204030204" pitchFamily="34" charset="0"/>
                <a:cs typeface="Calibri" panose="020F0502020204030204" pitchFamily="34" charset="0"/>
              </a:rPr>
              <a:t>SILECS + FESA</a:t>
            </a:r>
          </a:p>
          <a:p>
            <a:pPr algn="just"/>
            <a:r>
              <a:rPr lang="en-GB" b="1" dirty="0">
                <a:latin typeface="Calibri" panose="020F0502020204030204" pitchFamily="34" charset="0"/>
                <a:cs typeface="Calibri" panose="020F0502020204030204" pitchFamily="34" charset="0"/>
              </a:rPr>
              <a:t>[BE-CEM]: </a:t>
            </a:r>
            <a:r>
              <a:rPr lang="en-GB" dirty="0">
                <a:latin typeface="Calibri" panose="020F0502020204030204" pitchFamily="34" charset="0"/>
                <a:cs typeface="Calibri" panose="020F0502020204030204" pitchFamily="34" charset="0"/>
              </a:rPr>
              <a:t>RADE</a:t>
            </a:r>
          </a:p>
          <a:p>
            <a:pPr algn="just"/>
            <a:r>
              <a:rPr lang="en-GB" b="1" dirty="0">
                <a:latin typeface="Calibri" panose="020F0502020204030204" pitchFamily="34" charset="0"/>
                <a:cs typeface="Calibri" panose="020F0502020204030204" pitchFamily="34" charset="0"/>
              </a:rPr>
              <a:t>[BE-ICS]: </a:t>
            </a:r>
            <a:r>
              <a:rPr lang="en-GB" dirty="0">
                <a:latin typeface="Calibri" panose="020F0502020204030204" pitchFamily="34" charset="0"/>
                <a:cs typeface="Calibri" panose="020F0502020204030204" pitchFamily="34" charset="0"/>
              </a:rPr>
              <a:t>Cause-effect Matrix. Unity Developers edition tools</a:t>
            </a:r>
          </a:p>
          <a:p>
            <a:pPr algn="just"/>
            <a:r>
              <a:rPr lang="en-GB" b="1" dirty="0">
                <a:latin typeface="Calibri" panose="020F0502020204030204" pitchFamily="34" charset="0"/>
                <a:cs typeface="Calibri" panose="020F0502020204030204" pitchFamily="34" charset="0"/>
              </a:rPr>
              <a:t>[EN-AA]:</a:t>
            </a:r>
            <a:r>
              <a:rPr lang="en-GB" dirty="0">
                <a:latin typeface="Calibri" panose="020F0502020204030204" pitchFamily="34" charset="0"/>
                <a:cs typeface="Calibri" panose="020F0502020204030204" pitchFamily="34" charset="0"/>
              </a:rPr>
              <a:t> Object libraries modelling safety functions </a:t>
            </a:r>
          </a:p>
          <a:p>
            <a:pPr algn="just"/>
            <a:r>
              <a:rPr lang="en-GB" b="1" dirty="0">
                <a:latin typeface="Calibri" panose="020F0502020204030204" pitchFamily="34" charset="0"/>
                <a:cs typeface="Calibri" panose="020F0502020204030204" pitchFamily="34" charset="0"/>
              </a:rPr>
              <a:t>[EP-UAI]: </a:t>
            </a:r>
            <a:r>
              <a:rPr lang="en-GB" dirty="0">
                <a:latin typeface="Calibri" panose="020F0502020204030204" pitchFamily="34" charset="0"/>
                <a:cs typeface="Calibri" panose="020F0502020204030204" pitchFamily="34" charset="0"/>
              </a:rPr>
              <a:t>JCOP</a:t>
            </a:r>
          </a:p>
          <a:p>
            <a:pPr algn="just"/>
            <a:r>
              <a:rPr lang="en-GB" b="1" dirty="0">
                <a:latin typeface="Calibri" panose="020F0502020204030204" pitchFamily="34" charset="0"/>
                <a:cs typeface="Calibri" panose="020F0502020204030204" pitchFamily="34" charset="0"/>
              </a:rPr>
              <a:t>[SY-EPC]: </a:t>
            </a:r>
            <a:r>
              <a:rPr lang="en-GB" dirty="0" err="1">
                <a:latin typeface="Calibri" panose="020F0502020204030204" pitchFamily="34" charset="0"/>
                <a:cs typeface="Calibri" panose="020F0502020204030204" pitchFamily="34" charset="0"/>
              </a:rPr>
              <a:t>PoWPLC</a:t>
            </a:r>
            <a:r>
              <a:rPr lang="en-GB" dirty="0">
                <a:latin typeface="Calibri" panose="020F0502020204030204" pitchFamily="34" charset="0"/>
                <a:cs typeface="Calibri" panose="020F0502020204030204" pitchFamily="34" charset="0"/>
              </a:rPr>
              <a:t> framework, being replaced by a UNICOS-CPC sub-package under development in EPC.</a:t>
            </a:r>
          </a:p>
          <a:p>
            <a:pPr algn="just"/>
            <a:r>
              <a:rPr lang="en-GB" b="1" dirty="0">
                <a:latin typeface="Calibri" panose="020F0502020204030204" pitchFamily="34" charset="0"/>
                <a:cs typeface="Calibri" panose="020F0502020204030204" pitchFamily="34" charset="0"/>
              </a:rPr>
              <a:t>[TE-CRG]: </a:t>
            </a:r>
            <a:r>
              <a:rPr lang="en-GB" dirty="0" err="1">
                <a:latin typeface="Calibri" panose="020F0502020204030204" pitchFamily="34" charset="0"/>
                <a:cs typeface="Calibri" panose="020F0502020204030204" pitchFamily="34" charset="0"/>
              </a:rPr>
              <a:t>GitCI</a:t>
            </a:r>
            <a:endParaRPr lang="en-GB" dirty="0">
              <a:latin typeface="Calibri" panose="020F0502020204030204" pitchFamily="34" charset="0"/>
              <a:cs typeface="Calibri" panose="020F0502020204030204" pitchFamily="34" charset="0"/>
            </a:endParaRPr>
          </a:p>
          <a:p>
            <a:pPr algn="just"/>
            <a:r>
              <a:rPr lang="en-GB" b="1" dirty="0">
                <a:latin typeface="Calibri" panose="020F0502020204030204" pitchFamily="34" charset="0"/>
                <a:cs typeface="Calibri" panose="020F0502020204030204" pitchFamily="34" charset="0"/>
              </a:rPr>
              <a:t>[TE-VSC]: </a:t>
            </a:r>
            <a:r>
              <a:rPr lang="en-GB" dirty="0">
                <a:latin typeface="Calibri" panose="020F0502020204030204" pitchFamily="34" charset="0"/>
                <a:cs typeface="Calibri" panose="020F0502020204030204" pitchFamily="34" charset="0"/>
              </a:rPr>
              <a:t>TE-VSC-ICM Vacuum Framework</a:t>
            </a:r>
          </a:p>
        </p:txBody>
      </p:sp>
    </p:spTree>
    <p:extLst>
      <p:ext uri="{BB962C8B-B14F-4D97-AF65-F5344CB8AC3E}">
        <p14:creationId xmlns:p14="http://schemas.microsoft.com/office/powerpoint/2010/main" val="2779082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Context</a:t>
            </a:r>
          </a:p>
        </p:txBody>
      </p:sp>
      <p:sp>
        <p:nvSpPr>
          <p:cNvPr id="3" name="Content Placeholder 2"/>
          <p:cNvSpPr>
            <a:spLocks noGrp="1"/>
          </p:cNvSpPr>
          <p:nvPr>
            <p:ph idx="1"/>
          </p:nvPr>
        </p:nvSpPr>
        <p:spPr>
          <a:xfrm>
            <a:off x="717550" y="1178914"/>
            <a:ext cx="10411548" cy="4667421"/>
          </a:xfrm>
        </p:spPr>
        <p:txBody>
          <a:bodyPr>
            <a:normAutofit/>
          </a:bodyPr>
          <a:lstStyle/>
          <a:p>
            <a:pPr marL="36576" indent="0" algn="ctr">
              <a:buNone/>
            </a:pPr>
            <a:r>
              <a:rPr lang="en-US" sz="2800" dirty="0">
                <a:latin typeface="Calibri" panose="020F0502020204030204" pitchFamily="34" charset="0"/>
                <a:cs typeface="Calibri" panose="020F0502020204030204" pitchFamily="34" charset="0"/>
              </a:rPr>
              <a:t>CTTB </a:t>
            </a:r>
            <a:r>
              <a:rPr lang="en-US" sz="2800" b="1" dirty="0">
                <a:latin typeface="Calibri" panose="020F0502020204030204" pitchFamily="34" charset="0"/>
                <a:cs typeface="Calibri" panose="020F0502020204030204" pitchFamily="34" charset="0"/>
              </a:rPr>
              <a:t>mandates</a:t>
            </a:r>
            <a:r>
              <a:rPr lang="en-US" sz="2800" dirty="0">
                <a:latin typeface="Calibri" panose="020F0502020204030204" pitchFamily="34" charset="0"/>
                <a:cs typeface="Calibri" panose="020F0502020204030204" pitchFamily="34" charset="0"/>
              </a:rPr>
              <a:t> the Industrial Controls Forum and BE/ICS to </a:t>
            </a:r>
            <a:r>
              <a:rPr lang="en-US" sz="2800" b="1" dirty="0">
                <a:latin typeface="Calibri" panose="020F0502020204030204" pitchFamily="34" charset="0"/>
                <a:cs typeface="Calibri" panose="020F0502020204030204" pitchFamily="34" charset="0"/>
              </a:rPr>
              <a:t>review</a:t>
            </a:r>
            <a:r>
              <a:rPr lang="en-US" sz="2800" dirty="0">
                <a:latin typeface="Calibri" panose="020F0502020204030204" pitchFamily="34" charset="0"/>
                <a:cs typeface="Calibri" panose="020F0502020204030204" pitchFamily="34" charset="0"/>
              </a:rPr>
              <a:t> the </a:t>
            </a:r>
            <a:r>
              <a:rPr lang="en-US" sz="2800" b="1" dirty="0">
                <a:latin typeface="Calibri" panose="020F0502020204030204" pitchFamily="34" charset="0"/>
                <a:cs typeface="Calibri" panose="020F0502020204030204" pitchFamily="34" charset="0"/>
              </a:rPr>
              <a:t>PLC usage </a:t>
            </a:r>
            <a:r>
              <a:rPr lang="en-US" sz="2800" dirty="0">
                <a:latin typeface="Calibri" panose="020F0502020204030204" pitchFamily="34" charset="0"/>
                <a:cs typeface="Calibri" panose="020F0502020204030204" pitchFamily="34" charset="0"/>
              </a:rPr>
              <a:t>at CERN in order to</a:t>
            </a:r>
          </a:p>
          <a:p>
            <a:pPr marL="36576" indent="0" algn="ctr">
              <a:buNone/>
            </a:pPr>
            <a:endParaRPr lang="en-US" sz="2800" dirty="0">
              <a:latin typeface="Calibri" panose="020F0502020204030204" pitchFamily="34" charset="0"/>
              <a:cs typeface="Calibri" panose="020F0502020204030204" pitchFamily="34" charset="0"/>
            </a:endParaRPr>
          </a:p>
          <a:p>
            <a:pPr marL="342900" lvl="0" indent="-342900">
              <a:buSzPts val="1000"/>
              <a:buFont typeface="Symbol" panose="05050102010706020507" pitchFamily="18" charset="2"/>
              <a:buChar char=""/>
              <a:tabLst>
                <a:tab pos="457200" algn="l"/>
              </a:tabLst>
            </a:pPr>
            <a:r>
              <a:rPr lang="en-US" sz="1800" dirty="0">
                <a:latin typeface="Calibri" panose="020F0502020204030204" pitchFamily="34" charset="0"/>
                <a:cs typeface="Calibri" panose="020F0502020204030204" pitchFamily="34" charset="0"/>
              </a:rPr>
              <a:t>Identify equipment groups that use other PLCs that the recommended ones </a:t>
            </a:r>
            <a:endParaRPr lang="en-GB" sz="1800" dirty="0">
              <a:latin typeface="Calibri" panose="020F0502020204030204" pitchFamily="34" charset="0"/>
              <a:cs typeface="Calibri" panose="020F0502020204030204" pitchFamily="34" charset="0"/>
            </a:endParaRPr>
          </a:p>
          <a:p>
            <a:pPr marL="342900" lvl="0" indent="-342900">
              <a:buSzPts val="1000"/>
              <a:buFont typeface="Symbol" panose="05050102010706020507" pitchFamily="18" charset="2"/>
              <a:buChar char=""/>
              <a:tabLst>
                <a:tab pos="457200" algn="l"/>
              </a:tabLst>
            </a:pPr>
            <a:r>
              <a:rPr lang="en-US" sz="1800" dirty="0">
                <a:latin typeface="Calibri" panose="020F0502020204030204" pitchFamily="34" charset="0"/>
                <a:cs typeface="Calibri" panose="020F0502020204030204" pitchFamily="34" charset="0"/>
              </a:rPr>
              <a:t>Evaluate if the PLC recommendation needs to be reviewed or if it still fits with equipment groups needs</a:t>
            </a:r>
          </a:p>
          <a:p>
            <a:pPr marL="342900" lvl="0" indent="-342900">
              <a:buSzPts val="1000"/>
              <a:buFont typeface="Symbol" panose="05050102010706020507" pitchFamily="18" charset="2"/>
              <a:buChar char=""/>
              <a:tabLst>
                <a:tab pos="457200" algn="l"/>
              </a:tabLst>
            </a:pPr>
            <a:r>
              <a:rPr lang="en-US" sz="1800" dirty="0">
                <a:latin typeface="Calibri" panose="020F0502020204030204" pitchFamily="34" charset="0"/>
                <a:cs typeface="Calibri" panose="020F0502020204030204" pitchFamily="34" charset="0"/>
              </a:rPr>
              <a:t>Get a full picture of the support expected by equipment groups </a:t>
            </a:r>
            <a:endParaRPr lang="en-GB" sz="1800" dirty="0">
              <a:latin typeface="Calibri" panose="020F0502020204030204" pitchFamily="34" charset="0"/>
              <a:cs typeface="Calibri" panose="020F0502020204030204" pitchFamily="34" charset="0"/>
            </a:endParaRPr>
          </a:p>
          <a:p>
            <a:pPr marL="342900" lvl="0" indent="-342900">
              <a:buSzPts val="1000"/>
              <a:buFont typeface="Symbol" panose="05050102010706020507" pitchFamily="18" charset="2"/>
              <a:buChar char=""/>
              <a:tabLst>
                <a:tab pos="457200" algn="l"/>
              </a:tabLst>
            </a:pPr>
            <a:r>
              <a:rPr lang="en-US" sz="1800" dirty="0">
                <a:latin typeface="Calibri" panose="020F0502020204030204" pitchFamily="34" charset="0"/>
                <a:cs typeface="Calibri" panose="020F0502020204030204" pitchFamily="34" charset="0"/>
              </a:rPr>
              <a:t>Seek collaboration opportunities between equipment groups </a:t>
            </a:r>
            <a:endParaRPr lang="en-GB" sz="1800" dirty="0">
              <a:latin typeface="Calibri" panose="020F0502020204030204" pitchFamily="34" charset="0"/>
              <a:cs typeface="Calibri" panose="020F0502020204030204" pitchFamily="34" charset="0"/>
            </a:endParaRPr>
          </a:p>
          <a:p>
            <a:pPr marL="342900" lvl="0" indent="-342900">
              <a:buSzPts val="1000"/>
              <a:buFont typeface="Symbol" panose="05050102010706020507" pitchFamily="18" charset="2"/>
              <a:buChar char=""/>
              <a:tabLst>
                <a:tab pos="457200" algn="l"/>
              </a:tabLst>
            </a:pPr>
            <a:r>
              <a:rPr lang="en-US" sz="1800" dirty="0">
                <a:latin typeface="Calibri" panose="020F0502020204030204" pitchFamily="34" charset="0"/>
                <a:cs typeface="Calibri" panose="020F0502020204030204" pitchFamily="34" charset="0"/>
              </a:rPr>
              <a:t>Understand how PLC are integrated by equipment groups within accelerator control infrastructure</a:t>
            </a:r>
            <a:endParaRPr lang="en-GB" sz="1800" dirty="0">
              <a:latin typeface="Calibri" panose="020F0502020204030204" pitchFamily="34" charset="0"/>
              <a:cs typeface="Calibri" panose="020F0502020204030204" pitchFamily="34" charset="0"/>
            </a:endParaRPr>
          </a:p>
          <a:p>
            <a:pPr marL="342900" lvl="0" indent="-342900">
              <a:buSzPts val="1000"/>
              <a:buFont typeface="Symbol" panose="05050102010706020507" pitchFamily="18" charset="2"/>
              <a:buChar char=""/>
              <a:tabLst>
                <a:tab pos="457200" algn="l"/>
              </a:tabLst>
            </a:pPr>
            <a:r>
              <a:rPr lang="en-US" sz="1800" dirty="0">
                <a:latin typeface="Calibri" panose="020F0502020204030204" pitchFamily="34" charset="0"/>
                <a:cs typeface="Calibri" panose="020F0502020204030204" pitchFamily="34" charset="0"/>
              </a:rPr>
              <a:t>Evaluate the situation regarding spare parts (stock and management)</a:t>
            </a:r>
            <a:endParaRPr lang="en-GB" sz="1800" dirty="0">
              <a:latin typeface="Calibri" panose="020F0502020204030204" pitchFamily="34" charset="0"/>
              <a:cs typeface="Calibri" panose="020F0502020204030204" pitchFamily="34" charset="0"/>
            </a:endParaRPr>
          </a:p>
          <a:p>
            <a:pPr marL="342900" lvl="0" indent="-342900">
              <a:buSzPts val="1000"/>
              <a:buFont typeface="Symbol" panose="05050102010706020507" pitchFamily="18" charset="2"/>
              <a:buChar char=""/>
              <a:tabLst>
                <a:tab pos="457200" algn="l"/>
              </a:tabLst>
            </a:pPr>
            <a:r>
              <a:rPr lang="en-US" sz="1800" dirty="0">
                <a:latin typeface="Calibri" panose="020F0502020204030204" pitchFamily="34" charset="0"/>
                <a:cs typeface="Calibri" panose="020F0502020204030204" pitchFamily="34" charset="0"/>
              </a:rPr>
              <a:t>Capture the situation regarding “legacy” PLC based solutions (hardware and software)</a:t>
            </a:r>
            <a:endParaRPr lang="en-GB" sz="1800" dirty="0">
              <a:latin typeface="Calibri" panose="020F0502020204030204" pitchFamily="34" charset="0"/>
              <a:cs typeface="Calibri" panose="020F0502020204030204" pitchFamily="34" charset="0"/>
            </a:endParaRPr>
          </a:p>
          <a:p>
            <a:pPr marL="342900" lvl="0" indent="-342900">
              <a:buSzPts val="1000"/>
              <a:buFont typeface="Symbol" panose="05050102010706020507" pitchFamily="18" charset="2"/>
              <a:buChar char=""/>
              <a:tabLst>
                <a:tab pos="457200" algn="l"/>
              </a:tabLst>
            </a:pPr>
            <a:r>
              <a:rPr lang="en-US" sz="1800" dirty="0">
                <a:latin typeface="Calibri" panose="020F0502020204030204" pitchFamily="34" charset="0"/>
                <a:cs typeface="Calibri" panose="020F0502020204030204" pitchFamily="34" charset="0"/>
              </a:rPr>
              <a:t>Anticipate forthcoming CONS requests linked to PLC</a:t>
            </a:r>
            <a:endParaRPr lang="en-GB" sz="1800" dirty="0">
              <a:latin typeface="Calibri" panose="020F0502020204030204" pitchFamily="34" charset="0"/>
              <a:cs typeface="Calibri" panose="020F0502020204030204" pitchFamily="34" charset="0"/>
            </a:endParaRPr>
          </a:p>
        </p:txBody>
      </p:sp>
      <p:sp>
        <p:nvSpPr>
          <p:cNvPr id="7"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3</a:t>
            </a:fld>
            <a:r>
              <a:rPr lang="en-US" dirty="0"/>
              <a:t>/17</a:t>
            </a:r>
          </a:p>
        </p:txBody>
      </p:sp>
    </p:spTree>
    <p:extLst>
      <p:ext uri="{BB962C8B-B14F-4D97-AF65-F5344CB8AC3E}">
        <p14:creationId xmlns:p14="http://schemas.microsoft.com/office/powerpoint/2010/main" val="3394888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Overview</a:t>
            </a:r>
          </a:p>
        </p:txBody>
      </p:sp>
      <p:sp>
        <p:nvSpPr>
          <p:cNvPr id="3" name="Content Placeholder 2"/>
          <p:cNvSpPr>
            <a:spLocks noGrp="1"/>
          </p:cNvSpPr>
          <p:nvPr>
            <p:ph idx="1"/>
          </p:nvPr>
        </p:nvSpPr>
        <p:spPr>
          <a:xfrm>
            <a:off x="609600" y="1270155"/>
            <a:ext cx="10411548" cy="4667421"/>
          </a:xfrm>
        </p:spPr>
        <p:txBody>
          <a:bodyPr>
            <a:normAutofit/>
          </a:bodyPr>
          <a:lstStyle/>
          <a:p>
            <a:pPr marL="36576" indent="0" algn="ctr">
              <a:buNone/>
            </a:pPr>
            <a:r>
              <a:rPr lang="en-US" sz="2800" b="1" dirty="0">
                <a:latin typeface="Calibri" panose="020F0502020204030204" pitchFamily="34" charset="0"/>
                <a:cs typeface="Calibri" panose="020F0502020204030204" pitchFamily="34" charset="0"/>
              </a:rPr>
              <a:t>39</a:t>
            </a:r>
            <a:r>
              <a:rPr lang="en-US" sz="2800" dirty="0">
                <a:latin typeface="Calibri" panose="020F0502020204030204" pitchFamily="34" charset="0"/>
                <a:cs typeface="Calibri" panose="020F0502020204030204" pitchFamily="34" charset="0"/>
              </a:rPr>
              <a:t> surveys completed from </a:t>
            </a:r>
            <a:r>
              <a:rPr lang="en-US" sz="2800" b="1" dirty="0">
                <a:latin typeface="Calibri" panose="020F0502020204030204" pitchFamily="34" charset="0"/>
                <a:cs typeface="Calibri" panose="020F0502020204030204" pitchFamily="34" charset="0"/>
              </a:rPr>
              <a:t>22</a:t>
            </a:r>
            <a:r>
              <a:rPr lang="en-US" sz="2800" dirty="0">
                <a:latin typeface="Calibri" panose="020F0502020204030204" pitchFamily="34" charset="0"/>
                <a:cs typeface="Calibri" panose="020F0502020204030204" pitchFamily="34" charset="0"/>
              </a:rPr>
              <a:t> groups</a:t>
            </a:r>
          </a:p>
          <a:p>
            <a:pPr marL="36576" indent="0">
              <a:buNone/>
            </a:pPr>
            <a:endParaRPr lang="en-US" sz="2800" b="1" dirty="0">
              <a:latin typeface="Calibri" panose="020F0502020204030204" pitchFamily="34" charset="0"/>
              <a:cs typeface="Calibri" panose="020F0502020204030204" pitchFamily="34" charset="0"/>
            </a:endParaRPr>
          </a:p>
          <a:p>
            <a:r>
              <a:rPr lang="en-US" sz="2800" b="1" dirty="0">
                <a:latin typeface="Calibri" panose="020F0502020204030204" pitchFamily="34" charset="0"/>
                <a:cs typeface="Calibri" panose="020F0502020204030204" pitchFamily="34" charset="0"/>
              </a:rPr>
              <a:t>BE:</a:t>
            </a:r>
            <a:r>
              <a:rPr lang="en-US" sz="2800" dirty="0">
                <a:latin typeface="Calibri" panose="020F0502020204030204" pitchFamily="34" charset="0"/>
                <a:cs typeface="Calibri" panose="020F0502020204030204" pitchFamily="34" charset="0"/>
              </a:rPr>
              <a:t> ABP, CEM, EA, ICS</a:t>
            </a:r>
          </a:p>
          <a:p>
            <a:r>
              <a:rPr lang="en-US" sz="2800" b="1" dirty="0">
                <a:latin typeface="Calibri" panose="020F0502020204030204" pitchFamily="34" charset="0"/>
                <a:cs typeface="Calibri" panose="020F0502020204030204" pitchFamily="34" charset="0"/>
              </a:rPr>
              <a:t>EN: </a:t>
            </a:r>
            <a:r>
              <a:rPr lang="en-US" sz="2800" dirty="0">
                <a:latin typeface="Calibri" panose="020F0502020204030204" pitchFamily="34" charset="0"/>
                <a:cs typeface="Calibri" panose="020F0502020204030204" pitchFamily="34" charset="0"/>
              </a:rPr>
              <a:t>AA, CV, EL, HE</a:t>
            </a:r>
          </a:p>
          <a:p>
            <a:r>
              <a:rPr lang="en-US" sz="2800" b="1" dirty="0">
                <a:latin typeface="Calibri" panose="020F0502020204030204" pitchFamily="34" charset="0"/>
                <a:cs typeface="Calibri" panose="020F0502020204030204" pitchFamily="34" charset="0"/>
              </a:rPr>
              <a:t>EP: </a:t>
            </a:r>
            <a:r>
              <a:rPr lang="en-US" sz="2800" dirty="0">
                <a:latin typeface="Calibri" panose="020F0502020204030204" pitchFamily="34" charset="0"/>
                <a:cs typeface="Calibri" panose="020F0502020204030204" pitchFamily="34" charset="0"/>
              </a:rPr>
              <a:t>AID, DT, SME, UAI, UCM</a:t>
            </a:r>
          </a:p>
          <a:p>
            <a:r>
              <a:rPr lang="en-US" sz="2800" b="1" dirty="0">
                <a:latin typeface="Calibri" panose="020F0502020204030204" pitchFamily="34" charset="0"/>
                <a:cs typeface="Calibri" panose="020F0502020204030204" pitchFamily="34" charset="0"/>
              </a:rPr>
              <a:t>SY: </a:t>
            </a:r>
            <a:r>
              <a:rPr lang="en-US" sz="2800" dirty="0">
                <a:latin typeface="Calibri" panose="020F0502020204030204" pitchFamily="34" charset="0"/>
                <a:cs typeface="Calibri" panose="020F0502020204030204" pitchFamily="34" charset="0"/>
              </a:rPr>
              <a:t>BI, EPC, RF, STI, CRG, MPE, VCS</a:t>
            </a:r>
          </a:p>
          <a:p>
            <a:r>
              <a:rPr lang="en-US" sz="2800" dirty="0">
                <a:latin typeface="Calibri" panose="020F0502020204030204" pitchFamily="34" charset="0"/>
                <a:cs typeface="Calibri" panose="020F0502020204030204" pitchFamily="34" charset="0"/>
              </a:rPr>
              <a:t>HSE-RP</a:t>
            </a:r>
          </a:p>
          <a:p>
            <a:r>
              <a:rPr lang="en-US" sz="2800" dirty="0">
                <a:latin typeface="Calibri" panose="020F0502020204030204" pitchFamily="34" charset="0"/>
                <a:cs typeface="Calibri" panose="020F0502020204030204" pitchFamily="34" charset="0"/>
              </a:rPr>
              <a:t>PH-ADO</a:t>
            </a:r>
          </a:p>
        </p:txBody>
      </p:sp>
      <p:sp>
        <p:nvSpPr>
          <p:cNvPr id="5"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4</a:t>
            </a:fld>
            <a:r>
              <a:rPr lang="en-US" dirty="0"/>
              <a:t>/17</a:t>
            </a:r>
          </a:p>
        </p:txBody>
      </p:sp>
    </p:spTree>
    <p:extLst>
      <p:ext uri="{BB962C8B-B14F-4D97-AF65-F5344CB8AC3E}">
        <p14:creationId xmlns:p14="http://schemas.microsoft.com/office/powerpoint/2010/main" val="2688942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PLC in production</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5</a:t>
            </a:fld>
            <a:r>
              <a:rPr lang="en-US" dirty="0"/>
              <a:t>/17</a:t>
            </a:r>
          </a:p>
        </p:txBody>
      </p:sp>
      <p:graphicFrame>
        <p:nvGraphicFramePr>
          <p:cNvPr id="16" name="Table 16">
            <a:extLst>
              <a:ext uri="{FF2B5EF4-FFF2-40B4-BE49-F238E27FC236}">
                <a16:creationId xmlns:a16="http://schemas.microsoft.com/office/drawing/2014/main" id="{83D943AF-8829-42C3-A7FC-C4144612FDF1}"/>
              </a:ext>
            </a:extLst>
          </p:cNvPr>
          <p:cNvGraphicFramePr>
            <a:graphicFrameLocks noGrp="1"/>
          </p:cNvGraphicFramePr>
          <p:nvPr>
            <p:extLst>
              <p:ext uri="{D42A27DB-BD31-4B8C-83A1-F6EECF244321}">
                <p14:modId xmlns:p14="http://schemas.microsoft.com/office/powerpoint/2010/main" val="4291522113"/>
              </p:ext>
            </p:extLst>
          </p:nvPr>
        </p:nvGraphicFramePr>
        <p:xfrm>
          <a:off x="7648923" y="2028451"/>
          <a:ext cx="3650926" cy="2133600"/>
        </p:xfrm>
        <a:graphic>
          <a:graphicData uri="http://schemas.openxmlformats.org/drawingml/2006/table">
            <a:tbl>
              <a:tblPr firstRow="1" bandRow="1">
                <a:tableStyleId>{5940675A-B579-460E-94D1-54222C63F5DA}</a:tableStyleId>
              </a:tblPr>
              <a:tblGrid>
                <a:gridCol w="1818047">
                  <a:extLst>
                    <a:ext uri="{9D8B030D-6E8A-4147-A177-3AD203B41FA5}">
                      <a16:colId xmlns:a16="http://schemas.microsoft.com/office/drawing/2014/main" val="3537843870"/>
                    </a:ext>
                  </a:extLst>
                </a:gridCol>
                <a:gridCol w="1832879">
                  <a:extLst>
                    <a:ext uri="{9D8B030D-6E8A-4147-A177-3AD203B41FA5}">
                      <a16:colId xmlns:a16="http://schemas.microsoft.com/office/drawing/2014/main" val="1648823026"/>
                    </a:ext>
                  </a:extLst>
                </a:gridCol>
              </a:tblGrid>
              <a:tr h="223021">
                <a:tc>
                  <a:txBody>
                    <a:bodyPr/>
                    <a:lstStyle/>
                    <a:p>
                      <a:r>
                        <a:rPr lang="en-GB" sz="1400" b="1" dirty="0">
                          <a:latin typeface="Calibri" panose="020F0502020204030204" pitchFamily="34" charset="0"/>
                          <a:cs typeface="Calibri" panose="020F0502020204030204" pitchFamily="34" charset="0"/>
                        </a:rPr>
                        <a:t>Siemens</a:t>
                      </a:r>
                    </a:p>
                  </a:txBody>
                  <a:tcPr/>
                </a:tc>
                <a:tc>
                  <a:txBody>
                    <a:bodyPr/>
                    <a:lstStyle/>
                    <a:p>
                      <a:pPr algn="r"/>
                      <a:r>
                        <a:rPr lang="en-GB" sz="1400" dirty="0">
                          <a:latin typeface="Calibri" panose="020F0502020204030204" pitchFamily="34" charset="0"/>
                          <a:cs typeface="Calibri" panose="020F0502020204030204" pitchFamily="34" charset="0"/>
                        </a:rPr>
                        <a:t>2101</a:t>
                      </a:r>
                    </a:p>
                  </a:txBody>
                  <a:tcPr/>
                </a:tc>
                <a:extLst>
                  <a:ext uri="{0D108BD9-81ED-4DB2-BD59-A6C34878D82A}">
                    <a16:rowId xmlns:a16="http://schemas.microsoft.com/office/drawing/2014/main" val="33623566"/>
                  </a:ext>
                </a:extLst>
              </a:tr>
              <a:tr h="223021">
                <a:tc>
                  <a:txBody>
                    <a:bodyPr/>
                    <a:lstStyle/>
                    <a:p>
                      <a:r>
                        <a:rPr lang="en-GB" sz="1400" b="1" dirty="0">
                          <a:latin typeface="Calibri" panose="020F0502020204030204" pitchFamily="34" charset="0"/>
                          <a:cs typeface="Calibri" panose="020F0502020204030204" pitchFamily="34" charset="0"/>
                        </a:rPr>
                        <a:t>Schneider</a:t>
                      </a:r>
                    </a:p>
                  </a:txBody>
                  <a:tcPr/>
                </a:tc>
                <a:tc>
                  <a:txBody>
                    <a:bodyPr/>
                    <a:lstStyle/>
                    <a:p>
                      <a:pPr algn="r"/>
                      <a:r>
                        <a:rPr lang="en-GB" sz="1400" dirty="0">
                          <a:latin typeface="Calibri" panose="020F0502020204030204" pitchFamily="34" charset="0"/>
                          <a:cs typeface="Calibri" panose="020F0502020204030204" pitchFamily="34" charset="0"/>
                        </a:rPr>
                        <a:t>796</a:t>
                      </a:r>
                    </a:p>
                  </a:txBody>
                  <a:tcPr/>
                </a:tc>
                <a:extLst>
                  <a:ext uri="{0D108BD9-81ED-4DB2-BD59-A6C34878D82A}">
                    <a16:rowId xmlns:a16="http://schemas.microsoft.com/office/drawing/2014/main" val="307379068"/>
                  </a:ext>
                </a:extLst>
              </a:tr>
              <a:tr h="223021">
                <a:tc>
                  <a:txBody>
                    <a:bodyPr/>
                    <a:lstStyle/>
                    <a:p>
                      <a:r>
                        <a:rPr lang="en-GB" sz="1400" b="1" dirty="0">
                          <a:latin typeface="Calibri" panose="020F0502020204030204" pitchFamily="34" charset="0"/>
                          <a:cs typeface="Calibri" panose="020F0502020204030204" pitchFamily="34" charset="0"/>
                        </a:rPr>
                        <a:t>WAGO</a:t>
                      </a:r>
                    </a:p>
                  </a:txBody>
                  <a:tcPr/>
                </a:tc>
                <a:tc>
                  <a:txBody>
                    <a:bodyPr/>
                    <a:lstStyle/>
                    <a:p>
                      <a:pPr algn="r"/>
                      <a:r>
                        <a:rPr lang="en-GB" sz="1400" dirty="0">
                          <a:latin typeface="Calibri" panose="020F0502020204030204" pitchFamily="34" charset="0"/>
                          <a:cs typeface="Calibri" panose="020F0502020204030204" pitchFamily="34" charset="0"/>
                        </a:rPr>
                        <a:t>76</a:t>
                      </a:r>
                    </a:p>
                  </a:txBody>
                  <a:tcPr/>
                </a:tc>
                <a:extLst>
                  <a:ext uri="{0D108BD9-81ED-4DB2-BD59-A6C34878D82A}">
                    <a16:rowId xmlns:a16="http://schemas.microsoft.com/office/drawing/2014/main" val="1811494159"/>
                  </a:ext>
                </a:extLst>
              </a:tr>
              <a:tr h="223021">
                <a:tc>
                  <a:txBody>
                    <a:bodyPr/>
                    <a:lstStyle/>
                    <a:p>
                      <a:r>
                        <a:rPr lang="en-GB" sz="1400" b="1" dirty="0">
                          <a:latin typeface="Calibri" panose="020F0502020204030204" pitchFamily="34" charset="0"/>
                          <a:cs typeface="Calibri" panose="020F0502020204030204" pitchFamily="34" charset="0"/>
                        </a:rPr>
                        <a:t>Beckhoff</a:t>
                      </a:r>
                    </a:p>
                  </a:txBody>
                  <a:tcPr/>
                </a:tc>
                <a:tc>
                  <a:txBody>
                    <a:bodyPr/>
                    <a:lstStyle/>
                    <a:p>
                      <a:pPr algn="r"/>
                      <a:r>
                        <a:rPr lang="en-GB" sz="1400" dirty="0">
                          <a:latin typeface="Calibri" panose="020F0502020204030204" pitchFamily="34" charset="0"/>
                          <a:cs typeface="Calibri" panose="020F0502020204030204" pitchFamily="34" charset="0"/>
                        </a:rPr>
                        <a:t>63</a:t>
                      </a:r>
                    </a:p>
                  </a:txBody>
                  <a:tcPr/>
                </a:tc>
                <a:extLst>
                  <a:ext uri="{0D108BD9-81ED-4DB2-BD59-A6C34878D82A}">
                    <a16:rowId xmlns:a16="http://schemas.microsoft.com/office/drawing/2014/main" val="1474378184"/>
                  </a:ext>
                </a:extLst>
              </a:tr>
              <a:tr h="223021">
                <a:tc>
                  <a:txBody>
                    <a:bodyPr/>
                    <a:lstStyle/>
                    <a:p>
                      <a:r>
                        <a:rPr lang="en-GB" sz="1400" b="1" dirty="0">
                          <a:latin typeface="Calibri" panose="020F0502020204030204" pitchFamily="34" charset="0"/>
                          <a:cs typeface="Calibri" panose="020F0502020204030204" pitchFamily="34" charset="0"/>
                        </a:rPr>
                        <a:t>B&amp;R</a:t>
                      </a:r>
                    </a:p>
                  </a:txBody>
                  <a:tcPr/>
                </a:tc>
                <a:tc>
                  <a:txBody>
                    <a:bodyPr/>
                    <a:lstStyle/>
                    <a:p>
                      <a:pPr algn="r"/>
                      <a:r>
                        <a:rPr lang="en-GB" sz="1400" dirty="0">
                          <a:latin typeface="Calibri" panose="020F0502020204030204" pitchFamily="34" charset="0"/>
                          <a:cs typeface="Calibri" panose="020F0502020204030204" pitchFamily="34" charset="0"/>
                        </a:rPr>
                        <a:t>13</a:t>
                      </a:r>
                    </a:p>
                  </a:txBody>
                  <a:tcPr/>
                </a:tc>
                <a:extLst>
                  <a:ext uri="{0D108BD9-81ED-4DB2-BD59-A6C34878D82A}">
                    <a16:rowId xmlns:a16="http://schemas.microsoft.com/office/drawing/2014/main" val="1927789091"/>
                  </a:ext>
                </a:extLst>
              </a:tr>
              <a:tr h="223021">
                <a:tc>
                  <a:txBody>
                    <a:bodyPr/>
                    <a:lstStyle/>
                    <a:p>
                      <a:r>
                        <a:rPr lang="en-GB" sz="1400" b="1" dirty="0">
                          <a:latin typeface="Calibri" panose="020F0502020204030204" pitchFamily="34" charset="0"/>
                          <a:cs typeface="Calibri" panose="020F0502020204030204" pitchFamily="34" charset="0"/>
                        </a:rPr>
                        <a:t>Rockwell</a:t>
                      </a:r>
                    </a:p>
                  </a:txBody>
                  <a:tcPr/>
                </a:tc>
                <a:tc>
                  <a:txBody>
                    <a:bodyPr/>
                    <a:lstStyle/>
                    <a:p>
                      <a:pPr algn="r"/>
                      <a:r>
                        <a:rPr lang="en-GB" sz="1400" dirty="0">
                          <a:latin typeface="Calibri" panose="020F0502020204030204" pitchFamily="34" charset="0"/>
                          <a:cs typeface="Calibri" panose="020F0502020204030204" pitchFamily="34" charset="0"/>
                        </a:rPr>
                        <a:t>1</a:t>
                      </a:r>
                    </a:p>
                  </a:txBody>
                  <a:tcPr/>
                </a:tc>
                <a:extLst>
                  <a:ext uri="{0D108BD9-81ED-4DB2-BD59-A6C34878D82A}">
                    <a16:rowId xmlns:a16="http://schemas.microsoft.com/office/drawing/2014/main" val="3777765306"/>
                  </a:ext>
                </a:extLst>
              </a:tr>
              <a:tr h="223021">
                <a:tc>
                  <a:txBody>
                    <a:bodyPr/>
                    <a:lstStyle/>
                    <a:p>
                      <a:pPr algn="r"/>
                      <a:r>
                        <a:rPr lang="en-GB" sz="1400" b="1" dirty="0">
                          <a:latin typeface="Calibri" panose="020F0502020204030204" pitchFamily="34" charset="0"/>
                          <a:cs typeface="Calibri" panose="020F0502020204030204" pitchFamily="34" charset="0"/>
                        </a:rPr>
                        <a:t>TOTAL</a:t>
                      </a:r>
                    </a:p>
                  </a:txBody>
                  <a:tcPr/>
                </a:tc>
                <a:tc>
                  <a:txBody>
                    <a:bodyPr/>
                    <a:lstStyle/>
                    <a:p>
                      <a:pPr algn="r"/>
                      <a:r>
                        <a:rPr lang="en-GB" sz="1400" dirty="0">
                          <a:latin typeface="Calibri" panose="020F0502020204030204" pitchFamily="34" charset="0"/>
                          <a:cs typeface="Calibri" panose="020F0502020204030204" pitchFamily="34" charset="0"/>
                        </a:rPr>
                        <a:t>3050</a:t>
                      </a:r>
                    </a:p>
                  </a:txBody>
                  <a:tcPr/>
                </a:tc>
                <a:extLst>
                  <a:ext uri="{0D108BD9-81ED-4DB2-BD59-A6C34878D82A}">
                    <a16:rowId xmlns:a16="http://schemas.microsoft.com/office/drawing/2014/main" val="257752763"/>
                  </a:ext>
                </a:extLst>
              </a:tr>
            </a:tbl>
          </a:graphicData>
        </a:graphic>
      </p:graphicFrame>
      <p:graphicFrame>
        <p:nvGraphicFramePr>
          <p:cNvPr id="3" name="Chart 2">
            <a:extLst>
              <a:ext uri="{FF2B5EF4-FFF2-40B4-BE49-F238E27FC236}">
                <a16:creationId xmlns:a16="http://schemas.microsoft.com/office/drawing/2014/main" id="{3DE9EB09-21A6-44D6-CD79-1426737511BC}"/>
              </a:ext>
            </a:extLst>
          </p:cNvPr>
          <p:cNvGraphicFramePr>
            <a:graphicFrameLocks/>
          </p:cNvGraphicFramePr>
          <p:nvPr>
            <p:extLst>
              <p:ext uri="{D42A27DB-BD31-4B8C-83A1-F6EECF244321}">
                <p14:modId xmlns:p14="http://schemas.microsoft.com/office/powerpoint/2010/main" val="4240321131"/>
              </p:ext>
            </p:extLst>
          </p:nvPr>
        </p:nvGraphicFramePr>
        <p:xfrm>
          <a:off x="145835" y="244564"/>
          <a:ext cx="7686676" cy="65131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56559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Use of “no-contract” PLCs</a:t>
            </a:r>
          </a:p>
        </p:txBody>
      </p:sp>
      <p:sp>
        <p:nvSpPr>
          <p:cNvPr id="3" name="Content Placeholder 2"/>
          <p:cNvSpPr>
            <a:spLocks noGrp="1"/>
          </p:cNvSpPr>
          <p:nvPr>
            <p:ph idx="1"/>
          </p:nvPr>
        </p:nvSpPr>
        <p:spPr>
          <a:xfrm>
            <a:off x="535461" y="1173936"/>
            <a:ext cx="10721546" cy="4763640"/>
          </a:xfrm>
        </p:spPr>
        <p:txBody>
          <a:bodyPr>
            <a:normAutofit fontScale="92500" lnSpcReduction="20000"/>
          </a:bodyPr>
          <a:lstStyle/>
          <a:p>
            <a:pPr marL="360363" indent="0">
              <a:buNone/>
            </a:pPr>
            <a:r>
              <a:rPr lang="en-GB" sz="2000" b="1" dirty="0">
                <a:latin typeface="Calibri" panose="020F0502020204030204" pitchFamily="34" charset="0"/>
                <a:cs typeface="Calibri" panose="020F0502020204030204" pitchFamily="34" charset="0"/>
              </a:rPr>
              <a:t>Beckhoff: (SY-RF)</a:t>
            </a:r>
          </a:p>
          <a:p>
            <a:pPr marL="541338" indent="-180975"/>
            <a:r>
              <a:rPr lang="en-GB" sz="2000" dirty="0">
                <a:latin typeface="Calibri" panose="020F0502020204030204" pitchFamily="34" charset="0"/>
                <a:cs typeface="Calibri" panose="020F0502020204030204" pitchFamily="34" charset="0"/>
              </a:rPr>
              <a:t>Technical: “Cycle time down to 100 </a:t>
            </a:r>
            <a:r>
              <a:rPr lang="en-GB" sz="2000" dirty="0" err="1">
                <a:latin typeface="Calibri" panose="020F0502020204030204" pitchFamily="34" charset="0"/>
                <a:cs typeface="Calibri" panose="020F0502020204030204" pitchFamily="34" charset="0"/>
              </a:rPr>
              <a:t>μs</a:t>
            </a:r>
            <a:r>
              <a:rPr lang="en-GB" sz="2000" dirty="0">
                <a:latin typeface="Calibri" panose="020F0502020204030204" pitchFamily="34" charset="0"/>
                <a:cs typeface="Calibri" panose="020F0502020204030204" pitchFamily="34" charset="0"/>
              </a:rPr>
              <a:t>. Volume occupied by the 16 digital inputs ~5 Cm3 per input. Typical board with 12mm. Ethernet &amp; Screen Integrated in the CPU. </a:t>
            </a:r>
          </a:p>
          <a:p>
            <a:pPr marL="541338" indent="-180975"/>
            <a:r>
              <a:rPr lang="en-GB" sz="2000" dirty="0">
                <a:latin typeface="Calibri" panose="020F0502020204030204" pitchFamily="34" charset="0"/>
                <a:cs typeface="Calibri" panose="020F0502020204030204" pitchFamily="34" charset="0"/>
              </a:rPr>
              <a:t>Cost: “Price of material 2/3 times lower than Schneider and Siemens”</a:t>
            </a:r>
          </a:p>
          <a:p>
            <a:pPr marL="360363" indent="0">
              <a:buNone/>
            </a:pPr>
            <a:endParaRPr lang="en-US" sz="2000" b="1" dirty="0">
              <a:latin typeface="Calibri" panose="020F0502020204030204" pitchFamily="34" charset="0"/>
              <a:cs typeface="Calibri" panose="020F0502020204030204" pitchFamily="34" charset="0"/>
            </a:endParaRPr>
          </a:p>
          <a:p>
            <a:pPr marL="360363" indent="0">
              <a:buNone/>
            </a:pPr>
            <a:r>
              <a:rPr lang="en-US" sz="2000" b="1" dirty="0" err="1">
                <a:latin typeface="Calibri" panose="020F0502020204030204" pitchFamily="34" charset="0"/>
                <a:cs typeface="Calibri" panose="020F0502020204030204" pitchFamily="34" charset="0"/>
              </a:rPr>
              <a:t>Wago</a:t>
            </a:r>
            <a:r>
              <a:rPr lang="en-US" sz="2000" b="1" dirty="0">
                <a:latin typeface="Calibri" panose="020F0502020204030204" pitchFamily="34" charset="0"/>
                <a:cs typeface="Calibri" panose="020F0502020204030204" pitchFamily="34" charset="0"/>
              </a:rPr>
              <a:t>: (EN-CV)</a:t>
            </a:r>
          </a:p>
          <a:p>
            <a:pPr marL="541338" indent="-180975"/>
            <a:r>
              <a:rPr lang="en-GB" sz="2000" dirty="0">
                <a:latin typeface="Calibri" panose="020F0502020204030204" pitchFamily="34" charset="0"/>
                <a:cs typeface="Calibri" panose="020F0502020204030204" pitchFamily="34" charset="0"/>
              </a:rPr>
              <a:t>Cost: “Monitoring devices for small installations where no control cubicles are installed.” (EN-CV)</a:t>
            </a:r>
          </a:p>
          <a:p>
            <a:pPr marL="541338" indent="-180975"/>
            <a:r>
              <a:rPr lang="en-GB" sz="2000" dirty="0">
                <a:latin typeface="Calibri" panose="020F0502020204030204" pitchFamily="34" charset="0"/>
                <a:cs typeface="Calibri" panose="020F0502020204030204" pitchFamily="34" charset="0"/>
              </a:rPr>
              <a:t>Legacy: “Legacy.” </a:t>
            </a:r>
          </a:p>
          <a:p>
            <a:pPr marL="360363" indent="0">
              <a:buNone/>
            </a:pPr>
            <a:endParaRPr lang="en-US" sz="2000" b="1" dirty="0">
              <a:latin typeface="Calibri" panose="020F0502020204030204" pitchFamily="34" charset="0"/>
              <a:cs typeface="Calibri" panose="020F0502020204030204" pitchFamily="34" charset="0"/>
            </a:endParaRPr>
          </a:p>
          <a:p>
            <a:pPr marL="360363" indent="0">
              <a:buNone/>
            </a:pPr>
            <a:r>
              <a:rPr lang="en-US" sz="2000" b="1" dirty="0">
                <a:latin typeface="Calibri" panose="020F0502020204030204" pitchFamily="34" charset="0"/>
                <a:cs typeface="Calibri" panose="020F0502020204030204" pitchFamily="34" charset="0"/>
              </a:rPr>
              <a:t>B&amp;R: (SY-STI)</a:t>
            </a:r>
          </a:p>
          <a:p>
            <a:pPr marL="541338" indent="-180975"/>
            <a:r>
              <a:rPr lang="en-GB" sz="2000" dirty="0">
                <a:latin typeface="Calibri" panose="020F0502020204030204" pitchFamily="34" charset="0"/>
                <a:cs typeface="Calibri" panose="020F0502020204030204" pitchFamily="34" charset="0"/>
              </a:rPr>
              <a:t>Legacy: “Was the PLC supplied with the transport vehicles at the time of construction of the vehicles” </a:t>
            </a:r>
          </a:p>
          <a:p>
            <a:pPr marL="360363" indent="0">
              <a:buNone/>
            </a:pPr>
            <a:endParaRPr lang="en-GB" sz="2000" b="1" dirty="0">
              <a:latin typeface="Calibri" panose="020F0502020204030204" pitchFamily="34" charset="0"/>
              <a:cs typeface="Calibri" panose="020F0502020204030204" pitchFamily="34" charset="0"/>
            </a:endParaRPr>
          </a:p>
          <a:p>
            <a:pPr marL="360363" indent="0">
              <a:buNone/>
            </a:pPr>
            <a:r>
              <a:rPr lang="en-GB" sz="2000" b="1" dirty="0">
                <a:latin typeface="Calibri" panose="020F0502020204030204" pitchFamily="34" charset="0"/>
                <a:cs typeface="Calibri" panose="020F0502020204030204" pitchFamily="34" charset="0"/>
              </a:rPr>
              <a:t>Rockwell:</a:t>
            </a:r>
          </a:p>
          <a:p>
            <a:pPr marL="541338" indent="-180975"/>
            <a:r>
              <a:rPr lang="en-GB" sz="2000" dirty="0">
                <a:latin typeface="Calibri" panose="020F0502020204030204" pitchFamily="34" charset="0"/>
                <a:cs typeface="Calibri" panose="020F0502020204030204" pitchFamily="34" charset="0"/>
              </a:rPr>
              <a:t>Legacy: “It came with the Tracker Membrane Plant/Nitrogen Separator. The plan is for EN-CV to replace it with Siemens hardware at the end of Run 3, when CMS will acquire a second plant that will be also handled by EN-CV.” </a:t>
            </a:r>
            <a:endParaRPr lang="en-US" sz="2000" dirty="0">
              <a:latin typeface="Calibri" panose="020F0502020204030204" pitchFamily="34" charset="0"/>
              <a:cs typeface="Calibri" panose="020F0502020204030204" pitchFamily="34" charset="0"/>
            </a:endParaRPr>
          </a:p>
          <a:p>
            <a:pPr marL="541338" indent="-180975"/>
            <a:endParaRPr lang="en-GB" sz="2000"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6</a:t>
            </a:fld>
            <a:r>
              <a:rPr lang="en-US" dirty="0"/>
              <a:t>/17</a:t>
            </a:r>
          </a:p>
        </p:txBody>
      </p:sp>
    </p:spTree>
    <p:extLst>
      <p:ext uri="{BB962C8B-B14F-4D97-AF65-F5344CB8AC3E}">
        <p14:creationId xmlns:p14="http://schemas.microsoft.com/office/powerpoint/2010/main" val="563772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Other controllers</a:t>
            </a:r>
          </a:p>
        </p:txBody>
      </p:sp>
      <p:sp>
        <p:nvSpPr>
          <p:cNvPr id="3" name="Content Placeholder 2"/>
          <p:cNvSpPr>
            <a:spLocks noGrp="1"/>
          </p:cNvSpPr>
          <p:nvPr>
            <p:ph idx="1"/>
          </p:nvPr>
        </p:nvSpPr>
        <p:spPr>
          <a:xfrm>
            <a:off x="609600" y="1110343"/>
            <a:ext cx="11484508" cy="4827233"/>
          </a:xfrm>
        </p:spPr>
        <p:txBody>
          <a:bodyPr>
            <a:normAutofit/>
          </a:bodyPr>
          <a:lstStyle/>
          <a:p>
            <a:pPr marL="87313" indent="0">
              <a:buNone/>
            </a:pPr>
            <a:endParaRPr lang="en-US" sz="2000" b="1" dirty="0">
              <a:latin typeface="Calibri" panose="020F0502020204030204" pitchFamily="34" charset="0"/>
              <a:cs typeface="Calibri" panose="020F0502020204030204" pitchFamily="34" charset="0"/>
            </a:endParaRPr>
          </a:p>
          <a:p>
            <a:pPr marL="87313" indent="0">
              <a:buNone/>
            </a:pPr>
            <a:r>
              <a:rPr lang="en-US" sz="2000" b="1" dirty="0">
                <a:latin typeface="Calibri" panose="020F0502020204030204" pitchFamily="34" charset="0"/>
                <a:cs typeface="Calibri" panose="020F0502020204030204" pitchFamily="34" charset="0"/>
              </a:rPr>
              <a:t>National Instruments: (BE-CEM, EP-DT)</a:t>
            </a:r>
          </a:p>
          <a:p>
            <a:pPr marL="541338" indent="-180975"/>
            <a:r>
              <a:rPr lang="en-GB" sz="2000" dirty="0">
                <a:latin typeface="Calibri" panose="020F0502020204030204" pitchFamily="34" charset="0"/>
                <a:cs typeface="Calibri" panose="020F0502020204030204" pitchFamily="34" charset="0"/>
              </a:rPr>
              <a:t>Estimate: 133 controllers in production</a:t>
            </a:r>
          </a:p>
          <a:p>
            <a:pPr marL="360363" indent="0">
              <a:buNone/>
            </a:pPr>
            <a:endParaRPr lang="en-GB" sz="2000" dirty="0">
              <a:latin typeface="Calibri" panose="020F0502020204030204" pitchFamily="34" charset="0"/>
              <a:cs typeface="Calibri" panose="020F0502020204030204" pitchFamily="34" charset="0"/>
            </a:endParaRPr>
          </a:p>
          <a:p>
            <a:pPr marL="541338" indent="-180975"/>
            <a:r>
              <a:rPr lang="en-GB" sz="2000" dirty="0">
                <a:latin typeface="Calibri" panose="020F0502020204030204" pitchFamily="34" charset="0"/>
                <a:cs typeface="Calibri" panose="020F0502020204030204" pitchFamily="34" charset="0"/>
              </a:rPr>
              <a:t>Technical: “The systems cover many different use cases from low sampling rate (kHz) and precision (16 bit) to high rate (several GHz) and precision (24 bit).” (BE-CEM)</a:t>
            </a:r>
            <a:endParaRPr lang="en-US" sz="2000" dirty="0">
              <a:latin typeface="Calibri" panose="020F0502020204030204" pitchFamily="34" charset="0"/>
              <a:cs typeface="Calibri" panose="020F0502020204030204" pitchFamily="34" charset="0"/>
            </a:endParaRPr>
          </a:p>
          <a:p>
            <a:pPr marL="541338" indent="-180975"/>
            <a:r>
              <a:rPr lang="en-GB" sz="2000" dirty="0">
                <a:latin typeface="Calibri" panose="020F0502020204030204" pitchFamily="34" charset="0"/>
                <a:cs typeface="Calibri" panose="020F0502020204030204" pitchFamily="34" charset="0"/>
              </a:rPr>
              <a:t>Technical: “High speed signal processing with FPGA, to cope with requirements defined by Machine Protection Panel.” (EP-DT)</a:t>
            </a:r>
          </a:p>
        </p:txBody>
      </p:sp>
      <p:sp>
        <p:nvSpPr>
          <p:cNvPr id="5"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7</a:t>
            </a:fld>
            <a:r>
              <a:rPr lang="en-US" dirty="0"/>
              <a:t>/17</a:t>
            </a:r>
          </a:p>
        </p:txBody>
      </p:sp>
    </p:spTree>
    <p:extLst>
      <p:ext uri="{BB962C8B-B14F-4D97-AF65-F5344CB8AC3E}">
        <p14:creationId xmlns:p14="http://schemas.microsoft.com/office/powerpoint/2010/main" val="2546241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PLC applications</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8</a:t>
            </a:fld>
            <a:r>
              <a:rPr lang="en-US" dirty="0"/>
              <a:t>/17</a:t>
            </a:r>
          </a:p>
        </p:txBody>
      </p:sp>
      <p:graphicFrame>
        <p:nvGraphicFramePr>
          <p:cNvPr id="3" name="Chart 2">
            <a:extLst>
              <a:ext uri="{FF2B5EF4-FFF2-40B4-BE49-F238E27FC236}">
                <a16:creationId xmlns:a16="http://schemas.microsoft.com/office/drawing/2014/main" id="{E69E0B58-A646-F1A1-AD3A-EED840C3DD7C}"/>
              </a:ext>
            </a:extLst>
          </p:cNvPr>
          <p:cNvGraphicFramePr>
            <a:graphicFrameLocks/>
          </p:cNvGraphicFramePr>
          <p:nvPr>
            <p:extLst>
              <p:ext uri="{D42A27DB-BD31-4B8C-83A1-F6EECF244321}">
                <p14:modId xmlns:p14="http://schemas.microsoft.com/office/powerpoint/2010/main" val="342425198"/>
              </p:ext>
            </p:extLst>
          </p:nvPr>
        </p:nvGraphicFramePr>
        <p:xfrm>
          <a:off x="-263386" y="2472926"/>
          <a:ext cx="5565218" cy="380444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63C87BBD-EB6A-3966-056A-C66CBD50D006}"/>
              </a:ext>
            </a:extLst>
          </p:cNvPr>
          <p:cNvSpPr txBox="1"/>
          <p:nvPr/>
        </p:nvSpPr>
        <p:spPr>
          <a:xfrm>
            <a:off x="2008188" y="1816737"/>
            <a:ext cx="1344612" cy="369332"/>
          </a:xfrm>
          <a:prstGeom prst="rect">
            <a:avLst/>
          </a:prstGeom>
          <a:noFill/>
        </p:spPr>
        <p:txBody>
          <a:bodyPr wrap="square">
            <a:spAutoFit/>
          </a:bodyPr>
          <a:lstStyle/>
          <a:p>
            <a:r>
              <a:rPr lang="en-US" sz="1800" b="1" dirty="0">
                <a:latin typeface="Calibri" panose="020F0502020204030204" pitchFamily="34" charset="0"/>
                <a:cs typeface="Calibri" panose="020F0502020204030204" pitchFamily="34" charset="0"/>
              </a:rPr>
              <a:t>Developed</a:t>
            </a:r>
            <a:endParaRPr lang="en-GB" dirty="0"/>
          </a:p>
        </p:txBody>
      </p:sp>
      <p:sp>
        <p:nvSpPr>
          <p:cNvPr id="7" name="TextBox 6">
            <a:extLst>
              <a:ext uri="{FF2B5EF4-FFF2-40B4-BE49-F238E27FC236}">
                <a16:creationId xmlns:a16="http://schemas.microsoft.com/office/drawing/2014/main" id="{7EA6D892-AC3A-09BF-6262-31541C8EF0FD}"/>
              </a:ext>
            </a:extLst>
          </p:cNvPr>
          <p:cNvSpPr txBox="1"/>
          <p:nvPr/>
        </p:nvSpPr>
        <p:spPr>
          <a:xfrm>
            <a:off x="5205654" y="1816737"/>
            <a:ext cx="1344612" cy="369332"/>
          </a:xfrm>
          <a:prstGeom prst="rect">
            <a:avLst/>
          </a:prstGeom>
          <a:noFill/>
        </p:spPr>
        <p:txBody>
          <a:bodyPr wrap="square">
            <a:spAutoFit/>
          </a:bodyPr>
          <a:lstStyle/>
          <a:p>
            <a:r>
              <a:rPr lang="en-US" sz="1800" b="1" dirty="0">
                <a:latin typeface="Calibri" panose="020F0502020204030204" pitchFamily="34" charset="0"/>
                <a:cs typeface="Calibri" panose="020F0502020204030204" pitchFamily="34" charset="0"/>
              </a:rPr>
              <a:t>Maintained</a:t>
            </a:r>
            <a:endParaRPr lang="en-GB" dirty="0"/>
          </a:p>
        </p:txBody>
      </p:sp>
      <p:graphicFrame>
        <p:nvGraphicFramePr>
          <p:cNvPr id="8" name="Chart 7">
            <a:extLst>
              <a:ext uri="{FF2B5EF4-FFF2-40B4-BE49-F238E27FC236}">
                <a16:creationId xmlns:a16="http://schemas.microsoft.com/office/drawing/2014/main" id="{076FF0EA-1A62-85EC-299F-27FF71225DAD}"/>
              </a:ext>
            </a:extLst>
          </p:cNvPr>
          <p:cNvGraphicFramePr>
            <a:graphicFrameLocks/>
          </p:cNvGraphicFramePr>
          <p:nvPr>
            <p:extLst>
              <p:ext uri="{D42A27DB-BD31-4B8C-83A1-F6EECF244321}">
                <p14:modId xmlns:p14="http://schemas.microsoft.com/office/powerpoint/2010/main" val="3826379096"/>
              </p:ext>
            </p:extLst>
          </p:nvPr>
        </p:nvGraphicFramePr>
        <p:xfrm>
          <a:off x="3037370" y="2477228"/>
          <a:ext cx="5681180" cy="3804447"/>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2DF4B397-9512-0657-ED6C-A6A2C0A03BE4}"/>
              </a:ext>
            </a:extLst>
          </p:cNvPr>
          <p:cNvSpPr txBox="1"/>
          <p:nvPr/>
        </p:nvSpPr>
        <p:spPr>
          <a:xfrm>
            <a:off x="8707438" y="1816737"/>
            <a:ext cx="1344612" cy="369332"/>
          </a:xfrm>
          <a:prstGeom prst="rect">
            <a:avLst/>
          </a:prstGeom>
          <a:noFill/>
        </p:spPr>
        <p:txBody>
          <a:bodyPr wrap="square">
            <a:spAutoFit/>
          </a:bodyPr>
          <a:lstStyle/>
          <a:p>
            <a:pPr algn="ctr"/>
            <a:r>
              <a:rPr lang="en-US" b="1" dirty="0">
                <a:latin typeface="Calibri" panose="020F0502020204030204" pitchFamily="34" charset="0"/>
                <a:cs typeface="Calibri" panose="020F0502020204030204" pitchFamily="34" charset="0"/>
              </a:rPr>
              <a:t>Versioned</a:t>
            </a:r>
            <a:endParaRPr lang="en-GB" dirty="0"/>
          </a:p>
        </p:txBody>
      </p:sp>
      <p:graphicFrame>
        <p:nvGraphicFramePr>
          <p:cNvPr id="11" name="Chart 10">
            <a:extLst>
              <a:ext uri="{FF2B5EF4-FFF2-40B4-BE49-F238E27FC236}">
                <a16:creationId xmlns:a16="http://schemas.microsoft.com/office/drawing/2014/main" id="{DB9EBE6F-6200-FB82-DB18-21D04275C8BC}"/>
              </a:ext>
            </a:extLst>
          </p:cNvPr>
          <p:cNvGraphicFramePr>
            <a:graphicFrameLocks/>
          </p:cNvGraphicFramePr>
          <p:nvPr>
            <p:extLst>
              <p:ext uri="{D42A27DB-BD31-4B8C-83A1-F6EECF244321}">
                <p14:modId xmlns:p14="http://schemas.microsoft.com/office/powerpoint/2010/main" val="1849484918"/>
              </p:ext>
            </p:extLst>
          </p:nvPr>
        </p:nvGraphicFramePr>
        <p:xfrm>
          <a:off x="6363494" y="2477228"/>
          <a:ext cx="6032500" cy="3804448"/>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a:extLst>
              <a:ext uri="{FF2B5EF4-FFF2-40B4-BE49-F238E27FC236}">
                <a16:creationId xmlns:a16="http://schemas.microsoft.com/office/drawing/2014/main" id="{2EC543AB-A11F-D536-09E1-98C6E8CDC92E}"/>
              </a:ext>
            </a:extLst>
          </p:cNvPr>
          <p:cNvSpPr txBox="1"/>
          <p:nvPr/>
        </p:nvSpPr>
        <p:spPr>
          <a:xfrm>
            <a:off x="2865245" y="1129356"/>
            <a:ext cx="6329748" cy="523220"/>
          </a:xfrm>
          <a:prstGeom prst="rect">
            <a:avLst/>
          </a:prstGeom>
          <a:noFill/>
        </p:spPr>
        <p:txBody>
          <a:bodyPr wrap="square">
            <a:spAutoFit/>
          </a:bodyPr>
          <a:lstStyle/>
          <a:p>
            <a:pPr marL="36576" marR="0" lvl="0" indent="0" algn="ctr"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en-US" sz="2800" b="1"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Q: </a:t>
            </a:r>
            <a:r>
              <a:rPr kumimoji="0" lang="en-US" sz="280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Your applications are mainly…</a:t>
            </a:r>
          </a:p>
        </p:txBody>
      </p:sp>
    </p:spTree>
    <p:extLst>
      <p:ext uri="{BB962C8B-B14F-4D97-AF65-F5344CB8AC3E}">
        <p14:creationId xmlns:p14="http://schemas.microsoft.com/office/powerpoint/2010/main" val="998652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UNICOS usage</a:t>
            </a:r>
          </a:p>
        </p:txBody>
      </p:sp>
      <p:sp>
        <p:nvSpPr>
          <p:cNvPr id="6" name="Slide Number Placeholder 4"/>
          <p:cNvSpPr>
            <a:spLocks noGrp="1"/>
          </p:cNvSpPr>
          <p:nvPr>
            <p:ph type="sldNum" sz="quarter" idx="4"/>
          </p:nvPr>
        </p:nvSpPr>
        <p:spPr>
          <a:xfrm>
            <a:off x="10524360" y="6356351"/>
            <a:ext cx="1058041" cy="365125"/>
          </a:xfrm>
        </p:spPr>
        <p:txBody>
          <a:bodyPr/>
          <a:lstStyle/>
          <a:p>
            <a:fld id="{17918391-D411-FE40-AAD7-861AE5233E0E}" type="slidenum">
              <a:rPr lang="en-US" smtClean="0"/>
              <a:pPr/>
              <a:t>9</a:t>
            </a:fld>
            <a:r>
              <a:rPr lang="en-US" dirty="0"/>
              <a:t>/17</a:t>
            </a:r>
          </a:p>
        </p:txBody>
      </p:sp>
      <p:sp>
        <p:nvSpPr>
          <p:cNvPr id="7" name="TextBox 6">
            <a:extLst>
              <a:ext uri="{FF2B5EF4-FFF2-40B4-BE49-F238E27FC236}">
                <a16:creationId xmlns:a16="http://schemas.microsoft.com/office/drawing/2014/main" id="{7EA6D892-AC3A-09BF-6262-31541C8EF0FD}"/>
              </a:ext>
            </a:extLst>
          </p:cNvPr>
          <p:cNvSpPr txBox="1"/>
          <p:nvPr/>
        </p:nvSpPr>
        <p:spPr>
          <a:xfrm>
            <a:off x="2743488" y="1615792"/>
            <a:ext cx="2444750" cy="646331"/>
          </a:xfrm>
          <a:prstGeom prst="rect">
            <a:avLst/>
          </a:prstGeom>
          <a:noFill/>
        </p:spPr>
        <p:txBody>
          <a:bodyPr wrap="square">
            <a:spAutoFit/>
          </a:bodyPr>
          <a:lstStyle/>
          <a:p>
            <a:pPr algn="ctr"/>
            <a:r>
              <a:rPr lang="en-US" sz="1800" b="1" dirty="0">
                <a:latin typeface="Calibri" panose="020F0502020204030204" pitchFamily="34" charset="0"/>
                <a:cs typeface="Calibri" panose="020F0502020204030204" pitchFamily="34" charset="0"/>
              </a:rPr>
              <a:t>Applications developed with UNICOS</a:t>
            </a:r>
            <a:endParaRPr lang="en-GB" dirty="0"/>
          </a:p>
        </p:txBody>
      </p:sp>
      <p:graphicFrame>
        <p:nvGraphicFramePr>
          <p:cNvPr id="4" name="Chart 3">
            <a:extLst>
              <a:ext uri="{FF2B5EF4-FFF2-40B4-BE49-F238E27FC236}">
                <a16:creationId xmlns:a16="http://schemas.microsoft.com/office/drawing/2014/main" id="{46BEE3F4-9F3F-8E2D-2F06-106B83DD08FB}"/>
              </a:ext>
            </a:extLst>
          </p:cNvPr>
          <p:cNvGraphicFramePr>
            <a:graphicFrameLocks/>
          </p:cNvGraphicFramePr>
          <p:nvPr>
            <p:extLst>
              <p:ext uri="{D42A27DB-BD31-4B8C-83A1-F6EECF244321}">
                <p14:modId xmlns:p14="http://schemas.microsoft.com/office/powerpoint/2010/main" val="217931337"/>
              </p:ext>
            </p:extLst>
          </p:nvPr>
        </p:nvGraphicFramePr>
        <p:xfrm>
          <a:off x="921038" y="2463547"/>
          <a:ext cx="6089650" cy="38044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a:extLst>
              <a:ext uri="{FF2B5EF4-FFF2-40B4-BE49-F238E27FC236}">
                <a16:creationId xmlns:a16="http://schemas.microsoft.com/office/drawing/2014/main" id="{4122DED3-5A3D-41FC-A10B-548E5D1EAF82}"/>
              </a:ext>
            </a:extLst>
          </p:cNvPr>
          <p:cNvGraphicFramePr>
            <a:graphicFrameLocks/>
          </p:cNvGraphicFramePr>
          <p:nvPr>
            <p:extLst>
              <p:ext uri="{D42A27DB-BD31-4B8C-83A1-F6EECF244321}">
                <p14:modId xmlns:p14="http://schemas.microsoft.com/office/powerpoint/2010/main" val="4055981044"/>
              </p:ext>
            </p:extLst>
          </p:nvPr>
        </p:nvGraphicFramePr>
        <p:xfrm>
          <a:off x="6395224" y="2713146"/>
          <a:ext cx="321945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D2B708F7-6F64-4726-484D-F0E279476060}"/>
              </a:ext>
            </a:extLst>
          </p:cNvPr>
          <p:cNvSpPr txBox="1"/>
          <p:nvPr/>
        </p:nvSpPr>
        <p:spPr>
          <a:xfrm>
            <a:off x="6782574" y="2066814"/>
            <a:ext cx="2444750" cy="646331"/>
          </a:xfrm>
          <a:prstGeom prst="rect">
            <a:avLst/>
          </a:prstGeom>
          <a:noFill/>
        </p:spPr>
        <p:txBody>
          <a:bodyPr wrap="square">
            <a:spAutoFit/>
          </a:bodyPr>
          <a:lstStyle/>
          <a:p>
            <a:pPr algn="ctr"/>
            <a:r>
              <a:rPr lang="en-US" sz="1800" b="1" dirty="0">
                <a:latin typeface="Calibri" panose="020F0502020204030204" pitchFamily="34" charset="0"/>
                <a:cs typeface="Calibri" panose="020F0502020204030204" pitchFamily="34" charset="0"/>
              </a:rPr>
              <a:t>Ever considered UNICOS?</a:t>
            </a:r>
            <a:endParaRPr lang="en-GB" dirty="0"/>
          </a:p>
        </p:txBody>
      </p:sp>
    </p:spTree>
    <p:extLst>
      <p:ext uri="{BB962C8B-B14F-4D97-AF65-F5344CB8AC3E}">
        <p14:creationId xmlns:p14="http://schemas.microsoft.com/office/powerpoint/2010/main" val="3985358517"/>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15392</TotalTime>
  <Words>2729</Words>
  <Application>Microsoft Office PowerPoint</Application>
  <PresentationFormat>Widescreen</PresentationFormat>
  <Paragraphs>316</Paragraphs>
  <Slides>22</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Optima</vt:lpstr>
      <vt:lpstr>Symbol</vt:lpstr>
      <vt:lpstr>CERNCorporate4-3</vt:lpstr>
      <vt:lpstr>PowerPoint Presentation</vt:lpstr>
      <vt:lpstr>PLC survey  Preliminary results</vt:lpstr>
      <vt:lpstr>Context</vt:lpstr>
      <vt:lpstr>Overview</vt:lpstr>
      <vt:lpstr>PLC in production</vt:lpstr>
      <vt:lpstr>Use of “no-contract” PLCs</vt:lpstr>
      <vt:lpstr>Other controllers</vt:lpstr>
      <vt:lpstr>PLC applications</vt:lpstr>
      <vt:lpstr>UNICOS usage</vt:lpstr>
      <vt:lpstr>UNICOS usage</vt:lpstr>
      <vt:lpstr>PLC support by BE-ICS</vt:lpstr>
      <vt:lpstr>PLC support by BE-ICS</vt:lpstr>
      <vt:lpstr>PLC support by Siemens</vt:lpstr>
      <vt:lpstr>PLC support by Siemens</vt:lpstr>
      <vt:lpstr>PLC support by Schneider</vt:lpstr>
      <vt:lpstr>PLC support by Schneider</vt:lpstr>
      <vt:lpstr>Asset management system</vt:lpstr>
      <vt:lpstr>PLC central spare parts</vt:lpstr>
      <vt:lpstr>PLC central standby service</vt:lpstr>
      <vt:lpstr>Siemens or Schneider limitations</vt:lpstr>
      <vt:lpstr>PowerPoint Presentation</vt:lpstr>
      <vt:lpstr>Other frameworks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Jeronimo Ortola Vidal</cp:lastModifiedBy>
  <cp:revision>657</cp:revision>
  <dcterms:created xsi:type="dcterms:W3CDTF">2012-11-30T11:04:26Z</dcterms:created>
  <dcterms:modified xsi:type="dcterms:W3CDTF">2023-05-11T09:01:27Z</dcterms:modified>
</cp:coreProperties>
</file>