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4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6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9" r:id="rId2"/>
    <p:sldId id="261" r:id="rId3"/>
    <p:sldId id="263" r:id="rId4"/>
    <p:sldId id="260" r:id="rId5"/>
    <p:sldId id="264" r:id="rId6"/>
    <p:sldId id="262" r:id="rId7"/>
    <p:sldId id="272" r:id="rId8"/>
    <p:sldId id="274" r:id="rId9"/>
    <p:sldId id="289" r:id="rId10"/>
    <p:sldId id="291" r:id="rId11"/>
    <p:sldId id="290" r:id="rId12"/>
    <p:sldId id="276" r:id="rId13"/>
    <p:sldId id="292" r:id="rId14"/>
    <p:sldId id="293" r:id="rId15"/>
    <p:sldId id="273" r:id="rId16"/>
    <p:sldId id="297" r:id="rId17"/>
    <p:sldId id="268" r:id="rId18"/>
    <p:sldId id="266" r:id="rId19"/>
    <p:sldId id="298" r:id="rId20"/>
    <p:sldId id="299" r:id="rId21"/>
    <p:sldId id="300" r:id="rId22"/>
    <p:sldId id="281" r:id="rId23"/>
    <p:sldId id="296" r:id="rId24"/>
    <p:sldId id="282" r:id="rId25"/>
    <p:sldId id="301" r:id="rId26"/>
    <p:sldId id="302" r:id="rId27"/>
    <p:sldId id="283" r:id="rId28"/>
    <p:sldId id="284" r:id="rId29"/>
    <p:sldId id="305" r:id="rId30"/>
    <p:sldId id="306" r:id="rId31"/>
    <p:sldId id="303" r:id="rId32"/>
    <p:sldId id="285" r:id="rId33"/>
    <p:sldId id="304" r:id="rId34"/>
    <p:sldId id="286" r:id="rId35"/>
    <p:sldId id="311" r:id="rId36"/>
    <p:sldId id="309" r:id="rId37"/>
    <p:sldId id="310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6D78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89"/>
    <p:restoredTop sz="86094"/>
  </p:normalViewPr>
  <p:slideViewPr>
    <p:cSldViewPr snapToGrid="0" snapToObjects="1">
      <p:cViewPr varScale="1">
        <p:scale>
          <a:sx n="148" d="100"/>
          <a:sy n="148" d="100"/>
        </p:scale>
        <p:origin x="167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tournie/cernbox/Projects/CTTB/FieldbusSurvey2022/FieldbusSta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jtournie\cernbox\Projects\CTTB\FieldbusSurvey2022\FieldbusStat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jtournie\cernbox\Projects\CTTB\FieldbusSurvey2022\FieldbusStat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tournie/cernbox/Projects/CTTB/FieldbusSurvey2022/FieldbusSta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tournie/cernbox/Projects/CTTB/FieldbusSurvey2022/FieldbusSta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tournie/cernbox/Projects/CTTB/FieldbusSurvey2022/FieldbusSta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tournie/cernbox/Projects/CTTB/FieldbusSurvey2022/FieldbusSta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tournie/cernbox/Projects/CTTB/FieldbusSurvey2022/FieldbusStat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tournie/cernbox/Projects/CTTB/FieldbusSurvey2022/FieldbusStat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tournie/cernbox/Projects/CTTB/FieldbusSurvey2022/FieldbusStat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jtournie\cernbox\Projects\CTTB\FieldbusSurvey2022\FieldbusStat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Sheet1!$B$1:$B$17</c:f>
              <c:strCache>
                <c:ptCount val="17"/>
                <c:pt idx="0">
                  <c:v>Ethernet UDP/IP</c:v>
                </c:pt>
                <c:pt idx="1">
                  <c:v>FGCether</c:v>
                </c:pt>
                <c:pt idx="2">
                  <c:v>CAN</c:v>
                </c:pt>
                <c:pt idx="3">
                  <c:v>MIL-STD-1533</c:v>
                </c:pt>
                <c:pt idx="4">
                  <c:v>RS-232/485</c:v>
                </c:pt>
                <c:pt idx="5">
                  <c:v>MODBUS</c:v>
                </c:pt>
                <c:pt idx="6">
                  <c:v>WorldFIP</c:v>
                </c:pt>
                <c:pt idx="7">
                  <c:v>PROFIBUS</c:v>
                </c:pt>
                <c:pt idx="8">
                  <c:v>PROFINET</c:v>
                </c:pt>
                <c:pt idx="9">
                  <c:v>WhiteRabbit</c:v>
                </c:pt>
                <c:pt idx="10">
                  <c:v>EtherCAT</c:v>
                </c:pt>
                <c:pt idx="11">
                  <c:v>FIPIO</c:v>
                </c:pt>
                <c:pt idx="12">
                  <c:v>IEC-61850</c:v>
                </c:pt>
                <c:pt idx="13">
                  <c:v>EtherNet/IP</c:v>
                </c:pt>
                <c:pt idx="14">
                  <c:v>3G/4G</c:v>
                </c:pt>
                <c:pt idx="15">
                  <c:v>PROFIsafe</c:v>
                </c:pt>
                <c:pt idx="16">
                  <c:v>AS-Interface</c:v>
                </c:pt>
              </c:strCache>
            </c:strRef>
          </c:cat>
          <c:val>
            <c:numRef>
              <c:f>Sheet1!$C$1:$C$17</c:f>
              <c:numCache>
                <c:formatCode>General</c:formatCode>
                <c:ptCount val="1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6</c:v>
                </c:pt>
                <c:pt idx="7">
                  <c:v>7</c:v>
                </c:pt>
                <c:pt idx="8">
                  <c:v>6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12-3242-9813-4BB796790A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1835199"/>
        <c:axId val="565485919"/>
      </c:barChart>
      <c:catAx>
        <c:axId val="501835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65485919"/>
        <c:crosses val="autoZero"/>
        <c:auto val="1"/>
        <c:lblAlgn val="ctr"/>
        <c:lblOffset val="100"/>
        <c:noMultiLvlLbl val="0"/>
      </c:catAx>
      <c:valAx>
        <c:axId val="5654859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/>
                  <a:t>Number</a:t>
                </a:r>
                <a:r>
                  <a:rPr lang="en-GB" sz="800" baseline="0"/>
                  <a:t> of responses mentionning the fieldbus</a:t>
                </a:r>
                <a:endParaRPr lang="en-GB" sz="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01835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/>
              <a:t>Evolution of the number of WhiteRabbit switches and nodes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Sheet3!$C$3</c:f>
              <c:strCache>
                <c:ptCount val="1"/>
                <c:pt idx="0">
                  <c:v>Switches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5A-0748-920E-EA7BC4909D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Sheet3!$D$2:$F$2</c:f>
              <c:strCache>
                <c:ptCount val="3"/>
                <c:pt idx="0">
                  <c:v>2013</c:v>
                </c:pt>
                <c:pt idx="1">
                  <c:v>2023</c:v>
                </c:pt>
                <c:pt idx="2">
                  <c:v>2027 (LS3)</c:v>
                </c:pt>
              </c:strCache>
            </c:strRef>
          </c:cat>
          <c:val>
            <c:numRef>
              <c:f>Sheet3!$D$3:$F$3</c:f>
              <c:numCache>
                <c:formatCode>General</c:formatCode>
                <c:ptCount val="3"/>
                <c:pt idx="0">
                  <c:v>0</c:v>
                </c:pt>
                <c:pt idx="1">
                  <c:v>15</c:v>
                </c:pt>
                <c:pt idx="2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5A-0748-920E-EA7BC4909D32}"/>
            </c:ext>
          </c:extLst>
        </c:ser>
        <c:ser>
          <c:idx val="1"/>
          <c:order val="1"/>
          <c:tx>
            <c:strRef>
              <c:f>Sheet3!$C$4</c:f>
              <c:strCache>
                <c:ptCount val="1"/>
                <c:pt idx="0">
                  <c:v>Nodes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5A-0748-920E-EA7BC4909D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Sheet3!$D$2:$F$2</c:f>
              <c:strCache>
                <c:ptCount val="3"/>
                <c:pt idx="0">
                  <c:v>2013</c:v>
                </c:pt>
                <c:pt idx="1">
                  <c:v>2023</c:v>
                </c:pt>
                <c:pt idx="2">
                  <c:v>2027 (LS3)</c:v>
                </c:pt>
              </c:strCache>
            </c:strRef>
          </c:cat>
          <c:val>
            <c:numRef>
              <c:f>Sheet3!$D$4:$F$4</c:f>
              <c:numCache>
                <c:formatCode>General</c:formatCode>
                <c:ptCount val="3"/>
                <c:pt idx="0">
                  <c:v>0</c:v>
                </c:pt>
                <c:pt idx="1">
                  <c:v>40</c:v>
                </c:pt>
                <c:pt idx="2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85A-0748-920E-EA7BC4909D3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79719680"/>
        <c:axId val="579644224"/>
      </c:barChart>
      <c:catAx>
        <c:axId val="579719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79644224"/>
        <c:crosses val="autoZero"/>
        <c:auto val="1"/>
        <c:lblAlgn val="ctr"/>
        <c:lblOffset val="100"/>
        <c:noMultiLvlLbl val="0"/>
      </c:catAx>
      <c:valAx>
        <c:axId val="57964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79719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900"/>
              <a:t>Evolution of number of nodes with microsecond</a:t>
            </a:r>
            <a:r>
              <a:rPr lang="en-GB" sz="900" baseline="0"/>
              <a:t> level synchronization requirement</a:t>
            </a:r>
            <a:endParaRPr lang="en-GB" sz="9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Sheet6!$B$3</c:f>
              <c:strCache>
                <c:ptCount val="1"/>
                <c:pt idx="0">
                  <c:v>FGC_ether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86B-E246-9ED2-C39F418003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Sheet6!$C$2:$E$2</c:f>
              <c:strCache>
                <c:ptCount val="3"/>
                <c:pt idx="0">
                  <c:v>2013</c:v>
                </c:pt>
                <c:pt idx="1">
                  <c:v>2023</c:v>
                </c:pt>
                <c:pt idx="2">
                  <c:v>2027 (LS3)</c:v>
                </c:pt>
              </c:strCache>
            </c:strRef>
          </c:cat>
          <c:val>
            <c:numRef>
              <c:f>Sheet6!$C$3:$E$3</c:f>
              <c:numCache>
                <c:formatCode>General</c:formatCode>
                <c:ptCount val="3"/>
                <c:pt idx="0">
                  <c:v>0</c:v>
                </c:pt>
                <c:pt idx="1">
                  <c:v>2000</c:v>
                </c:pt>
                <c:pt idx="2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6B-E246-9ED2-C39F41800314}"/>
            </c:ext>
          </c:extLst>
        </c:ser>
        <c:ser>
          <c:idx val="1"/>
          <c:order val="1"/>
          <c:tx>
            <c:strRef>
              <c:f>Sheet6!$B$4</c:f>
              <c:strCache>
                <c:ptCount val="1"/>
                <c:pt idx="0">
                  <c:v>FGC4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86B-E246-9ED2-C39F418003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Sheet6!$C$2:$E$2</c:f>
              <c:strCache>
                <c:ptCount val="3"/>
                <c:pt idx="0">
                  <c:v>2013</c:v>
                </c:pt>
                <c:pt idx="1">
                  <c:v>2023</c:v>
                </c:pt>
                <c:pt idx="2">
                  <c:v>2027 (LS3)</c:v>
                </c:pt>
              </c:strCache>
            </c:strRef>
          </c:cat>
          <c:val>
            <c:numRef>
              <c:f>Sheet6!$C$4:$E$4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6B-E246-9ED2-C39F41800314}"/>
            </c:ext>
          </c:extLst>
        </c:ser>
        <c:ser>
          <c:idx val="2"/>
          <c:order val="2"/>
          <c:tx>
            <c:strRef>
              <c:f>Sheet6!$B$5</c:f>
              <c:strCache>
                <c:ptCount val="1"/>
                <c:pt idx="0">
                  <c:v>QPS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86B-E246-9ED2-C39F418003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Sheet6!$C$2:$E$2</c:f>
              <c:strCache>
                <c:ptCount val="3"/>
                <c:pt idx="0">
                  <c:v>2013</c:v>
                </c:pt>
                <c:pt idx="1">
                  <c:v>2023</c:v>
                </c:pt>
                <c:pt idx="2">
                  <c:v>2027 (LS3)</c:v>
                </c:pt>
              </c:strCache>
            </c:strRef>
          </c:cat>
          <c:val>
            <c:numRef>
              <c:f>Sheet6!$C$5:$E$5</c:f>
              <c:numCache>
                <c:formatCode>General</c:formatCode>
                <c:ptCount val="3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86B-E246-9ED2-C39F4180031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586374400"/>
        <c:axId val="590742432"/>
      </c:barChart>
      <c:catAx>
        <c:axId val="58637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90742432"/>
        <c:crosses val="autoZero"/>
        <c:auto val="1"/>
        <c:lblAlgn val="ctr"/>
        <c:lblOffset val="100"/>
        <c:noMultiLvlLbl val="0"/>
      </c:catAx>
      <c:valAx>
        <c:axId val="590742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 of nodes</a:t>
                </a:r>
              </a:p>
              <a:p>
                <a:pPr>
                  <a:defRPr/>
                </a:pP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86374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7873-3648-9C86-BA1743D8B081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873-3648-9C86-BA1743D8B081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7873-3648-9C86-BA1743D8B081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873-3648-9C86-BA1743D8B081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873-3648-9C86-BA1743D8B081}"/>
              </c:ext>
            </c:extLst>
          </c:dPt>
          <c:dPt>
            <c:idx val="1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873-3648-9C86-BA1743D8B081}"/>
              </c:ext>
            </c:extLst>
          </c:dPt>
          <c:dPt>
            <c:idx val="1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7873-3648-9C86-BA1743D8B081}"/>
              </c:ext>
            </c:extLst>
          </c:dPt>
          <c:dPt>
            <c:idx val="1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873-3648-9C86-BA1743D8B081}"/>
              </c:ext>
            </c:extLst>
          </c:dPt>
          <c:dPt>
            <c:idx val="1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7873-3648-9C86-BA1743D8B081}"/>
              </c:ext>
            </c:extLst>
          </c:dPt>
          <c:dPt>
            <c:idx val="1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873-3648-9C86-BA1743D8B081}"/>
              </c:ext>
            </c:extLst>
          </c:dPt>
          <c:dPt>
            <c:idx val="1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7873-3648-9C86-BA1743D8B081}"/>
              </c:ext>
            </c:extLst>
          </c:dPt>
          <c:dPt>
            <c:idx val="16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873-3648-9C86-BA1743D8B081}"/>
              </c:ext>
            </c:extLst>
          </c:dPt>
          <c:cat>
            <c:strRef>
              <c:f>Sheet1!$B$1:$B$17</c:f>
              <c:strCache>
                <c:ptCount val="17"/>
                <c:pt idx="0">
                  <c:v>Ethernet UDP/IP</c:v>
                </c:pt>
                <c:pt idx="1">
                  <c:v>FGCether</c:v>
                </c:pt>
                <c:pt idx="2">
                  <c:v>CAN</c:v>
                </c:pt>
                <c:pt idx="3">
                  <c:v>MIL-STD-1533</c:v>
                </c:pt>
                <c:pt idx="4">
                  <c:v>RS-232/485</c:v>
                </c:pt>
                <c:pt idx="5">
                  <c:v>MODBUS</c:v>
                </c:pt>
                <c:pt idx="6">
                  <c:v>WorldFIP</c:v>
                </c:pt>
                <c:pt idx="7">
                  <c:v>PROFIBUS</c:v>
                </c:pt>
                <c:pt idx="8">
                  <c:v>PROFINET</c:v>
                </c:pt>
                <c:pt idx="9">
                  <c:v>WhiteRabbit</c:v>
                </c:pt>
                <c:pt idx="10">
                  <c:v>EtherCAT</c:v>
                </c:pt>
                <c:pt idx="11">
                  <c:v>FIPIO</c:v>
                </c:pt>
                <c:pt idx="12">
                  <c:v>IEC-61850</c:v>
                </c:pt>
                <c:pt idx="13">
                  <c:v>EtherNet/IP</c:v>
                </c:pt>
                <c:pt idx="14">
                  <c:v>3G/4G</c:v>
                </c:pt>
                <c:pt idx="15">
                  <c:v>PROFIsafe</c:v>
                </c:pt>
                <c:pt idx="16">
                  <c:v>AS-Interface</c:v>
                </c:pt>
              </c:strCache>
            </c:strRef>
          </c:cat>
          <c:val>
            <c:numRef>
              <c:f>Sheet1!$C$1:$C$17</c:f>
              <c:numCache>
                <c:formatCode>General</c:formatCode>
                <c:ptCount val="1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6</c:v>
                </c:pt>
                <c:pt idx="7">
                  <c:v>7</c:v>
                </c:pt>
                <c:pt idx="8">
                  <c:v>6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12-3242-9813-4BB796790A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1835199"/>
        <c:axId val="565485919"/>
      </c:barChart>
      <c:catAx>
        <c:axId val="501835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65485919"/>
        <c:crosses val="autoZero"/>
        <c:auto val="1"/>
        <c:lblAlgn val="ctr"/>
        <c:lblOffset val="100"/>
        <c:noMultiLvlLbl val="0"/>
      </c:catAx>
      <c:valAx>
        <c:axId val="5654859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/>
                  <a:t>Number</a:t>
                </a:r>
                <a:r>
                  <a:rPr lang="en-GB" sz="800" baseline="0"/>
                  <a:t> of responses mentionning the fieldbus</a:t>
                </a:r>
                <a:endParaRPr lang="en-GB" sz="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01835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4CA-9F44-A734-ADE1361D78E9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24CA-9F44-A734-ADE1361D78E9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4CA-9F44-A734-ADE1361D78E9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4CA-9F44-A734-ADE1361D78E9}"/>
              </c:ext>
            </c:extLst>
          </c:dPt>
          <c:dPt>
            <c:idx val="8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4CA-9F44-A734-ADE1361D78E9}"/>
              </c:ext>
            </c:extLst>
          </c:dPt>
          <c:dPt>
            <c:idx val="9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24CA-9F44-A734-ADE1361D78E9}"/>
              </c:ext>
            </c:extLst>
          </c:dPt>
          <c:dPt>
            <c:idx val="1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24CA-9F44-A734-ADE1361D78E9}"/>
              </c:ext>
            </c:extLst>
          </c:dPt>
          <c:cat>
            <c:strRef>
              <c:f>Sheet1!$B$1:$B$17</c:f>
              <c:strCache>
                <c:ptCount val="17"/>
                <c:pt idx="0">
                  <c:v>Ethernet UDP/IP</c:v>
                </c:pt>
                <c:pt idx="1">
                  <c:v>FGCether</c:v>
                </c:pt>
                <c:pt idx="2">
                  <c:v>CAN</c:v>
                </c:pt>
                <c:pt idx="3">
                  <c:v>MIL-STD-1533</c:v>
                </c:pt>
                <c:pt idx="4">
                  <c:v>RS-232/485</c:v>
                </c:pt>
                <c:pt idx="5">
                  <c:v>MODBUS</c:v>
                </c:pt>
                <c:pt idx="6">
                  <c:v>WorldFIP</c:v>
                </c:pt>
                <c:pt idx="7">
                  <c:v>PROFIBUS</c:v>
                </c:pt>
                <c:pt idx="8">
                  <c:v>PROFINET</c:v>
                </c:pt>
                <c:pt idx="9">
                  <c:v>WhiteRabbit</c:v>
                </c:pt>
                <c:pt idx="10">
                  <c:v>EtherCAT</c:v>
                </c:pt>
                <c:pt idx="11">
                  <c:v>FIPIO</c:v>
                </c:pt>
                <c:pt idx="12">
                  <c:v>IEC-61850</c:v>
                </c:pt>
                <c:pt idx="13">
                  <c:v>EtherNet/IP</c:v>
                </c:pt>
                <c:pt idx="14">
                  <c:v>3G/4G</c:v>
                </c:pt>
                <c:pt idx="15">
                  <c:v>PROFIsafe</c:v>
                </c:pt>
                <c:pt idx="16">
                  <c:v>AS-Interface</c:v>
                </c:pt>
              </c:strCache>
            </c:strRef>
          </c:cat>
          <c:val>
            <c:numRef>
              <c:f>Sheet1!$C$1:$C$17</c:f>
              <c:numCache>
                <c:formatCode>General</c:formatCode>
                <c:ptCount val="1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6</c:v>
                </c:pt>
                <c:pt idx="7">
                  <c:v>7</c:v>
                </c:pt>
                <c:pt idx="8">
                  <c:v>6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12-3242-9813-4BB796790A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1835199"/>
        <c:axId val="565485919"/>
      </c:barChart>
      <c:catAx>
        <c:axId val="501835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65485919"/>
        <c:crosses val="autoZero"/>
        <c:auto val="1"/>
        <c:lblAlgn val="ctr"/>
        <c:lblOffset val="100"/>
        <c:noMultiLvlLbl val="0"/>
      </c:catAx>
      <c:valAx>
        <c:axId val="5654859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800"/>
                  <a:t>Number</a:t>
                </a:r>
                <a:r>
                  <a:rPr lang="en-GB" sz="800" baseline="0"/>
                  <a:t> of responses mentionning the fieldbus</a:t>
                </a:r>
                <a:endParaRPr lang="en-GB" sz="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01835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'Sheet1 (2)'!$B$1:$B$17</c:f>
              <c:strCache>
                <c:ptCount val="17"/>
                <c:pt idx="0">
                  <c:v>Ethernet UDP/IP</c:v>
                </c:pt>
                <c:pt idx="1">
                  <c:v>FGCether</c:v>
                </c:pt>
                <c:pt idx="2">
                  <c:v>CAN</c:v>
                </c:pt>
                <c:pt idx="3">
                  <c:v>MIL-STD-1533</c:v>
                </c:pt>
                <c:pt idx="4">
                  <c:v>RS-232/485</c:v>
                </c:pt>
                <c:pt idx="5">
                  <c:v>MODBUS</c:v>
                </c:pt>
                <c:pt idx="6">
                  <c:v>WorldFIP</c:v>
                </c:pt>
                <c:pt idx="7">
                  <c:v>PROFIBUS</c:v>
                </c:pt>
                <c:pt idx="8">
                  <c:v>PROFINET</c:v>
                </c:pt>
                <c:pt idx="9">
                  <c:v>WhiteRabbit</c:v>
                </c:pt>
                <c:pt idx="10">
                  <c:v>EtherCAT</c:v>
                </c:pt>
                <c:pt idx="11">
                  <c:v>FIPIO</c:v>
                </c:pt>
                <c:pt idx="12">
                  <c:v>IEC-61850</c:v>
                </c:pt>
                <c:pt idx="13">
                  <c:v>EtherNet/IP</c:v>
                </c:pt>
                <c:pt idx="14">
                  <c:v>3G/4G</c:v>
                </c:pt>
                <c:pt idx="15">
                  <c:v>PROFIsafe</c:v>
                </c:pt>
                <c:pt idx="16">
                  <c:v>AS-Interface</c:v>
                </c:pt>
              </c:strCache>
            </c:strRef>
          </c:cat>
          <c:val>
            <c:numRef>
              <c:f>'Sheet1 (2)'!$C$1:$C$17</c:f>
              <c:numCache>
                <c:formatCode>General</c:formatCode>
                <c:ptCount val="17"/>
                <c:pt idx="0">
                  <c:v>100</c:v>
                </c:pt>
                <c:pt idx="1">
                  <c:v>2000</c:v>
                </c:pt>
                <c:pt idx="2">
                  <c:v>1000</c:v>
                </c:pt>
                <c:pt idx="3">
                  <c:v>450</c:v>
                </c:pt>
                <c:pt idx="4">
                  <c:v>20</c:v>
                </c:pt>
                <c:pt idx="5">
                  <c:v>700</c:v>
                </c:pt>
                <c:pt idx="6">
                  <c:v>9000</c:v>
                </c:pt>
                <c:pt idx="7">
                  <c:v>3000</c:v>
                </c:pt>
                <c:pt idx="8">
                  <c:v>300</c:v>
                </c:pt>
                <c:pt idx="9">
                  <c:v>100</c:v>
                </c:pt>
                <c:pt idx="10">
                  <c:v>40</c:v>
                </c:pt>
                <c:pt idx="11">
                  <c:v>200</c:v>
                </c:pt>
                <c:pt idx="12">
                  <c:v>70</c:v>
                </c:pt>
                <c:pt idx="13">
                  <c:v>50</c:v>
                </c:pt>
                <c:pt idx="14">
                  <c:v>50</c:v>
                </c:pt>
                <c:pt idx="15">
                  <c:v>20</c:v>
                </c:pt>
                <c:pt idx="1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18-124D-8AC4-7092AC6053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1835199"/>
        <c:axId val="565485919"/>
      </c:barChart>
      <c:catAx>
        <c:axId val="501835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65485919"/>
        <c:crosses val="autoZero"/>
        <c:auto val="1"/>
        <c:lblAlgn val="ctr"/>
        <c:lblOffset val="100"/>
        <c:noMultiLvlLbl val="0"/>
      </c:catAx>
      <c:valAx>
        <c:axId val="565485919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Number of nodes per fieldbus (</a:t>
                </a:r>
                <a:r>
                  <a:rPr lang="en-GB" dirty="0">
                    <a:solidFill>
                      <a:srgbClr val="C00000"/>
                    </a:solidFill>
                  </a:rPr>
                  <a:t>logscale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01835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2C70-1346-87C1-C5D7AE1754FD}"/>
              </c:ext>
            </c:extLst>
          </c:dPt>
          <c:dPt>
            <c:idx val="1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C70-1346-87C1-C5D7AE1754FD}"/>
              </c:ext>
            </c:extLst>
          </c:dPt>
          <c:dPt>
            <c:idx val="1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C70-1346-87C1-C5D7AE1754FD}"/>
              </c:ext>
            </c:extLst>
          </c:dPt>
          <c:dPt>
            <c:idx val="1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C70-1346-87C1-C5D7AE1754FD}"/>
              </c:ext>
            </c:extLst>
          </c:dPt>
          <c:dPt>
            <c:idx val="1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2C70-1346-87C1-C5D7AE1754FD}"/>
              </c:ext>
            </c:extLst>
          </c:dPt>
          <c:dPt>
            <c:idx val="1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C70-1346-87C1-C5D7AE1754FD}"/>
              </c:ext>
            </c:extLst>
          </c:dPt>
          <c:dPt>
            <c:idx val="16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2C70-1346-87C1-C5D7AE1754FD}"/>
              </c:ext>
            </c:extLst>
          </c:dPt>
          <c:cat>
            <c:strRef>
              <c:f>'Sheet1 (2)'!$B$1:$B$17</c:f>
              <c:strCache>
                <c:ptCount val="17"/>
                <c:pt idx="0">
                  <c:v>Ethernet UDP/IP</c:v>
                </c:pt>
                <c:pt idx="1">
                  <c:v>FGCether</c:v>
                </c:pt>
                <c:pt idx="2">
                  <c:v>CAN</c:v>
                </c:pt>
                <c:pt idx="3">
                  <c:v>MIL-STD-1533</c:v>
                </c:pt>
                <c:pt idx="4">
                  <c:v>RS-232/485</c:v>
                </c:pt>
                <c:pt idx="5">
                  <c:v>MODBUS</c:v>
                </c:pt>
                <c:pt idx="6">
                  <c:v>WorldFIP</c:v>
                </c:pt>
                <c:pt idx="7">
                  <c:v>PROFIBUS</c:v>
                </c:pt>
                <c:pt idx="8">
                  <c:v>PROFINET</c:v>
                </c:pt>
                <c:pt idx="9">
                  <c:v>WhiteRabbit</c:v>
                </c:pt>
                <c:pt idx="10">
                  <c:v>EtherCAT</c:v>
                </c:pt>
                <c:pt idx="11">
                  <c:v>FIPIO</c:v>
                </c:pt>
                <c:pt idx="12">
                  <c:v>IEC-61850</c:v>
                </c:pt>
                <c:pt idx="13">
                  <c:v>EtherNet/IP</c:v>
                </c:pt>
                <c:pt idx="14">
                  <c:v>3G/4G</c:v>
                </c:pt>
                <c:pt idx="15">
                  <c:v>PROFIsafe</c:v>
                </c:pt>
                <c:pt idx="16">
                  <c:v>AS-Interface</c:v>
                </c:pt>
              </c:strCache>
            </c:strRef>
          </c:cat>
          <c:val>
            <c:numRef>
              <c:f>'Sheet1 (2)'!$C$1:$C$17</c:f>
              <c:numCache>
                <c:formatCode>General</c:formatCode>
                <c:ptCount val="17"/>
                <c:pt idx="0">
                  <c:v>100</c:v>
                </c:pt>
                <c:pt idx="1">
                  <c:v>2000</c:v>
                </c:pt>
                <c:pt idx="2">
                  <c:v>1000</c:v>
                </c:pt>
                <c:pt idx="3">
                  <c:v>450</c:v>
                </c:pt>
                <c:pt idx="4">
                  <c:v>20</c:v>
                </c:pt>
                <c:pt idx="5">
                  <c:v>700</c:v>
                </c:pt>
                <c:pt idx="6">
                  <c:v>9000</c:v>
                </c:pt>
                <c:pt idx="7">
                  <c:v>3000</c:v>
                </c:pt>
                <c:pt idx="8">
                  <c:v>300</c:v>
                </c:pt>
                <c:pt idx="9">
                  <c:v>100</c:v>
                </c:pt>
                <c:pt idx="10">
                  <c:v>40</c:v>
                </c:pt>
                <c:pt idx="11">
                  <c:v>200</c:v>
                </c:pt>
                <c:pt idx="12">
                  <c:v>70</c:v>
                </c:pt>
                <c:pt idx="13">
                  <c:v>50</c:v>
                </c:pt>
                <c:pt idx="14">
                  <c:v>50</c:v>
                </c:pt>
                <c:pt idx="15">
                  <c:v>20</c:v>
                </c:pt>
                <c:pt idx="1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18-124D-8AC4-7092AC6053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1835199"/>
        <c:axId val="565485919"/>
      </c:barChart>
      <c:catAx>
        <c:axId val="501835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65485919"/>
        <c:crosses val="autoZero"/>
        <c:auto val="1"/>
        <c:lblAlgn val="ctr"/>
        <c:lblOffset val="100"/>
        <c:noMultiLvlLbl val="0"/>
      </c:catAx>
      <c:valAx>
        <c:axId val="565485919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Number of nodes per fieldbus (</a:t>
                </a:r>
                <a:r>
                  <a:rPr lang="en-GB" dirty="0">
                    <a:solidFill>
                      <a:srgbClr val="C00000"/>
                    </a:solidFill>
                  </a:rPr>
                  <a:t>logscale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01835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B604-774E-9DC1-3DFB77515969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604-774E-9DC1-3DFB77515969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604-774E-9DC1-3DFB77515969}"/>
              </c:ext>
            </c:extLst>
          </c:dPt>
          <c:cat>
            <c:strRef>
              <c:f>'Sheet1 (2)'!$B$1:$B$17</c:f>
              <c:strCache>
                <c:ptCount val="17"/>
                <c:pt idx="0">
                  <c:v>Ethernet UDP/IP</c:v>
                </c:pt>
                <c:pt idx="1">
                  <c:v>FGCether</c:v>
                </c:pt>
                <c:pt idx="2">
                  <c:v>CAN</c:v>
                </c:pt>
                <c:pt idx="3">
                  <c:v>MIL-STD-1533</c:v>
                </c:pt>
                <c:pt idx="4">
                  <c:v>RS-232/485</c:v>
                </c:pt>
                <c:pt idx="5">
                  <c:v>MODBUS</c:v>
                </c:pt>
                <c:pt idx="6">
                  <c:v>WorldFIP</c:v>
                </c:pt>
                <c:pt idx="7">
                  <c:v>PROFIBUS</c:v>
                </c:pt>
                <c:pt idx="8">
                  <c:v>PROFINET</c:v>
                </c:pt>
                <c:pt idx="9">
                  <c:v>WhiteRabbit</c:v>
                </c:pt>
                <c:pt idx="10">
                  <c:v>EtherCAT</c:v>
                </c:pt>
                <c:pt idx="11">
                  <c:v>FIPIO</c:v>
                </c:pt>
                <c:pt idx="12">
                  <c:v>IEC-61850</c:v>
                </c:pt>
                <c:pt idx="13">
                  <c:v>EtherNet/IP</c:v>
                </c:pt>
                <c:pt idx="14">
                  <c:v>3G/4G</c:v>
                </c:pt>
                <c:pt idx="15">
                  <c:v>PROFIsafe</c:v>
                </c:pt>
                <c:pt idx="16">
                  <c:v>AS-Interface</c:v>
                </c:pt>
              </c:strCache>
            </c:strRef>
          </c:cat>
          <c:val>
            <c:numRef>
              <c:f>'Sheet1 (2)'!$C$1:$C$17</c:f>
              <c:numCache>
                <c:formatCode>General</c:formatCode>
                <c:ptCount val="17"/>
                <c:pt idx="0">
                  <c:v>100</c:v>
                </c:pt>
                <c:pt idx="1">
                  <c:v>2000</c:v>
                </c:pt>
                <c:pt idx="2">
                  <c:v>1000</c:v>
                </c:pt>
                <c:pt idx="3">
                  <c:v>450</c:v>
                </c:pt>
                <c:pt idx="4">
                  <c:v>20</c:v>
                </c:pt>
                <c:pt idx="5">
                  <c:v>700</c:v>
                </c:pt>
                <c:pt idx="6">
                  <c:v>9000</c:v>
                </c:pt>
                <c:pt idx="7">
                  <c:v>3000</c:v>
                </c:pt>
                <c:pt idx="8">
                  <c:v>300</c:v>
                </c:pt>
                <c:pt idx="9">
                  <c:v>100</c:v>
                </c:pt>
                <c:pt idx="10">
                  <c:v>40</c:v>
                </c:pt>
                <c:pt idx="11">
                  <c:v>200</c:v>
                </c:pt>
                <c:pt idx="12">
                  <c:v>70</c:v>
                </c:pt>
                <c:pt idx="13">
                  <c:v>50</c:v>
                </c:pt>
                <c:pt idx="14">
                  <c:v>50</c:v>
                </c:pt>
                <c:pt idx="15">
                  <c:v>20</c:v>
                </c:pt>
                <c:pt idx="1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18-124D-8AC4-7092AC6053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1835199"/>
        <c:axId val="565485919"/>
      </c:barChart>
      <c:catAx>
        <c:axId val="501835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65485919"/>
        <c:crosses val="autoZero"/>
        <c:auto val="1"/>
        <c:lblAlgn val="ctr"/>
        <c:lblOffset val="100"/>
        <c:noMultiLvlLbl val="0"/>
      </c:catAx>
      <c:valAx>
        <c:axId val="565485919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Number of nodes per fieldbus (</a:t>
                </a:r>
                <a:r>
                  <a:rPr lang="en-GB" dirty="0">
                    <a:solidFill>
                      <a:srgbClr val="C00000"/>
                    </a:solidFill>
                  </a:rPr>
                  <a:t>logscale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01835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F73B-5746-812F-DCCFC2B7032B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73B-5746-812F-DCCFC2B7032B}"/>
              </c:ext>
            </c:extLst>
          </c:dPt>
          <c:dPt>
            <c:idx val="2"/>
            <c:invertIfNegative val="0"/>
            <c:bubble3D val="0"/>
            <c:spPr>
              <a:solidFill>
                <a:srgbClr val="216D7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F73B-5746-812F-DCCFC2B7032B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F73B-5746-812F-DCCFC2B7032B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B604-774E-9DC1-3DFB77515969}"/>
              </c:ext>
            </c:extLst>
          </c:dPt>
          <c:dPt>
            <c:idx val="5"/>
            <c:invertIfNegative val="0"/>
            <c:bubble3D val="0"/>
            <c:spPr>
              <a:solidFill>
                <a:srgbClr val="216D7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73B-5746-812F-DCCFC2B7032B}"/>
              </c:ext>
            </c:extLst>
          </c:dPt>
          <c:dPt>
            <c:idx val="6"/>
            <c:invertIfNegative val="0"/>
            <c:bubble3D val="0"/>
            <c:spPr>
              <a:solidFill>
                <a:srgbClr val="216D7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F73B-5746-812F-DCCFC2B7032B}"/>
              </c:ext>
            </c:extLst>
          </c:dPt>
          <c:dPt>
            <c:idx val="7"/>
            <c:invertIfNegative val="0"/>
            <c:bubble3D val="0"/>
            <c:spPr>
              <a:solidFill>
                <a:srgbClr val="216D7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73B-5746-812F-DCCFC2B7032B}"/>
              </c:ext>
            </c:extLst>
          </c:dPt>
          <c:dPt>
            <c:idx val="8"/>
            <c:invertIfNegative val="0"/>
            <c:bubble3D val="0"/>
            <c:spPr>
              <a:solidFill>
                <a:srgbClr val="216D7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F73B-5746-812F-DCCFC2B7032B}"/>
              </c:ext>
            </c:extLst>
          </c:dPt>
          <c:dPt>
            <c:idx val="9"/>
            <c:invertIfNegative val="0"/>
            <c:bubble3D val="0"/>
            <c:spPr>
              <a:solidFill>
                <a:srgbClr val="216D7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73B-5746-812F-DCCFC2B7032B}"/>
              </c:ext>
            </c:extLst>
          </c:dPt>
          <c:dPt>
            <c:idx val="1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73B-5746-812F-DCCFC2B7032B}"/>
              </c:ext>
            </c:extLst>
          </c:dPt>
          <c:dPt>
            <c:idx val="11"/>
            <c:invertIfNegative val="0"/>
            <c:bubble3D val="0"/>
            <c:spPr>
              <a:solidFill>
                <a:srgbClr val="216D7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F73B-5746-812F-DCCFC2B7032B}"/>
              </c:ext>
            </c:extLst>
          </c:dPt>
          <c:dPt>
            <c:idx val="1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F73B-5746-812F-DCCFC2B7032B}"/>
              </c:ext>
            </c:extLst>
          </c:dPt>
          <c:dPt>
            <c:idx val="13"/>
            <c:invertIfNegative val="0"/>
            <c:bubble3D val="0"/>
            <c:spPr>
              <a:solidFill>
                <a:srgbClr val="216D7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73B-5746-812F-DCCFC2B7032B}"/>
              </c:ext>
            </c:extLst>
          </c:dPt>
          <c:dPt>
            <c:idx val="1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73B-5746-812F-DCCFC2B7032B}"/>
              </c:ext>
            </c:extLst>
          </c:dPt>
          <c:dPt>
            <c:idx val="15"/>
            <c:invertIfNegative val="0"/>
            <c:bubble3D val="0"/>
            <c:spPr>
              <a:solidFill>
                <a:srgbClr val="216D7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604-774E-9DC1-3DFB77515969}"/>
              </c:ext>
            </c:extLst>
          </c:dPt>
          <c:dPt>
            <c:idx val="16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604-774E-9DC1-3DFB77515969}"/>
              </c:ext>
            </c:extLst>
          </c:dPt>
          <c:cat>
            <c:strRef>
              <c:f>'Sheet1 (2)'!$B$1:$B$17</c:f>
              <c:strCache>
                <c:ptCount val="17"/>
                <c:pt idx="0">
                  <c:v>Ethernet UDP/IP</c:v>
                </c:pt>
                <c:pt idx="1">
                  <c:v>FGCether</c:v>
                </c:pt>
                <c:pt idx="2">
                  <c:v>CAN</c:v>
                </c:pt>
                <c:pt idx="3">
                  <c:v>MIL-STD-1533</c:v>
                </c:pt>
                <c:pt idx="4">
                  <c:v>RS-232/485</c:v>
                </c:pt>
                <c:pt idx="5">
                  <c:v>MODBUS</c:v>
                </c:pt>
                <c:pt idx="6">
                  <c:v>WorldFIP</c:v>
                </c:pt>
                <c:pt idx="7">
                  <c:v>PROFIBUS</c:v>
                </c:pt>
                <c:pt idx="8">
                  <c:v>PROFINET</c:v>
                </c:pt>
                <c:pt idx="9">
                  <c:v>WhiteRabbit</c:v>
                </c:pt>
                <c:pt idx="10">
                  <c:v>EtherCAT</c:v>
                </c:pt>
                <c:pt idx="11">
                  <c:v>FIPIO</c:v>
                </c:pt>
                <c:pt idx="12">
                  <c:v>IEC-61850</c:v>
                </c:pt>
                <c:pt idx="13">
                  <c:v>EtherNet/IP</c:v>
                </c:pt>
                <c:pt idx="14">
                  <c:v>3G/4G</c:v>
                </c:pt>
                <c:pt idx="15">
                  <c:v>PROFIsafe</c:v>
                </c:pt>
                <c:pt idx="16">
                  <c:v>AS-Interface</c:v>
                </c:pt>
              </c:strCache>
            </c:strRef>
          </c:cat>
          <c:val>
            <c:numRef>
              <c:f>'Sheet1 (2)'!$C$1:$C$17</c:f>
              <c:numCache>
                <c:formatCode>General</c:formatCode>
                <c:ptCount val="17"/>
                <c:pt idx="0">
                  <c:v>100</c:v>
                </c:pt>
                <c:pt idx="1">
                  <c:v>2000</c:v>
                </c:pt>
                <c:pt idx="2">
                  <c:v>1000</c:v>
                </c:pt>
                <c:pt idx="3">
                  <c:v>450</c:v>
                </c:pt>
                <c:pt idx="4">
                  <c:v>20</c:v>
                </c:pt>
                <c:pt idx="5">
                  <c:v>700</c:v>
                </c:pt>
                <c:pt idx="6">
                  <c:v>9000</c:v>
                </c:pt>
                <c:pt idx="7">
                  <c:v>3000</c:v>
                </c:pt>
                <c:pt idx="8">
                  <c:v>300</c:v>
                </c:pt>
                <c:pt idx="9">
                  <c:v>100</c:v>
                </c:pt>
                <c:pt idx="10">
                  <c:v>40</c:v>
                </c:pt>
                <c:pt idx="11">
                  <c:v>200</c:v>
                </c:pt>
                <c:pt idx="12">
                  <c:v>70</c:v>
                </c:pt>
                <c:pt idx="13">
                  <c:v>50</c:v>
                </c:pt>
                <c:pt idx="14">
                  <c:v>50</c:v>
                </c:pt>
                <c:pt idx="15">
                  <c:v>20</c:v>
                </c:pt>
                <c:pt idx="1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18-124D-8AC4-7092AC6053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1835199"/>
        <c:axId val="565485919"/>
      </c:barChart>
      <c:catAx>
        <c:axId val="501835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65485919"/>
        <c:crosses val="autoZero"/>
        <c:auto val="1"/>
        <c:lblAlgn val="ctr"/>
        <c:lblOffset val="100"/>
        <c:noMultiLvlLbl val="0"/>
      </c:catAx>
      <c:valAx>
        <c:axId val="565485919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Number of nodes per fieldbus (</a:t>
                </a:r>
                <a:r>
                  <a:rPr lang="en-GB" dirty="0">
                    <a:solidFill>
                      <a:srgbClr val="C00000"/>
                    </a:solidFill>
                  </a:rPr>
                  <a:t>logscale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01835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Evolution of number of nodes between 2013 and</a:t>
            </a:r>
            <a:r>
              <a:rPr lang="en-GB" baseline="0"/>
              <a:t> 2022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Sheet2!$B$3</c:f>
              <c:strCache>
                <c:ptCount val="1"/>
                <c:pt idx="0">
                  <c:v>PROFIBUS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Sheet2!$C$2:$D$2</c:f>
              <c:numCache>
                <c:formatCode>General</c:formatCode>
                <c:ptCount val="2"/>
                <c:pt idx="0">
                  <c:v>2013</c:v>
                </c:pt>
                <c:pt idx="1">
                  <c:v>2022</c:v>
                </c:pt>
              </c:numCache>
            </c:numRef>
          </c:cat>
          <c:val>
            <c:numRef>
              <c:f>Sheet2!$C$3:$D$3</c:f>
              <c:numCache>
                <c:formatCode>General</c:formatCode>
                <c:ptCount val="2"/>
                <c:pt idx="0">
                  <c:v>3000</c:v>
                </c:pt>
                <c:pt idx="1">
                  <c:v>3000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EAF-7C47-9404-F5BD59DB5A23}"/>
            </c:ext>
          </c:extLst>
        </c:ser>
        <c:ser>
          <c:idx val="1"/>
          <c:order val="1"/>
          <c:tx>
            <c:strRef>
              <c:f>Sheet2!$B$4</c:f>
              <c:strCache>
                <c:ptCount val="1"/>
                <c:pt idx="0">
                  <c:v>PROFINET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Sheet2!$C$2:$D$2</c:f>
              <c:numCache>
                <c:formatCode>General</c:formatCode>
                <c:ptCount val="2"/>
                <c:pt idx="0">
                  <c:v>2013</c:v>
                </c:pt>
                <c:pt idx="1">
                  <c:v>2022</c:v>
                </c:pt>
              </c:numCache>
            </c:numRef>
          </c:cat>
          <c:val>
            <c:numRef>
              <c:f>Sheet2!$C$4:$D$4</c:f>
              <c:numCache>
                <c:formatCode>General</c:formatCode>
                <c:ptCount val="2"/>
                <c:pt idx="0">
                  <c:v>1</c:v>
                </c:pt>
                <c:pt idx="1">
                  <c:v>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EAF-7C47-9404-F5BD59DB5A23}"/>
            </c:ext>
          </c:extLst>
        </c:ser>
        <c:ser>
          <c:idx val="2"/>
          <c:order val="2"/>
          <c:tx>
            <c:strRef>
              <c:f>Sheet2!$B$5</c:f>
              <c:strCache>
                <c:ptCount val="1"/>
                <c:pt idx="0">
                  <c:v>Ehternet/IP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Sheet2!$C$2:$D$2</c:f>
              <c:numCache>
                <c:formatCode>General</c:formatCode>
                <c:ptCount val="2"/>
                <c:pt idx="0">
                  <c:v>2013</c:v>
                </c:pt>
                <c:pt idx="1">
                  <c:v>2022</c:v>
                </c:pt>
              </c:numCache>
            </c:numRef>
          </c:cat>
          <c:val>
            <c:numRef>
              <c:f>Sheet2!$C$5:$D$5</c:f>
              <c:numCache>
                <c:formatCode>General</c:formatCode>
                <c:ptCount val="2"/>
                <c:pt idx="0">
                  <c:v>1</c:v>
                </c:pt>
                <c:pt idx="1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EAF-7C47-9404-F5BD59DB5A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6267120"/>
        <c:axId val="176271360"/>
      </c:lineChart>
      <c:catAx>
        <c:axId val="17626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76271360"/>
        <c:crosses val="autoZero"/>
        <c:auto val="1"/>
        <c:lblAlgn val="ctr"/>
        <c:lblOffset val="100"/>
        <c:noMultiLvlLbl val="0"/>
      </c:catAx>
      <c:valAx>
        <c:axId val="17627136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</a:t>
                </a:r>
                <a:r>
                  <a:rPr lang="en-GB" baseline="0"/>
                  <a:t> of Nodes (logscale)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76267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Evolution</a:t>
            </a:r>
            <a:r>
              <a:rPr lang="en-GB" baseline="0"/>
              <a:t> of the number of WorldFIP nodes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Sheet5!$B$3</c:f>
              <c:strCache>
                <c:ptCount val="1"/>
                <c:pt idx="0">
                  <c:v>EPC</c:v>
                </c:pt>
              </c:strCache>
            </c:strRef>
          </c:tx>
          <c:spPr>
            <a:solidFill>
              <a:schemeClr val="accent1">
                <a:shade val="58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2C2-C243-B83E-BBA03FDD0C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Sheet5!$C$2:$E$2</c:f>
              <c:strCache>
                <c:ptCount val="3"/>
                <c:pt idx="0">
                  <c:v>2013</c:v>
                </c:pt>
                <c:pt idx="1">
                  <c:v>2023</c:v>
                </c:pt>
                <c:pt idx="2">
                  <c:v>2034 (LS4)</c:v>
                </c:pt>
              </c:strCache>
            </c:strRef>
          </c:cat>
          <c:val>
            <c:numRef>
              <c:f>Sheet5!$C$3:$E$3</c:f>
              <c:numCache>
                <c:formatCode>General</c:formatCode>
                <c:ptCount val="3"/>
                <c:pt idx="0">
                  <c:v>1941</c:v>
                </c:pt>
                <c:pt idx="1">
                  <c:v>2200</c:v>
                </c:pt>
                <c:pt idx="2">
                  <c:v>2200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C2-C243-B83E-BBA03FDD0CA1}"/>
            </c:ext>
          </c:extLst>
        </c:ser>
        <c:ser>
          <c:idx val="1"/>
          <c:order val="1"/>
          <c:tx>
            <c:strRef>
              <c:f>Sheet5!$B$4</c:f>
              <c:strCache>
                <c:ptCount val="1"/>
                <c:pt idx="0">
                  <c:v>CRG</c:v>
                </c:pt>
              </c:strCache>
            </c:strRef>
          </c:tx>
          <c:spPr>
            <a:solidFill>
              <a:schemeClr val="accent1">
                <a:shade val="8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2C2-C243-B83E-BBA03FDD0C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Sheet5!$C$2:$E$2</c:f>
              <c:strCache>
                <c:ptCount val="3"/>
                <c:pt idx="0">
                  <c:v>2013</c:v>
                </c:pt>
                <c:pt idx="1">
                  <c:v>2023</c:v>
                </c:pt>
                <c:pt idx="2">
                  <c:v>2034 (LS4)</c:v>
                </c:pt>
              </c:strCache>
            </c:strRef>
          </c:cat>
          <c:val>
            <c:numRef>
              <c:f>Sheet5!$C$4:$E$4</c:f>
              <c:numCache>
                <c:formatCode>General</c:formatCode>
                <c:ptCount val="3"/>
                <c:pt idx="0">
                  <c:v>2172</c:v>
                </c:pt>
                <c:pt idx="1">
                  <c:v>3000</c:v>
                </c:pt>
                <c:pt idx="2">
                  <c:v>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C2-C243-B83E-BBA03FDD0CA1}"/>
            </c:ext>
          </c:extLst>
        </c:ser>
        <c:ser>
          <c:idx val="2"/>
          <c:order val="2"/>
          <c:tx>
            <c:strRef>
              <c:f>Sheet5!$B$5</c:f>
              <c:strCache>
                <c:ptCount val="1"/>
                <c:pt idx="0">
                  <c:v>QPS</c:v>
                </c:pt>
              </c:strCache>
            </c:strRef>
          </c:tx>
          <c:spPr>
            <a:solidFill>
              <a:schemeClr val="accent1">
                <a:tint val="8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2C2-C243-B83E-BBA03FDD0C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Sheet5!$C$2:$E$2</c:f>
              <c:strCache>
                <c:ptCount val="3"/>
                <c:pt idx="0">
                  <c:v>2013</c:v>
                </c:pt>
                <c:pt idx="1">
                  <c:v>2023</c:v>
                </c:pt>
                <c:pt idx="2">
                  <c:v>2034 (LS4)</c:v>
                </c:pt>
              </c:strCache>
            </c:strRef>
          </c:cat>
          <c:val>
            <c:numRef>
              <c:f>Sheet5!$C$5:$E$5</c:f>
              <c:numCache>
                <c:formatCode>General</c:formatCode>
                <c:ptCount val="3"/>
                <c:pt idx="0">
                  <c:v>2758</c:v>
                </c:pt>
                <c:pt idx="1">
                  <c:v>2800</c:v>
                </c:pt>
                <c:pt idx="2">
                  <c:v>2800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2C2-C243-B83E-BBA03FDD0CA1}"/>
            </c:ext>
          </c:extLst>
        </c:ser>
        <c:ser>
          <c:idx val="3"/>
          <c:order val="3"/>
          <c:tx>
            <c:strRef>
              <c:f>Sheet5!$B$6</c:f>
              <c:strCache>
                <c:ptCount val="1"/>
                <c:pt idx="0">
                  <c:v>BI</c:v>
                </c:pt>
              </c:strCache>
            </c:strRef>
          </c:tx>
          <c:spPr>
            <a:solidFill>
              <a:schemeClr val="accent1">
                <a:tint val="58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2C2-C243-B83E-BBA03FDD0C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Sheet5!$C$2:$E$2</c:f>
              <c:strCache>
                <c:ptCount val="3"/>
                <c:pt idx="0">
                  <c:v>2013</c:v>
                </c:pt>
                <c:pt idx="1">
                  <c:v>2023</c:v>
                </c:pt>
                <c:pt idx="2">
                  <c:v>2034 (LS4)</c:v>
                </c:pt>
              </c:strCache>
            </c:strRef>
          </c:cat>
          <c:val>
            <c:numRef>
              <c:f>Sheet5!$C$6:$E$6</c:f>
              <c:numCache>
                <c:formatCode>General</c:formatCode>
                <c:ptCount val="3"/>
                <c:pt idx="0">
                  <c:v>617</c:v>
                </c:pt>
                <c:pt idx="1">
                  <c:v>650</c:v>
                </c:pt>
                <c:pt idx="2">
                  <c:v>1650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2C2-C243-B83E-BBA03FDD0C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566068015"/>
        <c:axId val="566560799"/>
      </c:barChart>
      <c:catAx>
        <c:axId val="5660680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66560799"/>
        <c:crosses val="autoZero"/>
        <c:auto val="1"/>
        <c:lblAlgn val="ctr"/>
        <c:lblOffset val="100"/>
        <c:noMultiLvlLbl val="0"/>
      </c:catAx>
      <c:valAx>
        <c:axId val="5665607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 of WolrdFIP nodes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660680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Surveys:</a:t>
            </a:r>
          </a:p>
          <a:p>
            <a:r>
              <a:rPr lang="en-CH" dirty="0"/>
              <a:t>* 17 for current</a:t>
            </a:r>
          </a:p>
          <a:p>
            <a:r>
              <a:rPr lang="en-CH" dirty="0"/>
              <a:t>* 8 for LS3-LS4</a:t>
            </a:r>
          </a:p>
          <a:p>
            <a:r>
              <a:rPr lang="en-CH" dirty="0"/>
              <a:t>* 5 for LS5+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75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WRTD whiterabbit trigger distribution (part of OASIS) – WRTD is the new technologoy for OASIS</a:t>
            </a:r>
          </a:p>
          <a:p>
            <a:r>
              <a:rPr lang="en-CH" dirty="0"/>
              <a:t>BID -&gt; beam intercepting devices (collimators, etc.)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12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29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BE/BI:</a:t>
            </a:r>
          </a:p>
          <a:p>
            <a:r>
              <a:rPr lang="en-GB" dirty="0"/>
              <a:t>BLM beam loss monitor</a:t>
            </a:r>
          </a:p>
          <a:p>
            <a:r>
              <a:rPr lang="en-GB" dirty="0"/>
              <a:t>BPM beam position monitor</a:t>
            </a:r>
          </a:p>
          <a:p>
            <a:r>
              <a:rPr lang="en-GB" dirty="0"/>
              <a:t>For white rabbit:</a:t>
            </a:r>
          </a:p>
          <a:p>
            <a:r>
              <a:rPr lang="en-GB" dirty="0"/>
              <a:t>Renovation of the timing systems</a:t>
            </a:r>
          </a:p>
          <a:p>
            <a:r>
              <a:rPr lang="en-GB" dirty="0"/>
              <a:t>Unification over WR of the two following</a:t>
            </a:r>
          </a:p>
          <a:p>
            <a:r>
              <a:rPr lang="en-GB" dirty="0"/>
              <a:t>BST (beam synchronous over WR)</a:t>
            </a:r>
          </a:p>
          <a:p>
            <a:r>
              <a:rPr lang="en-GB" dirty="0"/>
              <a:t>GMT (General Machine Timing) </a:t>
            </a:r>
          </a:p>
          <a:p>
            <a:r>
              <a:rPr lang="en-GB" dirty="0"/>
              <a:t>SMP (Safe Machine Parameter)</a:t>
            </a:r>
          </a:p>
          <a:p>
            <a:r>
              <a:rPr lang="en-GB" dirty="0"/>
              <a:t>WRTD (</a:t>
            </a:r>
            <a:r>
              <a:rPr lang="en-GB" dirty="0" err="1"/>
              <a:t>TriggerDistribution</a:t>
            </a:r>
            <a:r>
              <a:rPr lang="en-GB" dirty="0"/>
              <a:t>)</a:t>
            </a:r>
          </a:p>
          <a:p>
            <a:r>
              <a:rPr lang="en-GB" dirty="0"/>
              <a:t>Sambuca (for </a:t>
            </a:r>
            <a:r>
              <a:rPr lang="en-GB" dirty="0" err="1"/>
              <a:t>collimeter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Need for protocols over WR (different applications use different protocols)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22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BE/BI:</a:t>
            </a:r>
          </a:p>
          <a:p>
            <a:r>
              <a:rPr lang="en-GB" dirty="0"/>
              <a:t>BLM beam loss monitor</a:t>
            </a:r>
          </a:p>
          <a:p>
            <a:r>
              <a:rPr lang="en-GB" dirty="0"/>
              <a:t>BPM beam position monitor</a:t>
            </a:r>
          </a:p>
          <a:p>
            <a:r>
              <a:rPr lang="en-GB" dirty="0"/>
              <a:t>For white rabbit:</a:t>
            </a:r>
          </a:p>
          <a:p>
            <a:r>
              <a:rPr lang="en-GB" dirty="0"/>
              <a:t>Renovation of the timing systems</a:t>
            </a:r>
          </a:p>
          <a:p>
            <a:r>
              <a:rPr lang="en-GB" dirty="0"/>
              <a:t>Unification over WR of the two following</a:t>
            </a:r>
          </a:p>
          <a:p>
            <a:r>
              <a:rPr lang="en-GB" dirty="0"/>
              <a:t>BST (beam synchronous over WR)</a:t>
            </a:r>
          </a:p>
          <a:p>
            <a:r>
              <a:rPr lang="en-GB" dirty="0"/>
              <a:t>GMT (General Machine Timing) </a:t>
            </a:r>
          </a:p>
          <a:p>
            <a:r>
              <a:rPr lang="en-GB" dirty="0"/>
              <a:t>SMP (Safe Machine Parameter)</a:t>
            </a:r>
          </a:p>
          <a:p>
            <a:r>
              <a:rPr lang="en-GB" dirty="0"/>
              <a:t>WRTD (</a:t>
            </a:r>
            <a:r>
              <a:rPr lang="en-GB" dirty="0" err="1"/>
              <a:t>TriggerDistribution</a:t>
            </a:r>
            <a:r>
              <a:rPr lang="en-GB" dirty="0"/>
              <a:t>)</a:t>
            </a:r>
          </a:p>
          <a:p>
            <a:r>
              <a:rPr lang="en-GB" dirty="0"/>
              <a:t>Sambuca (for </a:t>
            </a:r>
            <a:r>
              <a:rPr lang="en-GB" dirty="0" err="1"/>
              <a:t>collimeter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Need for protocols over WR (different applications use different protocols)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224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BE/BI:</a:t>
            </a:r>
          </a:p>
          <a:p>
            <a:r>
              <a:rPr lang="en-GB" dirty="0"/>
              <a:t>BLM beam loss monitor</a:t>
            </a:r>
          </a:p>
          <a:p>
            <a:r>
              <a:rPr lang="en-GB" dirty="0"/>
              <a:t>BPM beam position monitor</a:t>
            </a:r>
          </a:p>
          <a:p>
            <a:r>
              <a:rPr lang="en-GB" dirty="0"/>
              <a:t>For white rabbit:</a:t>
            </a:r>
          </a:p>
          <a:p>
            <a:r>
              <a:rPr lang="en-GB" dirty="0"/>
              <a:t>Renovation of the timing systems</a:t>
            </a:r>
          </a:p>
          <a:p>
            <a:r>
              <a:rPr lang="en-GB" dirty="0"/>
              <a:t>Unification over WR of the two following</a:t>
            </a:r>
          </a:p>
          <a:p>
            <a:r>
              <a:rPr lang="en-GB" dirty="0"/>
              <a:t>BST (beam synchronous over WR)</a:t>
            </a:r>
          </a:p>
          <a:p>
            <a:r>
              <a:rPr lang="en-GB" dirty="0"/>
              <a:t>GMT (General Machine Timing) </a:t>
            </a:r>
          </a:p>
          <a:p>
            <a:r>
              <a:rPr lang="en-GB" dirty="0"/>
              <a:t>SMP (Safe Machine Parameter)</a:t>
            </a:r>
          </a:p>
          <a:p>
            <a:r>
              <a:rPr lang="en-GB" dirty="0"/>
              <a:t>WRTD (</a:t>
            </a:r>
            <a:r>
              <a:rPr lang="en-GB" dirty="0" err="1"/>
              <a:t>TriggerDistribution</a:t>
            </a:r>
            <a:r>
              <a:rPr lang="en-GB" dirty="0"/>
              <a:t>)</a:t>
            </a:r>
          </a:p>
          <a:p>
            <a:r>
              <a:rPr lang="en-GB" dirty="0"/>
              <a:t>Sambuca (for </a:t>
            </a:r>
            <a:r>
              <a:rPr lang="en-GB" dirty="0" err="1"/>
              <a:t>collimeter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Need for protocols over WR (different applications use different protocols)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54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97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sv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cdsweb.cern.ch/record/311229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ogue.library.cern/api/files/25de7403-e395-4705-9b87-65fa598de342/iec61784-1%7Bed2.0%7Den.pdf?download" TargetMode="External"/><Relationship Id="rId2" Type="http://schemas.openxmlformats.org/officeDocument/2006/relationships/hyperlink" Target="https://catalogue.library.cern/api/files/55d138af-30a0-41c8-802f-285b6fe5d1cc/iec61158-1%7Bed2.0%7Den.pdf?download" TargetMode="Externa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Mod%C3%A8le_OSI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profinetuniversity.com/industrial-automation-ethernet/network-reference-model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CTTB 2022 Fieldbuses Survey Results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Rodrigo Ferreira, Eva </a:t>
            </a:r>
            <a:r>
              <a:rPr lang="en-US" sz="1800" dirty="0" err="1"/>
              <a:t>Gousiou</a:t>
            </a:r>
            <a:r>
              <a:rPr lang="en-US" sz="1800" dirty="0"/>
              <a:t>, </a:t>
            </a:r>
            <a:r>
              <a:rPr lang="en-US" sz="1800" u="sng" dirty="0"/>
              <a:t>Jean-Charles Tournier</a:t>
            </a:r>
            <a:r>
              <a:rPr lang="en-US" sz="1800" dirty="0"/>
              <a:t>, </a:t>
            </a:r>
            <a:r>
              <a:rPr lang="en-US" sz="1800" dirty="0" err="1"/>
              <a:t>Slawosz</a:t>
            </a:r>
            <a:r>
              <a:rPr lang="en-US" sz="1800" dirty="0"/>
              <a:t> </a:t>
            </a:r>
            <a:r>
              <a:rPr lang="en-US" sz="1800" dirty="0" err="1"/>
              <a:t>Uznanski</a:t>
            </a:r>
            <a:endParaRPr lang="en-US" sz="1800" dirty="0"/>
          </a:p>
          <a:p>
            <a:r>
              <a:rPr lang="en-US" sz="1800" b="0" i="0" dirty="0">
                <a:solidFill>
                  <a:srgbClr val="F9F9F9"/>
                </a:solidFill>
                <a:effectLst/>
                <a:latin typeface="Roboto" panose="020F0502020204030204" pitchFamily="34" charset="0"/>
              </a:rPr>
              <a:t>Industrial Controls Forum – May 11</a:t>
            </a:r>
            <a:r>
              <a:rPr lang="en-US" sz="1800" b="0" i="0" baseline="30000" dirty="0">
                <a:solidFill>
                  <a:srgbClr val="F9F9F9"/>
                </a:solidFill>
                <a:effectLst/>
                <a:latin typeface="Roboto" panose="020F0502020204030204" pitchFamily="34" charset="0"/>
              </a:rPr>
              <a:t>th</a:t>
            </a:r>
            <a:r>
              <a:rPr lang="en-US" sz="1800" b="0" i="0" dirty="0">
                <a:solidFill>
                  <a:srgbClr val="F9F9F9"/>
                </a:solidFill>
                <a:effectLst/>
                <a:latin typeface="Roboto" panose="020F0502020204030204" pitchFamily="34" charset="0"/>
              </a:rPr>
              <a:t> 2023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87925B-AFAB-A62E-9A35-1227EED2E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" y="373593"/>
            <a:ext cx="9746664" cy="1065742"/>
          </a:xfrm>
        </p:spPr>
        <p:txBody>
          <a:bodyPr anchor="t">
            <a:normAutofit/>
          </a:bodyPr>
          <a:lstStyle/>
          <a:p>
            <a:r>
              <a:rPr lang="en-CH"/>
              <a:t>Number of Users per Fieldbus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49BDA4D-9A4B-D4E7-5A99-3CA9ED2B7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1257" y="1598658"/>
            <a:ext cx="5763305" cy="4608512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Number of times a fieldbus has been mentioned</a:t>
            </a:r>
          </a:p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Raw numbers to be taken with a grain of salt</a:t>
            </a:r>
            <a:endParaRPr lang="en-US" sz="1500" dirty="0">
              <a:solidFill>
                <a:schemeClr val="bg1">
                  <a:lumMod val="50000"/>
                </a:schemeClr>
              </a:solidFill>
            </a:endParaRPr>
          </a:p>
          <a:p>
            <a:pPr lvl="1" indent="0">
              <a:buNone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But gives an overview of the fieldbus usage 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800" dirty="0"/>
              <a:t>Few fieldbuses mentioned at least 3 times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D6511-5700-422A-C2EF-98D7DEEBBB7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27E9D-36DF-A187-7B55-5A436D1902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BE35E-4CE8-6E89-03BC-F1C6B1853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0F6B090-F5BC-8C45-4DDA-EFC8676FA6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6553290"/>
              </p:ext>
            </p:extLst>
          </p:nvPr>
        </p:nvGraphicFramePr>
        <p:xfrm>
          <a:off x="5781636" y="1742302"/>
          <a:ext cx="6007164" cy="3592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83955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87925B-AFAB-A62E-9A35-1227EED2E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" y="373593"/>
            <a:ext cx="9746664" cy="1065742"/>
          </a:xfrm>
        </p:spPr>
        <p:txBody>
          <a:bodyPr anchor="t">
            <a:normAutofit/>
          </a:bodyPr>
          <a:lstStyle/>
          <a:p>
            <a:r>
              <a:rPr lang="en-CH"/>
              <a:t>Number of Users per Fieldbus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49BDA4D-9A4B-D4E7-5A99-3CA9ED2B7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1257" y="1598658"/>
            <a:ext cx="5763305" cy="4608512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Number of times a fieldbus has been mentioned</a:t>
            </a:r>
          </a:p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Raw numbers to be taken with a grain of salt</a:t>
            </a:r>
            <a:endParaRPr lang="en-US" sz="1500" dirty="0">
              <a:solidFill>
                <a:schemeClr val="bg1">
                  <a:lumMod val="50000"/>
                </a:schemeClr>
              </a:solidFill>
            </a:endParaRPr>
          </a:p>
          <a:p>
            <a:pPr lvl="1" indent="0">
              <a:buNone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But gives an overview of the fieldbus usage 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Few fieldbuses mentioned at least 3 times</a:t>
            </a:r>
          </a:p>
          <a:p>
            <a:r>
              <a:rPr lang="en-US" sz="1800" dirty="0"/>
              <a:t>Many fieldbuses mentioned once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D6511-5700-422A-C2EF-98D7DEEBBB7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27E9D-36DF-A187-7B55-5A436D1902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BE35E-4CE8-6E89-03BC-F1C6B1853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0F6B090-F5BC-8C45-4DDA-EFC8676FA6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499680"/>
              </p:ext>
            </p:extLst>
          </p:nvPr>
        </p:nvGraphicFramePr>
        <p:xfrm>
          <a:off x="5781636" y="1742302"/>
          <a:ext cx="6007164" cy="3592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3334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87925B-AFAB-A62E-9A35-1227EED2E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55" y="373593"/>
            <a:ext cx="10083548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Number of Nodes per Fieldbus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49BDA4D-9A4B-D4E7-5A99-3CA9ED2B7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355" y="1598658"/>
            <a:ext cx="5616575" cy="4608512"/>
          </a:xfrm>
        </p:spPr>
        <p:txBody>
          <a:bodyPr>
            <a:normAutofit/>
          </a:bodyPr>
          <a:lstStyle/>
          <a:p>
            <a:r>
              <a:rPr lang="en-US" sz="2000" dirty="0"/>
              <a:t>Number of nodes given as order of magnitude</a:t>
            </a:r>
          </a:p>
          <a:p>
            <a:r>
              <a:rPr lang="en-US" sz="2000" dirty="0"/>
              <a:t>Watch out for the log scale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D6511-5700-422A-C2EF-98D7DEEBBB7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27E9D-36DF-A187-7B55-5A436D1902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BE35E-4CE8-6E89-03BC-F1C6B1853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2C9DDF29-A7BE-A043-93E9-A322FFA5A5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0446950"/>
              </p:ext>
            </p:extLst>
          </p:nvPr>
        </p:nvGraphicFramePr>
        <p:xfrm>
          <a:off x="5731074" y="1487744"/>
          <a:ext cx="6460926" cy="3771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3327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87925B-AFAB-A62E-9A35-1227EED2E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083548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Number of Nodes per Fieldbus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49BDA4D-9A4B-D4E7-5A99-3CA9ED2B7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355" y="1598658"/>
            <a:ext cx="5616575" cy="460851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Number of nodes given as order of magnitude</a:t>
            </a: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Watch out for the log scale</a:t>
            </a:r>
          </a:p>
          <a:p>
            <a:r>
              <a:rPr lang="en-US" sz="2000" dirty="0"/>
              <a:t>Ten fieldbuses have 100 nodes or more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D6511-5700-422A-C2EF-98D7DEEBBB7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27E9D-36DF-A187-7B55-5A436D1902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BE35E-4CE8-6E89-03BC-F1C6B1853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2C9DDF29-A7BE-A043-93E9-A322FFA5A5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5710051"/>
              </p:ext>
            </p:extLst>
          </p:nvPr>
        </p:nvGraphicFramePr>
        <p:xfrm>
          <a:off x="5731074" y="1487744"/>
          <a:ext cx="6460926" cy="3771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5981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87925B-AFAB-A62E-9A35-1227EED2E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55" y="373593"/>
            <a:ext cx="10083548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Number of Nodes per Fieldbus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49BDA4D-9A4B-D4E7-5A99-3CA9ED2B7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355" y="1598658"/>
            <a:ext cx="5616575" cy="460851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Number of nodes given as order of magnitude</a:t>
            </a: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Watch out for the log scale</a:t>
            </a: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Ten fieldbuses have 100 nodes or more</a:t>
            </a:r>
          </a:p>
          <a:p>
            <a:r>
              <a:rPr lang="en-US" sz="2000" dirty="0"/>
              <a:t>Only 3 fieldbuses have 20 or less nodes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D6511-5700-422A-C2EF-98D7DEEBBB7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27E9D-36DF-A187-7B55-5A436D1902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BE35E-4CE8-6E89-03BC-F1C6B1853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2C9DDF29-A7BE-A043-93E9-A322FFA5A5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8654960"/>
              </p:ext>
            </p:extLst>
          </p:nvPr>
        </p:nvGraphicFramePr>
        <p:xfrm>
          <a:off x="5731074" y="1487744"/>
          <a:ext cx="6460926" cy="3771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5967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51E8BF-9C22-6C18-CBAF-0AB7796D0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Fieldbuses Support</a:t>
            </a:r>
            <a:br>
              <a:rPr lang="en-CH" dirty="0"/>
            </a:br>
            <a:r>
              <a:rPr lang="en-CH" sz="3200" dirty="0">
                <a:solidFill>
                  <a:schemeClr val="accent2">
                    <a:lumMod val="50000"/>
                  </a:schemeClr>
                </a:solidFill>
              </a:rPr>
              <a:t>Central Support</a:t>
            </a:r>
            <a:r>
              <a:rPr lang="en-CH" sz="3200" dirty="0"/>
              <a:t> vs. </a:t>
            </a:r>
            <a:r>
              <a:rPr lang="en-CH" sz="3200" dirty="0">
                <a:solidFill>
                  <a:schemeClr val="accent4">
                    <a:lumMod val="75000"/>
                  </a:schemeClr>
                </a:solidFill>
              </a:rPr>
              <a:t>Equipment Owner</a:t>
            </a:r>
            <a:endParaRPr lang="en-CH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3D6799-4329-0D32-B938-27771EA270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855309" cy="4608512"/>
          </a:xfrm>
        </p:spPr>
        <p:txBody>
          <a:bodyPr numCol="2"/>
          <a:lstStyle/>
          <a:p>
            <a:r>
              <a:rPr lang="en-CH" dirty="0"/>
              <a:t>Industrial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4">
                    <a:lumMod val="75000"/>
                  </a:schemeClr>
                </a:solidFill>
              </a:rPr>
              <a:t>A/S Interface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2">
                    <a:lumMod val="50000"/>
                  </a:schemeClr>
                </a:solidFill>
              </a:rPr>
              <a:t>CAN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4">
                    <a:lumMod val="75000"/>
                  </a:schemeClr>
                </a:solidFill>
              </a:rPr>
              <a:t>EtherCAT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2">
                    <a:lumMod val="50000"/>
                  </a:schemeClr>
                </a:solidFill>
              </a:rPr>
              <a:t>EtherNet/IP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2">
                    <a:lumMod val="50000"/>
                  </a:schemeClr>
                </a:solidFill>
              </a:rPr>
              <a:t>FIPIO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4">
                    <a:lumMod val="75000"/>
                  </a:schemeClr>
                </a:solidFill>
              </a:rPr>
              <a:t>IEC-61850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4">
                    <a:lumMod val="75000"/>
                  </a:schemeClr>
                </a:solidFill>
              </a:rPr>
              <a:t>MIL-STD-1533</a:t>
            </a:r>
          </a:p>
          <a:p>
            <a:pPr marL="666750" lvl="1" indent="-342900">
              <a:buFont typeface="+mj-lt"/>
              <a:buAutoNum type="arabicPeriod"/>
            </a:pPr>
            <a:endParaRPr lang="en-CH" dirty="0">
              <a:solidFill>
                <a:schemeClr val="bg1">
                  <a:lumMod val="75000"/>
                </a:schemeClr>
              </a:solidFill>
            </a:endParaRPr>
          </a:p>
          <a:p>
            <a:pPr marL="666750" lvl="1" indent="-342900">
              <a:buFont typeface="+mj-lt"/>
              <a:buAutoNum type="arabicPeriod"/>
            </a:pPr>
            <a:endParaRPr lang="en-CH" dirty="0">
              <a:solidFill>
                <a:schemeClr val="bg1">
                  <a:lumMod val="75000"/>
                </a:schemeClr>
              </a:solidFill>
            </a:endParaRPr>
          </a:p>
          <a:p>
            <a:pPr marL="666750" lvl="1" indent="-342900">
              <a:buFont typeface="+mj-lt"/>
              <a:buAutoNum type="arabicPeriod"/>
            </a:pPr>
            <a:endParaRPr lang="en-CH" dirty="0">
              <a:solidFill>
                <a:schemeClr val="bg1">
                  <a:lumMod val="75000"/>
                </a:schemeClr>
              </a:solidFill>
            </a:endParaRPr>
          </a:p>
          <a:p>
            <a:pPr marL="666750" lvl="1" indent="-342900">
              <a:buFont typeface="+mj-lt"/>
              <a:buAutoNum type="arabicPeriod"/>
            </a:pPr>
            <a:endParaRPr lang="en-CH" dirty="0">
              <a:solidFill>
                <a:schemeClr val="bg1">
                  <a:lumMod val="75000"/>
                </a:schemeClr>
              </a:solidFill>
            </a:endParaRPr>
          </a:p>
          <a:p>
            <a:pPr marL="666750" lvl="1" indent="-342900">
              <a:buFont typeface="+mj-lt"/>
              <a:buAutoNum type="arabicPeriod"/>
            </a:pPr>
            <a:endParaRPr lang="en-CH" dirty="0">
              <a:solidFill>
                <a:schemeClr val="bg1">
                  <a:lumMod val="75000"/>
                </a:schemeClr>
              </a:solidFill>
            </a:endParaRP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2">
                    <a:lumMod val="50000"/>
                  </a:schemeClr>
                </a:solidFill>
              </a:rPr>
              <a:t>MODBUS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2">
                    <a:lumMod val="50000"/>
                  </a:schemeClr>
                </a:solidFill>
              </a:rPr>
              <a:t>PROFIBUS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2">
                    <a:lumMod val="50000"/>
                  </a:schemeClr>
                </a:solidFill>
              </a:rPr>
              <a:t>PROFINET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2">
                    <a:lumMod val="50000"/>
                  </a:schemeClr>
                </a:solidFill>
              </a:rPr>
              <a:t>PROFIsafe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4">
                    <a:lumMod val="75000"/>
                  </a:schemeClr>
                </a:solidFill>
              </a:rPr>
              <a:t>Serial RS232/422/485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>
                <a:solidFill>
                  <a:schemeClr val="accent4">
                    <a:lumMod val="75000"/>
                  </a:schemeClr>
                </a:solidFill>
              </a:rPr>
              <a:t>3G/4G Network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ACA2568-90A9-ABA1-D869-5BC2488EE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06436" y="1592264"/>
            <a:ext cx="4977576" cy="4608511"/>
          </a:xfrm>
        </p:spPr>
        <p:txBody>
          <a:bodyPr/>
          <a:lstStyle/>
          <a:p>
            <a:r>
              <a:rPr lang="en-CH" dirty="0"/>
              <a:t>Custom</a:t>
            </a:r>
          </a:p>
          <a:p>
            <a:pPr marL="666750" lvl="1" indent="-342900">
              <a:buFont typeface="+mj-lt"/>
              <a:buAutoNum type="arabicPeriod" startAt="14"/>
            </a:pPr>
            <a:r>
              <a:rPr lang="en-CH" dirty="0">
                <a:solidFill>
                  <a:schemeClr val="accent4">
                    <a:lumMod val="75000"/>
                  </a:schemeClr>
                </a:solidFill>
              </a:rPr>
              <a:t>Ethernet UDP/IP</a:t>
            </a:r>
          </a:p>
          <a:p>
            <a:pPr marL="666750" lvl="1" indent="-342900">
              <a:buFont typeface="+mj-lt"/>
              <a:buAutoNum type="arabicPeriod" startAt="14"/>
            </a:pPr>
            <a:r>
              <a:rPr lang="en-CH" dirty="0">
                <a:solidFill>
                  <a:schemeClr val="accent4">
                    <a:lumMod val="75000"/>
                  </a:schemeClr>
                </a:solidFill>
              </a:rPr>
              <a:t>FGCether</a:t>
            </a:r>
          </a:p>
          <a:p>
            <a:pPr marL="666750" lvl="1" indent="-342900">
              <a:buFont typeface="+mj-lt"/>
              <a:buAutoNum type="arabicPeriod" startAt="14"/>
            </a:pPr>
            <a:r>
              <a:rPr lang="en-CH" dirty="0">
                <a:solidFill>
                  <a:schemeClr val="accent2">
                    <a:lumMod val="50000"/>
                  </a:schemeClr>
                </a:solidFill>
              </a:rPr>
              <a:t>White Rabbit </a:t>
            </a:r>
          </a:p>
          <a:p>
            <a:pPr marL="666750" lvl="1" indent="-342900">
              <a:buFont typeface="+mj-lt"/>
              <a:buAutoNum type="arabicPeriod" startAt="14"/>
            </a:pPr>
            <a:r>
              <a:rPr lang="en-CH" dirty="0">
                <a:solidFill>
                  <a:schemeClr val="accent2">
                    <a:lumMod val="50000"/>
                  </a:schemeClr>
                </a:solidFill>
              </a:rPr>
              <a:t>WorldFIP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3E60-8F78-DBB7-E9B9-2EB1924DE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97B6E-FC4A-9FDF-2FC4-E992B5545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4F85D-9993-33C7-5FD6-D0DF1CC30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031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87925B-AFAB-A62E-9A35-1227EED2E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55" y="373593"/>
            <a:ext cx="10083548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Centrally Supported Fieldbuses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49BDA4D-9A4B-D4E7-5A99-3CA9ED2B7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355" y="1598658"/>
            <a:ext cx="5616575" cy="4608512"/>
          </a:xfrm>
        </p:spPr>
        <p:txBody>
          <a:bodyPr>
            <a:normAutofit/>
          </a:bodyPr>
          <a:lstStyle/>
          <a:p>
            <a:r>
              <a:rPr lang="en-US" sz="2000" dirty="0"/>
              <a:t>Fieldbuses with most nodes are mostly centrally supported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D6511-5700-422A-C2EF-98D7DEEBBB7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27E9D-36DF-A187-7B55-5A436D1902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BE35E-4CE8-6E89-03BC-F1C6B1853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2C9DDF29-A7BE-A043-93E9-A322FFA5A5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8002960"/>
              </p:ext>
            </p:extLst>
          </p:nvPr>
        </p:nvGraphicFramePr>
        <p:xfrm>
          <a:off x="5731074" y="1487744"/>
          <a:ext cx="6460926" cy="3771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7761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ECB142-0D8E-759C-9F4F-46682237F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862862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Number of Fieldbuses per Group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DD673C5-0074-90E7-9876-AE15667F32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08649" y="1282249"/>
            <a:ext cx="5616575" cy="4608512"/>
          </a:xfrm>
        </p:spPr>
        <p:txBody>
          <a:bodyPr/>
          <a:lstStyle/>
          <a:p>
            <a:r>
              <a:rPr lang="en-US" sz="1800" dirty="0"/>
              <a:t>Most of the groups have two or more fieldbuses</a:t>
            </a:r>
          </a:p>
          <a:p>
            <a:pPr lvl="1" indent="0">
              <a:buNone/>
            </a:pPr>
            <a:r>
              <a:rPr lang="en-US" sz="1500" dirty="0"/>
              <a:t>Historical reasons, vendors choices, easiest solutions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endParaRPr lang="en-US" sz="1500" dirty="0"/>
          </a:p>
          <a:p>
            <a:r>
              <a:rPr lang="en-US" sz="1800" dirty="0"/>
              <a:t>BE-CEM</a:t>
            </a:r>
          </a:p>
          <a:p>
            <a:pPr lvl="1" indent="0">
              <a:buNone/>
            </a:pPr>
            <a:r>
              <a:rPr lang="en-US" sz="1400" dirty="0" err="1"/>
              <a:t>RadMon</a:t>
            </a:r>
            <a:r>
              <a:rPr lang="en-US" sz="1400" dirty="0"/>
              <a:t>, OASIS/WRTD, BIDs</a:t>
            </a:r>
          </a:p>
          <a:p>
            <a:r>
              <a:rPr lang="en-US" sz="1800" dirty="0"/>
              <a:t>TE-MPE</a:t>
            </a:r>
          </a:p>
          <a:p>
            <a:pPr lvl="1" indent="0">
              <a:buNone/>
            </a:pPr>
            <a:r>
              <a:rPr lang="en-US" sz="1400" dirty="0"/>
              <a:t>QPS, SMP, WIC, PIC</a:t>
            </a:r>
          </a:p>
          <a:p>
            <a:r>
              <a:rPr lang="en-US" sz="1800" dirty="0"/>
              <a:t>BE-ICS</a:t>
            </a:r>
          </a:p>
          <a:p>
            <a:pPr lvl="1" indent="0">
              <a:buNone/>
            </a:pPr>
            <a:r>
              <a:rPr lang="en-US" sz="1400" dirty="0"/>
              <a:t>LHC Experiments, External Conditions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3DB8601-E669-49D8-52EA-217FD64B06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6260" y="1282249"/>
            <a:ext cx="5502262" cy="360316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896E8-6119-C3E0-4CFA-4CD60CA5657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BB683-1D0B-4EA9-95F1-3BCCD831E3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40052-B789-8162-F87B-A203BE29CA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98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>
            <a:extLst>
              <a:ext uri="{FF2B5EF4-FFF2-40B4-BE49-F238E27FC236}">
                <a16:creationId xmlns:a16="http://schemas.microsoft.com/office/drawing/2014/main" id="{AB1F64B3-89FC-CB81-834F-ED680B44394A}"/>
              </a:ext>
            </a:extLst>
          </p:cNvPr>
          <p:cNvSpPr/>
          <p:nvPr/>
        </p:nvSpPr>
        <p:spPr>
          <a:xfrm>
            <a:off x="198556" y="1661930"/>
            <a:ext cx="7302274" cy="3291840"/>
          </a:xfrm>
          <a:prstGeom prst="ellipse">
            <a:avLst/>
          </a:prstGeom>
          <a:solidFill>
            <a:schemeClr val="tx1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8D17A7-6523-A168-319F-00C17FD16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Evolution since 2013 Survey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0BFF-4B95-0C07-B3CF-6DB3C2AA4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2A792-71E4-4A3C-1A5B-7C686741D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37351-0A03-5453-4B10-3665F8C46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A59626-DD3A-FDE0-FF43-D47B7BFCE38F}"/>
              </a:ext>
            </a:extLst>
          </p:cNvPr>
          <p:cNvSpPr txBox="1"/>
          <p:nvPr/>
        </p:nvSpPr>
        <p:spPr>
          <a:xfrm>
            <a:off x="1433603" y="2150426"/>
            <a:ext cx="77745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1 - CAMAC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FC3980-F71B-F90A-0478-AD9CDC8DF4D7}"/>
              </a:ext>
            </a:extLst>
          </p:cNvPr>
          <p:cNvSpPr txBox="1"/>
          <p:nvPr/>
        </p:nvSpPr>
        <p:spPr>
          <a:xfrm>
            <a:off x="4348650" y="2540484"/>
            <a:ext cx="54662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7 - CAN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BCA5C9-F46B-785D-719D-350BF6B2DAC3}"/>
              </a:ext>
            </a:extLst>
          </p:cNvPr>
          <p:cNvSpPr txBox="1"/>
          <p:nvPr/>
        </p:nvSpPr>
        <p:spPr>
          <a:xfrm>
            <a:off x="4348650" y="2854462"/>
            <a:ext cx="58349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8- FIPIO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5E25D1-D405-CF73-DD61-27314C90505A}"/>
              </a:ext>
            </a:extLst>
          </p:cNvPr>
          <p:cNvSpPr txBox="1"/>
          <p:nvPr/>
        </p:nvSpPr>
        <p:spPr>
          <a:xfrm>
            <a:off x="4348650" y="3168440"/>
            <a:ext cx="9553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9 - IEC-61850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1A892D-180C-FDF9-2915-0F89B43C95CF}"/>
              </a:ext>
            </a:extLst>
          </p:cNvPr>
          <p:cNvSpPr txBox="1"/>
          <p:nvPr/>
        </p:nvSpPr>
        <p:spPr>
          <a:xfrm>
            <a:off x="1433603" y="2535285"/>
            <a:ext cx="13946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2 - IEEE-488 (GPIB)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A63F12-D83F-F7F3-D00B-37D85B741BB0}"/>
              </a:ext>
            </a:extLst>
          </p:cNvPr>
          <p:cNvSpPr txBox="1"/>
          <p:nvPr/>
        </p:nvSpPr>
        <p:spPr>
          <a:xfrm>
            <a:off x="1433603" y="2920144"/>
            <a:ext cx="71814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3 - INSUM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B6BE5A-CF0E-66A9-75BA-06E275945842}"/>
              </a:ext>
            </a:extLst>
          </p:cNvPr>
          <p:cNvSpPr txBox="1"/>
          <p:nvPr/>
        </p:nvSpPr>
        <p:spPr>
          <a:xfrm>
            <a:off x="1433603" y="3305003"/>
            <a:ext cx="56425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4 - JBus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9D9615-638F-E75F-C118-354AD2D913CB}"/>
              </a:ext>
            </a:extLst>
          </p:cNvPr>
          <p:cNvSpPr txBox="1"/>
          <p:nvPr/>
        </p:nvSpPr>
        <p:spPr>
          <a:xfrm>
            <a:off x="4348650" y="3482418"/>
            <a:ext cx="13144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10 - MIL-STD-1533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AEDB5A-1995-45B7-A11D-C4C0F1C4F29B}"/>
              </a:ext>
            </a:extLst>
          </p:cNvPr>
          <p:cNvSpPr txBox="1"/>
          <p:nvPr/>
        </p:nvSpPr>
        <p:spPr>
          <a:xfrm>
            <a:off x="4348650" y="3796395"/>
            <a:ext cx="9712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11 - MODBUS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557401-EB1C-6DA1-21B0-F22C922577CC}"/>
              </a:ext>
            </a:extLst>
          </p:cNvPr>
          <p:cNvSpPr txBox="1"/>
          <p:nvPr/>
        </p:nvSpPr>
        <p:spPr>
          <a:xfrm>
            <a:off x="5926903" y="2541600"/>
            <a:ext cx="109485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12 - PROFIBUS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7FE339-0C5F-6D97-44D7-7EC81E594D6F}"/>
              </a:ext>
            </a:extLst>
          </p:cNvPr>
          <p:cNvSpPr txBox="1"/>
          <p:nvPr/>
        </p:nvSpPr>
        <p:spPr>
          <a:xfrm>
            <a:off x="5926903" y="2855700"/>
            <a:ext cx="108683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13 - PROFINET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96676C-3BCE-2375-83BF-CE543EF01357}"/>
              </a:ext>
            </a:extLst>
          </p:cNvPr>
          <p:cNvSpPr txBox="1"/>
          <p:nvPr/>
        </p:nvSpPr>
        <p:spPr>
          <a:xfrm>
            <a:off x="5926903" y="3169800"/>
            <a:ext cx="13304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14 - RS232, RS485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D822C0C-CCA3-5872-0BD1-2912FFBD1B51}"/>
              </a:ext>
            </a:extLst>
          </p:cNvPr>
          <p:cNvSpPr txBox="1"/>
          <p:nvPr/>
        </p:nvSpPr>
        <p:spPr>
          <a:xfrm>
            <a:off x="1433603" y="3689862"/>
            <a:ext cx="11365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5 - Siemens MPI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2C830F-9460-3C44-97A1-4468A4F6471D}"/>
              </a:ext>
            </a:extLst>
          </p:cNvPr>
          <p:cNvSpPr txBox="1"/>
          <p:nvPr/>
        </p:nvSpPr>
        <p:spPr>
          <a:xfrm>
            <a:off x="1433603" y="4074721"/>
            <a:ext cx="14683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6 - Standard Ethernet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73CC26-906B-50AF-9294-C3EC3884F0F1}"/>
              </a:ext>
            </a:extLst>
          </p:cNvPr>
          <p:cNvSpPr txBox="1"/>
          <p:nvPr/>
        </p:nvSpPr>
        <p:spPr>
          <a:xfrm>
            <a:off x="5926903" y="3798000"/>
            <a:ext cx="9462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16 - WorldFIP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A1C0E3-DEFE-126A-BA00-A81FF96856C0}"/>
              </a:ext>
            </a:extLst>
          </p:cNvPr>
          <p:cNvSpPr txBox="1"/>
          <p:nvPr/>
        </p:nvSpPr>
        <p:spPr>
          <a:xfrm>
            <a:off x="3061933" y="1365511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2013 Survey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208E96E-FE51-D195-7A34-6490F5679A38}"/>
              </a:ext>
            </a:extLst>
          </p:cNvPr>
          <p:cNvSpPr txBox="1"/>
          <p:nvPr/>
        </p:nvSpPr>
        <p:spPr>
          <a:xfrm>
            <a:off x="198555" y="4978257"/>
            <a:ext cx="71270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i="1" dirty="0"/>
              <a:t>16 fielbuses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F1CF55D-3ADD-D7AE-5B1E-3E389CA3EA83}"/>
              </a:ext>
            </a:extLst>
          </p:cNvPr>
          <p:cNvSpPr txBox="1"/>
          <p:nvPr/>
        </p:nvSpPr>
        <p:spPr>
          <a:xfrm>
            <a:off x="5926903" y="3483900"/>
            <a:ext cx="77585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15 - RS422</a:t>
            </a:r>
          </a:p>
        </p:txBody>
      </p:sp>
    </p:spTree>
    <p:extLst>
      <p:ext uri="{BB962C8B-B14F-4D97-AF65-F5344CB8AC3E}">
        <p14:creationId xmlns:p14="http://schemas.microsoft.com/office/powerpoint/2010/main" val="4182714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35">
            <a:extLst>
              <a:ext uri="{FF2B5EF4-FFF2-40B4-BE49-F238E27FC236}">
                <a16:creationId xmlns:a16="http://schemas.microsoft.com/office/drawing/2014/main" id="{723D6B6F-0EBC-BDE6-959C-8F5F4A032E8A}"/>
              </a:ext>
            </a:extLst>
          </p:cNvPr>
          <p:cNvSpPr/>
          <p:nvPr/>
        </p:nvSpPr>
        <p:spPr>
          <a:xfrm>
            <a:off x="3934813" y="1659954"/>
            <a:ext cx="7127095" cy="3291840"/>
          </a:xfrm>
          <a:prstGeom prst="ellipse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B1F64B3-89FC-CB81-834F-ED680B44394A}"/>
              </a:ext>
            </a:extLst>
          </p:cNvPr>
          <p:cNvSpPr/>
          <p:nvPr/>
        </p:nvSpPr>
        <p:spPr>
          <a:xfrm>
            <a:off x="198556" y="1661930"/>
            <a:ext cx="7302274" cy="3291840"/>
          </a:xfrm>
          <a:prstGeom prst="ellipse">
            <a:avLst/>
          </a:prstGeom>
          <a:solidFill>
            <a:schemeClr val="tx1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8D17A7-6523-A168-319F-00C17FD16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Evolution since 2013 Survey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0BFF-4B95-0C07-B3CF-6DB3C2AA4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2A792-71E4-4A3C-1A5B-7C686741D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37351-0A03-5453-4B10-3665F8C46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FD3123-56B2-00EF-85B7-C8631B739CCA}"/>
              </a:ext>
            </a:extLst>
          </p:cNvPr>
          <p:cNvSpPr txBox="1"/>
          <p:nvPr/>
        </p:nvSpPr>
        <p:spPr>
          <a:xfrm>
            <a:off x="8400434" y="2084471"/>
            <a:ext cx="115371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17 - AS-Interface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A59626-DD3A-FDE0-FF43-D47B7BFCE38F}"/>
              </a:ext>
            </a:extLst>
          </p:cNvPr>
          <p:cNvSpPr txBox="1"/>
          <p:nvPr/>
        </p:nvSpPr>
        <p:spPr>
          <a:xfrm>
            <a:off x="1433603" y="2150426"/>
            <a:ext cx="77745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1 - CAMAC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FC3980-F71B-F90A-0478-AD9CDC8DF4D7}"/>
              </a:ext>
            </a:extLst>
          </p:cNvPr>
          <p:cNvSpPr txBox="1"/>
          <p:nvPr/>
        </p:nvSpPr>
        <p:spPr>
          <a:xfrm>
            <a:off x="4348650" y="2540484"/>
            <a:ext cx="54662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7 - CAN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0CF0D2-4ED1-6D8E-98D7-1D7DF0968BC8}"/>
              </a:ext>
            </a:extLst>
          </p:cNvPr>
          <p:cNvSpPr txBox="1"/>
          <p:nvPr/>
        </p:nvSpPr>
        <p:spPr>
          <a:xfrm>
            <a:off x="8400434" y="2385915"/>
            <a:ext cx="9712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18 - EtherCAT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4B058F-2E72-A25F-DF9B-23AD6825F7C0}"/>
              </a:ext>
            </a:extLst>
          </p:cNvPr>
          <p:cNvSpPr txBox="1"/>
          <p:nvPr/>
        </p:nvSpPr>
        <p:spPr>
          <a:xfrm>
            <a:off x="8400434" y="2687359"/>
            <a:ext cx="110286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19 - EtherNet/IP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BCA5C9-F46B-785D-719D-350BF6B2DAC3}"/>
              </a:ext>
            </a:extLst>
          </p:cNvPr>
          <p:cNvSpPr txBox="1"/>
          <p:nvPr/>
        </p:nvSpPr>
        <p:spPr>
          <a:xfrm>
            <a:off x="4348650" y="2854462"/>
            <a:ext cx="58349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8- FIPIO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5E25D1-D405-CF73-DD61-27314C90505A}"/>
              </a:ext>
            </a:extLst>
          </p:cNvPr>
          <p:cNvSpPr txBox="1"/>
          <p:nvPr/>
        </p:nvSpPr>
        <p:spPr>
          <a:xfrm>
            <a:off x="4348650" y="3168440"/>
            <a:ext cx="9553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9 - IEC-61850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1A892D-180C-FDF9-2915-0F89B43C95CF}"/>
              </a:ext>
            </a:extLst>
          </p:cNvPr>
          <p:cNvSpPr txBox="1"/>
          <p:nvPr/>
        </p:nvSpPr>
        <p:spPr>
          <a:xfrm>
            <a:off x="1433603" y="2535285"/>
            <a:ext cx="13946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2 - IEEE-488 (GPIB)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A63F12-D83F-F7F3-D00B-37D85B741BB0}"/>
              </a:ext>
            </a:extLst>
          </p:cNvPr>
          <p:cNvSpPr txBox="1"/>
          <p:nvPr/>
        </p:nvSpPr>
        <p:spPr>
          <a:xfrm>
            <a:off x="1433603" y="2920144"/>
            <a:ext cx="71814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3 - INSUM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B6BE5A-CF0E-66A9-75BA-06E275945842}"/>
              </a:ext>
            </a:extLst>
          </p:cNvPr>
          <p:cNvSpPr txBox="1"/>
          <p:nvPr/>
        </p:nvSpPr>
        <p:spPr>
          <a:xfrm>
            <a:off x="1433603" y="3305003"/>
            <a:ext cx="56425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4 - JBus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9D9615-638F-E75F-C118-354AD2D913CB}"/>
              </a:ext>
            </a:extLst>
          </p:cNvPr>
          <p:cNvSpPr txBox="1"/>
          <p:nvPr/>
        </p:nvSpPr>
        <p:spPr>
          <a:xfrm>
            <a:off x="4348650" y="3482418"/>
            <a:ext cx="13144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10 - MIL-STD-1533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AEDB5A-1995-45B7-A11D-C4C0F1C4F29B}"/>
              </a:ext>
            </a:extLst>
          </p:cNvPr>
          <p:cNvSpPr txBox="1"/>
          <p:nvPr/>
        </p:nvSpPr>
        <p:spPr>
          <a:xfrm>
            <a:off x="4348650" y="3796395"/>
            <a:ext cx="9712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11 - MODBUS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557401-EB1C-6DA1-21B0-F22C922577CC}"/>
              </a:ext>
            </a:extLst>
          </p:cNvPr>
          <p:cNvSpPr txBox="1"/>
          <p:nvPr/>
        </p:nvSpPr>
        <p:spPr>
          <a:xfrm>
            <a:off x="5926903" y="2541600"/>
            <a:ext cx="109485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12 - PROFIBUS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7FE339-0C5F-6D97-44D7-7EC81E594D6F}"/>
              </a:ext>
            </a:extLst>
          </p:cNvPr>
          <p:cNvSpPr txBox="1"/>
          <p:nvPr/>
        </p:nvSpPr>
        <p:spPr>
          <a:xfrm>
            <a:off x="5926903" y="2855700"/>
            <a:ext cx="108683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13 - PROFINET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0A5481-323B-DC6B-C88B-679E2E6D90CD}"/>
              </a:ext>
            </a:extLst>
          </p:cNvPr>
          <p:cNvSpPr txBox="1"/>
          <p:nvPr/>
        </p:nvSpPr>
        <p:spPr>
          <a:xfrm>
            <a:off x="8400434" y="3290247"/>
            <a:ext cx="106920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21 - PROFIsafe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96676C-3BCE-2375-83BF-CE543EF01357}"/>
              </a:ext>
            </a:extLst>
          </p:cNvPr>
          <p:cNvSpPr txBox="1"/>
          <p:nvPr/>
        </p:nvSpPr>
        <p:spPr>
          <a:xfrm>
            <a:off x="5926903" y="3169800"/>
            <a:ext cx="13304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14 - RS232, RS485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D822C0C-CCA3-5872-0BD1-2912FFBD1B51}"/>
              </a:ext>
            </a:extLst>
          </p:cNvPr>
          <p:cNvSpPr txBox="1"/>
          <p:nvPr/>
        </p:nvSpPr>
        <p:spPr>
          <a:xfrm>
            <a:off x="1433603" y="3689862"/>
            <a:ext cx="11365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5 - Siemens MPI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2C830F-9460-3C44-97A1-4468A4F6471D}"/>
              </a:ext>
            </a:extLst>
          </p:cNvPr>
          <p:cNvSpPr txBox="1"/>
          <p:nvPr/>
        </p:nvSpPr>
        <p:spPr>
          <a:xfrm>
            <a:off x="1433603" y="4074721"/>
            <a:ext cx="14683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6 - Standard Ethernet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1A26BE-F23B-B3BC-1018-3AB17944F3E0}"/>
              </a:ext>
            </a:extLst>
          </p:cNvPr>
          <p:cNvSpPr txBox="1"/>
          <p:nvPr/>
        </p:nvSpPr>
        <p:spPr>
          <a:xfrm>
            <a:off x="8400434" y="3591691"/>
            <a:ext cx="2118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22 - TCP or UDP over Ethernet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CA03F96-CF39-B4E5-440A-0DC2A6D00F5F}"/>
              </a:ext>
            </a:extLst>
          </p:cNvPr>
          <p:cNvSpPr txBox="1"/>
          <p:nvPr/>
        </p:nvSpPr>
        <p:spPr>
          <a:xfrm>
            <a:off x="8400434" y="3893135"/>
            <a:ext cx="19922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23 - TCP or UDP over 3G/4G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B135F26-DFB1-BF90-C5B5-CA3ACD5C813C}"/>
              </a:ext>
            </a:extLst>
          </p:cNvPr>
          <p:cNvSpPr txBox="1"/>
          <p:nvPr/>
        </p:nvSpPr>
        <p:spPr>
          <a:xfrm>
            <a:off x="8400434" y="4194579"/>
            <a:ext cx="114294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24 - WhiteRabbit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73CC26-906B-50AF-9294-C3EC3884F0F1}"/>
              </a:ext>
            </a:extLst>
          </p:cNvPr>
          <p:cNvSpPr txBox="1"/>
          <p:nvPr/>
        </p:nvSpPr>
        <p:spPr>
          <a:xfrm>
            <a:off x="5926903" y="3798000"/>
            <a:ext cx="9462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16 - WorldFIP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A1C0E3-DEFE-126A-BA00-A81FF96856C0}"/>
              </a:ext>
            </a:extLst>
          </p:cNvPr>
          <p:cNvSpPr txBox="1"/>
          <p:nvPr/>
        </p:nvSpPr>
        <p:spPr>
          <a:xfrm>
            <a:off x="3061933" y="1365511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2013 Survey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014519-4E85-DD0E-5761-9A5C71EBBF4A}"/>
              </a:ext>
            </a:extLst>
          </p:cNvPr>
          <p:cNvSpPr txBox="1"/>
          <p:nvPr/>
        </p:nvSpPr>
        <p:spPr>
          <a:xfrm>
            <a:off x="6850747" y="1365511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2022 Survey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AFF8DE-A057-3AED-7C04-50544D0DE882}"/>
              </a:ext>
            </a:extLst>
          </p:cNvPr>
          <p:cNvSpPr txBox="1"/>
          <p:nvPr/>
        </p:nvSpPr>
        <p:spPr>
          <a:xfrm>
            <a:off x="8400434" y="2988803"/>
            <a:ext cx="108523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20 - FGC_Ether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208E96E-FE51-D195-7A34-6490F5679A38}"/>
              </a:ext>
            </a:extLst>
          </p:cNvPr>
          <p:cNvSpPr txBox="1"/>
          <p:nvPr/>
        </p:nvSpPr>
        <p:spPr>
          <a:xfrm>
            <a:off x="198555" y="4978257"/>
            <a:ext cx="71270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i="1" dirty="0"/>
              <a:t>16 fielbuses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26D9339-1149-44F5-7392-815B8278D00B}"/>
              </a:ext>
            </a:extLst>
          </p:cNvPr>
          <p:cNvSpPr txBox="1"/>
          <p:nvPr/>
        </p:nvSpPr>
        <p:spPr>
          <a:xfrm>
            <a:off x="4178263" y="4978257"/>
            <a:ext cx="71270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i="1" dirty="0"/>
              <a:t>17 fielbuses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F1CF55D-3ADD-D7AE-5B1E-3E389CA3EA83}"/>
              </a:ext>
            </a:extLst>
          </p:cNvPr>
          <p:cNvSpPr txBox="1"/>
          <p:nvPr/>
        </p:nvSpPr>
        <p:spPr>
          <a:xfrm>
            <a:off x="5926903" y="3483900"/>
            <a:ext cx="77585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15 - RS422</a:t>
            </a:r>
          </a:p>
        </p:txBody>
      </p:sp>
    </p:spTree>
    <p:extLst>
      <p:ext uri="{BB962C8B-B14F-4D97-AF65-F5344CB8AC3E}">
        <p14:creationId xmlns:p14="http://schemas.microsoft.com/office/powerpoint/2010/main" val="3329260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BA50E4-7429-148D-BDA3-AA995DE41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504" y="1196847"/>
            <a:ext cx="11376024" cy="4608512"/>
          </a:xfrm>
        </p:spPr>
        <p:txBody>
          <a:bodyPr/>
          <a:lstStyle/>
          <a:p>
            <a:pPr marL="0" indent="0">
              <a:buNone/>
            </a:pPr>
            <a:r>
              <a:rPr lang="en-CH" sz="1800" dirty="0"/>
              <a:t>CTTB mandates the Electronic and Industrial Controls forums to review the fieldbuses strategy</a:t>
            </a:r>
          </a:p>
          <a:p>
            <a:pPr marL="0" indent="0">
              <a:buNone/>
            </a:pPr>
            <a:r>
              <a:rPr lang="en-CH" sz="1800" dirty="0"/>
              <a:t>Purpose </a:t>
            </a:r>
          </a:p>
          <a:p>
            <a:pPr marL="628650" lvl="2" indent="0">
              <a:buNone/>
            </a:pPr>
            <a:r>
              <a:rPr lang="en-GB" sz="1400" dirty="0"/>
              <a:t>Update of the recommendation for the use of fieldbuses at CERN (1996) </a:t>
            </a:r>
          </a:p>
          <a:p>
            <a:pPr marL="628650" lvl="2" indent="0">
              <a:buNone/>
            </a:pPr>
            <a:r>
              <a:rPr lang="en-GB" sz="1400" dirty="0"/>
              <a:t>Consider new user requirements and fieldbus technology evolution</a:t>
            </a:r>
            <a:endParaRPr lang="en-CH" sz="1400" dirty="0"/>
          </a:p>
          <a:p>
            <a:pPr marL="0" indent="0">
              <a:buNone/>
            </a:pPr>
            <a:r>
              <a:rPr lang="en-CH" sz="1800" dirty="0"/>
              <a:t>Scope</a:t>
            </a:r>
          </a:p>
          <a:p>
            <a:pPr marL="628650" lvl="2" indent="0">
              <a:buNone/>
            </a:pPr>
            <a:r>
              <a:rPr lang="en-GB" sz="1400" dirty="0"/>
              <a:t>All types of fieldbuses used / planned to be used within ATS</a:t>
            </a:r>
          </a:p>
          <a:p>
            <a:pPr marL="939800" lvl="3" indent="0">
              <a:buNone/>
            </a:pPr>
            <a:r>
              <a:rPr lang="en-GB" sz="1200" dirty="0" err="1"/>
              <a:t>RadTol</a:t>
            </a:r>
            <a:r>
              <a:rPr lang="en-GB" sz="1200" dirty="0"/>
              <a:t> and not </a:t>
            </a:r>
            <a:r>
              <a:rPr lang="en-GB" sz="1200" dirty="0" err="1"/>
              <a:t>RadTol</a:t>
            </a:r>
            <a:r>
              <a:rPr lang="en-GB" sz="1200" dirty="0"/>
              <a:t>, commercial and custom, recommended and others</a:t>
            </a:r>
          </a:p>
          <a:p>
            <a:pPr marL="0" indent="0">
              <a:buNone/>
            </a:pPr>
            <a:r>
              <a:rPr lang="en-GB" sz="1800" dirty="0"/>
              <a:t>Objectives</a:t>
            </a:r>
          </a:p>
          <a:p>
            <a:pPr marL="628650" lvl="2" indent="0">
              <a:buNone/>
            </a:pPr>
            <a:r>
              <a:rPr lang="en-GB" sz="1400" dirty="0"/>
              <a:t>Review of fieldbus requirements within ATS as identified by the Fieldbus Working Group in 2013 (EDMS 1262875)</a:t>
            </a:r>
          </a:p>
          <a:p>
            <a:pPr marL="628650" lvl="2" indent="0">
              <a:buNone/>
            </a:pPr>
            <a:r>
              <a:rPr lang="en-GB" sz="1400" dirty="0"/>
              <a:t>Identification of technical solution(s) </a:t>
            </a:r>
          </a:p>
          <a:p>
            <a:pPr marL="628650" lvl="2" indent="0">
              <a:buNone/>
            </a:pPr>
            <a:r>
              <a:rPr lang="en-GB" sz="1400" dirty="0"/>
              <a:t>Update recommendation for the use of fieldbuses at CERN</a:t>
            </a:r>
            <a:endParaRPr lang="en-CH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6AF081-3FB9-AD75-DE08-DC0B3D269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3E937-C235-4FB5-AD62-FFC9E465E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9533F-08E1-350E-D41D-4DF8F2771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3A2A6-089F-6621-DC32-280AE827F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251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35">
            <a:extLst>
              <a:ext uri="{FF2B5EF4-FFF2-40B4-BE49-F238E27FC236}">
                <a16:creationId xmlns:a16="http://schemas.microsoft.com/office/drawing/2014/main" id="{723D6B6F-0EBC-BDE6-959C-8F5F4A032E8A}"/>
              </a:ext>
            </a:extLst>
          </p:cNvPr>
          <p:cNvSpPr/>
          <p:nvPr/>
        </p:nvSpPr>
        <p:spPr>
          <a:xfrm>
            <a:off x="3934813" y="1659954"/>
            <a:ext cx="7127095" cy="3291840"/>
          </a:xfrm>
          <a:prstGeom prst="ellipse">
            <a:avLst/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B1F64B3-89FC-CB81-834F-ED680B44394A}"/>
              </a:ext>
            </a:extLst>
          </p:cNvPr>
          <p:cNvSpPr/>
          <p:nvPr/>
        </p:nvSpPr>
        <p:spPr>
          <a:xfrm>
            <a:off x="198556" y="1661930"/>
            <a:ext cx="7302274" cy="3291840"/>
          </a:xfrm>
          <a:prstGeom prst="ellipse">
            <a:avLst/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8D17A7-6523-A168-319F-00C17FD16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Fieldbuses Recommended in 2013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0BFF-4B95-0C07-B3CF-6DB3C2AA4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2A792-71E4-4A3C-1A5B-7C686741D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37351-0A03-5453-4B10-3665F8C46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FD3123-56B2-00EF-85B7-C8631B739CCA}"/>
              </a:ext>
            </a:extLst>
          </p:cNvPr>
          <p:cNvSpPr txBox="1"/>
          <p:nvPr/>
        </p:nvSpPr>
        <p:spPr>
          <a:xfrm>
            <a:off x="8400434" y="2084471"/>
            <a:ext cx="115371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17 - AS-Interface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A59626-DD3A-FDE0-FF43-D47B7BFCE38F}"/>
              </a:ext>
            </a:extLst>
          </p:cNvPr>
          <p:cNvSpPr txBox="1"/>
          <p:nvPr/>
        </p:nvSpPr>
        <p:spPr>
          <a:xfrm>
            <a:off x="1433603" y="2150426"/>
            <a:ext cx="77745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1 - CAMAC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FC3980-F71B-F90A-0478-AD9CDC8DF4D7}"/>
              </a:ext>
            </a:extLst>
          </p:cNvPr>
          <p:cNvSpPr txBox="1"/>
          <p:nvPr/>
        </p:nvSpPr>
        <p:spPr>
          <a:xfrm>
            <a:off x="4348650" y="2540484"/>
            <a:ext cx="54662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7 - CAN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0CF0D2-4ED1-6D8E-98D7-1D7DF0968BC8}"/>
              </a:ext>
            </a:extLst>
          </p:cNvPr>
          <p:cNvSpPr txBox="1"/>
          <p:nvPr/>
        </p:nvSpPr>
        <p:spPr>
          <a:xfrm>
            <a:off x="8400434" y="2385915"/>
            <a:ext cx="9712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18 - EtherCAT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4B058F-2E72-A25F-DF9B-23AD6825F7C0}"/>
              </a:ext>
            </a:extLst>
          </p:cNvPr>
          <p:cNvSpPr txBox="1"/>
          <p:nvPr/>
        </p:nvSpPr>
        <p:spPr>
          <a:xfrm>
            <a:off x="8400434" y="2687359"/>
            <a:ext cx="11365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19 - EtherNet/IP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BCA5C9-F46B-785D-719D-350BF6B2DAC3}"/>
              </a:ext>
            </a:extLst>
          </p:cNvPr>
          <p:cNvSpPr txBox="1"/>
          <p:nvPr/>
        </p:nvSpPr>
        <p:spPr>
          <a:xfrm>
            <a:off x="4348650" y="2854462"/>
            <a:ext cx="58349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8- FIPIO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5E25D1-D405-CF73-DD61-27314C90505A}"/>
              </a:ext>
            </a:extLst>
          </p:cNvPr>
          <p:cNvSpPr txBox="1"/>
          <p:nvPr/>
        </p:nvSpPr>
        <p:spPr>
          <a:xfrm>
            <a:off x="4348650" y="3168440"/>
            <a:ext cx="9553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9 - IEC-61850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1A892D-180C-FDF9-2915-0F89B43C95CF}"/>
              </a:ext>
            </a:extLst>
          </p:cNvPr>
          <p:cNvSpPr txBox="1"/>
          <p:nvPr/>
        </p:nvSpPr>
        <p:spPr>
          <a:xfrm>
            <a:off x="1433603" y="2535285"/>
            <a:ext cx="13946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2 - IEEE-488 (GPIB)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A63F12-D83F-F7F3-D00B-37D85B741BB0}"/>
              </a:ext>
            </a:extLst>
          </p:cNvPr>
          <p:cNvSpPr txBox="1"/>
          <p:nvPr/>
        </p:nvSpPr>
        <p:spPr>
          <a:xfrm>
            <a:off x="1433603" y="2920144"/>
            <a:ext cx="71814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3 - INSUM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B6BE5A-CF0E-66A9-75BA-06E275945842}"/>
              </a:ext>
            </a:extLst>
          </p:cNvPr>
          <p:cNvSpPr txBox="1"/>
          <p:nvPr/>
        </p:nvSpPr>
        <p:spPr>
          <a:xfrm>
            <a:off x="1433603" y="3305003"/>
            <a:ext cx="56425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4 - JBus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9D9615-638F-E75F-C118-354AD2D913CB}"/>
              </a:ext>
            </a:extLst>
          </p:cNvPr>
          <p:cNvSpPr txBox="1"/>
          <p:nvPr/>
        </p:nvSpPr>
        <p:spPr>
          <a:xfrm>
            <a:off x="4348650" y="3482418"/>
            <a:ext cx="13144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10 - MIL-STD-1533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AEDB5A-1995-45B7-A11D-C4C0F1C4F29B}"/>
              </a:ext>
            </a:extLst>
          </p:cNvPr>
          <p:cNvSpPr txBox="1"/>
          <p:nvPr/>
        </p:nvSpPr>
        <p:spPr>
          <a:xfrm>
            <a:off x="4348650" y="3796395"/>
            <a:ext cx="9712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11 - MODBUS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557401-EB1C-6DA1-21B0-F22C922577CC}"/>
              </a:ext>
            </a:extLst>
          </p:cNvPr>
          <p:cNvSpPr txBox="1"/>
          <p:nvPr/>
        </p:nvSpPr>
        <p:spPr>
          <a:xfrm>
            <a:off x="5926903" y="2541600"/>
            <a:ext cx="109485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12 - PROFIBUS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7FE339-0C5F-6D97-44D7-7EC81E594D6F}"/>
              </a:ext>
            </a:extLst>
          </p:cNvPr>
          <p:cNvSpPr txBox="1"/>
          <p:nvPr/>
        </p:nvSpPr>
        <p:spPr>
          <a:xfrm>
            <a:off x="5926903" y="2855700"/>
            <a:ext cx="108683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13 - PROFINET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0A5481-323B-DC6B-C88B-679E2E6D90CD}"/>
              </a:ext>
            </a:extLst>
          </p:cNvPr>
          <p:cNvSpPr txBox="1"/>
          <p:nvPr/>
        </p:nvSpPr>
        <p:spPr>
          <a:xfrm>
            <a:off x="8400434" y="3290247"/>
            <a:ext cx="11445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21</a:t>
            </a:r>
            <a:r>
              <a:rPr lang="en-CH" sz="12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CH" sz="1200" b="1" dirty="0"/>
              <a:t>-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CH" sz="1200" b="1" dirty="0"/>
              <a:t>PROFIsafe*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96676C-3BCE-2375-83BF-CE543EF01357}"/>
              </a:ext>
            </a:extLst>
          </p:cNvPr>
          <p:cNvSpPr txBox="1"/>
          <p:nvPr/>
        </p:nvSpPr>
        <p:spPr>
          <a:xfrm>
            <a:off x="5926903" y="3169800"/>
            <a:ext cx="13304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14 - RS232, RS485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D822C0C-CCA3-5872-0BD1-2912FFBD1B51}"/>
              </a:ext>
            </a:extLst>
          </p:cNvPr>
          <p:cNvSpPr txBox="1"/>
          <p:nvPr/>
        </p:nvSpPr>
        <p:spPr>
          <a:xfrm>
            <a:off x="1433603" y="3689862"/>
            <a:ext cx="11365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5 - Siemens MPI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2C830F-9460-3C44-97A1-4468A4F6471D}"/>
              </a:ext>
            </a:extLst>
          </p:cNvPr>
          <p:cNvSpPr txBox="1"/>
          <p:nvPr/>
        </p:nvSpPr>
        <p:spPr>
          <a:xfrm>
            <a:off x="1433603" y="4074721"/>
            <a:ext cx="14683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6 - Standard Ethernet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1A26BE-F23B-B3BC-1018-3AB17944F3E0}"/>
              </a:ext>
            </a:extLst>
          </p:cNvPr>
          <p:cNvSpPr txBox="1"/>
          <p:nvPr/>
        </p:nvSpPr>
        <p:spPr>
          <a:xfrm>
            <a:off x="8400434" y="3591691"/>
            <a:ext cx="2118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22 - TCP or UDP over Ethernet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CA03F96-CF39-B4E5-440A-0DC2A6D00F5F}"/>
              </a:ext>
            </a:extLst>
          </p:cNvPr>
          <p:cNvSpPr txBox="1"/>
          <p:nvPr/>
        </p:nvSpPr>
        <p:spPr>
          <a:xfrm>
            <a:off x="8400434" y="3893135"/>
            <a:ext cx="19922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23 - TCP or UDP over 3G/4G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B135F26-DFB1-BF90-C5B5-CA3ACD5C813C}"/>
              </a:ext>
            </a:extLst>
          </p:cNvPr>
          <p:cNvSpPr txBox="1"/>
          <p:nvPr/>
        </p:nvSpPr>
        <p:spPr>
          <a:xfrm>
            <a:off x="8400434" y="4194579"/>
            <a:ext cx="12070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24 - WhiteRabbit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73CC26-906B-50AF-9294-C3EC3884F0F1}"/>
              </a:ext>
            </a:extLst>
          </p:cNvPr>
          <p:cNvSpPr txBox="1"/>
          <p:nvPr/>
        </p:nvSpPr>
        <p:spPr>
          <a:xfrm>
            <a:off x="5926903" y="3798000"/>
            <a:ext cx="104240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16 - WorldFIP*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A1C0E3-DEFE-126A-BA00-A81FF96856C0}"/>
              </a:ext>
            </a:extLst>
          </p:cNvPr>
          <p:cNvSpPr txBox="1"/>
          <p:nvPr/>
        </p:nvSpPr>
        <p:spPr>
          <a:xfrm>
            <a:off x="3061933" y="1365511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2013 Survey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014519-4E85-DD0E-5761-9A5C71EBBF4A}"/>
              </a:ext>
            </a:extLst>
          </p:cNvPr>
          <p:cNvSpPr txBox="1"/>
          <p:nvPr/>
        </p:nvSpPr>
        <p:spPr>
          <a:xfrm>
            <a:off x="6850747" y="1365511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2022 Survey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AFF8DE-A057-3AED-7C04-50544D0DE882}"/>
              </a:ext>
            </a:extLst>
          </p:cNvPr>
          <p:cNvSpPr txBox="1"/>
          <p:nvPr/>
        </p:nvSpPr>
        <p:spPr>
          <a:xfrm>
            <a:off x="8400434" y="2988803"/>
            <a:ext cx="111088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200" b="1" dirty="0"/>
              <a:t>20 - FGC_Ether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208E96E-FE51-D195-7A34-6490F5679A38}"/>
              </a:ext>
            </a:extLst>
          </p:cNvPr>
          <p:cNvSpPr txBox="1"/>
          <p:nvPr/>
        </p:nvSpPr>
        <p:spPr>
          <a:xfrm>
            <a:off x="198555" y="4978257"/>
            <a:ext cx="71270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i="1" dirty="0"/>
              <a:t>16 fielbuses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26D9339-1149-44F5-7392-815B8278D00B}"/>
              </a:ext>
            </a:extLst>
          </p:cNvPr>
          <p:cNvSpPr txBox="1"/>
          <p:nvPr/>
        </p:nvSpPr>
        <p:spPr>
          <a:xfrm>
            <a:off x="4178263" y="4978257"/>
            <a:ext cx="71270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i="1" dirty="0"/>
              <a:t>17 fielbuses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F1CF55D-3ADD-D7AE-5B1E-3E389CA3EA83}"/>
              </a:ext>
            </a:extLst>
          </p:cNvPr>
          <p:cNvSpPr txBox="1"/>
          <p:nvPr/>
        </p:nvSpPr>
        <p:spPr>
          <a:xfrm>
            <a:off x="5926903" y="3483900"/>
            <a:ext cx="77585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15 - RS422</a:t>
            </a:r>
          </a:p>
        </p:txBody>
      </p:sp>
    </p:spTree>
    <p:extLst>
      <p:ext uri="{BB962C8B-B14F-4D97-AF65-F5344CB8AC3E}">
        <p14:creationId xmlns:p14="http://schemas.microsoft.com/office/powerpoint/2010/main" val="3016277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35">
            <a:extLst>
              <a:ext uri="{FF2B5EF4-FFF2-40B4-BE49-F238E27FC236}">
                <a16:creationId xmlns:a16="http://schemas.microsoft.com/office/drawing/2014/main" id="{723D6B6F-0EBC-BDE6-959C-8F5F4A032E8A}"/>
              </a:ext>
            </a:extLst>
          </p:cNvPr>
          <p:cNvSpPr/>
          <p:nvPr/>
        </p:nvSpPr>
        <p:spPr>
          <a:xfrm>
            <a:off x="3934813" y="1659954"/>
            <a:ext cx="7127095" cy="3291840"/>
          </a:xfrm>
          <a:prstGeom prst="ellipse">
            <a:avLst/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B1F64B3-89FC-CB81-834F-ED680B44394A}"/>
              </a:ext>
            </a:extLst>
          </p:cNvPr>
          <p:cNvSpPr/>
          <p:nvPr/>
        </p:nvSpPr>
        <p:spPr>
          <a:xfrm>
            <a:off x="198556" y="1661930"/>
            <a:ext cx="7302274" cy="3291840"/>
          </a:xfrm>
          <a:prstGeom prst="ellipse">
            <a:avLst/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8D17A7-6523-A168-319F-00C17FD16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Fieldbuses Recommended in 1996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0BFF-4B95-0C07-B3CF-6DB3C2AA4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2A792-71E4-4A3C-1A5B-7C686741D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37351-0A03-5453-4B10-3665F8C46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FD3123-56B2-00EF-85B7-C8631B739CCA}"/>
              </a:ext>
            </a:extLst>
          </p:cNvPr>
          <p:cNvSpPr txBox="1"/>
          <p:nvPr/>
        </p:nvSpPr>
        <p:spPr>
          <a:xfrm>
            <a:off x="8400434" y="2084471"/>
            <a:ext cx="115371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17 - AS-Interface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A59626-DD3A-FDE0-FF43-D47B7BFCE38F}"/>
              </a:ext>
            </a:extLst>
          </p:cNvPr>
          <p:cNvSpPr txBox="1"/>
          <p:nvPr/>
        </p:nvSpPr>
        <p:spPr>
          <a:xfrm>
            <a:off x="1433603" y="2150426"/>
            <a:ext cx="77745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1 - CAMAC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FC3980-F71B-F90A-0478-AD9CDC8DF4D7}"/>
              </a:ext>
            </a:extLst>
          </p:cNvPr>
          <p:cNvSpPr txBox="1"/>
          <p:nvPr/>
        </p:nvSpPr>
        <p:spPr>
          <a:xfrm>
            <a:off x="4348650" y="2540484"/>
            <a:ext cx="55463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7 - CAN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0CF0D2-4ED1-6D8E-98D7-1D7DF0968BC8}"/>
              </a:ext>
            </a:extLst>
          </p:cNvPr>
          <p:cNvSpPr txBox="1"/>
          <p:nvPr/>
        </p:nvSpPr>
        <p:spPr>
          <a:xfrm>
            <a:off x="8400434" y="2385915"/>
            <a:ext cx="9712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18 - EtherCAT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4B058F-2E72-A25F-DF9B-23AD6825F7C0}"/>
              </a:ext>
            </a:extLst>
          </p:cNvPr>
          <p:cNvSpPr txBox="1"/>
          <p:nvPr/>
        </p:nvSpPr>
        <p:spPr>
          <a:xfrm>
            <a:off x="8400434" y="2687359"/>
            <a:ext cx="11365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>
                <a:solidFill>
                  <a:schemeClr val="bg1">
                    <a:lumMod val="50000"/>
                  </a:schemeClr>
                </a:solidFill>
              </a:rPr>
              <a:t>19 - EtherNet/IP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BCA5C9-F46B-785D-719D-350BF6B2DAC3}"/>
              </a:ext>
            </a:extLst>
          </p:cNvPr>
          <p:cNvSpPr txBox="1"/>
          <p:nvPr/>
        </p:nvSpPr>
        <p:spPr>
          <a:xfrm>
            <a:off x="4348650" y="2854462"/>
            <a:ext cx="58349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8- FIPIO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5E25D1-D405-CF73-DD61-27314C90505A}"/>
              </a:ext>
            </a:extLst>
          </p:cNvPr>
          <p:cNvSpPr txBox="1"/>
          <p:nvPr/>
        </p:nvSpPr>
        <p:spPr>
          <a:xfrm>
            <a:off x="4348650" y="3168440"/>
            <a:ext cx="9553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9 - IEC-61850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1A892D-180C-FDF9-2915-0F89B43C95CF}"/>
              </a:ext>
            </a:extLst>
          </p:cNvPr>
          <p:cNvSpPr txBox="1"/>
          <p:nvPr/>
        </p:nvSpPr>
        <p:spPr>
          <a:xfrm>
            <a:off x="1433603" y="2535285"/>
            <a:ext cx="13946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2 - IEEE-488 (GPIB)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A63F12-D83F-F7F3-D00B-37D85B741BB0}"/>
              </a:ext>
            </a:extLst>
          </p:cNvPr>
          <p:cNvSpPr txBox="1"/>
          <p:nvPr/>
        </p:nvSpPr>
        <p:spPr>
          <a:xfrm>
            <a:off x="1433603" y="2920144"/>
            <a:ext cx="71814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3 - INSUM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B6BE5A-CF0E-66A9-75BA-06E275945842}"/>
              </a:ext>
            </a:extLst>
          </p:cNvPr>
          <p:cNvSpPr txBox="1"/>
          <p:nvPr/>
        </p:nvSpPr>
        <p:spPr>
          <a:xfrm>
            <a:off x="1433603" y="3305003"/>
            <a:ext cx="56425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4 - JBus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9D9615-638F-E75F-C118-354AD2D913CB}"/>
              </a:ext>
            </a:extLst>
          </p:cNvPr>
          <p:cNvSpPr txBox="1"/>
          <p:nvPr/>
        </p:nvSpPr>
        <p:spPr>
          <a:xfrm>
            <a:off x="4348650" y="3482418"/>
            <a:ext cx="13144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10 - MIL-STD-1533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AEDB5A-1995-45B7-A11D-C4C0F1C4F29B}"/>
              </a:ext>
            </a:extLst>
          </p:cNvPr>
          <p:cNvSpPr txBox="1"/>
          <p:nvPr/>
        </p:nvSpPr>
        <p:spPr>
          <a:xfrm>
            <a:off x="4348650" y="3796395"/>
            <a:ext cx="9712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11 - MODBUS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557401-EB1C-6DA1-21B0-F22C922577CC}"/>
              </a:ext>
            </a:extLst>
          </p:cNvPr>
          <p:cNvSpPr txBox="1"/>
          <p:nvPr/>
        </p:nvSpPr>
        <p:spPr>
          <a:xfrm>
            <a:off x="5926903" y="2541600"/>
            <a:ext cx="109485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12 - PROFIBUS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7FE339-0C5F-6D97-44D7-7EC81E594D6F}"/>
              </a:ext>
            </a:extLst>
          </p:cNvPr>
          <p:cNvSpPr txBox="1"/>
          <p:nvPr/>
        </p:nvSpPr>
        <p:spPr>
          <a:xfrm>
            <a:off x="5926903" y="2855700"/>
            <a:ext cx="108683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>
                <a:solidFill>
                  <a:schemeClr val="bg1">
                    <a:lumMod val="50000"/>
                  </a:schemeClr>
                </a:solidFill>
              </a:rPr>
              <a:t>13 - PROFINET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0A5481-323B-DC6B-C88B-679E2E6D90CD}"/>
              </a:ext>
            </a:extLst>
          </p:cNvPr>
          <p:cNvSpPr txBox="1"/>
          <p:nvPr/>
        </p:nvSpPr>
        <p:spPr>
          <a:xfrm>
            <a:off x="8400434" y="3290247"/>
            <a:ext cx="106920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21 - PROFIsafe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96676C-3BCE-2375-83BF-CE543EF01357}"/>
              </a:ext>
            </a:extLst>
          </p:cNvPr>
          <p:cNvSpPr txBox="1"/>
          <p:nvPr/>
        </p:nvSpPr>
        <p:spPr>
          <a:xfrm>
            <a:off x="5926903" y="3169800"/>
            <a:ext cx="13304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14 - RS232, RS485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D822C0C-CCA3-5872-0BD1-2912FFBD1B51}"/>
              </a:ext>
            </a:extLst>
          </p:cNvPr>
          <p:cNvSpPr txBox="1"/>
          <p:nvPr/>
        </p:nvSpPr>
        <p:spPr>
          <a:xfrm>
            <a:off x="1433603" y="3689862"/>
            <a:ext cx="11365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5 - Siemens MPI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2C830F-9460-3C44-97A1-4468A4F6471D}"/>
              </a:ext>
            </a:extLst>
          </p:cNvPr>
          <p:cNvSpPr txBox="1"/>
          <p:nvPr/>
        </p:nvSpPr>
        <p:spPr>
          <a:xfrm>
            <a:off x="1433603" y="4074721"/>
            <a:ext cx="14683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6 - Standard Ethernet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1A26BE-F23B-B3BC-1018-3AB17944F3E0}"/>
              </a:ext>
            </a:extLst>
          </p:cNvPr>
          <p:cNvSpPr txBox="1"/>
          <p:nvPr/>
        </p:nvSpPr>
        <p:spPr>
          <a:xfrm>
            <a:off x="8400434" y="3591691"/>
            <a:ext cx="2118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22 - TCP or UDP over Ethernet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CA03F96-CF39-B4E5-440A-0DC2A6D00F5F}"/>
              </a:ext>
            </a:extLst>
          </p:cNvPr>
          <p:cNvSpPr txBox="1"/>
          <p:nvPr/>
        </p:nvSpPr>
        <p:spPr>
          <a:xfrm>
            <a:off x="8400434" y="3893135"/>
            <a:ext cx="19922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23 - TCP or UDP over 3G/4G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B135F26-DFB1-BF90-C5B5-CA3ACD5C813C}"/>
              </a:ext>
            </a:extLst>
          </p:cNvPr>
          <p:cNvSpPr txBox="1"/>
          <p:nvPr/>
        </p:nvSpPr>
        <p:spPr>
          <a:xfrm>
            <a:off x="8400434" y="4194579"/>
            <a:ext cx="12070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>
                <a:solidFill>
                  <a:schemeClr val="bg1">
                    <a:lumMod val="50000"/>
                  </a:schemeClr>
                </a:solidFill>
              </a:rPr>
              <a:t>24 - WhiteRabbit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73CC26-906B-50AF-9294-C3EC3884F0F1}"/>
              </a:ext>
            </a:extLst>
          </p:cNvPr>
          <p:cNvSpPr txBox="1"/>
          <p:nvPr/>
        </p:nvSpPr>
        <p:spPr>
          <a:xfrm>
            <a:off x="5926903" y="3798000"/>
            <a:ext cx="9830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16 - WorldFIP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A1C0E3-DEFE-126A-BA00-A81FF96856C0}"/>
              </a:ext>
            </a:extLst>
          </p:cNvPr>
          <p:cNvSpPr txBox="1"/>
          <p:nvPr/>
        </p:nvSpPr>
        <p:spPr>
          <a:xfrm>
            <a:off x="3061933" y="1365511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2013 Survey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014519-4E85-DD0E-5761-9A5C71EBBF4A}"/>
              </a:ext>
            </a:extLst>
          </p:cNvPr>
          <p:cNvSpPr txBox="1"/>
          <p:nvPr/>
        </p:nvSpPr>
        <p:spPr>
          <a:xfrm>
            <a:off x="6850747" y="1365511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2022 Survey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AFF8DE-A057-3AED-7C04-50544D0DE882}"/>
              </a:ext>
            </a:extLst>
          </p:cNvPr>
          <p:cNvSpPr txBox="1"/>
          <p:nvPr/>
        </p:nvSpPr>
        <p:spPr>
          <a:xfrm>
            <a:off x="8400434" y="2988803"/>
            <a:ext cx="11108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>
                <a:solidFill>
                  <a:schemeClr val="bg1">
                    <a:lumMod val="50000"/>
                  </a:schemeClr>
                </a:solidFill>
              </a:rPr>
              <a:t>20 - FGC_Ether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208E96E-FE51-D195-7A34-6490F5679A38}"/>
              </a:ext>
            </a:extLst>
          </p:cNvPr>
          <p:cNvSpPr txBox="1"/>
          <p:nvPr/>
        </p:nvSpPr>
        <p:spPr>
          <a:xfrm>
            <a:off x="198555" y="4978257"/>
            <a:ext cx="71270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i="1" dirty="0"/>
              <a:t>16 fielbuses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26D9339-1149-44F5-7392-815B8278D00B}"/>
              </a:ext>
            </a:extLst>
          </p:cNvPr>
          <p:cNvSpPr txBox="1"/>
          <p:nvPr/>
        </p:nvSpPr>
        <p:spPr>
          <a:xfrm>
            <a:off x="4178263" y="4978257"/>
            <a:ext cx="71270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i="1" dirty="0"/>
              <a:t>17 fielbuses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F1CF55D-3ADD-D7AE-5B1E-3E389CA3EA83}"/>
              </a:ext>
            </a:extLst>
          </p:cNvPr>
          <p:cNvSpPr txBox="1"/>
          <p:nvPr/>
        </p:nvSpPr>
        <p:spPr>
          <a:xfrm>
            <a:off x="5926903" y="3483900"/>
            <a:ext cx="77585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15 - RS422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46AAE8-29AE-AD68-5F35-FBD8A2C5AEA4}"/>
              </a:ext>
            </a:extLst>
          </p:cNvPr>
          <p:cNvSpPr txBox="1"/>
          <p:nvPr/>
        </p:nvSpPr>
        <p:spPr>
          <a:xfrm>
            <a:off x="0" y="5808059"/>
            <a:ext cx="1219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i="0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“</a:t>
            </a:r>
            <a:r>
              <a:rPr lang="en-GB" sz="1100" i="1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Recommendations for the use of fieldbuses at CERN in the LHC era</a:t>
            </a:r>
            <a:r>
              <a:rPr lang="en-GB" sz="1100" i="0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”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, </a:t>
            </a:r>
            <a:r>
              <a:rPr lang="en-GB" sz="1100" i="0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Baribaud</a:t>
            </a:r>
            <a:r>
              <a:rPr lang="en-GB" sz="1100" i="0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 et al., Fieldbus Working Group, 1996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, </a:t>
            </a:r>
            <a:r>
              <a:rPr lang="en-GB" sz="1100" dirty="0">
                <a:hlinkClick r:id="rId2"/>
              </a:rPr>
              <a:t>http://cdsweb.cern.ch/record/311229</a:t>
            </a:r>
            <a:r>
              <a:rPr lang="en-GB" sz="1100" dirty="0"/>
              <a:t> </a:t>
            </a:r>
            <a:endParaRPr lang="en-CH" sz="1100" dirty="0"/>
          </a:p>
        </p:txBody>
      </p:sp>
    </p:spTree>
    <p:extLst>
      <p:ext uri="{BB962C8B-B14F-4D97-AF65-F5344CB8AC3E}">
        <p14:creationId xmlns:p14="http://schemas.microsoft.com/office/powerpoint/2010/main" val="4274865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F36B5-54D4-DC21-5003-07847155E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Survey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7B780-51C1-BC1C-BD63-B3B8BA1D3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LS3-LS4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FB907-6D40-BA81-3406-75C99F34D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30155-F807-EC99-1234-CB616DFFE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11F00-E0F9-72B4-0FA7-3C4166F31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43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8DF3C0-0754-0E00-953C-1D794717B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402904" cy="1065742"/>
          </a:xfrm>
        </p:spPr>
        <p:txBody>
          <a:bodyPr/>
          <a:lstStyle/>
          <a:p>
            <a:r>
              <a:rPr lang="en-US" dirty="0"/>
              <a:t>LS3-LS4</a:t>
            </a:r>
            <a:r>
              <a:rPr lang="en-CH" dirty="0"/>
              <a:t> </a:t>
            </a:r>
            <a:r>
              <a:rPr lang="en-US" dirty="0"/>
              <a:t>needs - Industrial Fieldbuses</a:t>
            </a:r>
            <a:endParaRPr lang="en-CH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FE6823-32A1-FD60-C5BC-AF58544160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588088"/>
            <a:ext cx="5616575" cy="4608512"/>
          </a:xfrm>
        </p:spPr>
        <p:txBody>
          <a:bodyPr/>
          <a:lstStyle/>
          <a:p>
            <a:r>
              <a:rPr lang="en-CH" sz="1800" dirty="0"/>
              <a:t>P</a:t>
            </a:r>
            <a:r>
              <a:rPr lang="en-US" sz="1800" dirty="0"/>
              <a:t>ROFIBUS replacement by </a:t>
            </a:r>
            <a:r>
              <a:rPr lang="en-CH" sz="1800" dirty="0"/>
              <a:t>P</a:t>
            </a:r>
            <a:r>
              <a:rPr lang="en-US" sz="1800" dirty="0"/>
              <a:t>ROFINET</a:t>
            </a:r>
            <a:r>
              <a:rPr lang="en-CH" sz="1800" dirty="0"/>
              <a:t> </a:t>
            </a:r>
          </a:p>
          <a:p>
            <a:pPr lvl="1" indent="0">
              <a:buNone/>
            </a:pPr>
            <a:r>
              <a:rPr lang="en-CH" sz="1400" dirty="0"/>
              <a:t>TE-VSC, SY-EPC</a:t>
            </a:r>
            <a:r>
              <a:rPr lang="en-US" sz="1400" dirty="0"/>
              <a:t>, TE-ABT</a:t>
            </a:r>
            <a:endParaRPr lang="en-CH" sz="1400" dirty="0"/>
          </a:p>
          <a:p>
            <a:r>
              <a:rPr lang="en-CH" sz="1800" dirty="0"/>
              <a:t>P</a:t>
            </a:r>
            <a:r>
              <a:rPr lang="en-US" sz="1800" dirty="0"/>
              <a:t>ROFIBUS still needs to be supported though</a:t>
            </a:r>
            <a:r>
              <a:rPr lang="en-CH" sz="1800" dirty="0"/>
              <a:t> </a:t>
            </a:r>
            <a:endParaRPr lang="en-US" sz="1800" b="0" dirty="0"/>
          </a:p>
          <a:p>
            <a:r>
              <a:rPr lang="en-US" sz="1800" dirty="0"/>
              <a:t>Decommissioning of s</a:t>
            </a:r>
            <a:r>
              <a:rPr lang="en-CH" sz="1800" dirty="0"/>
              <a:t>erial protocols </a:t>
            </a:r>
          </a:p>
          <a:p>
            <a:pPr lvl="1" indent="0">
              <a:buNone/>
            </a:pPr>
            <a:r>
              <a:rPr lang="en-CH" sz="1400" dirty="0"/>
              <a:t>SY-ABT</a:t>
            </a:r>
          </a:p>
          <a:p>
            <a:r>
              <a:rPr lang="en-US" sz="1800" b="1" dirty="0">
                <a:solidFill>
                  <a:srgbClr val="2F2F2F"/>
                </a:solidFill>
              </a:rPr>
              <a:t>Industrial Ethernet </a:t>
            </a:r>
            <a:r>
              <a:rPr lang="en-US" sz="1800" dirty="0">
                <a:solidFill>
                  <a:srgbClr val="2F2F2F"/>
                </a:solidFill>
              </a:rPr>
              <a:t>with</a:t>
            </a:r>
            <a:r>
              <a:rPr lang="en-US" sz="1800" b="1" dirty="0">
                <a:solidFill>
                  <a:srgbClr val="2F2F2F"/>
                </a:solidFill>
              </a:rPr>
              <a:t> Custom electronics</a:t>
            </a:r>
          </a:p>
          <a:p>
            <a:pPr marL="457200" lvl="1" indent="0">
              <a:buNone/>
            </a:pPr>
            <a:r>
              <a:rPr lang="en-US" sz="1400" dirty="0" err="1">
                <a:solidFill>
                  <a:srgbClr val="2F2F2F"/>
                </a:solidFill>
              </a:rPr>
              <a:t>WorldFIP</a:t>
            </a:r>
            <a:r>
              <a:rPr lang="en-US" sz="1400" dirty="0">
                <a:solidFill>
                  <a:srgbClr val="2F2F2F"/>
                </a:solidFill>
              </a:rPr>
              <a:t> - PROFINET translator supported by DI/OT</a:t>
            </a:r>
          </a:p>
          <a:p>
            <a:endParaRPr lang="en-CH" sz="17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AC923-31F3-85C2-F8B8-77E8C0B085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3C04B-D5A4-5CC7-E4DF-19E061459CC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DB453-0031-6596-8F6B-C386D497CB0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54E57423-DC48-966D-58FB-CFD9977FFD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8157760"/>
              </p:ext>
            </p:extLst>
          </p:nvPr>
        </p:nvGraphicFramePr>
        <p:xfrm>
          <a:off x="6394317" y="1502774"/>
          <a:ext cx="5561966" cy="3062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300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8DF3C0-0754-0E00-953C-1D794717B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LS3-LS4</a:t>
            </a:r>
            <a:r>
              <a:rPr lang="en-CH" dirty="0"/>
              <a:t> </a:t>
            </a:r>
            <a:r>
              <a:rPr lang="en-US" dirty="0"/>
              <a:t>needs - Custom Electronics</a:t>
            </a:r>
            <a:br>
              <a:rPr lang="en-US" dirty="0"/>
            </a:br>
            <a:r>
              <a:rPr lang="en-US" b="0"/>
              <a:t>Radiation Tolerant</a:t>
            </a:r>
            <a:endParaRPr lang="en-CH" b="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FE6823-32A1-FD60-C5BC-AF58544160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r>
              <a:rPr lang="en-US" dirty="0"/>
              <a:t>Possible increase of </a:t>
            </a:r>
            <a:r>
              <a:rPr lang="en-US" dirty="0" err="1"/>
              <a:t>WorldFIP</a:t>
            </a:r>
            <a:r>
              <a:rPr lang="en-US" dirty="0"/>
              <a:t> installations </a:t>
            </a:r>
          </a:p>
          <a:p>
            <a:pPr lvl="1" indent="0">
              <a:buNone/>
            </a:pPr>
            <a:r>
              <a:rPr lang="en-US" sz="2100" dirty="0" err="1"/>
              <a:t>WorldFIP</a:t>
            </a:r>
            <a:r>
              <a:rPr lang="en-US" sz="2100" dirty="0"/>
              <a:t> supported by DI/OT (GM and WIC)</a:t>
            </a:r>
          </a:p>
          <a:p>
            <a:pPr lvl="1" indent="0">
              <a:buNone/>
            </a:pPr>
            <a:r>
              <a:rPr lang="en-US" sz="2100" dirty="0"/>
              <a:t>Considered for BLM and BPM by BE-BI</a:t>
            </a:r>
          </a:p>
          <a:p>
            <a:r>
              <a:rPr lang="en-US" dirty="0"/>
              <a:t>No need for higher bandwidth for rad-</a:t>
            </a:r>
            <a:r>
              <a:rPr lang="en-US" dirty="0" err="1"/>
              <a:t>tol</a:t>
            </a:r>
            <a:r>
              <a:rPr lang="en-US" dirty="0"/>
              <a:t> fieldbus</a:t>
            </a:r>
          </a:p>
          <a:p>
            <a:pPr marL="323850" marR="0" lvl="1" indent="0" defTabSz="914400" rtl="0" eaLnBrk="1" fontAlgn="auto" latinLnBrk="0" hangingPunct="1">
              <a:spcBef>
                <a:spcPts val="500"/>
              </a:spcBef>
              <a:spcAft>
                <a:spcPts val="3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2.5 Mbps seem sufficient for HL-LHC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AC923-31F3-85C2-F8B8-77E8C0B085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3C04B-D5A4-5CC7-E4DF-19E061459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Jean-Charles Tournier | CTTB Fieldbus Survey 2022 Results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DB453-0031-6596-8F6B-C386D497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701424A9-EEC5-9BC9-6ECD-26232C8E34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2358822"/>
              </p:ext>
            </p:extLst>
          </p:nvPr>
        </p:nvGraphicFramePr>
        <p:xfrm>
          <a:off x="6172199" y="1592264"/>
          <a:ext cx="5611813" cy="460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F900648-BDF4-5B7C-9D5D-C83A53F89278}"/>
              </a:ext>
            </a:extLst>
          </p:cNvPr>
          <p:cNvSpPr txBox="1"/>
          <p:nvPr/>
        </p:nvSpPr>
        <p:spPr>
          <a:xfrm>
            <a:off x="10573399" y="2660217"/>
            <a:ext cx="51616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expected</a:t>
            </a:r>
          </a:p>
        </p:txBody>
      </p:sp>
    </p:spTree>
    <p:extLst>
      <p:ext uri="{BB962C8B-B14F-4D97-AF65-F5344CB8AC3E}">
        <p14:creationId xmlns:p14="http://schemas.microsoft.com/office/powerpoint/2010/main" val="7986496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8DF3C0-0754-0E00-953C-1D794717B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LS3-LS4</a:t>
            </a:r>
            <a:r>
              <a:rPr lang="en-CH" dirty="0"/>
              <a:t> </a:t>
            </a:r>
            <a:r>
              <a:rPr lang="en-US" dirty="0"/>
              <a:t>needs - Custom Electronics</a:t>
            </a:r>
            <a:br>
              <a:rPr lang="en-US" dirty="0"/>
            </a:br>
            <a:r>
              <a:rPr lang="en-US" b="0"/>
              <a:t>Nanosecond level synchronization</a:t>
            </a:r>
            <a:endParaRPr lang="en-CH" b="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FE6823-32A1-FD60-C5BC-AF58544160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r>
              <a:rPr lang="en-US" sz="1800" dirty="0"/>
              <a:t>Increasing number of </a:t>
            </a:r>
            <a:r>
              <a:rPr lang="en-US" sz="1800" dirty="0" err="1"/>
              <a:t>WhiteRabbit</a:t>
            </a:r>
            <a:r>
              <a:rPr lang="en-US" sz="1800" dirty="0"/>
              <a:t> applications</a:t>
            </a:r>
          </a:p>
          <a:p>
            <a:pPr marL="228600" lvl="1" indent="0">
              <a:buNone/>
            </a:pPr>
            <a:r>
              <a:rPr lang="en-US" sz="1600" dirty="0">
                <a:ea typeface="+mn-lt"/>
                <a:cs typeface="+mn-lt"/>
              </a:rPr>
              <a:t>General Machine Timing (GMT), potentially Beam Synchronous Timing (BST), Safe Machine Parameters (SMP), WR Trigger Distribution (WRTD), potentially RF Crab Cavities.</a:t>
            </a:r>
            <a:endParaRPr lang="en-US" sz="1600" dirty="0">
              <a:cs typeface="Arial"/>
            </a:endParaRPr>
          </a:p>
          <a:p>
            <a:pPr marL="228600" lvl="1" indent="0">
              <a:buNone/>
            </a:pPr>
            <a:r>
              <a:rPr lang="en-US" sz="1600" dirty="0"/>
              <a:t>A CERN-wide WR network under deployment  (mainly for </a:t>
            </a:r>
            <a:r>
              <a:rPr lang="en-US" sz="1600" dirty="0">
                <a:ea typeface="+mn-lt"/>
                <a:cs typeface="+mn-lt"/>
              </a:rPr>
              <a:t>GMT/</a:t>
            </a:r>
            <a:r>
              <a:rPr lang="en-US" sz="1600" dirty="0" err="1">
                <a:ea typeface="+mn-lt"/>
                <a:cs typeface="+mn-lt"/>
              </a:rPr>
              <a:t>BSToWR</a:t>
            </a:r>
            <a:r>
              <a:rPr lang="en-US" sz="1600" dirty="0">
                <a:ea typeface="+mn-lt"/>
                <a:cs typeface="+mn-lt"/>
              </a:rPr>
              <a:t>)</a:t>
            </a:r>
            <a:endParaRPr lang="en-US" sz="1600" dirty="0"/>
          </a:p>
          <a:p>
            <a:pPr marL="228600" lvl="1" indent="0">
              <a:buNone/>
            </a:pPr>
            <a:r>
              <a:rPr lang="en-US" sz="1600" dirty="0"/>
              <a:t>WR supported by DI/OT</a:t>
            </a:r>
            <a:endParaRPr lang="en-US" sz="1800" dirty="0">
              <a:cs typeface="Arial"/>
            </a:endParaRPr>
          </a:p>
          <a:p>
            <a:r>
              <a:rPr lang="en-US" sz="1800" dirty="0"/>
              <a:t>Need for data transfers protocols over </a:t>
            </a:r>
            <a:r>
              <a:rPr lang="en-US" sz="1800" dirty="0" err="1"/>
              <a:t>WhiteRabbit</a:t>
            </a:r>
            <a:endParaRPr lang="en-US" sz="1800" dirty="0"/>
          </a:p>
          <a:p>
            <a:pPr lvl="1" indent="0">
              <a:buNone/>
            </a:pPr>
            <a:r>
              <a:rPr lang="en-US" sz="1600" dirty="0"/>
              <a:t>Raw Ethernet or UDP layer</a:t>
            </a:r>
          </a:p>
          <a:p>
            <a:pPr lvl="1" indent="0">
              <a:buNone/>
            </a:pPr>
            <a:r>
              <a:rPr lang="en-US" sz="1600" dirty="0"/>
              <a:t>Efforts for standardization</a:t>
            </a:r>
          </a:p>
          <a:p>
            <a:pPr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AC923-31F3-85C2-F8B8-77E8C0B085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3C04B-D5A4-5CC7-E4DF-19E061459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Jean-Charles Tournier | CTTB Fieldbus Survey 2022 Results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DB453-0031-6596-8F6B-C386D497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DCA2513-91FE-52C3-3FDD-1D1DED8706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5330322"/>
              </p:ext>
            </p:extLst>
          </p:nvPr>
        </p:nvGraphicFramePr>
        <p:xfrm>
          <a:off x="6172199" y="1592264"/>
          <a:ext cx="5611813" cy="460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A843F0D-D5B2-C9A8-CE6B-FF019513AA44}"/>
              </a:ext>
            </a:extLst>
          </p:cNvPr>
          <p:cNvSpPr txBox="1"/>
          <p:nvPr/>
        </p:nvSpPr>
        <p:spPr>
          <a:xfrm>
            <a:off x="10527191" y="2242528"/>
            <a:ext cx="51616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expected</a:t>
            </a:r>
          </a:p>
        </p:txBody>
      </p:sp>
    </p:spTree>
    <p:extLst>
      <p:ext uri="{BB962C8B-B14F-4D97-AF65-F5344CB8AC3E}">
        <p14:creationId xmlns:p14="http://schemas.microsoft.com/office/powerpoint/2010/main" val="2535662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8DF3C0-0754-0E00-953C-1D794717B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LS3-LS4</a:t>
            </a:r>
            <a:r>
              <a:rPr lang="en-CH" dirty="0"/>
              <a:t> </a:t>
            </a:r>
            <a:r>
              <a:rPr lang="en-US" dirty="0"/>
              <a:t>needs - Custom Electronics</a:t>
            </a:r>
            <a:br>
              <a:rPr lang="en-US" dirty="0"/>
            </a:br>
            <a:r>
              <a:rPr lang="en-US" b="0"/>
              <a:t>Microsecond level synchronization</a:t>
            </a:r>
            <a:endParaRPr lang="en-CH" b="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FE6823-32A1-FD60-C5BC-AF58544160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r>
              <a:rPr lang="en-US" sz="1900" dirty="0"/>
              <a:t>Currently</a:t>
            </a:r>
          </a:p>
          <a:p>
            <a:pPr lvl="1" indent="0">
              <a:buNone/>
            </a:pPr>
            <a:r>
              <a:rPr lang="en-GB" sz="1900" b="1" dirty="0"/>
              <a:t>FGC-ether</a:t>
            </a:r>
            <a:r>
              <a:rPr lang="en-GB" sz="1900" dirty="0"/>
              <a:t>: since Run2; Raw Ethernet + 50Hz</a:t>
            </a:r>
          </a:p>
          <a:p>
            <a:pPr lvl="1" indent="0">
              <a:buNone/>
            </a:pPr>
            <a:r>
              <a:rPr lang="en-GB" sz="1900" b="1" dirty="0"/>
              <a:t>QPS</a:t>
            </a:r>
            <a:r>
              <a:rPr lang="en-GB" sz="1900" dirty="0"/>
              <a:t>: since Run3; UDP + PTP</a:t>
            </a:r>
          </a:p>
          <a:p>
            <a:pPr lvl="1" indent="0">
              <a:buNone/>
            </a:pPr>
            <a:r>
              <a:rPr lang="en-GB" sz="1900" dirty="0"/>
              <a:t>Different implementations: off-the-shelf switches &amp; some custom developments </a:t>
            </a:r>
          </a:p>
          <a:p>
            <a:pPr lvl="1" indent="0">
              <a:buNone/>
            </a:pPr>
            <a:r>
              <a:rPr lang="en-GB" sz="1900" b="1" dirty="0"/>
              <a:t>No centrally supported solution</a:t>
            </a:r>
            <a:endParaRPr lang="en-GB" sz="1900" dirty="0"/>
          </a:p>
          <a:p>
            <a:r>
              <a:rPr lang="en-US" sz="1900" dirty="0"/>
              <a:t>LS3-LS4</a:t>
            </a:r>
          </a:p>
          <a:p>
            <a:pPr lvl="1" indent="0">
              <a:buNone/>
            </a:pPr>
            <a:r>
              <a:rPr lang="en-GB" sz="1900" dirty="0"/>
              <a:t>Requests for centralised support: FGC4, QPS-extensions</a:t>
            </a:r>
          </a:p>
          <a:p>
            <a:pPr lvl="1" indent="0">
              <a:buNone/>
            </a:pPr>
            <a:r>
              <a:rPr lang="en-GB" sz="1900" dirty="0"/>
              <a:t>Possible solution with off-the-shelf</a:t>
            </a:r>
            <a:r>
              <a:rPr lang="en-US" sz="1900" dirty="0"/>
              <a:t> switches &amp; one WR connection for PTP</a:t>
            </a:r>
          </a:p>
          <a:p>
            <a:pPr lvl="1" indent="0">
              <a:buNone/>
            </a:pPr>
            <a:r>
              <a:rPr lang="en-US" sz="1900" dirty="0"/>
              <a:t>Formalization &amp; Resources to be discussed </a:t>
            </a:r>
          </a:p>
          <a:p>
            <a:pPr lvl="1" indent="0">
              <a:buNone/>
            </a:pPr>
            <a:endParaRPr lang="en-US" sz="1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AC923-31F3-85C2-F8B8-77E8C0B085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3C04B-D5A4-5CC7-E4DF-19E061459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Jean-Charles Tournier | CTTB Fieldbus Survey 2022 Results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DB453-0031-6596-8F6B-C386D497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26</a:t>
            </a:fld>
            <a:endParaRPr lang="en-US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7A7EF35B-5082-9894-8A16-15F84CFEC0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7449916"/>
              </p:ext>
            </p:extLst>
          </p:nvPr>
        </p:nvGraphicFramePr>
        <p:xfrm>
          <a:off x="6172199" y="1592264"/>
          <a:ext cx="5611813" cy="460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3B6A15C-591F-3D9E-2670-72F0FD3B1A37}"/>
              </a:ext>
            </a:extLst>
          </p:cNvPr>
          <p:cNvSpPr txBox="1"/>
          <p:nvPr/>
        </p:nvSpPr>
        <p:spPr>
          <a:xfrm>
            <a:off x="10573399" y="2112709"/>
            <a:ext cx="51616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expected</a:t>
            </a:r>
          </a:p>
        </p:txBody>
      </p:sp>
    </p:spTree>
    <p:extLst>
      <p:ext uri="{BB962C8B-B14F-4D97-AF65-F5344CB8AC3E}">
        <p14:creationId xmlns:p14="http://schemas.microsoft.com/office/powerpoint/2010/main" val="10532603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F36B5-54D4-DC21-5003-07847155E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Survey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7B780-51C1-BC1C-BD63-B3B8BA1D3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LS5+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FB907-6D40-BA81-3406-75C99F34D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30155-F807-EC99-1234-CB616DFFE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11F00-E0F9-72B4-0FA7-3C4166F31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6213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FE6823-32A1-FD60-C5BC-AF5854416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85170"/>
            <a:ext cx="11376024" cy="4608512"/>
          </a:xfrm>
        </p:spPr>
        <p:txBody>
          <a:bodyPr/>
          <a:lstStyle/>
          <a:p>
            <a:r>
              <a:rPr lang="en-US" dirty="0"/>
              <a:t>Maintain support centrally supported fieldbuses</a:t>
            </a:r>
          </a:p>
          <a:p>
            <a:pPr lvl="1" indent="0">
              <a:buNone/>
            </a:pPr>
            <a:r>
              <a:rPr lang="en-US" dirty="0" err="1"/>
              <a:t>WorldFIP</a:t>
            </a:r>
            <a:r>
              <a:rPr lang="en-US" dirty="0"/>
              <a:t>, PROFIBUS, PROFINET, MODBUS</a:t>
            </a:r>
          </a:p>
          <a:p>
            <a:pPr lvl="1" indent="0">
              <a:buNone/>
            </a:pPr>
            <a:r>
              <a:rPr lang="en-US" dirty="0"/>
              <a:t>Possibly more but not explicitly mentioned in the survey, e.g. CAN</a:t>
            </a:r>
          </a:p>
          <a:p>
            <a:r>
              <a:rPr lang="en-CH" dirty="0"/>
              <a:t>Strong request to consider wireless fieldbuses </a:t>
            </a:r>
            <a:r>
              <a:rPr lang="en-US" dirty="0"/>
              <a:t>(TE-VSC, TE-CRG, BE-CEM, </a:t>
            </a:r>
            <a:r>
              <a:rPr lang="en-CH" dirty="0"/>
              <a:t>SY-ABT</a:t>
            </a:r>
            <a:r>
              <a:rPr lang="en-US" dirty="0"/>
              <a:t>)</a:t>
            </a:r>
            <a:endParaRPr lang="en-CH" dirty="0"/>
          </a:p>
          <a:p>
            <a:pPr lvl="1" indent="0">
              <a:buNone/>
            </a:pPr>
            <a:r>
              <a:rPr lang="en-US" dirty="0"/>
              <a:t>Harsh environment (EMC, etc.)</a:t>
            </a:r>
          </a:p>
          <a:p>
            <a:pPr lvl="1" indent="0">
              <a:buNone/>
            </a:pPr>
            <a:r>
              <a:rPr lang="en-CH" dirty="0"/>
              <a:t>Integration of IoT devices</a:t>
            </a:r>
          </a:p>
          <a:p>
            <a:r>
              <a:rPr lang="en-CH" dirty="0"/>
              <a:t>Be ready for the increased amount of data and security (SY-ABT)</a:t>
            </a:r>
          </a:p>
          <a:p>
            <a:pPr lvl="1" indent="0">
              <a:buNone/>
            </a:pPr>
            <a:r>
              <a:rPr lang="en-GB" dirty="0"/>
              <a:t>Higher bandwidth, d</a:t>
            </a:r>
            <a:r>
              <a:rPr lang="en-CH" dirty="0"/>
              <a:t>ata compression, encryption</a:t>
            </a:r>
          </a:p>
          <a:p>
            <a:pPr lvl="1" indent="0">
              <a:buNone/>
            </a:pPr>
            <a:r>
              <a:rPr lang="en-CH" dirty="0"/>
              <a:t>Integration of IoT devices</a:t>
            </a:r>
            <a:endParaRPr lang="en-US" dirty="0"/>
          </a:p>
          <a:p>
            <a:pPr marL="0" lvl="1"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2100" b="1" dirty="0"/>
              <a:t>Easier integration of PLCs in the Control System (SY-ABT)</a:t>
            </a:r>
          </a:p>
          <a:p>
            <a:pPr marL="324000" lvl="2" indent="0">
              <a:buNone/>
            </a:pPr>
            <a:r>
              <a:rPr lang="en-US" dirty="0" err="1"/>
              <a:t>SoftPLC</a:t>
            </a:r>
            <a:r>
              <a:rPr lang="en-US" dirty="0"/>
              <a:t> on FEC as PLC emulator</a:t>
            </a: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8DF3C0-0754-0E00-953C-1D794717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CH" dirty="0"/>
              <a:t>ong</a:t>
            </a:r>
            <a:r>
              <a:rPr lang="en-US" dirty="0"/>
              <a:t>-</a:t>
            </a:r>
            <a:r>
              <a:rPr lang="en-CH" dirty="0"/>
              <a:t>term needs (LS5+)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AC923-31F3-85C2-F8B8-77E8C0B08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3C04B-D5A4-5CC7-E4DF-19E061459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DB453-0031-6596-8F6B-C386D497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794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119CA-603E-DF82-1EEA-E4F9D04C2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Recommendations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85E96-91AC-DAA7-A399-79038CDC7C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Proposal to the IC forum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5A34B-5520-6B79-211B-885D15148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13503-E210-2666-DBEB-F97526B22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CB7F3-BA05-25C6-D8F6-8751CB3C8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72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62ED89-2DF4-701C-41DE-0D3EF0001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760" y="1181955"/>
            <a:ext cx="11376024" cy="4608512"/>
          </a:xfrm>
        </p:spPr>
        <p:txBody>
          <a:bodyPr/>
          <a:lstStyle/>
          <a:p>
            <a:pPr marL="0" indent="0">
              <a:buNone/>
            </a:pPr>
            <a:r>
              <a:rPr lang="en-CH" sz="1800" dirty="0"/>
              <a:t>Three surveys</a:t>
            </a:r>
          </a:p>
          <a:p>
            <a:pPr lvl="1"/>
            <a:r>
              <a:rPr lang="en-CH" sz="1400" dirty="0"/>
              <a:t>Identify the current installations</a:t>
            </a:r>
          </a:p>
          <a:p>
            <a:pPr lvl="1"/>
            <a:r>
              <a:rPr lang="en-CH" sz="1400" dirty="0"/>
              <a:t>Identify the short-term needs and evolutions</a:t>
            </a:r>
          </a:p>
          <a:p>
            <a:pPr lvl="1"/>
            <a:r>
              <a:rPr lang="en-CH" sz="1400" dirty="0"/>
              <a:t>Identify the long-term requirements</a:t>
            </a:r>
          </a:p>
          <a:p>
            <a:pPr marL="0" indent="0">
              <a:buNone/>
            </a:pPr>
            <a:r>
              <a:rPr lang="en-CH" sz="1800" dirty="0"/>
              <a:t>Audience</a:t>
            </a:r>
          </a:p>
          <a:p>
            <a:pPr lvl="1"/>
            <a:r>
              <a:rPr lang="en-CH" sz="1400" dirty="0"/>
              <a:t>All groups within ATS</a:t>
            </a:r>
          </a:p>
          <a:p>
            <a:pPr lvl="1"/>
            <a:r>
              <a:rPr lang="en-CH" sz="1400" dirty="0"/>
              <a:t>Groups identified during the previous survey</a:t>
            </a:r>
          </a:p>
          <a:p>
            <a:pPr lvl="1"/>
            <a:r>
              <a:rPr lang="en-CH" sz="1400" dirty="0"/>
              <a:t>Inputs from the CTTB and user forums</a:t>
            </a:r>
          </a:p>
          <a:p>
            <a:pPr marL="0" indent="0">
              <a:buNone/>
            </a:pPr>
            <a:r>
              <a:rPr lang="en-CH" sz="1800" dirty="0"/>
              <a:t>Fieldbuses (and protocols) considered</a:t>
            </a:r>
          </a:p>
          <a:p>
            <a:pPr lvl="1"/>
            <a:r>
              <a:rPr lang="en-CH" sz="1400" dirty="0"/>
              <a:t>Dedicated network</a:t>
            </a:r>
          </a:p>
          <a:p>
            <a:pPr lvl="1"/>
            <a:r>
              <a:rPr lang="en-CH" sz="1400" dirty="0"/>
              <a:t>Connecting low-level control and monitoring devices</a:t>
            </a:r>
          </a:p>
          <a:p>
            <a:pPr lvl="1"/>
            <a:r>
              <a:rPr lang="en-CH" sz="1400" dirty="0"/>
              <a:t>Deterministic</a:t>
            </a:r>
          </a:p>
          <a:p>
            <a:pPr lvl="1"/>
            <a:r>
              <a:rPr lang="en-CH" sz="1400" dirty="0"/>
              <a:t>Dedicated or specific communication protocols</a:t>
            </a:r>
          </a:p>
          <a:p>
            <a:pPr lvl="1"/>
            <a:r>
              <a:rPr lang="en-CH" sz="1400" dirty="0"/>
              <a:t>Point-to-point, broadcast only and TN not considered</a:t>
            </a:r>
          </a:p>
          <a:p>
            <a:pPr marL="0" indent="0">
              <a:buNone/>
            </a:pPr>
            <a:endParaRPr lang="en-CH" sz="17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450DA8-DA49-BEBB-80A1-B27E9150E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Fieldbuses Review Approach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6DA56-8B01-7A00-79EA-78545C4A5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FF5D6-F15B-43CF-0CFA-F907AA300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79C9E-42FB-3BE3-0FB9-96C129B18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CD5CADCD-28B9-65F4-F5E0-18684A702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0363" y="1588701"/>
            <a:ext cx="4007685" cy="1384727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4842CBAD-BB7F-A3C6-C8EA-90BD52A33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271" y="2984716"/>
            <a:ext cx="4082348" cy="1337382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2729C568-8F41-988A-9D44-BF109DFC7F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0103" y="4333386"/>
            <a:ext cx="4495889" cy="1295623"/>
          </a:xfrm>
          <a:prstGeom prst="rect">
            <a:avLst/>
          </a:prstGeom>
          <a:ln>
            <a:solidFill>
              <a:srgbClr val="303030"/>
            </a:solidFill>
          </a:ln>
        </p:spPr>
      </p:pic>
    </p:spTree>
    <p:extLst>
      <p:ext uri="{BB962C8B-B14F-4D97-AF65-F5344CB8AC3E}">
        <p14:creationId xmlns:p14="http://schemas.microsoft.com/office/powerpoint/2010/main" val="25443893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DCE7F74-67E6-88D1-040D-925354F4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461" y="1290339"/>
            <a:ext cx="7890622" cy="460851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CH" sz="1800" dirty="0"/>
              <a:t>Maintain the support of currently centrally supported fieldbuses</a:t>
            </a:r>
          </a:p>
          <a:p>
            <a:pPr lvl="1" indent="0">
              <a:buNone/>
            </a:pPr>
            <a:r>
              <a:rPr lang="en-CH" sz="1400" dirty="0"/>
              <a:t>CAN, EtherNet/IP, FIPIO, MODBUS, PROFI(BUS/NET/ Safe), White Rabbit, WorldFIP</a:t>
            </a:r>
          </a:p>
          <a:p>
            <a:pPr marL="457200" indent="-457200">
              <a:buFont typeface="+mj-lt"/>
              <a:buAutoNum type="arabicPeriod"/>
            </a:pPr>
            <a:r>
              <a:rPr lang="en-CH" sz="1800" dirty="0"/>
              <a:t>Foster ethernet based fielbuses</a:t>
            </a:r>
          </a:p>
          <a:p>
            <a:pPr marL="546100" lvl="2" indent="0">
              <a:buNone/>
            </a:pPr>
            <a:r>
              <a:rPr lang="en-CH" sz="1400" dirty="0"/>
              <a:t>Migrate from serial to ethernet based fieldbuses whenever possible for existing installations</a:t>
            </a:r>
          </a:p>
          <a:p>
            <a:pPr marL="546100" lvl="2" indent="0">
              <a:buNone/>
            </a:pPr>
            <a:r>
              <a:rPr lang="en-CH" sz="1400" dirty="0"/>
              <a:t>Ethernet based fieldbuses should be favored for new installations </a:t>
            </a:r>
          </a:p>
          <a:p>
            <a:pPr marL="457200" indent="-457200">
              <a:buFont typeface="+mj-lt"/>
              <a:buAutoNum type="arabicPeriod"/>
            </a:pPr>
            <a:r>
              <a:rPr lang="en-CH" sz="1800" dirty="0"/>
              <a:t>Explore wireless fieldbuses</a:t>
            </a:r>
          </a:p>
          <a:p>
            <a:pPr marL="584350" lvl="2" indent="0">
              <a:buNone/>
            </a:pPr>
            <a:r>
              <a:rPr lang="en-CH" sz="1400" dirty="0"/>
              <a:t>Mandate a group to evaluate and validate existing solutions</a:t>
            </a:r>
          </a:p>
          <a:p>
            <a:pPr marL="584350" lvl="2" indent="0">
              <a:buNone/>
            </a:pPr>
            <a:r>
              <a:rPr lang="en-CH" sz="1400" dirty="0"/>
              <a:t>e.g. PROFINET over </a:t>
            </a:r>
            <a:r>
              <a:rPr lang="en-GB" sz="1400" b="0" i="0" dirty="0">
                <a:effectLst/>
              </a:rPr>
              <a:t>IEEE 802.11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1800" dirty="0"/>
              <a:t>Update the 2013 list of recommended fieldbuses</a:t>
            </a:r>
          </a:p>
          <a:p>
            <a:pPr marL="584350" lvl="2" indent="0">
              <a:buNone/>
            </a:pPr>
            <a:r>
              <a:rPr lang="en-CH" sz="1400" dirty="0"/>
              <a:t>Add explicitly PROFIsafe to the list for safety system</a:t>
            </a:r>
          </a:p>
          <a:p>
            <a:pPr marL="584350" lvl="2" indent="0">
              <a:buNone/>
            </a:pPr>
            <a:r>
              <a:rPr lang="en-CH" sz="1400" dirty="0"/>
              <a:t> Add explicitly WorldFIP</a:t>
            </a:r>
          </a:p>
          <a:p>
            <a:pPr marL="584350" lvl="2" indent="0">
              <a:buNone/>
            </a:pPr>
            <a:r>
              <a:rPr lang="en-CH" sz="1400" dirty="0"/>
              <a:t> What about FGC_Ether? To be addressed by the Custom </a:t>
            </a:r>
            <a:r>
              <a:rPr lang="en-CH" sz="1400"/>
              <a:t>Electronic Forum?</a:t>
            </a:r>
            <a:endParaRPr lang="en-CH" sz="1400" dirty="0"/>
          </a:p>
          <a:p>
            <a:pPr marL="584350" lvl="2" indent="0">
              <a:buNone/>
            </a:pPr>
            <a:r>
              <a:rPr lang="en-CH" sz="1400" dirty="0"/>
              <a:t> EtherCAT status study?</a:t>
            </a:r>
          </a:p>
          <a:p>
            <a:pPr marL="0" indent="0">
              <a:buNone/>
            </a:pPr>
            <a:endParaRPr lang="en-CH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6B7EDB-4FF8-44CA-C5FA-C613BD78B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Industrial Controls Fieldbuses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316FF-15BC-C0E9-AE78-333C01094F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11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60E58-2442-3AE4-ACD0-327C2EBBC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4BD39-E42E-8641-A9C8-C5B3A33E7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30</a:t>
            </a:fld>
            <a:endParaRPr lang="en-US"/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DFB94678-B5D0-5A74-917B-D6D824C27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8611" y="774851"/>
            <a:ext cx="3755620" cy="5308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06926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F4093-41B5-D548-5854-E56C782FF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AD83BE-82EC-05C2-92EA-55B01E2583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A98E2-3F20-6AAD-155E-383B8B680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F68C3-A245-0238-65E8-DCEA25BD9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1ABF8-BF19-369E-140D-54A22485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0829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FB00C0-7652-915F-7435-2C8280AAB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60D68C-05AF-897A-1246-95C9CBDD1C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69817" y="1592263"/>
            <a:ext cx="5616575" cy="4608512"/>
          </a:xfrm>
        </p:spPr>
        <p:txBody>
          <a:bodyPr numCol="1"/>
          <a:lstStyle/>
          <a:p>
            <a:r>
              <a:rPr lang="en-CH" sz="2000" dirty="0"/>
              <a:t>General</a:t>
            </a:r>
          </a:p>
          <a:p>
            <a:pPr lvl="1" indent="0">
              <a:buNone/>
            </a:pPr>
            <a:r>
              <a:rPr lang="en-CH" sz="1600" dirty="0"/>
              <a:t>Fieldbuses with most nodes are centrally supported</a:t>
            </a:r>
          </a:p>
          <a:p>
            <a:pPr lvl="1" indent="0">
              <a:buNone/>
            </a:pPr>
            <a:r>
              <a:rPr lang="en-CH" sz="1600" dirty="0"/>
              <a:t>Large variety of fieldbuses are currently in use despite the previous standardization efforts</a:t>
            </a:r>
          </a:p>
          <a:p>
            <a:pPr lvl="1" indent="0">
              <a:buNone/>
            </a:pPr>
            <a:r>
              <a:rPr lang="en-CH" sz="1600" dirty="0"/>
              <a:t>Many fieldbuses are used by only one group but have many nodes</a:t>
            </a:r>
          </a:p>
          <a:p>
            <a:pPr lvl="1" indent="0">
              <a:buNone/>
            </a:pPr>
            <a:endParaRPr lang="en-CH" sz="1600" dirty="0"/>
          </a:p>
          <a:p>
            <a:pPr lvl="1" indent="0">
              <a:buNone/>
            </a:pPr>
            <a:r>
              <a:rPr lang="en-CH" sz="1600" dirty="0"/>
              <a:t>Interviews would have been more effective than online surveys (but more time-consuming)</a:t>
            </a:r>
            <a:endParaRPr lang="en-CH" sz="2000" dirty="0"/>
          </a:p>
          <a:p>
            <a:endParaRPr lang="en-CH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BCFBD-FA97-5FD9-0B2B-DE3CA293C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B82DCA-16C2-2537-9F6F-23B5333B0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092A6-21D4-121E-DC09-BC703F0A0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9C037F17-C430-3729-24D7-1FE5808FE40E}"/>
              </a:ext>
            </a:extLst>
          </p:cNvPr>
          <p:cNvSpPr txBox="1">
            <a:spLocks/>
          </p:cNvSpPr>
          <p:nvPr/>
        </p:nvSpPr>
        <p:spPr>
          <a:xfrm>
            <a:off x="556813" y="1592263"/>
            <a:ext cx="5611813" cy="46085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2000" dirty="0"/>
              <a:t>Custom Electronics</a:t>
            </a:r>
          </a:p>
          <a:p>
            <a:pPr lvl="1" indent="0">
              <a:buFont typeface="Arial" charset="0"/>
              <a:buNone/>
            </a:pPr>
            <a:r>
              <a:rPr lang="en-CH" sz="1600" dirty="0"/>
              <a:t>WorldFIP is the clear option for radiation tolerant environment</a:t>
            </a:r>
          </a:p>
          <a:p>
            <a:pPr lvl="1" indent="0">
              <a:buFont typeface="Arial" charset="0"/>
              <a:buNone/>
            </a:pPr>
            <a:r>
              <a:rPr lang="en-CH" sz="1600" dirty="0"/>
              <a:t>WhiteRabbit is the clear option for nanosecond synchronization</a:t>
            </a:r>
          </a:p>
          <a:p>
            <a:pPr lvl="1" indent="0">
              <a:buFont typeface="Arial" charset="0"/>
              <a:buNone/>
            </a:pPr>
            <a:r>
              <a:rPr lang="en-CH" sz="1600" dirty="0"/>
              <a:t>Request for a centrally supported microsecond synchronization solution</a:t>
            </a:r>
          </a:p>
          <a:p>
            <a:r>
              <a:rPr lang="en-CH" sz="2000" dirty="0"/>
              <a:t>Industrial Controls</a:t>
            </a:r>
          </a:p>
          <a:p>
            <a:pPr lvl="1" indent="0">
              <a:buFont typeface="Arial" charset="0"/>
              <a:buNone/>
            </a:pPr>
            <a:r>
              <a:rPr lang="en-CH" sz="1600" dirty="0"/>
              <a:t>Trend to move away from “old” fieldbuses, e.g. serial, PROFIBUS</a:t>
            </a:r>
          </a:p>
          <a:p>
            <a:pPr lvl="1" indent="0">
              <a:buFont typeface="Arial" charset="0"/>
              <a:buNone/>
            </a:pPr>
            <a:r>
              <a:rPr lang="en-CH" sz="1600" dirty="0"/>
              <a:t>Clear request to explore wireless solutions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426619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77E9B3-BB78-C8BD-A012-C9E4DD3DA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en-US" sz="2300" b="1" dirty="0"/>
              <a:t>Update recommendations (WG and Forums)</a:t>
            </a:r>
            <a:endParaRPr lang="en-US" sz="1800" dirty="0"/>
          </a:p>
          <a:p>
            <a:pPr lvl="2" indent="0">
              <a:buNone/>
            </a:pPr>
            <a:r>
              <a:rPr lang="en-US" sz="1800" dirty="0"/>
              <a:t>Recommendations to be endorsed/amended by the forums</a:t>
            </a:r>
            <a:endParaRPr lang="en-CH" sz="1800" b="1" dirty="0"/>
          </a:p>
          <a:p>
            <a:pPr lvl="1" indent="0">
              <a:buNone/>
            </a:pPr>
            <a:endParaRPr lang="en-US" dirty="0"/>
          </a:p>
          <a:p>
            <a:pPr marL="342900" indent="-342900"/>
            <a:r>
              <a:rPr lang="en-US" sz="2300" b="1" dirty="0"/>
              <a:t>Plan and share (CTTB)</a:t>
            </a:r>
          </a:p>
          <a:p>
            <a:pPr lvl="2" indent="0">
              <a:buNone/>
            </a:pPr>
            <a:r>
              <a:rPr lang="en-US" sz="1800" dirty="0"/>
              <a:t>Estimate of </a:t>
            </a:r>
            <a:r>
              <a:rPr lang="en-US" sz="1800" b="1" dirty="0"/>
              <a:t>resources</a:t>
            </a:r>
            <a:r>
              <a:rPr lang="en-US" sz="1800" dirty="0"/>
              <a:t> for the implementation of the recommendations</a:t>
            </a:r>
          </a:p>
          <a:p>
            <a:pPr lvl="2" indent="0">
              <a:buNone/>
            </a:pPr>
            <a:r>
              <a:rPr lang="en-US" sz="1800" dirty="0"/>
              <a:t>Establish </a:t>
            </a:r>
            <a:r>
              <a:rPr lang="en-US" sz="1800" b="1" dirty="0"/>
              <a:t>accountability</a:t>
            </a:r>
            <a:r>
              <a:rPr lang="en-US" sz="1800" dirty="0"/>
              <a:t> mechanisms</a:t>
            </a:r>
          </a:p>
          <a:p>
            <a:pPr lvl="2" indent="0">
              <a:buNone/>
            </a:pPr>
            <a:r>
              <a:rPr lang="en-US" sz="1800" b="1" dirty="0"/>
              <a:t>Communicate</a:t>
            </a:r>
            <a:r>
              <a:rPr lang="en-US" sz="1800" dirty="0"/>
              <a:t> to the different stakeholders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DE3163-DBF8-B7B6-BE8B-A0EA1F10F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31539-1657-07B2-F5E6-0B8F7C2B0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5ADDC-0998-8F89-A15E-A848ADFD7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A9D8A-8FA2-2E66-0265-F4F08AAB7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127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40176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EBF4D5-5F10-0459-709E-1C193480E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IEC 61158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i="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Industrial communication networks - Fieldbus specification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, c.f. CERN Library 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“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Conceptually, a fieldbus is a digital, serial, multidrop, data bus for communication with industrial control and instrumentation devices such as – but not limited to – transducers, actuators and controllers. “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“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The IEC 61158 series specifies a number of fieldbus protocol types. Each protocol type is designed to permit multiple measurement and control devices to communicate on a shared medium. Devices communicate directly only with other devices of the same protocol type. “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Specifies each layer of the OSI model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Latest release dates from 2019 and lists up to 26 different types of protocols</a:t>
            </a:r>
            <a:endParaRPr lang="en-GB" sz="1200" dirty="0">
              <a:solidFill>
                <a:schemeClr val="bg2">
                  <a:lumMod val="10000"/>
                </a:schemeClr>
              </a:solidFill>
              <a:effectLst/>
              <a:latin typeface="Arial" panose="020B0604020202020204" pitchFamily="34" charset="0"/>
            </a:endParaRPr>
          </a:p>
          <a:p>
            <a:r>
              <a:rPr lang="en-GB" sz="1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IEC 61784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Industrial communication networks – Profiles, c.f. CERN Library 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Concrete implementation of IEC-61158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Defines ControlNet, Ethernet/IP, </a:t>
            </a:r>
            <a:r>
              <a:rPr lang="en-GB" sz="1200" dirty="0" err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DeviceNet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, PROFIBUS DP/PA, PROFINET, </a:t>
            </a:r>
            <a:r>
              <a:rPr lang="en-GB" sz="1200" dirty="0" err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WorldFIP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, INTERBUS, CC-Link, Hart, SERCOS, etc.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Access to the 2007 from the CERN library, but latest release from 2019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GB" sz="18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CH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283AB5-901E-1B60-0030-BFA97C1C0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IEC Standards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81217-F219-D1BB-B282-CD5A6E407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C9155-5B20-D660-5FC0-6FA156A30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4F55F-4532-7B1C-48FB-AFB829A4C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1703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CAACB32-490E-CCBD-7BC8-17A68F565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OSI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526D8-C251-5CC3-48AE-4EDDB329E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BCC2A-0701-3823-DD64-D1B1D1521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E3F7A-9D78-2CA0-3BA8-7F7AB70D7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028" name="Picture 4" descr="undefined">
            <a:extLst>
              <a:ext uri="{FF2B5EF4-FFF2-40B4-BE49-F238E27FC236}">
                <a16:creationId xmlns:a16="http://schemas.microsoft.com/office/drawing/2014/main" id="{FC342EDB-ABF8-6AE0-6E0F-C450B5225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727" y="1058333"/>
            <a:ext cx="4030133" cy="474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2226DD-E98A-C9BA-9078-A662FA22BAAD}"/>
              </a:ext>
            </a:extLst>
          </p:cNvPr>
          <p:cNvSpPr txBox="1"/>
          <p:nvPr/>
        </p:nvSpPr>
        <p:spPr>
          <a:xfrm>
            <a:off x="4669316" y="5799666"/>
            <a:ext cx="22169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800" dirty="0">
                <a:hlinkClick r:id="rId3"/>
              </a:rPr>
              <a:t>https://fr.wikipedia.org/wiki/Mod%C3%A8le_OSI</a:t>
            </a:r>
            <a:r>
              <a:rPr lang="en-GB" sz="800" dirty="0"/>
              <a:t> </a:t>
            </a:r>
            <a:endParaRPr lang="en-CH" sz="800" dirty="0"/>
          </a:p>
        </p:txBody>
      </p:sp>
    </p:spTree>
    <p:extLst>
      <p:ext uri="{BB962C8B-B14F-4D97-AF65-F5344CB8AC3E}">
        <p14:creationId xmlns:p14="http://schemas.microsoft.com/office/powerpoint/2010/main" val="39471706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51C296-58BD-136A-3B98-772286B71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PROFINET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EEC45-9D76-3ADF-9E24-B3BF8FAFC1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2212D-ED32-6661-F3CC-EE94AAD7D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4D1BB-87FA-A70C-AB47-0022AF292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37</a:t>
            </a:fld>
            <a:endParaRPr lang="en-US"/>
          </a:p>
        </p:txBody>
      </p:sp>
      <p:pic>
        <p:nvPicPr>
          <p:cNvPr id="2050" name="Picture 2" descr="ethernet_model">
            <a:extLst>
              <a:ext uri="{FF2B5EF4-FFF2-40B4-BE49-F238E27FC236}">
                <a16:creationId xmlns:a16="http://schemas.microsoft.com/office/drawing/2014/main" id="{81271FBA-CE16-B7D3-66BC-9AA1E9953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6809" y="1714042"/>
            <a:ext cx="5639191" cy="3031065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70F6F3-3707-96E7-1A81-766B492A23F5}"/>
              </a:ext>
            </a:extLst>
          </p:cNvPr>
          <p:cNvSpPr txBox="1"/>
          <p:nvPr/>
        </p:nvSpPr>
        <p:spPr>
          <a:xfrm>
            <a:off x="282222" y="6045200"/>
            <a:ext cx="391453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800">
                <a:hlinkClick r:id="rId3"/>
              </a:rPr>
              <a:t>https://profinetuniversity.com/industrial-automation-ethernet/network-reference-model/</a:t>
            </a:r>
            <a:endParaRPr lang="en-CH" sz="800" dirty="0"/>
          </a:p>
        </p:txBody>
      </p:sp>
      <p:pic>
        <p:nvPicPr>
          <p:cNvPr id="2052" name="Picture 4" descr="profinet_realtime">
            <a:extLst>
              <a:ext uri="{FF2B5EF4-FFF2-40B4-BE49-F238E27FC236}">
                <a16:creationId xmlns:a16="http://schemas.microsoft.com/office/drawing/2014/main" id="{49CC48C4-B340-C63C-8A70-F22AB3F17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568" y="1829752"/>
            <a:ext cx="4595623" cy="293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980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ABB018-D9E2-A8C8-4DCD-EFC375DA1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06" y="1124744"/>
            <a:ext cx="11376024" cy="4608512"/>
          </a:xfrm>
        </p:spPr>
        <p:txBody>
          <a:bodyPr/>
          <a:lstStyle/>
          <a:p>
            <a:pPr marL="0" indent="0">
              <a:buNone/>
            </a:pPr>
            <a:r>
              <a:rPr lang="en-CH" sz="2000" dirty="0"/>
              <a:t>July 2022</a:t>
            </a:r>
          </a:p>
          <a:p>
            <a:pPr lvl="1"/>
            <a:r>
              <a:rPr lang="en-CH" sz="1600" dirty="0"/>
              <a:t>CTTB mandates the Electronic and Industrial Controls forums to review the fieldbuses strategy</a:t>
            </a:r>
          </a:p>
          <a:p>
            <a:pPr lvl="1"/>
            <a:r>
              <a:rPr lang="en-CH" sz="1600" dirty="0"/>
              <a:t>Survey creation</a:t>
            </a:r>
          </a:p>
          <a:p>
            <a:pPr lvl="1"/>
            <a:endParaRPr lang="en-CH" sz="1600" dirty="0"/>
          </a:p>
          <a:p>
            <a:pPr marL="0" indent="0">
              <a:buNone/>
            </a:pPr>
            <a:r>
              <a:rPr lang="en-CH" sz="2000" dirty="0"/>
              <a:t>August – October 2022</a:t>
            </a:r>
          </a:p>
          <a:p>
            <a:pPr lvl="1"/>
            <a:r>
              <a:rPr lang="en-CH" sz="1600" dirty="0"/>
              <a:t>Survey announced at CTTB</a:t>
            </a:r>
          </a:p>
          <a:p>
            <a:pPr lvl="1"/>
            <a:r>
              <a:rPr lang="en-CH" sz="1600" dirty="0"/>
              <a:t>Survey sent to all identified groups </a:t>
            </a:r>
          </a:p>
          <a:p>
            <a:pPr lvl="1"/>
            <a:endParaRPr lang="en-CH" sz="1600" dirty="0"/>
          </a:p>
          <a:p>
            <a:pPr marL="0" indent="0">
              <a:buNone/>
            </a:pPr>
            <a:r>
              <a:rPr lang="en-CH" sz="2000" dirty="0"/>
              <a:t>November 2022 – February 2023</a:t>
            </a:r>
          </a:p>
          <a:p>
            <a:pPr lvl="1"/>
            <a:r>
              <a:rPr lang="en-CH" sz="1600" dirty="0"/>
              <a:t>Survey results collection and analysis</a:t>
            </a:r>
          </a:p>
          <a:p>
            <a:pPr lvl="1"/>
            <a:endParaRPr lang="en-CH" sz="1600" dirty="0"/>
          </a:p>
          <a:p>
            <a:pPr marL="0" indent="0">
              <a:buNone/>
            </a:pPr>
            <a:r>
              <a:rPr lang="en-CH" sz="2000" dirty="0"/>
              <a:t>May 2023</a:t>
            </a:r>
          </a:p>
          <a:p>
            <a:pPr lvl="1"/>
            <a:r>
              <a:rPr lang="en-CH" sz="1600" dirty="0"/>
              <a:t>Recommendations discussion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256C78A-55E6-244B-621A-E48F6AD75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Timeline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35CD4-922A-33B0-3733-E2DE81354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4871D-B6D0-173B-4E5E-48513642F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E80D1-52E8-0AE7-A081-7CB3B4300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946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F36B5-54D4-DC21-5003-07847155E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Survey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7B780-51C1-BC1C-BD63-B3B8BA1D3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FB907-6D40-BA81-3406-75C99F34D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30155-F807-EC99-1234-CB616DFFE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11F00-E0F9-72B4-0FA7-3C4166F31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048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B9F5C8-320B-CC60-21EA-BCA4102F8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EBC790-A97A-4323-52CB-EE53DB8268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7028" y="1588088"/>
            <a:ext cx="4472444" cy="4608512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11 Groups participating</a:t>
            </a:r>
          </a:p>
          <a:p>
            <a:pPr marL="324000" lvl="2" indent="0">
              <a:buNone/>
            </a:pPr>
            <a:r>
              <a:rPr lang="en-CH" b="1" dirty="0"/>
              <a:t>BE</a:t>
            </a:r>
          </a:p>
          <a:p>
            <a:pPr marL="648000" lvl="3" indent="0">
              <a:buNone/>
            </a:pPr>
            <a:r>
              <a:rPr lang="en-CH" dirty="0"/>
              <a:t>BE-CEM, BE-ICS</a:t>
            </a:r>
          </a:p>
          <a:p>
            <a:pPr marL="324000" lvl="2" indent="0">
              <a:buNone/>
            </a:pPr>
            <a:r>
              <a:rPr lang="en-CH" b="1" dirty="0"/>
              <a:t>EN</a:t>
            </a:r>
          </a:p>
          <a:p>
            <a:pPr marL="648000" lvl="3" indent="0">
              <a:buNone/>
            </a:pPr>
            <a:r>
              <a:rPr lang="en-CH" dirty="0"/>
              <a:t>EN/EL</a:t>
            </a:r>
          </a:p>
          <a:p>
            <a:pPr marL="324000" lvl="2" indent="0">
              <a:buNone/>
            </a:pPr>
            <a:r>
              <a:rPr lang="en-CH" b="1" dirty="0"/>
              <a:t>SY</a:t>
            </a:r>
          </a:p>
          <a:p>
            <a:pPr marL="648000" lvl="3" indent="0">
              <a:buNone/>
            </a:pPr>
            <a:r>
              <a:rPr lang="en-CH" dirty="0"/>
              <a:t>SY-ABT, SY-BI, SY-EPC, SY-RF</a:t>
            </a:r>
          </a:p>
          <a:p>
            <a:pPr marL="324000" lvl="2" indent="0">
              <a:buNone/>
            </a:pPr>
            <a:r>
              <a:rPr lang="en-CH" b="1" dirty="0"/>
              <a:t>TE</a:t>
            </a:r>
          </a:p>
          <a:p>
            <a:pPr marL="648000" lvl="3" indent="0">
              <a:buNone/>
            </a:pPr>
            <a:r>
              <a:rPr lang="en-CH" dirty="0"/>
              <a:t>TE-CRG, TE-MPE, TE-MSC, TE-VSC</a:t>
            </a:r>
          </a:p>
          <a:p>
            <a:pPr marL="0" lvl="1" indent="0">
              <a:buNone/>
            </a:pP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0F1B1-20C2-2587-A1F8-2E6A7A6F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EE520-E488-099B-D7A6-744CA21F9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4D87D-776B-5D03-F0B9-84373B1AB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BAF5D09-5575-64A9-9B23-03893AACEB3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H" dirty="0"/>
              <a:t>~30 surveys completed in total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Mostly on the current installations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Few on LS3-LS4 requirements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Very few on LS5+ requirements</a:t>
            </a:r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08662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F36B5-54D4-DC21-5003-07847155E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Survey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7B780-51C1-BC1C-BD63-B3B8BA1D3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Existing Fieldbuses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FB907-6D40-BA81-3406-75C99F34D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30155-F807-EC99-1234-CB616DFFE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11F00-E0F9-72B4-0FA7-3C4166F31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946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51E8BF-9C22-6C18-CBAF-0AB7796D0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17 Fieldbuses Identified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3D6799-4329-0D32-B938-27771EA270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855309" cy="4608512"/>
          </a:xfrm>
        </p:spPr>
        <p:txBody>
          <a:bodyPr numCol="2"/>
          <a:lstStyle/>
          <a:p>
            <a:r>
              <a:rPr lang="en-CH" dirty="0"/>
              <a:t>Industrial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A/S Interface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CAN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EtherCAT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EtherNet/IP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FIPIO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IEC-61850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MIL-STD-1533</a:t>
            </a:r>
          </a:p>
          <a:p>
            <a:pPr marL="666750" lvl="1" indent="-342900">
              <a:buFont typeface="+mj-lt"/>
              <a:buAutoNum type="arabicPeriod"/>
            </a:pPr>
            <a:endParaRPr lang="en-CH" dirty="0"/>
          </a:p>
          <a:p>
            <a:pPr marL="666750" lvl="1" indent="-342900">
              <a:buFont typeface="+mj-lt"/>
              <a:buAutoNum type="arabicPeriod"/>
            </a:pPr>
            <a:endParaRPr lang="en-CH" dirty="0"/>
          </a:p>
          <a:p>
            <a:pPr marL="666750" lvl="1" indent="-342900">
              <a:buFont typeface="+mj-lt"/>
              <a:buAutoNum type="arabicPeriod"/>
            </a:pPr>
            <a:endParaRPr lang="en-CH" dirty="0"/>
          </a:p>
          <a:p>
            <a:pPr marL="666750" lvl="1" indent="-342900">
              <a:buFont typeface="+mj-lt"/>
              <a:buAutoNum type="arabicPeriod"/>
            </a:pPr>
            <a:endParaRPr lang="en-CH" dirty="0"/>
          </a:p>
          <a:p>
            <a:pPr marL="666750" lvl="1" indent="-342900">
              <a:buFont typeface="+mj-lt"/>
              <a:buAutoNum type="arabicPeriod"/>
            </a:pPr>
            <a:endParaRPr lang="en-CH" dirty="0"/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MODBUS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PROFIBUS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PROFINET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PROFIsafe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Serial RS232/422/485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CH" dirty="0"/>
              <a:t>3G/4G Network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ACA2568-90A9-ABA1-D869-5BC2488EE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06436" y="1592264"/>
            <a:ext cx="4977576" cy="4608511"/>
          </a:xfrm>
        </p:spPr>
        <p:txBody>
          <a:bodyPr/>
          <a:lstStyle/>
          <a:p>
            <a:r>
              <a:rPr lang="en-CH" dirty="0"/>
              <a:t>Custom</a:t>
            </a:r>
          </a:p>
          <a:p>
            <a:pPr marL="666750" lvl="1" indent="-342900">
              <a:buFont typeface="+mj-lt"/>
              <a:buAutoNum type="arabicPeriod" startAt="14"/>
            </a:pPr>
            <a:r>
              <a:rPr lang="en-CH" dirty="0"/>
              <a:t>Ethernet UDP/IP</a:t>
            </a:r>
          </a:p>
          <a:p>
            <a:pPr marL="666750" lvl="1" indent="-342900">
              <a:buFont typeface="+mj-lt"/>
              <a:buAutoNum type="arabicPeriod" startAt="14"/>
            </a:pPr>
            <a:r>
              <a:rPr lang="en-CH" dirty="0"/>
              <a:t>FGCether</a:t>
            </a:r>
          </a:p>
          <a:p>
            <a:pPr marL="666750" lvl="1" indent="-342900">
              <a:buFont typeface="+mj-lt"/>
              <a:buAutoNum type="arabicPeriod" startAt="14"/>
            </a:pPr>
            <a:r>
              <a:rPr lang="en-CH" dirty="0"/>
              <a:t>White Rabbit </a:t>
            </a:r>
          </a:p>
          <a:p>
            <a:pPr marL="666750" lvl="1" indent="-342900">
              <a:buFont typeface="+mj-lt"/>
              <a:buAutoNum type="arabicPeriod" startAt="14"/>
            </a:pPr>
            <a:r>
              <a:rPr lang="en-CH" dirty="0"/>
              <a:t>WorldFIP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3E60-8F78-DBB7-E9B9-2EB1924DE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97B6E-FC4A-9FDF-2FC4-E992B5545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4F85D-9993-33C7-5FD6-D0DF1CC30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17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87925B-AFAB-A62E-9A35-1227EED2E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10" y="373593"/>
            <a:ext cx="9746664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Number of Users per Fieldbus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49BDA4D-9A4B-D4E7-5A99-3CA9ED2B7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6110" y="1598658"/>
            <a:ext cx="5763305" cy="4608512"/>
          </a:xfrm>
        </p:spPr>
        <p:txBody>
          <a:bodyPr>
            <a:normAutofit/>
          </a:bodyPr>
          <a:lstStyle/>
          <a:p>
            <a:r>
              <a:rPr lang="en-US" sz="1800" dirty="0"/>
              <a:t>Number of times a fieldbus has been mentioned</a:t>
            </a:r>
          </a:p>
          <a:p>
            <a:r>
              <a:rPr lang="en-US" sz="1800" dirty="0"/>
              <a:t>Raw numbers to be taken with a grain of salt</a:t>
            </a:r>
            <a:endParaRPr lang="en-US" sz="1500" dirty="0"/>
          </a:p>
          <a:p>
            <a:pPr lvl="1" indent="0">
              <a:buNone/>
            </a:pPr>
            <a:r>
              <a:rPr lang="en-US" sz="1500" dirty="0"/>
              <a:t>But gives an overview of the fieldbus usage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D6511-5700-422A-C2EF-98D7DEEBBB7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10 May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27E9D-36DF-A187-7B55-5A436D1902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r>
              <a:rPr lang="en-US" dirty="0"/>
              <a:t>Jean-Charles Tournier | CTTB Fieldbus Survey 2022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BE35E-4CE8-6E89-03BC-F1C6B18534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0F6B090-F5BC-8C45-4DDA-EFC8676FA6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1897257"/>
              </p:ext>
            </p:extLst>
          </p:nvPr>
        </p:nvGraphicFramePr>
        <p:xfrm>
          <a:off x="5781636" y="1742302"/>
          <a:ext cx="6007164" cy="3592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8553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DECA0433-3462-F54D-98B1-B5D9C12232E1}" vid="{7E151FA6-D373-AC41-BB90-88DCFCD8BC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16862</TotalTime>
  <Words>2558</Words>
  <Application>Microsoft Macintosh PowerPoint</Application>
  <PresentationFormat>Widescreen</PresentationFormat>
  <Paragraphs>545</Paragraphs>
  <Slides>37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PT Sans</vt:lpstr>
      <vt:lpstr>Roboto</vt:lpstr>
      <vt:lpstr>Office Theme</vt:lpstr>
      <vt:lpstr>CTTB 2022 Fieldbuses Survey Results</vt:lpstr>
      <vt:lpstr>Context</vt:lpstr>
      <vt:lpstr>Fieldbuses Review Approach</vt:lpstr>
      <vt:lpstr>Timeline</vt:lpstr>
      <vt:lpstr>Survey Results</vt:lpstr>
      <vt:lpstr>Overview</vt:lpstr>
      <vt:lpstr>Survey Results</vt:lpstr>
      <vt:lpstr>17 Fieldbuses Identified</vt:lpstr>
      <vt:lpstr>Number of Users per Fieldbus</vt:lpstr>
      <vt:lpstr>Number of Users per Fieldbus</vt:lpstr>
      <vt:lpstr>Number of Users per Fieldbus</vt:lpstr>
      <vt:lpstr>Number of Nodes per Fieldbus</vt:lpstr>
      <vt:lpstr>Number of Nodes per Fieldbus</vt:lpstr>
      <vt:lpstr>Number of Nodes per Fieldbus</vt:lpstr>
      <vt:lpstr>Fieldbuses Support Central Support vs. Equipment Owner</vt:lpstr>
      <vt:lpstr>Centrally Supported Fieldbuses</vt:lpstr>
      <vt:lpstr>Number of Fieldbuses per Group</vt:lpstr>
      <vt:lpstr>Evolution since 2013 Survey</vt:lpstr>
      <vt:lpstr>Evolution since 2013 Survey</vt:lpstr>
      <vt:lpstr>Fieldbuses Recommended in 2013</vt:lpstr>
      <vt:lpstr>Fieldbuses Recommended in 1996</vt:lpstr>
      <vt:lpstr>Survey Results</vt:lpstr>
      <vt:lpstr>LS3-LS4 needs - Industrial Fieldbuses</vt:lpstr>
      <vt:lpstr>LS3-LS4 needs - Custom Electronics Radiation Tolerant</vt:lpstr>
      <vt:lpstr>LS3-LS4 needs - Custom Electronics Nanosecond level synchronization</vt:lpstr>
      <vt:lpstr>LS3-LS4 needs - Custom Electronics Microsecond level synchronization</vt:lpstr>
      <vt:lpstr>Survey Results</vt:lpstr>
      <vt:lpstr>Long-term needs (LS5+)</vt:lpstr>
      <vt:lpstr>Recommendations</vt:lpstr>
      <vt:lpstr>Industrial Controls Fieldbuses</vt:lpstr>
      <vt:lpstr>Conclusion</vt:lpstr>
      <vt:lpstr>Summary</vt:lpstr>
      <vt:lpstr>Next Steps</vt:lpstr>
      <vt:lpstr>PowerPoint Presentation</vt:lpstr>
      <vt:lpstr>IEC Standards</vt:lpstr>
      <vt:lpstr>OSI Model</vt:lpstr>
      <vt:lpstr>PROFINET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CTTB 2022 Fieldbuses Survey</dc:title>
  <dc:creator>Jean-Charles Tournier</dc:creator>
  <cp:lastModifiedBy>Jean-Charles Tournier</cp:lastModifiedBy>
  <cp:revision>281</cp:revision>
  <cp:lastPrinted>2023-02-15T09:33:36Z</cp:lastPrinted>
  <dcterms:created xsi:type="dcterms:W3CDTF">2023-01-25T07:35:34Z</dcterms:created>
  <dcterms:modified xsi:type="dcterms:W3CDTF">2023-05-11T06:38:28Z</dcterms:modified>
</cp:coreProperties>
</file>