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3">
  <p:sldMasterIdLst>
    <p:sldMasterId id="2147483750" r:id="rId1"/>
  </p:sldMasterIdLst>
  <p:notesMasterIdLst>
    <p:notesMasterId r:id="rId7"/>
  </p:notesMasterIdLst>
  <p:handoutMasterIdLst>
    <p:handoutMasterId r:id="rId8"/>
  </p:handoutMasterIdLst>
  <p:sldIdLst>
    <p:sldId id="295" r:id="rId2"/>
    <p:sldId id="296" r:id="rId3"/>
    <p:sldId id="298" r:id="rId4"/>
    <p:sldId id="297" r:id="rId5"/>
    <p:sldId id="299" r:id="rId6"/>
  </p:sldIdLst>
  <p:sldSz cx="9144000" cy="6858000" type="screen4x3"/>
  <p:notesSz cx="6669088" cy="9928225"/>
  <p:defaultTextStyle>
    <a:defPPr lvl="0">
      <a:defRPr lang="es-ES"/>
    </a:defPPr>
    <a:lvl1pPr lvl="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lvl="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lvl="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lvl="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lvl="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lvl="5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lvl="6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lvl="7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lvl="8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72482" autoAdjust="0"/>
  </p:normalViewPr>
  <p:slideViewPr>
    <p:cSldViewPr>
      <p:cViewPr varScale="1">
        <p:scale>
          <a:sx n="115" d="100"/>
          <a:sy n="115" d="100"/>
        </p:scale>
        <p:origin x="1530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3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2768" y="4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E34F2-CEE5-4674-A92E-F624A1B87341}" type="datetimeFigureOut">
              <a:rPr lang="en-US" smtClean="0"/>
              <a:pPr/>
              <a:t>3/31/2023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FE134-8025-4197-948D-01D23E52472E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14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8D24F-FB4A-43A6-A552-8389DDD0BC29}" type="datetimeFigureOut">
              <a:rPr lang="es-ES" smtClean="0"/>
              <a:pPr/>
              <a:t>31/03/2023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926A9-F02F-41BF-BD9B-DAF85F3A85F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6659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 userDrawn="1"/>
        </p:nvSpPr>
        <p:spPr>
          <a:xfrm>
            <a:off x="8297863" y="6597650"/>
            <a:ext cx="827087" cy="2000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" name="Picture 2" descr="http://fusionsites.ciemat.es/gyrokineticsmadrid2014/files/2014/04/Logo_CIEMAT_sombr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825880"/>
            <a:ext cx="1799977" cy="46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DF8B08-9100-457F-8E10-411E31C86F01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2" name="11 CuadroTexto"/>
          <p:cNvSpPr txBox="1"/>
          <p:nvPr userDrawn="1"/>
        </p:nvSpPr>
        <p:spPr>
          <a:xfrm>
            <a:off x="0" y="476671"/>
            <a:ext cx="9144000" cy="1224000"/>
          </a:xfrm>
          <a:prstGeom prst="rect">
            <a:avLst/>
          </a:prstGeom>
          <a:solidFill>
            <a:schemeClr val="accent2"/>
          </a:solidFill>
          <a:effectLst>
            <a:outerShdw blurRad="76200" sx="108000" sy="108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CuadroTexto 5"/>
          <p:cNvSpPr txBox="1"/>
          <p:nvPr userDrawn="1"/>
        </p:nvSpPr>
        <p:spPr>
          <a:xfrm>
            <a:off x="143526" y="5722005"/>
            <a:ext cx="31560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doni MT Black" panose="02070A03080606020203" pitchFamily="18" charset="0"/>
                <a:ea typeface="+mn-ea"/>
                <a:cs typeface="Arial" charset="0"/>
              </a:rPr>
              <a:t>NANOBEAMS TECHNOLOGIES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doni MT Black" panose="02070A03080606020203" pitchFamily="18" charset="0"/>
                <a:ea typeface="+mn-ea"/>
                <a:cs typeface="Arial" charset="0"/>
              </a:rPr>
              <a:t>FEBRUARY 2021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doni MT Black" panose="02070A03080606020203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79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FF7CE98-3096-4B7E-B2D5-62547A348AA2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194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719EE12-CAC7-4D89-83C1-2FF9372E7C70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53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uadroTexto"/>
          <p:cNvSpPr txBox="1"/>
          <p:nvPr userDrawn="1"/>
        </p:nvSpPr>
        <p:spPr>
          <a:xfrm>
            <a:off x="0" y="1"/>
            <a:ext cx="9144000" cy="576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47058" y="-83079"/>
            <a:ext cx="8229600" cy="648072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1176" y="908720"/>
            <a:ext cx="8861648" cy="5472608"/>
          </a:xfrm>
        </p:spPr>
        <p:txBody>
          <a:bodyPr/>
          <a:lstStyle>
            <a:lvl1pPr algn="just">
              <a:buFont typeface="Wingdings" pitchFamily="2" charset="2"/>
              <a:buChar char="q"/>
              <a:defRPr sz="18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1pPr>
            <a:lvl2pPr algn="just">
              <a:buFont typeface="Wingdings" pitchFamily="2" charset="2"/>
              <a:buChar char="Ø"/>
              <a:defRPr sz="16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2pPr>
            <a:lvl3pPr algn="just">
              <a:defRPr sz="14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3pPr>
            <a:lvl4pPr algn="just">
              <a:defRPr sz="12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4pPr>
            <a:lvl5pPr algn="just">
              <a:defRPr sz="1200">
                <a:solidFill>
                  <a:schemeClr val="accent6">
                    <a:lumMod val="75000"/>
                  </a:schemeClr>
                </a:solidFill>
                <a:latin typeface="Lucida Sans" pitchFamily="34" charset="0"/>
                <a:ea typeface="Tahoma" pitchFamily="34" charset="0"/>
                <a:cs typeface="Lucida Sans" pitchFamily="34" charset="0"/>
              </a:defRPr>
            </a:lvl5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>
          <a:xfrm>
            <a:off x="107504" y="6337126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37126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55A8E8-480D-4642-8A3A-609DE1EF7B92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9" name="Picture 2" descr="http://fusionsites.ciemat.es/gyrokineticsmadrid2014/files/2014/04/Logo_CIEMAT_sombra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560" y="6525344"/>
            <a:ext cx="1590440" cy="413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370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13CC72-1D08-46DB-B72B-B487080C5F6E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484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24FF00F-DCA9-4C7C-B472-21CB9CED506C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75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C714AC-9011-44F8-8378-C514A80687B9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100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0CBF9D8-128C-41F4-AB73-B6BFCA325ADE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125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6614D52-E588-41CF-BE09-501782B17F1D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30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000030B-7A9D-4838-A758-C8AED6842D47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373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969B356-D007-4656-B706-090C2ABBF39B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7232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dirty="0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D4DC696-113B-4242-B548-EAC73076547D}" type="slidenum">
              <a:rPr kumimoji="0" lang="es-ES" altLang="es-E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s-ES" alt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8297863" y="6597650"/>
            <a:ext cx="827087" cy="2000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968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VADER: Present design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176" y="764704"/>
            <a:ext cx="8861648" cy="5760640"/>
          </a:xfrm>
        </p:spPr>
        <p:txBody>
          <a:bodyPr/>
          <a:lstStyle/>
          <a:p>
            <a:r>
              <a:rPr lang="en-GB" sz="1600" dirty="0" smtClean="0"/>
              <a:t>The magnetic design is close to the final phase</a:t>
            </a:r>
            <a:endParaRPr lang="en-GB" sz="1600" noProof="0" dirty="0" smtClean="0"/>
          </a:p>
          <a:p>
            <a:endParaRPr lang="en-GB" sz="1600" dirty="0"/>
          </a:p>
          <a:p>
            <a:r>
              <a:rPr lang="en-GB" sz="1600" noProof="0" dirty="0" smtClean="0"/>
              <a:t>Minor changes in the philosophy, major changes in the poles (90% of the design time)</a:t>
            </a:r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The permanent magnet volume is increased around 30%,reaching the demanded field peak of 2.3T with a magnet gap of 19mm (17+2mm)</a:t>
            </a:r>
            <a:endParaRPr lang="en-GB" sz="1600" noProof="0" dirty="0" smtClean="0"/>
          </a:p>
          <a:p>
            <a:endParaRPr lang="en-GB" noProof="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4563667" cy="349627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517" y="2088212"/>
            <a:ext cx="3320307" cy="1124764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517" y="4005064"/>
            <a:ext cx="3285560" cy="103248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018464" y="3212976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CLIC </a:t>
            </a:r>
            <a:r>
              <a:rPr lang="es-ES" sz="1000" dirty="0" err="1" smtClean="0"/>
              <a:t>poles</a:t>
            </a:r>
            <a:endParaRPr lang="es-ES" sz="1000" dirty="0"/>
          </a:p>
        </p:txBody>
      </p:sp>
      <p:sp>
        <p:nvSpPr>
          <p:cNvPr id="8" name="CuadroTexto 7"/>
          <p:cNvSpPr txBox="1"/>
          <p:nvPr/>
        </p:nvSpPr>
        <p:spPr>
          <a:xfrm>
            <a:off x="6884855" y="5045898"/>
            <a:ext cx="11539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VADER </a:t>
            </a:r>
            <a:r>
              <a:rPr lang="es-ES" sz="1000" dirty="0" err="1" smtClean="0"/>
              <a:t>poles</a:t>
            </a:r>
            <a:endParaRPr lang="es-ES" sz="1000" dirty="0"/>
          </a:p>
        </p:txBody>
      </p:sp>
    </p:spTree>
    <p:extLst>
      <p:ext uri="{BB962C8B-B14F-4D97-AF65-F5344CB8AC3E}">
        <p14:creationId xmlns:p14="http://schemas.microsoft.com/office/powerpoint/2010/main" val="112360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VADER: Field profiles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176" y="764704"/>
            <a:ext cx="8861648" cy="5760640"/>
          </a:xfrm>
        </p:spPr>
        <p:txBody>
          <a:bodyPr/>
          <a:lstStyle/>
          <a:p>
            <a:r>
              <a:rPr lang="en-GB" noProof="0" dirty="0" smtClean="0"/>
              <a:t>Important to take into account for the final optimization:</a:t>
            </a:r>
          </a:p>
          <a:p>
            <a:endParaRPr lang="en-GB" dirty="0"/>
          </a:p>
          <a:p>
            <a:r>
              <a:rPr lang="en-GB" noProof="0" dirty="0" smtClean="0"/>
              <a:t>Longitudinal gradient (not final)</a:t>
            </a:r>
          </a:p>
          <a:p>
            <a:pPr lvl="1"/>
            <a:endParaRPr lang="en-GB" dirty="0"/>
          </a:p>
          <a:p>
            <a:pPr lvl="1"/>
            <a:r>
              <a:rPr lang="en-GB" noProof="0" dirty="0" smtClean="0"/>
              <a:t>Magnetic length? Real vs Optimal </a:t>
            </a:r>
          </a:p>
          <a:p>
            <a:pPr lvl="1"/>
            <a:endParaRPr lang="en-GB" dirty="0"/>
          </a:p>
          <a:p>
            <a:pPr lvl="1" algn="l"/>
            <a:r>
              <a:rPr lang="en-GB" noProof="0" dirty="0" smtClean="0"/>
              <a:t>Field decays outside the magnet</a:t>
            </a:r>
            <a:br>
              <a:rPr lang="en-GB" noProof="0" dirty="0" smtClean="0"/>
            </a:br>
            <a:r>
              <a:rPr lang="en-GB" noProof="0" dirty="0" smtClean="0"/>
              <a:t>count </a:t>
            </a:r>
            <a:r>
              <a:rPr lang="en-GB" dirty="0" smtClean="0"/>
              <a:t>for</a:t>
            </a:r>
            <a:r>
              <a:rPr lang="en-GB" noProof="0" dirty="0" smtClean="0"/>
              <a:t> the integral</a:t>
            </a:r>
          </a:p>
          <a:p>
            <a:pPr lvl="1"/>
            <a:endParaRPr lang="en-GB" dirty="0"/>
          </a:p>
          <a:p>
            <a:pPr lvl="1"/>
            <a:endParaRPr lang="en-GB" noProof="0" dirty="0" smtClean="0"/>
          </a:p>
          <a:p>
            <a:pPr lvl="1"/>
            <a:endParaRPr lang="en-GB" dirty="0"/>
          </a:p>
          <a:p>
            <a:pPr lvl="1"/>
            <a:endParaRPr lang="en-GB" noProof="0" dirty="0" smtClean="0"/>
          </a:p>
          <a:p>
            <a:r>
              <a:rPr lang="en-GB" dirty="0" smtClean="0"/>
              <a:t>Transverse gradient </a:t>
            </a:r>
          </a:p>
          <a:p>
            <a:endParaRPr lang="en-GB" dirty="0"/>
          </a:p>
          <a:p>
            <a:pPr lvl="1" algn="l"/>
            <a:r>
              <a:rPr lang="en-GB" dirty="0" smtClean="0"/>
              <a:t>It is impossible to have constant </a:t>
            </a:r>
            <a:br>
              <a:rPr lang="en-GB" dirty="0" smtClean="0"/>
            </a:br>
            <a:r>
              <a:rPr lang="en-GB" dirty="0" smtClean="0"/>
              <a:t>transverse gradient with a variable gap</a:t>
            </a:r>
          </a:p>
          <a:p>
            <a:pPr lvl="1" algn="l"/>
            <a:endParaRPr lang="en-GB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3702043"/>
            <a:ext cx="2376264" cy="149930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260" y="5201352"/>
            <a:ext cx="2804117" cy="150857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0738" y="1241149"/>
            <a:ext cx="4582103" cy="218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918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VADER: Field Trimming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176" y="764704"/>
            <a:ext cx="8861648" cy="5760640"/>
          </a:xfrm>
        </p:spPr>
        <p:txBody>
          <a:bodyPr/>
          <a:lstStyle/>
          <a:p>
            <a:r>
              <a:rPr lang="en-GB" noProof="0" dirty="0" smtClean="0"/>
              <a:t>New field trimming design implemented:</a:t>
            </a:r>
          </a:p>
          <a:p>
            <a:endParaRPr lang="en-GB" dirty="0"/>
          </a:p>
          <a:p>
            <a:endParaRPr lang="en-GB" noProof="0" dirty="0" smtClean="0"/>
          </a:p>
          <a:p>
            <a:endParaRPr lang="en-GB" dirty="0"/>
          </a:p>
          <a:p>
            <a:endParaRPr lang="en-GB" noProof="0" dirty="0" smtClean="0"/>
          </a:p>
          <a:p>
            <a:endParaRPr lang="en-GB" dirty="0"/>
          </a:p>
          <a:p>
            <a:endParaRPr lang="en-GB" noProof="0" dirty="0" smtClean="0"/>
          </a:p>
          <a:p>
            <a:endParaRPr lang="en-GB" dirty="0"/>
          </a:p>
          <a:p>
            <a:endParaRPr lang="en-GB" noProof="0" dirty="0" smtClean="0"/>
          </a:p>
          <a:p>
            <a:endParaRPr lang="en-GB" dirty="0"/>
          </a:p>
          <a:p>
            <a:endParaRPr lang="en-GB" noProof="0" dirty="0" smtClean="0"/>
          </a:p>
          <a:p>
            <a:endParaRPr lang="en-GB" dirty="0"/>
          </a:p>
          <a:p>
            <a:r>
              <a:rPr lang="en-GB" dirty="0" smtClean="0"/>
              <a:t>Yoke completely split in two parts supported by an aluminium block</a:t>
            </a:r>
          </a:p>
          <a:p>
            <a:endParaRPr lang="en-GB" noProof="0" dirty="0"/>
          </a:p>
          <a:p>
            <a:r>
              <a:rPr lang="en-GB" dirty="0" smtClean="0"/>
              <a:t>Sliding parts perform the regulation</a:t>
            </a:r>
          </a:p>
          <a:p>
            <a:endParaRPr lang="en-GB" dirty="0" smtClean="0"/>
          </a:p>
          <a:p>
            <a:r>
              <a:rPr lang="en-GB" noProof="0" dirty="0" smtClean="0"/>
              <a:t>Higher/better regulation than the CLIC prototype</a:t>
            </a:r>
            <a:endParaRPr lang="en-GB" noProof="0" dirty="0"/>
          </a:p>
          <a:p>
            <a:endParaRPr lang="en-GB" noProof="0" dirty="0" smtClean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noProof="0" dirty="0" smtClean="0"/>
          </a:p>
          <a:p>
            <a:pPr lvl="1"/>
            <a:endParaRPr lang="en-GB" dirty="0"/>
          </a:p>
          <a:p>
            <a:pPr lvl="1"/>
            <a:endParaRPr lang="en-GB" noProof="0" dirty="0" smtClean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5115897" cy="309966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4768" y="1481754"/>
            <a:ext cx="3673171" cy="324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40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VADER: Conclusions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176" y="764704"/>
            <a:ext cx="8861648" cy="5760640"/>
          </a:xfrm>
        </p:spPr>
        <p:txBody>
          <a:bodyPr/>
          <a:lstStyle/>
          <a:p>
            <a:endParaRPr lang="en-GB" sz="1600" noProof="0" dirty="0" smtClean="0"/>
          </a:p>
          <a:p>
            <a:endParaRPr lang="en-GB" sz="1600" noProof="0" dirty="0" smtClean="0"/>
          </a:p>
          <a:p>
            <a:endParaRPr lang="en-GB" sz="1600" dirty="0"/>
          </a:p>
          <a:p>
            <a:r>
              <a:rPr lang="en-GB" sz="1600" noProof="0" dirty="0" smtClean="0"/>
              <a:t>The field quality is still very good. Comparable to the CLIC prototype</a:t>
            </a:r>
          </a:p>
          <a:p>
            <a:pPr lvl="1"/>
            <a:r>
              <a:rPr lang="en-GB" sz="1400" dirty="0" smtClean="0"/>
              <a:t>This is just an example, they change with every iteration with the poles: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  <a:p>
            <a:r>
              <a:rPr lang="en-GB" sz="1600" dirty="0" smtClean="0"/>
              <a:t>Very close to the final magnetic design</a:t>
            </a:r>
            <a:endParaRPr lang="en-GB" sz="1400" dirty="0" smtClean="0"/>
          </a:p>
          <a:p>
            <a:pPr lvl="1"/>
            <a:endParaRPr lang="en-GB" sz="1400" noProof="0" dirty="0"/>
          </a:p>
          <a:p>
            <a:endParaRPr lang="en-GB" sz="1600" dirty="0" smtClean="0"/>
          </a:p>
          <a:p>
            <a:r>
              <a:rPr lang="en-GB" sz="1600" dirty="0" smtClean="0"/>
              <a:t>Objective of this meeting: check and verify that the decisions taken are correct so we can proceed and finalise the design</a:t>
            </a:r>
            <a:endParaRPr lang="en-GB" sz="1600" dirty="0"/>
          </a:p>
          <a:p>
            <a:endParaRPr lang="en-GB" sz="1600" noProof="0" dirty="0" smtClean="0"/>
          </a:p>
          <a:p>
            <a:endParaRPr lang="en-GB" noProof="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348880"/>
            <a:ext cx="76104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78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Off-Topic: CLIC prototype update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1176" y="764704"/>
            <a:ext cx="8861648" cy="5760640"/>
          </a:xfrm>
        </p:spPr>
        <p:txBody>
          <a:bodyPr/>
          <a:lstStyle/>
          <a:p>
            <a:endParaRPr lang="en-GB" sz="1600" noProof="0" dirty="0" smtClean="0"/>
          </a:p>
          <a:p>
            <a:endParaRPr lang="en-GB" sz="1600" noProof="0" dirty="0" smtClean="0"/>
          </a:p>
          <a:p>
            <a:endParaRPr lang="en-GB" sz="1600" dirty="0"/>
          </a:p>
          <a:p>
            <a:r>
              <a:rPr lang="en-GB" sz="1600" noProof="0" dirty="0" smtClean="0"/>
              <a:t>We received the material to produce the new poles in January 23</a:t>
            </a:r>
            <a:endParaRPr lang="en-GB" sz="1400" dirty="0" smtClean="0"/>
          </a:p>
          <a:p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Took samples and sent them to perform a magnetic </a:t>
            </a:r>
            <a:r>
              <a:rPr lang="en-GB" sz="1600" dirty="0" smtClean="0"/>
              <a:t>characterization</a:t>
            </a:r>
          </a:p>
          <a:p>
            <a:pPr lvl="1"/>
            <a:endParaRPr lang="en-GB" sz="1400" dirty="0" smtClean="0"/>
          </a:p>
          <a:p>
            <a:pPr lvl="1"/>
            <a:r>
              <a:rPr lang="en-GB" sz="1400" dirty="0" smtClean="0"/>
              <a:t>Two samples of each Armco block: EDM and machined ones to decide which machining type gives better magnetic properties </a:t>
            </a:r>
            <a:endParaRPr lang="en-GB" sz="1400" dirty="0" smtClean="0"/>
          </a:p>
          <a:p>
            <a:endParaRPr lang="en-GB" sz="1600" dirty="0" smtClean="0"/>
          </a:p>
          <a:p>
            <a:r>
              <a:rPr lang="en-GB" sz="1600" dirty="0" smtClean="0"/>
              <a:t>Simulating now the recently received Armco experimental </a:t>
            </a:r>
            <a:r>
              <a:rPr lang="en-GB" sz="1600" smtClean="0"/>
              <a:t>magnetic </a:t>
            </a:r>
            <a:r>
              <a:rPr lang="en-GB" sz="1600" smtClean="0"/>
              <a:t>properties</a:t>
            </a:r>
            <a:endParaRPr lang="en-GB" sz="1400" dirty="0" smtClean="0"/>
          </a:p>
          <a:p>
            <a:pPr lvl="1"/>
            <a:endParaRPr lang="en-GB" sz="1400" noProof="0" dirty="0"/>
          </a:p>
          <a:p>
            <a:endParaRPr lang="en-GB" sz="1600" dirty="0" smtClean="0"/>
          </a:p>
          <a:p>
            <a:pPr marL="0" indent="0">
              <a:buNone/>
            </a:pPr>
            <a:endParaRPr lang="en-GB" sz="1600" noProof="0" dirty="0" smtClean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713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3120098</TotalTime>
  <Words>260</Words>
  <Application>Microsoft Office PowerPoint</Application>
  <PresentationFormat>Presentación en pantalla (4:3)</PresentationFormat>
  <Paragraphs>85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Bodoni MT Black</vt:lpstr>
      <vt:lpstr>Calibri</vt:lpstr>
      <vt:lpstr>Lucida Sans</vt:lpstr>
      <vt:lpstr>Tahoma</vt:lpstr>
      <vt:lpstr>Wingdings</vt:lpstr>
      <vt:lpstr>2_Diseño predeterminado</vt:lpstr>
      <vt:lpstr>VADER: Present design</vt:lpstr>
      <vt:lpstr>VADER: Field profiles</vt:lpstr>
      <vt:lpstr>VADER: Field Trimming</vt:lpstr>
      <vt:lpstr>VADER: Conclusions</vt:lpstr>
      <vt:lpstr>Off-Topic: CLIC prototype 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DR  Gradient Dipole</dc:title>
  <dc:creator>aceleradores</dc:creator>
  <cp:lastModifiedBy>Manuel Dominguez</cp:lastModifiedBy>
  <cp:revision>216</cp:revision>
  <cp:lastPrinted>2018-01-18T14:26:24Z</cp:lastPrinted>
  <dcterms:modified xsi:type="dcterms:W3CDTF">2023-03-31T11:00:37Z</dcterms:modified>
</cp:coreProperties>
</file>