
<file path=[Content_Types].xml><?xml version="1.0" encoding="utf-8"?>
<Types xmlns="http://schemas.openxmlformats.org/package/2006/content-types">
  <Default Extension="2EF63DE0" ContentType="image/png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257" r:id="rId3"/>
    <p:sldId id="376" r:id="rId4"/>
    <p:sldId id="378" r:id="rId5"/>
    <p:sldId id="380" r:id="rId6"/>
    <p:sldId id="3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A. Ballarino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1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5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72575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2EF63DE0"/><Relationship Id="rId5" Type="http://schemas.openxmlformats.org/officeDocument/2006/relationships/hyperlink" Target="https://edms.cern.ch/document/2490834/" TargetMode="External"/><Relationship Id="rId4" Type="http://schemas.openxmlformats.org/officeDocument/2006/relationships/hyperlink" Target="https://edms.cern.ch/document/289312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47011/" TargetMode="External"/><Relationship Id="rId2" Type="http://schemas.openxmlformats.org/officeDocument/2006/relationships/hyperlink" Target="https://edms.cern.ch/document/2366866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47011/" TargetMode="External"/><Relationship Id="rId2" Type="http://schemas.openxmlformats.org/officeDocument/2006/relationships/hyperlink" Target="https://edms.cern.ch/document/2490834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6BC7F-C11A-769B-823E-C01738AE61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Connecting and Integration of the Instrumentation in the DCM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58DC1E-981B-0983-FE35-93ACF2ED9B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Y. Leclercq, F. Crisci for WP3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55646-021A-FCAE-86F9-E3E57BFA82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  <a:hlinkClick r:id="rId2"/>
              </a:rPr>
              <a:t>HL-LHC Magnet Circuit Instrumentation Day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69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816000" y="7521"/>
            <a:ext cx="5017872" cy="720000"/>
          </a:xfrm>
        </p:spPr>
        <p:txBody>
          <a:bodyPr/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DCM overview</a:t>
            </a:r>
            <a:endParaRPr lang="en-GB" sz="24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650B49F-3225-686E-2556-0EA28882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" y="727521"/>
            <a:ext cx="5523839" cy="6021286"/>
          </a:xfrm>
          <a:solidFill>
            <a:srgbClr val="FFFFFF">
              <a:alpha val="89804"/>
            </a:srgbClr>
          </a:solidFill>
        </p:spPr>
        <p:txBody>
          <a:bodyPr vert="horz" lIns="0" tIns="72000" rIns="0" bIns="0" rtlCol="0">
            <a:normAutofit fontScale="47500" lnSpcReduction="20000"/>
          </a:bodyPr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DCM part of IT chain of magnets cryostats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Common cryogenic volume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Common insulation vacuum volume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Electrical continuity of conductors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Functions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Integrate and provide operating conditions for: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Cold diodes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Lambda plates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Route SC busbars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Present instrumentation feedthroughs and interfaces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Interface with WP6a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Key features </a:t>
            </a:r>
            <a:r>
              <a:rPr lang="en-GB" sz="4400" dirty="0" err="1">
                <a:solidFill>
                  <a:srgbClr val="777777"/>
                </a:solidFill>
                <a:latin typeface="Roboto" panose="02000000000000000000" pitchFamily="2" charset="0"/>
              </a:rPr>
              <a:t>wrt</a:t>
            </a: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 instrumentation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Two IFS flanges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C</a:t>
            </a:r>
            <a:r>
              <a:rPr lang="en-GB" sz="3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old diodes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M</a:t>
            </a:r>
            <a:r>
              <a:rPr lang="en-GB" sz="3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ain DCM)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Two groups of splices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Diodes interconnect (x5)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777777"/>
                </a:solidFill>
                <a:latin typeface="Roboto" panose="02000000000000000000" pitchFamily="2" charset="0"/>
              </a:rPr>
              <a:t>DCM-D1 interconnect (x24)</a:t>
            </a:r>
            <a:endParaRPr lang="en-GB" sz="3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fr-FR"/>
            </a:defPPr>
            <a:lvl1pPr marL="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609C475-08F0-2BFA-0C96-5218F22179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685"/>
          <a:stretch/>
        </p:blipFill>
        <p:spPr>
          <a:xfrm>
            <a:off x="5993484" y="7521"/>
            <a:ext cx="6198516" cy="2696095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D7D92E87-C005-CBF2-1E3A-E0D2F80EE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949" y="3431137"/>
            <a:ext cx="6707051" cy="342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46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C70DE0-3A69-CD47-03B1-2D1B4C6F4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377557"/>
            <a:ext cx="8465452" cy="3480443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650B49F-3225-686E-2556-0EA28882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99" y="727521"/>
            <a:ext cx="7649063" cy="2650036"/>
          </a:xfrm>
          <a:solidFill>
            <a:srgbClr val="FFFFFF">
              <a:alpha val="89804"/>
            </a:srgbClr>
          </a:solidFill>
        </p:spPr>
        <p:txBody>
          <a:bodyPr vert="horz" lIns="0" tIns="72000" rIns="0" bIns="0" rtlCol="0">
            <a:normAutofit fontScale="47500" lnSpcReduction="20000"/>
          </a:bodyPr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Electrical V-taps : </a:t>
            </a: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  <a:hlinkClick r:id="rId4"/>
              </a:rPr>
              <a:t>LHCLSDIX0001</a:t>
            </a: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DCM main IFS : 31 V-taps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Diodes IFS : 14 V-taps + 7 I-taps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9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9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Cryogenic : </a:t>
            </a:r>
            <a:r>
              <a:rPr lang="en-GB" sz="29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5"/>
              </a:rPr>
              <a:t>LHCLSQRG0041</a:t>
            </a:r>
            <a:endParaRPr lang="en-GB" sz="29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DCM main IFS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0 TT for Tunnel version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2 TT for String version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9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Diodes IFS : 4 TT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9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Insulation vacuum : 2 TT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No vacuum gauges installed on DCM</a:t>
            </a:r>
            <a:endParaRPr lang="en-GB" sz="2900" b="0" i="0" dirty="0">
              <a:solidFill>
                <a:srgbClr val="777777"/>
              </a:solidFill>
              <a:effectLst/>
              <a:highlight>
                <a:srgbClr val="FFFF00"/>
              </a:highlight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marL="1320734" lvl="1" indent="-507974" algn="l" defTabSz="812760"/>
            <a:endParaRPr lang="en-US" sz="4267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fr-FR"/>
            </a:defPPr>
            <a:lvl1pPr marL="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EC321C-1E92-2349-CE4C-C064426781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412" y="3377557"/>
            <a:ext cx="3642988" cy="28418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0B9D778-BDDE-E601-C900-BFCC430AF041}"/>
              </a:ext>
            </a:extLst>
          </p:cNvPr>
          <p:cNvGrpSpPr/>
          <p:nvPr/>
        </p:nvGrpSpPr>
        <p:grpSpPr>
          <a:xfrm>
            <a:off x="6114804" y="864433"/>
            <a:ext cx="5947596" cy="2099901"/>
            <a:chOff x="6169341" y="4635239"/>
            <a:chExt cx="5947596" cy="209990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E28085D-0EF0-2874-6BE5-0295575A9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7717" b="39543"/>
            <a:stretch/>
          </p:blipFill>
          <p:spPr>
            <a:xfrm>
              <a:off x="6169341" y="4635239"/>
              <a:ext cx="5947596" cy="209990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C10CB9-EBF6-3F1B-C197-927B159A3FD6}"/>
                </a:ext>
              </a:extLst>
            </p:cNvPr>
            <p:cNvSpPr/>
            <p:nvPr/>
          </p:nvSpPr>
          <p:spPr>
            <a:xfrm>
              <a:off x="7027195" y="5081706"/>
              <a:ext cx="1922745" cy="10960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816000" y="7521"/>
            <a:ext cx="5598448" cy="720000"/>
          </a:xfrm>
        </p:spPr>
        <p:txBody>
          <a:bodyPr/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Instrumentation scheme for the DCM</a:t>
            </a:r>
            <a:endParaRPr lang="en-GB" sz="24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185E95-7064-9AA1-F87C-8351F5FC466C}"/>
              </a:ext>
            </a:extLst>
          </p:cNvPr>
          <p:cNvSpPr txBox="1"/>
          <p:nvPr/>
        </p:nvSpPr>
        <p:spPr>
          <a:xfrm>
            <a:off x="2153144" y="6130479"/>
            <a:ext cx="3759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Short </a:t>
            </a:r>
            <a:r>
              <a:rPr lang="en-US" sz="1000" i="1" dirty="0" err="1">
                <a:solidFill>
                  <a:srgbClr val="0070C0"/>
                </a:solidFill>
              </a:rPr>
              <a:t>Cernox</a:t>
            </a:r>
            <a:r>
              <a:rPr lang="en-US" sz="1000" i="1" dirty="0">
                <a:solidFill>
                  <a:srgbClr val="0070C0"/>
                </a:solidFill>
              </a:rPr>
              <a:t> sensor immersed in SFHE close to Lambda Plate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5E15CE-7478-72F5-7928-70D2991821A4}"/>
              </a:ext>
            </a:extLst>
          </p:cNvPr>
          <p:cNvSpPr txBox="1"/>
          <p:nvPr/>
        </p:nvSpPr>
        <p:spPr>
          <a:xfrm>
            <a:off x="2659784" y="3851336"/>
            <a:ext cx="1112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IFS “DCM Main”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79CED-9315-7977-BA27-5B4A9B839011}"/>
              </a:ext>
            </a:extLst>
          </p:cNvPr>
          <p:cNvSpPr txBox="1"/>
          <p:nvPr/>
        </p:nvSpPr>
        <p:spPr>
          <a:xfrm>
            <a:off x="6972658" y="3953089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IFS “Diodes”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09750-3DBA-7AC7-E326-01A1E28F7569}"/>
              </a:ext>
            </a:extLst>
          </p:cNvPr>
          <p:cNvSpPr txBox="1"/>
          <p:nvPr/>
        </p:nvSpPr>
        <p:spPr>
          <a:xfrm>
            <a:off x="11579576" y="604410"/>
            <a:ext cx="482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P&amp;ID</a:t>
            </a:r>
            <a:endParaRPr lang="en-GB" sz="1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0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7116D03-1C7A-101D-91EE-BBAC9E14D1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t="2788" b="4145"/>
          <a:stretch/>
        </p:blipFill>
        <p:spPr>
          <a:xfrm>
            <a:off x="0" y="3991970"/>
            <a:ext cx="12192000" cy="2858510"/>
          </a:xfrm>
          <a:prstGeom prst="rect">
            <a:avLst/>
          </a:prstGeom>
        </p:spPr>
      </p:pic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816000" y="7521"/>
            <a:ext cx="7066929" cy="720000"/>
          </a:xfrm>
        </p:spPr>
        <p:txBody>
          <a:bodyPr/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Wires connection, routing and testing</a:t>
            </a:r>
            <a:endParaRPr lang="en-GB" sz="24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650B49F-3225-686E-2556-0EA28882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99" y="566382"/>
            <a:ext cx="11696185" cy="3339959"/>
          </a:xfrm>
          <a:solidFill>
            <a:srgbClr val="FFFFFF">
              <a:alpha val="89804"/>
            </a:srgbClr>
          </a:solidFill>
        </p:spPr>
        <p:txBody>
          <a:bodyPr vert="horz" lIns="0" tIns="72000" rIns="0" bIns="0" rtlCol="0">
            <a:normAutofit fontScale="62500" lnSpcReduction="20000"/>
          </a:bodyPr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Wires types : same wires as for magnets &amp; WP6a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lvl="3"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lvl="3">
              <a:buFont typeface="Arial" panose="020B0604020202020204" pitchFamily="34" charset="0"/>
              <a:buChar char="•"/>
            </a:pPr>
            <a:endParaRPr lang="en-GB" sz="29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Routing : </a:t>
            </a:r>
          </a:p>
          <a:p>
            <a:pPr marL="838185" lvl="1" indent="-514350">
              <a:buFont typeface="+mj-lt"/>
              <a:buAutoNum type="arabicPeriod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From IFS flange to Helium vessel :  </a:t>
            </a:r>
          </a:p>
          <a:p>
            <a:pPr marL="1447770" lvl="2" indent="-514350"/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Wires bundle in fibre glass sleeves</a:t>
            </a:r>
          </a:p>
          <a:p>
            <a:pPr marL="1447770" lvl="2" indent="-514350"/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Capillaries pre-assembled, cold shocked and QC tested before installation</a:t>
            </a:r>
          </a:p>
          <a:p>
            <a:pPr marL="838185" lvl="1" indent="-514350">
              <a:buFont typeface="+mj-lt"/>
              <a:buAutoNum type="arabicPeriod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Inside helium vessel </a:t>
            </a:r>
            <a:r>
              <a:rPr lang="en-GB" sz="2900">
                <a:solidFill>
                  <a:srgbClr val="777777"/>
                </a:solidFill>
                <a:latin typeface="Roboto" panose="02000000000000000000" pitchFamily="2" charset="0"/>
              </a:rPr>
              <a:t>: fibre </a:t>
            </a: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glass sleeves along busbars</a:t>
            </a:r>
          </a:p>
          <a:p>
            <a:pPr marL="838185" lvl="1" indent="-514350">
              <a:buFont typeface="+mj-lt"/>
              <a:buAutoNum type="arabicPeriod"/>
            </a:pPr>
            <a:r>
              <a:rPr lang="en-GB" sz="2900" dirty="0">
                <a:solidFill>
                  <a:srgbClr val="777777"/>
                </a:solidFill>
                <a:latin typeface="Roboto" panose="02000000000000000000" pitchFamily="2" charset="0"/>
              </a:rPr>
              <a:t>Insulation vacuum : usual routing technique with cryogenic tape</a:t>
            </a:r>
            <a:endParaRPr lang="en-US" sz="4267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fr-FR"/>
            </a:defPPr>
            <a:lvl1pPr marL="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3F4E056-E228-FF13-146B-3FD6565D4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34225"/>
              </p:ext>
            </p:extLst>
          </p:nvPr>
        </p:nvGraphicFramePr>
        <p:xfrm>
          <a:off x="471419" y="864586"/>
          <a:ext cx="741151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5350">
                  <a:extLst>
                    <a:ext uri="{9D8B030D-6E8A-4147-A177-3AD203B41FA5}">
                      <a16:colId xmlns:a16="http://schemas.microsoft.com/office/drawing/2014/main" val="3532453665"/>
                    </a:ext>
                  </a:extLst>
                </a:gridCol>
                <a:gridCol w="1856105">
                  <a:extLst>
                    <a:ext uri="{9D8B030D-6E8A-4147-A177-3AD203B41FA5}">
                      <a16:colId xmlns:a16="http://schemas.microsoft.com/office/drawing/2014/main" val="3160301882"/>
                    </a:ext>
                  </a:extLst>
                </a:gridCol>
                <a:gridCol w="753491">
                  <a:extLst>
                    <a:ext uri="{9D8B030D-6E8A-4147-A177-3AD203B41FA5}">
                      <a16:colId xmlns:a16="http://schemas.microsoft.com/office/drawing/2014/main" val="466166027"/>
                    </a:ext>
                  </a:extLst>
                </a:gridCol>
                <a:gridCol w="997268">
                  <a:extLst>
                    <a:ext uri="{9D8B030D-6E8A-4147-A177-3AD203B41FA5}">
                      <a16:colId xmlns:a16="http://schemas.microsoft.com/office/drawing/2014/main" val="2229338824"/>
                    </a:ext>
                  </a:extLst>
                </a:gridCol>
                <a:gridCol w="725805">
                  <a:extLst>
                    <a:ext uri="{9D8B030D-6E8A-4147-A177-3AD203B41FA5}">
                      <a16:colId xmlns:a16="http://schemas.microsoft.com/office/drawing/2014/main" val="1943032891"/>
                    </a:ext>
                  </a:extLst>
                </a:gridCol>
                <a:gridCol w="948055">
                  <a:extLst>
                    <a:ext uri="{9D8B030D-6E8A-4147-A177-3AD203B41FA5}">
                      <a16:colId xmlns:a16="http://schemas.microsoft.com/office/drawing/2014/main" val="1931949926"/>
                    </a:ext>
                  </a:extLst>
                </a:gridCol>
                <a:gridCol w="985436">
                  <a:extLst>
                    <a:ext uri="{9D8B030D-6E8A-4147-A177-3AD203B41FA5}">
                      <a16:colId xmlns:a16="http://schemas.microsoft.com/office/drawing/2014/main" val="25850073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Type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Conductor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Layout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Insulation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0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TT in helium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Axon - HT3007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AWG30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Copper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4-in-1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Polyimide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1.70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7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TT in vacuum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Habia</a:t>
                      </a:r>
                      <a:r>
                        <a:rPr lang="en-US" sz="1200" dirty="0"/>
                        <a:t> - B/</a:t>
                      </a:r>
                      <a:r>
                        <a:rPr lang="en-US" sz="1200" dirty="0" err="1"/>
                        <a:t>Mang</a:t>
                      </a:r>
                      <a:r>
                        <a:rPr lang="en-US" sz="1200" dirty="0"/>
                        <a:t> 0.12 N4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Manganin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4-in-1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Polyamide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1.00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745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V-taps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Axon - HH2619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AWG26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Copper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Single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Polyimide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0.95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212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I-taps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Axon – HH2019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AWG20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Copper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Single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Polyimide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766294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B4FAE8E-8406-4A04-E33A-9EC2EF696502}"/>
              </a:ext>
            </a:extLst>
          </p:cNvPr>
          <p:cNvSpPr/>
          <p:nvPr/>
        </p:nvSpPr>
        <p:spPr>
          <a:xfrm>
            <a:off x="1883389" y="4651983"/>
            <a:ext cx="286603" cy="286603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FBEB8F-07A8-6D57-5F17-2B691229E08C}"/>
              </a:ext>
            </a:extLst>
          </p:cNvPr>
          <p:cNvSpPr/>
          <p:nvPr/>
        </p:nvSpPr>
        <p:spPr>
          <a:xfrm>
            <a:off x="2761396" y="5509317"/>
            <a:ext cx="286603" cy="2866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50CA488-C409-FAFE-472B-12740C9CD1C2}"/>
              </a:ext>
            </a:extLst>
          </p:cNvPr>
          <p:cNvSpPr/>
          <p:nvPr/>
        </p:nvSpPr>
        <p:spPr>
          <a:xfrm>
            <a:off x="3764506" y="5011230"/>
            <a:ext cx="286603" cy="2866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7C2887-4958-0C15-4939-BFC238BEBC44}"/>
              </a:ext>
            </a:extLst>
          </p:cNvPr>
          <p:cNvSpPr/>
          <p:nvPr/>
        </p:nvSpPr>
        <p:spPr>
          <a:xfrm>
            <a:off x="1794681" y="4824484"/>
            <a:ext cx="892445" cy="440366"/>
          </a:xfrm>
          <a:custGeom>
            <a:avLst/>
            <a:gdLst>
              <a:gd name="connsiteX0" fmla="*/ 0 w 892445"/>
              <a:gd name="connsiteY0" fmla="*/ 382137 h 440366"/>
              <a:gd name="connsiteX1" fmla="*/ 218364 w 892445"/>
              <a:gd name="connsiteY1" fmla="*/ 402609 h 440366"/>
              <a:gd name="connsiteX2" fmla="*/ 852985 w 892445"/>
              <a:gd name="connsiteY2" fmla="*/ 436728 h 440366"/>
              <a:gd name="connsiteX3" fmla="*/ 764274 w 892445"/>
              <a:gd name="connsiteY3" fmla="*/ 307074 h 440366"/>
              <a:gd name="connsiteX4" fmla="*/ 266131 w 892445"/>
              <a:gd name="connsiteY4" fmla="*/ 238835 h 440366"/>
              <a:gd name="connsiteX5" fmla="*/ 498143 w 892445"/>
              <a:gd name="connsiteY5" fmla="*/ 211540 h 440366"/>
              <a:gd name="connsiteX6" fmla="*/ 525438 w 892445"/>
              <a:gd name="connsiteY6" fmla="*/ 0 h 440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2445" h="440366">
                <a:moveTo>
                  <a:pt x="0" y="382137"/>
                </a:moveTo>
                <a:cubicBezTo>
                  <a:pt x="38100" y="387824"/>
                  <a:pt x="76200" y="393511"/>
                  <a:pt x="218364" y="402609"/>
                </a:cubicBezTo>
                <a:cubicBezTo>
                  <a:pt x="360528" y="411707"/>
                  <a:pt x="762000" y="452650"/>
                  <a:pt x="852985" y="436728"/>
                </a:cubicBezTo>
                <a:cubicBezTo>
                  <a:pt x="943970" y="420806"/>
                  <a:pt x="862083" y="340056"/>
                  <a:pt x="764274" y="307074"/>
                </a:cubicBezTo>
                <a:cubicBezTo>
                  <a:pt x="666465" y="274092"/>
                  <a:pt x="310486" y="254757"/>
                  <a:pt x="266131" y="238835"/>
                </a:cubicBezTo>
                <a:cubicBezTo>
                  <a:pt x="221776" y="222913"/>
                  <a:pt x="454925" y="251346"/>
                  <a:pt x="498143" y="211540"/>
                </a:cubicBezTo>
                <a:cubicBezTo>
                  <a:pt x="541361" y="171734"/>
                  <a:pt x="533399" y="85867"/>
                  <a:pt x="525438" y="0"/>
                </a:cubicBezTo>
              </a:path>
            </a:pathLst>
          </a:cu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8CDF162-BC0E-A9BD-3A19-6535AEF7BA62}"/>
              </a:ext>
            </a:extLst>
          </p:cNvPr>
          <p:cNvSpPr/>
          <p:nvPr/>
        </p:nvSpPr>
        <p:spPr>
          <a:xfrm>
            <a:off x="1452614" y="5152030"/>
            <a:ext cx="5924001" cy="692466"/>
          </a:xfrm>
          <a:custGeom>
            <a:avLst/>
            <a:gdLst>
              <a:gd name="connsiteX0" fmla="*/ 48640 w 5924001"/>
              <a:gd name="connsiteY0" fmla="*/ 0 h 692466"/>
              <a:gd name="connsiteX1" fmla="*/ 55464 w 5924001"/>
              <a:gd name="connsiteY1" fmla="*/ 184245 h 692466"/>
              <a:gd name="connsiteX2" fmla="*/ 608198 w 5924001"/>
              <a:gd name="connsiteY2" fmla="*/ 252483 h 692466"/>
              <a:gd name="connsiteX3" fmla="*/ 1235995 w 5924001"/>
              <a:gd name="connsiteY3" fmla="*/ 300251 h 692466"/>
              <a:gd name="connsiteX4" fmla="*/ 1781905 w 5924001"/>
              <a:gd name="connsiteY4" fmla="*/ 402609 h 692466"/>
              <a:gd name="connsiteX5" fmla="*/ 2245929 w 5924001"/>
              <a:gd name="connsiteY5" fmla="*/ 313898 h 692466"/>
              <a:gd name="connsiteX6" fmla="*/ 3590234 w 5924001"/>
              <a:gd name="connsiteY6" fmla="*/ 559558 h 692466"/>
              <a:gd name="connsiteX7" fmla="*/ 5064192 w 5924001"/>
              <a:gd name="connsiteY7" fmla="*/ 689212 h 692466"/>
              <a:gd name="connsiteX8" fmla="*/ 5637398 w 5924001"/>
              <a:gd name="connsiteY8" fmla="*/ 641445 h 692466"/>
              <a:gd name="connsiteX9" fmla="*/ 5924001 w 5924001"/>
              <a:gd name="connsiteY9" fmla="*/ 511791 h 69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24001" h="692466">
                <a:moveTo>
                  <a:pt x="48640" y="0"/>
                </a:moveTo>
                <a:cubicBezTo>
                  <a:pt x="5422" y="71082"/>
                  <a:pt x="-37796" y="142165"/>
                  <a:pt x="55464" y="184245"/>
                </a:cubicBezTo>
                <a:cubicBezTo>
                  <a:pt x="148724" y="226325"/>
                  <a:pt x="411443" y="233149"/>
                  <a:pt x="608198" y="252483"/>
                </a:cubicBezTo>
                <a:cubicBezTo>
                  <a:pt x="804953" y="271817"/>
                  <a:pt x="1040377" y="275230"/>
                  <a:pt x="1235995" y="300251"/>
                </a:cubicBezTo>
                <a:cubicBezTo>
                  <a:pt x="1431613" y="325272"/>
                  <a:pt x="1613583" y="400335"/>
                  <a:pt x="1781905" y="402609"/>
                </a:cubicBezTo>
                <a:cubicBezTo>
                  <a:pt x="1950227" y="404884"/>
                  <a:pt x="1944541" y="287740"/>
                  <a:pt x="2245929" y="313898"/>
                </a:cubicBezTo>
                <a:cubicBezTo>
                  <a:pt x="2547317" y="340056"/>
                  <a:pt x="3120523" y="497006"/>
                  <a:pt x="3590234" y="559558"/>
                </a:cubicBezTo>
                <a:cubicBezTo>
                  <a:pt x="4059945" y="622110"/>
                  <a:pt x="4722998" y="675564"/>
                  <a:pt x="5064192" y="689212"/>
                </a:cubicBezTo>
                <a:cubicBezTo>
                  <a:pt x="5405386" y="702860"/>
                  <a:pt x="5494097" y="671015"/>
                  <a:pt x="5637398" y="641445"/>
                </a:cubicBezTo>
                <a:cubicBezTo>
                  <a:pt x="5780700" y="611875"/>
                  <a:pt x="5852350" y="561833"/>
                  <a:pt x="5924001" y="511791"/>
                </a:cubicBez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E7D7396-CD0E-D897-AAA7-D678A56B751B}"/>
              </a:ext>
            </a:extLst>
          </p:cNvPr>
          <p:cNvSpPr/>
          <p:nvPr/>
        </p:nvSpPr>
        <p:spPr>
          <a:xfrm>
            <a:off x="7028596" y="3991970"/>
            <a:ext cx="286603" cy="2866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1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CB467A-B445-A919-C61E-CC8EB6840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2970" y="2236186"/>
            <a:ext cx="2518175" cy="18631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7BCF40-CBBE-365F-DA91-A3E787308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4621" y="141649"/>
            <a:ext cx="4026524" cy="17123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7A4466-3AB3-4080-6B9C-97360FEDE0A1}"/>
              </a:ext>
            </a:extLst>
          </p:cNvPr>
          <p:cNvSpPr txBox="1"/>
          <p:nvPr/>
        </p:nvSpPr>
        <p:spPr>
          <a:xfrm>
            <a:off x="9618508" y="1861161"/>
            <a:ext cx="25490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DCM IFS capillaries in production in SMI2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5214D6-1B4A-5B1E-C1F5-196F672B6976}"/>
              </a:ext>
            </a:extLst>
          </p:cNvPr>
          <p:cNvSpPr txBox="1"/>
          <p:nvPr/>
        </p:nvSpPr>
        <p:spPr>
          <a:xfrm>
            <a:off x="9537477" y="4118225"/>
            <a:ext cx="2669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DCM - CERNOX equipped with </a:t>
            </a:r>
            <a:r>
              <a:rPr lang="en-US" sz="1000" i="1" dirty="0" err="1">
                <a:solidFill>
                  <a:srgbClr val="0070C0"/>
                </a:solidFill>
              </a:rPr>
              <a:t>Habia</a:t>
            </a:r>
            <a:r>
              <a:rPr lang="en-US" sz="1000" i="1" dirty="0">
                <a:solidFill>
                  <a:srgbClr val="0070C0"/>
                </a:solidFill>
              </a:rPr>
              <a:t> cable</a:t>
            </a:r>
            <a:endParaRPr lang="en-GB" sz="1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76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816000" y="7521"/>
            <a:ext cx="10560000" cy="720000"/>
          </a:xfrm>
        </p:spPr>
        <p:txBody>
          <a:bodyPr/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Wires connection, routing and testing</a:t>
            </a:r>
            <a:endParaRPr lang="en-GB" sz="24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650B49F-3225-686E-2556-0EA28882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" y="727521"/>
            <a:ext cx="5411391" cy="3319040"/>
          </a:xfrm>
          <a:solidFill>
            <a:srgbClr val="FFFFFF">
              <a:alpha val="89804"/>
            </a:srgbClr>
          </a:solidFill>
        </p:spPr>
        <p:txBody>
          <a:bodyPr vert="horz" lIns="0" tIns="72000" rIns="0" bIns="0" rtlCol="0">
            <a:normAutofit fontScale="32500" lnSpcReduction="20000"/>
          </a:bodyPr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Wires connection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TT-sensors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Inside He vessel: connected at installation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Insulation vacuum: pre-wired, connection to </a:t>
            </a:r>
            <a:r>
              <a:rPr lang="en-GB" sz="4400" dirty="0">
                <a:solidFill>
                  <a:srgbClr val="777777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MIL8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V-taps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Installed during soldering operation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Follow same procedures as for magnets EDMS </a:t>
            </a: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236866</a:t>
            </a: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Testing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EDMS </a:t>
            </a: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3"/>
              </a:rPr>
              <a:t>2747011</a:t>
            </a: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in work with MCF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HV tests at RT in air from 10 kV down to 1.5 kV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Electrical Design Criteria document not released yet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marL="1320734" lvl="1" indent="-507974" algn="l" defTabSz="812760"/>
            <a:endParaRPr lang="en-US" sz="4267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fr-FR"/>
            </a:defPPr>
            <a:lvl1pPr marL="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4A051-47B7-2C8A-63E0-28FCE032BF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7187"/>
          <a:stretch/>
        </p:blipFill>
        <p:spPr>
          <a:xfrm>
            <a:off x="1010548" y="4142096"/>
            <a:ext cx="4209720" cy="25695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639CF3-3EEB-2200-9CB6-72BFC32EA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9138" y="727521"/>
            <a:ext cx="6492862" cy="613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746DCF-E657-CD4B-916C-8FC699FC4637}"/>
              </a:ext>
            </a:extLst>
          </p:cNvPr>
          <p:cNvSpPr txBox="1"/>
          <p:nvPr/>
        </p:nvSpPr>
        <p:spPr>
          <a:xfrm>
            <a:off x="11002251" y="481300"/>
            <a:ext cx="1189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rgbClr val="0070C0"/>
                </a:solidFill>
              </a:rPr>
              <a:t>HV test sequence</a:t>
            </a:r>
            <a:endParaRPr lang="en-GB" sz="1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18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2"/>
          <p:cNvSpPr>
            <a:spLocks noGrp="1"/>
          </p:cNvSpPr>
          <p:nvPr>
            <p:ph type="title"/>
          </p:nvPr>
        </p:nvSpPr>
        <p:spPr>
          <a:xfrm>
            <a:off x="816000" y="7521"/>
            <a:ext cx="10560000" cy="720000"/>
          </a:xfrm>
        </p:spPr>
        <p:txBody>
          <a:bodyPr/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1A63A0"/>
                </a:solidFill>
                <a:latin typeface="Roboto" panose="02000000000000000000" pitchFamily="2" charset="0"/>
              </a:rPr>
              <a:t>D</a:t>
            </a:r>
            <a:r>
              <a:rPr lang="en-GB" dirty="0" err="1">
                <a:solidFill>
                  <a:srgbClr val="1A63A0"/>
                </a:solidFill>
                <a:latin typeface="Roboto" panose="02000000000000000000" pitchFamily="2" charset="0"/>
              </a:rPr>
              <a:t>ocumentation</a:t>
            </a:r>
            <a:endParaRPr lang="en-GB" sz="24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650B49F-3225-686E-2556-0EA28882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" y="727521"/>
            <a:ext cx="10560000" cy="2827721"/>
          </a:xfrm>
          <a:solidFill>
            <a:srgbClr val="FFFFFF">
              <a:alpha val="89804"/>
            </a:srgbClr>
          </a:solidFill>
        </p:spPr>
        <p:txBody>
          <a:bodyPr vert="horz" lIns="0" tIns="0" rIns="0" bIns="0" rtlCol="0">
            <a:normAutofit fontScale="85000" lnSpcReduction="10000"/>
          </a:bodyPr>
          <a:lstStyle>
            <a:defPPr>
              <a:defRPr lang="fr-FR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V-taps layout LHCLSDIX0001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Cryogenic instrumentation : </a:t>
            </a:r>
            <a:r>
              <a:rPr lang="en-GB" sz="44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LHCLSQRG0041</a:t>
            </a:r>
            <a:endParaRPr lang="en-GB" sz="4400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Electrical design criteria </a:t>
            </a: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  <a:hlinkClick r:id="rId3"/>
              </a:rPr>
              <a:t>EDMS 2747011</a:t>
            </a:r>
            <a:endParaRPr lang="en-GB" sz="440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777777"/>
                </a:solidFill>
                <a:latin typeface="Roboto" panose="02000000000000000000" pitchFamily="2" charset="0"/>
              </a:rPr>
              <a:t>IFS flanges : EDMS 2896437 &amp; 2896449</a:t>
            </a:r>
          </a:p>
          <a:p>
            <a:pPr marL="1320734" lvl="1" indent="-507974" algn="l" defTabSz="812760"/>
            <a:endParaRPr lang="en-US" sz="4267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fr-FR"/>
            </a:defPPr>
            <a:lvl1pPr marL="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812760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0215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7690</TotalTime>
  <Words>395</Words>
  <Application>Microsoft Office PowerPoint</Application>
  <PresentationFormat>Widescreen</PresentationFormat>
  <Paragraphs>117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Roboto</vt:lpstr>
      <vt:lpstr>Wingdings</vt:lpstr>
      <vt:lpstr>Thème Office</vt:lpstr>
      <vt:lpstr>Connecting and Integration of the Instrumentation in the DCM</vt:lpstr>
      <vt:lpstr>DCM overview</vt:lpstr>
      <vt:lpstr>Instrumentation scheme for the DCM</vt:lpstr>
      <vt:lpstr>Wires connection, routing and testing</vt:lpstr>
      <vt:lpstr>Wires connection, routing and testing</vt:lpstr>
      <vt:lpstr>Documentation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DFHX/DFHM Cryostats series</dc:title>
  <dc:creator>Yann Leclercq</dc:creator>
  <cp:lastModifiedBy>Yann Leclercq</cp:lastModifiedBy>
  <cp:revision>30</cp:revision>
  <dcterms:created xsi:type="dcterms:W3CDTF">2023-06-05T15:01:15Z</dcterms:created>
  <dcterms:modified xsi:type="dcterms:W3CDTF">2023-06-19T11:19:45Z</dcterms:modified>
</cp:coreProperties>
</file>