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1" r:id="rId1"/>
  </p:sldMasterIdLst>
  <p:notesMasterIdLst>
    <p:notesMasterId r:id="rId65"/>
  </p:notesMasterIdLst>
  <p:sldIdLst>
    <p:sldId id="407" r:id="rId2"/>
    <p:sldId id="684" r:id="rId3"/>
    <p:sldId id="590" r:id="rId4"/>
    <p:sldId id="687" r:id="rId5"/>
    <p:sldId id="596" r:id="rId6"/>
    <p:sldId id="594" r:id="rId7"/>
    <p:sldId id="688" r:id="rId8"/>
    <p:sldId id="591" r:id="rId9"/>
    <p:sldId id="597" r:id="rId10"/>
    <p:sldId id="615" r:id="rId11"/>
    <p:sldId id="616" r:id="rId12"/>
    <p:sldId id="600" r:id="rId13"/>
    <p:sldId id="642" r:id="rId14"/>
    <p:sldId id="643" r:id="rId15"/>
    <p:sldId id="644" r:id="rId16"/>
    <p:sldId id="646" r:id="rId17"/>
    <p:sldId id="648" r:id="rId18"/>
    <p:sldId id="649" r:id="rId19"/>
    <p:sldId id="645" r:id="rId20"/>
    <p:sldId id="677" r:id="rId21"/>
    <p:sldId id="666" r:id="rId22"/>
    <p:sldId id="659" r:id="rId23"/>
    <p:sldId id="660" r:id="rId24"/>
    <p:sldId id="583" r:id="rId25"/>
    <p:sldId id="661" r:id="rId26"/>
    <p:sldId id="690" r:id="rId27"/>
    <p:sldId id="663" r:id="rId28"/>
    <p:sldId id="665" r:id="rId29"/>
    <p:sldId id="664" r:id="rId30"/>
    <p:sldId id="578" r:id="rId31"/>
    <p:sldId id="667" r:id="rId32"/>
    <p:sldId id="668" r:id="rId33"/>
    <p:sldId id="669" r:id="rId34"/>
    <p:sldId id="662" r:id="rId35"/>
    <p:sldId id="670" r:id="rId36"/>
    <p:sldId id="671" r:id="rId37"/>
    <p:sldId id="626" r:id="rId38"/>
    <p:sldId id="627" r:id="rId39"/>
    <p:sldId id="685" r:id="rId40"/>
    <p:sldId id="673" r:id="rId41"/>
    <p:sldId id="672" r:id="rId42"/>
    <p:sldId id="679" r:id="rId43"/>
    <p:sldId id="678" r:id="rId44"/>
    <p:sldId id="674" r:id="rId45"/>
    <p:sldId id="680" r:id="rId46"/>
    <p:sldId id="681" r:id="rId47"/>
    <p:sldId id="675" r:id="rId48"/>
    <p:sldId id="682" r:id="rId49"/>
    <p:sldId id="624" r:id="rId50"/>
    <p:sldId id="676" r:id="rId51"/>
    <p:sldId id="683" r:id="rId52"/>
    <p:sldId id="631" r:id="rId53"/>
    <p:sldId id="632" r:id="rId54"/>
    <p:sldId id="686" r:id="rId55"/>
    <p:sldId id="689" r:id="rId56"/>
    <p:sldId id="630" r:id="rId57"/>
    <p:sldId id="650" r:id="rId58"/>
    <p:sldId id="651" r:id="rId59"/>
    <p:sldId id="652" r:id="rId60"/>
    <p:sldId id="654" r:id="rId61"/>
    <p:sldId id="655" r:id="rId62"/>
    <p:sldId id="656" r:id="rId63"/>
    <p:sldId id="657" r:id="rId64"/>
  </p:sldIdLst>
  <p:sldSz cx="9144000" cy="6858000" type="screen4x3"/>
  <p:notesSz cx="6858000" cy="9144000"/>
  <p:defaultTextStyle>
    <a:defPPr>
      <a:defRPr lang="de-DE"/>
    </a:defPPr>
    <a:lvl1pPr algn="ctr" rtl="0" fontAlgn="base">
      <a:spcBef>
        <a:spcPct val="0"/>
      </a:spcBef>
      <a:spcAft>
        <a:spcPct val="0"/>
      </a:spcAft>
      <a:defRPr sz="2400" i="1" kern="1200">
        <a:solidFill>
          <a:schemeClr val="folHlink"/>
        </a:solidFill>
        <a:latin typeface="Tahoma" pitchFamily="34" charset="0"/>
        <a:ea typeface="+mn-ea"/>
        <a:cs typeface="+mn-cs"/>
      </a:defRPr>
    </a:lvl1pPr>
    <a:lvl2pPr marL="457200" algn="ctr" rtl="0" fontAlgn="base">
      <a:spcBef>
        <a:spcPct val="0"/>
      </a:spcBef>
      <a:spcAft>
        <a:spcPct val="0"/>
      </a:spcAft>
      <a:defRPr sz="2400" i="1" kern="1200">
        <a:solidFill>
          <a:schemeClr val="folHlink"/>
        </a:solidFill>
        <a:latin typeface="Tahoma" pitchFamily="34" charset="0"/>
        <a:ea typeface="+mn-ea"/>
        <a:cs typeface="+mn-cs"/>
      </a:defRPr>
    </a:lvl2pPr>
    <a:lvl3pPr marL="914400" algn="ctr" rtl="0" fontAlgn="base">
      <a:spcBef>
        <a:spcPct val="0"/>
      </a:spcBef>
      <a:spcAft>
        <a:spcPct val="0"/>
      </a:spcAft>
      <a:defRPr sz="2400" i="1" kern="1200">
        <a:solidFill>
          <a:schemeClr val="folHlink"/>
        </a:solidFill>
        <a:latin typeface="Tahoma" pitchFamily="34" charset="0"/>
        <a:ea typeface="+mn-ea"/>
        <a:cs typeface="+mn-cs"/>
      </a:defRPr>
    </a:lvl3pPr>
    <a:lvl4pPr marL="1371600" algn="ctr" rtl="0" fontAlgn="base">
      <a:spcBef>
        <a:spcPct val="0"/>
      </a:spcBef>
      <a:spcAft>
        <a:spcPct val="0"/>
      </a:spcAft>
      <a:defRPr sz="2400" i="1" kern="1200">
        <a:solidFill>
          <a:schemeClr val="folHlink"/>
        </a:solidFill>
        <a:latin typeface="Tahoma" pitchFamily="34" charset="0"/>
        <a:ea typeface="+mn-ea"/>
        <a:cs typeface="+mn-cs"/>
      </a:defRPr>
    </a:lvl4pPr>
    <a:lvl5pPr marL="1828800" algn="ctr" rtl="0" fontAlgn="base">
      <a:spcBef>
        <a:spcPct val="0"/>
      </a:spcBef>
      <a:spcAft>
        <a:spcPct val="0"/>
      </a:spcAft>
      <a:defRPr sz="2400" i="1" kern="1200">
        <a:solidFill>
          <a:schemeClr val="folHlink"/>
        </a:solidFill>
        <a:latin typeface="Tahoma" pitchFamily="34" charset="0"/>
        <a:ea typeface="+mn-ea"/>
        <a:cs typeface="+mn-cs"/>
      </a:defRPr>
    </a:lvl5pPr>
    <a:lvl6pPr marL="2286000" algn="l" defTabSz="914400" rtl="0" eaLnBrk="1" latinLnBrk="0" hangingPunct="1">
      <a:defRPr sz="2400" i="1" kern="1200">
        <a:solidFill>
          <a:schemeClr val="folHlink"/>
        </a:solidFill>
        <a:latin typeface="Tahoma" pitchFamily="34" charset="0"/>
        <a:ea typeface="+mn-ea"/>
        <a:cs typeface="+mn-cs"/>
      </a:defRPr>
    </a:lvl6pPr>
    <a:lvl7pPr marL="2743200" algn="l" defTabSz="914400" rtl="0" eaLnBrk="1" latinLnBrk="0" hangingPunct="1">
      <a:defRPr sz="2400" i="1" kern="1200">
        <a:solidFill>
          <a:schemeClr val="folHlink"/>
        </a:solidFill>
        <a:latin typeface="Tahoma" pitchFamily="34" charset="0"/>
        <a:ea typeface="+mn-ea"/>
        <a:cs typeface="+mn-cs"/>
      </a:defRPr>
    </a:lvl7pPr>
    <a:lvl8pPr marL="3200400" algn="l" defTabSz="914400" rtl="0" eaLnBrk="1" latinLnBrk="0" hangingPunct="1">
      <a:defRPr sz="2400" i="1" kern="1200">
        <a:solidFill>
          <a:schemeClr val="folHlink"/>
        </a:solidFill>
        <a:latin typeface="Tahoma" pitchFamily="34" charset="0"/>
        <a:ea typeface="+mn-ea"/>
        <a:cs typeface="+mn-cs"/>
      </a:defRPr>
    </a:lvl8pPr>
    <a:lvl9pPr marL="3657600" algn="l" defTabSz="914400" rtl="0" eaLnBrk="1" latinLnBrk="0" hangingPunct="1">
      <a:defRPr sz="2400" i="1" kern="1200">
        <a:solidFill>
          <a:schemeClr val="folHlink"/>
        </a:solidFill>
        <a:latin typeface="Tahom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a:srgbClr val="FF0000"/>
    <a:srgbClr val="0000FF"/>
    <a:srgbClr val="FF0066"/>
    <a:srgbClr val="FF3399"/>
    <a:srgbClr val="33CC33"/>
    <a:srgbClr val="43F160"/>
    <a:srgbClr val="47FB39"/>
    <a:srgbClr val="8015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997" autoAdjust="0"/>
    <p:restoredTop sz="92474" autoAdjust="0"/>
  </p:normalViewPr>
  <p:slideViewPr>
    <p:cSldViewPr showGuides="1">
      <p:cViewPr>
        <p:scale>
          <a:sx n="80" d="100"/>
          <a:sy n="80" d="100"/>
        </p:scale>
        <p:origin x="-876" y="-174"/>
      </p:cViewPr>
      <p:guideLst>
        <p:guide orient="horz" pos="3566"/>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_rels/viewProps.xml.rels><?xml version="1.0" encoding="UTF-8" standalone="yes"?>
<Relationships xmlns="http://schemas.openxmlformats.org/package/2006/relationships"><Relationship Id="rId1" Type="http://schemas.openxmlformats.org/officeDocument/2006/relationships/slide" Target="slides/slide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10.emf"/><Relationship Id="rId13" Type="http://schemas.openxmlformats.org/officeDocument/2006/relationships/image" Target="../media/image15.emf"/><Relationship Id="rId3" Type="http://schemas.openxmlformats.org/officeDocument/2006/relationships/image" Target="../media/image5.wmf"/><Relationship Id="rId7" Type="http://schemas.openxmlformats.org/officeDocument/2006/relationships/image" Target="../media/image9.emf"/><Relationship Id="rId12" Type="http://schemas.openxmlformats.org/officeDocument/2006/relationships/image" Target="../media/image14.emf"/><Relationship Id="rId2" Type="http://schemas.openxmlformats.org/officeDocument/2006/relationships/image" Target="../media/image4.wmf"/><Relationship Id="rId1" Type="http://schemas.openxmlformats.org/officeDocument/2006/relationships/image" Target="../media/image3.wmf"/><Relationship Id="rId6" Type="http://schemas.openxmlformats.org/officeDocument/2006/relationships/image" Target="../media/image8.emf"/><Relationship Id="rId11" Type="http://schemas.openxmlformats.org/officeDocument/2006/relationships/image" Target="../media/image13.emf"/><Relationship Id="rId5" Type="http://schemas.openxmlformats.org/officeDocument/2006/relationships/image" Target="../media/image7.emf"/><Relationship Id="rId15" Type="http://schemas.openxmlformats.org/officeDocument/2006/relationships/image" Target="../media/image17.emf"/><Relationship Id="rId10" Type="http://schemas.openxmlformats.org/officeDocument/2006/relationships/image" Target="../media/image12.emf"/><Relationship Id="rId4" Type="http://schemas.openxmlformats.org/officeDocument/2006/relationships/image" Target="../media/image6.emf"/><Relationship Id="rId9" Type="http://schemas.openxmlformats.org/officeDocument/2006/relationships/image" Target="../media/image11.emf"/><Relationship Id="rId14" Type="http://schemas.openxmlformats.org/officeDocument/2006/relationships/image" Target="../media/image1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79.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104.wmf"/><Relationship Id="rId2" Type="http://schemas.openxmlformats.org/officeDocument/2006/relationships/image" Target="../media/image103.wmf"/><Relationship Id="rId1" Type="http://schemas.openxmlformats.org/officeDocument/2006/relationships/image" Target="../media/image102.wmf"/><Relationship Id="rId4" Type="http://schemas.openxmlformats.org/officeDocument/2006/relationships/image" Target="../media/image105.wmf"/></Relationships>
</file>

<file path=ppt/drawings/_rels/vmlDrawing12.vml.rels><?xml version="1.0" encoding="UTF-8" standalone="yes"?>
<Relationships xmlns="http://schemas.openxmlformats.org/package/2006/relationships"><Relationship Id="rId2" Type="http://schemas.openxmlformats.org/officeDocument/2006/relationships/image" Target="../media/image107.wmf"/><Relationship Id="rId1" Type="http://schemas.openxmlformats.org/officeDocument/2006/relationships/image" Target="../media/image106.w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10.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33.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39.w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42.w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44.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147.wmf"/><Relationship Id="rId1" Type="http://schemas.openxmlformats.org/officeDocument/2006/relationships/image" Target="../media/image146.w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49.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image" Target="../media/image19.wmf"/><Relationship Id="rId1" Type="http://schemas.openxmlformats.org/officeDocument/2006/relationships/image" Target="../media/image18.wmf"/><Relationship Id="rId6" Type="http://schemas.openxmlformats.org/officeDocument/2006/relationships/image" Target="../media/image23.wmf"/><Relationship Id="rId5" Type="http://schemas.openxmlformats.org/officeDocument/2006/relationships/image" Target="../media/image22.wmf"/><Relationship Id="rId4" Type="http://schemas.openxmlformats.org/officeDocument/2006/relationships/image" Target="../media/image21.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27.wmf"/><Relationship Id="rId2" Type="http://schemas.openxmlformats.org/officeDocument/2006/relationships/image" Target="../media/image26.wmf"/><Relationship Id="rId1" Type="http://schemas.openxmlformats.org/officeDocument/2006/relationships/image" Target="../media/image25.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39.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45.wmf"/><Relationship Id="rId2" Type="http://schemas.openxmlformats.org/officeDocument/2006/relationships/image" Target="../media/image44.wmf"/><Relationship Id="rId1" Type="http://schemas.openxmlformats.org/officeDocument/2006/relationships/image" Target="../media/image43.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54.wmf"/><Relationship Id="rId2" Type="http://schemas.openxmlformats.org/officeDocument/2006/relationships/image" Target="../media/image53.wmf"/><Relationship Id="rId1" Type="http://schemas.openxmlformats.org/officeDocument/2006/relationships/image" Target="../media/image52.wmf"/><Relationship Id="rId4" Type="http://schemas.openxmlformats.org/officeDocument/2006/relationships/image" Target="../media/image55.w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57.wmf"/><Relationship Id="rId1" Type="http://schemas.openxmlformats.org/officeDocument/2006/relationships/image" Target="../media/image56.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60.wmf"/><Relationship Id="rId1" Type="http://schemas.openxmlformats.org/officeDocument/2006/relationships/image" Target="../media/image5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i="0">
                <a:solidFill>
                  <a:schemeClr val="tx1"/>
                </a:solidFill>
                <a:latin typeface="Arial" charset="0"/>
              </a:defRPr>
            </a:lvl1pPr>
          </a:lstStyle>
          <a:p>
            <a:pPr>
              <a:defRPr/>
            </a:pPr>
            <a:endParaRPr lang="de-DE"/>
          </a:p>
        </p:txBody>
      </p:sp>
      <p:sp>
        <p:nvSpPr>
          <p:cNvPr id="114691"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i="0">
                <a:solidFill>
                  <a:schemeClr val="tx1"/>
                </a:solidFill>
                <a:latin typeface="Arial" charset="0"/>
              </a:defRPr>
            </a:lvl1pPr>
          </a:lstStyle>
          <a:p>
            <a:pPr>
              <a:defRPr/>
            </a:pPr>
            <a:endParaRPr lang="de-DE"/>
          </a:p>
        </p:txBody>
      </p:sp>
      <p:sp>
        <p:nvSpPr>
          <p:cNvPr id="6246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114693"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de-DE" noProof="0" smtClean="0"/>
              <a:t>Textmasterformate durch Klicken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p>
        </p:txBody>
      </p:sp>
      <p:sp>
        <p:nvSpPr>
          <p:cNvPr id="114694"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i="0">
                <a:solidFill>
                  <a:schemeClr val="tx1"/>
                </a:solidFill>
                <a:latin typeface="Arial" charset="0"/>
              </a:defRPr>
            </a:lvl1pPr>
          </a:lstStyle>
          <a:p>
            <a:pPr>
              <a:defRPr/>
            </a:pPr>
            <a:endParaRPr lang="de-DE"/>
          </a:p>
        </p:txBody>
      </p:sp>
      <p:sp>
        <p:nvSpPr>
          <p:cNvPr id="114695"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i="0">
                <a:solidFill>
                  <a:schemeClr val="tx1"/>
                </a:solidFill>
                <a:latin typeface="Arial" charset="0"/>
              </a:defRPr>
            </a:lvl1pPr>
          </a:lstStyle>
          <a:p>
            <a:pPr>
              <a:defRPr/>
            </a:pPr>
            <a:fld id="{E2A23C3C-7A5B-428A-92F3-3006DD06372C}" type="slidenum">
              <a:rPr lang="de-DE"/>
              <a:pPr>
                <a:defRPr/>
              </a:pPr>
              <a:t>‹#›</a:t>
            </a:fld>
            <a:endParaRPr lang="de-DE"/>
          </a:p>
        </p:txBody>
      </p:sp>
    </p:spTree>
    <p:extLst>
      <p:ext uri="{BB962C8B-B14F-4D97-AF65-F5344CB8AC3E}">
        <p14:creationId xmlns:p14="http://schemas.microsoft.com/office/powerpoint/2010/main" val="37520232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Arial" charset="0"/>
                <a:ea typeface="+mn-ea"/>
                <a:cs typeface="+mn-cs"/>
              </a:rPr>
              <a:t>the astonishing precision!</a:t>
            </a:r>
            <a:endParaRPr lang="bg-BG" dirty="0"/>
          </a:p>
        </p:txBody>
      </p:sp>
      <p:sp>
        <p:nvSpPr>
          <p:cNvPr id="4" name="Slide Number Placeholder 3"/>
          <p:cNvSpPr>
            <a:spLocks noGrp="1"/>
          </p:cNvSpPr>
          <p:nvPr>
            <p:ph type="sldNum" sz="quarter" idx="10"/>
          </p:nvPr>
        </p:nvSpPr>
        <p:spPr/>
        <p:txBody>
          <a:bodyPr/>
          <a:lstStyle/>
          <a:p>
            <a:pPr>
              <a:defRPr/>
            </a:pPr>
            <a:fld id="{E2A23C3C-7A5B-428A-92F3-3006DD06372C}" type="slidenum">
              <a:rPr lang="de-DE" smtClean="0"/>
              <a:pPr>
                <a:defRPr/>
              </a:pPr>
              <a:t>5</a:t>
            </a:fld>
            <a:endParaRPr lang="de-DE"/>
          </a:p>
        </p:txBody>
      </p:sp>
    </p:spTree>
    <p:extLst>
      <p:ext uri="{BB962C8B-B14F-4D97-AF65-F5344CB8AC3E}">
        <p14:creationId xmlns:p14="http://schemas.microsoft.com/office/powerpoint/2010/main" val="37955096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1026"/>
          <p:cNvGrpSpPr>
            <a:grpSpLocks/>
          </p:cNvGrpSpPr>
          <p:nvPr/>
        </p:nvGrpSpPr>
        <p:grpSpPr bwMode="auto">
          <a:xfrm>
            <a:off x="0" y="1731168"/>
            <a:ext cx="9009063" cy="1052513"/>
            <a:chOff x="0" y="1536"/>
            <a:chExt cx="5675" cy="663"/>
          </a:xfrm>
        </p:grpSpPr>
        <p:grpSp>
          <p:nvGrpSpPr>
            <p:cNvPr id="5" name="Group 1027"/>
            <p:cNvGrpSpPr>
              <a:grpSpLocks/>
            </p:cNvGrpSpPr>
            <p:nvPr/>
          </p:nvGrpSpPr>
          <p:grpSpPr bwMode="auto">
            <a:xfrm>
              <a:off x="185" y="1604"/>
              <a:ext cx="449" cy="299"/>
              <a:chOff x="720" y="336"/>
              <a:chExt cx="624" cy="432"/>
            </a:xfrm>
          </p:grpSpPr>
          <p:sp>
            <p:nvSpPr>
              <p:cNvPr id="12" name="Rectangle 1028"/>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p>
            </p:txBody>
          </p:sp>
          <p:sp>
            <p:nvSpPr>
              <p:cNvPr id="13" name="Rectangle 1029"/>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p>
            </p:txBody>
          </p:sp>
        </p:grpSp>
        <p:grpSp>
          <p:nvGrpSpPr>
            <p:cNvPr id="6" name="Group 1030"/>
            <p:cNvGrpSpPr>
              <a:grpSpLocks/>
            </p:cNvGrpSpPr>
            <p:nvPr/>
          </p:nvGrpSpPr>
          <p:grpSpPr bwMode="auto">
            <a:xfrm>
              <a:off x="263" y="1870"/>
              <a:ext cx="466" cy="299"/>
              <a:chOff x="912" y="2640"/>
              <a:chExt cx="672" cy="432"/>
            </a:xfrm>
          </p:grpSpPr>
          <p:sp>
            <p:nvSpPr>
              <p:cNvPr id="10" name="Rectangle 1031"/>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p>
            </p:txBody>
          </p:sp>
          <p:sp>
            <p:nvSpPr>
              <p:cNvPr id="11" name="Rectangle 1032"/>
              <p:cNvSpPr>
                <a:spLocks noChangeArrowheads="1"/>
              </p:cNvSpPr>
              <p:nvPr/>
            </p:nvSpPr>
            <p:spPr bwMode="auto">
              <a:xfrm>
                <a:off x="1248" y="2640"/>
                <a:ext cx="336"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7" name="Rectangle 1033"/>
            <p:cNvSpPr>
              <a:spLocks noChangeArrowheads="1"/>
            </p:cNvSpPr>
            <p:nvPr/>
          </p:nvSpPr>
          <p:spPr bwMode="auto">
            <a:xfrm>
              <a:off x="0" y="1824"/>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p>
          </p:txBody>
        </p:sp>
        <p:sp>
          <p:nvSpPr>
            <p:cNvPr id="8" name="Rectangle 1034"/>
            <p:cNvSpPr>
              <a:spLocks noChangeArrowheads="1"/>
            </p:cNvSpPr>
            <p:nvPr/>
          </p:nvSpPr>
          <p:spPr bwMode="auto">
            <a:xfrm>
              <a:off x="400" y="1536"/>
              <a:ext cx="20" cy="663"/>
            </a:xfrm>
            <a:prstGeom prst="rect">
              <a:avLst/>
            </a:prstGeom>
            <a:solidFill>
              <a:schemeClr val="bg2"/>
            </a:solidFill>
            <a:ln w="9525">
              <a:noFill/>
              <a:miter lim="800000"/>
              <a:headEnd/>
              <a:tailEnd/>
            </a:ln>
            <a:effectLst/>
          </p:spPr>
          <p:txBody>
            <a:bodyPr wrap="none" anchor="ctr"/>
            <a:lstStyle/>
            <a:p>
              <a:pPr>
                <a:defRPr/>
              </a:pPr>
              <a:endParaRPr lang="en-US"/>
            </a:p>
          </p:txBody>
        </p:sp>
        <p:sp>
          <p:nvSpPr>
            <p:cNvPr id="9" name="Rectangle 1035"/>
            <p:cNvSpPr>
              <a:spLocks noChangeArrowheads="1"/>
            </p:cNvSpPr>
            <p:nvPr/>
          </p:nvSpPr>
          <p:spPr bwMode="auto">
            <a:xfrm flipV="1">
              <a:off x="199" y="2054"/>
              <a:ext cx="5476" cy="35"/>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lang="en-US"/>
            </a:p>
          </p:txBody>
        </p:sp>
      </p:grpSp>
      <p:sp>
        <p:nvSpPr>
          <p:cNvPr id="176140" name="Rectangle 1036"/>
          <p:cNvSpPr>
            <a:spLocks noGrp="1" noChangeArrowheads="1"/>
          </p:cNvSpPr>
          <p:nvPr>
            <p:ph type="ctrTitle"/>
          </p:nvPr>
        </p:nvSpPr>
        <p:spPr>
          <a:xfrm>
            <a:off x="990600" y="1828800"/>
            <a:ext cx="7772400" cy="1143000"/>
          </a:xfrm>
        </p:spPr>
        <p:txBody>
          <a:bodyPr/>
          <a:lstStyle>
            <a:lvl1pPr>
              <a:defRPr/>
            </a:lvl1pPr>
          </a:lstStyle>
          <a:p>
            <a:r>
              <a:rPr lang="fr-FR"/>
              <a:t>Cliquez pour modifier le style du titre du masque</a:t>
            </a:r>
          </a:p>
        </p:txBody>
      </p:sp>
      <p:sp>
        <p:nvSpPr>
          <p:cNvPr id="176141" name="Rectangle 1037"/>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fr-FR"/>
              <a:t>Cliquez pour modifier le style des sous-titres du masque</a:t>
            </a:r>
          </a:p>
        </p:txBody>
      </p:sp>
      <p:sp>
        <p:nvSpPr>
          <p:cNvPr id="14" name="Rectangle 1038"/>
          <p:cNvSpPr>
            <a:spLocks noGrp="1" noChangeArrowheads="1"/>
          </p:cNvSpPr>
          <p:nvPr>
            <p:ph type="dt" sz="half" idx="10"/>
          </p:nvPr>
        </p:nvSpPr>
        <p:spPr>
          <a:xfrm>
            <a:off x="990600" y="6248400"/>
            <a:ext cx="1905000" cy="457200"/>
          </a:xfrm>
        </p:spPr>
        <p:txBody>
          <a:bodyPr/>
          <a:lstStyle>
            <a:lvl1pPr>
              <a:defRPr>
                <a:solidFill>
                  <a:schemeClr val="bg2"/>
                </a:solidFill>
              </a:defRPr>
            </a:lvl1pPr>
          </a:lstStyle>
          <a:p>
            <a:pPr>
              <a:defRPr/>
            </a:pPr>
            <a:r>
              <a:rPr lang="bg-BG" smtClean="0"/>
              <a:t>11/06/2012</a:t>
            </a:r>
            <a:endParaRPr lang="fr-FR"/>
          </a:p>
        </p:txBody>
      </p:sp>
      <p:sp>
        <p:nvSpPr>
          <p:cNvPr id="15" name="Rectangle 1039"/>
          <p:cNvSpPr>
            <a:spLocks noGrp="1" noChangeArrowheads="1"/>
          </p:cNvSpPr>
          <p:nvPr>
            <p:ph type="ftr" sz="quarter" idx="11"/>
          </p:nvPr>
        </p:nvSpPr>
        <p:spPr>
          <a:xfrm>
            <a:off x="3429000" y="6248400"/>
            <a:ext cx="2895600" cy="457200"/>
          </a:xfrm>
        </p:spPr>
        <p:txBody>
          <a:bodyPr/>
          <a:lstStyle>
            <a:lvl1pPr>
              <a:defRPr>
                <a:solidFill>
                  <a:schemeClr val="bg2"/>
                </a:solidFill>
              </a:defRPr>
            </a:lvl1pPr>
          </a:lstStyle>
          <a:p>
            <a:pPr>
              <a:defRPr/>
            </a:pPr>
            <a:endParaRPr lang="fr-FR"/>
          </a:p>
        </p:txBody>
      </p:sp>
      <p:sp>
        <p:nvSpPr>
          <p:cNvPr id="16" name="Rectangle 1040"/>
          <p:cNvSpPr>
            <a:spLocks noGrp="1" noChangeArrowheads="1"/>
          </p:cNvSpPr>
          <p:nvPr>
            <p:ph type="sldNum" sz="quarter" idx="12"/>
          </p:nvPr>
        </p:nvSpPr>
        <p:spPr>
          <a:xfrm>
            <a:off x="6858000" y="6248400"/>
            <a:ext cx="1905000" cy="457200"/>
          </a:xfrm>
        </p:spPr>
        <p:txBody>
          <a:bodyPr/>
          <a:lstStyle>
            <a:lvl1pPr>
              <a:defRPr>
                <a:solidFill>
                  <a:schemeClr val="bg2"/>
                </a:solidFill>
              </a:defRPr>
            </a:lvl1pPr>
          </a:lstStyle>
          <a:p>
            <a:pPr>
              <a:defRPr/>
            </a:pPr>
            <a:fld id="{4C9B2429-7020-426D-8A00-2FEE3853F2F0}" type="slidenum">
              <a:rPr lang="fr-FR"/>
              <a:pPr>
                <a:defRPr/>
              </a:pPr>
              <a:t>‹#›</a:t>
            </a:fld>
            <a:endParaRPr lang="fr-FR"/>
          </a:p>
        </p:txBody>
      </p:sp>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49533" y="54087"/>
            <a:ext cx="1143160" cy="139465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5" name="Rectangle 1036"/>
          <p:cNvSpPr>
            <a:spLocks noGrp="1" noChangeArrowheads="1"/>
          </p:cNvSpPr>
          <p:nvPr>
            <p:ph type="ftr" sz="quarter" idx="11"/>
          </p:nvPr>
        </p:nvSpPr>
        <p:spPr>
          <a:ln/>
        </p:spPr>
        <p:txBody>
          <a:bodyPr/>
          <a:lstStyle>
            <a:lvl1pPr>
              <a:defRPr/>
            </a:lvl1pPr>
          </a:lstStyle>
          <a:p>
            <a:pPr>
              <a:defRPr/>
            </a:pPr>
            <a:endParaRPr lang="fr-FR"/>
          </a:p>
        </p:txBody>
      </p:sp>
      <p:sp>
        <p:nvSpPr>
          <p:cNvPr id="6" name="Rectangle 1037"/>
          <p:cNvSpPr>
            <a:spLocks noGrp="1" noChangeArrowheads="1"/>
          </p:cNvSpPr>
          <p:nvPr>
            <p:ph type="sldNum" sz="quarter" idx="12"/>
          </p:nvPr>
        </p:nvSpPr>
        <p:spPr>
          <a:ln/>
        </p:spPr>
        <p:txBody>
          <a:bodyPr/>
          <a:lstStyle>
            <a:lvl1pPr>
              <a:defRPr/>
            </a:lvl1pPr>
          </a:lstStyle>
          <a:p>
            <a:pPr>
              <a:defRPr/>
            </a:pPr>
            <a:fld id="{CB503608-BA56-4FC8-A481-C304FFC5ABFA}" type="slidenum">
              <a:rPr lang="fr-FR"/>
              <a:pPr>
                <a:defRPr/>
              </a:pPr>
              <a:t>‹#›</a:t>
            </a:fld>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617538"/>
            <a:ext cx="1951038" cy="5514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617538"/>
            <a:ext cx="5700712" cy="5514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5" name="Rectangle 1036"/>
          <p:cNvSpPr>
            <a:spLocks noGrp="1" noChangeArrowheads="1"/>
          </p:cNvSpPr>
          <p:nvPr>
            <p:ph type="ftr" sz="quarter" idx="11"/>
          </p:nvPr>
        </p:nvSpPr>
        <p:spPr>
          <a:ln/>
        </p:spPr>
        <p:txBody>
          <a:bodyPr/>
          <a:lstStyle>
            <a:lvl1pPr>
              <a:defRPr/>
            </a:lvl1pPr>
          </a:lstStyle>
          <a:p>
            <a:pPr>
              <a:defRPr/>
            </a:pPr>
            <a:endParaRPr lang="fr-FR"/>
          </a:p>
        </p:txBody>
      </p:sp>
      <p:sp>
        <p:nvSpPr>
          <p:cNvPr id="6" name="Rectangle 1037"/>
          <p:cNvSpPr>
            <a:spLocks noGrp="1" noChangeArrowheads="1"/>
          </p:cNvSpPr>
          <p:nvPr>
            <p:ph type="sldNum" sz="quarter" idx="12"/>
          </p:nvPr>
        </p:nvSpPr>
        <p:spPr>
          <a:ln/>
        </p:spPr>
        <p:txBody>
          <a:bodyPr/>
          <a:lstStyle>
            <a:lvl1pPr>
              <a:defRPr/>
            </a:lvl1pPr>
          </a:lstStyle>
          <a:p>
            <a:pPr>
              <a:defRPr/>
            </a:pPr>
            <a:fld id="{618B0245-2B4F-4E62-90A1-4053556C9539}" type="slidenum">
              <a:rPr lang="fr-FR"/>
              <a:pPr>
                <a:defRPr/>
              </a:pPr>
              <a:t>‹#›</a:t>
            </a:fld>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5" name="Rectangle 1036"/>
          <p:cNvSpPr>
            <a:spLocks noGrp="1" noChangeArrowheads="1"/>
          </p:cNvSpPr>
          <p:nvPr>
            <p:ph type="ftr" sz="quarter" idx="11"/>
          </p:nvPr>
        </p:nvSpPr>
        <p:spPr>
          <a:ln/>
        </p:spPr>
        <p:txBody>
          <a:bodyPr/>
          <a:lstStyle>
            <a:lvl1pPr>
              <a:defRPr/>
            </a:lvl1pPr>
          </a:lstStyle>
          <a:p>
            <a:pPr>
              <a:defRPr/>
            </a:pPr>
            <a:endParaRPr lang="fr-FR"/>
          </a:p>
        </p:txBody>
      </p:sp>
      <p:sp>
        <p:nvSpPr>
          <p:cNvPr id="6" name="Rectangle 1037"/>
          <p:cNvSpPr>
            <a:spLocks noGrp="1" noChangeArrowheads="1"/>
          </p:cNvSpPr>
          <p:nvPr>
            <p:ph type="sldNum" sz="quarter" idx="12"/>
          </p:nvPr>
        </p:nvSpPr>
        <p:spPr>
          <a:ln/>
        </p:spPr>
        <p:txBody>
          <a:bodyPr/>
          <a:lstStyle>
            <a:lvl1pPr>
              <a:defRPr/>
            </a:lvl1pPr>
          </a:lstStyle>
          <a:p>
            <a:pPr>
              <a:defRPr/>
            </a:pPr>
            <a:fld id="{7719993D-E39A-404B-8454-984CE8B76BA9}" type="slidenum">
              <a:rPr lang="fr-FR"/>
              <a:pPr>
                <a:defRPr/>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5" name="Rectangle 1036"/>
          <p:cNvSpPr>
            <a:spLocks noGrp="1" noChangeArrowheads="1"/>
          </p:cNvSpPr>
          <p:nvPr>
            <p:ph type="ftr" sz="quarter" idx="11"/>
          </p:nvPr>
        </p:nvSpPr>
        <p:spPr>
          <a:ln/>
        </p:spPr>
        <p:txBody>
          <a:bodyPr/>
          <a:lstStyle>
            <a:lvl1pPr>
              <a:defRPr/>
            </a:lvl1pPr>
          </a:lstStyle>
          <a:p>
            <a:pPr>
              <a:defRPr/>
            </a:pPr>
            <a:endParaRPr lang="fr-FR"/>
          </a:p>
        </p:txBody>
      </p:sp>
      <p:sp>
        <p:nvSpPr>
          <p:cNvPr id="6" name="Rectangle 1037"/>
          <p:cNvSpPr>
            <a:spLocks noGrp="1" noChangeArrowheads="1"/>
          </p:cNvSpPr>
          <p:nvPr>
            <p:ph type="sldNum" sz="quarter" idx="12"/>
          </p:nvPr>
        </p:nvSpPr>
        <p:spPr>
          <a:ln/>
        </p:spPr>
        <p:txBody>
          <a:bodyPr/>
          <a:lstStyle>
            <a:lvl1pPr>
              <a:defRPr/>
            </a:lvl1pPr>
          </a:lstStyle>
          <a:p>
            <a:pPr>
              <a:defRPr/>
            </a:pPr>
            <a:fld id="{33352263-0099-491E-8F00-884E6CABA6DA}" type="slidenum">
              <a:rPr lang="fr-FR"/>
              <a:pPr>
                <a:defRPr/>
              </a:pPr>
              <a:t>‹#›</a:t>
            </a:fld>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6" name="Rectangle 1036"/>
          <p:cNvSpPr>
            <a:spLocks noGrp="1" noChangeArrowheads="1"/>
          </p:cNvSpPr>
          <p:nvPr>
            <p:ph type="ftr" sz="quarter" idx="11"/>
          </p:nvPr>
        </p:nvSpPr>
        <p:spPr>
          <a:ln/>
        </p:spPr>
        <p:txBody>
          <a:bodyPr/>
          <a:lstStyle>
            <a:lvl1pPr>
              <a:defRPr/>
            </a:lvl1pPr>
          </a:lstStyle>
          <a:p>
            <a:pPr>
              <a:defRPr/>
            </a:pPr>
            <a:endParaRPr lang="fr-FR"/>
          </a:p>
        </p:txBody>
      </p:sp>
      <p:sp>
        <p:nvSpPr>
          <p:cNvPr id="7" name="Rectangle 1037"/>
          <p:cNvSpPr>
            <a:spLocks noGrp="1" noChangeArrowheads="1"/>
          </p:cNvSpPr>
          <p:nvPr>
            <p:ph type="sldNum" sz="quarter" idx="12"/>
          </p:nvPr>
        </p:nvSpPr>
        <p:spPr>
          <a:ln/>
        </p:spPr>
        <p:txBody>
          <a:bodyPr/>
          <a:lstStyle>
            <a:lvl1pPr>
              <a:defRPr/>
            </a:lvl1pPr>
          </a:lstStyle>
          <a:p>
            <a:pPr>
              <a:defRPr/>
            </a:pPr>
            <a:fld id="{B5ED50E3-2023-4E5D-9E99-BC1E31FB93E9}" type="slidenum">
              <a:rPr lang="fr-FR"/>
              <a:pPr>
                <a:defRPr/>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8" name="Rectangle 1036"/>
          <p:cNvSpPr>
            <a:spLocks noGrp="1" noChangeArrowheads="1"/>
          </p:cNvSpPr>
          <p:nvPr>
            <p:ph type="ftr" sz="quarter" idx="11"/>
          </p:nvPr>
        </p:nvSpPr>
        <p:spPr>
          <a:ln/>
        </p:spPr>
        <p:txBody>
          <a:bodyPr/>
          <a:lstStyle>
            <a:lvl1pPr>
              <a:defRPr/>
            </a:lvl1pPr>
          </a:lstStyle>
          <a:p>
            <a:pPr>
              <a:defRPr/>
            </a:pPr>
            <a:endParaRPr lang="fr-FR"/>
          </a:p>
        </p:txBody>
      </p:sp>
      <p:sp>
        <p:nvSpPr>
          <p:cNvPr id="9" name="Rectangle 1037"/>
          <p:cNvSpPr>
            <a:spLocks noGrp="1" noChangeArrowheads="1"/>
          </p:cNvSpPr>
          <p:nvPr>
            <p:ph type="sldNum" sz="quarter" idx="12"/>
          </p:nvPr>
        </p:nvSpPr>
        <p:spPr>
          <a:ln/>
        </p:spPr>
        <p:txBody>
          <a:bodyPr/>
          <a:lstStyle>
            <a:lvl1pPr>
              <a:defRPr/>
            </a:lvl1pPr>
          </a:lstStyle>
          <a:p>
            <a:pPr>
              <a:defRPr/>
            </a:pPr>
            <a:fld id="{19FB5F0C-FDCD-4638-B423-74416A673DAE}" type="slidenum">
              <a:rPr lang="fr-FR"/>
              <a:pPr>
                <a:defRPr/>
              </a:pPr>
              <a:t>‹#›</a:t>
            </a:fld>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4" name="Rectangle 1036"/>
          <p:cNvSpPr>
            <a:spLocks noGrp="1" noChangeArrowheads="1"/>
          </p:cNvSpPr>
          <p:nvPr>
            <p:ph type="ftr" sz="quarter" idx="11"/>
          </p:nvPr>
        </p:nvSpPr>
        <p:spPr>
          <a:ln/>
        </p:spPr>
        <p:txBody>
          <a:bodyPr/>
          <a:lstStyle>
            <a:lvl1pPr>
              <a:defRPr/>
            </a:lvl1pPr>
          </a:lstStyle>
          <a:p>
            <a:pPr>
              <a:defRPr/>
            </a:pPr>
            <a:endParaRPr lang="fr-FR"/>
          </a:p>
        </p:txBody>
      </p:sp>
      <p:sp>
        <p:nvSpPr>
          <p:cNvPr id="5" name="Rectangle 1037"/>
          <p:cNvSpPr>
            <a:spLocks noGrp="1" noChangeArrowheads="1"/>
          </p:cNvSpPr>
          <p:nvPr>
            <p:ph type="sldNum" sz="quarter" idx="12"/>
          </p:nvPr>
        </p:nvSpPr>
        <p:spPr>
          <a:ln/>
        </p:spPr>
        <p:txBody>
          <a:bodyPr/>
          <a:lstStyle>
            <a:lvl1pPr>
              <a:defRPr/>
            </a:lvl1pPr>
          </a:lstStyle>
          <a:p>
            <a:pPr>
              <a:defRPr/>
            </a:pPr>
            <a:fld id="{206E8763-5069-4EAB-A9CA-7761AD909493}" type="slidenum">
              <a:rPr lang="fr-FR"/>
              <a:pPr>
                <a:defRPr/>
              </a:pPr>
              <a:t>‹#›</a:t>
            </a:fld>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3" name="Rectangle 1036"/>
          <p:cNvSpPr>
            <a:spLocks noGrp="1" noChangeArrowheads="1"/>
          </p:cNvSpPr>
          <p:nvPr>
            <p:ph type="ftr" sz="quarter" idx="11"/>
          </p:nvPr>
        </p:nvSpPr>
        <p:spPr>
          <a:ln/>
        </p:spPr>
        <p:txBody>
          <a:bodyPr/>
          <a:lstStyle>
            <a:lvl1pPr>
              <a:defRPr/>
            </a:lvl1pPr>
          </a:lstStyle>
          <a:p>
            <a:pPr>
              <a:defRPr/>
            </a:pPr>
            <a:endParaRPr lang="fr-FR"/>
          </a:p>
        </p:txBody>
      </p:sp>
      <p:sp>
        <p:nvSpPr>
          <p:cNvPr id="4" name="Rectangle 1037"/>
          <p:cNvSpPr>
            <a:spLocks noGrp="1" noChangeArrowheads="1"/>
          </p:cNvSpPr>
          <p:nvPr>
            <p:ph type="sldNum" sz="quarter" idx="12"/>
          </p:nvPr>
        </p:nvSpPr>
        <p:spPr>
          <a:ln/>
        </p:spPr>
        <p:txBody>
          <a:bodyPr/>
          <a:lstStyle>
            <a:lvl1pPr>
              <a:defRPr/>
            </a:lvl1pPr>
          </a:lstStyle>
          <a:p>
            <a:pPr>
              <a:defRPr/>
            </a:pPr>
            <a:fld id="{43BD637C-50C3-4BA9-A79A-0A0556615BCE}" type="slidenum">
              <a:rPr lang="fr-FR"/>
              <a:pPr>
                <a:defRPr/>
              </a:pPr>
              <a:t>‹#›</a:t>
            </a:fld>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6" name="Rectangle 1036"/>
          <p:cNvSpPr>
            <a:spLocks noGrp="1" noChangeArrowheads="1"/>
          </p:cNvSpPr>
          <p:nvPr>
            <p:ph type="ftr" sz="quarter" idx="11"/>
          </p:nvPr>
        </p:nvSpPr>
        <p:spPr>
          <a:ln/>
        </p:spPr>
        <p:txBody>
          <a:bodyPr/>
          <a:lstStyle>
            <a:lvl1pPr>
              <a:defRPr/>
            </a:lvl1pPr>
          </a:lstStyle>
          <a:p>
            <a:pPr>
              <a:defRPr/>
            </a:pPr>
            <a:endParaRPr lang="fr-FR"/>
          </a:p>
        </p:txBody>
      </p:sp>
      <p:sp>
        <p:nvSpPr>
          <p:cNvPr id="7" name="Rectangle 1037"/>
          <p:cNvSpPr>
            <a:spLocks noGrp="1" noChangeArrowheads="1"/>
          </p:cNvSpPr>
          <p:nvPr>
            <p:ph type="sldNum" sz="quarter" idx="12"/>
          </p:nvPr>
        </p:nvSpPr>
        <p:spPr>
          <a:ln/>
        </p:spPr>
        <p:txBody>
          <a:bodyPr/>
          <a:lstStyle>
            <a:lvl1pPr>
              <a:defRPr/>
            </a:lvl1pPr>
          </a:lstStyle>
          <a:p>
            <a:pPr>
              <a:defRPr/>
            </a:pPr>
            <a:fld id="{E9F6FF9E-FC37-429D-A5E7-A884E64DD3F1}" type="slidenum">
              <a:rPr lang="fr-FR"/>
              <a:pPr>
                <a:defRPr/>
              </a:pPr>
              <a:t>‹#›</a:t>
            </a:fld>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035"/>
          <p:cNvSpPr>
            <a:spLocks noGrp="1" noChangeArrowheads="1"/>
          </p:cNvSpPr>
          <p:nvPr>
            <p:ph type="dt" sz="half" idx="10"/>
          </p:nvPr>
        </p:nvSpPr>
        <p:spPr>
          <a:ln/>
        </p:spPr>
        <p:txBody>
          <a:bodyPr/>
          <a:lstStyle>
            <a:lvl1pPr>
              <a:defRPr/>
            </a:lvl1pPr>
          </a:lstStyle>
          <a:p>
            <a:pPr>
              <a:defRPr/>
            </a:pPr>
            <a:r>
              <a:rPr lang="bg-BG" smtClean="0"/>
              <a:t>11/06/2012</a:t>
            </a:r>
            <a:endParaRPr lang="fr-FR"/>
          </a:p>
        </p:txBody>
      </p:sp>
      <p:sp>
        <p:nvSpPr>
          <p:cNvPr id="6" name="Rectangle 1036"/>
          <p:cNvSpPr>
            <a:spLocks noGrp="1" noChangeArrowheads="1"/>
          </p:cNvSpPr>
          <p:nvPr>
            <p:ph type="ftr" sz="quarter" idx="11"/>
          </p:nvPr>
        </p:nvSpPr>
        <p:spPr>
          <a:ln/>
        </p:spPr>
        <p:txBody>
          <a:bodyPr/>
          <a:lstStyle>
            <a:lvl1pPr>
              <a:defRPr/>
            </a:lvl1pPr>
          </a:lstStyle>
          <a:p>
            <a:pPr>
              <a:defRPr/>
            </a:pPr>
            <a:endParaRPr lang="fr-FR"/>
          </a:p>
        </p:txBody>
      </p:sp>
      <p:sp>
        <p:nvSpPr>
          <p:cNvPr id="7" name="Rectangle 1037"/>
          <p:cNvSpPr>
            <a:spLocks noGrp="1" noChangeArrowheads="1"/>
          </p:cNvSpPr>
          <p:nvPr>
            <p:ph type="sldNum" sz="quarter" idx="12"/>
          </p:nvPr>
        </p:nvSpPr>
        <p:spPr>
          <a:ln/>
        </p:spPr>
        <p:txBody>
          <a:bodyPr/>
          <a:lstStyle>
            <a:lvl1pPr>
              <a:defRPr/>
            </a:lvl1pPr>
          </a:lstStyle>
          <a:p>
            <a:pPr>
              <a:defRPr/>
            </a:pPr>
            <a:fld id="{84F94025-1BF0-4B5E-8DBA-6A5C0EDE4E8D}" type="slidenum">
              <a:rPr lang="fr-FR"/>
              <a:pPr>
                <a:defRPr/>
              </a:pPr>
              <a:t>‹#›</a:t>
            </a:fld>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31746" name="Group 1039"/>
          <p:cNvGrpSpPr>
            <a:grpSpLocks/>
          </p:cNvGrpSpPr>
          <p:nvPr userDrawn="1"/>
        </p:nvGrpSpPr>
        <p:grpSpPr bwMode="auto">
          <a:xfrm>
            <a:off x="228600" y="304800"/>
            <a:ext cx="8542338" cy="1052513"/>
            <a:chOff x="80" y="624"/>
            <a:chExt cx="5381" cy="663"/>
          </a:xfrm>
        </p:grpSpPr>
        <p:sp>
          <p:nvSpPr>
            <p:cNvPr id="175106" name="Rectangle 1026"/>
            <p:cNvSpPr>
              <a:spLocks noChangeArrowheads="1"/>
            </p:cNvSpPr>
            <p:nvPr/>
          </p:nvSpPr>
          <p:spPr bwMode="ltGray">
            <a:xfrm>
              <a:off x="263" y="692"/>
              <a:ext cx="276" cy="299"/>
            </a:xfrm>
            <a:prstGeom prst="rect">
              <a:avLst/>
            </a:prstGeom>
            <a:solidFill>
              <a:schemeClr val="accent2"/>
            </a:solidFill>
            <a:ln w="9525">
              <a:noFill/>
              <a:miter lim="800000"/>
              <a:headEnd/>
              <a:tailEnd/>
            </a:ln>
            <a:effectLst/>
          </p:spPr>
          <p:txBody>
            <a:bodyPr wrap="none" anchor="ctr"/>
            <a:lstStyle/>
            <a:p>
              <a:pPr>
                <a:defRPr/>
              </a:pPr>
              <a:endParaRPr kumimoji="1" lang="fr-FR" i="0">
                <a:solidFill>
                  <a:schemeClr val="tx1"/>
                </a:solidFill>
              </a:endParaRPr>
            </a:p>
          </p:txBody>
        </p:sp>
        <p:sp>
          <p:nvSpPr>
            <p:cNvPr id="175107" name="Rectangle 1027"/>
            <p:cNvSpPr>
              <a:spLocks noChangeArrowheads="1"/>
            </p:cNvSpPr>
            <p:nvPr/>
          </p:nvSpPr>
          <p:spPr bwMode="ltGray">
            <a:xfrm>
              <a:off x="504" y="692"/>
              <a:ext cx="207" cy="299"/>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kumimoji="1" lang="fr-FR" i="0">
                <a:solidFill>
                  <a:schemeClr val="tx1"/>
                </a:solidFill>
              </a:endParaRPr>
            </a:p>
          </p:txBody>
        </p:sp>
        <p:sp>
          <p:nvSpPr>
            <p:cNvPr id="175108" name="Rectangle 1028"/>
            <p:cNvSpPr>
              <a:spLocks noChangeArrowheads="1"/>
            </p:cNvSpPr>
            <p:nvPr/>
          </p:nvSpPr>
          <p:spPr bwMode="ltGray">
            <a:xfrm>
              <a:off x="341" y="958"/>
              <a:ext cx="266" cy="299"/>
            </a:xfrm>
            <a:prstGeom prst="rect">
              <a:avLst/>
            </a:prstGeom>
            <a:solidFill>
              <a:schemeClr val="folHlink"/>
            </a:solidFill>
            <a:ln w="9525">
              <a:noFill/>
              <a:miter lim="800000"/>
              <a:headEnd/>
              <a:tailEnd/>
            </a:ln>
            <a:effectLst/>
          </p:spPr>
          <p:txBody>
            <a:bodyPr wrap="none" anchor="ctr"/>
            <a:lstStyle/>
            <a:p>
              <a:pPr>
                <a:defRPr/>
              </a:pPr>
              <a:endParaRPr kumimoji="1" lang="fr-FR" i="0">
                <a:solidFill>
                  <a:schemeClr val="tx1"/>
                </a:solidFill>
              </a:endParaRPr>
            </a:p>
          </p:txBody>
        </p:sp>
        <p:sp>
          <p:nvSpPr>
            <p:cNvPr id="175109" name="Rectangle 1029"/>
            <p:cNvSpPr>
              <a:spLocks noChangeArrowheads="1"/>
            </p:cNvSpPr>
            <p:nvPr/>
          </p:nvSpPr>
          <p:spPr bwMode="ltGray">
            <a:xfrm>
              <a:off x="574" y="958"/>
              <a:ext cx="232" cy="299"/>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kumimoji="1" lang="fr-FR" i="0">
                <a:solidFill>
                  <a:schemeClr val="tx1"/>
                </a:solidFill>
              </a:endParaRPr>
            </a:p>
          </p:txBody>
        </p:sp>
        <p:sp>
          <p:nvSpPr>
            <p:cNvPr id="175110" name="Rectangle 1030"/>
            <p:cNvSpPr>
              <a:spLocks noChangeArrowheads="1"/>
            </p:cNvSpPr>
            <p:nvPr/>
          </p:nvSpPr>
          <p:spPr bwMode="ltGray">
            <a:xfrm>
              <a:off x="80" y="912"/>
              <a:ext cx="353" cy="266"/>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kumimoji="1" lang="fr-FR" i="0">
                <a:solidFill>
                  <a:schemeClr val="tx1"/>
                </a:solidFill>
              </a:endParaRPr>
            </a:p>
          </p:txBody>
        </p:sp>
        <p:sp>
          <p:nvSpPr>
            <p:cNvPr id="175111" name="Rectangle 1031"/>
            <p:cNvSpPr>
              <a:spLocks noChangeArrowheads="1"/>
            </p:cNvSpPr>
            <p:nvPr/>
          </p:nvSpPr>
          <p:spPr bwMode="gray">
            <a:xfrm>
              <a:off x="480" y="624"/>
              <a:ext cx="20" cy="663"/>
            </a:xfrm>
            <a:prstGeom prst="rect">
              <a:avLst/>
            </a:prstGeom>
            <a:solidFill>
              <a:schemeClr val="bg2"/>
            </a:solidFill>
            <a:ln w="9525">
              <a:noFill/>
              <a:miter lim="800000"/>
              <a:headEnd/>
              <a:tailEnd/>
            </a:ln>
            <a:effectLst/>
          </p:spPr>
          <p:txBody>
            <a:bodyPr wrap="none" anchor="ctr"/>
            <a:lstStyle/>
            <a:p>
              <a:pPr>
                <a:defRPr/>
              </a:pPr>
              <a:endParaRPr kumimoji="1" lang="fr-FR" i="0">
                <a:solidFill>
                  <a:schemeClr val="tx1"/>
                </a:solidFill>
              </a:endParaRPr>
            </a:p>
          </p:txBody>
        </p:sp>
        <p:sp>
          <p:nvSpPr>
            <p:cNvPr id="175112" name="Rectangle 1032"/>
            <p:cNvSpPr>
              <a:spLocks noChangeArrowheads="1"/>
            </p:cNvSpPr>
            <p:nvPr/>
          </p:nvSpPr>
          <p:spPr bwMode="gray">
            <a:xfrm>
              <a:off x="279" y="1122"/>
              <a:ext cx="5182" cy="20"/>
            </a:xfrm>
            <a:prstGeom prst="rect">
              <a:avLst/>
            </a:prstGeom>
            <a:gradFill rotWithShape="0">
              <a:gsLst>
                <a:gs pos="0">
                  <a:schemeClr val="bg2"/>
                </a:gs>
                <a:gs pos="100000">
                  <a:schemeClr val="bg1"/>
                </a:gs>
              </a:gsLst>
              <a:lin ang="0" scaled="1"/>
            </a:gradFill>
            <a:ln w="9525">
              <a:noFill/>
              <a:miter lim="800000"/>
              <a:headEnd/>
              <a:tailEnd/>
            </a:ln>
            <a:effectLst/>
          </p:spPr>
          <p:txBody>
            <a:bodyPr wrap="none" anchor="ctr"/>
            <a:lstStyle/>
            <a:p>
              <a:pPr>
                <a:defRPr/>
              </a:pPr>
              <a:endParaRPr kumimoji="1" lang="fr-FR" i="0">
                <a:solidFill>
                  <a:schemeClr val="tx1"/>
                </a:solidFill>
              </a:endParaRPr>
            </a:p>
          </p:txBody>
        </p:sp>
      </p:grpSp>
      <p:sp>
        <p:nvSpPr>
          <p:cNvPr id="31747" name="Rectangle 1033"/>
          <p:cNvSpPr>
            <a:spLocks noGrp="1" noChangeArrowheads="1"/>
          </p:cNvSpPr>
          <p:nvPr>
            <p:ph type="title"/>
          </p:nvPr>
        </p:nvSpPr>
        <p:spPr bwMode="auto">
          <a:xfrm>
            <a:off x="1150938" y="617538"/>
            <a:ext cx="7793037"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fr-FR" smtClean="0"/>
              <a:t>Cliquez pour modifier le style du titre du masque</a:t>
            </a:r>
          </a:p>
        </p:txBody>
      </p:sp>
      <p:sp>
        <p:nvSpPr>
          <p:cNvPr id="31748" name="Rectangle 1034"/>
          <p:cNvSpPr>
            <a:spLocks noGrp="1" noChangeArrowheads="1"/>
          </p:cNvSpPr>
          <p:nvPr>
            <p:ph type="body" idx="1"/>
          </p:nvPr>
        </p:nvSpPr>
        <p:spPr bwMode="auto">
          <a:xfrm>
            <a:off x="1182688" y="2017713"/>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p>
        </p:txBody>
      </p:sp>
      <p:sp>
        <p:nvSpPr>
          <p:cNvPr id="175115" name="Rectangle 1035"/>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400" i="0">
                <a:solidFill>
                  <a:schemeClr val="tx1"/>
                </a:solidFill>
                <a:latin typeface="Tahoma" pitchFamily="34" charset="0"/>
              </a:defRPr>
            </a:lvl1pPr>
          </a:lstStyle>
          <a:p>
            <a:pPr>
              <a:defRPr/>
            </a:pPr>
            <a:r>
              <a:rPr lang="bg-BG" smtClean="0"/>
              <a:t>11/06/2012</a:t>
            </a:r>
            <a:endParaRPr lang="fr-FR"/>
          </a:p>
        </p:txBody>
      </p:sp>
      <p:sp>
        <p:nvSpPr>
          <p:cNvPr id="175116" name="Rectangle 1036"/>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i="0">
                <a:solidFill>
                  <a:schemeClr val="tx1"/>
                </a:solidFill>
                <a:latin typeface="Tahoma" pitchFamily="34" charset="0"/>
              </a:defRPr>
            </a:lvl1pPr>
          </a:lstStyle>
          <a:p>
            <a:pPr>
              <a:defRPr/>
            </a:pPr>
            <a:endParaRPr lang="fr-FR"/>
          </a:p>
        </p:txBody>
      </p:sp>
      <p:sp>
        <p:nvSpPr>
          <p:cNvPr id="175117" name="Rectangle 1037"/>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i="0">
                <a:solidFill>
                  <a:schemeClr val="tx1"/>
                </a:solidFill>
                <a:latin typeface="Tahoma" pitchFamily="34" charset="0"/>
              </a:defRPr>
            </a:lvl1pPr>
          </a:lstStyle>
          <a:p>
            <a:pPr>
              <a:defRPr/>
            </a:pPr>
            <a:fld id="{E2B2970D-0422-4B20-B1C4-A071DDE26599}" type="slidenum">
              <a:rPr lang="fr-FR"/>
              <a:pPr>
                <a:defRPr/>
              </a:pPr>
              <a:t>‹#›</a:t>
            </a:fld>
            <a:endParaRPr lang="fr-FR"/>
          </a:p>
        </p:txBody>
      </p:sp>
    </p:spTree>
  </p:cSld>
  <p:clrMap bg1="lt1" tx1="dk1" bg2="lt2" tx2="dk2" accent1="accent1" accent2="accent2" accent3="accent3" accent4="accent4" accent5="accent5" accent6="accent6" hlink="hlink" folHlink="folHlink"/>
  <p:sldLayoutIdLst>
    <p:sldLayoutId id="2147484720" r:id="rId1"/>
    <p:sldLayoutId id="2147484710" r:id="rId2"/>
    <p:sldLayoutId id="2147484711" r:id="rId3"/>
    <p:sldLayoutId id="2147484712" r:id="rId4"/>
    <p:sldLayoutId id="2147484713" r:id="rId5"/>
    <p:sldLayoutId id="2147484714" r:id="rId6"/>
    <p:sldLayoutId id="2147484715" r:id="rId7"/>
    <p:sldLayoutId id="2147484716" r:id="rId8"/>
    <p:sldLayoutId id="2147484717" r:id="rId9"/>
    <p:sldLayoutId id="2147484718" r:id="rId10"/>
    <p:sldLayoutId id="2147484719" r:id="rId11"/>
  </p:sldLayoutIdLst>
  <p:hf hdr="0" ftr="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2.png"/><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39.wmf"/><Relationship Id="rId5" Type="http://schemas.openxmlformats.org/officeDocument/2006/relationships/oleObject" Target="../embeddings/oleObject26.bin"/><Relationship Id="rId4" Type="http://schemas.openxmlformats.org/officeDocument/2006/relationships/image" Target="../media/image41.png"/></Relationships>
</file>

<file path=ppt/slides/_rels/slide11.xml.rels><?xml version="1.0" encoding="UTF-8" standalone="yes"?>
<Relationships xmlns="http://schemas.openxmlformats.org/package/2006/relationships"><Relationship Id="rId8" Type="http://schemas.openxmlformats.org/officeDocument/2006/relationships/image" Target="../media/image43.wmf"/><Relationship Id="rId13" Type="http://schemas.openxmlformats.org/officeDocument/2006/relationships/oleObject" Target="../embeddings/oleObject29.bin"/><Relationship Id="rId3" Type="http://schemas.openxmlformats.org/officeDocument/2006/relationships/image" Target="../media/image46.png"/><Relationship Id="rId7" Type="http://schemas.openxmlformats.org/officeDocument/2006/relationships/oleObject" Target="../embeddings/oleObject27.bin"/><Relationship Id="rId12" Type="http://schemas.openxmlformats.org/officeDocument/2006/relationships/image" Target="../media/image44.wmf"/><Relationship Id="rId2" Type="http://schemas.openxmlformats.org/officeDocument/2006/relationships/slideLayout" Target="../slideLayouts/slideLayout7.xml"/><Relationship Id="rId1" Type="http://schemas.openxmlformats.org/officeDocument/2006/relationships/vmlDrawing" Target="../drawings/vmlDrawing6.vml"/><Relationship Id="rId6" Type="http://schemas.openxmlformats.org/officeDocument/2006/relationships/image" Target="../media/image49.png"/><Relationship Id="rId11" Type="http://schemas.openxmlformats.org/officeDocument/2006/relationships/oleObject" Target="../embeddings/oleObject28.bin"/><Relationship Id="rId5" Type="http://schemas.openxmlformats.org/officeDocument/2006/relationships/image" Target="../media/image48.png"/><Relationship Id="rId10" Type="http://schemas.openxmlformats.org/officeDocument/2006/relationships/image" Target="../media/image51.png"/><Relationship Id="rId4" Type="http://schemas.openxmlformats.org/officeDocument/2006/relationships/image" Target="../media/image47.png"/><Relationship Id="rId9" Type="http://schemas.openxmlformats.org/officeDocument/2006/relationships/image" Target="../media/image50.png"/><Relationship Id="rId14" Type="http://schemas.openxmlformats.org/officeDocument/2006/relationships/image" Target="../media/image45.wmf"/></Relationships>
</file>

<file path=ppt/slides/_rels/slide12.xml.rels><?xml version="1.0" encoding="UTF-8" standalone="yes"?>
<Relationships xmlns="http://schemas.openxmlformats.org/package/2006/relationships"><Relationship Id="rId8" Type="http://schemas.openxmlformats.org/officeDocument/2006/relationships/image" Target="../media/image54.wmf"/><Relationship Id="rId3" Type="http://schemas.openxmlformats.org/officeDocument/2006/relationships/oleObject" Target="../embeddings/oleObject30.bin"/><Relationship Id="rId7" Type="http://schemas.openxmlformats.org/officeDocument/2006/relationships/oleObject" Target="../embeddings/oleObject32.bin"/><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53.wmf"/><Relationship Id="rId5" Type="http://schemas.openxmlformats.org/officeDocument/2006/relationships/oleObject" Target="../embeddings/oleObject31.bin"/><Relationship Id="rId10" Type="http://schemas.openxmlformats.org/officeDocument/2006/relationships/image" Target="../media/image55.wmf"/><Relationship Id="rId4" Type="http://schemas.openxmlformats.org/officeDocument/2006/relationships/image" Target="../media/image52.wmf"/><Relationship Id="rId9" Type="http://schemas.openxmlformats.org/officeDocument/2006/relationships/oleObject" Target="../embeddings/oleObject33.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34.bin"/><Relationship Id="rId7" Type="http://schemas.openxmlformats.org/officeDocument/2006/relationships/image" Target="../media/image57.wmf"/><Relationship Id="rId2" Type="http://schemas.openxmlformats.org/officeDocument/2006/relationships/slideLayout" Target="../slideLayouts/slideLayout7.xml"/><Relationship Id="rId1" Type="http://schemas.openxmlformats.org/officeDocument/2006/relationships/vmlDrawing" Target="../drawings/vmlDrawing8.vml"/><Relationship Id="rId6" Type="http://schemas.openxmlformats.org/officeDocument/2006/relationships/oleObject" Target="../embeddings/oleObject35.bin"/><Relationship Id="rId5" Type="http://schemas.openxmlformats.org/officeDocument/2006/relationships/image" Target="../media/image58.jpeg"/><Relationship Id="rId4" Type="http://schemas.openxmlformats.org/officeDocument/2006/relationships/image" Target="../media/image56.wmf"/></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36.bin"/><Relationship Id="rId7" Type="http://schemas.openxmlformats.org/officeDocument/2006/relationships/oleObject" Target="../embeddings/oleObject38.bin"/><Relationship Id="rId2" Type="http://schemas.openxmlformats.org/officeDocument/2006/relationships/slideLayout" Target="../slideLayouts/slideLayout7.xml"/><Relationship Id="rId1" Type="http://schemas.openxmlformats.org/officeDocument/2006/relationships/vmlDrawing" Target="../drawings/vmlDrawing9.vml"/><Relationship Id="rId6" Type="http://schemas.openxmlformats.org/officeDocument/2006/relationships/image" Target="../media/image60.wmf"/><Relationship Id="rId5" Type="http://schemas.openxmlformats.org/officeDocument/2006/relationships/oleObject" Target="../embeddings/oleObject37.bin"/><Relationship Id="rId4" Type="http://schemas.openxmlformats.org/officeDocument/2006/relationships/image" Target="../media/image59.wmf"/></Relationships>
</file>

<file path=ppt/slides/_rels/slide15.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19.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image" Target="../media/image5.wmf"/><Relationship Id="rId13" Type="http://schemas.openxmlformats.org/officeDocument/2006/relationships/oleObject" Target="../embeddings/oleObject6.bin"/><Relationship Id="rId18" Type="http://schemas.openxmlformats.org/officeDocument/2006/relationships/image" Target="../media/image10.emf"/><Relationship Id="rId26" Type="http://schemas.openxmlformats.org/officeDocument/2006/relationships/image" Target="../media/image14.emf"/><Relationship Id="rId3" Type="http://schemas.openxmlformats.org/officeDocument/2006/relationships/oleObject" Target="../embeddings/oleObject1.bin"/><Relationship Id="rId21" Type="http://schemas.openxmlformats.org/officeDocument/2006/relationships/oleObject" Target="../embeddings/oleObject10.bin"/><Relationship Id="rId7" Type="http://schemas.openxmlformats.org/officeDocument/2006/relationships/oleObject" Target="../embeddings/oleObject3.bin"/><Relationship Id="rId12" Type="http://schemas.openxmlformats.org/officeDocument/2006/relationships/image" Target="../media/image7.emf"/><Relationship Id="rId17" Type="http://schemas.openxmlformats.org/officeDocument/2006/relationships/oleObject" Target="../embeddings/oleObject8.bin"/><Relationship Id="rId25" Type="http://schemas.openxmlformats.org/officeDocument/2006/relationships/oleObject" Target="../embeddings/oleObject12.bin"/><Relationship Id="rId2" Type="http://schemas.openxmlformats.org/officeDocument/2006/relationships/slideLayout" Target="../slideLayouts/slideLayout6.xml"/><Relationship Id="rId16" Type="http://schemas.openxmlformats.org/officeDocument/2006/relationships/image" Target="../media/image9.emf"/><Relationship Id="rId20" Type="http://schemas.openxmlformats.org/officeDocument/2006/relationships/image" Target="../media/image11.emf"/><Relationship Id="rId29" Type="http://schemas.openxmlformats.org/officeDocument/2006/relationships/oleObject" Target="../embeddings/oleObject14.bin"/><Relationship Id="rId1" Type="http://schemas.openxmlformats.org/officeDocument/2006/relationships/vmlDrawing" Target="../drawings/vmlDrawing1.vml"/><Relationship Id="rId6" Type="http://schemas.openxmlformats.org/officeDocument/2006/relationships/image" Target="../media/image4.wmf"/><Relationship Id="rId11" Type="http://schemas.openxmlformats.org/officeDocument/2006/relationships/oleObject" Target="../embeddings/oleObject5.bin"/><Relationship Id="rId24" Type="http://schemas.openxmlformats.org/officeDocument/2006/relationships/image" Target="../media/image13.emf"/><Relationship Id="rId32" Type="http://schemas.openxmlformats.org/officeDocument/2006/relationships/image" Target="../media/image17.emf"/><Relationship Id="rId5" Type="http://schemas.openxmlformats.org/officeDocument/2006/relationships/oleObject" Target="../embeddings/oleObject2.bin"/><Relationship Id="rId15" Type="http://schemas.openxmlformats.org/officeDocument/2006/relationships/oleObject" Target="../embeddings/oleObject7.bin"/><Relationship Id="rId23" Type="http://schemas.openxmlformats.org/officeDocument/2006/relationships/oleObject" Target="../embeddings/oleObject11.bin"/><Relationship Id="rId28" Type="http://schemas.openxmlformats.org/officeDocument/2006/relationships/image" Target="../media/image15.emf"/><Relationship Id="rId10" Type="http://schemas.openxmlformats.org/officeDocument/2006/relationships/image" Target="../media/image6.emf"/><Relationship Id="rId19" Type="http://schemas.openxmlformats.org/officeDocument/2006/relationships/oleObject" Target="../embeddings/oleObject9.bin"/><Relationship Id="rId31" Type="http://schemas.openxmlformats.org/officeDocument/2006/relationships/oleObject" Target="../embeddings/oleObject15.bin"/><Relationship Id="rId4" Type="http://schemas.openxmlformats.org/officeDocument/2006/relationships/image" Target="../media/image3.wmf"/><Relationship Id="rId9" Type="http://schemas.openxmlformats.org/officeDocument/2006/relationships/oleObject" Target="../embeddings/oleObject4.bin"/><Relationship Id="rId14" Type="http://schemas.openxmlformats.org/officeDocument/2006/relationships/image" Target="../media/image8.emf"/><Relationship Id="rId22" Type="http://schemas.openxmlformats.org/officeDocument/2006/relationships/image" Target="../media/image12.emf"/><Relationship Id="rId27" Type="http://schemas.openxmlformats.org/officeDocument/2006/relationships/oleObject" Target="../embeddings/oleObject13.bin"/><Relationship Id="rId30" Type="http://schemas.openxmlformats.org/officeDocument/2006/relationships/image" Target="../media/image16.emf"/></Relationships>
</file>

<file path=ppt/slides/_rels/slide2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7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7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18.bin"/><Relationship Id="rId13" Type="http://schemas.openxmlformats.org/officeDocument/2006/relationships/image" Target="../media/image22.wmf"/><Relationship Id="rId3" Type="http://schemas.openxmlformats.org/officeDocument/2006/relationships/image" Target="../media/image24.png"/><Relationship Id="rId7" Type="http://schemas.openxmlformats.org/officeDocument/2006/relationships/image" Target="../media/image19.wmf"/><Relationship Id="rId12" Type="http://schemas.openxmlformats.org/officeDocument/2006/relationships/oleObject" Target="../embeddings/oleObject20.bin"/><Relationship Id="rId2" Type="http://schemas.openxmlformats.org/officeDocument/2006/relationships/slideLayout" Target="../slideLayouts/slideLayout7.xml"/><Relationship Id="rId1" Type="http://schemas.openxmlformats.org/officeDocument/2006/relationships/vmlDrawing" Target="../drawings/vmlDrawing2.vml"/><Relationship Id="rId6" Type="http://schemas.openxmlformats.org/officeDocument/2006/relationships/oleObject" Target="../embeddings/oleObject17.bin"/><Relationship Id="rId11" Type="http://schemas.openxmlformats.org/officeDocument/2006/relationships/image" Target="../media/image21.wmf"/><Relationship Id="rId5" Type="http://schemas.openxmlformats.org/officeDocument/2006/relationships/image" Target="../media/image18.wmf"/><Relationship Id="rId15" Type="http://schemas.openxmlformats.org/officeDocument/2006/relationships/image" Target="../media/image23.wmf"/><Relationship Id="rId10" Type="http://schemas.openxmlformats.org/officeDocument/2006/relationships/oleObject" Target="../embeddings/oleObject19.bin"/><Relationship Id="rId4" Type="http://schemas.openxmlformats.org/officeDocument/2006/relationships/oleObject" Target="../embeddings/oleObject16.bin"/><Relationship Id="rId9" Type="http://schemas.openxmlformats.org/officeDocument/2006/relationships/image" Target="../media/image20.wmf"/><Relationship Id="rId14" Type="http://schemas.openxmlformats.org/officeDocument/2006/relationships/oleObject" Target="../embeddings/oleObject21.bin"/></Relationships>
</file>

<file path=ppt/slides/_rels/slide30.xml.rels><?xml version="1.0" encoding="UTF-8" standalone="yes"?>
<Relationships xmlns="http://schemas.openxmlformats.org/package/2006/relationships"><Relationship Id="rId2" Type="http://schemas.openxmlformats.org/officeDocument/2006/relationships/image" Target="../media/image78.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80.png"/><Relationship Id="rId7" Type="http://schemas.openxmlformats.org/officeDocument/2006/relationships/image" Target="../media/image79.wmf"/><Relationship Id="rId2" Type="http://schemas.openxmlformats.org/officeDocument/2006/relationships/slideLayout" Target="../slideLayouts/slideLayout7.xml"/><Relationship Id="rId1" Type="http://schemas.openxmlformats.org/officeDocument/2006/relationships/vmlDrawing" Target="../drawings/vmlDrawing10.vml"/><Relationship Id="rId6" Type="http://schemas.openxmlformats.org/officeDocument/2006/relationships/oleObject" Target="../embeddings/oleObject39.bin"/><Relationship Id="rId5" Type="http://schemas.openxmlformats.org/officeDocument/2006/relationships/image" Target="../media/image82.png"/><Relationship Id="rId4" Type="http://schemas.openxmlformats.org/officeDocument/2006/relationships/image" Target="../media/image81.png"/></Relationships>
</file>

<file path=ppt/slides/_rels/slide32.xml.rels><?xml version="1.0" encoding="UTF-8" standalone="yes"?>
<Relationships xmlns="http://schemas.openxmlformats.org/package/2006/relationships"><Relationship Id="rId8" Type="http://schemas.openxmlformats.org/officeDocument/2006/relationships/image" Target="../media/image89.png"/><Relationship Id="rId3" Type="http://schemas.openxmlformats.org/officeDocument/2006/relationships/image" Target="../media/image84.png"/><Relationship Id="rId7" Type="http://schemas.openxmlformats.org/officeDocument/2006/relationships/image" Target="../media/image88.png"/><Relationship Id="rId2" Type="http://schemas.openxmlformats.org/officeDocument/2006/relationships/image" Target="../media/image83.png"/><Relationship Id="rId1" Type="http://schemas.openxmlformats.org/officeDocument/2006/relationships/slideLayout" Target="../slideLayouts/slideLayout7.xml"/><Relationship Id="rId6" Type="http://schemas.openxmlformats.org/officeDocument/2006/relationships/image" Target="../media/image87.png"/><Relationship Id="rId5" Type="http://schemas.openxmlformats.org/officeDocument/2006/relationships/image" Target="../media/image86.png"/><Relationship Id="rId4" Type="http://schemas.openxmlformats.org/officeDocument/2006/relationships/image" Target="../media/image85.png"/></Relationships>
</file>

<file path=ppt/slides/_rels/slide33.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8" Type="http://schemas.openxmlformats.org/officeDocument/2006/relationships/image" Target="../media/image101.jpeg"/><Relationship Id="rId3" Type="http://schemas.openxmlformats.org/officeDocument/2006/relationships/image" Target="../media/image96.jpeg"/><Relationship Id="rId7" Type="http://schemas.openxmlformats.org/officeDocument/2006/relationships/image" Target="../media/image100.jpeg"/><Relationship Id="rId2" Type="http://schemas.openxmlformats.org/officeDocument/2006/relationships/image" Target="../media/image95.jpeg"/><Relationship Id="rId1" Type="http://schemas.openxmlformats.org/officeDocument/2006/relationships/slideLayout" Target="../slideLayouts/slideLayout7.xml"/><Relationship Id="rId6" Type="http://schemas.openxmlformats.org/officeDocument/2006/relationships/image" Target="../media/image99.jpeg"/><Relationship Id="rId5" Type="http://schemas.openxmlformats.org/officeDocument/2006/relationships/image" Target="../media/image98.jpeg"/><Relationship Id="rId4" Type="http://schemas.openxmlformats.org/officeDocument/2006/relationships/image" Target="../media/image97.jpeg"/></Relationships>
</file>

<file path=ppt/slides/_rels/slide38.xml.rels><?xml version="1.0" encoding="UTF-8" standalone="yes"?>
<Relationships xmlns="http://schemas.openxmlformats.org/package/2006/relationships"><Relationship Id="rId8" Type="http://schemas.openxmlformats.org/officeDocument/2006/relationships/image" Target="../media/image104.wmf"/><Relationship Id="rId3" Type="http://schemas.openxmlformats.org/officeDocument/2006/relationships/oleObject" Target="../embeddings/oleObject40.bin"/><Relationship Id="rId7" Type="http://schemas.openxmlformats.org/officeDocument/2006/relationships/oleObject" Target="../embeddings/oleObject42.bin"/><Relationship Id="rId2" Type="http://schemas.openxmlformats.org/officeDocument/2006/relationships/slideLayout" Target="../slideLayouts/slideLayout7.xml"/><Relationship Id="rId1" Type="http://schemas.openxmlformats.org/officeDocument/2006/relationships/vmlDrawing" Target="../drawings/vmlDrawing11.vml"/><Relationship Id="rId6" Type="http://schemas.openxmlformats.org/officeDocument/2006/relationships/image" Target="../media/image103.wmf"/><Relationship Id="rId5" Type="http://schemas.openxmlformats.org/officeDocument/2006/relationships/oleObject" Target="../embeddings/oleObject41.bin"/><Relationship Id="rId10" Type="http://schemas.openxmlformats.org/officeDocument/2006/relationships/image" Target="../media/image105.wmf"/><Relationship Id="rId4" Type="http://schemas.openxmlformats.org/officeDocument/2006/relationships/image" Target="../media/image102.wmf"/><Relationship Id="rId9" Type="http://schemas.openxmlformats.org/officeDocument/2006/relationships/oleObject" Target="../embeddings/oleObject43.bin"/></Relationships>
</file>

<file path=ppt/slides/_rels/slide39.xml.rels><?xml version="1.0" encoding="UTF-8" standalone="yes"?>
<Relationships xmlns="http://schemas.openxmlformats.org/package/2006/relationships"><Relationship Id="rId3" Type="http://schemas.openxmlformats.org/officeDocument/2006/relationships/oleObject" Target="../embeddings/oleObject44.bin"/><Relationship Id="rId2" Type="http://schemas.openxmlformats.org/officeDocument/2006/relationships/slideLayout" Target="../slideLayouts/slideLayout7.xml"/><Relationship Id="rId1" Type="http://schemas.openxmlformats.org/officeDocument/2006/relationships/vmlDrawing" Target="../drawings/vmlDrawing12.vml"/><Relationship Id="rId6" Type="http://schemas.openxmlformats.org/officeDocument/2006/relationships/image" Target="../media/image107.wmf"/><Relationship Id="rId5" Type="http://schemas.openxmlformats.org/officeDocument/2006/relationships/oleObject" Target="../embeddings/oleObject45.bin"/><Relationship Id="rId4" Type="http://schemas.openxmlformats.org/officeDocument/2006/relationships/image" Target="../media/image106.w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7.xml"/><Relationship Id="rId1" Type="http://schemas.openxmlformats.org/officeDocument/2006/relationships/vmlDrawing" Target="../drawings/vmlDrawing13.v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wmf"/></Relationships>
</file>

<file path=ppt/slides/_rels/slide42.xml.rels><?xml version="1.0" encoding="UTF-8" standalone="yes"?>
<Relationships xmlns="http://schemas.openxmlformats.org/package/2006/relationships"><Relationship Id="rId2" Type="http://schemas.openxmlformats.org/officeDocument/2006/relationships/image" Target="../media/image11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7.xml"/><Relationship Id="rId4" Type="http://schemas.openxmlformats.org/officeDocument/2006/relationships/image" Target="../media/image117.png"/></Relationships>
</file>

<file path=ppt/slides/_rels/slide45.xml.rels><?xml version="1.0" encoding="UTF-8" standalone="yes"?>
<Relationships xmlns="http://schemas.openxmlformats.org/package/2006/relationships"><Relationship Id="rId2" Type="http://schemas.openxmlformats.org/officeDocument/2006/relationships/image" Target="../media/image118.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2" Type="http://schemas.openxmlformats.org/officeDocument/2006/relationships/image" Target="../media/image119.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image" Target="../media/image120.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22.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25.png"/><Relationship Id="rId7" Type="http://schemas.openxmlformats.org/officeDocument/2006/relationships/image" Target="../media/image128.png"/><Relationship Id="rId2" Type="http://schemas.openxmlformats.org/officeDocument/2006/relationships/image" Target="../media/image124.png"/><Relationship Id="rId1" Type="http://schemas.openxmlformats.org/officeDocument/2006/relationships/slideLayout" Target="../slideLayouts/slideLayout7.xml"/><Relationship Id="rId6" Type="http://schemas.openxmlformats.org/officeDocument/2006/relationships/image" Target="../media/image127.png"/><Relationship Id="rId5" Type="http://schemas.openxmlformats.org/officeDocument/2006/relationships/hyperlink" Target="http://arxiv.org/abs/1003.1391v1" TargetMode="External"/><Relationship Id="rId4" Type="http://schemas.openxmlformats.org/officeDocument/2006/relationships/image" Target="../media/image126.png"/></Relationships>
</file>

<file path=ppt/slides/_rels/slide5.xml.rels><?xml version="1.0" encoding="UTF-8" standalone="yes"?>
<Relationships xmlns="http://schemas.openxmlformats.org/package/2006/relationships"><Relationship Id="rId8" Type="http://schemas.openxmlformats.org/officeDocument/2006/relationships/image" Target="../media/image26.wmf"/><Relationship Id="rId13" Type="http://schemas.openxmlformats.org/officeDocument/2006/relationships/oleObject" Target="../embeddings/oleObject24.bin"/><Relationship Id="rId3" Type="http://schemas.openxmlformats.org/officeDocument/2006/relationships/notesSlide" Target="../notesSlides/notesSlide1.xml"/><Relationship Id="rId7" Type="http://schemas.openxmlformats.org/officeDocument/2006/relationships/oleObject" Target="../embeddings/oleObject23.bin"/><Relationship Id="rId12" Type="http://schemas.openxmlformats.org/officeDocument/2006/relationships/image" Target="../media/image32.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25.wmf"/><Relationship Id="rId11" Type="http://schemas.openxmlformats.org/officeDocument/2006/relationships/image" Target="../media/image31.png"/><Relationship Id="rId5" Type="http://schemas.openxmlformats.org/officeDocument/2006/relationships/oleObject" Target="../embeddings/oleObject22.bin"/><Relationship Id="rId10" Type="http://schemas.openxmlformats.org/officeDocument/2006/relationships/image" Target="../media/image30.png"/><Relationship Id="rId4" Type="http://schemas.openxmlformats.org/officeDocument/2006/relationships/image" Target="../media/image28.png"/><Relationship Id="rId9" Type="http://schemas.openxmlformats.org/officeDocument/2006/relationships/image" Target="../media/image29.png"/><Relationship Id="rId14" Type="http://schemas.openxmlformats.org/officeDocument/2006/relationships/image" Target="../media/image27.wmf"/></Relationships>
</file>

<file path=ppt/slides/_rels/slide5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image" Target="../media/image129.png"/><Relationship Id="rId1" Type="http://schemas.openxmlformats.org/officeDocument/2006/relationships/slideLayout" Target="../slideLayouts/slideLayout7.xml"/><Relationship Id="rId4" Type="http://schemas.openxmlformats.org/officeDocument/2006/relationships/image" Target="../media/image131.png"/></Relationships>
</file>

<file path=ppt/slides/_rels/slide51.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oleObject" Target="../embeddings/oleObject47.bin"/><Relationship Id="rId2" Type="http://schemas.openxmlformats.org/officeDocument/2006/relationships/slideLayout" Target="../slideLayouts/slideLayout7.xml"/><Relationship Id="rId1" Type="http://schemas.openxmlformats.org/officeDocument/2006/relationships/vmlDrawing" Target="../drawings/vmlDrawing14.vml"/><Relationship Id="rId6" Type="http://schemas.openxmlformats.org/officeDocument/2006/relationships/image" Target="../media/image135.png"/><Relationship Id="rId5" Type="http://schemas.openxmlformats.org/officeDocument/2006/relationships/image" Target="../media/image134.png"/><Relationship Id="rId4" Type="http://schemas.openxmlformats.org/officeDocument/2006/relationships/image" Target="../media/image133.wmf"/></Relationships>
</file>

<file path=ppt/slides/_rels/slide53.xml.rels><?xml version="1.0" encoding="UTF-8" standalone="yes"?>
<Relationships xmlns="http://schemas.openxmlformats.org/package/2006/relationships"><Relationship Id="rId3" Type="http://schemas.openxmlformats.org/officeDocument/2006/relationships/image" Target="../media/image137.png"/><Relationship Id="rId2" Type="http://schemas.openxmlformats.org/officeDocument/2006/relationships/image" Target="../media/image136.png"/><Relationship Id="rId1" Type="http://schemas.openxmlformats.org/officeDocument/2006/relationships/slideLayout" Target="../slideLayouts/slideLayout7.xml"/><Relationship Id="rId4" Type="http://schemas.openxmlformats.org/officeDocument/2006/relationships/image" Target="../media/image138.png"/></Relationships>
</file>

<file path=ppt/slides/_rels/slide54.xml.rels><?xml version="1.0" encoding="UTF-8" standalone="yes"?>
<Relationships xmlns="http://schemas.openxmlformats.org/package/2006/relationships"><Relationship Id="rId3" Type="http://schemas.openxmlformats.org/officeDocument/2006/relationships/image" Target="../media/image140.png"/><Relationship Id="rId2" Type="http://schemas.openxmlformats.org/officeDocument/2006/relationships/slideLayout" Target="../slideLayouts/slideLayout7.xml"/><Relationship Id="rId1" Type="http://schemas.openxmlformats.org/officeDocument/2006/relationships/vmlDrawing" Target="../drawings/vmlDrawing15.vml"/><Relationship Id="rId6" Type="http://schemas.openxmlformats.org/officeDocument/2006/relationships/image" Target="../media/image139.wmf"/><Relationship Id="rId5" Type="http://schemas.openxmlformats.org/officeDocument/2006/relationships/oleObject" Target="../embeddings/oleObject48.bin"/><Relationship Id="rId4" Type="http://schemas.openxmlformats.org/officeDocument/2006/relationships/image" Target="../media/image141.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oleObject" Target="../embeddings/oleObject49.bin"/><Relationship Id="rId2" Type="http://schemas.openxmlformats.org/officeDocument/2006/relationships/slideLayout" Target="../slideLayouts/slideLayout7.xml"/><Relationship Id="rId1" Type="http://schemas.openxmlformats.org/officeDocument/2006/relationships/vmlDrawing" Target="../drawings/vmlDrawing16.vml"/><Relationship Id="rId5" Type="http://schemas.openxmlformats.org/officeDocument/2006/relationships/image" Target="../media/image143.png"/><Relationship Id="rId4" Type="http://schemas.openxmlformats.org/officeDocument/2006/relationships/image" Target="../media/image142.wmf"/></Relationships>
</file>

<file path=ppt/slides/_rels/slide58.xml.rels><?xml version="1.0" encoding="UTF-8" standalone="yes"?>
<Relationships xmlns="http://schemas.openxmlformats.org/package/2006/relationships"><Relationship Id="rId3" Type="http://schemas.openxmlformats.org/officeDocument/2006/relationships/image" Target="../media/image145.jpeg"/><Relationship Id="rId2" Type="http://schemas.openxmlformats.org/officeDocument/2006/relationships/slideLayout" Target="../slideLayouts/slideLayout7.xml"/><Relationship Id="rId1" Type="http://schemas.openxmlformats.org/officeDocument/2006/relationships/vmlDrawing" Target="../drawings/vmlDrawing17.vml"/><Relationship Id="rId5" Type="http://schemas.openxmlformats.org/officeDocument/2006/relationships/image" Target="../media/image144.wmf"/><Relationship Id="rId4" Type="http://schemas.openxmlformats.org/officeDocument/2006/relationships/oleObject" Target="../embeddings/oleObject50.bin"/></Relationships>
</file>

<file path=ppt/slides/_rels/slide59.xml.rels><?xml version="1.0" encoding="UTF-8" standalone="yes"?>
<Relationships xmlns="http://schemas.openxmlformats.org/package/2006/relationships"><Relationship Id="rId3" Type="http://schemas.openxmlformats.org/officeDocument/2006/relationships/image" Target="../media/image148.png"/><Relationship Id="rId7" Type="http://schemas.openxmlformats.org/officeDocument/2006/relationships/image" Target="../media/image147.wmf"/><Relationship Id="rId2" Type="http://schemas.openxmlformats.org/officeDocument/2006/relationships/slideLayout" Target="../slideLayouts/slideLayout7.xml"/><Relationship Id="rId1" Type="http://schemas.openxmlformats.org/officeDocument/2006/relationships/vmlDrawing" Target="../drawings/vmlDrawing18.vml"/><Relationship Id="rId6" Type="http://schemas.openxmlformats.org/officeDocument/2006/relationships/oleObject" Target="../embeddings/oleObject52.bin"/><Relationship Id="rId5" Type="http://schemas.openxmlformats.org/officeDocument/2006/relationships/image" Target="../media/image146.wmf"/><Relationship Id="rId4" Type="http://schemas.openxmlformats.org/officeDocument/2006/relationships/oleObject" Target="../embeddings/oleObject51.bin"/></Relationships>
</file>

<file path=ppt/slides/_rels/slide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150.jpeg"/><Relationship Id="rId2" Type="http://schemas.openxmlformats.org/officeDocument/2006/relationships/slideLayout" Target="../slideLayouts/slideLayout7.xml"/><Relationship Id="rId1" Type="http://schemas.openxmlformats.org/officeDocument/2006/relationships/vmlDrawing" Target="../drawings/vmlDrawing19.vml"/><Relationship Id="rId6" Type="http://schemas.openxmlformats.org/officeDocument/2006/relationships/image" Target="../media/image149.wmf"/><Relationship Id="rId5" Type="http://schemas.openxmlformats.org/officeDocument/2006/relationships/oleObject" Target="../embeddings/oleObject53.bin"/><Relationship Id="rId4" Type="http://schemas.openxmlformats.org/officeDocument/2006/relationships/image" Target="../media/image151.png"/></Relationships>
</file>

<file path=ppt/slides/_rels/slide61.xml.rels><?xml version="1.0" encoding="UTF-8" standalone="yes"?>
<Relationships xmlns="http://schemas.openxmlformats.org/package/2006/relationships"><Relationship Id="rId3" Type="http://schemas.openxmlformats.org/officeDocument/2006/relationships/image" Target="../media/image143.png"/><Relationship Id="rId2" Type="http://schemas.openxmlformats.org/officeDocument/2006/relationships/image" Target="../media/image152.jpeg"/><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2" Type="http://schemas.openxmlformats.org/officeDocument/2006/relationships/image" Target="../media/image153.jpe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2" Type="http://schemas.openxmlformats.org/officeDocument/2006/relationships/image" Target="../media/image15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4.vml"/><Relationship Id="rId4" Type="http://schemas.openxmlformats.org/officeDocument/2006/relationships/image" Target="../media/image38.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857249" y="1628800"/>
            <a:ext cx="8276165" cy="1696014"/>
          </a:xfrm>
          <a:prstGeom prst="rect">
            <a:avLst/>
          </a:prstGeom>
          <a:noFill/>
          <a:ln w="9525">
            <a:noFill/>
            <a:miter lim="800000"/>
            <a:headEnd/>
            <a:tailEnd/>
          </a:ln>
        </p:spPr>
        <p:txBody>
          <a:bodyPr anchor="b"/>
          <a:lstStyle/>
          <a:p>
            <a:endParaRPr lang="en-US" sz="5400" b="1" i="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endParaRPr lang="en-US" sz="5400" b="1" i="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a:p>
            <a:r>
              <a:rPr lang="en-US" sz="5400" b="1" i="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Precision Measurements</a:t>
            </a:r>
          </a:p>
          <a:p>
            <a:r>
              <a:rPr lang="en-US" sz="5400" b="1" i="0"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a</a:t>
            </a:r>
            <a:r>
              <a:rPr lang="en-US" sz="5400" b="1" i="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nd </a:t>
            </a:r>
            <a:r>
              <a:rPr lang="en-US" sz="5400" b="1" i="0" dirty="0" err="1"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Tevatron</a:t>
            </a:r>
            <a:r>
              <a:rPr lang="en-US" sz="5400" b="1" i="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 Legacy</a:t>
            </a:r>
            <a:endParaRPr lang="ru-RU" sz="5400" b="1" i="0"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Content Placeholder 2"/>
          <p:cNvSpPr txBox="1">
            <a:spLocks/>
          </p:cNvSpPr>
          <p:nvPr/>
        </p:nvSpPr>
        <p:spPr bwMode="auto">
          <a:xfrm>
            <a:off x="857250" y="4714885"/>
            <a:ext cx="8286750" cy="1162388"/>
          </a:xfrm>
          <a:prstGeom prst="rect">
            <a:avLst/>
          </a:prstGeom>
          <a:noFill/>
          <a:ln w="9525">
            <a:noFill/>
            <a:miter lim="800000"/>
            <a:headEnd/>
            <a:tailEnd/>
          </a:ln>
        </p:spPr>
        <p:txBody>
          <a:bodyPr/>
          <a:lstStyle/>
          <a:p>
            <a:pPr eaLnBrk="0" hangingPunct="0">
              <a:spcBef>
                <a:spcPct val="20000"/>
              </a:spcBef>
              <a:buClr>
                <a:schemeClr val="folHlink"/>
              </a:buClr>
              <a:buSzPct val="60000"/>
              <a:buFont typeface="Wingdings" pitchFamily="2" charset="2"/>
              <a:buNone/>
              <a:defRPr/>
            </a:pPr>
            <a:r>
              <a:rPr lang="en-US" b="1" i="0" kern="0" dirty="0">
                <a:solidFill>
                  <a:srgbClr val="00B050"/>
                </a:solidFill>
                <a:latin typeface="Comic Sans MS" pitchFamily="66" charset="0"/>
                <a:cs typeface="Times New Roman" pitchFamily="18" charset="0"/>
              </a:rPr>
              <a:t>M.V. </a:t>
            </a:r>
            <a:r>
              <a:rPr lang="en-US" b="1" i="0" kern="0" dirty="0" err="1">
                <a:solidFill>
                  <a:srgbClr val="00B050"/>
                </a:solidFill>
                <a:latin typeface="Comic Sans MS" pitchFamily="66" charset="0"/>
                <a:cs typeface="Times New Roman" pitchFamily="18" charset="0"/>
              </a:rPr>
              <a:t>Chizhov</a:t>
            </a:r>
            <a:endParaRPr lang="en-US" b="1" i="0" kern="0" dirty="0">
              <a:solidFill>
                <a:srgbClr val="00B050"/>
              </a:solidFill>
              <a:latin typeface="Comic Sans MS" pitchFamily="66" charset="0"/>
              <a:cs typeface="Times New Roman" pitchFamily="18" charset="0"/>
            </a:endParaRPr>
          </a:p>
          <a:p>
            <a:pPr eaLnBrk="0" hangingPunct="0">
              <a:spcBef>
                <a:spcPct val="20000"/>
              </a:spcBef>
              <a:buClr>
                <a:schemeClr val="folHlink"/>
              </a:buClr>
              <a:buSzPct val="60000"/>
              <a:buFont typeface="Wingdings" pitchFamily="2" charset="2"/>
              <a:buNone/>
              <a:defRPr/>
            </a:pPr>
            <a:r>
              <a:rPr lang="en-US" i="0" kern="0" dirty="0" smtClean="0">
                <a:solidFill>
                  <a:srgbClr val="00B050"/>
                </a:solidFill>
                <a:latin typeface="Comic Sans MS" pitchFamily="66" charset="0"/>
                <a:cs typeface="Times New Roman" pitchFamily="18" charset="0"/>
              </a:rPr>
              <a:t>Sofia </a:t>
            </a:r>
            <a:r>
              <a:rPr lang="en-US" i="0" kern="0" dirty="0">
                <a:solidFill>
                  <a:srgbClr val="00B050"/>
                </a:solidFill>
                <a:latin typeface="Comic Sans MS" pitchFamily="66" charset="0"/>
                <a:cs typeface="Times New Roman" pitchFamily="18" charset="0"/>
              </a:rPr>
              <a:t>University and</a:t>
            </a:r>
            <a:r>
              <a:rPr lang="bg-BG" i="0" kern="0" dirty="0">
                <a:solidFill>
                  <a:srgbClr val="00B050"/>
                </a:solidFill>
                <a:latin typeface="Comic Sans MS" pitchFamily="66" charset="0"/>
                <a:cs typeface="Times New Roman" pitchFamily="18" charset="0"/>
              </a:rPr>
              <a:t> </a:t>
            </a:r>
            <a:r>
              <a:rPr lang="en-US" i="0" kern="0" dirty="0" smtClean="0">
                <a:solidFill>
                  <a:srgbClr val="00B050"/>
                </a:solidFill>
                <a:latin typeface="Comic Sans MS" pitchFamily="66" charset="0"/>
                <a:cs typeface="Times New Roman" pitchFamily="18" charset="0"/>
              </a:rPr>
              <a:t>JINR</a:t>
            </a:r>
            <a:endParaRPr lang="en-US" sz="1050" i="0" kern="0" dirty="0">
              <a:solidFill>
                <a:srgbClr val="00B050"/>
              </a:solidFill>
              <a:latin typeface="Comic Sans MS" pitchFamily="66" charset="0"/>
              <a:cs typeface="Times New Roman" pitchFamily="18" charset="0"/>
            </a:endParaRPr>
          </a:p>
        </p:txBody>
      </p:sp>
      <p:pic>
        <p:nvPicPr>
          <p:cNvPr id="251906" name="Picture 2" descr="http://jinr.ru/dimg/head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504" y="188638"/>
            <a:ext cx="3038475" cy="857251"/>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10</a:t>
            </a:fld>
            <a:endParaRPr lang="fr-FR"/>
          </a:p>
        </p:txBody>
      </p:sp>
      <p:sp>
        <p:nvSpPr>
          <p:cNvPr id="4" name="Title 1"/>
          <p:cNvSpPr txBox="1">
            <a:spLocks/>
          </p:cNvSpPr>
          <p:nvPr/>
        </p:nvSpPr>
        <p:spPr>
          <a:xfrm>
            <a:off x="1081143" y="0"/>
            <a:ext cx="7730968" cy="1124744"/>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TWIST</a:t>
            </a:r>
          </a:p>
          <a:p>
            <a:pPr algn="ctr"/>
            <a:r>
              <a:rPr lang="en-US" sz="2400" b="1" i="0" dirty="0">
                <a:solidFill>
                  <a:srgbClr val="FF66CC"/>
                </a:solidFill>
                <a:effectLst>
                  <a:outerShdw blurRad="38100" dist="38100" dir="2700000" algn="tl">
                    <a:srgbClr val="000000">
                      <a:alpha val="43137"/>
                    </a:srgbClr>
                  </a:outerShdw>
                </a:effectLst>
              </a:rPr>
              <a:t>T</a:t>
            </a:r>
            <a:r>
              <a:rPr lang="en-US" sz="2400" b="1" i="0" dirty="0">
                <a:effectLst>
                  <a:outerShdw blurRad="38100" dist="38100" dir="2700000" algn="tl">
                    <a:srgbClr val="000000">
                      <a:alpha val="43137"/>
                    </a:srgbClr>
                  </a:outerShdw>
                </a:effectLst>
              </a:rPr>
              <a:t>RIUMF </a:t>
            </a:r>
            <a:r>
              <a:rPr lang="en-US" sz="2400" b="1" i="0" dirty="0">
                <a:solidFill>
                  <a:srgbClr val="FF66CC"/>
                </a:solidFill>
                <a:effectLst>
                  <a:outerShdw blurRad="38100" dist="38100" dir="2700000" algn="tl">
                    <a:srgbClr val="000000">
                      <a:alpha val="43137"/>
                    </a:srgbClr>
                  </a:outerShdw>
                </a:effectLst>
              </a:rPr>
              <a:t>W</a:t>
            </a:r>
            <a:r>
              <a:rPr lang="en-US" sz="2400" b="1" i="0" dirty="0">
                <a:effectLst>
                  <a:outerShdw blurRad="38100" dist="38100" dir="2700000" algn="tl">
                    <a:srgbClr val="000000">
                      <a:alpha val="43137"/>
                    </a:srgbClr>
                  </a:outerShdw>
                </a:effectLst>
              </a:rPr>
              <a:t>eak </a:t>
            </a:r>
            <a:r>
              <a:rPr lang="en-US" sz="2400" b="1" i="0" dirty="0">
                <a:solidFill>
                  <a:srgbClr val="FF66CC"/>
                </a:solidFill>
                <a:effectLst>
                  <a:outerShdw blurRad="38100" dist="38100" dir="2700000" algn="tl">
                    <a:srgbClr val="000000">
                      <a:alpha val="43137"/>
                    </a:srgbClr>
                  </a:outerShdw>
                </a:effectLst>
              </a:rPr>
              <a:t>I</a:t>
            </a:r>
            <a:r>
              <a:rPr lang="en-US" sz="2400" b="1" i="0" dirty="0">
                <a:effectLst>
                  <a:outerShdw blurRad="38100" dist="38100" dir="2700000" algn="tl">
                    <a:srgbClr val="000000">
                      <a:alpha val="43137"/>
                    </a:srgbClr>
                  </a:outerShdw>
                </a:effectLst>
              </a:rPr>
              <a:t>nteraction </a:t>
            </a:r>
            <a:r>
              <a:rPr lang="en-US" sz="2400" b="1" i="0" dirty="0">
                <a:solidFill>
                  <a:srgbClr val="FF66CC"/>
                </a:solidFill>
                <a:effectLst>
                  <a:outerShdw blurRad="38100" dist="38100" dir="2700000" algn="tl">
                    <a:srgbClr val="000000">
                      <a:alpha val="43137"/>
                    </a:srgbClr>
                  </a:outerShdw>
                </a:effectLst>
              </a:rPr>
              <a:t>S</a:t>
            </a:r>
            <a:r>
              <a:rPr lang="en-US" sz="2400" b="1" i="0" dirty="0">
                <a:effectLst>
                  <a:outerShdw blurRad="38100" dist="38100" dir="2700000" algn="tl">
                    <a:srgbClr val="000000">
                      <a:alpha val="43137"/>
                    </a:srgbClr>
                  </a:outerShdw>
                </a:effectLst>
              </a:rPr>
              <a:t>ymmetry </a:t>
            </a:r>
            <a:r>
              <a:rPr lang="en-US" sz="2400" b="1" i="0" dirty="0">
                <a:solidFill>
                  <a:srgbClr val="FF66CC"/>
                </a:solidFill>
                <a:effectLst>
                  <a:outerShdw blurRad="38100" dist="38100" dir="2700000" algn="tl">
                    <a:srgbClr val="000000">
                      <a:alpha val="43137"/>
                    </a:srgbClr>
                  </a:outerShdw>
                </a:effectLst>
              </a:rPr>
              <a:t>T</a:t>
            </a:r>
            <a:r>
              <a:rPr lang="en-US" sz="2400" b="1" i="0" dirty="0">
                <a:effectLst>
                  <a:outerShdw blurRad="38100" dist="38100" dir="2700000" algn="tl">
                    <a:srgbClr val="000000">
                      <a:alpha val="43137"/>
                    </a:srgbClr>
                  </a:outerShdw>
                </a:effectLst>
              </a:rPr>
              <a:t>est</a:t>
            </a:r>
            <a:endParaRPr lang="en-US" sz="2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a:p>
            <a:pPr algn="ctr"/>
            <a:endPar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887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1" y="1317073"/>
            <a:ext cx="4496791" cy="3696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877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36096" y="1124744"/>
            <a:ext cx="3672408" cy="2817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Object 4"/>
          <p:cNvGraphicFramePr>
            <a:graphicFrameLocks noChangeAspect="1"/>
          </p:cNvGraphicFramePr>
          <p:nvPr>
            <p:extLst>
              <p:ext uri="{D42A27DB-BD31-4B8C-83A1-F6EECF244321}">
                <p14:modId xmlns:p14="http://schemas.microsoft.com/office/powerpoint/2010/main" val="2130590571"/>
              </p:ext>
            </p:extLst>
          </p:nvPr>
        </p:nvGraphicFramePr>
        <p:xfrm>
          <a:off x="254744" y="4797152"/>
          <a:ext cx="5613400" cy="1422400"/>
        </p:xfrm>
        <a:graphic>
          <a:graphicData uri="http://schemas.openxmlformats.org/presentationml/2006/ole">
            <mc:AlternateContent xmlns:mc="http://schemas.openxmlformats.org/markup-compatibility/2006">
              <mc:Choice xmlns:v="urn:schemas-microsoft-com:vml" Requires="v">
                <p:oleObj spid="_x0000_s288907" name="Equation" r:id="rId5" imgW="2806560" imgH="711000" progId="Equation.DSMT4">
                  <p:embed/>
                </p:oleObj>
              </mc:Choice>
              <mc:Fallback>
                <p:oleObj name="Equation" r:id="rId5" imgW="2806560" imgH="711000" progId="Equation.DSMT4">
                  <p:embed/>
                  <p:pic>
                    <p:nvPicPr>
                      <p:cNvPr id="0" name=""/>
                      <p:cNvPicPr/>
                      <p:nvPr/>
                    </p:nvPicPr>
                    <p:blipFill>
                      <a:blip r:embed="rId6"/>
                      <a:stretch>
                        <a:fillRect/>
                      </a:stretch>
                    </p:blipFill>
                    <p:spPr>
                      <a:xfrm>
                        <a:off x="254744" y="4797152"/>
                        <a:ext cx="5613400" cy="1422400"/>
                      </a:xfrm>
                      <a:prstGeom prst="rect">
                        <a:avLst/>
                      </a:prstGeom>
                    </p:spPr>
                  </p:pic>
                </p:oleObj>
              </mc:Fallback>
            </mc:AlternateContent>
          </a:graphicData>
        </a:graphic>
      </p:graphicFrame>
      <p:pic>
        <p:nvPicPr>
          <p:cNvPr id="288778"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084168" y="3858198"/>
            <a:ext cx="3024336" cy="2988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1691680" y="6093296"/>
            <a:ext cx="4165692" cy="338554"/>
          </a:xfrm>
          <a:prstGeom prst="rect">
            <a:avLst/>
          </a:prstGeom>
          <a:noFill/>
        </p:spPr>
        <p:txBody>
          <a:bodyPr wrap="none" rtlCol="0">
            <a:spAutoFit/>
          </a:bodyPr>
          <a:lstStyle/>
          <a:p>
            <a:pPr algn="l"/>
            <a:r>
              <a:rPr lang="fr-FR" sz="1600" i="0" dirty="0">
                <a:solidFill>
                  <a:srgbClr val="00B050"/>
                </a:solidFill>
              </a:rPr>
              <a:t>L. Michel, Proc. Phys. Soc. A</a:t>
            </a:r>
            <a:r>
              <a:rPr lang="fr-FR" sz="1600" b="1" i="0" dirty="0">
                <a:solidFill>
                  <a:srgbClr val="00B050"/>
                </a:solidFill>
              </a:rPr>
              <a:t>63</a:t>
            </a:r>
            <a:r>
              <a:rPr lang="fr-FR" sz="1600" i="0" dirty="0">
                <a:solidFill>
                  <a:srgbClr val="00B050"/>
                </a:solidFill>
              </a:rPr>
              <a:t>, 514 (1950).</a:t>
            </a:r>
            <a:endParaRPr lang="bg-BG" sz="1600" i="0" dirty="0">
              <a:solidFill>
                <a:srgbClr val="00B050"/>
              </a:solidFill>
            </a:endParaRPr>
          </a:p>
        </p:txBody>
      </p:sp>
    </p:spTree>
    <p:extLst>
      <p:ext uri="{BB962C8B-B14F-4D97-AF65-F5344CB8AC3E}">
        <p14:creationId xmlns:p14="http://schemas.microsoft.com/office/powerpoint/2010/main" val="963581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11</a:t>
            </a:fld>
            <a:endParaRPr lang="fr-FR"/>
          </a:p>
        </p:txBody>
      </p:sp>
      <p:grpSp>
        <p:nvGrpSpPr>
          <p:cNvPr id="6" name="Group 5"/>
          <p:cNvGrpSpPr>
            <a:grpSpLocks noChangeAspect="1"/>
          </p:cNvGrpSpPr>
          <p:nvPr/>
        </p:nvGrpSpPr>
        <p:grpSpPr>
          <a:xfrm>
            <a:off x="107504" y="1988840"/>
            <a:ext cx="4590574" cy="1836204"/>
            <a:chOff x="539552" y="1268760"/>
            <a:chExt cx="5400675" cy="2160240"/>
          </a:xfrm>
        </p:grpSpPr>
        <p:pic>
          <p:nvPicPr>
            <p:cNvPr id="28979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8044" y="1268760"/>
              <a:ext cx="4610100" cy="285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9798"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9552" y="1600200"/>
              <a:ext cx="5400675" cy="1828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5" name="Group 4"/>
          <p:cNvGrpSpPr>
            <a:grpSpLocks noChangeAspect="1"/>
          </p:cNvGrpSpPr>
          <p:nvPr/>
        </p:nvGrpSpPr>
        <p:grpSpPr>
          <a:xfrm>
            <a:off x="179513" y="3933056"/>
            <a:ext cx="4501515" cy="1850457"/>
            <a:chOff x="716260" y="3628256"/>
            <a:chExt cx="5295900" cy="2177008"/>
          </a:xfrm>
        </p:grpSpPr>
        <p:pic>
          <p:nvPicPr>
            <p:cNvPr id="289797"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38994" y="3628256"/>
              <a:ext cx="462915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9799"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6260" y="3947889"/>
              <a:ext cx="5295900"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4" name="Object 3"/>
          <p:cNvGraphicFramePr>
            <a:graphicFrameLocks noChangeAspect="1"/>
          </p:cNvGraphicFramePr>
          <p:nvPr>
            <p:extLst>
              <p:ext uri="{D42A27DB-BD31-4B8C-83A1-F6EECF244321}">
                <p14:modId xmlns:p14="http://schemas.microsoft.com/office/powerpoint/2010/main" val="1810683281"/>
              </p:ext>
            </p:extLst>
          </p:nvPr>
        </p:nvGraphicFramePr>
        <p:xfrm>
          <a:off x="1179194" y="5805264"/>
          <a:ext cx="2996640" cy="457200"/>
        </p:xfrm>
        <a:graphic>
          <a:graphicData uri="http://schemas.openxmlformats.org/presentationml/2006/ole">
            <mc:AlternateContent xmlns:mc="http://schemas.openxmlformats.org/markup-compatibility/2006">
              <mc:Choice xmlns:v="urn:schemas-microsoft-com:vml" Requires="v">
                <p:oleObj spid="_x0000_s290183" name="Equation" r:id="rId7" imgW="1498320" imgH="228600" progId="Equation.DSMT4">
                  <p:embed/>
                </p:oleObj>
              </mc:Choice>
              <mc:Fallback>
                <p:oleObj name="Equation" r:id="rId7" imgW="1498320" imgH="228600" progId="Equation.DSMT4">
                  <p:embed/>
                  <p:pic>
                    <p:nvPicPr>
                      <p:cNvPr id="0" name=""/>
                      <p:cNvPicPr/>
                      <p:nvPr/>
                    </p:nvPicPr>
                    <p:blipFill>
                      <a:blip r:embed="rId8"/>
                      <a:stretch>
                        <a:fillRect/>
                      </a:stretch>
                    </p:blipFill>
                    <p:spPr>
                      <a:xfrm>
                        <a:off x="1179194" y="5805264"/>
                        <a:ext cx="2996640" cy="457200"/>
                      </a:xfrm>
                      <a:prstGeom prst="rect">
                        <a:avLst/>
                      </a:prstGeom>
                    </p:spPr>
                  </p:pic>
                </p:oleObj>
              </mc:Fallback>
            </mc:AlternateContent>
          </a:graphicData>
        </a:graphic>
      </p:graphicFrame>
      <p:sp>
        <p:nvSpPr>
          <p:cNvPr id="13" name="Rectangle 12"/>
          <p:cNvSpPr/>
          <p:nvPr/>
        </p:nvSpPr>
        <p:spPr>
          <a:xfrm>
            <a:off x="899592" y="1388675"/>
            <a:ext cx="3816424" cy="400110"/>
          </a:xfrm>
          <a:prstGeom prst="rect">
            <a:avLst/>
          </a:prstGeom>
        </p:spPr>
        <p:txBody>
          <a:bodyPr wrap="square">
            <a:spAutoFit/>
          </a:bodyPr>
          <a:lstStyle/>
          <a:p>
            <a:pPr algn="l"/>
            <a:r>
              <a:rPr lang="en-US" sz="2000" i="0" dirty="0" smtClean="0">
                <a:solidFill>
                  <a:srgbClr val="00B050"/>
                </a:solidFill>
              </a:rPr>
              <a:t>Phys. Rev. D </a:t>
            </a:r>
            <a:r>
              <a:rPr lang="en-US" sz="2000" b="1" i="0" dirty="0" smtClean="0">
                <a:solidFill>
                  <a:srgbClr val="00B050"/>
                </a:solidFill>
              </a:rPr>
              <a:t>85</a:t>
            </a:r>
            <a:r>
              <a:rPr lang="en-US" sz="2000" i="0" dirty="0" smtClean="0">
                <a:solidFill>
                  <a:srgbClr val="00B050"/>
                </a:solidFill>
              </a:rPr>
              <a:t> (2012) 092013</a:t>
            </a:r>
            <a:endParaRPr lang="bg-BG" sz="2000" dirty="0">
              <a:solidFill>
                <a:srgbClr val="00B050"/>
              </a:solidFill>
            </a:endParaRPr>
          </a:p>
        </p:txBody>
      </p:sp>
      <p:sp>
        <p:nvSpPr>
          <p:cNvPr id="14" name="Rectangle 13"/>
          <p:cNvSpPr/>
          <p:nvPr/>
        </p:nvSpPr>
        <p:spPr>
          <a:xfrm>
            <a:off x="5255568" y="1388675"/>
            <a:ext cx="3780928" cy="400110"/>
          </a:xfrm>
          <a:prstGeom prst="rect">
            <a:avLst/>
          </a:prstGeom>
        </p:spPr>
        <p:txBody>
          <a:bodyPr wrap="square">
            <a:spAutoFit/>
          </a:bodyPr>
          <a:lstStyle/>
          <a:p>
            <a:pPr algn="l"/>
            <a:r>
              <a:rPr lang="en-US" sz="2000" i="0" dirty="0" smtClean="0">
                <a:solidFill>
                  <a:srgbClr val="00B050"/>
                </a:solidFill>
              </a:rPr>
              <a:t>Phys. Rev. D </a:t>
            </a:r>
            <a:r>
              <a:rPr lang="en-US" sz="2000" b="1" i="0" dirty="0" smtClean="0">
                <a:solidFill>
                  <a:srgbClr val="00B050"/>
                </a:solidFill>
              </a:rPr>
              <a:t>84</a:t>
            </a:r>
            <a:r>
              <a:rPr lang="en-US" sz="2000" i="0" dirty="0" smtClean="0">
                <a:solidFill>
                  <a:srgbClr val="00B050"/>
                </a:solidFill>
              </a:rPr>
              <a:t> (2011) 032005</a:t>
            </a:r>
            <a:endParaRPr lang="bg-BG" sz="2000" dirty="0">
              <a:solidFill>
                <a:srgbClr val="00B050"/>
              </a:solidFill>
            </a:endParaRPr>
          </a:p>
        </p:txBody>
      </p:sp>
      <p:grpSp>
        <p:nvGrpSpPr>
          <p:cNvPr id="7" name="Group 6"/>
          <p:cNvGrpSpPr>
            <a:grpSpLocks noChangeAspect="1"/>
          </p:cNvGrpSpPr>
          <p:nvPr/>
        </p:nvGrpSpPr>
        <p:grpSpPr>
          <a:xfrm>
            <a:off x="4761676" y="1844824"/>
            <a:ext cx="4274820" cy="1848130"/>
            <a:chOff x="4114800" y="2485829"/>
            <a:chExt cx="5029200" cy="2174270"/>
          </a:xfrm>
        </p:grpSpPr>
        <p:pic>
          <p:nvPicPr>
            <p:cNvPr id="289803"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207321" y="3078949"/>
              <a:ext cx="4829175" cy="158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9804" name="Picture 1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114800" y="2485829"/>
              <a:ext cx="5029200" cy="561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aphicFrame>
        <p:nvGraphicFramePr>
          <p:cNvPr id="8" name="Object 7"/>
          <p:cNvGraphicFramePr>
            <a:graphicFrameLocks noChangeAspect="1"/>
          </p:cNvGraphicFramePr>
          <p:nvPr>
            <p:extLst>
              <p:ext uri="{D42A27DB-BD31-4B8C-83A1-F6EECF244321}">
                <p14:modId xmlns:p14="http://schemas.microsoft.com/office/powerpoint/2010/main" val="288674479"/>
              </p:ext>
            </p:extLst>
          </p:nvPr>
        </p:nvGraphicFramePr>
        <p:xfrm>
          <a:off x="5414518" y="3645024"/>
          <a:ext cx="3530600" cy="635000"/>
        </p:xfrm>
        <a:graphic>
          <a:graphicData uri="http://schemas.openxmlformats.org/presentationml/2006/ole">
            <mc:AlternateContent xmlns:mc="http://schemas.openxmlformats.org/markup-compatibility/2006">
              <mc:Choice xmlns:v="urn:schemas-microsoft-com:vml" Requires="v">
                <p:oleObj spid="_x0000_s290184" name="Equation" r:id="rId11" imgW="1765080" imgH="317160" progId="Equation.DSMT4">
                  <p:embed/>
                </p:oleObj>
              </mc:Choice>
              <mc:Fallback>
                <p:oleObj name="Equation" r:id="rId11" imgW="1765080" imgH="317160" progId="Equation.DSMT4">
                  <p:embed/>
                  <p:pic>
                    <p:nvPicPr>
                      <p:cNvPr id="0" name="Object 3"/>
                      <p:cNvPicPr>
                        <a:picLocks noChangeAspect="1" noChangeArrowheads="1"/>
                      </p:cNvPicPr>
                      <p:nvPr/>
                    </p:nvPicPr>
                    <p:blipFill>
                      <a:blip r:embed="rId12"/>
                      <a:srcRect/>
                      <a:stretch>
                        <a:fillRect/>
                      </a:stretch>
                    </p:blipFill>
                    <p:spPr bwMode="auto">
                      <a:xfrm>
                        <a:off x="5414518" y="3645024"/>
                        <a:ext cx="3530600"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0" name="Title 1"/>
          <p:cNvSpPr txBox="1">
            <a:spLocks/>
          </p:cNvSpPr>
          <p:nvPr/>
        </p:nvSpPr>
        <p:spPr>
          <a:xfrm>
            <a:off x="1081143" y="170384"/>
            <a:ext cx="7730968" cy="954360"/>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TWIST final results</a:t>
            </a:r>
          </a:p>
          <a:p>
            <a:pPr algn="ctr"/>
            <a:endPar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nvGrpSpPr>
          <p:cNvPr id="10" name="Group 9"/>
          <p:cNvGrpSpPr/>
          <p:nvPr/>
        </p:nvGrpSpPr>
        <p:grpSpPr>
          <a:xfrm>
            <a:off x="4869557" y="4486296"/>
            <a:ext cx="4267770" cy="1966892"/>
            <a:chOff x="4869557" y="4486296"/>
            <a:chExt cx="4267770" cy="1966892"/>
          </a:xfrm>
        </p:grpSpPr>
        <p:graphicFrame>
          <p:nvGraphicFramePr>
            <p:cNvPr id="9" name="Object 8"/>
            <p:cNvGraphicFramePr>
              <a:graphicFrameLocks noChangeAspect="1"/>
            </p:cNvGraphicFramePr>
            <p:nvPr>
              <p:extLst>
                <p:ext uri="{D42A27DB-BD31-4B8C-83A1-F6EECF244321}">
                  <p14:modId xmlns:p14="http://schemas.microsoft.com/office/powerpoint/2010/main" val="2945193881"/>
                </p:ext>
              </p:extLst>
            </p:nvPr>
          </p:nvGraphicFramePr>
          <p:xfrm>
            <a:off x="4932040" y="5584825"/>
            <a:ext cx="4205287" cy="868363"/>
          </p:xfrm>
          <a:graphic>
            <a:graphicData uri="http://schemas.openxmlformats.org/presentationml/2006/ole">
              <mc:AlternateContent xmlns:mc="http://schemas.openxmlformats.org/markup-compatibility/2006">
                <mc:Choice xmlns:v="urn:schemas-microsoft-com:vml" Requires="v">
                  <p:oleObj spid="_x0000_s290185" name="Equation" r:id="rId13" imgW="2336760" imgH="482400" progId="Equation.DSMT4">
                    <p:embed/>
                  </p:oleObj>
                </mc:Choice>
                <mc:Fallback>
                  <p:oleObj name="Equation" r:id="rId13" imgW="2336760" imgH="482400" progId="Equation.DSMT4">
                    <p:embed/>
                    <p:pic>
                      <p:nvPicPr>
                        <p:cNvPr id="0" name=""/>
                        <p:cNvPicPr/>
                        <p:nvPr/>
                      </p:nvPicPr>
                      <p:blipFill>
                        <a:blip r:embed="rId14"/>
                        <a:stretch>
                          <a:fillRect/>
                        </a:stretch>
                      </p:blipFill>
                      <p:spPr>
                        <a:xfrm>
                          <a:off x="4932040" y="5584825"/>
                          <a:ext cx="4205287" cy="868363"/>
                        </a:xfrm>
                        <a:prstGeom prst="rect">
                          <a:avLst/>
                        </a:prstGeom>
                      </p:spPr>
                    </p:pic>
                  </p:oleObj>
                </mc:Fallback>
              </mc:AlternateContent>
            </a:graphicData>
          </a:graphic>
        </p:graphicFrame>
        <p:sp>
          <p:nvSpPr>
            <p:cNvPr id="21" name="Rectangle 20"/>
            <p:cNvSpPr/>
            <p:nvPr/>
          </p:nvSpPr>
          <p:spPr>
            <a:xfrm>
              <a:off x="4869557" y="4486296"/>
              <a:ext cx="3780928" cy="1015663"/>
            </a:xfrm>
            <a:prstGeom prst="rect">
              <a:avLst/>
            </a:prstGeom>
          </p:spPr>
          <p:txBody>
            <a:bodyPr wrap="square">
              <a:spAutoFit/>
            </a:bodyPr>
            <a:lstStyle/>
            <a:p>
              <a:pPr algn="l"/>
              <a:r>
                <a:rPr lang="en-US" sz="2000" i="0" dirty="0">
                  <a:solidFill>
                    <a:srgbClr val="00B050"/>
                  </a:solidFill>
                </a:rPr>
                <a:t>C. A. </a:t>
              </a:r>
              <a:r>
                <a:rPr lang="en-US" sz="2000" i="0" dirty="0" err="1">
                  <a:solidFill>
                    <a:srgbClr val="00B050"/>
                  </a:solidFill>
                </a:rPr>
                <a:t>Gagliardi</a:t>
              </a:r>
              <a:r>
                <a:rPr lang="en-US" sz="2000" i="0" dirty="0">
                  <a:solidFill>
                    <a:srgbClr val="00B050"/>
                  </a:solidFill>
                </a:rPr>
                <a:t>, R. E. </a:t>
              </a:r>
              <a:r>
                <a:rPr lang="en-US" sz="2000" i="0" dirty="0" err="1">
                  <a:solidFill>
                    <a:srgbClr val="00B050"/>
                  </a:solidFill>
                </a:rPr>
                <a:t>Tribble</a:t>
              </a:r>
              <a:r>
                <a:rPr lang="en-US" sz="2000" i="0" dirty="0">
                  <a:solidFill>
                    <a:srgbClr val="00B050"/>
                  </a:solidFill>
                </a:rPr>
                <a:t>, and N. J. </a:t>
              </a:r>
              <a:r>
                <a:rPr lang="en-US" sz="2000" i="0" dirty="0" smtClean="0">
                  <a:solidFill>
                    <a:srgbClr val="00B050"/>
                  </a:solidFill>
                </a:rPr>
                <a:t>Williams</a:t>
              </a:r>
            </a:p>
            <a:p>
              <a:pPr algn="l"/>
              <a:r>
                <a:rPr lang="en-US" sz="2000" i="0" dirty="0" smtClean="0">
                  <a:solidFill>
                    <a:srgbClr val="00B050"/>
                  </a:solidFill>
                </a:rPr>
                <a:t>Phys. Rev. D </a:t>
              </a:r>
              <a:r>
                <a:rPr lang="en-US" sz="2000" b="1" i="0" dirty="0" smtClean="0">
                  <a:solidFill>
                    <a:srgbClr val="00B050"/>
                  </a:solidFill>
                </a:rPr>
                <a:t>84</a:t>
              </a:r>
              <a:r>
                <a:rPr lang="en-US" sz="2000" i="0" dirty="0" smtClean="0">
                  <a:solidFill>
                    <a:srgbClr val="00B050"/>
                  </a:solidFill>
                </a:rPr>
                <a:t> (2011) 032005</a:t>
              </a:r>
              <a:endParaRPr lang="bg-BG" sz="2000" dirty="0">
                <a:solidFill>
                  <a:srgbClr val="00B050"/>
                </a:solidFill>
              </a:endParaRPr>
            </a:p>
          </p:txBody>
        </p:sp>
      </p:grpSp>
      <p:sp>
        <p:nvSpPr>
          <p:cNvPr id="22" name="TextBox 21"/>
          <p:cNvSpPr txBox="1"/>
          <p:nvPr/>
        </p:nvSpPr>
        <p:spPr>
          <a:xfrm>
            <a:off x="35496" y="6165304"/>
            <a:ext cx="4933402" cy="369332"/>
          </a:xfrm>
          <a:prstGeom prst="rect">
            <a:avLst/>
          </a:prstGeom>
          <a:noFill/>
        </p:spPr>
        <p:txBody>
          <a:bodyPr wrap="none" rtlCol="0">
            <a:spAutoFit/>
          </a:bodyPr>
          <a:lstStyle/>
          <a:p>
            <a:pPr algn="l"/>
            <a:r>
              <a:rPr lang="fr-FR" sz="1800" i="0" dirty="0" smtClean="0">
                <a:solidFill>
                  <a:srgbClr val="00B050"/>
                </a:solidFill>
              </a:rPr>
              <a:t>M.V. </a:t>
            </a:r>
            <a:r>
              <a:rPr lang="fr-FR" sz="1800" i="0" dirty="0" err="1" smtClean="0">
                <a:solidFill>
                  <a:srgbClr val="00B050"/>
                </a:solidFill>
              </a:rPr>
              <a:t>Chizhov</a:t>
            </a:r>
            <a:r>
              <a:rPr lang="fr-FR" sz="1800" i="0" dirty="0" smtClean="0">
                <a:solidFill>
                  <a:srgbClr val="00B050"/>
                </a:solidFill>
              </a:rPr>
              <a:t>, </a:t>
            </a:r>
            <a:r>
              <a:rPr lang="fr-FR" sz="1800" i="0" dirty="0" err="1" smtClean="0">
                <a:solidFill>
                  <a:srgbClr val="00B050"/>
                </a:solidFill>
              </a:rPr>
              <a:t>Mod</a:t>
            </a:r>
            <a:r>
              <a:rPr lang="fr-FR" sz="1800" i="0" dirty="0" smtClean="0">
                <a:solidFill>
                  <a:srgbClr val="00B050"/>
                </a:solidFill>
              </a:rPr>
              <a:t>. Phys. </a:t>
            </a:r>
            <a:r>
              <a:rPr lang="fr-FR" sz="1800" i="0" dirty="0" err="1" smtClean="0">
                <a:solidFill>
                  <a:srgbClr val="00B050"/>
                </a:solidFill>
              </a:rPr>
              <a:t>Lett</a:t>
            </a:r>
            <a:r>
              <a:rPr lang="fr-FR" sz="1800" i="0" dirty="0" smtClean="0">
                <a:solidFill>
                  <a:srgbClr val="00B050"/>
                </a:solidFill>
              </a:rPr>
              <a:t>. A</a:t>
            </a:r>
            <a:r>
              <a:rPr lang="fr-FR" sz="1800" b="1" i="0" dirty="0" smtClean="0">
                <a:solidFill>
                  <a:srgbClr val="00B050"/>
                </a:solidFill>
              </a:rPr>
              <a:t>9</a:t>
            </a:r>
            <a:r>
              <a:rPr lang="fr-FR" sz="1800" i="0" dirty="0" smtClean="0">
                <a:solidFill>
                  <a:srgbClr val="00B050"/>
                </a:solidFill>
              </a:rPr>
              <a:t> (1994) 2979</a:t>
            </a:r>
            <a:endParaRPr lang="bg-BG" sz="1800" i="0" dirty="0">
              <a:solidFill>
                <a:srgbClr val="00B050"/>
              </a:solidFill>
            </a:endParaRPr>
          </a:p>
        </p:txBody>
      </p:sp>
    </p:spTree>
    <p:extLst>
      <p:ext uri="{BB962C8B-B14F-4D97-AF65-F5344CB8AC3E}">
        <p14:creationId xmlns:p14="http://schemas.microsoft.com/office/powerpoint/2010/main" val="2593309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1089504" y="-27384"/>
            <a:ext cx="7992888" cy="954360"/>
          </a:xfrm>
        </p:spPr>
        <p:txBody>
          <a:bodyPr/>
          <a:lstStyle/>
          <a:p>
            <a:pPr algn="ctr"/>
            <a:r>
              <a:rPr lang="en-US" b="1"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Choosing the third constant</a:t>
            </a:r>
          </a:p>
        </p:txBody>
      </p:sp>
      <p:graphicFrame>
        <p:nvGraphicFramePr>
          <p:cNvPr id="2" name="Object 1"/>
          <p:cNvGraphicFramePr>
            <a:graphicFrameLocks noChangeAspect="1"/>
          </p:cNvGraphicFramePr>
          <p:nvPr>
            <p:extLst>
              <p:ext uri="{D42A27DB-BD31-4B8C-83A1-F6EECF244321}">
                <p14:modId xmlns:p14="http://schemas.microsoft.com/office/powerpoint/2010/main" val="2482634061"/>
              </p:ext>
            </p:extLst>
          </p:nvPr>
        </p:nvGraphicFramePr>
        <p:xfrm>
          <a:off x="1259632" y="1340495"/>
          <a:ext cx="7326312" cy="1368425"/>
        </p:xfrm>
        <a:graphic>
          <a:graphicData uri="http://schemas.openxmlformats.org/presentationml/2006/ole">
            <mc:AlternateContent xmlns:mc="http://schemas.openxmlformats.org/markup-compatibility/2006">
              <mc:Choice xmlns:v="urn:schemas-microsoft-com:vml" Requires="v">
                <p:oleObj spid="_x0000_s278154" name="Equation" r:id="rId3" imgW="3682800" imgH="685800" progId="Equation.DSMT4">
                  <p:embed/>
                </p:oleObj>
              </mc:Choice>
              <mc:Fallback>
                <p:oleObj name="Equation" r:id="rId3" imgW="3682800" imgH="685800" progId="Equation.DSMT4">
                  <p:embed/>
                  <p:pic>
                    <p:nvPicPr>
                      <p:cNvPr id="0" name="Object 6"/>
                      <p:cNvPicPr>
                        <a:picLocks noChangeAspect="1" noChangeArrowheads="1"/>
                      </p:cNvPicPr>
                      <p:nvPr/>
                    </p:nvPicPr>
                    <p:blipFill>
                      <a:blip r:embed="rId4"/>
                      <a:srcRect/>
                      <a:stretch>
                        <a:fillRect/>
                      </a:stretch>
                    </p:blipFill>
                    <p:spPr bwMode="auto">
                      <a:xfrm>
                        <a:off x="1259632" y="1340495"/>
                        <a:ext cx="7326312" cy="1368425"/>
                      </a:xfrm>
                      <a:prstGeom prst="rect">
                        <a:avLst/>
                      </a:prstGeom>
                      <a:noFill/>
                      <a:ln>
                        <a:noFill/>
                      </a:ln>
                      <a:effectLst/>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1708755001"/>
              </p:ext>
            </p:extLst>
          </p:nvPr>
        </p:nvGraphicFramePr>
        <p:xfrm>
          <a:off x="2051720" y="2852936"/>
          <a:ext cx="5153025" cy="914400"/>
        </p:xfrm>
        <a:graphic>
          <a:graphicData uri="http://schemas.openxmlformats.org/presentationml/2006/ole">
            <mc:AlternateContent xmlns:mc="http://schemas.openxmlformats.org/markup-compatibility/2006">
              <mc:Choice xmlns:v="urn:schemas-microsoft-com:vml" Requires="v">
                <p:oleObj spid="_x0000_s278155" name="Equation" r:id="rId5" imgW="2577960" imgH="457200" progId="Equation.DSMT4">
                  <p:embed/>
                </p:oleObj>
              </mc:Choice>
              <mc:Fallback>
                <p:oleObj name="Equation" r:id="rId5" imgW="2577960" imgH="457200" progId="Equation.DSMT4">
                  <p:embed/>
                  <p:pic>
                    <p:nvPicPr>
                      <p:cNvPr id="0"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51720" y="2852936"/>
                        <a:ext cx="5153025" cy="914400"/>
                      </a:xfrm>
                      <a:prstGeom prst="rect">
                        <a:avLst/>
                      </a:prstGeom>
                      <a:noFill/>
                      <a:ln>
                        <a:noFill/>
                      </a:ln>
                      <a:effectLst/>
                    </p:spPr>
                  </p:pic>
                </p:oleObj>
              </mc:Fallback>
            </mc:AlternateContent>
          </a:graphicData>
        </a:graphic>
      </p:graphicFrame>
      <p:graphicFrame>
        <p:nvGraphicFramePr>
          <p:cNvPr id="4" name="Object 3"/>
          <p:cNvGraphicFramePr>
            <a:graphicFrameLocks noChangeAspect="1"/>
          </p:cNvGraphicFramePr>
          <p:nvPr>
            <p:extLst>
              <p:ext uri="{D42A27DB-BD31-4B8C-83A1-F6EECF244321}">
                <p14:modId xmlns:p14="http://schemas.microsoft.com/office/powerpoint/2010/main" val="2926580224"/>
              </p:ext>
            </p:extLst>
          </p:nvPr>
        </p:nvGraphicFramePr>
        <p:xfrm>
          <a:off x="1979712" y="3861048"/>
          <a:ext cx="5430837" cy="1393825"/>
        </p:xfrm>
        <a:graphic>
          <a:graphicData uri="http://schemas.openxmlformats.org/presentationml/2006/ole">
            <mc:AlternateContent xmlns:mc="http://schemas.openxmlformats.org/markup-compatibility/2006">
              <mc:Choice xmlns:v="urn:schemas-microsoft-com:vml" Requires="v">
                <p:oleObj spid="_x0000_s278156" name="Equation" r:id="rId7" imgW="2730240" imgH="698400" progId="Equation.DSMT4">
                  <p:embed/>
                </p:oleObj>
              </mc:Choice>
              <mc:Fallback>
                <p:oleObj name="Equation" r:id="rId7" imgW="2730240" imgH="698400" progId="Equation.DSMT4">
                  <p:embed/>
                  <p:pic>
                    <p:nvPicPr>
                      <p:cNvPr id="0" name="Object 1"/>
                      <p:cNvPicPr>
                        <a:picLocks noChangeAspect="1" noChangeArrowheads="1"/>
                      </p:cNvPicPr>
                      <p:nvPr/>
                    </p:nvPicPr>
                    <p:blipFill>
                      <a:blip r:embed="rId8"/>
                      <a:srcRect/>
                      <a:stretch>
                        <a:fillRect/>
                      </a:stretch>
                    </p:blipFill>
                    <p:spPr bwMode="auto">
                      <a:xfrm>
                        <a:off x="1979712" y="3861048"/>
                        <a:ext cx="5430837"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5" name="Object 4"/>
          <p:cNvGraphicFramePr>
            <a:graphicFrameLocks noChangeAspect="1"/>
          </p:cNvGraphicFramePr>
          <p:nvPr>
            <p:extLst>
              <p:ext uri="{D42A27DB-BD31-4B8C-83A1-F6EECF244321}">
                <p14:modId xmlns:p14="http://schemas.microsoft.com/office/powerpoint/2010/main" val="3973717831"/>
              </p:ext>
            </p:extLst>
          </p:nvPr>
        </p:nvGraphicFramePr>
        <p:xfrm>
          <a:off x="1475656" y="5230812"/>
          <a:ext cx="6492875" cy="860425"/>
        </p:xfrm>
        <a:graphic>
          <a:graphicData uri="http://schemas.openxmlformats.org/presentationml/2006/ole">
            <mc:AlternateContent xmlns:mc="http://schemas.openxmlformats.org/markup-compatibility/2006">
              <mc:Choice xmlns:v="urn:schemas-microsoft-com:vml" Requires="v">
                <p:oleObj spid="_x0000_s278157" name="Equation" r:id="rId9" imgW="3263760" imgH="431640" progId="Equation.DSMT4">
                  <p:embed/>
                </p:oleObj>
              </mc:Choice>
              <mc:Fallback>
                <p:oleObj name="Equation" r:id="rId9" imgW="3263760" imgH="431640" progId="Equation.DSMT4">
                  <p:embed/>
                  <p:pic>
                    <p:nvPicPr>
                      <p:cNvPr id="0" name="Object 3"/>
                      <p:cNvPicPr>
                        <a:picLocks noChangeAspect="1" noChangeArrowheads="1"/>
                      </p:cNvPicPr>
                      <p:nvPr/>
                    </p:nvPicPr>
                    <p:blipFill>
                      <a:blip r:embed="rId10"/>
                      <a:srcRect/>
                      <a:stretch>
                        <a:fillRect/>
                      </a:stretch>
                    </p:blipFill>
                    <p:spPr bwMode="auto">
                      <a:xfrm>
                        <a:off x="1475656" y="5230812"/>
                        <a:ext cx="6492875" cy="86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p:nvSpPr>
        <p:spPr bwMode="auto">
          <a:xfrm>
            <a:off x="1835696" y="2808000"/>
            <a:ext cx="5544616" cy="1008112"/>
          </a:xfrm>
          <a:prstGeom prst="rect">
            <a:avLst/>
          </a:prstGeom>
          <a:noFill/>
          <a:ln w="38100" cap="flat" cmpd="sng" algn="ctr">
            <a:solidFill>
              <a:srgbClr val="FF0000"/>
            </a:solidFill>
            <a:prstDash val="solid"/>
            <a:round/>
            <a:headEnd type="none" w="med" len="med"/>
            <a:tailEnd type="none" w="med" len="med"/>
          </a:ln>
          <a:effectLst/>
        </p:spPr>
        <p:txBody>
          <a:bodyPr rtlCol="0" anchor="ctr"/>
          <a:lstStyle/>
          <a:p>
            <a:pPr algn="ctr"/>
            <a:endParaRPr lang="bg-BG"/>
          </a:p>
        </p:txBody>
      </p:sp>
      <p:sp>
        <p:nvSpPr>
          <p:cNvPr id="8" name="Date Placeholder 7"/>
          <p:cNvSpPr>
            <a:spLocks noGrp="1"/>
          </p:cNvSpPr>
          <p:nvPr>
            <p:ph type="dt" sz="half" idx="10"/>
          </p:nvPr>
        </p:nvSpPr>
        <p:spPr/>
        <p:txBody>
          <a:bodyPr/>
          <a:lstStyle/>
          <a:p>
            <a:pPr>
              <a:defRPr/>
            </a:pPr>
            <a:r>
              <a:rPr lang="bg-BG" smtClean="0"/>
              <a:t>11/06/2012</a:t>
            </a:r>
            <a:endParaRPr lang="fr-FR"/>
          </a:p>
        </p:txBody>
      </p:sp>
      <p:sp>
        <p:nvSpPr>
          <p:cNvPr id="9" name="Slide Number Placeholder 8"/>
          <p:cNvSpPr>
            <a:spLocks noGrp="1"/>
          </p:cNvSpPr>
          <p:nvPr>
            <p:ph type="sldNum" sz="quarter" idx="12"/>
          </p:nvPr>
        </p:nvSpPr>
        <p:spPr/>
        <p:txBody>
          <a:bodyPr/>
          <a:lstStyle/>
          <a:p>
            <a:pPr>
              <a:defRPr/>
            </a:pPr>
            <a:fld id="{206E8763-5069-4EAB-A9CA-7761AD909493}" type="slidenum">
              <a:rPr lang="fr-FR" smtClean="0"/>
              <a:pPr>
                <a:defRPr/>
              </a:pPr>
              <a:t>12</a:t>
            </a:fld>
            <a:endParaRPr lang="fr-FR"/>
          </a:p>
        </p:txBody>
      </p:sp>
      <p:sp>
        <p:nvSpPr>
          <p:cNvPr id="6" name="TextBox 5"/>
          <p:cNvSpPr txBox="1"/>
          <p:nvPr/>
        </p:nvSpPr>
        <p:spPr>
          <a:xfrm>
            <a:off x="1043608" y="6095037"/>
            <a:ext cx="7340023" cy="646331"/>
          </a:xfrm>
          <a:prstGeom prst="rect">
            <a:avLst/>
          </a:prstGeom>
          <a:solidFill>
            <a:schemeClr val="bg1"/>
          </a:solidFill>
        </p:spPr>
        <p:txBody>
          <a:bodyPr wrap="none" rtlCol="0">
            <a:spAutoFit/>
          </a:bodyPr>
          <a:lstStyle/>
          <a:p>
            <a:pPr algn="l"/>
            <a:r>
              <a:rPr lang="en-US" sz="1800" i="0" dirty="0"/>
              <a:t>For scales above a few </a:t>
            </a:r>
            <a:r>
              <a:rPr lang="en-US" sz="1800" i="0" dirty="0" smtClean="0"/>
              <a:t>hundred MeV extra </a:t>
            </a:r>
            <a:r>
              <a:rPr lang="en-US" sz="1800" i="0" dirty="0"/>
              <a:t>uncertainty due to the low </a:t>
            </a:r>
            <a:endParaRPr lang="en-US" sz="1800" i="0" dirty="0" smtClean="0"/>
          </a:p>
          <a:p>
            <a:pPr algn="l"/>
            <a:r>
              <a:rPr lang="en-US" sz="1800" i="0" dirty="0" smtClean="0"/>
              <a:t>energy </a:t>
            </a:r>
            <a:r>
              <a:rPr lang="en-US" sz="1800" i="0" dirty="0" err="1"/>
              <a:t>hadronic</a:t>
            </a:r>
            <a:r>
              <a:rPr lang="en-US" sz="1800" i="0" dirty="0"/>
              <a:t> contribution </a:t>
            </a:r>
            <a:r>
              <a:rPr lang="en-US" sz="1800" i="0" dirty="0" smtClean="0"/>
              <a:t>to vacuum polarization is introduced.</a:t>
            </a:r>
            <a:endParaRPr lang="bg-BG" sz="1800" i="0" dirty="0"/>
          </a:p>
        </p:txBody>
      </p:sp>
    </p:spTree>
    <p:extLst>
      <p:ext uri="{BB962C8B-B14F-4D97-AF65-F5344CB8AC3E}">
        <p14:creationId xmlns:p14="http://schemas.microsoft.com/office/powerpoint/2010/main" val="35195947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extBox 1"/>
          <p:cNvSpPr txBox="1">
            <a:spLocks noChangeArrowheads="1"/>
          </p:cNvSpPr>
          <p:nvPr/>
        </p:nvSpPr>
        <p:spPr bwMode="auto">
          <a:xfrm>
            <a:off x="668114" y="-99392"/>
            <a:ext cx="8532440"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36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Electroweak Quantum corrections </a:t>
            </a:r>
            <a:endParaRPr lang="en-US" sz="36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a:p>
            <a:pPr eaLnBrk="1" hangingPunct="1"/>
            <a:r>
              <a:rPr lang="en-US" sz="36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(M</a:t>
            </a:r>
            <a:r>
              <a:rPr lang="en-US" sz="3600"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W</a:t>
            </a:r>
            <a:r>
              <a:rPr lang="en-US" sz="36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a:t>
            </a:r>
            <a:r>
              <a:rPr lang="en-US" sz="36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m</a:t>
            </a:r>
            <a:r>
              <a:rPr lang="en-US" sz="3600" b="1" i="0" baseline="-2500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a:t>
            </a:r>
            <a:r>
              <a:rPr lang="en-US" sz="36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a:t>
            </a:r>
            <a:r>
              <a:rPr lang="en-US" sz="36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and M</a:t>
            </a:r>
            <a:r>
              <a:rPr lang="en-US" sz="3600" b="1" i="0" baseline="-2500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H</a:t>
            </a:r>
            <a:r>
              <a:rPr lang="en-US" sz="36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a:t>
            </a:r>
          </a:p>
        </p:txBody>
      </p:sp>
      <p:sp>
        <p:nvSpPr>
          <p:cNvPr id="10243" name="TextBox 2"/>
          <p:cNvSpPr txBox="1">
            <a:spLocks noChangeArrowheads="1"/>
          </p:cNvSpPr>
          <p:nvPr/>
        </p:nvSpPr>
        <p:spPr bwMode="auto">
          <a:xfrm>
            <a:off x="35496" y="1124744"/>
            <a:ext cx="909305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1800" i="0" dirty="0" smtClean="0"/>
              <a:t>                  All </a:t>
            </a:r>
            <a:r>
              <a:rPr lang="en-US" sz="1800" i="0" dirty="0"/>
              <a:t>coupling constants are functions of a scale (by the way, definition of the </a:t>
            </a:r>
            <a:r>
              <a:rPr lang="en-US" sz="1800" i="0" dirty="0" smtClean="0"/>
              <a:t>mass is </a:t>
            </a:r>
            <a:r>
              <a:rPr lang="en-US" sz="1800" i="0" dirty="0"/>
              <a:t>also scale dependent). Therefore, different definitions of the sin</a:t>
            </a:r>
            <a:r>
              <a:rPr lang="en-US" sz="1800" i="0" baseline="30000" dirty="0"/>
              <a:t>2</a:t>
            </a:r>
            <a:r>
              <a:rPr lang="en-US" sz="1800" i="0" dirty="0"/>
              <a:t> </a:t>
            </a:r>
            <a:r>
              <a:rPr lang="en-US" sz="1800" i="0" dirty="0" err="1">
                <a:latin typeface="Symbol" pitchFamily="18" charset="2"/>
              </a:rPr>
              <a:t>q</a:t>
            </a:r>
            <a:r>
              <a:rPr lang="en-US" sz="1800" i="0" baseline="-25000" dirty="0" err="1"/>
              <a:t>W</a:t>
            </a:r>
            <a:r>
              <a:rPr lang="en-US" sz="1800" i="0" dirty="0"/>
              <a:t>, </a:t>
            </a:r>
            <a:r>
              <a:rPr lang="en-US" sz="1800" i="0" dirty="0" smtClean="0"/>
              <a:t>which are </a:t>
            </a:r>
            <a:r>
              <a:rPr lang="en-US" sz="1800" i="0" dirty="0"/>
              <a:t>equivalent in the Born (tree) approximation, depend on the </a:t>
            </a:r>
            <a:r>
              <a:rPr lang="en-US" sz="1800" i="0" dirty="0" smtClean="0"/>
              <a:t>renormalization prescription</a:t>
            </a:r>
            <a:r>
              <a:rPr lang="en-US" sz="1800" i="0" dirty="0"/>
              <a:t>. There are a number of popular schemes leading to values which </a:t>
            </a:r>
            <a:r>
              <a:rPr lang="en-US" sz="1800" i="0" dirty="0" smtClean="0"/>
              <a:t>differ by </a:t>
            </a:r>
            <a:r>
              <a:rPr lang="en-US" sz="1800" i="0" dirty="0"/>
              <a:t>small factors depending on </a:t>
            </a:r>
            <a:r>
              <a:rPr lang="en-US" sz="1800" i="0" dirty="0" err="1">
                <a:latin typeface="Times New Roman" pitchFamily="18" charset="0"/>
                <a:cs typeface="Times New Roman" pitchFamily="18" charset="0"/>
              </a:rPr>
              <a:t>m</a:t>
            </a:r>
            <a:r>
              <a:rPr lang="en-US" sz="1800" i="0" baseline="-25000" dirty="0" err="1">
                <a:latin typeface="Times New Roman" pitchFamily="18" charset="0"/>
                <a:cs typeface="Times New Roman" pitchFamily="18" charset="0"/>
              </a:rPr>
              <a:t>t</a:t>
            </a:r>
            <a:r>
              <a:rPr lang="en-US" sz="1800" i="0" dirty="0">
                <a:latin typeface="Times New Roman" pitchFamily="18" charset="0"/>
                <a:cs typeface="Times New Roman" pitchFamily="18" charset="0"/>
              </a:rPr>
              <a:t> </a:t>
            </a:r>
            <a:r>
              <a:rPr lang="en-US" sz="1800" i="0" dirty="0"/>
              <a:t>and</a:t>
            </a:r>
            <a:r>
              <a:rPr lang="en-US" sz="1800" i="0" dirty="0">
                <a:latin typeface="Times New Roman" pitchFamily="18" charset="0"/>
                <a:cs typeface="Times New Roman" pitchFamily="18" charset="0"/>
              </a:rPr>
              <a:t> M</a:t>
            </a:r>
            <a:r>
              <a:rPr lang="en-US" sz="1800" i="0" baseline="-25000" dirty="0">
                <a:latin typeface="Times New Roman" pitchFamily="18" charset="0"/>
                <a:cs typeface="Times New Roman" pitchFamily="18" charset="0"/>
              </a:rPr>
              <a:t>H</a:t>
            </a:r>
            <a:r>
              <a:rPr lang="en-US" sz="1800" i="0" dirty="0"/>
              <a:t>. </a:t>
            </a:r>
          </a:p>
        </p:txBody>
      </p:sp>
      <p:grpSp>
        <p:nvGrpSpPr>
          <p:cNvPr id="2" name="Group 7"/>
          <p:cNvGrpSpPr>
            <a:grpSpLocks/>
          </p:cNvGrpSpPr>
          <p:nvPr/>
        </p:nvGrpSpPr>
        <p:grpSpPr bwMode="auto">
          <a:xfrm>
            <a:off x="5724128" y="6318612"/>
            <a:ext cx="2495130" cy="481014"/>
            <a:chOff x="3714744" y="5357826"/>
            <a:chExt cx="2495550" cy="481013"/>
          </a:xfrm>
        </p:grpSpPr>
        <p:graphicFrame>
          <p:nvGraphicFramePr>
            <p:cNvPr id="10248" name="Object 4"/>
            <p:cNvGraphicFramePr>
              <a:graphicFrameLocks noChangeAspect="1"/>
            </p:cNvGraphicFramePr>
            <p:nvPr/>
          </p:nvGraphicFramePr>
          <p:xfrm>
            <a:off x="3714744" y="5357826"/>
            <a:ext cx="430213" cy="481012"/>
          </p:xfrm>
          <a:graphic>
            <a:graphicData uri="http://schemas.openxmlformats.org/presentationml/2006/ole">
              <mc:AlternateContent xmlns:mc="http://schemas.openxmlformats.org/markup-compatibility/2006">
                <mc:Choice xmlns:v="urn:schemas-microsoft-com:vml" Requires="v">
                  <p:oleObj spid="_x0000_s298154" name="Equation" r:id="rId3" imgW="215713" imgH="241091" progId="Equation.DSMT4">
                    <p:embed/>
                  </p:oleObj>
                </mc:Choice>
                <mc:Fallback>
                  <p:oleObj name="Equation" r:id="rId3" imgW="215713" imgH="241091"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714744" y="5357826"/>
                          <a:ext cx="430213" cy="4810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0249" name="TextBox 6"/>
            <p:cNvSpPr txBox="1">
              <a:spLocks noChangeArrowheads="1"/>
            </p:cNvSpPr>
            <p:nvPr/>
          </p:nvSpPr>
          <p:spPr bwMode="auto">
            <a:xfrm>
              <a:off x="4042349" y="5377175"/>
              <a:ext cx="2167945" cy="461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b="1" i="0" dirty="0">
                  <a:solidFill>
                    <a:srgbClr val="FF0000"/>
                  </a:solidFill>
                </a:rPr>
                <a:t>dependence?</a:t>
              </a:r>
            </a:p>
          </p:txBody>
        </p:sp>
      </p:grpSp>
      <p:grpSp>
        <p:nvGrpSpPr>
          <p:cNvPr id="4" name="Group 3"/>
          <p:cNvGrpSpPr/>
          <p:nvPr/>
        </p:nvGrpSpPr>
        <p:grpSpPr>
          <a:xfrm>
            <a:off x="87313" y="2447255"/>
            <a:ext cx="8877300" cy="3502025"/>
            <a:chOff x="87313" y="2375247"/>
            <a:chExt cx="8877300" cy="3502025"/>
          </a:xfrm>
        </p:grpSpPr>
        <p:pic>
          <p:nvPicPr>
            <p:cNvPr id="11" name="Picture 10"/>
            <p:cNvPicPr>
              <a:picLocks noChangeAspect="1" noChangeArrowheads="1"/>
            </p:cNvPicPr>
            <p:nvPr/>
          </p:nvPicPr>
          <p:blipFill>
            <a:blip r:embed="rId5"/>
            <a:srcRect/>
            <a:stretch>
              <a:fillRect/>
            </a:stretch>
          </p:blipFill>
          <p:spPr bwMode="auto">
            <a:xfrm>
              <a:off x="971600" y="3906813"/>
              <a:ext cx="3962400" cy="1322387"/>
            </a:xfrm>
            <a:prstGeom prst="rect">
              <a:avLst/>
            </a:prstGeom>
            <a:noFill/>
            <a:ln w="9525">
              <a:noFill/>
              <a:miter lim="800000"/>
              <a:headEnd/>
              <a:tailEnd/>
            </a:ln>
          </p:spPr>
        </p:pic>
        <p:graphicFrame>
          <p:nvGraphicFramePr>
            <p:cNvPr id="3" name="Object 2"/>
            <p:cNvGraphicFramePr>
              <a:graphicFrameLocks noChangeAspect="1"/>
            </p:cNvGraphicFramePr>
            <p:nvPr>
              <p:extLst>
                <p:ext uri="{D42A27DB-BD31-4B8C-83A1-F6EECF244321}">
                  <p14:modId xmlns:p14="http://schemas.microsoft.com/office/powerpoint/2010/main" val="3581962772"/>
                </p:ext>
              </p:extLst>
            </p:nvPr>
          </p:nvGraphicFramePr>
          <p:xfrm>
            <a:off x="87313" y="2375247"/>
            <a:ext cx="8877300" cy="3502025"/>
          </p:xfrm>
          <a:graphic>
            <a:graphicData uri="http://schemas.openxmlformats.org/presentationml/2006/ole">
              <mc:AlternateContent xmlns:mc="http://schemas.openxmlformats.org/markup-compatibility/2006">
                <mc:Choice xmlns:v="urn:schemas-microsoft-com:vml" Requires="v">
                  <p:oleObj spid="_x0000_s298155" name="Equation" r:id="rId6" imgW="4927320" imgH="1942920" progId="Equation.DSMT4">
                    <p:embed/>
                  </p:oleObj>
                </mc:Choice>
                <mc:Fallback>
                  <p:oleObj name="Equation" r:id="rId6" imgW="4927320" imgH="1942920" progId="Equation.DSMT4">
                    <p:embed/>
                    <p:pic>
                      <p:nvPicPr>
                        <p:cNvPr id="0" name=""/>
                        <p:cNvPicPr>
                          <a:picLocks noChangeAspect="1" noChangeArrowheads="1"/>
                        </p:cNvPicPr>
                        <p:nvPr/>
                      </p:nvPicPr>
                      <p:blipFill>
                        <a:blip r:embed="rId7"/>
                        <a:srcRect/>
                        <a:stretch>
                          <a:fillRect/>
                        </a:stretch>
                      </p:blipFill>
                      <p:spPr bwMode="auto">
                        <a:xfrm>
                          <a:off x="87313" y="2375247"/>
                          <a:ext cx="8877300" cy="35020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5" name="TextBox 4"/>
          <p:cNvSpPr txBox="1"/>
          <p:nvPr/>
        </p:nvSpPr>
        <p:spPr>
          <a:xfrm>
            <a:off x="35496" y="5949280"/>
            <a:ext cx="8744510" cy="369332"/>
          </a:xfrm>
          <a:prstGeom prst="rect">
            <a:avLst/>
          </a:prstGeom>
          <a:noFill/>
        </p:spPr>
        <p:txBody>
          <a:bodyPr wrap="none" rtlCol="0">
            <a:spAutoFit/>
          </a:bodyPr>
          <a:lstStyle/>
          <a:p>
            <a:pPr algn="l"/>
            <a:r>
              <a:rPr lang="de-DE" sz="1800" i="0" dirty="0">
                <a:solidFill>
                  <a:srgbClr val="00B050"/>
                </a:solidFill>
              </a:rPr>
              <a:t>M. </a:t>
            </a:r>
            <a:r>
              <a:rPr lang="de-DE" sz="1800" i="0" dirty="0" smtClean="0">
                <a:solidFill>
                  <a:srgbClr val="00B050"/>
                </a:solidFill>
              </a:rPr>
              <a:t>Awramik, </a:t>
            </a:r>
            <a:r>
              <a:rPr lang="de-DE" sz="1800" i="0" dirty="0">
                <a:solidFill>
                  <a:srgbClr val="00B050"/>
                </a:solidFill>
              </a:rPr>
              <a:t>M. </a:t>
            </a:r>
            <a:r>
              <a:rPr lang="de-DE" sz="1800" i="0" dirty="0" smtClean="0">
                <a:solidFill>
                  <a:srgbClr val="00B050"/>
                </a:solidFill>
              </a:rPr>
              <a:t>Czakon, </a:t>
            </a:r>
            <a:r>
              <a:rPr lang="de-DE" sz="1800" i="0" dirty="0">
                <a:solidFill>
                  <a:srgbClr val="00B050"/>
                </a:solidFill>
              </a:rPr>
              <a:t>A. </a:t>
            </a:r>
            <a:r>
              <a:rPr lang="de-DE" sz="1800" i="0" dirty="0" smtClean="0">
                <a:solidFill>
                  <a:srgbClr val="00B050"/>
                </a:solidFill>
              </a:rPr>
              <a:t>Freitas, </a:t>
            </a:r>
            <a:r>
              <a:rPr lang="de-DE" sz="1800" i="0" dirty="0">
                <a:solidFill>
                  <a:srgbClr val="00B050"/>
                </a:solidFill>
              </a:rPr>
              <a:t>and G. </a:t>
            </a:r>
            <a:r>
              <a:rPr lang="de-DE" sz="1800" i="0" dirty="0" smtClean="0">
                <a:solidFill>
                  <a:srgbClr val="00B050"/>
                </a:solidFill>
              </a:rPr>
              <a:t>Weiglein, Phys. Rev. D </a:t>
            </a:r>
            <a:r>
              <a:rPr lang="de-DE" sz="1800" b="1" i="0" dirty="0" smtClean="0">
                <a:solidFill>
                  <a:srgbClr val="00B050"/>
                </a:solidFill>
              </a:rPr>
              <a:t>69</a:t>
            </a:r>
            <a:r>
              <a:rPr lang="de-DE" sz="1800" i="0" dirty="0" smtClean="0">
                <a:solidFill>
                  <a:srgbClr val="00B050"/>
                </a:solidFill>
              </a:rPr>
              <a:t> (2004) 053006</a:t>
            </a:r>
            <a:endParaRPr lang="bg-BG" sz="1800" i="0" dirty="0">
              <a:solidFill>
                <a:srgbClr val="00B050"/>
              </a:solidFill>
            </a:endParaRPr>
          </a:p>
        </p:txBody>
      </p:sp>
      <p:sp>
        <p:nvSpPr>
          <p:cNvPr id="6" name="Date Placeholder 5"/>
          <p:cNvSpPr>
            <a:spLocks noGrp="1"/>
          </p:cNvSpPr>
          <p:nvPr>
            <p:ph type="dt" sz="half" idx="10"/>
          </p:nvPr>
        </p:nvSpPr>
        <p:spPr/>
        <p:txBody>
          <a:bodyPr/>
          <a:lstStyle/>
          <a:p>
            <a:pPr>
              <a:defRPr/>
            </a:pPr>
            <a:r>
              <a:rPr lang="bg-BG" smtClean="0"/>
              <a:t>11/06/2012</a:t>
            </a:r>
            <a:endParaRPr lang="fr-FR"/>
          </a:p>
        </p:txBody>
      </p:sp>
      <p:sp>
        <p:nvSpPr>
          <p:cNvPr id="7" name="Slide Number Placeholder 6"/>
          <p:cNvSpPr>
            <a:spLocks noGrp="1"/>
          </p:cNvSpPr>
          <p:nvPr>
            <p:ph type="sldNum" sz="quarter" idx="12"/>
          </p:nvPr>
        </p:nvSpPr>
        <p:spPr/>
        <p:txBody>
          <a:bodyPr/>
          <a:lstStyle/>
          <a:p>
            <a:pPr>
              <a:defRPr/>
            </a:pPr>
            <a:fld id="{43BD637C-50C3-4BA9-A79A-0A0556615BCE}" type="slidenum">
              <a:rPr lang="fr-FR" smtClean="0"/>
              <a:pPr>
                <a:defRPr/>
              </a:pPr>
              <a:t>13</a:t>
            </a:fld>
            <a:endParaRPr lang="fr-FR"/>
          </a:p>
        </p:txBody>
      </p:sp>
    </p:spTree>
    <p:extLst>
      <p:ext uri="{BB962C8B-B14F-4D97-AF65-F5344CB8AC3E}">
        <p14:creationId xmlns:p14="http://schemas.microsoft.com/office/powerpoint/2010/main" val="33129628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8"/>
          <p:cNvSpPr txBox="1">
            <a:spLocks noChangeArrowheads="1"/>
          </p:cNvSpPr>
          <p:nvPr/>
        </p:nvSpPr>
        <p:spPr bwMode="auto">
          <a:xfrm>
            <a:off x="1475655" y="260648"/>
            <a:ext cx="712879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2000" b="1" i="0" dirty="0">
                <a:solidFill>
                  <a:srgbClr val="FF66CC"/>
                </a:solidFill>
              </a:rPr>
              <a:t>What about </a:t>
            </a:r>
            <a:r>
              <a:rPr lang="en-US" sz="2000" b="1" i="0" dirty="0" err="1" smtClean="0">
                <a:solidFill>
                  <a:srgbClr val="FF66CC"/>
                </a:solidFill>
              </a:rPr>
              <a:t>Appelquist</a:t>
            </a:r>
            <a:r>
              <a:rPr lang="en-US" sz="2000" b="1" i="0" dirty="0" err="1" smtClean="0">
                <a:solidFill>
                  <a:srgbClr val="FF66CC"/>
                </a:solidFill>
                <a:latin typeface="Times New Roman"/>
                <a:cs typeface="Times New Roman"/>
              </a:rPr>
              <a:t>−</a:t>
            </a:r>
            <a:r>
              <a:rPr lang="en-US" sz="2000" b="1" i="0" dirty="0" err="1" smtClean="0">
                <a:solidFill>
                  <a:srgbClr val="FF66CC"/>
                </a:solidFill>
              </a:rPr>
              <a:t>Carazzone</a:t>
            </a:r>
            <a:r>
              <a:rPr lang="en-US" sz="2000" b="1" i="0" dirty="0" smtClean="0">
                <a:solidFill>
                  <a:srgbClr val="FF66CC"/>
                </a:solidFill>
              </a:rPr>
              <a:t> </a:t>
            </a:r>
            <a:r>
              <a:rPr lang="en-US" sz="2000" b="1" i="0" dirty="0">
                <a:solidFill>
                  <a:srgbClr val="FF66CC"/>
                </a:solidFill>
              </a:rPr>
              <a:t>decoupling theorem?</a:t>
            </a:r>
          </a:p>
          <a:p>
            <a:pPr algn="l" eaLnBrk="1" hangingPunct="1"/>
            <a:r>
              <a:rPr lang="en-US" sz="2000" i="0" dirty="0">
                <a:solidFill>
                  <a:srgbClr val="00B050"/>
                </a:solidFill>
              </a:rPr>
              <a:t>T. </a:t>
            </a:r>
            <a:r>
              <a:rPr lang="en-US" sz="2000" i="0" dirty="0" err="1">
                <a:solidFill>
                  <a:srgbClr val="00B050"/>
                </a:solidFill>
              </a:rPr>
              <a:t>Appelquist</a:t>
            </a:r>
            <a:r>
              <a:rPr lang="en-US" sz="2000" i="0" dirty="0">
                <a:solidFill>
                  <a:srgbClr val="00B050"/>
                </a:solidFill>
              </a:rPr>
              <a:t> &amp; J. </a:t>
            </a:r>
            <a:r>
              <a:rPr lang="en-US" sz="2000" i="0" dirty="0" err="1">
                <a:solidFill>
                  <a:srgbClr val="00B050"/>
                </a:solidFill>
              </a:rPr>
              <a:t>Carazzone</a:t>
            </a:r>
            <a:r>
              <a:rPr lang="en-US" sz="2000" i="0" dirty="0">
                <a:solidFill>
                  <a:srgbClr val="00B050"/>
                </a:solidFill>
              </a:rPr>
              <a:t>, Phys. Rev. D </a:t>
            </a:r>
            <a:r>
              <a:rPr lang="en-US" sz="2000" b="1" i="0" dirty="0">
                <a:solidFill>
                  <a:srgbClr val="00B050"/>
                </a:solidFill>
              </a:rPr>
              <a:t>11</a:t>
            </a:r>
            <a:r>
              <a:rPr lang="en-US" sz="2000" i="0" dirty="0">
                <a:solidFill>
                  <a:srgbClr val="00B050"/>
                </a:solidFill>
              </a:rPr>
              <a:t> (1975) 2856</a:t>
            </a:r>
          </a:p>
        </p:txBody>
      </p:sp>
      <p:sp>
        <p:nvSpPr>
          <p:cNvPr id="4" name="Slide Number Placeholder 3"/>
          <p:cNvSpPr>
            <a:spLocks noGrp="1"/>
          </p:cNvSpPr>
          <p:nvPr>
            <p:ph type="sldNum" sz="quarter" idx="12"/>
          </p:nvPr>
        </p:nvSpPr>
        <p:spPr/>
        <p:txBody>
          <a:bodyPr/>
          <a:lstStyle/>
          <a:p>
            <a:pPr>
              <a:defRPr/>
            </a:pPr>
            <a:fld id="{43BD637C-50C3-4BA9-A79A-0A0556615BCE}" type="slidenum">
              <a:rPr lang="fr-FR" smtClean="0"/>
              <a:pPr>
                <a:defRPr/>
              </a:pPr>
              <a:t>14</a:t>
            </a:fld>
            <a:endParaRPr lang="fr-FR"/>
          </a:p>
        </p:txBody>
      </p:sp>
      <p:grpSp>
        <p:nvGrpSpPr>
          <p:cNvPr id="2" name="Group 1"/>
          <p:cNvGrpSpPr/>
          <p:nvPr/>
        </p:nvGrpSpPr>
        <p:grpSpPr>
          <a:xfrm>
            <a:off x="107505" y="1253073"/>
            <a:ext cx="9036495" cy="5632311"/>
            <a:chOff x="107505" y="142875"/>
            <a:chExt cx="8822184" cy="5632311"/>
          </a:xfrm>
          <a:solidFill>
            <a:schemeClr val="bg1"/>
          </a:solidFill>
        </p:grpSpPr>
        <p:sp>
          <p:nvSpPr>
            <p:cNvPr id="12290" name="Rectangle 1"/>
            <p:cNvSpPr>
              <a:spLocks noChangeArrowheads="1"/>
            </p:cNvSpPr>
            <p:nvPr/>
          </p:nvSpPr>
          <p:spPr bwMode="auto">
            <a:xfrm>
              <a:off x="107505" y="142875"/>
              <a:ext cx="8822184" cy="563231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l"/>
              <a:r>
                <a:rPr lang="en-US" sz="1800" i="0" dirty="0">
                  <a:latin typeface="Arial" pitchFamily="34" charset="0"/>
                  <a:cs typeface="Arial" pitchFamily="34" charset="0"/>
                </a:rPr>
                <a:t>	In QED and QCD the vacuum polarization contribution of a heavy fermion pair is suppressed by inverse powers of the fermion mass. At low energies, the information on the heavy fermions is then lost. This ‘decoupling’ of the heavy fields happens in theories with only </a:t>
              </a:r>
              <a:r>
                <a:rPr lang="en-US" sz="1800" i="0" dirty="0">
                  <a:solidFill>
                    <a:srgbClr val="FF0000"/>
                  </a:solidFill>
                  <a:latin typeface="Arial" pitchFamily="34" charset="0"/>
                  <a:cs typeface="Arial" pitchFamily="34" charset="0"/>
                </a:rPr>
                <a:t>vector couplings </a:t>
              </a:r>
              <a:r>
                <a:rPr lang="en-US" sz="1800" i="0" dirty="0">
                  <a:latin typeface="Arial" pitchFamily="34" charset="0"/>
                  <a:cs typeface="Arial" pitchFamily="34" charset="0"/>
                </a:rPr>
                <a:t>and an </a:t>
              </a:r>
              <a:r>
                <a:rPr lang="en-US" sz="1800" i="0" dirty="0">
                  <a:solidFill>
                    <a:srgbClr val="FF0000"/>
                  </a:solidFill>
                  <a:latin typeface="Arial" pitchFamily="34" charset="0"/>
                  <a:cs typeface="Arial" pitchFamily="34" charset="0"/>
                </a:rPr>
                <a:t>exact gauge symmetry</a:t>
              </a:r>
              <a:r>
                <a:rPr lang="en-US" sz="1800" i="0" dirty="0">
                  <a:latin typeface="Arial" pitchFamily="34" charset="0"/>
                  <a:cs typeface="Arial" pitchFamily="34" charset="0"/>
                </a:rPr>
                <a:t>, where the effects generated by the heavy particles can always be reabsorbed into a redefinition of the low-energy parameters.</a:t>
              </a:r>
            </a:p>
            <a:p>
              <a:pPr algn="l"/>
              <a:r>
                <a:rPr lang="en-US" sz="1800" i="0" dirty="0">
                  <a:latin typeface="Arial" pitchFamily="34" charset="0"/>
                  <a:cs typeface="Arial" pitchFamily="34" charset="0"/>
                </a:rPr>
                <a:t>	The SM involves, however, a broken chiral gauge symmetry. </a:t>
              </a:r>
              <a:r>
                <a:rPr lang="en-US" sz="1800" i="0" dirty="0" smtClean="0">
                  <a:latin typeface="Arial" pitchFamily="34" charset="0"/>
                  <a:cs typeface="Arial" pitchFamily="34" charset="0"/>
                </a:rPr>
                <a:t>Therefore, the </a:t>
              </a:r>
              <a:r>
                <a:rPr lang="en-US" sz="1800" i="0" dirty="0">
                  <a:latin typeface="Arial" pitchFamily="34" charset="0"/>
                  <a:cs typeface="Arial" pitchFamily="34" charset="0"/>
                </a:rPr>
                <a:t>electroweak quantum corrections offer the possibility to be sensitive to heavy particles, which cannot be </a:t>
              </a:r>
              <a:r>
                <a:rPr lang="en-US" sz="1800" i="0" dirty="0" err="1">
                  <a:latin typeface="Arial" pitchFamily="34" charset="0"/>
                  <a:cs typeface="Arial" pitchFamily="34" charset="0"/>
                </a:rPr>
                <a:t>kinematically</a:t>
              </a:r>
              <a:r>
                <a:rPr lang="en-US" sz="1800" i="0" dirty="0">
                  <a:latin typeface="Arial" pitchFamily="34" charset="0"/>
                  <a:cs typeface="Arial" pitchFamily="34" charset="0"/>
                </a:rPr>
                <a:t> accessed, through their virtual loop </a:t>
              </a:r>
              <a:r>
                <a:rPr lang="en-US" sz="1800" i="0" dirty="0" smtClean="0">
                  <a:latin typeface="Arial" pitchFamily="34" charset="0"/>
                  <a:cs typeface="Arial" pitchFamily="34" charset="0"/>
                </a:rPr>
                <a:t>effect. The </a:t>
              </a:r>
              <a:r>
                <a:rPr lang="en-US" sz="1800" i="0" dirty="0">
                  <a:latin typeface="Arial" pitchFamily="34" charset="0"/>
                  <a:cs typeface="Arial" pitchFamily="34" charset="0"/>
                </a:rPr>
                <a:t>vacuum polarization contributions induced by a heavy top generate corrections to the W</a:t>
              </a:r>
              <a:r>
                <a:rPr lang="en-US" sz="1800" i="0" baseline="30000" dirty="0">
                  <a:latin typeface="Arial" pitchFamily="34" charset="0"/>
                  <a:cs typeface="Arial" pitchFamily="34" charset="0"/>
                </a:rPr>
                <a:t>±</a:t>
              </a:r>
              <a:r>
                <a:rPr lang="en-US" sz="1800" i="0" dirty="0">
                  <a:latin typeface="Arial" pitchFamily="34" charset="0"/>
                  <a:cs typeface="Arial" pitchFamily="34" charset="0"/>
                </a:rPr>
                <a:t> and Z propagators, which increase </a:t>
              </a:r>
              <a:r>
                <a:rPr lang="en-US" sz="1800" i="0" dirty="0" err="1">
                  <a:solidFill>
                    <a:srgbClr val="FF0000"/>
                  </a:solidFill>
                  <a:latin typeface="Arial" pitchFamily="34" charset="0"/>
                  <a:cs typeface="Arial" pitchFamily="34" charset="0"/>
                </a:rPr>
                <a:t>quadratically</a:t>
              </a:r>
              <a:r>
                <a:rPr lang="en-US" sz="1800" i="0" dirty="0">
                  <a:solidFill>
                    <a:srgbClr val="FF0000"/>
                  </a:solidFill>
                  <a:latin typeface="Arial" pitchFamily="34" charset="0"/>
                  <a:cs typeface="Arial" pitchFamily="34" charset="0"/>
                </a:rPr>
                <a:t> </a:t>
              </a:r>
              <a:r>
                <a:rPr lang="en-US" sz="1800" i="0" dirty="0">
                  <a:latin typeface="Arial" pitchFamily="34" charset="0"/>
                  <a:cs typeface="Arial" pitchFamily="34" charset="0"/>
                </a:rPr>
                <a:t>with the top </a:t>
              </a:r>
              <a:r>
                <a:rPr lang="en-US" sz="1800" i="0" dirty="0" smtClean="0">
                  <a:latin typeface="Arial" pitchFamily="34" charset="0"/>
                  <a:cs typeface="Arial" pitchFamily="34" charset="0"/>
                </a:rPr>
                <a:t>mass </a:t>
              </a:r>
              <a:r>
                <a:rPr lang="en-US" sz="1800" i="0" dirty="0" smtClean="0">
                  <a:solidFill>
                    <a:srgbClr val="00B050"/>
                  </a:solidFill>
                  <a:latin typeface="Arial" pitchFamily="34" charset="0"/>
                  <a:cs typeface="Arial" pitchFamily="34" charset="0"/>
                </a:rPr>
                <a:t>[M</a:t>
              </a:r>
              <a:r>
                <a:rPr lang="en-US" sz="1800" i="0" dirty="0">
                  <a:solidFill>
                    <a:srgbClr val="00B050"/>
                  </a:solidFill>
                  <a:latin typeface="Arial" pitchFamily="34" charset="0"/>
                  <a:cs typeface="Arial" pitchFamily="34" charset="0"/>
                </a:rPr>
                <a:t>. </a:t>
              </a:r>
              <a:r>
                <a:rPr lang="en-US" sz="1800" i="0" dirty="0" err="1">
                  <a:solidFill>
                    <a:srgbClr val="00B050"/>
                  </a:solidFill>
                  <a:latin typeface="Arial" pitchFamily="34" charset="0"/>
                  <a:cs typeface="Arial" pitchFamily="34" charset="0"/>
                </a:rPr>
                <a:t>Veltman</a:t>
              </a:r>
              <a:r>
                <a:rPr lang="en-US" sz="1800" i="0" dirty="0">
                  <a:solidFill>
                    <a:srgbClr val="00B050"/>
                  </a:solidFill>
                  <a:latin typeface="Arial" pitchFamily="34" charset="0"/>
                  <a:cs typeface="Arial" pitchFamily="34" charset="0"/>
                </a:rPr>
                <a:t>, </a:t>
              </a:r>
              <a:r>
                <a:rPr lang="en-US" sz="1800" i="0" dirty="0" err="1">
                  <a:solidFill>
                    <a:srgbClr val="00B050"/>
                  </a:solidFill>
                  <a:latin typeface="Arial" pitchFamily="34" charset="0"/>
                  <a:cs typeface="Arial" pitchFamily="34" charset="0"/>
                </a:rPr>
                <a:t>Nucl</a:t>
              </a:r>
              <a:r>
                <a:rPr lang="en-US" sz="1800" i="0" dirty="0">
                  <a:solidFill>
                    <a:srgbClr val="00B050"/>
                  </a:solidFill>
                  <a:latin typeface="Arial" pitchFamily="34" charset="0"/>
                  <a:cs typeface="Arial" pitchFamily="34" charset="0"/>
                </a:rPr>
                <a:t>. Phys. </a:t>
              </a:r>
              <a:r>
                <a:rPr lang="en-US" sz="1800" i="0" dirty="0" smtClean="0">
                  <a:solidFill>
                    <a:srgbClr val="00B050"/>
                  </a:solidFill>
                  <a:latin typeface="Arial" pitchFamily="34" charset="0"/>
                  <a:cs typeface="Arial" pitchFamily="34" charset="0"/>
                </a:rPr>
                <a:t>B </a:t>
              </a:r>
              <a:r>
                <a:rPr lang="en-US" sz="1800" i="0" dirty="0">
                  <a:solidFill>
                    <a:srgbClr val="00B050"/>
                  </a:solidFill>
                  <a:latin typeface="Arial" pitchFamily="34" charset="0"/>
                  <a:cs typeface="Arial" pitchFamily="34" charset="0"/>
                </a:rPr>
                <a:t>123 (1977) 89]</a:t>
              </a:r>
              <a:r>
                <a:rPr lang="en-US" sz="1800" i="0" dirty="0">
                  <a:latin typeface="Arial" pitchFamily="34" charset="0"/>
                  <a:cs typeface="Arial" pitchFamily="34" charset="0"/>
                </a:rPr>
                <a:t>. Therefore, a heavy top does not decouple. For instance, with </a:t>
              </a:r>
              <a:r>
                <a:rPr lang="en-US" sz="1800" i="0" dirty="0" err="1">
                  <a:latin typeface="Arial" pitchFamily="34" charset="0"/>
                  <a:cs typeface="Arial" pitchFamily="34" charset="0"/>
                </a:rPr>
                <a:t>m</a:t>
              </a:r>
              <a:r>
                <a:rPr lang="en-US" sz="1800" i="0" baseline="-25000" dirty="0" err="1">
                  <a:latin typeface="Arial" pitchFamily="34" charset="0"/>
                  <a:cs typeface="Arial" pitchFamily="34" charset="0"/>
                </a:rPr>
                <a:t>t</a:t>
              </a:r>
              <a:r>
                <a:rPr lang="en-US" sz="1800" i="0" dirty="0">
                  <a:latin typeface="Arial" pitchFamily="34" charset="0"/>
                  <a:cs typeface="Arial" pitchFamily="34" charset="0"/>
                </a:rPr>
                <a:t> = </a:t>
              </a:r>
              <a:r>
                <a:rPr lang="en-US" sz="1800" i="0" dirty="0" smtClean="0">
                  <a:latin typeface="Arial" pitchFamily="34" charset="0"/>
                  <a:cs typeface="Arial" pitchFamily="34" charset="0"/>
                </a:rPr>
                <a:t>173 </a:t>
              </a:r>
              <a:r>
                <a:rPr lang="en-US" sz="1800" i="0" dirty="0" err="1">
                  <a:latin typeface="Arial" pitchFamily="34" charset="0"/>
                  <a:cs typeface="Arial" pitchFamily="34" charset="0"/>
                </a:rPr>
                <a:t>GeV</a:t>
              </a:r>
              <a:r>
                <a:rPr lang="en-US" sz="1800" i="0" dirty="0">
                  <a:latin typeface="Arial" pitchFamily="34" charset="0"/>
                  <a:cs typeface="Arial" pitchFamily="34" charset="0"/>
                </a:rPr>
                <a:t>, the leading quadratic correction to          amounts to a sizeable 3% effect. The quadratic mass contribution originates in the strong breaking of weak </a:t>
              </a:r>
              <a:r>
                <a:rPr lang="en-US" sz="1800" i="0" dirty="0" err="1">
                  <a:latin typeface="Arial" pitchFamily="34" charset="0"/>
                  <a:cs typeface="Arial" pitchFamily="34" charset="0"/>
                </a:rPr>
                <a:t>isospin</a:t>
              </a:r>
              <a:r>
                <a:rPr lang="en-US" sz="1800" i="0" dirty="0">
                  <a:latin typeface="Arial" pitchFamily="34" charset="0"/>
                  <a:cs typeface="Arial" pitchFamily="34" charset="0"/>
                </a:rPr>
                <a:t> generated by the top and bottom quark masses, i.e., the effect is actually proportional to               </a:t>
              </a:r>
              <a:r>
                <a:rPr lang="en-US" sz="1800" i="0" dirty="0" smtClean="0">
                  <a:latin typeface="Arial" pitchFamily="34" charset="0"/>
                  <a:cs typeface="Arial" pitchFamily="34" charset="0"/>
                </a:rPr>
                <a:t>. </a:t>
              </a:r>
              <a:endParaRPr lang="en-US" sz="1800" i="0" dirty="0">
                <a:latin typeface="Arial" pitchFamily="34" charset="0"/>
                <a:cs typeface="Arial" pitchFamily="34" charset="0"/>
              </a:endParaRPr>
            </a:p>
            <a:p>
              <a:pPr algn="l"/>
              <a:r>
                <a:rPr lang="en-US" sz="1800" i="0" dirty="0">
                  <a:latin typeface="Arial" pitchFamily="34" charset="0"/>
                  <a:cs typeface="Arial" pitchFamily="34" charset="0"/>
                </a:rPr>
                <a:t>	Owing to an accidental SO(3)</a:t>
              </a:r>
              <a:r>
                <a:rPr lang="en-US" sz="1800" i="0" baseline="-25000" dirty="0">
                  <a:latin typeface="Arial" pitchFamily="34" charset="0"/>
                  <a:cs typeface="Arial" pitchFamily="34" charset="0"/>
                </a:rPr>
                <a:t>C</a:t>
              </a:r>
              <a:r>
                <a:rPr lang="en-US" sz="1800" i="0" dirty="0">
                  <a:latin typeface="Arial" pitchFamily="34" charset="0"/>
                  <a:cs typeface="Arial" pitchFamily="34" charset="0"/>
                </a:rPr>
                <a:t> symmetry of the scalar sector (the so-called custodial symmetry), the virtual production of Higgs particles does not generate any quadratic dependence on the Higgs mass at one loop </a:t>
              </a:r>
              <a:r>
                <a:rPr lang="en-US" sz="1800" i="0" dirty="0" smtClean="0">
                  <a:solidFill>
                    <a:srgbClr val="00B050"/>
                  </a:solidFill>
                  <a:latin typeface="Arial" pitchFamily="34" charset="0"/>
                  <a:cs typeface="Arial" pitchFamily="34" charset="0"/>
                </a:rPr>
                <a:t>[M</a:t>
              </a:r>
              <a:r>
                <a:rPr lang="en-US" sz="1800" i="0" dirty="0">
                  <a:solidFill>
                    <a:srgbClr val="00B050"/>
                  </a:solidFill>
                  <a:latin typeface="Arial" pitchFamily="34" charset="0"/>
                  <a:cs typeface="Arial" pitchFamily="34" charset="0"/>
                </a:rPr>
                <a:t>. </a:t>
              </a:r>
              <a:r>
                <a:rPr lang="en-US" sz="1800" i="0" dirty="0" err="1">
                  <a:solidFill>
                    <a:srgbClr val="00B050"/>
                  </a:solidFill>
                  <a:latin typeface="Arial" pitchFamily="34" charset="0"/>
                  <a:cs typeface="Arial" pitchFamily="34" charset="0"/>
                </a:rPr>
                <a:t>Veltman</a:t>
              </a:r>
              <a:r>
                <a:rPr lang="en-US" sz="1800" i="0" dirty="0">
                  <a:solidFill>
                    <a:srgbClr val="00B050"/>
                  </a:solidFill>
                  <a:latin typeface="Arial" pitchFamily="34" charset="0"/>
                  <a:cs typeface="Arial" pitchFamily="34" charset="0"/>
                </a:rPr>
                <a:t>]</a:t>
              </a:r>
              <a:r>
                <a:rPr lang="en-US" sz="1800" i="0" dirty="0">
                  <a:latin typeface="Arial" pitchFamily="34" charset="0"/>
                  <a:cs typeface="Arial" pitchFamily="34" charset="0"/>
                </a:rPr>
                <a:t>. The dependence on M</a:t>
              </a:r>
              <a:r>
                <a:rPr lang="en-US" sz="1800" i="0" baseline="-25000" dirty="0">
                  <a:latin typeface="Arial" pitchFamily="34" charset="0"/>
                  <a:cs typeface="Arial" pitchFamily="34" charset="0"/>
                </a:rPr>
                <a:t>H </a:t>
              </a:r>
              <a:r>
                <a:rPr lang="en-US" sz="1800" i="0" dirty="0">
                  <a:latin typeface="Arial" pitchFamily="34" charset="0"/>
                  <a:cs typeface="Arial" pitchFamily="34" charset="0"/>
                </a:rPr>
                <a:t>is only logarithmic. The numerical size of the corresponding correction to            varies from a 0.1% to a 1% effect for M</a:t>
              </a:r>
              <a:r>
                <a:rPr lang="en-US" sz="1800" i="0" baseline="-25000" dirty="0">
                  <a:latin typeface="Arial" pitchFamily="34" charset="0"/>
                  <a:cs typeface="Arial" pitchFamily="34" charset="0"/>
                </a:rPr>
                <a:t>H</a:t>
              </a:r>
              <a:r>
                <a:rPr lang="en-US" sz="1800" i="0" dirty="0">
                  <a:latin typeface="Arial" pitchFamily="34" charset="0"/>
                  <a:cs typeface="Arial" pitchFamily="34" charset="0"/>
                </a:rPr>
                <a:t> in the range from 100 to 1000 </a:t>
              </a:r>
              <a:r>
                <a:rPr lang="en-US" sz="1800" i="0" dirty="0" err="1">
                  <a:latin typeface="Arial" pitchFamily="34" charset="0"/>
                  <a:cs typeface="Arial" pitchFamily="34" charset="0"/>
                </a:rPr>
                <a:t>GeV</a:t>
              </a:r>
              <a:r>
                <a:rPr lang="en-US" sz="1800" i="0" dirty="0" smtClean="0">
                  <a:latin typeface="Arial" pitchFamily="34" charset="0"/>
                  <a:cs typeface="Arial" pitchFamily="34" charset="0"/>
                </a:rPr>
                <a:t>.</a:t>
              </a:r>
              <a:endParaRPr lang="en-US" sz="1800" i="0" dirty="0">
                <a:latin typeface="Arial" pitchFamily="34" charset="0"/>
                <a:cs typeface="Arial" pitchFamily="34" charset="0"/>
              </a:endParaRPr>
            </a:p>
          </p:txBody>
        </p:sp>
        <p:graphicFrame>
          <p:nvGraphicFramePr>
            <p:cNvPr id="12291" name="Object 2"/>
            <p:cNvGraphicFramePr>
              <a:graphicFrameLocks noChangeAspect="1"/>
            </p:cNvGraphicFramePr>
            <p:nvPr>
              <p:extLst>
                <p:ext uri="{D42A27DB-BD31-4B8C-83A1-F6EECF244321}">
                  <p14:modId xmlns:p14="http://schemas.microsoft.com/office/powerpoint/2010/main" val="4185355730"/>
                </p:ext>
              </p:extLst>
            </p:nvPr>
          </p:nvGraphicFramePr>
          <p:xfrm>
            <a:off x="7840531" y="3926021"/>
            <a:ext cx="960907" cy="481013"/>
          </p:xfrm>
          <a:graphic>
            <a:graphicData uri="http://schemas.openxmlformats.org/presentationml/2006/ole">
              <mc:AlternateContent xmlns:mc="http://schemas.openxmlformats.org/markup-compatibility/2006">
                <mc:Choice xmlns:v="urn:schemas-microsoft-com:vml" Requires="v">
                  <p:oleObj spid="_x0000_s299259" name="Equation" r:id="rId3" imgW="482400" imgH="241200" progId="Equation.DSMT4">
                    <p:embed/>
                  </p:oleObj>
                </mc:Choice>
                <mc:Fallback>
                  <p:oleObj name="Equation" r:id="rId3" imgW="482400" imgH="241200" progId="Equation.DSMT4">
                    <p:embed/>
                    <p:pic>
                      <p:nvPicPr>
                        <p:cNvPr id="0" name=""/>
                        <p:cNvPicPr>
                          <a:picLocks noChangeAspect="1" noChangeArrowheads="1"/>
                        </p:cNvPicPr>
                        <p:nvPr/>
                      </p:nvPicPr>
                      <p:blipFill>
                        <a:blip r:embed="rId4"/>
                        <a:srcRect/>
                        <a:stretch>
                          <a:fillRect/>
                        </a:stretch>
                      </p:blipFill>
                      <p:spPr bwMode="auto">
                        <a:xfrm>
                          <a:off x="7840531" y="3926021"/>
                          <a:ext cx="960907" cy="48101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292" name="Object 3"/>
            <p:cNvGraphicFramePr>
              <a:graphicFrameLocks noChangeAspect="1"/>
            </p:cNvGraphicFramePr>
            <p:nvPr>
              <p:extLst>
                <p:ext uri="{D42A27DB-BD31-4B8C-83A1-F6EECF244321}">
                  <p14:modId xmlns:p14="http://schemas.microsoft.com/office/powerpoint/2010/main" val="2755275193"/>
                </p:ext>
              </p:extLst>
            </p:nvPr>
          </p:nvGraphicFramePr>
          <p:xfrm>
            <a:off x="4114618" y="3387889"/>
            <a:ext cx="530225" cy="457200"/>
          </p:xfrm>
          <a:graphic>
            <a:graphicData uri="http://schemas.openxmlformats.org/presentationml/2006/ole">
              <mc:AlternateContent xmlns:mc="http://schemas.openxmlformats.org/markup-compatibility/2006">
                <mc:Choice xmlns:v="urn:schemas-microsoft-com:vml" Requires="v">
                  <p:oleObj spid="_x0000_s299260" name="Equation" r:id="rId5" imgW="279279" imgH="241195" progId="Equation.DSMT4">
                    <p:embed/>
                  </p:oleObj>
                </mc:Choice>
                <mc:Fallback>
                  <p:oleObj name="Equation" r:id="rId5" imgW="279279" imgH="241195"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4618" y="3387889"/>
                          <a:ext cx="5302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293" name="Object 7"/>
            <p:cNvGraphicFramePr>
              <a:graphicFrameLocks noChangeAspect="1"/>
            </p:cNvGraphicFramePr>
            <p:nvPr>
              <p:extLst>
                <p:ext uri="{D42A27DB-BD31-4B8C-83A1-F6EECF244321}">
                  <p14:modId xmlns:p14="http://schemas.microsoft.com/office/powerpoint/2010/main" val="1291103238"/>
                </p:ext>
              </p:extLst>
            </p:nvPr>
          </p:nvGraphicFramePr>
          <p:xfrm>
            <a:off x="8051432" y="5044073"/>
            <a:ext cx="530225" cy="457200"/>
          </p:xfrm>
          <a:graphic>
            <a:graphicData uri="http://schemas.openxmlformats.org/presentationml/2006/ole">
              <mc:AlternateContent xmlns:mc="http://schemas.openxmlformats.org/markup-compatibility/2006">
                <mc:Choice xmlns:v="urn:schemas-microsoft-com:vml" Requires="v">
                  <p:oleObj spid="_x0000_s299261" name="Equation" r:id="rId7" imgW="279279" imgH="241195" progId="Equation.DSMT4">
                    <p:embed/>
                  </p:oleObj>
                </mc:Choice>
                <mc:Fallback>
                  <p:oleObj name="Equation" r:id="rId7" imgW="279279" imgH="241195"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51432" y="5044073"/>
                          <a:ext cx="530225" cy="457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Tree>
    <p:extLst>
      <p:ext uri="{BB962C8B-B14F-4D97-AF65-F5344CB8AC3E}">
        <p14:creationId xmlns:p14="http://schemas.microsoft.com/office/powerpoint/2010/main" val="37542330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466" y="1393175"/>
            <a:ext cx="7790974" cy="542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15</a:t>
            </a:fld>
            <a:endParaRPr lang="fr-FR"/>
          </a:p>
        </p:txBody>
      </p:sp>
      <p:sp>
        <p:nvSpPr>
          <p:cNvPr id="10" name="TextBox 1"/>
          <p:cNvSpPr txBox="1">
            <a:spLocks noChangeArrowheads="1"/>
          </p:cNvSpPr>
          <p:nvPr/>
        </p:nvSpPr>
        <p:spPr bwMode="auto">
          <a:xfrm>
            <a:off x="1259632" y="195633"/>
            <a:ext cx="78843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SM prediction </a:t>
            </a:r>
            <a:r>
              <a:rPr lang="en-US" sz="4000" b="1" i="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versus data (PDG)</a:t>
            </a:r>
            <a:endParaRPr lang="en-US"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28541879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16</a:t>
            </a:fld>
            <a:endParaRPr lang="fr-FR"/>
          </a:p>
        </p:txBody>
      </p:sp>
      <p:sp>
        <p:nvSpPr>
          <p:cNvPr id="5" name="Title 1"/>
          <p:cNvSpPr txBox="1">
            <a:spLocks/>
          </p:cNvSpPr>
          <p:nvPr/>
        </p:nvSpPr>
        <p:spPr>
          <a:xfrm>
            <a:off x="971600" y="-99392"/>
            <a:ext cx="8125692" cy="1224136"/>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Tevatron</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a:t>
            </a:r>
            <a:r>
              <a:rPr lang="en-US"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m</a:t>
            </a:r>
            <a:r>
              <a:rPr lang="en-US" b="1" i="0" baseline="-2500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a:t>
            </a:r>
            <a:r>
              <a:rPr lang="en-US"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173.18 ± 0.94 </a:t>
            </a:r>
            <a:r>
              <a:rPr lang="en-US"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GeV</a:t>
            </a:r>
            <a:endPar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bg-BG" sz="3200" i="0" dirty="0">
                <a:solidFill>
                  <a:srgbClr val="00B050"/>
                </a:solidFill>
              </a:rPr>
              <a:t>arXiv:1107.5255</a:t>
            </a:r>
            <a:r>
              <a:rPr lang="bg-BG" sz="2800" i="0" dirty="0">
                <a:solidFill>
                  <a:srgbClr val="00B050"/>
                </a:solidFill>
              </a:rPr>
              <a:t> </a:t>
            </a:r>
            <a:endParaRPr lang="en-US" sz="2800" i="0"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805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51" y="1268760"/>
            <a:ext cx="4133850" cy="5219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1" name="Group 10"/>
          <p:cNvGrpSpPr/>
          <p:nvPr/>
        </p:nvGrpSpPr>
        <p:grpSpPr>
          <a:xfrm>
            <a:off x="4198606" y="1412776"/>
            <a:ext cx="4953057" cy="5472608"/>
            <a:chOff x="4198606" y="1412776"/>
            <a:chExt cx="4953057" cy="5472608"/>
          </a:xfrm>
        </p:grpSpPr>
        <p:grpSp>
          <p:nvGrpSpPr>
            <p:cNvPr id="9" name="Group 8"/>
            <p:cNvGrpSpPr/>
            <p:nvPr/>
          </p:nvGrpSpPr>
          <p:grpSpPr>
            <a:xfrm>
              <a:off x="4198606" y="1412776"/>
              <a:ext cx="4953057" cy="5472608"/>
              <a:chOff x="4198606" y="1412776"/>
              <a:chExt cx="4953057" cy="5472608"/>
            </a:xfrm>
          </p:grpSpPr>
          <p:pic>
            <p:nvPicPr>
              <p:cNvPr id="28057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98606" y="2280554"/>
                <a:ext cx="4953057" cy="3884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576105" y="6115943"/>
                <a:ext cx="2092239" cy="769441"/>
              </a:xfrm>
              <a:prstGeom prst="rect">
                <a:avLst/>
              </a:prstGeom>
              <a:noFill/>
            </p:spPr>
            <p:txBody>
              <a:bodyPr wrap="none" rtlCol="0">
                <a:spAutoFit/>
              </a:bodyPr>
              <a:lstStyle/>
              <a:p>
                <a:pPr algn="l"/>
                <a:r>
                  <a:rPr lang="en-US" i="0" dirty="0" smtClean="0">
                    <a:solidFill>
                      <a:srgbClr val="FF0000"/>
                    </a:solidFill>
                  </a:rPr>
                  <a:t>CDF 8.7 fb</a:t>
                </a:r>
                <a:r>
                  <a:rPr lang="en-US" i="0" baseline="30000" dirty="0" smtClean="0">
                    <a:solidFill>
                      <a:srgbClr val="FF0000"/>
                    </a:solidFill>
                  </a:rPr>
                  <a:t>-1</a:t>
                </a:r>
                <a:r>
                  <a:rPr lang="en-US" i="0" dirty="0">
                    <a:solidFill>
                      <a:srgbClr val="FF0000"/>
                    </a:solidFill>
                  </a:rPr>
                  <a:t> </a:t>
                </a:r>
                <a:r>
                  <a:rPr lang="en-US" i="0" dirty="0" smtClean="0">
                    <a:solidFill>
                      <a:srgbClr val="FF0000"/>
                    </a:solidFill>
                  </a:rPr>
                  <a:t>!</a:t>
                </a:r>
              </a:p>
              <a:p>
                <a:pPr algn="l"/>
                <a:r>
                  <a:rPr lang="en-US" sz="2000" i="0" dirty="0" err="1">
                    <a:solidFill>
                      <a:srgbClr val="00B050"/>
                    </a:solidFill>
                  </a:rPr>
                  <a:t>Conf</a:t>
                </a:r>
                <a:r>
                  <a:rPr lang="en-US" sz="2000" i="0" dirty="0">
                    <a:solidFill>
                      <a:srgbClr val="00B050"/>
                    </a:solidFill>
                  </a:rPr>
                  <a:t> Note </a:t>
                </a:r>
                <a:r>
                  <a:rPr lang="en-US" sz="2000" i="0" dirty="0" smtClean="0">
                    <a:solidFill>
                      <a:srgbClr val="00B050"/>
                    </a:solidFill>
                  </a:rPr>
                  <a:t>10761</a:t>
                </a:r>
                <a:endParaRPr lang="bg-BG" sz="2000" i="0" dirty="0">
                  <a:solidFill>
                    <a:srgbClr val="00B050"/>
                  </a:solidFill>
                </a:endParaRPr>
              </a:p>
            </p:txBody>
          </p:sp>
          <p:sp>
            <p:nvSpPr>
              <p:cNvPr id="10" name="TextBox 9"/>
              <p:cNvSpPr txBox="1"/>
              <p:nvPr/>
            </p:nvSpPr>
            <p:spPr>
              <a:xfrm>
                <a:off x="5261788" y="1412776"/>
                <a:ext cx="2478564" cy="830997"/>
              </a:xfrm>
              <a:prstGeom prst="rect">
                <a:avLst/>
              </a:prstGeom>
              <a:noFill/>
            </p:spPr>
            <p:txBody>
              <a:bodyPr wrap="none" rtlCol="0">
                <a:spAutoFit/>
              </a:bodyPr>
              <a:lstStyle/>
              <a:p>
                <a:pPr algn="l"/>
                <a:r>
                  <a:rPr lang="en-US" i="0" dirty="0" smtClean="0"/>
                  <a:t>ATLAS 1.04 fb</a:t>
                </a:r>
                <a:r>
                  <a:rPr lang="en-US" i="0" baseline="30000" dirty="0" smtClean="0"/>
                  <a:t>-1</a:t>
                </a:r>
                <a:r>
                  <a:rPr lang="en-US" i="0" dirty="0"/>
                  <a:t> </a:t>
                </a:r>
                <a:r>
                  <a:rPr lang="en-US" i="0" dirty="0" smtClean="0"/>
                  <a:t>!</a:t>
                </a:r>
              </a:p>
              <a:p>
                <a:pPr algn="l"/>
                <a:r>
                  <a:rPr lang="en-US" i="0" dirty="0" smtClean="0">
                    <a:solidFill>
                      <a:srgbClr val="00B050"/>
                    </a:solidFill>
                  </a:rPr>
                  <a:t>arXiv:1203.5755</a:t>
                </a:r>
                <a:endParaRPr lang="bg-BG" i="0" dirty="0">
                  <a:solidFill>
                    <a:srgbClr val="00B050"/>
                  </a:solidFill>
                </a:endParaRPr>
              </a:p>
            </p:txBody>
          </p:sp>
          <p:sp>
            <p:nvSpPr>
              <p:cNvPr id="8" name="Rounded Rectangle 7"/>
              <p:cNvSpPr/>
              <p:nvPr/>
            </p:nvSpPr>
            <p:spPr bwMode="auto">
              <a:xfrm>
                <a:off x="4283968" y="4932000"/>
                <a:ext cx="4798424" cy="216000"/>
              </a:xfrm>
              <a:prstGeom prst="roundRect">
                <a:avLst/>
              </a:prstGeom>
              <a:noFill/>
              <a:ln w="38100" cap="flat" cmpd="sng" algn="ctr">
                <a:solidFill>
                  <a:srgbClr val="FFC000"/>
                </a:solidFill>
                <a:prstDash val="solid"/>
                <a:round/>
                <a:headEnd type="none" w="med" len="med"/>
                <a:tailEnd type="none" w="med" len="med"/>
              </a:ln>
              <a:effectLst/>
            </p:spPr>
            <p:txBody>
              <a:bodyPr rtlCol="0" anchor="ctr"/>
              <a:lstStyle/>
              <a:p>
                <a:pPr algn="ctr"/>
                <a:endParaRPr lang="bg-BG"/>
              </a:p>
            </p:txBody>
          </p:sp>
          <p:sp>
            <p:nvSpPr>
              <p:cNvPr id="12" name="Rounded Rectangle 11"/>
              <p:cNvSpPr/>
              <p:nvPr/>
            </p:nvSpPr>
            <p:spPr bwMode="auto">
              <a:xfrm>
                <a:off x="4283968" y="4149080"/>
                <a:ext cx="4798424" cy="252000"/>
              </a:xfrm>
              <a:prstGeom prst="roundRect">
                <a:avLst/>
              </a:prstGeom>
              <a:noFill/>
              <a:ln w="38100" cap="flat" cmpd="sng" algn="ctr">
                <a:solidFill>
                  <a:srgbClr val="FFC000"/>
                </a:solidFill>
                <a:prstDash val="solid"/>
                <a:round/>
                <a:headEnd type="none" w="med" len="med"/>
                <a:tailEnd type="none" w="med" len="med"/>
              </a:ln>
              <a:effectLst/>
            </p:spPr>
            <p:txBody>
              <a:bodyPr rtlCol="0" anchor="ctr"/>
              <a:lstStyle/>
              <a:p>
                <a:pPr algn="ctr"/>
                <a:endParaRPr lang="bg-BG"/>
              </a:p>
            </p:txBody>
          </p:sp>
        </p:grpSp>
        <p:sp>
          <p:nvSpPr>
            <p:cNvPr id="6" name="TextBox 5"/>
            <p:cNvSpPr txBox="1"/>
            <p:nvPr/>
          </p:nvSpPr>
          <p:spPr>
            <a:xfrm>
              <a:off x="7264857" y="4653136"/>
              <a:ext cx="1771639" cy="307777"/>
            </a:xfrm>
            <a:prstGeom prst="rect">
              <a:avLst/>
            </a:prstGeom>
            <a:noFill/>
          </p:spPr>
          <p:txBody>
            <a:bodyPr wrap="none" rtlCol="0">
              <a:spAutoFit/>
            </a:bodyPr>
            <a:lstStyle/>
            <a:p>
              <a:pPr algn="l"/>
              <a:r>
                <a:rPr lang="en-US" sz="1400" b="1" i="0" dirty="0" smtClean="0">
                  <a:solidFill>
                    <a:srgbClr val="FF0000"/>
                  </a:solidFill>
                  <a:latin typeface="Times New Roman" pitchFamily="18" charset="0"/>
                  <a:cs typeface="Times New Roman" pitchFamily="18" charset="0"/>
                </a:rPr>
                <a:t> 172.85 </a:t>
              </a:r>
              <a:r>
                <a:rPr lang="en-US" sz="1400" b="1" i="0" dirty="0">
                  <a:solidFill>
                    <a:srgbClr val="FF0000"/>
                  </a:solidFill>
                  <a:latin typeface="Times New Roman" pitchFamily="18" charset="0"/>
                  <a:cs typeface="Times New Roman" pitchFamily="18" charset="0"/>
                </a:rPr>
                <a:t>± </a:t>
              </a:r>
              <a:r>
                <a:rPr lang="en-US" sz="1400" b="1" i="0" dirty="0" smtClean="0">
                  <a:solidFill>
                    <a:srgbClr val="FF0000"/>
                  </a:solidFill>
                  <a:latin typeface="Times New Roman" pitchFamily="18" charset="0"/>
                  <a:cs typeface="Times New Roman" pitchFamily="18" charset="0"/>
                </a:rPr>
                <a:t>0.71</a:t>
              </a:r>
              <a:r>
                <a:rPr lang="en-US" sz="1400" b="1" i="0" dirty="0">
                  <a:solidFill>
                    <a:srgbClr val="FF0000"/>
                  </a:solidFill>
                  <a:latin typeface="Times New Roman" pitchFamily="18" charset="0"/>
                  <a:cs typeface="Times New Roman" pitchFamily="18" charset="0"/>
                </a:rPr>
                <a:t> ± </a:t>
              </a:r>
              <a:r>
                <a:rPr lang="en-US" sz="1400" b="1" i="0" dirty="0" smtClean="0">
                  <a:solidFill>
                    <a:srgbClr val="FF0000"/>
                  </a:solidFill>
                  <a:latin typeface="Times New Roman" pitchFamily="18" charset="0"/>
                  <a:cs typeface="Times New Roman" pitchFamily="18" charset="0"/>
                </a:rPr>
                <a:t>0.84 </a:t>
              </a:r>
              <a:endParaRPr lang="en-US" sz="1400" b="1" i="0" dirty="0">
                <a:solidFill>
                  <a:srgbClr val="FF0000"/>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3025241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466" y="1393175"/>
            <a:ext cx="7790974" cy="542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17</a:t>
            </a:fld>
            <a:endParaRPr lang="fr-FR"/>
          </a:p>
        </p:txBody>
      </p:sp>
      <p:cxnSp>
        <p:nvCxnSpPr>
          <p:cNvPr id="6" name="Straight Connector 5"/>
          <p:cNvCxnSpPr/>
          <p:nvPr/>
        </p:nvCxnSpPr>
        <p:spPr bwMode="auto">
          <a:xfrm>
            <a:off x="5436096" y="1556792"/>
            <a:ext cx="0" cy="4536504"/>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8" name="Straight Connector 7"/>
          <p:cNvCxnSpPr/>
          <p:nvPr/>
        </p:nvCxnSpPr>
        <p:spPr bwMode="auto">
          <a:xfrm>
            <a:off x="5004048" y="1556792"/>
            <a:ext cx="0" cy="4536504"/>
          </a:xfrm>
          <a:prstGeom prst="line">
            <a:avLst/>
          </a:prstGeom>
          <a:solidFill>
            <a:schemeClr val="accent1"/>
          </a:solidFill>
          <a:ln w="25400" cap="flat" cmpd="sng" algn="ctr">
            <a:solidFill>
              <a:srgbClr val="FF0000"/>
            </a:solidFill>
            <a:prstDash val="solid"/>
            <a:round/>
            <a:headEnd type="none" w="med" len="med"/>
            <a:tailEnd type="none" w="med" len="med"/>
          </a:ln>
          <a:effectLst/>
        </p:spPr>
      </p:cxnSp>
      <p:sp>
        <p:nvSpPr>
          <p:cNvPr id="10" name="TextBox 1"/>
          <p:cNvSpPr txBox="1">
            <a:spLocks noChangeArrowheads="1"/>
          </p:cNvSpPr>
          <p:nvPr/>
        </p:nvSpPr>
        <p:spPr bwMode="auto">
          <a:xfrm>
            <a:off x="971601" y="195633"/>
            <a:ext cx="817240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SM prediction versus data &amp; new </a:t>
            </a:r>
            <a:r>
              <a:rPr lang="en-US" sz="4000" b="1" i="0" dirty="0" err="1">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m</a:t>
            </a:r>
            <a:r>
              <a:rPr lang="en-US" sz="4000" b="1" i="0" baseline="-25000" dirty="0" err="1">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a:t>
            </a:r>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a:t>
            </a:r>
            <a:endParaRPr lang="en-US"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8857231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160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922" y="1340768"/>
            <a:ext cx="5360182" cy="5301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18</a:t>
            </a:fld>
            <a:endParaRPr lang="fr-FR"/>
          </a:p>
        </p:txBody>
      </p:sp>
      <p:sp>
        <p:nvSpPr>
          <p:cNvPr id="5" name="Title 1"/>
          <p:cNvSpPr txBox="1">
            <a:spLocks/>
          </p:cNvSpPr>
          <p:nvPr/>
        </p:nvSpPr>
        <p:spPr>
          <a:xfrm>
            <a:off x="899592" y="-27384"/>
            <a:ext cx="8182800" cy="1224136"/>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sz="4000" b="1" i="0" dirty="0" err="1">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Tevatron</a:t>
            </a:r>
            <a:r>
              <a:rPr lang="en-US"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M</a:t>
            </a:r>
            <a:r>
              <a:rPr lang="en-US" sz="4000"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W </a:t>
            </a:r>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80.387 ± 0.016 </a:t>
            </a:r>
            <a:r>
              <a:rPr lang="en-US" sz="40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GeV</a:t>
            </a:r>
            <a:endPar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en-US" sz="3200" i="0" dirty="0">
                <a:solidFill>
                  <a:srgbClr val="00B050"/>
                </a:solidFill>
                <a:latin typeface="Tahoma" pitchFamily="34" charset="0"/>
                <a:ea typeface="Tahoma" pitchFamily="34" charset="0"/>
                <a:cs typeface="Tahoma" pitchFamily="34" charset="0"/>
              </a:rPr>
              <a:t>arXiv:1204.0042</a:t>
            </a:r>
            <a:endParaRPr lang="en-US" sz="3200" i="0" dirty="0" smtClean="0">
              <a:solidFill>
                <a:srgbClr val="00B050"/>
              </a:solidFill>
              <a:latin typeface="Tahoma" pitchFamily="34" charset="0"/>
              <a:ea typeface="Tahoma" pitchFamily="34" charset="0"/>
              <a:cs typeface="Tahoma" pitchFamily="34" charset="0"/>
            </a:endParaRPr>
          </a:p>
        </p:txBody>
      </p:sp>
      <p:pic>
        <p:nvPicPr>
          <p:cNvPr id="3072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88000" y="1152000"/>
            <a:ext cx="3746183" cy="2400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20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4088" y="3670696"/>
            <a:ext cx="3746183" cy="32146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550738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95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1466" y="1393175"/>
            <a:ext cx="7790974" cy="5420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19</a:t>
            </a:fld>
            <a:endParaRPr lang="fr-FR"/>
          </a:p>
        </p:txBody>
      </p:sp>
      <p:cxnSp>
        <p:nvCxnSpPr>
          <p:cNvPr id="6" name="Straight Connector 5"/>
          <p:cNvCxnSpPr/>
          <p:nvPr/>
        </p:nvCxnSpPr>
        <p:spPr bwMode="auto">
          <a:xfrm>
            <a:off x="5436096" y="1556792"/>
            <a:ext cx="0" cy="4536504"/>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8" name="Straight Connector 7"/>
          <p:cNvCxnSpPr/>
          <p:nvPr/>
        </p:nvCxnSpPr>
        <p:spPr bwMode="auto">
          <a:xfrm>
            <a:off x="5004048" y="1556792"/>
            <a:ext cx="0" cy="4536504"/>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9" name="Straight Connector 8"/>
          <p:cNvCxnSpPr/>
          <p:nvPr/>
        </p:nvCxnSpPr>
        <p:spPr bwMode="auto">
          <a:xfrm>
            <a:off x="1835696" y="3060000"/>
            <a:ext cx="6480720" cy="0"/>
          </a:xfrm>
          <a:prstGeom prst="line">
            <a:avLst/>
          </a:prstGeom>
          <a:solidFill>
            <a:schemeClr val="accent1"/>
          </a:solidFill>
          <a:ln w="25400" cap="flat" cmpd="sng" algn="ctr">
            <a:solidFill>
              <a:srgbClr val="FF0000"/>
            </a:solidFill>
            <a:prstDash val="solid"/>
            <a:round/>
            <a:headEnd type="none" w="med" len="med"/>
            <a:tailEnd type="none" w="med" len="med"/>
          </a:ln>
          <a:effectLst/>
        </p:spPr>
      </p:cxnSp>
      <p:cxnSp>
        <p:nvCxnSpPr>
          <p:cNvPr id="12" name="Straight Connector 11"/>
          <p:cNvCxnSpPr/>
          <p:nvPr/>
        </p:nvCxnSpPr>
        <p:spPr bwMode="auto">
          <a:xfrm>
            <a:off x="1835696" y="4293096"/>
            <a:ext cx="6480720" cy="0"/>
          </a:xfrm>
          <a:prstGeom prst="line">
            <a:avLst/>
          </a:prstGeom>
          <a:solidFill>
            <a:schemeClr val="accent1"/>
          </a:solidFill>
          <a:ln w="25400" cap="flat" cmpd="sng" algn="ctr">
            <a:solidFill>
              <a:srgbClr val="FF0000"/>
            </a:solidFill>
            <a:prstDash val="solid"/>
            <a:round/>
            <a:headEnd type="none" w="med" len="med"/>
            <a:tailEnd type="none" w="med" len="med"/>
          </a:ln>
          <a:effectLst/>
        </p:spPr>
      </p:cxnSp>
      <p:sp>
        <p:nvSpPr>
          <p:cNvPr id="10" name="TextBox 1"/>
          <p:cNvSpPr txBox="1">
            <a:spLocks noChangeArrowheads="1"/>
          </p:cNvSpPr>
          <p:nvPr/>
        </p:nvSpPr>
        <p:spPr bwMode="auto">
          <a:xfrm>
            <a:off x="899593" y="188640"/>
            <a:ext cx="824440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SM prediction </a:t>
            </a:r>
            <a:r>
              <a:rPr lang="en-US" sz="40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vs</a:t>
            </a:r>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new </a:t>
            </a:r>
            <a:r>
              <a:rPr lang="en-US" sz="40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Tevatron</a:t>
            </a:r>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data</a:t>
            </a:r>
            <a:endParaRPr lang="en-US"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nvGrpSpPr>
          <p:cNvPr id="7" name="Group 6"/>
          <p:cNvGrpSpPr/>
          <p:nvPr/>
        </p:nvGrpSpPr>
        <p:grpSpPr>
          <a:xfrm>
            <a:off x="3697407" y="3759423"/>
            <a:ext cx="1738689" cy="533673"/>
            <a:chOff x="3697407" y="3759423"/>
            <a:chExt cx="1738689" cy="533673"/>
          </a:xfrm>
        </p:grpSpPr>
        <p:sp>
          <p:nvSpPr>
            <p:cNvPr id="4" name="4-Point Star 3"/>
            <p:cNvSpPr/>
            <p:nvPr/>
          </p:nvSpPr>
          <p:spPr bwMode="auto">
            <a:xfrm>
              <a:off x="5148064" y="4005064"/>
              <a:ext cx="288032" cy="288032"/>
            </a:xfrm>
            <a:prstGeom prst="star4">
              <a:avLst/>
            </a:prstGeom>
            <a:solidFill>
              <a:srgbClr val="FF66CC"/>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sp>
          <p:nvSpPr>
            <p:cNvPr id="5" name="TextBox 4"/>
            <p:cNvSpPr txBox="1"/>
            <p:nvPr/>
          </p:nvSpPr>
          <p:spPr>
            <a:xfrm>
              <a:off x="3697407" y="3759423"/>
              <a:ext cx="1234633" cy="461665"/>
            </a:xfrm>
            <a:prstGeom prst="rect">
              <a:avLst/>
            </a:prstGeom>
            <a:noFill/>
          </p:spPr>
          <p:txBody>
            <a:bodyPr wrap="none" rtlCol="0">
              <a:spAutoFit/>
            </a:bodyPr>
            <a:lstStyle/>
            <a:p>
              <a:pPr algn="l"/>
              <a:r>
                <a:rPr lang="en-US" b="1" i="0" dirty="0" smtClean="0">
                  <a:solidFill>
                    <a:srgbClr val="FF66CC"/>
                  </a:solidFill>
                </a:rPr>
                <a:t>Higgs?</a:t>
              </a:r>
              <a:endParaRPr lang="bg-BG" b="1" i="0" dirty="0">
                <a:solidFill>
                  <a:srgbClr val="FF66CC"/>
                </a:solidFill>
              </a:endParaRPr>
            </a:p>
          </p:txBody>
        </p:sp>
      </p:grpSp>
    </p:spTree>
    <p:extLst>
      <p:ext uri="{BB962C8B-B14F-4D97-AF65-F5344CB8AC3E}">
        <p14:creationId xmlns:p14="http://schemas.microsoft.com/office/powerpoint/2010/main" val="2966207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1187624" y="228600"/>
            <a:ext cx="7416824" cy="762000"/>
          </a:xfrm>
        </p:spPr>
        <p:txBody>
          <a:bodyPr/>
          <a:lstStyle/>
          <a:p>
            <a:pPr algn="ctr" eaLnBrk="1" hangingPunct="1"/>
            <a:r>
              <a:rPr lang="en-US" sz="4800" b="1" dirty="0" smtClean="0">
                <a:solidFill>
                  <a:srgbClr val="FF66CC"/>
                </a:solidFill>
                <a:effectLst>
                  <a:outerShdw blurRad="38100" dist="38100" dir="2700000" algn="tl">
                    <a:srgbClr val="000000">
                      <a:alpha val="43137"/>
                    </a:srgbClr>
                  </a:outerShdw>
                </a:effectLst>
              </a:rPr>
              <a:t>Standard Model (SM)</a:t>
            </a:r>
          </a:p>
        </p:txBody>
      </p:sp>
      <p:graphicFrame>
        <p:nvGraphicFramePr>
          <p:cNvPr id="198667" name="Object 11"/>
          <p:cNvGraphicFramePr>
            <a:graphicFrameLocks noChangeAspect="1"/>
          </p:cNvGraphicFramePr>
          <p:nvPr/>
        </p:nvGraphicFramePr>
        <p:xfrm>
          <a:off x="0" y="4495800"/>
          <a:ext cx="9066213" cy="1473200"/>
        </p:xfrm>
        <a:graphic>
          <a:graphicData uri="http://schemas.openxmlformats.org/presentationml/2006/ole">
            <mc:AlternateContent xmlns:mc="http://schemas.openxmlformats.org/markup-compatibility/2006">
              <mc:Choice xmlns:v="urn:schemas-microsoft-com:vml" Requires="v">
                <p:oleObj spid="_x0000_s322877" name="Equation" r:id="rId3" imgW="4533900" imgH="736600" progId="Equation.DSMT4">
                  <p:embed/>
                </p:oleObj>
              </mc:Choice>
              <mc:Fallback>
                <p:oleObj name="Equation" r:id="rId3" imgW="4533900" imgH="736600" progId="Equation.DSMT4">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495800"/>
                        <a:ext cx="9066213" cy="1473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8668" name="Text Box 12"/>
          <p:cNvSpPr txBox="1">
            <a:spLocks noChangeArrowheads="1"/>
          </p:cNvSpPr>
          <p:nvPr/>
        </p:nvSpPr>
        <p:spPr bwMode="auto">
          <a:xfrm>
            <a:off x="898525" y="6129338"/>
            <a:ext cx="1087438"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fr-FR">
                <a:solidFill>
                  <a:srgbClr val="FF3300"/>
                </a:solidFill>
              </a:rPr>
              <a:t>SU(3)</a:t>
            </a:r>
            <a:r>
              <a:rPr lang="fr-FR" baseline="-25000">
                <a:solidFill>
                  <a:srgbClr val="FF3300"/>
                </a:solidFill>
              </a:rPr>
              <a:t>C</a:t>
            </a:r>
            <a:endParaRPr lang="fr-FR">
              <a:solidFill>
                <a:srgbClr val="FF3300"/>
              </a:solidFill>
            </a:endParaRPr>
          </a:p>
        </p:txBody>
      </p:sp>
      <p:sp>
        <p:nvSpPr>
          <p:cNvPr id="198669" name="Text Box 13"/>
          <p:cNvSpPr txBox="1">
            <a:spLocks noChangeArrowheads="1"/>
          </p:cNvSpPr>
          <p:nvPr/>
        </p:nvSpPr>
        <p:spPr bwMode="auto">
          <a:xfrm>
            <a:off x="3810000" y="6172200"/>
            <a:ext cx="1066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fr-FR"/>
              <a:t>SU(2)</a:t>
            </a:r>
            <a:r>
              <a:rPr lang="fr-FR" baseline="-25000"/>
              <a:t>L</a:t>
            </a:r>
            <a:endParaRPr lang="fr-FR"/>
          </a:p>
        </p:txBody>
      </p:sp>
      <p:sp>
        <p:nvSpPr>
          <p:cNvPr id="198670" name="Text Box 14"/>
          <p:cNvSpPr txBox="1">
            <a:spLocks noChangeArrowheads="1"/>
          </p:cNvSpPr>
          <p:nvPr/>
        </p:nvSpPr>
        <p:spPr bwMode="auto">
          <a:xfrm>
            <a:off x="5410200" y="6172200"/>
            <a:ext cx="9112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fr-FR"/>
              <a:t>U(1)</a:t>
            </a:r>
            <a:r>
              <a:rPr lang="fr-FR" baseline="-25000"/>
              <a:t>Y</a:t>
            </a:r>
            <a:endParaRPr lang="fr-FR"/>
          </a:p>
        </p:txBody>
      </p:sp>
      <p:graphicFrame>
        <p:nvGraphicFramePr>
          <p:cNvPr id="198671" name="Object 15"/>
          <p:cNvGraphicFramePr>
            <a:graphicFrameLocks noChangeAspect="1"/>
          </p:cNvGraphicFramePr>
          <p:nvPr/>
        </p:nvGraphicFramePr>
        <p:xfrm>
          <a:off x="3886200" y="5029200"/>
          <a:ext cx="2289175" cy="406400"/>
        </p:xfrm>
        <a:graphic>
          <a:graphicData uri="http://schemas.openxmlformats.org/presentationml/2006/ole">
            <mc:AlternateContent xmlns:mc="http://schemas.openxmlformats.org/markup-compatibility/2006">
              <mc:Choice xmlns:v="urn:schemas-microsoft-com:vml" Requires="v">
                <p:oleObj spid="_x0000_s322878" name="Equation" r:id="rId5" imgW="1143000" imgH="203040" progId="Equation.DSMT4">
                  <p:embed/>
                </p:oleObj>
              </mc:Choice>
              <mc:Fallback>
                <p:oleObj name="Equation" r:id="rId5" imgW="1143000" imgH="20304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886200" y="5029200"/>
                        <a:ext cx="2289175" cy="4064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98672" name="Object 16"/>
          <p:cNvGraphicFramePr>
            <a:graphicFrameLocks noChangeAspect="1"/>
          </p:cNvGraphicFramePr>
          <p:nvPr/>
        </p:nvGraphicFramePr>
        <p:xfrm>
          <a:off x="6959600" y="5257800"/>
          <a:ext cx="2085975" cy="457200"/>
        </p:xfrm>
        <a:graphic>
          <a:graphicData uri="http://schemas.openxmlformats.org/presentationml/2006/ole">
            <mc:AlternateContent xmlns:mc="http://schemas.openxmlformats.org/markup-compatibility/2006">
              <mc:Choice xmlns:v="urn:schemas-microsoft-com:vml" Requires="v">
                <p:oleObj spid="_x0000_s322879" name="Equation" r:id="rId7" imgW="1040948" imgH="228501" progId="Equation.DSMT4">
                  <p:embed/>
                </p:oleObj>
              </mc:Choice>
              <mc:Fallback>
                <p:oleObj name="Equation" r:id="rId7" imgW="1040948" imgH="228501" progId="Equation.DSMT4">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959600" y="5257800"/>
                        <a:ext cx="2085975" cy="457200"/>
                      </a:xfrm>
                      <a:prstGeom prst="rect">
                        <a:avLst/>
                      </a:prstGeom>
                      <a:solidFill>
                        <a:schemeClr val="bg1"/>
                      </a:solid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98673" name="Freeform 17"/>
          <p:cNvSpPr>
            <a:spLocks/>
          </p:cNvSpPr>
          <p:nvPr/>
        </p:nvSpPr>
        <p:spPr bwMode="auto">
          <a:xfrm>
            <a:off x="4800600" y="4622800"/>
            <a:ext cx="2514600" cy="177800"/>
          </a:xfrm>
          <a:custGeom>
            <a:avLst/>
            <a:gdLst>
              <a:gd name="T0" fmla="*/ 2147483647 w 1584"/>
              <a:gd name="T1" fmla="*/ 2147483647 h 112"/>
              <a:gd name="T2" fmla="*/ 2147483647 w 1584"/>
              <a:gd name="T3" fmla="*/ 2147483647 h 112"/>
              <a:gd name="T4" fmla="*/ 0 w 1584"/>
              <a:gd name="T5" fmla="*/ 2147483647 h 112"/>
              <a:gd name="T6" fmla="*/ 0 60000 65536"/>
              <a:gd name="T7" fmla="*/ 0 60000 65536"/>
              <a:gd name="T8" fmla="*/ 0 60000 65536"/>
              <a:gd name="T9" fmla="*/ 0 w 1584"/>
              <a:gd name="T10" fmla="*/ 0 h 112"/>
              <a:gd name="T11" fmla="*/ 1584 w 1584"/>
              <a:gd name="T12" fmla="*/ 112 h 112"/>
            </a:gdLst>
            <a:ahLst/>
            <a:cxnLst>
              <a:cxn ang="T6">
                <a:pos x="T0" y="T1"/>
              </a:cxn>
              <a:cxn ang="T7">
                <a:pos x="T2" y="T3"/>
              </a:cxn>
              <a:cxn ang="T8">
                <a:pos x="T4" y="T5"/>
              </a:cxn>
            </a:cxnLst>
            <a:rect l="T9" t="T10" r="T11" b="T12"/>
            <a:pathLst>
              <a:path w="1584" h="112">
                <a:moveTo>
                  <a:pt x="1584" y="112"/>
                </a:moveTo>
                <a:cubicBezTo>
                  <a:pt x="1380" y="72"/>
                  <a:pt x="1176" y="32"/>
                  <a:pt x="912" y="16"/>
                </a:cubicBezTo>
                <a:cubicBezTo>
                  <a:pt x="648" y="0"/>
                  <a:pt x="152" y="16"/>
                  <a:pt x="0" y="16"/>
                </a:cubicBezTo>
              </a:path>
            </a:pathLst>
          </a:custGeom>
          <a:noFill/>
          <a:ln w="38100">
            <a:solidFill>
              <a:schemeClr val="folHlink"/>
            </a:solidFill>
            <a:miter lim="800000"/>
            <a:headEnd/>
            <a:tailEnd type="arrow" w="med" len="med"/>
          </a:ln>
          <a:extLst>
            <a:ext uri="{909E8E84-426E-40DD-AFC4-6F175D3DCCD1}">
              <a14:hiddenFill xmlns:a14="http://schemas.microsoft.com/office/drawing/2010/main">
                <a:solidFill>
                  <a:srgbClr val="FFFFFF"/>
                </a:solidFill>
              </a14:hiddenFill>
            </a:ext>
          </a:extLst>
        </p:spPr>
        <p:txBody>
          <a:bodyPr wrap="none"/>
          <a:lstStyle/>
          <a:p>
            <a:endParaRPr lang="bg-BG"/>
          </a:p>
        </p:txBody>
      </p:sp>
      <p:sp>
        <p:nvSpPr>
          <p:cNvPr id="198674" name="Freeform 18"/>
          <p:cNvSpPr>
            <a:spLocks/>
          </p:cNvSpPr>
          <p:nvPr/>
        </p:nvSpPr>
        <p:spPr bwMode="auto">
          <a:xfrm>
            <a:off x="4724400" y="5334000"/>
            <a:ext cx="2209800" cy="228600"/>
          </a:xfrm>
          <a:custGeom>
            <a:avLst/>
            <a:gdLst>
              <a:gd name="T0" fmla="*/ 2147483647 w 1392"/>
              <a:gd name="T1" fmla="*/ 2147483647 h 144"/>
              <a:gd name="T2" fmla="*/ 2147483647 w 1392"/>
              <a:gd name="T3" fmla="*/ 2147483647 h 144"/>
              <a:gd name="T4" fmla="*/ 0 w 1392"/>
              <a:gd name="T5" fmla="*/ 0 h 144"/>
              <a:gd name="T6" fmla="*/ 0 60000 65536"/>
              <a:gd name="T7" fmla="*/ 0 60000 65536"/>
              <a:gd name="T8" fmla="*/ 0 60000 65536"/>
              <a:gd name="T9" fmla="*/ 0 w 1392"/>
              <a:gd name="T10" fmla="*/ 0 h 144"/>
              <a:gd name="T11" fmla="*/ 1392 w 1392"/>
              <a:gd name="T12" fmla="*/ 144 h 144"/>
            </a:gdLst>
            <a:ahLst/>
            <a:cxnLst>
              <a:cxn ang="T6">
                <a:pos x="T0" y="T1"/>
              </a:cxn>
              <a:cxn ang="T7">
                <a:pos x="T2" y="T3"/>
              </a:cxn>
              <a:cxn ang="T8">
                <a:pos x="T4" y="T5"/>
              </a:cxn>
            </a:cxnLst>
            <a:rect l="T9" t="T10" r="T11" b="T12"/>
            <a:pathLst>
              <a:path w="1392" h="144">
                <a:moveTo>
                  <a:pt x="1392" y="144"/>
                </a:moveTo>
                <a:cubicBezTo>
                  <a:pt x="980" y="132"/>
                  <a:pt x="568" y="120"/>
                  <a:pt x="336" y="96"/>
                </a:cubicBezTo>
                <a:cubicBezTo>
                  <a:pt x="104" y="72"/>
                  <a:pt x="56" y="16"/>
                  <a:pt x="0" y="0"/>
                </a:cubicBezTo>
              </a:path>
            </a:pathLst>
          </a:custGeom>
          <a:noFill/>
          <a:ln w="38100">
            <a:solidFill>
              <a:schemeClr val="tx1"/>
            </a:solidFill>
            <a:miter lim="800000"/>
            <a:headEnd/>
            <a:tailEnd type="arrow" w="med" len="med"/>
          </a:ln>
          <a:extLst>
            <a:ext uri="{909E8E84-426E-40DD-AFC4-6F175D3DCCD1}">
              <a14:hiddenFill xmlns:a14="http://schemas.microsoft.com/office/drawing/2010/main">
                <a:solidFill>
                  <a:srgbClr val="FFFFFF"/>
                </a:solidFill>
              </a14:hiddenFill>
            </a:ext>
          </a:extLst>
        </p:spPr>
        <p:txBody>
          <a:bodyPr wrap="none"/>
          <a:lstStyle/>
          <a:p>
            <a:endParaRPr lang="bg-BG"/>
          </a:p>
        </p:txBody>
      </p:sp>
      <p:sp>
        <p:nvSpPr>
          <p:cNvPr id="198675" name="Freeform 19"/>
          <p:cNvSpPr>
            <a:spLocks/>
          </p:cNvSpPr>
          <p:nvPr/>
        </p:nvSpPr>
        <p:spPr bwMode="auto">
          <a:xfrm>
            <a:off x="4648200" y="5029200"/>
            <a:ext cx="3581400" cy="952500"/>
          </a:xfrm>
          <a:custGeom>
            <a:avLst/>
            <a:gdLst>
              <a:gd name="T0" fmla="*/ 2147483647 w 2256"/>
              <a:gd name="T1" fmla="*/ 0 h 600"/>
              <a:gd name="T2" fmla="*/ 2147483647 w 2256"/>
              <a:gd name="T3" fmla="*/ 2147483647 h 600"/>
              <a:gd name="T4" fmla="*/ 2147483647 w 2256"/>
              <a:gd name="T5" fmla="*/ 2147483647 h 600"/>
              <a:gd name="T6" fmla="*/ 0 w 2256"/>
              <a:gd name="T7" fmla="*/ 2147483647 h 600"/>
              <a:gd name="T8" fmla="*/ 0 60000 65536"/>
              <a:gd name="T9" fmla="*/ 0 60000 65536"/>
              <a:gd name="T10" fmla="*/ 0 60000 65536"/>
              <a:gd name="T11" fmla="*/ 0 60000 65536"/>
              <a:gd name="T12" fmla="*/ 0 w 2256"/>
              <a:gd name="T13" fmla="*/ 0 h 600"/>
              <a:gd name="T14" fmla="*/ 2256 w 2256"/>
              <a:gd name="T15" fmla="*/ 600 h 600"/>
            </a:gdLst>
            <a:ahLst/>
            <a:cxnLst>
              <a:cxn ang="T8">
                <a:pos x="T0" y="T1"/>
              </a:cxn>
              <a:cxn ang="T9">
                <a:pos x="T2" y="T3"/>
              </a:cxn>
              <a:cxn ang="T10">
                <a:pos x="T4" y="T5"/>
              </a:cxn>
              <a:cxn ang="T11">
                <a:pos x="T6" y="T7"/>
              </a:cxn>
            </a:cxnLst>
            <a:rect l="T12" t="T13" r="T14" b="T15"/>
            <a:pathLst>
              <a:path w="2256" h="600">
                <a:moveTo>
                  <a:pt x="2256" y="0"/>
                </a:moveTo>
                <a:cubicBezTo>
                  <a:pt x="2228" y="120"/>
                  <a:pt x="2200" y="240"/>
                  <a:pt x="2064" y="336"/>
                </a:cubicBezTo>
                <a:cubicBezTo>
                  <a:pt x="1928" y="432"/>
                  <a:pt x="1784" y="552"/>
                  <a:pt x="1440" y="576"/>
                </a:cubicBezTo>
                <a:cubicBezTo>
                  <a:pt x="1096" y="600"/>
                  <a:pt x="548" y="540"/>
                  <a:pt x="0" y="480"/>
                </a:cubicBezTo>
              </a:path>
            </a:pathLst>
          </a:custGeom>
          <a:noFill/>
          <a:ln w="38100">
            <a:solidFill>
              <a:schemeClr val="folHlink"/>
            </a:solidFill>
            <a:miter lim="800000"/>
            <a:headEnd/>
            <a:tailEnd type="arrow" w="med" len="med"/>
          </a:ln>
          <a:extLst>
            <a:ext uri="{909E8E84-426E-40DD-AFC4-6F175D3DCCD1}">
              <a14:hiddenFill xmlns:a14="http://schemas.microsoft.com/office/drawing/2010/main">
                <a:solidFill>
                  <a:srgbClr val="FFFFFF"/>
                </a:solidFill>
              </a14:hiddenFill>
            </a:ext>
          </a:extLst>
        </p:spPr>
        <p:txBody>
          <a:bodyPr wrap="none"/>
          <a:lstStyle/>
          <a:p>
            <a:endParaRPr lang="bg-BG"/>
          </a:p>
        </p:txBody>
      </p:sp>
      <p:grpSp>
        <p:nvGrpSpPr>
          <p:cNvPr id="2" name="Group 22"/>
          <p:cNvGrpSpPr>
            <a:grpSpLocks/>
          </p:cNvGrpSpPr>
          <p:nvPr/>
        </p:nvGrpSpPr>
        <p:grpSpPr bwMode="auto">
          <a:xfrm>
            <a:off x="1676400" y="1066800"/>
            <a:ext cx="6616700" cy="1500188"/>
            <a:chOff x="1069" y="672"/>
            <a:chExt cx="4168" cy="945"/>
          </a:xfrm>
        </p:grpSpPr>
        <p:graphicFrame>
          <p:nvGraphicFramePr>
            <p:cNvPr id="12311" name="Object 3"/>
            <p:cNvGraphicFramePr>
              <a:graphicFrameLocks noChangeAspect="1"/>
            </p:cNvGraphicFramePr>
            <p:nvPr/>
          </p:nvGraphicFramePr>
          <p:xfrm>
            <a:off x="1069" y="832"/>
            <a:ext cx="1590" cy="609"/>
          </p:xfrm>
          <a:graphic>
            <a:graphicData uri="http://schemas.openxmlformats.org/presentationml/2006/ole">
              <mc:AlternateContent xmlns:mc="http://schemas.openxmlformats.org/markup-compatibility/2006">
                <mc:Choice xmlns:v="urn:schemas-microsoft-com:vml" Requires="v">
                  <p:oleObj spid="_x0000_s322880" name="Equation" r:id="rId9" imgW="1247843" imgH="476340" progId="Equation.DSMT4">
                    <p:embed/>
                  </p:oleObj>
                </mc:Choice>
                <mc:Fallback>
                  <p:oleObj name="Equation" r:id="rId9" imgW="1247843" imgH="476340" progId="Equation.DSMT4">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069" y="832"/>
                          <a:ext cx="1590"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12" name="Object 4"/>
            <p:cNvGraphicFramePr>
              <a:graphicFrameLocks noChangeAspect="1"/>
            </p:cNvGraphicFramePr>
            <p:nvPr/>
          </p:nvGraphicFramePr>
          <p:xfrm>
            <a:off x="2784" y="1008"/>
            <a:ext cx="2118" cy="609"/>
          </p:xfrm>
          <a:graphic>
            <a:graphicData uri="http://schemas.openxmlformats.org/presentationml/2006/ole">
              <mc:AlternateContent xmlns:mc="http://schemas.openxmlformats.org/markup-compatibility/2006">
                <mc:Choice xmlns:v="urn:schemas-microsoft-com:vml" Requires="v">
                  <p:oleObj spid="_x0000_s322881" name="Equation" r:id="rId11" imgW="1666943" imgH="476340" progId="Equation.DSMT4">
                    <p:embed/>
                  </p:oleObj>
                </mc:Choice>
                <mc:Fallback>
                  <p:oleObj name="Equation" r:id="rId11" imgW="1666943" imgH="476340" progId="Equation.DSMT4">
                    <p:embed/>
                    <p:pic>
                      <p:nvPicPr>
                        <p:cNvPr id="0" name=""/>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784" y="1008"/>
                          <a:ext cx="2118"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13" name="Object 20"/>
            <p:cNvGraphicFramePr>
              <a:graphicFrameLocks noChangeAspect="1"/>
            </p:cNvGraphicFramePr>
            <p:nvPr/>
          </p:nvGraphicFramePr>
          <p:xfrm>
            <a:off x="3168" y="831"/>
            <a:ext cx="1942" cy="609"/>
          </p:xfrm>
          <a:graphic>
            <a:graphicData uri="http://schemas.openxmlformats.org/presentationml/2006/ole">
              <mc:AlternateContent xmlns:mc="http://schemas.openxmlformats.org/markup-compatibility/2006">
                <mc:Choice xmlns:v="urn:schemas-microsoft-com:vml" Requires="v">
                  <p:oleObj spid="_x0000_s322882" name="Equation" r:id="rId13" imgW="1524000" imgH="476340" progId="Equation.DSMT4">
                    <p:embed/>
                  </p:oleObj>
                </mc:Choice>
                <mc:Fallback>
                  <p:oleObj name="Equation" r:id="rId13" imgW="1524000" imgH="476340" progId="Equation.DSMT4">
                    <p:embed/>
                    <p:pic>
                      <p:nvPicPr>
                        <p:cNvPr id="0" name=""/>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168" y="831"/>
                          <a:ext cx="1942"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14" name="Object 21"/>
            <p:cNvGraphicFramePr>
              <a:graphicFrameLocks noChangeAspect="1"/>
            </p:cNvGraphicFramePr>
            <p:nvPr/>
          </p:nvGraphicFramePr>
          <p:xfrm>
            <a:off x="3552" y="672"/>
            <a:ext cx="1685" cy="609"/>
          </p:xfrm>
          <a:graphic>
            <a:graphicData uri="http://schemas.openxmlformats.org/presentationml/2006/ole">
              <mc:AlternateContent xmlns:mc="http://schemas.openxmlformats.org/markup-compatibility/2006">
                <mc:Choice xmlns:v="urn:schemas-microsoft-com:vml" Requires="v">
                  <p:oleObj spid="_x0000_s322883" name="Equation" r:id="rId15" imgW="1324043" imgH="476340" progId="Equation.DSMT4">
                    <p:embed/>
                  </p:oleObj>
                </mc:Choice>
                <mc:Fallback>
                  <p:oleObj name="Equation" r:id="rId15" imgW="1324043" imgH="476340" progId="Equation.DSMT4">
                    <p:embed/>
                    <p:pic>
                      <p:nvPicPr>
                        <p:cNvPr id="0" name=""/>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552" y="672"/>
                          <a:ext cx="1685"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3" name="Group 39"/>
          <p:cNvGrpSpPr>
            <a:grpSpLocks/>
          </p:cNvGrpSpPr>
          <p:nvPr/>
        </p:nvGrpSpPr>
        <p:grpSpPr bwMode="auto">
          <a:xfrm>
            <a:off x="1676400" y="2057400"/>
            <a:ext cx="6565900" cy="1500188"/>
            <a:chOff x="1056" y="1344"/>
            <a:chExt cx="4136" cy="945"/>
          </a:xfrm>
        </p:grpSpPr>
        <p:graphicFrame>
          <p:nvGraphicFramePr>
            <p:cNvPr id="12307" name="Object 27"/>
            <p:cNvGraphicFramePr>
              <a:graphicFrameLocks noChangeAspect="1"/>
            </p:cNvGraphicFramePr>
            <p:nvPr/>
          </p:nvGraphicFramePr>
          <p:xfrm>
            <a:off x="1056" y="1503"/>
            <a:ext cx="1702" cy="609"/>
          </p:xfrm>
          <a:graphic>
            <a:graphicData uri="http://schemas.openxmlformats.org/presentationml/2006/ole">
              <mc:AlternateContent xmlns:mc="http://schemas.openxmlformats.org/markup-compatibility/2006">
                <mc:Choice xmlns:v="urn:schemas-microsoft-com:vml" Requires="v">
                  <p:oleObj spid="_x0000_s322884" name="Equation" r:id="rId17" imgW="1333500" imgH="476340" progId="Equation.DSMT4">
                    <p:embed/>
                  </p:oleObj>
                </mc:Choice>
                <mc:Fallback>
                  <p:oleObj name="Equation" r:id="rId17" imgW="1333500" imgH="476340" progId="Equation.DSMT4">
                    <p:embed/>
                    <p:pic>
                      <p:nvPicPr>
                        <p:cNvPr id="0" name=""/>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56" y="1503"/>
                          <a:ext cx="1702"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8" name="Object 28"/>
            <p:cNvGraphicFramePr>
              <a:graphicFrameLocks noChangeAspect="1"/>
            </p:cNvGraphicFramePr>
            <p:nvPr/>
          </p:nvGraphicFramePr>
          <p:xfrm>
            <a:off x="2803" y="1680"/>
            <a:ext cx="2054" cy="609"/>
          </p:xfrm>
          <a:graphic>
            <a:graphicData uri="http://schemas.openxmlformats.org/presentationml/2006/ole">
              <mc:AlternateContent xmlns:mc="http://schemas.openxmlformats.org/markup-compatibility/2006">
                <mc:Choice xmlns:v="urn:schemas-microsoft-com:vml" Requires="v">
                  <p:oleObj spid="_x0000_s322885" name="Equation" r:id="rId19" imgW="1619385" imgH="476340" progId="Equation.DSMT4">
                    <p:embed/>
                  </p:oleObj>
                </mc:Choice>
                <mc:Fallback>
                  <p:oleObj name="Equation" r:id="rId19" imgW="1619385" imgH="476340" progId="Equation.DSMT4">
                    <p:embed/>
                    <p:pic>
                      <p:nvPicPr>
                        <p:cNvPr id="0" name=""/>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2803" y="1680"/>
                          <a:ext cx="2054"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9" name="Object 29"/>
            <p:cNvGraphicFramePr>
              <a:graphicFrameLocks noChangeAspect="1"/>
            </p:cNvGraphicFramePr>
            <p:nvPr/>
          </p:nvGraphicFramePr>
          <p:xfrm>
            <a:off x="3187" y="1503"/>
            <a:ext cx="1878" cy="609"/>
          </p:xfrm>
          <a:graphic>
            <a:graphicData uri="http://schemas.openxmlformats.org/presentationml/2006/ole">
              <mc:AlternateContent xmlns:mc="http://schemas.openxmlformats.org/markup-compatibility/2006">
                <mc:Choice xmlns:v="urn:schemas-microsoft-com:vml" Requires="v">
                  <p:oleObj spid="_x0000_s322886" name="Equation" r:id="rId21" imgW="1476443" imgH="476340" progId="Equation.DSMT4">
                    <p:embed/>
                  </p:oleObj>
                </mc:Choice>
                <mc:Fallback>
                  <p:oleObj name="Equation" r:id="rId21" imgW="1476443" imgH="476340" progId="Equation.DSMT4">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187" y="1503"/>
                          <a:ext cx="1878"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10" name="Object 30"/>
            <p:cNvGraphicFramePr>
              <a:graphicFrameLocks noChangeAspect="1"/>
            </p:cNvGraphicFramePr>
            <p:nvPr/>
          </p:nvGraphicFramePr>
          <p:xfrm>
            <a:off x="3571" y="1344"/>
            <a:ext cx="1621" cy="609"/>
          </p:xfrm>
          <a:graphic>
            <a:graphicData uri="http://schemas.openxmlformats.org/presentationml/2006/ole">
              <mc:AlternateContent xmlns:mc="http://schemas.openxmlformats.org/markup-compatibility/2006">
                <mc:Choice xmlns:v="urn:schemas-microsoft-com:vml" Requires="v">
                  <p:oleObj spid="_x0000_s322887" name="Equation" r:id="rId23" imgW="1276485" imgH="476340" progId="Equation.DSMT4">
                    <p:embed/>
                  </p:oleObj>
                </mc:Choice>
                <mc:Fallback>
                  <p:oleObj name="Equation" r:id="rId23" imgW="1276485" imgH="476340" progId="Equation.DSMT4">
                    <p:embed/>
                    <p:pic>
                      <p:nvPicPr>
                        <p:cNvPr id="0" name=""/>
                        <p:cNvPicPr>
                          <a:picLocks noChangeAspect="1" noChangeArrowheads="1"/>
                        </p:cNvPicPr>
                        <p:nvPr/>
                      </p:nvPicPr>
                      <p:blipFill>
                        <a:blip r:embed="rId24">
                          <a:extLst>
                            <a:ext uri="{28A0092B-C50C-407E-A947-70E740481C1C}">
                              <a14:useLocalDpi xmlns:a14="http://schemas.microsoft.com/office/drawing/2010/main" val="0"/>
                            </a:ext>
                          </a:extLst>
                        </a:blip>
                        <a:srcRect/>
                        <a:stretch>
                          <a:fillRect/>
                        </a:stretch>
                      </p:blipFill>
                      <p:spPr bwMode="auto">
                        <a:xfrm>
                          <a:off x="3571" y="1344"/>
                          <a:ext cx="1621"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nvGrpSpPr>
          <p:cNvPr id="4" name="Group 40"/>
          <p:cNvGrpSpPr>
            <a:grpSpLocks/>
          </p:cNvGrpSpPr>
          <p:nvPr/>
        </p:nvGrpSpPr>
        <p:grpSpPr bwMode="auto">
          <a:xfrm>
            <a:off x="1676400" y="3124200"/>
            <a:ext cx="6553200" cy="1500188"/>
            <a:chOff x="1056" y="1968"/>
            <a:chExt cx="4128" cy="945"/>
          </a:xfrm>
        </p:grpSpPr>
        <p:graphicFrame>
          <p:nvGraphicFramePr>
            <p:cNvPr id="12303" name="Object 35"/>
            <p:cNvGraphicFramePr>
              <a:graphicFrameLocks noChangeAspect="1"/>
            </p:cNvGraphicFramePr>
            <p:nvPr/>
          </p:nvGraphicFramePr>
          <p:xfrm>
            <a:off x="1056" y="2127"/>
            <a:ext cx="1622" cy="609"/>
          </p:xfrm>
          <a:graphic>
            <a:graphicData uri="http://schemas.openxmlformats.org/presentationml/2006/ole">
              <mc:AlternateContent xmlns:mc="http://schemas.openxmlformats.org/markup-compatibility/2006">
                <mc:Choice xmlns:v="urn:schemas-microsoft-com:vml" Requires="v">
                  <p:oleObj spid="_x0000_s322888" name="Equation" r:id="rId25" imgW="1276485" imgH="476340" progId="Equation.DSMT4">
                    <p:embed/>
                  </p:oleObj>
                </mc:Choice>
                <mc:Fallback>
                  <p:oleObj name="Equation" r:id="rId25" imgW="1276485" imgH="476340" progId="Equation.DSMT4">
                    <p:embed/>
                    <p:pic>
                      <p:nvPicPr>
                        <p:cNvPr id="0" name=""/>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1056" y="2127"/>
                          <a:ext cx="1622"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4" name="Object 36"/>
            <p:cNvGraphicFramePr>
              <a:graphicFrameLocks noChangeAspect="1"/>
            </p:cNvGraphicFramePr>
            <p:nvPr/>
          </p:nvGraphicFramePr>
          <p:xfrm>
            <a:off x="2819" y="2304"/>
            <a:ext cx="2022" cy="609"/>
          </p:xfrm>
          <a:graphic>
            <a:graphicData uri="http://schemas.openxmlformats.org/presentationml/2006/ole">
              <mc:AlternateContent xmlns:mc="http://schemas.openxmlformats.org/markup-compatibility/2006">
                <mc:Choice xmlns:v="urn:schemas-microsoft-com:vml" Requires="v">
                  <p:oleObj spid="_x0000_s322889" name="Equation" r:id="rId27" imgW="1590743" imgH="476340" progId="Equation.DSMT4">
                    <p:embed/>
                  </p:oleObj>
                </mc:Choice>
                <mc:Fallback>
                  <p:oleObj name="Equation" r:id="rId27" imgW="1590743" imgH="476340" progId="Equation.DSMT4">
                    <p:embed/>
                    <p:pic>
                      <p:nvPicPr>
                        <p:cNvPr id="0" name=""/>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2819" y="2304"/>
                          <a:ext cx="2022"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5" name="Object 37"/>
            <p:cNvGraphicFramePr>
              <a:graphicFrameLocks noChangeAspect="1"/>
            </p:cNvGraphicFramePr>
            <p:nvPr/>
          </p:nvGraphicFramePr>
          <p:xfrm>
            <a:off x="3203" y="2127"/>
            <a:ext cx="1845" cy="609"/>
          </p:xfrm>
          <a:graphic>
            <a:graphicData uri="http://schemas.openxmlformats.org/presentationml/2006/ole">
              <mc:AlternateContent xmlns:mc="http://schemas.openxmlformats.org/markup-compatibility/2006">
                <mc:Choice xmlns:v="urn:schemas-microsoft-com:vml" Requires="v">
                  <p:oleObj spid="_x0000_s322890" name="Equation" r:id="rId29" imgW="1447800" imgH="476340" progId="Equation.DSMT4">
                    <p:embed/>
                  </p:oleObj>
                </mc:Choice>
                <mc:Fallback>
                  <p:oleObj name="Equation" r:id="rId29" imgW="1447800" imgH="476340" progId="Equation.DSMT4">
                    <p:embed/>
                    <p:pic>
                      <p:nvPicPr>
                        <p:cNvPr id="0" name=""/>
                        <p:cNvPicPr>
                          <a:picLocks noChangeAspect="1" noChangeArrowheads="1"/>
                        </p:cNvPicPr>
                        <p:nvPr/>
                      </p:nvPicPr>
                      <p:blipFill>
                        <a:blip r:embed="rId30">
                          <a:extLst>
                            <a:ext uri="{28A0092B-C50C-407E-A947-70E740481C1C}">
                              <a14:useLocalDpi xmlns:a14="http://schemas.microsoft.com/office/drawing/2010/main" val="0"/>
                            </a:ext>
                          </a:extLst>
                        </a:blip>
                        <a:srcRect/>
                        <a:stretch>
                          <a:fillRect/>
                        </a:stretch>
                      </p:blipFill>
                      <p:spPr bwMode="auto">
                        <a:xfrm>
                          <a:off x="3203" y="2127"/>
                          <a:ext cx="1845"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2306" name="Object 38"/>
            <p:cNvGraphicFramePr>
              <a:graphicFrameLocks noChangeAspect="1"/>
            </p:cNvGraphicFramePr>
            <p:nvPr/>
          </p:nvGraphicFramePr>
          <p:xfrm>
            <a:off x="3579" y="1968"/>
            <a:ext cx="1605" cy="609"/>
          </p:xfrm>
          <a:graphic>
            <a:graphicData uri="http://schemas.openxmlformats.org/presentationml/2006/ole">
              <mc:AlternateContent xmlns:mc="http://schemas.openxmlformats.org/markup-compatibility/2006">
                <mc:Choice xmlns:v="urn:schemas-microsoft-com:vml" Requires="v">
                  <p:oleObj spid="_x0000_s322891" name="Equation" r:id="rId31" imgW="1257300" imgH="476340" progId="Equation.DSMT4">
                    <p:embed/>
                  </p:oleObj>
                </mc:Choice>
                <mc:Fallback>
                  <p:oleObj name="Equation" r:id="rId31" imgW="1257300" imgH="476340" progId="Equation.DSMT4">
                    <p:embed/>
                    <p:pic>
                      <p:nvPicPr>
                        <p:cNvPr id="0" name=""/>
                        <p:cNvPicPr>
                          <a:picLocks noChangeAspect="1" noChangeArrowheads="1"/>
                        </p:cNvPicPr>
                        <p:nvPr/>
                      </p:nvPicPr>
                      <p:blipFill>
                        <a:blip r:embed="rId32">
                          <a:extLst>
                            <a:ext uri="{28A0092B-C50C-407E-A947-70E740481C1C}">
                              <a14:useLocalDpi xmlns:a14="http://schemas.microsoft.com/office/drawing/2010/main" val="0"/>
                            </a:ext>
                          </a:extLst>
                        </a:blip>
                        <a:srcRect/>
                        <a:stretch>
                          <a:fillRect/>
                        </a:stretch>
                      </p:blipFill>
                      <p:spPr bwMode="auto">
                        <a:xfrm>
                          <a:off x="3579" y="1968"/>
                          <a:ext cx="1605" cy="60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Tree>
    <p:extLst>
      <p:ext uri="{BB962C8B-B14F-4D97-AF65-F5344CB8AC3E}">
        <p14:creationId xmlns:p14="http://schemas.microsoft.com/office/powerpoint/2010/main" val="9810593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198667"/>
                                        </p:tgtEl>
                                        <p:attrNameLst>
                                          <p:attrName>style.visibility</p:attrName>
                                        </p:attrNameLst>
                                      </p:cBhvr>
                                      <p:to>
                                        <p:strVal val="visible"/>
                                      </p:to>
                                    </p:set>
                                    <p:anim calcmode="lin" valueType="num">
                                      <p:cBhvr additive="base">
                                        <p:cTn id="25" dur="500" fill="hold"/>
                                        <p:tgtEl>
                                          <p:spTgt spid="198667"/>
                                        </p:tgtEl>
                                        <p:attrNameLst>
                                          <p:attrName>ppt_x</p:attrName>
                                        </p:attrNameLst>
                                      </p:cBhvr>
                                      <p:tavLst>
                                        <p:tav tm="0">
                                          <p:val>
                                            <p:strVal val="#ppt_x"/>
                                          </p:val>
                                        </p:tav>
                                        <p:tav tm="100000">
                                          <p:val>
                                            <p:strVal val="#ppt_x"/>
                                          </p:val>
                                        </p:tav>
                                      </p:tavLst>
                                    </p:anim>
                                    <p:anim calcmode="lin" valueType="num">
                                      <p:cBhvr additive="base">
                                        <p:cTn id="26" dur="500" fill="hold"/>
                                        <p:tgtEl>
                                          <p:spTgt spid="198667"/>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198668"/>
                                        </p:tgtEl>
                                        <p:attrNameLst>
                                          <p:attrName>style.visibility</p:attrName>
                                        </p:attrNameLst>
                                      </p:cBhvr>
                                      <p:to>
                                        <p:strVal val="visible"/>
                                      </p:to>
                                    </p:set>
                                    <p:anim calcmode="lin" valueType="num">
                                      <p:cBhvr additive="base">
                                        <p:cTn id="31" dur="500" fill="hold"/>
                                        <p:tgtEl>
                                          <p:spTgt spid="198668"/>
                                        </p:tgtEl>
                                        <p:attrNameLst>
                                          <p:attrName>ppt_x</p:attrName>
                                        </p:attrNameLst>
                                      </p:cBhvr>
                                      <p:tavLst>
                                        <p:tav tm="0">
                                          <p:val>
                                            <p:strVal val="#ppt_x"/>
                                          </p:val>
                                        </p:tav>
                                        <p:tav tm="100000">
                                          <p:val>
                                            <p:strVal val="#ppt_x"/>
                                          </p:val>
                                        </p:tav>
                                      </p:tavLst>
                                    </p:anim>
                                    <p:anim calcmode="lin" valueType="num">
                                      <p:cBhvr additive="base">
                                        <p:cTn id="32" dur="500" fill="hold"/>
                                        <p:tgtEl>
                                          <p:spTgt spid="198668"/>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98669"/>
                                        </p:tgtEl>
                                        <p:attrNameLst>
                                          <p:attrName>style.visibility</p:attrName>
                                        </p:attrNameLst>
                                      </p:cBhvr>
                                      <p:to>
                                        <p:strVal val="visible"/>
                                      </p:to>
                                    </p:set>
                                    <p:anim calcmode="lin" valueType="num">
                                      <p:cBhvr additive="base">
                                        <p:cTn id="37" dur="500" fill="hold"/>
                                        <p:tgtEl>
                                          <p:spTgt spid="198669"/>
                                        </p:tgtEl>
                                        <p:attrNameLst>
                                          <p:attrName>ppt_x</p:attrName>
                                        </p:attrNameLst>
                                      </p:cBhvr>
                                      <p:tavLst>
                                        <p:tav tm="0">
                                          <p:val>
                                            <p:strVal val="#ppt_x"/>
                                          </p:val>
                                        </p:tav>
                                        <p:tav tm="100000">
                                          <p:val>
                                            <p:strVal val="#ppt_x"/>
                                          </p:val>
                                        </p:tav>
                                      </p:tavLst>
                                    </p:anim>
                                    <p:anim calcmode="lin" valueType="num">
                                      <p:cBhvr additive="base">
                                        <p:cTn id="38" dur="500" fill="hold"/>
                                        <p:tgtEl>
                                          <p:spTgt spid="198669"/>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8670"/>
                                        </p:tgtEl>
                                        <p:attrNameLst>
                                          <p:attrName>style.visibility</p:attrName>
                                        </p:attrNameLst>
                                      </p:cBhvr>
                                      <p:to>
                                        <p:strVal val="visible"/>
                                      </p:to>
                                    </p:set>
                                    <p:anim calcmode="lin" valueType="num">
                                      <p:cBhvr additive="base">
                                        <p:cTn id="43" dur="500" fill="hold"/>
                                        <p:tgtEl>
                                          <p:spTgt spid="198670"/>
                                        </p:tgtEl>
                                        <p:attrNameLst>
                                          <p:attrName>ppt_x</p:attrName>
                                        </p:attrNameLst>
                                      </p:cBhvr>
                                      <p:tavLst>
                                        <p:tav tm="0">
                                          <p:val>
                                            <p:strVal val="#ppt_x"/>
                                          </p:val>
                                        </p:tav>
                                        <p:tav tm="100000">
                                          <p:val>
                                            <p:strVal val="#ppt_x"/>
                                          </p:val>
                                        </p:tav>
                                      </p:tavLst>
                                    </p:anim>
                                    <p:anim calcmode="lin" valueType="num">
                                      <p:cBhvr additive="base">
                                        <p:cTn id="44" dur="500" fill="hold"/>
                                        <p:tgtEl>
                                          <p:spTgt spid="198670"/>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14" presetClass="entr" presetSubtype="5" fill="hold" nodeType="clickEffect">
                                  <p:stCondLst>
                                    <p:cond delay="0"/>
                                  </p:stCondLst>
                                  <p:childTnLst>
                                    <p:set>
                                      <p:cBhvr>
                                        <p:cTn id="48" dur="1" fill="hold">
                                          <p:stCondLst>
                                            <p:cond delay="0"/>
                                          </p:stCondLst>
                                        </p:cTn>
                                        <p:tgtEl>
                                          <p:spTgt spid="198671"/>
                                        </p:tgtEl>
                                        <p:attrNameLst>
                                          <p:attrName>style.visibility</p:attrName>
                                        </p:attrNameLst>
                                      </p:cBhvr>
                                      <p:to>
                                        <p:strVal val="visible"/>
                                      </p:to>
                                    </p:set>
                                    <p:animEffect transition="in" filter="randombar(vertical)">
                                      <p:cBhvr>
                                        <p:cTn id="49" dur="500"/>
                                        <p:tgtEl>
                                          <p:spTgt spid="198671"/>
                                        </p:tgtEl>
                                      </p:cBhvr>
                                    </p:animEffect>
                                  </p:childTnLst>
                                </p:cTn>
                              </p:par>
                            </p:childTnLst>
                          </p:cTn>
                        </p:par>
                      </p:childTnLst>
                    </p:cTn>
                  </p:par>
                  <p:par>
                    <p:cTn id="50" fill="hold" nodeType="clickPar">
                      <p:stCondLst>
                        <p:cond delay="indefinite"/>
                      </p:stCondLst>
                      <p:childTnLst>
                        <p:par>
                          <p:cTn id="51" fill="hold" nodeType="withGroup">
                            <p:stCondLst>
                              <p:cond delay="0"/>
                            </p:stCondLst>
                            <p:childTnLst>
                              <p:par>
                                <p:cTn id="52" presetID="14" presetClass="entr" presetSubtype="5" fill="hold" nodeType="clickEffect">
                                  <p:stCondLst>
                                    <p:cond delay="0"/>
                                  </p:stCondLst>
                                  <p:childTnLst>
                                    <p:set>
                                      <p:cBhvr>
                                        <p:cTn id="53" dur="1" fill="hold">
                                          <p:stCondLst>
                                            <p:cond delay="0"/>
                                          </p:stCondLst>
                                        </p:cTn>
                                        <p:tgtEl>
                                          <p:spTgt spid="198672"/>
                                        </p:tgtEl>
                                        <p:attrNameLst>
                                          <p:attrName>style.visibility</p:attrName>
                                        </p:attrNameLst>
                                      </p:cBhvr>
                                      <p:to>
                                        <p:strVal val="visible"/>
                                      </p:to>
                                    </p:set>
                                    <p:animEffect transition="in" filter="randombar(vertical)">
                                      <p:cBhvr>
                                        <p:cTn id="54" dur="500"/>
                                        <p:tgtEl>
                                          <p:spTgt spid="198672"/>
                                        </p:tgtEl>
                                      </p:cBhvr>
                                    </p:animEffect>
                                  </p:childTnLst>
                                </p:cTn>
                              </p:par>
                            </p:childTnLst>
                          </p:cTn>
                        </p:par>
                      </p:childTnLst>
                    </p:cTn>
                  </p:par>
                  <p:par>
                    <p:cTn id="55" fill="hold">
                      <p:stCondLst>
                        <p:cond delay="indefinite"/>
                      </p:stCondLst>
                      <p:childTnLst>
                        <p:par>
                          <p:cTn id="56" fill="hold">
                            <p:stCondLst>
                              <p:cond delay="0"/>
                            </p:stCondLst>
                            <p:childTnLst>
                              <p:par>
                                <p:cTn id="57" presetID="17" presetClass="entr" presetSubtype="2" fill="hold" grpId="0" nodeType="clickEffect">
                                  <p:stCondLst>
                                    <p:cond delay="0"/>
                                  </p:stCondLst>
                                  <p:childTnLst>
                                    <p:set>
                                      <p:cBhvr>
                                        <p:cTn id="58" dur="1" fill="hold">
                                          <p:stCondLst>
                                            <p:cond delay="0"/>
                                          </p:stCondLst>
                                        </p:cTn>
                                        <p:tgtEl>
                                          <p:spTgt spid="198673"/>
                                        </p:tgtEl>
                                        <p:attrNameLst>
                                          <p:attrName>style.visibility</p:attrName>
                                        </p:attrNameLst>
                                      </p:cBhvr>
                                      <p:to>
                                        <p:strVal val="visible"/>
                                      </p:to>
                                    </p:set>
                                    <p:anim calcmode="lin" valueType="num">
                                      <p:cBhvr>
                                        <p:cTn id="59" dur="500" fill="hold"/>
                                        <p:tgtEl>
                                          <p:spTgt spid="198673"/>
                                        </p:tgtEl>
                                        <p:attrNameLst>
                                          <p:attrName>ppt_x</p:attrName>
                                        </p:attrNameLst>
                                      </p:cBhvr>
                                      <p:tavLst>
                                        <p:tav tm="0">
                                          <p:val>
                                            <p:strVal val="#ppt_x+#ppt_w/2"/>
                                          </p:val>
                                        </p:tav>
                                        <p:tav tm="100000">
                                          <p:val>
                                            <p:strVal val="#ppt_x"/>
                                          </p:val>
                                        </p:tav>
                                      </p:tavLst>
                                    </p:anim>
                                    <p:anim calcmode="lin" valueType="num">
                                      <p:cBhvr>
                                        <p:cTn id="60" dur="500" fill="hold"/>
                                        <p:tgtEl>
                                          <p:spTgt spid="198673"/>
                                        </p:tgtEl>
                                        <p:attrNameLst>
                                          <p:attrName>ppt_y</p:attrName>
                                        </p:attrNameLst>
                                      </p:cBhvr>
                                      <p:tavLst>
                                        <p:tav tm="0">
                                          <p:val>
                                            <p:strVal val="#ppt_y"/>
                                          </p:val>
                                        </p:tav>
                                        <p:tav tm="100000">
                                          <p:val>
                                            <p:strVal val="#ppt_y"/>
                                          </p:val>
                                        </p:tav>
                                      </p:tavLst>
                                    </p:anim>
                                    <p:anim calcmode="lin" valueType="num">
                                      <p:cBhvr>
                                        <p:cTn id="61" dur="500" fill="hold"/>
                                        <p:tgtEl>
                                          <p:spTgt spid="198673"/>
                                        </p:tgtEl>
                                        <p:attrNameLst>
                                          <p:attrName>ppt_w</p:attrName>
                                        </p:attrNameLst>
                                      </p:cBhvr>
                                      <p:tavLst>
                                        <p:tav tm="0">
                                          <p:val>
                                            <p:fltVal val="0"/>
                                          </p:val>
                                        </p:tav>
                                        <p:tav tm="100000">
                                          <p:val>
                                            <p:strVal val="#ppt_w"/>
                                          </p:val>
                                        </p:tav>
                                      </p:tavLst>
                                    </p:anim>
                                    <p:anim calcmode="lin" valueType="num">
                                      <p:cBhvr>
                                        <p:cTn id="62" dur="500" fill="hold"/>
                                        <p:tgtEl>
                                          <p:spTgt spid="198673"/>
                                        </p:tgtEl>
                                        <p:attrNameLst>
                                          <p:attrName>ppt_h</p:attrName>
                                        </p:attrNameLst>
                                      </p:cBhvr>
                                      <p:tavLst>
                                        <p:tav tm="0">
                                          <p:val>
                                            <p:strVal val="#ppt_h"/>
                                          </p:val>
                                        </p:tav>
                                        <p:tav tm="100000">
                                          <p:val>
                                            <p:strVal val="#ppt_h"/>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17" presetClass="entr" presetSubtype="2" fill="hold" grpId="0" nodeType="clickEffect">
                                  <p:stCondLst>
                                    <p:cond delay="0"/>
                                  </p:stCondLst>
                                  <p:childTnLst>
                                    <p:set>
                                      <p:cBhvr>
                                        <p:cTn id="66" dur="1" fill="hold">
                                          <p:stCondLst>
                                            <p:cond delay="0"/>
                                          </p:stCondLst>
                                        </p:cTn>
                                        <p:tgtEl>
                                          <p:spTgt spid="198675"/>
                                        </p:tgtEl>
                                        <p:attrNameLst>
                                          <p:attrName>style.visibility</p:attrName>
                                        </p:attrNameLst>
                                      </p:cBhvr>
                                      <p:to>
                                        <p:strVal val="visible"/>
                                      </p:to>
                                    </p:set>
                                    <p:anim calcmode="lin" valueType="num">
                                      <p:cBhvr>
                                        <p:cTn id="67" dur="500" fill="hold"/>
                                        <p:tgtEl>
                                          <p:spTgt spid="198675"/>
                                        </p:tgtEl>
                                        <p:attrNameLst>
                                          <p:attrName>ppt_x</p:attrName>
                                        </p:attrNameLst>
                                      </p:cBhvr>
                                      <p:tavLst>
                                        <p:tav tm="0">
                                          <p:val>
                                            <p:strVal val="#ppt_x+#ppt_w/2"/>
                                          </p:val>
                                        </p:tav>
                                        <p:tav tm="100000">
                                          <p:val>
                                            <p:strVal val="#ppt_x"/>
                                          </p:val>
                                        </p:tav>
                                      </p:tavLst>
                                    </p:anim>
                                    <p:anim calcmode="lin" valueType="num">
                                      <p:cBhvr>
                                        <p:cTn id="68" dur="500" fill="hold"/>
                                        <p:tgtEl>
                                          <p:spTgt spid="198675"/>
                                        </p:tgtEl>
                                        <p:attrNameLst>
                                          <p:attrName>ppt_y</p:attrName>
                                        </p:attrNameLst>
                                      </p:cBhvr>
                                      <p:tavLst>
                                        <p:tav tm="0">
                                          <p:val>
                                            <p:strVal val="#ppt_y"/>
                                          </p:val>
                                        </p:tav>
                                        <p:tav tm="100000">
                                          <p:val>
                                            <p:strVal val="#ppt_y"/>
                                          </p:val>
                                        </p:tav>
                                      </p:tavLst>
                                    </p:anim>
                                    <p:anim calcmode="lin" valueType="num">
                                      <p:cBhvr>
                                        <p:cTn id="69" dur="500" fill="hold"/>
                                        <p:tgtEl>
                                          <p:spTgt spid="198675"/>
                                        </p:tgtEl>
                                        <p:attrNameLst>
                                          <p:attrName>ppt_w</p:attrName>
                                        </p:attrNameLst>
                                      </p:cBhvr>
                                      <p:tavLst>
                                        <p:tav tm="0">
                                          <p:val>
                                            <p:fltVal val="0"/>
                                          </p:val>
                                        </p:tav>
                                        <p:tav tm="100000">
                                          <p:val>
                                            <p:strVal val="#ppt_w"/>
                                          </p:val>
                                        </p:tav>
                                      </p:tavLst>
                                    </p:anim>
                                    <p:anim calcmode="lin" valueType="num">
                                      <p:cBhvr>
                                        <p:cTn id="70" dur="500" fill="hold"/>
                                        <p:tgtEl>
                                          <p:spTgt spid="198675"/>
                                        </p:tgtEl>
                                        <p:attrNameLst>
                                          <p:attrName>ppt_h</p:attrName>
                                        </p:attrNameLst>
                                      </p:cBhvr>
                                      <p:tavLst>
                                        <p:tav tm="0">
                                          <p:val>
                                            <p:strVal val="#ppt_h"/>
                                          </p:val>
                                        </p:tav>
                                        <p:tav tm="100000">
                                          <p:val>
                                            <p:strVal val="#ppt_h"/>
                                          </p:val>
                                        </p:tav>
                                      </p:tavLst>
                                    </p:anim>
                                  </p:childTnLst>
                                </p:cTn>
                              </p:par>
                            </p:childTnLst>
                          </p:cTn>
                        </p:par>
                      </p:childTnLst>
                    </p:cTn>
                  </p:par>
                  <p:par>
                    <p:cTn id="71" fill="hold">
                      <p:stCondLst>
                        <p:cond delay="indefinite"/>
                      </p:stCondLst>
                      <p:childTnLst>
                        <p:par>
                          <p:cTn id="72" fill="hold">
                            <p:stCondLst>
                              <p:cond delay="0"/>
                            </p:stCondLst>
                            <p:childTnLst>
                              <p:par>
                                <p:cTn id="73" presetID="17" presetClass="entr" presetSubtype="2" fill="hold" grpId="0" nodeType="clickEffect">
                                  <p:stCondLst>
                                    <p:cond delay="0"/>
                                  </p:stCondLst>
                                  <p:childTnLst>
                                    <p:set>
                                      <p:cBhvr>
                                        <p:cTn id="74" dur="1" fill="hold">
                                          <p:stCondLst>
                                            <p:cond delay="0"/>
                                          </p:stCondLst>
                                        </p:cTn>
                                        <p:tgtEl>
                                          <p:spTgt spid="198674"/>
                                        </p:tgtEl>
                                        <p:attrNameLst>
                                          <p:attrName>style.visibility</p:attrName>
                                        </p:attrNameLst>
                                      </p:cBhvr>
                                      <p:to>
                                        <p:strVal val="visible"/>
                                      </p:to>
                                    </p:set>
                                    <p:anim calcmode="lin" valueType="num">
                                      <p:cBhvr>
                                        <p:cTn id="75" dur="500" fill="hold"/>
                                        <p:tgtEl>
                                          <p:spTgt spid="198674"/>
                                        </p:tgtEl>
                                        <p:attrNameLst>
                                          <p:attrName>ppt_x</p:attrName>
                                        </p:attrNameLst>
                                      </p:cBhvr>
                                      <p:tavLst>
                                        <p:tav tm="0">
                                          <p:val>
                                            <p:strVal val="#ppt_x+#ppt_w/2"/>
                                          </p:val>
                                        </p:tav>
                                        <p:tav tm="100000">
                                          <p:val>
                                            <p:strVal val="#ppt_x"/>
                                          </p:val>
                                        </p:tav>
                                      </p:tavLst>
                                    </p:anim>
                                    <p:anim calcmode="lin" valueType="num">
                                      <p:cBhvr>
                                        <p:cTn id="76" dur="500" fill="hold"/>
                                        <p:tgtEl>
                                          <p:spTgt spid="198674"/>
                                        </p:tgtEl>
                                        <p:attrNameLst>
                                          <p:attrName>ppt_y</p:attrName>
                                        </p:attrNameLst>
                                      </p:cBhvr>
                                      <p:tavLst>
                                        <p:tav tm="0">
                                          <p:val>
                                            <p:strVal val="#ppt_y"/>
                                          </p:val>
                                        </p:tav>
                                        <p:tav tm="100000">
                                          <p:val>
                                            <p:strVal val="#ppt_y"/>
                                          </p:val>
                                        </p:tav>
                                      </p:tavLst>
                                    </p:anim>
                                    <p:anim calcmode="lin" valueType="num">
                                      <p:cBhvr>
                                        <p:cTn id="77" dur="500" fill="hold"/>
                                        <p:tgtEl>
                                          <p:spTgt spid="198674"/>
                                        </p:tgtEl>
                                        <p:attrNameLst>
                                          <p:attrName>ppt_w</p:attrName>
                                        </p:attrNameLst>
                                      </p:cBhvr>
                                      <p:tavLst>
                                        <p:tav tm="0">
                                          <p:val>
                                            <p:fltVal val="0"/>
                                          </p:val>
                                        </p:tav>
                                        <p:tav tm="100000">
                                          <p:val>
                                            <p:strVal val="#ppt_w"/>
                                          </p:val>
                                        </p:tav>
                                      </p:tavLst>
                                    </p:anim>
                                    <p:anim calcmode="lin" valueType="num">
                                      <p:cBhvr>
                                        <p:cTn id="78" dur="500" fill="hold"/>
                                        <p:tgtEl>
                                          <p:spTgt spid="19867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8668" grpId="0" autoUpdateAnimBg="0"/>
      <p:bldP spid="198669" grpId="0" autoUpdateAnimBg="0"/>
      <p:bldP spid="198670" grpId="0" autoUpdateAnimBg="0"/>
      <p:bldP spid="198673" grpId="0" animBg="1"/>
      <p:bldP spid="198674" grpId="0" animBg="1"/>
      <p:bldP spid="19867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20</a:t>
            </a:fld>
            <a:endParaRPr lang="fr-FR"/>
          </a:p>
        </p:txBody>
      </p:sp>
      <p:sp>
        <p:nvSpPr>
          <p:cNvPr id="10" name="TextBox 1"/>
          <p:cNvSpPr txBox="1">
            <a:spLocks noChangeArrowheads="1"/>
          </p:cNvSpPr>
          <p:nvPr/>
        </p:nvSpPr>
        <p:spPr bwMode="auto">
          <a:xfrm>
            <a:off x="899593" y="188640"/>
            <a:ext cx="824440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SM, </a:t>
            </a:r>
            <a:r>
              <a:rPr lang="en-US" sz="40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Tevatron</a:t>
            </a:r>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and LHC</a:t>
            </a:r>
            <a:endParaRPr lang="en-US"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nvGrpSpPr>
          <p:cNvPr id="4" name="Group 3"/>
          <p:cNvGrpSpPr/>
          <p:nvPr/>
        </p:nvGrpSpPr>
        <p:grpSpPr>
          <a:xfrm>
            <a:off x="1835696" y="1169672"/>
            <a:ext cx="5820432" cy="5571696"/>
            <a:chOff x="1835696" y="1169672"/>
            <a:chExt cx="5820432" cy="5571696"/>
          </a:xfrm>
        </p:grpSpPr>
        <p:pic>
          <p:nvPicPr>
            <p:cNvPr id="322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35696" y="1169672"/>
              <a:ext cx="5820432" cy="55716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4-Point Star 8"/>
            <p:cNvSpPr/>
            <p:nvPr/>
          </p:nvSpPr>
          <p:spPr bwMode="auto">
            <a:xfrm>
              <a:off x="4572000" y="4221088"/>
              <a:ext cx="288032" cy="288032"/>
            </a:xfrm>
            <a:prstGeom prst="star4">
              <a:avLst/>
            </a:prstGeom>
            <a:solidFill>
              <a:srgbClr val="FF66CC"/>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grpSp>
    </p:spTree>
    <p:extLst>
      <p:ext uri="{BB962C8B-B14F-4D97-AF65-F5344CB8AC3E}">
        <p14:creationId xmlns:p14="http://schemas.microsoft.com/office/powerpoint/2010/main" val="388588747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21</a:t>
            </a:fld>
            <a:endParaRPr lang="fr-FR"/>
          </a:p>
        </p:txBody>
      </p:sp>
      <p:pic>
        <p:nvPicPr>
          <p:cNvPr id="3143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0528" y="90488"/>
            <a:ext cx="9458325" cy="6677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9424388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22</a:t>
            </a:fld>
            <a:endParaRPr lang="fr-FR"/>
          </a:p>
        </p:txBody>
      </p:sp>
      <p:pic>
        <p:nvPicPr>
          <p:cNvPr id="3082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7253"/>
            <a:ext cx="9144000" cy="68652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347864" y="6525344"/>
            <a:ext cx="2430474" cy="400110"/>
          </a:xfrm>
          <a:prstGeom prst="rect">
            <a:avLst/>
          </a:prstGeom>
          <a:noFill/>
        </p:spPr>
        <p:txBody>
          <a:bodyPr wrap="none" rtlCol="0">
            <a:spAutoFit/>
          </a:bodyPr>
          <a:lstStyle/>
          <a:p>
            <a:r>
              <a:rPr lang="en-US" sz="2000" b="1" i="0" dirty="0">
                <a:solidFill>
                  <a:srgbClr val="00B050"/>
                </a:solidFill>
              </a:rPr>
              <a:t>Victor E. </a:t>
            </a:r>
            <a:r>
              <a:rPr lang="en-US" sz="2000" b="1" i="0" dirty="0" err="1">
                <a:solidFill>
                  <a:srgbClr val="00B050"/>
                </a:solidFill>
              </a:rPr>
              <a:t>Bazterra</a:t>
            </a:r>
            <a:endParaRPr lang="bg-BG" sz="2000" b="1" dirty="0">
              <a:solidFill>
                <a:srgbClr val="00B050"/>
              </a:solidFill>
            </a:endParaRPr>
          </a:p>
        </p:txBody>
      </p:sp>
    </p:spTree>
    <p:extLst>
      <p:ext uri="{BB962C8B-B14F-4D97-AF65-F5344CB8AC3E}">
        <p14:creationId xmlns:p14="http://schemas.microsoft.com/office/powerpoint/2010/main" val="100164293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23</a:t>
            </a:fld>
            <a:endParaRPr lang="fr-FR"/>
          </a:p>
        </p:txBody>
      </p:sp>
      <p:pic>
        <p:nvPicPr>
          <p:cNvPr id="3092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80512" cy="6858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3347864" y="6525344"/>
            <a:ext cx="2430474" cy="400110"/>
          </a:xfrm>
          <a:prstGeom prst="rect">
            <a:avLst/>
          </a:prstGeom>
          <a:noFill/>
        </p:spPr>
        <p:txBody>
          <a:bodyPr wrap="none" rtlCol="0">
            <a:spAutoFit/>
          </a:bodyPr>
          <a:lstStyle/>
          <a:p>
            <a:r>
              <a:rPr lang="en-US" sz="2000" b="1" i="0" dirty="0">
                <a:solidFill>
                  <a:srgbClr val="00B050"/>
                </a:solidFill>
              </a:rPr>
              <a:t>Victor E. </a:t>
            </a:r>
            <a:r>
              <a:rPr lang="en-US" sz="2000" b="1" i="0" dirty="0" err="1">
                <a:solidFill>
                  <a:srgbClr val="00B050"/>
                </a:solidFill>
              </a:rPr>
              <a:t>Bazterra</a:t>
            </a:r>
            <a:endParaRPr lang="bg-BG" sz="2000" b="1" dirty="0">
              <a:solidFill>
                <a:srgbClr val="00B050"/>
              </a:solidFill>
            </a:endParaRPr>
          </a:p>
        </p:txBody>
      </p:sp>
    </p:spTree>
    <p:extLst>
      <p:ext uri="{BB962C8B-B14F-4D97-AF65-F5344CB8AC3E}">
        <p14:creationId xmlns:p14="http://schemas.microsoft.com/office/powerpoint/2010/main" val="16197305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24</a:t>
            </a:fld>
            <a:endParaRPr lang="fr-FR" dirty="0"/>
          </a:p>
        </p:txBody>
      </p:sp>
      <p:grpSp>
        <p:nvGrpSpPr>
          <p:cNvPr id="6" name="Group 5"/>
          <p:cNvGrpSpPr/>
          <p:nvPr/>
        </p:nvGrpSpPr>
        <p:grpSpPr>
          <a:xfrm>
            <a:off x="-612000" y="-216000"/>
            <a:ext cx="10341293" cy="7313295"/>
            <a:chOff x="-612000" y="-216000"/>
            <a:chExt cx="10341293" cy="7313295"/>
          </a:xfrm>
        </p:grpSpPr>
        <p:pic>
          <p:nvPicPr>
            <p:cNvPr id="2672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2000" y="-216000"/>
              <a:ext cx="10341293" cy="73132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a:spLocks noChangeAspect="1"/>
            </p:cNvSpPr>
            <p:nvPr/>
          </p:nvSpPr>
          <p:spPr>
            <a:xfrm>
              <a:off x="5291999" y="1052736"/>
              <a:ext cx="3690410" cy="491754"/>
            </a:xfrm>
            <a:prstGeom prst="rect">
              <a:avLst/>
            </a:prstGeom>
            <a:solidFill>
              <a:schemeClr val="bg1"/>
            </a:solidFill>
          </p:spPr>
          <p:txBody>
            <a:bodyPr wrap="none" rtlCol="0">
              <a:spAutoFit/>
            </a:bodyPr>
            <a:lstStyle/>
            <a:p>
              <a:pPr algn="l"/>
              <a:r>
                <a:rPr lang="en-US" i="0" dirty="0" err="1" smtClean="0">
                  <a:solidFill>
                    <a:schemeClr val="tx1"/>
                  </a:solidFill>
                </a:rPr>
                <a:t>L</a:t>
              </a:r>
              <a:r>
                <a:rPr lang="en-US" i="0" baseline="-25000" dirty="0" err="1" smtClean="0">
                  <a:solidFill>
                    <a:schemeClr val="tx1"/>
                  </a:solidFill>
                </a:rPr>
                <a:t>peak</a:t>
              </a:r>
              <a:r>
                <a:rPr lang="en-US" i="0" dirty="0" smtClean="0">
                  <a:solidFill>
                    <a:schemeClr val="tx1"/>
                  </a:solidFill>
                </a:rPr>
                <a:t>=4.3 x 10</a:t>
              </a:r>
              <a:r>
                <a:rPr lang="en-US" i="0" baseline="30000" dirty="0" smtClean="0">
                  <a:solidFill>
                    <a:schemeClr val="tx1"/>
                  </a:solidFill>
                </a:rPr>
                <a:t>32</a:t>
              </a:r>
              <a:r>
                <a:rPr lang="en-US" i="0" dirty="0">
                  <a:solidFill>
                    <a:schemeClr val="tx1"/>
                  </a:solidFill>
                </a:rPr>
                <a:t> </a:t>
              </a:r>
              <a:r>
                <a:rPr lang="en-US" i="0" dirty="0" smtClean="0">
                  <a:solidFill>
                    <a:schemeClr val="tx1"/>
                  </a:solidFill>
                </a:rPr>
                <a:t>cm</a:t>
              </a:r>
              <a:r>
                <a:rPr lang="en-US" i="0" baseline="30000" dirty="0" smtClean="0">
                  <a:solidFill>
                    <a:schemeClr val="tx1"/>
                  </a:solidFill>
                </a:rPr>
                <a:t>-2 </a:t>
              </a:r>
              <a:r>
                <a:rPr lang="en-US" i="0" dirty="0" smtClean="0">
                  <a:solidFill>
                    <a:schemeClr val="tx1"/>
                  </a:solidFill>
                </a:rPr>
                <a:t>s</a:t>
              </a:r>
              <a:r>
                <a:rPr lang="en-US" i="0" baseline="30000" dirty="0" smtClean="0">
                  <a:solidFill>
                    <a:schemeClr val="tx1"/>
                  </a:solidFill>
                </a:rPr>
                <a:t>-1 </a:t>
              </a:r>
              <a:endParaRPr lang="bg-BG" i="0" dirty="0">
                <a:solidFill>
                  <a:schemeClr val="tx1"/>
                </a:solidFill>
              </a:endParaRPr>
            </a:p>
          </p:txBody>
        </p:sp>
      </p:grpSp>
      <p:sp>
        <p:nvSpPr>
          <p:cNvPr id="8" name="TextBox 7"/>
          <p:cNvSpPr txBox="1"/>
          <p:nvPr/>
        </p:nvSpPr>
        <p:spPr>
          <a:xfrm>
            <a:off x="4350818" y="2204864"/>
            <a:ext cx="627095" cy="461665"/>
          </a:xfrm>
          <a:prstGeom prst="rect">
            <a:avLst/>
          </a:prstGeom>
          <a:noFill/>
        </p:spPr>
        <p:txBody>
          <a:bodyPr wrap="none" rtlCol="0">
            <a:spAutoFit/>
          </a:bodyPr>
          <a:lstStyle/>
          <a:p>
            <a:pPr marL="342900" indent="-342900">
              <a:buFont typeface="Wingdings" pitchFamily="2" charset="2"/>
              <a:buChar char="ü"/>
            </a:pPr>
            <a:r>
              <a:rPr lang="en-US" dirty="0">
                <a:solidFill>
                  <a:srgbClr val="FF0000"/>
                </a:solidFill>
              </a:rPr>
              <a:t> </a:t>
            </a:r>
            <a:endParaRPr lang="bg-BG" dirty="0">
              <a:solidFill>
                <a:srgbClr val="FF0000"/>
              </a:solidFill>
            </a:endParaRPr>
          </a:p>
        </p:txBody>
      </p:sp>
      <p:sp>
        <p:nvSpPr>
          <p:cNvPr id="10" name="TextBox 9"/>
          <p:cNvSpPr txBox="1"/>
          <p:nvPr/>
        </p:nvSpPr>
        <p:spPr>
          <a:xfrm>
            <a:off x="4355976" y="1916832"/>
            <a:ext cx="627095" cy="461665"/>
          </a:xfrm>
          <a:prstGeom prst="rect">
            <a:avLst/>
          </a:prstGeom>
          <a:noFill/>
        </p:spPr>
        <p:txBody>
          <a:bodyPr wrap="none" rtlCol="0">
            <a:spAutoFit/>
          </a:bodyPr>
          <a:lstStyle/>
          <a:p>
            <a:pPr marL="342900" indent="-342900">
              <a:buFont typeface="Wingdings" pitchFamily="2" charset="2"/>
              <a:buChar char="ü"/>
            </a:pPr>
            <a:r>
              <a:rPr lang="en-US" dirty="0">
                <a:solidFill>
                  <a:srgbClr val="FF0000"/>
                </a:solidFill>
              </a:rPr>
              <a:t> </a:t>
            </a:r>
            <a:endParaRPr lang="bg-BG" dirty="0">
              <a:solidFill>
                <a:srgbClr val="FF0000"/>
              </a:solidFill>
            </a:endParaRPr>
          </a:p>
        </p:txBody>
      </p:sp>
      <p:grpSp>
        <p:nvGrpSpPr>
          <p:cNvPr id="14" name="Group 13"/>
          <p:cNvGrpSpPr/>
          <p:nvPr/>
        </p:nvGrpSpPr>
        <p:grpSpPr>
          <a:xfrm>
            <a:off x="1331640" y="2666529"/>
            <a:ext cx="4392488" cy="474439"/>
            <a:chOff x="1331640" y="2666529"/>
            <a:chExt cx="4392488" cy="474439"/>
          </a:xfrm>
        </p:grpSpPr>
        <p:cxnSp>
          <p:nvCxnSpPr>
            <p:cNvPr id="11" name="Straight Connector 10"/>
            <p:cNvCxnSpPr/>
            <p:nvPr/>
          </p:nvCxnSpPr>
          <p:spPr bwMode="auto">
            <a:xfrm flipV="1">
              <a:off x="1331640" y="2666529"/>
              <a:ext cx="4392488" cy="474439"/>
            </a:xfrm>
            <a:prstGeom prst="line">
              <a:avLst/>
            </a:prstGeom>
            <a:solidFill>
              <a:schemeClr val="accent1"/>
            </a:solidFill>
            <a:ln w="38100" cap="flat" cmpd="sng" algn="ctr">
              <a:solidFill>
                <a:srgbClr val="FF0000"/>
              </a:solidFill>
              <a:prstDash val="solid"/>
              <a:round/>
              <a:headEnd type="none" w="med" len="med"/>
              <a:tailEnd type="none" w="med" len="med"/>
            </a:ln>
            <a:effectLst/>
          </p:spPr>
        </p:cxnSp>
        <p:cxnSp>
          <p:nvCxnSpPr>
            <p:cNvPr id="13" name="Straight Connector 12"/>
            <p:cNvCxnSpPr/>
            <p:nvPr/>
          </p:nvCxnSpPr>
          <p:spPr bwMode="auto">
            <a:xfrm>
              <a:off x="1331640" y="2666529"/>
              <a:ext cx="4248472" cy="474439"/>
            </a:xfrm>
            <a:prstGeom prst="line">
              <a:avLst/>
            </a:prstGeom>
            <a:solidFill>
              <a:schemeClr val="accent1"/>
            </a:solidFill>
            <a:ln w="38100" cap="flat" cmpd="sng" algn="ctr">
              <a:solidFill>
                <a:srgbClr val="FF0000"/>
              </a:solidFill>
              <a:prstDash val="solid"/>
              <a:round/>
              <a:headEnd type="none" w="med" len="med"/>
              <a:tailEnd type="none" w="med" len="med"/>
            </a:ln>
            <a:effectLst/>
          </p:spPr>
        </p:cxnSp>
      </p:grpSp>
      <p:pic>
        <p:nvPicPr>
          <p:cNvPr id="30720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4221088"/>
            <a:ext cx="2664296" cy="2153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29609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anim calcmode="lin" valueType="num">
                                      <p:cBhvr additive="base">
                                        <p:cTn id="7" dur="500" fill="hold"/>
                                        <p:tgtEl>
                                          <p:spTgt spid="10">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1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8">
                                            <p:txEl>
                                              <p:pRg st="0" end="0"/>
                                            </p:txEl>
                                          </p:spTgt>
                                        </p:tgtEl>
                                        <p:attrNameLst>
                                          <p:attrName>style.visibility</p:attrName>
                                        </p:attrNameLst>
                                      </p:cBhvr>
                                      <p:to>
                                        <p:strVal val="visible"/>
                                      </p:to>
                                    </p:set>
                                    <p:anim calcmode="lin" valueType="num">
                                      <p:cBhvr additive="base">
                                        <p:cTn id="13" dur="500" fill="hold"/>
                                        <p:tgtEl>
                                          <p:spTgt spid="8">
                                            <p:txEl>
                                              <p:pRg st="0" end="0"/>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8">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up)">
                                      <p:cBhvr>
                                        <p:cTn id="1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25</a:t>
            </a:fld>
            <a:endParaRPr lang="fr-FR"/>
          </a:p>
        </p:txBody>
      </p:sp>
      <p:pic>
        <p:nvPicPr>
          <p:cNvPr id="3102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4544" y="-27385"/>
            <a:ext cx="9742075" cy="6877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409310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a:srcRect/>
          <a:stretch>
            <a:fillRect/>
          </a:stretch>
        </p:blipFill>
        <p:spPr bwMode="auto">
          <a:xfrm>
            <a:off x="151388" y="0"/>
            <a:ext cx="8813100" cy="6813376"/>
          </a:xfrm>
          <a:prstGeom prst="rect">
            <a:avLst/>
          </a:prstGeom>
          <a:noFill/>
          <a:ln w="9525">
            <a:noFill/>
            <a:miter lim="800000"/>
            <a:headEnd/>
            <a:tailEnd/>
          </a:ln>
          <a:effectLst/>
        </p:spPr>
      </p:pic>
    </p:spTree>
    <p:extLst>
      <p:ext uri="{BB962C8B-B14F-4D97-AF65-F5344CB8AC3E}">
        <p14:creationId xmlns:p14="http://schemas.microsoft.com/office/powerpoint/2010/main" val="126387335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27</a:t>
            </a:fld>
            <a:endParaRPr lang="fr-FR"/>
          </a:p>
        </p:txBody>
      </p:sp>
      <p:pic>
        <p:nvPicPr>
          <p:cNvPr id="3112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27385"/>
            <a:ext cx="9081135" cy="701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23092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28</a:t>
            </a:fld>
            <a:endParaRPr lang="fr-FR"/>
          </a:p>
        </p:txBody>
      </p:sp>
      <p:pic>
        <p:nvPicPr>
          <p:cNvPr id="3133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27384"/>
            <a:ext cx="9081135" cy="701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765530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29</a:t>
            </a:fld>
            <a:endParaRPr lang="fr-FR"/>
          </a:p>
        </p:txBody>
      </p:sp>
      <p:pic>
        <p:nvPicPr>
          <p:cNvPr id="3123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27384"/>
            <a:ext cx="9081135" cy="7010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873988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931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429000"/>
            <a:ext cx="3093720" cy="33680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a:t>
            </a:fld>
            <a:endParaRPr lang="fr-FR"/>
          </a:p>
        </p:txBody>
      </p:sp>
      <p:sp>
        <p:nvSpPr>
          <p:cNvPr id="4" name="Title 1"/>
          <p:cNvSpPr txBox="1">
            <a:spLocks/>
          </p:cNvSpPr>
          <p:nvPr/>
        </p:nvSpPr>
        <p:spPr>
          <a:xfrm>
            <a:off x="1835696" y="188640"/>
            <a:ext cx="6286544" cy="785818"/>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Gauge group of the SM</a:t>
            </a:r>
            <a:endParaRPr kumimoji="0" lang="bg-BG" sz="4000" b="1" i="0" u="none" strike="noStrike" kern="0" cap="none" spc="0" normalizeH="0" baseline="0" noProof="0" dirty="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graphicFrame>
        <p:nvGraphicFramePr>
          <p:cNvPr id="10" name="Object 9"/>
          <p:cNvGraphicFramePr>
            <a:graphicFrameLocks noChangeAspect="1"/>
          </p:cNvGraphicFramePr>
          <p:nvPr>
            <p:extLst>
              <p:ext uri="{D42A27DB-BD31-4B8C-83A1-F6EECF244321}">
                <p14:modId xmlns:p14="http://schemas.microsoft.com/office/powerpoint/2010/main" val="1445032269"/>
              </p:ext>
            </p:extLst>
          </p:nvPr>
        </p:nvGraphicFramePr>
        <p:xfrm>
          <a:off x="576000" y="1201738"/>
          <a:ext cx="8445500" cy="571500"/>
        </p:xfrm>
        <a:graphic>
          <a:graphicData uri="http://schemas.openxmlformats.org/presentationml/2006/ole">
            <mc:AlternateContent xmlns:mc="http://schemas.openxmlformats.org/markup-compatibility/2006">
              <mc:Choice xmlns:v="urn:schemas-microsoft-com:vml" Requires="v">
                <p:oleObj spid="_x0000_s270330" name="Equation" r:id="rId4" imgW="3377880" imgH="228600" progId="Equation.DSMT4">
                  <p:embed/>
                </p:oleObj>
              </mc:Choice>
              <mc:Fallback>
                <p:oleObj name="Equation" r:id="rId4" imgW="3377880" imgH="228600" progId="Equation.DSMT4">
                  <p:embed/>
                  <p:pic>
                    <p:nvPicPr>
                      <p:cNvPr id="0" name=""/>
                      <p:cNvPicPr>
                        <a:picLocks noChangeAspect="1" noChangeArrowheads="1"/>
                      </p:cNvPicPr>
                      <p:nvPr/>
                    </p:nvPicPr>
                    <p:blipFill>
                      <a:blip r:embed="rId5"/>
                      <a:srcRect/>
                      <a:stretch>
                        <a:fillRect/>
                      </a:stretch>
                    </p:blipFill>
                    <p:spPr bwMode="auto">
                      <a:xfrm>
                        <a:off x="576000" y="1201738"/>
                        <a:ext cx="8445500" cy="571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3696882183"/>
              </p:ext>
            </p:extLst>
          </p:nvPr>
        </p:nvGraphicFramePr>
        <p:xfrm>
          <a:off x="1447800" y="1629420"/>
          <a:ext cx="7683500" cy="1079500"/>
        </p:xfrm>
        <a:graphic>
          <a:graphicData uri="http://schemas.openxmlformats.org/presentationml/2006/ole">
            <mc:AlternateContent xmlns:mc="http://schemas.openxmlformats.org/markup-compatibility/2006">
              <mc:Choice xmlns:v="urn:schemas-microsoft-com:vml" Requires="v">
                <p:oleObj spid="_x0000_s270331" name="Equation" r:id="rId6" imgW="3073320" imgH="431640" progId="Equation.DSMT4">
                  <p:embed/>
                </p:oleObj>
              </mc:Choice>
              <mc:Fallback>
                <p:oleObj name="Equation" r:id="rId6" imgW="3073320" imgH="431640" progId="Equation.DSMT4">
                  <p:embed/>
                  <p:pic>
                    <p:nvPicPr>
                      <p:cNvPr id="0" name=""/>
                      <p:cNvPicPr>
                        <a:picLocks noChangeAspect="1" noChangeArrowheads="1"/>
                      </p:cNvPicPr>
                      <p:nvPr/>
                    </p:nvPicPr>
                    <p:blipFill>
                      <a:blip r:embed="rId7"/>
                      <a:srcRect/>
                      <a:stretch>
                        <a:fillRect/>
                      </a:stretch>
                    </p:blipFill>
                    <p:spPr bwMode="auto">
                      <a:xfrm>
                        <a:off x="1447800" y="1629420"/>
                        <a:ext cx="7683500" cy="1079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17" name="Group 16"/>
          <p:cNvGrpSpPr/>
          <p:nvPr/>
        </p:nvGrpSpPr>
        <p:grpSpPr>
          <a:xfrm>
            <a:off x="925457" y="2457032"/>
            <a:ext cx="6202543" cy="1260000"/>
            <a:chOff x="925457" y="2340000"/>
            <a:chExt cx="6202543" cy="1260000"/>
          </a:xfrm>
        </p:grpSpPr>
        <p:graphicFrame>
          <p:nvGraphicFramePr>
            <p:cNvPr id="13" name="Object 12"/>
            <p:cNvGraphicFramePr>
              <a:graphicFrameLocks noChangeAspect="1"/>
            </p:cNvGraphicFramePr>
            <p:nvPr>
              <p:extLst>
                <p:ext uri="{D42A27DB-BD31-4B8C-83A1-F6EECF244321}">
                  <p14:modId xmlns:p14="http://schemas.microsoft.com/office/powerpoint/2010/main" val="1579102716"/>
                </p:ext>
              </p:extLst>
            </p:nvPr>
          </p:nvGraphicFramePr>
          <p:xfrm>
            <a:off x="971600" y="2381250"/>
            <a:ext cx="5937250" cy="1047750"/>
          </p:xfrm>
          <a:graphic>
            <a:graphicData uri="http://schemas.openxmlformats.org/presentationml/2006/ole">
              <mc:AlternateContent xmlns:mc="http://schemas.openxmlformats.org/markup-compatibility/2006">
                <mc:Choice xmlns:v="urn:schemas-microsoft-com:vml" Requires="v">
                  <p:oleObj spid="_x0000_s270332" name="Equation" r:id="rId8" imgW="2374560" imgH="419040" progId="Equation.DSMT4">
                    <p:embed/>
                  </p:oleObj>
                </mc:Choice>
                <mc:Fallback>
                  <p:oleObj name="Equation" r:id="rId8" imgW="2374560" imgH="419040" progId="Equation.DSMT4">
                    <p:embed/>
                    <p:pic>
                      <p:nvPicPr>
                        <p:cNvPr id="0" name=""/>
                        <p:cNvPicPr>
                          <a:picLocks noChangeAspect="1" noChangeArrowheads="1"/>
                        </p:cNvPicPr>
                        <p:nvPr/>
                      </p:nvPicPr>
                      <p:blipFill>
                        <a:blip r:embed="rId9"/>
                        <a:srcRect/>
                        <a:stretch>
                          <a:fillRect/>
                        </a:stretch>
                      </p:blipFill>
                      <p:spPr bwMode="auto">
                        <a:xfrm>
                          <a:off x="971600" y="2381250"/>
                          <a:ext cx="5937250" cy="10477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6" name="Oval 5"/>
            <p:cNvSpPr/>
            <p:nvPr/>
          </p:nvSpPr>
          <p:spPr bwMode="auto">
            <a:xfrm rot="-1200000">
              <a:off x="5616000" y="2340000"/>
              <a:ext cx="1512000" cy="1260000"/>
            </a:xfrm>
            <a:prstGeom prst="ellipse">
              <a:avLst/>
            </a:prstGeom>
            <a:solidFill>
              <a:srgbClr val="FF0000">
                <a:alpha val="10000"/>
              </a:srgbClr>
            </a:solidFill>
            <a:ln w="50800" cap="flat" cmpd="sng" algn="ctr">
              <a:solidFill>
                <a:srgbClr val="FF0000"/>
              </a:solidFill>
              <a:prstDash val="solid"/>
              <a:round/>
              <a:headEnd type="none" w="med" len="med"/>
              <a:tailEnd type="none" w="med" len="med"/>
            </a:ln>
            <a:effectLst/>
          </p:spPr>
          <p:txBody>
            <a:bodyPr rtlCol="0" anchor="ctr"/>
            <a:lstStyle/>
            <a:p>
              <a:pPr algn="ctr"/>
              <a:endParaRPr lang="bg-BG"/>
            </a:p>
          </p:txBody>
        </p:sp>
        <p:sp>
          <p:nvSpPr>
            <p:cNvPr id="16" name="Oval 15"/>
            <p:cNvSpPr/>
            <p:nvPr/>
          </p:nvSpPr>
          <p:spPr bwMode="auto">
            <a:xfrm rot="-1200000">
              <a:off x="925457" y="2340000"/>
              <a:ext cx="1512000" cy="1260000"/>
            </a:xfrm>
            <a:prstGeom prst="ellipse">
              <a:avLst/>
            </a:prstGeom>
            <a:solidFill>
              <a:srgbClr val="FF0000">
                <a:alpha val="10000"/>
              </a:srgbClr>
            </a:solidFill>
            <a:ln w="50800" cap="flat" cmpd="sng" algn="ctr">
              <a:solidFill>
                <a:srgbClr val="FF0000"/>
              </a:solidFill>
              <a:prstDash val="solid"/>
              <a:round/>
              <a:headEnd type="none" w="med" len="med"/>
              <a:tailEnd type="none" w="med" len="med"/>
            </a:ln>
            <a:effectLst/>
          </p:spPr>
          <p:txBody>
            <a:bodyPr rtlCol="0" anchor="ctr"/>
            <a:lstStyle/>
            <a:p>
              <a:pPr algn="ctr"/>
              <a:endParaRPr lang="bg-BG"/>
            </a:p>
          </p:txBody>
        </p:sp>
      </p:grpSp>
      <p:sp>
        <p:nvSpPr>
          <p:cNvPr id="19" name="TextBox 18"/>
          <p:cNvSpPr txBox="1">
            <a:spLocks noChangeArrowheads="1"/>
          </p:cNvSpPr>
          <p:nvPr/>
        </p:nvSpPr>
        <p:spPr bwMode="auto">
          <a:xfrm>
            <a:off x="899592" y="4365104"/>
            <a:ext cx="20162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2000" i="0" dirty="0">
                <a:solidFill>
                  <a:srgbClr val="00B050"/>
                </a:solidFill>
              </a:rPr>
              <a:t>I.Khriplovich’68</a:t>
            </a:r>
          </a:p>
        </p:txBody>
      </p:sp>
      <p:grpSp>
        <p:nvGrpSpPr>
          <p:cNvPr id="18" name="Group 17"/>
          <p:cNvGrpSpPr/>
          <p:nvPr/>
        </p:nvGrpSpPr>
        <p:grpSpPr>
          <a:xfrm>
            <a:off x="3456000" y="4149080"/>
            <a:ext cx="5629727" cy="1728000"/>
            <a:chOff x="3262753" y="3861048"/>
            <a:chExt cx="5629727" cy="1719015"/>
          </a:xfrm>
        </p:grpSpPr>
        <p:grpSp>
          <p:nvGrpSpPr>
            <p:cNvPr id="20" name="Group 10"/>
            <p:cNvGrpSpPr>
              <a:grpSpLocks/>
            </p:cNvGrpSpPr>
            <p:nvPr/>
          </p:nvGrpSpPr>
          <p:grpSpPr bwMode="auto">
            <a:xfrm>
              <a:off x="3498155" y="3861048"/>
              <a:ext cx="5394325" cy="1719015"/>
              <a:chOff x="3498155" y="2643188"/>
              <a:chExt cx="5394325" cy="1719015"/>
            </a:xfrm>
          </p:grpSpPr>
          <p:graphicFrame>
            <p:nvGraphicFramePr>
              <p:cNvPr id="21" name="Object 4"/>
              <p:cNvGraphicFramePr>
                <a:graphicFrameLocks noChangeAspect="1"/>
              </p:cNvGraphicFramePr>
              <p:nvPr>
                <p:extLst>
                  <p:ext uri="{D42A27DB-BD31-4B8C-83A1-F6EECF244321}">
                    <p14:modId xmlns:p14="http://schemas.microsoft.com/office/powerpoint/2010/main" val="3460778045"/>
                  </p:ext>
                </p:extLst>
              </p:nvPr>
            </p:nvGraphicFramePr>
            <p:xfrm>
              <a:off x="3498155" y="3219203"/>
              <a:ext cx="5394325" cy="1143000"/>
            </p:xfrm>
            <a:graphic>
              <a:graphicData uri="http://schemas.openxmlformats.org/presentationml/2006/ole">
                <mc:AlternateContent xmlns:mc="http://schemas.openxmlformats.org/markup-compatibility/2006">
                  <mc:Choice xmlns:v="urn:schemas-microsoft-com:vml" Requires="v">
                    <p:oleObj spid="_x0000_s270333" name="Equation" r:id="rId10" imgW="2158920" imgH="457200" progId="Equation.DSMT4">
                      <p:embed/>
                    </p:oleObj>
                  </mc:Choice>
                  <mc:Fallback>
                    <p:oleObj name="Equation" r:id="rId10" imgW="2158920" imgH="457200" progId="Equation.DSMT4">
                      <p:embed/>
                      <p:pic>
                        <p:nvPicPr>
                          <p:cNvPr id="0" name=""/>
                          <p:cNvPicPr>
                            <a:picLocks noChangeAspect="1" noChangeArrowheads="1"/>
                          </p:cNvPicPr>
                          <p:nvPr/>
                        </p:nvPicPr>
                        <p:blipFill>
                          <a:blip r:embed="rId11"/>
                          <a:srcRect/>
                          <a:stretch>
                            <a:fillRect/>
                          </a:stretch>
                        </p:blipFill>
                        <p:spPr bwMode="auto">
                          <a:xfrm>
                            <a:off x="3498155" y="3219203"/>
                            <a:ext cx="5394325" cy="1143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3" name="TextBox 7"/>
              <p:cNvSpPr txBox="1">
                <a:spLocks noChangeArrowheads="1"/>
              </p:cNvSpPr>
              <p:nvPr/>
            </p:nvSpPr>
            <p:spPr bwMode="auto">
              <a:xfrm>
                <a:off x="3782002" y="2643188"/>
                <a:ext cx="47724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i="0" dirty="0"/>
                  <a:t>Spontaneous Symmetry Breaking</a:t>
                </a:r>
              </a:p>
            </p:txBody>
          </p:sp>
        </p:grpSp>
        <p:sp>
          <p:nvSpPr>
            <p:cNvPr id="24" name="Oval 23"/>
            <p:cNvSpPr>
              <a:spLocks noChangeAspect="1"/>
            </p:cNvSpPr>
            <p:nvPr/>
          </p:nvSpPr>
          <p:spPr bwMode="auto">
            <a:xfrm rot="20400000">
              <a:off x="3262753" y="4508477"/>
              <a:ext cx="982800" cy="819000"/>
            </a:xfrm>
            <a:prstGeom prst="ellipse">
              <a:avLst/>
            </a:prstGeom>
            <a:solidFill>
              <a:srgbClr val="FF0000">
                <a:alpha val="10000"/>
              </a:srgbClr>
            </a:solidFill>
            <a:ln w="50800" cap="flat" cmpd="sng" algn="ctr">
              <a:solidFill>
                <a:srgbClr val="FF0000"/>
              </a:solidFill>
              <a:prstDash val="solid"/>
              <a:round/>
              <a:headEnd type="none" w="med" len="med"/>
              <a:tailEnd type="none" w="med" len="med"/>
            </a:ln>
            <a:effectLst/>
          </p:spPr>
          <p:txBody>
            <a:bodyPr rtlCol="0" anchor="ctr"/>
            <a:lstStyle/>
            <a:p>
              <a:pPr algn="ctr"/>
              <a:endParaRPr lang="bg-BG"/>
            </a:p>
          </p:txBody>
        </p:sp>
      </p:grpSp>
      <p:cxnSp>
        <p:nvCxnSpPr>
          <p:cNvPr id="5" name="Straight Connector 4"/>
          <p:cNvCxnSpPr/>
          <p:nvPr/>
        </p:nvCxnSpPr>
        <p:spPr bwMode="auto">
          <a:xfrm>
            <a:off x="3150000" y="1124744"/>
            <a:ext cx="0" cy="5733256"/>
          </a:xfrm>
          <a:prstGeom prst="line">
            <a:avLst/>
          </a:prstGeom>
          <a:solidFill>
            <a:schemeClr val="accent1"/>
          </a:solidFill>
          <a:ln w="63500" cap="flat" cmpd="sng" algn="ctr">
            <a:solidFill>
              <a:schemeClr val="accent2"/>
            </a:solidFill>
            <a:prstDash val="solid"/>
            <a:round/>
            <a:headEnd type="none" w="med" len="med"/>
            <a:tailEnd type="none" w="med" len="med"/>
          </a:ln>
          <a:effectLst/>
        </p:spPr>
      </p:cxnSp>
      <p:grpSp>
        <p:nvGrpSpPr>
          <p:cNvPr id="7" name="Group 6"/>
          <p:cNvGrpSpPr/>
          <p:nvPr/>
        </p:nvGrpSpPr>
        <p:grpSpPr>
          <a:xfrm>
            <a:off x="1822593" y="4842891"/>
            <a:ext cx="982800" cy="819000"/>
            <a:chOff x="1822593" y="4842891"/>
            <a:chExt cx="982800" cy="819000"/>
          </a:xfrm>
        </p:grpSpPr>
        <p:sp>
          <p:nvSpPr>
            <p:cNvPr id="22" name="Oval 21"/>
            <p:cNvSpPr>
              <a:spLocks noChangeAspect="1"/>
            </p:cNvSpPr>
            <p:nvPr/>
          </p:nvSpPr>
          <p:spPr bwMode="auto">
            <a:xfrm rot="20400000">
              <a:off x="1822593" y="4842891"/>
              <a:ext cx="982800" cy="819000"/>
            </a:xfrm>
            <a:prstGeom prst="ellipse">
              <a:avLst/>
            </a:prstGeom>
            <a:solidFill>
              <a:srgbClr val="FF0000">
                <a:alpha val="10000"/>
              </a:srgbClr>
            </a:solidFill>
            <a:ln w="50800" cap="flat" cmpd="sng" algn="ctr">
              <a:solidFill>
                <a:srgbClr val="FF0000"/>
              </a:solidFill>
              <a:prstDash val="solid"/>
              <a:round/>
              <a:headEnd type="none" w="med" len="med"/>
              <a:tailEnd type="none" w="med" len="med"/>
            </a:ln>
            <a:effectLst/>
          </p:spPr>
          <p:txBody>
            <a:bodyPr rtlCol="0" anchor="ctr"/>
            <a:lstStyle/>
            <a:p>
              <a:pPr algn="ctr"/>
              <a:endParaRPr lang="bg-BG"/>
            </a:p>
          </p:txBody>
        </p:sp>
        <p:graphicFrame>
          <p:nvGraphicFramePr>
            <p:cNvPr id="2" name="Object 1"/>
            <p:cNvGraphicFramePr>
              <a:graphicFrameLocks noChangeAspect="1"/>
            </p:cNvGraphicFramePr>
            <p:nvPr>
              <p:extLst>
                <p:ext uri="{D42A27DB-BD31-4B8C-83A1-F6EECF244321}">
                  <p14:modId xmlns:p14="http://schemas.microsoft.com/office/powerpoint/2010/main" val="2001297454"/>
                </p:ext>
              </p:extLst>
            </p:nvPr>
          </p:nvGraphicFramePr>
          <p:xfrm>
            <a:off x="1915000" y="4941168"/>
            <a:ext cx="856800" cy="603000"/>
          </p:xfrm>
          <a:graphic>
            <a:graphicData uri="http://schemas.openxmlformats.org/presentationml/2006/ole">
              <mc:AlternateContent xmlns:mc="http://schemas.openxmlformats.org/markup-compatibility/2006">
                <mc:Choice xmlns:v="urn:schemas-microsoft-com:vml" Requires="v">
                  <p:oleObj spid="_x0000_s270334" name="Equation" r:id="rId12" imgW="342720" imgH="241200" progId="Equation.DSMT4">
                    <p:embed/>
                  </p:oleObj>
                </mc:Choice>
                <mc:Fallback>
                  <p:oleObj name="Equation" r:id="rId12" imgW="342720" imgH="241200" progId="Equation.DSMT4">
                    <p:embed/>
                    <p:pic>
                      <p:nvPicPr>
                        <p:cNvPr id="0" name=""/>
                        <p:cNvPicPr/>
                        <p:nvPr/>
                      </p:nvPicPr>
                      <p:blipFill>
                        <a:blip r:embed="rId13"/>
                        <a:stretch>
                          <a:fillRect/>
                        </a:stretch>
                      </p:blipFill>
                      <p:spPr>
                        <a:xfrm>
                          <a:off x="1915000" y="4941168"/>
                          <a:ext cx="856800" cy="603000"/>
                        </a:xfrm>
                        <a:prstGeom prst="rect">
                          <a:avLst/>
                        </a:prstGeom>
                      </p:spPr>
                    </p:pic>
                  </p:oleObj>
                </mc:Fallback>
              </mc:AlternateContent>
            </a:graphicData>
          </a:graphic>
        </p:graphicFrame>
      </p:grpSp>
      <p:grpSp>
        <p:nvGrpSpPr>
          <p:cNvPr id="25" name="Group 11"/>
          <p:cNvGrpSpPr>
            <a:grpSpLocks/>
          </p:cNvGrpSpPr>
          <p:nvPr/>
        </p:nvGrpSpPr>
        <p:grpSpPr bwMode="auto">
          <a:xfrm>
            <a:off x="3556271" y="5781824"/>
            <a:ext cx="5048177" cy="887536"/>
            <a:chOff x="3345636" y="5357813"/>
            <a:chExt cx="5048177" cy="887536"/>
          </a:xfrm>
        </p:grpSpPr>
        <p:sp>
          <p:nvSpPr>
            <p:cNvPr id="26" name="TextBox 8"/>
            <p:cNvSpPr txBox="1">
              <a:spLocks noChangeArrowheads="1"/>
            </p:cNvSpPr>
            <p:nvPr/>
          </p:nvSpPr>
          <p:spPr bwMode="auto">
            <a:xfrm>
              <a:off x="3345636" y="5357813"/>
              <a:ext cx="504817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i="0" dirty="0"/>
                <a:t>…contains </a:t>
              </a:r>
              <a:r>
                <a:rPr lang="en-US" i="0" dirty="0" smtClean="0"/>
                <a:t>one </a:t>
              </a:r>
              <a:r>
                <a:rPr lang="en-US" i="0" dirty="0"/>
                <a:t>more independent </a:t>
              </a:r>
              <a:endParaRPr lang="en-US" i="0" dirty="0" smtClean="0"/>
            </a:p>
            <a:p>
              <a:pPr algn="l" eaLnBrk="1" hangingPunct="1"/>
              <a:r>
                <a:rPr lang="en-US" i="0" dirty="0" smtClean="0"/>
                <a:t>parameter: the </a:t>
              </a:r>
              <a:r>
                <a:rPr lang="en-US" i="0" dirty="0"/>
                <a:t>Higgs mass</a:t>
              </a:r>
            </a:p>
          </p:txBody>
        </p:sp>
        <p:graphicFrame>
          <p:nvGraphicFramePr>
            <p:cNvPr id="27" name="Object 7"/>
            <p:cNvGraphicFramePr>
              <a:graphicFrameLocks noChangeAspect="1"/>
            </p:cNvGraphicFramePr>
            <p:nvPr>
              <p:extLst>
                <p:ext uri="{D42A27DB-BD31-4B8C-83A1-F6EECF244321}">
                  <p14:modId xmlns:p14="http://schemas.microsoft.com/office/powerpoint/2010/main" val="420674182"/>
                </p:ext>
              </p:extLst>
            </p:nvPr>
          </p:nvGraphicFramePr>
          <p:xfrm>
            <a:off x="7153965" y="5737749"/>
            <a:ext cx="1167840" cy="507600"/>
          </p:xfrm>
          <a:graphic>
            <a:graphicData uri="http://schemas.openxmlformats.org/presentationml/2006/ole">
              <mc:AlternateContent xmlns:mc="http://schemas.openxmlformats.org/markup-compatibility/2006">
                <mc:Choice xmlns:v="urn:schemas-microsoft-com:vml" Requires="v">
                  <p:oleObj spid="_x0000_s270335" name="Equation" r:id="rId14" imgW="583920" imgH="253800" progId="Equation.DSMT4">
                    <p:embed/>
                  </p:oleObj>
                </mc:Choice>
                <mc:Fallback>
                  <p:oleObj name="Equation" r:id="rId14" imgW="583920" imgH="253800" progId="Equation.DSMT4">
                    <p:embed/>
                    <p:pic>
                      <p:nvPicPr>
                        <p:cNvPr id="0" name=""/>
                        <p:cNvPicPr>
                          <a:picLocks noChangeAspect="1" noChangeArrowheads="1"/>
                        </p:cNvPicPr>
                        <p:nvPr/>
                      </p:nvPicPr>
                      <p:blipFill>
                        <a:blip r:embed="rId15"/>
                        <a:srcRect/>
                        <a:stretch>
                          <a:fillRect/>
                        </a:stretch>
                      </p:blipFill>
                      <p:spPr bwMode="auto">
                        <a:xfrm>
                          <a:off x="7153965" y="5737749"/>
                          <a:ext cx="1167840" cy="507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sp>
        <p:nvSpPr>
          <p:cNvPr id="9" name="Left-Right Arrow 8"/>
          <p:cNvSpPr/>
          <p:nvPr/>
        </p:nvSpPr>
        <p:spPr bwMode="auto">
          <a:xfrm>
            <a:off x="2843808" y="5085184"/>
            <a:ext cx="576000" cy="311223"/>
          </a:xfrm>
          <a:prstGeom prst="leftRightArrow">
            <a:avLst/>
          </a:prstGeom>
          <a:solidFill>
            <a:srgbClr val="FF66CC"/>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sp>
        <p:nvSpPr>
          <p:cNvPr id="8" name="Date Placeholder 7"/>
          <p:cNvSpPr>
            <a:spLocks noGrp="1"/>
          </p:cNvSpPr>
          <p:nvPr>
            <p:ph type="dt" sz="half" idx="10"/>
          </p:nvPr>
        </p:nvSpPr>
        <p:spPr/>
        <p:txBody>
          <a:bodyPr/>
          <a:lstStyle/>
          <a:p>
            <a:pPr>
              <a:defRPr/>
            </a:pPr>
            <a:r>
              <a:rPr lang="bg-BG" smtClean="0"/>
              <a:t>11/06/2012</a:t>
            </a:r>
            <a:endParaRPr lang="fr-FR"/>
          </a:p>
        </p:txBody>
      </p:sp>
    </p:spTree>
    <p:extLst>
      <p:ext uri="{BB962C8B-B14F-4D97-AF65-F5344CB8AC3E}">
        <p14:creationId xmlns:p14="http://schemas.microsoft.com/office/powerpoint/2010/main" val="253447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ppt_x"/>
                                          </p:val>
                                        </p:tav>
                                        <p:tav tm="100000">
                                          <p:val>
                                            <p:strVal val="#ppt_x"/>
                                          </p:val>
                                        </p:tav>
                                      </p:tavLst>
                                    </p:anim>
                                    <p:anim calcmode="lin" valueType="num">
                                      <p:cBhvr additive="base">
                                        <p:cTn id="1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1"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wipe(up)">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269316"/>
                                        </p:tgtEl>
                                        <p:attrNameLst>
                                          <p:attrName>style.visibility</p:attrName>
                                        </p:attrNameLst>
                                      </p:cBhvr>
                                      <p:to>
                                        <p:strVal val="visible"/>
                                      </p:to>
                                    </p:set>
                                    <p:anim calcmode="lin" valueType="num">
                                      <p:cBhvr additive="base">
                                        <p:cTn id="24" dur="500" fill="hold"/>
                                        <p:tgtEl>
                                          <p:spTgt spid="269316"/>
                                        </p:tgtEl>
                                        <p:attrNameLst>
                                          <p:attrName>ppt_x</p:attrName>
                                        </p:attrNameLst>
                                      </p:cBhvr>
                                      <p:tavLst>
                                        <p:tav tm="0">
                                          <p:val>
                                            <p:strVal val="#ppt_x"/>
                                          </p:val>
                                        </p:tav>
                                        <p:tav tm="100000">
                                          <p:val>
                                            <p:strVal val="#ppt_x"/>
                                          </p:val>
                                        </p:tav>
                                      </p:tavLst>
                                    </p:anim>
                                    <p:anim calcmode="lin" valueType="num">
                                      <p:cBhvr additive="base">
                                        <p:cTn id="25" dur="500" fill="hold"/>
                                        <p:tgtEl>
                                          <p:spTgt spid="269316"/>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9"/>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7"/>
                                        </p:tgtEl>
                                        <p:attrNameLst>
                                          <p:attrName>style.visibility</p:attrName>
                                        </p:attrNameLst>
                                      </p:cBhvr>
                                      <p:to>
                                        <p:strVal val="visible"/>
                                      </p:to>
                                    </p:set>
                                    <p:anim calcmode="lin" valueType="num">
                                      <p:cBhvr additive="base">
                                        <p:cTn id="40" dur="500" fill="hold"/>
                                        <p:tgtEl>
                                          <p:spTgt spid="7"/>
                                        </p:tgtEl>
                                        <p:attrNameLst>
                                          <p:attrName>ppt_x</p:attrName>
                                        </p:attrNameLst>
                                      </p:cBhvr>
                                      <p:tavLst>
                                        <p:tav tm="0">
                                          <p:val>
                                            <p:strVal val="#ppt_x"/>
                                          </p:val>
                                        </p:tav>
                                        <p:tav tm="100000">
                                          <p:val>
                                            <p:strVal val="#ppt_x"/>
                                          </p:val>
                                        </p:tav>
                                      </p:tavLst>
                                    </p:anim>
                                    <p:anim calcmode="lin" valueType="num">
                                      <p:cBhvr additive="base">
                                        <p:cTn id="41"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6" presetClass="entr" presetSubtype="21" fill="hold" grpId="0" nodeType="clickEffect">
                                  <p:stCondLst>
                                    <p:cond delay="0"/>
                                  </p:stCondLst>
                                  <p:childTnLst>
                                    <p:set>
                                      <p:cBhvr>
                                        <p:cTn id="45" dur="1" fill="hold">
                                          <p:stCondLst>
                                            <p:cond delay="0"/>
                                          </p:stCondLst>
                                        </p:cTn>
                                        <p:tgtEl>
                                          <p:spTgt spid="9"/>
                                        </p:tgtEl>
                                        <p:attrNameLst>
                                          <p:attrName>style.visibility</p:attrName>
                                        </p:attrNameLst>
                                      </p:cBhvr>
                                      <p:to>
                                        <p:strVal val="visible"/>
                                      </p:to>
                                    </p:set>
                                    <p:animEffect transition="in" filter="barn(inVertical)">
                                      <p:cBhvr>
                                        <p:cTn id="46" dur="500"/>
                                        <p:tgtEl>
                                          <p:spTgt spid="9"/>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9"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30</a:t>
            </a:fld>
            <a:endParaRPr lang="fr-FR"/>
          </a:p>
        </p:txBody>
      </p:sp>
      <p:pic>
        <p:nvPicPr>
          <p:cNvPr id="2703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197" y="11341"/>
            <a:ext cx="8805291" cy="67998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9650500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3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12" y="2996952"/>
            <a:ext cx="6958287" cy="35955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31</a:t>
            </a:fld>
            <a:endParaRPr lang="fr-FR"/>
          </a:p>
        </p:txBody>
      </p:sp>
      <p:sp>
        <p:nvSpPr>
          <p:cNvPr id="4" name="Text Box 3"/>
          <p:cNvSpPr txBox="1">
            <a:spLocks noChangeArrowheads="1"/>
          </p:cNvSpPr>
          <p:nvPr/>
        </p:nvSpPr>
        <p:spPr bwMode="auto">
          <a:xfrm>
            <a:off x="1691680" y="255588"/>
            <a:ext cx="619268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Single Top </a:t>
            </a:r>
            <a:r>
              <a:rPr lang="en-US" sz="44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P</a:t>
            </a:r>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roduction</a:t>
            </a:r>
            <a:endParaRPr lang="fr-FR" sz="44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1539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5496" y="1340768"/>
            <a:ext cx="4104456" cy="1991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6" name="Group 5"/>
          <p:cNvGrpSpPr/>
          <p:nvPr/>
        </p:nvGrpSpPr>
        <p:grpSpPr>
          <a:xfrm>
            <a:off x="4643438" y="1146902"/>
            <a:ext cx="4495800" cy="3002178"/>
            <a:chOff x="4643438" y="1146902"/>
            <a:chExt cx="4495800" cy="3002178"/>
          </a:xfrm>
        </p:grpSpPr>
        <p:pic>
          <p:nvPicPr>
            <p:cNvPr id="31539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96136" y="1146902"/>
              <a:ext cx="2304256" cy="1432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Object 4"/>
            <p:cNvGraphicFramePr>
              <a:graphicFrameLocks noChangeAspect="1"/>
            </p:cNvGraphicFramePr>
            <p:nvPr>
              <p:extLst>
                <p:ext uri="{D42A27DB-BD31-4B8C-83A1-F6EECF244321}">
                  <p14:modId xmlns:p14="http://schemas.microsoft.com/office/powerpoint/2010/main" val="145994413"/>
                </p:ext>
              </p:extLst>
            </p:nvPr>
          </p:nvGraphicFramePr>
          <p:xfrm>
            <a:off x="4643438" y="2663180"/>
            <a:ext cx="4495800" cy="1485900"/>
          </p:xfrm>
          <a:graphic>
            <a:graphicData uri="http://schemas.openxmlformats.org/presentationml/2006/ole">
              <mc:AlternateContent xmlns:mc="http://schemas.openxmlformats.org/markup-compatibility/2006">
                <mc:Choice xmlns:v="urn:schemas-microsoft-com:vml" Requires="v">
                  <p:oleObj spid="_x0000_s315455" name="Equation" r:id="rId6" imgW="2997000" imgH="990360" progId="Equation.DSMT4">
                    <p:embed/>
                  </p:oleObj>
                </mc:Choice>
                <mc:Fallback>
                  <p:oleObj name="Equation" r:id="rId6" imgW="2997000" imgH="990360" progId="Equation.DSMT4">
                    <p:embed/>
                    <p:pic>
                      <p:nvPicPr>
                        <p:cNvPr id="0" name=""/>
                        <p:cNvPicPr/>
                        <p:nvPr/>
                      </p:nvPicPr>
                      <p:blipFill>
                        <a:blip r:embed="rId7"/>
                        <a:stretch>
                          <a:fillRect/>
                        </a:stretch>
                      </p:blipFill>
                      <p:spPr>
                        <a:xfrm>
                          <a:off x="4643438" y="2663180"/>
                          <a:ext cx="4495800" cy="1485900"/>
                        </a:xfrm>
                        <a:prstGeom prst="rect">
                          <a:avLst/>
                        </a:prstGeom>
                      </p:spPr>
                    </p:pic>
                  </p:oleObj>
                </mc:Fallback>
              </mc:AlternateContent>
            </a:graphicData>
          </a:graphic>
        </p:graphicFrame>
      </p:grpSp>
    </p:spTree>
    <p:extLst>
      <p:ext uri="{BB962C8B-B14F-4D97-AF65-F5344CB8AC3E}">
        <p14:creationId xmlns:p14="http://schemas.microsoft.com/office/powerpoint/2010/main" val="1684976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32</a:t>
            </a:fld>
            <a:endParaRPr lang="fr-FR"/>
          </a:p>
        </p:txBody>
      </p:sp>
      <p:sp>
        <p:nvSpPr>
          <p:cNvPr id="4" name="Text Box 3"/>
          <p:cNvSpPr txBox="1">
            <a:spLocks noChangeArrowheads="1"/>
          </p:cNvSpPr>
          <p:nvPr/>
        </p:nvSpPr>
        <p:spPr bwMode="auto">
          <a:xfrm>
            <a:off x="971600" y="255588"/>
            <a:ext cx="81724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Higgs Search at the </a:t>
            </a:r>
            <a:r>
              <a:rPr lang="en-US" sz="44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Tevatron</a:t>
            </a:r>
            <a:endParaRPr lang="fr-FR" sz="44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164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8315" y="1207740"/>
            <a:ext cx="4733925" cy="36162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419"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46720" y="1268760"/>
            <a:ext cx="1688976" cy="12054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420"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2548" y="2420888"/>
            <a:ext cx="1723148" cy="1224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421"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2549" y="3573016"/>
            <a:ext cx="1723148" cy="1008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423"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32240" y="1424951"/>
            <a:ext cx="2250058" cy="14184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Down Arrow 4"/>
          <p:cNvSpPr/>
          <p:nvPr/>
        </p:nvSpPr>
        <p:spPr bwMode="auto">
          <a:xfrm>
            <a:off x="3708000" y="1916832"/>
            <a:ext cx="252000" cy="2412000"/>
          </a:xfrm>
          <a:prstGeom prst="downArrow">
            <a:avLst/>
          </a:prstGeom>
          <a:solidFill>
            <a:srgbClr val="FF66CC">
              <a:alpha val="50000"/>
            </a:srgbClr>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pic>
        <p:nvPicPr>
          <p:cNvPr id="316425" name="Picture 9"/>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528" y="4581128"/>
            <a:ext cx="3119480"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6426" name="Picture 10"/>
          <p:cNvPicPr>
            <a:picLocks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07904" y="4581129"/>
            <a:ext cx="3113781" cy="2314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7020272" y="3875564"/>
            <a:ext cx="2167901" cy="1569660"/>
          </a:xfrm>
          <a:prstGeom prst="rect">
            <a:avLst/>
          </a:prstGeom>
          <a:noFill/>
        </p:spPr>
        <p:txBody>
          <a:bodyPr wrap="none" rtlCol="0">
            <a:spAutoFit/>
          </a:bodyPr>
          <a:lstStyle/>
          <a:p>
            <a:pPr algn="l"/>
            <a:r>
              <a:rPr lang="en-US" i="0" dirty="0" smtClean="0">
                <a:solidFill>
                  <a:srgbClr val="00B050"/>
                </a:solidFill>
              </a:rPr>
              <a:t>      My guess</a:t>
            </a:r>
          </a:p>
          <a:p>
            <a:pPr algn="l"/>
            <a:r>
              <a:rPr lang="en-US" i="0" dirty="0">
                <a:solidFill>
                  <a:srgbClr val="00B050"/>
                </a:solidFill>
                <a:sym typeface="Symbol"/>
              </a:rPr>
              <a:t>(unpublished</a:t>
            </a:r>
            <a:r>
              <a:rPr lang="en-US" i="0" dirty="0" smtClean="0">
                <a:solidFill>
                  <a:srgbClr val="00B050"/>
                </a:solidFill>
                <a:sym typeface="Symbol"/>
              </a:rPr>
              <a:t>):</a:t>
            </a:r>
            <a:endParaRPr lang="bg-BG" i="0" dirty="0">
              <a:solidFill>
                <a:srgbClr val="00B050"/>
              </a:solidFill>
            </a:endParaRPr>
          </a:p>
          <a:p>
            <a:pPr algn="l"/>
            <a:r>
              <a:rPr lang="en-US" i="0" dirty="0" smtClean="0">
                <a:solidFill>
                  <a:srgbClr val="00B050"/>
                </a:solidFill>
              </a:rPr>
              <a:t>M</a:t>
            </a:r>
            <a:r>
              <a:rPr lang="en-US" i="0" baseline="-25000" dirty="0" smtClean="0">
                <a:solidFill>
                  <a:srgbClr val="00B050"/>
                </a:solidFill>
              </a:rPr>
              <a:t>H </a:t>
            </a:r>
            <a:r>
              <a:rPr lang="en-US" i="0" dirty="0" smtClean="0">
                <a:solidFill>
                  <a:srgbClr val="00B050"/>
                </a:solidFill>
              </a:rPr>
              <a:t>~ </a:t>
            </a:r>
            <a:r>
              <a:rPr lang="en-US" i="0" dirty="0" smtClean="0">
                <a:solidFill>
                  <a:srgbClr val="00B050"/>
                </a:solidFill>
                <a:sym typeface="Symbol"/>
              </a:rPr>
              <a:t>/2</a:t>
            </a:r>
          </a:p>
          <a:p>
            <a:pPr algn="l"/>
            <a:r>
              <a:rPr lang="en-US" i="0" dirty="0" smtClean="0">
                <a:solidFill>
                  <a:srgbClr val="00B050"/>
                </a:solidFill>
                <a:sym typeface="Symbol"/>
              </a:rPr>
              <a:t>     123 </a:t>
            </a:r>
            <a:r>
              <a:rPr lang="en-US" i="0" dirty="0" err="1" smtClean="0">
                <a:solidFill>
                  <a:srgbClr val="00B050"/>
                </a:solidFill>
                <a:sym typeface="Symbol"/>
              </a:rPr>
              <a:t>GeV</a:t>
            </a:r>
            <a:endParaRPr lang="en-US" i="0" dirty="0" smtClean="0">
              <a:solidFill>
                <a:srgbClr val="00B050"/>
              </a:solidFill>
              <a:sym typeface="Symbol"/>
            </a:endParaRPr>
          </a:p>
        </p:txBody>
      </p:sp>
      <p:sp>
        <p:nvSpPr>
          <p:cNvPr id="14" name="Down Arrow 13"/>
          <p:cNvSpPr/>
          <p:nvPr/>
        </p:nvSpPr>
        <p:spPr bwMode="auto">
          <a:xfrm>
            <a:off x="2448000" y="4824000"/>
            <a:ext cx="252000" cy="1692000"/>
          </a:xfrm>
          <a:prstGeom prst="downArrow">
            <a:avLst/>
          </a:prstGeom>
          <a:solidFill>
            <a:srgbClr val="FF66CC">
              <a:alpha val="50000"/>
            </a:srgbClr>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sp>
        <p:nvSpPr>
          <p:cNvPr id="15" name="Down Arrow 14"/>
          <p:cNvSpPr/>
          <p:nvPr/>
        </p:nvSpPr>
        <p:spPr bwMode="auto">
          <a:xfrm>
            <a:off x="4572000" y="4833344"/>
            <a:ext cx="252000" cy="1692000"/>
          </a:xfrm>
          <a:prstGeom prst="downArrow">
            <a:avLst/>
          </a:prstGeom>
          <a:solidFill>
            <a:srgbClr val="FF66CC">
              <a:alpha val="50000"/>
            </a:srgbClr>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spTree>
    <p:extLst>
      <p:ext uri="{BB962C8B-B14F-4D97-AF65-F5344CB8AC3E}">
        <p14:creationId xmlns:p14="http://schemas.microsoft.com/office/powerpoint/2010/main" val="2368479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33</a:t>
            </a:fld>
            <a:endParaRPr lang="fr-FR"/>
          </a:p>
        </p:txBody>
      </p:sp>
      <p:sp>
        <p:nvSpPr>
          <p:cNvPr id="4" name="Text Box 3"/>
          <p:cNvSpPr txBox="1">
            <a:spLocks noChangeArrowheads="1"/>
          </p:cNvSpPr>
          <p:nvPr/>
        </p:nvSpPr>
        <p:spPr bwMode="auto">
          <a:xfrm>
            <a:off x="971600" y="255588"/>
            <a:ext cx="817240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44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Tevatron</a:t>
            </a:r>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Exclusion</a:t>
            </a:r>
            <a:endParaRPr lang="fr-FR" sz="44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174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87624" y="1196752"/>
            <a:ext cx="6753225" cy="5062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591688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34</a:t>
            </a:fld>
            <a:endParaRPr lang="fr-FR"/>
          </a:p>
        </p:txBody>
      </p:sp>
      <p:sp>
        <p:nvSpPr>
          <p:cNvPr id="5" name="Text Box 3"/>
          <p:cNvSpPr txBox="1">
            <a:spLocks noChangeArrowheads="1"/>
          </p:cNvSpPr>
          <p:nvPr/>
        </p:nvSpPr>
        <p:spPr bwMode="auto">
          <a:xfrm>
            <a:off x="827584" y="255588"/>
            <a:ext cx="8316416"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40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Tevatron</a:t>
            </a:r>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Exclusion with LHC results</a:t>
            </a:r>
            <a:endParaRPr lang="fr-FR"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184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0623" y="1196752"/>
            <a:ext cx="7603790"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1040278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35</a:t>
            </a:fld>
            <a:endParaRPr lang="fr-FR"/>
          </a:p>
        </p:txBody>
      </p:sp>
      <p:sp>
        <p:nvSpPr>
          <p:cNvPr id="4" name="Text Box 3"/>
          <p:cNvSpPr txBox="1">
            <a:spLocks noChangeArrowheads="1"/>
          </p:cNvSpPr>
          <p:nvPr/>
        </p:nvSpPr>
        <p:spPr bwMode="auto">
          <a:xfrm>
            <a:off x="1763688" y="255588"/>
            <a:ext cx="640871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4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Project X</a:t>
            </a:r>
            <a:endParaRPr lang="fr-FR" sz="48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611560" y="1268760"/>
            <a:ext cx="4752528" cy="707886"/>
          </a:xfrm>
          <a:prstGeom prst="rect">
            <a:avLst/>
          </a:prstGeom>
          <a:noFill/>
        </p:spPr>
        <p:txBody>
          <a:bodyPr wrap="square" rtlCol="0">
            <a:spAutoFit/>
          </a:bodyPr>
          <a:lstStyle/>
          <a:p>
            <a:pPr algn="l"/>
            <a:r>
              <a:rPr lang="en-US" sz="2000" i="0" dirty="0" smtClean="0"/>
              <a:t>    The </a:t>
            </a:r>
            <a:r>
              <a:rPr lang="en-US" sz="2000" i="0" dirty="0" err="1" smtClean="0"/>
              <a:t>Tevatron</a:t>
            </a:r>
            <a:r>
              <a:rPr lang="en-US" sz="2000" i="0" dirty="0"/>
              <a:t> </a:t>
            </a:r>
            <a:r>
              <a:rPr lang="en-US" sz="2000" i="0" dirty="0" smtClean="0"/>
              <a:t>is </a:t>
            </a:r>
            <a:r>
              <a:rPr lang="en-US" sz="2000" i="0" dirty="0"/>
              <a:t>shutting </a:t>
            </a:r>
            <a:r>
              <a:rPr lang="en-US" sz="2000" i="0" dirty="0" smtClean="0"/>
              <a:t>down</a:t>
            </a:r>
            <a:r>
              <a:rPr lang="en-US" sz="2000" i="0" dirty="0"/>
              <a:t>, </a:t>
            </a:r>
            <a:r>
              <a:rPr lang="en-US" sz="2000" i="0" dirty="0" smtClean="0"/>
              <a:t>and a new </a:t>
            </a:r>
            <a:r>
              <a:rPr lang="en-US" sz="2000" i="0" dirty="0"/>
              <a:t>project is on </a:t>
            </a:r>
            <a:r>
              <a:rPr lang="en-US" sz="2000" i="0" dirty="0" smtClean="0"/>
              <a:t>the </a:t>
            </a:r>
            <a:r>
              <a:rPr lang="en-US" sz="2000" i="0" dirty="0"/>
              <a:t>horizon: </a:t>
            </a:r>
            <a:r>
              <a:rPr lang="en-US" sz="2000" i="0" dirty="0" smtClean="0"/>
              <a:t>Project </a:t>
            </a:r>
            <a:r>
              <a:rPr lang="en-US" sz="2000" i="0" dirty="0"/>
              <a:t>X.</a:t>
            </a:r>
            <a:endParaRPr lang="bg-BG" sz="2000" i="0" dirty="0"/>
          </a:p>
        </p:txBody>
      </p:sp>
      <p:pic>
        <p:nvPicPr>
          <p:cNvPr id="31949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64089" y="1165845"/>
            <a:ext cx="3779912" cy="56698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949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0221" y="1976646"/>
            <a:ext cx="4589851" cy="48339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026754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36</a:t>
            </a:fld>
            <a:endParaRPr lang="fr-FR"/>
          </a:p>
        </p:txBody>
      </p:sp>
      <p:pic>
        <p:nvPicPr>
          <p:cNvPr id="3205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67744" y="1775371"/>
            <a:ext cx="5395888" cy="51100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330276" y="1080000"/>
            <a:ext cx="7354962" cy="707886"/>
          </a:xfrm>
          <a:prstGeom prst="rect">
            <a:avLst/>
          </a:prstGeom>
          <a:noFill/>
        </p:spPr>
        <p:txBody>
          <a:bodyPr wrap="none" rtlCol="0">
            <a:spAutoFit/>
          </a:bodyPr>
          <a:lstStyle/>
          <a:p>
            <a:pPr algn="l"/>
            <a:r>
              <a:rPr lang="en-US" sz="2000" i="0" dirty="0" smtClean="0"/>
              <a:t>      Project X will </a:t>
            </a:r>
            <a:r>
              <a:rPr lang="en-US" sz="2000" i="0" dirty="0"/>
              <a:t>open a path to discovery in neutrino science </a:t>
            </a:r>
            <a:endParaRPr lang="en-US" sz="2000" i="0" dirty="0" smtClean="0"/>
          </a:p>
          <a:p>
            <a:pPr algn="l"/>
            <a:r>
              <a:rPr lang="en-US" sz="2000" i="0" dirty="0" smtClean="0"/>
              <a:t>and in precision experiments </a:t>
            </a:r>
            <a:r>
              <a:rPr lang="en-US" sz="2000" i="0" dirty="0"/>
              <a:t>with charged leptons and </a:t>
            </a:r>
            <a:r>
              <a:rPr lang="en-US" sz="2000" i="0" dirty="0" smtClean="0"/>
              <a:t>quarks.</a:t>
            </a:r>
            <a:endParaRPr lang="bg-BG" sz="2000" i="0" dirty="0"/>
          </a:p>
        </p:txBody>
      </p:sp>
      <p:sp>
        <p:nvSpPr>
          <p:cNvPr id="6" name="Text Box 3"/>
          <p:cNvSpPr txBox="1">
            <a:spLocks noChangeArrowheads="1"/>
          </p:cNvSpPr>
          <p:nvPr/>
        </p:nvSpPr>
        <p:spPr bwMode="auto">
          <a:xfrm>
            <a:off x="1763688" y="255588"/>
            <a:ext cx="6408712"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r>
              <a:rPr lang="en-US" sz="4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Neutrino Physics</a:t>
            </a:r>
            <a:endParaRPr lang="fr-FR" sz="48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113158722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37</a:t>
            </a:fld>
            <a:endParaRPr lang="fr-FR"/>
          </a:p>
        </p:txBody>
      </p:sp>
      <p:pic>
        <p:nvPicPr>
          <p:cNvPr id="490498" name="Picture 2" descr="https://mediastream.cern.ch/MediaArchive/Photo/Public/2011/1109241/1109241_52/1109241_52-A5-at-72-dp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132938"/>
            <a:ext cx="3134868" cy="2084324"/>
          </a:xfrm>
          <a:prstGeom prst="rect">
            <a:avLst/>
          </a:prstGeom>
          <a:noFill/>
          <a:extLst>
            <a:ext uri="{909E8E84-426E-40DD-AFC4-6F175D3DCCD1}">
              <a14:hiddenFill xmlns:a14="http://schemas.microsoft.com/office/drawing/2010/main">
                <a:solidFill>
                  <a:srgbClr val="FFFFFF"/>
                </a:solidFill>
              </a14:hiddenFill>
            </a:ext>
          </a:extLst>
        </p:spPr>
      </p:pic>
      <p:pic>
        <p:nvPicPr>
          <p:cNvPr id="490500" name="Picture 4" descr="https://mediastream.cern.ch/MediaArchive/Photo/Public/2011/1109241/1109241_08/1109241_08-A5-at-72-dp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30" y="4261983"/>
            <a:ext cx="3134868" cy="2084324"/>
          </a:xfrm>
          <a:prstGeom prst="rect">
            <a:avLst/>
          </a:prstGeom>
          <a:noFill/>
          <a:extLst>
            <a:ext uri="{909E8E84-426E-40DD-AFC4-6F175D3DCCD1}">
              <a14:hiddenFill xmlns:a14="http://schemas.microsoft.com/office/drawing/2010/main">
                <a:solidFill>
                  <a:srgbClr val="FFFFFF"/>
                </a:solidFill>
              </a14:hiddenFill>
            </a:ext>
          </a:extLst>
        </p:spPr>
      </p:pic>
      <p:pic>
        <p:nvPicPr>
          <p:cNvPr id="490502" name="Picture 6" descr="https://mediastream.cern.ch/MediaArchive/Photo/Public/2011/1109241/1109241_46/1109241_46-A5-at-72-dpi.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751" y="20149"/>
            <a:ext cx="3134868" cy="2084324"/>
          </a:xfrm>
          <a:prstGeom prst="rect">
            <a:avLst/>
          </a:prstGeom>
          <a:noFill/>
          <a:extLst>
            <a:ext uri="{909E8E84-426E-40DD-AFC4-6F175D3DCCD1}">
              <a14:hiddenFill xmlns:a14="http://schemas.microsoft.com/office/drawing/2010/main">
                <a:solidFill>
                  <a:srgbClr val="FFFFFF"/>
                </a:solidFill>
              </a14:hiddenFill>
            </a:ext>
          </a:extLst>
        </p:spPr>
      </p:pic>
      <p:pic>
        <p:nvPicPr>
          <p:cNvPr id="490504" name="Picture 8" descr="https://mediastream.cern.ch/MediaArchive/Photo/Public/2011/1109241/1109241_25/1109241_25-A5-at-72-dpi.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33491" y="4336559"/>
            <a:ext cx="3134868" cy="2084324"/>
          </a:xfrm>
          <a:prstGeom prst="rect">
            <a:avLst/>
          </a:prstGeom>
          <a:noFill/>
          <a:extLst>
            <a:ext uri="{909E8E84-426E-40DD-AFC4-6F175D3DCCD1}">
              <a14:hiddenFill xmlns:a14="http://schemas.microsoft.com/office/drawing/2010/main">
                <a:solidFill>
                  <a:srgbClr val="FFFFFF"/>
                </a:solidFill>
              </a14:hiddenFill>
            </a:ext>
          </a:extLst>
        </p:spPr>
      </p:pic>
      <p:pic>
        <p:nvPicPr>
          <p:cNvPr id="490506" name="Picture 10" descr="https://mediastream.cern.ch/MediaArchive/Photo/Public/2011/1109241/1109241_42/1109241_42-A5-at-72-dpi.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945865" y="1700808"/>
            <a:ext cx="3134868" cy="2084324"/>
          </a:xfrm>
          <a:prstGeom prst="rect">
            <a:avLst/>
          </a:prstGeom>
          <a:noFill/>
          <a:extLst>
            <a:ext uri="{909E8E84-426E-40DD-AFC4-6F175D3DCCD1}">
              <a14:hiddenFill xmlns:a14="http://schemas.microsoft.com/office/drawing/2010/main">
                <a:solidFill>
                  <a:srgbClr val="FFFFFF"/>
                </a:solidFill>
              </a14:hiddenFill>
            </a:ext>
          </a:extLst>
        </p:spPr>
      </p:pic>
      <p:pic>
        <p:nvPicPr>
          <p:cNvPr id="490508" name="Picture 12" descr="https://mediastream.cern.ch/MediaArchive/Photo/Public/2011/1109241/1109241_51/1109241_51-A5-at-72-dpi.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236577" y="36000"/>
            <a:ext cx="3086252" cy="2052000"/>
          </a:xfrm>
          <a:prstGeom prst="rect">
            <a:avLst/>
          </a:prstGeom>
          <a:noFill/>
          <a:extLst>
            <a:ext uri="{909E8E84-426E-40DD-AFC4-6F175D3DCCD1}">
              <a14:hiddenFill xmlns:a14="http://schemas.microsoft.com/office/drawing/2010/main">
                <a:solidFill>
                  <a:srgbClr val="FFFFFF"/>
                </a:solidFill>
              </a14:hiddenFill>
            </a:ext>
          </a:extLst>
        </p:spPr>
      </p:pic>
      <p:pic>
        <p:nvPicPr>
          <p:cNvPr id="490510" name="Picture 14" descr="https://mediastream.cern.ch/MediaArchive/Photo/Public/2011/1109241/1109241_50/1109241_50-A5-at-72-dpi.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46376" y="3254536"/>
            <a:ext cx="2084324" cy="3134868"/>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3731147" y="1988840"/>
            <a:ext cx="2064989" cy="1107996"/>
          </a:xfrm>
          <a:prstGeom prst="rect">
            <a:avLst/>
          </a:prstGeom>
          <a:noFill/>
        </p:spPr>
        <p:txBody>
          <a:bodyPr wrap="none" lIns="91440" tIns="45720" rIns="91440" bIns="45720">
            <a:spAutoFit/>
          </a:bodyPr>
          <a:lstStyle/>
          <a:p>
            <a:r>
              <a:rPr lang="en-US" sz="6600" b="1" cap="none" spc="0" dirty="0" smtClean="0">
                <a:ln w="17780" cmpd="sng">
                  <a:solidFill>
                    <a:srgbClr val="FFFFFF"/>
                  </a:solidFill>
                  <a:prstDash val="solid"/>
                  <a:miter lim="800000"/>
                </a:ln>
                <a:solidFill>
                  <a:srgbClr val="FF0000"/>
                </a:solidFill>
                <a:effectLst>
                  <a:outerShdw blurRad="50800" algn="tl" rotWithShape="0">
                    <a:srgbClr val="000000"/>
                  </a:outerShdw>
                </a:effectLst>
                <a:sym typeface="Symbol"/>
              </a:rPr>
              <a:t></a:t>
            </a:r>
            <a:r>
              <a:rPr lang="en-US" sz="6600" b="1" cap="none" spc="0" baseline="-25000" dirty="0" smtClean="0">
                <a:ln w="17780" cmpd="sng">
                  <a:solidFill>
                    <a:srgbClr val="FFFFFF"/>
                  </a:solidFill>
                  <a:prstDash val="solid"/>
                  <a:miter lim="800000"/>
                </a:ln>
                <a:solidFill>
                  <a:srgbClr val="FF0000"/>
                </a:solidFill>
                <a:effectLst>
                  <a:outerShdw blurRad="50800" algn="tl" rotWithShape="0">
                    <a:srgbClr val="000000"/>
                  </a:outerShdw>
                </a:effectLst>
                <a:sym typeface="Symbol"/>
              </a:rPr>
              <a:t> </a:t>
            </a:r>
            <a:r>
              <a:rPr lang="en-US" sz="5400" b="1" i="0" dirty="0" smtClean="0">
                <a:ln w="17780" cmpd="sng">
                  <a:solidFill>
                    <a:srgbClr val="FFFFFF"/>
                  </a:solidFill>
                  <a:prstDash val="solid"/>
                  <a:miter lim="800000"/>
                </a:ln>
                <a:solidFill>
                  <a:srgbClr val="FF0000"/>
                </a:solidFill>
                <a:effectLst>
                  <a:outerShdw blurRad="50800" algn="tl" rotWithShape="0">
                    <a:srgbClr val="000000"/>
                  </a:outerShdw>
                </a:effectLst>
                <a:sym typeface="Symbol"/>
              </a:rPr>
              <a:t>&gt;</a:t>
            </a:r>
            <a:r>
              <a:rPr lang="en-US" sz="5400" b="1" dirty="0" smtClean="0">
                <a:ln w="17780" cmpd="sng">
                  <a:solidFill>
                    <a:srgbClr val="FFFFFF"/>
                  </a:solidFill>
                  <a:prstDash val="solid"/>
                  <a:miter lim="800000"/>
                </a:ln>
                <a:solidFill>
                  <a:srgbClr val="FF0000"/>
                </a:solidFill>
                <a:effectLst>
                  <a:outerShdw blurRad="50800" algn="tl" rotWithShape="0">
                    <a:srgbClr val="000000"/>
                  </a:outerShdw>
                </a:effectLst>
                <a:sym typeface="Symbol"/>
              </a:rPr>
              <a:t>c</a:t>
            </a:r>
            <a:endParaRPr lang="en-US" sz="5400" b="1" cap="none" spc="0" baseline="-25000" dirty="0">
              <a:ln w="17780" cmpd="sng">
                <a:solidFill>
                  <a:srgbClr val="FFFFFF"/>
                </a:solidFill>
                <a:prstDash val="solid"/>
                <a:miter lim="800000"/>
              </a:ln>
              <a:solidFill>
                <a:srgbClr val="FF0000"/>
              </a:solidFill>
              <a:effectLst>
                <a:outerShdw blurRad="50800" algn="tl" rotWithShape="0">
                  <a:srgbClr val="000000"/>
                </a:outerShdw>
              </a:effectLst>
            </a:endParaRPr>
          </a:p>
        </p:txBody>
      </p:sp>
      <p:sp>
        <p:nvSpPr>
          <p:cNvPr id="7" name="TextBox 6"/>
          <p:cNvSpPr txBox="1"/>
          <p:nvPr/>
        </p:nvSpPr>
        <p:spPr>
          <a:xfrm>
            <a:off x="6804248" y="188640"/>
            <a:ext cx="1967206" cy="954107"/>
          </a:xfrm>
          <a:prstGeom prst="rect">
            <a:avLst/>
          </a:prstGeom>
          <a:noFill/>
        </p:spPr>
        <p:txBody>
          <a:bodyPr wrap="none" rtlCol="0">
            <a:spAutoFit/>
          </a:bodyPr>
          <a:lstStyle/>
          <a:p>
            <a:r>
              <a:rPr lang="en-US" sz="2800" i="0" dirty="0" smtClean="0">
                <a:solidFill>
                  <a:srgbClr val="00B050"/>
                </a:solidFill>
              </a:rPr>
              <a:t>CERN</a:t>
            </a:r>
          </a:p>
          <a:p>
            <a:r>
              <a:rPr lang="en-US" sz="2800" i="0" dirty="0" smtClean="0">
                <a:solidFill>
                  <a:srgbClr val="00B050"/>
                </a:solidFill>
              </a:rPr>
              <a:t>23.11.2011</a:t>
            </a:r>
            <a:endParaRPr lang="bg-BG" sz="2800" i="0" dirty="0">
              <a:solidFill>
                <a:srgbClr val="00B050"/>
              </a:solidFill>
            </a:endParaRPr>
          </a:p>
        </p:txBody>
      </p:sp>
    </p:spTree>
    <p:extLst>
      <p:ext uri="{BB962C8B-B14F-4D97-AF65-F5344CB8AC3E}">
        <p14:creationId xmlns:p14="http://schemas.microsoft.com/office/powerpoint/2010/main" val="41245240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3" name="Text Box 3"/>
          <p:cNvSpPr txBox="1">
            <a:spLocks noChangeArrowheads="1"/>
          </p:cNvSpPr>
          <p:nvPr/>
        </p:nvSpPr>
        <p:spPr bwMode="auto">
          <a:xfrm>
            <a:off x="2523343" y="255588"/>
            <a:ext cx="3905236"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Mixing matrices</a:t>
            </a:r>
            <a:endParaRPr lang="fr-FR"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184324" name="Object 4"/>
          <p:cNvGraphicFramePr>
            <a:graphicFrameLocks noChangeAspect="1"/>
          </p:cNvGraphicFramePr>
          <p:nvPr>
            <p:extLst>
              <p:ext uri="{D42A27DB-BD31-4B8C-83A1-F6EECF244321}">
                <p14:modId xmlns:p14="http://schemas.microsoft.com/office/powerpoint/2010/main" val="3752729742"/>
              </p:ext>
            </p:extLst>
          </p:nvPr>
        </p:nvGraphicFramePr>
        <p:xfrm>
          <a:off x="78730" y="1549400"/>
          <a:ext cx="5213350" cy="1736725"/>
        </p:xfrm>
        <a:graphic>
          <a:graphicData uri="http://schemas.openxmlformats.org/presentationml/2006/ole">
            <mc:AlternateContent xmlns:mc="http://schemas.openxmlformats.org/markup-compatibility/2006">
              <mc:Choice xmlns:v="urn:schemas-microsoft-com:vml" Requires="v">
                <p:oleObj spid="_x0000_s293314" name="Equation" r:id="rId3" imgW="2895480" imgH="965160" progId="Equation.DSMT4">
                  <p:embed/>
                </p:oleObj>
              </mc:Choice>
              <mc:Fallback>
                <p:oleObj name="Equation" r:id="rId3" imgW="2895480" imgH="965160" progId="Equation.DSMT4">
                  <p:embed/>
                  <p:pic>
                    <p:nvPicPr>
                      <p:cNvPr id="0" name=""/>
                      <p:cNvPicPr>
                        <a:picLocks noChangeAspect="1" noChangeArrowheads="1"/>
                      </p:cNvPicPr>
                      <p:nvPr/>
                    </p:nvPicPr>
                    <p:blipFill>
                      <a:blip r:embed="rId4"/>
                      <a:srcRect/>
                      <a:stretch>
                        <a:fillRect/>
                      </a:stretch>
                    </p:blipFill>
                    <p:spPr bwMode="auto">
                      <a:xfrm>
                        <a:off x="78730" y="1549400"/>
                        <a:ext cx="5213350" cy="1736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184325" name="Text Box 5"/>
          <p:cNvSpPr txBox="1">
            <a:spLocks noChangeArrowheads="1"/>
          </p:cNvSpPr>
          <p:nvPr/>
        </p:nvSpPr>
        <p:spPr bwMode="auto">
          <a:xfrm>
            <a:off x="4672394" y="1353787"/>
            <a:ext cx="40830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r-FR" i="0" dirty="0" err="1"/>
              <a:t>Cabibbo-Kobayashi-Maskawa</a:t>
            </a:r>
            <a:endParaRPr lang="fr-FR" i="0" dirty="0"/>
          </a:p>
        </p:txBody>
      </p:sp>
      <p:sp>
        <p:nvSpPr>
          <p:cNvPr id="184327" name="Text Box 7"/>
          <p:cNvSpPr txBox="1">
            <a:spLocks noChangeArrowheads="1"/>
          </p:cNvSpPr>
          <p:nvPr/>
        </p:nvSpPr>
        <p:spPr bwMode="auto">
          <a:xfrm>
            <a:off x="4191000" y="3547864"/>
            <a:ext cx="4953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fr-FR" i="0" dirty="0" err="1"/>
              <a:t>Pontecorvo</a:t>
            </a:r>
            <a:r>
              <a:rPr lang="fr-FR" i="0" dirty="0"/>
              <a:t>-Maki-</a:t>
            </a:r>
            <a:r>
              <a:rPr lang="fr-FR" i="0" dirty="0" err="1"/>
              <a:t>Nakagawa</a:t>
            </a:r>
            <a:r>
              <a:rPr lang="fr-FR" i="0" dirty="0"/>
              <a:t>-Sakata</a:t>
            </a:r>
          </a:p>
        </p:txBody>
      </p:sp>
      <p:graphicFrame>
        <p:nvGraphicFramePr>
          <p:cNvPr id="184328" name="Object 8"/>
          <p:cNvGraphicFramePr>
            <a:graphicFrameLocks noChangeAspect="1"/>
          </p:cNvGraphicFramePr>
          <p:nvPr>
            <p:extLst>
              <p:ext uri="{D42A27DB-BD31-4B8C-83A1-F6EECF244321}">
                <p14:modId xmlns:p14="http://schemas.microsoft.com/office/powerpoint/2010/main" val="3769993721"/>
              </p:ext>
            </p:extLst>
          </p:nvPr>
        </p:nvGraphicFramePr>
        <p:xfrm>
          <a:off x="6884863" y="2008187"/>
          <a:ext cx="1874016" cy="1279800"/>
        </p:xfrm>
        <a:graphic>
          <a:graphicData uri="http://schemas.openxmlformats.org/presentationml/2006/ole">
            <mc:AlternateContent xmlns:mc="http://schemas.openxmlformats.org/markup-compatibility/2006">
              <mc:Choice xmlns:v="urn:schemas-microsoft-com:vml" Requires="v">
                <p:oleObj spid="_x0000_s293315" name="Equation" r:id="rId5" imgW="1041120" imgH="711000" progId="Equation.DSMT4">
                  <p:embed/>
                </p:oleObj>
              </mc:Choice>
              <mc:Fallback>
                <p:oleObj name="Equation" r:id="rId5" imgW="1041120" imgH="711000" progId="Equation.DSMT4">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84863" y="2008187"/>
                        <a:ext cx="1874016" cy="1279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84329" name="Object 9"/>
          <p:cNvGraphicFramePr>
            <a:graphicFrameLocks noChangeAspect="1"/>
          </p:cNvGraphicFramePr>
          <p:nvPr>
            <p:extLst>
              <p:ext uri="{D42A27DB-BD31-4B8C-83A1-F6EECF244321}">
                <p14:modId xmlns:p14="http://schemas.microsoft.com/office/powerpoint/2010/main" val="3184829643"/>
              </p:ext>
            </p:extLst>
          </p:nvPr>
        </p:nvGraphicFramePr>
        <p:xfrm>
          <a:off x="6889750" y="4653136"/>
          <a:ext cx="2101850" cy="1279525"/>
        </p:xfrm>
        <a:graphic>
          <a:graphicData uri="http://schemas.openxmlformats.org/presentationml/2006/ole">
            <mc:AlternateContent xmlns:mc="http://schemas.openxmlformats.org/markup-compatibility/2006">
              <mc:Choice xmlns:v="urn:schemas-microsoft-com:vml" Requires="v">
                <p:oleObj spid="_x0000_s293316" name="Equation" r:id="rId7" imgW="1168200" imgH="711000" progId="Equation.DSMT4">
                  <p:embed/>
                </p:oleObj>
              </mc:Choice>
              <mc:Fallback>
                <p:oleObj name="Equation" r:id="rId7" imgW="1168200" imgH="711000" progId="Equation.DSMT4">
                  <p:embed/>
                  <p:pic>
                    <p:nvPicPr>
                      <p:cNvPr id="0" name=""/>
                      <p:cNvPicPr>
                        <a:picLocks noChangeAspect="1" noChangeArrowheads="1"/>
                      </p:cNvPicPr>
                      <p:nvPr/>
                    </p:nvPicPr>
                    <p:blipFill>
                      <a:blip r:embed="rId8"/>
                      <a:srcRect/>
                      <a:stretch>
                        <a:fillRect/>
                      </a:stretch>
                    </p:blipFill>
                    <p:spPr bwMode="auto">
                      <a:xfrm>
                        <a:off x="6889750" y="4653136"/>
                        <a:ext cx="2101850" cy="12795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3" name="Group 2"/>
          <p:cNvGrpSpPr/>
          <p:nvPr/>
        </p:nvGrpSpPr>
        <p:grpSpPr>
          <a:xfrm>
            <a:off x="46509" y="3605801"/>
            <a:ext cx="6561138" cy="2879725"/>
            <a:chOff x="-111125" y="3789363"/>
            <a:chExt cx="6561138" cy="2879725"/>
          </a:xfrm>
        </p:grpSpPr>
        <p:graphicFrame>
          <p:nvGraphicFramePr>
            <p:cNvPr id="184326" name="Object 6"/>
            <p:cNvGraphicFramePr>
              <a:graphicFrameLocks noChangeAspect="1"/>
            </p:cNvGraphicFramePr>
            <p:nvPr>
              <p:extLst>
                <p:ext uri="{D42A27DB-BD31-4B8C-83A1-F6EECF244321}">
                  <p14:modId xmlns:p14="http://schemas.microsoft.com/office/powerpoint/2010/main" val="129652833"/>
                </p:ext>
              </p:extLst>
            </p:nvPr>
          </p:nvGraphicFramePr>
          <p:xfrm>
            <a:off x="-111125" y="3789363"/>
            <a:ext cx="6561138" cy="2879725"/>
          </p:xfrm>
          <a:graphic>
            <a:graphicData uri="http://schemas.openxmlformats.org/presentationml/2006/ole">
              <mc:AlternateContent xmlns:mc="http://schemas.openxmlformats.org/markup-compatibility/2006">
                <mc:Choice xmlns:v="urn:schemas-microsoft-com:vml" Requires="v">
                  <p:oleObj spid="_x0000_s293317" name="Equation" r:id="rId9" imgW="3644640" imgH="1600200" progId="Equation.DSMT4">
                    <p:embed/>
                  </p:oleObj>
                </mc:Choice>
                <mc:Fallback>
                  <p:oleObj name="Equation" r:id="rId9" imgW="3644640" imgH="1600200" progId="Equation.DSMT4">
                    <p:embed/>
                    <p:pic>
                      <p:nvPicPr>
                        <p:cNvPr id="0" name=""/>
                        <p:cNvPicPr>
                          <a:picLocks noChangeAspect="1" noChangeArrowheads="1"/>
                        </p:cNvPicPr>
                        <p:nvPr/>
                      </p:nvPicPr>
                      <p:blipFill>
                        <a:blip r:embed="rId10"/>
                        <a:srcRect/>
                        <a:stretch>
                          <a:fillRect/>
                        </a:stretch>
                      </p:blipFill>
                      <p:spPr bwMode="auto">
                        <a:xfrm>
                          <a:off x="-111125" y="3789363"/>
                          <a:ext cx="6561138" cy="287972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2" name="Oval 1"/>
            <p:cNvSpPr/>
            <p:nvPr/>
          </p:nvSpPr>
          <p:spPr bwMode="auto">
            <a:xfrm>
              <a:off x="5796000" y="4248000"/>
              <a:ext cx="540000" cy="828000"/>
            </a:xfrm>
            <a:prstGeom prst="ellipse">
              <a:avLst/>
            </a:prstGeom>
            <a:solidFill>
              <a:srgbClr val="FF66CC">
                <a:alpha val="40000"/>
              </a:srgbClr>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grpSp>
      <p:sp>
        <p:nvSpPr>
          <p:cNvPr id="12" name="TextBox 11"/>
          <p:cNvSpPr txBox="1"/>
          <p:nvPr/>
        </p:nvSpPr>
        <p:spPr>
          <a:xfrm>
            <a:off x="3327078" y="3172906"/>
            <a:ext cx="3477170" cy="400110"/>
          </a:xfrm>
          <a:prstGeom prst="rect">
            <a:avLst/>
          </a:prstGeom>
          <a:noFill/>
        </p:spPr>
        <p:txBody>
          <a:bodyPr wrap="none" rtlCol="0">
            <a:spAutoFit/>
          </a:bodyPr>
          <a:lstStyle/>
          <a:p>
            <a:pPr algn="l"/>
            <a:r>
              <a:rPr lang="en-US" sz="2000" i="0" dirty="0" err="1" smtClean="0">
                <a:solidFill>
                  <a:srgbClr val="00B050"/>
                </a:solidFill>
              </a:rPr>
              <a:t>Wolfenstein</a:t>
            </a:r>
            <a:r>
              <a:rPr lang="en-US" sz="2000" i="0" dirty="0" smtClean="0">
                <a:solidFill>
                  <a:srgbClr val="00B050"/>
                </a:solidFill>
              </a:rPr>
              <a:t> parameterization</a:t>
            </a:r>
            <a:endParaRPr lang="bg-BG" sz="2000" i="0" dirty="0">
              <a:solidFill>
                <a:srgbClr val="00B050"/>
              </a:solidFill>
            </a:endParaRPr>
          </a:p>
        </p:txBody>
      </p:sp>
      <p:sp>
        <p:nvSpPr>
          <p:cNvPr id="5" name="Date Placeholder 4"/>
          <p:cNvSpPr>
            <a:spLocks noGrp="1"/>
          </p:cNvSpPr>
          <p:nvPr>
            <p:ph type="dt" sz="half" idx="10"/>
          </p:nvPr>
        </p:nvSpPr>
        <p:spPr/>
        <p:txBody>
          <a:bodyPr/>
          <a:lstStyle/>
          <a:p>
            <a:pPr>
              <a:defRPr/>
            </a:pPr>
            <a:r>
              <a:rPr lang="bg-BG" smtClean="0"/>
              <a:t>11/06/2012</a:t>
            </a:r>
            <a:endParaRPr lang="fr-FR"/>
          </a:p>
        </p:txBody>
      </p:sp>
      <p:sp>
        <p:nvSpPr>
          <p:cNvPr id="6" name="Slide Number Placeholder 5"/>
          <p:cNvSpPr>
            <a:spLocks noGrp="1"/>
          </p:cNvSpPr>
          <p:nvPr>
            <p:ph type="sldNum" sz="quarter" idx="12"/>
          </p:nvPr>
        </p:nvSpPr>
        <p:spPr/>
        <p:txBody>
          <a:bodyPr/>
          <a:lstStyle/>
          <a:p>
            <a:pPr>
              <a:defRPr/>
            </a:pPr>
            <a:fld id="{43BD637C-50C3-4BA9-A79A-0A0556615BCE}" type="slidenum">
              <a:rPr lang="fr-FR" smtClean="0"/>
              <a:pPr>
                <a:defRPr/>
              </a:pPr>
              <a:t>38</a:t>
            </a:fld>
            <a:endParaRPr lang="fr-FR"/>
          </a:p>
        </p:txBody>
      </p:sp>
      <p:sp>
        <p:nvSpPr>
          <p:cNvPr id="4" name="TextBox 3"/>
          <p:cNvSpPr txBox="1"/>
          <p:nvPr/>
        </p:nvSpPr>
        <p:spPr>
          <a:xfrm>
            <a:off x="611560" y="6485274"/>
            <a:ext cx="8522205" cy="400110"/>
          </a:xfrm>
          <a:prstGeom prst="rect">
            <a:avLst/>
          </a:prstGeom>
          <a:solidFill>
            <a:schemeClr val="bg1"/>
          </a:solidFill>
        </p:spPr>
        <p:txBody>
          <a:bodyPr wrap="none" rtlCol="0">
            <a:spAutoFit/>
          </a:bodyPr>
          <a:lstStyle/>
          <a:p>
            <a:pPr algn="l"/>
            <a:r>
              <a:rPr lang="en-US" sz="2000" i="0" dirty="0" smtClean="0">
                <a:solidFill>
                  <a:srgbClr val="00B050"/>
                </a:solidFill>
              </a:rPr>
              <a:t>P</a:t>
            </a:r>
            <a:r>
              <a:rPr lang="en-US" sz="2000" i="0" dirty="0">
                <a:solidFill>
                  <a:srgbClr val="00B050"/>
                </a:solidFill>
              </a:rPr>
              <a:t>. F. </a:t>
            </a:r>
            <a:r>
              <a:rPr lang="en-US" sz="2000" i="0" dirty="0" smtClean="0">
                <a:solidFill>
                  <a:srgbClr val="00B050"/>
                </a:solidFill>
              </a:rPr>
              <a:t>Harrison, </a:t>
            </a:r>
            <a:r>
              <a:rPr lang="en-US" sz="2000" i="0" dirty="0">
                <a:solidFill>
                  <a:srgbClr val="00B050"/>
                </a:solidFill>
              </a:rPr>
              <a:t>D. H. Perkins and W. G. Scott, Phys. </a:t>
            </a:r>
            <a:r>
              <a:rPr lang="en-US" sz="2000" i="0" dirty="0" err="1">
                <a:solidFill>
                  <a:srgbClr val="00B050"/>
                </a:solidFill>
              </a:rPr>
              <a:t>Lett</a:t>
            </a:r>
            <a:r>
              <a:rPr lang="en-US" sz="2000" i="0" dirty="0">
                <a:solidFill>
                  <a:srgbClr val="00B050"/>
                </a:solidFill>
              </a:rPr>
              <a:t>. B 530 (2002) 167</a:t>
            </a:r>
            <a:endParaRPr lang="bg-BG" sz="2000" i="0" dirty="0">
              <a:solidFill>
                <a:srgbClr val="00B050"/>
              </a:solidFill>
            </a:endParaRPr>
          </a:p>
        </p:txBody>
      </p:sp>
    </p:spTree>
    <p:extLst>
      <p:ext uri="{BB962C8B-B14F-4D97-AF65-F5344CB8AC3E}">
        <p14:creationId xmlns:p14="http://schemas.microsoft.com/office/powerpoint/2010/main" val="47807016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39</a:t>
            </a:fld>
            <a:endParaRPr lang="fr-FR"/>
          </a:p>
        </p:txBody>
      </p:sp>
      <p:sp>
        <p:nvSpPr>
          <p:cNvPr id="4" name="Text Box 3"/>
          <p:cNvSpPr txBox="1">
            <a:spLocks noChangeArrowheads="1"/>
          </p:cNvSpPr>
          <p:nvPr/>
        </p:nvSpPr>
        <p:spPr bwMode="auto">
          <a:xfrm>
            <a:off x="2972186" y="255588"/>
            <a:ext cx="3007555"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Oscillations</a:t>
            </a:r>
            <a:endParaRPr lang="fr-FR" sz="44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1259632" y="1340768"/>
            <a:ext cx="7646067" cy="2308324"/>
          </a:xfrm>
          <a:prstGeom prst="rect">
            <a:avLst/>
          </a:prstGeom>
          <a:noFill/>
        </p:spPr>
        <p:txBody>
          <a:bodyPr wrap="none" rtlCol="0">
            <a:spAutoFit/>
          </a:bodyPr>
          <a:lstStyle/>
          <a:p>
            <a:pPr algn="l"/>
            <a:r>
              <a:rPr lang="en-US" i="0" dirty="0" smtClean="0"/>
              <a:t>The two necessary conditions for </a:t>
            </a:r>
            <a:r>
              <a:rPr lang="en-US" i="0" dirty="0" smtClean="0"/>
              <a:t>neutrino oscillations</a:t>
            </a:r>
            <a:r>
              <a:rPr lang="en-US" i="0" dirty="0" smtClean="0"/>
              <a:t>:</a:t>
            </a:r>
          </a:p>
          <a:p>
            <a:pPr algn="l"/>
            <a:endParaRPr lang="en-US" i="0" dirty="0" smtClean="0"/>
          </a:p>
          <a:p>
            <a:pPr marL="342900" indent="-342900" algn="l">
              <a:buFont typeface="Wingdings" pitchFamily="2" charset="2"/>
              <a:buChar char="ü"/>
            </a:pPr>
            <a:r>
              <a:rPr lang="en-US" i="0" dirty="0" smtClean="0"/>
              <a:t>U</a:t>
            </a:r>
            <a:r>
              <a:rPr lang="en-US" i="0" baseline="-25000" dirty="0" smtClean="0"/>
              <a:t>PMNS</a:t>
            </a:r>
            <a:r>
              <a:rPr lang="en-US" i="0" dirty="0" smtClean="0"/>
              <a:t> is non-identity matrix:</a:t>
            </a:r>
          </a:p>
          <a:p>
            <a:pPr algn="l"/>
            <a:r>
              <a:rPr lang="en-US" i="0" dirty="0"/>
              <a:t>    the </a:t>
            </a:r>
            <a:r>
              <a:rPr lang="en-US" i="0" dirty="0" err="1" smtClean="0"/>
              <a:t>flavour</a:t>
            </a:r>
            <a:r>
              <a:rPr lang="en-US" i="0" dirty="0" smtClean="0"/>
              <a:t> </a:t>
            </a:r>
            <a:r>
              <a:rPr lang="en-US" i="0" dirty="0"/>
              <a:t>states are different from the mass states</a:t>
            </a:r>
            <a:endParaRPr lang="en-US" i="0" dirty="0" smtClean="0"/>
          </a:p>
          <a:p>
            <a:pPr marL="342900" indent="-342900" algn="l">
              <a:buFont typeface="Wingdings" pitchFamily="2" charset="2"/>
              <a:buChar char="ü"/>
            </a:pPr>
            <a:r>
              <a:rPr lang="en-US" i="0" dirty="0" smtClean="0"/>
              <a:t>m</a:t>
            </a:r>
            <a:r>
              <a:rPr lang="en-US" i="0" baseline="-25000" dirty="0" smtClean="0"/>
              <a:t>1</a:t>
            </a:r>
            <a:r>
              <a:rPr lang="en-US" i="0" dirty="0" smtClean="0"/>
              <a:t> </a:t>
            </a:r>
            <a:r>
              <a:rPr lang="en-US" i="0" dirty="0" smtClean="0">
                <a:sym typeface="Symbol"/>
              </a:rPr>
              <a:t> m</a:t>
            </a:r>
            <a:r>
              <a:rPr lang="en-US" i="0" baseline="-25000" dirty="0" smtClean="0"/>
              <a:t>2</a:t>
            </a:r>
            <a:r>
              <a:rPr lang="en-US" i="0" dirty="0" smtClean="0">
                <a:sym typeface="Symbol"/>
              </a:rPr>
              <a:t>  m</a:t>
            </a:r>
            <a:r>
              <a:rPr lang="en-US" i="0" baseline="-25000" dirty="0" smtClean="0"/>
              <a:t>3</a:t>
            </a:r>
            <a:r>
              <a:rPr lang="en-US" i="0" dirty="0" smtClean="0"/>
              <a:t>:</a:t>
            </a:r>
          </a:p>
          <a:p>
            <a:pPr algn="l"/>
            <a:r>
              <a:rPr lang="en-US" i="0" dirty="0" smtClean="0"/>
              <a:t>    </a:t>
            </a:r>
            <a:r>
              <a:rPr lang="en-US" i="0" dirty="0"/>
              <a:t>non-degeneracy of the mass </a:t>
            </a:r>
            <a:r>
              <a:rPr lang="en-US" i="0" dirty="0" smtClean="0"/>
              <a:t>states</a:t>
            </a:r>
            <a:endParaRPr lang="bg-BG" i="0" dirty="0"/>
          </a:p>
        </p:txBody>
      </p:sp>
      <p:graphicFrame>
        <p:nvGraphicFramePr>
          <p:cNvPr id="6" name="Object 5"/>
          <p:cNvGraphicFramePr>
            <a:graphicFrameLocks noChangeAspect="1"/>
          </p:cNvGraphicFramePr>
          <p:nvPr>
            <p:extLst>
              <p:ext uri="{D42A27DB-BD31-4B8C-83A1-F6EECF244321}">
                <p14:modId xmlns:p14="http://schemas.microsoft.com/office/powerpoint/2010/main" val="1606754248"/>
              </p:ext>
            </p:extLst>
          </p:nvPr>
        </p:nvGraphicFramePr>
        <p:xfrm>
          <a:off x="1475656" y="5200104"/>
          <a:ext cx="6286500" cy="1206000"/>
        </p:xfrm>
        <a:graphic>
          <a:graphicData uri="http://schemas.openxmlformats.org/presentationml/2006/ole">
            <mc:AlternateContent xmlns:mc="http://schemas.openxmlformats.org/markup-compatibility/2006">
              <mc:Choice xmlns:v="urn:schemas-microsoft-com:vml" Requires="v">
                <p:oleObj spid="_x0000_s323618" name="Equation" r:id="rId3" imgW="2514600" imgH="482400" progId="Equation.DSMT4">
                  <p:embed/>
                </p:oleObj>
              </mc:Choice>
              <mc:Fallback>
                <p:oleObj name="Equation" r:id="rId3" imgW="2514600" imgH="482400" progId="Equation.DSMT4">
                  <p:embed/>
                  <p:pic>
                    <p:nvPicPr>
                      <p:cNvPr id="0" name="Object 7"/>
                      <p:cNvPicPr>
                        <a:picLocks noChangeAspect="1" noChangeArrowheads="1"/>
                      </p:cNvPicPr>
                      <p:nvPr/>
                    </p:nvPicPr>
                    <p:blipFill>
                      <a:blip r:embed="rId4"/>
                      <a:srcRect/>
                      <a:stretch>
                        <a:fillRect/>
                      </a:stretch>
                    </p:blipFill>
                    <p:spPr bwMode="auto">
                      <a:xfrm>
                        <a:off x="1475656" y="5200104"/>
                        <a:ext cx="6286500" cy="1206000"/>
                      </a:xfrm>
                      <a:prstGeom prst="rect">
                        <a:avLst/>
                      </a:prstGeom>
                      <a:noFill/>
                      <a:ln>
                        <a:noFill/>
                      </a:ln>
                    </p:spPr>
                  </p:pic>
                </p:oleObj>
              </mc:Fallback>
            </mc:AlternateContent>
          </a:graphicData>
        </a:graphic>
      </p:graphicFrame>
      <p:grpSp>
        <p:nvGrpSpPr>
          <p:cNvPr id="8" name="Group 7"/>
          <p:cNvGrpSpPr/>
          <p:nvPr/>
        </p:nvGrpSpPr>
        <p:grpSpPr>
          <a:xfrm>
            <a:off x="35496" y="3858916"/>
            <a:ext cx="9144265" cy="1226268"/>
            <a:chOff x="35496" y="1341442"/>
            <a:chExt cx="9144265" cy="1226268"/>
          </a:xfrm>
        </p:grpSpPr>
        <p:graphicFrame>
          <p:nvGraphicFramePr>
            <p:cNvPr id="9" name="Object 8"/>
            <p:cNvGraphicFramePr>
              <a:graphicFrameLocks noChangeAspect="1"/>
            </p:cNvGraphicFramePr>
            <p:nvPr>
              <p:extLst>
                <p:ext uri="{D42A27DB-BD31-4B8C-83A1-F6EECF244321}">
                  <p14:modId xmlns:p14="http://schemas.microsoft.com/office/powerpoint/2010/main" val="3413960445"/>
                </p:ext>
              </p:extLst>
            </p:nvPr>
          </p:nvGraphicFramePr>
          <p:xfrm>
            <a:off x="35496" y="1341442"/>
            <a:ext cx="5286780" cy="1226268"/>
          </p:xfrm>
          <a:graphic>
            <a:graphicData uri="http://schemas.openxmlformats.org/presentationml/2006/ole">
              <mc:AlternateContent xmlns:mc="http://schemas.openxmlformats.org/markup-compatibility/2006">
                <mc:Choice xmlns:v="urn:schemas-microsoft-com:vml" Requires="v">
                  <p:oleObj spid="_x0000_s323619" name="Equation" r:id="rId5" imgW="2298600" imgH="533160" progId="Equation.DSMT4">
                    <p:embed/>
                  </p:oleObj>
                </mc:Choice>
                <mc:Fallback>
                  <p:oleObj name="Equation" r:id="rId5" imgW="2298600" imgH="533160" progId="Equation.DSMT4">
                    <p:embed/>
                    <p:pic>
                      <p:nvPicPr>
                        <p:cNvPr id="0" name=""/>
                        <p:cNvPicPr/>
                        <p:nvPr/>
                      </p:nvPicPr>
                      <p:blipFill>
                        <a:blip r:embed="rId6"/>
                        <a:stretch>
                          <a:fillRect/>
                        </a:stretch>
                      </p:blipFill>
                      <p:spPr>
                        <a:xfrm>
                          <a:off x="35496" y="1341442"/>
                          <a:ext cx="5286780" cy="1226268"/>
                        </a:xfrm>
                        <a:prstGeom prst="rect">
                          <a:avLst/>
                        </a:prstGeom>
                      </p:spPr>
                    </p:pic>
                  </p:oleObj>
                </mc:Fallback>
              </mc:AlternateContent>
            </a:graphicData>
          </a:graphic>
        </p:graphicFrame>
        <p:sp>
          <p:nvSpPr>
            <p:cNvPr id="10" name="TextBox 9"/>
            <p:cNvSpPr txBox="1"/>
            <p:nvPr/>
          </p:nvSpPr>
          <p:spPr>
            <a:xfrm>
              <a:off x="6156176" y="1567245"/>
              <a:ext cx="3023585" cy="646331"/>
            </a:xfrm>
            <a:prstGeom prst="rect">
              <a:avLst/>
            </a:prstGeom>
            <a:noFill/>
          </p:spPr>
          <p:txBody>
            <a:bodyPr wrap="none" rtlCol="0">
              <a:spAutoFit/>
            </a:bodyPr>
            <a:lstStyle/>
            <a:p>
              <a:pPr algn="l"/>
              <a:r>
                <a:rPr lang="en-US" sz="3600" b="1" i="0" dirty="0" smtClean="0">
                  <a:solidFill>
                    <a:srgbClr val="FF66CC"/>
                  </a:solidFill>
                  <a:effectLst>
                    <a:outerShdw blurRad="38100" dist="38100" dir="2700000" algn="tl">
                      <a:srgbClr val="000000">
                        <a:alpha val="43137"/>
                      </a:srgbClr>
                    </a:outerShdw>
                  </a:effectLst>
                </a:rPr>
                <a:t>Oscillations!</a:t>
              </a:r>
              <a:endParaRPr lang="bg-BG" sz="3600" b="1" i="0" dirty="0">
                <a:solidFill>
                  <a:srgbClr val="FF66CC"/>
                </a:solidFill>
                <a:effectLst>
                  <a:outerShdw blurRad="38100" dist="38100" dir="2700000" algn="tl">
                    <a:srgbClr val="000000">
                      <a:alpha val="43137"/>
                    </a:srgbClr>
                  </a:outerShdw>
                </a:effectLst>
              </a:endParaRPr>
            </a:p>
          </p:txBody>
        </p:sp>
        <p:sp>
          <p:nvSpPr>
            <p:cNvPr id="11" name="Right Arrow 10"/>
            <p:cNvSpPr/>
            <p:nvPr/>
          </p:nvSpPr>
          <p:spPr bwMode="auto">
            <a:xfrm>
              <a:off x="5292080" y="1700808"/>
              <a:ext cx="720080" cy="379204"/>
            </a:xfrm>
            <a:prstGeom prst="rightArrow">
              <a:avLst/>
            </a:prstGeom>
            <a:solidFill>
              <a:srgbClr val="FF66CC"/>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grpSp>
    </p:spTree>
    <p:extLst>
      <p:ext uri="{BB962C8B-B14F-4D97-AF65-F5344CB8AC3E}">
        <p14:creationId xmlns:p14="http://schemas.microsoft.com/office/powerpoint/2010/main" val="9617579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a:t>
            </a:fld>
            <a:endParaRPr lang="fr-FR"/>
          </a:p>
        </p:txBody>
      </p:sp>
      <p:sp>
        <p:nvSpPr>
          <p:cNvPr id="4" name="Rectangle 3"/>
          <p:cNvSpPr/>
          <p:nvPr/>
        </p:nvSpPr>
        <p:spPr>
          <a:xfrm>
            <a:off x="3804804" y="1628800"/>
            <a:ext cx="1534395" cy="2646878"/>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16600" b="1" cap="none" spc="50" dirty="0" smtClean="0">
                <a:ln w="11430"/>
                <a:solidFill>
                  <a:srgbClr val="FF0000"/>
                </a:solidFill>
                <a:effectLst>
                  <a:outerShdw blurRad="76200" dist="50800" dir="5400000" algn="tl" rotWithShape="0">
                    <a:srgbClr val="000000">
                      <a:alpha val="65000"/>
                    </a:srgbClr>
                  </a:outerShdw>
                </a:effectLst>
                <a:latin typeface="Symbol" pitchFamily="18" charset="2"/>
                <a:sym typeface="Symbol"/>
              </a:rPr>
              <a:t></a:t>
            </a:r>
            <a:endParaRPr lang="en-US" sz="16600" b="1" cap="none" spc="50" dirty="0">
              <a:ln w="11430"/>
              <a:solidFill>
                <a:srgbClr val="FF0000"/>
              </a:solidFill>
              <a:effectLst>
                <a:outerShdw blurRad="76200" dist="50800" dir="5400000" algn="tl" rotWithShape="0">
                  <a:srgbClr val="000000">
                    <a:alpha val="65000"/>
                  </a:srgbClr>
                </a:outerShdw>
              </a:effectLst>
              <a:latin typeface="Symbol" pitchFamily="18" charset="2"/>
            </a:endParaRPr>
          </a:p>
        </p:txBody>
      </p:sp>
    </p:spTree>
    <p:extLst>
      <p:ext uri="{BB962C8B-B14F-4D97-AF65-F5344CB8AC3E}">
        <p14:creationId xmlns:p14="http://schemas.microsoft.com/office/powerpoint/2010/main" val="20048416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40</a:t>
            </a:fld>
            <a:endParaRPr lang="fr-FR"/>
          </a:p>
        </p:txBody>
      </p:sp>
      <p:sp>
        <p:nvSpPr>
          <p:cNvPr id="4" name="Text Box 3"/>
          <p:cNvSpPr txBox="1">
            <a:spLocks noChangeArrowheads="1"/>
          </p:cNvSpPr>
          <p:nvPr/>
        </p:nvSpPr>
        <p:spPr bwMode="auto">
          <a:xfrm>
            <a:off x="1433185" y="44624"/>
            <a:ext cx="717408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First indications of non-zero </a:t>
            </a:r>
            <a:r>
              <a:rPr lang="en-US"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U</a:t>
            </a:r>
            <a:r>
              <a:rPr lang="en-US" sz="4000" b="1" i="0" baseline="-2500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e3</a:t>
            </a:r>
            <a:endParaRPr lang="fr-FR" sz="32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1907704" y="1107994"/>
            <a:ext cx="883575" cy="523220"/>
          </a:xfrm>
          <a:prstGeom prst="rect">
            <a:avLst/>
          </a:prstGeom>
          <a:noFill/>
        </p:spPr>
        <p:txBody>
          <a:bodyPr wrap="none" rtlCol="0">
            <a:spAutoFit/>
          </a:bodyPr>
          <a:lstStyle/>
          <a:p>
            <a:pPr algn="l"/>
            <a:r>
              <a:rPr lang="en-US" sz="2800" b="1" i="0" dirty="0" smtClean="0"/>
              <a:t>T2K</a:t>
            </a:r>
            <a:endParaRPr lang="bg-BG" sz="2800" b="1" i="0" dirty="0"/>
          </a:p>
        </p:txBody>
      </p:sp>
      <p:pic>
        <p:nvPicPr>
          <p:cNvPr id="322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202114"/>
            <a:ext cx="3456384" cy="4611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554233" y="1556792"/>
            <a:ext cx="4017767" cy="707886"/>
          </a:xfrm>
          <a:prstGeom prst="rect">
            <a:avLst/>
          </a:prstGeom>
          <a:noFill/>
        </p:spPr>
        <p:txBody>
          <a:bodyPr wrap="none" rtlCol="0">
            <a:spAutoFit/>
          </a:bodyPr>
          <a:lstStyle/>
          <a:p>
            <a:pPr algn="l"/>
            <a:r>
              <a:rPr lang="bg-BG" sz="2000" i="0" dirty="0">
                <a:solidFill>
                  <a:srgbClr val="00B050"/>
                </a:solidFill>
              </a:rPr>
              <a:t>Phys.Rev.Lett. 107 (2011) </a:t>
            </a:r>
            <a:r>
              <a:rPr lang="bg-BG" sz="2000" i="0" dirty="0" smtClean="0">
                <a:solidFill>
                  <a:srgbClr val="00B050"/>
                </a:solidFill>
              </a:rPr>
              <a:t>041801</a:t>
            </a:r>
            <a:endParaRPr lang="en-US" sz="2000" i="0" dirty="0" smtClean="0">
              <a:solidFill>
                <a:srgbClr val="00B050"/>
              </a:solidFill>
            </a:endParaRPr>
          </a:p>
          <a:p>
            <a:r>
              <a:rPr lang="bg-BG" sz="2000" i="0" dirty="0">
                <a:solidFill>
                  <a:srgbClr val="00B050"/>
                </a:solidFill>
              </a:rPr>
              <a:t>arXiv:1106.2822 [hep-ex]</a:t>
            </a:r>
          </a:p>
        </p:txBody>
      </p:sp>
      <p:sp>
        <p:nvSpPr>
          <p:cNvPr id="9" name="TextBox 8"/>
          <p:cNvSpPr txBox="1"/>
          <p:nvPr/>
        </p:nvSpPr>
        <p:spPr>
          <a:xfrm>
            <a:off x="6228184" y="1124744"/>
            <a:ext cx="1459054" cy="523220"/>
          </a:xfrm>
          <a:prstGeom prst="rect">
            <a:avLst/>
          </a:prstGeom>
          <a:noFill/>
        </p:spPr>
        <p:txBody>
          <a:bodyPr wrap="none" rtlCol="0">
            <a:spAutoFit/>
          </a:bodyPr>
          <a:lstStyle/>
          <a:p>
            <a:pPr algn="l"/>
            <a:r>
              <a:rPr lang="en-US" sz="2800" b="1" i="0" dirty="0" smtClean="0"/>
              <a:t>MINOS</a:t>
            </a:r>
            <a:endParaRPr lang="bg-BG" sz="2800" b="1" i="0" dirty="0"/>
          </a:p>
        </p:txBody>
      </p:sp>
      <p:sp>
        <p:nvSpPr>
          <p:cNvPr id="10" name="TextBox 9"/>
          <p:cNvSpPr txBox="1"/>
          <p:nvPr/>
        </p:nvSpPr>
        <p:spPr>
          <a:xfrm>
            <a:off x="4874713" y="1556792"/>
            <a:ext cx="4017767" cy="707886"/>
          </a:xfrm>
          <a:prstGeom prst="rect">
            <a:avLst/>
          </a:prstGeom>
          <a:noFill/>
        </p:spPr>
        <p:txBody>
          <a:bodyPr wrap="none" rtlCol="0">
            <a:spAutoFit/>
          </a:bodyPr>
          <a:lstStyle/>
          <a:p>
            <a:r>
              <a:rPr lang="bg-BG" sz="2000" i="0" dirty="0">
                <a:solidFill>
                  <a:srgbClr val="00B050"/>
                </a:solidFill>
              </a:rPr>
              <a:t>Phys.Rev.Lett. 107 (2011) 181802</a:t>
            </a:r>
            <a:br>
              <a:rPr lang="bg-BG" sz="2000" i="0" dirty="0">
                <a:solidFill>
                  <a:srgbClr val="00B050"/>
                </a:solidFill>
              </a:rPr>
            </a:br>
            <a:r>
              <a:rPr lang="bg-BG" sz="2000" i="0" dirty="0" smtClean="0">
                <a:solidFill>
                  <a:srgbClr val="00B050"/>
                </a:solidFill>
              </a:rPr>
              <a:t>arXiv:1108.0015 </a:t>
            </a:r>
            <a:r>
              <a:rPr lang="bg-BG" sz="2000" i="0" dirty="0">
                <a:solidFill>
                  <a:srgbClr val="00B050"/>
                </a:solidFill>
              </a:rPr>
              <a:t>[hep-ex]</a:t>
            </a:r>
          </a:p>
        </p:txBody>
      </p:sp>
      <p:pic>
        <p:nvPicPr>
          <p:cNvPr id="3225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20000" y="2196000"/>
            <a:ext cx="3125153" cy="4671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3426379" y="548680"/>
            <a:ext cx="2505814" cy="954107"/>
          </a:xfrm>
          <a:prstGeom prst="rect">
            <a:avLst/>
          </a:prstGeom>
          <a:noFill/>
        </p:spPr>
        <p:txBody>
          <a:bodyPr wrap="none" rtlCol="0">
            <a:spAutoFit/>
          </a:bodyPr>
          <a:lstStyle/>
          <a:p>
            <a:r>
              <a:rPr lang="bg-BG" sz="2800" b="1" i="0" dirty="0" smtClean="0">
                <a:solidFill>
                  <a:srgbClr val="FF66CC"/>
                </a:solidFill>
                <a:sym typeface="Symbol"/>
              </a:rPr>
              <a:t></a:t>
            </a:r>
            <a:r>
              <a:rPr lang="bg-BG" sz="2800" b="1" i="0" baseline="-25000" dirty="0" smtClean="0">
                <a:solidFill>
                  <a:srgbClr val="FF66CC"/>
                </a:solidFill>
                <a:sym typeface="Symbol"/>
              </a:rPr>
              <a:t></a:t>
            </a:r>
            <a:r>
              <a:rPr lang="en-US" sz="2800" b="1" i="0" baseline="-25000" dirty="0" smtClean="0">
                <a:solidFill>
                  <a:srgbClr val="FF66CC"/>
                </a:solidFill>
                <a:sym typeface="Symbol"/>
              </a:rPr>
              <a:t> </a:t>
            </a:r>
            <a:r>
              <a:rPr lang="bg-BG" sz="2800" b="1" i="0" dirty="0" smtClean="0">
                <a:solidFill>
                  <a:srgbClr val="FF66CC"/>
                </a:solidFill>
                <a:latin typeface="Times New Roman"/>
                <a:cs typeface="Times New Roman"/>
                <a:sym typeface="Symbol"/>
              </a:rPr>
              <a:t>→</a:t>
            </a:r>
            <a:r>
              <a:rPr lang="en-US" sz="2800" b="1" i="0" dirty="0" smtClean="0">
                <a:solidFill>
                  <a:srgbClr val="FF66CC"/>
                </a:solidFill>
                <a:latin typeface="Times New Roman"/>
                <a:cs typeface="Times New Roman"/>
                <a:sym typeface="Symbol"/>
              </a:rPr>
              <a:t> </a:t>
            </a:r>
            <a:r>
              <a:rPr lang="bg-BG" sz="2800" b="1" i="0" dirty="0" smtClean="0">
                <a:solidFill>
                  <a:srgbClr val="FF66CC"/>
                </a:solidFill>
                <a:sym typeface="Symbol"/>
              </a:rPr>
              <a:t></a:t>
            </a:r>
            <a:r>
              <a:rPr lang="en-US" sz="2800" b="1" i="0" baseline="-25000" dirty="0" smtClean="0">
                <a:solidFill>
                  <a:srgbClr val="FF66CC"/>
                </a:solidFill>
                <a:sym typeface="Symbol"/>
              </a:rPr>
              <a:t>e</a:t>
            </a:r>
            <a:endParaRPr lang="en-US" sz="2800" b="1" i="0" dirty="0" smtClean="0">
              <a:solidFill>
                <a:srgbClr val="FF66CC"/>
              </a:solidFill>
              <a:sym typeface="Symbol"/>
            </a:endParaRPr>
          </a:p>
          <a:p>
            <a:pPr algn="l"/>
            <a:r>
              <a:rPr lang="en-US" sz="2800" b="1" i="0" dirty="0" smtClean="0">
                <a:solidFill>
                  <a:srgbClr val="FF66CC"/>
                </a:solidFill>
                <a:sym typeface="Symbol"/>
              </a:rPr>
              <a:t>Appearance!</a:t>
            </a:r>
            <a:r>
              <a:rPr lang="en-US" sz="2800" b="1" i="0" baseline="-25000" dirty="0" smtClean="0">
                <a:solidFill>
                  <a:srgbClr val="FF66CC"/>
                </a:solidFill>
                <a:sym typeface="Symbol"/>
              </a:rPr>
              <a:t> </a:t>
            </a:r>
            <a:endParaRPr lang="bg-BG" sz="2800" b="1" i="0" dirty="0">
              <a:solidFill>
                <a:srgbClr val="FF66CC"/>
              </a:solidFill>
            </a:endParaRPr>
          </a:p>
        </p:txBody>
      </p:sp>
    </p:spTree>
    <p:extLst>
      <p:ext uri="{BB962C8B-B14F-4D97-AF65-F5344CB8AC3E}">
        <p14:creationId xmlns:p14="http://schemas.microsoft.com/office/powerpoint/2010/main" val="30732985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41</a:t>
            </a:fld>
            <a:endParaRPr lang="fr-FR"/>
          </a:p>
        </p:txBody>
      </p:sp>
      <p:sp>
        <p:nvSpPr>
          <p:cNvPr id="4" name="Text Box 3"/>
          <p:cNvSpPr txBox="1">
            <a:spLocks noChangeArrowheads="1"/>
          </p:cNvSpPr>
          <p:nvPr/>
        </p:nvSpPr>
        <p:spPr bwMode="auto">
          <a:xfrm>
            <a:off x="2713572" y="188640"/>
            <a:ext cx="3802644"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U</a:t>
            </a:r>
            <a:r>
              <a:rPr lang="en-US" sz="4000"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e3</a:t>
            </a:r>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 sin </a:t>
            </a:r>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en-US" sz="4000"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1</a:t>
            </a:r>
            <a:r>
              <a:rPr lang="en-US" sz="4000"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3</a:t>
            </a:r>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a:t>
            </a:r>
            <a:r>
              <a:rPr lang="en-US" sz="4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e</a:t>
            </a:r>
            <a:r>
              <a:rPr lang="en-US" sz="4800" b="1" i="0" baseline="30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en-US" sz="4800" b="1" i="0" baseline="3000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i</a:t>
            </a:r>
            <a:r>
              <a:rPr lang="en-US" sz="4800" b="1" i="0" baseline="30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en-US" sz="4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a:t>
            </a:r>
            <a:endParaRPr lang="fr-FR"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2569016702"/>
              </p:ext>
            </p:extLst>
          </p:nvPr>
        </p:nvGraphicFramePr>
        <p:xfrm>
          <a:off x="764352" y="1556792"/>
          <a:ext cx="7696080" cy="964800"/>
        </p:xfrm>
        <a:graphic>
          <a:graphicData uri="http://schemas.openxmlformats.org/presentationml/2006/ole">
            <mc:AlternateContent xmlns:mc="http://schemas.openxmlformats.org/markup-compatibility/2006">
              <mc:Choice xmlns:v="urn:schemas-microsoft-com:vml" Requires="v">
                <p:oleObj spid="_x0000_s321640" name="Equation" r:id="rId3" imgW="3848040" imgH="482400" progId="Equation.DSMT4">
                  <p:embed/>
                </p:oleObj>
              </mc:Choice>
              <mc:Fallback>
                <p:oleObj name="Equation" r:id="rId3" imgW="3848040" imgH="482400" progId="Equation.DSMT4">
                  <p:embed/>
                  <p:pic>
                    <p:nvPicPr>
                      <p:cNvPr id="0" name=""/>
                      <p:cNvPicPr/>
                      <p:nvPr/>
                    </p:nvPicPr>
                    <p:blipFill>
                      <a:blip r:embed="rId4"/>
                      <a:stretch>
                        <a:fillRect/>
                      </a:stretch>
                    </p:blipFill>
                    <p:spPr>
                      <a:xfrm>
                        <a:off x="764352" y="1556792"/>
                        <a:ext cx="7696080" cy="964800"/>
                      </a:xfrm>
                      <a:prstGeom prst="rect">
                        <a:avLst/>
                      </a:prstGeom>
                    </p:spPr>
                  </p:pic>
                </p:oleObj>
              </mc:Fallback>
            </mc:AlternateContent>
          </a:graphicData>
        </a:graphic>
      </p:graphicFrame>
      <p:pic>
        <p:nvPicPr>
          <p:cNvPr id="321540"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496" y="2780928"/>
            <a:ext cx="4248150" cy="3124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1541"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83968" y="2817842"/>
            <a:ext cx="4853369" cy="30594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3770225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42</a:t>
            </a:fld>
            <a:endParaRPr lang="fr-FR"/>
          </a:p>
        </p:txBody>
      </p:sp>
      <p:pic>
        <p:nvPicPr>
          <p:cNvPr id="323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5269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854310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43</a:t>
            </a:fld>
            <a:endParaRPr lang="fr-FR"/>
          </a:p>
        </p:txBody>
      </p:sp>
      <p:pic>
        <p:nvPicPr>
          <p:cNvPr id="3225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143999"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5148522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35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2302515"/>
            <a:ext cx="3903594" cy="38627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44</a:t>
            </a:fld>
            <a:endParaRPr lang="fr-FR"/>
          </a:p>
        </p:txBody>
      </p:sp>
      <p:sp>
        <p:nvSpPr>
          <p:cNvPr id="4" name="Text Box 3"/>
          <p:cNvSpPr txBox="1">
            <a:spLocks noChangeArrowheads="1"/>
          </p:cNvSpPr>
          <p:nvPr/>
        </p:nvSpPr>
        <p:spPr bwMode="auto">
          <a:xfrm>
            <a:off x="2871225" y="-99392"/>
            <a:ext cx="394210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Double </a:t>
            </a:r>
            <a:r>
              <a:rPr lang="en-US" sz="40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Chooz</a:t>
            </a:r>
            <a:endParaRPr lang="en-US" sz="40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a:p>
            <a:r>
              <a:rPr lang="fr-FR" sz="3200" b="1" i="0" dirty="0" smtClean="0">
                <a:solidFill>
                  <a:srgbClr val="FF66CC"/>
                </a:solidFill>
                <a:latin typeface="Times New Roman" pitchFamily="18" charset="0"/>
                <a:cs typeface="Times New Roman" pitchFamily="18" charset="0"/>
              </a:rPr>
              <a:t>anti-­</a:t>
            </a:r>
            <a:r>
              <a:rPr lang="el-GR" sz="3200" b="1" i="0" dirty="0" smtClean="0">
                <a:solidFill>
                  <a:srgbClr val="FF66CC"/>
                </a:solidFill>
                <a:latin typeface="Times New Roman" pitchFamily="18" charset="0"/>
                <a:cs typeface="Times New Roman" pitchFamily="18" charset="0"/>
              </a:rPr>
              <a:t>ν</a:t>
            </a:r>
            <a:r>
              <a:rPr lang="fr-FR" sz="3200" b="1" i="0" baseline="-25000" dirty="0">
                <a:solidFill>
                  <a:srgbClr val="FF66CC"/>
                </a:solidFill>
                <a:latin typeface="Times New Roman" pitchFamily="18" charset="0"/>
                <a:cs typeface="Times New Roman" pitchFamily="18" charset="0"/>
              </a:rPr>
              <a:t>e</a:t>
            </a:r>
            <a:r>
              <a:rPr lang="fr-FR" sz="3200" b="1" i="0" dirty="0">
                <a:solidFill>
                  <a:srgbClr val="FF66CC"/>
                </a:solidFill>
                <a:latin typeface="Times New Roman" pitchFamily="18" charset="0"/>
                <a:cs typeface="Times New Roman" pitchFamily="18" charset="0"/>
              </a:rPr>
              <a:t> </a:t>
            </a:r>
            <a:r>
              <a:rPr lang="fr-FR" sz="3200" b="1" i="0" dirty="0" err="1">
                <a:solidFill>
                  <a:srgbClr val="FF66CC"/>
                </a:solidFill>
                <a:latin typeface="Times New Roman" pitchFamily="18" charset="0"/>
                <a:cs typeface="Times New Roman" pitchFamily="18" charset="0"/>
              </a:rPr>
              <a:t>disappearance</a:t>
            </a:r>
            <a:endParaRPr lang="fr-FR" sz="3200" b="1" i="0" dirty="0">
              <a:solidFill>
                <a:srgbClr val="FF66CC"/>
              </a:solidFill>
              <a:latin typeface="Times New Roman" pitchFamily="18" charset="0"/>
              <a:cs typeface="Times New Roman" pitchFamily="18" charset="0"/>
            </a:endParaRPr>
          </a:p>
        </p:txBody>
      </p:sp>
      <p:sp>
        <p:nvSpPr>
          <p:cNvPr id="5" name="TextBox 4"/>
          <p:cNvSpPr txBox="1"/>
          <p:nvPr/>
        </p:nvSpPr>
        <p:spPr>
          <a:xfrm>
            <a:off x="3078824" y="1130372"/>
            <a:ext cx="3211905" cy="677108"/>
          </a:xfrm>
          <a:prstGeom prst="rect">
            <a:avLst/>
          </a:prstGeom>
          <a:noFill/>
        </p:spPr>
        <p:txBody>
          <a:bodyPr wrap="none" rtlCol="0">
            <a:spAutoFit/>
          </a:bodyPr>
          <a:lstStyle/>
          <a:p>
            <a:pPr algn="l"/>
            <a:r>
              <a:rPr lang="en-US" sz="2000" i="0" dirty="0">
                <a:solidFill>
                  <a:srgbClr val="0000FF"/>
                </a:solidFill>
                <a:latin typeface="Times New Roman" pitchFamily="18" charset="0"/>
                <a:cs typeface="Times New Roman" pitchFamily="18" charset="0"/>
              </a:rPr>
              <a:t>s</a:t>
            </a:r>
            <a:r>
              <a:rPr lang="en-US" sz="2000" i="0" dirty="0" smtClean="0">
                <a:solidFill>
                  <a:srgbClr val="0000FF"/>
                </a:solidFill>
                <a:latin typeface="Times New Roman" pitchFamily="18" charset="0"/>
                <a:cs typeface="Times New Roman" pitchFamily="18" charset="0"/>
              </a:rPr>
              <a:t>in</a:t>
            </a:r>
            <a:r>
              <a:rPr lang="en-US" sz="2000" i="0" baseline="30000" dirty="0" smtClean="0">
                <a:solidFill>
                  <a:srgbClr val="0000FF"/>
                </a:solidFill>
                <a:latin typeface="Times New Roman" pitchFamily="18" charset="0"/>
                <a:cs typeface="Times New Roman" pitchFamily="18" charset="0"/>
              </a:rPr>
              <a:t>2</a:t>
            </a:r>
            <a:r>
              <a:rPr lang="en-US" sz="2000" i="0" dirty="0" smtClean="0">
                <a:solidFill>
                  <a:srgbClr val="0000FF"/>
                </a:solidFill>
                <a:latin typeface="Times New Roman" pitchFamily="18" charset="0"/>
                <a:cs typeface="Times New Roman" pitchFamily="18" charset="0"/>
              </a:rPr>
              <a:t> 2</a:t>
            </a:r>
            <a:r>
              <a:rPr lang="en-US" sz="2000" i="0" dirty="0" smtClean="0">
                <a:solidFill>
                  <a:srgbClr val="0000FF"/>
                </a:solidFill>
                <a:latin typeface="Times New Roman" pitchFamily="18" charset="0"/>
                <a:cs typeface="Times New Roman" pitchFamily="18" charset="0"/>
                <a:sym typeface="Symbol"/>
              </a:rPr>
              <a:t></a:t>
            </a:r>
            <a:r>
              <a:rPr lang="en-US" sz="2000" i="0" baseline="-25000" dirty="0" smtClean="0">
                <a:solidFill>
                  <a:srgbClr val="0000FF"/>
                </a:solidFill>
                <a:latin typeface="Times New Roman" pitchFamily="18" charset="0"/>
                <a:cs typeface="Times New Roman" pitchFamily="18" charset="0"/>
                <a:sym typeface="Symbol"/>
              </a:rPr>
              <a:t>1</a:t>
            </a:r>
            <a:r>
              <a:rPr lang="en-US" sz="2000" i="0" baseline="-25000" dirty="0" smtClean="0">
                <a:solidFill>
                  <a:srgbClr val="0000FF"/>
                </a:solidFill>
                <a:latin typeface="Times New Roman" pitchFamily="18" charset="0"/>
                <a:cs typeface="Times New Roman" pitchFamily="18" charset="0"/>
              </a:rPr>
              <a:t>3</a:t>
            </a:r>
            <a:r>
              <a:rPr lang="en-US" sz="2000" i="0" dirty="0" smtClean="0">
                <a:solidFill>
                  <a:srgbClr val="0000FF"/>
                </a:solidFill>
                <a:latin typeface="Times New Roman" pitchFamily="18" charset="0"/>
                <a:cs typeface="Times New Roman" pitchFamily="18" charset="0"/>
              </a:rPr>
              <a:t> &lt; 0.15 </a:t>
            </a:r>
            <a:r>
              <a:rPr lang="en-US" sz="2000" i="0" dirty="0" smtClean="0">
                <a:solidFill>
                  <a:srgbClr val="0000FF"/>
                </a:solidFill>
                <a:latin typeface="Times New Roman" pitchFamily="18" charset="0"/>
                <a:cs typeface="Times New Roman" pitchFamily="18" charset="0"/>
              </a:rPr>
              <a:t>at 90</a:t>
            </a:r>
            <a:r>
              <a:rPr lang="en-US" sz="2000" i="0" dirty="0">
                <a:solidFill>
                  <a:srgbClr val="0000FF"/>
                </a:solidFill>
                <a:latin typeface="Times New Roman" pitchFamily="18" charset="0"/>
                <a:cs typeface="Times New Roman" pitchFamily="18" charset="0"/>
              </a:rPr>
              <a:t>% C.L</a:t>
            </a:r>
            <a:r>
              <a:rPr lang="en-US" sz="2000" i="0" dirty="0" smtClean="0">
                <a:solidFill>
                  <a:srgbClr val="0000FF"/>
                </a:solidFill>
                <a:latin typeface="Times New Roman" pitchFamily="18" charset="0"/>
                <a:cs typeface="Times New Roman" pitchFamily="18" charset="0"/>
              </a:rPr>
              <a:t>.</a:t>
            </a:r>
          </a:p>
          <a:p>
            <a:pPr algn="l"/>
            <a:r>
              <a:rPr lang="fr-FR" sz="1800" i="0" dirty="0" err="1">
                <a:solidFill>
                  <a:srgbClr val="00B050"/>
                </a:solidFill>
              </a:rPr>
              <a:t>Eur</a:t>
            </a:r>
            <a:r>
              <a:rPr lang="fr-FR" sz="1800" i="0" dirty="0">
                <a:solidFill>
                  <a:srgbClr val="00B050"/>
                </a:solidFill>
              </a:rPr>
              <a:t>. Phys. J. C 27, 331 (2003)</a:t>
            </a:r>
            <a:endParaRPr lang="bg-BG" sz="1800" i="0" dirty="0">
              <a:solidFill>
                <a:srgbClr val="00B050"/>
              </a:solidFill>
            </a:endParaRPr>
          </a:p>
        </p:txBody>
      </p:sp>
      <p:sp>
        <p:nvSpPr>
          <p:cNvPr id="6" name="TextBox 5"/>
          <p:cNvSpPr txBox="1"/>
          <p:nvPr/>
        </p:nvSpPr>
        <p:spPr>
          <a:xfrm>
            <a:off x="631943" y="1772816"/>
            <a:ext cx="3652025" cy="646331"/>
          </a:xfrm>
          <a:prstGeom prst="rect">
            <a:avLst/>
          </a:prstGeom>
          <a:noFill/>
        </p:spPr>
        <p:txBody>
          <a:bodyPr wrap="none" rtlCol="0">
            <a:spAutoFit/>
          </a:bodyPr>
          <a:lstStyle/>
          <a:p>
            <a:pPr algn="l"/>
            <a:r>
              <a:rPr lang="bg-BG" sz="1800" i="0" dirty="0">
                <a:solidFill>
                  <a:srgbClr val="00B050"/>
                </a:solidFill>
              </a:rPr>
              <a:t>Phys.Rev.Lett. 108 (2012) 131801</a:t>
            </a:r>
            <a:br>
              <a:rPr lang="bg-BG" sz="1800" i="0" dirty="0">
                <a:solidFill>
                  <a:srgbClr val="00B050"/>
                </a:solidFill>
              </a:rPr>
            </a:br>
            <a:r>
              <a:rPr lang="bg-BG" sz="1800" i="0" dirty="0">
                <a:solidFill>
                  <a:srgbClr val="00B050"/>
                </a:solidFill>
              </a:rPr>
              <a:t>e-Print: arXiv:1112.6353 [hep-ex]</a:t>
            </a:r>
          </a:p>
        </p:txBody>
      </p:sp>
      <p:sp>
        <p:nvSpPr>
          <p:cNvPr id="7" name="Rectangle 6"/>
          <p:cNvSpPr/>
          <p:nvPr/>
        </p:nvSpPr>
        <p:spPr>
          <a:xfrm>
            <a:off x="-12343" y="6033482"/>
            <a:ext cx="4697120" cy="707886"/>
          </a:xfrm>
          <a:prstGeom prst="rect">
            <a:avLst/>
          </a:prstGeom>
          <a:solidFill>
            <a:schemeClr val="bg1"/>
          </a:solidFill>
        </p:spPr>
        <p:txBody>
          <a:bodyPr wrap="none">
            <a:spAutoFit/>
          </a:bodyPr>
          <a:lstStyle/>
          <a:p>
            <a:pPr algn="l"/>
            <a:r>
              <a:rPr lang="en-US" sz="2000" i="0" dirty="0">
                <a:solidFill>
                  <a:srgbClr val="0000FF"/>
                </a:solidFill>
                <a:latin typeface="Times New Roman" pitchFamily="18" charset="0"/>
                <a:cs typeface="Times New Roman" pitchFamily="18" charset="0"/>
              </a:rPr>
              <a:t>sin</a:t>
            </a:r>
            <a:r>
              <a:rPr lang="en-US" sz="2000" i="0" baseline="30000" dirty="0">
                <a:solidFill>
                  <a:srgbClr val="0000FF"/>
                </a:solidFill>
                <a:latin typeface="Times New Roman" pitchFamily="18" charset="0"/>
                <a:cs typeface="Times New Roman" pitchFamily="18" charset="0"/>
              </a:rPr>
              <a:t>2</a:t>
            </a:r>
            <a:r>
              <a:rPr lang="en-US" sz="2000" i="0" dirty="0">
                <a:solidFill>
                  <a:srgbClr val="0000FF"/>
                </a:solidFill>
                <a:latin typeface="Times New Roman" pitchFamily="18" charset="0"/>
                <a:cs typeface="Times New Roman" pitchFamily="18" charset="0"/>
              </a:rPr>
              <a:t> 2</a:t>
            </a:r>
            <a:r>
              <a:rPr lang="en-US" sz="2000" i="0" dirty="0">
                <a:solidFill>
                  <a:srgbClr val="0000FF"/>
                </a:solidFill>
                <a:latin typeface="Times New Roman" pitchFamily="18" charset="0"/>
                <a:cs typeface="Times New Roman" pitchFamily="18" charset="0"/>
                <a:sym typeface="Symbol"/>
              </a:rPr>
              <a:t></a:t>
            </a:r>
            <a:r>
              <a:rPr lang="en-US" sz="2000" i="0" baseline="-25000" dirty="0" smtClean="0">
                <a:solidFill>
                  <a:srgbClr val="0000FF"/>
                </a:solidFill>
                <a:latin typeface="Times New Roman" pitchFamily="18" charset="0"/>
                <a:cs typeface="Times New Roman" pitchFamily="18" charset="0"/>
                <a:sym typeface="Symbol"/>
              </a:rPr>
              <a:t>1</a:t>
            </a:r>
            <a:r>
              <a:rPr lang="en-US" sz="2000" i="0" baseline="-25000" dirty="0" smtClean="0">
                <a:solidFill>
                  <a:srgbClr val="0000FF"/>
                </a:solidFill>
                <a:latin typeface="Times New Roman" pitchFamily="18" charset="0"/>
                <a:cs typeface="Times New Roman" pitchFamily="18" charset="0"/>
              </a:rPr>
              <a:t>3</a:t>
            </a:r>
            <a:r>
              <a:rPr lang="en-US" sz="2000" i="0" dirty="0" smtClean="0">
                <a:solidFill>
                  <a:srgbClr val="0000FF"/>
                </a:solidFill>
                <a:latin typeface="Times New Roman" pitchFamily="18" charset="0"/>
                <a:cs typeface="Times New Roman" pitchFamily="18" charset="0"/>
              </a:rPr>
              <a:t> = 0.086 ± </a:t>
            </a:r>
            <a:r>
              <a:rPr lang="en-US" sz="2000" i="0" dirty="0" smtClean="0">
                <a:latin typeface="Times New Roman" pitchFamily="18" charset="0"/>
                <a:cs typeface="Times New Roman" pitchFamily="18" charset="0"/>
              </a:rPr>
              <a:t>0.041(stat</a:t>
            </a:r>
            <a:r>
              <a:rPr lang="en-US" sz="2000" i="0" dirty="0">
                <a:latin typeface="Times New Roman" pitchFamily="18" charset="0"/>
                <a:cs typeface="Times New Roman" pitchFamily="18" charset="0"/>
              </a:rPr>
              <a:t>) ± </a:t>
            </a:r>
            <a:r>
              <a:rPr lang="en-US" sz="2000" i="0" dirty="0" smtClean="0">
                <a:latin typeface="Times New Roman" pitchFamily="18" charset="0"/>
                <a:cs typeface="Times New Roman" pitchFamily="18" charset="0"/>
              </a:rPr>
              <a:t>0.030(</a:t>
            </a:r>
            <a:r>
              <a:rPr lang="en-US" sz="2000" i="0" dirty="0" err="1" smtClean="0">
                <a:latin typeface="Times New Roman" pitchFamily="18" charset="0"/>
                <a:cs typeface="Times New Roman" pitchFamily="18" charset="0"/>
              </a:rPr>
              <a:t>syst</a:t>
            </a:r>
            <a:r>
              <a:rPr lang="en-US" sz="2000" i="0" dirty="0" smtClean="0">
                <a:latin typeface="Times New Roman" pitchFamily="18" charset="0"/>
                <a:cs typeface="Times New Roman" pitchFamily="18" charset="0"/>
              </a:rPr>
              <a:t>)</a:t>
            </a:r>
          </a:p>
          <a:p>
            <a:pPr algn="l"/>
            <a:r>
              <a:rPr lang="en-US" sz="2000" i="0" dirty="0">
                <a:solidFill>
                  <a:srgbClr val="0000FF"/>
                </a:solidFill>
                <a:latin typeface="Times New Roman" pitchFamily="18" charset="0"/>
                <a:cs typeface="Times New Roman" pitchFamily="18" charset="0"/>
              </a:rPr>
              <a:t>sin</a:t>
            </a:r>
            <a:r>
              <a:rPr lang="en-US" sz="2000" i="0" baseline="30000" dirty="0">
                <a:solidFill>
                  <a:srgbClr val="0000FF"/>
                </a:solidFill>
                <a:latin typeface="Times New Roman" pitchFamily="18" charset="0"/>
                <a:cs typeface="Times New Roman" pitchFamily="18" charset="0"/>
              </a:rPr>
              <a:t>2</a:t>
            </a:r>
            <a:r>
              <a:rPr lang="en-US" sz="2000" i="0" dirty="0">
                <a:solidFill>
                  <a:srgbClr val="0000FF"/>
                </a:solidFill>
                <a:latin typeface="Times New Roman" pitchFamily="18" charset="0"/>
                <a:cs typeface="Times New Roman" pitchFamily="18" charset="0"/>
              </a:rPr>
              <a:t> 2</a:t>
            </a:r>
            <a:r>
              <a:rPr lang="en-US" sz="2000" i="0" dirty="0">
                <a:solidFill>
                  <a:srgbClr val="0000FF"/>
                </a:solidFill>
                <a:latin typeface="Times New Roman" pitchFamily="18" charset="0"/>
                <a:cs typeface="Times New Roman" pitchFamily="18" charset="0"/>
                <a:sym typeface="Symbol"/>
              </a:rPr>
              <a:t></a:t>
            </a:r>
            <a:r>
              <a:rPr lang="en-US" sz="2000" i="0" baseline="-25000" dirty="0">
                <a:solidFill>
                  <a:srgbClr val="0000FF"/>
                </a:solidFill>
                <a:latin typeface="Times New Roman" pitchFamily="18" charset="0"/>
                <a:cs typeface="Times New Roman" pitchFamily="18" charset="0"/>
                <a:sym typeface="Symbol"/>
              </a:rPr>
              <a:t>1</a:t>
            </a:r>
            <a:r>
              <a:rPr lang="en-US" sz="2000" i="0" baseline="-25000" dirty="0">
                <a:solidFill>
                  <a:srgbClr val="0000FF"/>
                </a:solidFill>
                <a:latin typeface="Times New Roman" pitchFamily="18" charset="0"/>
                <a:cs typeface="Times New Roman" pitchFamily="18" charset="0"/>
              </a:rPr>
              <a:t>3</a:t>
            </a:r>
            <a:r>
              <a:rPr lang="en-US" sz="2000" i="0" dirty="0">
                <a:solidFill>
                  <a:srgbClr val="0000FF"/>
                </a:solidFill>
                <a:latin typeface="Times New Roman" pitchFamily="18" charset="0"/>
                <a:cs typeface="Times New Roman" pitchFamily="18" charset="0"/>
              </a:rPr>
              <a:t> </a:t>
            </a:r>
            <a:r>
              <a:rPr lang="en-US" sz="2000" i="0" dirty="0" smtClean="0">
                <a:solidFill>
                  <a:srgbClr val="0000FF"/>
                </a:solidFill>
                <a:latin typeface="Times New Roman" pitchFamily="18" charset="0"/>
                <a:cs typeface="Times New Roman" pitchFamily="18" charset="0"/>
              </a:rPr>
              <a:t>= 0 </a:t>
            </a:r>
            <a:r>
              <a:rPr lang="en-US" sz="2000" i="0" dirty="0">
                <a:solidFill>
                  <a:srgbClr val="0000FF"/>
                </a:solidFill>
                <a:latin typeface="Times New Roman" pitchFamily="18" charset="0"/>
                <a:cs typeface="Times New Roman" pitchFamily="18" charset="0"/>
              </a:rPr>
              <a:t>is excluded at the 94.6% C.L.</a:t>
            </a:r>
          </a:p>
        </p:txBody>
      </p:sp>
      <p:sp>
        <p:nvSpPr>
          <p:cNvPr id="9" name="TextBox 8"/>
          <p:cNvSpPr txBox="1"/>
          <p:nvPr/>
        </p:nvSpPr>
        <p:spPr>
          <a:xfrm>
            <a:off x="5292080" y="1844824"/>
            <a:ext cx="3447739" cy="369332"/>
          </a:xfrm>
          <a:prstGeom prst="rect">
            <a:avLst/>
          </a:prstGeom>
          <a:noFill/>
        </p:spPr>
        <p:txBody>
          <a:bodyPr wrap="none" rtlCol="0">
            <a:spAutoFit/>
          </a:bodyPr>
          <a:lstStyle/>
          <a:p>
            <a:pPr algn="l"/>
            <a:r>
              <a:rPr lang="en-US" sz="1800" i="0" dirty="0" smtClean="0">
                <a:solidFill>
                  <a:srgbClr val="00B050"/>
                </a:solidFill>
              </a:rPr>
              <a:t>NEUTRINO 2012 (June 4, 2012)</a:t>
            </a:r>
            <a:endParaRPr lang="bg-BG" sz="1800" i="0" dirty="0">
              <a:solidFill>
                <a:srgbClr val="00B050"/>
              </a:solidFill>
            </a:endParaRPr>
          </a:p>
        </p:txBody>
      </p:sp>
      <p:sp>
        <p:nvSpPr>
          <p:cNvPr id="10" name="Rectangle 9"/>
          <p:cNvSpPr/>
          <p:nvPr/>
        </p:nvSpPr>
        <p:spPr>
          <a:xfrm>
            <a:off x="4555400" y="5877272"/>
            <a:ext cx="4697120" cy="1015663"/>
          </a:xfrm>
          <a:prstGeom prst="rect">
            <a:avLst/>
          </a:prstGeom>
          <a:solidFill>
            <a:schemeClr val="bg1"/>
          </a:solidFill>
        </p:spPr>
        <p:txBody>
          <a:bodyPr wrap="none">
            <a:spAutoFit/>
          </a:bodyPr>
          <a:lstStyle/>
          <a:p>
            <a:pPr algn="l"/>
            <a:r>
              <a:rPr lang="en-US" sz="2000" i="0" dirty="0">
                <a:solidFill>
                  <a:srgbClr val="FF0000"/>
                </a:solidFill>
                <a:latin typeface="Times New Roman" pitchFamily="18" charset="0"/>
                <a:cs typeface="Times New Roman" pitchFamily="18" charset="0"/>
              </a:rPr>
              <a:t>sin</a:t>
            </a:r>
            <a:r>
              <a:rPr lang="en-US" sz="2000" i="0" baseline="30000" dirty="0">
                <a:solidFill>
                  <a:srgbClr val="FF0000"/>
                </a:solidFill>
                <a:latin typeface="Times New Roman" pitchFamily="18" charset="0"/>
                <a:cs typeface="Times New Roman" pitchFamily="18" charset="0"/>
              </a:rPr>
              <a:t>2</a:t>
            </a:r>
            <a:r>
              <a:rPr lang="en-US" sz="2000" i="0" dirty="0">
                <a:solidFill>
                  <a:srgbClr val="FF0000"/>
                </a:solidFill>
                <a:latin typeface="Times New Roman" pitchFamily="18" charset="0"/>
                <a:cs typeface="Times New Roman" pitchFamily="18" charset="0"/>
              </a:rPr>
              <a:t> 2</a:t>
            </a:r>
            <a:r>
              <a:rPr lang="en-US" sz="2000" i="0" dirty="0">
                <a:solidFill>
                  <a:srgbClr val="FF0000"/>
                </a:solidFill>
                <a:latin typeface="Times New Roman" pitchFamily="18" charset="0"/>
                <a:cs typeface="Times New Roman" pitchFamily="18" charset="0"/>
                <a:sym typeface="Symbol"/>
              </a:rPr>
              <a:t></a:t>
            </a:r>
            <a:r>
              <a:rPr lang="en-US" sz="2000" i="0" baseline="-25000" dirty="0" smtClean="0">
                <a:solidFill>
                  <a:srgbClr val="FF0000"/>
                </a:solidFill>
                <a:latin typeface="Times New Roman" pitchFamily="18" charset="0"/>
                <a:cs typeface="Times New Roman" pitchFamily="18" charset="0"/>
                <a:sym typeface="Symbol"/>
              </a:rPr>
              <a:t>1</a:t>
            </a:r>
            <a:r>
              <a:rPr lang="en-US" sz="2000" i="0" baseline="-25000" dirty="0" smtClean="0">
                <a:solidFill>
                  <a:srgbClr val="FF0000"/>
                </a:solidFill>
                <a:latin typeface="Times New Roman" pitchFamily="18" charset="0"/>
                <a:cs typeface="Times New Roman" pitchFamily="18" charset="0"/>
              </a:rPr>
              <a:t>3</a:t>
            </a:r>
            <a:r>
              <a:rPr lang="en-US" sz="2000" i="0" dirty="0" smtClean="0">
                <a:solidFill>
                  <a:srgbClr val="FF0000"/>
                </a:solidFill>
                <a:latin typeface="Times New Roman" pitchFamily="18" charset="0"/>
                <a:cs typeface="Times New Roman" pitchFamily="18" charset="0"/>
              </a:rPr>
              <a:t> = 0.109 ± 0.030(stat</a:t>
            </a:r>
            <a:r>
              <a:rPr lang="en-US" sz="2000" i="0" dirty="0">
                <a:solidFill>
                  <a:srgbClr val="FF0000"/>
                </a:solidFill>
                <a:latin typeface="Times New Roman" pitchFamily="18" charset="0"/>
                <a:cs typeface="Times New Roman" pitchFamily="18" charset="0"/>
              </a:rPr>
              <a:t>) ± </a:t>
            </a:r>
            <a:r>
              <a:rPr lang="en-US" sz="2000" i="0" dirty="0" smtClean="0">
                <a:solidFill>
                  <a:srgbClr val="FF0000"/>
                </a:solidFill>
                <a:latin typeface="Times New Roman" pitchFamily="18" charset="0"/>
                <a:cs typeface="Times New Roman" pitchFamily="18" charset="0"/>
              </a:rPr>
              <a:t>0.025(</a:t>
            </a:r>
            <a:r>
              <a:rPr lang="en-US" sz="2000" i="0" dirty="0" err="1" smtClean="0">
                <a:solidFill>
                  <a:srgbClr val="FF0000"/>
                </a:solidFill>
                <a:latin typeface="Times New Roman" pitchFamily="18" charset="0"/>
                <a:cs typeface="Times New Roman" pitchFamily="18" charset="0"/>
              </a:rPr>
              <a:t>syst</a:t>
            </a:r>
            <a:r>
              <a:rPr lang="en-US" sz="2000" i="0" dirty="0" smtClean="0">
                <a:solidFill>
                  <a:srgbClr val="FF0000"/>
                </a:solidFill>
                <a:latin typeface="Times New Roman" pitchFamily="18" charset="0"/>
                <a:cs typeface="Times New Roman" pitchFamily="18" charset="0"/>
              </a:rPr>
              <a:t>)</a:t>
            </a:r>
          </a:p>
          <a:p>
            <a:pPr algn="l"/>
            <a:r>
              <a:rPr lang="en-US" sz="2000" i="0" dirty="0">
                <a:solidFill>
                  <a:srgbClr val="FF0000"/>
                </a:solidFill>
                <a:latin typeface="Times New Roman" pitchFamily="18" charset="0"/>
                <a:cs typeface="Times New Roman" pitchFamily="18" charset="0"/>
              </a:rPr>
              <a:t>sin</a:t>
            </a:r>
            <a:r>
              <a:rPr lang="en-US" sz="2000" i="0" baseline="30000" dirty="0">
                <a:solidFill>
                  <a:srgbClr val="FF0000"/>
                </a:solidFill>
                <a:latin typeface="Times New Roman" pitchFamily="18" charset="0"/>
                <a:cs typeface="Times New Roman" pitchFamily="18" charset="0"/>
              </a:rPr>
              <a:t>2</a:t>
            </a:r>
            <a:r>
              <a:rPr lang="en-US" sz="2000" i="0" dirty="0">
                <a:solidFill>
                  <a:srgbClr val="FF0000"/>
                </a:solidFill>
                <a:latin typeface="Times New Roman" pitchFamily="18" charset="0"/>
                <a:cs typeface="Times New Roman" pitchFamily="18" charset="0"/>
              </a:rPr>
              <a:t> 2</a:t>
            </a:r>
            <a:r>
              <a:rPr lang="en-US" sz="2000" i="0" dirty="0">
                <a:solidFill>
                  <a:srgbClr val="FF0000"/>
                </a:solidFill>
                <a:latin typeface="Times New Roman" pitchFamily="18" charset="0"/>
                <a:cs typeface="Times New Roman" pitchFamily="18" charset="0"/>
                <a:sym typeface="Symbol"/>
              </a:rPr>
              <a:t></a:t>
            </a:r>
            <a:r>
              <a:rPr lang="en-US" sz="2000" i="0" baseline="-25000" dirty="0">
                <a:solidFill>
                  <a:srgbClr val="FF0000"/>
                </a:solidFill>
                <a:latin typeface="Times New Roman" pitchFamily="18" charset="0"/>
                <a:cs typeface="Times New Roman" pitchFamily="18" charset="0"/>
                <a:sym typeface="Symbol"/>
              </a:rPr>
              <a:t>1</a:t>
            </a:r>
            <a:r>
              <a:rPr lang="en-US" sz="2000" i="0" baseline="-25000" dirty="0">
                <a:solidFill>
                  <a:srgbClr val="FF0000"/>
                </a:solidFill>
                <a:latin typeface="Times New Roman" pitchFamily="18" charset="0"/>
                <a:cs typeface="Times New Roman" pitchFamily="18" charset="0"/>
              </a:rPr>
              <a:t>3</a:t>
            </a:r>
            <a:r>
              <a:rPr lang="en-US" sz="2000" i="0" dirty="0">
                <a:solidFill>
                  <a:srgbClr val="FF0000"/>
                </a:solidFill>
                <a:latin typeface="Times New Roman" pitchFamily="18" charset="0"/>
                <a:cs typeface="Times New Roman" pitchFamily="18" charset="0"/>
              </a:rPr>
              <a:t> </a:t>
            </a:r>
            <a:r>
              <a:rPr lang="en-US" sz="2000" i="0" dirty="0" smtClean="0">
                <a:solidFill>
                  <a:srgbClr val="FF0000"/>
                </a:solidFill>
                <a:latin typeface="Times New Roman" pitchFamily="18" charset="0"/>
                <a:cs typeface="Times New Roman" pitchFamily="18" charset="0"/>
              </a:rPr>
              <a:t>= 0 </a:t>
            </a:r>
            <a:r>
              <a:rPr lang="en-US" sz="2000" i="0" dirty="0">
                <a:solidFill>
                  <a:srgbClr val="FF0000"/>
                </a:solidFill>
                <a:latin typeface="Times New Roman" pitchFamily="18" charset="0"/>
                <a:cs typeface="Times New Roman" pitchFamily="18" charset="0"/>
              </a:rPr>
              <a:t>is excluded at the </a:t>
            </a:r>
            <a:r>
              <a:rPr lang="en-US" sz="2000" i="0" dirty="0" smtClean="0">
                <a:solidFill>
                  <a:srgbClr val="FF0000"/>
                </a:solidFill>
                <a:latin typeface="Times New Roman" pitchFamily="18" charset="0"/>
                <a:cs typeface="Times New Roman" pitchFamily="18" charset="0"/>
              </a:rPr>
              <a:t>99.9% </a:t>
            </a:r>
            <a:r>
              <a:rPr lang="en-US" sz="2000" i="0" dirty="0">
                <a:solidFill>
                  <a:srgbClr val="FF0000"/>
                </a:solidFill>
                <a:latin typeface="Times New Roman" pitchFamily="18" charset="0"/>
                <a:cs typeface="Times New Roman" pitchFamily="18" charset="0"/>
              </a:rPr>
              <a:t>C.L</a:t>
            </a:r>
            <a:r>
              <a:rPr lang="en-US" sz="2000" i="0" dirty="0" smtClean="0">
                <a:solidFill>
                  <a:srgbClr val="FF0000"/>
                </a:solidFill>
                <a:latin typeface="Times New Roman" pitchFamily="18" charset="0"/>
                <a:cs typeface="Times New Roman" pitchFamily="18" charset="0"/>
              </a:rPr>
              <a:t>.</a:t>
            </a:r>
          </a:p>
          <a:p>
            <a:pPr algn="l"/>
            <a:r>
              <a:rPr lang="en-US" sz="2000" i="0" dirty="0" smtClean="0">
                <a:solidFill>
                  <a:srgbClr val="FF0000"/>
                </a:solidFill>
                <a:latin typeface="Times New Roman" pitchFamily="18" charset="0"/>
                <a:cs typeface="Times New Roman" pitchFamily="18" charset="0"/>
              </a:rPr>
              <a:t>                                                  (3.1</a:t>
            </a:r>
            <a:r>
              <a:rPr lang="en-US" sz="2000" i="0" dirty="0" smtClean="0">
                <a:solidFill>
                  <a:srgbClr val="FF0000"/>
                </a:solidFill>
                <a:latin typeface="Times New Roman" pitchFamily="18" charset="0"/>
                <a:cs typeface="Times New Roman" pitchFamily="18" charset="0"/>
                <a:sym typeface="Symbol"/>
              </a:rPr>
              <a:t>)</a:t>
            </a:r>
            <a:endParaRPr lang="en-US" sz="2000" i="0" dirty="0">
              <a:solidFill>
                <a:srgbClr val="FF0000"/>
              </a:solidFill>
              <a:latin typeface="Times New Roman" pitchFamily="18" charset="0"/>
              <a:cs typeface="Times New Roman" pitchFamily="18" charset="0"/>
            </a:endParaRPr>
          </a:p>
        </p:txBody>
      </p:sp>
      <p:grpSp>
        <p:nvGrpSpPr>
          <p:cNvPr id="8" name="Group 7"/>
          <p:cNvGrpSpPr/>
          <p:nvPr/>
        </p:nvGrpSpPr>
        <p:grpSpPr>
          <a:xfrm>
            <a:off x="4813200" y="2179870"/>
            <a:ext cx="3967009" cy="3792260"/>
            <a:chOff x="4813200" y="2179870"/>
            <a:chExt cx="3967009" cy="3792260"/>
          </a:xfrm>
        </p:grpSpPr>
        <p:pic>
          <p:nvPicPr>
            <p:cNvPr id="32358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24000" y="2179870"/>
              <a:ext cx="3956209" cy="27612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35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13200" y="4932000"/>
              <a:ext cx="3962400" cy="10401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12" name="Straight Connector 11"/>
          <p:cNvCxnSpPr/>
          <p:nvPr/>
        </p:nvCxnSpPr>
        <p:spPr bwMode="auto">
          <a:xfrm>
            <a:off x="0" y="1772816"/>
            <a:ext cx="9144000" cy="0"/>
          </a:xfrm>
          <a:prstGeom prst="line">
            <a:avLst/>
          </a:prstGeom>
          <a:solidFill>
            <a:schemeClr val="accent1"/>
          </a:solidFill>
          <a:ln w="47625" cap="flat" cmpd="sng" algn="ctr">
            <a:solidFill>
              <a:schemeClr val="accent2">
                <a:lumMod val="40000"/>
                <a:lumOff val="60000"/>
              </a:schemeClr>
            </a:solidFill>
            <a:prstDash val="solid"/>
            <a:round/>
            <a:headEnd type="none" w="med" len="med"/>
            <a:tailEnd type="none" w="med" len="med"/>
          </a:ln>
          <a:effectLst/>
        </p:spPr>
      </p:cxnSp>
    </p:spTree>
    <p:extLst>
      <p:ext uri="{BB962C8B-B14F-4D97-AF65-F5344CB8AC3E}">
        <p14:creationId xmlns:p14="http://schemas.microsoft.com/office/powerpoint/2010/main" val="204372870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45</a:t>
            </a:fld>
            <a:endParaRPr lang="fr-FR"/>
          </a:p>
        </p:txBody>
      </p:sp>
      <p:pic>
        <p:nvPicPr>
          <p:cNvPr id="324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512" y="0"/>
            <a:ext cx="9180512" cy="69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3177790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46</a:t>
            </a:fld>
            <a:endParaRPr lang="fr-FR"/>
          </a:p>
        </p:txBody>
      </p:sp>
      <p:pic>
        <p:nvPicPr>
          <p:cNvPr id="3256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7383"/>
            <a:ext cx="9144000" cy="6885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334961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47</a:t>
            </a:fld>
            <a:endParaRPr lang="fr-FR"/>
          </a:p>
        </p:txBody>
      </p:sp>
      <p:sp>
        <p:nvSpPr>
          <p:cNvPr id="4" name="Text Box 3"/>
          <p:cNvSpPr txBox="1">
            <a:spLocks noChangeArrowheads="1"/>
          </p:cNvSpPr>
          <p:nvPr/>
        </p:nvSpPr>
        <p:spPr bwMode="auto">
          <a:xfrm>
            <a:off x="2035263" y="199859"/>
            <a:ext cx="561403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4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Daya</a:t>
            </a:r>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Bay R=Far/Near</a:t>
            </a:r>
            <a:endParaRPr lang="fr-FR" sz="36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600717" y="1412776"/>
            <a:ext cx="3714478" cy="646331"/>
          </a:xfrm>
          <a:prstGeom prst="rect">
            <a:avLst/>
          </a:prstGeom>
          <a:noFill/>
        </p:spPr>
        <p:txBody>
          <a:bodyPr wrap="none" rtlCol="0">
            <a:spAutoFit/>
          </a:bodyPr>
          <a:lstStyle/>
          <a:p>
            <a:r>
              <a:rPr lang="en-US" sz="1800" i="0" dirty="0" err="1" smtClean="0">
                <a:solidFill>
                  <a:srgbClr val="00B050"/>
                </a:solidFill>
              </a:rPr>
              <a:t>Phys.Rev.Lett</a:t>
            </a:r>
            <a:r>
              <a:rPr lang="en-US" sz="1800" i="0" dirty="0" smtClean="0">
                <a:solidFill>
                  <a:srgbClr val="00B050"/>
                </a:solidFill>
              </a:rPr>
              <a:t>.</a:t>
            </a:r>
            <a:r>
              <a:rPr lang="bg-BG" sz="1800" b="1" i="0" dirty="0" smtClean="0">
                <a:solidFill>
                  <a:srgbClr val="00B050"/>
                </a:solidFill>
              </a:rPr>
              <a:t>108</a:t>
            </a:r>
            <a:r>
              <a:rPr lang="en-US" sz="1800" i="0" dirty="0">
                <a:solidFill>
                  <a:srgbClr val="00B050"/>
                </a:solidFill>
              </a:rPr>
              <a:t> </a:t>
            </a:r>
            <a:r>
              <a:rPr lang="bg-BG" sz="1800" i="0" dirty="0">
                <a:solidFill>
                  <a:srgbClr val="00B050"/>
                </a:solidFill>
              </a:rPr>
              <a:t>(2012</a:t>
            </a:r>
            <a:r>
              <a:rPr lang="bg-BG" sz="1800" i="0" dirty="0" smtClean="0">
                <a:solidFill>
                  <a:srgbClr val="00B050"/>
                </a:solidFill>
              </a:rPr>
              <a:t>)</a:t>
            </a:r>
            <a:r>
              <a:rPr lang="en-US" sz="1800" i="0" dirty="0" smtClean="0">
                <a:solidFill>
                  <a:srgbClr val="00B050"/>
                </a:solidFill>
              </a:rPr>
              <a:t> </a:t>
            </a:r>
            <a:r>
              <a:rPr lang="bg-BG" sz="1800" i="0" dirty="0" smtClean="0">
                <a:solidFill>
                  <a:srgbClr val="00B050"/>
                </a:solidFill>
              </a:rPr>
              <a:t>171803</a:t>
            </a:r>
            <a:r>
              <a:rPr lang="bg-BG" sz="1800" i="0" dirty="0">
                <a:solidFill>
                  <a:srgbClr val="00B050"/>
                </a:solidFill>
              </a:rPr>
              <a:t/>
            </a:r>
            <a:br>
              <a:rPr lang="bg-BG" sz="1800" i="0" dirty="0">
                <a:solidFill>
                  <a:srgbClr val="00B050"/>
                </a:solidFill>
              </a:rPr>
            </a:br>
            <a:r>
              <a:rPr lang="bg-BG" sz="1800" i="0" dirty="0">
                <a:solidFill>
                  <a:srgbClr val="00B050"/>
                </a:solidFill>
              </a:rPr>
              <a:t>e-Print: arXiv</a:t>
            </a:r>
            <a:r>
              <a:rPr lang="bg-BG" sz="1800" i="0" dirty="0" smtClean="0">
                <a:solidFill>
                  <a:srgbClr val="00B050"/>
                </a:solidFill>
              </a:rPr>
              <a:t>:</a:t>
            </a:r>
            <a:r>
              <a:rPr lang="bg-BG" sz="1800" i="0" dirty="0">
                <a:solidFill>
                  <a:srgbClr val="00B050"/>
                </a:solidFill>
              </a:rPr>
              <a:t> </a:t>
            </a:r>
            <a:r>
              <a:rPr lang="bg-BG" sz="1800" i="0" dirty="0" smtClean="0">
                <a:solidFill>
                  <a:srgbClr val="00B050"/>
                </a:solidFill>
              </a:rPr>
              <a:t>1203</a:t>
            </a:r>
            <a:r>
              <a:rPr lang="en-US" sz="1800" i="0" dirty="0" smtClean="0">
                <a:solidFill>
                  <a:srgbClr val="00B050"/>
                </a:solidFill>
              </a:rPr>
              <a:t>.</a:t>
            </a:r>
            <a:r>
              <a:rPr lang="bg-BG" sz="1800" i="0" dirty="0" smtClean="0">
                <a:solidFill>
                  <a:srgbClr val="00B050"/>
                </a:solidFill>
              </a:rPr>
              <a:t>1669 </a:t>
            </a:r>
            <a:r>
              <a:rPr lang="bg-BG" sz="1800" i="0" dirty="0">
                <a:solidFill>
                  <a:srgbClr val="00B050"/>
                </a:solidFill>
              </a:rPr>
              <a:t>[hep-ex]</a:t>
            </a:r>
          </a:p>
        </p:txBody>
      </p:sp>
      <p:sp>
        <p:nvSpPr>
          <p:cNvPr id="6" name="TextBox 5"/>
          <p:cNvSpPr txBox="1"/>
          <p:nvPr/>
        </p:nvSpPr>
        <p:spPr>
          <a:xfrm>
            <a:off x="5292080" y="1484784"/>
            <a:ext cx="3447739" cy="369332"/>
          </a:xfrm>
          <a:prstGeom prst="rect">
            <a:avLst/>
          </a:prstGeom>
          <a:noFill/>
        </p:spPr>
        <p:txBody>
          <a:bodyPr wrap="none" rtlCol="0">
            <a:spAutoFit/>
          </a:bodyPr>
          <a:lstStyle/>
          <a:p>
            <a:pPr algn="l"/>
            <a:r>
              <a:rPr lang="en-US" sz="1800" i="0" dirty="0" smtClean="0">
                <a:solidFill>
                  <a:srgbClr val="00B050"/>
                </a:solidFill>
              </a:rPr>
              <a:t>NEUTRINO 2012 (June 4, 2012)</a:t>
            </a:r>
            <a:endParaRPr lang="bg-BG" sz="1800" i="0" dirty="0">
              <a:solidFill>
                <a:srgbClr val="00B050"/>
              </a:solidFill>
            </a:endParaRPr>
          </a:p>
        </p:txBody>
      </p:sp>
      <p:pic>
        <p:nvPicPr>
          <p:cNvPr id="3266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4356" y="2059106"/>
            <a:ext cx="4105636" cy="4038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Rectangle 7"/>
          <p:cNvSpPr/>
          <p:nvPr/>
        </p:nvSpPr>
        <p:spPr>
          <a:xfrm>
            <a:off x="573917" y="6165304"/>
            <a:ext cx="3980705" cy="400110"/>
          </a:xfrm>
          <a:prstGeom prst="rect">
            <a:avLst/>
          </a:prstGeom>
          <a:solidFill>
            <a:schemeClr val="bg1"/>
          </a:solidFill>
        </p:spPr>
        <p:txBody>
          <a:bodyPr wrap="none">
            <a:spAutoFit/>
          </a:bodyPr>
          <a:lstStyle/>
          <a:p>
            <a:pPr algn="l"/>
            <a:r>
              <a:rPr lang="en-US" sz="2000" i="0" dirty="0" smtClean="0">
                <a:solidFill>
                  <a:srgbClr val="0000FF"/>
                </a:solidFill>
                <a:latin typeface="Times New Roman" pitchFamily="18" charset="0"/>
                <a:cs typeface="Times New Roman" pitchFamily="18" charset="0"/>
              </a:rPr>
              <a:t>R = 0.940 ± </a:t>
            </a:r>
            <a:r>
              <a:rPr lang="en-US" sz="2000" i="0" dirty="0" smtClean="0">
                <a:latin typeface="Times New Roman" pitchFamily="18" charset="0"/>
                <a:cs typeface="Times New Roman" pitchFamily="18" charset="0"/>
              </a:rPr>
              <a:t>0.011(stat</a:t>
            </a:r>
            <a:r>
              <a:rPr lang="en-US" sz="2000" i="0" dirty="0">
                <a:latin typeface="Times New Roman" pitchFamily="18" charset="0"/>
                <a:cs typeface="Times New Roman" pitchFamily="18" charset="0"/>
              </a:rPr>
              <a:t>) ± </a:t>
            </a:r>
            <a:r>
              <a:rPr lang="en-US" sz="2000" i="0" dirty="0" smtClean="0">
                <a:latin typeface="Times New Roman" pitchFamily="18" charset="0"/>
                <a:cs typeface="Times New Roman" pitchFamily="18" charset="0"/>
              </a:rPr>
              <a:t>0.004(</a:t>
            </a:r>
            <a:r>
              <a:rPr lang="en-US" sz="2000" i="0" dirty="0" err="1" smtClean="0">
                <a:latin typeface="Times New Roman" pitchFamily="18" charset="0"/>
                <a:cs typeface="Times New Roman" pitchFamily="18" charset="0"/>
              </a:rPr>
              <a:t>syst</a:t>
            </a:r>
            <a:r>
              <a:rPr lang="en-US" sz="2000" i="0" dirty="0" smtClean="0">
                <a:latin typeface="Times New Roman" pitchFamily="18" charset="0"/>
                <a:cs typeface="Times New Roman" pitchFamily="18" charset="0"/>
              </a:rPr>
              <a:t>)</a:t>
            </a:r>
          </a:p>
        </p:txBody>
      </p:sp>
      <p:pic>
        <p:nvPicPr>
          <p:cNvPr id="32665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6092" y="2059107"/>
            <a:ext cx="4076388" cy="4034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4860032" y="6165304"/>
            <a:ext cx="3980705" cy="400110"/>
          </a:xfrm>
          <a:prstGeom prst="rect">
            <a:avLst/>
          </a:prstGeom>
          <a:solidFill>
            <a:schemeClr val="bg1"/>
          </a:solidFill>
        </p:spPr>
        <p:txBody>
          <a:bodyPr wrap="none">
            <a:spAutoFit/>
          </a:bodyPr>
          <a:lstStyle/>
          <a:p>
            <a:pPr algn="l"/>
            <a:r>
              <a:rPr lang="en-US" sz="2000" i="0" dirty="0" smtClean="0">
                <a:solidFill>
                  <a:srgbClr val="0000FF"/>
                </a:solidFill>
                <a:latin typeface="Times New Roman" pitchFamily="18" charset="0"/>
                <a:cs typeface="Times New Roman" pitchFamily="18" charset="0"/>
              </a:rPr>
              <a:t>R = 0.944 ± </a:t>
            </a:r>
            <a:r>
              <a:rPr lang="en-US" sz="2000" i="0" dirty="0" smtClean="0">
                <a:latin typeface="Times New Roman" pitchFamily="18" charset="0"/>
                <a:cs typeface="Times New Roman" pitchFamily="18" charset="0"/>
              </a:rPr>
              <a:t>0.007(stat</a:t>
            </a:r>
            <a:r>
              <a:rPr lang="en-US" sz="2000" i="0" dirty="0">
                <a:latin typeface="Times New Roman" pitchFamily="18" charset="0"/>
                <a:cs typeface="Times New Roman" pitchFamily="18" charset="0"/>
              </a:rPr>
              <a:t>) ± </a:t>
            </a:r>
            <a:r>
              <a:rPr lang="en-US" sz="2000" i="0" dirty="0" smtClean="0">
                <a:latin typeface="Times New Roman" pitchFamily="18" charset="0"/>
                <a:cs typeface="Times New Roman" pitchFamily="18" charset="0"/>
              </a:rPr>
              <a:t>0.003(</a:t>
            </a:r>
            <a:r>
              <a:rPr lang="en-US" sz="2000" i="0" dirty="0" err="1" smtClean="0">
                <a:latin typeface="Times New Roman" pitchFamily="18" charset="0"/>
                <a:cs typeface="Times New Roman" pitchFamily="18" charset="0"/>
              </a:rPr>
              <a:t>syst</a:t>
            </a:r>
            <a:r>
              <a:rPr lang="en-US" sz="2000" i="0" dirty="0" smtClean="0">
                <a:latin typeface="Times New Roman" pitchFamily="18" charset="0"/>
                <a:cs typeface="Times New Roman" pitchFamily="18" charset="0"/>
              </a:rPr>
              <a:t>)</a:t>
            </a:r>
          </a:p>
        </p:txBody>
      </p:sp>
    </p:spTree>
    <p:extLst>
      <p:ext uri="{BB962C8B-B14F-4D97-AF65-F5344CB8AC3E}">
        <p14:creationId xmlns:p14="http://schemas.microsoft.com/office/powerpoint/2010/main" val="371187253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48</a:t>
            </a:fld>
            <a:endParaRPr lang="fr-FR"/>
          </a:p>
        </p:txBody>
      </p:sp>
      <p:sp>
        <p:nvSpPr>
          <p:cNvPr id="4" name="Text Box 3"/>
          <p:cNvSpPr txBox="1">
            <a:spLocks noChangeArrowheads="1"/>
          </p:cNvSpPr>
          <p:nvPr/>
        </p:nvSpPr>
        <p:spPr bwMode="auto">
          <a:xfrm>
            <a:off x="2141864" y="199859"/>
            <a:ext cx="5400837"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400"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Daya</a:t>
            </a:r>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Bay sin</a:t>
            </a:r>
            <a:r>
              <a:rPr lang="en-US" sz="4400" b="1" i="0" baseline="30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2</a:t>
            </a:r>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2</a:t>
            </a:r>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en-US" sz="4400"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1</a:t>
            </a:r>
            <a:r>
              <a:rPr lang="en-US" sz="4400"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3 </a:t>
            </a:r>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fit</a:t>
            </a:r>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a:t>
            </a:r>
            <a:endParaRPr lang="fr-FR" sz="36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600717" y="1412776"/>
            <a:ext cx="3714478" cy="646331"/>
          </a:xfrm>
          <a:prstGeom prst="rect">
            <a:avLst/>
          </a:prstGeom>
          <a:noFill/>
        </p:spPr>
        <p:txBody>
          <a:bodyPr wrap="none" rtlCol="0">
            <a:spAutoFit/>
          </a:bodyPr>
          <a:lstStyle/>
          <a:p>
            <a:r>
              <a:rPr lang="en-US" sz="1800" i="0" dirty="0" err="1" smtClean="0">
                <a:solidFill>
                  <a:srgbClr val="00B050"/>
                </a:solidFill>
              </a:rPr>
              <a:t>Phys.Rev.Lett</a:t>
            </a:r>
            <a:r>
              <a:rPr lang="en-US" sz="1800" i="0" dirty="0" smtClean="0">
                <a:solidFill>
                  <a:srgbClr val="00B050"/>
                </a:solidFill>
              </a:rPr>
              <a:t>.</a:t>
            </a:r>
            <a:r>
              <a:rPr lang="bg-BG" sz="1800" b="1" i="0" dirty="0" smtClean="0">
                <a:solidFill>
                  <a:srgbClr val="00B050"/>
                </a:solidFill>
              </a:rPr>
              <a:t>108</a:t>
            </a:r>
            <a:r>
              <a:rPr lang="en-US" sz="1800" i="0" dirty="0">
                <a:solidFill>
                  <a:srgbClr val="00B050"/>
                </a:solidFill>
              </a:rPr>
              <a:t> </a:t>
            </a:r>
            <a:r>
              <a:rPr lang="bg-BG" sz="1800" i="0" dirty="0">
                <a:solidFill>
                  <a:srgbClr val="00B050"/>
                </a:solidFill>
              </a:rPr>
              <a:t>(2012</a:t>
            </a:r>
            <a:r>
              <a:rPr lang="bg-BG" sz="1800" i="0" dirty="0" smtClean="0">
                <a:solidFill>
                  <a:srgbClr val="00B050"/>
                </a:solidFill>
              </a:rPr>
              <a:t>)</a:t>
            </a:r>
            <a:r>
              <a:rPr lang="en-US" sz="1800" i="0" dirty="0" smtClean="0">
                <a:solidFill>
                  <a:srgbClr val="00B050"/>
                </a:solidFill>
              </a:rPr>
              <a:t> </a:t>
            </a:r>
            <a:r>
              <a:rPr lang="bg-BG" sz="1800" i="0" dirty="0" smtClean="0">
                <a:solidFill>
                  <a:srgbClr val="00B050"/>
                </a:solidFill>
              </a:rPr>
              <a:t>171803</a:t>
            </a:r>
            <a:r>
              <a:rPr lang="bg-BG" sz="1800" i="0" dirty="0">
                <a:solidFill>
                  <a:srgbClr val="00B050"/>
                </a:solidFill>
              </a:rPr>
              <a:t/>
            </a:r>
            <a:br>
              <a:rPr lang="bg-BG" sz="1800" i="0" dirty="0">
                <a:solidFill>
                  <a:srgbClr val="00B050"/>
                </a:solidFill>
              </a:rPr>
            </a:br>
            <a:r>
              <a:rPr lang="bg-BG" sz="1800" i="0" dirty="0">
                <a:solidFill>
                  <a:srgbClr val="00B050"/>
                </a:solidFill>
              </a:rPr>
              <a:t>e-Print: arXiv</a:t>
            </a:r>
            <a:r>
              <a:rPr lang="bg-BG" sz="1800" i="0" dirty="0" smtClean="0">
                <a:solidFill>
                  <a:srgbClr val="00B050"/>
                </a:solidFill>
              </a:rPr>
              <a:t>:</a:t>
            </a:r>
            <a:r>
              <a:rPr lang="bg-BG" sz="1800" i="0" dirty="0">
                <a:solidFill>
                  <a:srgbClr val="00B050"/>
                </a:solidFill>
              </a:rPr>
              <a:t> </a:t>
            </a:r>
            <a:r>
              <a:rPr lang="bg-BG" sz="1800" i="0" dirty="0" smtClean="0">
                <a:solidFill>
                  <a:srgbClr val="00B050"/>
                </a:solidFill>
              </a:rPr>
              <a:t>1203</a:t>
            </a:r>
            <a:r>
              <a:rPr lang="en-US" sz="1800" i="0" dirty="0" smtClean="0">
                <a:solidFill>
                  <a:srgbClr val="00B050"/>
                </a:solidFill>
              </a:rPr>
              <a:t>.</a:t>
            </a:r>
            <a:r>
              <a:rPr lang="bg-BG" sz="1800" i="0" dirty="0" smtClean="0">
                <a:solidFill>
                  <a:srgbClr val="00B050"/>
                </a:solidFill>
              </a:rPr>
              <a:t>1669 </a:t>
            </a:r>
            <a:r>
              <a:rPr lang="bg-BG" sz="1800" i="0" dirty="0">
                <a:solidFill>
                  <a:srgbClr val="00B050"/>
                </a:solidFill>
              </a:rPr>
              <a:t>[hep-ex]</a:t>
            </a:r>
          </a:p>
        </p:txBody>
      </p:sp>
      <p:sp>
        <p:nvSpPr>
          <p:cNvPr id="6" name="TextBox 5"/>
          <p:cNvSpPr txBox="1"/>
          <p:nvPr/>
        </p:nvSpPr>
        <p:spPr>
          <a:xfrm>
            <a:off x="5292080" y="1484784"/>
            <a:ext cx="3447739" cy="369332"/>
          </a:xfrm>
          <a:prstGeom prst="rect">
            <a:avLst/>
          </a:prstGeom>
          <a:noFill/>
        </p:spPr>
        <p:txBody>
          <a:bodyPr wrap="none" rtlCol="0">
            <a:spAutoFit/>
          </a:bodyPr>
          <a:lstStyle/>
          <a:p>
            <a:pPr algn="l"/>
            <a:r>
              <a:rPr lang="en-US" sz="1800" i="0" dirty="0" smtClean="0">
                <a:solidFill>
                  <a:srgbClr val="00B050"/>
                </a:solidFill>
              </a:rPr>
              <a:t>NEUTRINO 2012 (June 4, 2012)</a:t>
            </a:r>
            <a:endParaRPr lang="bg-BG" sz="1800" i="0" dirty="0">
              <a:solidFill>
                <a:srgbClr val="00B050"/>
              </a:solidFill>
            </a:endParaRPr>
          </a:p>
        </p:txBody>
      </p:sp>
      <p:sp>
        <p:nvSpPr>
          <p:cNvPr id="8" name="Rectangle 7"/>
          <p:cNvSpPr/>
          <p:nvPr/>
        </p:nvSpPr>
        <p:spPr>
          <a:xfrm>
            <a:off x="-56573" y="5517232"/>
            <a:ext cx="4697120" cy="707886"/>
          </a:xfrm>
          <a:prstGeom prst="rect">
            <a:avLst/>
          </a:prstGeom>
          <a:solidFill>
            <a:schemeClr val="bg1"/>
          </a:solidFill>
        </p:spPr>
        <p:txBody>
          <a:bodyPr wrap="none">
            <a:spAutoFit/>
          </a:bodyPr>
          <a:lstStyle/>
          <a:p>
            <a:pPr algn="l"/>
            <a:r>
              <a:rPr lang="en-US" sz="2000" i="0" dirty="0">
                <a:solidFill>
                  <a:srgbClr val="0000FF"/>
                </a:solidFill>
                <a:latin typeface="Times New Roman" pitchFamily="18" charset="0"/>
                <a:cs typeface="Times New Roman" pitchFamily="18" charset="0"/>
              </a:rPr>
              <a:t>sin</a:t>
            </a:r>
            <a:r>
              <a:rPr lang="en-US" sz="2000" i="0" baseline="30000" dirty="0">
                <a:solidFill>
                  <a:srgbClr val="0000FF"/>
                </a:solidFill>
                <a:latin typeface="Times New Roman" pitchFamily="18" charset="0"/>
                <a:cs typeface="Times New Roman" pitchFamily="18" charset="0"/>
              </a:rPr>
              <a:t>2</a:t>
            </a:r>
            <a:r>
              <a:rPr lang="en-US" sz="2000" i="0" dirty="0">
                <a:solidFill>
                  <a:srgbClr val="0000FF"/>
                </a:solidFill>
                <a:latin typeface="Times New Roman" pitchFamily="18" charset="0"/>
                <a:cs typeface="Times New Roman" pitchFamily="18" charset="0"/>
              </a:rPr>
              <a:t> 2</a:t>
            </a:r>
            <a:r>
              <a:rPr lang="en-US" sz="2000" i="0" dirty="0">
                <a:solidFill>
                  <a:srgbClr val="0000FF"/>
                </a:solidFill>
                <a:latin typeface="Times New Roman" pitchFamily="18" charset="0"/>
                <a:cs typeface="Times New Roman" pitchFamily="18" charset="0"/>
                <a:sym typeface="Symbol"/>
              </a:rPr>
              <a:t></a:t>
            </a:r>
            <a:r>
              <a:rPr lang="en-US" sz="2000" i="0" baseline="-25000" dirty="0">
                <a:solidFill>
                  <a:srgbClr val="0000FF"/>
                </a:solidFill>
                <a:latin typeface="Times New Roman" pitchFamily="18" charset="0"/>
                <a:cs typeface="Times New Roman" pitchFamily="18" charset="0"/>
                <a:sym typeface="Symbol"/>
              </a:rPr>
              <a:t>1</a:t>
            </a:r>
            <a:r>
              <a:rPr lang="en-US" sz="2000" i="0" baseline="-25000" dirty="0">
                <a:solidFill>
                  <a:srgbClr val="0000FF"/>
                </a:solidFill>
                <a:latin typeface="Times New Roman" pitchFamily="18" charset="0"/>
                <a:cs typeface="Times New Roman" pitchFamily="18" charset="0"/>
              </a:rPr>
              <a:t>3</a:t>
            </a:r>
            <a:r>
              <a:rPr lang="en-US" sz="2000" i="0" dirty="0" smtClean="0">
                <a:solidFill>
                  <a:srgbClr val="0000FF"/>
                </a:solidFill>
                <a:latin typeface="Times New Roman" pitchFamily="18" charset="0"/>
                <a:cs typeface="Times New Roman" pitchFamily="18" charset="0"/>
              </a:rPr>
              <a:t> = 0.092 ± </a:t>
            </a:r>
            <a:r>
              <a:rPr lang="en-US" sz="2000" i="0" dirty="0" smtClean="0">
                <a:latin typeface="Times New Roman" pitchFamily="18" charset="0"/>
                <a:cs typeface="Times New Roman" pitchFamily="18" charset="0"/>
              </a:rPr>
              <a:t>0.016(stat</a:t>
            </a:r>
            <a:r>
              <a:rPr lang="en-US" sz="2000" i="0" dirty="0">
                <a:latin typeface="Times New Roman" pitchFamily="18" charset="0"/>
                <a:cs typeface="Times New Roman" pitchFamily="18" charset="0"/>
              </a:rPr>
              <a:t>) ± </a:t>
            </a:r>
            <a:r>
              <a:rPr lang="en-US" sz="2000" i="0" dirty="0" smtClean="0">
                <a:latin typeface="Times New Roman" pitchFamily="18" charset="0"/>
                <a:cs typeface="Times New Roman" pitchFamily="18" charset="0"/>
              </a:rPr>
              <a:t>0.005(</a:t>
            </a:r>
            <a:r>
              <a:rPr lang="en-US" sz="2000" i="0" dirty="0" err="1" smtClean="0">
                <a:latin typeface="Times New Roman" pitchFamily="18" charset="0"/>
                <a:cs typeface="Times New Roman" pitchFamily="18" charset="0"/>
              </a:rPr>
              <a:t>syst</a:t>
            </a:r>
            <a:r>
              <a:rPr lang="en-US" sz="2000" i="0" dirty="0" smtClean="0">
                <a:latin typeface="Times New Roman" pitchFamily="18" charset="0"/>
                <a:cs typeface="Times New Roman" pitchFamily="18" charset="0"/>
              </a:rPr>
              <a:t>)</a:t>
            </a:r>
          </a:p>
          <a:p>
            <a:pPr algn="l"/>
            <a:r>
              <a:rPr lang="en-US" sz="2000" i="0" dirty="0">
                <a:solidFill>
                  <a:srgbClr val="0000FF"/>
                </a:solidFill>
                <a:latin typeface="Times New Roman" pitchFamily="18" charset="0"/>
                <a:cs typeface="Times New Roman" pitchFamily="18" charset="0"/>
              </a:rPr>
              <a:t>sin</a:t>
            </a:r>
            <a:r>
              <a:rPr lang="en-US" sz="2000" i="0" baseline="30000" dirty="0">
                <a:solidFill>
                  <a:srgbClr val="0000FF"/>
                </a:solidFill>
                <a:latin typeface="Times New Roman" pitchFamily="18" charset="0"/>
                <a:cs typeface="Times New Roman" pitchFamily="18" charset="0"/>
              </a:rPr>
              <a:t>2</a:t>
            </a:r>
            <a:r>
              <a:rPr lang="en-US" sz="2000" i="0" dirty="0">
                <a:solidFill>
                  <a:srgbClr val="0000FF"/>
                </a:solidFill>
                <a:latin typeface="Times New Roman" pitchFamily="18" charset="0"/>
                <a:cs typeface="Times New Roman" pitchFamily="18" charset="0"/>
              </a:rPr>
              <a:t> 2</a:t>
            </a:r>
            <a:r>
              <a:rPr lang="en-US" sz="2000" i="0" dirty="0">
                <a:solidFill>
                  <a:srgbClr val="0000FF"/>
                </a:solidFill>
                <a:latin typeface="Times New Roman" pitchFamily="18" charset="0"/>
                <a:cs typeface="Times New Roman" pitchFamily="18" charset="0"/>
                <a:sym typeface="Symbol"/>
              </a:rPr>
              <a:t></a:t>
            </a:r>
            <a:r>
              <a:rPr lang="en-US" sz="2000" i="0" baseline="-25000" dirty="0">
                <a:solidFill>
                  <a:srgbClr val="0000FF"/>
                </a:solidFill>
                <a:latin typeface="Times New Roman" pitchFamily="18" charset="0"/>
                <a:cs typeface="Times New Roman" pitchFamily="18" charset="0"/>
                <a:sym typeface="Symbol"/>
              </a:rPr>
              <a:t>1</a:t>
            </a:r>
            <a:r>
              <a:rPr lang="en-US" sz="2000" i="0" baseline="-25000" dirty="0">
                <a:solidFill>
                  <a:srgbClr val="0000FF"/>
                </a:solidFill>
                <a:latin typeface="Times New Roman" pitchFamily="18" charset="0"/>
                <a:cs typeface="Times New Roman" pitchFamily="18" charset="0"/>
              </a:rPr>
              <a:t>3</a:t>
            </a:r>
            <a:r>
              <a:rPr lang="en-US" sz="2000" i="0" dirty="0">
                <a:solidFill>
                  <a:srgbClr val="0000FF"/>
                </a:solidFill>
                <a:latin typeface="Times New Roman" pitchFamily="18" charset="0"/>
                <a:cs typeface="Times New Roman" pitchFamily="18" charset="0"/>
              </a:rPr>
              <a:t> = 0 is excluded at </a:t>
            </a:r>
            <a:r>
              <a:rPr lang="en-US" sz="2000" i="0" dirty="0" smtClean="0">
                <a:solidFill>
                  <a:srgbClr val="0000FF"/>
                </a:solidFill>
                <a:latin typeface="Times New Roman" pitchFamily="18" charset="0"/>
                <a:cs typeface="Times New Roman" pitchFamily="18" charset="0"/>
              </a:rPr>
              <a:t>5.2 </a:t>
            </a:r>
            <a:r>
              <a:rPr lang="en-US" sz="2000" i="0" dirty="0" smtClean="0">
                <a:solidFill>
                  <a:srgbClr val="0000FF"/>
                </a:solidFill>
                <a:latin typeface="Times New Roman" pitchFamily="18" charset="0"/>
                <a:cs typeface="Times New Roman" pitchFamily="18" charset="0"/>
                <a:sym typeface="Symbol"/>
              </a:rPr>
              <a:t></a:t>
            </a:r>
            <a:endParaRPr lang="en-US" sz="2000" i="0" dirty="0">
              <a:solidFill>
                <a:srgbClr val="0000FF"/>
              </a:solidFill>
              <a:latin typeface="Times New Roman" pitchFamily="18" charset="0"/>
              <a:cs typeface="Times New Roman" pitchFamily="18" charset="0"/>
            </a:endParaRPr>
          </a:p>
        </p:txBody>
      </p:sp>
      <p:pic>
        <p:nvPicPr>
          <p:cNvPr id="3276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992" y="2060849"/>
            <a:ext cx="4545008" cy="3456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768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2060848"/>
            <a:ext cx="4556760" cy="34137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Rectangle 12"/>
          <p:cNvSpPr/>
          <p:nvPr/>
        </p:nvSpPr>
        <p:spPr>
          <a:xfrm>
            <a:off x="4555400" y="5517232"/>
            <a:ext cx="4697120" cy="707886"/>
          </a:xfrm>
          <a:prstGeom prst="rect">
            <a:avLst/>
          </a:prstGeom>
          <a:solidFill>
            <a:schemeClr val="bg1"/>
          </a:solidFill>
        </p:spPr>
        <p:txBody>
          <a:bodyPr wrap="none">
            <a:spAutoFit/>
          </a:bodyPr>
          <a:lstStyle/>
          <a:p>
            <a:pPr algn="l"/>
            <a:r>
              <a:rPr lang="en-US" sz="2000" i="0" dirty="0">
                <a:solidFill>
                  <a:srgbClr val="FF0000"/>
                </a:solidFill>
                <a:latin typeface="Times New Roman" pitchFamily="18" charset="0"/>
                <a:cs typeface="Times New Roman" pitchFamily="18" charset="0"/>
              </a:rPr>
              <a:t>sin</a:t>
            </a:r>
            <a:r>
              <a:rPr lang="en-US" sz="2000" i="0" baseline="30000" dirty="0">
                <a:solidFill>
                  <a:srgbClr val="FF0000"/>
                </a:solidFill>
                <a:latin typeface="Times New Roman" pitchFamily="18" charset="0"/>
                <a:cs typeface="Times New Roman" pitchFamily="18" charset="0"/>
              </a:rPr>
              <a:t>2</a:t>
            </a:r>
            <a:r>
              <a:rPr lang="en-US" sz="2000" i="0" dirty="0">
                <a:solidFill>
                  <a:srgbClr val="FF0000"/>
                </a:solidFill>
                <a:latin typeface="Times New Roman" pitchFamily="18" charset="0"/>
                <a:cs typeface="Times New Roman" pitchFamily="18" charset="0"/>
              </a:rPr>
              <a:t> 2</a:t>
            </a:r>
            <a:r>
              <a:rPr lang="en-US" sz="2000" i="0" dirty="0">
                <a:solidFill>
                  <a:srgbClr val="FF0000"/>
                </a:solidFill>
                <a:latin typeface="Times New Roman" pitchFamily="18" charset="0"/>
                <a:cs typeface="Times New Roman" pitchFamily="18" charset="0"/>
                <a:sym typeface="Symbol"/>
              </a:rPr>
              <a:t></a:t>
            </a:r>
            <a:r>
              <a:rPr lang="en-US" sz="2000" i="0" baseline="-25000" dirty="0">
                <a:solidFill>
                  <a:srgbClr val="FF0000"/>
                </a:solidFill>
                <a:latin typeface="Times New Roman" pitchFamily="18" charset="0"/>
                <a:cs typeface="Times New Roman" pitchFamily="18" charset="0"/>
                <a:sym typeface="Symbol"/>
              </a:rPr>
              <a:t>1</a:t>
            </a:r>
            <a:r>
              <a:rPr lang="en-US" sz="2000" i="0" baseline="-25000" dirty="0">
                <a:solidFill>
                  <a:srgbClr val="FF0000"/>
                </a:solidFill>
                <a:latin typeface="Times New Roman" pitchFamily="18" charset="0"/>
                <a:cs typeface="Times New Roman" pitchFamily="18" charset="0"/>
              </a:rPr>
              <a:t>3</a:t>
            </a:r>
            <a:r>
              <a:rPr lang="en-US" sz="2000" i="0" dirty="0" smtClean="0">
                <a:solidFill>
                  <a:srgbClr val="FF0000"/>
                </a:solidFill>
                <a:latin typeface="Times New Roman" pitchFamily="18" charset="0"/>
                <a:cs typeface="Times New Roman" pitchFamily="18" charset="0"/>
              </a:rPr>
              <a:t> = 0.089 ± 0.010(stat</a:t>
            </a:r>
            <a:r>
              <a:rPr lang="en-US" sz="2000" i="0" dirty="0">
                <a:solidFill>
                  <a:srgbClr val="FF0000"/>
                </a:solidFill>
                <a:latin typeface="Times New Roman" pitchFamily="18" charset="0"/>
                <a:cs typeface="Times New Roman" pitchFamily="18" charset="0"/>
              </a:rPr>
              <a:t>) ± </a:t>
            </a:r>
            <a:r>
              <a:rPr lang="en-US" sz="2000" i="0" dirty="0" smtClean="0">
                <a:solidFill>
                  <a:srgbClr val="FF0000"/>
                </a:solidFill>
                <a:latin typeface="Times New Roman" pitchFamily="18" charset="0"/>
                <a:cs typeface="Times New Roman" pitchFamily="18" charset="0"/>
              </a:rPr>
              <a:t>0.005(</a:t>
            </a:r>
            <a:r>
              <a:rPr lang="en-US" sz="2000" i="0" dirty="0" err="1" smtClean="0">
                <a:solidFill>
                  <a:srgbClr val="FF0000"/>
                </a:solidFill>
                <a:latin typeface="Times New Roman" pitchFamily="18" charset="0"/>
                <a:cs typeface="Times New Roman" pitchFamily="18" charset="0"/>
              </a:rPr>
              <a:t>syst</a:t>
            </a:r>
            <a:r>
              <a:rPr lang="en-US" sz="2000" i="0" dirty="0" smtClean="0">
                <a:solidFill>
                  <a:srgbClr val="FF0000"/>
                </a:solidFill>
                <a:latin typeface="Times New Roman" pitchFamily="18" charset="0"/>
                <a:cs typeface="Times New Roman" pitchFamily="18" charset="0"/>
              </a:rPr>
              <a:t>)</a:t>
            </a:r>
          </a:p>
          <a:p>
            <a:pPr algn="l"/>
            <a:r>
              <a:rPr lang="en-US" sz="2000" i="0" dirty="0">
                <a:solidFill>
                  <a:srgbClr val="FF0000"/>
                </a:solidFill>
                <a:latin typeface="Times New Roman" pitchFamily="18" charset="0"/>
                <a:cs typeface="Times New Roman" pitchFamily="18" charset="0"/>
              </a:rPr>
              <a:t>sin</a:t>
            </a:r>
            <a:r>
              <a:rPr lang="en-US" sz="2000" i="0" baseline="30000" dirty="0">
                <a:solidFill>
                  <a:srgbClr val="FF0000"/>
                </a:solidFill>
                <a:latin typeface="Times New Roman" pitchFamily="18" charset="0"/>
                <a:cs typeface="Times New Roman" pitchFamily="18" charset="0"/>
              </a:rPr>
              <a:t>2</a:t>
            </a:r>
            <a:r>
              <a:rPr lang="en-US" sz="2000" i="0" dirty="0">
                <a:solidFill>
                  <a:srgbClr val="FF0000"/>
                </a:solidFill>
                <a:latin typeface="Times New Roman" pitchFamily="18" charset="0"/>
                <a:cs typeface="Times New Roman" pitchFamily="18" charset="0"/>
              </a:rPr>
              <a:t> 2</a:t>
            </a:r>
            <a:r>
              <a:rPr lang="en-US" sz="2000" i="0" dirty="0">
                <a:solidFill>
                  <a:srgbClr val="FF0000"/>
                </a:solidFill>
                <a:latin typeface="Times New Roman" pitchFamily="18" charset="0"/>
                <a:cs typeface="Times New Roman" pitchFamily="18" charset="0"/>
                <a:sym typeface="Symbol"/>
              </a:rPr>
              <a:t></a:t>
            </a:r>
            <a:r>
              <a:rPr lang="en-US" sz="2000" i="0" baseline="-25000" dirty="0">
                <a:solidFill>
                  <a:srgbClr val="FF0000"/>
                </a:solidFill>
                <a:latin typeface="Times New Roman" pitchFamily="18" charset="0"/>
                <a:cs typeface="Times New Roman" pitchFamily="18" charset="0"/>
                <a:sym typeface="Symbol"/>
              </a:rPr>
              <a:t>1</a:t>
            </a:r>
            <a:r>
              <a:rPr lang="en-US" sz="2000" i="0" baseline="-25000" dirty="0">
                <a:solidFill>
                  <a:srgbClr val="FF0000"/>
                </a:solidFill>
                <a:latin typeface="Times New Roman" pitchFamily="18" charset="0"/>
                <a:cs typeface="Times New Roman" pitchFamily="18" charset="0"/>
              </a:rPr>
              <a:t>3</a:t>
            </a:r>
            <a:r>
              <a:rPr lang="en-US" sz="2000" i="0" dirty="0">
                <a:solidFill>
                  <a:srgbClr val="FF0000"/>
                </a:solidFill>
                <a:latin typeface="Times New Roman" pitchFamily="18" charset="0"/>
                <a:cs typeface="Times New Roman" pitchFamily="18" charset="0"/>
              </a:rPr>
              <a:t> = 0 is excluded at 8</a:t>
            </a:r>
            <a:r>
              <a:rPr lang="en-US" sz="2000" i="0" dirty="0" smtClean="0">
                <a:solidFill>
                  <a:srgbClr val="FF0000"/>
                </a:solidFill>
                <a:latin typeface="Times New Roman" pitchFamily="18" charset="0"/>
                <a:cs typeface="Times New Roman" pitchFamily="18" charset="0"/>
              </a:rPr>
              <a:t> </a:t>
            </a:r>
            <a:r>
              <a:rPr lang="en-US" sz="2000" i="0" dirty="0" smtClean="0">
                <a:solidFill>
                  <a:srgbClr val="FF0000"/>
                </a:solidFill>
                <a:latin typeface="Times New Roman" pitchFamily="18" charset="0"/>
                <a:cs typeface="Times New Roman" pitchFamily="18" charset="0"/>
                <a:sym typeface="Symbol"/>
              </a:rPr>
              <a:t> !!!</a:t>
            </a:r>
            <a:endParaRPr lang="en-US" sz="2000" i="0" dirty="0">
              <a:solidFill>
                <a:srgbClr val="FF0000"/>
              </a:solidFill>
              <a:latin typeface="Times New Roman" pitchFamily="18" charset="0"/>
              <a:cs typeface="Times New Roman" pitchFamily="18" charset="0"/>
            </a:endParaRPr>
          </a:p>
        </p:txBody>
      </p:sp>
      <p:sp>
        <p:nvSpPr>
          <p:cNvPr id="12" name="TextBox 11"/>
          <p:cNvSpPr txBox="1"/>
          <p:nvPr/>
        </p:nvSpPr>
        <p:spPr>
          <a:xfrm>
            <a:off x="1043608" y="6135687"/>
            <a:ext cx="7669279" cy="461665"/>
          </a:xfrm>
          <a:prstGeom prst="rect">
            <a:avLst/>
          </a:prstGeom>
          <a:noFill/>
        </p:spPr>
        <p:txBody>
          <a:bodyPr wrap="none" rtlCol="0">
            <a:spAutoFit/>
          </a:bodyPr>
          <a:lstStyle/>
          <a:p>
            <a:pPr algn="l"/>
            <a:r>
              <a:rPr lang="en-US" i="0" dirty="0" smtClean="0"/>
              <a:t>Installation of final pair antineutrino detectors this year.</a:t>
            </a:r>
            <a:endParaRPr lang="bg-BG" i="0" dirty="0"/>
          </a:p>
        </p:txBody>
      </p:sp>
    </p:spTree>
    <p:extLst>
      <p:ext uri="{BB962C8B-B14F-4D97-AF65-F5344CB8AC3E}">
        <p14:creationId xmlns:p14="http://schemas.microsoft.com/office/powerpoint/2010/main" val="27961257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49</a:t>
            </a:fld>
            <a:endParaRPr lang="fr-FR"/>
          </a:p>
        </p:txBody>
      </p:sp>
      <p:sp>
        <p:nvSpPr>
          <p:cNvPr id="4" name="Title 1"/>
          <p:cNvSpPr txBox="1">
            <a:spLocks/>
          </p:cNvSpPr>
          <p:nvPr/>
        </p:nvSpPr>
        <p:spPr>
          <a:xfrm>
            <a:off x="2123728" y="176558"/>
            <a:ext cx="5232686" cy="785818"/>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4000" b="1" i="0" u="none" strike="noStrike" kern="0" cap="none" spc="0" normalizeH="0" baseline="0" noProof="0" dirty="0" smtClean="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RENO</a:t>
            </a:r>
            <a:endParaRPr kumimoji="0" lang="bg-BG" sz="4000" b="1" i="0" u="none" strike="noStrike" kern="0" cap="none" spc="0" normalizeH="0" baseline="0" noProof="0" dirty="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pic>
        <p:nvPicPr>
          <p:cNvPr id="2682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19672" y="1196752"/>
            <a:ext cx="6524625" cy="1857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829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504" y="3356992"/>
            <a:ext cx="3491865" cy="32089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8293"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13720" y="3068960"/>
            <a:ext cx="5638800" cy="15392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796136" y="720374"/>
            <a:ext cx="2730236" cy="461665"/>
          </a:xfrm>
          <a:prstGeom prst="rect">
            <a:avLst/>
          </a:prstGeom>
          <a:noFill/>
        </p:spPr>
        <p:txBody>
          <a:bodyPr wrap="none" rtlCol="0">
            <a:spAutoFit/>
          </a:bodyPr>
          <a:lstStyle/>
          <a:p>
            <a:pPr algn="l"/>
            <a:r>
              <a:rPr lang="en-US" i="0" dirty="0">
                <a:hlinkClick r:id="rId5" action="ppaction://hlinkfile"/>
              </a:rPr>
              <a:t>arXiv:1003.1391v1</a:t>
            </a:r>
            <a:endParaRPr lang="bg-BG" i="0" dirty="0"/>
          </a:p>
        </p:txBody>
      </p:sp>
      <p:pic>
        <p:nvPicPr>
          <p:cNvPr id="268294"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804248" y="4891899"/>
            <a:ext cx="2025774" cy="1812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8295"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614451" y="4702051"/>
            <a:ext cx="1990725" cy="2093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6896814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a:grpSpLocks noChangeAspect="1"/>
          </p:cNvGrpSpPr>
          <p:nvPr/>
        </p:nvGrpSpPr>
        <p:grpSpPr>
          <a:xfrm>
            <a:off x="5292000" y="2397845"/>
            <a:ext cx="3838024" cy="1535211"/>
            <a:chOff x="179512" y="2515728"/>
            <a:chExt cx="4680520" cy="1872208"/>
          </a:xfrm>
        </p:grpSpPr>
        <p:pic>
          <p:nvPicPr>
            <p:cNvPr id="10"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512" y="2515728"/>
              <a:ext cx="4680520" cy="1872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Rectangle 13"/>
            <p:cNvSpPr/>
            <p:nvPr/>
          </p:nvSpPr>
          <p:spPr bwMode="auto">
            <a:xfrm>
              <a:off x="251520" y="3150000"/>
              <a:ext cx="4536000" cy="648000"/>
            </a:xfrm>
            <a:prstGeom prst="rect">
              <a:avLst/>
            </a:prstGeom>
            <a:solidFill>
              <a:srgbClr val="FF66CC">
                <a:alpha val="10000"/>
              </a:srgbClr>
            </a:solidFill>
            <a:ln w="9525" cap="flat" cmpd="sng" algn="ctr">
              <a:noFill/>
              <a:prstDash val="solid"/>
              <a:round/>
              <a:headEnd type="none" w="med" len="med"/>
              <a:tailEnd type="none" w="med" len="med"/>
            </a:ln>
            <a:effectLst/>
          </p:spPr>
          <p:txBody>
            <a:bodyPr rtlCol="0" anchor="ctr"/>
            <a:lstStyle/>
            <a:p>
              <a:pPr algn="ctr"/>
              <a:endParaRPr lang="bg-BG"/>
            </a:p>
          </p:txBody>
        </p:sp>
      </p:grpSp>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a:t>
            </a:fld>
            <a:endParaRPr lang="fr-FR"/>
          </a:p>
        </p:txBody>
      </p:sp>
      <p:sp>
        <p:nvSpPr>
          <p:cNvPr id="5" name="Title 1"/>
          <p:cNvSpPr txBox="1">
            <a:spLocks/>
          </p:cNvSpPr>
          <p:nvPr/>
        </p:nvSpPr>
        <p:spPr>
          <a:xfrm>
            <a:off x="899593" y="44624"/>
            <a:ext cx="8244408" cy="1008112"/>
          </a:xfrm>
          <a:prstGeom prst="rect">
            <a:avLst/>
          </a:prstGeom>
        </p:spPr>
        <p:txBody>
          <a:bodyPr/>
          <a:lstStyle/>
          <a:p>
            <a:pPr lvl="0" eaLnBrk="0" hangingPunct="0">
              <a:defRPr/>
            </a:pPr>
            <a:r>
              <a:rPr lang="en-US" sz="3200" b="1" i="0" kern="0" dirty="0" smtClean="0">
                <a:solidFill>
                  <a:srgbClr val="FF66CC"/>
                </a:solidFill>
                <a:effectLst>
                  <a:outerShdw blurRad="38100" dist="38100" dir="2700000" algn="tl">
                    <a:srgbClr val="000000">
                      <a:alpha val="43137"/>
                    </a:srgbClr>
                  </a:outerShdw>
                </a:effectLst>
                <a:latin typeface="Times New Roman" pitchFamily="18" charset="0"/>
                <a:ea typeface="+mj-ea"/>
                <a:cs typeface="Times New Roman" pitchFamily="18" charset="0"/>
              </a:rPr>
              <a:t>The </a:t>
            </a:r>
            <a:r>
              <a:rPr lang="en-US" sz="3200" b="1" i="0" kern="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electron </a:t>
            </a:r>
            <a:r>
              <a:rPr lang="en-US" sz="3200" b="1" i="0" kern="0" dirty="0" smtClean="0">
                <a:solidFill>
                  <a:srgbClr val="FF66CC"/>
                </a:solidFill>
                <a:effectLst>
                  <a:outerShdw blurRad="38100" dist="38100" dir="2700000" algn="tl">
                    <a:srgbClr val="000000">
                      <a:alpha val="43137"/>
                    </a:srgbClr>
                  </a:outerShdw>
                </a:effectLst>
                <a:latin typeface="Times New Roman" pitchFamily="18" charset="0"/>
                <a:ea typeface="+mj-ea"/>
                <a:cs typeface="Times New Roman" pitchFamily="18" charset="0"/>
              </a:rPr>
              <a:t>anomalous magnetic moment</a:t>
            </a:r>
            <a:endParaRPr kumimoji="0" lang="en-US" sz="3200" b="1" i="0" u="none" strike="noStrike" kern="0" cap="none" spc="0" normalizeH="0" baseline="0" noProof="0" dirty="0" smtClean="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defRPr/>
            </a:pPr>
            <a:r>
              <a:rPr lang="en-US" sz="3200" b="1" i="0" kern="0" dirty="0">
                <a:solidFill>
                  <a:srgbClr val="FF66CC"/>
                </a:solidFill>
                <a:effectLst>
                  <a:outerShdw blurRad="38100" dist="38100" dir="2700000" algn="tl">
                    <a:srgbClr val="000000">
                      <a:alpha val="43137"/>
                    </a:srgbClr>
                  </a:outerShdw>
                </a:effectLst>
                <a:latin typeface="Times New Roman" pitchFamily="18" charset="0"/>
                <a:ea typeface="+mj-ea"/>
                <a:cs typeface="Times New Roman" pitchFamily="18" charset="0"/>
              </a:rPr>
              <a:t>a</a:t>
            </a:r>
            <a:r>
              <a:rPr kumimoji="0" lang="en-US" sz="3200" b="1" i="0" u="none" strike="noStrike" kern="0" cap="none" spc="0" normalizeH="0" baseline="0" noProof="0" dirty="0" err="1" smtClean="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nd</a:t>
            </a:r>
            <a:r>
              <a:rPr kumimoji="0" lang="en-US" sz="3200" b="1" i="0" u="none" strike="noStrike" kern="0" cap="none" spc="0" normalizeH="0" baseline="0" noProof="0" dirty="0" smtClean="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rPr>
              <a:t> the fine-structure constant measurements</a:t>
            </a:r>
            <a:endParaRPr kumimoji="0" lang="bg-BG" sz="3200" b="1" i="0" u="none" strike="noStrike" kern="0" cap="none" spc="0" normalizeH="0" baseline="0" noProof="0" dirty="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644524501"/>
              </p:ext>
            </p:extLst>
          </p:nvPr>
        </p:nvGraphicFramePr>
        <p:xfrm>
          <a:off x="455488" y="1201440"/>
          <a:ext cx="8509000" cy="787400"/>
        </p:xfrm>
        <a:graphic>
          <a:graphicData uri="http://schemas.openxmlformats.org/presentationml/2006/ole">
            <mc:AlternateContent xmlns:mc="http://schemas.openxmlformats.org/markup-compatibility/2006">
              <mc:Choice xmlns:v="urn:schemas-microsoft-com:vml" Requires="v">
                <p:oleObj spid="_x0000_s272825" name="Equation" r:id="rId5" imgW="4254480" imgH="393480" progId="Equation.DSMT4">
                  <p:embed/>
                </p:oleObj>
              </mc:Choice>
              <mc:Fallback>
                <p:oleObj name="Equation" r:id="rId5" imgW="4254480" imgH="393480" progId="Equation.DSMT4">
                  <p:embed/>
                  <p:pic>
                    <p:nvPicPr>
                      <p:cNvPr id="0" name=""/>
                      <p:cNvPicPr>
                        <a:picLocks noChangeAspect="1" noChangeArrowheads="1"/>
                      </p:cNvPicPr>
                      <p:nvPr/>
                    </p:nvPicPr>
                    <p:blipFill>
                      <a:blip r:embed="rId6"/>
                      <a:srcRect/>
                      <a:stretch>
                        <a:fillRect/>
                      </a:stretch>
                    </p:blipFill>
                    <p:spPr bwMode="auto">
                      <a:xfrm>
                        <a:off x="455488" y="1201440"/>
                        <a:ext cx="8509000" cy="78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TextBox 6"/>
          <p:cNvSpPr txBox="1"/>
          <p:nvPr/>
        </p:nvSpPr>
        <p:spPr>
          <a:xfrm>
            <a:off x="107504" y="1844824"/>
            <a:ext cx="9019457" cy="646331"/>
          </a:xfrm>
          <a:prstGeom prst="rect">
            <a:avLst/>
          </a:prstGeom>
          <a:noFill/>
        </p:spPr>
        <p:txBody>
          <a:bodyPr wrap="none" rtlCol="0">
            <a:spAutoFit/>
          </a:bodyPr>
          <a:lstStyle/>
          <a:p>
            <a:pPr algn="l"/>
            <a:r>
              <a:rPr lang="en-US" sz="1800" i="0" dirty="0" smtClean="0">
                <a:solidFill>
                  <a:srgbClr val="00B050"/>
                </a:solidFill>
              </a:rPr>
              <a:t>D. </a:t>
            </a:r>
            <a:r>
              <a:rPr lang="en-US" sz="1800" i="0" dirty="0" err="1" smtClean="0">
                <a:solidFill>
                  <a:srgbClr val="00B050"/>
                </a:solidFill>
              </a:rPr>
              <a:t>Hanneke</a:t>
            </a:r>
            <a:r>
              <a:rPr lang="en-US" sz="1800" i="0" dirty="0" smtClean="0">
                <a:solidFill>
                  <a:srgbClr val="00B050"/>
                </a:solidFill>
              </a:rPr>
              <a:t>, S. </a:t>
            </a:r>
            <a:r>
              <a:rPr lang="en-US" sz="1800" i="0" dirty="0" err="1" smtClean="0">
                <a:solidFill>
                  <a:srgbClr val="00B050"/>
                </a:solidFill>
              </a:rPr>
              <a:t>Fogwell</a:t>
            </a:r>
            <a:r>
              <a:rPr lang="en-US" sz="1800" i="0" dirty="0" smtClean="0">
                <a:solidFill>
                  <a:srgbClr val="00B050"/>
                </a:solidFill>
              </a:rPr>
              <a:t> and G. </a:t>
            </a:r>
            <a:r>
              <a:rPr lang="en-US" sz="1800" i="0" dirty="0" err="1" smtClean="0">
                <a:solidFill>
                  <a:srgbClr val="00B050"/>
                </a:solidFill>
              </a:rPr>
              <a:t>Gabrielse</a:t>
            </a:r>
            <a:r>
              <a:rPr lang="en-US" sz="1800" i="0" dirty="0" smtClean="0">
                <a:solidFill>
                  <a:srgbClr val="00B050"/>
                </a:solidFill>
              </a:rPr>
              <a:t>, Phys. Rev. </a:t>
            </a:r>
            <a:r>
              <a:rPr lang="en-US" sz="1800" i="0" dirty="0" err="1" smtClean="0">
                <a:solidFill>
                  <a:srgbClr val="00B050"/>
                </a:solidFill>
              </a:rPr>
              <a:t>Lett</a:t>
            </a:r>
            <a:r>
              <a:rPr lang="en-US" sz="1800" i="0" dirty="0" smtClean="0">
                <a:solidFill>
                  <a:srgbClr val="00B050"/>
                </a:solidFill>
              </a:rPr>
              <a:t>. </a:t>
            </a:r>
            <a:r>
              <a:rPr lang="en-US" sz="1800" b="1" i="0" dirty="0" smtClean="0">
                <a:solidFill>
                  <a:srgbClr val="00B050"/>
                </a:solidFill>
              </a:rPr>
              <a:t>100</a:t>
            </a:r>
            <a:r>
              <a:rPr lang="en-US" sz="1800" i="0" dirty="0" smtClean="0">
                <a:solidFill>
                  <a:srgbClr val="00B050"/>
                </a:solidFill>
              </a:rPr>
              <a:t> (2008) 120801;</a:t>
            </a:r>
          </a:p>
          <a:p>
            <a:pPr algn="l"/>
            <a:r>
              <a:rPr lang="en-US" sz="1800" i="0" dirty="0">
                <a:solidFill>
                  <a:srgbClr val="00B050"/>
                </a:solidFill>
              </a:rPr>
              <a:t>D. </a:t>
            </a:r>
            <a:r>
              <a:rPr lang="en-US" sz="1800" i="0" dirty="0" err="1">
                <a:solidFill>
                  <a:srgbClr val="00B050"/>
                </a:solidFill>
              </a:rPr>
              <a:t>Hanneke</a:t>
            </a:r>
            <a:r>
              <a:rPr lang="en-US" sz="1800" i="0" dirty="0">
                <a:solidFill>
                  <a:srgbClr val="00B050"/>
                </a:solidFill>
              </a:rPr>
              <a:t>, S. </a:t>
            </a:r>
            <a:r>
              <a:rPr lang="en-US" sz="1800" i="0" dirty="0" err="1">
                <a:solidFill>
                  <a:srgbClr val="00B050"/>
                </a:solidFill>
              </a:rPr>
              <a:t>Fogwell</a:t>
            </a:r>
            <a:r>
              <a:rPr lang="en-US" sz="1800" i="0" dirty="0">
                <a:solidFill>
                  <a:srgbClr val="00B050"/>
                </a:solidFill>
              </a:rPr>
              <a:t> </a:t>
            </a:r>
            <a:r>
              <a:rPr lang="en-US" sz="1800" i="0" dirty="0" err="1">
                <a:solidFill>
                  <a:srgbClr val="00B050"/>
                </a:solidFill>
              </a:rPr>
              <a:t>Hoogerheide</a:t>
            </a:r>
            <a:r>
              <a:rPr lang="en-US" sz="1800" i="0" dirty="0">
                <a:solidFill>
                  <a:srgbClr val="00B050"/>
                </a:solidFill>
              </a:rPr>
              <a:t> </a:t>
            </a:r>
            <a:r>
              <a:rPr lang="en-US" sz="1800" i="0" dirty="0" smtClean="0">
                <a:solidFill>
                  <a:srgbClr val="00B050"/>
                </a:solidFill>
              </a:rPr>
              <a:t>and </a:t>
            </a:r>
            <a:r>
              <a:rPr lang="en-US" sz="1800" i="0" dirty="0">
                <a:solidFill>
                  <a:srgbClr val="00B050"/>
                </a:solidFill>
              </a:rPr>
              <a:t>G. </a:t>
            </a:r>
            <a:r>
              <a:rPr lang="en-US" sz="1800" i="0" dirty="0" err="1">
                <a:solidFill>
                  <a:srgbClr val="00B050"/>
                </a:solidFill>
              </a:rPr>
              <a:t>Gabrielse</a:t>
            </a:r>
            <a:r>
              <a:rPr lang="en-US" sz="1800" i="0" dirty="0">
                <a:solidFill>
                  <a:srgbClr val="00B050"/>
                </a:solidFill>
              </a:rPr>
              <a:t>, Phys. Rev. A</a:t>
            </a:r>
            <a:r>
              <a:rPr lang="en-US" sz="1800" i="0" dirty="0" smtClean="0">
                <a:solidFill>
                  <a:srgbClr val="00B050"/>
                </a:solidFill>
              </a:rPr>
              <a:t> </a:t>
            </a:r>
            <a:r>
              <a:rPr lang="en-US" sz="1800" b="1" i="0" dirty="0" smtClean="0">
                <a:solidFill>
                  <a:srgbClr val="00B050"/>
                </a:solidFill>
              </a:rPr>
              <a:t>83</a:t>
            </a:r>
            <a:r>
              <a:rPr lang="en-US" sz="1800" i="0" dirty="0" smtClean="0">
                <a:solidFill>
                  <a:srgbClr val="00B050"/>
                </a:solidFill>
              </a:rPr>
              <a:t> </a:t>
            </a:r>
            <a:r>
              <a:rPr lang="en-US" sz="1800" i="0" dirty="0">
                <a:solidFill>
                  <a:srgbClr val="00B050"/>
                </a:solidFill>
              </a:rPr>
              <a:t>(</a:t>
            </a:r>
            <a:r>
              <a:rPr lang="en-US" sz="1800" i="0" dirty="0" smtClean="0">
                <a:solidFill>
                  <a:srgbClr val="00B050"/>
                </a:solidFill>
              </a:rPr>
              <a:t>2011</a:t>
            </a:r>
            <a:r>
              <a:rPr lang="en-US" sz="1800" i="0" dirty="0">
                <a:solidFill>
                  <a:srgbClr val="00B050"/>
                </a:solidFill>
              </a:rPr>
              <a:t>) 052122</a:t>
            </a:r>
            <a:endParaRPr lang="bg-BG" sz="1800" i="0" dirty="0">
              <a:solidFill>
                <a:srgbClr val="00B050"/>
              </a:solidFill>
            </a:endParaRPr>
          </a:p>
        </p:txBody>
      </p:sp>
      <p:grpSp>
        <p:nvGrpSpPr>
          <p:cNvPr id="16" name="Group 15"/>
          <p:cNvGrpSpPr/>
          <p:nvPr/>
        </p:nvGrpSpPr>
        <p:grpSpPr>
          <a:xfrm>
            <a:off x="-36512" y="5229200"/>
            <a:ext cx="5472608" cy="1152128"/>
            <a:chOff x="-36512" y="5229200"/>
            <a:chExt cx="5472608" cy="1152128"/>
          </a:xfrm>
        </p:grpSpPr>
        <p:graphicFrame>
          <p:nvGraphicFramePr>
            <p:cNvPr id="8" name="Object 7"/>
            <p:cNvGraphicFramePr>
              <a:graphicFrameLocks noChangeAspect="1"/>
            </p:cNvGraphicFramePr>
            <p:nvPr>
              <p:extLst>
                <p:ext uri="{D42A27DB-BD31-4B8C-83A1-F6EECF244321}">
                  <p14:modId xmlns:p14="http://schemas.microsoft.com/office/powerpoint/2010/main" val="2072389034"/>
                </p:ext>
              </p:extLst>
            </p:nvPr>
          </p:nvGraphicFramePr>
          <p:xfrm>
            <a:off x="35496" y="5229200"/>
            <a:ext cx="5207000" cy="457200"/>
          </p:xfrm>
          <a:graphic>
            <a:graphicData uri="http://schemas.openxmlformats.org/presentationml/2006/ole">
              <mc:AlternateContent xmlns:mc="http://schemas.openxmlformats.org/markup-compatibility/2006">
                <mc:Choice xmlns:v="urn:schemas-microsoft-com:vml" Requires="v">
                  <p:oleObj spid="_x0000_s272826" name="Equation" r:id="rId7" imgW="2603160" imgH="228600" progId="Equation.DSMT4">
                    <p:embed/>
                  </p:oleObj>
                </mc:Choice>
                <mc:Fallback>
                  <p:oleObj name="Equation" r:id="rId7" imgW="2603160" imgH="228600" progId="Equation.DSMT4">
                    <p:embed/>
                    <p:pic>
                      <p:nvPicPr>
                        <p:cNvPr id="0" name=""/>
                        <p:cNvPicPr>
                          <a:picLocks noChangeAspect="1" noChangeArrowheads="1"/>
                        </p:cNvPicPr>
                        <p:nvPr/>
                      </p:nvPicPr>
                      <p:blipFill>
                        <a:blip r:embed="rId8"/>
                        <a:srcRect/>
                        <a:stretch>
                          <a:fillRect/>
                        </a:stretch>
                      </p:blipFill>
                      <p:spPr bwMode="auto">
                        <a:xfrm>
                          <a:off x="35496" y="5229200"/>
                          <a:ext cx="52070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9" name="TextBox 8"/>
            <p:cNvSpPr txBox="1"/>
            <p:nvPr/>
          </p:nvSpPr>
          <p:spPr>
            <a:xfrm>
              <a:off x="-36512" y="5734997"/>
              <a:ext cx="5472608" cy="646331"/>
            </a:xfrm>
            <a:prstGeom prst="rect">
              <a:avLst/>
            </a:prstGeom>
            <a:noFill/>
          </p:spPr>
          <p:txBody>
            <a:bodyPr wrap="square" rtlCol="0">
              <a:spAutoFit/>
            </a:bodyPr>
            <a:lstStyle/>
            <a:p>
              <a:pPr algn="l"/>
              <a:r>
                <a:rPr lang="fr-FR" sz="1800" i="0" dirty="0">
                  <a:solidFill>
                    <a:srgbClr val="00B050"/>
                  </a:solidFill>
                </a:rPr>
                <a:t>R. </a:t>
              </a:r>
              <a:r>
                <a:rPr lang="fr-FR" sz="1800" i="0" dirty="0" err="1">
                  <a:solidFill>
                    <a:srgbClr val="00B050"/>
                  </a:solidFill>
                </a:rPr>
                <a:t>Bouchendira</a:t>
              </a:r>
              <a:r>
                <a:rPr lang="fr-FR" sz="1800" i="0" dirty="0">
                  <a:solidFill>
                    <a:srgbClr val="00B050"/>
                  </a:solidFill>
                </a:rPr>
                <a:t>, P. Clade, S. </a:t>
              </a:r>
              <a:r>
                <a:rPr lang="fr-FR" sz="1800" i="0" dirty="0" err="1">
                  <a:solidFill>
                    <a:srgbClr val="00B050"/>
                  </a:solidFill>
                </a:rPr>
                <a:t>Guellati-Khelifa</a:t>
              </a:r>
              <a:r>
                <a:rPr lang="fr-FR" sz="1800" i="0" dirty="0">
                  <a:solidFill>
                    <a:srgbClr val="00B050"/>
                  </a:solidFill>
                </a:rPr>
                <a:t>, F. </a:t>
              </a:r>
              <a:r>
                <a:rPr lang="fr-FR" sz="1800" i="0" dirty="0" smtClean="0">
                  <a:solidFill>
                    <a:srgbClr val="00B050"/>
                  </a:solidFill>
                </a:rPr>
                <a:t>Nez </a:t>
              </a:r>
              <a:r>
                <a:rPr lang="en-US" sz="1800" i="0" dirty="0" smtClean="0">
                  <a:solidFill>
                    <a:srgbClr val="00B050"/>
                  </a:solidFill>
                </a:rPr>
                <a:t>and F</a:t>
              </a:r>
              <a:r>
                <a:rPr lang="en-US" sz="1800" i="0" dirty="0">
                  <a:solidFill>
                    <a:srgbClr val="00B050"/>
                  </a:solidFill>
                </a:rPr>
                <a:t>. </a:t>
              </a:r>
              <a:r>
                <a:rPr lang="en-US" sz="1800" i="0" dirty="0" err="1">
                  <a:solidFill>
                    <a:srgbClr val="00B050"/>
                  </a:solidFill>
                </a:rPr>
                <a:t>Biraben</a:t>
              </a:r>
              <a:r>
                <a:rPr lang="en-US" sz="1800" i="0" dirty="0" smtClean="0">
                  <a:solidFill>
                    <a:srgbClr val="00B050"/>
                  </a:solidFill>
                </a:rPr>
                <a:t>,</a:t>
              </a:r>
              <a:r>
                <a:rPr lang="en-US" sz="1800" i="0" dirty="0">
                  <a:solidFill>
                    <a:srgbClr val="00B050"/>
                  </a:solidFill>
                </a:rPr>
                <a:t> </a:t>
              </a:r>
              <a:r>
                <a:rPr lang="en-US" sz="1800" i="0" dirty="0" smtClean="0">
                  <a:solidFill>
                    <a:srgbClr val="00B050"/>
                  </a:solidFill>
                </a:rPr>
                <a:t>Phys</a:t>
              </a:r>
              <a:r>
                <a:rPr lang="en-US" sz="1800" i="0" dirty="0">
                  <a:solidFill>
                    <a:srgbClr val="00B050"/>
                  </a:solidFill>
                </a:rPr>
                <a:t>. Rev. </a:t>
              </a:r>
              <a:r>
                <a:rPr lang="en-US" sz="1800" i="0" dirty="0" err="1">
                  <a:solidFill>
                    <a:srgbClr val="00B050"/>
                  </a:solidFill>
                </a:rPr>
                <a:t>Lett</a:t>
              </a:r>
              <a:r>
                <a:rPr lang="en-US" sz="1800" i="0" dirty="0">
                  <a:solidFill>
                    <a:srgbClr val="00B050"/>
                  </a:solidFill>
                </a:rPr>
                <a:t>. </a:t>
              </a:r>
              <a:r>
                <a:rPr lang="en-US" sz="1800" b="1" i="0" dirty="0" smtClean="0">
                  <a:solidFill>
                    <a:srgbClr val="00B050"/>
                  </a:solidFill>
                </a:rPr>
                <a:t>106</a:t>
              </a:r>
              <a:r>
                <a:rPr lang="en-US" sz="1800" i="0" dirty="0" smtClean="0">
                  <a:solidFill>
                    <a:srgbClr val="00B050"/>
                  </a:solidFill>
                </a:rPr>
                <a:t> </a:t>
              </a:r>
              <a:r>
                <a:rPr lang="en-US" sz="1800" i="0" dirty="0">
                  <a:solidFill>
                    <a:srgbClr val="00B050"/>
                  </a:solidFill>
                </a:rPr>
                <a:t>(</a:t>
              </a:r>
              <a:r>
                <a:rPr lang="en-US" sz="1800" i="0" dirty="0" smtClean="0">
                  <a:solidFill>
                    <a:srgbClr val="00B050"/>
                  </a:solidFill>
                </a:rPr>
                <a:t>2011) 080801</a:t>
              </a:r>
              <a:endParaRPr lang="bg-BG" sz="1800" i="0" dirty="0">
                <a:solidFill>
                  <a:srgbClr val="00B050"/>
                </a:solidFill>
              </a:endParaRPr>
            </a:p>
          </p:txBody>
        </p:sp>
      </p:grpSp>
      <p:grpSp>
        <p:nvGrpSpPr>
          <p:cNvPr id="12" name="Group 11"/>
          <p:cNvGrpSpPr/>
          <p:nvPr/>
        </p:nvGrpSpPr>
        <p:grpSpPr>
          <a:xfrm>
            <a:off x="5304538" y="3933056"/>
            <a:ext cx="3875974" cy="2898905"/>
            <a:chOff x="5292080" y="3338407"/>
            <a:chExt cx="3875974" cy="2898905"/>
          </a:xfrm>
        </p:grpSpPr>
        <p:pic>
          <p:nvPicPr>
            <p:cNvPr id="271369" name="Picture 9"/>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292080" y="3338407"/>
              <a:ext cx="3875974" cy="28989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10"/>
            <p:cNvSpPr/>
            <p:nvPr/>
          </p:nvSpPr>
          <p:spPr bwMode="auto">
            <a:xfrm>
              <a:off x="5328000" y="3384000"/>
              <a:ext cx="3686400" cy="288000"/>
            </a:xfrm>
            <a:prstGeom prst="rect">
              <a:avLst/>
            </a:prstGeom>
            <a:solidFill>
              <a:srgbClr val="FF66CC">
                <a:alpha val="10000"/>
              </a:srgbClr>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sp>
          <p:nvSpPr>
            <p:cNvPr id="13" name="Rectangle 12"/>
            <p:cNvSpPr/>
            <p:nvPr/>
          </p:nvSpPr>
          <p:spPr bwMode="auto">
            <a:xfrm>
              <a:off x="5328000" y="4158000"/>
              <a:ext cx="3686400" cy="1116000"/>
            </a:xfrm>
            <a:prstGeom prst="rect">
              <a:avLst/>
            </a:prstGeom>
            <a:solidFill>
              <a:srgbClr val="FF66CC">
                <a:alpha val="10000"/>
              </a:srgbClr>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grpSp>
      <p:pic>
        <p:nvPicPr>
          <p:cNvPr id="271382" name="Picture 2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3528" y="2564904"/>
            <a:ext cx="4608512" cy="26540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22" name="Group 21"/>
          <p:cNvGrpSpPr>
            <a:grpSpLocks noChangeAspect="1"/>
          </p:cNvGrpSpPr>
          <p:nvPr/>
        </p:nvGrpSpPr>
        <p:grpSpPr>
          <a:xfrm>
            <a:off x="2340000" y="2520000"/>
            <a:ext cx="2592000" cy="1224042"/>
            <a:chOff x="5744713" y="2708920"/>
            <a:chExt cx="3239998" cy="1530052"/>
          </a:xfrm>
        </p:grpSpPr>
        <p:sp>
          <p:nvSpPr>
            <p:cNvPr id="23" name="Rectangle 22"/>
            <p:cNvSpPr/>
            <p:nvPr/>
          </p:nvSpPr>
          <p:spPr bwMode="auto">
            <a:xfrm>
              <a:off x="5744713" y="2708920"/>
              <a:ext cx="3239998" cy="1530052"/>
            </a:xfrm>
            <a:prstGeom prst="rect">
              <a:avLst/>
            </a:prstGeom>
            <a:solidFill>
              <a:schemeClr val="bg1"/>
            </a:solidFill>
            <a:ln w="15875" cap="flat" cmpd="sng" algn="ctr">
              <a:solidFill>
                <a:schemeClr val="tx1"/>
              </a:solidFill>
              <a:prstDash val="solid"/>
              <a:round/>
              <a:headEnd type="none" w="med" len="med"/>
              <a:tailEnd type="none" w="med" len="med"/>
            </a:ln>
            <a:effectLst/>
          </p:spPr>
          <p:txBody>
            <a:bodyPr rtlCol="0" anchor="ctr"/>
            <a:lstStyle/>
            <a:p>
              <a:pPr algn="ctr"/>
              <a:endParaRPr lang="bg-BG"/>
            </a:p>
          </p:txBody>
        </p:sp>
        <p:grpSp>
          <p:nvGrpSpPr>
            <p:cNvPr id="24" name="Group 23"/>
            <p:cNvGrpSpPr/>
            <p:nvPr/>
          </p:nvGrpSpPr>
          <p:grpSpPr>
            <a:xfrm>
              <a:off x="5876528" y="2763044"/>
              <a:ext cx="3078088" cy="1398588"/>
              <a:chOff x="6000750" y="4429125"/>
              <a:chExt cx="3078088" cy="1398588"/>
            </a:xfrm>
          </p:grpSpPr>
          <p:pic>
            <p:nvPicPr>
              <p:cNvPr id="26"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000750" y="4572000"/>
                <a:ext cx="1003300" cy="125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640438" y="4429125"/>
                <a:ext cx="243840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5" name="Object 4"/>
              <p:cNvGraphicFramePr>
                <a:graphicFrameLocks noChangeAspect="1"/>
              </p:cNvGraphicFramePr>
              <p:nvPr>
                <p:extLst>
                  <p:ext uri="{D42A27DB-BD31-4B8C-83A1-F6EECF244321}">
                    <p14:modId xmlns:p14="http://schemas.microsoft.com/office/powerpoint/2010/main" val="3006537503"/>
                  </p:ext>
                </p:extLst>
              </p:nvPr>
            </p:nvGraphicFramePr>
            <p:xfrm>
              <a:off x="6858734" y="4995313"/>
              <a:ext cx="1910953" cy="648891"/>
            </p:xfrm>
            <a:graphic>
              <a:graphicData uri="http://schemas.openxmlformats.org/presentationml/2006/ole">
                <mc:AlternateContent xmlns:mc="http://schemas.openxmlformats.org/markup-compatibility/2006">
                  <mc:Choice xmlns:v="urn:schemas-microsoft-com:vml" Requires="v">
                    <p:oleObj spid="_x0000_s272827" name="Equation" r:id="rId13" imgW="1269720" imgH="431640" progId="Equation.DSMT4">
                      <p:embed/>
                    </p:oleObj>
                  </mc:Choice>
                  <mc:Fallback>
                    <p:oleObj name="Equation" r:id="rId13" imgW="1269720" imgH="431640" progId="Equation.DSMT4">
                      <p:embed/>
                      <p:pic>
                        <p:nvPicPr>
                          <p:cNvPr id="0" name=""/>
                          <p:cNvPicPr>
                            <a:picLocks noChangeAspect="1" noChangeArrowheads="1"/>
                          </p:cNvPicPr>
                          <p:nvPr/>
                        </p:nvPicPr>
                        <p:blipFill>
                          <a:blip r:embed="rId14"/>
                          <a:srcRect/>
                          <a:stretch>
                            <a:fillRect/>
                          </a:stretch>
                        </p:blipFill>
                        <p:spPr bwMode="auto">
                          <a:xfrm>
                            <a:off x="6858734" y="4995313"/>
                            <a:ext cx="1910953" cy="64889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grpSp>
    </p:spTree>
    <p:extLst>
      <p:ext uri="{BB962C8B-B14F-4D97-AF65-F5344CB8AC3E}">
        <p14:creationId xmlns:p14="http://schemas.microsoft.com/office/powerpoint/2010/main" val="157044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additive="base">
                                        <p:cTn id="13" dur="500" fill="hold"/>
                                        <p:tgtEl>
                                          <p:spTgt spid="22"/>
                                        </p:tgtEl>
                                        <p:attrNameLst>
                                          <p:attrName>ppt_x</p:attrName>
                                        </p:attrNameLst>
                                      </p:cBhvr>
                                      <p:tavLst>
                                        <p:tav tm="0">
                                          <p:val>
                                            <p:strVal val="#ppt_x"/>
                                          </p:val>
                                        </p:tav>
                                        <p:tav tm="100000">
                                          <p:val>
                                            <p:strVal val="#ppt_x"/>
                                          </p:val>
                                        </p:tav>
                                      </p:tavLst>
                                    </p:anim>
                                    <p:anim calcmode="lin" valueType="num">
                                      <p:cBhvr additive="base">
                                        <p:cTn id="14"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271382"/>
                                        </p:tgtEl>
                                        <p:attrNameLst>
                                          <p:attrName>style.visibility</p:attrName>
                                        </p:attrNameLst>
                                      </p:cBhvr>
                                      <p:to>
                                        <p:strVal val="visible"/>
                                      </p:to>
                                    </p:set>
                                    <p:anim calcmode="lin" valueType="num">
                                      <p:cBhvr additive="base">
                                        <p:cTn id="19" dur="500" fill="hold"/>
                                        <p:tgtEl>
                                          <p:spTgt spid="271382"/>
                                        </p:tgtEl>
                                        <p:attrNameLst>
                                          <p:attrName>ppt_x</p:attrName>
                                        </p:attrNameLst>
                                      </p:cBhvr>
                                      <p:tavLst>
                                        <p:tav tm="0">
                                          <p:val>
                                            <p:strVal val="#ppt_x"/>
                                          </p:val>
                                        </p:tav>
                                        <p:tav tm="100000">
                                          <p:val>
                                            <p:strVal val="#ppt_x"/>
                                          </p:val>
                                        </p:tav>
                                      </p:tavLst>
                                    </p:anim>
                                    <p:anim calcmode="lin" valueType="num">
                                      <p:cBhvr additive="base">
                                        <p:cTn id="20" dur="500" fill="hold"/>
                                        <p:tgtEl>
                                          <p:spTgt spid="271382"/>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additive="base">
                                        <p:cTn id="25" dur="500" fill="hold"/>
                                        <p:tgtEl>
                                          <p:spTgt spid="12"/>
                                        </p:tgtEl>
                                        <p:attrNameLst>
                                          <p:attrName>ppt_x</p:attrName>
                                        </p:attrNameLst>
                                      </p:cBhvr>
                                      <p:tavLst>
                                        <p:tav tm="0">
                                          <p:val>
                                            <p:strVal val="#ppt_x"/>
                                          </p:val>
                                        </p:tav>
                                        <p:tav tm="100000">
                                          <p:val>
                                            <p:strVal val="#ppt_x"/>
                                          </p:val>
                                        </p:tav>
                                      </p:tavLst>
                                    </p:anim>
                                    <p:anim calcmode="lin" valueType="num">
                                      <p:cBhvr additive="base">
                                        <p:cTn id="26"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50</a:t>
            </a:fld>
            <a:endParaRPr lang="fr-FR"/>
          </a:p>
        </p:txBody>
      </p:sp>
      <p:sp>
        <p:nvSpPr>
          <p:cNvPr id="4" name="Text Box 3"/>
          <p:cNvSpPr txBox="1">
            <a:spLocks noChangeArrowheads="1"/>
          </p:cNvSpPr>
          <p:nvPr/>
        </p:nvSpPr>
        <p:spPr bwMode="auto">
          <a:xfrm>
            <a:off x="3934819" y="199859"/>
            <a:ext cx="1814920"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RENO</a:t>
            </a:r>
            <a:endParaRPr lang="fr-FR" sz="36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TextBox 4"/>
          <p:cNvSpPr txBox="1"/>
          <p:nvPr/>
        </p:nvSpPr>
        <p:spPr>
          <a:xfrm>
            <a:off x="755576" y="1268760"/>
            <a:ext cx="3696204" cy="646331"/>
          </a:xfrm>
          <a:prstGeom prst="rect">
            <a:avLst/>
          </a:prstGeom>
          <a:noFill/>
        </p:spPr>
        <p:txBody>
          <a:bodyPr wrap="none" rtlCol="0">
            <a:spAutoFit/>
          </a:bodyPr>
          <a:lstStyle/>
          <a:p>
            <a:r>
              <a:rPr lang="en-US" sz="1800" i="0" dirty="0" err="1" smtClean="0">
                <a:solidFill>
                  <a:srgbClr val="00B050"/>
                </a:solidFill>
              </a:rPr>
              <a:t>Phys.Rev.Lett</a:t>
            </a:r>
            <a:r>
              <a:rPr lang="en-US" sz="1800" i="0" dirty="0" smtClean="0">
                <a:solidFill>
                  <a:srgbClr val="00B050"/>
                </a:solidFill>
              </a:rPr>
              <a:t>.</a:t>
            </a:r>
            <a:r>
              <a:rPr lang="bg-BG" sz="1800" b="1" i="0" dirty="0" smtClean="0">
                <a:solidFill>
                  <a:srgbClr val="00B050"/>
                </a:solidFill>
              </a:rPr>
              <a:t>108</a:t>
            </a:r>
            <a:r>
              <a:rPr lang="en-US" sz="1800" i="0" dirty="0">
                <a:solidFill>
                  <a:srgbClr val="00B050"/>
                </a:solidFill>
              </a:rPr>
              <a:t> </a:t>
            </a:r>
            <a:r>
              <a:rPr lang="bg-BG" sz="1800" i="0" dirty="0">
                <a:solidFill>
                  <a:srgbClr val="00B050"/>
                </a:solidFill>
              </a:rPr>
              <a:t>(2012</a:t>
            </a:r>
            <a:r>
              <a:rPr lang="bg-BG" sz="1800" i="0" dirty="0" smtClean="0">
                <a:solidFill>
                  <a:srgbClr val="00B050"/>
                </a:solidFill>
              </a:rPr>
              <a:t>)</a:t>
            </a:r>
            <a:r>
              <a:rPr lang="en-US" sz="1800" i="0" dirty="0" smtClean="0">
                <a:solidFill>
                  <a:srgbClr val="00B050"/>
                </a:solidFill>
              </a:rPr>
              <a:t> </a:t>
            </a:r>
            <a:r>
              <a:rPr lang="bg-BG" sz="1800" i="0" dirty="0">
                <a:solidFill>
                  <a:srgbClr val="00B050"/>
                </a:solidFill>
              </a:rPr>
              <a:t>191802</a:t>
            </a:r>
            <a:br>
              <a:rPr lang="bg-BG" sz="1800" i="0" dirty="0">
                <a:solidFill>
                  <a:srgbClr val="00B050"/>
                </a:solidFill>
              </a:rPr>
            </a:br>
            <a:r>
              <a:rPr lang="bg-BG" sz="1800" i="0" dirty="0">
                <a:solidFill>
                  <a:srgbClr val="00B050"/>
                </a:solidFill>
              </a:rPr>
              <a:t>e-Print: arXiv</a:t>
            </a:r>
            <a:r>
              <a:rPr lang="bg-BG" sz="1800" i="0" dirty="0" smtClean="0">
                <a:solidFill>
                  <a:srgbClr val="00B050"/>
                </a:solidFill>
              </a:rPr>
              <a:t>:</a:t>
            </a:r>
            <a:r>
              <a:rPr lang="bg-BG" sz="1800" i="0" dirty="0">
                <a:solidFill>
                  <a:srgbClr val="00B050"/>
                </a:solidFill>
              </a:rPr>
              <a:t> 1204.0626</a:t>
            </a:r>
            <a:r>
              <a:rPr lang="bg-BG" sz="1800" b="1" dirty="0">
                <a:solidFill>
                  <a:srgbClr val="00B050"/>
                </a:solidFill>
              </a:rPr>
              <a:t> </a:t>
            </a:r>
            <a:r>
              <a:rPr lang="bg-BG" sz="1800" i="0" dirty="0" smtClean="0">
                <a:solidFill>
                  <a:srgbClr val="00B050"/>
                </a:solidFill>
              </a:rPr>
              <a:t>[</a:t>
            </a:r>
            <a:r>
              <a:rPr lang="bg-BG" sz="1800" i="0" dirty="0">
                <a:solidFill>
                  <a:srgbClr val="00B050"/>
                </a:solidFill>
              </a:rPr>
              <a:t>hep-ex]</a:t>
            </a:r>
          </a:p>
        </p:txBody>
      </p:sp>
      <p:pic>
        <p:nvPicPr>
          <p:cNvPr id="32870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496" y="1930122"/>
            <a:ext cx="4608512" cy="1570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870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48" y="4165910"/>
            <a:ext cx="4589960" cy="19273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9"/>
          <p:cNvSpPr/>
          <p:nvPr/>
        </p:nvSpPr>
        <p:spPr>
          <a:xfrm>
            <a:off x="573917" y="3532946"/>
            <a:ext cx="3990195" cy="400110"/>
          </a:xfrm>
          <a:prstGeom prst="rect">
            <a:avLst/>
          </a:prstGeom>
          <a:solidFill>
            <a:schemeClr val="bg1"/>
          </a:solidFill>
        </p:spPr>
        <p:txBody>
          <a:bodyPr wrap="none">
            <a:spAutoFit/>
          </a:bodyPr>
          <a:lstStyle/>
          <a:p>
            <a:pPr algn="l"/>
            <a:r>
              <a:rPr lang="en-US" sz="2000" i="0" dirty="0" smtClean="0">
                <a:solidFill>
                  <a:srgbClr val="0000FF"/>
                </a:solidFill>
                <a:latin typeface="Times New Roman" pitchFamily="18" charset="0"/>
                <a:cs typeface="Times New Roman" pitchFamily="18" charset="0"/>
              </a:rPr>
              <a:t>R = 0.920 ± </a:t>
            </a:r>
            <a:r>
              <a:rPr lang="en-US" sz="2000" i="0" dirty="0" smtClean="0">
                <a:latin typeface="Times New Roman" pitchFamily="18" charset="0"/>
                <a:cs typeface="Times New Roman" pitchFamily="18" charset="0"/>
              </a:rPr>
              <a:t>0.009(stat</a:t>
            </a:r>
            <a:r>
              <a:rPr lang="en-US" sz="2000" i="0" dirty="0">
                <a:latin typeface="Times New Roman" pitchFamily="18" charset="0"/>
                <a:cs typeface="Times New Roman" pitchFamily="18" charset="0"/>
              </a:rPr>
              <a:t>) ± </a:t>
            </a:r>
            <a:r>
              <a:rPr lang="en-US" sz="2000" i="0" dirty="0" smtClean="0">
                <a:latin typeface="Times New Roman" pitchFamily="18" charset="0"/>
                <a:cs typeface="Times New Roman" pitchFamily="18" charset="0"/>
              </a:rPr>
              <a:t>0.014(</a:t>
            </a:r>
            <a:r>
              <a:rPr lang="en-US" sz="2000" i="0" dirty="0" err="1" smtClean="0">
                <a:latin typeface="Times New Roman" pitchFamily="18" charset="0"/>
                <a:cs typeface="Times New Roman" pitchFamily="18" charset="0"/>
              </a:rPr>
              <a:t>syst</a:t>
            </a:r>
            <a:r>
              <a:rPr lang="en-US" sz="2000" i="0" dirty="0" smtClean="0">
                <a:latin typeface="Times New Roman" pitchFamily="18" charset="0"/>
                <a:cs typeface="Times New Roman" pitchFamily="18" charset="0"/>
              </a:rPr>
              <a:t>)</a:t>
            </a:r>
          </a:p>
        </p:txBody>
      </p:sp>
      <p:sp>
        <p:nvSpPr>
          <p:cNvPr id="7" name="TextBox 6"/>
          <p:cNvSpPr txBox="1"/>
          <p:nvPr/>
        </p:nvSpPr>
        <p:spPr>
          <a:xfrm>
            <a:off x="-36512" y="6093296"/>
            <a:ext cx="4687630" cy="400110"/>
          </a:xfrm>
          <a:prstGeom prst="rect">
            <a:avLst/>
          </a:prstGeom>
          <a:noFill/>
        </p:spPr>
        <p:txBody>
          <a:bodyPr wrap="none" rtlCol="0">
            <a:spAutoFit/>
          </a:bodyPr>
          <a:lstStyle/>
          <a:p>
            <a:pPr algn="l"/>
            <a:r>
              <a:rPr lang="en-US" sz="2000" i="0" dirty="0">
                <a:solidFill>
                  <a:srgbClr val="0000FF"/>
                </a:solidFill>
                <a:latin typeface="Times New Roman" pitchFamily="18" charset="0"/>
                <a:cs typeface="Times New Roman" pitchFamily="18" charset="0"/>
              </a:rPr>
              <a:t>sin</a:t>
            </a:r>
            <a:r>
              <a:rPr lang="en-US" sz="2000" i="0" baseline="30000" dirty="0">
                <a:solidFill>
                  <a:srgbClr val="0000FF"/>
                </a:solidFill>
                <a:latin typeface="Times New Roman" pitchFamily="18" charset="0"/>
                <a:cs typeface="Times New Roman" pitchFamily="18" charset="0"/>
              </a:rPr>
              <a:t>2</a:t>
            </a:r>
            <a:r>
              <a:rPr lang="en-US" sz="2000" i="0" dirty="0">
                <a:solidFill>
                  <a:srgbClr val="0000FF"/>
                </a:solidFill>
                <a:latin typeface="Times New Roman" pitchFamily="18" charset="0"/>
                <a:cs typeface="Times New Roman" pitchFamily="18" charset="0"/>
              </a:rPr>
              <a:t> 2</a:t>
            </a:r>
            <a:r>
              <a:rPr lang="en-US" sz="2000" i="0" dirty="0">
                <a:solidFill>
                  <a:srgbClr val="0000FF"/>
                </a:solidFill>
                <a:latin typeface="Times New Roman" pitchFamily="18" charset="0"/>
                <a:cs typeface="Times New Roman" pitchFamily="18" charset="0"/>
                <a:sym typeface="Symbol"/>
              </a:rPr>
              <a:t></a:t>
            </a:r>
            <a:r>
              <a:rPr lang="en-US" sz="2000" i="0" baseline="-25000" dirty="0">
                <a:solidFill>
                  <a:srgbClr val="0000FF"/>
                </a:solidFill>
                <a:latin typeface="Times New Roman" pitchFamily="18" charset="0"/>
                <a:cs typeface="Times New Roman" pitchFamily="18" charset="0"/>
                <a:sym typeface="Symbol"/>
              </a:rPr>
              <a:t>1</a:t>
            </a:r>
            <a:r>
              <a:rPr lang="en-US" sz="2000" i="0" baseline="-25000" dirty="0">
                <a:solidFill>
                  <a:srgbClr val="0000FF"/>
                </a:solidFill>
                <a:latin typeface="Times New Roman" pitchFamily="18" charset="0"/>
                <a:cs typeface="Times New Roman" pitchFamily="18" charset="0"/>
              </a:rPr>
              <a:t>3</a:t>
            </a:r>
            <a:r>
              <a:rPr lang="en-US" sz="2000" i="0" dirty="0">
                <a:solidFill>
                  <a:srgbClr val="0000FF"/>
                </a:solidFill>
                <a:latin typeface="Times New Roman" pitchFamily="18" charset="0"/>
                <a:cs typeface="Times New Roman" pitchFamily="18" charset="0"/>
              </a:rPr>
              <a:t> = </a:t>
            </a:r>
            <a:r>
              <a:rPr lang="en-US" sz="2000" i="0" dirty="0" smtClean="0">
                <a:solidFill>
                  <a:srgbClr val="0000FF"/>
                </a:solidFill>
                <a:latin typeface="Times New Roman" pitchFamily="18" charset="0"/>
                <a:cs typeface="Times New Roman" pitchFamily="18" charset="0"/>
              </a:rPr>
              <a:t>0.113 </a:t>
            </a:r>
            <a:r>
              <a:rPr lang="en-US" sz="2000" i="0" dirty="0">
                <a:solidFill>
                  <a:srgbClr val="0000FF"/>
                </a:solidFill>
                <a:latin typeface="Times New Roman" pitchFamily="18" charset="0"/>
                <a:cs typeface="Times New Roman" pitchFamily="18" charset="0"/>
              </a:rPr>
              <a:t>± </a:t>
            </a:r>
            <a:r>
              <a:rPr lang="en-US" sz="2000" i="0" dirty="0" smtClean="0">
                <a:latin typeface="Times New Roman" pitchFamily="18" charset="0"/>
                <a:cs typeface="Times New Roman" pitchFamily="18" charset="0"/>
              </a:rPr>
              <a:t>0.013(stat</a:t>
            </a:r>
            <a:r>
              <a:rPr lang="en-US" sz="2000" i="0" dirty="0">
                <a:latin typeface="Times New Roman" pitchFamily="18" charset="0"/>
                <a:cs typeface="Times New Roman" pitchFamily="18" charset="0"/>
              </a:rPr>
              <a:t>) ± </a:t>
            </a:r>
            <a:r>
              <a:rPr lang="en-US" sz="2000" i="0" dirty="0" smtClean="0">
                <a:latin typeface="Times New Roman" pitchFamily="18" charset="0"/>
                <a:cs typeface="Times New Roman" pitchFamily="18" charset="0"/>
              </a:rPr>
              <a:t>0.019(</a:t>
            </a:r>
            <a:r>
              <a:rPr lang="en-US" sz="2000" i="0" dirty="0" err="1" smtClean="0">
                <a:latin typeface="Times New Roman" pitchFamily="18" charset="0"/>
                <a:cs typeface="Times New Roman" pitchFamily="18" charset="0"/>
              </a:rPr>
              <a:t>syst</a:t>
            </a:r>
            <a:r>
              <a:rPr lang="en-US" sz="2000" i="0" dirty="0" smtClean="0">
                <a:latin typeface="Times New Roman" pitchFamily="18" charset="0"/>
                <a:cs typeface="Times New Roman" pitchFamily="18" charset="0"/>
              </a:rPr>
              <a:t>)</a:t>
            </a:r>
            <a:endParaRPr lang="en-US" sz="2000" i="0" dirty="0">
              <a:latin typeface="Times New Roman" pitchFamily="18" charset="0"/>
              <a:cs typeface="Times New Roman" pitchFamily="18" charset="0"/>
            </a:endParaRPr>
          </a:p>
        </p:txBody>
      </p:sp>
      <p:pic>
        <p:nvPicPr>
          <p:cNvPr id="32870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51118" y="1182229"/>
            <a:ext cx="4169354" cy="55591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5148064" y="3429000"/>
            <a:ext cx="3563797" cy="830997"/>
          </a:xfrm>
          <a:prstGeom prst="rect">
            <a:avLst/>
          </a:prstGeom>
          <a:noFill/>
        </p:spPr>
        <p:txBody>
          <a:bodyPr wrap="none" rtlCol="0">
            <a:spAutoFit/>
          </a:bodyPr>
          <a:lstStyle/>
          <a:p>
            <a:r>
              <a:rPr lang="en-US" b="1" i="0" dirty="0" smtClean="0">
                <a:solidFill>
                  <a:schemeClr val="bg1"/>
                </a:solidFill>
              </a:rPr>
              <a:t>No new RENO results </a:t>
            </a:r>
          </a:p>
          <a:p>
            <a:r>
              <a:rPr lang="en-US" b="1" i="0" dirty="0">
                <a:solidFill>
                  <a:schemeClr val="bg1"/>
                </a:solidFill>
              </a:rPr>
              <a:t>o</a:t>
            </a:r>
            <a:r>
              <a:rPr lang="en-US" b="1" i="0" dirty="0" smtClean="0">
                <a:solidFill>
                  <a:schemeClr val="bg1"/>
                </a:solidFill>
              </a:rPr>
              <a:t>n NEUTRINO 2012</a:t>
            </a:r>
            <a:endParaRPr lang="bg-BG" b="1" i="0" dirty="0">
              <a:solidFill>
                <a:schemeClr val="bg1"/>
              </a:solidFill>
            </a:endParaRPr>
          </a:p>
        </p:txBody>
      </p:sp>
    </p:spTree>
    <p:extLst>
      <p:ext uri="{BB962C8B-B14F-4D97-AF65-F5344CB8AC3E}">
        <p14:creationId xmlns:p14="http://schemas.microsoft.com/office/powerpoint/2010/main" val="246417072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51</a:t>
            </a:fld>
            <a:endParaRPr lang="fr-FR" dirty="0"/>
          </a:p>
        </p:txBody>
      </p:sp>
      <p:sp>
        <p:nvSpPr>
          <p:cNvPr id="4" name="Text Box 3"/>
          <p:cNvSpPr txBox="1">
            <a:spLocks noChangeArrowheads="1"/>
          </p:cNvSpPr>
          <p:nvPr/>
        </p:nvSpPr>
        <p:spPr bwMode="auto">
          <a:xfrm>
            <a:off x="2771800" y="199859"/>
            <a:ext cx="3555782" cy="7694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44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Mixing angles</a:t>
            </a:r>
            <a:endParaRPr lang="fr-FR" sz="36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nvGrpSpPr>
          <p:cNvPr id="7" name="Group 6"/>
          <p:cNvGrpSpPr/>
          <p:nvPr/>
        </p:nvGrpSpPr>
        <p:grpSpPr>
          <a:xfrm>
            <a:off x="1877219" y="1556792"/>
            <a:ext cx="5692584" cy="4467440"/>
            <a:chOff x="1929881" y="1340768"/>
            <a:chExt cx="5474232" cy="4016612"/>
          </a:xfrm>
        </p:grpSpPr>
        <p:pic>
          <p:nvPicPr>
            <p:cNvPr id="32973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03395" y="1340768"/>
              <a:ext cx="5095875" cy="101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929881" y="2463279"/>
              <a:ext cx="5474232" cy="1743320"/>
            </a:xfrm>
            <a:prstGeom prst="rect">
              <a:avLst/>
            </a:prstGeom>
            <a:noFill/>
          </p:spPr>
          <p:txBody>
            <a:bodyPr wrap="none" rtlCol="0">
              <a:spAutoFit/>
            </a:bodyPr>
            <a:lstStyle/>
            <a:p>
              <a:r>
                <a:rPr lang="bg-BG" i="0" dirty="0" smtClean="0">
                  <a:solidFill>
                    <a:srgbClr val="00B050"/>
                  </a:solidFill>
                </a:rPr>
                <a:t>G.L</a:t>
              </a:r>
              <a:r>
                <a:rPr lang="bg-BG" i="0" dirty="0">
                  <a:solidFill>
                    <a:srgbClr val="00B050"/>
                  </a:solidFill>
                </a:rPr>
                <a:t>. Fogli, E. Lisi, A. Marrone, </a:t>
              </a:r>
              <a:endParaRPr lang="en-US" i="0" dirty="0" smtClean="0">
                <a:solidFill>
                  <a:srgbClr val="00B050"/>
                </a:solidFill>
              </a:endParaRPr>
            </a:p>
            <a:p>
              <a:r>
                <a:rPr lang="bg-BG" i="0" dirty="0" smtClean="0">
                  <a:solidFill>
                    <a:srgbClr val="00B050"/>
                  </a:solidFill>
                </a:rPr>
                <a:t>D</a:t>
              </a:r>
              <a:r>
                <a:rPr lang="bg-BG" i="0" dirty="0">
                  <a:solidFill>
                    <a:srgbClr val="00B050"/>
                  </a:solidFill>
                </a:rPr>
                <a:t>.</a:t>
              </a:r>
              <a:r>
                <a:rPr lang="en-US" i="0" dirty="0">
                  <a:solidFill>
                    <a:srgbClr val="00B050"/>
                  </a:solidFill>
                </a:rPr>
                <a:t> </a:t>
              </a:r>
              <a:r>
                <a:rPr lang="bg-BG" i="0" dirty="0">
                  <a:solidFill>
                    <a:srgbClr val="00B050"/>
                  </a:solidFill>
                </a:rPr>
                <a:t>Montanino, </a:t>
              </a:r>
              <a:r>
                <a:rPr lang="bg-BG" i="0" dirty="0" smtClean="0">
                  <a:solidFill>
                    <a:srgbClr val="00B050"/>
                  </a:solidFill>
                </a:rPr>
                <a:t>A</a:t>
              </a:r>
              <a:r>
                <a:rPr lang="bg-BG" i="0" dirty="0">
                  <a:solidFill>
                    <a:srgbClr val="00B050"/>
                  </a:solidFill>
                </a:rPr>
                <a:t>. Palazzo, A.M. </a:t>
              </a:r>
              <a:r>
                <a:rPr lang="bg-BG" i="0" dirty="0" smtClean="0">
                  <a:solidFill>
                    <a:srgbClr val="00B050"/>
                  </a:solidFill>
                </a:rPr>
                <a:t>Rotunno</a:t>
              </a:r>
              <a:endParaRPr lang="en-US" i="0" dirty="0" smtClean="0">
                <a:solidFill>
                  <a:srgbClr val="00B050"/>
                </a:solidFill>
              </a:endParaRPr>
            </a:p>
            <a:p>
              <a:r>
                <a:rPr lang="bg-BG" i="0" dirty="0" smtClean="0">
                  <a:solidFill>
                    <a:srgbClr val="00B050"/>
                  </a:solidFill>
                </a:rPr>
                <a:t>arXiv:1205.5254 </a:t>
              </a:r>
              <a:r>
                <a:rPr lang="bg-BG" i="0" dirty="0">
                  <a:solidFill>
                    <a:srgbClr val="00B050"/>
                  </a:solidFill>
                </a:rPr>
                <a:t>[hep-ph</a:t>
              </a:r>
              <a:r>
                <a:rPr lang="bg-BG" i="0" dirty="0" smtClean="0">
                  <a:solidFill>
                    <a:srgbClr val="00B050"/>
                  </a:solidFill>
                </a:rPr>
                <a:t>]</a:t>
              </a:r>
              <a:r>
                <a:rPr lang="en-US" i="0" dirty="0" smtClean="0">
                  <a:solidFill>
                    <a:srgbClr val="00B050"/>
                  </a:solidFill>
                </a:rPr>
                <a:t> 25 May 2012</a:t>
              </a:r>
            </a:p>
            <a:p>
              <a:endParaRPr lang="en-US" i="0" dirty="0" smtClean="0">
                <a:solidFill>
                  <a:srgbClr val="00B050"/>
                </a:solidFill>
              </a:endParaRPr>
            </a:p>
            <a:p>
              <a:r>
                <a:rPr lang="en-US" i="0" dirty="0">
                  <a:solidFill>
                    <a:srgbClr val="FF3399"/>
                  </a:solidFill>
                </a:rPr>
                <a:t>a</a:t>
              </a:r>
              <a:r>
                <a:rPr lang="en-US" i="0" dirty="0" smtClean="0">
                  <a:solidFill>
                    <a:srgbClr val="FF3399"/>
                  </a:solidFill>
                </a:rPr>
                <a:t>fter Neutrino 2012</a:t>
              </a:r>
              <a:r>
                <a:rPr lang="en-US" i="0" dirty="0">
                  <a:solidFill>
                    <a:srgbClr val="FF3399"/>
                  </a:solidFill>
                </a:rPr>
                <a:t> </a:t>
              </a:r>
              <a:r>
                <a:rPr lang="en-US" i="0" dirty="0" smtClean="0">
                  <a:solidFill>
                    <a:srgbClr val="FF3399"/>
                  </a:solidFill>
                </a:rPr>
                <a:t>(beginning of June) </a:t>
              </a:r>
              <a:endParaRPr lang="bg-BG" i="0" dirty="0">
                <a:solidFill>
                  <a:srgbClr val="FF3399"/>
                </a:solidFill>
              </a:endParaRPr>
            </a:p>
          </p:txBody>
        </p:sp>
        <p:sp>
          <p:nvSpPr>
            <p:cNvPr id="6" name="TextBox 5"/>
            <p:cNvSpPr txBox="1"/>
            <p:nvPr/>
          </p:nvSpPr>
          <p:spPr>
            <a:xfrm>
              <a:off x="1972645" y="4341717"/>
              <a:ext cx="5336717" cy="1015663"/>
            </a:xfrm>
            <a:prstGeom prst="rect">
              <a:avLst/>
            </a:prstGeom>
            <a:noFill/>
          </p:spPr>
          <p:txBody>
            <a:bodyPr wrap="none" rtlCol="0">
              <a:spAutoFit/>
            </a:bodyPr>
            <a:lstStyle/>
            <a:p>
              <a:pPr algn="l"/>
              <a:r>
                <a:rPr lang="en-US" sz="2800" i="0" dirty="0" smtClean="0">
                  <a:latin typeface="Comic Sans MS" pitchFamily="66" charset="0"/>
                </a:rPr>
                <a:t>sin</a:t>
              </a:r>
              <a:r>
                <a:rPr lang="en-US" sz="2800" i="0" baseline="30000" dirty="0" smtClean="0">
                  <a:latin typeface="Comic Sans MS" pitchFamily="66" charset="0"/>
                </a:rPr>
                <a:t>2</a:t>
              </a:r>
              <a:r>
                <a:rPr lang="en-US" sz="2800" i="0" dirty="0" smtClean="0">
                  <a:latin typeface="Comic Sans MS" pitchFamily="66" charset="0"/>
                  <a:sym typeface="Symbol"/>
                </a:rPr>
                <a:t></a:t>
              </a:r>
              <a:r>
                <a:rPr lang="en-US" sz="2800" i="0" baseline="-25000" dirty="0" smtClean="0">
                  <a:latin typeface="Comic Sans MS" pitchFamily="66" charset="0"/>
                  <a:sym typeface="Symbol"/>
                </a:rPr>
                <a:t>12</a:t>
              </a:r>
              <a:r>
                <a:rPr lang="en-US" sz="2800" i="0" dirty="0" smtClean="0">
                  <a:latin typeface="Comic Sans MS" pitchFamily="66" charset="0"/>
                  <a:sym typeface="Symbol"/>
                </a:rPr>
                <a:t>        </a:t>
              </a:r>
              <a:r>
                <a:rPr lang="en-US" sz="2800" i="0" dirty="0" smtClean="0">
                  <a:solidFill>
                    <a:schemeClr val="tx1"/>
                  </a:solidFill>
                  <a:latin typeface="Comic Sans MS" pitchFamily="66" charset="0"/>
                </a:rPr>
                <a:t>sin</a:t>
              </a:r>
              <a:r>
                <a:rPr lang="en-US" sz="2800" i="0" baseline="30000" dirty="0" smtClean="0">
                  <a:solidFill>
                    <a:schemeClr val="tx1"/>
                  </a:solidFill>
                  <a:latin typeface="Comic Sans MS" pitchFamily="66" charset="0"/>
                </a:rPr>
                <a:t>2</a:t>
              </a:r>
              <a:r>
                <a:rPr lang="en-US" sz="2800" i="0" dirty="0">
                  <a:solidFill>
                    <a:schemeClr val="tx1"/>
                  </a:solidFill>
                  <a:latin typeface="Comic Sans MS" pitchFamily="66" charset="0"/>
                  <a:sym typeface="Symbol"/>
                </a:rPr>
                <a:t></a:t>
              </a:r>
              <a:r>
                <a:rPr lang="en-US" sz="2800" i="0" baseline="-25000" dirty="0" smtClean="0">
                  <a:solidFill>
                    <a:schemeClr val="tx1"/>
                  </a:solidFill>
                  <a:latin typeface="Comic Sans MS" pitchFamily="66" charset="0"/>
                  <a:sym typeface="Symbol"/>
                </a:rPr>
                <a:t>13</a:t>
              </a:r>
              <a:r>
                <a:rPr lang="en-US" sz="2800" i="0" dirty="0" smtClean="0">
                  <a:solidFill>
                    <a:schemeClr val="tx1"/>
                  </a:solidFill>
                  <a:latin typeface="Comic Sans MS" pitchFamily="66" charset="0"/>
                  <a:sym typeface="Symbol"/>
                </a:rPr>
                <a:t>         </a:t>
              </a:r>
              <a:r>
                <a:rPr lang="en-US" sz="2800" i="0" dirty="0" smtClean="0">
                  <a:latin typeface="Comic Sans MS" pitchFamily="66" charset="0"/>
                </a:rPr>
                <a:t>sin</a:t>
              </a:r>
              <a:r>
                <a:rPr lang="en-US" sz="2800" i="0" baseline="30000" dirty="0" smtClean="0">
                  <a:latin typeface="Comic Sans MS" pitchFamily="66" charset="0"/>
                </a:rPr>
                <a:t>2</a:t>
              </a:r>
              <a:r>
                <a:rPr lang="en-US" sz="2800" i="0" dirty="0" smtClean="0">
                  <a:latin typeface="Comic Sans MS" pitchFamily="66" charset="0"/>
                  <a:sym typeface="Symbol"/>
                </a:rPr>
                <a:t></a:t>
              </a:r>
              <a:r>
                <a:rPr lang="en-US" sz="2800" i="0" baseline="-25000" dirty="0" smtClean="0">
                  <a:latin typeface="Comic Sans MS" pitchFamily="66" charset="0"/>
                  <a:sym typeface="Symbol"/>
                </a:rPr>
                <a:t>23</a:t>
              </a:r>
            </a:p>
            <a:p>
              <a:pPr algn="l"/>
              <a:r>
                <a:rPr lang="en-US" sz="3200" i="0" baseline="-25000" dirty="0">
                  <a:solidFill>
                    <a:srgbClr val="0000FF"/>
                  </a:solidFill>
                  <a:latin typeface="Comic Sans MS" pitchFamily="66" charset="0"/>
                  <a:sym typeface="Symbol"/>
                </a:rPr>
                <a:t> </a:t>
              </a:r>
              <a:r>
                <a:rPr lang="en-US" sz="3200" i="0" baseline="-25000" dirty="0" smtClean="0">
                  <a:solidFill>
                    <a:srgbClr val="0000FF"/>
                  </a:solidFill>
                  <a:latin typeface="Comic Sans MS" pitchFamily="66" charset="0"/>
                  <a:sym typeface="Symbol"/>
                </a:rPr>
                <a:t> 5.4%                 </a:t>
              </a:r>
              <a:r>
                <a:rPr lang="en-US" sz="3200" i="0" baseline="-25000" dirty="0" smtClean="0">
                  <a:solidFill>
                    <a:srgbClr val="FF0000"/>
                  </a:solidFill>
                  <a:latin typeface="Comic Sans MS" pitchFamily="66" charset="0"/>
                  <a:sym typeface="Symbol"/>
                </a:rPr>
                <a:t> 10%                   </a:t>
              </a:r>
              <a:r>
                <a:rPr lang="en-US" sz="3200" i="0" baseline="-25000" dirty="0" smtClean="0">
                  <a:solidFill>
                    <a:srgbClr val="0000FF"/>
                  </a:solidFill>
                  <a:latin typeface="Comic Sans MS" pitchFamily="66" charset="0"/>
                  <a:sym typeface="Symbol"/>
                </a:rPr>
                <a:t>13%</a:t>
              </a:r>
              <a:endParaRPr lang="bg-BG" sz="3200" i="0" dirty="0">
                <a:solidFill>
                  <a:srgbClr val="0000FF"/>
                </a:solidFill>
                <a:latin typeface="Comic Sans MS" pitchFamily="66" charset="0"/>
              </a:endParaRPr>
            </a:p>
          </p:txBody>
        </p:sp>
      </p:grpSp>
    </p:spTree>
    <p:extLst>
      <p:ext uri="{BB962C8B-B14F-4D97-AF65-F5344CB8AC3E}">
        <p14:creationId xmlns:p14="http://schemas.microsoft.com/office/powerpoint/2010/main" val="46638936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52</a:t>
            </a:fld>
            <a:endParaRPr lang="fr-FR"/>
          </a:p>
        </p:txBody>
      </p:sp>
      <p:sp>
        <p:nvSpPr>
          <p:cNvPr id="4" name="Title 1"/>
          <p:cNvSpPr txBox="1">
            <a:spLocks/>
          </p:cNvSpPr>
          <p:nvPr/>
        </p:nvSpPr>
        <p:spPr>
          <a:xfrm>
            <a:off x="1081143" y="-27384"/>
            <a:ext cx="7730968" cy="1152128"/>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MEG </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en-US" b="1" i="0" baseline="30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a:t>
            </a:r>
            <a:r>
              <a:rPr lang="en-US" b="1" i="0" dirty="0" smtClean="0">
                <a:solidFill>
                  <a:srgbClr val="FF66CC"/>
                </a:solidFill>
                <a:effectLst>
                  <a:outerShdw blurRad="38100" dist="38100" dir="2700000" algn="tl">
                    <a:srgbClr val="000000">
                      <a:alpha val="43137"/>
                    </a:srgbClr>
                  </a:outerShdw>
                </a:effectLst>
                <a:latin typeface="Times New Roman"/>
                <a:cs typeface="Times New Roman"/>
                <a:sym typeface="Symbol"/>
              </a:rPr>
              <a:t>→ e</a:t>
            </a:r>
            <a:r>
              <a:rPr lang="en-US" b="1" i="0" baseline="3000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 </a:t>
            </a:r>
            <a:r>
              <a:rPr lang="en-US" b="1" i="0" dirty="0" smtClean="0">
                <a:solidFill>
                  <a:srgbClr val="FF66CC"/>
                </a:solidFill>
                <a:effectLst>
                  <a:outerShdw blurRad="38100" dist="38100" dir="2700000" algn="tl">
                    <a:srgbClr val="000000">
                      <a:alpha val="43137"/>
                    </a:srgbClr>
                  </a:outerShdw>
                </a:effectLst>
                <a:latin typeface="Times New Roman"/>
                <a:cs typeface="Times New Roman"/>
                <a:sym typeface="Symbol"/>
              </a:rPr>
              <a:t></a:t>
            </a:r>
            <a:endPar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en-US" sz="2000" i="0" dirty="0">
                <a:solidFill>
                  <a:srgbClr val="00B050"/>
                </a:solidFill>
              </a:rPr>
              <a:t>Phys. Rev. </a:t>
            </a:r>
            <a:r>
              <a:rPr lang="en-US" sz="2000" i="0" dirty="0" err="1">
                <a:solidFill>
                  <a:srgbClr val="00B050"/>
                </a:solidFill>
              </a:rPr>
              <a:t>Lett</a:t>
            </a:r>
            <a:r>
              <a:rPr lang="en-US" sz="2000" i="0" dirty="0">
                <a:solidFill>
                  <a:srgbClr val="00B050"/>
                </a:solidFill>
              </a:rPr>
              <a:t>. </a:t>
            </a:r>
            <a:r>
              <a:rPr lang="bg-BG" sz="2000" b="1" i="0" dirty="0">
                <a:solidFill>
                  <a:srgbClr val="00B050"/>
                </a:solidFill>
              </a:rPr>
              <a:t>107</a:t>
            </a:r>
            <a:r>
              <a:rPr lang="bg-BG" sz="2000" i="0" dirty="0">
                <a:solidFill>
                  <a:srgbClr val="00B050"/>
                </a:solidFill>
              </a:rPr>
              <a:t> (2011) </a:t>
            </a:r>
            <a:r>
              <a:rPr lang="bg-BG" sz="2000" i="0" dirty="0" smtClean="0">
                <a:solidFill>
                  <a:srgbClr val="00B050"/>
                </a:solidFill>
              </a:rPr>
              <a:t>171801</a:t>
            </a:r>
            <a:r>
              <a:rPr lang="en-US" sz="2000" i="0" dirty="0" smtClean="0">
                <a:solidFill>
                  <a:srgbClr val="00B050"/>
                </a:solidFill>
              </a:rPr>
              <a:t>; </a:t>
            </a:r>
            <a:r>
              <a:rPr lang="en-US" sz="2000" i="0" dirty="0" smtClean="0">
                <a:solidFill>
                  <a:srgbClr val="00B050"/>
                </a:solidFill>
              </a:rPr>
              <a:t>arXiv:1107.5547v4 </a:t>
            </a:r>
            <a:r>
              <a:rPr lang="en-US" sz="2000" i="0" dirty="0">
                <a:solidFill>
                  <a:srgbClr val="00B050"/>
                </a:solidFill>
              </a:rPr>
              <a:t>[</a:t>
            </a:r>
            <a:r>
              <a:rPr lang="en-US" sz="2000" i="0" dirty="0" err="1">
                <a:solidFill>
                  <a:srgbClr val="00B050"/>
                </a:solidFill>
              </a:rPr>
              <a:t>hep</a:t>
            </a:r>
            <a:r>
              <a:rPr lang="en-US" sz="2000" i="0" dirty="0">
                <a:solidFill>
                  <a:srgbClr val="00B050"/>
                </a:solidFill>
              </a:rPr>
              <a:t>-ex</a:t>
            </a:r>
            <a:r>
              <a:rPr lang="en-US" sz="2000" i="0" dirty="0" smtClean="0">
                <a:solidFill>
                  <a:srgbClr val="00B050"/>
                </a:solidFill>
              </a:rPr>
              <a:t>] </a:t>
            </a:r>
            <a:endPar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8" name="TextBox 7"/>
          <p:cNvSpPr txBox="1"/>
          <p:nvPr/>
        </p:nvSpPr>
        <p:spPr>
          <a:xfrm>
            <a:off x="395536" y="5891857"/>
            <a:ext cx="3866764" cy="461665"/>
          </a:xfrm>
          <a:prstGeom prst="rect">
            <a:avLst/>
          </a:prstGeom>
          <a:noFill/>
        </p:spPr>
        <p:txBody>
          <a:bodyPr wrap="none" rtlCol="0">
            <a:spAutoFit/>
          </a:bodyPr>
          <a:lstStyle/>
          <a:p>
            <a:pPr algn="l"/>
            <a:r>
              <a:rPr lang="en-US" i="0" dirty="0" smtClean="0">
                <a:solidFill>
                  <a:srgbClr val="FF0000"/>
                </a:solidFill>
              </a:rPr>
              <a:t>BR(</a:t>
            </a:r>
            <a:r>
              <a:rPr lang="en-US" i="0" dirty="0" smtClean="0">
                <a:solidFill>
                  <a:srgbClr val="FF0000"/>
                </a:solidFill>
                <a:sym typeface="Symbol"/>
              </a:rPr>
              <a:t></a:t>
            </a:r>
            <a:r>
              <a:rPr lang="en-US" i="0" baseline="30000" dirty="0" smtClean="0">
                <a:solidFill>
                  <a:srgbClr val="FF0000"/>
                </a:solidFill>
                <a:latin typeface="Times New Roman"/>
                <a:cs typeface="Times New Roman"/>
                <a:sym typeface="Symbol"/>
              </a:rPr>
              <a:t>+</a:t>
            </a:r>
            <a:r>
              <a:rPr lang="en-US" i="0" dirty="0" smtClean="0">
                <a:solidFill>
                  <a:srgbClr val="FF0000"/>
                </a:solidFill>
                <a:sym typeface="Symbol"/>
              </a:rPr>
              <a:t> </a:t>
            </a:r>
            <a:r>
              <a:rPr lang="en-US" i="0" dirty="0" smtClean="0">
                <a:solidFill>
                  <a:srgbClr val="FF0000"/>
                </a:solidFill>
                <a:latin typeface="Times New Roman"/>
                <a:cs typeface="Times New Roman"/>
                <a:sym typeface="Symbol"/>
              </a:rPr>
              <a:t>→ e</a:t>
            </a:r>
            <a:r>
              <a:rPr lang="en-US" i="0" baseline="30000" dirty="0" smtClean="0">
                <a:solidFill>
                  <a:srgbClr val="FF0000"/>
                </a:solidFill>
                <a:latin typeface="Times New Roman"/>
                <a:cs typeface="Times New Roman"/>
                <a:sym typeface="Symbol"/>
              </a:rPr>
              <a:t>+</a:t>
            </a:r>
            <a:r>
              <a:rPr lang="en-US" i="0" dirty="0" smtClean="0">
                <a:solidFill>
                  <a:srgbClr val="FF0000"/>
                </a:solidFill>
                <a:latin typeface="Times New Roman"/>
                <a:cs typeface="Times New Roman"/>
                <a:sym typeface="Symbol"/>
              </a:rPr>
              <a:t> </a:t>
            </a:r>
            <a:r>
              <a:rPr lang="en-US" i="0" dirty="0" smtClean="0">
                <a:solidFill>
                  <a:srgbClr val="FF0000"/>
                </a:solidFill>
                <a:sym typeface="Symbol"/>
              </a:rPr>
              <a:t>) &lt; 2.4  10</a:t>
            </a:r>
            <a:r>
              <a:rPr lang="en-US" i="0" baseline="30000" dirty="0" smtClean="0">
                <a:solidFill>
                  <a:srgbClr val="FF0000"/>
                </a:solidFill>
                <a:sym typeface="Symbol"/>
              </a:rPr>
              <a:t>-12</a:t>
            </a:r>
            <a:endParaRPr lang="bg-BG" i="0" dirty="0">
              <a:solidFill>
                <a:srgbClr val="FF0000"/>
              </a:solidFill>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1562600943"/>
              </p:ext>
            </p:extLst>
          </p:nvPr>
        </p:nvGraphicFramePr>
        <p:xfrm>
          <a:off x="316930" y="3443287"/>
          <a:ext cx="4183062" cy="2217738"/>
        </p:xfrm>
        <a:graphic>
          <a:graphicData uri="http://schemas.openxmlformats.org/presentationml/2006/ole">
            <mc:AlternateContent xmlns:mc="http://schemas.openxmlformats.org/markup-compatibility/2006">
              <mc:Choice xmlns:v="urn:schemas-microsoft-com:vml" Requires="v">
                <p:oleObj spid="_x0000_s297048" name="Equation" r:id="rId3" imgW="2323800" imgH="1231560" progId="Equation.DSMT4">
                  <p:embed/>
                </p:oleObj>
              </mc:Choice>
              <mc:Fallback>
                <p:oleObj name="Equation" r:id="rId3" imgW="2323800" imgH="1231560" progId="Equation.DSMT4">
                  <p:embed/>
                  <p:pic>
                    <p:nvPicPr>
                      <p:cNvPr id="0" name=""/>
                      <p:cNvPicPr/>
                      <p:nvPr/>
                    </p:nvPicPr>
                    <p:blipFill>
                      <a:blip r:embed="rId4"/>
                      <a:stretch>
                        <a:fillRect/>
                      </a:stretch>
                    </p:blipFill>
                    <p:spPr>
                      <a:xfrm>
                        <a:off x="316930" y="3443287"/>
                        <a:ext cx="4183062" cy="2217738"/>
                      </a:xfrm>
                      <a:prstGeom prst="rect">
                        <a:avLst/>
                      </a:prstGeom>
                    </p:spPr>
                  </p:pic>
                </p:oleObj>
              </mc:Fallback>
            </mc:AlternateContent>
          </a:graphicData>
        </a:graphic>
      </p:graphicFrame>
      <p:pic>
        <p:nvPicPr>
          <p:cNvPr id="29081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29" y="1484784"/>
            <a:ext cx="4718018" cy="17457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0823" name="Picture 7"/>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84132" y="1268760"/>
            <a:ext cx="4583084"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8748464" y="4941168"/>
            <a:ext cx="325731" cy="769441"/>
          </a:xfrm>
          <a:prstGeom prst="rect">
            <a:avLst/>
          </a:prstGeom>
          <a:noFill/>
        </p:spPr>
        <p:txBody>
          <a:bodyPr wrap="none" rtlCol="0">
            <a:spAutoFit/>
          </a:bodyPr>
          <a:lstStyle/>
          <a:p>
            <a:r>
              <a:rPr lang="en-US" sz="4400" b="1" i="0" dirty="0" smtClean="0">
                <a:solidFill>
                  <a:srgbClr val="FF0000"/>
                </a:solidFill>
                <a:latin typeface="Times New Roman" pitchFamily="18" charset="0"/>
                <a:cs typeface="Times New Roman" pitchFamily="18" charset="0"/>
              </a:rPr>
              <a:t>.</a:t>
            </a:r>
            <a:endParaRPr lang="bg-BG" sz="4400" b="1" i="0" dirty="0">
              <a:solidFill>
                <a:srgbClr val="FF0000"/>
              </a:solidFill>
              <a:latin typeface="Times New Roman" pitchFamily="18" charset="0"/>
              <a:cs typeface="Times New Roman" pitchFamily="18" charset="0"/>
            </a:endParaRPr>
          </a:p>
        </p:txBody>
      </p:sp>
    </p:spTree>
    <p:extLst>
      <p:ext uri="{BB962C8B-B14F-4D97-AF65-F5344CB8AC3E}">
        <p14:creationId xmlns:p14="http://schemas.microsoft.com/office/powerpoint/2010/main" val="45809674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53</a:t>
            </a:fld>
            <a:endParaRPr lang="fr-FR"/>
          </a:p>
        </p:txBody>
      </p:sp>
      <p:pic>
        <p:nvPicPr>
          <p:cNvPr id="2928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484784"/>
            <a:ext cx="4480560" cy="31775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28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3" y="1556792"/>
            <a:ext cx="4503420" cy="31375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286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4846807"/>
            <a:ext cx="9144000" cy="886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116013" y="188640"/>
            <a:ext cx="7644913" cy="830997"/>
          </a:xfrm>
          <a:prstGeom prst="rect">
            <a:avLst/>
          </a:prstGeom>
          <a:noFill/>
        </p:spPr>
        <p:txBody>
          <a:bodyPr wrap="none" rtlCol="0">
            <a:spAutoFit/>
          </a:bodyPr>
          <a:lstStyle/>
          <a:p>
            <a:r>
              <a:rPr lang="it-IT" i="0" dirty="0"/>
              <a:t>L. Calibbi, A. Faccia, A. Masiero, and S. K. Vempati,</a:t>
            </a:r>
            <a:endParaRPr lang="en-US" i="0" dirty="0" smtClean="0"/>
          </a:p>
          <a:p>
            <a:r>
              <a:rPr lang="en-US" i="0" dirty="0" smtClean="0"/>
              <a:t>Phys</a:t>
            </a:r>
            <a:r>
              <a:rPr lang="en-US" i="0" dirty="0"/>
              <a:t>. Rev. D74 (2006) 116002, </a:t>
            </a:r>
            <a:r>
              <a:rPr lang="en-US" i="0" dirty="0" err="1"/>
              <a:t>arXiv:hep-ph</a:t>
            </a:r>
            <a:r>
              <a:rPr lang="en-US" i="0" dirty="0"/>
              <a:t>/0605139.</a:t>
            </a:r>
            <a:endParaRPr lang="bg-BG" dirty="0"/>
          </a:p>
        </p:txBody>
      </p:sp>
    </p:spTree>
    <p:extLst>
      <p:ext uri="{BB962C8B-B14F-4D97-AF65-F5344CB8AC3E}">
        <p14:creationId xmlns:p14="http://schemas.microsoft.com/office/powerpoint/2010/main" val="1016851631"/>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46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2852936"/>
            <a:ext cx="4377190" cy="3033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54</a:t>
            </a:fld>
            <a:endParaRPr lang="fr-FR"/>
          </a:p>
        </p:txBody>
      </p:sp>
      <p:sp>
        <p:nvSpPr>
          <p:cNvPr id="4" name="Title 1"/>
          <p:cNvSpPr txBox="1">
            <a:spLocks/>
          </p:cNvSpPr>
          <p:nvPr/>
        </p:nvSpPr>
        <p:spPr>
          <a:xfrm>
            <a:off x="1081143" y="-27384"/>
            <a:ext cx="7730968" cy="1152128"/>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b="1" i="0" dirty="0" err="1"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IceCube</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Collaboration</a:t>
            </a:r>
            <a:endPar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a:p>
            <a:pPr algn="ctr"/>
            <a:r>
              <a:rPr lang="bg-BG" sz="2000" i="0" dirty="0">
                <a:solidFill>
                  <a:srgbClr val="00B050"/>
                </a:solidFill>
              </a:rPr>
              <a:t>Nature </a:t>
            </a:r>
            <a:r>
              <a:rPr lang="bg-BG" sz="2000" b="1" i="0" dirty="0">
                <a:solidFill>
                  <a:srgbClr val="00B050"/>
                </a:solidFill>
              </a:rPr>
              <a:t>484</a:t>
            </a:r>
            <a:r>
              <a:rPr lang="bg-BG" sz="2000" i="0" dirty="0">
                <a:solidFill>
                  <a:srgbClr val="00B050"/>
                </a:solidFill>
              </a:rPr>
              <a:t> (2012) </a:t>
            </a:r>
            <a:r>
              <a:rPr lang="bg-BG" sz="2000" i="0" dirty="0" smtClean="0">
                <a:solidFill>
                  <a:srgbClr val="00B050"/>
                </a:solidFill>
              </a:rPr>
              <a:t>351</a:t>
            </a:r>
            <a:r>
              <a:rPr lang="en-US" sz="2000" i="0" dirty="0" smtClean="0">
                <a:solidFill>
                  <a:srgbClr val="00B050"/>
                </a:solidFill>
              </a:rPr>
              <a:t>;</a:t>
            </a:r>
            <a:r>
              <a:rPr lang="bg-BG" sz="2000" i="0" dirty="0" smtClean="0">
                <a:solidFill>
                  <a:srgbClr val="00B050"/>
                </a:solidFill>
              </a:rPr>
              <a:t> </a:t>
            </a:r>
            <a:r>
              <a:rPr lang="bg-BG" sz="2000" i="0" dirty="0">
                <a:solidFill>
                  <a:srgbClr val="00B050"/>
                </a:solidFill>
              </a:rPr>
              <a:t>arXiv:1204.4219 [astro-ph.HE]</a:t>
            </a:r>
            <a:endParaRPr lang="en-US" i="0" dirty="0" smtClean="0">
              <a:solidFill>
                <a:srgbClr val="00B050"/>
              </a:solidFill>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2461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7504" y="1404820"/>
            <a:ext cx="4519017" cy="51205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355976" y="1052736"/>
            <a:ext cx="4849533" cy="1015663"/>
          </a:xfrm>
          <a:prstGeom prst="rect">
            <a:avLst/>
          </a:prstGeom>
          <a:noFill/>
        </p:spPr>
        <p:txBody>
          <a:bodyPr wrap="none" rtlCol="0">
            <a:spAutoFit/>
          </a:bodyPr>
          <a:lstStyle/>
          <a:p>
            <a:pPr algn="l"/>
            <a:r>
              <a:rPr lang="en-US" sz="2000" i="0" dirty="0"/>
              <a:t>GRBs (γ-ray bursts) have been proposed </a:t>
            </a:r>
            <a:endParaRPr lang="en-US" sz="2000" i="0" dirty="0" smtClean="0"/>
          </a:p>
          <a:p>
            <a:pPr algn="l"/>
            <a:r>
              <a:rPr lang="en-US" sz="2000" i="0" dirty="0" smtClean="0"/>
              <a:t>as </a:t>
            </a:r>
            <a:r>
              <a:rPr lang="en-US" sz="2000" i="0" dirty="0"/>
              <a:t>possible candidate </a:t>
            </a:r>
            <a:r>
              <a:rPr lang="en-US" sz="2000" i="0" dirty="0" smtClean="0"/>
              <a:t>sources for very</a:t>
            </a:r>
          </a:p>
          <a:p>
            <a:pPr algn="l"/>
            <a:r>
              <a:rPr lang="en-US" sz="2000" i="0" dirty="0"/>
              <a:t>h</a:t>
            </a:r>
            <a:r>
              <a:rPr lang="en-US" sz="2000" i="0" dirty="0" smtClean="0"/>
              <a:t>igh energy (10</a:t>
            </a:r>
            <a:r>
              <a:rPr lang="en-US" sz="2000" i="0" baseline="30000" dirty="0" smtClean="0"/>
              <a:t>18</a:t>
            </a:r>
            <a:r>
              <a:rPr lang="en-US" sz="2000" i="0" dirty="0" smtClean="0"/>
              <a:t> </a:t>
            </a:r>
            <a:r>
              <a:rPr lang="en-US" sz="2000" i="0" dirty="0" err="1" smtClean="0"/>
              <a:t>eV</a:t>
            </a:r>
            <a:r>
              <a:rPr lang="en-US" sz="2000" i="0" dirty="0" smtClean="0"/>
              <a:t>) cosmic rays.</a:t>
            </a:r>
            <a:endParaRPr lang="bg-BG" sz="2000" i="0" dirty="0"/>
          </a:p>
        </p:txBody>
      </p:sp>
      <p:graphicFrame>
        <p:nvGraphicFramePr>
          <p:cNvPr id="6" name="Object 5"/>
          <p:cNvGraphicFramePr>
            <a:graphicFrameLocks noChangeAspect="1"/>
          </p:cNvGraphicFramePr>
          <p:nvPr>
            <p:extLst>
              <p:ext uri="{D42A27DB-BD31-4B8C-83A1-F6EECF244321}">
                <p14:modId xmlns:p14="http://schemas.microsoft.com/office/powerpoint/2010/main" val="1908102944"/>
              </p:ext>
            </p:extLst>
          </p:nvPr>
        </p:nvGraphicFramePr>
        <p:xfrm>
          <a:off x="5076056" y="1916832"/>
          <a:ext cx="3225600" cy="1015920"/>
        </p:xfrm>
        <a:graphic>
          <a:graphicData uri="http://schemas.openxmlformats.org/presentationml/2006/ole">
            <mc:AlternateContent xmlns:mc="http://schemas.openxmlformats.org/markup-compatibility/2006">
              <mc:Choice xmlns:v="urn:schemas-microsoft-com:vml" Requires="v">
                <p:oleObj spid="_x0000_s324622" name="Equation" r:id="rId5" imgW="1612800" imgH="507960" progId="Equation.DSMT4">
                  <p:embed/>
                </p:oleObj>
              </mc:Choice>
              <mc:Fallback>
                <p:oleObj name="Equation" r:id="rId5" imgW="1612800" imgH="507960" progId="Equation.DSMT4">
                  <p:embed/>
                  <p:pic>
                    <p:nvPicPr>
                      <p:cNvPr id="0" name=""/>
                      <p:cNvPicPr/>
                      <p:nvPr/>
                    </p:nvPicPr>
                    <p:blipFill>
                      <a:blip r:embed="rId6"/>
                      <a:stretch>
                        <a:fillRect/>
                      </a:stretch>
                    </p:blipFill>
                    <p:spPr>
                      <a:xfrm>
                        <a:off x="5076056" y="1916832"/>
                        <a:ext cx="3225600" cy="1015920"/>
                      </a:xfrm>
                      <a:prstGeom prst="rect">
                        <a:avLst/>
                      </a:prstGeom>
                    </p:spPr>
                  </p:pic>
                </p:oleObj>
              </mc:Fallback>
            </mc:AlternateContent>
          </a:graphicData>
        </a:graphic>
      </p:graphicFrame>
      <p:sp>
        <p:nvSpPr>
          <p:cNvPr id="7" name="TextBox 6"/>
          <p:cNvSpPr txBox="1"/>
          <p:nvPr/>
        </p:nvSpPr>
        <p:spPr>
          <a:xfrm>
            <a:off x="4355976" y="5877272"/>
            <a:ext cx="4869218" cy="1015663"/>
          </a:xfrm>
          <a:prstGeom prst="rect">
            <a:avLst/>
          </a:prstGeom>
          <a:noFill/>
        </p:spPr>
        <p:txBody>
          <a:bodyPr wrap="none" rtlCol="0">
            <a:spAutoFit/>
          </a:bodyPr>
          <a:lstStyle/>
          <a:p>
            <a:pPr algn="l"/>
            <a:r>
              <a:rPr lang="en-US" sz="2000" i="0" dirty="0" smtClean="0">
                <a:solidFill>
                  <a:srgbClr val="FF0000"/>
                </a:solidFill>
              </a:rPr>
              <a:t>An </a:t>
            </a:r>
            <a:r>
              <a:rPr lang="en-US" sz="2000" i="0" dirty="0">
                <a:solidFill>
                  <a:srgbClr val="FF0000"/>
                </a:solidFill>
              </a:rPr>
              <a:t>upper limit on the flux of energetic </a:t>
            </a:r>
            <a:r>
              <a:rPr lang="en-US" sz="2000" i="0" dirty="0" smtClean="0">
                <a:solidFill>
                  <a:srgbClr val="FF0000"/>
                </a:solidFill>
                <a:sym typeface="Symbol"/>
              </a:rPr>
              <a:t>’s</a:t>
            </a:r>
            <a:endParaRPr lang="en-US" sz="2000" i="0" dirty="0" smtClean="0">
              <a:solidFill>
                <a:srgbClr val="FF0000"/>
              </a:solidFill>
            </a:endParaRPr>
          </a:p>
          <a:p>
            <a:pPr algn="l"/>
            <a:r>
              <a:rPr lang="en-US" sz="2000" i="0" dirty="0" smtClean="0">
                <a:solidFill>
                  <a:srgbClr val="FF0000"/>
                </a:solidFill>
              </a:rPr>
              <a:t>associated </a:t>
            </a:r>
            <a:r>
              <a:rPr lang="en-US" sz="2000" i="0" dirty="0">
                <a:solidFill>
                  <a:srgbClr val="FF0000"/>
                </a:solidFill>
              </a:rPr>
              <a:t>with </a:t>
            </a:r>
            <a:r>
              <a:rPr lang="en-US" sz="2000" i="0" dirty="0" smtClean="0">
                <a:solidFill>
                  <a:srgbClr val="FF0000"/>
                </a:solidFill>
              </a:rPr>
              <a:t>GRBs is at </a:t>
            </a:r>
            <a:r>
              <a:rPr lang="en-US" sz="2000" i="0" dirty="0">
                <a:solidFill>
                  <a:srgbClr val="FF0000"/>
                </a:solidFill>
              </a:rPr>
              <a:t>least a </a:t>
            </a:r>
            <a:r>
              <a:rPr lang="en-US" sz="2000" i="0" dirty="0" smtClean="0">
                <a:solidFill>
                  <a:srgbClr val="FF0000"/>
                </a:solidFill>
              </a:rPr>
              <a:t>factor </a:t>
            </a:r>
          </a:p>
          <a:p>
            <a:pPr algn="l"/>
            <a:r>
              <a:rPr lang="en-US" sz="2000" i="0" dirty="0" smtClean="0">
                <a:solidFill>
                  <a:srgbClr val="FF0000"/>
                </a:solidFill>
              </a:rPr>
              <a:t>of </a:t>
            </a:r>
            <a:r>
              <a:rPr lang="en-US" sz="2000" i="0" dirty="0">
                <a:solidFill>
                  <a:srgbClr val="FF0000"/>
                </a:solidFill>
              </a:rPr>
              <a:t>3.7 below the </a:t>
            </a:r>
            <a:r>
              <a:rPr lang="en-US" sz="2000" i="0" dirty="0" smtClean="0">
                <a:solidFill>
                  <a:srgbClr val="FF0000"/>
                </a:solidFill>
              </a:rPr>
              <a:t>predictions!</a:t>
            </a:r>
            <a:endParaRPr lang="bg-BG" sz="2000" i="0" dirty="0">
              <a:solidFill>
                <a:srgbClr val="FF0000"/>
              </a:solidFill>
            </a:endParaRPr>
          </a:p>
        </p:txBody>
      </p:sp>
    </p:spTree>
    <p:extLst>
      <p:ext uri="{BB962C8B-B14F-4D97-AF65-F5344CB8AC3E}">
        <p14:creationId xmlns:p14="http://schemas.microsoft.com/office/powerpoint/2010/main" val="21293277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55</a:t>
            </a:fld>
            <a:endParaRPr lang="fr-FR"/>
          </a:p>
        </p:txBody>
      </p:sp>
      <p:sp>
        <p:nvSpPr>
          <p:cNvPr id="4" name="TextBox 3"/>
          <p:cNvSpPr txBox="1"/>
          <p:nvPr/>
        </p:nvSpPr>
        <p:spPr>
          <a:xfrm flipH="1">
            <a:off x="1475656" y="2708920"/>
            <a:ext cx="7056783" cy="1754326"/>
          </a:xfrm>
          <a:prstGeom prst="rect">
            <a:avLst/>
          </a:prstGeom>
          <a:noFill/>
        </p:spPr>
        <p:txBody>
          <a:bodyPr wrap="square" rtlCol="0">
            <a:spAutoFit/>
          </a:bodyPr>
          <a:lstStyle/>
          <a:p>
            <a:r>
              <a:rPr lang="en-US" sz="5400" b="1" i="0" dirty="0" smtClean="0">
                <a:solidFill>
                  <a:srgbClr val="FF66CC"/>
                </a:solidFill>
                <a:effectLst>
                  <a:outerShdw blurRad="38100" dist="38100" dir="2700000" algn="tl">
                    <a:srgbClr val="000000">
                      <a:alpha val="43137"/>
                    </a:srgbClr>
                  </a:outerShdw>
                </a:effectLst>
              </a:rPr>
              <a:t>Thank you for </a:t>
            </a:r>
          </a:p>
          <a:p>
            <a:r>
              <a:rPr lang="en-US" sz="5400" b="1" i="0" dirty="0">
                <a:solidFill>
                  <a:srgbClr val="FF66CC"/>
                </a:solidFill>
                <a:effectLst>
                  <a:outerShdw blurRad="38100" dist="38100" dir="2700000" algn="tl">
                    <a:srgbClr val="000000">
                      <a:alpha val="43137"/>
                    </a:srgbClr>
                  </a:outerShdw>
                </a:effectLst>
              </a:rPr>
              <a:t>y</a:t>
            </a:r>
            <a:r>
              <a:rPr lang="en-US" sz="5400" b="1" i="0" dirty="0" smtClean="0">
                <a:solidFill>
                  <a:srgbClr val="FF66CC"/>
                </a:solidFill>
                <a:effectLst>
                  <a:outerShdw blurRad="38100" dist="38100" dir="2700000" algn="tl">
                    <a:srgbClr val="000000">
                      <a:alpha val="43137"/>
                    </a:srgbClr>
                  </a:outerShdw>
                </a:effectLst>
              </a:rPr>
              <a:t>our attention!</a:t>
            </a:r>
            <a:endParaRPr lang="en-US" sz="5400" b="1" i="0" dirty="0" smtClean="0">
              <a:solidFill>
                <a:srgbClr val="FF66CC"/>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640007627"/>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56</a:t>
            </a:fld>
            <a:endParaRPr lang="fr-FR"/>
          </a:p>
        </p:txBody>
      </p:sp>
      <p:sp>
        <p:nvSpPr>
          <p:cNvPr id="4" name="TextBox 3"/>
          <p:cNvSpPr txBox="1"/>
          <p:nvPr/>
        </p:nvSpPr>
        <p:spPr>
          <a:xfrm flipH="1">
            <a:off x="1475656" y="2708920"/>
            <a:ext cx="7056783" cy="923330"/>
          </a:xfrm>
          <a:prstGeom prst="rect">
            <a:avLst/>
          </a:prstGeom>
          <a:noFill/>
        </p:spPr>
        <p:txBody>
          <a:bodyPr wrap="square" rtlCol="0">
            <a:spAutoFit/>
          </a:bodyPr>
          <a:lstStyle/>
          <a:p>
            <a:r>
              <a:rPr lang="en-US" sz="5400" b="1" i="0" dirty="0" smtClean="0">
                <a:solidFill>
                  <a:srgbClr val="FF66CC"/>
                </a:solidFill>
                <a:effectLst>
                  <a:outerShdw blurRad="38100" dist="38100" dir="2700000" algn="tl">
                    <a:srgbClr val="000000">
                      <a:alpha val="43137"/>
                    </a:srgbClr>
                  </a:outerShdw>
                </a:effectLst>
              </a:rPr>
              <a:t>Backup slides</a:t>
            </a:r>
          </a:p>
        </p:txBody>
      </p:sp>
    </p:spTree>
    <p:extLst>
      <p:ext uri="{BB962C8B-B14F-4D97-AF65-F5344CB8AC3E}">
        <p14:creationId xmlns:p14="http://schemas.microsoft.com/office/powerpoint/2010/main" val="11118060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394999072"/>
              </p:ext>
            </p:extLst>
          </p:nvPr>
        </p:nvGraphicFramePr>
        <p:xfrm>
          <a:off x="893825" y="2924944"/>
          <a:ext cx="7620000" cy="2335213"/>
        </p:xfrm>
        <a:graphic>
          <a:graphicData uri="http://schemas.openxmlformats.org/presentationml/2006/ole">
            <mc:AlternateContent xmlns:mc="http://schemas.openxmlformats.org/markup-compatibility/2006">
              <mc:Choice xmlns:v="urn:schemas-microsoft-com:vml" Requires="v">
                <p:oleObj spid="_x0000_s303177" name="Equation" r:id="rId3" imgW="3809880" imgH="1168200" progId="Equation.DSMT4">
                  <p:embed/>
                </p:oleObj>
              </mc:Choice>
              <mc:Fallback>
                <p:oleObj name="Equation" r:id="rId3" imgW="3809880" imgH="1168200" progId="Equation.DSMT4">
                  <p:embed/>
                  <p:pic>
                    <p:nvPicPr>
                      <p:cNvPr id="0" name=""/>
                      <p:cNvPicPr/>
                      <p:nvPr/>
                    </p:nvPicPr>
                    <p:blipFill>
                      <a:blip r:embed="rId4"/>
                      <a:stretch>
                        <a:fillRect/>
                      </a:stretch>
                    </p:blipFill>
                    <p:spPr>
                      <a:xfrm>
                        <a:off x="893825" y="2924944"/>
                        <a:ext cx="7620000" cy="2335213"/>
                      </a:xfrm>
                      <a:prstGeom prst="rect">
                        <a:avLst/>
                      </a:prstGeom>
                    </p:spPr>
                  </p:pic>
                </p:oleObj>
              </mc:Fallback>
            </mc:AlternateContent>
          </a:graphicData>
        </a:graphic>
      </p:graphicFrame>
      <p:sp>
        <p:nvSpPr>
          <p:cNvPr id="2" name="Date Placeholder 1"/>
          <p:cNvSpPr>
            <a:spLocks noGrp="1"/>
          </p:cNvSpPr>
          <p:nvPr>
            <p:ph type="dt" sz="half" idx="10"/>
          </p:nvPr>
        </p:nvSpPr>
        <p:spPr/>
        <p:txBody>
          <a:bodyPr/>
          <a:lstStyle/>
          <a:p>
            <a:pPr>
              <a:defRPr/>
            </a:pPr>
            <a:r>
              <a:rPr lang="bg-BG" smtClean="0"/>
              <a:t>11/06/2012</a:t>
            </a:r>
            <a:endParaRPr lang="fr-FR"/>
          </a:p>
        </p:txBody>
      </p:sp>
      <p:sp>
        <p:nvSpPr>
          <p:cNvPr id="4" name="Title 1"/>
          <p:cNvSpPr txBox="1">
            <a:spLocks/>
          </p:cNvSpPr>
          <p:nvPr/>
        </p:nvSpPr>
        <p:spPr>
          <a:xfrm>
            <a:off x="1187624" y="247560"/>
            <a:ext cx="7848872" cy="688997"/>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Running </a:t>
            </a:r>
            <a:r>
              <a:rPr lang="en-US"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coupling “constants” </a:t>
            </a:r>
            <a:endPar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7" name="TextBox 6"/>
          <p:cNvSpPr txBox="1"/>
          <p:nvPr/>
        </p:nvSpPr>
        <p:spPr>
          <a:xfrm>
            <a:off x="900113" y="1461745"/>
            <a:ext cx="6994479" cy="1261884"/>
          </a:xfrm>
          <a:prstGeom prst="rect">
            <a:avLst/>
          </a:prstGeom>
          <a:noFill/>
        </p:spPr>
        <p:txBody>
          <a:bodyPr wrap="none" rtlCol="0">
            <a:spAutoFit/>
          </a:bodyPr>
          <a:lstStyle/>
          <a:p>
            <a:pPr algn="l"/>
            <a:r>
              <a:rPr lang="en-US" i="0" dirty="0" smtClean="0"/>
              <a:t>The Standard Model is based on the gauge group </a:t>
            </a:r>
          </a:p>
          <a:p>
            <a:pPr algn="l"/>
            <a:r>
              <a:rPr lang="en-US" i="0" dirty="0" smtClean="0"/>
              <a:t>SU(3)</a:t>
            </a:r>
            <a:r>
              <a:rPr lang="en-US" i="0" baseline="-25000" dirty="0" smtClean="0"/>
              <a:t>C</a:t>
            </a:r>
            <a:r>
              <a:rPr lang="en-US" i="0" dirty="0" smtClean="0"/>
              <a:t> x SU(2)</a:t>
            </a:r>
            <a:r>
              <a:rPr lang="en-US" i="0" baseline="-25000" dirty="0" smtClean="0"/>
              <a:t>W </a:t>
            </a:r>
            <a:r>
              <a:rPr lang="en-US" i="0" dirty="0" smtClean="0"/>
              <a:t>x SU(1)</a:t>
            </a:r>
            <a:r>
              <a:rPr lang="en-US" i="0" baseline="-25000" dirty="0" smtClean="0"/>
              <a:t>Y</a:t>
            </a:r>
            <a:r>
              <a:rPr lang="en-US" i="0" dirty="0"/>
              <a:t> </a:t>
            </a:r>
            <a:r>
              <a:rPr lang="en-US" i="0" dirty="0" smtClean="0"/>
              <a:t>with the corresponding</a:t>
            </a:r>
          </a:p>
          <a:p>
            <a:pPr algn="l"/>
            <a:r>
              <a:rPr lang="en-US" i="0" dirty="0"/>
              <a:t>c</a:t>
            </a:r>
            <a:r>
              <a:rPr lang="en-US" i="0" dirty="0" smtClean="0"/>
              <a:t>oupling constants </a:t>
            </a:r>
            <a:r>
              <a:rPr lang="en-US" sz="2800" b="1" i="0" dirty="0" smtClean="0">
                <a:latin typeface="Times New Roman" pitchFamily="18" charset="0"/>
                <a:cs typeface="Times New Roman" pitchFamily="18" charset="0"/>
              </a:rPr>
              <a:t>g</a:t>
            </a:r>
            <a:r>
              <a:rPr lang="en-US" sz="2800" b="1" i="0" baseline="-25000" dirty="0" smtClean="0">
                <a:latin typeface="Times New Roman" pitchFamily="18" charset="0"/>
                <a:cs typeface="Times New Roman" pitchFamily="18" charset="0"/>
              </a:rPr>
              <a:t>3</a:t>
            </a:r>
            <a:r>
              <a:rPr lang="en-US" i="0" dirty="0" smtClean="0"/>
              <a:t>,</a:t>
            </a:r>
            <a:r>
              <a:rPr lang="en-US" b="1" i="0" dirty="0">
                <a:latin typeface="Times New Roman" pitchFamily="18" charset="0"/>
                <a:cs typeface="Times New Roman" pitchFamily="18" charset="0"/>
              </a:rPr>
              <a:t> </a:t>
            </a:r>
            <a:r>
              <a:rPr lang="en-US" sz="2800" b="1" i="0" dirty="0" smtClean="0">
                <a:latin typeface="Times New Roman" pitchFamily="18" charset="0"/>
                <a:cs typeface="Times New Roman" pitchFamily="18" charset="0"/>
              </a:rPr>
              <a:t>g</a:t>
            </a:r>
            <a:r>
              <a:rPr lang="en-US" b="1" i="0" baseline="-25000" dirty="0" smtClean="0">
                <a:latin typeface="Times New Roman" pitchFamily="18" charset="0"/>
                <a:cs typeface="Times New Roman" pitchFamily="18" charset="0"/>
              </a:rPr>
              <a:t>2</a:t>
            </a:r>
            <a:r>
              <a:rPr lang="en-US" b="1" i="0" dirty="0" smtClean="0">
                <a:latin typeface="Times New Roman" pitchFamily="18" charset="0"/>
                <a:cs typeface="Times New Roman" pitchFamily="18" charset="0"/>
              </a:rPr>
              <a:t> =</a:t>
            </a:r>
            <a:r>
              <a:rPr lang="en-US" b="1" i="0" dirty="0">
                <a:latin typeface="Times New Roman" pitchFamily="18" charset="0"/>
                <a:cs typeface="Times New Roman" pitchFamily="18" charset="0"/>
              </a:rPr>
              <a:t> </a:t>
            </a:r>
            <a:r>
              <a:rPr lang="en-US" sz="2800" b="1" i="0" dirty="0">
                <a:latin typeface="Times New Roman" pitchFamily="18" charset="0"/>
                <a:cs typeface="Times New Roman" pitchFamily="18" charset="0"/>
              </a:rPr>
              <a:t>g</a:t>
            </a:r>
            <a:r>
              <a:rPr lang="en-US" b="1" i="0" dirty="0" smtClean="0">
                <a:latin typeface="Times New Roman" pitchFamily="18" charset="0"/>
                <a:cs typeface="Times New Roman" pitchFamily="18" charset="0"/>
              </a:rPr>
              <a:t> </a:t>
            </a:r>
            <a:r>
              <a:rPr lang="en-US" i="0" dirty="0" smtClean="0"/>
              <a:t>and </a:t>
            </a:r>
            <a:r>
              <a:rPr lang="en-US" sz="2800" b="1" i="0" dirty="0" smtClean="0">
                <a:latin typeface="Times New Roman" pitchFamily="18" charset="0"/>
                <a:cs typeface="Times New Roman" pitchFamily="18" charset="0"/>
              </a:rPr>
              <a:t>g</a:t>
            </a:r>
            <a:r>
              <a:rPr lang="en-US" sz="2800" b="1" i="0" dirty="0" smtClean="0">
                <a:latin typeface="+mn-lt"/>
                <a:cs typeface="Times New Roman" pitchFamily="18" charset="0"/>
              </a:rPr>
              <a:t>’</a:t>
            </a:r>
            <a:r>
              <a:rPr lang="en-US" b="1" i="0" dirty="0" smtClean="0">
                <a:latin typeface="Times New Roman" pitchFamily="18" charset="0"/>
                <a:cs typeface="Times New Roman" pitchFamily="18" charset="0"/>
              </a:rPr>
              <a:t>.</a:t>
            </a:r>
            <a:r>
              <a:rPr lang="en-US" i="0" dirty="0" smtClean="0"/>
              <a:t> </a:t>
            </a:r>
            <a:endParaRPr lang="bg-BG" b="1" i="0" dirty="0">
              <a:latin typeface="Times New Roman" pitchFamily="18" charset="0"/>
              <a:cs typeface="Times New Roman" pitchFamily="18" charset="0"/>
            </a:endParaRPr>
          </a:p>
        </p:txBody>
      </p:sp>
      <p:sp>
        <p:nvSpPr>
          <p:cNvPr id="8" name="TextBox 7"/>
          <p:cNvSpPr txBox="1"/>
          <p:nvPr/>
        </p:nvSpPr>
        <p:spPr>
          <a:xfrm>
            <a:off x="869347" y="5517232"/>
            <a:ext cx="7577395" cy="830997"/>
          </a:xfrm>
          <a:prstGeom prst="rect">
            <a:avLst/>
          </a:prstGeom>
          <a:noFill/>
        </p:spPr>
        <p:txBody>
          <a:bodyPr wrap="none" rtlCol="0">
            <a:spAutoFit/>
          </a:bodyPr>
          <a:lstStyle/>
          <a:p>
            <a:pPr algn="l"/>
            <a:r>
              <a:rPr lang="en-US" i="0" dirty="0" smtClean="0"/>
              <a:t>All further evaluations will be done in one-loop leading</a:t>
            </a:r>
          </a:p>
          <a:p>
            <a:pPr algn="l"/>
            <a:r>
              <a:rPr lang="en-US" i="0" dirty="0" smtClean="0"/>
              <a:t>order </a:t>
            </a:r>
            <a:r>
              <a:rPr lang="en-US" i="0" dirty="0" err="1" smtClean="0"/>
              <a:t>radiative</a:t>
            </a:r>
            <a:r>
              <a:rPr lang="en-US" i="0" dirty="0" smtClean="0"/>
              <a:t> correction approximation.</a:t>
            </a:r>
            <a:endParaRPr lang="bg-BG" i="0" dirty="0"/>
          </a:p>
        </p:txBody>
      </p:sp>
      <p:pic>
        <p:nvPicPr>
          <p:cNvPr id="9"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86129" y="4682343"/>
            <a:ext cx="3124200"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57</a:t>
            </a:fld>
            <a:endParaRPr lang="fr-FR"/>
          </a:p>
        </p:txBody>
      </p:sp>
    </p:spTree>
    <p:extLst>
      <p:ext uri="{BB962C8B-B14F-4D97-AF65-F5344CB8AC3E}">
        <p14:creationId xmlns:p14="http://schemas.microsoft.com/office/powerpoint/2010/main" val="403618032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91680" y="4067840"/>
            <a:ext cx="5347335" cy="2667000"/>
          </a:xfrm>
          <a:prstGeom prst="rect">
            <a:avLst/>
          </a:prstGeom>
        </p:spPr>
      </p:pic>
      <p:sp>
        <p:nvSpPr>
          <p:cNvPr id="2" name="Date Placeholder 1"/>
          <p:cNvSpPr>
            <a:spLocks noGrp="1"/>
          </p:cNvSpPr>
          <p:nvPr>
            <p:ph type="dt" sz="half" idx="10"/>
          </p:nvPr>
        </p:nvSpPr>
        <p:spPr/>
        <p:txBody>
          <a:bodyPr/>
          <a:lstStyle/>
          <a:p>
            <a:pPr>
              <a:defRPr/>
            </a:pPr>
            <a:r>
              <a:rPr lang="bg-BG" smtClean="0"/>
              <a:t>11/06/2012</a:t>
            </a:r>
            <a:endParaRPr lang="fr-FR"/>
          </a:p>
        </p:txBody>
      </p:sp>
      <p:sp>
        <p:nvSpPr>
          <p:cNvPr id="4" name="Title 1"/>
          <p:cNvSpPr txBox="1">
            <a:spLocks/>
          </p:cNvSpPr>
          <p:nvPr/>
        </p:nvSpPr>
        <p:spPr>
          <a:xfrm>
            <a:off x="1979712" y="247560"/>
            <a:ext cx="5832648" cy="688997"/>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en-US"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1 </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a:t>
            </a:r>
            <a:r>
              <a:rPr lang="en-US"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2 </a:t>
            </a:r>
            <a:r>
              <a:rPr lang="en-US"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en-US"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3</a:t>
            </a:r>
            <a:endParaRPr lang="en-US"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a:p>
            <a:pPr algn="ctr"/>
            <a:endPar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6" name="Object 5"/>
          <p:cNvGraphicFramePr>
            <a:graphicFrameLocks noChangeAspect="1"/>
          </p:cNvGraphicFramePr>
          <p:nvPr>
            <p:extLst>
              <p:ext uri="{D42A27DB-BD31-4B8C-83A1-F6EECF244321}">
                <p14:modId xmlns:p14="http://schemas.microsoft.com/office/powerpoint/2010/main" val="2110067448"/>
              </p:ext>
            </p:extLst>
          </p:nvPr>
        </p:nvGraphicFramePr>
        <p:xfrm>
          <a:off x="1691680" y="1249288"/>
          <a:ext cx="6597650" cy="2971800"/>
        </p:xfrm>
        <a:graphic>
          <a:graphicData uri="http://schemas.openxmlformats.org/presentationml/2006/ole">
            <mc:AlternateContent xmlns:mc="http://schemas.openxmlformats.org/markup-compatibility/2006">
              <mc:Choice xmlns:v="urn:schemas-microsoft-com:vml" Requires="v">
                <p:oleObj spid="_x0000_s304201" name="Equation" r:id="rId4" imgW="5499000" imgH="2476440" progId="Equation.DSMT4">
                  <p:embed/>
                </p:oleObj>
              </mc:Choice>
              <mc:Fallback>
                <p:oleObj name="Equation" r:id="rId4" imgW="5499000" imgH="2476440" progId="Equation.DSMT4">
                  <p:embed/>
                  <p:pic>
                    <p:nvPicPr>
                      <p:cNvPr id="0" name=""/>
                      <p:cNvPicPr/>
                      <p:nvPr/>
                    </p:nvPicPr>
                    <p:blipFill>
                      <a:blip r:embed="rId5"/>
                      <a:stretch>
                        <a:fillRect/>
                      </a:stretch>
                    </p:blipFill>
                    <p:spPr>
                      <a:xfrm>
                        <a:off x="1691680" y="1249288"/>
                        <a:ext cx="6597650" cy="2971800"/>
                      </a:xfrm>
                      <a:prstGeom prst="rect">
                        <a:avLst/>
                      </a:prstGeom>
                    </p:spPr>
                  </p:pic>
                </p:oleObj>
              </mc:Fallback>
            </mc:AlternateContent>
          </a:graphicData>
        </a:graphic>
      </p:graphicFrame>
      <p:sp>
        <p:nvSpPr>
          <p:cNvPr id="10" name="Rectangle 9"/>
          <p:cNvSpPr/>
          <p:nvPr/>
        </p:nvSpPr>
        <p:spPr>
          <a:xfrm>
            <a:off x="2454220" y="4221088"/>
            <a:ext cx="771365" cy="461665"/>
          </a:xfrm>
          <a:prstGeom prst="rect">
            <a:avLst/>
          </a:prstGeom>
        </p:spPr>
        <p:txBody>
          <a:bodyPr wrap="none">
            <a:spAutoFit/>
          </a:bodyPr>
          <a:lstStyle/>
          <a:p>
            <a:r>
              <a:rPr lang="ru-RU"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1/</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en-US" b="1" i="0" baseline="-2500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1 </a:t>
            </a:r>
            <a:endParaRPr lang="en-US" dirty="0"/>
          </a:p>
        </p:txBody>
      </p:sp>
      <p:sp>
        <p:nvSpPr>
          <p:cNvPr id="11" name="Rectangle 10"/>
          <p:cNvSpPr/>
          <p:nvPr/>
        </p:nvSpPr>
        <p:spPr>
          <a:xfrm>
            <a:off x="2670868" y="5161177"/>
            <a:ext cx="771365" cy="461665"/>
          </a:xfrm>
          <a:prstGeom prst="rect">
            <a:avLst/>
          </a:prstGeom>
        </p:spPr>
        <p:txBody>
          <a:bodyPr wrap="none">
            <a:spAutoFit/>
          </a:bodyPr>
          <a:lstStyle/>
          <a:p>
            <a:r>
              <a:rPr lang="ru-RU"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1/</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ru-RU"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2</a:t>
            </a:r>
            <a:r>
              <a:rPr lang="en-US"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a:t>
            </a:r>
            <a:endParaRPr lang="en-US" dirty="0"/>
          </a:p>
        </p:txBody>
      </p:sp>
      <p:sp>
        <p:nvSpPr>
          <p:cNvPr id="12" name="Rectangle 11"/>
          <p:cNvSpPr/>
          <p:nvPr/>
        </p:nvSpPr>
        <p:spPr>
          <a:xfrm>
            <a:off x="2987824" y="5877271"/>
            <a:ext cx="771365" cy="461665"/>
          </a:xfrm>
          <a:prstGeom prst="rect">
            <a:avLst/>
          </a:prstGeom>
        </p:spPr>
        <p:txBody>
          <a:bodyPr wrap="none">
            <a:spAutoFit/>
          </a:bodyPr>
          <a:lstStyle/>
          <a:p>
            <a:r>
              <a:rPr lang="ru-RU"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1/</a:t>
            </a: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ru-RU"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3</a:t>
            </a:r>
            <a:r>
              <a:rPr lang="en-US"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a:t>
            </a:r>
            <a:endParaRPr lang="en-US" dirty="0"/>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58</a:t>
            </a:fld>
            <a:endParaRPr lang="fr-FR"/>
          </a:p>
        </p:txBody>
      </p:sp>
    </p:spTree>
    <p:extLst>
      <p:ext uri="{BB962C8B-B14F-4D97-AF65-F5344CB8AC3E}">
        <p14:creationId xmlns:p14="http://schemas.microsoft.com/office/powerpoint/2010/main" val="3013588526"/>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14688" y="2500313"/>
            <a:ext cx="5376862" cy="378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316" name="Object 4"/>
          <p:cNvGraphicFramePr>
            <a:graphicFrameLocks noChangeAspect="1"/>
          </p:cNvGraphicFramePr>
          <p:nvPr/>
        </p:nvGraphicFramePr>
        <p:xfrm>
          <a:off x="1714500" y="2928938"/>
          <a:ext cx="1374775" cy="509587"/>
        </p:xfrm>
        <a:graphic>
          <a:graphicData uri="http://schemas.openxmlformats.org/presentationml/2006/ole">
            <mc:AlternateContent xmlns:mc="http://schemas.openxmlformats.org/markup-compatibility/2006">
              <mc:Choice xmlns:v="urn:schemas-microsoft-com:vml" Requires="v">
                <p:oleObj spid="_x0000_s305355" name="Equation" r:id="rId4" imgW="685800" imgH="253800" progId="Equation.DSMT4">
                  <p:embed/>
                </p:oleObj>
              </mc:Choice>
              <mc:Fallback>
                <p:oleObj name="Equation" r:id="rId4" imgW="685800" imgH="25380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14500" y="2928938"/>
                        <a:ext cx="1374775" cy="5095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13317" name="Object 5"/>
          <p:cNvGraphicFramePr>
            <a:graphicFrameLocks noChangeAspect="1"/>
          </p:cNvGraphicFramePr>
          <p:nvPr/>
        </p:nvGraphicFramePr>
        <p:xfrm>
          <a:off x="5715000" y="6450013"/>
          <a:ext cx="1146175" cy="407987"/>
        </p:xfrm>
        <a:graphic>
          <a:graphicData uri="http://schemas.openxmlformats.org/presentationml/2006/ole">
            <mc:AlternateContent xmlns:mc="http://schemas.openxmlformats.org/markup-compatibility/2006">
              <mc:Choice xmlns:v="urn:schemas-microsoft-com:vml" Requires="v">
                <p:oleObj spid="_x0000_s305356" name="Equation" r:id="rId6" imgW="571252" imgH="203112" progId="Equation.DSMT4">
                  <p:embed/>
                </p:oleObj>
              </mc:Choice>
              <mc:Fallback>
                <p:oleObj name="Equation" r:id="rId6" imgW="571252" imgH="203112" progId="Equation.DSMT4">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715000" y="6450013"/>
                        <a:ext cx="1146175" cy="4079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pSp>
        <p:nvGrpSpPr>
          <p:cNvPr id="2" name="Group 11"/>
          <p:cNvGrpSpPr>
            <a:grpSpLocks/>
          </p:cNvGrpSpPr>
          <p:nvPr/>
        </p:nvGrpSpPr>
        <p:grpSpPr bwMode="auto">
          <a:xfrm>
            <a:off x="5353050" y="4286250"/>
            <a:ext cx="454025" cy="727075"/>
            <a:chOff x="5353078" y="4286256"/>
            <a:chExt cx="453970" cy="726522"/>
          </a:xfrm>
        </p:grpSpPr>
        <p:cxnSp>
          <p:nvCxnSpPr>
            <p:cNvPr id="9" name="Straight Arrow Connector 8"/>
            <p:cNvCxnSpPr/>
            <p:nvPr/>
          </p:nvCxnSpPr>
          <p:spPr>
            <a:xfrm rot="5400000" flipH="1" flipV="1">
              <a:off x="5365120" y="4499612"/>
              <a:ext cx="428299"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329" name="TextBox 10"/>
            <p:cNvSpPr txBox="1">
              <a:spLocks noChangeArrowheads="1"/>
            </p:cNvSpPr>
            <p:nvPr/>
          </p:nvSpPr>
          <p:spPr bwMode="auto">
            <a:xfrm>
              <a:off x="5353078" y="4643446"/>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m</a:t>
              </a:r>
              <a:r>
                <a:rPr lang="en-US" baseline="-25000"/>
                <a:t>s</a:t>
              </a:r>
              <a:endParaRPr lang="en-US"/>
            </a:p>
          </p:txBody>
        </p:sp>
      </p:grpSp>
      <p:grpSp>
        <p:nvGrpSpPr>
          <p:cNvPr id="3" name="Group 12"/>
          <p:cNvGrpSpPr>
            <a:grpSpLocks/>
          </p:cNvGrpSpPr>
          <p:nvPr/>
        </p:nvGrpSpPr>
        <p:grpSpPr bwMode="auto">
          <a:xfrm>
            <a:off x="5851525" y="4572000"/>
            <a:ext cx="454025" cy="727075"/>
            <a:chOff x="5353078" y="4286256"/>
            <a:chExt cx="453970" cy="726522"/>
          </a:xfrm>
        </p:grpSpPr>
        <p:cxnSp>
          <p:nvCxnSpPr>
            <p:cNvPr id="14" name="Straight Arrow Connector 13"/>
            <p:cNvCxnSpPr/>
            <p:nvPr/>
          </p:nvCxnSpPr>
          <p:spPr>
            <a:xfrm rot="5400000" flipH="1" flipV="1">
              <a:off x="5365120" y="4499612"/>
              <a:ext cx="428299" cy="1588"/>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327" name="TextBox 14"/>
            <p:cNvSpPr txBox="1">
              <a:spLocks noChangeArrowheads="1"/>
            </p:cNvSpPr>
            <p:nvPr/>
          </p:nvSpPr>
          <p:spPr bwMode="auto">
            <a:xfrm>
              <a:off x="5353078" y="4643446"/>
              <a:ext cx="45397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m</a:t>
              </a:r>
              <a:r>
                <a:rPr lang="en-US" baseline="-25000"/>
                <a:t>c</a:t>
              </a:r>
              <a:endParaRPr lang="en-US"/>
            </a:p>
          </p:txBody>
        </p:sp>
      </p:grpSp>
      <p:grpSp>
        <p:nvGrpSpPr>
          <p:cNvPr id="4" name="Group 15"/>
          <p:cNvGrpSpPr>
            <a:grpSpLocks/>
          </p:cNvGrpSpPr>
          <p:nvPr/>
        </p:nvGrpSpPr>
        <p:grpSpPr bwMode="auto">
          <a:xfrm>
            <a:off x="6218238" y="4846638"/>
            <a:ext cx="461962" cy="725487"/>
            <a:chOff x="5353078" y="4286256"/>
            <a:chExt cx="461986" cy="726522"/>
          </a:xfrm>
        </p:grpSpPr>
        <p:cxnSp>
          <p:nvCxnSpPr>
            <p:cNvPr id="17" name="Straight Arrow Connector 16"/>
            <p:cNvCxnSpPr/>
            <p:nvPr/>
          </p:nvCxnSpPr>
          <p:spPr>
            <a:xfrm rot="5400000" flipH="1" flipV="1">
              <a:off x="5365485" y="4499286"/>
              <a:ext cx="427646" cy="1587"/>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325" name="TextBox 17"/>
            <p:cNvSpPr txBox="1">
              <a:spLocks noChangeArrowheads="1"/>
            </p:cNvSpPr>
            <p:nvPr/>
          </p:nvSpPr>
          <p:spPr bwMode="auto">
            <a:xfrm>
              <a:off x="5353078" y="4643446"/>
              <a:ext cx="46198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m</a:t>
              </a:r>
              <a:r>
                <a:rPr lang="en-US" baseline="-25000"/>
                <a:t>b</a:t>
              </a:r>
              <a:endParaRPr lang="en-US"/>
            </a:p>
          </p:txBody>
        </p:sp>
      </p:grpSp>
      <p:grpSp>
        <p:nvGrpSpPr>
          <p:cNvPr id="5" name="Group 22"/>
          <p:cNvGrpSpPr>
            <a:grpSpLocks/>
          </p:cNvGrpSpPr>
          <p:nvPr/>
        </p:nvGrpSpPr>
        <p:grpSpPr bwMode="auto">
          <a:xfrm>
            <a:off x="6937375" y="5394325"/>
            <a:ext cx="522288" cy="547688"/>
            <a:chOff x="6937403" y="5394961"/>
            <a:chExt cx="522900" cy="546511"/>
          </a:xfrm>
        </p:grpSpPr>
        <p:cxnSp>
          <p:nvCxnSpPr>
            <p:cNvPr id="20" name="Straight Arrow Connector 19"/>
            <p:cNvCxnSpPr/>
            <p:nvPr/>
          </p:nvCxnSpPr>
          <p:spPr>
            <a:xfrm rot="5400000" flipH="1" flipV="1">
              <a:off x="7045893" y="5513750"/>
              <a:ext cx="248702" cy="11125"/>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3323" name="TextBox 20"/>
            <p:cNvSpPr txBox="1">
              <a:spLocks noChangeArrowheads="1"/>
            </p:cNvSpPr>
            <p:nvPr/>
          </p:nvSpPr>
          <p:spPr bwMode="auto">
            <a:xfrm>
              <a:off x="6937403" y="5572140"/>
              <a:ext cx="5229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en-US"/>
                <a:t>M</a:t>
              </a:r>
              <a:r>
                <a:rPr lang="en-US" baseline="-25000"/>
                <a:t>W</a:t>
              </a:r>
              <a:endParaRPr lang="en-US"/>
            </a:p>
          </p:txBody>
        </p:sp>
      </p:grpSp>
      <p:sp>
        <p:nvSpPr>
          <p:cNvPr id="6" name="Date Placeholder 5"/>
          <p:cNvSpPr>
            <a:spLocks noGrp="1"/>
          </p:cNvSpPr>
          <p:nvPr>
            <p:ph type="dt" sz="half" idx="10"/>
          </p:nvPr>
        </p:nvSpPr>
        <p:spPr/>
        <p:txBody>
          <a:bodyPr/>
          <a:lstStyle/>
          <a:p>
            <a:pPr>
              <a:defRPr/>
            </a:pPr>
            <a:r>
              <a:rPr lang="bg-BG" smtClean="0"/>
              <a:t>11/06/2012</a:t>
            </a:r>
            <a:endParaRPr lang="fr-FR"/>
          </a:p>
        </p:txBody>
      </p:sp>
      <p:sp>
        <p:nvSpPr>
          <p:cNvPr id="7" name="Slide Number Placeholder 6"/>
          <p:cNvSpPr>
            <a:spLocks noGrp="1"/>
          </p:cNvSpPr>
          <p:nvPr>
            <p:ph type="sldNum" sz="quarter" idx="12"/>
          </p:nvPr>
        </p:nvSpPr>
        <p:spPr/>
        <p:txBody>
          <a:bodyPr/>
          <a:lstStyle/>
          <a:p>
            <a:pPr>
              <a:defRPr/>
            </a:pPr>
            <a:fld id="{43BD637C-50C3-4BA9-A79A-0A0556615BCE}" type="slidenum">
              <a:rPr lang="fr-FR" smtClean="0"/>
              <a:pPr>
                <a:defRPr/>
              </a:pPr>
              <a:t>59</a:t>
            </a:fld>
            <a:endParaRPr lang="fr-FR"/>
          </a:p>
        </p:txBody>
      </p:sp>
      <p:sp>
        <p:nvSpPr>
          <p:cNvPr id="21" name="Title 1"/>
          <p:cNvSpPr txBox="1">
            <a:spLocks/>
          </p:cNvSpPr>
          <p:nvPr/>
        </p:nvSpPr>
        <p:spPr>
          <a:xfrm>
            <a:off x="1187624" y="247560"/>
            <a:ext cx="7848872" cy="688997"/>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Evolution of the mixing angle</a:t>
            </a:r>
          </a:p>
        </p:txBody>
      </p:sp>
    </p:spTree>
    <p:extLst>
      <p:ext uri="{BB962C8B-B14F-4D97-AF65-F5344CB8AC3E}">
        <p14:creationId xmlns:p14="http://schemas.microsoft.com/office/powerpoint/2010/main" val="30267146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additive="base">
                                        <p:cTn id="19" dur="500" fill="hold"/>
                                        <p:tgtEl>
                                          <p:spTgt spid="3"/>
                                        </p:tgtEl>
                                        <p:attrNameLst>
                                          <p:attrName>ppt_x</p:attrName>
                                        </p:attrNameLst>
                                      </p:cBhvr>
                                      <p:tavLst>
                                        <p:tav tm="0">
                                          <p:val>
                                            <p:strVal val="#ppt_x"/>
                                          </p:val>
                                        </p:tav>
                                        <p:tav tm="100000">
                                          <p:val>
                                            <p:strVal val="#ppt_x"/>
                                          </p:val>
                                        </p:tav>
                                      </p:tavLst>
                                    </p:anim>
                                    <p:anim calcmode="lin" valueType="num">
                                      <p:cBhvr additive="base">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additive="base">
                                        <p:cTn id="25" dur="500" fill="hold"/>
                                        <p:tgtEl>
                                          <p:spTgt spid="2"/>
                                        </p:tgtEl>
                                        <p:attrNameLst>
                                          <p:attrName>ppt_x</p:attrName>
                                        </p:attrNameLst>
                                      </p:cBhvr>
                                      <p:tavLst>
                                        <p:tav tm="0">
                                          <p:val>
                                            <p:strVal val="#ppt_x"/>
                                          </p:val>
                                        </p:tav>
                                        <p:tav tm="100000">
                                          <p:val>
                                            <p:strVal val="#ppt_x"/>
                                          </p:val>
                                        </p:tav>
                                      </p:tavLst>
                                    </p:anim>
                                    <p:anim calcmode="lin" valueType="num">
                                      <p:cBhvr additive="base">
                                        <p:cTn id="2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2304000" y="4283998"/>
            <a:ext cx="5475542" cy="2574322"/>
            <a:chOff x="2303996" y="4283998"/>
            <a:chExt cx="5475542" cy="2574322"/>
          </a:xfrm>
        </p:grpSpPr>
        <p:grpSp>
          <p:nvGrpSpPr>
            <p:cNvPr id="21" name="Group 20"/>
            <p:cNvGrpSpPr/>
            <p:nvPr/>
          </p:nvGrpSpPr>
          <p:grpSpPr>
            <a:xfrm>
              <a:off x="2303996" y="4283998"/>
              <a:ext cx="5475542" cy="2574322"/>
              <a:chOff x="2303996" y="4283998"/>
              <a:chExt cx="5475542" cy="2574322"/>
            </a:xfrm>
          </p:grpSpPr>
          <p:pic>
            <p:nvPicPr>
              <p:cNvPr id="270340"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03996" y="4283998"/>
                <a:ext cx="5475542" cy="2574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7" name="Straight Connector 16"/>
              <p:cNvCxnSpPr/>
              <p:nvPr/>
            </p:nvCxnSpPr>
            <p:spPr bwMode="auto">
              <a:xfrm>
                <a:off x="4381196" y="5472000"/>
                <a:ext cx="266400" cy="0"/>
              </a:xfrm>
              <a:prstGeom prst="line">
                <a:avLst/>
              </a:prstGeom>
              <a:solidFill>
                <a:schemeClr val="accent1"/>
              </a:solidFill>
              <a:ln w="34925" cap="flat" cmpd="sng" algn="ctr">
                <a:solidFill>
                  <a:srgbClr val="0000FF"/>
                </a:solidFill>
                <a:prstDash val="solid"/>
                <a:round/>
                <a:headEnd type="none" w="med" len="med"/>
                <a:tailEnd type="none" w="med" len="med"/>
              </a:ln>
              <a:effectLst/>
            </p:spPr>
          </p:cxnSp>
          <p:cxnSp>
            <p:nvCxnSpPr>
              <p:cNvPr id="15" name="Straight Connector 14"/>
              <p:cNvCxnSpPr/>
              <p:nvPr/>
            </p:nvCxnSpPr>
            <p:spPr bwMode="auto">
              <a:xfrm>
                <a:off x="4694396" y="4896000"/>
                <a:ext cx="0" cy="1332000"/>
              </a:xfrm>
              <a:prstGeom prst="line">
                <a:avLst/>
              </a:prstGeom>
              <a:solidFill>
                <a:schemeClr val="accent1"/>
              </a:solidFill>
              <a:ln w="15875" cap="flat" cmpd="sng" algn="ctr">
                <a:solidFill>
                  <a:srgbClr val="FF0000"/>
                </a:solidFill>
                <a:prstDash val="lgDashDot"/>
                <a:round/>
                <a:headEnd type="none" w="med" len="med"/>
                <a:tailEnd type="none" w="med" len="med"/>
              </a:ln>
              <a:effectLst/>
            </p:spPr>
          </p:cxnSp>
          <p:sp>
            <p:nvSpPr>
              <p:cNvPr id="16" name="TextBox 15"/>
              <p:cNvSpPr txBox="1"/>
              <p:nvPr/>
            </p:nvSpPr>
            <p:spPr>
              <a:xfrm>
                <a:off x="4679996" y="5328000"/>
                <a:ext cx="591829" cy="307777"/>
              </a:xfrm>
              <a:prstGeom prst="rect">
                <a:avLst/>
              </a:prstGeom>
              <a:noFill/>
            </p:spPr>
            <p:txBody>
              <a:bodyPr wrap="none" rtlCol="0">
                <a:spAutoFit/>
              </a:bodyPr>
              <a:lstStyle/>
              <a:p>
                <a:pPr algn="l"/>
                <a:r>
                  <a:rPr lang="en-US" sz="1400" i="0" dirty="0" smtClean="0">
                    <a:solidFill>
                      <a:srgbClr val="0000FF"/>
                    </a:solidFill>
                  </a:rPr>
                  <a:t>Rb10</a:t>
                </a:r>
                <a:endParaRPr lang="bg-BG" sz="1400" i="0" dirty="0">
                  <a:solidFill>
                    <a:srgbClr val="0000FF"/>
                  </a:solidFill>
                </a:endParaRPr>
              </a:p>
            </p:txBody>
          </p:sp>
          <p:cxnSp>
            <p:nvCxnSpPr>
              <p:cNvPr id="19" name="Straight Arrow Connector 18"/>
              <p:cNvCxnSpPr/>
              <p:nvPr/>
            </p:nvCxnSpPr>
            <p:spPr bwMode="auto">
              <a:xfrm flipH="1">
                <a:off x="4679996" y="4337872"/>
                <a:ext cx="1260000" cy="576000"/>
              </a:xfrm>
              <a:prstGeom prst="straightConnector1">
                <a:avLst/>
              </a:prstGeom>
              <a:solidFill>
                <a:schemeClr val="accent1"/>
              </a:solidFill>
              <a:ln w="9525" cap="flat" cmpd="sng" algn="ctr">
                <a:solidFill>
                  <a:srgbClr val="FF0000"/>
                </a:solidFill>
                <a:prstDash val="solid"/>
                <a:round/>
                <a:headEnd type="none" w="med" len="med"/>
                <a:tailEnd type="stealth"/>
              </a:ln>
              <a:effectLst/>
            </p:spPr>
          </p:cxnSp>
        </p:grpSp>
        <p:cxnSp>
          <p:nvCxnSpPr>
            <p:cNvPr id="13" name="Straight Connector 12"/>
            <p:cNvCxnSpPr/>
            <p:nvPr/>
          </p:nvCxnSpPr>
          <p:spPr bwMode="auto">
            <a:xfrm>
              <a:off x="4644000" y="4986000"/>
              <a:ext cx="100800" cy="0"/>
            </a:xfrm>
            <a:prstGeom prst="line">
              <a:avLst/>
            </a:prstGeom>
            <a:solidFill>
              <a:schemeClr val="accent1"/>
            </a:solidFill>
            <a:ln w="34925" cap="flat" cmpd="sng" algn="ctr">
              <a:solidFill>
                <a:srgbClr val="FF0000"/>
              </a:solidFill>
              <a:prstDash val="solid"/>
              <a:round/>
              <a:headEnd type="none" w="med" len="med"/>
              <a:tailEnd type="none" w="med" len="med"/>
            </a:ln>
            <a:effectLst/>
          </p:spPr>
        </p:cxnSp>
      </p:grpSp>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6</a:t>
            </a:fld>
            <a:endParaRPr lang="fr-FR"/>
          </a:p>
        </p:txBody>
      </p:sp>
      <p:sp>
        <p:nvSpPr>
          <p:cNvPr id="5" name="Title 1"/>
          <p:cNvSpPr txBox="1">
            <a:spLocks/>
          </p:cNvSpPr>
          <p:nvPr/>
        </p:nvSpPr>
        <p:spPr>
          <a:xfrm>
            <a:off x="899593" y="44624"/>
            <a:ext cx="8244408" cy="785818"/>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3600" b="1" i="0" kern="0" dirty="0" smtClean="0">
                <a:solidFill>
                  <a:srgbClr val="FF66CC"/>
                </a:solidFill>
                <a:effectLst>
                  <a:outerShdw blurRad="38100" dist="38100" dir="2700000" algn="tl">
                    <a:srgbClr val="000000">
                      <a:alpha val="43137"/>
                    </a:srgbClr>
                  </a:outerShdw>
                </a:effectLst>
                <a:latin typeface="Times New Roman" pitchFamily="18" charset="0"/>
                <a:ea typeface="+mj-ea"/>
                <a:cs typeface="Times New Roman" pitchFamily="18" charset="0"/>
              </a:rPr>
              <a:t>Fine-structure constant determination</a:t>
            </a:r>
            <a:endParaRPr kumimoji="0" lang="bg-BG" sz="3600" b="1" i="0" u="none" strike="noStrike" kern="0" cap="none" spc="0" normalizeH="0" baseline="0" noProof="0" dirty="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grpSp>
        <p:nvGrpSpPr>
          <p:cNvPr id="4" name="Group 3"/>
          <p:cNvGrpSpPr/>
          <p:nvPr/>
        </p:nvGrpSpPr>
        <p:grpSpPr>
          <a:xfrm>
            <a:off x="23813" y="1124744"/>
            <a:ext cx="9096375" cy="3228975"/>
            <a:chOff x="23813" y="1368000"/>
            <a:chExt cx="9096375" cy="3228975"/>
          </a:xfrm>
        </p:grpSpPr>
        <p:pic>
          <p:nvPicPr>
            <p:cNvPr id="2703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813" y="1368000"/>
              <a:ext cx="9096375" cy="3228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4284000" y="4366816"/>
              <a:ext cx="2772000" cy="2143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cxnSp>
        <p:nvCxnSpPr>
          <p:cNvPr id="20" name="Straight Connector 19"/>
          <p:cNvCxnSpPr/>
          <p:nvPr/>
        </p:nvCxnSpPr>
        <p:spPr bwMode="auto">
          <a:xfrm>
            <a:off x="4510800" y="4896000"/>
            <a:ext cx="0" cy="1368000"/>
          </a:xfrm>
          <a:prstGeom prst="line">
            <a:avLst/>
          </a:prstGeom>
          <a:solidFill>
            <a:schemeClr val="accent1"/>
          </a:solidFill>
          <a:ln w="15875" cap="flat" cmpd="sng" algn="ctr">
            <a:solidFill>
              <a:srgbClr val="0000FF"/>
            </a:solidFill>
            <a:prstDash val="lgDashDot"/>
            <a:round/>
            <a:headEnd type="none" w="med" len="med"/>
            <a:tailEnd type="none" w="med" len="med"/>
          </a:ln>
          <a:effectLst/>
        </p:spPr>
      </p:cxnSp>
      <p:sp>
        <p:nvSpPr>
          <p:cNvPr id="22" name="Rectangle 21"/>
          <p:cNvSpPr/>
          <p:nvPr/>
        </p:nvSpPr>
        <p:spPr>
          <a:xfrm>
            <a:off x="1835696" y="652626"/>
            <a:ext cx="6129912" cy="400110"/>
          </a:xfrm>
          <a:prstGeom prst="rect">
            <a:avLst/>
          </a:prstGeom>
        </p:spPr>
        <p:txBody>
          <a:bodyPr wrap="square">
            <a:spAutoFit/>
          </a:bodyPr>
          <a:lstStyle/>
          <a:p>
            <a:r>
              <a:rPr lang="en-US" sz="2000" i="0" dirty="0">
                <a:solidFill>
                  <a:srgbClr val="00B050"/>
                </a:solidFill>
              </a:rPr>
              <a:t>arXiv:1205.5368v1 [</a:t>
            </a:r>
            <a:r>
              <a:rPr lang="en-US" sz="2000" i="0" dirty="0" err="1">
                <a:solidFill>
                  <a:srgbClr val="00B050"/>
                </a:solidFill>
              </a:rPr>
              <a:t>hep-ph</a:t>
            </a:r>
            <a:r>
              <a:rPr lang="en-US" sz="2000" i="0" dirty="0">
                <a:solidFill>
                  <a:srgbClr val="00B050"/>
                </a:solidFill>
              </a:rPr>
              <a:t>] 24 May 2012</a:t>
            </a:r>
            <a:endParaRPr lang="bg-BG" sz="2000" dirty="0">
              <a:solidFill>
                <a:srgbClr val="00B050"/>
              </a:solidFill>
            </a:endParaRPr>
          </a:p>
        </p:txBody>
      </p:sp>
      <p:sp>
        <p:nvSpPr>
          <p:cNvPr id="8" name="Oval 7"/>
          <p:cNvSpPr/>
          <p:nvPr/>
        </p:nvSpPr>
        <p:spPr bwMode="auto">
          <a:xfrm>
            <a:off x="5976000" y="3356992"/>
            <a:ext cx="540000" cy="180000"/>
          </a:xfrm>
          <a:prstGeom prst="ellipse">
            <a:avLst/>
          </a:prstGeom>
          <a:noFill/>
          <a:ln w="19050" cap="flat" cmpd="sng" algn="ctr">
            <a:solidFill>
              <a:srgbClr val="FF0000"/>
            </a:solidFill>
            <a:prstDash val="solid"/>
            <a:round/>
            <a:headEnd type="none" w="med" len="med"/>
            <a:tailEnd type="none" w="med" len="med"/>
          </a:ln>
          <a:effectLst/>
        </p:spPr>
        <p:txBody>
          <a:bodyPr rtlCol="0" anchor="ctr"/>
          <a:lstStyle/>
          <a:p>
            <a:pPr algn="ctr"/>
            <a:endParaRPr lang="bg-BG"/>
          </a:p>
        </p:txBody>
      </p:sp>
    </p:spTree>
    <p:extLst>
      <p:ext uri="{BB962C8B-B14F-4D97-AF65-F5344CB8AC3E}">
        <p14:creationId xmlns:p14="http://schemas.microsoft.com/office/powerpoint/2010/main" val="792627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83968" y="3708000"/>
            <a:ext cx="4459224" cy="2895600"/>
          </a:xfrm>
          <a:prstGeom prst="rect">
            <a:avLst/>
          </a:prstGeom>
        </p:spPr>
      </p:pic>
      <p:pic>
        <p:nvPicPr>
          <p:cNvPr id="52838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7584" y="3645024"/>
            <a:ext cx="4276725" cy="2962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Date Placeholder 1"/>
          <p:cNvSpPr>
            <a:spLocks noGrp="1"/>
          </p:cNvSpPr>
          <p:nvPr>
            <p:ph type="dt" sz="half" idx="10"/>
          </p:nvPr>
        </p:nvSpPr>
        <p:spPr/>
        <p:txBody>
          <a:bodyPr/>
          <a:lstStyle/>
          <a:p>
            <a:pPr>
              <a:defRPr/>
            </a:pPr>
            <a:r>
              <a:rPr lang="bg-BG" smtClean="0"/>
              <a:t>11/06/2012</a:t>
            </a:r>
            <a:endParaRPr lang="fr-FR"/>
          </a:p>
        </p:txBody>
      </p:sp>
      <p:sp>
        <p:nvSpPr>
          <p:cNvPr id="8" name="TextBox 7"/>
          <p:cNvSpPr txBox="1"/>
          <p:nvPr/>
        </p:nvSpPr>
        <p:spPr>
          <a:xfrm>
            <a:off x="878667" y="3918247"/>
            <a:ext cx="1374094" cy="461665"/>
          </a:xfrm>
          <a:prstGeom prst="rect">
            <a:avLst/>
          </a:prstGeom>
          <a:noFill/>
        </p:spPr>
        <p:txBody>
          <a:bodyPr wrap="none" rtlCol="0">
            <a:spAutoFit/>
          </a:bodyPr>
          <a:lstStyle/>
          <a:p>
            <a:pPr algn="l"/>
            <a:r>
              <a:rPr lang="en-US" i="0" dirty="0" smtClean="0">
                <a:solidFill>
                  <a:srgbClr val="00B050"/>
                </a:solidFill>
              </a:rPr>
              <a:t>PDG plot</a:t>
            </a:r>
            <a:endParaRPr lang="bg-BG" i="0" dirty="0">
              <a:solidFill>
                <a:srgbClr val="00B050"/>
              </a:solidFill>
            </a:endParaRPr>
          </a:p>
        </p:txBody>
      </p:sp>
      <p:sp>
        <p:nvSpPr>
          <p:cNvPr id="12" name="TextBox 11"/>
          <p:cNvSpPr txBox="1"/>
          <p:nvPr/>
        </p:nvSpPr>
        <p:spPr>
          <a:xfrm>
            <a:off x="6982713" y="6488668"/>
            <a:ext cx="939232" cy="369332"/>
          </a:xfrm>
          <a:prstGeom prst="rect">
            <a:avLst/>
          </a:prstGeom>
          <a:noFill/>
        </p:spPr>
        <p:txBody>
          <a:bodyPr wrap="none" rtlCol="0">
            <a:spAutoFit/>
          </a:bodyPr>
          <a:lstStyle/>
          <a:p>
            <a:r>
              <a:rPr lang="en-US" sz="1800" i="0" dirty="0">
                <a:solidFill>
                  <a:schemeClr val="tx1"/>
                </a:solidFill>
                <a:sym typeface="Symbol"/>
              </a:rPr>
              <a:t></a:t>
            </a:r>
            <a:r>
              <a:rPr lang="en-US" sz="1800" i="0" dirty="0" smtClean="0">
                <a:solidFill>
                  <a:schemeClr val="tx1"/>
                </a:solidFill>
              </a:rPr>
              <a:t> [</a:t>
            </a:r>
            <a:r>
              <a:rPr lang="en-US" sz="1800" i="0" dirty="0" err="1">
                <a:solidFill>
                  <a:schemeClr val="tx1"/>
                </a:solidFill>
              </a:rPr>
              <a:t>T</a:t>
            </a:r>
            <a:r>
              <a:rPr lang="en-US" sz="1800" i="0" dirty="0" err="1" smtClean="0">
                <a:solidFill>
                  <a:schemeClr val="tx1"/>
                </a:solidFill>
              </a:rPr>
              <a:t>eV</a:t>
            </a:r>
            <a:r>
              <a:rPr lang="en-US" sz="1800" i="0" dirty="0" smtClean="0">
                <a:solidFill>
                  <a:schemeClr val="tx1"/>
                </a:solidFill>
              </a:rPr>
              <a:t>]</a:t>
            </a:r>
            <a:endParaRPr lang="bg-BG" sz="1800" i="0" dirty="0">
              <a:solidFill>
                <a:schemeClr val="tx1"/>
              </a:solidFill>
            </a:endParaRPr>
          </a:p>
        </p:txBody>
      </p:sp>
      <p:sp>
        <p:nvSpPr>
          <p:cNvPr id="14" name="Title 1"/>
          <p:cNvSpPr txBox="1">
            <a:spLocks/>
          </p:cNvSpPr>
          <p:nvPr/>
        </p:nvSpPr>
        <p:spPr>
          <a:xfrm>
            <a:off x="1187624" y="247560"/>
            <a:ext cx="7848872" cy="688997"/>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sz="40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Electroweak coupling constants </a:t>
            </a:r>
          </a:p>
        </p:txBody>
      </p:sp>
      <p:graphicFrame>
        <p:nvGraphicFramePr>
          <p:cNvPr id="16" name="Object 15"/>
          <p:cNvGraphicFramePr>
            <a:graphicFrameLocks noChangeAspect="1"/>
          </p:cNvGraphicFramePr>
          <p:nvPr>
            <p:extLst>
              <p:ext uri="{D42A27DB-BD31-4B8C-83A1-F6EECF244321}">
                <p14:modId xmlns:p14="http://schemas.microsoft.com/office/powerpoint/2010/main" val="581871865"/>
              </p:ext>
            </p:extLst>
          </p:nvPr>
        </p:nvGraphicFramePr>
        <p:xfrm>
          <a:off x="4776591" y="3903441"/>
          <a:ext cx="2400300" cy="685800"/>
        </p:xfrm>
        <a:graphic>
          <a:graphicData uri="http://schemas.openxmlformats.org/presentationml/2006/ole">
            <mc:AlternateContent xmlns:mc="http://schemas.openxmlformats.org/markup-compatibility/2006">
              <mc:Choice xmlns:v="urn:schemas-microsoft-com:vml" Requires="v">
                <p:oleObj spid="_x0000_s306249" name="Equation" r:id="rId5" imgW="1600200" imgH="457200" progId="Equation.DSMT4">
                  <p:embed/>
                </p:oleObj>
              </mc:Choice>
              <mc:Fallback>
                <p:oleObj name="Equation" r:id="rId5" imgW="1600200" imgH="457200" progId="Equation.DSMT4">
                  <p:embed/>
                  <p:pic>
                    <p:nvPicPr>
                      <p:cNvPr id="0" name=""/>
                      <p:cNvPicPr/>
                      <p:nvPr/>
                    </p:nvPicPr>
                    <p:blipFill>
                      <a:blip r:embed="rId6"/>
                      <a:stretch>
                        <a:fillRect/>
                      </a:stretch>
                    </p:blipFill>
                    <p:spPr>
                      <a:xfrm>
                        <a:off x="4776591" y="3903441"/>
                        <a:ext cx="2400300" cy="685800"/>
                      </a:xfrm>
                      <a:prstGeom prst="rect">
                        <a:avLst/>
                      </a:prstGeom>
                    </p:spPr>
                  </p:pic>
                </p:oleObj>
              </mc:Fallback>
            </mc:AlternateContent>
          </a:graphicData>
        </a:graphic>
      </p:graphicFrame>
      <p:sp>
        <p:nvSpPr>
          <p:cNvPr id="13" name="TextBox 12"/>
          <p:cNvSpPr txBox="1"/>
          <p:nvPr/>
        </p:nvSpPr>
        <p:spPr>
          <a:xfrm>
            <a:off x="1336643" y="1223174"/>
            <a:ext cx="7447488" cy="523220"/>
          </a:xfrm>
          <a:prstGeom prst="rect">
            <a:avLst/>
          </a:prstGeom>
          <a:noFill/>
        </p:spPr>
        <p:txBody>
          <a:bodyPr wrap="none" rtlCol="0">
            <a:spAutoFit/>
          </a:bodyPr>
          <a:lstStyle/>
          <a:p>
            <a:pPr algn="l"/>
            <a:r>
              <a:rPr lang="en-US" i="0" dirty="0" smtClean="0"/>
              <a:t>Instead of </a:t>
            </a:r>
            <a:r>
              <a:rPr lang="en-US" sz="2800" b="1" i="0" dirty="0">
                <a:latin typeface="Times New Roman" pitchFamily="18" charset="0"/>
                <a:cs typeface="Times New Roman" pitchFamily="18" charset="0"/>
              </a:rPr>
              <a:t>g</a:t>
            </a:r>
            <a:r>
              <a:rPr lang="en-US" b="1" i="0" dirty="0">
                <a:latin typeface="Times New Roman" pitchFamily="18" charset="0"/>
                <a:cs typeface="Times New Roman" pitchFamily="18" charset="0"/>
              </a:rPr>
              <a:t> </a:t>
            </a:r>
            <a:r>
              <a:rPr lang="en-US" i="0" dirty="0"/>
              <a:t>and </a:t>
            </a:r>
            <a:r>
              <a:rPr lang="en-US" sz="2800" b="1" i="0" dirty="0">
                <a:latin typeface="Times New Roman" pitchFamily="18" charset="0"/>
                <a:cs typeface="Times New Roman" pitchFamily="18" charset="0"/>
              </a:rPr>
              <a:t>g</a:t>
            </a:r>
            <a:r>
              <a:rPr lang="en-US" sz="2800" b="1" i="0" dirty="0" smtClean="0">
                <a:cs typeface="Times New Roman" pitchFamily="18" charset="0"/>
              </a:rPr>
              <a:t>’</a:t>
            </a:r>
            <a:r>
              <a:rPr lang="en-US" b="1" i="0" dirty="0" smtClean="0">
                <a:latin typeface="Times New Roman" pitchFamily="18" charset="0"/>
                <a:cs typeface="Times New Roman" pitchFamily="18" charset="0"/>
              </a:rPr>
              <a:t>, </a:t>
            </a:r>
            <a:r>
              <a:rPr lang="en-US" i="0" dirty="0" smtClean="0"/>
              <a:t>PYTHIA is using </a:t>
            </a:r>
            <a:r>
              <a:rPr lang="en-US" i="0" dirty="0">
                <a:solidFill>
                  <a:srgbClr val="FF0000"/>
                </a:solidFill>
                <a:sym typeface="Symbol"/>
              </a:rPr>
              <a:t></a:t>
            </a:r>
            <a:r>
              <a:rPr lang="en-US" i="0" baseline="-25000" dirty="0" err="1">
                <a:solidFill>
                  <a:srgbClr val="FF0000"/>
                </a:solidFill>
                <a:sym typeface="Symbol"/>
              </a:rPr>
              <a:t>em</a:t>
            </a:r>
            <a:r>
              <a:rPr lang="en-US" i="0" dirty="0">
                <a:solidFill>
                  <a:srgbClr val="FF0000"/>
                </a:solidFill>
              </a:rPr>
              <a:t> </a:t>
            </a:r>
            <a:r>
              <a:rPr lang="en-US" i="0" dirty="0" smtClean="0"/>
              <a:t>and </a:t>
            </a:r>
            <a:r>
              <a:rPr lang="en-US" i="0" dirty="0" smtClean="0">
                <a:solidFill>
                  <a:srgbClr val="FF0000"/>
                </a:solidFill>
              </a:rPr>
              <a:t>sin</a:t>
            </a:r>
            <a:r>
              <a:rPr lang="en-US" i="0" baseline="30000" dirty="0" smtClean="0">
                <a:solidFill>
                  <a:srgbClr val="FF0000"/>
                </a:solidFill>
              </a:rPr>
              <a:t>2</a:t>
            </a:r>
            <a:r>
              <a:rPr lang="en-US" i="0" dirty="0" smtClean="0">
                <a:solidFill>
                  <a:srgbClr val="FF0000"/>
                </a:solidFill>
                <a:sym typeface="Symbol"/>
              </a:rPr>
              <a:t></a:t>
            </a:r>
            <a:r>
              <a:rPr lang="en-US" i="0" baseline="-25000" dirty="0" smtClean="0">
                <a:solidFill>
                  <a:srgbClr val="FF0000"/>
                </a:solidFill>
                <a:sym typeface="Symbol"/>
              </a:rPr>
              <a:t>W </a:t>
            </a:r>
            <a:r>
              <a:rPr lang="en-US" i="0" dirty="0" smtClean="0"/>
              <a:t>.</a:t>
            </a:r>
            <a:endParaRPr lang="bg-BG" i="0" dirty="0">
              <a:solidFill>
                <a:srgbClr val="FF0000"/>
              </a:solidFill>
            </a:endParaRPr>
          </a:p>
        </p:txBody>
      </p:sp>
      <p:sp>
        <p:nvSpPr>
          <p:cNvPr id="15" name="TextBox 14"/>
          <p:cNvSpPr txBox="1"/>
          <p:nvPr/>
        </p:nvSpPr>
        <p:spPr>
          <a:xfrm>
            <a:off x="127584" y="1730821"/>
            <a:ext cx="9036497" cy="1569660"/>
          </a:xfrm>
          <a:prstGeom prst="rect">
            <a:avLst/>
          </a:prstGeom>
          <a:noFill/>
        </p:spPr>
        <p:txBody>
          <a:bodyPr wrap="square" rtlCol="0">
            <a:spAutoFit/>
          </a:bodyPr>
          <a:lstStyle/>
          <a:p>
            <a:pPr algn="l"/>
            <a:r>
              <a:rPr lang="en-US" i="0" dirty="0" smtClean="0"/>
              <a:t>“The </a:t>
            </a:r>
            <a:r>
              <a:rPr lang="en-US" i="0" dirty="0"/>
              <a:t>coupling structure within the electroweak sector is usually </a:t>
            </a:r>
            <a:endParaRPr lang="en-US" i="0" dirty="0" smtClean="0"/>
          </a:p>
          <a:p>
            <a:pPr algn="l"/>
            <a:r>
              <a:rPr lang="en-US" i="0" dirty="0" smtClean="0"/>
              <a:t>(</a:t>
            </a:r>
            <a:r>
              <a:rPr lang="en-US" i="0" dirty="0"/>
              <a:t>re)expressed in </a:t>
            </a:r>
            <a:r>
              <a:rPr lang="en-US" i="0" dirty="0" smtClean="0"/>
              <a:t>terms of </a:t>
            </a:r>
            <a:r>
              <a:rPr lang="en-US" i="0" dirty="0"/>
              <a:t>gauge boson masses, </a:t>
            </a:r>
            <a:r>
              <a:rPr lang="en-US" i="0" dirty="0">
                <a:solidFill>
                  <a:srgbClr val="FF0000"/>
                </a:solidFill>
                <a:sym typeface="Symbol"/>
              </a:rPr>
              <a:t></a:t>
            </a:r>
            <a:r>
              <a:rPr lang="en-US" i="0" baseline="-25000" dirty="0" err="1">
                <a:solidFill>
                  <a:srgbClr val="FF0000"/>
                </a:solidFill>
                <a:sym typeface="Symbol"/>
              </a:rPr>
              <a:t>em</a:t>
            </a:r>
            <a:r>
              <a:rPr lang="en-US" i="0" dirty="0">
                <a:solidFill>
                  <a:srgbClr val="FF0000"/>
                </a:solidFill>
              </a:rPr>
              <a:t> </a:t>
            </a:r>
            <a:r>
              <a:rPr lang="en-US" i="0" dirty="0"/>
              <a:t>and </a:t>
            </a:r>
            <a:r>
              <a:rPr lang="en-US" i="0" dirty="0">
                <a:solidFill>
                  <a:srgbClr val="FF0000"/>
                </a:solidFill>
              </a:rPr>
              <a:t>sin</a:t>
            </a:r>
            <a:r>
              <a:rPr lang="en-US" i="0" baseline="30000" dirty="0">
                <a:solidFill>
                  <a:srgbClr val="FF0000"/>
                </a:solidFill>
              </a:rPr>
              <a:t>2</a:t>
            </a:r>
            <a:r>
              <a:rPr lang="en-US" i="0" dirty="0">
                <a:solidFill>
                  <a:srgbClr val="FF0000"/>
                </a:solidFill>
                <a:sym typeface="Symbol"/>
              </a:rPr>
              <a:t></a:t>
            </a:r>
            <a:r>
              <a:rPr lang="en-US" i="0" baseline="-25000" dirty="0" smtClean="0">
                <a:solidFill>
                  <a:srgbClr val="FF0000"/>
                </a:solidFill>
                <a:sym typeface="Symbol"/>
              </a:rPr>
              <a:t>W</a:t>
            </a:r>
            <a:r>
              <a:rPr lang="en-US" i="0" dirty="0" smtClean="0">
                <a:sym typeface="Symbol"/>
              </a:rPr>
              <a:t>…</a:t>
            </a:r>
          </a:p>
          <a:p>
            <a:pPr algn="l"/>
            <a:r>
              <a:rPr lang="en-US" i="0" dirty="0"/>
              <a:t>Having done that, </a:t>
            </a:r>
            <a:r>
              <a:rPr lang="en-US" i="0" dirty="0">
                <a:solidFill>
                  <a:srgbClr val="FF0000"/>
                </a:solidFill>
                <a:sym typeface="Symbol"/>
              </a:rPr>
              <a:t></a:t>
            </a:r>
            <a:r>
              <a:rPr lang="en-US" i="0" baseline="-25000" dirty="0" err="1">
                <a:solidFill>
                  <a:srgbClr val="FF0000"/>
                </a:solidFill>
                <a:sym typeface="Symbol"/>
              </a:rPr>
              <a:t>em</a:t>
            </a:r>
            <a:r>
              <a:rPr lang="en-US" i="0" dirty="0">
                <a:solidFill>
                  <a:srgbClr val="FF0000"/>
                </a:solidFill>
              </a:rPr>
              <a:t> </a:t>
            </a:r>
            <a:r>
              <a:rPr lang="en-US" i="0" dirty="0" smtClean="0">
                <a:solidFill>
                  <a:srgbClr val="00B050"/>
                </a:solidFill>
              </a:rPr>
              <a:t>is </a:t>
            </a:r>
            <a:r>
              <a:rPr lang="en-US" i="0" dirty="0">
                <a:solidFill>
                  <a:srgbClr val="00B050"/>
                </a:solidFill>
              </a:rPr>
              <a:t>allowed to run </a:t>
            </a:r>
            <a:r>
              <a:rPr lang="en-US" i="0" dirty="0"/>
              <a:t>[Kle89], and is evaluated at the </a:t>
            </a:r>
            <a:r>
              <a:rPr lang="en-US" dirty="0" smtClean="0"/>
              <a:t>s </a:t>
            </a:r>
            <a:r>
              <a:rPr lang="en-US" i="0" dirty="0"/>
              <a:t>scale. </a:t>
            </a:r>
            <a:r>
              <a:rPr lang="en-US" i="0" dirty="0" smtClean="0"/>
              <a:t>… Currently </a:t>
            </a:r>
            <a:r>
              <a:rPr lang="en-US" i="0" dirty="0" smtClean="0">
                <a:solidFill>
                  <a:srgbClr val="FF0000"/>
                </a:solidFill>
              </a:rPr>
              <a:t>sin</a:t>
            </a:r>
            <a:r>
              <a:rPr lang="en-US" i="0" baseline="30000" dirty="0" smtClean="0">
                <a:solidFill>
                  <a:srgbClr val="FF0000"/>
                </a:solidFill>
              </a:rPr>
              <a:t>2</a:t>
            </a:r>
            <a:r>
              <a:rPr lang="en-US" i="0" dirty="0">
                <a:solidFill>
                  <a:srgbClr val="FF0000"/>
                </a:solidFill>
                <a:sym typeface="Symbol"/>
              </a:rPr>
              <a:t></a:t>
            </a:r>
            <a:r>
              <a:rPr lang="en-US" i="0" baseline="-25000" dirty="0" smtClean="0">
                <a:solidFill>
                  <a:srgbClr val="FF0000"/>
                </a:solidFill>
                <a:sym typeface="Symbol"/>
              </a:rPr>
              <a:t>W</a:t>
            </a:r>
            <a:r>
              <a:rPr lang="en-US" dirty="0" smtClean="0"/>
              <a:t> </a:t>
            </a:r>
            <a:r>
              <a:rPr lang="en-US" i="0" dirty="0">
                <a:solidFill>
                  <a:srgbClr val="FF66CC"/>
                </a:solidFill>
              </a:rPr>
              <a:t>is not allowed to run</a:t>
            </a:r>
            <a:r>
              <a:rPr lang="en-US" i="0" dirty="0"/>
              <a:t>.</a:t>
            </a:r>
            <a:r>
              <a:rPr lang="en-US" i="0" dirty="0" smtClean="0">
                <a:sym typeface="Symbol"/>
              </a:rPr>
              <a:t>”</a:t>
            </a:r>
            <a:r>
              <a:rPr lang="en-US" i="0" dirty="0" smtClean="0"/>
              <a:t> </a:t>
            </a:r>
          </a:p>
        </p:txBody>
      </p:sp>
      <p:sp>
        <p:nvSpPr>
          <p:cNvPr id="17" name="TextBox 16"/>
          <p:cNvSpPr txBox="1"/>
          <p:nvPr/>
        </p:nvSpPr>
        <p:spPr>
          <a:xfrm>
            <a:off x="2058880" y="3198975"/>
            <a:ext cx="6977616" cy="461665"/>
          </a:xfrm>
          <a:prstGeom prst="rect">
            <a:avLst/>
          </a:prstGeom>
          <a:noFill/>
        </p:spPr>
        <p:txBody>
          <a:bodyPr wrap="none" rtlCol="0">
            <a:spAutoFit/>
          </a:bodyPr>
          <a:lstStyle/>
          <a:p>
            <a:pPr algn="l"/>
            <a:r>
              <a:rPr lang="en-US" i="0" dirty="0">
                <a:solidFill>
                  <a:srgbClr val="FF0000"/>
                </a:solidFill>
              </a:rPr>
              <a:t>sin</a:t>
            </a:r>
            <a:r>
              <a:rPr lang="en-US" i="0" baseline="30000" dirty="0">
                <a:solidFill>
                  <a:srgbClr val="FF0000"/>
                </a:solidFill>
              </a:rPr>
              <a:t>2</a:t>
            </a:r>
            <a:r>
              <a:rPr lang="en-US" i="0" dirty="0">
                <a:solidFill>
                  <a:srgbClr val="FF0000"/>
                </a:solidFill>
                <a:sym typeface="Symbol"/>
              </a:rPr>
              <a:t></a:t>
            </a:r>
            <a:r>
              <a:rPr lang="en-US" i="0" baseline="-25000" dirty="0">
                <a:solidFill>
                  <a:srgbClr val="FF0000"/>
                </a:solidFill>
                <a:sym typeface="Symbol"/>
              </a:rPr>
              <a:t>W</a:t>
            </a:r>
            <a:r>
              <a:rPr lang="en-US" i="0" dirty="0"/>
              <a:t> </a:t>
            </a:r>
            <a:r>
              <a:rPr lang="en-US" i="0" dirty="0" smtClean="0"/>
              <a:t> </a:t>
            </a:r>
            <a:r>
              <a:rPr lang="en-US" i="0" dirty="0" smtClean="0">
                <a:solidFill>
                  <a:srgbClr val="FF66CC"/>
                </a:solidFill>
              </a:rPr>
              <a:t>is fixed</a:t>
            </a:r>
            <a:r>
              <a:rPr lang="en-US" i="0" dirty="0" smtClean="0"/>
              <a:t>. </a:t>
            </a:r>
            <a:r>
              <a:rPr lang="en-US" b="1" i="0" dirty="0" smtClean="0">
                <a:solidFill>
                  <a:srgbClr val="FF0000"/>
                </a:solidFill>
              </a:rPr>
              <a:t>It is nonsense in </a:t>
            </a:r>
            <a:r>
              <a:rPr lang="en-US" b="1" i="0" dirty="0" err="1" smtClean="0">
                <a:solidFill>
                  <a:srgbClr val="FF0000"/>
                </a:solidFill>
              </a:rPr>
              <a:t>TeV</a:t>
            </a:r>
            <a:r>
              <a:rPr lang="en-US" b="1" i="0" dirty="0" smtClean="0">
                <a:solidFill>
                  <a:srgbClr val="FF0000"/>
                </a:solidFill>
              </a:rPr>
              <a:t> region!!!</a:t>
            </a:r>
            <a:endParaRPr lang="bg-BG" b="1" i="0" dirty="0">
              <a:solidFill>
                <a:srgbClr val="FF0000"/>
              </a:solidFill>
            </a:endParaRP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60</a:t>
            </a:fld>
            <a:endParaRPr lang="fr-FR"/>
          </a:p>
        </p:txBody>
      </p:sp>
    </p:spTree>
    <p:extLst>
      <p:ext uri="{BB962C8B-B14F-4D97-AF65-F5344CB8AC3E}">
        <p14:creationId xmlns:p14="http://schemas.microsoft.com/office/powerpoint/2010/main" val="1950348082"/>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7788" y="1844824"/>
            <a:ext cx="7886700" cy="4572000"/>
          </a:xfrm>
          <a:prstGeom prst="rect">
            <a:avLst/>
          </a:prstGeom>
        </p:spPr>
      </p:pic>
      <p:sp>
        <p:nvSpPr>
          <p:cNvPr id="2" name="Date Placeholder 1"/>
          <p:cNvSpPr>
            <a:spLocks noGrp="1"/>
          </p:cNvSpPr>
          <p:nvPr>
            <p:ph type="dt" sz="half" idx="10"/>
          </p:nvPr>
        </p:nvSpPr>
        <p:spPr/>
        <p:txBody>
          <a:bodyPr/>
          <a:lstStyle/>
          <a:p>
            <a:pPr>
              <a:defRPr/>
            </a:pPr>
            <a:r>
              <a:rPr lang="bg-BG" smtClean="0"/>
              <a:t>11/06/2012</a:t>
            </a:r>
            <a:endParaRPr lang="fr-FR" dirty="0"/>
          </a:p>
        </p:txBody>
      </p:sp>
      <p:sp>
        <p:nvSpPr>
          <p:cNvPr id="5" name="Title 1"/>
          <p:cNvSpPr txBox="1">
            <a:spLocks/>
          </p:cNvSpPr>
          <p:nvPr/>
        </p:nvSpPr>
        <p:spPr>
          <a:xfrm>
            <a:off x="1077788" y="260648"/>
            <a:ext cx="8066212" cy="688997"/>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sz="36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a:t>
            </a:r>
            <a:r>
              <a:rPr lang="en-US" sz="36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Fine structure constant </a:t>
            </a:r>
            <a:r>
              <a:rPr lang="en-US" sz="3600" b="1" i="0" dirty="0">
                <a:solidFill>
                  <a:srgbClr val="FF66CC"/>
                </a:solidFill>
                <a:effectLst>
                  <a:outerShdw blurRad="38100" dist="38100" dir="2700000" algn="tl">
                    <a:srgbClr val="000000">
                      <a:alpha val="43137"/>
                    </a:srgbClr>
                  </a:outerShdw>
                </a:effectLst>
                <a:sym typeface="Symbol"/>
              </a:rPr>
              <a:t></a:t>
            </a:r>
            <a:r>
              <a:rPr lang="en-US" sz="3600" b="1" i="0" baseline="-25000" dirty="0" err="1">
                <a:solidFill>
                  <a:srgbClr val="FF66CC"/>
                </a:solidFill>
                <a:effectLst>
                  <a:outerShdw blurRad="38100" dist="38100" dir="2700000" algn="tl">
                    <a:srgbClr val="000000">
                      <a:alpha val="43137"/>
                    </a:srgbClr>
                  </a:outerShdw>
                </a:effectLst>
                <a:sym typeface="Symbol"/>
              </a:rPr>
              <a:t>em</a:t>
            </a:r>
            <a:r>
              <a:rPr lang="en-US" sz="3600" b="1" i="0" dirty="0">
                <a:solidFill>
                  <a:srgbClr val="FF66CC"/>
                </a:solidFill>
                <a:effectLst>
                  <a:outerShdw blurRad="38100" dist="38100" dir="2700000" algn="tl">
                    <a:srgbClr val="000000">
                      <a:alpha val="43137"/>
                    </a:srgbClr>
                  </a:outerShdw>
                </a:effectLst>
              </a:rPr>
              <a:t> </a:t>
            </a:r>
            <a:r>
              <a:rPr lang="en-US" sz="36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evolution</a:t>
            </a:r>
          </a:p>
        </p:txBody>
      </p:sp>
      <p:sp>
        <p:nvSpPr>
          <p:cNvPr id="7" name="TextBox 6"/>
          <p:cNvSpPr txBox="1"/>
          <p:nvPr/>
        </p:nvSpPr>
        <p:spPr>
          <a:xfrm>
            <a:off x="307551" y="2008437"/>
            <a:ext cx="873957" cy="461665"/>
          </a:xfrm>
          <a:prstGeom prst="rect">
            <a:avLst/>
          </a:prstGeom>
          <a:noFill/>
        </p:spPr>
        <p:txBody>
          <a:bodyPr wrap="none" rtlCol="0">
            <a:spAutoFit/>
          </a:bodyPr>
          <a:lstStyle/>
          <a:p>
            <a:r>
              <a:rPr lang="bg-BG" dirty="0" smtClean="0">
                <a:solidFill>
                  <a:schemeClr val="tx1"/>
                </a:solidFill>
                <a:sym typeface="Symbol"/>
              </a:rPr>
              <a:t></a:t>
            </a:r>
            <a:r>
              <a:rPr lang="en-US" baseline="-25000" dirty="0" smtClean="0">
                <a:solidFill>
                  <a:schemeClr val="tx1"/>
                </a:solidFill>
                <a:sym typeface="Symbol"/>
              </a:rPr>
              <a:t>em</a:t>
            </a:r>
            <a:r>
              <a:rPr lang="en-US" baseline="30000" dirty="0" smtClean="0">
                <a:solidFill>
                  <a:schemeClr val="tx1"/>
                </a:solidFill>
                <a:latin typeface="Symbol" pitchFamily="18" charset="2"/>
                <a:sym typeface="Symbol"/>
              </a:rPr>
              <a:t>-1</a:t>
            </a:r>
            <a:endParaRPr lang="bg-BG" dirty="0">
              <a:solidFill>
                <a:schemeClr val="tx1"/>
              </a:solidFill>
            </a:endParaRPr>
          </a:p>
        </p:txBody>
      </p:sp>
      <p:sp>
        <p:nvSpPr>
          <p:cNvPr id="8" name="TextBox 7"/>
          <p:cNvSpPr txBox="1"/>
          <p:nvPr/>
        </p:nvSpPr>
        <p:spPr>
          <a:xfrm>
            <a:off x="6245015" y="6362515"/>
            <a:ext cx="1066319" cy="400110"/>
          </a:xfrm>
          <a:prstGeom prst="rect">
            <a:avLst/>
          </a:prstGeom>
          <a:noFill/>
        </p:spPr>
        <p:txBody>
          <a:bodyPr wrap="none" rtlCol="0">
            <a:spAutoFit/>
          </a:bodyPr>
          <a:lstStyle/>
          <a:p>
            <a:r>
              <a:rPr lang="en-US" sz="2000" i="0" dirty="0">
                <a:solidFill>
                  <a:schemeClr val="tx1"/>
                </a:solidFill>
                <a:sym typeface="Symbol"/>
              </a:rPr>
              <a:t></a:t>
            </a:r>
            <a:r>
              <a:rPr lang="en-US" sz="2000" i="0" dirty="0" smtClean="0">
                <a:solidFill>
                  <a:schemeClr val="tx1"/>
                </a:solidFill>
              </a:rPr>
              <a:t> [</a:t>
            </a:r>
            <a:r>
              <a:rPr lang="en-US" sz="2000" i="0" dirty="0" err="1" smtClean="0">
                <a:solidFill>
                  <a:schemeClr val="tx1"/>
                </a:solidFill>
              </a:rPr>
              <a:t>GeV</a:t>
            </a:r>
            <a:r>
              <a:rPr lang="en-US" sz="2000" i="0" dirty="0" smtClean="0">
                <a:solidFill>
                  <a:schemeClr val="tx1"/>
                </a:solidFill>
              </a:rPr>
              <a:t>]</a:t>
            </a:r>
            <a:endParaRPr lang="bg-BG" sz="2000" i="0" dirty="0">
              <a:solidFill>
                <a:schemeClr val="tx1"/>
              </a:solidFill>
            </a:endParaRPr>
          </a:p>
        </p:txBody>
      </p:sp>
      <p:pic>
        <p:nvPicPr>
          <p:cNvPr id="52941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91680" y="1383458"/>
            <a:ext cx="3124200"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Down Arrow 11"/>
          <p:cNvSpPr/>
          <p:nvPr/>
        </p:nvSpPr>
        <p:spPr bwMode="auto">
          <a:xfrm>
            <a:off x="2483768" y="1916832"/>
            <a:ext cx="216024" cy="553270"/>
          </a:xfrm>
          <a:prstGeom prst="downArrow">
            <a:avLst/>
          </a:prstGeom>
          <a:solidFill>
            <a:srgbClr val="FF66CC"/>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sp>
        <p:nvSpPr>
          <p:cNvPr id="14" name="Down Arrow 13"/>
          <p:cNvSpPr/>
          <p:nvPr/>
        </p:nvSpPr>
        <p:spPr bwMode="auto">
          <a:xfrm>
            <a:off x="3923928" y="1916832"/>
            <a:ext cx="216024" cy="720080"/>
          </a:xfrm>
          <a:prstGeom prst="downArrow">
            <a:avLst/>
          </a:prstGeom>
          <a:solidFill>
            <a:srgbClr val="FF66CC"/>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sp>
        <p:nvSpPr>
          <p:cNvPr id="13" name="TextBox 12"/>
          <p:cNvSpPr txBox="1"/>
          <p:nvPr/>
        </p:nvSpPr>
        <p:spPr>
          <a:xfrm>
            <a:off x="2159259" y="1076601"/>
            <a:ext cx="540533" cy="400110"/>
          </a:xfrm>
          <a:prstGeom prst="rect">
            <a:avLst/>
          </a:prstGeom>
          <a:noFill/>
        </p:spPr>
        <p:txBody>
          <a:bodyPr wrap="none" rtlCol="0">
            <a:spAutoFit/>
          </a:bodyPr>
          <a:lstStyle/>
          <a:p>
            <a:r>
              <a:rPr lang="en-US" sz="2000" i="0" dirty="0" smtClean="0"/>
              <a:t>W</a:t>
            </a:r>
            <a:r>
              <a:rPr lang="en-US" sz="2000" i="0" baseline="30000" dirty="0" smtClean="0"/>
              <a:t>±</a:t>
            </a:r>
            <a:endParaRPr lang="bg-BG" sz="2000" i="0" dirty="0"/>
          </a:p>
        </p:txBody>
      </p:sp>
      <p:sp>
        <p:nvSpPr>
          <p:cNvPr id="15" name="TextBox 14"/>
          <p:cNvSpPr txBox="1"/>
          <p:nvPr/>
        </p:nvSpPr>
        <p:spPr>
          <a:xfrm>
            <a:off x="3959966" y="1100315"/>
            <a:ext cx="271228" cy="400110"/>
          </a:xfrm>
          <a:prstGeom prst="rect">
            <a:avLst/>
          </a:prstGeom>
          <a:noFill/>
        </p:spPr>
        <p:txBody>
          <a:bodyPr wrap="none" rtlCol="0">
            <a:spAutoFit/>
          </a:bodyPr>
          <a:lstStyle/>
          <a:p>
            <a:r>
              <a:rPr lang="en-US" sz="2000" i="0" dirty="0" smtClean="0"/>
              <a:t>t</a:t>
            </a:r>
            <a:endParaRPr lang="bg-BG" sz="2000" i="0" dirty="0"/>
          </a:p>
        </p:txBody>
      </p:sp>
      <p:sp>
        <p:nvSpPr>
          <p:cNvPr id="17" name="TextBox 16"/>
          <p:cNvSpPr txBox="1"/>
          <p:nvPr/>
        </p:nvSpPr>
        <p:spPr>
          <a:xfrm>
            <a:off x="3760654" y="5445223"/>
            <a:ext cx="679994" cy="461665"/>
          </a:xfrm>
          <a:prstGeom prst="rect">
            <a:avLst/>
          </a:prstGeom>
          <a:noFill/>
        </p:spPr>
        <p:txBody>
          <a:bodyPr wrap="none" rtlCol="0">
            <a:spAutoFit/>
          </a:bodyPr>
          <a:lstStyle/>
          <a:p>
            <a:r>
              <a:rPr lang="en-US" i="0" dirty="0" smtClean="0">
                <a:solidFill>
                  <a:srgbClr val="FF66CC"/>
                </a:solidFill>
              </a:rPr>
              <a:t>2m</a:t>
            </a:r>
            <a:r>
              <a:rPr lang="en-US" i="0" baseline="-25000" dirty="0" smtClean="0">
                <a:solidFill>
                  <a:srgbClr val="FF66CC"/>
                </a:solidFill>
              </a:rPr>
              <a:t>t</a:t>
            </a:r>
            <a:endParaRPr lang="bg-BG" i="0" dirty="0">
              <a:solidFill>
                <a:srgbClr val="FF66CC"/>
              </a:solidFill>
            </a:endParaRPr>
          </a:p>
        </p:txBody>
      </p:sp>
      <p:sp>
        <p:nvSpPr>
          <p:cNvPr id="18" name="TextBox 17"/>
          <p:cNvSpPr txBox="1"/>
          <p:nvPr/>
        </p:nvSpPr>
        <p:spPr>
          <a:xfrm>
            <a:off x="2179745" y="5445224"/>
            <a:ext cx="795411" cy="461665"/>
          </a:xfrm>
          <a:prstGeom prst="rect">
            <a:avLst/>
          </a:prstGeom>
          <a:noFill/>
        </p:spPr>
        <p:txBody>
          <a:bodyPr wrap="none" rtlCol="0">
            <a:spAutoFit/>
          </a:bodyPr>
          <a:lstStyle/>
          <a:p>
            <a:r>
              <a:rPr lang="en-US" i="0" dirty="0" smtClean="0">
                <a:solidFill>
                  <a:srgbClr val="FF66CC"/>
                </a:solidFill>
              </a:rPr>
              <a:t>2m</a:t>
            </a:r>
            <a:r>
              <a:rPr lang="en-US" i="0" baseline="-25000" dirty="0" smtClean="0">
                <a:solidFill>
                  <a:srgbClr val="FF66CC"/>
                </a:solidFill>
              </a:rPr>
              <a:t>W</a:t>
            </a:r>
            <a:endParaRPr lang="bg-BG" i="0" dirty="0">
              <a:solidFill>
                <a:srgbClr val="FF66CC"/>
              </a:solidFill>
            </a:endParaRPr>
          </a:p>
        </p:txBody>
      </p:sp>
      <p:sp>
        <p:nvSpPr>
          <p:cNvPr id="16" name="TextBox 15"/>
          <p:cNvSpPr txBox="1"/>
          <p:nvPr/>
        </p:nvSpPr>
        <p:spPr>
          <a:xfrm>
            <a:off x="5083198" y="1305277"/>
            <a:ext cx="3984681" cy="461665"/>
          </a:xfrm>
          <a:prstGeom prst="rect">
            <a:avLst/>
          </a:prstGeom>
          <a:noFill/>
        </p:spPr>
        <p:txBody>
          <a:bodyPr wrap="none" rtlCol="0">
            <a:spAutoFit/>
          </a:bodyPr>
          <a:lstStyle/>
          <a:p>
            <a:pPr algn="l"/>
            <a:r>
              <a:rPr lang="en-US" i="0" dirty="0"/>
              <a:t>Was not included in PYTHIA</a:t>
            </a:r>
            <a:endParaRPr lang="bg-BG" i="0" dirty="0"/>
          </a:p>
        </p:txBody>
      </p:sp>
      <p:sp>
        <p:nvSpPr>
          <p:cNvPr id="20" name="TextBox 19"/>
          <p:cNvSpPr txBox="1"/>
          <p:nvPr/>
        </p:nvSpPr>
        <p:spPr>
          <a:xfrm>
            <a:off x="7412982" y="4309065"/>
            <a:ext cx="1265860" cy="707886"/>
          </a:xfrm>
          <a:prstGeom prst="rect">
            <a:avLst/>
          </a:prstGeom>
          <a:noFill/>
        </p:spPr>
        <p:txBody>
          <a:bodyPr wrap="none" rtlCol="0">
            <a:spAutoFit/>
          </a:bodyPr>
          <a:lstStyle/>
          <a:p>
            <a:r>
              <a:rPr lang="en-US" sz="2000" i="0" dirty="0" smtClean="0">
                <a:solidFill>
                  <a:schemeClr val="accent2">
                    <a:lumMod val="75000"/>
                  </a:schemeClr>
                </a:solidFill>
              </a:rPr>
              <a:t>PYTHIA</a:t>
            </a:r>
            <a:r>
              <a:rPr lang="ru-RU" sz="2000" i="0" dirty="0" smtClean="0">
                <a:solidFill>
                  <a:schemeClr val="accent2">
                    <a:lumMod val="75000"/>
                  </a:schemeClr>
                </a:solidFill>
              </a:rPr>
              <a:t>6</a:t>
            </a:r>
            <a:endParaRPr lang="en-US" sz="2000" i="0" dirty="0" smtClean="0">
              <a:solidFill>
                <a:schemeClr val="accent2">
                  <a:lumMod val="75000"/>
                </a:schemeClr>
              </a:solidFill>
            </a:endParaRPr>
          </a:p>
          <a:p>
            <a:r>
              <a:rPr lang="en-US" sz="2000" i="0" smtClean="0">
                <a:solidFill>
                  <a:schemeClr val="accent2">
                    <a:lumMod val="75000"/>
                  </a:schemeClr>
                </a:solidFill>
              </a:rPr>
              <a:t>(on-shell)</a:t>
            </a:r>
            <a:endParaRPr lang="bg-BG" sz="2000" i="0" dirty="0">
              <a:solidFill>
                <a:schemeClr val="accent2">
                  <a:lumMod val="75000"/>
                </a:schemeClr>
              </a:solidFill>
            </a:endParaRPr>
          </a:p>
        </p:txBody>
      </p:sp>
      <p:sp>
        <p:nvSpPr>
          <p:cNvPr id="21" name="TextBox 20"/>
          <p:cNvSpPr txBox="1"/>
          <p:nvPr/>
        </p:nvSpPr>
        <p:spPr>
          <a:xfrm>
            <a:off x="4775806" y="3450486"/>
            <a:ext cx="3064237" cy="338554"/>
          </a:xfrm>
          <a:prstGeom prst="rect">
            <a:avLst/>
          </a:prstGeom>
          <a:noFill/>
        </p:spPr>
        <p:txBody>
          <a:bodyPr wrap="none" rtlCol="0">
            <a:spAutoFit/>
          </a:bodyPr>
          <a:lstStyle/>
          <a:p>
            <a:pPr algn="l"/>
            <a:r>
              <a:rPr lang="en-US" sz="1600" i="0" dirty="0" smtClean="0">
                <a:solidFill>
                  <a:srgbClr val="00B050"/>
                </a:solidFill>
              </a:rPr>
              <a:t>ZFITTER (thanks to A. </a:t>
            </a:r>
            <a:r>
              <a:rPr lang="en-US" sz="1600" i="0" dirty="0" err="1" smtClean="0">
                <a:solidFill>
                  <a:srgbClr val="00B050"/>
                </a:solidFill>
              </a:rPr>
              <a:t>Arbuzov</a:t>
            </a:r>
            <a:r>
              <a:rPr lang="ru-RU" sz="1600" i="0" dirty="0" smtClean="0">
                <a:solidFill>
                  <a:srgbClr val="00B050"/>
                </a:solidFill>
              </a:rPr>
              <a:t>)</a:t>
            </a:r>
            <a:endParaRPr lang="bg-BG" sz="1600" i="0" dirty="0">
              <a:solidFill>
                <a:srgbClr val="00B050"/>
              </a:solidFill>
            </a:endParaRPr>
          </a:p>
        </p:txBody>
      </p:sp>
      <p:grpSp>
        <p:nvGrpSpPr>
          <p:cNvPr id="19" name="Group 18"/>
          <p:cNvGrpSpPr/>
          <p:nvPr/>
        </p:nvGrpSpPr>
        <p:grpSpPr>
          <a:xfrm>
            <a:off x="1725156" y="3501008"/>
            <a:ext cx="1187184" cy="707886"/>
            <a:chOff x="1725156" y="3501008"/>
            <a:chExt cx="1187184" cy="707886"/>
          </a:xfrm>
        </p:grpSpPr>
        <p:sp>
          <p:nvSpPr>
            <p:cNvPr id="22" name="TextBox 21"/>
            <p:cNvSpPr txBox="1"/>
            <p:nvPr/>
          </p:nvSpPr>
          <p:spPr>
            <a:xfrm>
              <a:off x="1725156" y="3501008"/>
              <a:ext cx="1187184" cy="707886"/>
            </a:xfrm>
            <a:prstGeom prst="rect">
              <a:avLst/>
            </a:prstGeom>
            <a:noFill/>
          </p:spPr>
          <p:txBody>
            <a:bodyPr wrap="none" rtlCol="0">
              <a:spAutoFit/>
            </a:bodyPr>
            <a:lstStyle/>
            <a:p>
              <a:r>
                <a:rPr lang="en-US" sz="2000" i="0" dirty="0" smtClean="0">
                  <a:solidFill>
                    <a:srgbClr val="0000FF"/>
                  </a:solidFill>
                </a:rPr>
                <a:t>PYTHIA</a:t>
              </a:r>
              <a:r>
                <a:rPr lang="ru-RU" sz="2000" i="0" dirty="0" smtClean="0">
                  <a:solidFill>
                    <a:srgbClr val="0000FF"/>
                  </a:solidFill>
                </a:rPr>
                <a:t>8</a:t>
              </a:r>
            </a:p>
            <a:p>
              <a:r>
                <a:rPr lang="en-US" sz="2000" i="0" dirty="0" smtClean="0">
                  <a:solidFill>
                    <a:srgbClr val="0000FF"/>
                  </a:solidFill>
                </a:rPr>
                <a:t>(MS)</a:t>
              </a:r>
              <a:endParaRPr lang="bg-BG" sz="2000" i="0" dirty="0">
                <a:solidFill>
                  <a:srgbClr val="0000FF"/>
                </a:solidFill>
              </a:endParaRPr>
            </a:p>
          </p:txBody>
        </p:sp>
        <p:cxnSp>
          <p:nvCxnSpPr>
            <p:cNvPr id="23" name="Straight Connector 22"/>
            <p:cNvCxnSpPr/>
            <p:nvPr/>
          </p:nvCxnSpPr>
          <p:spPr bwMode="auto">
            <a:xfrm>
              <a:off x="2160000" y="3854951"/>
              <a:ext cx="288000" cy="0"/>
            </a:xfrm>
            <a:prstGeom prst="line">
              <a:avLst/>
            </a:prstGeom>
            <a:solidFill>
              <a:schemeClr val="accent1"/>
            </a:solidFill>
            <a:ln w="25400" cap="flat" cmpd="sng" algn="ctr">
              <a:solidFill>
                <a:srgbClr val="0000FF"/>
              </a:solidFill>
              <a:prstDash val="solid"/>
              <a:round/>
              <a:headEnd type="none" w="med" len="med"/>
              <a:tailEnd type="none" w="med" len="med"/>
            </a:ln>
            <a:effectLst/>
          </p:spPr>
        </p:cxnSp>
      </p:gr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61</a:t>
            </a:fld>
            <a:endParaRPr lang="fr-FR"/>
          </a:p>
        </p:txBody>
      </p:sp>
    </p:spTree>
    <p:extLst>
      <p:ext uri="{BB962C8B-B14F-4D97-AF65-F5344CB8AC3E}">
        <p14:creationId xmlns:p14="http://schemas.microsoft.com/office/powerpoint/2010/main" val="35870646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5" name="Title 1"/>
          <p:cNvSpPr txBox="1">
            <a:spLocks/>
          </p:cNvSpPr>
          <p:nvPr/>
        </p:nvSpPr>
        <p:spPr>
          <a:xfrm>
            <a:off x="744530" y="260648"/>
            <a:ext cx="8399470" cy="688997"/>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sz="2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Evolution of</a:t>
            </a:r>
            <a:r>
              <a:rPr lang="ru-RU" sz="2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a:t>
            </a:r>
            <a:r>
              <a:rPr lang="en-US" sz="2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SU(2)</a:t>
            </a:r>
            <a:r>
              <a:rPr lang="en-US" sz="2800" b="1" i="0" baseline="-2500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W</a:t>
            </a:r>
            <a:r>
              <a:rPr lang="en-US" sz="2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 weak coupling constant </a:t>
            </a:r>
            <a:r>
              <a:rPr lang="en-US" sz="2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ru-RU" sz="2800" b="1" i="0" baseline="-2500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2</a:t>
            </a:r>
            <a:r>
              <a:rPr lang="en-US" sz="2800" b="1" i="0" baseline="-2500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a:t>
            </a:r>
            <a:endParaRPr lang="en-US" sz="2800"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endParaRPr>
          </a:p>
        </p:txBody>
      </p:sp>
      <p:grpSp>
        <p:nvGrpSpPr>
          <p:cNvPr id="7" name="Group 6"/>
          <p:cNvGrpSpPr/>
          <p:nvPr/>
        </p:nvGrpSpPr>
        <p:grpSpPr>
          <a:xfrm>
            <a:off x="163864" y="1885890"/>
            <a:ext cx="8539944" cy="4772055"/>
            <a:chOff x="163864" y="1643518"/>
            <a:chExt cx="8539944" cy="4772055"/>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1388" y="1643518"/>
              <a:ext cx="7932420" cy="4572000"/>
            </a:xfrm>
            <a:prstGeom prst="rect">
              <a:avLst/>
            </a:prstGeom>
          </p:spPr>
        </p:pic>
        <p:sp>
          <p:nvSpPr>
            <p:cNvPr id="6" name="TextBox 5"/>
            <p:cNvSpPr txBox="1"/>
            <p:nvPr/>
          </p:nvSpPr>
          <p:spPr>
            <a:xfrm>
              <a:off x="7150486" y="6015463"/>
              <a:ext cx="1066319" cy="400110"/>
            </a:xfrm>
            <a:prstGeom prst="rect">
              <a:avLst/>
            </a:prstGeom>
            <a:noFill/>
          </p:spPr>
          <p:txBody>
            <a:bodyPr wrap="none" rtlCol="0">
              <a:spAutoFit/>
            </a:bodyPr>
            <a:lstStyle/>
            <a:p>
              <a:r>
                <a:rPr lang="en-US" sz="2000" i="0" dirty="0">
                  <a:solidFill>
                    <a:schemeClr val="tx1"/>
                  </a:solidFill>
                  <a:sym typeface="Symbol"/>
                </a:rPr>
                <a:t></a:t>
              </a:r>
              <a:r>
                <a:rPr lang="en-US" sz="2000" i="0" dirty="0" smtClean="0">
                  <a:solidFill>
                    <a:schemeClr val="tx1"/>
                  </a:solidFill>
                </a:rPr>
                <a:t> [</a:t>
              </a:r>
              <a:r>
                <a:rPr lang="en-US" sz="2000" i="0" dirty="0" err="1" smtClean="0">
                  <a:solidFill>
                    <a:schemeClr val="tx1"/>
                  </a:solidFill>
                </a:rPr>
                <a:t>GeV</a:t>
              </a:r>
              <a:r>
                <a:rPr lang="en-US" sz="2000" i="0" dirty="0" smtClean="0">
                  <a:solidFill>
                    <a:schemeClr val="tx1"/>
                  </a:solidFill>
                </a:rPr>
                <a:t>]</a:t>
              </a:r>
              <a:endParaRPr lang="bg-BG" sz="2000" i="0" dirty="0">
                <a:solidFill>
                  <a:schemeClr val="tx1"/>
                </a:solidFill>
              </a:endParaRPr>
            </a:p>
          </p:txBody>
        </p:sp>
        <p:sp>
          <p:nvSpPr>
            <p:cNvPr id="8" name="TextBox 7"/>
            <p:cNvSpPr txBox="1"/>
            <p:nvPr/>
          </p:nvSpPr>
          <p:spPr>
            <a:xfrm>
              <a:off x="6876256" y="4735687"/>
              <a:ext cx="1222899" cy="461665"/>
            </a:xfrm>
            <a:prstGeom prst="rect">
              <a:avLst/>
            </a:prstGeom>
            <a:noFill/>
          </p:spPr>
          <p:txBody>
            <a:bodyPr wrap="none" rtlCol="0">
              <a:spAutoFit/>
            </a:bodyPr>
            <a:lstStyle/>
            <a:p>
              <a:r>
                <a:rPr lang="en-US" i="0" dirty="0" smtClean="0">
                  <a:solidFill>
                    <a:srgbClr val="00B050"/>
                  </a:solidFill>
                </a:rPr>
                <a:t>PYTHIA</a:t>
              </a:r>
              <a:endParaRPr lang="bg-BG" i="0" dirty="0">
                <a:solidFill>
                  <a:srgbClr val="00B050"/>
                </a:solidFill>
              </a:endParaRPr>
            </a:p>
          </p:txBody>
        </p:sp>
        <p:sp>
          <p:nvSpPr>
            <p:cNvPr id="9" name="TextBox 8"/>
            <p:cNvSpPr txBox="1"/>
            <p:nvPr/>
          </p:nvSpPr>
          <p:spPr>
            <a:xfrm>
              <a:off x="163864" y="1961311"/>
              <a:ext cx="869149" cy="523220"/>
            </a:xfrm>
            <a:prstGeom prst="rect">
              <a:avLst/>
            </a:prstGeom>
            <a:noFill/>
          </p:spPr>
          <p:txBody>
            <a:bodyPr wrap="none" rtlCol="0">
              <a:spAutoFit/>
            </a:bodyPr>
            <a:lstStyle/>
            <a:p>
              <a:r>
                <a:rPr lang="ru-RU" sz="28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1/</a:t>
              </a:r>
              <a:r>
                <a:rPr lang="en-US" sz="2800" b="1" i="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a:t>
              </a:r>
              <a:r>
                <a:rPr lang="ru-RU" sz="2800" b="1" i="0" baseline="-2500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2</a:t>
              </a:r>
              <a:r>
                <a:rPr lang="en-US" sz="2800" b="1" i="0" baseline="-25000" dirty="0">
                  <a:solidFill>
                    <a:srgbClr val="FF66CC"/>
                  </a:solidFill>
                  <a:effectLst>
                    <a:outerShdw blurRad="38100" dist="38100" dir="2700000" algn="tl">
                      <a:srgbClr val="000000">
                        <a:alpha val="43137"/>
                      </a:srgbClr>
                    </a:outerShdw>
                  </a:effectLst>
                  <a:latin typeface="Times New Roman" pitchFamily="18" charset="0"/>
                  <a:cs typeface="Times New Roman" pitchFamily="18" charset="0"/>
                  <a:sym typeface="Symbol"/>
                </a:rPr>
                <a:t> </a:t>
              </a:r>
              <a:endParaRPr lang="en-US" sz="2800" dirty="0"/>
            </a:p>
          </p:txBody>
        </p:sp>
        <p:sp>
          <p:nvSpPr>
            <p:cNvPr id="10" name="TextBox 9"/>
            <p:cNvSpPr txBox="1"/>
            <p:nvPr/>
          </p:nvSpPr>
          <p:spPr>
            <a:xfrm>
              <a:off x="5220072" y="2170288"/>
              <a:ext cx="1515158" cy="461665"/>
            </a:xfrm>
            <a:prstGeom prst="rect">
              <a:avLst/>
            </a:prstGeom>
            <a:noFill/>
          </p:spPr>
          <p:txBody>
            <a:bodyPr wrap="none" rtlCol="0">
              <a:spAutoFit/>
            </a:bodyPr>
            <a:lstStyle/>
            <a:p>
              <a:r>
                <a:rPr lang="en-US" i="0" dirty="0">
                  <a:solidFill>
                    <a:srgbClr val="FF0000"/>
                  </a:solidFill>
                  <a:latin typeface="Times New Roman" pitchFamily="18" charset="0"/>
                  <a:cs typeface="Times New Roman" pitchFamily="18" charset="0"/>
                </a:rPr>
                <a:t>r</a:t>
              </a:r>
              <a:r>
                <a:rPr lang="en-US" i="0" dirty="0" smtClean="0">
                  <a:solidFill>
                    <a:srgbClr val="FF0000"/>
                  </a:solidFill>
                  <a:latin typeface="Times New Roman" pitchFamily="18" charset="0"/>
                  <a:cs typeface="Times New Roman" pitchFamily="18" charset="0"/>
                </a:rPr>
                <a:t>unning </a:t>
              </a:r>
              <a:r>
                <a:rPr lang="en-US" i="0" dirty="0" smtClean="0">
                  <a:solidFill>
                    <a:srgbClr val="FF0000"/>
                  </a:solidFill>
                  <a:latin typeface="Times New Roman" pitchFamily="18" charset="0"/>
                  <a:cs typeface="Times New Roman" pitchFamily="18" charset="0"/>
                  <a:sym typeface="Symbol"/>
                </a:rPr>
                <a:t></a:t>
              </a:r>
              <a:r>
                <a:rPr lang="ru-RU" i="0" baseline="-25000" dirty="0">
                  <a:solidFill>
                    <a:srgbClr val="FF0000"/>
                  </a:solidFill>
                  <a:latin typeface="Times New Roman" pitchFamily="18" charset="0"/>
                  <a:cs typeface="Times New Roman" pitchFamily="18" charset="0"/>
                  <a:sym typeface="Symbol"/>
                </a:rPr>
                <a:t>2</a:t>
              </a:r>
              <a:endParaRPr lang="bg-BG" dirty="0">
                <a:solidFill>
                  <a:srgbClr val="FF0000"/>
                </a:solidFill>
              </a:endParaRPr>
            </a:p>
          </p:txBody>
        </p:sp>
      </p:grpSp>
      <p:sp>
        <p:nvSpPr>
          <p:cNvPr id="11" name="TextBox 10"/>
          <p:cNvSpPr txBox="1"/>
          <p:nvPr/>
        </p:nvSpPr>
        <p:spPr>
          <a:xfrm>
            <a:off x="2627784" y="1124744"/>
            <a:ext cx="6048672" cy="830997"/>
          </a:xfrm>
          <a:prstGeom prst="rect">
            <a:avLst/>
          </a:prstGeom>
          <a:noFill/>
        </p:spPr>
        <p:txBody>
          <a:bodyPr wrap="square" rtlCol="0">
            <a:spAutoFit/>
          </a:bodyPr>
          <a:lstStyle/>
          <a:p>
            <a:pPr algn="l"/>
            <a:r>
              <a:rPr lang="en-US" i="0" dirty="0" smtClean="0"/>
              <a:t>The</a:t>
            </a:r>
            <a:r>
              <a:rPr lang="en-US" i="0" dirty="0" smtClean="0">
                <a:solidFill>
                  <a:srgbClr val="FF0000"/>
                </a:solidFill>
              </a:rPr>
              <a:t> </a:t>
            </a:r>
            <a:r>
              <a:rPr lang="en-US" i="0" dirty="0" smtClean="0">
                <a:solidFill>
                  <a:srgbClr val="00B050"/>
                </a:solidFill>
              </a:rPr>
              <a:t>PYTHIA</a:t>
            </a:r>
            <a:r>
              <a:rPr lang="en-US" i="0" dirty="0" smtClean="0"/>
              <a:t> result versus </a:t>
            </a:r>
            <a:r>
              <a:rPr lang="en-US" i="0" dirty="0" smtClean="0">
                <a:solidFill>
                  <a:srgbClr val="FF0000"/>
                </a:solidFill>
              </a:rPr>
              <a:t>my calculations </a:t>
            </a:r>
          </a:p>
          <a:p>
            <a:pPr algn="l"/>
            <a:r>
              <a:rPr lang="en-US" i="0" dirty="0" smtClean="0"/>
              <a:t>with properly running </a:t>
            </a:r>
            <a:r>
              <a:rPr lang="en-US" i="0" smtClean="0"/>
              <a:t>coupling constant</a:t>
            </a:r>
            <a:endParaRPr lang="bg-BG" i="0" dirty="0">
              <a:solidFill>
                <a:srgbClr val="FF0000"/>
              </a:solidFill>
            </a:endParaRP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62</a:t>
            </a:fld>
            <a:endParaRPr lang="fr-FR"/>
          </a:p>
        </p:txBody>
      </p:sp>
    </p:spTree>
    <p:extLst>
      <p:ext uri="{BB962C8B-B14F-4D97-AF65-F5344CB8AC3E}">
        <p14:creationId xmlns:p14="http://schemas.microsoft.com/office/powerpoint/2010/main" val="11725340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4" name="Title 1"/>
          <p:cNvSpPr txBox="1">
            <a:spLocks/>
          </p:cNvSpPr>
          <p:nvPr/>
        </p:nvSpPr>
        <p:spPr>
          <a:xfrm>
            <a:off x="1907704" y="247559"/>
            <a:ext cx="6696744" cy="688997"/>
          </a:xfrm>
          <a:prstGeom prst="rect">
            <a:avLst/>
          </a:prstGeom>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Tahoma" pitchFamily="34" charset="0"/>
              </a:defRPr>
            </a:lvl2pPr>
            <a:lvl3pPr algn="l" rtl="0" eaLnBrk="0" fontAlgn="base" hangingPunct="0">
              <a:spcBef>
                <a:spcPct val="0"/>
              </a:spcBef>
              <a:spcAft>
                <a:spcPct val="0"/>
              </a:spcAft>
              <a:defRPr sz="4400">
                <a:solidFill>
                  <a:schemeClr val="tx2"/>
                </a:solidFill>
                <a:latin typeface="Tahoma" pitchFamily="34" charset="0"/>
              </a:defRPr>
            </a:lvl3pPr>
            <a:lvl4pPr algn="l" rtl="0" eaLnBrk="0" fontAlgn="base" hangingPunct="0">
              <a:spcBef>
                <a:spcPct val="0"/>
              </a:spcBef>
              <a:spcAft>
                <a:spcPct val="0"/>
              </a:spcAft>
              <a:defRPr sz="4400">
                <a:solidFill>
                  <a:schemeClr val="tx2"/>
                </a:solidFill>
                <a:latin typeface="Tahoma" pitchFamily="34" charset="0"/>
              </a:defRPr>
            </a:lvl4pPr>
            <a:lvl5pPr algn="l" rtl="0" eaLnBrk="0" fontAlgn="base" hangingPunct="0">
              <a:spcBef>
                <a:spcPct val="0"/>
              </a:spcBef>
              <a:spcAft>
                <a:spcPct val="0"/>
              </a:spcAft>
              <a:defRPr sz="4400">
                <a:solidFill>
                  <a:schemeClr val="tx2"/>
                </a:solidFill>
                <a:latin typeface="Tahoma" pitchFamily="34" charset="0"/>
              </a:defRPr>
            </a:lvl5pPr>
            <a:lvl6pPr marL="457200" algn="l" rtl="0" fontAlgn="base">
              <a:spcBef>
                <a:spcPct val="0"/>
              </a:spcBef>
              <a:spcAft>
                <a:spcPct val="0"/>
              </a:spcAft>
              <a:defRPr sz="4400">
                <a:solidFill>
                  <a:schemeClr val="tx2"/>
                </a:solidFill>
                <a:latin typeface="Tahoma" pitchFamily="34" charset="0"/>
              </a:defRPr>
            </a:lvl6pPr>
            <a:lvl7pPr marL="914400" algn="l" rtl="0" fontAlgn="base">
              <a:spcBef>
                <a:spcPct val="0"/>
              </a:spcBef>
              <a:spcAft>
                <a:spcPct val="0"/>
              </a:spcAft>
              <a:defRPr sz="4400">
                <a:solidFill>
                  <a:schemeClr val="tx2"/>
                </a:solidFill>
                <a:latin typeface="Tahoma" pitchFamily="34" charset="0"/>
              </a:defRPr>
            </a:lvl7pPr>
            <a:lvl8pPr marL="1371600" algn="l" rtl="0" fontAlgn="base">
              <a:spcBef>
                <a:spcPct val="0"/>
              </a:spcBef>
              <a:spcAft>
                <a:spcPct val="0"/>
              </a:spcAft>
              <a:defRPr sz="4400">
                <a:solidFill>
                  <a:schemeClr val="tx2"/>
                </a:solidFill>
                <a:latin typeface="Tahoma" pitchFamily="34" charset="0"/>
              </a:defRPr>
            </a:lvl8pPr>
            <a:lvl9pPr marL="1828800" algn="l" rtl="0" fontAlgn="base">
              <a:spcBef>
                <a:spcPct val="0"/>
              </a:spcBef>
              <a:spcAft>
                <a:spcPct val="0"/>
              </a:spcAft>
              <a:defRPr sz="4400">
                <a:solidFill>
                  <a:schemeClr val="tx2"/>
                </a:solidFill>
                <a:latin typeface="Tahoma" pitchFamily="34" charset="0"/>
              </a:defRPr>
            </a:lvl9pPr>
          </a:lstStyle>
          <a:p>
            <a:pPr algn="ctr"/>
            <a:r>
              <a:rPr lang="en-US" b="1" i="0" dirty="0" smtClean="0">
                <a:solidFill>
                  <a:srgbClr val="FF66CC"/>
                </a:solidFill>
                <a:effectLst>
                  <a:outerShdw blurRad="38100" dist="38100" dir="2700000" algn="tl">
                    <a:srgbClr val="000000">
                      <a:alpha val="43137"/>
                    </a:srgbClr>
                  </a:outerShdw>
                </a:effectLst>
                <a:latin typeface="Times New Roman" pitchFamily="18" charset="0"/>
                <a:cs typeface="Times New Roman" pitchFamily="18" charset="0"/>
              </a:rPr>
              <a:t>Z</a:t>
            </a:r>
            <a:r>
              <a:rPr lang="en-US" b="1" i="0" dirty="0" smtClean="0">
                <a:solidFill>
                  <a:srgbClr val="FF66CC"/>
                </a:solidFill>
                <a:effectLst>
                  <a:outerShdw blurRad="38100" dist="38100" dir="2700000" algn="tl">
                    <a:srgbClr val="000000">
                      <a:alpha val="43137"/>
                    </a:srgbClr>
                  </a:outerShdw>
                </a:effectLst>
                <a:cs typeface="Times New Roman" pitchFamily="18" charset="0"/>
              </a:rPr>
              <a:t>’</a:t>
            </a:r>
            <a:r>
              <a:rPr lang="en-US" b="1" i="0" baseline="-25000" dirty="0" smtClean="0">
                <a:solidFill>
                  <a:srgbClr val="FF66CC"/>
                </a:solidFill>
                <a:effectLst>
                  <a:outerShdw blurRad="38100" dist="38100" dir="2700000" algn="tl">
                    <a:srgbClr val="000000">
                      <a:alpha val="43137"/>
                    </a:srgbClr>
                  </a:outerShdw>
                </a:effectLst>
                <a:cs typeface="Times New Roman" pitchFamily="18" charset="0"/>
              </a:rPr>
              <a:t>SSM</a:t>
            </a:r>
            <a:r>
              <a:rPr lang="en-US" b="1" i="0" dirty="0" smtClean="0">
                <a:solidFill>
                  <a:srgbClr val="FF66CC"/>
                </a:solidFill>
                <a:effectLst>
                  <a:outerShdw blurRad="38100" dist="38100" dir="2700000" algn="tl">
                    <a:srgbClr val="000000">
                      <a:alpha val="43137"/>
                    </a:srgbClr>
                  </a:outerShdw>
                </a:effectLst>
                <a:cs typeface="Times New Roman" pitchFamily="18" charset="0"/>
              </a:rPr>
              <a:t> total width</a:t>
            </a:r>
            <a:r>
              <a:rPr lang="en-US" b="1" i="0" baseline="-25000" dirty="0" smtClean="0">
                <a:solidFill>
                  <a:srgbClr val="FF66CC"/>
                </a:solidFill>
                <a:effectLst>
                  <a:outerShdw blurRad="38100" dist="38100" dir="2700000" algn="tl">
                    <a:srgbClr val="000000">
                      <a:alpha val="43137"/>
                    </a:srgbClr>
                  </a:outerShdw>
                </a:effectLst>
                <a:cs typeface="Times New Roman" pitchFamily="18" charset="0"/>
              </a:rPr>
              <a:t> </a:t>
            </a:r>
            <a:endParaRPr lang="en-US" b="1" i="0" dirty="0" smtClean="0">
              <a:solidFill>
                <a:srgbClr val="FF66CC"/>
              </a:solidFill>
              <a:effectLst>
                <a:outerShdw blurRad="38100" dist="38100" dir="2700000" algn="tl">
                  <a:srgbClr val="000000">
                    <a:alpha val="43137"/>
                  </a:srgbClr>
                </a:outerShdw>
              </a:effectLst>
              <a:cs typeface="Times New Roman" pitchFamily="18" charset="0"/>
            </a:endParaRPr>
          </a:p>
        </p:txBody>
      </p:sp>
      <p:grpSp>
        <p:nvGrpSpPr>
          <p:cNvPr id="5" name="Group 4"/>
          <p:cNvGrpSpPr/>
          <p:nvPr/>
        </p:nvGrpSpPr>
        <p:grpSpPr>
          <a:xfrm>
            <a:off x="1331640" y="2000163"/>
            <a:ext cx="6882511" cy="4626806"/>
            <a:chOff x="1331640" y="2000163"/>
            <a:chExt cx="6882511" cy="4626806"/>
          </a:xfrm>
        </p:grpSpPr>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4751" y="2000163"/>
              <a:ext cx="6629400" cy="4495800"/>
            </a:xfrm>
            <a:prstGeom prst="rect">
              <a:avLst/>
            </a:prstGeom>
          </p:spPr>
        </p:pic>
        <p:sp>
          <p:nvSpPr>
            <p:cNvPr id="8" name="TextBox 7"/>
            <p:cNvSpPr txBox="1"/>
            <p:nvPr/>
          </p:nvSpPr>
          <p:spPr>
            <a:xfrm rot="16200000">
              <a:off x="23429" y="3390309"/>
              <a:ext cx="3078087" cy="461665"/>
            </a:xfrm>
            <a:prstGeom prst="rect">
              <a:avLst/>
            </a:prstGeom>
            <a:noFill/>
          </p:spPr>
          <p:txBody>
            <a:bodyPr wrap="none" rtlCol="0">
              <a:spAutoFit/>
            </a:bodyPr>
            <a:lstStyle/>
            <a:p>
              <a:r>
                <a:rPr lang="en-US" i="0" dirty="0" smtClean="0">
                  <a:solidFill>
                    <a:schemeClr val="tx1"/>
                  </a:solidFill>
                </a:rPr>
                <a:t>Relative width </a:t>
              </a:r>
              <a:r>
                <a:rPr lang="en-US" i="0" dirty="0" smtClean="0">
                  <a:solidFill>
                    <a:schemeClr val="tx1"/>
                  </a:solidFill>
                  <a:sym typeface="Symbol"/>
                </a:rPr>
                <a:t>/</a:t>
              </a:r>
              <a:r>
                <a:rPr lang="en-US" i="0" dirty="0">
                  <a:solidFill>
                    <a:schemeClr val="tx1"/>
                  </a:solidFill>
                </a:rPr>
                <a:t> M</a:t>
              </a:r>
              <a:r>
                <a:rPr lang="en-US" i="0" baseline="-25000" dirty="0">
                  <a:solidFill>
                    <a:schemeClr val="tx1"/>
                  </a:solidFill>
                </a:rPr>
                <a:t>Z’</a:t>
              </a:r>
              <a:r>
                <a:rPr lang="en-US" i="0" dirty="0">
                  <a:solidFill>
                    <a:schemeClr val="tx1"/>
                  </a:solidFill>
                </a:rPr>
                <a:t> </a:t>
              </a:r>
              <a:endParaRPr lang="bg-BG" i="0" dirty="0">
                <a:solidFill>
                  <a:schemeClr val="tx1"/>
                </a:solidFill>
              </a:endParaRPr>
            </a:p>
          </p:txBody>
        </p:sp>
        <p:sp>
          <p:nvSpPr>
            <p:cNvPr id="9" name="TextBox 8"/>
            <p:cNvSpPr txBox="1"/>
            <p:nvPr/>
          </p:nvSpPr>
          <p:spPr>
            <a:xfrm>
              <a:off x="6420796" y="6165304"/>
              <a:ext cx="1465465" cy="461665"/>
            </a:xfrm>
            <a:prstGeom prst="rect">
              <a:avLst/>
            </a:prstGeom>
            <a:noFill/>
          </p:spPr>
          <p:txBody>
            <a:bodyPr wrap="none" rtlCol="0">
              <a:spAutoFit/>
            </a:bodyPr>
            <a:lstStyle/>
            <a:p>
              <a:r>
                <a:rPr lang="en-US" i="0" dirty="0" smtClean="0">
                  <a:solidFill>
                    <a:schemeClr val="tx1"/>
                  </a:solidFill>
                </a:rPr>
                <a:t>M</a:t>
              </a:r>
              <a:r>
                <a:rPr lang="en-US" i="0" baseline="-25000" dirty="0" smtClean="0">
                  <a:solidFill>
                    <a:schemeClr val="tx1"/>
                  </a:solidFill>
                </a:rPr>
                <a:t>Z’</a:t>
              </a:r>
              <a:r>
                <a:rPr lang="en-US" i="0" dirty="0">
                  <a:solidFill>
                    <a:schemeClr val="tx1"/>
                  </a:solidFill>
                </a:rPr>
                <a:t> </a:t>
              </a:r>
              <a:r>
                <a:rPr lang="en-US" i="0" dirty="0" smtClean="0">
                  <a:solidFill>
                    <a:schemeClr val="tx1"/>
                  </a:solidFill>
                </a:rPr>
                <a:t>[</a:t>
              </a:r>
              <a:r>
                <a:rPr lang="en-US" i="0" dirty="0" err="1" smtClean="0">
                  <a:solidFill>
                    <a:schemeClr val="tx1"/>
                  </a:solidFill>
                </a:rPr>
                <a:t>GeV</a:t>
              </a:r>
              <a:r>
                <a:rPr lang="en-US" i="0" dirty="0" smtClean="0">
                  <a:solidFill>
                    <a:schemeClr val="tx1"/>
                  </a:solidFill>
                </a:rPr>
                <a:t>]</a:t>
              </a:r>
              <a:endParaRPr lang="bg-BG" i="0" dirty="0">
                <a:solidFill>
                  <a:schemeClr val="tx1"/>
                </a:solidFill>
              </a:endParaRPr>
            </a:p>
          </p:txBody>
        </p:sp>
        <p:sp>
          <p:nvSpPr>
            <p:cNvPr id="10" name="TextBox 9"/>
            <p:cNvSpPr txBox="1"/>
            <p:nvPr/>
          </p:nvSpPr>
          <p:spPr>
            <a:xfrm>
              <a:off x="2873425" y="2276872"/>
              <a:ext cx="1222899" cy="461665"/>
            </a:xfrm>
            <a:prstGeom prst="rect">
              <a:avLst/>
            </a:prstGeom>
            <a:noFill/>
          </p:spPr>
          <p:txBody>
            <a:bodyPr wrap="none" rtlCol="0">
              <a:spAutoFit/>
            </a:bodyPr>
            <a:lstStyle/>
            <a:p>
              <a:r>
                <a:rPr lang="en-US" i="0" dirty="0" smtClean="0">
                  <a:solidFill>
                    <a:srgbClr val="FF0000"/>
                  </a:solidFill>
                </a:rPr>
                <a:t>PYTHIA</a:t>
              </a:r>
              <a:endParaRPr lang="bg-BG" i="0" dirty="0">
                <a:solidFill>
                  <a:srgbClr val="FF0000"/>
                </a:solidFill>
              </a:endParaRPr>
            </a:p>
          </p:txBody>
        </p:sp>
      </p:grpSp>
      <p:sp>
        <p:nvSpPr>
          <p:cNvPr id="12" name="TextBox 11"/>
          <p:cNvSpPr txBox="1"/>
          <p:nvPr/>
        </p:nvSpPr>
        <p:spPr>
          <a:xfrm>
            <a:off x="2627784" y="1196752"/>
            <a:ext cx="6048672" cy="830997"/>
          </a:xfrm>
          <a:prstGeom prst="rect">
            <a:avLst/>
          </a:prstGeom>
          <a:noFill/>
        </p:spPr>
        <p:txBody>
          <a:bodyPr wrap="square" rtlCol="0">
            <a:spAutoFit/>
          </a:bodyPr>
          <a:lstStyle/>
          <a:p>
            <a:pPr algn="l"/>
            <a:r>
              <a:rPr lang="en-US" i="0" dirty="0" smtClean="0"/>
              <a:t>The</a:t>
            </a:r>
            <a:r>
              <a:rPr lang="en-US" i="0" dirty="0" smtClean="0">
                <a:solidFill>
                  <a:srgbClr val="FF0000"/>
                </a:solidFill>
              </a:rPr>
              <a:t> PYTHIA</a:t>
            </a:r>
            <a:r>
              <a:rPr lang="en-US" i="0" dirty="0" smtClean="0"/>
              <a:t> result versus my calculations </a:t>
            </a:r>
          </a:p>
          <a:p>
            <a:pPr algn="l"/>
            <a:r>
              <a:rPr lang="en-US" i="0" dirty="0" smtClean="0"/>
              <a:t>with properly running coupling constants</a:t>
            </a:r>
            <a:endParaRPr lang="bg-BG" i="0" dirty="0">
              <a:solidFill>
                <a:srgbClr val="FF0000"/>
              </a:solidFill>
            </a:endParaRP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63</a:t>
            </a:fld>
            <a:endParaRPr lang="fr-FR"/>
          </a:p>
        </p:txBody>
      </p:sp>
    </p:spTree>
    <p:extLst>
      <p:ext uri="{BB962C8B-B14F-4D97-AF65-F5344CB8AC3E}">
        <p14:creationId xmlns:p14="http://schemas.microsoft.com/office/powerpoint/2010/main" val="2845932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7</a:t>
            </a:fld>
            <a:endParaRPr lang="fr-FR"/>
          </a:p>
        </p:txBody>
      </p:sp>
      <p:sp>
        <p:nvSpPr>
          <p:cNvPr id="4" name="Rectangle 3"/>
          <p:cNvSpPr/>
          <p:nvPr/>
        </p:nvSpPr>
        <p:spPr>
          <a:xfrm>
            <a:off x="3231987" y="1628800"/>
            <a:ext cx="2680029" cy="2646878"/>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16600" b="1" spc="5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sym typeface="Symbol"/>
              </a:rPr>
              <a:t>G</a:t>
            </a:r>
            <a:r>
              <a:rPr lang="en-US" sz="16600" b="1" spc="50" baseline="-25000" dirty="0" smtClean="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sym typeface="Symbol"/>
              </a:rPr>
              <a:t>F</a:t>
            </a:r>
            <a:endParaRPr lang="en-US" sz="16600" b="1" cap="none" spc="50" dirty="0">
              <a:ln w="11430"/>
              <a:solidFill>
                <a:srgbClr val="FF0000"/>
              </a:soli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42161737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8</a:t>
            </a:fld>
            <a:endParaRPr lang="fr-FR"/>
          </a:p>
        </p:txBody>
      </p:sp>
      <p:grpSp>
        <p:nvGrpSpPr>
          <p:cNvPr id="4" name="Group 3"/>
          <p:cNvGrpSpPr/>
          <p:nvPr/>
        </p:nvGrpSpPr>
        <p:grpSpPr>
          <a:xfrm>
            <a:off x="38100" y="44624"/>
            <a:ext cx="9067800" cy="4466059"/>
            <a:chOff x="38100" y="1339205"/>
            <a:chExt cx="9067800" cy="4466059"/>
          </a:xfrm>
        </p:grpSpPr>
        <p:pic>
          <p:nvPicPr>
            <p:cNvPr id="2734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 y="1339205"/>
              <a:ext cx="9067800" cy="280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34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00125" y="4147914"/>
              <a:ext cx="7143750" cy="1657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8" name="Group 7"/>
          <p:cNvGrpSpPr/>
          <p:nvPr/>
        </p:nvGrpSpPr>
        <p:grpSpPr>
          <a:xfrm>
            <a:off x="2771800" y="4501373"/>
            <a:ext cx="5261798" cy="2312003"/>
            <a:chOff x="107504" y="468925"/>
            <a:chExt cx="5261798" cy="2312003"/>
          </a:xfrm>
        </p:grpSpPr>
        <p:grpSp>
          <p:nvGrpSpPr>
            <p:cNvPr id="9" name="Group 8"/>
            <p:cNvGrpSpPr>
              <a:grpSpLocks noChangeAspect="1"/>
            </p:cNvGrpSpPr>
            <p:nvPr/>
          </p:nvGrpSpPr>
          <p:grpSpPr>
            <a:xfrm>
              <a:off x="107504" y="468925"/>
              <a:ext cx="5261798" cy="2312003"/>
              <a:chOff x="395536" y="1484784"/>
              <a:chExt cx="5657850" cy="2486025"/>
            </a:xfrm>
          </p:grpSpPr>
          <p:pic>
            <p:nvPicPr>
              <p:cNvPr id="1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5536" y="1484784"/>
                <a:ext cx="5657850" cy="2486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TextBox 12"/>
              <p:cNvSpPr txBox="1"/>
              <p:nvPr/>
            </p:nvSpPr>
            <p:spPr>
              <a:xfrm>
                <a:off x="2483768" y="2308810"/>
                <a:ext cx="856325" cy="369332"/>
              </a:xfrm>
              <a:prstGeom prst="rect">
                <a:avLst/>
              </a:prstGeom>
              <a:noFill/>
            </p:spPr>
            <p:txBody>
              <a:bodyPr wrap="none" rtlCol="0">
                <a:spAutoFit/>
              </a:bodyPr>
              <a:lstStyle/>
              <a:p>
                <a:pPr algn="l"/>
                <a:r>
                  <a:rPr lang="en-US" sz="1800" i="0" dirty="0" err="1" smtClean="0"/>
                  <a:t>MuLan</a:t>
                </a:r>
                <a:endParaRPr lang="bg-BG" sz="1800" i="0" dirty="0"/>
              </a:p>
            </p:txBody>
          </p:sp>
          <p:sp>
            <p:nvSpPr>
              <p:cNvPr id="14" name="TextBox 13"/>
              <p:cNvSpPr txBox="1"/>
              <p:nvPr/>
            </p:nvSpPr>
            <p:spPr>
              <a:xfrm>
                <a:off x="3859691" y="2627620"/>
                <a:ext cx="694614" cy="369332"/>
              </a:xfrm>
              <a:prstGeom prst="rect">
                <a:avLst/>
              </a:prstGeom>
              <a:noFill/>
            </p:spPr>
            <p:txBody>
              <a:bodyPr wrap="none" rtlCol="0">
                <a:spAutoFit/>
              </a:bodyPr>
              <a:lstStyle/>
              <a:p>
                <a:pPr algn="l"/>
                <a:r>
                  <a:rPr lang="en-US" sz="1800" i="0" dirty="0" smtClean="0"/>
                  <a:t>FAST</a:t>
                </a:r>
                <a:endParaRPr lang="bg-BG" sz="1800" i="0" dirty="0"/>
              </a:p>
            </p:txBody>
          </p:sp>
        </p:grpSp>
        <p:sp>
          <p:nvSpPr>
            <p:cNvPr id="10" name="Rectangle 9"/>
            <p:cNvSpPr/>
            <p:nvPr/>
          </p:nvSpPr>
          <p:spPr bwMode="auto">
            <a:xfrm>
              <a:off x="1619672" y="504000"/>
              <a:ext cx="648072" cy="1872000"/>
            </a:xfrm>
            <a:prstGeom prst="rect">
              <a:avLst/>
            </a:prstGeom>
            <a:solidFill>
              <a:schemeClr val="accent2">
                <a:lumMod val="40000"/>
                <a:lumOff val="60000"/>
                <a:alpha val="44000"/>
              </a:schemeClr>
            </a:solidFill>
            <a:ln w="9525" cap="flat" cmpd="sng" algn="ctr">
              <a:noFill/>
              <a:prstDash val="solid"/>
              <a:round/>
              <a:headEnd type="none" w="med" len="med"/>
              <a:tailEnd type="none" w="med" len="med"/>
            </a:ln>
            <a:effectLst/>
          </p:spPr>
          <p:txBody>
            <a:bodyPr rtlCol="0" anchor="ctr"/>
            <a:lstStyle/>
            <a:p>
              <a:pPr algn="ctr"/>
              <a:endParaRPr lang="bg-BG"/>
            </a:p>
          </p:txBody>
        </p:sp>
        <p:cxnSp>
          <p:nvCxnSpPr>
            <p:cNvPr id="11" name="Straight Connector 10"/>
            <p:cNvCxnSpPr/>
            <p:nvPr/>
          </p:nvCxnSpPr>
          <p:spPr bwMode="auto">
            <a:xfrm flipV="1">
              <a:off x="1944000" y="504000"/>
              <a:ext cx="0" cy="1879955"/>
            </a:xfrm>
            <a:prstGeom prst="line">
              <a:avLst/>
            </a:prstGeom>
            <a:solidFill>
              <a:schemeClr val="accent1"/>
            </a:solidFill>
            <a:ln w="12700" cap="flat" cmpd="sng" algn="ctr">
              <a:solidFill>
                <a:srgbClr val="FF0000"/>
              </a:solidFill>
              <a:prstDash val="solid"/>
              <a:round/>
              <a:headEnd type="none" w="med" len="med"/>
              <a:tailEnd type="none" w="med" len="med"/>
            </a:ln>
            <a:effectLst/>
          </p:spPr>
        </p:cxnSp>
      </p:grpSp>
      <p:sp>
        <p:nvSpPr>
          <p:cNvPr id="5" name="TextBox 4"/>
          <p:cNvSpPr txBox="1"/>
          <p:nvPr/>
        </p:nvSpPr>
        <p:spPr>
          <a:xfrm>
            <a:off x="5004048" y="4653136"/>
            <a:ext cx="768159" cy="461665"/>
          </a:xfrm>
          <a:prstGeom prst="rect">
            <a:avLst/>
          </a:prstGeom>
          <a:noFill/>
        </p:spPr>
        <p:txBody>
          <a:bodyPr wrap="none" rtlCol="0">
            <a:spAutoFit/>
          </a:bodyPr>
          <a:lstStyle/>
          <a:p>
            <a:pPr algn="l"/>
            <a:r>
              <a:rPr lang="en-US" i="0" dirty="0" smtClean="0">
                <a:solidFill>
                  <a:schemeClr val="accent2"/>
                </a:solidFill>
              </a:rPr>
              <a:t>PDG</a:t>
            </a:r>
            <a:endParaRPr lang="bg-BG" i="0" dirty="0">
              <a:solidFill>
                <a:schemeClr val="accent2"/>
              </a:solidFill>
            </a:endParaRPr>
          </a:p>
        </p:txBody>
      </p:sp>
      <p:cxnSp>
        <p:nvCxnSpPr>
          <p:cNvPr id="15" name="Straight Connector 14"/>
          <p:cNvCxnSpPr/>
          <p:nvPr/>
        </p:nvCxnSpPr>
        <p:spPr bwMode="auto">
          <a:xfrm>
            <a:off x="3275856" y="990000"/>
            <a:ext cx="5400600" cy="0"/>
          </a:xfrm>
          <a:prstGeom prst="line">
            <a:avLst/>
          </a:prstGeom>
          <a:solidFill>
            <a:schemeClr val="accent1"/>
          </a:solidFill>
          <a:ln w="31750" cap="flat" cmpd="sng" algn="ctr">
            <a:solidFill>
              <a:srgbClr val="FF0000"/>
            </a:solidFill>
            <a:prstDash val="solid"/>
            <a:round/>
            <a:headEnd type="none" w="med" len="med"/>
            <a:tailEnd type="none" w="med" len="med"/>
          </a:ln>
          <a:effectLst/>
        </p:spPr>
      </p:cxnSp>
      <p:sp>
        <p:nvSpPr>
          <p:cNvPr id="16" name="TextBox 15"/>
          <p:cNvSpPr txBox="1"/>
          <p:nvPr/>
        </p:nvSpPr>
        <p:spPr>
          <a:xfrm>
            <a:off x="2771800" y="5909210"/>
            <a:ext cx="901209" cy="400110"/>
          </a:xfrm>
          <a:prstGeom prst="rect">
            <a:avLst/>
          </a:prstGeom>
          <a:noFill/>
        </p:spPr>
        <p:txBody>
          <a:bodyPr wrap="none" rtlCol="0">
            <a:spAutoFit/>
          </a:bodyPr>
          <a:lstStyle/>
          <a:p>
            <a:pPr algn="l"/>
            <a:r>
              <a:rPr lang="en-US" sz="2000" i="0" dirty="0" smtClean="0">
                <a:solidFill>
                  <a:srgbClr val="FF0000"/>
                </a:solidFill>
              </a:rPr>
              <a:t>1 ppm</a:t>
            </a:r>
            <a:endParaRPr lang="bg-BG" sz="2000" i="0" dirty="0">
              <a:solidFill>
                <a:srgbClr val="FF0000"/>
              </a:solidFill>
            </a:endParaRPr>
          </a:p>
        </p:txBody>
      </p:sp>
      <p:sp>
        <p:nvSpPr>
          <p:cNvPr id="20" name="Rectangle 19"/>
          <p:cNvSpPr/>
          <p:nvPr/>
        </p:nvSpPr>
        <p:spPr>
          <a:xfrm>
            <a:off x="1836000" y="3672000"/>
            <a:ext cx="2520000" cy="25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Rectangle 20"/>
          <p:cNvSpPr/>
          <p:nvPr/>
        </p:nvSpPr>
        <p:spPr>
          <a:xfrm>
            <a:off x="1043608" y="4068000"/>
            <a:ext cx="2808000" cy="2520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7984558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bg-BG" smtClean="0"/>
              <a:t>11/06/2012</a:t>
            </a:r>
            <a:endParaRPr lang="fr-FR"/>
          </a:p>
        </p:txBody>
      </p:sp>
      <p:sp>
        <p:nvSpPr>
          <p:cNvPr id="3" name="Slide Number Placeholder 2"/>
          <p:cNvSpPr>
            <a:spLocks noGrp="1"/>
          </p:cNvSpPr>
          <p:nvPr>
            <p:ph type="sldNum" sz="quarter" idx="12"/>
          </p:nvPr>
        </p:nvSpPr>
        <p:spPr/>
        <p:txBody>
          <a:bodyPr/>
          <a:lstStyle/>
          <a:p>
            <a:pPr>
              <a:defRPr/>
            </a:pPr>
            <a:fld id="{43BD637C-50C3-4BA9-A79A-0A0556615BCE}" type="slidenum">
              <a:rPr lang="fr-FR" smtClean="0"/>
              <a:pPr>
                <a:defRPr/>
              </a:pPr>
              <a:t>9</a:t>
            </a:fld>
            <a:endParaRPr lang="fr-FR"/>
          </a:p>
        </p:txBody>
      </p:sp>
      <p:sp>
        <p:nvSpPr>
          <p:cNvPr id="12" name="Title 1"/>
          <p:cNvSpPr txBox="1">
            <a:spLocks/>
          </p:cNvSpPr>
          <p:nvPr/>
        </p:nvSpPr>
        <p:spPr>
          <a:xfrm>
            <a:off x="899592" y="0"/>
            <a:ext cx="8244408" cy="785818"/>
          </a:xfrm>
          <a:prstGeom prst="rect">
            <a:avLst/>
          </a:prstGeom>
        </p:spPr>
        <p:txBody>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3600" b="1" i="0" kern="0" dirty="0" smtClean="0">
                <a:solidFill>
                  <a:srgbClr val="FF66CC"/>
                </a:solidFill>
                <a:effectLst>
                  <a:outerShdw blurRad="38100" dist="38100" dir="2700000" algn="tl">
                    <a:srgbClr val="000000">
                      <a:alpha val="43137"/>
                    </a:srgbClr>
                  </a:outerShdw>
                </a:effectLst>
                <a:latin typeface="Times New Roman" pitchFamily="18" charset="0"/>
                <a:ea typeface="+mj-ea"/>
                <a:cs typeface="Times New Roman" pitchFamily="18" charset="0"/>
              </a:rPr>
              <a:t>Fermi constant determination</a:t>
            </a:r>
            <a:endParaRPr kumimoji="0" lang="bg-BG" sz="3600" b="1" i="0" u="none" strike="noStrike" kern="0" cap="none" spc="0" normalizeH="0" baseline="0" noProof="0" dirty="0">
              <a:ln>
                <a:noFill/>
              </a:ln>
              <a:solidFill>
                <a:srgbClr val="FF66CC"/>
              </a:solidFill>
              <a:effectLst>
                <a:outerShdw blurRad="38100" dist="38100" dir="2700000" algn="tl">
                  <a:srgbClr val="000000">
                    <a:alpha val="43137"/>
                  </a:srgbClr>
                </a:outerShdw>
              </a:effectLst>
              <a:uLnTx/>
              <a:uFillTx/>
              <a:latin typeface="Times New Roman" pitchFamily="18" charset="0"/>
              <a:ea typeface="+mj-ea"/>
              <a:cs typeface="Times New Roman" pitchFamily="18" charset="0"/>
            </a:endParaRPr>
          </a:p>
        </p:txBody>
      </p:sp>
      <p:grpSp>
        <p:nvGrpSpPr>
          <p:cNvPr id="23" name="Group 22"/>
          <p:cNvGrpSpPr/>
          <p:nvPr/>
        </p:nvGrpSpPr>
        <p:grpSpPr>
          <a:xfrm>
            <a:off x="35496" y="1123776"/>
            <a:ext cx="9108504" cy="5689600"/>
            <a:chOff x="35496" y="1123776"/>
            <a:chExt cx="9108504" cy="5689600"/>
          </a:xfrm>
        </p:grpSpPr>
        <p:grpSp>
          <p:nvGrpSpPr>
            <p:cNvPr id="15" name="Group 14"/>
            <p:cNvGrpSpPr/>
            <p:nvPr/>
          </p:nvGrpSpPr>
          <p:grpSpPr>
            <a:xfrm>
              <a:off x="35496" y="1123776"/>
              <a:ext cx="9108504" cy="5689600"/>
              <a:chOff x="35496" y="1123776"/>
              <a:chExt cx="9108504" cy="5689600"/>
            </a:xfrm>
          </p:grpSpPr>
          <p:grpSp>
            <p:nvGrpSpPr>
              <p:cNvPr id="8" name="Group 7"/>
              <p:cNvGrpSpPr/>
              <p:nvPr/>
            </p:nvGrpSpPr>
            <p:grpSpPr>
              <a:xfrm>
                <a:off x="35496" y="1123776"/>
                <a:ext cx="9073579" cy="5689600"/>
                <a:chOff x="35496" y="669926"/>
                <a:chExt cx="9073579" cy="5689600"/>
              </a:xfrm>
            </p:grpSpPr>
            <p:graphicFrame>
              <p:nvGraphicFramePr>
                <p:cNvPr id="7" name="Object 6"/>
                <p:cNvGraphicFramePr>
                  <a:graphicFrameLocks noChangeAspect="1"/>
                </p:cNvGraphicFramePr>
                <p:nvPr>
                  <p:extLst>
                    <p:ext uri="{D42A27DB-BD31-4B8C-83A1-F6EECF244321}">
                      <p14:modId xmlns:p14="http://schemas.microsoft.com/office/powerpoint/2010/main" val="2555339492"/>
                    </p:ext>
                  </p:extLst>
                </p:nvPr>
              </p:nvGraphicFramePr>
              <p:xfrm>
                <a:off x="130175" y="669926"/>
                <a:ext cx="8978900" cy="5689600"/>
              </p:xfrm>
              <a:graphic>
                <a:graphicData uri="http://schemas.openxmlformats.org/presentationml/2006/ole">
                  <mc:AlternateContent xmlns:mc="http://schemas.openxmlformats.org/markup-compatibility/2006">
                    <mc:Choice xmlns:v="urn:schemas-microsoft-com:vml" Requires="v">
                      <p:oleObj spid="_x0000_s275633" name="Equation" r:id="rId3" imgW="5130720" imgH="3251160" progId="Equation.DSMT4">
                        <p:embed/>
                      </p:oleObj>
                    </mc:Choice>
                    <mc:Fallback>
                      <p:oleObj name="Equation" r:id="rId3" imgW="5130720" imgH="3251160" progId="Equation.DSMT4">
                        <p:embed/>
                        <p:pic>
                          <p:nvPicPr>
                            <p:cNvPr id="0" name=""/>
                            <p:cNvPicPr/>
                            <p:nvPr/>
                          </p:nvPicPr>
                          <p:blipFill>
                            <a:blip r:embed="rId4"/>
                            <a:stretch>
                              <a:fillRect/>
                            </a:stretch>
                          </p:blipFill>
                          <p:spPr>
                            <a:xfrm>
                              <a:off x="130175" y="669926"/>
                              <a:ext cx="8978900" cy="5689600"/>
                            </a:xfrm>
                            <a:prstGeom prst="rect">
                              <a:avLst/>
                            </a:prstGeom>
                          </p:spPr>
                        </p:pic>
                      </p:oleObj>
                    </mc:Fallback>
                  </mc:AlternateContent>
                </a:graphicData>
              </a:graphic>
            </p:graphicFrame>
            <p:sp>
              <p:nvSpPr>
                <p:cNvPr id="13" name="TextBox 2"/>
                <p:cNvSpPr txBox="1">
                  <a:spLocks noChangeArrowheads="1"/>
                </p:cNvSpPr>
                <p:nvPr/>
              </p:nvSpPr>
              <p:spPr bwMode="auto">
                <a:xfrm>
                  <a:off x="35496" y="2822423"/>
                  <a:ext cx="675281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r>
                    <a:rPr lang="de-DE" sz="1600" i="0" dirty="0" smtClean="0">
                      <a:solidFill>
                        <a:srgbClr val="00B050"/>
                      </a:solidFill>
                    </a:rPr>
                    <a:t>R. K. Behrends, R. J. Finkelstein, </a:t>
                  </a:r>
                  <a:r>
                    <a:rPr lang="en-US" sz="1600" i="0" dirty="0">
                      <a:solidFill>
                        <a:srgbClr val="00B050"/>
                      </a:solidFill>
                    </a:rPr>
                    <a:t>&amp;</a:t>
                  </a:r>
                  <a:r>
                    <a:rPr lang="de-DE" sz="1600" i="0" dirty="0" smtClean="0">
                      <a:solidFill>
                        <a:srgbClr val="00B050"/>
                      </a:solidFill>
                    </a:rPr>
                    <a:t> A. Sirlin, Phys. Rev. </a:t>
                  </a:r>
                  <a:r>
                    <a:rPr lang="en-US" sz="1600" b="1" i="0" dirty="0" smtClean="0">
                      <a:solidFill>
                        <a:srgbClr val="00B050"/>
                      </a:solidFill>
                    </a:rPr>
                    <a:t>101</a:t>
                  </a:r>
                  <a:r>
                    <a:rPr lang="en-US" sz="1600" i="0" dirty="0" smtClean="0">
                      <a:solidFill>
                        <a:srgbClr val="00B050"/>
                      </a:solidFill>
                    </a:rPr>
                    <a:t> </a:t>
                  </a:r>
                  <a:r>
                    <a:rPr lang="en-US" sz="1600" i="0" dirty="0">
                      <a:solidFill>
                        <a:srgbClr val="00B050"/>
                      </a:solidFill>
                    </a:rPr>
                    <a:t>(</a:t>
                  </a:r>
                  <a:r>
                    <a:rPr lang="en-US" sz="1600" i="0" dirty="0" smtClean="0">
                      <a:solidFill>
                        <a:srgbClr val="FF0000"/>
                      </a:solidFill>
                    </a:rPr>
                    <a:t>1955</a:t>
                  </a:r>
                  <a:r>
                    <a:rPr lang="en-US" sz="1600" i="0" dirty="0" smtClean="0">
                      <a:solidFill>
                        <a:srgbClr val="00B050"/>
                      </a:solidFill>
                    </a:rPr>
                    <a:t>) 866;</a:t>
                  </a:r>
                  <a:endParaRPr lang="en-US" sz="1600" i="0" dirty="0">
                    <a:solidFill>
                      <a:srgbClr val="00B050"/>
                    </a:solidFill>
                  </a:endParaRPr>
                </a:p>
                <a:p>
                  <a:pPr algn="l" eaLnBrk="1" hangingPunct="1"/>
                  <a:r>
                    <a:rPr lang="en-US" sz="1600" i="0" dirty="0" smtClean="0">
                      <a:solidFill>
                        <a:srgbClr val="00B050"/>
                      </a:solidFill>
                    </a:rPr>
                    <a:t>T</a:t>
                  </a:r>
                  <a:r>
                    <a:rPr lang="en-US" sz="1600" i="0" dirty="0">
                      <a:solidFill>
                        <a:srgbClr val="00B050"/>
                      </a:solidFill>
                    </a:rPr>
                    <a:t>. Kinoshita &amp; A. </a:t>
                  </a:r>
                  <a:r>
                    <a:rPr lang="en-US" sz="1600" i="0" dirty="0" err="1">
                      <a:solidFill>
                        <a:srgbClr val="00B050"/>
                      </a:solidFill>
                    </a:rPr>
                    <a:t>Sirlin</a:t>
                  </a:r>
                  <a:r>
                    <a:rPr lang="en-US" sz="1600" i="0" dirty="0">
                      <a:solidFill>
                        <a:srgbClr val="00B050"/>
                      </a:solidFill>
                    </a:rPr>
                    <a:t>, Phys. Rev. </a:t>
                  </a:r>
                  <a:r>
                    <a:rPr lang="en-US" sz="1600" b="1" i="0" dirty="0">
                      <a:solidFill>
                        <a:srgbClr val="00B050"/>
                      </a:solidFill>
                    </a:rPr>
                    <a:t>113</a:t>
                  </a:r>
                  <a:r>
                    <a:rPr lang="en-US" sz="1600" i="0" dirty="0">
                      <a:solidFill>
                        <a:srgbClr val="00B050"/>
                      </a:solidFill>
                    </a:rPr>
                    <a:t> (</a:t>
                  </a:r>
                  <a:r>
                    <a:rPr lang="en-US" sz="1600" i="0" dirty="0">
                      <a:solidFill>
                        <a:srgbClr val="FF0000"/>
                      </a:solidFill>
                    </a:rPr>
                    <a:t>1959</a:t>
                  </a:r>
                  <a:r>
                    <a:rPr lang="en-US" sz="1600" i="0" dirty="0">
                      <a:solidFill>
                        <a:srgbClr val="00B050"/>
                      </a:solidFill>
                    </a:rPr>
                    <a:t>) 1652</a:t>
                  </a:r>
                </a:p>
              </p:txBody>
            </p:sp>
            <p:sp>
              <p:nvSpPr>
                <p:cNvPr id="14" name="Rectangle 13"/>
                <p:cNvSpPr/>
                <p:nvPr/>
              </p:nvSpPr>
              <p:spPr>
                <a:xfrm>
                  <a:off x="35496" y="2039046"/>
                  <a:ext cx="1080000" cy="714375"/>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16" name="TextBox 2"/>
              <p:cNvSpPr txBox="1">
                <a:spLocks noChangeArrowheads="1"/>
              </p:cNvSpPr>
              <p:nvPr/>
            </p:nvSpPr>
            <p:spPr bwMode="auto">
              <a:xfrm>
                <a:off x="35496" y="4716433"/>
                <a:ext cx="910850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1600" i="0" dirty="0">
                    <a:solidFill>
                      <a:srgbClr val="00B050"/>
                    </a:solidFill>
                  </a:rPr>
                  <a:t>T. van </a:t>
                </a:r>
                <a:r>
                  <a:rPr lang="en-US" sz="1600" i="0" dirty="0" err="1">
                    <a:solidFill>
                      <a:srgbClr val="00B050"/>
                    </a:solidFill>
                  </a:rPr>
                  <a:t>Ritbergen</a:t>
                </a:r>
                <a:r>
                  <a:rPr lang="en-US" sz="1600" i="0" dirty="0">
                    <a:solidFill>
                      <a:srgbClr val="00B050"/>
                    </a:solidFill>
                  </a:rPr>
                  <a:t> &amp; R.G. Stuart, Phys. Rev. </a:t>
                </a:r>
                <a:r>
                  <a:rPr lang="en-US" sz="1600" i="0" dirty="0" err="1">
                    <a:solidFill>
                      <a:srgbClr val="00B050"/>
                    </a:solidFill>
                  </a:rPr>
                  <a:t>Lett</a:t>
                </a:r>
                <a:r>
                  <a:rPr lang="en-US" sz="1600" i="0" dirty="0">
                    <a:solidFill>
                      <a:srgbClr val="00B050"/>
                    </a:solidFill>
                  </a:rPr>
                  <a:t>. </a:t>
                </a:r>
                <a:r>
                  <a:rPr lang="en-US" sz="1600" b="1" i="0" dirty="0">
                    <a:solidFill>
                      <a:srgbClr val="00B050"/>
                    </a:solidFill>
                  </a:rPr>
                  <a:t>82</a:t>
                </a:r>
                <a:r>
                  <a:rPr lang="en-US" sz="1600" i="0" dirty="0">
                    <a:solidFill>
                      <a:srgbClr val="00B050"/>
                    </a:solidFill>
                  </a:rPr>
                  <a:t> (</a:t>
                </a:r>
                <a:r>
                  <a:rPr lang="en-US" sz="1600" i="0" dirty="0">
                    <a:solidFill>
                      <a:srgbClr val="FF0000"/>
                    </a:solidFill>
                  </a:rPr>
                  <a:t>1999</a:t>
                </a:r>
                <a:r>
                  <a:rPr lang="en-US" sz="1600" i="0" dirty="0">
                    <a:solidFill>
                      <a:srgbClr val="00B050"/>
                    </a:solidFill>
                  </a:rPr>
                  <a:t>) </a:t>
                </a:r>
                <a:r>
                  <a:rPr lang="en-US" sz="1600" i="0" dirty="0" smtClean="0">
                    <a:solidFill>
                      <a:srgbClr val="00B050"/>
                    </a:solidFill>
                  </a:rPr>
                  <a:t>488</a:t>
                </a:r>
              </a:p>
              <a:p>
                <a:pPr algn="l" eaLnBrk="1" hangingPunct="1"/>
                <a:r>
                  <a:rPr lang="en-US" sz="1600" i="0" dirty="0">
                    <a:solidFill>
                      <a:srgbClr val="00B050"/>
                    </a:solidFill>
                  </a:rPr>
                  <a:t> </a:t>
                </a:r>
                <a:r>
                  <a:rPr lang="en-US" sz="1600" i="0" dirty="0" smtClean="0">
                    <a:solidFill>
                      <a:srgbClr val="00B050"/>
                    </a:solidFill>
                  </a:rPr>
                  <a:t>                                                              </a:t>
                </a:r>
                <a:r>
                  <a:rPr lang="en-US" sz="1600" i="0" dirty="0">
                    <a:solidFill>
                      <a:srgbClr val="00B050"/>
                    </a:solidFill>
                  </a:rPr>
                  <a:t>A. Pak &amp; A. </a:t>
                </a:r>
                <a:r>
                  <a:rPr lang="en-US" sz="1600" i="0" dirty="0" err="1">
                    <a:solidFill>
                      <a:srgbClr val="00B050"/>
                    </a:solidFill>
                  </a:rPr>
                  <a:t>Czarnecki</a:t>
                </a:r>
                <a:r>
                  <a:rPr lang="en-US" sz="1600" i="0" dirty="0">
                    <a:solidFill>
                      <a:srgbClr val="00B050"/>
                    </a:solidFill>
                  </a:rPr>
                  <a:t>, Phys. Rev. </a:t>
                </a:r>
                <a:r>
                  <a:rPr lang="en-US" sz="1600" i="0" dirty="0" err="1">
                    <a:solidFill>
                      <a:srgbClr val="00B050"/>
                    </a:solidFill>
                  </a:rPr>
                  <a:t>Lett</a:t>
                </a:r>
                <a:r>
                  <a:rPr lang="en-US" sz="1600" i="0" dirty="0">
                    <a:solidFill>
                      <a:srgbClr val="00B050"/>
                    </a:solidFill>
                  </a:rPr>
                  <a:t>. </a:t>
                </a:r>
                <a:r>
                  <a:rPr lang="en-US" sz="1600" b="1" i="0" dirty="0">
                    <a:solidFill>
                      <a:srgbClr val="00B050"/>
                    </a:solidFill>
                  </a:rPr>
                  <a:t>100</a:t>
                </a:r>
                <a:r>
                  <a:rPr lang="en-US" sz="1600" i="0" dirty="0">
                    <a:solidFill>
                      <a:srgbClr val="00B050"/>
                    </a:solidFill>
                  </a:rPr>
                  <a:t> (</a:t>
                </a:r>
                <a:r>
                  <a:rPr lang="en-US" sz="1600" i="0" dirty="0">
                    <a:solidFill>
                      <a:srgbClr val="FF0000"/>
                    </a:solidFill>
                  </a:rPr>
                  <a:t>2008</a:t>
                </a:r>
                <a:r>
                  <a:rPr lang="en-US" sz="1600" i="0" dirty="0">
                    <a:solidFill>
                      <a:srgbClr val="00B050"/>
                    </a:solidFill>
                  </a:rPr>
                  <a:t>) </a:t>
                </a:r>
                <a:r>
                  <a:rPr lang="bg-BG" sz="1600" i="0" dirty="0" smtClean="0">
                    <a:solidFill>
                      <a:srgbClr val="00B050"/>
                    </a:solidFill>
                  </a:rPr>
                  <a:t>241807</a:t>
                </a:r>
                <a:r>
                  <a:rPr lang="en-US" sz="1600" i="0" dirty="0" smtClean="0">
                    <a:solidFill>
                      <a:srgbClr val="00B050"/>
                    </a:solidFill>
                  </a:rPr>
                  <a:t> </a:t>
                </a:r>
                <a:endParaRPr lang="en-US" sz="1600" i="0" dirty="0">
                  <a:solidFill>
                    <a:srgbClr val="00B050"/>
                  </a:solidFill>
                </a:endParaRPr>
              </a:p>
            </p:txBody>
          </p:sp>
          <p:sp>
            <p:nvSpPr>
              <p:cNvPr id="17" name="Rectangle 16"/>
              <p:cNvSpPr/>
              <p:nvPr/>
            </p:nvSpPr>
            <p:spPr>
              <a:xfrm>
                <a:off x="1187744" y="4032000"/>
                <a:ext cx="5220000" cy="714375"/>
              </a:xfrm>
              <a:prstGeom prst="rect">
                <a:avLst/>
              </a:prstGeom>
              <a:solidFill>
                <a:schemeClr val="accent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Rectangle 17"/>
              <p:cNvSpPr/>
              <p:nvPr/>
            </p:nvSpPr>
            <p:spPr>
              <a:xfrm>
                <a:off x="6444328" y="4032000"/>
                <a:ext cx="1116000" cy="714375"/>
              </a:xfrm>
              <a:prstGeom prst="rect">
                <a:avLst/>
              </a:prstGeom>
              <a:solidFill>
                <a:srgbClr val="FF66CC">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Up Arrow 18"/>
              <p:cNvSpPr>
                <a:spLocks noChangeAspect="1"/>
              </p:cNvSpPr>
              <p:nvPr/>
            </p:nvSpPr>
            <p:spPr>
              <a:xfrm>
                <a:off x="6993855" y="4788000"/>
                <a:ext cx="98425" cy="1952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Up Arrow 19"/>
              <p:cNvSpPr>
                <a:spLocks noChangeAspect="1"/>
              </p:cNvSpPr>
              <p:nvPr/>
            </p:nvSpPr>
            <p:spPr>
              <a:xfrm>
                <a:off x="2843808" y="4581128"/>
                <a:ext cx="98425" cy="1952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Up Arrow 20"/>
              <p:cNvSpPr>
                <a:spLocks noChangeAspect="1"/>
              </p:cNvSpPr>
              <p:nvPr/>
            </p:nvSpPr>
            <p:spPr>
              <a:xfrm>
                <a:off x="369119" y="3140968"/>
                <a:ext cx="98425" cy="1952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grpSp>
        <p:sp>
          <p:nvSpPr>
            <p:cNvPr id="22" name="Rectangle 21"/>
            <p:cNvSpPr/>
            <p:nvPr/>
          </p:nvSpPr>
          <p:spPr bwMode="auto">
            <a:xfrm>
              <a:off x="4032000" y="6381328"/>
              <a:ext cx="144016" cy="324000"/>
            </a:xfrm>
            <a:prstGeom prst="rect">
              <a:avLst/>
            </a:prstGeom>
            <a:solidFill>
              <a:srgbClr val="FF66CC">
                <a:alpha val="40000"/>
              </a:srgbClr>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sp>
          <p:nvSpPr>
            <p:cNvPr id="24" name="Rectangle 23"/>
            <p:cNvSpPr/>
            <p:nvPr/>
          </p:nvSpPr>
          <p:spPr bwMode="auto">
            <a:xfrm>
              <a:off x="6454800" y="6381328"/>
              <a:ext cx="144016" cy="324000"/>
            </a:xfrm>
            <a:prstGeom prst="rect">
              <a:avLst/>
            </a:prstGeom>
            <a:solidFill>
              <a:srgbClr val="FF66CC">
                <a:alpha val="40000"/>
              </a:srgbClr>
            </a:solidFill>
            <a:ln w="9525" cap="flat" cmpd="sng" algn="ctr">
              <a:solidFill>
                <a:schemeClr val="tx1"/>
              </a:solidFill>
              <a:prstDash val="solid"/>
              <a:round/>
              <a:headEnd type="none" w="med" len="med"/>
              <a:tailEnd type="none" w="med" len="med"/>
            </a:ln>
            <a:effectLst/>
          </p:spPr>
          <p:txBody>
            <a:bodyPr rtlCol="0" anchor="ctr"/>
            <a:lstStyle/>
            <a:p>
              <a:pPr algn="ctr"/>
              <a:endParaRPr lang="bg-BG"/>
            </a:p>
          </p:txBody>
        </p:sp>
      </p:grpSp>
      <p:sp>
        <p:nvSpPr>
          <p:cNvPr id="26" name="TextBox 9"/>
          <p:cNvSpPr txBox="1">
            <a:spLocks noChangeArrowheads="1"/>
          </p:cNvSpPr>
          <p:nvPr/>
        </p:nvSpPr>
        <p:spPr bwMode="auto">
          <a:xfrm>
            <a:off x="1102137" y="585763"/>
            <a:ext cx="804186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l" eaLnBrk="1" hangingPunct="1"/>
            <a:r>
              <a:rPr lang="en-US" sz="2000" i="0" dirty="0"/>
              <a:t>Theoretical uncertainty in the determination of </a:t>
            </a:r>
            <a:r>
              <a:rPr lang="en-US" sz="2000" i="0" dirty="0" smtClean="0"/>
              <a:t>G</a:t>
            </a:r>
            <a:r>
              <a:rPr lang="en-US" sz="2000" i="0" baseline="-25000" dirty="0" smtClean="0"/>
              <a:t>F</a:t>
            </a:r>
            <a:r>
              <a:rPr lang="en-US" sz="2000" i="0" dirty="0" smtClean="0"/>
              <a:t> </a:t>
            </a:r>
            <a:r>
              <a:rPr lang="en-US" sz="2000" i="0" dirty="0"/>
              <a:t>is less than 0.3 </a:t>
            </a:r>
            <a:r>
              <a:rPr lang="en-US" sz="2000" i="0" dirty="0" smtClean="0"/>
              <a:t>ppm</a:t>
            </a:r>
            <a:endParaRPr lang="en-US" sz="2000" i="0" dirty="0"/>
          </a:p>
        </p:txBody>
      </p:sp>
    </p:spTree>
    <p:extLst>
      <p:ext uri="{BB962C8B-B14F-4D97-AF65-F5344CB8AC3E}">
        <p14:creationId xmlns:p14="http://schemas.microsoft.com/office/powerpoint/2010/main" val="406495775"/>
      </p:ext>
    </p:extLst>
  </p:cSld>
  <p:clrMapOvr>
    <a:masterClrMapping/>
  </p:clrMapOvr>
  <p:timing>
    <p:tnLst>
      <p:par>
        <p:cTn id="1" dur="indefinite" restart="never" nodeType="tmRoot"/>
      </p:par>
    </p:tnLst>
  </p:timing>
</p:sld>
</file>

<file path=ppt/theme/theme1.xml><?xml version="1.0" encoding="utf-8"?>
<a:theme xmlns:a="http://schemas.openxmlformats.org/drawingml/2006/main" name="Fusion">
  <a:themeElements>
    <a:clrScheme name="Fusion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fontScheme name="Fusio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66CC"/>
        </a:solidFill>
        <a:ln w="9525" cap="flat" cmpd="sng" algn="ctr">
          <a:solidFill>
            <a:schemeClr val="tx1"/>
          </a:solidFill>
          <a:prstDash val="solid"/>
          <a:round/>
          <a:headEnd type="none" w="med" len="med"/>
          <a:tailEnd type="none" w="med" len="med"/>
        </a:ln>
        <a:effectLst/>
      </a:spPr>
      <a:bodyPr/>
      <a:lstStyle>
        <a:defPPr>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de-DE" sz="2400" b="0" i="1" u="none" strike="noStrike" cap="none" normalizeH="0" baseline="0" smtClean="0">
            <a:ln>
              <a:noFill/>
            </a:ln>
            <a:solidFill>
              <a:schemeClr val="folHlink"/>
            </a:solidFill>
            <a:effectLst/>
            <a:latin typeface="Tahoma" pitchFamily="34" charset="0"/>
          </a:defRPr>
        </a:defPPr>
      </a:lstStyle>
    </a:lnDef>
  </a:objectDefaults>
  <a:extraClrSchemeLst>
    <a:extraClrScheme>
      <a:clrScheme name="Fusion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Fusion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Fusion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Fusion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Fusion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Fusion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Fusion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Designs\Fusion.pot</Template>
  <TotalTime>17729</TotalTime>
  <Words>1599</Words>
  <Application>Microsoft Office PowerPoint</Application>
  <PresentationFormat>On-screen Show (4:3)</PresentationFormat>
  <Paragraphs>341</Paragraphs>
  <Slides>63</Slides>
  <Notes>1</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63</vt:i4>
      </vt:variant>
    </vt:vector>
  </HeadingPairs>
  <TitlesOfParts>
    <vt:vector size="66" baseType="lpstr">
      <vt:lpstr>Fusion</vt:lpstr>
      <vt:lpstr>Equation</vt:lpstr>
      <vt:lpstr>MathType 4.0 Equation</vt:lpstr>
      <vt:lpstr>PowerPoint Presentation</vt:lpstr>
      <vt:lpstr>Standard Model (SM)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Choosing the third constant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Theoretische Physik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Precision Measurements</dc:title>
  <dc:creator>M.V. Chizhov</dc:creator>
  <cp:lastModifiedBy>Михаил</cp:lastModifiedBy>
  <cp:revision>969</cp:revision>
  <dcterms:created xsi:type="dcterms:W3CDTF">2006-05-16T17:57:20Z</dcterms:created>
  <dcterms:modified xsi:type="dcterms:W3CDTF">2012-06-11T12:27:50Z</dcterms:modified>
</cp:coreProperties>
</file>