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embeddings/oleObject5.bin" ContentType="application/vnd.openxmlformats-officedocument.oleObject"/>
  <Override PartName="/ppt/notesSlides/notesSlide3.xml" ContentType="application/vnd.openxmlformats-officedocument.presentationml.notesSlide+xml"/>
  <Override PartName="/ppt/embeddings/oleObject6.bin" ContentType="application/vnd.openxmlformats-officedocument.oleObject"/>
  <Override PartName="/ppt/embeddings/oleObject7.bin" ContentType="application/vnd.openxmlformats-officedocument.oleObject"/>
  <Override PartName="/ppt/embeddings/oleObject8.bin" ContentType="application/vnd.openxmlformats-officedocument.oleObject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embeddings/oleObject9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7"/>
  </p:notesMasterIdLst>
  <p:handoutMasterIdLst>
    <p:handoutMasterId r:id="rId48"/>
  </p:handoutMasterIdLst>
  <p:sldIdLst>
    <p:sldId id="427" r:id="rId2"/>
    <p:sldId id="397" r:id="rId3"/>
    <p:sldId id="412" r:id="rId4"/>
    <p:sldId id="337" r:id="rId5"/>
    <p:sldId id="389" r:id="rId6"/>
    <p:sldId id="400" r:id="rId7"/>
    <p:sldId id="391" r:id="rId8"/>
    <p:sldId id="390" r:id="rId9"/>
    <p:sldId id="380" r:id="rId10"/>
    <p:sldId id="381" r:id="rId11"/>
    <p:sldId id="392" r:id="rId12"/>
    <p:sldId id="394" r:id="rId13"/>
    <p:sldId id="416" r:id="rId14"/>
    <p:sldId id="387" r:id="rId15"/>
    <p:sldId id="417" r:id="rId16"/>
    <p:sldId id="346" r:id="rId17"/>
    <p:sldId id="347" r:id="rId18"/>
    <p:sldId id="433" r:id="rId19"/>
    <p:sldId id="401" r:id="rId20"/>
    <p:sldId id="413" r:id="rId21"/>
    <p:sldId id="414" r:id="rId22"/>
    <p:sldId id="415" r:id="rId23"/>
    <p:sldId id="442" r:id="rId24"/>
    <p:sldId id="443" r:id="rId25"/>
    <p:sldId id="450" r:id="rId26"/>
    <p:sldId id="448" r:id="rId27"/>
    <p:sldId id="449" r:id="rId28"/>
    <p:sldId id="451" r:id="rId29"/>
    <p:sldId id="452" r:id="rId30"/>
    <p:sldId id="453" r:id="rId31"/>
    <p:sldId id="454" r:id="rId32"/>
    <p:sldId id="426" r:id="rId33"/>
    <p:sldId id="432" r:id="rId34"/>
    <p:sldId id="428" r:id="rId35"/>
    <p:sldId id="429" r:id="rId36"/>
    <p:sldId id="430" r:id="rId37"/>
    <p:sldId id="431" r:id="rId38"/>
    <p:sldId id="434" r:id="rId39"/>
    <p:sldId id="435" r:id="rId40"/>
    <p:sldId id="436" r:id="rId41"/>
    <p:sldId id="437" r:id="rId42"/>
    <p:sldId id="438" r:id="rId43"/>
    <p:sldId id="439" r:id="rId44"/>
    <p:sldId id="440" r:id="rId45"/>
    <p:sldId id="441" r:id="rId4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eter Jacobs" initials="PJ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813" autoAdjust="0"/>
    <p:restoredTop sz="92949" autoAdjust="0"/>
  </p:normalViewPr>
  <p:slideViewPr>
    <p:cSldViewPr>
      <p:cViewPr>
        <p:scale>
          <a:sx n="100" d="100"/>
          <a:sy n="100" d="100"/>
        </p:scale>
        <p:origin x="-472" y="-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72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2" d="100"/>
        <a:sy n="102" d="100"/>
      </p:scale>
      <p:origin x="0" y="553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commentAuthors" Target="commentAuthors.xml"/><Relationship Id="rId51" Type="http://schemas.openxmlformats.org/officeDocument/2006/relationships/presProps" Target="presProps.xml"/><Relationship Id="rId52" Type="http://schemas.openxmlformats.org/officeDocument/2006/relationships/viewProps" Target="viewProps.xml"/><Relationship Id="rId53" Type="http://schemas.openxmlformats.org/officeDocument/2006/relationships/theme" Target="theme/theme1.xml"/><Relationship Id="rId54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notesMaster" Target="notesMasters/notesMaster1.xml"/><Relationship Id="rId48" Type="http://schemas.openxmlformats.org/officeDocument/2006/relationships/handoutMaster" Target="handoutMasters/handoutMaster1.xml"/><Relationship Id="rId4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Relationship Id="rId2" Type="http://schemas.openxmlformats.org/officeDocument/2006/relationships/image" Target="../media/image4.wmf"/><Relationship Id="rId3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3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Relationship Id="rId2" Type="http://schemas.openxmlformats.org/officeDocument/2006/relationships/image" Target="../media/image32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9961BE-C623-544A-B81A-D9D2F9E988FB}" type="datetimeFigureOut">
              <a:rPr lang="en-US" smtClean="0"/>
              <a:pPr/>
              <a:t>6/14/12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189549-FF2C-A34E-84D7-670A0DF2F2B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61654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7D7465D-2034-40D9-A0E5-98A81525827E}" type="datetimeFigureOut">
              <a:rPr lang="en-US"/>
              <a:pPr>
                <a:defRPr/>
              </a:pPr>
              <a:t>6/14/12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7D3445E5-940D-4442-9B9A-B43E01DA8C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40069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4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C904B97-D8C1-470B-A6A9-93154210975E}" type="slidenum">
              <a:rPr lang="en-US"/>
              <a:pPr>
                <a:defRPr/>
              </a:pPr>
              <a:t>7</a:t>
            </a:fld>
            <a:endParaRPr lang="en-US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B5324FF-013F-442A-95AF-C9921A0A17C3}" type="slidenum">
              <a:rPr lang="en-US"/>
              <a:pPr>
                <a:defRPr/>
              </a:pPr>
              <a:t>9</a:t>
            </a:fld>
            <a:endParaRPr lang="en-US"/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4B9C575-3679-444A-8DC7-42B191F5609E}" type="slidenum">
              <a:rPr lang="en-US"/>
              <a:pPr>
                <a:defRPr/>
              </a:pPr>
              <a:t>10</a:t>
            </a:fld>
            <a:endParaRPr lang="en-US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8946C63-B202-46F4-9061-9CCC63370DA5}" type="slidenum">
              <a:rPr lang="en-GB" smtClean="0"/>
              <a:pPr>
                <a:defRPr/>
              </a:pPr>
              <a:t>17</a:t>
            </a:fld>
            <a:endParaRPr lang="en-GB" smtClean="0"/>
          </a:p>
        </p:txBody>
      </p:sp>
      <p:sp>
        <p:nvSpPr>
          <p:cNvPr id="64515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93738"/>
            <a:ext cx="4572000" cy="3429000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1813"/>
            <a:ext cx="5487988" cy="4033837"/>
          </a:xfrm>
          <a:noFill/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A933EFA-87DD-4D05-AE57-EE89635D8566}" type="slidenum">
              <a:rPr lang="en-US"/>
              <a:pPr>
                <a:defRPr/>
              </a:pPr>
              <a:t>34</a:t>
            </a:fld>
            <a:endParaRPr lang="en-US"/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BF7DAE-A45F-954C-BAF0-6E677793E5D0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E457378-0E12-5E45-B7A7-8E0D6C7E3F4E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6/14/12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Hot QCD Matter - Lecture 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B19DF0-08AF-4D0C-90A2-7641251604B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6/14/12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Hot QCD Matter - Lecture 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132CC8-5FCE-4769-8466-59A3D3F50B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6/14/12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Hot QCD Matter - Lecture 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51112F-FD0E-472D-8E2C-91A86D929D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982" y="207295"/>
            <a:ext cx="8227871" cy="58733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>
          <a:xfrm>
            <a:off x="457200" y="6426200"/>
            <a:ext cx="2444750" cy="2921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6/14/12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>
          <a:xfrm>
            <a:off x="3127375" y="6426200"/>
            <a:ext cx="2897188" cy="2921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Hot QCD Matter - Lecture 4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>
          <a:xfrm>
            <a:off x="6554788" y="6426200"/>
            <a:ext cx="2130425" cy="2921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CD4D5E-76D4-49CC-A807-B3668AC7948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772400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90600" y="1219200"/>
            <a:ext cx="3810000" cy="4876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953000" y="1219200"/>
            <a:ext cx="3810000" cy="2362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953000" y="3733800"/>
            <a:ext cx="3810000" cy="2362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239000" y="6553200"/>
            <a:ext cx="1905000" cy="304800"/>
          </a:xfrm>
        </p:spPr>
        <p:txBody>
          <a:bodyPr/>
          <a:lstStyle>
            <a:lvl1pPr>
              <a:defRPr/>
            </a:lvl1pPr>
          </a:lstStyle>
          <a:p>
            <a:fld id="{D837358D-DD38-4E4C-9A58-B20A2AEDF9D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590800" y="6610350"/>
            <a:ext cx="3657600" cy="2476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Hot QCD Matter - Lecture 4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6/14/12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Hot QCD Matter - Lecture 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FC26AD-F5B3-4856-8FA6-8D576149B8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9144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solidFill>
                  <a:srgbClr val="FF0000"/>
                </a:solidFill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6/14/12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Hot QCD Matter - Lecture 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37C681-6494-4400-9BF9-20818CF23C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6/14/12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Hot QCD Matter - Lecture 4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529870-4D60-4D94-8866-D6B72B5335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6/14/12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Hot QCD Matter - Lecture 4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FC3CCB-2ED2-43FD-B2D1-7A5A017843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6/14/12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Hot QCD Matter - Lecture 4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D64CBD-586A-492E-8A96-7A647CC994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6/14/12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Hot QCD Matter - Lecture 4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306D98-D1B6-43B7-B9DE-9DA02B8DB4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6/14/12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Hot QCD Matter - Lecture 4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476300-45C1-4E5F-9D1C-6F64E837A0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6/14/12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Hot QCD Matter - Lecture 4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C7ED1E-F542-426E-B360-C1575129F7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0"/>
            <a:ext cx="8229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mtClean="0"/>
              <a:t>6/14/12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 smtClean="0"/>
              <a:t>Hot QCD Matter - Lecture 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297B60D-2770-4377-A80A-02F556D4FF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0" r:id="rId1"/>
    <p:sldLayoutId id="2147484040" r:id="rId2"/>
    <p:sldLayoutId id="2147484041" r:id="rId3"/>
    <p:sldLayoutId id="2147484042" r:id="rId4"/>
    <p:sldLayoutId id="2147484043" r:id="rId5"/>
    <p:sldLayoutId id="2147484044" r:id="rId6"/>
    <p:sldLayoutId id="2147484045" r:id="rId7"/>
    <p:sldLayoutId id="2147484046" r:id="rId8"/>
    <p:sldLayoutId id="2147484047" r:id="rId9"/>
    <p:sldLayoutId id="2147484048" r:id="rId10"/>
    <p:sldLayoutId id="2147484049" r:id="rId11"/>
    <p:sldLayoutId id="2147484051" r:id="rId12"/>
    <p:sldLayoutId id="2147484052" r:id="rId13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kern="1200">
          <a:solidFill>
            <a:srgbClr val="FF0000"/>
          </a:solidFill>
          <a:latin typeface="+mn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0000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0000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0000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rgbClr val="FF0000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FF0000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FF0000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FF0000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FF0000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Relationship Id="rId3" Type="http://schemas.openxmlformats.org/officeDocument/2006/relationships/image" Target="../media/image2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4" Type="http://schemas.openxmlformats.org/officeDocument/2006/relationships/oleObject" Target="../embeddings/oleObject6.bin"/><Relationship Id="rId5" Type="http://schemas.openxmlformats.org/officeDocument/2006/relationships/image" Target="../media/image23.wmf"/><Relationship Id="rId6" Type="http://schemas.openxmlformats.org/officeDocument/2006/relationships/image" Target="../media/image24.png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4" Type="http://schemas.openxmlformats.org/officeDocument/2006/relationships/image" Target="../media/image27.emf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5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8.png"/><Relationship Id="rId3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Relationship Id="rId3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4" Type="http://schemas.openxmlformats.org/officeDocument/2006/relationships/image" Target="../media/image31.wmf"/><Relationship Id="rId5" Type="http://schemas.openxmlformats.org/officeDocument/2006/relationships/oleObject" Target="../embeddings/oleObject8.bin"/><Relationship Id="rId6" Type="http://schemas.openxmlformats.org/officeDocument/2006/relationships/image" Target="../media/image32.wmf"/><Relationship Id="rId7" Type="http://schemas.openxmlformats.org/officeDocument/2006/relationships/image" Target="../media/image33.e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4.png"/><Relationship Id="rId3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35.w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7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png"/><Relationship Id="rId3" Type="http://schemas.openxmlformats.org/officeDocument/2006/relationships/image" Target="../media/image4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gif"/><Relationship Id="rId5" Type="http://schemas.openxmlformats.org/officeDocument/2006/relationships/oleObject" Target="../embeddings/oleObject1.bin"/><Relationship Id="rId6" Type="http://schemas.openxmlformats.org/officeDocument/2006/relationships/image" Target="../media/image3.wmf"/><Relationship Id="rId7" Type="http://schemas.openxmlformats.org/officeDocument/2006/relationships/oleObject" Target="../embeddings/oleObject2.bin"/><Relationship Id="rId8" Type="http://schemas.openxmlformats.org/officeDocument/2006/relationships/image" Target="../media/image4.wmf"/><Relationship Id="rId9" Type="http://schemas.openxmlformats.org/officeDocument/2006/relationships/oleObject" Target="../embeddings/oleObject3.bin"/><Relationship Id="rId10" Type="http://schemas.openxmlformats.org/officeDocument/2006/relationships/image" Target="../media/image5.wmf"/><Relationship Id="rId11" Type="http://schemas.openxmlformats.org/officeDocument/2006/relationships/image" Target="../media/image8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2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4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7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4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0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emf"/><Relationship Id="rId3" Type="http://schemas.openxmlformats.org/officeDocument/2006/relationships/image" Target="../media/image54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4" Type="http://schemas.openxmlformats.org/officeDocument/2006/relationships/image" Target="../media/image9.wmf"/><Relationship Id="rId5" Type="http://schemas.openxmlformats.org/officeDocument/2006/relationships/image" Target="../media/image10.pn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6.emf"/><Relationship Id="rId3" Type="http://schemas.openxmlformats.org/officeDocument/2006/relationships/image" Target="../media/image57.emf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8.e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59.jpeg"/><Relationship Id="rId5" Type="http://schemas.openxmlformats.org/officeDocument/2006/relationships/image" Target="../media/image60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1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2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4" Type="http://schemas.openxmlformats.org/officeDocument/2006/relationships/image" Target="../media/image64.png"/><Relationship Id="rId5" Type="http://schemas.openxmlformats.org/officeDocument/2006/relationships/image" Target="../media/image65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6.emf"/><Relationship Id="rId3" Type="http://schemas.openxmlformats.org/officeDocument/2006/relationships/image" Target="../media/image67.e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69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4" Type="http://schemas.openxmlformats.org/officeDocument/2006/relationships/image" Target="../media/image71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4" Type="http://schemas.openxmlformats.org/officeDocument/2006/relationships/image" Target="../media/image9.wmf"/><Relationship Id="rId5" Type="http://schemas.openxmlformats.org/officeDocument/2006/relationships/image" Target="../media/image10.png"/><Relationship Id="rId1" Type="http://schemas.openxmlformats.org/officeDocument/2006/relationships/vmlDrawing" Target="../drawings/vmlDrawing6.vml"/><Relationship Id="rId2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2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3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69.png"/><Relationship Id="rId5" Type="http://schemas.openxmlformats.org/officeDocument/2006/relationships/image" Target="../media/image20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4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5.png"/><Relationship Id="rId3" Type="http://schemas.openxmlformats.org/officeDocument/2006/relationships/image" Target="../media/image7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4" Type="http://schemas.openxmlformats.org/officeDocument/2006/relationships/image" Target="../media/image17.emf"/><Relationship Id="rId5" Type="http://schemas.openxmlformats.org/officeDocument/2006/relationships/image" Target="../media/image18.emf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Relationship Id="rId3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4" Type="http://schemas.openxmlformats.org/officeDocument/2006/relationships/oleObject" Target="../embeddings/oleObject5.bin"/><Relationship Id="rId5" Type="http://schemas.openxmlformats.org/officeDocument/2006/relationships/image" Target="../media/image21.wmf"/><Relationship Id="rId6" Type="http://schemas.openxmlformats.org/officeDocument/2006/relationships/image" Target="../media/image22.png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772400" cy="1470025"/>
          </a:xfrm>
        </p:spPr>
        <p:txBody>
          <a:bodyPr/>
          <a:lstStyle/>
          <a:p>
            <a:r>
              <a:rPr lang="en-US" dirty="0" smtClean="0"/>
              <a:t>Hot QCD Matter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10885" y="3093834"/>
            <a:ext cx="6400800" cy="1015899"/>
          </a:xfrm>
        </p:spPr>
        <p:txBody>
          <a:bodyPr>
            <a:normAutofit/>
          </a:bodyPr>
          <a:lstStyle/>
          <a:p>
            <a:r>
              <a:rPr lang="en-US" i="1" dirty="0" smtClean="0">
                <a:solidFill>
                  <a:srgbClr val="0000FF"/>
                </a:solidFill>
              </a:rPr>
              <a:t>Peter Jacobs</a:t>
            </a:r>
          </a:p>
          <a:p>
            <a:r>
              <a:rPr lang="en-US" i="1" dirty="0" smtClean="0">
                <a:solidFill>
                  <a:srgbClr val="0000FF"/>
                </a:solidFill>
              </a:rPr>
              <a:t>Lawrence Berkeley National Laboratory/CERN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6/14/12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29E33-B620-47F9-BB04-8846C2A5AFCC}" type="slidenum">
              <a:rPr kumimoji="0" lang="en-US" smtClean="0"/>
              <a:pPr/>
              <a:t>1</a:t>
            </a:fld>
            <a:endParaRPr kumimoji="0"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Hot QCD Matter - Lecture 4</a:t>
            </a:r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85800" y="4483100"/>
            <a:ext cx="7603305" cy="132343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latin typeface="Times New Roman"/>
                <a:cs typeface="Times New Roman"/>
              </a:rPr>
              <a:t>Lecture 1: Tools</a:t>
            </a:r>
          </a:p>
          <a:p>
            <a:r>
              <a:rPr lang="en-US" sz="2000" i="1" dirty="0" smtClean="0">
                <a:latin typeface="Times New Roman"/>
                <a:cs typeface="Times New Roman"/>
              </a:rPr>
              <a:t>Lecture 2: Initial conditions: </a:t>
            </a:r>
            <a:r>
              <a:rPr lang="en-US" sz="2000" i="1" dirty="0" err="1" smtClean="0">
                <a:latin typeface="Times New Roman"/>
                <a:cs typeface="Times New Roman"/>
              </a:rPr>
              <a:t>partonic</a:t>
            </a:r>
            <a:r>
              <a:rPr lang="en-US" sz="2000" i="1" dirty="0" smtClean="0">
                <a:latin typeface="Times New Roman"/>
                <a:cs typeface="Times New Roman"/>
              </a:rPr>
              <a:t> structure and global observables</a:t>
            </a:r>
          </a:p>
          <a:p>
            <a:r>
              <a:rPr lang="en-US" sz="2000" i="1" dirty="0" smtClean="0">
                <a:latin typeface="Times New Roman"/>
                <a:cs typeface="Times New Roman"/>
              </a:rPr>
              <a:t>Lecture 3: Collective flow and hydrodynamics</a:t>
            </a:r>
          </a:p>
          <a:p>
            <a:r>
              <a:rPr lang="en-US" sz="2000" i="1" dirty="0" smtClean="0">
                <a:solidFill>
                  <a:srgbClr val="008000"/>
                </a:solidFill>
                <a:latin typeface="Times New Roman"/>
                <a:cs typeface="Times New Roman"/>
              </a:rPr>
              <a:t>Lecture 4: Jets and other hard probes</a:t>
            </a:r>
          </a:p>
        </p:txBody>
      </p:sp>
      <p:pic>
        <p:nvPicPr>
          <p:cNvPr id="11" name="Picture 7" descr="LBNL logo.bmp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27900" y="63500"/>
            <a:ext cx="1752600" cy="106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1" descr="cern_logo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00" y="146050"/>
            <a:ext cx="1193800" cy="119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14719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0"/>
            <a:ext cx="8610600" cy="1295400"/>
          </a:xfrm>
        </p:spPr>
        <p:txBody>
          <a:bodyPr/>
          <a:lstStyle/>
          <a:p>
            <a:r>
              <a:rPr lang="en-US" sz="3200" smtClean="0"/>
              <a:t>Jet quenching I: leading hadrons are suppressed, </a:t>
            </a:r>
            <a:br>
              <a:rPr lang="en-US" sz="3200" smtClean="0"/>
            </a:br>
            <a:r>
              <a:rPr lang="en-US" sz="3200" smtClean="0"/>
              <a:t>photons are not</a:t>
            </a:r>
          </a:p>
        </p:txBody>
      </p:sp>
      <p:sp>
        <p:nvSpPr>
          <p:cNvPr id="34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F81899-9DB3-4167-B3DA-CD9364F45055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228600" y="990600"/>
          <a:ext cx="3224213" cy="812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39" name="Equation" r:id="rId4" imgW="1815840" imgH="457200" progId="Equation.3">
                  <p:embed/>
                </p:oleObj>
              </mc:Choice>
              <mc:Fallback>
                <p:oleObj name="Equation" r:id="rId4" imgW="1815840" imgH="4572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990600"/>
                        <a:ext cx="3224213" cy="812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99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Group 33"/>
          <p:cNvGrpSpPr>
            <a:grpSpLocks/>
          </p:cNvGrpSpPr>
          <p:nvPr/>
        </p:nvGrpSpPr>
        <p:grpSpPr bwMode="auto">
          <a:xfrm>
            <a:off x="304800" y="1905000"/>
            <a:ext cx="8534400" cy="4692650"/>
            <a:chOff x="192" y="1200"/>
            <a:chExt cx="5376" cy="2956"/>
          </a:xfrm>
        </p:grpSpPr>
        <p:pic>
          <p:nvPicPr>
            <p:cNvPr id="3103" name="Picture 5" descr="raa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92" y="1200"/>
              <a:ext cx="4242" cy="29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04" name="Text Box 6"/>
            <p:cNvSpPr txBox="1">
              <a:spLocks noChangeArrowheads="1"/>
            </p:cNvSpPr>
            <p:nvPr/>
          </p:nvSpPr>
          <p:spPr bwMode="auto">
            <a:xfrm>
              <a:off x="1024" y="1214"/>
              <a:ext cx="116" cy="231"/>
            </a:xfrm>
            <a:prstGeom prst="rect">
              <a:avLst/>
            </a:prstGeom>
            <a:noFill/>
            <a:ln w="1587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endParaRPr lang="en-US">
                <a:solidFill>
                  <a:schemeClr val="tx2"/>
                </a:solidFill>
              </a:endParaRPr>
            </a:p>
          </p:txBody>
        </p:sp>
        <p:sp>
          <p:nvSpPr>
            <p:cNvPr id="2" name="Text Box 7"/>
            <p:cNvSpPr txBox="1">
              <a:spLocks noChangeArrowheads="1"/>
            </p:cNvSpPr>
            <p:nvPr/>
          </p:nvSpPr>
          <p:spPr bwMode="auto">
            <a:xfrm>
              <a:off x="4416" y="2976"/>
              <a:ext cx="1152" cy="404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b="1" dirty="0">
                  <a:solidFill>
                    <a:srgbClr val="FF0000"/>
                  </a:solidFill>
                  <a:latin typeface="+mn-lt"/>
                </a:rPr>
                <a:t>Jet fragments (color-charged)</a:t>
              </a:r>
            </a:p>
          </p:txBody>
        </p:sp>
        <p:sp>
          <p:nvSpPr>
            <p:cNvPr id="3105" name="Text Box 8"/>
            <p:cNvSpPr txBox="1">
              <a:spLocks noChangeArrowheads="1"/>
            </p:cNvSpPr>
            <p:nvPr/>
          </p:nvSpPr>
          <p:spPr bwMode="auto">
            <a:xfrm>
              <a:off x="4416" y="2352"/>
              <a:ext cx="1056" cy="404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b="1" dirty="0">
                  <a:solidFill>
                    <a:srgbClr val="00B050"/>
                  </a:solidFill>
                  <a:latin typeface="+mn-lt"/>
                </a:rPr>
                <a:t>Photons (color-neutral)</a:t>
              </a:r>
            </a:p>
          </p:txBody>
        </p:sp>
      </p:grpSp>
      <p:sp>
        <p:nvSpPr>
          <p:cNvPr id="3078" name="Rectangle 10"/>
          <p:cNvSpPr>
            <a:spLocks noChangeArrowheads="1"/>
          </p:cNvSpPr>
          <p:nvPr/>
        </p:nvSpPr>
        <p:spPr bwMode="auto">
          <a:xfrm>
            <a:off x="6956425" y="1306513"/>
            <a:ext cx="1711325" cy="658812"/>
          </a:xfrm>
          <a:prstGeom prst="rect">
            <a:avLst/>
          </a:prstGeom>
          <a:solidFill>
            <a:srgbClr val="FF3300">
              <a:alpha val="50195"/>
            </a:srgbClr>
          </a:solidFill>
          <a:ln w="1587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3079" name="Oval 11"/>
          <p:cNvSpPr>
            <a:spLocks noChangeArrowheads="1"/>
          </p:cNvSpPr>
          <p:nvPr/>
        </p:nvSpPr>
        <p:spPr bwMode="auto">
          <a:xfrm>
            <a:off x="8555038" y="1311275"/>
            <a:ext cx="217487" cy="657225"/>
          </a:xfrm>
          <a:prstGeom prst="ellipse">
            <a:avLst/>
          </a:prstGeom>
          <a:gradFill rotWithShape="0">
            <a:gsLst>
              <a:gs pos="0">
                <a:schemeClr val="hlink"/>
              </a:gs>
              <a:gs pos="100000">
                <a:srgbClr val="FFFF00"/>
              </a:gs>
            </a:gsLst>
            <a:lin ang="0" scaled="1"/>
          </a:gradFill>
          <a:ln w="15875">
            <a:noFill/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3080" name="Oval 12"/>
          <p:cNvSpPr>
            <a:spLocks noChangeArrowheads="1"/>
          </p:cNvSpPr>
          <p:nvPr/>
        </p:nvSpPr>
        <p:spPr bwMode="auto">
          <a:xfrm rot="-10751627">
            <a:off x="6843713" y="1308100"/>
            <a:ext cx="217487" cy="658813"/>
          </a:xfrm>
          <a:prstGeom prst="ellipse">
            <a:avLst/>
          </a:prstGeom>
          <a:gradFill rotWithShape="0">
            <a:gsLst>
              <a:gs pos="0">
                <a:srgbClr val="FFFF00"/>
              </a:gs>
              <a:gs pos="100000">
                <a:schemeClr val="hlink"/>
              </a:gs>
            </a:gsLst>
            <a:lin ang="0" scaled="1"/>
          </a:gradFill>
          <a:ln w="15875">
            <a:noFill/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3081" name="Line 13"/>
          <p:cNvSpPr>
            <a:spLocks noChangeShapeType="1"/>
          </p:cNvSpPr>
          <p:nvPr/>
        </p:nvSpPr>
        <p:spPr bwMode="auto">
          <a:xfrm flipH="1">
            <a:off x="6553200" y="1639888"/>
            <a:ext cx="254000" cy="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3082" name="Line 14"/>
          <p:cNvSpPr>
            <a:spLocks noChangeShapeType="1"/>
          </p:cNvSpPr>
          <p:nvPr/>
        </p:nvSpPr>
        <p:spPr bwMode="auto">
          <a:xfrm rot="10800965" flipH="1">
            <a:off x="8890000" y="1598613"/>
            <a:ext cx="254000" cy="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 type="triangle" w="med" len="med"/>
          </a:ln>
        </p:spPr>
        <p:txBody>
          <a:bodyPr>
            <a:spAutoFit/>
          </a:bodyPr>
          <a:lstStyle/>
          <a:p>
            <a:endParaRPr lang="en-US"/>
          </a:p>
        </p:txBody>
      </p:sp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7100888" y="914400"/>
            <a:ext cx="1384300" cy="1143000"/>
            <a:chOff x="714" y="576"/>
            <a:chExt cx="1288" cy="1330"/>
          </a:xfrm>
        </p:grpSpPr>
        <p:sp>
          <p:nvSpPr>
            <p:cNvPr id="3086" name="Line 16"/>
            <p:cNvSpPr>
              <a:spLocks noChangeShapeType="1"/>
            </p:cNvSpPr>
            <p:nvPr/>
          </p:nvSpPr>
          <p:spPr bwMode="auto">
            <a:xfrm>
              <a:off x="714" y="1386"/>
              <a:ext cx="365" cy="0"/>
            </a:xfrm>
            <a:prstGeom prst="line">
              <a:avLst/>
            </a:prstGeom>
            <a:noFill/>
            <a:ln w="50800">
              <a:solidFill>
                <a:srgbClr val="00B050"/>
              </a:solidFill>
              <a:round/>
              <a:headEnd/>
              <a:tailEnd type="triangle" w="med" len="med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087" name="Line 17"/>
            <p:cNvSpPr>
              <a:spLocks noChangeShapeType="1"/>
            </p:cNvSpPr>
            <p:nvPr/>
          </p:nvSpPr>
          <p:spPr bwMode="auto">
            <a:xfrm rot="10800000">
              <a:off x="1637" y="1380"/>
              <a:ext cx="365" cy="0"/>
            </a:xfrm>
            <a:prstGeom prst="line">
              <a:avLst/>
            </a:prstGeom>
            <a:noFill/>
            <a:ln w="50800">
              <a:solidFill>
                <a:srgbClr val="00B050"/>
              </a:solidFill>
              <a:round/>
              <a:headEnd/>
              <a:tailEnd type="triangle" w="med" len="med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088" name="AutoShape 18"/>
            <p:cNvSpPr>
              <a:spLocks noChangeArrowheads="1"/>
            </p:cNvSpPr>
            <p:nvPr/>
          </p:nvSpPr>
          <p:spPr bwMode="auto">
            <a:xfrm>
              <a:off x="1273" y="1276"/>
              <a:ext cx="209" cy="210"/>
            </a:xfrm>
            <a:prstGeom prst="irregularSeal1">
              <a:avLst/>
            </a:prstGeom>
            <a:solidFill>
              <a:srgbClr val="FF9900"/>
            </a:solidFill>
            <a:ln w="15875">
              <a:solidFill>
                <a:srgbClr val="FF9900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3089" name="Line 19"/>
            <p:cNvSpPr>
              <a:spLocks noChangeShapeType="1"/>
            </p:cNvSpPr>
            <p:nvPr/>
          </p:nvSpPr>
          <p:spPr bwMode="auto">
            <a:xfrm flipV="1">
              <a:off x="1077" y="1385"/>
              <a:ext cx="298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090" name="Line 20"/>
            <p:cNvSpPr>
              <a:spLocks noChangeShapeType="1"/>
            </p:cNvSpPr>
            <p:nvPr/>
          </p:nvSpPr>
          <p:spPr bwMode="auto">
            <a:xfrm rot="10800000" flipV="1">
              <a:off x="1376" y="1384"/>
              <a:ext cx="265" cy="0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091" name="Line 21"/>
            <p:cNvSpPr>
              <a:spLocks noChangeShapeType="1"/>
            </p:cNvSpPr>
            <p:nvPr/>
          </p:nvSpPr>
          <p:spPr bwMode="auto">
            <a:xfrm rot="6114803" flipV="1">
              <a:off x="1065" y="1634"/>
              <a:ext cx="527" cy="17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092" name="Line 22"/>
            <p:cNvSpPr>
              <a:spLocks noChangeShapeType="1"/>
            </p:cNvSpPr>
            <p:nvPr/>
          </p:nvSpPr>
          <p:spPr bwMode="auto">
            <a:xfrm rot="16570071" flipV="1">
              <a:off x="1173" y="1161"/>
              <a:ext cx="442" cy="8"/>
            </a:xfrm>
            <a:prstGeom prst="line">
              <a:avLst/>
            </a:prstGeom>
            <a:noFill/>
            <a:ln w="1270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grpSp>
          <p:nvGrpSpPr>
            <p:cNvPr id="5" name="Group 23"/>
            <p:cNvGrpSpPr>
              <a:grpSpLocks/>
            </p:cNvGrpSpPr>
            <p:nvPr/>
          </p:nvGrpSpPr>
          <p:grpSpPr bwMode="auto">
            <a:xfrm>
              <a:off x="1362" y="576"/>
              <a:ext cx="101" cy="363"/>
              <a:chOff x="1265" y="384"/>
              <a:chExt cx="101" cy="363"/>
            </a:xfrm>
          </p:grpSpPr>
          <p:sp>
            <p:nvSpPr>
              <p:cNvPr id="3099" name="Line 24"/>
              <p:cNvSpPr>
                <a:spLocks noChangeShapeType="1"/>
              </p:cNvSpPr>
              <p:nvPr/>
            </p:nvSpPr>
            <p:spPr bwMode="auto">
              <a:xfrm flipV="1">
                <a:off x="1321" y="384"/>
                <a:ext cx="35" cy="361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100" name="Line 25"/>
              <p:cNvSpPr>
                <a:spLocks noChangeShapeType="1"/>
              </p:cNvSpPr>
              <p:nvPr/>
            </p:nvSpPr>
            <p:spPr bwMode="auto">
              <a:xfrm flipV="1">
                <a:off x="1320" y="637"/>
                <a:ext cx="46" cy="110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101" name="Line 26"/>
              <p:cNvSpPr>
                <a:spLocks noChangeShapeType="1"/>
              </p:cNvSpPr>
              <p:nvPr/>
            </p:nvSpPr>
            <p:spPr bwMode="auto">
              <a:xfrm flipH="1" flipV="1">
                <a:off x="1265" y="590"/>
                <a:ext cx="53" cy="155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3102" name="Line 27"/>
              <p:cNvSpPr>
                <a:spLocks noChangeShapeType="1"/>
              </p:cNvSpPr>
              <p:nvPr/>
            </p:nvSpPr>
            <p:spPr bwMode="auto">
              <a:xfrm flipH="1" flipV="1">
                <a:off x="1300" y="541"/>
                <a:ext cx="19" cy="202"/>
              </a:xfrm>
              <a:prstGeom prst="line">
                <a:avLst/>
              </a:prstGeom>
              <a:noFill/>
              <a:ln w="6350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3094" name="Freeform 28"/>
            <p:cNvSpPr>
              <a:spLocks/>
            </p:cNvSpPr>
            <p:nvPr/>
          </p:nvSpPr>
          <p:spPr bwMode="auto">
            <a:xfrm>
              <a:off x="1344" y="1545"/>
              <a:ext cx="68" cy="174"/>
            </a:xfrm>
            <a:custGeom>
              <a:avLst/>
              <a:gdLst>
                <a:gd name="T0" fmla="*/ 0 w 68"/>
                <a:gd name="T1" fmla="*/ 0 h 174"/>
                <a:gd name="T2" fmla="*/ 27 w 68"/>
                <a:gd name="T3" fmla="*/ 15 h 174"/>
                <a:gd name="T4" fmla="*/ 42 w 68"/>
                <a:gd name="T5" fmla="*/ 54 h 174"/>
                <a:gd name="T6" fmla="*/ 24 w 68"/>
                <a:gd name="T7" fmla="*/ 81 h 174"/>
                <a:gd name="T8" fmla="*/ 51 w 68"/>
                <a:gd name="T9" fmla="*/ 93 h 174"/>
                <a:gd name="T10" fmla="*/ 57 w 68"/>
                <a:gd name="T11" fmla="*/ 120 h 174"/>
                <a:gd name="T12" fmla="*/ 51 w 68"/>
                <a:gd name="T13" fmla="*/ 147 h 174"/>
                <a:gd name="T14" fmla="*/ 57 w 68"/>
                <a:gd name="T15" fmla="*/ 174 h 17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8"/>
                <a:gd name="T25" fmla="*/ 0 h 174"/>
                <a:gd name="T26" fmla="*/ 68 w 68"/>
                <a:gd name="T27" fmla="*/ 174 h 17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8" h="174">
                  <a:moveTo>
                    <a:pt x="0" y="0"/>
                  </a:moveTo>
                  <a:cubicBezTo>
                    <a:pt x="13" y="4"/>
                    <a:pt x="22" y="1"/>
                    <a:pt x="27" y="15"/>
                  </a:cubicBezTo>
                  <a:cubicBezTo>
                    <a:pt x="22" y="45"/>
                    <a:pt x="33" y="28"/>
                    <a:pt x="42" y="54"/>
                  </a:cubicBezTo>
                  <a:cubicBezTo>
                    <a:pt x="38" y="65"/>
                    <a:pt x="31" y="71"/>
                    <a:pt x="24" y="81"/>
                  </a:cubicBezTo>
                  <a:cubicBezTo>
                    <a:pt x="34" y="84"/>
                    <a:pt x="41" y="90"/>
                    <a:pt x="51" y="93"/>
                  </a:cubicBezTo>
                  <a:cubicBezTo>
                    <a:pt x="47" y="110"/>
                    <a:pt x="40" y="111"/>
                    <a:pt x="57" y="120"/>
                  </a:cubicBezTo>
                  <a:cubicBezTo>
                    <a:pt x="61" y="132"/>
                    <a:pt x="58" y="136"/>
                    <a:pt x="51" y="147"/>
                  </a:cubicBezTo>
                  <a:cubicBezTo>
                    <a:pt x="68" y="153"/>
                    <a:pt x="57" y="157"/>
                    <a:pt x="57" y="174"/>
                  </a:cubicBezTo>
                </a:path>
              </a:pathLst>
            </a:custGeom>
            <a:no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095" name="Freeform 29"/>
            <p:cNvSpPr>
              <a:spLocks/>
            </p:cNvSpPr>
            <p:nvPr/>
          </p:nvSpPr>
          <p:spPr bwMode="auto">
            <a:xfrm rot="2179176">
              <a:off x="1264" y="1581"/>
              <a:ext cx="46" cy="198"/>
            </a:xfrm>
            <a:custGeom>
              <a:avLst/>
              <a:gdLst>
                <a:gd name="T0" fmla="*/ 11 w 46"/>
                <a:gd name="T1" fmla="*/ 0 h 198"/>
                <a:gd name="T2" fmla="*/ 5 w 46"/>
                <a:gd name="T3" fmla="*/ 39 h 198"/>
                <a:gd name="T4" fmla="*/ 20 w 46"/>
                <a:gd name="T5" fmla="*/ 78 h 198"/>
                <a:gd name="T6" fmla="*/ 2 w 46"/>
                <a:gd name="T7" fmla="*/ 105 h 198"/>
                <a:gd name="T8" fmla="*/ 29 w 46"/>
                <a:gd name="T9" fmla="*/ 117 h 198"/>
                <a:gd name="T10" fmla="*/ 35 w 46"/>
                <a:gd name="T11" fmla="*/ 144 h 198"/>
                <a:gd name="T12" fmla="*/ 29 w 46"/>
                <a:gd name="T13" fmla="*/ 171 h 198"/>
                <a:gd name="T14" fmla="*/ 35 w 46"/>
                <a:gd name="T15" fmla="*/ 198 h 19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6"/>
                <a:gd name="T25" fmla="*/ 0 h 198"/>
                <a:gd name="T26" fmla="*/ 46 w 46"/>
                <a:gd name="T27" fmla="*/ 198 h 198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6" h="198">
                  <a:moveTo>
                    <a:pt x="11" y="0"/>
                  </a:moveTo>
                  <a:cubicBezTo>
                    <a:pt x="24" y="4"/>
                    <a:pt x="0" y="25"/>
                    <a:pt x="5" y="39"/>
                  </a:cubicBezTo>
                  <a:cubicBezTo>
                    <a:pt x="0" y="69"/>
                    <a:pt x="11" y="52"/>
                    <a:pt x="20" y="78"/>
                  </a:cubicBezTo>
                  <a:cubicBezTo>
                    <a:pt x="16" y="89"/>
                    <a:pt x="9" y="95"/>
                    <a:pt x="2" y="105"/>
                  </a:cubicBezTo>
                  <a:cubicBezTo>
                    <a:pt x="12" y="108"/>
                    <a:pt x="19" y="114"/>
                    <a:pt x="29" y="117"/>
                  </a:cubicBezTo>
                  <a:cubicBezTo>
                    <a:pt x="25" y="134"/>
                    <a:pt x="18" y="135"/>
                    <a:pt x="35" y="144"/>
                  </a:cubicBezTo>
                  <a:cubicBezTo>
                    <a:pt x="39" y="156"/>
                    <a:pt x="36" y="160"/>
                    <a:pt x="29" y="171"/>
                  </a:cubicBezTo>
                  <a:cubicBezTo>
                    <a:pt x="46" y="177"/>
                    <a:pt x="35" y="181"/>
                    <a:pt x="35" y="198"/>
                  </a:cubicBezTo>
                </a:path>
              </a:pathLst>
            </a:custGeom>
            <a:no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096" name="Freeform 30"/>
            <p:cNvSpPr>
              <a:spLocks/>
            </p:cNvSpPr>
            <p:nvPr/>
          </p:nvSpPr>
          <p:spPr bwMode="auto">
            <a:xfrm rot="10121092">
              <a:off x="1338" y="1641"/>
              <a:ext cx="68" cy="174"/>
            </a:xfrm>
            <a:custGeom>
              <a:avLst/>
              <a:gdLst>
                <a:gd name="T0" fmla="*/ 0 w 68"/>
                <a:gd name="T1" fmla="*/ 0 h 174"/>
                <a:gd name="T2" fmla="*/ 27 w 68"/>
                <a:gd name="T3" fmla="*/ 15 h 174"/>
                <a:gd name="T4" fmla="*/ 42 w 68"/>
                <a:gd name="T5" fmla="*/ 54 h 174"/>
                <a:gd name="T6" fmla="*/ 24 w 68"/>
                <a:gd name="T7" fmla="*/ 81 h 174"/>
                <a:gd name="T8" fmla="*/ 51 w 68"/>
                <a:gd name="T9" fmla="*/ 93 h 174"/>
                <a:gd name="T10" fmla="*/ 57 w 68"/>
                <a:gd name="T11" fmla="*/ 120 h 174"/>
                <a:gd name="T12" fmla="*/ 51 w 68"/>
                <a:gd name="T13" fmla="*/ 147 h 174"/>
                <a:gd name="T14" fmla="*/ 57 w 68"/>
                <a:gd name="T15" fmla="*/ 174 h 17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8"/>
                <a:gd name="T25" fmla="*/ 0 h 174"/>
                <a:gd name="T26" fmla="*/ 68 w 68"/>
                <a:gd name="T27" fmla="*/ 174 h 17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8" h="174">
                  <a:moveTo>
                    <a:pt x="0" y="0"/>
                  </a:moveTo>
                  <a:cubicBezTo>
                    <a:pt x="13" y="4"/>
                    <a:pt x="22" y="1"/>
                    <a:pt x="27" y="15"/>
                  </a:cubicBezTo>
                  <a:cubicBezTo>
                    <a:pt x="22" y="45"/>
                    <a:pt x="33" y="28"/>
                    <a:pt x="42" y="54"/>
                  </a:cubicBezTo>
                  <a:cubicBezTo>
                    <a:pt x="38" y="65"/>
                    <a:pt x="31" y="71"/>
                    <a:pt x="24" y="81"/>
                  </a:cubicBezTo>
                  <a:cubicBezTo>
                    <a:pt x="34" y="84"/>
                    <a:pt x="41" y="90"/>
                    <a:pt x="51" y="93"/>
                  </a:cubicBezTo>
                  <a:cubicBezTo>
                    <a:pt x="47" y="110"/>
                    <a:pt x="40" y="111"/>
                    <a:pt x="57" y="120"/>
                  </a:cubicBezTo>
                  <a:cubicBezTo>
                    <a:pt x="61" y="132"/>
                    <a:pt x="58" y="136"/>
                    <a:pt x="51" y="147"/>
                  </a:cubicBezTo>
                  <a:cubicBezTo>
                    <a:pt x="68" y="153"/>
                    <a:pt x="57" y="157"/>
                    <a:pt x="57" y="174"/>
                  </a:cubicBezTo>
                </a:path>
              </a:pathLst>
            </a:custGeom>
            <a:no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097" name="Freeform 31"/>
            <p:cNvSpPr>
              <a:spLocks/>
            </p:cNvSpPr>
            <p:nvPr/>
          </p:nvSpPr>
          <p:spPr bwMode="auto">
            <a:xfrm rot="10121092">
              <a:off x="1308" y="1074"/>
              <a:ext cx="68" cy="174"/>
            </a:xfrm>
            <a:custGeom>
              <a:avLst/>
              <a:gdLst>
                <a:gd name="T0" fmla="*/ 0 w 68"/>
                <a:gd name="T1" fmla="*/ 0 h 174"/>
                <a:gd name="T2" fmla="*/ 27 w 68"/>
                <a:gd name="T3" fmla="*/ 15 h 174"/>
                <a:gd name="T4" fmla="*/ 42 w 68"/>
                <a:gd name="T5" fmla="*/ 54 h 174"/>
                <a:gd name="T6" fmla="*/ 24 w 68"/>
                <a:gd name="T7" fmla="*/ 81 h 174"/>
                <a:gd name="T8" fmla="*/ 51 w 68"/>
                <a:gd name="T9" fmla="*/ 93 h 174"/>
                <a:gd name="T10" fmla="*/ 57 w 68"/>
                <a:gd name="T11" fmla="*/ 120 h 174"/>
                <a:gd name="T12" fmla="*/ 51 w 68"/>
                <a:gd name="T13" fmla="*/ 147 h 174"/>
                <a:gd name="T14" fmla="*/ 57 w 68"/>
                <a:gd name="T15" fmla="*/ 174 h 17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8"/>
                <a:gd name="T25" fmla="*/ 0 h 174"/>
                <a:gd name="T26" fmla="*/ 68 w 68"/>
                <a:gd name="T27" fmla="*/ 174 h 17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8" h="174">
                  <a:moveTo>
                    <a:pt x="0" y="0"/>
                  </a:moveTo>
                  <a:cubicBezTo>
                    <a:pt x="13" y="4"/>
                    <a:pt x="22" y="1"/>
                    <a:pt x="27" y="15"/>
                  </a:cubicBezTo>
                  <a:cubicBezTo>
                    <a:pt x="22" y="45"/>
                    <a:pt x="33" y="28"/>
                    <a:pt x="42" y="54"/>
                  </a:cubicBezTo>
                  <a:cubicBezTo>
                    <a:pt x="38" y="65"/>
                    <a:pt x="31" y="71"/>
                    <a:pt x="24" y="81"/>
                  </a:cubicBezTo>
                  <a:cubicBezTo>
                    <a:pt x="34" y="84"/>
                    <a:pt x="41" y="90"/>
                    <a:pt x="51" y="93"/>
                  </a:cubicBezTo>
                  <a:cubicBezTo>
                    <a:pt x="47" y="110"/>
                    <a:pt x="40" y="111"/>
                    <a:pt x="57" y="120"/>
                  </a:cubicBezTo>
                  <a:cubicBezTo>
                    <a:pt x="61" y="132"/>
                    <a:pt x="58" y="136"/>
                    <a:pt x="51" y="147"/>
                  </a:cubicBezTo>
                  <a:cubicBezTo>
                    <a:pt x="68" y="153"/>
                    <a:pt x="57" y="157"/>
                    <a:pt x="57" y="174"/>
                  </a:cubicBezTo>
                </a:path>
              </a:pathLst>
            </a:custGeom>
            <a:no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098" name="Freeform 32"/>
            <p:cNvSpPr>
              <a:spLocks/>
            </p:cNvSpPr>
            <p:nvPr/>
          </p:nvSpPr>
          <p:spPr bwMode="auto">
            <a:xfrm rot="-7396619">
              <a:off x="1412" y="1054"/>
              <a:ext cx="68" cy="174"/>
            </a:xfrm>
            <a:custGeom>
              <a:avLst/>
              <a:gdLst>
                <a:gd name="T0" fmla="*/ 0 w 68"/>
                <a:gd name="T1" fmla="*/ 0 h 174"/>
                <a:gd name="T2" fmla="*/ 27 w 68"/>
                <a:gd name="T3" fmla="*/ 15 h 174"/>
                <a:gd name="T4" fmla="*/ 42 w 68"/>
                <a:gd name="T5" fmla="*/ 54 h 174"/>
                <a:gd name="T6" fmla="*/ 24 w 68"/>
                <a:gd name="T7" fmla="*/ 81 h 174"/>
                <a:gd name="T8" fmla="*/ 51 w 68"/>
                <a:gd name="T9" fmla="*/ 93 h 174"/>
                <a:gd name="T10" fmla="*/ 57 w 68"/>
                <a:gd name="T11" fmla="*/ 120 h 174"/>
                <a:gd name="T12" fmla="*/ 51 w 68"/>
                <a:gd name="T13" fmla="*/ 147 h 174"/>
                <a:gd name="T14" fmla="*/ 57 w 68"/>
                <a:gd name="T15" fmla="*/ 174 h 17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8"/>
                <a:gd name="T25" fmla="*/ 0 h 174"/>
                <a:gd name="T26" fmla="*/ 68 w 68"/>
                <a:gd name="T27" fmla="*/ 174 h 17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8" h="174">
                  <a:moveTo>
                    <a:pt x="0" y="0"/>
                  </a:moveTo>
                  <a:cubicBezTo>
                    <a:pt x="13" y="4"/>
                    <a:pt x="22" y="1"/>
                    <a:pt x="27" y="15"/>
                  </a:cubicBezTo>
                  <a:cubicBezTo>
                    <a:pt x="22" y="45"/>
                    <a:pt x="33" y="28"/>
                    <a:pt x="42" y="54"/>
                  </a:cubicBezTo>
                  <a:cubicBezTo>
                    <a:pt x="38" y="65"/>
                    <a:pt x="31" y="71"/>
                    <a:pt x="24" y="81"/>
                  </a:cubicBezTo>
                  <a:cubicBezTo>
                    <a:pt x="34" y="84"/>
                    <a:pt x="41" y="90"/>
                    <a:pt x="51" y="93"/>
                  </a:cubicBezTo>
                  <a:cubicBezTo>
                    <a:pt x="47" y="110"/>
                    <a:pt x="40" y="111"/>
                    <a:pt x="57" y="120"/>
                  </a:cubicBezTo>
                  <a:cubicBezTo>
                    <a:pt x="61" y="132"/>
                    <a:pt x="58" y="136"/>
                    <a:pt x="51" y="147"/>
                  </a:cubicBezTo>
                  <a:cubicBezTo>
                    <a:pt x="68" y="153"/>
                    <a:pt x="57" y="157"/>
                    <a:pt x="57" y="174"/>
                  </a:cubicBezTo>
                </a:path>
              </a:pathLst>
            </a:custGeom>
            <a:no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</p:grpSp>
      <p:sp>
        <p:nvSpPr>
          <p:cNvPr id="33" name="Down Arrow 32"/>
          <p:cNvSpPr/>
          <p:nvPr/>
        </p:nvSpPr>
        <p:spPr>
          <a:xfrm>
            <a:off x="4876800" y="4038600"/>
            <a:ext cx="914400" cy="533400"/>
          </a:xfrm>
          <a:prstGeom prst="downArrow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4800600" y="3505200"/>
            <a:ext cx="1884363" cy="461963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dirty="0">
                <a:latin typeface="+mn-lt"/>
              </a:rPr>
              <a:t>Jet quenching</a:t>
            </a:r>
          </a:p>
        </p:txBody>
      </p:sp>
      <p:sp>
        <p:nvSpPr>
          <p:cNvPr id="36" name="Date Placeholder 3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6/14/12</a:t>
            </a:r>
            <a:endParaRPr lang="en-US"/>
          </a:p>
        </p:txBody>
      </p:sp>
      <p:sp>
        <p:nvSpPr>
          <p:cNvPr id="37" name="Footer Placeholder 3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Hot QCD Matter - Lecture 4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-304800"/>
            <a:ext cx="7848600" cy="1143000"/>
          </a:xfrm>
        </p:spPr>
        <p:txBody>
          <a:bodyPr/>
          <a:lstStyle/>
          <a:p>
            <a:r>
              <a:rPr lang="en-US" dirty="0" smtClean="0"/>
              <a:t>Jet quenching at the LHC: ALICE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6/14/12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Hot QCD Matter - Lecture 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D64CBD-586A-492E-8A96-7A647CC9940D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6" name="Picture 5" descr="RAA_spectra.pdf"/>
          <p:cNvPicPr>
            <a:picLocks noChangeAspect="1"/>
          </p:cNvPicPr>
          <p:nvPr/>
        </p:nvPicPr>
        <p:blipFill>
          <a:blip r:embed="rId2"/>
          <a:srcRect b="8678"/>
          <a:stretch>
            <a:fillRect/>
          </a:stretch>
        </p:blipFill>
        <p:spPr>
          <a:xfrm>
            <a:off x="685800" y="2667000"/>
            <a:ext cx="3352800" cy="3962400"/>
          </a:xfrm>
          <a:prstGeom prst="rect">
            <a:avLst/>
          </a:prstGeom>
        </p:spPr>
      </p:pic>
      <p:pic>
        <p:nvPicPr>
          <p:cNvPr id="7" name="Picture 6" descr="RAA_Central_Periph.pdf"/>
          <p:cNvPicPr>
            <a:picLocks noChangeAspect="1"/>
          </p:cNvPicPr>
          <p:nvPr/>
        </p:nvPicPr>
        <p:blipFill>
          <a:blip r:embed="rId3"/>
          <a:srcRect b="9987"/>
          <a:stretch>
            <a:fillRect/>
          </a:stretch>
        </p:blipFill>
        <p:spPr>
          <a:xfrm>
            <a:off x="4876800" y="2514600"/>
            <a:ext cx="3466990" cy="4038600"/>
          </a:xfrm>
          <a:prstGeom prst="rect">
            <a:avLst/>
          </a:prstGeom>
        </p:spPr>
      </p:pic>
      <p:grpSp>
        <p:nvGrpSpPr>
          <p:cNvPr id="8" name="Group 9"/>
          <p:cNvGrpSpPr>
            <a:grpSpLocks/>
          </p:cNvGrpSpPr>
          <p:nvPr/>
        </p:nvGrpSpPr>
        <p:grpSpPr bwMode="auto">
          <a:xfrm>
            <a:off x="685800" y="838200"/>
            <a:ext cx="3733800" cy="2057400"/>
            <a:chOff x="192" y="618"/>
            <a:chExt cx="2412" cy="1330"/>
          </a:xfrm>
        </p:grpSpPr>
        <p:sp>
          <p:nvSpPr>
            <p:cNvPr id="9" name="Rectangle 10"/>
            <p:cNvSpPr>
              <a:spLocks noChangeArrowheads="1"/>
            </p:cNvSpPr>
            <p:nvPr/>
          </p:nvSpPr>
          <p:spPr bwMode="auto">
            <a:xfrm>
              <a:off x="567" y="1074"/>
              <a:ext cx="1594" cy="767"/>
            </a:xfrm>
            <a:prstGeom prst="rect">
              <a:avLst/>
            </a:prstGeom>
            <a:solidFill>
              <a:srgbClr val="FF3300">
                <a:alpha val="50195"/>
              </a:srgbClr>
            </a:solidFill>
            <a:ln w="15875">
              <a:noFill/>
              <a:miter lim="800000"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 sz="1800">
                <a:latin typeface="Times New Roman" charset="0"/>
              </a:endParaRPr>
            </a:p>
          </p:txBody>
        </p:sp>
        <p:sp>
          <p:nvSpPr>
            <p:cNvPr id="10" name="Oval 11"/>
            <p:cNvSpPr>
              <a:spLocks noChangeArrowheads="1"/>
            </p:cNvSpPr>
            <p:nvPr/>
          </p:nvSpPr>
          <p:spPr bwMode="auto">
            <a:xfrm>
              <a:off x="2055" y="1079"/>
              <a:ext cx="203" cy="765"/>
            </a:xfrm>
            <a:prstGeom prst="ellipse">
              <a:avLst/>
            </a:prstGeom>
            <a:gradFill rotWithShape="0">
              <a:gsLst>
                <a:gs pos="0">
                  <a:schemeClr val="hlink"/>
                </a:gs>
                <a:gs pos="100000">
                  <a:srgbClr val="FFFF00"/>
                </a:gs>
              </a:gsLst>
              <a:lin ang="0" scaled="1"/>
            </a:gradFill>
            <a:ln w="15875">
              <a:noFill/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 sz="1800">
                <a:latin typeface="Times New Roman" charset="0"/>
              </a:endParaRPr>
            </a:p>
          </p:txBody>
        </p:sp>
        <p:sp>
          <p:nvSpPr>
            <p:cNvPr id="11" name="Oval 12"/>
            <p:cNvSpPr>
              <a:spLocks noChangeArrowheads="1"/>
            </p:cNvSpPr>
            <p:nvPr/>
          </p:nvSpPr>
          <p:spPr bwMode="auto">
            <a:xfrm rot="-10751627">
              <a:off x="462" y="1077"/>
              <a:ext cx="203" cy="765"/>
            </a:xfrm>
            <a:prstGeom prst="ellipse">
              <a:avLst/>
            </a:prstGeom>
            <a:gradFill rotWithShape="0">
              <a:gsLst>
                <a:gs pos="0">
                  <a:srgbClr val="FFFF00"/>
                </a:gs>
                <a:gs pos="100000">
                  <a:schemeClr val="hlink"/>
                </a:gs>
              </a:gsLst>
              <a:lin ang="0" scaled="1"/>
            </a:gradFill>
            <a:ln w="15875">
              <a:noFill/>
              <a:round/>
              <a:headEnd/>
              <a:tailEnd/>
            </a:ln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 sz="1800">
                <a:latin typeface="Times New Roman" charset="0"/>
              </a:endParaRPr>
            </a:p>
          </p:txBody>
        </p:sp>
        <p:sp>
          <p:nvSpPr>
            <p:cNvPr id="12" name="Line 13"/>
            <p:cNvSpPr>
              <a:spLocks noChangeShapeType="1"/>
            </p:cNvSpPr>
            <p:nvPr/>
          </p:nvSpPr>
          <p:spPr bwMode="auto">
            <a:xfrm flipH="1">
              <a:off x="192" y="1463"/>
              <a:ext cx="237" cy="0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3" name="Line 14"/>
            <p:cNvSpPr>
              <a:spLocks noChangeShapeType="1"/>
            </p:cNvSpPr>
            <p:nvPr/>
          </p:nvSpPr>
          <p:spPr bwMode="auto">
            <a:xfrm rot="10800965" flipH="1">
              <a:off x="2367" y="1415"/>
              <a:ext cx="237" cy="0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grpSp>
          <p:nvGrpSpPr>
            <p:cNvPr id="14" name="Group 15"/>
            <p:cNvGrpSpPr>
              <a:grpSpLocks/>
            </p:cNvGrpSpPr>
            <p:nvPr/>
          </p:nvGrpSpPr>
          <p:grpSpPr bwMode="auto">
            <a:xfrm>
              <a:off x="702" y="618"/>
              <a:ext cx="1288" cy="1330"/>
              <a:chOff x="714" y="576"/>
              <a:chExt cx="1288" cy="1330"/>
            </a:xfrm>
          </p:grpSpPr>
          <p:sp>
            <p:nvSpPr>
              <p:cNvPr id="15" name="Line 16"/>
              <p:cNvSpPr>
                <a:spLocks noChangeShapeType="1"/>
              </p:cNvSpPr>
              <p:nvPr/>
            </p:nvSpPr>
            <p:spPr bwMode="auto">
              <a:xfrm>
                <a:off x="714" y="1386"/>
                <a:ext cx="365" cy="0"/>
              </a:xfrm>
              <a:prstGeom prst="line">
                <a:avLst/>
              </a:prstGeom>
              <a:noFill/>
              <a:ln w="50800">
                <a:solidFill>
                  <a:srgbClr val="00B050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6" name="Line 17"/>
              <p:cNvSpPr>
                <a:spLocks noChangeShapeType="1"/>
              </p:cNvSpPr>
              <p:nvPr/>
            </p:nvSpPr>
            <p:spPr bwMode="auto">
              <a:xfrm rot="10800000">
                <a:off x="1637" y="1380"/>
                <a:ext cx="365" cy="0"/>
              </a:xfrm>
              <a:prstGeom prst="line">
                <a:avLst/>
              </a:prstGeom>
              <a:noFill/>
              <a:ln w="50800">
                <a:solidFill>
                  <a:srgbClr val="00B050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7" name="AutoShape 18"/>
              <p:cNvSpPr>
                <a:spLocks noChangeArrowheads="1"/>
              </p:cNvSpPr>
              <p:nvPr/>
            </p:nvSpPr>
            <p:spPr bwMode="auto">
              <a:xfrm>
                <a:off x="1273" y="1276"/>
                <a:ext cx="209" cy="210"/>
              </a:xfrm>
              <a:prstGeom prst="irregularSeal1">
                <a:avLst/>
              </a:prstGeom>
              <a:solidFill>
                <a:srgbClr val="FF9900"/>
              </a:solidFill>
              <a:ln w="15875">
                <a:solidFill>
                  <a:srgbClr val="FF9900"/>
                </a:solidFill>
                <a:miter lim="800000"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endParaRPr lang="en-US" sz="1800">
                  <a:latin typeface="Times New Roman" charset="0"/>
                </a:endParaRPr>
              </a:p>
            </p:txBody>
          </p:sp>
          <p:sp>
            <p:nvSpPr>
              <p:cNvPr id="18" name="Line 19"/>
              <p:cNvSpPr>
                <a:spLocks noChangeShapeType="1"/>
              </p:cNvSpPr>
              <p:nvPr/>
            </p:nvSpPr>
            <p:spPr bwMode="auto">
              <a:xfrm flipV="1">
                <a:off x="1077" y="1385"/>
                <a:ext cx="298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9" name="Line 20"/>
              <p:cNvSpPr>
                <a:spLocks noChangeShapeType="1"/>
              </p:cNvSpPr>
              <p:nvPr/>
            </p:nvSpPr>
            <p:spPr bwMode="auto">
              <a:xfrm rot="10800000" flipV="1">
                <a:off x="1376" y="1384"/>
                <a:ext cx="265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" name="Line 21"/>
              <p:cNvSpPr>
                <a:spLocks noChangeShapeType="1"/>
              </p:cNvSpPr>
              <p:nvPr/>
            </p:nvSpPr>
            <p:spPr bwMode="auto">
              <a:xfrm rot="6114803" flipV="1">
                <a:off x="1065" y="1634"/>
                <a:ext cx="527" cy="1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1" name="Line 22"/>
              <p:cNvSpPr>
                <a:spLocks noChangeShapeType="1"/>
              </p:cNvSpPr>
              <p:nvPr/>
            </p:nvSpPr>
            <p:spPr bwMode="auto">
              <a:xfrm rot="16570071" flipV="1">
                <a:off x="1173" y="1161"/>
                <a:ext cx="44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grpSp>
            <p:nvGrpSpPr>
              <p:cNvPr id="22" name="Group 23"/>
              <p:cNvGrpSpPr>
                <a:grpSpLocks/>
              </p:cNvGrpSpPr>
              <p:nvPr/>
            </p:nvGrpSpPr>
            <p:grpSpPr bwMode="auto">
              <a:xfrm>
                <a:off x="1362" y="576"/>
                <a:ext cx="101" cy="363"/>
                <a:chOff x="1265" y="384"/>
                <a:chExt cx="101" cy="363"/>
              </a:xfrm>
            </p:grpSpPr>
            <p:sp>
              <p:nvSpPr>
                <p:cNvPr id="28" name="Line 24"/>
                <p:cNvSpPr>
                  <a:spLocks noChangeShapeType="1"/>
                </p:cNvSpPr>
                <p:nvPr/>
              </p:nvSpPr>
              <p:spPr bwMode="auto">
                <a:xfrm flipV="1">
                  <a:off x="1321" y="384"/>
                  <a:ext cx="35" cy="361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9" name="Line 25"/>
                <p:cNvSpPr>
                  <a:spLocks noChangeShapeType="1"/>
                </p:cNvSpPr>
                <p:nvPr/>
              </p:nvSpPr>
              <p:spPr bwMode="auto">
                <a:xfrm flipV="1">
                  <a:off x="1320" y="637"/>
                  <a:ext cx="46" cy="11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30" name="Line 26"/>
                <p:cNvSpPr>
                  <a:spLocks noChangeShapeType="1"/>
                </p:cNvSpPr>
                <p:nvPr/>
              </p:nvSpPr>
              <p:spPr bwMode="auto">
                <a:xfrm flipH="1" flipV="1">
                  <a:off x="1265" y="590"/>
                  <a:ext cx="53" cy="155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31" name="Line 27"/>
                <p:cNvSpPr>
                  <a:spLocks noChangeShapeType="1"/>
                </p:cNvSpPr>
                <p:nvPr/>
              </p:nvSpPr>
              <p:spPr bwMode="auto">
                <a:xfrm flipH="1" flipV="1">
                  <a:off x="1300" y="541"/>
                  <a:ext cx="19" cy="202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3" name="Freeform 28"/>
              <p:cNvSpPr>
                <a:spLocks/>
              </p:cNvSpPr>
              <p:nvPr/>
            </p:nvSpPr>
            <p:spPr bwMode="auto">
              <a:xfrm>
                <a:off x="1344" y="1545"/>
                <a:ext cx="68" cy="174"/>
              </a:xfrm>
              <a:custGeom>
                <a:avLst/>
                <a:gdLst>
                  <a:gd name="T0" fmla="*/ 0 w 68"/>
                  <a:gd name="T1" fmla="*/ 0 h 174"/>
                  <a:gd name="T2" fmla="*/ 27 w 68"/>
                  <a:gd name="T3" fmla="*/ 15 h 174"/>
                  <a:gd name="T4" fmla="*/ 42 w 68"/>
                  <a:gd name="T5" fmla="*/ 54 h 174"/>
                  <a:gd name="T6" fmla="*/ 24 w 68"/>
                  <a:gd name="T7" fmla="*/ 81 h 174"/>
                  <a:gd name="T8" fmla="*/ 51 w 68"/>
                  <a:gd name="T9" fmla="*/ 93 h 174"/>
                  <a:gd name="T10" fmla="*/ 57 w 68"/>
                  <a:gd name="T11" fmla="*/ 120 h 174"/>
                  <a:gd name="T12" fmla="*/ 51 w 68"/>
                  <a:gd name="T13" fmla="*/ 147 h 174"/>
                  <a:gd name="T14" fmla="*/ 57 w 68"/>
                  <a:gd name="T15" fmla="*/ 174 h 17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8"/>
                  <a:gd name="T25" fmla="*/ 0 h 174"/>
                  <a:gd name="T26" fmla="*/ 68 w 68"/>
                  <a:gd name="T27" fmla="*/ 174 h 17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8" h="174">
                    <a:moveTo>
                      <a:pt x="0" y="0"/>
                    </a:moveTo>
                    <a:cubicBezTo>
                      <a:pt x="13" y="4"/>
                      <a:pt x="22" y="1"/>
                      <a:pt x="27" y="15"/>
                    </a:cubicBezTo>
                    <a:cubicBezTo>
                      <a:pt x="22" y="45"/>
                      <a:pt x="33" y="28"/>
                      <a:pt x="42" y="54"/>
                    </a:cubicBezTo>
                    <a:cubicBezTo>
                      <a:pt x="38" y="65"/>
                      <a:pt x="31" y="71"/>
                      <a:pt x="24" y="81"/>
                    </a:cubicBezTo>
                    <a:cubicBezTo>
                      <a:pt x="34" y="84"/>
                      <a:pt x="41" y="90"/>
                      <a:pt x="51" y="93"/>
                    </a:cubicBezTo>
                    <a:cubicBezTo>
                      <a:pt x="47" y="110"/>
                      <a:pt x="40" y="111"/>
                      <a:pt x="57" y="120"/>
                    </a:cubicBezTo>
                    <a:cubicBezTo>
                      <a:pt x="61" y="132"/>
                      <a:pt x="58" y="136"/>
                      <a:pt x="51" y="147"/>
                    </a:cubicBezTo>
                    <a:cubicBezTo>
                      <a:pt x="68" y="153"/>
                      <a:pt x="57" y="157"/>
                      <a:pt x="57" y="174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endParaRPr lang="en-US" sz="1800">
                  <a:latin typeface="Times New Roman" charset="0"/>
                </a:endParaRPr>
              </a:p>
            </p:txBody>
          </p:sp>
          <p:sp>
            <p:nvSpPr>
              <p:cNvPr id="24" name="Freeform 29"/>
              <p:cNvSpPr>
                <a:spLocks/>
              </p:cNvSpPr>
              <p:nvPr/>
            </p:nvSpPr>
            <p:spPr bwMode="auto">
              <a:xfrm rot="2179176">
                <a:off x="1264" y="1581"/>
                <a:ext cx="46" cy="198"/>
              </a:xfrm>
              <a:custGeom>
                <a:avLst/>
                <a:gdLst>
                  <a:gd name="T0" fmla="*/ 11 w 46"/>
                  <a:gd name="T1" fmla="*/ 0 h 198"/>
                  <a:gd name="T2" fmla="*/ 5 w 46"/>
                  <a:gd name="T3" fmla="*/ 39 h 198"/>
                  <a:gd name="T4" fmla="*/ 20 w 46"/>
                  <a:gd name="T5" fmla="*/ 78 h 198"/>
                  <a:gd name="T6" fmla="*/ 2 w 46"/>
                  <a:gd name="T7" fmla="*/ 105 h 198"/>
                  <a:gd name="T8" fmla="*/ 29 w 46"/>
                  <a:gd name="T9" fmla="*/ 117 h 198"/>
                  <a:gd name="T10" fmla="*/ 35 w 46"/>
                  <a:gd name="T11" fmla="*/ 144 h 198"/>
                  <a:gd name="T12" fmla="*/ 29 w 46"/>
                  <a:gd name="T13" fmla="*/ 171 h 198"/>
                  <a:gd name="T14" fmla="*/ 35 w 46"/>
                  <a:gd name="T15" fmla="*/ 198 h 19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6"/>
                  <a:gd name="T25" fmla="*/ 0 h 198"/>
                  <a:gd name="T26" fmla="*/ 46 w 46"/>
                  <a:gd name="T27" fmla="*/ 198 h 19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6" h="198">
                    <a:moveTo>
                      <a:pt x="11" y="0"/>
                    </a:moveTo>
                    <a:cubicBezTo>
                      <a:pt x="24" y="4"/>
                      <a:pt x="0" y="25"/>
                      <a:pt x="5" y="39"/>
                    </a:cubicBezTo>
                    <a:cubicBezTo>
                      <a:pt x="0" y="69"/>
                      <a:pt x="11" y="52"/>
                      <a:pt x="20" y="78"/>
                    </a:cubicBezTo>
                    <a:cubicBezTo>
                      <a:pt x="16" y="89"/>
                      <a:pt x="9" y="95"/>
                      <a:pt x="2" y="105"/>
                    </a:cubicBezTo>
                    <a:cubicBezTo>
                      <a:pt x="12" y="108"/>
                      <a:pt x="19" y="114"/>
                      <a:pt x="29" y="117"/>
                    </a:cubicBezTo>
                    <a:cubicBezTo>
                      <a:pt x="25" y="134"/>
                      <a:pt x="18" y="135"/>
                      <a:pt x="35" y="144"/>
                    </a:cubicBezTo>
                    <a:cubicBezTo>
                      <a:pt x="39" y="156"/>
                      <a:pt x="36" y="160"/>
                      <a:pt x="29" y="171"/>
                    </a:cubicBezTo>
                    <a:cubicBezTo>
                      <a:pt x="46" y="177"/>
                      <a:pt x="35" y="181"/>
                      <a:pt x="35" y="198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endParaRPr lang="en-US" sz="1800">
                  <a:latin typeface="Times New Roman" charset="0"/>
                </a:endParaRPr>
              </a:p>
            </p:txBody>
          </p:sp>
          <p:sp>
            <p:nvSpPr>
              <p:cNvPr id="25" name="Freeform 30"/>
              <p:cNvSpPr>
                <a:spLocks/>
              </p:cNvSpPr>
              <p:nvPr/>
            </p:nvSpPr>
            <p:spPr bwMode="auto">
              <a:xfrm rot="10121092">
                <a:off x="1338" y="1641"/>
                <a:ext cx="68" cy="174"/>
              </a:xfrm>
              <a:custGeom>
                <a:avLst/>
                <a:gdLst>
                  <a:gd name="T0" fmla="*/ 0 w 68"/>
                  <a:gd name="T1" fmla="*/ 0 h 174"/>
                  <a:gd name="T2" fmla="*/ 27 w 68"/>
                  <a:gd name="T3" fmla="*/ 15 h 174"/>
                  <a:gd name="T4" fmla="*/ 42 w 68"/>
                  <a:gd name="T5" fmla="*/ 54 h 174"/>
                  <a:gd name="T6" fmla="*/ 24 w 68"/>
                  <a:gd name="T7" fmla="*/ 81 h 174"/>
                  <a:gd name="T8" fmla="*/ 51 w 68"/>
                  <a:gd name="T9" fmla="*/ 93 h 174"/>
                  <a:gd name="T10" fmla="*/ 57 w 68"/>
                  <a:gd name="T11" fmla="*/ 120 h 174"/>
                  <a:gd name="T12" fmla="*/ 51 w 68"/>
                  <a:gd name="T13" fmla="*/ 147 h 174"/>
                  <a:gd name="T14" fmla="*/ 57 w 68"/>
                  <a:gd name="T15" fmla="*/ 174 h 17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8"/>
                  <a:gd name="T25" fmla="*/ 0 h 174"/>
                  <a:gd name="T26" fmla="*/ 68 w 68"/>
                  <a:gd name="T27" fmla="*/ 174 h 17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8" h="174">
                    <a:moveTo>
                      <a:pt x="0" y="0"/>
                    </a:moveTo>
                    <a:cubicBezTo>
                      <a:pt x="13" y="4"/>
                      <a:pt x="22" y="1"/>
                      <a:pt x="27" y="15"/>
                    </a:cubicBezTo>
                    <a:cubicBezTo>
                      <a:pt x="22" y="45"/>
                      <a:pt x="33" y="28"/>
                      <a:pt x="42" y="54"/>
                    </a:cubicBezTo>
                    <a:cubicBezTo>
                      <a:pt x="38" y="65"/>
                      <a:pt x="31" y="71"/>
                      <a:pt x="24" y="81"/>
                    </a:cubicBezTo>
                    <a:cubicBezTo>
                      <a:pt x="34" y="84"/>
                      <a:pt x="41" y="90"/>
                      <a:pt x="51" y="93"/>
                    </a:cubicBezTo>
                    <a:cubicBezTo>
                      <a:pt x="47" y="110"/>
                      <a:pt x="40" y="111"/>
                      <a:pt x="57" y="120"/>
                    </a:cubicBezTo>
                    <a:cubicBezTo>
                      <a:pt x="61" y="132"/>
                      <a:pt x="58" y="136"/>
                      <a:pt x="51" y="147"/>
                    </a:cubicBezTo>
                    <a:cubicBezTo>
                      <a:pt x="68" y="153"/>
                      <a:pt x="57" y="157"/>
                      <a:pt x="57" y="174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endParaRPr lang="en-US" sz="1800">
                  <a:latin typeface="Times New Roman" charset="0"/>
                </a:endParaRPr>
              </a:p>
            </p:txBody>
          </p:sp>
          <p:sp>
            <p:nvSpPr>
              <p:cNvPr id="26" name="Freeform 31"/>
              <p:cNvSpPr>
                <a:spLocks/>
              </p:cNvSpPr>
              <p:nvPr/>
            </p:nvSpPr>
            <p:spPr bwMode="auto">
              <a:xfrm rot="10121092">
                <a:off x="1308" y="1074"/>
                <a:ext cx="68" cy="174"/>
              </a:xfrm>
              <a:custGeom>
                <a:avLst/>
                <a:gdLst>
                  <a:gd name="T0" fmla="*/ 0 w 68"/>
                  <a:gd name="T1" fmla="*/ 0 h 174"/>
                  <a:gd name="T2" fmla="*/ 27 w 68"/>
                  <a:gd name="T3" fmla="*/ 15 h 174"/>
                  <a:gd name="T4" fmla="*/ 42 w 68"/>
                  <a:gd name="T5" fmla="*/ 54 h 174"/>
                  <a:gd name="T6" fmla="*/ 24 w 68"/>
                  <a:gd name="T7" fmla="*/ 81 h 174"/>
                  <a:gd name="T8" fmla="*/ 51 w 68"/>
                  <a:gd name="T9" fmla="*/ 93 h 174"/>
                  <a:gd name="T10" fmla="*/ 57 w 68"/>
                  <a:gd name="T11" fmla="*/ 120 h 174"/>
                  <a:gd name="T12" fmla="*/ 51 w 68"/>
                  <a:gd name="T13" fmla="*/ 147 h 174"/>
                  <a:gd name="T14" fmla="*/ 57 w 68"/>
                  <a:gd name="T15" fmla="*/ 174 h 17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8"/>
                  <a:gd name="T25" fmla="*/ 0 h 174"/>
                  <a:gd name="T26" fmla="*/ 68 w 68"/>
                  <a:gd name="T27" fmla="*/ 174 h 17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8" h="174">
                    <a:moveTo>
                      <a:pt x="0" y="0"/>
                    </a:moveTo>
                    <a:cubicBezTo>
                      <a:pt x="13" y="4"/>
                      <a:pt x="22" y="1"/>
                      <a:pt x="27" y="15"/>
                    </a:cubicBezTo>
                    <a:cubicBezTo>
                      <a:pt x="22" y="45"/>
                      <a:pt x="33" y="28"/>
                      <a:pt x="42" y="54"/>
                    </a:cubicBezTo>
                    <a:cubicBezTo>
                      <a:pt x="38" y="65"/>
                      <a:pt x="31" y="71"/>
                      <a:pt x="24" y="81"/>
                    </a:cubicBezTo>
                    <a:cubicBezTo>
                      <a:pt x="34" y="84"/>
                      <a:pt x="41" y="90"/>
                      <a:pt x="51" y="93"/>
                    </a:cubicBezTo>
                    <a:cubicBezTo>
                      <a:pt x="47" y="110"/>
                      <a:pt x="40" y="111"/>
                      <a:pt x="57" y="120"/>
                    </a:cubicBezTo>
                    <a:cubicBezTo>
                      <a:pt x="61" y="132"/>
                      <a:pt x="58" y="136"/>
                      <a:pt x="51" y="147"/>
                    </a:cubicBezTo>
                    <a:cubicBezTo>
                      <a:pt x="68" y="153"/>
                      <a:pt x="57" y="157"/>
                      <a:pt x="57" y="174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endParaRPr lang="en-US" sz="1800">
                  <a:latin typeface="Times New Roman" charset="0"/>
                </a:endParaRPr>
              </a:p>
            </p:txBody>
          </p:sp>
          <p:sp>
            <p:nvSpPr>
              <p:cNvPr id="27" name="Freeform 32"/>
              <p:cNvSpPr>
                <a:spLocks/>
              </p:cNvSpPr>
              <p:nvPr/>
            </p:nvSpPr>
            <p:spPr bwMode="auto">
              <a:xfrm rot="-7396619">
                <a:off x="1412" y="1054"/>
                <a:ext cx="68" cy="174"/>
              </a:xfrm>
              <a:custGeom>
                <a:avLst/>
                <a:gdLst>
                  <a:gd name="T0" fmla="*/ 0 w 68"/>
                  <a:gd name="T1" fmla="*/ 0 h 174"/>
                  <a:gd name="T2" fmla="*/ 27 w 68"/>
                  <a:gd name="T3" fmla="*/ 15 h 174"/>
                  <a:gd name="T4" fmla="*/ 42 w 68"/>
                  <a:gd name="T5" fmla="*/ 54 h 174"/>
                  <a:gd name="T6" fmla="*/ 24 w 68"/>
                  <a:gd name="T7" fmla="*/ 81 h 174"/>
                  <a:gd name="T8" fmla="*/ 51 w 68"/>
                  <a:gd name="T9" fmla="*/ 93 h 174"/>
                  <a:gd name="T10" fmla="*/ 57 w 68"/>
                  <a:gd name="T11" fmla="*/ 120 h 174"/>
                  <a:gd name="T12" fmla="*/ 51 w 68"/>
                  <a:gd name="T13" fmla="*/ 147 h 174"/>
                  <a:gd name="T14" fmla="*/ 57 w 68"/>
                  <a:gd name="T15" fmla="*/ 174 h 17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8"/>
                  <a:gd name="T25" fmla="*/ 0 h 174"/>
                  <a:gd name="T26" fmla="*/ 68 w 68"/>
                  <a:gd name="T27" fmla="*/ 174 h 17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8" h="174">
                    <a:moveTo>
                      <a:pt x="0" y="0"/>
                    </a:moveTo>
                    <a:cubicBezTo>
                      <a:pt x="13" y="4"/>
                      <a:pt x="22" y="1"/>
                      <a:pt x="27" y="15"/>
                    </a:cubicBezTo>
                    <a:cubicBezTo>
                      <a:pt x="22" y="45"/>
                      <a:pt x="33" y="28"/>
                      <a:pt x="42" y="54"/>
                    </a:cubicBezTo>
                    <a:cubicBezTo>
                      <a:pt x="38" y="65"/>
                      <a:pt x="31" y="71"/>
                      <a:pt x="24" y="81"/>
                    </a:cubicBezTo>
                    <a:cubicBezTo>
                      <a:pt x="34" y="84"/>
                      <a:pt x="41" y="90"/>
                      <a:pt x="51" y="93"/>
                    </a:cubicBezTo>
                    <a:cubicBezTo>
                      <a:pt x="47" y="110"/>
                      <a:pt x="40" y="111"/>
                      <a:pt x="57" y="120"/>
                    </a:cubicBezTo>
                    <a:cubicBezTo>
                      <a:pt x="61" y="132"/>
                      <a:pt x="58" y="136"/>
                      <a:pt x="51" y="147"/>
                    </a:cubicBezTo>
                    <a:cubicBezTo>
                      <a:pt x="68" y="153"/>
                      <a:pt x="57" y="157"/>
                      <a:pt x="57" y="174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endParaRPr lang="en-US" sz="1800">
                  <a:latin typeface="Times New Roman" charset="0"/>
                </a:endParaRPr>
              </a:p>
            </p:txBody>
          </p:sp>
        </p:grpSp>
      </p:grpSp>
      <p:sp>
        <p:nvSpPr>
          <p:cNvPr id="32" name="Oval 31"/>
          <p:cNvSpPr/>
          <p:nvPr/>
        </p:nvSpPr>
        <p:spPr>
          <a:xfrm>
            <a:off x="2209800" y="609600"/>
            <a:ext cx="762000" cy="53340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33" name="Rectangle 32"/>
          <p:cNvSpPr/>
          <p:nvPr/>
        </p:nvSpPr>
        <p:spPr>
          <a:xfrm>
            <a:off x="5486400" y="1143000"/>
            <a:ext cx="2514600" cy="369332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dirty="0" smtClean="0"/>
              <a:t>Phys. </a:t>
            </a:r>
            <a:r>
              <a:rPr lang="en-US" dirty="0" err="1" smtClean="0"/>
              <a:t>Lett</a:t>
            </a:r>
            <a:r>
              <a:rPr lang="en-US" dirty="0" smtClean="0"/>
              <a:t>. B 696 (2011)</a:t>
            </a:r>
            <a:endParaRPr lang="en-US" dirty="0"/>
          </a:p>
        </p:txBody>
      </p:sp>
      <p:pic>
        <p:nvPicPr>
          <p:cNvPr id="34" name="Picture 33" descr="latex-image-1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1600" y="1841500"/>
            <a:ext cx="3073400" cy="74930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36" name="Straight Arrow Connector 35"/>
          <p:cNvCxnSpPr/>
          <p:nvPr/>
        </p:nvCxnSpPr>
        <p:spPr>
          <a:xfrm rot="5400000">
            <a:off x="2552700" y="5218906"/>
            <a:ext cx="228600" cy="1588"/>
          </a:xfrm>
          <a:prstGeom prst="straightConnector1">
            <a:avLst/>
          </a:prstGeom>
          <a:ln w="3492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5943600" y="4343400"/>
            <a:ext cx="1120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n-lt"/>
              </a:rPr>
              <a:t>peripheral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934200" y="5486400"/>
            <a:ext cx="812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  <a:latin typeface="+mn-lt"/>
              </a:rPr>
              <a:t>central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7010400" y="6324600"/>
            <a:ext cx="4601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latin typeface="+mn-lt"/>
              </a:rPr>
              <a:t>p</a:t>
            </a:r>
            <a:r>
              <a:rPr lang="en-US" sz="2400" baseline="-25000" dirty="0" err="1" smtClean="0">
                <a:latin typeface="+mn-lt"/>
              </a:rPr>
              <a:t>T</a:t>
            </a:r>
            <a:endParaRPr lang="en-US" sz="2400" baseline="-25000" dirty="0" smtClean="0">
              <a:latin typeface="+mn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819400" y="6248400"/>
            <a:ext cx="4601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latin typeface="+mn-lt"/>
              </a:rPr>
              <a:t>p</a:t>
            </a:r>
            <a:r>
              <a:rPr lang="en-US" sz="2400" baseline="-25000" dirty="0" err="1" smtClean="0">
                <a:latin typeface="+mn-lt"/>
              </a:rPr>
              <a:t>T</a:t>
            </a:r>
            <a:endParaRPr lang="en-US" sz="2400" baseline="-25000" dirty="0" smtClean="0">
              <a:latin typeface="+mn-lt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057400" y="4191000"/>
            <a:ext cx="16002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err="1" smtClean="0">
                <a:latin typeface="+mn-lt"/>
              </a:rPr>
              <a:t>p+p</a:t>
            </a:r>
            <a:r>
              <a:rPr lang="en-US" sz="1200" dirty="0" smtClean="0">
                <a:latin typeface="+mn-lt"/>
              </a:rPr>
              <a:t> reference at 2.76 </a:t>
            </a:r>
            <a:r>
              <a:rPr lang="en-US" sz="1200" dirty="0" err="1" smtClean="0">
                <a:latin typeface="+mn-lt"/>
              </a:rPr>
              <a:t>TeV</a:t>
            </a:r>
            <a:r>
              <a:rPr lang="en-US" sz="1200" dirty="0" smtClean="0">
                <a:latin typeface="+mn-lt"/>
              </a:rPr>
              <a:t>: interpolated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0" grpId="0"/>
      <p:bldP spid="4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5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08960" y="1295400"/>
            <a:ext cx="378264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Jet quenching: RHIC </a:t>
            </a:r>
            <a:r>
              <a:rPr lang="en-US" dirty="0" err="1" smtClean="0"/>
              <a:t>vs</a:t>
            </a:r>
            <a:r>
              <a:rPr lang="en-US" dirty="0" smtClean="0"/>
              <a:t> LHC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6/14/12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Hot QCD Matter - Lecture 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D64CBD-586A-492E-8A96-7A647CC9940D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pic>
        <p:nvPicPr>
          <p:cNvPr id="7" name="Picture 5" descr="ra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1828800"/>
            <a:ext cx="4437812" cy="309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1625600" y="1927225"/>
            <a:ext cx="184150" cy="366713"/>
          </a:xfrm>
          <a:prstGeom prst="rect">
            <a:avLst/>
          </a:prstGeom>
          <a:noFill/>
          <a:ln w="1587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90600" y="1371600"/>
            <a:ext cx="27445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+mn-lt"/>
              </a:rPr>
              <a:t>RHIC </a:t>
            </a:r>
            <a:r>
              <a:rPr lang="en-US" sz="2400" dirty="0" smtClean="0">
                <a:latin typeface="Symbol" charset="2"/>
                <a:cs typeface="Symbol" charset="2"/>
              </a:rPr>
              <a:t>p</a:t>
            </a:r>
            <a:r>
              <a:rPr lang="en-US" sz="2400" baseline="30000" dirty="0" smtClean="0">
                <a:latin typeface="+mn-lt"/>
              </a:rPr>
              <a:t>0</a:t>
            </a:r>
            <a:r>
              <a:rPr lang="en-US" sz="2400" dirty="0" smtClean="0">
                <a:latin typeface="+mn-lt"/>
              </a:rPr>
              <a:t>, </a:t>
            </a:r>
            <a:r>
              <a:rPr lang="en-US" sz="2400" dirty="0" err="1" smtClean="0">
                <a:latin typeface="Symbol" charset="2"/>
                <a:cs typeface="Symbol" charset="2"/>
              </a:rPr>
              <a:t>h</a:t>
            </a:r>
            <a:r>
              <a:rPr lang="en-US" sz="2400" dirty="0" smtClean="0">
                <a:latin typeface="+mn-lt"/>
              </a:rPr>
              <a:t>, direct </a:t>
            </a:r>
            <a:r>
              <a:rPr lang="en-US" sz="2400" dirty="0" err="1" smtClean="0">
                <a:latin typeface="Symbol" charset="2"/>
                <a:cs typeface="Symbol" charset="2"/>
              </a:rPr>
              <a:t>g</a:t>
            </a:r>
            <a:endParaRPr lang="en-US" sz="2400" dirty="0" smtClean="0">
              <a:latin typeface="Symbol" charset="2"/>
              <a:cs typeface="Symbol" charset="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257800" y="838200"/>
            <a:ext cx="37177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+mn-lt"/>
              </a:rPr>
              <a:t>RHIC/LHC charged hadrons</a:t>
            </a:r>
          </a:p>
        </p:txBody>
      </p:sp>
      <p:sp>
        <p:nvSpPr>
          <p:cNvPr id="14" name="Oval 13"/>
          <p:cNvSpPr/>
          <p:nvPr/>
        </p:nvSpPr>
        <p:spPr>
          <a:xfrm>
            <a:off x="2971800" y="3352800"/>
            <a:ext cx="1828800" cy="99060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7239000" y="3276600"/>
            <a:ext cx="1828800" cy="99060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838200" y="5410200"/>
            <a:ext cx="7924800" cy="1200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400" dirty="0" smtClean="0">
                <a:solidFill>
                  <a:srgbClr val="FF0000"/>
                </a:solidFill>
                <a:latin typeface="+mn-lt"/>
              </a:rPr>
              <a:t>RHIC/LHC: Qualitatively similar, quantitatively different</a:t>
            </a:r>
          </a:p>
          <a:p>
            <a:pPr>
              <a:buFont typeface="Arial"/>
              <a:buChar char="•"/>
            </a:pPr>
            <a:r>
              <a:rPr lang="en-US" sz="2400" dirty="0" smtClean="0">
                <a:solidFill>
                  <a:srgbClr val="FF0000"/>
                </a:solidFill>
                <a:latin typeface="+mn-lt"/>
              </a:rPr>
              <a:t>Where comparable, LHC quenching is larger </a:t>
            </a:r>
          </a:p>
          <a:p>
            <a:pPr lvl="1"/>
            <a:r>
              <a:rPr lang="en-US" sz="2400" dirty="0" err="1" smtClean="0">
                <a:solidFill>
                  <a:srgbClr val="FF0000"/>
                </a:solidFill>
                <a:latin typeface="Wingdings"/>
                <a:ea typeface="Wingdings"/>
                <a:cs typeface="Wingdings"/>
              </a:rPr>
              <a:t></a:t>
            </a:r>
            <a:r>
              <a:rPr lang="en-US" sz="2400" dirty="0" err="1" smtClean="0">
                <a:solidFill>
                  <a:srgbClr val="FF0000"/>
                </a:solidFill>
                <a:latin typeface="+mn-lt"/>
              </a:rPr>
              <a:t>higher</a:t>
            </a:r>
            <a:r>
              <a:rPr lang="en-US" sz="2400" dirty="0" smtClean="0">
                <a:solidFill>
                  <a:srgbClr val="FF0000"/>
                </a:solidFill>
                <a:latin typeface="+mn-lt"/>
              </a:rPr>
              <a:t> color charge density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Hot QCD Matter - Lecture 4</a:t>
            </a:r>
            <a:endParaRPr lang="de-DE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81B1E-8910-F94D-A337-62C0121FB0D2}" type="slidenum">
              <a:rPr lang="de-DE"/>
              <a:pPr/>
              <a:t>13</a:t>
            </a:fld>
            <a:endParaRPr lang="de-DE"/>
          </a:p>
        </p:txBody>
      </p:sp>
      <p:sp>
        <p:nvSpPr>
          <p:cNvPr id="6051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066800"/>
          </a:xfrm>
        </p:spPr>
        <p:txBody>
          <a:bodyPr/>
          <a:lstStyle/>
          <a:p>
            <a:r>
              <a:rPr lang="de-DE" dirty="0" smtClean="0"/>
              <a:t>	LHC </a:t>
            </a:r>
            <a:r>
              <a:rPr lang="en-US" dirty="0" smtClean="0"/>
              <a:t>jet quenching: </a:t>
            </a:r>
            <a:br>
              <a:rPr lang="en-US" dirty="0" smtClean="0"/>
            </a:br>
            <a:r>
              <a:rPr lang="en-US" dirty="0" smtClean="0"/>
              <a:t>comparison to </a:t>
            </a:r>
            <a:r>
              <a:rPr lang="en-US" dirty="0" err="1" smtClean="0"/>
              <a:t>pQCD</a:t>
            </a:r>
            <a:r>
              <a:rPr lang="en-US" dirty="0" smtClean="0"/>
              <a:t>-based models</a:t>
            </a:r>
            <a:endParaRPr lang="de-DE" i="1" dirty="0"/>
          </a:p>
        </p:txBody>
      </p:sp>
      <p:pic>
        <p:nvPicPr>
          <p:cNvPr id="605191" name="Picture 7" descr="raa_model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066800"/>
            <a:ext cx="4419600" cy="3388238"/>
          </a:xfrm>
          <a:prstGeom prst="rect">
            <a:avLst/>
          </a:prstGeom>
          <a:noFill/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rcRect l="2632" t="10339" r="7895" b="11349"/>
          <a:stretch>
            <a:fillRect/>
          </a:stretch>
        </p:blipFill>
        <p:spPr>
          <a:xfrm>
            <a:off x="4462671" y="1295400"/>
            <a:ext cx="4505739" cy="3048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838200" y="4419600"/>
            <a:ext cx="713528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400" dirty="0" smtClean="0">
                <a:latin typeface="+mn-lt"/>
              </a:rPr>
              <a:t> </a:t>
            </a:r>
            <a:r>
              <a:rPr lang="en-US" sz="2000" dirty="0" smtClean="0">
                <a:latin typeface="+mn-lt"/>
              </a:rPr>
              <a:t>Main variation amongst models: </a:t>
            </a:r>
          </a:p>
          <a:p>
            <a:pPr lvl="1"/>
            <a:r>
              <a:rPr lang="en-US" sz="2000" dirty="0" smtClean="0">
                <a:latin typeface="+mn-lt"/>
              </a:rPr>
              <a:t>implementations of </a:t>
            </a:r>
            <a:r>
              <a:rPr lang="en-US" sz="2000" dirty="0" err="1" smtClean="0">
                <a:latin typeface="+mn-lt"/>
              </a:rPr>
              <a:t>radiative</a:t>
            </a:r>
            <a:r>
              <a:rPr lang="en-US" sz="2000" dirty="0" smtClean="0">
                <a:latin typeface="+mn-lt"/>
              </a:rPr>
              <a:t> and elastic energy loss</a:t>
            </a:r>
          </a:p>
          <a:p>
            <a:pPr>
              <a:buFont typeface="Arial"/>
              <a:buChar char="•"/>
            </a:pPr>
            <a:r>
              <a:rPr lang="en-US" sz="2000" dirty="0" smtClean="0">
                <a:latin typeface="+mn-lt"/>
              </a:rPr>
              <a:t> Models calibrated at RHIC, scaled to LHC via multiplicity growth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14400" y="5486400"/>
            <a:ext cx="64510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8000"/>
                </a:solidFill>
                <a:latin typeface="+mn-lt"/>
              </a:rPr>
              <a:t>Key prediction: </a:t>
            </a:r>
            <a:r>
              <a:rPr lang="en-US" sz="2000" dirty="0" err="1" smtClean="0">
                <a:solidFill>
                  <a:srgbClr val="008000"/>
                </a:solidFill>
                <a:latin typeface="+mn-lt"/>
              </a:rPr>
              <a:t>p</a:t>
            </a:r>
            <a:r>
              <a:rPr lang="en-US" sz="2000" baseline="-25000" dirty="0" err="1" smtClean="0">
                <a:solidFill>
                  <a:srgbClr val="008000"/>
                </a:solidFill>
                <a:latin typeface="+mn-lt"/>
              </a:rPr>
              <a:t>T</a:t>
            </a:r>
            <a:r>
              <a:rPr lang="en-US" sz="2000" dirty="0" smtClean="0">
                <a:solidFill>
                  <a:srgbClr val="008000"/>
                </a:solidFill>
                <a:latin typeface="+mn-lt"/>
              </a:rPr>
              <a:t>-dependence of R</a:t>
            </a:r>
            <a:r>
              <a:rPr lang="en-US" sz="2000" baseline="-25000" dirty="0" smtClean="0">
                <a:solidFill>
                  <a:srgbClr val="008000"/>
                </a:solidFill>
                <a:latin typeface="+mn-lt"/>
              </a:rPr>
              <a:t>AA</a:t>
            </a:r>
            <a:r>
              <a:rPr lang="en-US" sz="2000" dirty="0" smtClean="0">
                <a:solidFill>
                  <a:srgbClr val="008000"/>
                </a:solidFill>
                <a:latin typeface="+mn-lt"/>
              </a:rPr>
              <a:t>  ( </a:t>
            </a:r>
            <a:r>
              <a:rPr lang="en-US" sz="2000" dirty="0" smtClean="0">
                <a:solidFill>
                  <a:srgbClr val="008000"/>
                </a:solidFill>
                <a:latin typeface="Symbol" charset="2"/>
                <a:cs typeface="Symbol" charset="2"/>
              </a:rPr>
              <a:t>D</a:t>
            </a:r>
            <a:r>
              <a:rPr lang="en-US" sz="2000" dirty="0" smtClean="0">
                <a:solidFill>
                  <a:srgbClr val="008000"/>
                </a:solidFill>
                <a:latin typeface="+mn-lt"/>
              </a:rPr>
              <a:t>E ~ log (E) ) - OK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33400" y="6019800"/>
            <a:ext cx="8153400" cy="707886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000" dirty="0" smtClean="0">
                <a:latin typeface="+mn-lt"/>
              </a:rPr>
              <a:t>Qualitatively: </a:t>
            </a:r>
            <a:r>
              <a:rPr lang="en-US" sz="2000" dirty="0" err="1" smtClean="0">
                <a:latin typeface="+mn-lt"/>
              </a:rPr>
              <a:t>pQCD</a:t>
            </a:r>
            <a:r>
              <a:rPr lang="en-US" sz="2000" dirty="0" smtClean="0">
                <a:latin typeface="+mn-lt"/>
              </a:rPr>
              <a:t>-based energy loss picture consistent with measurements</a:t>
            </a:r>
          </a:p>
          <a:p>
            <a:pPr>
              <a:buFont typeface="Arial"/>
              <a:buChar char="•"/>
            </a:pPr>
            <a:r>
              <a:rPr lang="en-US" sz="2000" dirty="0" smtClean="0">
                <a:latin typeface="+mn-lt"/>
              </a:rPr>
              <a:t>We can now refine the details towards a quantitative description</a:t>
            </a:r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6/14/12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E6C869-C3CD-4B3B-9C0E-D3EE14097880}" type="slidenum">
              <a:rPr lang="en-US"/>
              <a:pPr/>
              <a:t>14</a:t>
            </a:fld>
            <a:endParaRPr lang="en-US"/>
          </a:p>
        </p:txBody>
      </p:sp>
      <p:sp>
        <p:nvSpPr>
          <p:cNvPr id="19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Hot QCD Matter - Lecture 4</a:t>
            </a:r>
            <a:endParaRPr lang="en-US"/>
          </a:p>
        </p:txBody>
      </p:sp>
      <p:sp>
        <p:nvSpPr>
          <p:cNvPr id="18657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990600"/>
          </a:xfrm>
        </p:spPr>
        <p:txBody>
          <a:bodyPr/>
          <a:lstStyle/>
          <a:p>
            <a:r>
              <a:rPr lang="en-US" dirty="0" smtClean="0"/>
              <a:t>Calculation of quenching parameter </a:t>
            </a:r>
            <a:r>
              <a:rPr lang="en-US" dirty="0" err="1" smtClean="0"/>
              <a:t>qhat</a:t>
            </a:r>
            <a:r>
              <a:rPr lang="en-US" dirty="0" smtClean="0"/>
              <a:t>: </a:t>
            </a:r>
            <a:r>
              <a:rPr lang="en-US" dirty="0" err="1"/>
              <a:t>pQCD</a:t>
            </a:r>
            <a:r>
              <a:rPr lang="en-US" dirty="0"/>
              <a:t> </a:t>
            </a:r>
            <a:r>
              <a:rPr lang="en-US" dirty="0" err="1"/>
              <a:t>vs</a:t>
            </a:r>
            <a:r>
              <a:rPr lang="en-US" dirty="0"/>
              <a:t> </a:t>
            </a:r>
            <a:r>
              <a:rPr lang="en-US" dirty="0" err="1"/>
              <a:t>AdS</a:t>
            </a:r>
            <a:r>
              <a:rPr lang="en-US" dirty="0"/>
              <a:t>/CFT</a:t>
            </a:r>
          </a:p>
        </p:txBody>
      </p:sp>
      <p:graphicFrame>
        <p:nvGraphicFramePr>
          <p:cNvPr id="1865731" name="Object 3"/>
          <p:cNvGraphicFramePr>
            <a:graphicFrameLocks noGrp="1" noChangeAspect="1"/>
          </p:cNvGraphicFramePr>
          <p:nvPr>
            <p:ph sz="half" idx="1"/>
          </p:nvPr>
        </p:nvGraphicFramePr>
        <p:xfrm>
          <a:off x="1219200" y="1905000"/>
          <a:ext cx="7239000" cy="960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617" name="Equation" r:id="rId3" imgW="3352680" imgH="444240" progId="Equation.3">
                  <p:embed/>
                </p:oleObj>
              </mc:Choice>
              <mc:Fallback>
                <p:oleObj name="Equation" r:id="rId3" imgW="3352680" imgH="4442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1905000"/>
                        <a:ext cx="7239000" cy="9604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65732" name="Object 4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762000" y="4114800"/>
          <a:ext cx="7670800" cy="985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618" name="Equation" r:id="rId5" imgW="3759120" imgH="482400" progId="Equation.3">
                  <p:embed/>
                </p:oleObj>
              </mc:Choice>
              <mc:Fallback>
                <p:oleObj name="Equation" r:id="rId5" imgW="3759120" imgH="482400" progId="Equation.3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62000" y="4114800"/>
                        <a:ext cx="7670800" cy="98583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65733" name="Text Box 5"/>
          <p:cNvSpPr txBox="1">
            <a:spLocks noChangeArrowheads="1"/>
          </p:cNvSpPr>
          <p:nvPr/>
        </p:nvSpPr>
        <p:spPr bwMode="auto">
          <a:xfrm>
            <a:off x="381000" y="1295400"/>
            <a:ext cx="5550393" cy="369332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>
                <a:latin typeface="+mn-lt"/>
              </a:rPr>
              <a:t>Weak</a:t>
            </a:r>
            <a:r>
              <a:rPr lang="en-US" dirty="0" smtClean="0">
                <a:latin typeface="+mn-lt"/>
              </a:rPr>
              <a:t>ly </a:t>
            </a:r>
            <a:r>
              <a:rPr lang="en-US" dirty="0" smtClean="0">
                <a:latin typeface="+mn-lt"/>
              </a:rPr>
              <a:t>coupled medium: </a:t>
            </a:r>
            <a:r>
              <a:rPr lang="en-US" dirty="0" err="1" smtClean="0">
                <a:latin typeface="+mn-lt"/>
              </a:rPr>
              <a:t>perturbative</a:t>
            </a:r>
            <a:r>
              <a:rPr lang="en-US" dirty="0" smtClean="0">
                <a:latin typeface="+mn-lt"/>
              </a:rPr>
              <a:t> QCD </a:t>
            </a:r>
            <a:r>
              <a:rPr lang="en-US" dirty="0">
                <a:latin typeface="+mn-lt"/>
              </a:rPr>
              <a:t>(</a:t>
            </a:r>
            <a:r>
              <a:rPr lang="en-US" dirty="0" err="1">
                <a:latin typeface="+mn-lt"/>
              </a:rPr>
              <a:t>Baier</a:t>
            </a:r>
            <a:r>
              <a:rPr lang="en-US" dirty="0">
                <a:latin typeface="+mn-lt"/>
              </a:rPr>
              <a:t> et al.):</a:t>
            </a:r>
          </a:p>
        </p:txBody>
      </p:sp>
      <p:sp>
        <p:nvSpPr>
          <p:cNvPr id="1865734" name="Text Box 6"/>
          <p:cNvSpPr txBox="1">
            <a:spLocks noChangeArrowheads="1"/>
          </p:cNvSpPr>
          <p:nvPr/>
        </p:nvSpPr>
        <p:spPr bwMode="auto">
          <a:xfrm>
            <a:off x="457200" y="3581400"/>
            <a:ext cx="6939332" cy="369332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>
                <a:latin typeface="+mn-lt"/>
              </a:rPr>
              <a:t>Strong coupling: </a:t>
            </a:r>
            <a:r>
              <a:rPr lang="en-US" i="1" dirty="0">
                <a:latin typeface="+mn-lt"/>
              </a:rPr>
              <a:t>N</a:t>
            </a:r>
            <a:r>
              <a:rPr lang="en-US" dirty="0">
                <a:latin typeface="+mn-lt"/>
              </a:rPr>
              <a:t>=4 SYM </a:t>
            </a:r>
            <a:r>
              <a:rPr lang="en-US" dirty="0" err="1" smtClean="0">
                <a:latin typeface="+mn-lt"/>
              </a:rPr>
              <a:t>AdS</a:t>
            </a:r>
            <a:r>
              <a:rPr lang="en-US" dirty="0" smtClean="0">
                <a:latin typeface="+mn-lt"/>
              </a:rPr>
              <a:t>/CFT (Liu</a:t>
            </a:r>
            <a:r>
              <a:rPr lang="en-US" dirty="0">
                <a:latin typeface="+mn-lt"/>
              </a:rPr>
              <a:t>, </a:t>
            </a:r>
            <a:r>
              <a:rPr lang="en-US" dirty="0" err="1" smtClean="0">
                <a:latin typeface="+mn-lt"/>
              </a:rPr>
              <a:t>Rajagopal</a:t>
            </a:r>
            <a:r>
              <a:rPr lang="en-US" dirty="0" smtClean="0">
                <a:latin typeface="+mn-lt"/>
              </a:rPr>
              <a:t> </a:t>
            </a:r>
            <a:r>
              <a:rPr lang="en-US" dirty="0">
                <a:latin typeface="+mn-lt"/>
              </a:rPr>
              <a:t>and </a:t>
            </a:r>
            <a:r>
              <a:rPr lang="en-US" dirty="0" err="1">
                <a:latin typeface="+mn-lt"/>
              </a:rPr>
              <a:t>Wiedemann</a:t>
            </a:r>
            <a:r>
              <a:rPr lang="en-US" dirty="0">
                <a:latin typeface="+mn-lt"/>
              </a:rPr>
              <a:t>):</a:t>
            </a:r>
          </a:p>
        </p:txBody>
      </p:sp>
      <p:sp>
        <p:nvSpPr>
          <p:cNvPr id="1865735" name="Oval 7"/>
          <p:cNvSpPr>
            <a:spLocks noChangeArrowheads="1"/>
          </p:cNvSpPr>
          <p:nvPr/>
        </p:nvSpPr>
        <p:spPr bwMode="auto">
          <a:xfrm>
            <a:off x="2819400" y="1981200"/>
            <a:ext cx="1752600" cy="838200"/>
          </a:xfrm>
          <a:prstGeom prst="ellipse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865736" name="Oval 8"/>
          <p:cNvSpPr>
            <a:spLocks noChangeArrowheads="1"/>
          </p:cNvSpPr>
          <p:nvPr/>
        </p:nvSpPr>
        <p:spPr bwMode="auto">
          <a:xfrm>
            <a:off x="3048000" y="4191000"/>
            <a:ext cx="1981200" cy="838200"/>
          </a:xfrm>
          <a:prstGeom prst="ellipse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865737" name="Line 9"/>
          <p:cNvSpPr>
            <a:spLocks noChangeShapeType="1"/>
          </p:cNvSpPr>
          <p:nvPr/>
        </p:nvSpPr>
        <p:spPr bwMode="auto">
          <a:xfrm>
            <a:off x="3581400" y="2895600"/>
            <a:ext cx="152400" cy="1219200"/>
          </a:xfrm>
          <a:prstGeom prst="line">
            <a:avLst/>
          </a:prstGeom>
          <a:noFill/>
          <a:ln w="25400">
            <a:solidFill>
              <a:srgbClr val="FF0000"/>
            </a:solidFill>
            <a:prstDash val="dash"/>
            <a:round/>
            <a:headEnd type="triangle" w="med" len="med"/>
            <a:tailEnd type="triangle" w="med" len="med"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1865738" name="Text Box 10"/>
          <p:cNvSpPr txBox="1">
            <a:spLocks noChangeArrowheads="1"/>
          </p:cNvSpPr>
          <p:nvPr/>
        </p:nvSpPr>
        <p:spPr bwMode="auto">
          <a:xfrm>
            <a:off x="3276600" y="5105400"/>
            <a:ext cx="4165564" cy="369332"/>
          </a:xfrm>
          <a:prstGeom prst="rect">
            <a:avLst/>
          </a:prstGeom>
          <a:noFill/>
          <a:ln w="1270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latin typeface="+mn-lt"/>
              </a:rPr>
              <a:t>NOT proportional to N</a:t>
            </a:r>
            <a:r>
              <a:rPr lang="en-US" baseline="-25000" dirty="0">
                <a:latin typeface="+mn-lt"/>
              </a:rPr>
              <a:t>C</a:t>
            </a:r>
            <a:r>
              <a:rPr lang="en-US" baseline="30000" dirty="0">
                <a:latin typeface="+mn-lt"/>
              </a:rPr>
              <a:t>2</a:t>
            </a:r>
            <a:r>
              <a:rPr lang="en-US" dirty="0">
                <a:latin typeface="+mn-lt"/>
              </a:rPr>
              <a:t> ~ entropy density</a:t>
            </a:r>
          </a:p>
        </p:txBody>
      </p:sp>
      <p:sp>
        <p:nvSpPr>
          <p:cNvPr id="1865739" name="Text Box 11"/>
          <p:cNvSpPr txBox="1">
            <a:spLocks noChangeArrowheads="1"/>
          </p:cNvSpPr>
          <p:nvPr/>
        </p:nvSpPr>
        <p:spPr bwMode="auto">
          <a:xfrm>
            <a:off x="3886200" y="2907268"/>
            <a:ext cx="3650358" cy="369332"/>
          </a:xfrm>
          <a:prstGeom prst="rect">
            <a:avLst/>
          </a:prstGeom>
          <a:noFill/>
          <a:ln w="1270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latin typeface="+mn-lt"/>
              </a:rPr>
              <a:t>Proportional to N</a:t>
            </a:r>
            <a:r>
              <a:rPr lang="en-US" baseline="-25000" dirty="0">
                <a:latin typeface="+mn-lt"/>
              </a:rPr>
              <a:t>C</a:t>
            </a:r>
            <a:r>
              <a:rPr lang="en-US" baseline="30000" dirty="0">
                <a:latin typeface="+mn-lt"/>
              </a:rPr>
              <a:t>2</a:t>
            </a:r>
            <a:r>
              <a:rPr lang="en-US" dirty="0">
                <a:latin typeface="+mn-lt"/>
              </a:rPr>
              <a:t> ~ entropy density</a:t>
            </a:r>
          </a:p>
        </p:txBody>
      </p:sp>
      <p:grpSp>
        <p:nvGrpSpPr>
          <p:cNvPr id="2" name="Group 17"/>
          <p:cNvGrpSpPr>
            <a:grpSpLocks/>
          </p:cNvGrpSpPr>
          <p:nvPr/>
        </p:nvGrpSpPr>
        <p:grpSpPr bwMode="auto">
          <a:xfrm>
            <a:off x="457200" y="5715000"/>
            <a:ext cx="5562600" cy="609600"/>
            <a:chOff x="288" y="3600"/>
            <a:chExt cx="2880" cy="384"/>
          </a:xfrm>
        </p:grpSpPr>
        <p:sp>
          <p:nvSpPr>
            <p:cNvPr id="1865741" name="Rectangle 13"/>
            <p:cNvSpPr>
              <a:spLocks noChangeArrowheads="1"/>
            </p:cNvSpPr>
            <p:nvPr/>
          </p:nvSpPr>
          <p:spPr bwMode="auto">
            <a:xfrm>
              <a:off x="288" y="3600"/>
              <a:ext cx="2880" cy="384"/>
            </a:xfrm>
            <a:prstGeom prst="rect">
              <a:avLst/>
            </a:prstGeom>
            <a:solidFill>
              <a:srgbClr val="FFFFCC"/>
            </a:solidFill>
            <a:ln w="12700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square" anchor="ctr">
              <a:spAutoFit/>
            </a:bodyPr>
            <a:lstStyle/>
            <a:p>
              <a:endParaRPr lang="en-US"/>
            </a:p>
          </p:txBody>
        </p:sp>
        <p:sp>
          <p:nvSpPr>
            <p:cNvPr id="1865742" name="Text Box 14"/>
            <p:cNvSpPr txBox="1">
              <a:spLocks noChangeArrowheads="1"/>
            </p:cNvSpPr>
            <p:nvPr/>
          </p:nvSpPr>
          <p:spPr bwMode="auto">
            <a:xfrm>
              <a:off x="336" y="3648"/>
              <a:ext cx="659" cy="291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en-US" sz="2400" dirty="0" smtClean="0">
                  <a:latin typeface="+mn-lt"/>
                </a:rPr>
                <a:t>Roughly </a:t>
              </a:r>
              <a:endParaRPr lang="en-US" sz="2400" dirty="0">
                <a:latin typeface="+mn-lt"/>
              </a:endParaRPr>
            </a:p>
          </p:txBody>
        </p:sp>
      </p:grpSp>
      <p:sp>
        <p:nvSpPr>
          <p:cNvPr id="1865746" name="Oval 18"/>
          <p:cNvSpPr>
            <a:spLocks noChangeArrowheads="1"/>
          </p:cNvSpPr>
          <p:nvPr/>
        </p:nvSpPr>
        <p:spPr bwMode="auto">
          <a:xfrm>
            <a:off x="4953000" y="4114800"/>
            <a:ext cx="1600200" cy="914400"/>
          </a:xfrm>
          <a:prstGeom prst="ellipse">
            <a:avLst/>
          </a:prstGeom>
          <a:noFill/>
          <a:ln w="25400" algn="ctr">
            <a:solidFill>
              <a:srgbClr val="00B050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57400" y="5791200"/>
            <a:ext cx="3632200" cy="419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5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5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5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5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5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5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65735" grpId="0" animBg="1"/>
      <p:bldP spid="1865736" grpId="0" animBg="1"/>
      <p:bldP spid="1865737" grpId="0" animBg="1"/>
      <p:bldP spid="1865738" grpId="0" animBg="1"/>
      <p:bldP spid="1865739" grpId="0" animBg="1"/>
      <p:bldP spid="186574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Full jet reconstruction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US" smtClean="0"/>
              <a:t>Hot QCD Matter - Lecture 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D837358D-DD38-4E4C-9A58-B20A2AEDF9D4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9" name="Picture 5" descr="lego1_r138396_e7326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3400355"/>
            <a:ext cx="3810000" cy="3076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/>
          <a:srcRect t="9395" r="6750"/>
          <a:stretch>
            <a:fillRect/>
          </a:stretch>
        </p:blipFill>
        <p:spPr bwMode="auto">
          <a:xfrm>
            <a:off x="4343400" y="3400355"/>
            <a:ext cx="4615963" cy="2667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6858000" y="4086155"/>
            <a:ext cx="838200" cy="990600"/>
            <a:chOff x="7696200" y="4038600"/>
            <a:chExt cx="609600" cy="609600"/>
          </a:xfrm>
        </p:grpSpPr>
        <p:sp>
          <p:nvSpPr>
            <p:cNvPr id="12" name="Oval 11"/>
            <p:cNvSpPr/>
            <p:nvPr/>
          </p:nvSpPr>
          <p:spPr>
            <a:xfrm>
              <a:off x="7696200" y="4038600"/>
              <a:ext cx="609600" cy="228600"/>
            </a:xfrm>
            <a:prstGeom prst="ellipse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cxnSp>
          <p:nvCxnSpPr>
            <p:cNvPr id="13" name="Straight Connector 12"/>
            <p:cNvCxnSpPr>
              <a:stCxn id="12" idx="2"/>
            </p:cNvCxnSpPr>
            <p:nvPr/>
          </p:nvCxnSpPr>
          <p:spPr>
            <a:xfrm rot="10800000" flipH="1" flipV="1">
              <a:off x="7696200" y="4152900"/>
              <a:ext cx="304800" cy="4953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>
              <a:stCxn id="12" idx="6"/>
            </p:cNvCxnSpPr>
            <p:nvPr/>
          </p:nvCxnSpPr>
          <p:spPr>
            <a:xfrm flipH="1">
              <a:off x="8001000" y="4152900"/>
              <a:ext cx="304800" cy="4953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22"/>
          <p:cNvGrpSpPr>
            <a:grpSpLocks/>
          </p:cNvGrpSpPr>
          <p:nvPr/>
        </p:nvGrpSpPr>
        <p:grpSpPr bwMode="auto">
          <a:xfrm>
            <a:off x="2057400" y="4256087"/>
            <a:ext cx="838200" cy="762000"/>
            <a:chOff x="7696200" y="4038600"/>
            <a:chExt cx="609600" cy="609600"/>
          </a:xfrm>
        </p:grpSpPr>
        <p:sp>
          <p:nvSpPr>
            <p:cNvPr id="16" name="Oval 15"/>
            <p:cNvSpPr/>
            <p:nvPr/>
          </p:nvSpPr>
          <p:spPr>
            <a:xfrm>
              <a:off x="7696200" y="4038600"/>
              <a:ext cx="609600" cy="228600"/>
            </a:xfrm>
            <a:prstGeom prst="ellipse">
              <a:avLst/>
            </a:prstGeom>
            <a:noFill/>
            <a:ln w="3175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cxnSp>
          <p:nvCxnSpPr>
            <p:cNvPr id="17" name="Straight Connector 16"/>
            <p:cNvCxnSpPr>
              <a:stCxn id="16" idx="2"/>
            </p:cNvCxnSpPr>
            <p:nvPr/>
          </p:nvCxnSpPr>
          <p:spPr>
            <a:xfrm rot="10800000" flipH="1" flipV="1">
              <a:off x="7696200" y="4152900"/>
              <a:ext cx="304800" cy="4953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>
              <a:stCxn id="16" idx="6"/>
            </p:cNvCxnSpPr>
            <p:nvPr/>
          </p:nvCxnSpPr>
          <p:spPr>
            <a:xfrm flipH="1">
              <a:off x="8001000" y="4152900"/>
              <a:ext cx="304800" cy="49530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9" name="TextBox 18"/>
          <p:cNvSpPr txBox="1"/>
          <p:nvPr/>
        </p:nvSpPr>
        <p:spPr>
          <a:xfrm>
            <a:off x="304800" y="1066800"/>
            <a:ext cx="8686800" cy="193899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  <a:latin typeface="+mn-lt"/>
              </a:rPr>
              <a:t>Jet quenching is a </a:t>
            </a:r>
            <a:r>
              <a:rPr lang="en-US" sz="2400" b="1" dirty="0" err="1" smtClean="0">
                <a:solidFill>
                  <a:srgbClr val="0000FF"/>
                </a:solidFill>
                <a:latin typeface="+mn-lt"/>
              </a:rPr>
              <a:t>partonic</a:t>
            </a:r>
            <a:r>
              <a:rPr lang="en-US" sz="2400" b="1" dirty="0" smtClean="0">
                <a:solidFill>
                  <a:srgbClr val="0000FF"/>
                </a:solidFill>
                <a:latin typeface="+mn-lt"/>
              </a:rPr>
              <a:t> </a:t>
            </a:r>
            <a:r>
              <a:rPr lang="en-US" sz="2400" dirty="0" smtClean="0">
                <a:solidFill>
                  <a:srgbClr val="0000FF"/>
                </a:solidFill>
                <a:latin typeface="+mn-lt"/>
              </a:rPr>
              <a:t>process: </a:t>
            </a:r>
            <a:r>
              <a:rPr lang="en-US" sz="2400" dirty="0" smtClean="0">
                <a:solidFill>
                  <a:srgbClr val="FF0000"/>
                </a:solidFill>
                <a:latin typeface="+mn-lt"/>
              </a:rPr>
              <a:t>can we study it at the </a:t>
            </a:r>
            <a:r>
              <a:rPr lang="en-US" sz="2400" dirty="0" err="1" smtClean="0">
                <a:solidFill>
                  <a:srgbClr val="FF0000"/>
                </a:solidFill>
                <a:latin typeface="+mn-lt"/>
              </a:rPr>
              <a:t>partonic</a:t>
            </a:r>
            <a:r>
              <a:rPr lang="en-US" sz="2400" dirty="0" smtClean="0">
                <a:solidFill>
                  <a:srgbClr val="FF0000"/>
                </a:solidFill>
                <a:latin typeface="+mn-lt"/>
              </a:rPr>
              <a:t> level?</a:t>
            </a:r>
          </a:p>
          <a:p>
            <a:endParaRPr lang="en-US" sz="2400" dirty="0" smtClean="0">
              <a:latin typeface="+mn-lt"/>
            </a:endParaRPr>
          </a:p>
          <a:p>
            <a:r>
              <a:rPr lang="en-US" sz="2400" dirty="0" smtClean="0">
                <a:solidFill>
                  <a:srgbClr val="008000"/>
                </a:solidFill>
                <a:latin typeface="+mn-lt"/>
              </a:rPr>
              <a:t>Jet reconstruction: capture the entire spray of hadrons to reconstruct the kinematics of the parent quark or gluon</a:t>
            </a:r>
          </a:p>
        </p:txBody>
      </p:sp>
      <p:sp>
        <p:nvSpPr>
          <p:cNvPr id="20" name="Date Placeholder 19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6/14/12</a:t>
            </a:r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6740" name="Rectangle 4"/>
          <p:cNvSpPr>
            <a:spLocks noGrp="1" noChangeArrowheads="1"/>
          </p:cNvSpPr>
          <p:nvPr>
            <p:ph type="title"/>
          </p:nvPr>
        </p:nvSpPr>
        <p:spPr>
          <a:xfrm>
            <a:off x="447982" y="207295"/>
            <a:ext cx="8227871" cy="859505"/>
          </a:xfrm>
        </p:spPr>
        <p:txBody>
          <a:bodyPr/>
          <a:lstStyle/>
          <a:p>
            <a:r>
              <a:rPr lang="en-US" sz="3200" dirty="0"/>
              <a:t>Jet</a:t>
            </a:r>
            <a:r>
              <a:rPr lang="en-US" sz="3200" dirty="0" smtClean="0"/>
              <a:t> measurements in practice: </a:t>
            </a:r>
            <a:br>
              <a:rPr lang="en-US" sz="3200" dirty="0" smtClean="0"/>
            </a:br>
            <a:r>
              <a:rPr lang="en-US" sz="3200" dirty="0" smtClean="0"/>
              <a:t>experiment and theory</a:t>
            </a:r>
            <a:endParaRPr lang="en-US" sz="3200" dirty="0"/>
          </a:p>
        </p:txBody>
      </p:sp>
      <p:sp>
        <p:nvSpPr>
          <p:cNvPr id="20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fld id="{1FCA5F7C-DB21-4873-826D-A7A80FA86088}" type="slidenum">
              <a:rPr lang="en-US"/>
              <a:pPr/>
              <a:t>16</a:t>
            </a:fld>
            <a:endParaRPr lang="en-US"/>
          </a:p>
        </p:txBody>
      </p:sp>
      <p:pic>
        <p:nvPicPr>
          <p:cNvPr id="756743" name="Picture 7" descr="CIS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76800" y="1981200"/>
            <a:ext cx="4088722" cy="1600200"/>
          </a:xfrm>
          <a:prstGeom prst="rect">
            <a:avLst/>
          </a:prstGeom>
          <a:noFill/>
        </p:spPr>
      </p:pic>
      <p:sp>
        <p:nvSpPr>
          <p:cNvPr id="756744" name="Text Box 8"/>
          <p:cNvSpPr txBox="1">
            <a:spLocks noChangeArrowheads="1"/>
          </p:cNvSpPr>
          <p:nvPr/>
        </p:nvSpPr>
        <p:spPr bwMode="auto">
          <a:xfrm>
            <a:off x="457200" y="3657600"/>
            <a:ext cx="4038600" cy="1200328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sz="2400" dirty="0" err="1">
                <a:solidFill>
                  <a:srgbClr val="FF0000"/>
                </a:solidFill>
                <a:latin typeface="+mn-lt"/>
              </a:rPr>
              <a:t>colinear</a:t>
            </a:r>
            <a:r>
              <a:rPr lang="en-US" sz="2400" dirty="0">
                <a:solidFill>
                  <a:srgbClr val="FF0000"/>
                </a:solidFill>
                <a:latin typeface="+mn-lt"/>
              </a:rPr>
              <a:t> safety</a:t>
            </a:r>
            <a:r>
              <a:rPr lang="en-US" sz="2400" dirty="0">
                <a:solidFill>
                  <a:schemeClr val="tx2"/>
                </a:solidFill>
                <a:latin typeface="+mn-lt"/>
              </a:rPr>
              <a:t>:</a:t>
            </a:r>
            <a:r>
              <a:rPr lang="en-US" sz="2400" dirty="0" smtClean="0">
                <a:solidFill>
                  <a:schemeClr val="bg2"/>
                </a:solidFill>
                <a:latin typeface="+mn-lt"/>
              </a:rPr>
              <a:t> </a:t>
            </a:r>
          </a:p>
          <a:p>
            <a:pPr lvl="1"/>
            <a:r>
              <a:rPr lang="en-US" sz="2400" dirty="0" smtClean="0">
                <a:latin typeface="+mn-lt"/>
              </a:rPr>
              <a:t>finite seed </a:t>
            </a:r>
            <a:r>
              <a:rPr lang="en-US" sz="2400" dirty="0">
                <a:latin typeface="+mn-lt"/>
              </a:rPr>
              <a:t>threshold misses jet on left?</a:t>
            </a:r>
          </a:p>
        </p:txBody>
      </p:sp>
      <p:sp>
        <p:nvSpPr>
          <p:cNvPr id="756745" name="Text Box 9"/>
          <p:cNvSpPr txBox="1">
            <a:spLocks noChangeArrowheads="1"/>
          </p:cNvSpPr>
          <p:nvPr/>
        </p:nvSpPr>
        <p:spPr bwMode="auto">
          <a:xfrm>
            <a:off x="5397403" y="3664803"/>
            <a:ext cx="2603597" cy="830997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+mn-lt"/>
              </a:rPr>
              <a:t>infrared safety:</a:t>
            </a:r>
            <a:r>
              <a:rPr lang="en-US" sz="2400" dirty="0" smtClean="0">
                <a:solidFill>
                  <a:srgbClr val="FF0000"/>
                </a:solidFill>
                <a:latin typeface="+mn-lt"/>
              </a:rPr>
              <a:t> </a:t>
            </a:r>
          </a:p>
          <a:p>
            <a:pPr lvl="1"/>
            <a:r>
              <a:rPr lang="en-US" sz="2400" dirty="0" smtClean="0">
                <a:latin typeface="+mn-lt"/>
              </a:rPr>
              <a:t>one </a:t>
            </a:r>
            <a:r>
              <a:rPr lang="en-US" sz="2400" dirty="0">
                <a:latin typeface="+mn-lt"/>
              </a:rPr>
              <a:t>or two jets?</a:t>
            </a:r>
          </a:p>
        </p:txBody>
      </p:sp>
      <p:sp>
        <p:nvSpPr>
          <p:cNvPr id="756746" name="Text Box 10"/>
          <p:cNvSpPr txBox="1">
            <a:spLocks noChangeArrowheads="1"/>
          </p:cNvSpPr>
          <p:nvPr/>
        </p:nvSpPr>
        <p:spPr bwMode="auto">
          <a:xfrm>
            <a:off x="5867400" y="1182469"/>
            <a:ext cx="2895600" cy="646331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dirty="0" err="1">
                <a:latin typeface="+mn-lt"/>
              </a:rPr>
              <a:t>Fermilab</a:t>
            </a:r>
            <a:r>
              <a:rPr lang="en-US" dirty="0">
                <a:latin typeface="+mn-lt"/>
              </a:rPr>
              <a:t> Run II jet physics</a:t>
            </a:r>
          </a:p>
          <a:p>
            <a:r>
              <a:rPr lang="en-US" dirty="0" err="1">
                <a:latin typeface="+mn-lt"/>
              </a:rPr>
              <a:t>hep</a:t>
            </a:r>
            <a:r>
              <a:rPr lang="en-US" dirty="0">
                <a:latin typeface="+mn-lt"/>
              </a:rPr>
              <a:t>-ex/0005012</a:t>
            </a:r>
          </a:p>
        </p:txBody>
      </p:sp>
      <p:sp>
        <p:nvSpPr>
          <p:cNvPr id="756747" name="Text Box 11"/>
          <p:cNvSpPr txBox="1">
            <a:spLocks noChangeArrowheads="1"/>
          </p:cNvSpPr>
          <p:nvPr/>
        </p:nvSpPr>
        <p:spPr bwMode="auto">
          <a:xfrm>
            <a:off x="533400" y="5181600"/>
            <a:ext cx="7598555" cy="1200329"/>
          </a:xfrm>
          <a:prstGeom prst="rect">
            <a:avLst/>
          </a:prstGeom>
          <a:noFill/>
          <a:ln w="12700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 smtClean="0">
                <a:latin typeface="+mn-lt"/>
              </a:rPr>
              <a:t>Algorithmic requirements: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>
                <a:latin typeface="+mn-lt"/>
              </a:rPr>
              <a:t> </a:t>
            </a:r>
            <a:r>
              <a:rPr lang="en-US" sz="2400" dirty="0" smtClean="0">
                <a:latin typeface="+mn-lt"/>
              </a:rPr>
              <a:t>same </a:t>
            </a:r>
            <a:r>
              <a:rPr lang="en-US" sz="2400" dirty="0">
                <a:latin typeface="+mn-lt"/>
              </a:rPr>
              <a:t>jets at </a:t>
            </a:r>
            <a:r>
              <a:rPr lang="en-US" sz="2400" dirty="0" err="1">
                <a:latin typeface="+mn-lt"/>
              </a:rPr>
              <a:t>parton</a:t>
            </a:r>
            <a:r>
              <a:rPr lang="en-US" sz="2400" dirty="0">
                <a:latin typeface="+mn-lt"/>
              </a:rPr>
              <a:t>/particle/detector levels</a:t>
            </a:r>
          </a:p>
          <a:p>
            <a:pPr>
              <a:buFontTx/>
              <a:buChar char="•"/>
            </a:pPr>
            <a:r>
              <a:rPr lang="en-US" sz="2400" dirty="0">
                <a:latin typeface="+mn-lt"/>
              </a:rPr>
              <a:t> independence of algorithmic details (ordering of seeds etc)</a:t>
            </a:r>
          </a:p>
        </p:txBody>
      </p:sp>
      <p:sp>
        <p:nvSpPr>
          <p:cNvPr id="756752" name="Text Box 16"/>
          <p:cNvSpPr txBox="1">
            <a:spLocks noChangeArrowheads="1"/>
          </p:cNvSpPr>
          <p:nvPr/>
        </p:nvSpPr>
        <p:spPr bwMode="auto">
          <a:xfrm>
            <a:off x="2727325" y="4994275"/>
            <a:ext cx="184150" cy="4572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grpSp>
        <p:nvGrpSpPr>
          <p:cNvPr id="2" name="Group 20"/>
          <p:cNvGrpSpPr/>
          <p:nvPr/>
        </p:nvGrpSpPr>
        <p:grpSpPr>
          <a:xfrm>
            <a:off x="457200" y="1524000"/>
            <a:ext cx="1447800" cy="1828800"/>
            <a:chOff x="1371600" y="1981200"/>
            <a:chExt cx="1447800" cy="1828800"/>
          </a:xfrm>
        </p:grpSpPr>
        <p:sp>
          <p:nvSpPr>
            <p:cNvPr id="22" name="Oval 21"/>
            <p:cNvSpPr/>
            <p:nvPr/>
          </p:nvSpPr>
          <p:spPr>
            <a:xfrm>
              <a:off x="1371600" y="1981200"/>
              <a:ext cx="1447800" cy="6096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Isosceles Triangle 22"/>
            <p:cNvSpPr/>
            <p:nvPr/>
          </p:nvSpPr>
          <p:spPr>
            <a:xfrm rot="10800000">
              <a:off x="1371600" y="2286000"/>
              <a:ext cx="1447800" cy="1524000"/>
            </a:xfrm>
            <a:prstGeom prst="triangl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1388853" y="2218427"/>
              <a:ext cx="1371600" cy="76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1371600" y="2286000"/>
              <a:ext cx="1371600" cy="76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447800" y="2209800"/>
              <a:ext cx="1295400" cy="152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7" name="Straight Arrow Connector 26"/>
            <p:cNvCxnSpPr/>
            <p:nvPr/>
          </p:nvCxnSpPr>
          <p:spPr>
            <a:xfrm rot="5400000" flipH="1" flipV="1">
              <a:off x="1791494" y="3390900"/>
              <a:ext cx="532606" cy="794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 rot="5400000" flipH="1" flipV="1">
              <a:off x="1981200" y="3352800"/>
              <a:ext cx="457200" cy="1588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28"/>
          <p:cNvGrpSpPr/>
          <p:nvPr/>
        </p:nvGrpSpPr>
        <p:grpSpPr>
          <a:xfrm>
            <a:off x="2286000" y="1600200"/>
            <a:ext cx="1447800" cy="1828800"/>
            <a:chOff x="3581400" y="1905000"/>
            <a:chExt cx="1447800" cy="1828800"/>
          </a:xfrm>
        </p:grpSpPr>
        <p:sp>
          <p:nvSpPr>
            <p:cNvPr id="30" name="Oval 29"/>
            <p:cNvSpPr/>
            <p:nvPr/>
          </p:nvSpPr>
          <p:spPr>
            <a:xfrm>
              <a:off x="3581400" y="1905000"/>
              <a:ext cx="1447800" cy="6096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Isosceles Triangle 30"/>
            <p:cNvSpPr/>
            <p:nvPr/>
          </p:nvSpPr>
          <p:spPr>
            <a:xfrm rot="10800000">
              <a:off x="3581400" y="2209800"/>
              <a:ext cx="1447800" cy="1524000"/>
            </a:xfrm>
            <a:prstGeom prst="triangl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3598653" y="2142227"/>
              <a:ext cx="1371600" cy="76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3581400" y="2209800"/>
              <a:ext cx="1371600" cy="76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3657600" y="2133600"/>
              <a:ext cx="1295400" cy="1524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5" name="Straight Arrow Connector 34"/>
            <p:cNvCxnSpPr>
              <a:stCxn id="31" idx="0"/>
            </p:cNvCxnSpPr>
            <p:nvPr/>
          </p:nvCxnSpPr>
          <p:spPr>
            <a:xfrm rot="5400000" flipH="1" flipV="1">
              <a:off x="3752850" y="3143250"/>
              <a:ext cx="1143000" cy="3810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Date Placeholder 28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6/14/12</a:t>
            </a:r>
            <a:endParaRPr lang="en-GB"/>
          </a:p>
        </p:txBody>
      </p:sp>
      <p:sp>
        <p:nvSpPr>
          <p:cNvPr id="36" name="Footer Placeholder 35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Hot QCD Matter - Lecture 4</a:t>
            </a:r>
            <a:endParaRPr lang="en-GB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F540969-93A3-4D98-BBAD-1F4AEFB6192E}" type="slidenum">
              <a:rPr lang="en-GB" smtClean="0"/>
              <a:pPr>
                <a:defRPr/>
              </a:pPr>
              <a:t>17</a:t>
            </a:fld>
            <a:endParaRPr lang="en-GB" smtClean="0"/>
          </a:p>
        </p:txBody>
      </p:sp>
      <p:sp>
        <p:nvSpPr>
          <p:cNvPr id="32773" name="Rectangle 1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829675" cy="996950"/>
          </a:xfrm>
        </p:spPr>
        <p:txBody>
          <a:bodyPr/>
          <a:lstStyle/>
          <a:p>
            <a:pPr eaLnBrk="1" hangingPunct="1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  <a:tab pos="5908675" algn="l"/>
                <a:tab pos="6565900" algn="l"/>
                <a:tab pos="7223125" algn="l"/>
                <a:tab pos="7878763" algn="l"/>
              </a:tabLst>
            </a:pPr>
            <a:r>
              <a:rPr lang="en-GB" dirty="0" smtClean="0"/>
              <a:t>Modern jet reconstruction algorithms</a:t>
            </a:r>
          </a:p>
        </p:txBody>
      </p:sp>
      <p:sp>
        <p:nvSpPr>
          <p:cNvPr id="327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1143000"/>
            <a:ext cx="5638800" cy="5105400"/>
          </a:xfrm>
        </p:spPr>
        <p:txBody>
          <a:bodyPr/>
          <a:lstStyle/>
          <a:p>
            <a:pPr eaLnBrk="1" hangingPunct="1">
              <a:buSzPct val="95000"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  <a:tab pos="5908675" algn="l"/>
                <a:tab pos="6565900" algn="l"/>
                <a:tab pos="7223125" algn="l"/>
                <a:tab pos="7878763" algn="l"/>
              </a:tabLst>
            </a:pPr>
            <a:r>
              <a:rPr lang="en-GB" dirty="0" smtClean="0"/>
              <a:t>Cone algorithms</a:t>
            </a:r>
          </a:p>
          <a:p>
            <a:pPr lvl="1" eaLnBrk="1" hangingPunct="1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  <a:tab pos="5908675" algn="l"/>
                <a:tab pos="6565900" algn="l"/>
                <a:tab pos="7223125" algn="l"/>
                <a:tab pos="7878763" algn="l"/>
              </a:tabLst>
            </a:pPr>
            <a:r>
              <a:rPr lang="en-GB" dirty="0" smtClean="0"/>
              <a:t>Mid Point Cone (merging + splitting)</a:t>
            </a:r>
          </a:p>
          <a:p>
            <a:pPr lvl="1" eaLnBrk="1" hangingPunct="1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  <a:tab pos="5908675" algn="l"/>
                <a:tab pos="6565900" algn="l"/>
                <a:tab pos="7223125" algn="l"/>
                <a:tab pos="7878763" algn="l"/>
              </a:tabLst>
            </a:pPr>
            <a:r>
              <a:rPr lang="en-GB" dirty="0" err="1" smtClean="0"/>
              <a:t>SISCone</a:t>
            </a:r>
            <a:r>
              <a:rPr lang="en-GB" dirty="0" smtClean="0"/>
              <a:t> (seedless, </a:t>
            </a:r>
            <a:r>
              <a:rPr lang="en-GB" dirty="0" err="1" smtClean="0"/>
              <a:t>infr</a:t>
            </a:r>
            <a:r>
              <a:rPr lang="en-GB" dirty="0" smtClean="0"/>
              <a:t>-red safe)</a:t>
            </a:r>
            <a:br>
              <a:rPr lang="en-GB" dirty="0" smtClean="0"/>
            </a:br>
            <a:endParaRPr lang="en-GB" dirty="0" smtClean="0"/>
          </a:p>
          <a:p>
            <a:pPr eaLnBrk="1" hangingPunct="1">
              <a:buSzPct val="95000"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  <a:tab pos="5908675" algn="l"/>
                <a:tab pos="6565900" algn="l"/>
                <a:tab pos="7223125" algn="l"/>
                <a:tab pos="7878763" algn="l"/>
              </a:tabLst>
            </a:pPr>
            <a:r>
              <a:rPr lang="en-GB" dirty="0" smtClean="0"/>
              <a:t>Sequential recombination algorithms</a:t>
            </a:r>
          </a:p>
          <a:p>
            <a:pPr lvl="2" eaLnBrk="1" hangingPunct="1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  <a:tab pos="5908675" algn="l"/>
                <a:tab pos="6565900" algn="l"/>
                <a:tab pos="7223125" algn="l"/>
                <a:tab pos="7878763" algn="l"/>
              </a:tabLst>
            </a:pPr>
            <a:r>
              <a:rPr lang="en-GB" dirty="0" err="1" smtClean="0"/>
              <a:t>k</a:t>
            </a:r>
            <a:r>
              <a:rPr lang="en-GB" baseline="-25000" dirty="0" err="1" smtClean="0"/>
              <a:t>T</a:t>
            </a:r>
            <a:endParaRPr lang="en-GB" baseline="-25000" dirty="0" smtClean="0"/>
          </a:p>
          <a:p>
            <a:pPr lvl="2" eaLnBrk="1" hangingPunct="1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  <a:tab pos="5908675" algn="l"/>
                <a:tab pos="6565900" algn="l"/>
                <a:tab pos="7223125" algn="l"/>
                <a:tab pos="7878763" algn="l"/>
              </a:tabLst>
            </a:pPr>
            <a:r>
              <a:rPr lang="en-GB" dirty="0" smtClean="0"/>
              <a:t>anti-</a:t>
            </a:r>
            <a:r>
              <a:rPr lang="en-GB" dirty="0" err="1" smtClean="0"/>
              <a:t>k</a:t>
            </a:r>
            <a:r>
              <a:rPr lang="en-GB" baseline="-25000" dirty="0" err="1" smtClean="0"/>
              <a:t>T</a:t>
            </a:r>
            <a:endParaRPr lang="en-GB" baseline="-25000" dirty="0" smtClean="0"/>
          </a:p>
          <a:p>
            <a:pPr lvl="2" eaLnBrk="1" hangingPunct="1"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  <a:tab pos="5908675" algn="l"/>
                <a:tab pos="6565900" algn="l"/>
                <a:tab pos="7223125" algn="l"/>
                <a:tab pos="7878763" algn="l"/>
              </a:tabLst>
            </a:pPr>
            <a:r>
              <a:rPr lang="en-GB" dirty="0" smtClean="0"/>
              <a:t>Cambridge/ Aachen</a:t>
            </a:r>
          </a:p>
          <a:p>
            <a:pPr eaLnBrk="1" hangingPunct="1">
              <a:buNone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  <a:tab pos="5908675" algn="l"/>
                <a:tab pos="6565900" algn="l"/>
                <a:tab pos="7223125" algn="l"/>
                <a:tab pos="7878763" algn="l"/>
              </a:tabLst>
            </a:pPr>
            <a:r>
              <a:rPr lang="en-GB" dirty="0" smtClean="0">
                <a:solidFill>
                  <a:srgbClr val="008000"/>
                </a:solidFill>
              </a:rPr>
              <a:t>Algorithms differ in recombination metric:</a:t>
            </a:r>
          </a:p>
          <a:p>
            <a:pPr lvl="1" eaLnBrk="1" hangingPunct="1">
              <a:buNone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  <a:tab pos="5908675" algn="l"/>
                <a:tab pos="6565900" algn="l"/>
                <a:tab pos="7223125" algn="l"/>
                <a:tab pos="7878763" algn="l"/>
              </a:tabLst>
            </a:pPr>
            <a:r>
              <a:rPr lang="en-GB" sz="2000" dirty="0" err="1" smtClean="0">
                <a:solidFill>
                  <a:srgbClr val="008000"/>
                </a:solidFill>
                <a:latin typeface="Wingdings"/>
                <a:ea typeface="Wingdings"/>
                <a:cs typeface="Wingdings"/>
              </a:rPr>
              <a:t></a:t>
            </a:r>
            <a:r>
              <a:rPr lang="en-GB" sz="2000" dirty="0" err="1" smtClean="0">
                <a:solidFill>
                  <a:srgbClr val="008000"/>
                </a:solidFill>
              </a:rPr>
              <a:t>different</a:t>
            </a:r>
            <a:r>
              <a:rPr lang="en-GB" sz="2000" dirty="0" smtClean="0">
                <a:solidFill>
                  <a:srgbClr val="008000"/>
                </a:solidFill>
              </a:rPr>
              <a:t> ordering of recombination</a:t>
            </a:r>
          </a:p>
          <a:p>
            <a:pPr lvl="1" eaLnBrk="1" hangingPunct="1">
              <a:buNone/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  <a:tab pos="4595813" algn="l"/>
                <a:tab pos="5253038" algn="l"/>
                <a:tab pos="5908675" algn="l"/>
                <a:tab pos="6565900" algn="l"/>
                <a:tab pos="7223125" algn="l"/>
                <a:tab pos="7878763" algn="l"/>
              </a:tabLst>
            </a:pPr>
            <a:r>
              <a:rPr lang="en-GB" sz="2000" dirty="0" err="1" smtClean="0">
                <a:solidFill>
                  <a:srgbClr val="008000"/>
                </a:solidFill>
                <a:latin typeface="Wingdings"/>
                <a:ea typeface="Wingdings"/>
                <a:cs typeface="Wingdings"/>
              </a:rPr>
              <a:t></a:t>
            </a:r>
            <a:r>
              <a:rPr lang="en-GB" sz="2000" dirty="0" err="1" smtClean="0">
                <a:solidFill>
                  <a:srgbClr val="008000"/>
                </a:solidFill>
              </a:rPr>
              <a:t>different</a:t>
            </a:r>
            <a:r>
              <a:rPr lang="en-GB" sz="2000" dirty="0" smtClean="0">
                <a:solidFill>
                  <a:srgbClr val="008000"/>
                </a:solidFill>
              </a:rPr>
              <a:t> event background sensitivities</a:t>
            </a:r>
          </a:p>
        </p:txBody>
      </p:sp>
      <p:grpSp>
        <p:nvGrpSpPr>
          <p:cNvPr id="44" name="Group 43"/>
          <p:cNvGrpSpPr/>
          <p:nvPr/>
        </p:nvGrpSpPr>
        <p:grpSpPr>
          <a:xfrm>
            <a:off x="5341938" y="990600"/>
            <a:ext cx="3649662" cy="2693988"/>
            <a:chOff x="4919663" y="3173412"/>
            <a:chExt cx="3649662" cy="2693988"/>
          </a:xfrm>
        </p:grpSpPr>
        <p:sp>
          <p:nvSpPr>
            <p:cNvPr id="32795" name="Oval 4"/>
            <p:cNvSpPr>
              <a:spLocks noChangeArrowheads="1"/>
            </p:cNvSpPr>
            <p:nvPr/>
          </p:nvSpPr>
          <p:spPr bwMode="auto">
            <a:xfrm rot="1560000">
              <a:off x="5249486" y="3477224"/>
              <a:ext cx="1594387" cy="387324"/>
            </a:xfrm>
            <a:prstGeom prst="ellipse">
              <a:avLst/>
            </a:prstGeom>
            <a:gradFill rotWithShape="0">
              <a:gsLst>
                <a:gs pos="0">
                  <a:srgbClr val="FF0000"/>
                </a:gs>
                <a:gs pos="100000">
                  <a:srgbClr val="009999"/>
                </a:gs>
              </a:gsLst>
              <a:path path="shape">
                <a:fillToRect l="50000" t="50000" r="50000" b="50000"/>
              </a:path>
            </a:gradFill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96" name="Oval 5"/>
            <p:cNvSpPr>
              <a:spLocks noChangeArrowheads="1"/>
            </p:cNvSpPr>
            <p:nvPr/>
          </p:nvSpPr>
          <p:spPr bwMode="auto">
            <a:xfrm>
              <a:off x="5245166" y="4659353"/>
              <a:ext cx="246287" cy="236138"/>
            </a:xfrm>
            <a:prstGeom prst="ellipse">
              <a:avLst/>
            </a:prstGeom>
            <a:solidFill>
              <a:srgbClr val="FF0000"/>
            </a:solidFill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97" name="Line 6"/>
            <p:cNvSpPr>
              <a:spLocks noChangeShapeType="1"/>
            </p:cNvSpPr>
            <p:nvPr/>
          </p:nvSpPr>
          <p:spPr bwMode="auto">
            <a:xfrm flipV="1">
              <a:off x="5320060" y="4263390"/>
              <a:ext cx="1440" cy="388764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798" name="Line 7"/>
            <p:cNvSpPr>
              <a:spLocks noChangeShapeType="1"/>
            </p:cNvSpPr>
            <p:nvPr/>
          </p:nvSpPr>
          <p:spPr bwMode="auto">
            <a:xfrm flipV="1">
              <a:off x="5423760" y="3865987"/>
              <a:ext cx="479612" cy="797685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799" name="Line 8"/>
            <p:cNvSpPr>
              <a:spLocks noChangeShapeType="1"/>
            </p:cNvSpPr>
            <p:nvPr/>
          </p:nvSpPr>
          <p:spPr bwMode="auto">
            <a:xfrm flipV="1">
              <a:off x="5360388" y="3966778"/>
              <a:ext cx="194437" cy="685376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00" name="Line 9"/>
            <p:cNvSpPr>
              <a:spLocks noChangeShapeType="1"/>
            </p:cNvSpPr>
            <p:nvPr/>
          </p:nvSpPr>
          <p:spPr bwMode="auto">
            <a:xfrm flipV="1">
              <a:off x="5462647" y="4225954"/>
              <a:ext cx="521380" cy="470836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01" name="Line 10"/>
            <p:cNvSpPr>
              <a:spLocks noChangeShapeType="1"/>
            </p:cNvSpPr>
            <p:nvPr/>
          </p:nvSpPr>
          <p:spPr bwMode="auto">
            <a:xfrm flipV="1">
              <a:off x="5491453" y="4475050"/>
              <a:ext cx="452247" cy="326849"/>
            </a:xfrm>
            <a:prstGeom prst="line">
              <a:avLst/>
            </a:prstGeom>
            <a:noFill/>
            <a:ln w="12600">
              <a:solidFill>
                <a:srgbClr val="0000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02" name="Rectangle 11"/>
            <p:cNvSpPr>
              <a:spLocks noChangeArrowheads="1"/>
            </p:cNvSpPr>
            <p:nvPr/>
          </p:nvSpPr>
          <p:spPr bwMode="auto">
            <a:xfrm>
              <a:off x="5256688" y="3651447"/>
              <a:ext cx="442165" cy="370045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2160" tIns="46080" rIns="92160" bIns="46080">
              <a:spAutoFit/>
            </a:bodyPr>
            <a:lstStyle/>
            <a:p>
              <a:r>
                <a:rPr lang="en-GB">
                  <a:solidFill>
                    <a:srgbClr val="000000"/>
                  </a:solidFill>
                  <a:latin typeface="Times New Roman" pitchFamily="18" charset="0"/>
                  <a:ea typeface="DejaVu LGC Sans" charset="0"/>
                  <a:cs typeface="DejaVu LGC Sans" charset="0"/>
                </a:rPr>
                <a:t>Jet</a:t>
              </a:r>
            </a:p>
          </p:txBody>
        </p:sp>
        <p:sp>
          <p:nvSpPr>
            <p:cNvPr id="32803" name="Line 12"/>
            <p:cNvSpPr>
              <a:spLocks noChangeShapeType="1"/>
            </p:cNvSpPr>
            <p:nvPr/>
          </p:nvSpPr>
          <p:spPr bwMode="auto">
            <a:xfrm flipH="1">
              <a:off x="5013281" y="4866694"/>
              <a:ext cx="283735" cy="467956"/>
            </a:xfrm>
            <a:prstGeom prst="line">
              <a:avLst/>
            </a:prstGeom>
            <a:noFill/>
            <a:ln w="12600">
              <a:solidFill>
                <a:srgbClr val="BC37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04" name="Line 13"/>
            <p:cNvSpPr>
              <a:spLocks noChangeShapeType="1"/>
            </p:cNvSpPr>
            <p:nvPr/>
          </p:nvSpPr>
          <p:spPr bwMode="auto">
            <a:xfrm flipH="1">
              <a:off x="5003199" y="3350515"/>
              <a:ext cx="321182" cy="1989894"/>
            </a:xfrm>
            <a:prstGeom prst="line">
              <a:avLst/>
            </a:prstGeom>
            <a:noFill/>
            <a:ln w="12600">
              <a:solidFill>
                <a:srgbClr val="0C9D9D"/>
              </a:solidFill>
              <a:prstDash val="lgDash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05" name="Line 14"/>
            <p:cNvSpPr>
              <a:spLocks noChangeShapeType="1"/>
            </p:cNvSpPr>
            <p:nvPr/>
          </p:nvSpPr>
          <p:spPr bwMode="auto">
            <a:xfrm flipH="1">
              <a:off x="4987356" y="4021493"/>
              <a:ext cx="1729773" cy="1339075"/>
            </a:xfrm>
            <a:prstGeom prst="line">
              <a:avLst/>
            </a:prstGeom>
            <a:noFill/>
            <a:ln w="12600">
              <a:solidFill>
                <a:srgbClr val="009999"/>
              </a:solidFill>
              <a:prstDash val="lgDash"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06" name="Oval 15"/>
            <p:cNvSpPr>
              <a:spLocks noChangeArrowheads="1"/>
            </p:cNvSpPr>
            <p:nvPr/>
          </p:nvSpPr>
          <p:spPr bwMode="auto">
            <a:xfrm>
              <a:off x="4919663" y="5266976"/>
              <a:ext cx="177154" cy="158385"/>
            </a:xfrm>
            <a:prstGeom prst="ellipse">
              <a:avLst/>
            </a:prstGeom>
            <a:solidFill>
              <a:srgbClr val="FF8060"/>
            </a:solidFill>
            <a:ln w="12600">
              <a:solidFill>
                <a:srgbClr val="FF806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807" name="Line 16"/>
            <p:cNvSpPr>
              <a:spLocks noChangeShapeType="1"/>
            </p:cNvSpPr>
            <p:nvPr/>
          </p:nvSpPr>
          <p:spPr bwMode="auto">
            <a:xfrm>
              <a:off x="5327261" y="3354835"/>
              <a:ext cx="701415" cy="311011"/>
            </a:xfrm>
            <a:prstGeom prst="line">
              <a:avLst/>
            </a:prstGeom>
            <a:noFill/>
            <a:ln w="25560">
              <a:solidFill>
                <a:srgbClr val="BBE0E3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10" name="Rectangle 19"/>
            <p:cNvSpPr>
              <a:spLocks noChangeArrowheads="1"/>
            </p:cNvSpPr>
            <p:nvPr/>
          </p:nvSpPr>
          <p:spPr bwMode="auto">
            <a:xfrm>
              <a:off x="5423760" y="4970364"/>
              <a:ext cx="2009186" cy="32389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2160" tIns="46080" rIns="92160" bIns="46080">
              <a:spAutoFit/>
            </a:bodyPr>
            <a:lstStyle/>
            <a:p>
              <a:pPr>
                <a:tabLst>
                  <a:tab pos="655638" algn="l"/>
                  <a:tab pos="1312863" algn="l"/>
                  <a:tab pos="1968500" algn="l"/>
                </a:tabLst>
              </a:pPr>
              <a:r>
                <a:rPr lang="en-GB" sz="1500" b="1" dirty="0" smtClean="0">
                  <a:solidFill>
                    <a:srgbClr val="FF0000"/>
                  </a:solidFill>
                  <a:latin typeface="Times New Roman" pitchFamily="18" charset="0"/>
                  <a:ea typeface="DejaVu LGC Sans" charset="0"/>
                  <a:cs typeface="DejaVu LGC Sans" charset="0"/>
                </a:rPr>
                <a:t>Fragmentation</a:t>
              </a:r>
              <a:endParaRPr lang="en-GB" sz="1500" b="1" dirty="0">
                <a:solidFill>
                  <a:srgbClr val="FF0000"/>
                </a:solidFill>
                <a:latin typeface="Times New Roman" pitchFamily="18" charset="0"/>
                <a:ea typeface="DejaVu LGC Sans" charset="0"/>
                <a:cs typeface="DejaVu LGC Sans" charset="0"/>
              </a:endParaRPr>
            </a:p>
          </p:txBody>
        </p:sp>
        <p:sp>
          <p:nvSpPr>
            <p:cNvPr id="32811" name="Line 20"/>
            <p:cNvSpPr>
              <a:spLocks noChangeShapeType="1"/>
            </p:cNvSpPr>
            <p:nvPr/>
          </p:nvSpPr>
          <p:spPr bwMode="auto">
            <a:xfrm flipH="1" flipV="1">
              <a:off x="5564907" y="4826377"/>
              <a:ext cx="469530" cy="143987"/>
            </a:xfrm>
            <a:prstGeom prst="line">
              <a:avLst/>
            </a:prstGeom>
            <a:noFill/>
            <a:ln w="12600">
              <a:solidFill>
                <a:srgbClr val="FF000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12" name="Rectangle 21"/>
            <p:cNvSpPr>
              <a:spLocks noChangeArrowheads="1"/>
            </p:cNvSpPr>
            <p:nvPr/>
          </p:nvSpPr>
          <p:spPr bwMode="auto">
            <a:xfrm>
              <a:off x="5001759" y="5543430"/>
              <a:ext cx="1225676" cy="32397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2160" tIns="46080" rIns="92160" bIns="46080">
              <a:spAutoFit/>
            </a:bodyPr>
            <a:lstStyle/>
            <a:p>
              <a:pPr>
                <a:tabLst>
                  <a:tab pos="655638" algn="l"/>
                </a:tabLst>
              </a:pPr>
              <a:r>
                <a:rPr lang="en-GB" sz="1500" b="1">
                  <a:solidFill>
                    <a:srgbClr val="FC7D59"/>
                  </a:solidFill>
                  <a:latin typeface="Times New Roman" pitchFamily="18" charset="0"/>
                  <a:ea typeface="DejaVu LGC Sans" charset="0"/>
                  <a:cs typeface="DejaVu LGC Sans" charset="0"/>
                </a:rPr>
                <a:t>Hard scatter</a:t>
              </a:r>
            </a:p>
          </p:txBody>
        </p:sp>
        <p:sp>
          <p:nvSpPr>
            <p:cNvPr id="32813" name="Line 22"/>
            <p:cNvSpPr>
              <a:spLocks noChangeShapeType="1"/>
            </p:cNvSpPr>
            <p:nvPr/>
          </p:nvSpPr>
          <p:spPr bwMode="auto">
            <a:xfrm flipH="1" flipV="1">
              <a:off x="5014721" y="5461358"/>
              <a:ext cx="64812" cy="172784"/>
            </a:xfrm>
            <a:prstGeom prst="line">
              <a:avLst/>
            </a:prstGeom>
            <a:noFill/>
            <a:ln w="12600">
              <a:solidFill>
                <a:srgbClr val="FF8060"/>
              </a:solidFill>
              <a:miter lim="800000"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814" name="Line 23"/>
            <p:cNvSpPr>
              <a:spLocks noChangeShapeType="1"/>
            </p:cNvSpPr>
            <p:nvPr/>
          </p:nvSpPr>
          <p:spPr bwMode="auto">
            <a:xfrm flipV="1">
              <a:off x="5868806" y="3436907"/>
              <a:ext cx="560268" cy="97911"/>
            </a:xfrm>
            <a:prstGeom prst="line">
              <a:avLst/>
            </a:prstGeom>
            <a:noFill/>
            <a:ln w="12600">
              <a:solidFill>
                <a:srgbClr val="114FFB"/>
              </a:solidFill>
              <a:miter lim="800000"/>
              <a:headEnd type="triangle" w="med" len="med"/>
              <a:tailEnd/>
            </a:ln>
          </p:spPr>
          <p:txBody>
            <a:bodyPr/>
            <a:lstStyle/>
            <a:p>
              <a:endParaRPr lang="en-US"/>
            </a:p>
          </p:txBody>
        </p:sp>
        <p:pic>
          <p:nvPicPr>
            <p:cNvPr id="32815" name="Picture 2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6371462" y="3173412"/>
              <a:ext cx="2197863" cy="30957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</p:pic>
      </p:grpSp>
      <p:grpSp>
        <p:nvGrpSpPr>
          <p:cNvPr id="2" name="Group 25"/>
          <p:cNvGrpSpPr>
            <a:grpSpLocks/>
          </p:cNvGrpSpPr>
          <p:nvPr/>
        </p:nvGrpSpPr>
        <p:grpSpPr bwMode="auto">
          <a:xfrm>
            <a:off x="6061075" y="4038600"/>
            <a:ext cx="2092325" cy="1790700"/>
            <a:chOff x="1009" y="2843"/>
            <a:chExt cx="1453" cy="1244"/>
          </a:xfrm>
        </p:grpSpPr>
        <p:sp>
          <p:nvSpPr>
            <p:cNvPr id="32779" name="Oval 26"/>
            <p:cNvSpPr>
              <a:spLocks noChangeArrowheads="1"/>
            </p:cNvSpPr>
            <p:nvPr/>
          </p:nvSpPr>
          <p:spPr bwMode="auto">
            <a:xfrm>
              <a:off x="1072" y="3295"/>
              <a:ext cx="149" cy="181"/>
            </a:xfrm>
            <a:prstGeom prst="ellipse">
              <a:avLst/>
            </a:prstGeom>
            <a:gradFill rotWithShape="0">
              <a:gsLst>
                <a:gs pos="0">
                  <a:srgbClr val="FF0000"/>
                </a:gs>
                <a:gs pos="100000">
                  <a:srgbClr val="FC7D59"/>
                </a:gs>
              </a:gsLst>
              <a:path path="shape">
                <a:fillToRect l="50000" t="50000" r="50000" b="50000"/>
              </a:path>
            </a:gradFill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80" name="Oval 27"/>
            <p:cNvSpPr>
              <a:spLocks noChangeArrowheads="1"/>
            </p:cNvSpPr>
            <p:nvPr/>
          </p:nvSpPr>
          <p:spPr bwMode="auto">
            <a:xfrm>
              <a:off x="1302" y="2948"/>
              <a:ext cx="113" cy="103"/>
            </a:xfrm>
            <a:prstGeom prst="ellipse">
              <a:avLst/>
            </a:prstGeom>
            <a:gradFill rotWithShape="0">
              <a:gsLst>
                <a:gs pos="0">
                  <a:srgbClr val="FF0000"/>
                </a:gs>
                <a:gs pos="100000">
                  <a:srgbClr val="FC7D59"/>
                </a:gs>
              </a:gsLst>
              <a:path path="shape">
                <a:fillToRect l="50000" t="50000" r="50000" b="50000"/>
              </a:path>
            </a:gradFill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81" name="Oval 28"/>
            <p:cNvSpPr>
              <a:spLocks noChangeArrowheads="1"/>
            </p:cNvSpPr>
            <p:nvPr/>
          </p:nvSpPr>
          <p:spPr bwMode="auto">
            <a:xfrm>
              <a:off x="1356" y="3236"/>
              <a:ext cx="124" cy="171"/>
            </a:xfrm>
            <a:prstGeom prst="ellipse">
              <a:avLst/>
            </a:prstGeom>
            <a:gradFill rotWithShape="0">
              <a:gsLst>
                <a:gs pos="0">
                  <a:srgbClr val="FF0000"/>
                </a:gs>
                <a:gs pos="100000">
                  <a:srgbClr val="FC7D59"/>
                </a:gs>
              </a:gsLst>
              <a:path path="shape">
                <a:fillToRect l="50000" t="50000" r="50000" b="50000"/>
              </a:path>
            </a:gradFill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82" name="Oval 29"/>
            <p:cNvSpPr>
              <a:spLocks noChangeArrowheads="1"/>
            </p:cNvSpPr>
            <p:nvPr/>
          </p:nvSpPr>
          <p:spPr bwMode="auto">
            <a:xfrm>
              <a:off x="1686" y="2900"/>
              <a:ext cx="49" cy="124"/>
            </a:xfrm>
            <a:prstGeom prst="ellipse">
              <a:avLst/>
            </a:prstGeom>
            <a:gradFill rotWithShape="0">
              <a:gsLst>
                <a:gs pos="0">
                  <a:srgbClr val="FF0000"/>
                </a:gs>
                <a:gs pos="100000">
                  <a:srgbClr val="FC7D59"/>
                </a:gs>
              </a:gsLst>
              <a:path path="shape">
                <a:fillToRect l="50000" t="50000" r="50000" b="50000"/>
              </a:path>
            </a:gradFill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83" name="Oval 30"/>
            <p:cNvSpPr>
              <a:spLocks noChangeArrowheads="1"/>
            </p:cNvSpPr>
            <p:nvPr/>
          </p:nvSpPr>
          <p:spPr bwMode="auto">
            <a:xfrm>
              <a:off x="1616" y="3222"/>
              <a:ext cx="175" cy="126"/>
            </a:xfrm>
            <a:prstGeom prst="ellipse">
              <a:avLst/>
            </a:prstGeom>
            <a:gradFill rotWithShape="0">
              <a:gsLst>
                <a:gs pos="0">
                  <a:srgbClr val="FF0000"/>
                </a:gs>
                <a:gs pos="100000">
                  <a:srgbClr val="FC7D59"/>
                </a:gs>
              </a:gsLst>
              <a:path path="shape">
                <a:fillToRect l="50000" t="50000" r="50000" b="50000"/>
              </a:path>
            </a:gradFill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84" name="Oval 31"/>
            <p:cNvSpPr>
              <a:spLocks noChangeArrowheads="1"/>
            </p:cNvSpPr>
            <p:nvPr/>
          </p:nvSpPr>
          <p:spPr bwMode="auto">
            <a:xfrm>
              <a:off x="1870" y="3465"/>
              <a:ext cx="113" cy="101"/>
            </a:xfrm>
            <a:prstGeom prst="ellipse">
              <a:avLst/>
            </a:prstGeom>
            <a:gradFill rotWithShape="0">
              <a:gsLst>
                <a:gs pos="0">
                  <a:srgbClr val="FF0000"/>
                </a:gs>
                <a:gs pos="100000">
                  <a:srgbClr val="FC7D59"/>
                </a:gs>
              </a:gsLst>
              <a:path path="shape">
                <a:fillToRect l="50000" t="50000" r="50000" b="50000"/>
              </a:path>
            </a:gradFill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85" name="Oval 32"/>
            <p:cNvSpPr>
              <a:spLocks noChangeArrowheads="1"/>
            </p:cNvSpPr>
            <p:nvPr/>
          </p:nvSpPr>
          <p:spPr bwMode="auto">
            <a:xfrm>
              <a:off x="1488" y="3560"/>
              <a:ext cx="176" cy="148"/>
            </a:xfrm>
            <a:prstGeom prst="ellipse">
              <a:avLst/>
            </a:prstGeom>
            <a:gradFill rotWithShape="0">
              <a:gsLst>
                <a:gs pos="0">
                  <a:srgbClr val="FF0000"/>
                </a:gs>
                <a:gs pos="100000">
                  <a:srgbClr val="FC7D59"/>
                </a:gs>
              </a:gsLst>
              <a:path path="shape">
                <a:fillToRect l="50000" t="50000" r="50000" b="50000"/>
              </a:path>
            </a:gradFill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86" name="Oval 33"/>
            <p:cNvSpPr>
              <a:spLocks noChangeArrowheads="1"/>
            </p:cNvSpPr>
            <p:nvPr/>
          </p:nvSpPr>
          <p:spPr bwMode="auto">
            <a:xfrm>
              <a:off x="1159" y="2910"/>
              <a:ext cx="836" cy="793"/>
            </a:xfrm>
            <a:prstGeom prst="ellipse">
              <a:avLst/>
            </a:prstGeom>
            <a:noFill/>
            <a:ln w="12600">
              <a:solidFill>
                <a:srgbClr val="FF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87" name="Oval 34"/>
            <p:cNvSpPr>
              <a:spLocks noChangeArrowheads="1"/>
            </p:cNvSpPr>
            <p:nvPr/>
          </p:nvSpPr>
          <p:spPr bwMode="auto">
            <a:xfrm>
              <a:off x="1495" y="3080"/>
              <a:ext cx="51" cy="35"/>
            </a:xfrm>
            <a:prstGeom prst="ellipse">
              <a:avLst/>
            </a:prstGeom>
            <a:gradFill rotWithShape="0">
              <a:gsLst>
                <a:gs pos="0">
                  <a:srgbClr val="FF0000"/>
                </a:gs>
                <a:gs pos="100000">
                  <a:srgbClr val="FC7D59"/>
                </a:gs>
              </a:gsLst>
              <a:path path="shape">
                <a:fillToRect l="50000" t="50000" r="50000" b="50000"/>
              </a:path>
            </a:gradFill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88" name="Oval 35"/>
            <p:cNvSpPr>
              <a:spLocks noChangeArrowheads="1"/>
            </p:cNvSpPr>
            <p:nvPr/>
          </p:nvSpPr>
          <p:spPr bwMode="auto">
            <a:xfrm>
              <a:off x="2037" y="3333"/>
              <a:ext cx="51" cy="37"/>
            </a:xfrm>
            <a:prstGeom prst="ellipse">
              <a:avLst/>
            </a:prstGeom>
            <a:gradFill rotWithShape="0">
              <a:gsLst>
                <a:gs pos="0">
                  <a:srgbClr val="FF0000"/>
                </a:gs>
                <a:gs pos="100000">
                  <a:srgbClr val="FC7D59"/>
                </a:gs>
              </a:gsLst>
              <a:path path="shape">
                <a:fillToRect l="50000" t="50000" r="50000" b="50000"/>
              </a:path>
            </a:gradFill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89" name="Oval 36"/>
            <p:cNvSpPr>
              <a:spLocks noChangeArrowheads="1"/>
            </p:cNvSpPr>
            <p:nvPr/>
          </p:nvSpPr>
          <p:spPr bwMode="auto">
            <a:xfrm>
              <a:off x="1843" y="3202"/>
              <a:ext cx="50" cy="35"/>
            </a:xfrm>
            <a:prstGeom prst="ellipse">
              <a:avLst/>
            </a:prstGeom>
            <a:gradFill rotWithShape="0">
              <a:gsLst>
                <a:gs pos="0">
                  <a:srgbClr val="FF0000"/>
                </a:gs>
                <a:gs pos="100000">
                  <a:srgbClr val="FC7D59"/>
                </a:gs>
              </a:gsLst>
              <a:path path="shape">
                <a:fillToRect l="50000" t="50000" r="50000" b="50000"/>
              </a:path>
            </a:gradFill>
            <a:ln w="12600">
              <a:solidFill>
                <a:srgbClr val="00000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90" name="AutoShape 37"/>
            <p:cNvSpPr>
              <a:spLocks noChangeArrowheads="1"/>
            </p:cNvSpPr>
            <p:nvPr/>
          </p:nvSpPr>
          <p:spPr bwMode="auto">
            <a:xfrm>
              <a:off x="1009" y="2843"/>
              <a:ext cx="1136" cy="951"/>
            </a:xfrm>
            <a:custGeom>
              <a:avLst/>
              <a:gdLst>
                <a:gd name="T0" fmla="*/ 1030177282 w 1365"/>
                <a:gd name="T1" fmla="*/ 699114282 h 1259"/>
                <a:gd name="T2" fmla="*/ 1030177282 w 1365"/>
                <a:gd name="T3" fmla="*/ 699114282 h 1259"/>
                <a:gd name="T4" fmla="*/ 1030177282 w 1365"/>
                <a:gd name="T5" fmla="*/ 699114282 h 1259"/>
                <a:gd name="T6" fmla="*/ 0 w 1365"/>
                <a:gd name="T7" fmla="*/ 699114282 h 1259"/>
                <a:gd name="T8" fmla="*/ 1030177282 w 1365"/>
                <a:gd name="T9" fmla="*/ 699114282 h 1259"/>
                <a:gd name="T10" fmla="*/ 1030177282 w 1365"/>
                <a:gd name="T11" fmla="*/ 699114282 h 1259"/>
                <a:gd name="T12" fmla="*/ 1030177282 w 1365"/>
                <a:gd name="T13" fmla="*/ 699114282 h 1259"/>
                <a:gd name="T14" fmla="*/ 1030177282 w 1365"/>
                <a:gd name="T15" fmla="*/ 699114282 h 1259"/>
                <a:gd name="T16" fmla="*/ 1030177282 w 1365"/>
                <a:gd name="T17" fmla="*/ 699114282 h 1259"/>
                <a:gd name="T18" fmla="*/ 1030177282 w 1365"/>
                <a:gd name="T19" fmla="*/ 699114282 h 1259"/>
                <a:gd name="T20" fmla="*/ 1030177282 w 1365"/>
                <a:gd name="T21" fmla="*/ 699114282 h 1259"/>
                <a:gd name="T22" fmla="*/ 1030177282 w 1365"/>
                <a:gd name="T23" fmla="*/ 699114282 h 1259"/>
                <a:gd name="T24" fmla="*/ 1030177282 w 1365"/>
                <a:gd name="T25" fmla="*/ 699114282 h 1259"/>
                <a:gd name="T26" fmla="*/ 1030177282 w 1365"/>
                <a:gd name="T27" fmla="*/ 699114282 h 1259"/>
                <a:gd name="T28" fmla="*/ 1030177282 w 1365"/>
                <a:gd name="T29" fmla="*/ 699114282 h 1259"/>
                <a:gd name="T30" fmla="*/ 1030177282 w 1365"/>
                <a:gd name="T31" fmla="*/ 699114282 h 1259"/>
                <a:gd name="T32" fmla="*/ 1030177282 w 1365"/>
                <a:gd name="T33" fmla="*/ 699114282 h 1259"/>
                <a:gd name="T34" fmla="*/ 1030177282 w 1365"/>
                <a:gd name="T35" fmla="*/ 699114282 h 1259"/>
                <a:gd name="T36" fmla="*/ 1030177282 w 1365"/>
                <a:gd name="T37" fmla="*/ 699114282 h 1259"/>
                <a:gd name="T38" fmla="*/ 1030177282 w 1365"/>
                <a:gd name="T39" fmla="*/ 699114282 h 1259"/>
                <a:gd name="T40" fmla="*/ 1030177282 w 1365"/>
                <a:gd name="T41" fmla="*/ 699114282 h 1259"/>
                <a:gd name="T42" fmla="*/ 1030177282 w 1365"/>
                <a:gd name="T43" fmla="*/ 699114282 h 1259"/>
                <a:gd name="T44" fmla="*/ 1030177282 w 1365"/>
                <a:gd name="T45" fmla="*/ 699114282 h 1259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1365"/>
                <a:gd name="T70" fmla="*/ 0 h 1259"/>
                <a:gd name="T71" fmla="*/ 1365 w 1365"/>
                <a:gd name="T72" fmla="*/ 1259 h 1259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1365" h="1259">
                  <a:moveTo>
                    <a:pt x="494" y="934"/>
                  </a:moveTo>
                  <a:cubicBezTo>
                    <a:pt x="375" y="894"/>
                    <a:pt x="465" y="906"/>
                    <a:pt x="344" y="886"/>
                  </a:cubicBezTo>
                  <a:cubicBezTo>
                    <a:pt x="277" y="881"/>
                    <a:pt x="148" y="928"/>
                    <a:pt x="91" y="905"/>
                  </a:cubicBezTo>
                  <a:cubicBezTo>
                    <a:pt x="34" y="882"/>
                    <a:pt x="3" y="805"/>
                    <a:pt x="0" y="749"/>
                  </a:cubicBezTo>
                  <a:cubicBezTo>
                    <a:pt x="14" y="673"/>
                    <a:pt x="44" y="632"/>
                    <a:pt x="75" y="569"/>
                  </a:cubicBezTo>
                  <a:cubicBezTo>
                    <a:pt x="110" y="489"/>
                    <a:pt x="173" y="349"/>
                    <a:pt x="210" y="269"/>
                  </a:cubicBezTo>
                  <a:cubicBezTo>
                    <a:pt x="255" y="184"/>
                    <a:pt x="256" y="144"/>
                    <a:pt x="366" y="105"/>
                  </a:cubicBezTo>
                  <a:cubicBezTo>
                    <a:pt x="419" y="60"/>
                    <a:pt x="452" y="34"/>
                    <a:pt x="536" y="22"/>
                  </a:cubicBezTo>
                  <a:cubicBezTo>
                    <a:pt x="624" y="13"/>
                    <a:pt x="814" y="0"/>
                    <a:pt x="894" y="48"/>
                  </a:cubicBezTo>
                  <a:cubicBezTo>
                    <a:pt x="966" y="156"/>
                    <a:pt x="949" y="243"/>
                    <a:pt x="1019" y="313"/>
                  </a:cubicBezTo>
                  <a:cubicBezTo>
                    <a:pt x="1046" y="394"/>
                    <a:pt x="1101" y="378"/>
                    <a:pt x="1128" y="460"/>
                  </a:cubicBezTo>
                  <a:cubicBezTo>
                    <a:pt x="1175" y="503"/>
                    <a:pt x="1268" y="541"/>
                    <a:pt x="1304" y="572"/>
                  </a:cubicBezTo>
                  <a:cubicBezTo>
                    <a:pt x="1324" y="587"/>
                    <a:pt x="1337" y="610"/>
                    <a:pt x="1342" y="646"/>
                  </a:cubicBezTo>
                  <a:cubicBezTo>
                    <a:pt x="1365" y="663"/>
                    <a:pt x="1358" y="706"/>
                    <a:pt x="1339" y="761"/>
                  </a:cubicBezTo>
                  <a:cubicBezTo>
                    <a:pt x="1320" y="816"/>
                    <a:pt x="1253" y="931"/>
                    <a:pt x="1230" y="974"/>
                  </a:cubicBezTo>
                  <a:cubicBezTo>
                    <a:pt x="1192" y="1022"/>
                    <a:pt x="1145" y="1039"/>
                    <a:pt x="1110" y="1049"/>
                  </a:cubicBezTo>
                  <a:cubicBezTo>
                    <a:pt x="1073" y="1051"/>
                    <a:pt x="1035" y="1021"/>
                    <a:pt x="1005" y="989"/>
                  </a:cubicBezTo>
                  <a:cubicBezTo>
                    <a:pt x="982" y="944"/>
                    <a:pt x="948" y="934"/>
                    <a:pt x="920" y="892"/>
                  </a:cubicBezTo>
                  <a:cubicBezTo>
                    <a:pt x="890" y="887"/>
                    <a:pt x="847" y="894"/>
                    <a:pt x="825" y="959"/>
                  </a:cubicBezTo>
                  <a:cubicBezTo>
                    <a:pt x="838" y="1036"/>
                    <a:pt x="908" y="1210"/>
                    <a:pt x="795" y="1244"/>
                  </a:cubicBezTo>
                  <a:cubicBezTo>
                    <a:pt x="761" y="1254"/>
                    <a:pt x="725" y="1254"/>
                    <a:pt x="690" y="1259"/>
                  </a:cubicBezTo>
                  <a:cubicBezTo>
                    <a:pt x="650" y="1236"/>
                    <a:pt x="588" y="1163"/>
                    <a:pt x="555" y="1109"/>
                  </a:cubicBezTo>
                  <a:cubicBezTo>
                    <a:pt x="537" y="1065"/>
                    <a:pt x="529" y="971"/>
                    <a:pt x="494" y="934"/>
                  </a:cubicBezTo>
                  <a:close/>
                </a:path>
              </a:pathLst>
            </a:custGeom>
            <a:noFill/>
            <a:ln w="28440">
              <a:solidFill>
                <a:srgbClr val="333399"/>
              </a:solidFill>
              <a:prstDash val="dash"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791" name="Line 38"/>
            <p:cNvSpPr>
              <a:spLocks noChangeShapeType="1"/>
            </p:cNvSpPr>
            <p:nvPr/>
          </p:nvSpPr>
          <p:spPr bwMode="auto">
            <a:xfrm>
              <a:off x="1768" y="3641"/>
              <a:ext cx="80" cy="252"/>
            </a:xfrm>
            <a:prstGeom prst="line">
              <a:avLst/>
            </a:prstGeom>
            <a:noFill/>
            <a:ln w="28440">
              <a:solidFill>
                <a:srgbClr val="FF0000"/>
              </a:solidFill>
              <a:miter lim="800000"/>
              <a:headEnd type="triangle" w="med" len="med"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792" name="Text Box 39"/>
            <p:cNvSpPr txBox="1">
              <a:spLocks noChangeArrowheads="1"/>
            </p:cNvSpPr>
            <p:nvPr/>
          </p:nvSpPr>
          <p:spPr bwMode="auto">
            <a:xfrm>
              <a:off x="1812" y="3835"/>
              <a:ext cx="650" cy="25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116000"/>
                </a:lnSpc>
                <a:tabLst>
                  <a:tab pos="655638" algn="l"/>
                  <a:tab pos="1312863" algn="l"/>
                </a:tabLst>
              </a:pPr>
              <a:r>
                <a:rPr lang="en-GB" sz="1500">
                  <a:solidFill>
                    <a:srgbClr val="FF0000"/>
                  </a:solidFill>
                  <a:latin typeface="Comic Sans MS" pitchFamily="66" charset="0"/>
                  <a:ea typeface="DejaVu LGC Sans" charset="0"/>
                  <a:cs typeface="DejaVu LGC Sans" charset="0"/>
                </a:rPr>
                <a:t>Cone jet</a:t>
              </a:r>
            </a:p>
          </p:txBody>
        </p:sp>
        <p:sp>
          <p:nvSpPr>
            <p:cNvPr id="32793" name="Text Box 40"/>
            <p:cNvSpPr txBox="1">
              <a:spLocks noChangeArrowheads="1"/>
            </p:cNvSpPr>
            <p:nvPr/>
          </p:nvSpPr>
          <p:spPr bwMode="auto">
            <a:xfrm>
              <a:off x="1092" y="3823"/>
              <a:ext cx="764" cy="25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>
                <a:lnSpc>
                  <a:spcPct val="116000"/>
                </a:lnSpc>
                <a:tabLst>
                  <a:tab pos="655638" algn="l"/>
                </a:tabLst>
              </a:pPr>
              <a:r>
                <a:rPr lang="en-GB" sz="1500">
                  <a:solidFill>
                    <a:srgbClr val="333399"/>
                  </a:solidFill>
                  <a:latin typeface="Comic Sans MS" pitchFamily="66" charset="0"/>
                  <a:ea typeface="DejaVu LGC Sans" charset="0"/>
                  <a:cs typeface="DejaVu LGC Sans" charset="0"/>
                </a:rPr>
                <a:t>K</a:t>
              </a:r>
              <a:r>
                <a:rPr lang="en-GB" sz="1500" baseline="-25000">
                  <a:solidFill>
                    <a:srgbClr val="333399"/>
                  </a:solidFill>
                  <a:latin typeface="Comic Sans MS" pitchFamily="66" charset="0"/>
                  <a:ea typeface="DejaVu LGC Sans" charset="0"/>
                  <a:cs typeface="DejaVu LGC Sans" charset="0"/>
                </a:rPr>
                <a:t>T</a:t>
              </a:r>
              <a:r>
                <a:rPr lang="en-GB" sz="1500">
                  <a:solidFill>
                    <a:srgbClr val="333399"/>
                  </a:solidFill>
                  <a:latin typeface="Comic Sans MS" pitchFamily="66" charset="0"/>
                  <a:ea typeface="DejaVu LGC Sans" charset="0"/>
                  <a:cs typeface="DejaVu LGC Sans" charset="0"/>
                </a:rPr>
                <a:t> jet</a:t>
              </a:r>
            </a:p>
          </p:txBody>
        </p:sp>
        <p:sp>
          <p:nvSpPr>
            <p:cNvPr id="32794" name="Line 41"/>
            <p:cNvSpPr>
              <a:spLocks noChangeShapeType="1"/>
            </p:cNvSpPr>
            <p:nvPr/>
          </p:nvSpPr>
          <p:spPr bwMode="auto">
            <a:xfrm flipH="1">
              <a:off x="1223" y="3556"/>
              <a:ext cx="139" cy="290"/>
            </a:xfrm>
            <a:prstGeom prst="line">
              <a:avLst/>
            </a:prstGeom>
            <a:noFill/>
            <a:ln w="28440">
              <a:solidFill>
                <a:srgbClr val="333399"/>
              </a:solidFill>
              <a:miter lim="800000"/>
              <a:headEnd type="triangle" w="med" len="med"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45" name="Date Placeholder 4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6/14/12</a:t>
            </a:r>
            <a:endParaRPr lang="en-US" dirty="0"/>
          </a:p>
        </p:txBody>
      </p:sp>
      <p:sp>
        <p:nvSpPr>
          <p:cNvPr id="46" name="Footer Placeholder 4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Hot QCD Matter - Lecture 4</a:t>
            </a:r>
            <a:endParaRPr lang="en-US" dirty="0"/>
          </a:p>
        </p:txBody>
      </p:sp>
      <p:sp>
        <p:nvSpPr>
          <p:cNvPr id="32778" name="Text Box 43"/>
          <p:cNvSpPr txBox="1">
            <a:spLocks noChangeArrowheads="1"/>
          </p:cNvSpPr>
          <p:nvPr/>
        </p:nvSpPr>
        <p:spPr bwMode="auto">
          <a:xfrm>
            <a:off x="228600" y="6096000"/>
            <a:ext cx="8610600" cy="533400"/>
          </a:xfrm>
          <a:prstGeom prst="rect">
            <a:avLst/>
          </a:prstGeom>
          <a:solidFill>
            <a:srgbClr val="FFFF99"/>
          </a:solidFill>
          <a:ln w="9525">
            <a:noFill/>
            <a:round/>
            <a:headEnd/>
            <a:tailEnd/>
          </a:ln>
        </p:spPr>
        <p:txBody>
          <a:bodyPr lIns="81639" tIns="40820" rIns="81639" bIns="40820"/>
          <a:lstStyle/>
          <a:p>
            <a:pPr algn="ctr">
              <a:lnSpc>
                <a:spcPct val="101000"/>
              </a:lnSpc>
              <a:tabLst>
                <a:tab pos="655638" algn="l"/>
                <a:tab pos="1312863" algn="l"/>
                <a:tab pos="1968500" algn="l"/>
                <a:tab pos="2625725" algn="l"/>
                <a:tab pos="3282950" algn="l"/>
                <a:tab pos="3938588" algn="l"/>
              </a:tabLst>
            </a:pPr>
            <a:r>
              <a:rPr lang="en-GB" dirty="0" smtClean="0">
                <a:latin typeface="+mn-lt"/>
                <a:ea typeface="DejaVu LGC Sans" charset="0"/>
                <a:cs typeface="DejaVu LGC Sans" charset="0"/>
              </a:rPr>
              <a:t>Modern implementation: </a:t>
            </a:r>
            <a:r>
              <a:rPr lang="en-GB" dirty="0" err="1" smtClean="0">
                <a:latin typeface="+mn-lt"/>
                <a:ea typeface="DejaVu LGC Sans" charset="0"/>
                <a:cs typeface="DejaVu LGC Sans" charset="0"/>
              </a:rPr>
              <a:t>FastJet</a:t>
            </a:r>
            <a:r>
              <a:rPr lang="en-GB" dirty="0" smtClean="0">
                <a:latin typeface="+mn-lt"/>
                <a:ea typeface="DejaVu LGC Sans" charset="0"/>
                <a:cs typeface="DejaVu LGC Sans" charset="0"/>
              </a:rPr>
              <a:t> (M</a:t>
            </a:r>
            <a:r>
              <a:rPr lang="en-GB" dirty="0">
                <a:latin typeface="+mn-lt"/>
                <a:ea typeface="DejaVu LGC Sans" charset="0"/>
                <a:cs typeface="DejaVu LGC Sans" charset="0"/>
              </a:rPr>
              <a:t>. </a:t>
            </a:r>
            <a:r>
              <a:rPr lang="en-GB" dirty="0" err="1">
                <a:latin typeface="+mn-lt"/>
                <a:ea typeface="DejaVu LGC Sans" charset="0"/>
                <a:cs typeface="DejaVu LGC Sans" charset="0"/>
              </a:rPr>
              <a:t>Cacciari</a:t>
            </a:r>
            <a:r>
              <a:rPr lang="en-GB" dirty="0">
                <a:latin typeface="+mn-lt"/>
                <a:ea typeface="DejaVu LGC Sans" charset="0"/>
                <a:cs typeface="DejaVu LGC Sans" charset="0"/>
              </a:rPr>
              <a:t>, G. Salam, G. </a:t>
            </a:r>
            <a:r>
              <a:rPr lang="en-GB" dirty="0" err="1">
                <a:latin typeface="+mn-lt"/>
                <a:ea typeface="DejaVu LGC Sans" charset="0"/>
                <a:cs typeface="DejaVu LGC Sans" charset="0"/>
              </a:rPr>
              <a:t>Soyez</a:t>
            </a:r>
            <a:r>
              <a:rPr lang="en-GB" dirty="0">
                <a:latin typeface="+mn-lt"/>
                <a:ea typeface="DejaVu LGC Sans" charset="0"/>
                <a:cs typeface="DejaVu LGC Sans" charset="0"/>
              </a:rPr>
              <a:t>  </a:t>
            </a:r>
            <a:r>
              <a:rPr lang="en-GB" dirty="0" smtClean="0">
                <a:latin typeface="+mn-lt"/>
                <a:ea typeface="DejaVu LGC Sans" charset="0"/>
                <a:cs typeface="DejaVu LGC Sans" charset="0"/>
              </a:rPr>
              <a:t>JHEP 0804:005 (2008))</a:t>
            </a:r>
            <a:endParaRPr lang="en-GB" dirty="0">
              <a:latin typeface="+mn-lt"/>
              <a:ea typeface="DejaVu LGC Sans" charset="0"/>
              <a:cs typeface="DejaVu LGC Sans" charset="0"/>
            </a:endParaRPr>
          </a:p>
        </p:txBody>
      </p:sp>
    </p:spTree>
  </p:cSld>
  <p:clrMapOvr>
    <a:masterClrMapping/>
  </p:clrMapOvr>
  <p:transition xmlns:p14="http://schemas.microsoft.com/office/powerpoint/2010/main" spd="med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3733800" cy="1143000"/>
          </a:xfrm>
        </p:spPr>
        <p:txBody>
          <a:bodyPr/>
          <a:lstStyle/>
          <a:p>
            <a:pPr algn="l"/>
            <a:r>
              <a:rPr lang="en-US" dirty="0" smtClean="0"/>
              <a:t>Jet production at collider energies</a:t>
            </a:r>
            <a:endParaRPr 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53000" y="0"/>
            <a:ext cx="4114800" cy="29368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228600" y="1981200"/>
            <a:ext cx="4572000" cy="461665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buSzPct val="115000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  <a:tab pos="4343400" algn="l"/>
                <a:tab pos="5067300" algn="l"/>
                <a:tab pos="5791200" algn="l"/>
              </a:tabLst>
            </a:pPr>
            <a:r>
              <a:rPr lang="en-GB" sz="2400" dirty="0" smtClean="0">
                <a:solidFill>
                  <a:schemeClr val="tx1"/>
                </a:solidFill>
              </a:rPr>
              <a:t>Good agreement with NLO </a:t>
            </a:r>
            <a:r>
              <a:rPr lang="en-GB" sz="2400" dirty="0" err="1" smtClean="0">
                <a:solidFill>
                  <a:schemeClr val="tx1"/>
                </a:solidFill>
              </a:rPr>
              <a:t>pQCD</a:t>
            </a:r>
            <a:endParaRPr lang="en-GB" sz="2400" dirty="0" smtClean="0">
              <a:solidFill>
                <a:schemeClr val="tx1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22E79-E1AF-364B-8E7B-44F5146B90D3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Hot QCD Matter - Lecture 4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6/14/12</a:t>
            </a:r>
            <a:endParaRPr lang="en-US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400" y="2976562"/>
            <a:ext cx="4714875" cy="3865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78375" y="2922588"/>
            <a:ext cx="4179888" cy="38592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9831066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609600"/>
          </a:xfrm>
        </p:spPr>
        <p:txBody>
          <a:bodyPr/>
          <a:lstStyle/>
          <a:p>
            <a:r>
              <a:rPr lang="en-US" dirty="0"/>
              <a:t>Jets </a:t>
            </a:r>
            <a:r>
              <a:rPr lang="en-US" dirty="0" smtClean="0"/>
              <a:t>in </a:t>
            </a:r>
            <a:r>
              <a:rPr lang="en-US" dirty="0" smtClean="0"/>
              <a:t>LHC Heavy Ion Collisions</a:t>
            </a:r>
            <a:endParaRPr lang="nl-NL" dirty="0"/>
          </a:p>
        </p:txBody>
      </p:sp>
      <p:pic>
        <p:nvPicPr>
          <p:cNvPr id="48131" name="Picture 3" descr="Y:\my_talks\11Helmholtz\atlas_jet_hi_event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609600"/>
            <a:ext cx="8870950" cy="3206750"/>
          </a:xfrm>
          <a:prstGeom prst="rect">
            <a:avLst/>
          </a:prstGeom>
          <a:noFill/>
        </p:spPr>
      </p:pic>
      <p:pic>
        <p:nvPicPr>
          <p:cNvPr id="48132" name="Picture 4" descr="Y:\my_talks\11Helmholtz\cms_dijet_evt_hi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57600" y="3733800"/>
            <a:ext cx="5210175" cy="2852738"/>
          </a:xfrm>
          <a:prstGeom prst="rect">
            <a:avLst/>
          </a:prstGeom>
          <a:noFill/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6/14/12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FC26AD-F5B3-4856-8FA6-8D576149B8AD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Hot QCD Matter - Lecture 4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Hot QCD Matter - Lecture 4</a:t>
            </a:r>
            <a:endParaRPr lang="en-US" dirty="0"/>
          </a:p>
        </p:txBody>
      </p:sp>
      <p:sp>
        <p:nvSpPr>
          <p:cNvPr id="112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A6CED8-CD3C-DE4E-BA26-78A09363A5FB}" type="slidenum">
              <a:rPr lang="en-US"/>
              <a:pPr/>
              <a:t>2</a:t>
            </a:fld>
            <a:endParaRPr lang="en-US"/>
          </a:p>
        </p:txBody>
      </p:sp>
      <p:sp>
        <p:nvSpPr>
          <p:cNvPr id="8192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772400" cy="685800"/>
          </a:xfrm>
        </p:spPr>
        <p:txBody>
          <a:bodyPr/>
          <a:lstStyle/>
          <a:p>
            <a:r>
              <a:rPr lang="en-US" dirty="0" smtClean="0"/>
              <a:t>QCD: running </a:t>
            </a:r>
            <a:r>
              <a:rPr lang="en-US" dirty="0"/>
              <a:t>of </a:t>
            </a:r>
            <a:r>
              <a:rPr lang="en-US" dirty="0" err="1">
                <a:latin typeface="Symbol" charset="2"/>
              </a:rPr>
              <a:t>a</a:t>
            </a:r>
            <a:r>
              <a:rPr lang="en-US" baseline="-25000" dirty="0" err="1"/>
              <a:t>S</a:t>
            </a:r>
            <a:endParaRPr lang="en-US" baseline="-25000" dirty="0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447800" y="838200"/>
            <a:ext cx="5619750" cy="5334000"/>
            <a:chOff x="1104" y="480"/>
            <a:chExt cx="3780" cy="3840"/>
          </a:xfrm>
        </p:grpSpPr>
        <p:pic>
          <p:nvPicPr>
            <p:cNvPr id="819204" name="Picture 4"/>
            <p:cNvPicPr>
              <a:picLocks noChangeAspect="1" noChangeArrowheads="1"/>
            </p:cNvPicPr>
            <p:nvPr/>
          </p:nvPicPr>
          <p:blipFill>
            <a:blip r:embed="rId3"/>
            <a:srcRect l="43750" t="26042" r="8594" b="9375"/>
            <a:stretch>
              <a:fillRect/>
            </a:stretch>
          </p:blipFill>
          <p:spPr bwMode="auto">
            <a:xfrm>
              <a:off x="1104" y="480"/>
              <a:ext cx="3780" cy="38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819205" name="Text Box 5"/>
            <p:cNvSpPr txBox="1">
              <a:spLocks noChangeArrowheads="1"/>
            </p:cNvSpPr>
            <p:nvPr/>
          </p:nvSpPr>
          <p:spPr bwMode="auto">
            <a:xfrm>
              <a:off x="1776" y="3696"/>
              <a:ext cx="534" cy="26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800" b="1">
                  <a:solidFill>
                    <a:schemeClr val="tx2"/>
                  </a:solidFill>
                </a:rPr>
                <a:t>0.2 fm</a:t>
              </a:r>
            </a:p>
          </p:txBody>
        </p:sp>
        <p:sp>
          <p:nvSpPr>
            <p:cNvPr id="819206" name="Text Box 6"/>
            <p:cNvSpPr txBox="1">
              <a:spLocks noChangeArrowheads="1"/>
            </p:cNvSpPr>
            <p:nvPr/>
          </p:nvSpPr>
          <p:spPr bwMode="auto">
            <a:xfrm>
              <a:off x="2639" y="3696"/>
              <a:ext cx="611" cy="26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800" b="1">
                  <a:solidFill>
                    <a:schemeClr val="tx2"/>
                  </a:solidFill>
                </a:rPr>
                <a:t>0.02 fm</a:t>
              </a:r>
            </a:p>
          </p:txBody>
        </p:sp>
        <p:sp>
          <p:nvSpPr>
            <p:cNvPr id="819207" name="Text Box 7"/>
            <p:cNvSpPr txBox="1">
              <a:spLocks noChangeArrowheads="1"/>
            </p:cNvSpPr>
            <p:nvPr/>
          </p:nvSpPr>
          <p:spPr bwMode="auto">
            <a:xfrm>
              <a:off x="3936" y="3696"/>
              <a:ext cx="687" cy="264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800" b="1">
                  <a:solidFill>
                    <a:schemeClr val="tx2"/>
                  </a:solidFill>
                </a:rPr>
                <a:t>0.002 fm</a:t>
              </a:r>
            </a:p>
          </p:txBody>
        </p:sp>
      </p:grp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190500" y="1839912"/>
            <a:ext cx="2019300" cy="3113088"/>
            <a:chOff x="192" y="1495"/>
            <a:chExt cx="1272" cy="1961"/>
          </a:xfrm>
        </p:grpSpPr>
        <p:pic>
          <p:nvPicPr>
            <p:cNvPr id="819209" name="Picture 9" descr="atommovie"/>
            <p:cNvPicPr>
              <a:picLocks noChangeAspect="1" noChangeArrowheads="1" noCrop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40" y="2400"/>
              <a:ext cx="985" cy="1056"/>
            </a:xfrm>
            <a:prstGeom prst="rect">
              <a:avLst/>
            </a:prstGeom>
            <a:noFill/>
          </p:spPr>
        </p:pic>
        <p:grpSp>
          <p:nvGrpSpPr>
            <p:cNvPr id="4" name="Group 10"/>
            <p:cNvGrpSpPr>
              <a:grpSpLocks/>
            </p:cNvGrpSpPr>
            <p:nvPr/>
          </p:nvGrpSpPr>
          <p:grpSpPr bwMode="auto">
            <a:xfrm>
              <a:off x="192" y="1872"/>
              <a:ext cx="1272" cy="304"/>
              <a:chOff x="504" y="2296"/>
              <a:chExt cx="1320" cy="400"/>
            </a:xfrm>
          </p:grpSpPr>
          <p:grpSp>
            <p:nvGrpSpPr>
              <p:cNvPr id="5" name="Group 11"/>
              <p:cNvGrpSpPr>
                <a:grpSpLocks/>
              </p:cNvGrpSpPr>
              <p:nvPr/>
            </p:nvGrpSpPr>
            <p:grpSpPr bwMode="auto">
              <a:xfrm>
                <a:off x="720" y="2296"/>
                <a:ext cx="864" cy="400"/>
                <a:chOff x="720" y="2296"/>
                <a:chExt cx="864" cy="400"/>
              </a:xfrm>
            </p:grpSpPr>
            <p:sp>
              <p:nvSpPr>
                <p:cNvPr id="819212" name="Oval 12"/>
                <p:cNvSpPr>
                  <a:spLocks noChangeArrowheads="1"/>
                </p:cNvSpPr>
                <p:nvPr/>
              </p:nvSpPr>
              <p:spPr bwMode="auto">
                <a:xfrm>
                  <a:off x="720" y="2448"/>
                  <a:ext cx="96" cy="96"/>
                </a:xfrm>
                <a:prstGeom prst="ellipse">
                  <a:avLst/>
                </a:prstGeom>
                <a:solidFill>
                  <a:schemeClr val="accent2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19213" name="Oval 13"/>
                <p:cNvSpPr>
                  <a:spLocks noChangeArrowheads="1"/>
                </p:cNvSpPr>
                <p:nvPr/>
              </p:nvSpPr>
              <p:spPr bwMode="auto">
                <a:xfrm>
                  <a:off x="1488" y="2448"/>
                  <a:ext cx="96" cy="96"/>
                </a:xfrm>
                <a:prstGeom prst="ellipse">
                  <a:avLst/>
                </a:prstGeom>
                <a:noFill/>
                <a:ln w="28575">
                  <a:solidFill>
                    <a:schemeClr val="accent2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19214" name="Line 14"/>
                <p:cNvSpPr>
                  <a:spLocks noChangeShapeType="1"/>
                </p:cNvSpPr>
                <p:nvPr/>
              </p:nvSpPr>
              <p:spPr bwMode="auto">
                <a:xfrm>
                  <a:off x="768" y="2496"/>
                  <a:ext cx="768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19215" name="Freeform 15"/>
                <p:cNvSpPr>
                  <a:spLocks/>
                </p:cNvSpPr>
                <p:nvPr/>
              </p:nvSpPr>
              <p:spPr bwMode="auto">
                <a:xfrm>
                  <a:off x="768" y="2400"/>
                  <a:ext cx="720" cy="48"/>
                </a:xfrm>
                <a:custGeom>
                  <a:avLst/>
                  <a:gdLst/>
                  <a:ahLst/>
                  <a:cxnLst>
                    <a:cxn ang="0">
                      <a:pos x="0" y="48"/>
                    </a:cxn>
                    <a:cxn ang="0">
                      <a:pos x="384" y="0"/>
                    </a:cxn>
                    <a:cxn ang="0">
                      <a:pos x="720" y="48"/>
                    </a:cxn>
                  </a:cxnLst>
                  <a:rect l="0" t="0" r="r" b="b"/>
                  <a:pathLst>
                    <a:path w="720" h="48">
                      <a:moveTo>
                        <a:pt x="0" y="48"/>
                      </a:moveTo>
                      <a:cubicBezTo>
                        <a:pt x="132" y="24"/>
                        <a:pt x="264" y="0"/>
                        <a:pt x="384" y="0"/>
                      </a:cubicBezTo>
                      <a:cubicBezTo>
                        <a:pt x="504" y="0"/>
                        <a:pt x="664" y="40"/>
                        <a:pt x="720" y="48"/>
                      </a:cubicBezTo>
                    </a:path>
                  </a:pathLst>
                </a:custGeom>
                <a:noFill/>
                <a:ln w="12700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19216" name="Freeform 16"/>
                <p:cNvSpPr>
                  <a:spLocks/>
                </p:cNvSpPr>
                <p:nvPr/>
              </p:nvSpPr>
              <p:spPr bwMode="auto">
                <a:xfrm flipV="1">
                  <a:off x="768" y="2544"/>
                  <a:ext cx="720" cy="48"/>
                </a:xfrm>
                <a:custGeom>
                  <a:avLst/>
                  <a:gdLst/>
                  <a:ahLst/>
                  <a:cxnLst>
                    <a:cxn ang="0">
                      <a:pos x="0" y="48"/>
                    </a:cxn>
                    <a:cxn ang="0">
                      <a:pos x="384" y="0"/>
                    </a:cxn>
                    <a:cxn ang="0">
                      <a:pos x="720" y="48"/>
                    </a:cxn>
                  </a:cxnLst>
                  <a:rect l="0" t="0" r="r" b="b"/>
                  <a:pathLst>
                    <a:path w="720" h="48">
                      <a:moveTo>
                        <a:pt x="0" y="48"/>
                      </a:moveTo>
                      <a:cubicBezTo>
                        <a:pt x="132" y="24"/>
                        <a:pt x="264" y="0"/>
                        <a:pt x="384" y="0"/>
                      </a:cubicBezTo>
                      <a:cubicBezTo>
                        <a:pt x="504" y="0"/>
                        <a:pt x="664" y="40"/>
                        <a:pt x="720" y="48"/>
                      </a:cubicBezTo>
                    </a:path>
                  </a:pathLst>
                </a:custGeom>
                <a:noFill/>
                <a:ln w="12700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19217" name="Freeform 17"/>
                <p:cNvSpPr>
                  <a:spLocks/>
                </p:cNvSpPr>
                <p:nvPr/>
              </p:nvSpPr>
              <p:spPr bwMode="auto">
                <a:xfrm>
                  <a:off x="768" y="2296"/>
                  <a:ext cx="768" cy="200"/>
                </a:xfrm>
                <a:custGeom>
                  <a:avLst/>
                  <a:gdLst/>
                  <a:ahLst/>
                  <a:cxnLst>
                    <a:cxn ang="0">
                      <a:pos x="0" y="152"/>
                    </a:cxn>
                    <a:cxn ang="0">
                      <a:pos x="384" y="8"/>
                    </a:cxn>
                    <a:cxn ang="0">
                      <a:pos x="768" y="200"/>
                    </a:cxn>
                  </a:cxnLst>
                  <a:rect l="0" t="0" r="r" b="b"/>
                  <a:pathLst>
                    <a:path w="768" h="200">
                      <a:moveTo>
                        <a:pt x="0" y="152"/>
                      </a:moveTo>
                      <a:cubicBezTo>
                        <a:pt x="128" y="76"/>
                        <a:pt x="256" y="0"/>
                        <a:pt x="384" y="8"/>
                      </a:cubicBezTo>
                      <a:cubicBezTo>
                        <a:pt x="512" y="16"/>
                        <a:pt x="640" y="108"/>
                        <a:pt x="768" y="200"/>
                      </a:cubicBezTo>
                    </a:path>
                  </a:pathLst>
                </a:custGeom>
                <a:noFill/>
                <a:ln w="12700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19218" name="Freeform 18"/>
                <p:cNvSpPr>
                  <a:spLocks/>
                </p:cNvSpPr>
                <p:nvPr/>
              </p:nvSpPr>
              <p:spPr bwMode="auto">
                <a:xfrm flipV="1">
                  <a:off x="768" y="2496"/>
                  <a:ext cx="768" cy="200"/>
                </a:xfrm>
                <a:custGeom>
                  <a:avLst/>
                  <a:gdLst/>
                  <a:ahLst/>
                  <a:cxnLst>
                    <a:cxn ang="0">
                      <a:pos x="0" y="152"/>
                    </a:cxn>
                    <a:cxn ang="0">
                      <a:pos x="384" y="8"/>
                    </a:cxn>
                    <a:cxn ang="0">
                      <a:pos x="768" y="200"/>
                    </a:cxn>
                  </a:cxnLst>
                  <a:rect l="0" t="0" r="r" b="b"/>
                  <a:pathLst>
                    <a:path w="768" h="200">
                      <a:moveTo>
                        <a:pt x="0" y="152"/>
                      </a:moveTo>
                      <a:cubicBezTo>
                        <a:pt x="128" y="76"/>
                        <a:pt x="256" y="0"/>
                        <a:pt x="384" y="8"/>
                      </a:cubicBezTo>
                      <a:cubicBezTo>
                        <a:pt x="512" y="16"/>
                        <a:pt x="640" y="108"/>
                        <a:pt x="768" y="200"/>
                      </a:cubicBezTo>
                    </a:path>
                  </a:pathLst>
                </a:custGeom>
                <a:noFill/>
                <a:ln w="12700" cap="flat" cmpd="sng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19219" name="Line 19"/>
                <p:cNvSpPr>
                  <a:spLocks noChangeShapeType="1"/>
                </p:cNvSpPr>
                <p:nvPr/>
              </p:nvSpPr>
              <p:spPr bwMode="auto">
                <a:xfrm>
                  <a:off x="1152" y="2688"/>
                  <a:ext cx="48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19220" name="Line 20"/>
                <p:cNvSpPr>
                  <a:spLocks noChangeShapeType="1"/>
                </p:cNvSpPr>
                <p:nvPr/>
              </p:nvSpPr>
              <p:spPr bwMode="auto">
                <a:xfrm>
                  <a:off x="1152" y="2496"/>
                  <a:ext cx="48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19221" name="Line 21"/>
                <p:cNvSpPr>
                  <a:spLocks noChangeShapeType="1"/>
                </p:cNvSpPr>
                <p:nvPr/>
              </p:nvSpPr>
              <p:spPr bwMode="auto">
                <a:xfrm>
                  <a:off x="1152" y="2400"/>
                  <a:ext cx="48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19222" name="Line 22"/>
                <p:cNvSpPr>
                  <a:spLocks noChangeShapeType="1"/>
                </p:cNvSpPr>
                <p:nvPr/>
              </p:nvSpPr>
              <p:spPr bwMode="auto">
                <a:xfrm>
                  <a:off x="1152" y="2304"/>
                  <a:ext cx="48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19223" name="Line 23"/>
                <p:cNvSpPr>
                  <a:spLocks noChangeShapeType="1"/>
                </p:cNvSpPr>
                <p:nvPr/>
              </p:nvSpPr>
              <p:spPr bwMode="auto">
                <a:xfrm>
                  <a:off x="1152" y="2592"/>
                  <a:ext cx="48" cy="0"/>
                </a:xfrm>
                <a:prstGeom prst="line">
                  <a:avLst/>
                </a:prstGeom>
                <a:noFill/>
                <a:ln w="127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aphicFrame>
            <p:nvGraphicFramePr>
              <p:cNvPr id="819224" name="Object 24"/>
              <p:cNvGraphicFramePr>
                <a:graphicFrameLocks noChangeAspect="1"/>
              </p:cNvGraphicFramePr>
              <p:nvPr/>
            </p:nvGraphicFramePr>
            <p:xfrm>
              <a:off x="504" y="2352"/>
              <a:ext cx="168" cy="224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5327" name="Equation" r:id="rId5" imgW="152280" imgH="203040" progId="">
                      <p:embed/>
                    </p:oleObj>
                  </mc:Choice>
                  <mc:Fallback>
                    <p:oleObj name="Equation" r:id="rId5" imgW="152280" imgH="203040" progId="">
                      <p:embed/>
                      <p:pic>
                        <p:nvPicPr>
                          <p:cNvPr id="0" name="Picture 3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6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04" y="2352"/>
                            <a:ext cx="168" cy="224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graphicFrame>
            <p:nvGraphicFramePr>
              <p:cNvPr id="819225" name="Object 25"/>
              <p:cNvGraphicFramePr>
                <a:graphicFrameLocks noChangeAspect="1"/>
              </p:cNvGraphicFramePr>
              <p:nvPr/>
            </p:nvGraphicFramePr>
            <p:xfrm>
              <a:off x="1632" y="2352"/>
              <a:ext cx="192" cy="28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225328" name="Equation" r:id="rId7" imgW="152280" imgH="228600" progId="">
                      <p:embed/>
                    </p:oleObj>
                  </mc:Choice>
                  <mc:Fallback>
                    <p:oleObj name="Equation" r:id="rId7" imgW="152280" imgH="228600" progId="">
                      <p:embed/>
                      <p:pic>
                        <p:nvPicPr>
                          <p:cNvPr id="0" name="Picture 4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8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632" y="2352"/>
                            <a:ext cx="192" cy="28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819226" name="Text Box 26"/>
            <p:cNvSpPr txBox="1">
              <a:spLocks noChangeArrowheads="1"/>
            </p:cNvSpPr>
            <p:nvPr/>
          </p:nvSpPr>
          <p:spPr bwMode="auto">
            <a:xfrm>
              <a:off x="348" y="1495"/>
              <a:ext cx="876" cy="233"/>
            </a:xfrm>
            <a:prstGeom prst="rect">
              <a:avLst/>
            </a:prstGeom>
            <a:solidFill>
              <a:srgbClr val="FFFF00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dirty="0">
                  <a:latin typeface="+mn-lt"/>
                </a:rPr>
                <a:t>Confinement</a:t>
              </a:r>
            </a:p>
          </p:txBody>
        </p:sp>
      </p:grpSp>
      <p:grpSp>
        <p:nvGrpSpPr>
          <p:cNvPr id="6" name="Group 27"/>
          <p:cNvGrpSpPr>
            <a:grpSpLocks/>
          </p:cNvGrpSpPr>
          <p:nvPr/>
        </p:nvGrpSpPr>
        <p:grpSpPr bwMode="auto">
          <a:xfrm>
            <a:off x="6172200" y="381000"/>
            <a:ext cx="2743200" cy="6316663"/>
            <a:chOff x="3888" y="240"/>
            <a:chExt cx="1728" cy="3979"/>
          </a:xfrm>
        </p:grpSpPr>
        <p:grpSp>
          <p:nvGrpSpPr>
            <p:cNvPr id="7" name="Group 28"/>
            <p:cNvGrpSpPr>
              <a:grpSpLocks/>
            </p:cNvGrpSpPr>
            <p:nvPr/>
          </p:nvGrpSpPr>
          <p:grpSpPr bwMode="auto">
            <a:xfrm>
              <a:off x="3888" y="240"/>
              <a:ext cx="1728" cy="2880"/>
              <a:chOff x="3888" y="432"/>
              <a:chExt cx="1728" cy="2880"/>
            </a:xfrm>
          </p:grpSpPr>
          <p:sp>
            <p:nvSpPr>
              <p:cNvPr id="819229" name="Text Box 29"/>
              <p:cNvSpPr txBox="1">
                <a:spLocks noChangeArrowheads="1"/>
              </p:cNvSpPr>
              <p:nvPr/>
            </p:nvSpPr>
            <p:spPr bwMode="auto">
              <a:xfrm>
                <a:off x="4704" y="432"/>
                <a:ext cx="816" cy="407"/>
              </a:xfrm>
              <a:prstGeom prst="rect">
                <a:avLst/>
              </a:prstGeom>
              <a:solidFill>
                <a:srgbClr val="FFFF00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dirty="0">
                    <a:latin typeface="+mn-lt"/>
                  </a:rPr>
                  <a:t>Asymptotic Freedom</a:t>
                </a:r>
              </a:p>
            </p:txBody>
          </p:sp>
          <p:grpSp>
            <p:nvGrpSpPr>
              <p:cNvPr id="8" name="Group 30"/>
              <p:cNvGrpSpPr>
                <a:grpSpLocks/>
              </p:cNvGrpSpPr>
              <p:nvPr/>
            </p:nvGrpSpPr>
            <p:grpSpPr bwMode="auto">
              <a:xfrm>
                <a:off x="3888" y="1056"/>
                <a:ext cx="1728" cy="2256"/>
                <a:chOff x="3888" y="2304"/>
                <a:chExt cx="1728" cy="2256"/>
              </a:xfrm>
            </p:grpSpPr>
            <p:sp>
              <p:nvSpPr>
                <p:cNvPr id="819231" name="Rectangle 31"/>
                <p:cNvSpPr>
                  <a:spLocks noChangeArrowheads="1"/>
                </p:cNvSpPr>
                <p:nvPr/>
              </p:nvSpPr>
              <p:spPr bwMode="auto">
                <a:xfrm>
                  <a:off x="3888" y="2352"/>
                  <a:ext cx="1728" cy="2208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anchor="ctr">
                  <a:prstTxWarp prst="textNoShape">
                    <a:avLst/>
                  </a:prstTxWarp>
                  <a:spAutoFit/>
                </a:bodyPr>
                <a:lstStyle/>
                <a:p>
                  <a:endParaRPr lang="en-US"/>
                </a:p>
              </p:txBody>
            </p:sp>
            <p:grpSp>
              <p:nvGrpSpPr>
                <p:cNvPr id="9" name="Group 32"/>
                <p:cNvGrpSpPr>
                  <a:grpSpLocks/>
                </p:cNvGrpSpPr>
                <p:nvPr/>
              </p:nvGrpSpPr>
              <p:grpSpPr bwMode="auto">
                <a:xfrm>
                  <a:off x="3936" y="2304"/>
                  <a:ext cx="1542" cy="2256"/>
                  <a:chOff x="3978" y="1920"/>
                  <a:chExt cx="2358" cy="2928"/>
                </a:xfrm>
              </p:grpSpPr>
              <p:grpSp>
                <p:nvGrpSpPr>
                  <p:cNvPr id="10" name="Group 33"/>
                  <p:cNvGrpSpPr>
                    <a:grpSpLocks/>
                  </p:cNvGrpSpPr>
                  <p:nvPr/>
                </p:nvGrpSpPr>
                <p:grpSpPr bwMode="auto">
                  <a:xfrm>
                    <a:off x="5219" y="1920"/>
                    <a:ext cx="1117" cy="1251"/>
                    <a:chOff x="1758" y="564"/>
                    <a:chExt cx="1410" cy="1518"/>
                  </a:xfrm>
                </p:grpSpPr>
                <p:grpSp>
                  <p:nvGrpSpPr>
                    <p:cNvPr id="11" name="Group 34"/>
                    <p:cNvGrpSpPr>
                      <a:grpSpLocks/>
                    </p:cNvGrpSpPr>
                    <p:nvPr/>
                  </p:nvGrpSpPr>
                  <p:grpSpPr bwMode="auto">
                    <a:xfrm rot="831635">
                      <a:off x="1758" y="720"/>
                      <a:ext cx="1218" cy="1362"/>
                      <a:chOff x="1624" y="607"/>
                      <a:chExt cx="1218" cy="1362"/>
                    </a:xfrm>
                  </p:grpSpPr>
                  <p:sp>
                    <p:nvSpPr>
                      <p:cNvPr id="819235" name="Line 35"/>
                      <p:cNvSpPr>
                        <a:spLocks noChangeShapeType="1"/>
                      </p:cNvSpPr>
                      <p:nvPr/>
                    </p:nvSpPr>
                    <p:spPr bwMode="auto">
                      <a:xfrm rot="3467527" flipH="1" flipV="1">
                        <a:off x="2156" y="981"/>
                        <a:ext cx="208" cy="1164"/>
                      </a:xfrm>
                      <a:prstGeom prst="line">
                        <a:avLst/>
                      </a:prstGeom>
                      <a:noFill/>
                      <a:ln w="38100">
                        <a:solidFill>
                          <a:srgbClr val="FF6600"/>
                        </a:solidFill>
                        <a:prstDash val="sysDot"/>
                        <a:round/>
                        <a:headEnd/>
                        <a:tailEnd/>
                      </a:ln>
                      <a:effectLst/>
                    </p:spPr>
                    <p:txBody>
                      <a:bodyPr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819236" name="Line 36"/>
                      <p:cNvSpPr>
                        <a:spLocks noChangeShapeType="1"/>
                      </p:cNvSpPr>
                      <p:nvPr/>
                    </p:nvSpPr>
                    <p:spPr bwMode="auto">
                      <a:xfrm rot="326890" flipH="1" flipV="1">
                        <a:off x="1624" y="785"/>
                        <a:ext cx="277" cy="1184"/>
                      </a:xfrm>
                      <a:prstGeom prst="line">
                        <a:avLst/>
                      </a:prstGeom>
                      <a:noFill/>
                      <a:ln w="38100">
                        <a:solidFill>
                          <a:srgbClr val="FF6600"/>
                        </a:solidFill>
                        <a:prstDash val="sysDot"/>
                        <a:round/>
                        <a:headEnd/>
                        <a:tailEnd/>
                      </a:ln>
                      <a:effectLst/>
                    </p:spPr>
                    <p:txBody>
                      <a:bodyPr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819237" name="Oval 37"/>
                      <p:cNvSpPr>
                        <a:spLocks noChangeArrowheads="1"/>
                      </p:cNvSpPr>
                      <p:nvPr/>
                    </p:nvSpPr>
                    <p:spPr bwMode="auto">
                      <a:xfrm rot="1234859">
                        <a:off x="1669" y="761"/>
                        <a:ext cx="1076" cy="320"/>
                      </a:xfrm>
                      <a:prstGeom prst="ellipse">
                        <a:avLst/>
                      </a:prstGeom>
                      <a:noFill/>
                      <a:ln w="38100">
                        <a:solidFill>
                          <a:srgbClr val="FF6600"/>
                        </a:solidFill>
                        <a:prstDash val="sysDot"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819238" name="Line 38"/>
                      <p:cNvSpPr>
                        <a:spLocks noChangeShapeType="1"/>
                      </p:cNvSpPr>
                      <p:nvPr/>
                    </p:nvSpPr>
                    <p:spPr bwMode="auto">
                      <a:xfrm rot="326890" flipV="1">
                        <a:off x="1912" y="607"/>
                        <a:ext cx="319" cy="1327"/>
                      </a:xfrm>
                      <a:prstGeom prst="line">
                        <a:avLst/>
                      </a:prstGeom>
                      <a:noFill/>
                      <a:ln w="38100">
                        <a:solidFill>
                          <a:srgbClr val="FF6600"/>
                        </a:solidFill>
                        <a:prstDash val="sysDot"/>
                        <a:round/>
                        <a:headEnd/>
                        <a:tailEnd type="triangle" w="med" len="med"/>
                      </a:ln>
                      <a:effectLst/>
                    </p:spPr>
                    <p:txBody>
                      <a:bodyPr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US"/>
                      </a:p>
                    </p:txBody>
                  </p:sp>
                </p:grpSp>
                <p:graphicFrame>
                  <p:nvGraphicFramePr>
                    <p:cNvPr id="819239" name="Object 39"/>
                    <p:cNvGraphicFramePr>
                      <a:graphicFrameLocks noChangeAspect="1"/>
                    </p:cNvGraphicFramePr>
                    <p:nvPr/>
                  </p:nvGraphicFramePr>
                  <p:xfrm>
                    <a:off x="2640" y="564"/>
                    <a:ext cx="528" cy="396"/>
                  </p:xfrm>
                  <a:graphic>
                    <a:graphicData uri="http://schemas.openxmlformats.org/presentationml/2006/ole">
                      <mc:AlternateContent xmlns:mc="http://schemas.openxmlformats.org/markup-compatibility/2006">
                        <mc:Choice xmlns:v="urn:schemas-microsoft-com:vml" Requires="v">
                          <p:oleObj spid="_x0000_s225329" name="Equation" r:id="rId9" imgW="304560" imgH="228600" progId="">
                            <p:embed/>
                          </p:oleObj>
                        </mc:Choice>
                        <mc:Fallback>
                          <p:oleObj name="Equation" r:id="rId9" imgW="304560" imgH="228600" progId="">
                            <p:embed/>
                            <p:pic>
                              <p:nvPicPr>
                                <p:cNvPr id="0" name="Picture 2"/>
                                <p:cNvPicPr>
                                  <a:picLocks noChangeAspect="1" noChangeArrowheads="1"/>
                                </p:cNvPicPr>
                                <p:nvPr/>
                              </p:nvPicPr>
                              <p:blipFill>
                                <a:blip r:embed="rId10">
                                  <a:extLst>
                                    <a:ext uri="{28A0092B-C50C-407E-A947-70E740481C1C}">
                                      <a14:useLocalDpi xmlns:a14="http://schemas.microsoft.com/office/drawing/2010/main" val="0"/>
                                    </a:ext>
                                  </a:extLst>
                                </a:blip>
                                <a:srcRect/>
                                <a:stretch>
                                  <a:fillRect/>
                                </a:stretch>
                              </p:blipFill>
                              <p:spPr bwMode="auto">
                                <a:xfrm>
                                  <a:off x="2640" y="564"/>
                                  <a:ext cx="528" cy="396"/>
                                </a:xfrm>
                                <a:prstGeom prst="rect">
                                  <a:avLst/>
                                </a:prstGeom>
                                <a:noFill/>
                                <a:extLst>
                                  <a:ext uri="{909E8E84-426E-40dd-AFC4-6F175D3DCCD1}">
                                    <a14:hiddenFill xmlns:a14="http://schemas.microsoft.com/office/drawing/2010/main">
                                      <a:solidFill>
                                        <a:srgbClr val="FFFFFF"/>
                                      </a:solidFill>
                                    </a14:hiddenFill>
                                  </a:ext>
                                </a:extLst>
                              </p:spPr>
                            </p:pic>
                          </p:oleObj>
                        </mc:Fallback>
                      </mc:AlternateContent>
                    </a:graphicData>
                  </a:graphic>
                </p:graphicFrame>
              </p:grpSp>
              <p:sp>
                <p:nvSpPr>
                  <p:cNvPr id="819240" name="Text Box 4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611" y="3358"/>
                    <a:ext cx="177" cy="374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>
                    <a:prstTxWarp prst="textNoShape">
                      <a:avLst/>
                    </a:prstTxWarp>
                    <a:spAutoFit/>
                  </a:bodyPr>
                  <a:lstStyle/>
                  <a:p>
                    <a:endParaRPr lang="en-US">
                      <a:latin typeface="Tahoma" charset="0"/>
                      <a:ea typeface="Arial" charset="0"/>
                      <a:cs typeface="Arial" charset="0"/>
                    </a:endParaRPr>
                  </a:p>
                </p:txBody>
              </p:sp>
              <p:grpSp>
                <p:nvGrpSpPr>
                  <p:cNvPr id="12" name="Group 41"/>
                  <p:cNvGrpSpPr>
                    <a:grpSpLocks noChangeAspect="1"/>
                  </p:cNvGrpSpPr>
                  <p:nvPr/>
                </p:nvGrpSpPr>
                <p:grpSpPr bwMode="auto">
                  <a:xfrm rot="-8114256" flipH="1" flipV="1">
                    <a:off x="4658" y="3846"/>
                    <a:ext cx="559" cy="78"/>
                    <a:chOff x="804" y="3206"/>
                    <a:chExt cx="2344" cy="314"/>
                  </a:xfrm>
                </p:grpSpPr>
                <p:sp>
                  <p:nvSpPr>
                    <p:cNvPr id="819242" name="Freeform 42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804" y="3218"/>
                      <a:ext cx="352" cy="30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302"/>
                        </a:cxn>
                        <a:cxn ang="0">
                          <a:pos x="108" y="294"/>
                        </a:cxn>
                        <a:cxn ang="0">
                          <a:pos x="200" y="258"/>
                        </a:cxn>
                        <a:cxn ang="0">
                          <a:pos x="240" y="202"/>
                        </a:cxn>
                        <a:cxn ang="0">
                          <a:pos x="252" y="98"/>
                        </a:cxn>
                        <a:cxn ang="0">
                          <a:pos x="212" y="34"/>
                        </a:cxn>
                        <a:cxn ang="0">
                          <a:pos x="148" y="2"/>
                        </a:cxn>
                        <a:cxn ang="0">
                          <a:pos x="96" y="25"/>
                        </a:cxn>
                        <a:cxn ang="0">
                          <a:pos x="52" y="94"/>
                        </a:cxn>
                        <a:cxn ang="0">
                          <a:pos x="56" y="190"/>
                        </a:cxn>
                        <a:cxn ang="0">
                          <a:pos x="108" y="258"/>
                        </a:cxn>
                        <a:cxn ang="0">
                          <a:pos x="216" y="290"/>
                        </a:cxn>
                        <a:cxn ang="0">
                          <a:pos x="352" y="302"/>
                        </a:cxn>
                      </a:cxnLst>
                      <a:rect l="0" t="0" r="r" b="b"/>
                      <a:pathLst>
                        <a:path w="352" h="302">
                          <a:moveTo>
                            <a:pt x="0" y="302"/>
                          </a:moveTo>
                          <a:cubicBezTo>
                            <a:pt x="18" y="300"/>
                            <a:pt x="74" y="301"/>
                            <a:pt x="108" y="294"/>
                          </a:cubicBezTo>
                          <a:cubicBezTo>
                            <a:pt x="141" y="286"/>
                            <a:pt x="177" y="273"/>
                            <a:pt x="200" y="258"/>
                          </a:cubicBezTo>
                          <a:cubicBezTo>
                            <a:pt x="222" y="242"/>
                            <a:pt x="231" y="228"/>
                            <a:pt x="240" y="202"/>
                          </a:cubicBezTo>
                          <a:cubicBezTo>
                            <a:pt x="248" y="175"/>
                            <a:pt x="256" y="126"/>
                            <a:pt x="252" y="98"/>
                          </a:cubicBezTo>
                          <a:cubicBezTo>
                            <a:pt x="247" y="70"/>
                            <a:pt x="229" y="49"/>
                            <a:pt x="212" y="34"/>
                          </a:cubicBezTo>
                          <a:cubicBezTo>
                            <a:pt x="194" y="18"/>
                            <a:pt x="167" y="3"/>
                            <a:pt x="148" y="2"/>
                          </a:cubicBezTo>
                          <a:cubicBezTo>
                            <a:pt x="128" y="0"/>
                            <a:pt x="112" y="9"/>
                            <a:pt x="96" y="25"/>
                          </a:cubicBezTo>
                          <a:cubicBezTo>
                            <a:pt x="80" y="40"/>
                            <a:pt x="58" y="66"/>
                            <a:pt x="52" y="94"/>
                          </a:cubicBezTo>
                          <a:cubicBezTo>
                            <a:pt x="45" y="121"/>
                            <a:pt x="46" y="162"/>
                            <a:pt x="56" y="190"/>
                          </a:cubicBezTo>
                          <a:cubicBezTo>
                            <a:pt x="65" y="217"/>
                            <a:pt x="81" y="241"/>
                            <a:pt x="108" y="258"/>
                          </a:cubicBezTo>
                          <a:cubicBezTo>
                            <a:pt x="134" y="274"/>
                            <a:pt x="175" y="282"/>
                            <a:pt x="216" y="290"/>
                          </a:cubicBezTo>
                          <a:cubicBezTo>
                            <a:pt x="256" y="297"/>
                            <a:pt x="323" y="299"/>
                            <a:pt x="352" y="302"/>
                          </a:cubicBezTo>
                        </a:path>
                      </a:pathLst>
                    </a:custGeom>
                    <a:noFill/>
                    <a:ln w="28575" cmpd="sng">
                      <a:solidFill>
                        <a:srgbClr val="0099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19243" name="Freeform 43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1136" y="3216"/>
                      <a:ext cx="352" cy="30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302"/>
                        </a:cxn>
                        <a:cxn ang="0">
                          <a:pos x="108" y="294"/>
                        </a:cxn>
                        <a:cxn ang="0">
                          <a:pos x="200" y="258"/>
                        </a:cxn>
                        <a:cxn ang="0">
                          <a:pos x="240" y="202"/>
                        </a:cxn>
                        <a:cxn ang="0">
                          <a:pos x="252" y="98"/>
                        </a:cxn>
                        <a:cxn ang="0">
                          <a:pos x="212" y="34"/>
                        </a:cxn>
                        <a:cxn ang="0">
                          <a:pos x="148" y="2"/>
                        </a:cxn>
                        <a:cxn ang="0">
                          <a:pos x="96" y="25"/>
                        </a:cxn>
                        <a:cxn ang="0">
                          <a:pos x="52" y="94"/>
                        </a:cxn>
                        <a:cxn ang="0">
                          <a:pos x="56" y="190"/>
                        </a:cxn>
                        <a:cxn ang="0">
                          <a:pos x="108" y="258"/>
                        </a:cxn>
                        <a:cxn ang="0">
                          <a:pos x="216" y="290"/>
                        </a:cxn>
                        <a:cxn ang="0">
                          <a:pos x="352" y="302"/>
                        </a:cxn>
                      </a:cxnLst>
                      <a:rect l="0" t="0" r="r" b="b"/>
                      <a:pathLst>
                        <a:path w="352" h="302">
                          <a:moveTo>
                            <a:pt x="0" y="302"/>
                          </a:moveTo>
                          <a:cubicBezTo>
                            <a:pt x="18" y="300"/>
                            <a:pt x="74" y="301"/>
                            <a:pt x="108" y="294"/>
                          </a:cubicBezTo>
                          <a:cubicBezTo>
                            <a:pt x="141" y="286"/>
                            <a:pt x="177" y="273"/>
                            <a:pt x="200" y="258"/>
                          </a:cubicBezTo>
                          <a:cubicBezTo>
                            <a:pt x="222" y="242"/>
                            <a:pt x="231" y="228"/>
                            <a:pt x="240" y="202"/>
                          </a:cubicBezTo>
                          <a:cubicBezTo>
                            <a:pt x="248" y="175"/>
                            <a:pt x="256" y="126"/>
                            <a:pt x="252" y="98"/>
                          </a:cubicBezTo>
                          <a:cubicBezTo>
                            <a:pt x="247" y="70"/>
                            <a:pt x="229" y="49"/>
                            <a:pt x="212" y="34"/>
                          </a:cubicBezTo>
                          <a:cubicBezTo>
                            <a:pt x="194" y="18"/>
                            <a:pt x="167" y="3"/>
                            <a:pt x="148" y="2"/>
                          </a:cubicBezTo>
                          <a:cubicBezTo>
                            <a:pt x="128" y="0"/>
                            <a:pt x="112" y="9"/>
                            <a:pt x="96" y="25"/>
                          </a:cubicBezTo>
                          <a:cubicBezTo>
                            <a:pt x="80" y="40"/>
                            <a:pt x="58" y="66"/>
                            <a:pt x="52" y="94"/>
                          </a:cubicBezTo>
                          <a:cubicBezTo>
                            <a:pt x="45" y="121"/>
                            <a:pt x="46" y="162"/>
                            <a:pt x="56" y="190"/>
                          </a:cubicBezTo>
                          <a:cubicBezTo>
                            <a:pt x="65" y="217"/>
                            <a:pt x="81" y="241"/>
                            <a:pt x="108" y="258"/>
                          </a:cubicBezTo>
                          <a:cubicBezTo>
                            <a:pt x="134" y="274"/>
                            <a:pt x="175" y="282"/>
                            <a:pt x="216" y="290"/>
                          </a:cubicBezTo>
                          <a:cubicBezTo>
                            <a:pt x="256" y="297"/>
                            <a:pt x="323" y="299"/>
                            <a:pt x="352" y="302"/>
                          </a:cubicBezTo>
                        </a:path>
                      </a:pathLst>
                    </a:custGeom>
                    <a:noFill/>
                    <a:ln w="28575" cmpd="sng">
                      <a:solidFill>
                        <a:srgbClr val="0099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19244" name="Freeform 44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1468" y="3214"/>
                      <a:ext cx="352" cy="30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302"/>
                        </a:cxn>
                        <a:cxn ang="0">
                          <a:pos x="108" y="294"/>
                        </a:cxn>
                        <a:cxn ang="0">
                          <a:pos x="200" y="258"/>
                        </a:cxn>
                        <a:cxn ang="0">
                          <a:pos x="240" y="202"/>
                        </a:cxn>
                        <a:cxn ang="0">
                          <a:pos x="252" y="98"/>
                        </a:cxn>
                        <a:cxn ang="0">
                          <a:pos x="212" y="34"/>
                        </a:cxn>
                        <a:cxn ang="0">
                          <a:pos x="148" y="2"/>
                        </a:cxn>
                        <a:cxn ang="0">
                          <a:pos x="96" y="25"/>
                        </a:cxn>
                        <a:cxn ang="0">
                          <a:pos x="52" y="94"/>
                        </a:cxn>
                        <a:cxn ang="0">
                          <a:pos x="56" y="190"/>
                        </a:cxn>
                        <a:cxn ang="0">
                          <a:pos x="108" y="258"/>
                        </a:cxn>
                        <a:cxn ang="0">
                          <a:pos x="216" y="290"/>
                        </a:cxn>
                        <a:cxn ang="0">
                          <a:pos x="352" y="302"/>
                        </a:cxn>
                      </a:cxnLst>
                      <a:rect l="0" t="0" r="r" b="b"/>
                      <a:pathLst>
                        <a:path w="352" h="302">
                          <a:moveTo>
                            <a:pt x="0" y="302"/>
                          </a:moveTo>
                          <a:cubicBezTo>
                            <a:pt x="18" y="300"/>
                            <a:pt x="74" y="301"/>
                            <a:pt x="108" y="294"/>
                          </a:cubicBezTo>
                          <a:cubicBezTo>
                            <a:pt x="141" y="286"/>
                            <a:pt x="177" y="273"/>
                            <a:pt x="200" y="258"/>
                          </a:cubicBezTo>
                          <a:cubicBezTo>
                            <a:pt x="222" y="242"/>
                            <a:pt x="231" y="228"/>
                            <a:pt x="240" y="202"/>
                          </a:cubicBezTo>
                          <a:cubicBezTo>
                            <a:pt x="248" y="175"/>
                            <a:pt x="256" y="126"/>
                            <a:pt x="252" y="98"/>
                          </a:cubicBezTo>
                          <a:cubicBezTo>
                            <a:pt x="247" y="70"/>
                            <a:pt x="229" y="49"/>
                            <a:pt x="212" y="34"/>
                          </a:cubicBezTo>
                          <a:cubicBezTo>
                            <a:pt x="194" y="18"/>
                            <a:pt x="167" y="3"/>
                            <a:pt x="148" y="2"/>
                          </a:cubicBezTo>
                          <a:cubicBezTo>
                            <a:pt x="128" y="0"/>
                            <a:pt x="112" y="9"/>
                            <a:pt x="96" y="25"/>
                          </a:cubicBezTo>
                          <a:cubicBezTo>
                            <a:pt x="80" y="40"/>
                            <a:pt x="58" y="66"/>
                            <a:pt x="52" y="94"/>
                          </a:cubicBezTo>
                          <a:cubicBezTo>
                            <a:pt x="45" y="121"/>
                            <a:pt x="46" y="162"/>
                            <a:pt x="56" y="190"/>
                          </a:cubicBezTo>
                          <a:cubicBezTo>
                            <a:pt x="65" y="217"/>
                            <a:pt x="81" y="241"/>
                            <a:pt x="108" y="258"/>
                          </a:cubicBezTo>
                          <a:cubicBezTo>
                            <a:pt x="134" y="274"/>
                            <a:pt x="175" y="282"/>
                            <a:pt x="216" y="290"/>
                          </a:cubicBezTo>
                          <a:cubicBezTo>
                            <a:pt x="256" y="297"/>
                            <a:pt x="323" y="299"/>
                            <a:pt x="352" y="302"/>
                          </a:cubicBezTo>
                        </a:path>
                      </a:pathLst>
                    </a:custGeom>
                    <a:noFill/>
                    <a:ln w="28575" cmpd="sng">
                      <a:solidFill>
                        <a:srgbClr val="0099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19245" name="Freeform 45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1800" y="3212"/>
                      <a:ext cx="352" cy="30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302"/>
                        </a:cxn>
                        <a:cxn ang="0">
                          <a:pos x="108" y="294"/>
                        </a:cxn>
                        <a:cxn ang="0">
                          <a:pos x="200" y="258"/>
                        </a:cxn>
                        <a:cxn ang="0">
                          <a:pos x="240" y="202"/>
                        </a:cxn>
                        <a:cxn ang="0">
                          <a:pos x="252" y="98"/>
                        </a:cxn>
                        <a:cxn ang="0">
                          <a:pos x="212" y="34"/>
                        </a:cxn>
                        <a:cxn ang="0">
                          <a:pos x="148" y="2"/>
                        </a:cxn>
                        <a:cxn ang="0">
                          <a:pos x="96" y="25"/>
                        </a:cxn>
                        <a:cxn ang="0">
                          <a:pos x="52" y="94"/>
                        </a:cxn>
                        <a:cxn ang="0">
                          <a:pos x="56" y="190"/>
                        </a:cxn>
                        <a:cxn ang="0">
                          <a:pos x="108" y="258"/>
                        </a:cxn>
                        <a:cxn ang="0">
                          <a:pos x="216" y="290"/>
                        </a:cxn>
                        <a:cxn ang="0">
                          <a:pos x="352" y="302"/>
                        </a:cxn>
                      </a:cxnLst>
                      <a:rect l="0" t="0" r="r" b="b"/>
                      <a:pathLst>
                        <a:path w="352" h="302">
                          <a:moveTo>
                            <a:pt x="0" y="302"/>
                          </a:moveTo>
                          <a:cubicBezTo>
                            <a:pt x="18" y="300"/>
                            <a:pt x="74" y="301"/>
                            <a:pt x="108" y="294"/>
                          </a:cubicBezTo>
                          <a:cubicBezTo>
                            <a:pt x="141" y="286"/>
                            <a:pt x="177" y="273"/>
                            <a:pt x="200" y="258"/>
                          </a:cubicBezTo>
                          <a:cubicBezTo>
                            <a:pt x="222" y="242"/>
                            <a:pt x="231" y="228"/>
                            <a:pt x="240" y="202"/>
                          </a:cubicBezTo>
                          <a:cubicBezTo>
                            <a:pt x="248" y="175"/>
                            <a:pt x="256" y="126"/>
                            <a:pt x="252" y="98"/>
                          </a:cubicBezTo>
                          <a:cubicBezTo>
                            <a:pt x="247" y="70"/>
                            <a:pt x="229" y="49"/>
                            <a:pt x="212" y="34"/>
                          </a:cubicBezTo>
                          <a:cubicBezTo>
                            <a:pt x="194" y="18"/>
                            <a:pt x="167" y="3"/>
                            <a:pt x="148" y="2"/>
                          </a:cubicBezTo>
                          <a:cubicBezTo>
                            <a:pt x="128" y="0"/>
                            <a:pt x="112" y="9"/>
                            <a:pt x="96" y="25"/>
                          </a:cubicBezTo>
                          <a:cubicBezTo>
                            <a:pt x="80" y="40"/>
                            <a:pt x="58" y="66"/>
                            <a:pt x="52" y="94"/>
                          </a:cubicBezTo>
                          <a:cubicBezTo>
                            <a:pt x="45" y="121"/>
                            <a:pt x="46" y="162"/>
                            <a:pt x="56" y="190"/>
                          </a:cubicBezTo>
                          <a:cubicBezTo>
                            <a:pt x="65" y="217"/>
                            <a:pt x="81" y="241"/>
                            <a:pt x="108" y="258"/>
                          </a:cubicBezTo>
                          <a:cubicBezTo>
                            <a:pt x="134" y="274"/>
                            <a:pt x="175" y="282"/>
                            <a:pt x="216" y="290"/>
                          </a:cubicBezTo>
                          <a:cubicBezTo>
                            <a:pt x="256" y="297"/>
                            <a:pt x="323" y="299"/>
                            <a:pt x="352" y="302"/>
                          </a:cubicBezTo>
                        </a:path>
                      </a:pathLst>
                    </a:custGeom>
                    <a:noFill/>
                    <a:ln w="28575" cmpd="sng">
                      <a:solidFill>
                        <a:srgbClr val="0099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19246" name="Freeform 46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2132" y="3210"/>
                      <a:ext cx="352" cy="30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302"/>
                        </a:cxn>
                        <a:cxn ang="0">
                          <a:pos x="108" y="294"/>
                        </a:cxn>
                        <a:cxn ang="0">
                          <a:pos x="200" y="258"/>
                        </a:cxn>
                        <a:cxn ang="0">
                          <a:pos x="240" y="202"/>
                        </a:cxn>
                        <a:cxn ang="0">
                          <a:pos x="252" y="98"/>
                        </a:cxn>
                        <a:cxn ang="0">
                          <a:pos x="212" y="34"/>
                        </a:cxn>
                        <a:cxn ang="0">
                          <a:pos x="148" y="2"/>
                        </a:cxn>
                        <a:cxn ang="0">
                          <a:pos x="96" y="25"/>
                        </a:cxn>
                        <a:cxn ang="0">
                          <a:pos x="52" y="94"/>
                        </a:cxn>
                        <a:cxn ang="0">
                          <a:pos x="56" y="190"/>
                        </a:cxn>
                        <a:cxn ang="0">
                          <a:pos x="108" y="258"/>
                        </a:cxn>
                        <a:cxn ang="0">
                          <a:pos x="216" y="290"/>
                        </a:cxn>
                        <a:cxn ang="0">
                          <a:pos x="352" y="302"/>
                        </a:cxn>
                      </a:cxnLst>
                      <a:rect l="0" t="0" r="r" b="b"/>
                      <a:pathLst>
                        <a:path w="352" h="302">
                          <a:moveTo>
                            <a:pt x="0" y="302"/>
                          </a:moveTo>
                          <a:cubicBezTo>
                            <a:pt x="18" y="300"/>
                            <a:pt x="74" y="301"/>
                            <a:pt x="108" y="294"/>
                          </a:cubicBezTo>
                          <a:cubicBezTo>
                            <a:pt x="141" y="286"/>
                            <a:pt x="177" y="273"/>
                            <a:pt x="200" y="258"/>
                          </a:cubicBezTo>
                          <a:cubicBezTo>
                            <a:pt x="222" y="242"/>
                            <a:pt x="231" y="228"/>
                            <a:pt x="240" y="202"/>
                          </a:cubicBezTo>
                          <a:cubicBezTo>
                            <a:pt x="248" y="175"/>
                            <a:pt x="256" y="126"/>
                            <a:pt x="252" y="98"/>
                          </a:cubicBezTo>
                          <a:cubicBezTo>
                            <a:pt x="247" y="70"/>
                            <a:pt x="229" y="49"/>
                            <a:pt x="212" y="34"/>
                          </a:cubicBezTo>
                          <a:cubicBezTo>
                            <a:pt x="194" y="18"/>
                            <a:pt x="167" y="3"/>
                            <a:pt x="148" y="2"/>
                          </a:cubicBezTo>
                          <a:cubicBezTo>
                            <a:pt x="128" y="0"/>
                            <a:pt x="112" y="9"/>
                            <a:pt x="96" y="25"/>
                          </a:cubicBezTo>
                          <a:cubicBezTo>
                            <a:pt x="80" y="40"/>
                            <a:pt x="58" y="66"/>
                            <a:pt x="52" y="94"/>
                          </a:cubicBezTo>
                          <a:cubicBezTo>
                            <a:pt x="45" y="121"/>
                            <a:pt x="46" y="162"/>
                            <a:pt x="56" y="190"/>
                          </a:cubicBezTo>
                          <a:cubicBezTo>
                            <a:pt x="65" y="217"/>
                            <a:pt x="81" y="241"/>
                            <a:pt x="108" y="258"/>
                          </a:cubicBezTo>
                          <a:cubicBezTo>
                            <a:pt x="134" y="274"/>
                            <a:pt x="175" y="282"/>
                            <a:pt x="216" y="290"/>
                          </a:cubicBezTo>
                          <a:cubicBezTo>
                            <a:pt x="256" y="297"/>
                            <a:pt x="323" y="299"/>
                            <a:pt x="352" y="302"/>
                          </a:cubicBezTo>
                        </a:path>
                      </a:pathLst>
                    </a:custGeom>
                    <a:noFill/>
                    <a:ln w="28575" cmpd="sng">
                      <a:solidFill>
                        <a:srgbClr val="0099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19247" name="Freeform 47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2464" y="3208"/>
                      <a:ext cx="352" cy="30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302"/>
                        </a:cxn>
                        <a:cxn ang="0">
                          <a:pos x="108" y="294"/>
                        </a:cxn>
                        <a:cxn ang="0">
                          <a:pos x="200" y="258"/>
                        </a:cxn>
                        <a:cxn ang="0">
                          <a:pos x="240" y="202"/>
                        </a:cxn>
                        <a:cxn ang="0">
                          <a:pos x="252" y="98"/>
                        </a:cxn>
                        <a:cxn ang="0">
                          <a:pos x="212" y="34"/>
                        </a:cxn>
                        <a:cxn ang="0">
                          <a:pos x="148" y="2"/>
                        </a:cxn>
                        <a:cxn ang="0">
                          <a:pos x="96" y="25"/>
                        </a:cxn>
                        <a:cxn ang="0">
                          <a:pos x="52" y="94"/>
                        </a:cxn>
                        <a:cxn ang="0">
                          <a:pos x="56" y="190"/>
                        </a:cxn>
                        <a:cxn ang="0">
                          <a:pos x="108" y="258"/>
                        </a:cxn>
                        <a:cxn ang="0">
                          <a:pos x="216" y="290"/>
                        </a:cxn>
                        <a:cxn ang="0">
                          <a:pos x="352" y="302"/>
                        </a:cxn>
                      </a:cxnLst>
                      <a:rect l="0" t="0" r="r" b="b"/>
                      <a:pathLst>
                        <a:path w="352" h="302">
                          <a:moveTo>
                            <a:pt x="0" y="302"/>
                          </a:moveTo>
                          <a:cubicBezTo>
                            <a:pt x="18" y="300"/>
                            <a:pt x="74" y="301"/>
                            <a:pt x="108" y="294"/>
                          </a:cubicBezTo>
                          <a:cubicBezTo>
                            <a:pt x="141" y="286"/>
                            <a:pt x="177" y="273"/>
                            <a:pt x="200" y="258"/>
                          </a:cubicBezTo>
                          <a:cubicBezTo>
                            <a:pt x="222" y="242"/>
                            <a:pt x="231" y="228"/>
                            <a:pt x="240" y="202"/>
                          </a:cubicBezTo>
                          <a:cubicBezTo>
                            <a:pt x="248" y="175"/>
                            <a:pt x="256" y="126"/>
                            <a:pt x="252" y="98"/>
                          </a:cubicBezTo>
                          <a:cubicBezTo>
                            <a:pt x="247" y="70"/>
                            <a:pt x="229" y="49"/>
                            <a:pt x="212" y="34"/>
                          </a:cubicBezTo>
                          <a:cubicBezTo>
                            <a:pt x="194" y="18"/>
                            <a:pt x="167" y="3"/>
                            <a:pt x="148" y="2"/>
                          </a:cubicBezTo>
                          <a:cubicBezTo>
                            <a:pt x="128" y="0"/>
                            <a:pt x="112" y="9"/>
                            <a:pt x="96" y="25"/>
                          </a:cubicBezTo>
                          <a:cubicBezTo>
                            <a:pt x="80" y="40"/>
                            <a:pt x="58" y="66"/>
                            <a:pt x="52" y="94"/>
                          </a:cubicBezTo>
                          <a:cubicBezTo>
                            <a:pt x="45" y="121"/>
                            <a:pt x="46" y="162"/>
                            <a:pt x="56" y="190"/>
                          </a:cubicBezTo>
                          <a:cubicBezTo>
                            <a:pt x="65" y="217"/>
                            <a:pt x="81" y="241"/>
                            <a:pt x="108" y="258"/>
                          </a:cubicBezTo>
                          <a:cubicBezTo>
                            <a:pt x="134" y="274"/>
                            <a:pt x="175" y="282"/>
                            <a:pt x="216" y="290"/>
                          </a:cubicBezTo>
                          <a:cubicBezTo>
                            <a:pt x="256" y="297"/>
                            <a:pt x="323" y="299"/>
                            <a:pt x="352" y="302"/>
                          </a:cubicBezTo>
                        </a:path>
                      </a:pathLst>
                    </a:custGeom>
                    <a:noFill/>
                    <a:ln w="28575" cmpd="sng">
                      <a:solidFill>
                        <a:srgbClr val="0099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19248" name="Freeform 48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2796" y="3206"/>
                      <a:ext cx="352" cy="30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302"/>
                        </a:cxn>
                        <a:cxn ang="0">
                          <a:pos x="108" y="294"/>
                        </a:cxn>
                        <a:cxn ang="0">
                          <a:pos x="200" y="258"/>
                        </a:cxn>
                        <a:cxn ang="0">
                          <a:pos x="240" y="202"/>
                        </a:cxn>
                        <a:cxn ang="0">
                          <a:pos x="252" y="98"/>
                        </a:cxn>
                        <a:cxn ang="0">
                          <a:pos x="212" y="34"/>
                        </a:cxn>
                        <a:cxn ang="0">
                          <a:pos x="148" y="2"/>
                        </a:cxn>
                        <a:cxn ang="0">
                          <a:pos x="96" y="25"/>
                        </a:cxn>
                        <a:cxn ang="0">
                          <a:pos x="52" y="94"/>
                        </a:cxn>
                        <a:cxn ang="0">
                          <a:pos x="56" y="190"/>
                        </a:cxn>
                        <a:cxn ang="0">
                          <a:pos x="108" y="258"/>
                        </a:cxn>
                        <a:cxn ang="0">
                          <a:pos x="216" y="290"/>
                        </a:cxn>
                        <a:cxn ang="0">
                          <a:pos x="352" y="302"/>
                        </a:cxn>
                      </a:cxnLst>
                      <a:rect l="0" t="0" r="r" b="b"/>
                      <a:pathLst>
                        <a:path w="352" h="302">
                          <a:moveTo>
                            <a:pt x="0" y="302"/>
                          </a:moveTo>
                          <a:cubicBezTo>
                            <a:pt x="18" y="300"/>
                            <a:pt x="74" y="301"/>
                            <a:pt x="108" y="294"/>
                          </a:cubicBezTo>
                          <a:cubicBezTo>
                            <a:pt x="141" y="286"/>
                            <a:pt x="177" y="273"/>
                            <a:pt x="200" y="258"/>
                          </a:cubicBezTo>
                          <a:cubicBezTo>
                            <a:pt x="222" y="242"/>
                            <a:pt x="231" y="228"/>
                            <a:pt x="240" y="202"/>
                          </a:cubicBezTo>
                          <a:cubicBezTo>
                            <a:pt x="248" y="175"/>
                            <a:pt x="256" y="126"/>
                            <a:pt x="252" y="98"/>
                          </a:cubicBezTo>
                          <a:cubicBezTo>
                            <a:pt x="247" y="70"/>
                            <a:pt x="229" y="49"/>
                            <a:pt x="212" y="34"/>
                          </a:cubicBezTo>
                          <a:cubicBezTo>
                            <a:pt x="194" y="18"/>
                            <a:pt x="167" y="3"/>
                            <a:pt x="148" y="2"/>
                          </a:cubicBezTo>
                          <a:cubicBezTo>
                            <a:pt x="128" y="0"/>
                            <a:pt x="112" y="9"/>
                            <a:pt x="96" y="25"/>
                          </a:cubicBezTo>
                          <a:cubicBezTo>
                            <a:pt x="80" y="40"/>
                            <a:pt x="58" y="66"/>
                            <a:pt x="52" y="94"/>
                          </a:cubicBezTo>
                          <a:cubicBezTo>
                            <a:pt x="45" y="121"/>
                            <a:pt x="46" y="162"/>
                            <a:pt x="56" y="190"/>
                          </a:cubicBezTo>
                          <a:cubicBezTo>
                            <a:pt x="65" y="217"/>
                            <a:pt x="81" y="241"/>
                            <a:pt x="108" y="258"/>
                          </a:cubicBezTo>
                          <a:cubicBezTo>
                            <a:pt x="134" y="274"/>
                            <a:pt x="175" y="282"/>
                            <a:pt x="216" y="290"/>
                          </a:cubicBezTo>
                          <a:cubicBezTo>
                            <a:pt x="256" y="297"/>
                            <a:pt x="323" y="299"/>
                            <a:pt x="352" y="302"/>
                          </a:cubicBezTo>
                        </a:path>
                      </a:pathLst>
                    </a:custGeom>
                    <a:noFill/>
                    <a:ln w="28575" cmpd="sng">
                      <a:solidFill>
                        <a:srgbClr val="0099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3" name="Group 49"/>
                  <p:cNvGrpSpPr>
                    <a:grpSpLocks noChangeAspect="1"/>
                  </p:cNvGrpSpPr>
                  <p:nvPr/>
                </p:nvGrpSpPr>
                <p:grpSpPr bwMode="auto">
                  <a:xfrm rot="-11547">
                    <a:off x="4016" y="3710"/>
                    <a:ext cx="698" cy="50"/>
                    <a:chOff x="1392" y="1488"/>
                    <a:chExt cx="1584" cy="0"/>
                  </a:xfrm>
                </p:grpSpPr>
                <p:sp>
                  <p:nvSpPr>
                    <p:cNvPr id="819250" name="Line 50"/>
                    <p:cNvSpPr>
                      <a:spLocks noChangeAspect="1" noChangeShapeType="1"/>
                    </p:cNvSpPr>
                    <p:nvPr/>
                  </p:nvSpPr>
                  <p:spPr bwMode="auto">
                    <a:xfrm>
                      <a:off x="1392" y="1488"/>
                      <a:ext cx="864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009900"/>
                      </a:solidFill>
                      <a:round/>
                      <a:headEnd/>
                      <a:tailEnd type="triangle" w="med" len="med"/>
                    </a:ln>
                    <a:effectLst/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19251" name="Line 51"/>
                    <p:cNvSpPr>
                      <a:spLocks noChangeAspect="1" noChangeShapeType="1"/>
                    </p:cNvSpPr>
                    <p:nvPr/>
                  </p:nvSpPr>
                  <p:spPr bwMode="auto">
                    <a:xfrm>
                      <a:off x="1392" y="1488"/>
                      <a:ext cx="1584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0099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4" name="Group 52"/>
                  <p:cNvGrpSpPr>
                    <a:grpSpLocks noChangeAspect="1"/>
                  </p:cNvGrpSpPr>
                  <p:nvPr/>
                </p:nvGrpSpPr>
                <p:grpSpPr bwMode="auto">
                  <a:xfrm rot="-2878041">
                    <a:off x="4566" y="3397"/>
                    <a:ext cx="826" cy="53"/>
                    <a:chOff x="1392" y="1488"/>
                    <a:chExt cx="1584" cy="0"/>
                  </a:xfrm>
                </p:grpSpPr>
                <p:sp>
                  <p:nvSpPr>
                    <p:cNvPr id="819253" name="Line 53"/>
                    <p:cNvSpPr>
                      <a:spLocks noChangeAspect="1" noChangeShapeType="1"/>
                    </p:cNvSpPr>
                    <p:nvPr/>
                  </p:nvSpPr>
                  <p:spPr bwMode="auto">
                    <a:xfrm>
                      <a:off x="1392" y="1488"/>
                      <a:ext cx="864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009900"/>
                      </a:solidFill>
                      <a:round/>
                      <a:headEnd/>
                      <a:tailEnd type="triangle" w="med" len="med"/>
                    </a:ln>
                    <a:effectLst/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19254" name="Line 54"/>
                    <p:cNvSpPr>
                      <a:spLocks noChangeAspect="1" noChangeShapeType="1"/>
                    </p:cNvSpPr>
                    <p:nvPr/>
                  </p:nvSpPr>
                  <p:spPr bwMode="auto">
                    <a:xfrm>
                      <a:off x="1392" y="1488"/>
                      <a:ext cx="1584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rgbClr val="0099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5" name="Group 55"/>
                  <p:cNvGrpSpPr>
                    <a:grpSpLocks/>
                  </p:cNvGrpSpPr>
                  <p:nvPr/>
                </p:nvGrpSpPr>
                <p:grpSpPr bwMode="auto">
                  <a:xfrm flipH="1">
                    <a:off x="5537" y="4193"/>
                    <a:ext cx="229" cy="0"/>
                    <a:chOff x="384" y="3696"/>
                    <a:chExt cx="288" cy="0"/>
                  </a:xfrm>
                </p:grpSpPr>
                <p:sp>
                  <p:nvSpPr>
                    <p:cNvPr id="819256" name="Line 56"/>
                    <p:cNvSpPr>
                      <a:spLocks noChangeShapeType="1"/>
                    </p:cNvSpPr>
                    <p:nvPr/>
                  </p:nvSpPr>
                  <p:spPr bwMode="auto">
                    <a:xfrm rot="-11547">
                      <a:off x="432" y="3696"/>
                      <a:ext cx="145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 type="triangle" w="med" len="med"/>
                    </a:ln>
                    <a:effectLst/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19257" name="Line 57"/>
                    <p:cNvSpPr>
                      <a:spLocks noChangeShapeType="1"/>
                    </p:cNvSpPr>
                    <p:nvPr/>
                  </p:nvSpPr>
                  <p:spPr bwMode="auto">
                    <a:xfrm rot="-11547">
                      <a:off x="384" y="3696"/>
                      <a:ext cx="288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6" name="Group 58"/>
                  <p:cNvGrpSpPr>
                    <a:grpSpLocks/>
                  </p:cNvGrpSpPr>
                  <p:nvPr/>
                </p:nvGrpSpPr>
                <p:grpSpPr bwMode="auto">
                  <a:xfrm flipH="1">
                    <a:off x="5537" y="4273"/>
                    <a:ext cx="229" cy="0"/>
                    <a:chOff x="384" y="3696"/>
                    <a:chExt cx="288" cy="0"/>
                  </a:xfrm>
                </p:grpSpPr>
                <p:sp>
                  <p:nvSpPr>
                    <p:cNvPr id="819259" name="Line 59"/>
                    <p:cNvSpPr>
                      <a:spLocks noChangeShapeType="1"/>
                    </p:cNvSpPr>
                    <p:nvPr/>
                  </p:nvSpPr>
                  <p:spPr bwMode="auto">
                    <a:xfrm rot="-11547">
                      <a:off x="432" y="3696"/>
                      <a:ext cx="145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 type="triangle" w="med" len="med"/>
                    </a:ln>
                    <a:effectLst/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19260" name="Line 60"/>
                    <p:cNvSpPr>
                      <a:spLocks noChangeShapeType="1"/>
                    </p:cNvSpPr>
                    <p:nvPr/>
                  </p:nvSpPr>
                  <p:spPr bwMode="auto">
                    <a:xfrm rot="-11547">
                      <a:off x="384" y="3696"/>
                      <a:ext cx="288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819261" name="Oval 61"/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5728" y="3996"/>
                    <a:ext cx="76" cy="395"/>
                  </a:xfrm>
                  <a:prstGeom prst="ellipse">
                    <a:avLst/>
                  </a:prstGeom>
                  <a:solidFill>
                    <a:srgbClr val="000099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grpSp>
                <p:nvGrpSpPr>
                  <p:cNvPr id="17" name="Group 62"/>
                  <p:cNvGrpSpPr>
                    <a:grpSpLocks/>
                  </p:cNvGrpSpPr>
                  <p:nvPr/>
                </p:nvGrpSpPr>
                <p:grpSpPr bwMode="auto">
                  <a:xfrm>
                    <a:off x="4016" y="3560"/>
                    <a:ext cx="229" cy="0"/>
                    <a:chOff x="384" y="3696"/>
                    <a:chExt cx="288" cy="0"/>
                  </a:xfrm>
                </p:grpSpPr>
                <p:sp>
                  <p:nvSpPr>
                    <p:cNvPr id="819263" name="Line 63"/>
                    <p:cNvSpPr>
                      <a:spLocks noChangeShapeType="1"/>
                    </p:cNvSpPr>
                    <p:nvPr/>
                  </p:nvSpPr>
                  <p:spPr bwMode="auto">
                    <a:xfrm rot="-11547">
                      <a:off x="432" y="3696"/>
                      <a:ext cx="145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 type="triangle" w="med" len="med"/>
                    </a:ln>
                    <a:effectLst/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19264" name="Line 64"/>
                    <p:cNvSpPr>
                      <a:spLocks noChangeShapeType="1"/>
                    </p:cNvSpPr>
                    <p:nvPr/>
                  </p:nvSpPr>
                  <p:spPr bwMode="auto">
                    <a:xfrm rot="-11547">
                      <a:off x="384" y="3696"/>
                      <a:ext cx="288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18" name="Group 65"/>
                  <p:cNvGrpSpPr>
                    <a:grpSpLocks/>
                  </p:cNvGrpSpPr>
                  <p:nvPr/>
                </p:nvGrpSpPr>
                <p:grpSpPr bwMode="auto">
                  <a:xfrm>
                    <a:off x="4016" y="3640"/>
                    <a:ext cx="229" cy="0"/>
                    <a:chOff x="384" y="3696"/>
                    <a:chExt cx="288" cy="0"/>
                  </a:xfrm>
                </p:grpSpPr>
                <p:sp>
                  <p:nvSpPr>
                    <p:cNvPr id="819266" name="Line 66"/>
                    <p:cNvSpPr>
                      <a:spLocks noChangeShapeType="1"/>
                    </p:cNvSpPr>
                    <p:nvPr/>
                  </p:nvSpPr>
                  <p:spPr bwMode="auto">
                    <a:xfrm rot="-11547">
                      <a:off x="432" y="3696"/>
                      <a:ext cx="145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 type="triangle" w="med" len="med"/>
                    </a:ln>
                    <a:effectLst/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19267" name="Line 67"/>
                    <p:cNvSpPr>
                      <a:spLocks noChangeShapeType="1"/>
                    </p:cNvSpPr>
                    <p:nvPr/>
                  </p:nvSpPr>
                  <p:spPr bwMode="auto">
                    <a:xfrm rot="-11547">
                      <a:off x="384" y="3696"/>
                      <a:ext cx="288" cy="0"/>
                    </a:xfrm>
                    <a:prstGeom prst="line">
                      <a:avLst/>
                    </a:prstGeom>
                    <a:noFill/>
                    <a:ln w="2857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819268" name="Oval 68"/>
                  <p:cNvSpPr>
                    <a:spLocks noChangeArrowheads="1"/>
                  </p:cNvSpPr>
                  <p:nvPr/>
                </p:nvSpPr>
                <p:spPr bwMode="auto">
                  <a:xfrm flipH="1">
                    <a:off x="3978" y="3442"/>
                    <a:ext cx="76" cy="395"/>
                  </a:xfrm>
                  <a:prstGeom prst="ellipse">
                    <a:avLst/>
                  </a:prstGeom>
                  <a:solidFill>
                    <a:srgbClr val="000099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grpSp>
                <p:nvGrpSpPr>
                  <p:cNvPr id="19" name="Group 69"/>
                  <p:cNvGrpSpPr>
                    <a:grpSpLocks noChangeAspect="1"/>
                  </p:cNvGrpSpPr>
                  <p:nvPr/>
                </p:nvGrpSpPr>
                <p:grpSpPr bwMode="auto">
                  <a:xfrm rot="-13330865" flipH="1" flipV="1">
                    <a:off x="4747" y="4216"/>
                    <a:ext cx="407" cy="57"/>
                    <a:chOff x="804" y="3206"/>
                    <a:chExt cx="2344" cy="314"/>
                  </a:xfrm>
                </p:grpSpPr>
                <p:sp>
                  <p:nvSpPr>
                    <p:cNvPr id="819270" name="Freeform 70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804" y="3218"/>
                      <a:ext cx="352" cy="30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302"/>
                        </a:cxn>
                        <a:cxn ang="0">
                          <a:pos x="108" y="294"/>
                        </a:cxn>
                        <a:cxn ang="0">
                          <a:pos x="200" y="258"/>
                        </a:cxn>
                        <a:cxn ang="0">
                          <a:pos x="240" y="202"/>
                        </a:cxn>
                        <a:cxn ang="0">
                          <a:pos x="252" y="98"/>
                        </a:cxn>
                        <a:cxn ang="0">
                          <a:pos x="212" y="34"/>
                        </a:cxn>
                        <a:cxn ang="0">
                          <a:pos x="148" y="2"/>
                        </a:cxn>
                        <a:cxn ang="0">
                          <a:pos x="96" y="25"/>
                        </a:cxn>
                        <a:cxn ang="0">
                          <a:pos x="52" y="94"/>
                        </a:cxn>
                        <a:cxn ang="0">
                          <a:pos x="56" y="190"/>
                        </a:cxn>
                        <a:cxn ang="0">
                          <a:pos x="108" y="258"/>
                        </a:cxn>
                        <a:cxn ang="0">
                          <a:pos x="216" y="290"/>
                        </a:cxn>
                        <a:cxn ang="0">
                          <a:pos x="352" y="302"/>
                        </a:cxn>
                      </a:cxnLst>
                      <a:rect l="0" t="0" r="r" b="b"/>
                      <a:pathLst>
                        <a:path w="352" h="302">
                          <a:moveTo>
                            <a:pt x="0" y="302"/>
                          </a:moveTo>
                          <a:cubicBezTo>
                            <a:pt x="18" y="300"/>
                            <a:pt x="74" y="301"/>
                            <a:pt x="108" y="294"/>
                          </a:cubicBezTo>
                          <a:cubicBezTo>
                            <a:pt x="141" y="286"/>
                            <a:pt x="177" y="273"/>
                            <a:pt x="200" y="258"/>
                          </a:cubicBezTo>
                          <a:cubicBezTo>
                            <a:pt x="222" y="242"/>
                            <a:pt x="231" y="228"/>
                            <a:pt x="240" y="202"/>
                          </a:cubicBezTo>
                          <a:cubicBezTo>
                            <a:pt x="248" y="175"/>
                            <a:pt x="256" y="126"/>
                            <a:pt x="252" y="98"/>
                          </a:cubicBezTo>
                          <a:cubicBezTo>
                            <a:pt x="247" y="70"/>
                            <a:pt x="229" y="49"/>
                            <a:pt x="212" y="34"/>
                          </a:cubicBezTo>
                          <a:cubicBezTo>
                            <a:pt x="194" y="18"/>
                            <a:pt x="167" y="3"/>
                            <a:pt x="148" y="2"/>
                          </a:cubicBezTo>
                          <a:cubicBezTo>
                            <a:pt x="128" y="0"/>
                            <a:pt x="112" y="9"/>
                            <a:pt x="96" y="25"/>
                          </a:cubicBezTo>
                          <a:cubicBezTo>
                            <a:pt x="80" y="40"/>
                            <a:pt x="58" y="66"/>
                            <a:pt x="52" y="94"/>
                          </a:cubicBezTo>
                          <a:cubicBezTo>
                            <a:pt x="45" y="121"/>
                            <a:pt x="46" y="162"/>
                            <a:pt x="56" y="190"/>
                          </a:cubicBezTo>
                          <a:cubicBezTo>
                            <a:pt x="65" y="217"/>
                            <a:pt x="81" y="241"/>
                            <a:pt x="108" y="258"/>
                          </a:cubicBezTo>
                          <a:cubicBezTo>
                            <a:pt x="134" y="274"/>
                            <a:pt x="175" y="282"/>
                            <a:pt x="216" y="290"/>
                          </a:cubicBezTo>
                          <a:cubicBezTo>
                            <a:pt x="256" y="297"/>
                            <a:pt x="323" y="299"/>
                            <a:pt x="352" y="302"/>
                          </a:cubicBezTo>
                        </a:path>
                      </a:pathLst>
                    </a:custGeom>
                    <a:noFill/>
                    <a:ln w="28575" cmpd="sng">
                      <a:solidFill>
                        <a:srgbClr val="0099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19271" name="Freeform 71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1136" y="3216"/>
                      <a:ext cx="352" cy="30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302"/>
                        </a:cxn>
                        <a:cxn ang="0">
                          <a:pos x="108" y="294"/>
                        </a:cxn>
                        <a:cxn ang="0">
                          <a:pos x="200" y="258"/>
                        </a:cxn>
                        <a:cxn ang="0">
                          <a:pos x="240" y="202"/>
                        </a:cxn>
                        <a:cxn ang="0">
                          <a:pos x="252" y="98"/>
                        </a:cxn>
                        <a:cxn ang="0">
                          <a:pos x="212" y="34"/>
                        </a:cxn>
                        <a:cxn ang="0">
                          <a:pos x="148" y="2"/>
                        </a:cxn>
                        <a:cxn ang="0">
                          <a:pos x="96" y="25"/>
                        </a:cxn>
                        <a:cxn ang="0">
                          <a:pos x="52" y="94"/>
                        </a:cxn>
                        <a:cxn ang="0">
                          <a:pos x="56" y="190"/>
                        </a:cxn>
                        <a:cxn ang="0">
                          <a:pos x="108" y="258"/>
                        </a:cxn>
                        <a:cxn ang="0">
                          <a:pos x="216" y="290"/>
                        </a:cxn>
                        <a:cxn ang="0">
                          <a:pos x="352" y="302"/>
                        </a:cxn>
                      </a:cxnLst>
                      <a:rect l="0" t="0" r="r" b="b"/>
                      <a:pathLst>
                        <a:path w="352" h="302">
                          <a:moveTo>
                            <a:pt x="0" y="302"/>
                          </a:moveTo>
                          <a:cubicBezTo>
                            <a:pt x="18" y="300"/>
                            <a:pt x="74" y="301"/>
                            <a:pt x="108" y="294"/>
                          </a:cubicBezTo>
                          <a:cubicBezTo>
                            <a:pt x="141" y="286"/>
                            <a:pt x="177" y="273"/>
                            <a:pt x="200" y="258"/>
                          </a:cubicBezTo>
                          <a:cubicBezTo>
                            <a:pt x="222" y="242"/>
                            <a:pt x="231" y="228"/>
                            <a:pt x="240" y="202"/>
                          </a:cubicBezTo>
                          <a:cubicBezTo>
                            <a:pt x="248" y="175"/>
                            <a:pt x="256" y="126"/>
                            <a:pt x="252" y="98"/>
                          </a:cubicBezTo>
                          <a:cubicBezTo>
                            <a:pt x="247" y="70"/>
                            <a:pt x="229" y="49"/>
                            <a:pt x="212" y="34"/>
                          </a:cubicBezTo>
                          <a:cubicBezTo>
                            <a:pt x="194" y="18"/>
                            <a:pt x="167" y="3"/>
                            <a:pt x="148" y="2"/>
                          </a:cubicBezTo>
                          <a:cubicBezTo>
                            <a:pt x="128" y="0"/>
                            <a:pt x="112" y="9"/>
                            <a:pt x="96" y="25"/>
                          </a:cubicBezTo>
                          <a:cubicBezTo>
                            <a:pt x="80" y="40"/>
                            <a:pt x="58" y="66"/>
                            <a:pt x="52" y="94"/>
                          </a:cubicBezTo>
                          <a:cubicBezTo>
                            <a:pt x="45" y="121"/>
                            <a:pt x="46" y="162"/>
                            <a:pt x="56" y="190"/>
                          </a:cubicBezTo>
                          <a:cubicBezTo>
                            <a:pt x="65" y="217"/>
                            <a:pt x="81" y="241"/>
                            <a:pt x="108" y="258"/>
                          </a:cubicBezTo>
                          <a:cubicBezTo>
                            <a:pt x="134" y="274"/>
                            <a:pt x="175" y="282"/>
                            <a:pt x="216" y="290"/>
                          </a:cubicBezTo>
                          <a:cubicBezTo>
                            <a:pt x="256" y="297"/>
                            <a:pt x="323" y="299"/>
                            <a:pt x="352" y="302"/>
                          </a:cubicBezTo>
                        </a:path>
                      </a:pathLst>
                    </a:custGeom>
                    <a:noFill/>
                    <a:ln w="28575" cmpd="sng">
                      <a:solidFill>
                        <a:srgbClr val="0099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19272" name="Freeform 72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1468" y="3214"/>
                      <a:ext cx="352" cy="30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302"/>
                        </a:cxn>
                        <a:cxn ang="0">
                          <a:pos x="108" y="294"/>
                        </a:cxn>
                        <a:cxn ang="0">
                          <a:pos x="200" y="258"/>
                        </a:cxn>
                        <a:cxn ang="0">
                          <a:pos x="240" y="202"/>
                        </a:cxn>
                        <a:cxn ang="0">
                          <a:pos x="252" y="98"/>
                        </a:cxn>
                        <a:cxn ang="0">
                          <a:pos x="212" y="34"/>
                        </a:cxn>
                        <a:cxn ang="0">
                          <a:pos x="148" y="2"/>
                        </a:cxn>
                        <a:cxn ang="0">
                          <a:pos x="96" y="25"/>
                        </a:cxn>
                        <a:cxn ang="0">
                          <a:pos x="52" y="94"/>
                        </a:cxn>
                        <a:cxn ang="0">
                          <a:pos x="56" y="190"/>
                        </a:cxn>
                        <a:cxn ang="0">
                          <a:pos x="108" y="258"/>
                        </a:cxn>
                        <a:cxn ang="0">
                          <a:pos x="216" y="290"/>
                        </a:cxn>
                        <a:cxn ang="0">
                          <a:pos x="352" y="302"/>
                        </a:cxn>
                      </a:cxnLst>
                      <a:rect l="0" t="0" r="r" b="b"/>
                      <a:pathLst>
                        <a:path w="352" h="302">
                          <a:moveTo>
                            <a:pt x="0" y="302"/>
                          </a:moveTo>
                          <a:cubicBezTo>
                            <a:pt x="18" y="300"/>
                            <a:pt x="74" y="301"/>
                            <a:pt x="108" y="294"/>
                          </a:cubicBezTo>
                          <a:cubicBezTo>
                            <a:pt x="141" y="286"/>
                            <a:pt x="177" y="273"/>
                            <a:pt x="200" y="258"/>
                          </a:cubicBezTo>
                          <a:cubicBezTo>
                            <a:pt x="222" y="242"/>
                            <a:pt x="231" y="228"/>
                            <a:pt x="240" y="202"/>
                          </a:cubicBezTo>
                          <a:cubicBezTo>
                            <a:pt x="248" y="175"/>
                            <a:pt x="256" y="126"/>
                            <a:pt x="252" y="98"/>
                          </a:cubicBezTo>
                          <a:cubicBezTo>
                            <a:pt x="247" y="70"/>
                            <a:pt x="229" y="49"/>
                            <a:pt x="212" y="34"/>
                          </a:cubicBezTo>
                          <a:cubicBezTo>
                            <a:pt x="194" y="18"/>
                            <a:pt x="167" y="3"/>
                            <a:pt x="148" y="2"/>
                          </a:cubicBezTo>
                          <a:cubicBezTo>
                            <a:pt x="128" y="0"/>
                            <a:pt x="112" y="9"/>
                            <a:pt x="96" y="25"/>
                          </a:cubicBezTo>
                          <a:cubicBezTo>
                            <a:pt x="80" y="40"/>
                            <a:pt x="58" y="66"/>
                            <a:pt x="52" y="94"/>
                          </a:cubicBezTo>
                          <a:cubicBezTo>
                            <a:pt x="45" y="121"/>
                            <a:pt x="46" y="162"/>
                            <a:pt x="56" y="190"/>
                          </a:cubicBezTo>
                          <a:cubicBezTo>
                            <a:pt x="65" y="217"/>
                            <a:pt x="81" y="241"/>
                            <a:pt x="108" y="258"/>
                          </a:cubicBezTo>
                          <a:cubicBezTo>
                            <a:pt x="134" y="274"/>
                            <a:pt x="175" y="282"/>
                            <a:pt x="216" y="290"/>
                          </a:cubicBezTo>
                          <a:cubicBezTo>
                            <a:pt x="256" y="297"/>
                            <a:pt x="323" y="299"/>
                            <a:pt x="352" y="302"/>
                          </a:cubicBezTo>
                        </a:path>
                      </a:pathLst>
                    </a:custGeom>
                    <a:noFill/>
                    <a:ln w="28575" cmpd="sng">
                      <a:solidFill>
                        <a:srgbClr val="0099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19273" name="Freeform 73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1800" y="3212"/>
                      <a:ext cx="352" cy="30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302"/>
                        </a:cxn>
                        <a:cxn ang="0">
                          <a:pos x="108" y="294"/>
                        </a:cxn>
                        <a:cxn ang="0">
                          <a:pos x="200" y="258"/>
                        </a:cxn>
                        <a:cxn ang="0">
                          <a:pos x="240" y="202"/>
                        </a:cxn>
                        <a:cxn ang="0">
                          <a:pos x="252" y="98"/>
                        </a:cxn>
                        <a:cxn ang="0">
                          <a:pos x="212" y="34"/>
                        </a:cxn>
                        <a:cxn ang="0">
                          <a:pos x="148" y="2"/>
                        </a:cxn>
                        <a:cxn ang="0">
                          <a:pos x="96" y="25"/>
                        </a:cxn>
                        <a:cxn ang="0">
                          <a:pos x="52" y="94"/>
                        </a:cxn>
                        <a:cxn ang="0">
                          <a:pos x="56" y="190"/>
                        </a:cxn>
                        <a:cxn ang="0">
                          <a:pos x="108" y="258"/>
                        </a:cxn>
                        <a:cxn ang="0">
                          <a:pos x="216" y="290"/>
                        </a:cxn>
                        <a:cxn ang="0">
                          <a:pos x="352" y="302"/>
                        </a:cxn>
                      </a:cxnLst>
                      <a:rect l="0" t="0" r="r" b="b"/>
                      <a:pathLst>
                        <a:path w="352" h="302">
                          <a:moveTo>
                            <a:pt x="0" y="302"/>
                          </a:moveTo>
                          <a:cubicBezTo>
                            <a:pt x="18" y="300"/>
                            <a:pt x="74" y="301"/>
                            <a:pt x="108" y="294"/>
                          </a:cubicBezTo>
                          <a:cubicBezTo>
                            <a:pt x="141" y="286"/>
                            <a:pt x="177" y="273"/>
                            <a:pt x="200" y="258"/>
                          </a:cubicBezTo>
                          <a:cubicBezTo>
                            <a:pt x="222" y="242"/>
                            <a:pt x="231" y="228"/>
                            <a:pt x="240" y="202"/>
                          </a:cubicBezTo>
                          <a:cubicBezTo>
                            <a:pt x="248" y="175"/>
                            <a:pt x="256" y="126"/>
                            <a:pt x="252" y="98"/>
                          </a:cubicBezTo>
                          <a:cubicBezTo>
                            <a:pt x="247" y="70"/>
                            <a:pt x="229" y="49"/>
                            <a:pt x="212" y="34"/>
                          </a:cubicBezTo>
                          <a:cubicBezTo>
                            <a:pt x="194" y="18"/>
                            <a:pt x="167" y="3"/>
                            <a:pt x="148" y="2"/>
                          </a:cubicBezTo>
                          <a:cubicBezTo>
                            <a:pt x="128" y="0"/>
                            <a:pt x="112" y="9"/>
                            <a:pt x="96" y="25"/>
                          </a:cubicBezTo>
                          <a:cubicBezTo>
                            <a:pt x="80" y="40"/>
                            <a:pt x="58" y="66"/>
                            <a:pt x="52" y="94"/>
                          </a:cubicBezTo>
                          <a:cubicBezTo>
                            <a:pt x="45" y="121"/>
                            <a:pt x="46" y="162"/>
                            <a:pt x="56" y="190"/>
                          </a:cubicBezTo>
                          <a:cubicBezTo>
                            <a:pt x="65" y="217"/>
                            <a:pt x="81" y="241"/>
                            <a:pt x="108" y="258"/>
                          </a:cubicBezTo>
                          <a:cubicBezTo>
                            <a:pt x="134" y="274"/>
                            <a:pt x="175" y="282"/>
                            <a:pt x="216" y="290"/>
                          </a:cubicBezTo>
                          <a:cubicBezTo>
                            <a:pt x="256" y="297"/>
                            <a:pt x="323" y="299"/>
                            <a:pt x="352" y="302"/>
                          </a:cubicBezTo>
                        </a:path>
                      </a:pathLst>
                    </a:custGeom>
                    <a:noFill/>
                    <a:ln w="28575" cmpd="sng">
                      <a:solidFill>
                        <a:srgbClr val="0099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19274" name="Freeform 74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2132" y="3210"/>
                      <a:ext cx="352" cy="30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302"/>
                        </a:cxn>
                        <a:cxn ang="0">
                          <a:pos x="108" y="294"/>
                        </a:cxn>
                        <a:cxn ang="0">
                          <a:pos x="200" y="258"/>
                        </a:cxn>
                        <a:cxn ang="0">
                          <a:pos x="240" y="202"/>
                        </a:cxn>
                        <a:cxn ang="0">
                          <a:pos x="252" y="98"/>
                        </a:cxn>
                        <a:cxn ang="0">
                          <a:pos x="212" y="34"/>
                        </a:cxn>
                        <a:cxn ang="0">
                          <a:pos x="148" y="2"/>
                        </a:cxn>
                        <a:cxn ang="0">
                          <a:pos x="96" y="25"/>
                        </a:cxn>
                        <a:cxn ang="0">
                          <a:pos x="52" y="94"/>
                        </a:cxn>
                        <a:cxn ang="0">
                          <a:pos x="56" y="190"/>
                        </a:cxn>
                        <a:cxn ang="0">
                          <a:pos x="108" y="258"/>
                        </a:cxn>
                        <a:cxn ang="0">
                          <a:pos x="216" y="290"/>
                        </a:cxn>
                        <a:cxn ang="0">
                          <a:pos x="352" y="302"/>
                        </a:cxn>
                      </a:cxnLst>
                      <a:rect l="0" t="0" r="r" b="b"/>
                      <a:pathLst>
                        <a:path w="352" h="302">
                          <a:moveTo>
                            <a:pt x="0" y="302"/>
                          </a:moveTo>
                          <a:cubicBezTo>
                            <a:pt x="18" y="300"/>
                            <a:pt x="74" y="301"/>
                            <a:pt x="108" y="294"/>
                          </a:cubicBezTo>
                          <a:cubicBezTo>
                            <a:pt x="141" y="286"/>
                            <a:pt x="177" y="273"/>
                            <a:pt x="200" y="258"/>
                          </a:cubicBezTo>
                          <a:cubicBezTo>
                            <a:pt x="222" y="242"/>
                            <a:pt x="231" y="228"/>
                            <a:pt x="240" y="202"/>
                          </a:cubicBezTo>
                          <a:cubicBezTo>
                            <a:pt x="248" y="175"/>
                            <a:pt x="256" y="126"/>
                            <a:pt x="252" y="98"/>
                          </a:cubicBezTo>
                          <a:cubicBezTo>
                            <a:pt x="247" y="70"/>
                            <a:pt x="229" y="49"/>
                            <a:pt x="212" y="34"/>
                          </a:cubicBezTo>
                          <a:cubicBezTo>
                            <a:pt x="194" y="18"/>
                            <a:pt x="167" y="3"/>
                            <a:pt x="148" y="2"/>
                          </a:cubicBezTo>
                          <a:cubicBezTo>
                            <a:pt x="128" y="0"/>
                            <a:pt x="112" y="9"/>
                            <a:pt x="96" y="25"/>
                          </a:cubicBezTo>
                          <a:cubicBezTo>
                            <a:pt x="80" y="40"/>
                            <a:pt x="58" y="66"/>
                            <a:pt x="52" y="94"/>
                          </a:cubicBezTo>
                          <a:cubicBezTo>
                            <a:pt x="45" y="121"/>
                            <a:pt x="46" y="162"/>
                            <a:pt x="56" y="190"/>
                          </a:cubicBezTo>
                          <a:cubicBezTo>
                            <a:pt x="65" y="217"/>
                            <a:pt x="81" y="241"/>
                            <a:pt x="108" y="258"/>
                          </a:cubicBezTo>
                          <a:cubicBezTo>
                            <a:pt x="134" y="274"/>
                            <a:pt x="175" y="282"/>
                            <a:pt x="216" y="290"/>
                          </a:cubicBezTo>
                          <a:cubicBezTo>
                            <a:pt x="256" y="297"/>
                            <a:pt x="323" y="299"/>
                            <a:pt x="352" y="302"/>
                          </a:cubicBezTo>
                        </a:path>
                      </a:pathLst>
                    </a:custGeom>
                    <a:noFill/>
                    <a:ln w="28575" cmpd="sng">
                      <a:solidFill>
                        <a:srgbClr val="0099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19275" name="Freeform 75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2464" y="3208"/>
                      <a:ext cx="352" cy="30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302"/>
                        </a:cxn>
                        <a:cxn ang="0">
                          <a:pos x="108" y="294"/>
                        </a:cxn>
                        <a:cxn ang="0">
                          <a:pos x="200" y="258"/>
                        </a:cxn>
                        <a:cxn ang="0">
                          <a:pos x="240" y="202"/>
                        </a:cxn>
                        <a:cxn ang="0">
                          <a:pos x="252" y="98"/>
                        </a:cxn>
                        <a:cxn ang="0">
                          <a:pos x="212" y="34"/>
                        </a:cxn>
                        <a:cxn ang="0">
                          <a:pos x="148" y="2"/>
                        </a:cxn>
                        <a:cxn ang="0">
                          <a:pos x="96" y="25"/>
                        </a:cxn>
                        <a:cxn ang="0">
                          <a:pos x="52" y="94"/>
                        </a:cxn>
                        <a:cxn ang="0">
                          <a:pos x="56" y="190"/>
                        </a:cxn>
                        <a:cxn ang="0">
                          <a:pos x="108" y="258"/>
                        </a:cxn>
                        <a:cxn ang="0">
                          <a:pos x="216" y="290"/>
                        </a:cxn>
                        <a:cxn ang="0">
                          <a:pos x="352" y="302"/>
                        </a:cxn>
                      </a:cxnLst>
                      <a:rect l="0" t="0" r="r" b="b"/>
                      <a:pathLst>
                        <a:path w="352" h="302">
                          <a:moveTo>
                            <a:pt x="0" y="302"/>
                          </a:moveTo>
                          <a:cubicBezTo>
                            <a:pt x="18" y="300"/>
                            <a:pt x="74" y="301"/>
                            <a:pt x="108" y="294"/>
                          </a:cubicBezTo>
                          <a:cubicBezTo>
                            <a:pt x="141" y="286"/>
                            <a:pt x="177" y="273"/>
                            <a:pt x="200" y="258"/>
                          </a:cubicBezTo>
                          <a:cubicBezTo>
                            <a:pt x="222" y="242"/>
                            <a:pt x="231" y="228"/>
                            <a:pt x="240" y="202"/>
                          </a:cubicBezTo>
                          <a:cubicBezTo>
                            <a:pt x="248" y="175"/>
                            <a:pt x="256" y="126"/>
                            <a:pt x="252" y="98"/>
                          </a:cubicBezTo>
                          <a:cubicBezTo>
                            <a:pt x="247" y="70"/>
                            <a:pt x="229" y="49"/>
                            <a:pt x="212" y="34"/>
                          </a:cubicBezTo>
                          <a:cubicBezTo>
                            <a:pt x="194" y="18"/>
                            <a:pt x="167" y="3"/>
                            <a:pt x="148" y="2"/>
                          </a:cubicBezTo>
                          <a:cubicBezTo>
                            <a:pt x="128" y="0"/>
                            <a:pt x="112" y="9"/>
                            <a:pt x="96" y="25"/>
                          </a:cubicBezTo>
                          <a:cubicBezTo>
                            <a:pt x="80" y="40"/>
                            <a:pt x="58" y="66"/>
                            <a:pt x="52" y="94"/>
                          </a:cubicBezTo>
                          <a:cubicBezTo>
                            <a:pt x="45" y="121"/>
                            <a:pt x="46" y="162"/>
                            <a:pt x="56" y="190"/>
                          </a:cubicBezTo>
                          <a:cubicBezTo>
                            <a:pt x="65" y="217"/>
                            <a:pt x="81" y="241"/>
                            <a:pt x="108" y="258"/>
                          </a:cubicBezTo>
                          <a:cubicBezTo>
                            <a:pt x="134" y="274"/>
                            <a:pt x="175" y="282"/>
                            <a:pt x="216" y="290"/>
                          </a:cubicBezTo>
                          <a:cubicBezTo>
                            <a:pt x="256" y="297"/>
                            <a:pt x="323" y="299"/>
                            <a:pt x="352" y="302"/>
                          </a:cubicBezTo>
                        </a:path>
                      </a:pathLst>
                    </a:custGeom>
                    <a:noFill/>
                    <a:ln w="28575" cmpd="sng">
                      <a:solidFill>
                        <a:srgbClr val="0099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19276" name="Freeform 76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2796" y="3206"/>
                      <a:ext cx="352" cy="30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302"/>
                        </a:cxn>
                        <a:cxn ang="0">
                          <a:pos x="108" y="294"/>
                        </a:cxn>
                        <a:cxn ang="0">
                          <a:pos x="200" y="258"/>
                        </a:cxn>
                        <a:cxn ang="0">
                          <a:pos x="240" y="202"/>
                        </a:cxn>
                        <a:cxn ang="0">
                          <a:pos x="252" y="98"/>
                        </a:cxn>
                        <a:cxn ang="0">
                          <a:pos x="212" y="34"/>
                        </a:cxn>
                        <a:cxn ang="0">
                          <a:pos x="148" y="2"/>
                        </a:cxn>
                        <a:cxn ang="0">
                          <a:pos x="96" y="25"/>
                        </a:cxn>
                        <a:cxn ang="0">
                          <a:pos x="52" y="94"/>
                        </a:cxn>
                        <a:cxn ang="0">
                          <a:pos x="56" y="190"/>
                        </a:cxn>
                        <a:cxn ang="0">
                          <a:pos x="108" y="258"/>
                        </a:cxn>
                        <a:cxn ang="0">
                          <a:pos x="216" y="290"/>
                        </a:cxn>
                        <a:cxn ang="0">
                          <a:pos x="352" y="302"/>
                        </a:cxn>
                      </a:cxnLst>
                      <a:rect l="0" t="0" r="r" b="b"/>
                      <a:pathLst>
                        <a:path w="352" h="302">
                          <a:moveTo>
                            <a:pt x="0" y="302"/>
                          </a:moveTo>
                          <a:cubicBezTo>
                            <a:pt x="18" y="300"/>
                            <a:pt x="74" y="301"/>
                            <a:pt x="108" y="294"/>
                          </a:cubicBezTo>
                          <a:cubicBezTo>
                            <a:pt x="141" y="286"/>
                            <a:pt x="177" y="273"/>
                            <a:pt x="200" y="258"/>
                          </a:cubicBezTo>
                          <a:cubicBezTo>
                            <a:pt x="222" y="242"/>
                            <a:pt x="231" y="228"/>
                            <a:pt x="240" y="202"/>
                          </a:cubicBezTo>
                          <a:cubicBezTo>
                            <a:pt x="248" y="175"/>
                            <a:pt x="256" y="126"/>
                            <a:pt x="252" y="98"/>
                          </a:cubicBezTo>
                          <a:cubicBezTo>
                            <a:pt x="247" y="70"/>
                            <a:pt x="229" y="49"/>
                            <a:pt x="212" y="34"/>
                          </a:cubicBezTo>
                          <a:cubicBezTo>
                            <a:pt x="194" y="18"/>
                            <a:pt x="167" y="3"/>
                            <a:pt x="148" y="2"/>
                          </a:cubicBezTo>
                          <a:cubicBezTo>
                            <a:pt x="128" y="0"/>
                            <a:pt x="112" y="9"/>
                            <a:pt x="96" y="25"/>
                          </a:cubicBezTo>
                          <a:cubicBezTo>
                            <a:pt x="80" y="40"/>
                            <a:pt x="58" y="66"/>
                            <a:pt x="52" y="94"/>
                          </a:cubicBezTo>
                          <a:cubicBezTo>
                            <a:pt x="45" y="121"/>
                            <a:pt x="46" y="162"/>
                            <a:pt x="56" y="190"/>
                          </a:cubicBezTo>
                          <a:cubicBezTo>
                            <a:pt x="65" y="217"/>
                            <a:pt x="81" y="241"/>
                            <a:pt x="108" y="258"/>
                          </a:cubicBezTo>
                          <a:cubicBezTo>
                            <a:pt x="134" y="274"/>
                            <a:pt x="175" y="282"/>
                            <a:pt x="216" y="290"/>
                          </a:cubicBezTo>
                          <a:cubicBezTo>
                            <a:pt x="256" y="297"/>
                            <a:pt x="323" y="299"/>
                            <a:pt x="352" y="302"/>
                          </a:cubicBezTo>
                        </a:path>
                      </a:pathLst>
                    </a:custGeom>
                    <a:noFill/>
                    <a:ln w="28575" cmpd="sng">
                      <a:solidFill>
                        <a:srgbClr val="0099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0" name="Group 77"/>
                  <p:cNvGrpSpPr>
                    <a:grpSpLocks noChangeAspect="1"/>
                  </p:cNvGrpSpPr>
                  <p:nvPr/>
                </p:nvGrpSpPr>
                <p:grpSpPr bwMode="auto">
                  <a:xfrm rot="-10761542" flipH="1" flipV="1">
                    <a:off x="5103" y="4048"/>
                    <a:ext cx="633" cy="88"/>
                    <a:chOff x="804" y="3206"/>
                    <a:chExt cx="2344" cy="314"/>
                  </a:xfrm>
                </p:grpSpPr>
                <p:sp>
                  <p:nvSpPr>
                    <p:cNvPr id="819278" name="Freeform 78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804" y="3218"/>
                      <a:ext cx="352" cy="30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302"/>
                        </a:cxn>
                        <a:cxn ang="0">
                          <a:pos x="108" y="294"/>
                        </a:cxn>
                        <a:cxn ang="0">
                          <a:pos x="200" y="258"/>
                        </a:cxn>
                        <a:cxn ang="0">
                          <a:pos x="240" y="202"/>
                        </a:cxn>
                        <a:cxn ang="0">
                          <a:pos x="252" y="98"/>
                        </a:cxn>
                        <a:cxn ang="0">
                          <a:pos x="212" y="34"/>
                        </a:cxn>
                        <a:cxn ang="0">
                          <a:pos x="148" y="2"/>
                        </a:cxn>
                        <a:cxn ang="0">
                          <a:pos x="96" y="25"/>
                        </a:cxn>
                        <a:cxn ang="0">
                          <a:pos x="52" y="94"/>
                        </a:cxn>
                        <a:cxn ang="0">
                          <a:pos x="56" y="190"/>
                        </a:cxn>
                        <a:cxn ang="0">
                          <a:pos x="108" y="258"/>
                        </a:cxn>
                        <a:cxn ang="0">
                          <a:pos x="216" y="290"/>
                        </a:cxn>
                        <a:cxn ang="0">
                          <a:pos x="352" y="302"/>
                        </a:cxn>
                      </a:cxnLst>
                      <a:rect l="0" t="0" r="r" b="b"/>
                      <a:pathLst>
                        <a:path w="352" h="302">
                          <a:moveTo>
                            <a:pt x="0" y="302"/>
                          </a:moveTo>
                          <a:cubicBezTo>
                            <a:pt x="18" y="300"/>
                            <a:pt x="74" y="301"/>
                            <a:pt x="108" y="294"/>
                          </a:cubicBezTo>
                          <a:cubicBezTo>
                            <a:pt x="141" y="286"/>
                            <a:pt x="177" y="273"/>
                            <a:pt x="200" y="258"/>
                          </a:cubicBezTo>
                          <a:cubicBezTo>
                            <a:pt x="222" y="242"/>
                            <a:pt x="231" y="228"/>
                            <a:pt x="240" y="202"/>
                          </a:cubicBezTo>
                          <a:cubicBezTo>
                            <a:pt x="248" y="175"/>
                            <a:pt x="256" y="126"/>
                            <a:pt x="252" y="98"/>
                          </a:cubicBezTo>
                          <a:cubicBezTo>
                            <a:pt x="247" y="70"/>
                            <a:pt x="229" y="49"/>
                            <a:pt x="212" y="34"/>
                          </a:cubicBezTo>
                          <a:cubicBezTo>
                            <a:pt x="194" y="18"/>
                            <a:pt x="167" y="3"/>
                            <a:pt x="148" y="2"/>
                          </a:cubicBezTo>
                          <a:cubicBezTo>
                            <a:pt x="128" y="0"/>
                            <a:pt x="112" y="9"/>
                            <a:pt x="96" y="25"/>
                          </a:cubicBezTo>
                          <a:cubicBezTo>
                            <a:pt x="80" y="40"/>
                            <a:pt x="58" y="66"/>
                            <a:pt x="52" y="94"/>
                          </a:cubicBezTo>
                          <a:cubicBezTo>
                            <a:pt x="45" y="121"/>
                            <a:pt x="46" y="162"/>
                            <a:pt x="56" y="190"/>
                          </a:cubicBezTo>
                          <a:cubicBezTo>
                            <a:pt x="65" y="217"/>
                            <a:pt x="81" y="241"/>
                            <a:pt x="108" y="258"/>
                          </a:cubicBezTo>
                          <a:cubicBezTo>
                            <a:pt x="134" y="274"/>
                            <a:pt x="175" y="282"/>
                            <a:pt x="216" y="290"/>
                          </a:cubicBezTo>
                          <a:cubicBezTo>
                            <a:pt x="256" y="297"/>
                            <a:pt x="323" y="299"/>
                            <a:pt x="352" y="302"/>
                          </a:cubicBezTo>
                        </a:path>
                      </a:pathLst>
                    </a:custGeom>
                    <a:noFill/>
                    <a:ln w="28575" cmpd="sng">
                      <a:solidFill>
                        <a:srgbClr val="0099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19279" name="Freeform 79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1136" y="3216"/>
                      <a:ext cx="352" cy="30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302"/>
                        </a:cxn>
                        <a:cxn ang="0">
                          <a:pos x="108" y="294"/>
                        </a:cxn>
                        <a:cxn ang="0">
                          <a:pos x="200" y="258"/>
                        </a:cxn>
                        <a:cxn ang="0">
                          <a:pos x="240" y="202"/>
                        </a:cxn>
                        <a:cxn ang="0">
                          <a:pos x="252" y="98"/>
                        </a:cxn>
                        <a:cxn ang="0">
                          <a:pos x="212" y="34"/>
                        </a:cxn>
                        <a:cxn ang="0">
                          <a:pos x="148" y="2"/>
                        </a:cxn>
                        <a:cxn ang="0">
                          <a:pos x="96" y="25"/>
                        </a:cxn>
                        <a:cxn ang="0">
                          <a:pos x="52" y="94"/>
                        </a:cxn>
                        <a:cxn ang="0">
                          <a:pos x="56" y="190"/>
                        </a:cxn>
                        <a:cxn ang="0">
                          <a:pos x="108" y="258"/>
                        </a:cxn>
                        <a:cxn ang="0">
                          <a:pos x="216" y="290"/>
                        </a:cxn>
                        <a:cxn ang="0">
                          <a:pos x="352" y="302"/>
                        </a:cxn>
                      </a:cxnLst>
                      <a:rect l="0" t="0" r="r" b="b"/>
                      <a:pathLst>
                        <a:path w="352" h="302">
                          <a:moveTo>
                            <a:pt x="0" y="302"/>
                          </a:moveTo>
                          <a:cubicBezTo>
                            <a:pt x="18" y="300"/>
                            <a:pt x="74" y="301"/>
                            <a:pt x="108" y="294"/>
                          </a:cubicBezTo>
                          <a:cubicBezTo>
                            <a:pt x="141" y="286"/>
                            <a:pt x="177" y="273"/>
                            <a:pt x="200" y="258"/>
                          </a:cubicBezTo>
                          <a:cubicBezTo>
                            <a:pt x="222" y="242"/>
                            <a:pt x="231" y="228"/>
                            <a:pt x="240" y="202"/>
                          </a:cubicBezTo>
                          <a:cubicBezTo>
                            <a:pt x="248" y="175"/>
                            <a:pt x="256" y="126"/>
                            <a:pt x="252" y="98"/>
                          </a:cubicBezTo>
                          <a:cubicBezTo>
                            <a:pt x="247" y="70"/>
                            <a:pt x="229" y="49"/>
                            <a:pt x="212" y="34"/>
                          </a:cubicBezTo>
                          <a:cubicBezTo>
                            <a:pt x="194" y="18"/>
                            <a:pt x="167" y="3"/>
                            <a:pt x="148" y="2"/>
                          </a:cubicBezTo>
                          <a:cubicBezTo>
                            <a:pt x="128" y="0"/>
                            <a:pt x="112" y="9"/>
                            <a:pt x="96" y="25"/>
                          </a:cubicBezTo>
                          <a:cubicBezTo>
                            <a:pt x="80" y="40"/>
                            <a:pt x="58" y="66"/>
                            <a:pt x="52" y="94"/>
                          </a:cubicBezTo>
                          <a:cubicBezTo>
                            <a:pt x="45" y="121"/>
                            <a:pt x="46" y="162"/>
                            <a:pt x="56" y="190"/>
                          </a:cubicBezTo>
                          <a:cubicBezTo>
                            <a:pt x="65" y="217"/>
                            <a:pt x="81" y="241"/>
                            <a:pt x="108" y="258"/>
                          </a:cubicBezTo>
                          <a:cubicBezTo>
                            <a:pt x="134" y="274"/>
                            <a:pt x="175" y="282"/>
                            <a:pt x="216" y="290"/>
                          </a:cubicBezTo>
                          <a:cubicBezTo>
                            <a:pt x="256" y="297"/>
                            <a:pt x="323" y="299"/>
                            <a:pt x="352" y="302"/>
                          </a:cubicBezTo>
                        </a:path>
                      </a:pathLst>
                    </a:custGeom>
                    <a:noFill/>
                    <a:ln w="28575" cmpd="sng">
                      <a:solidFill>
                        <a:srgbClr val="0099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19280" name="Freeform 80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1468" y="3214"/>
                      <a:ext cx="352" cy="30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302"/>
                        </a:cxn>
                        <a:cxn ang="0">
                          <a:pos x="108" y="294"/>
                        </a:cxn>
                        <a:cxn ang="0">
                          <a:pos x="200" y="258"/>
                        </a:cxn>
                        <a:cxn ang="0">
                          <a:pos x="240" y="202"/>
                        </a:cxn>
                        <a:cxn ang="0">
                          <a:pos x="252" y="98"/>
                        </a:cxn>
                        <a:cxn ang="0">
                          <a:pos x="212" y="34"/>
                        </a:cxn>
                        <a:cxn ang="0">
                          <a:pos x="148" y="2"/>
                        </a:cxn>
                        <a:cxn ang="0">
                          <a:pos x="96" y="25"/>
                        </a:cxn>
                        <a:cxn ang="0">
                          <a:pos x="52" y="94"/>
                        </a:cxn>
                        <a:cxn ang="0">
                          <a:pos x="56" y="190"/>
                        </a:cxn>
                        <a:cxn ang="0">
                          <a:pos x="108" y="258"/>
                        </a:cxn>
                        <a:cxn ang="0">
                          <a:pos x="216" y="290"/>
                        </a:cxn>
                        <a:cxn ang="0">
                          <a:pos x="352" y="302"/>
                        </a:cxn>
                      </a:cxnLst>
                      <a:rect l="0" t="0" r="r" b="b"/>
                      <a:pathLst>
                        <a:path w="352" h="302">
                          <a:moveTo>
                            <a:pt x="0" y="302"/>
                          </a:moveTo>
                          <a:cubicBezTo>
                            <a:pt x="18" y="300"/>
                            <a:pt x="74" y="301"/>
                            <a:pt x="108" y="294"/>
                          </a:cubicBezTo>
                          <a:cubicBezTo>
                            <a:pt x="141" y="286"/>
                            <a:pt x="177" y="273"/>
                            <a:pt x="200" y="258"/>
                          </a:cubicBezTo>
                          <a:cubicBezTo>
                            <a:pt x="222" y="242"/>
                            <a:pt x="231" y="228"/>
                            <a:pt x="240" y="202"/>
                          </a:cubicBezTo>
                          <a:cubicBezTo>
                            <a:pt x="248" y="175"/>
                            <a:pt x="256" y="126"/>
                            <a:pt x="252" y="98"/>
                          </a:cubicBezTo>
                          <a:cubicBezTo>
                            <a:pt x="247" y="70"/>
                            <a:pt x="229" y="49"/>
                            <a:pt x="212" y="34"/>
                          </a:cubicBezTo>
                          <a:cubicBezTo>
                            <a:pt x="194" y="18"/>
                            <a:pt x="167" y="3"/>
                            <a:pt x="148" y="2"/>
                          </a:cubicBezTo>
                          <a:cubicBezTo>
                            <a:pt x="128" y="0"/>
                            <a:pt x="112" y="9"/>
                            <a:pt x="96" y="25"/>
                          </a:cubicBezTo>
                          <a:cubicBezTo>
                            <a:pt x="80" y="40"/>
                            <a:pt x="58" y="66"/>
                            <a:pt x="52" y="94"/>
                          </a:cubicBezTo>
                          <a:cubicBezTo>
                            <a:pt x="45" y="121"/>
                            <a:pt x="46" y="162"/>
                            <a:pt x="56" y="190"/>
                          </a:cubicBezTo>
                          <a:cubicBezTo>
                            <a:pt x="65" y="217"/>
                            <a:pt x="81" y="241"/>
                            <a:pt x="108" y="258"/>
                          </a:cubicBezTo>
                          <a:cubicBezTo>
                            <a:pt x="134" y="274"/>
                            <a:pt x="175" y="282"/>
                            <a:pt x="216" y="290"/>
                          </a:cubicBezTo>
                          <a:cubicBezTo>
                            <a:pt x="256" y="297"/>
                            <a:pt x="323" y="299"/>
                            <a:pt x="352" y="302"/>
                          </a:cubicBezTo>
                        </a:path>
                      </a:pathLst>
                    </a:custGeom>
                    <a:noFill/>
                    <a:ln w="28575" cmpd="sng">
                      <a:solidFill>
                        <a:srgbClr val="0099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19281" name="Freeform 81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1800" y="3212"/>
                      <a:ext cx="352" cy="30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302"/>
                        </a:cxn>
                        <a:cxn ang="0">
                          <a:pos x="108" y="294"/>
                        </a:cxn>
                        <a:cxn ang="0">
                          <a:pos x="200" y="258"/>
                        </a:cxn>
                        <a:cxn ang="0">
                          <a:pos x="240" y="202"/>
                        </a:cxn>
                        <a:cxn ang="0">
                          <a:pos x="252" y="98"/>
                        </a:cxn>
                        <a:cxn ang="0">
                          <a:pos x="212" y="34"/>
                        </a:cxn>
                        <a:cxn ang="0">
                          <a:pos x="148" y="2"/>
                        </a:cxn>
                        <a:cxn ang="0">
                          <a:pos x="96" y="25"/>
                        </a:cxn>
                        <a:cxn ang="0">
                          <a:pos x="52" y="94"/>
                        </a:cxn>
                        <a:cxn ang="0">
                          <a:pos x="56" y="190"/>
                        </a:cxn>
                        <a:cxn ang="0">
                          <a:pos x="108" y="258"/>
                        </a:cxn>
                        <a:cxn ang="0">
                          <a:pos x="216" y="290"/>
                        </a:cxn>
                        <a:cxn ang="0">
                          <a:pos x="352" y="302"/>
                        </a:cxn>
                      </a:cxnLst>
                      <a:rect l="0" t="0" r="r" b="b"/>
                      <a:pathLst>
                        <a:path w="352" h="302">
                          <a:moveTo>
                            <a:pt x="0" y="302"/>
                          </a:moveTo>
                          <a:cubicBezTo>
                            <a:pt x="18" y="300"/>
                            <a:pt x="74" y="301"/>
                            <a:pt x="108" y="294"/>
                          </a:cubicBezTo>
                          <a:cubicBezTo>
                            <a:pt x="141" y="286"/>
                            <a:pt x="177" y="273"/>
                            <a:pt x="200" y="258"/>
                          </a:cubicBezTo>
                          <a:cubicBezTo>
                            <a:pt x="222" y="242"/>
                            <a:pt x="231" y="228"/>
                            <a:pt x="240" y="202"/>
                          </a:cubicBezTo>
                          <a:cubicBezTo>
                            <a:pt x="248" y="175"/>
                            <a:pt x="256" y="126"/>
                            <a:pt x="252" y="98"/>
                          </a:cubicBezTo>
                          <a:cubicBezTo>
                            <a:pt x="247" y="70"/>
                            <a:pt x="229" y="49"/>
                            <a:pt x="212" y="34"/>
                          </a:cubicBezTo>
                          <a:cubicBezTo>
                            <a:pt x="194" y="18"/>
                            <a:pt x="167" y="3"/>
                            <a:pt x="148" y="2"/>
                          </a:cubicBezTo>
                          <a:cubicBezTo>
                            <a:pt x="128" y="0"/>
                            <a:pt x="112" y="9"/>
                            <a:pt x="96" y="25"/>
                          </a:cubicBezTo>
                          <a:cubicBezTo>
                            <a:pt x="80" y="40"/>
                            <a:pt x="58" y="66"/>
                            <a:pt x="52" y="94"/>
                          </a:cubicBezTo>
                          <a:cubicBezTo>
                            <a:pt x="45" y="121"/>
                            <a:pt x="46" y="162"/>
                            <a:pt x="56" y="190"/>
                          </a:cubicBezTo>
                          <a:cubicBezTo>
                            <a:pt x="65" y="217"/>
                            <a:pt x="81" y="241"/>
                            <a:pt x="108" y="258"/>
                          </a:cubicBezTo>
                          <a:cubicBezTo>
                            <a:pt x="134" y="274"/>
                            <a:pt x="175" y="282"/>
                            <a:pt x="216" y="290"/>
                          </a:cubicBezTo>
                          <a:cubicBezTo>
                            <a:pt x="256" y="297"/>
                            <a:pt x="323" y="299"/>
                            <a:pt x="352" y="302"/>
                          </a:cubicBezTo>
                        </a:path>
                      </a:pathLst>
                    </a:custGeom>
                    <a:noFill/>
                    <a:ln w="28575" cmpd="sng">
                      <a:solidFill>
                        <a:srgbClr val="0099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19282" name="Freeform 82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2132" y="3210"/>
                      <a:ext cx="352" cy="30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302"/>
                        </a:cxn>
                        <a:cxn ang="0">
                          <a:pos x="108" y="294"/>
                        </a:cxn>
                        <a:cxn ang="0">
                          <a:pos x="200" y="258"/>
                        </a:cxn>
                        <a:cxn ang="0">
                          <a:pos x="240" y="202"/>
                        </a:cxn>
                        <a:cxn ang="0">
                          <a:pos x="252" y="98"/>
                        </a:cxn>
                        <a:cxn ang="0">
                          <a:pos x="212" y="34"/>
                        </a:cxn>
                        <a:cxn ang="0">
                          <a:pos x="148" y="2"/>
                        </a:cxn>
                        <a:cxn ang="0">
                          <a:pos x="96" y="25"/>
                        </a:cxn>
                        <a:cxn ang="0">
                          <a:pos x="52" y="94"/>
                        </a:cxn>
                        <a:cxn ang="0">
                          <a:pos x="56" y="190"/>
                        </a:cxn>
                        <a:cxn ang="0">
                          <a:pos x="108" y="258"/>
                        </a:cxn>
                        <a:cxn ang="0">
                          <a:pos x="216" y="290"/>
                        </a:cxn>
                        <a:cxn ang="0">
                          <a:pos x="352" y="302"/>
                        </a:cxn>
                      </a:cxnLst>
                      <a:rect l="0" t="0" r="r" b="b"/>
                      <a:pathLst>
                        <a:path w="352" h="302">
                          <a:moveTo>
                            <a:pt x="0" y="302"/>
                          </a:moveTo>
                          <a:cubicBezTo>
                            <a:pt x="18" y="300"/>
                            <a:pt x="74" y="301"/>
                            <a:pt x="108" y="294"/>
                          </a:cubicBezTo>
                          <a:cubicBezTo>
                            <a:pt x="141" y="286"/>
                            <a:pt x="177" y="273"/>
                            <a:pt x="200" y="258"/>
                          </a:cubicBezTo>
                          <a:cubicBezTo>
                            <a:pt x="222" y="242"/>
                            <a:pt x="231" y="228"/>
                            <a:pt x="240" y="202"/>
                          </a:cubicBezTo>
                          <a:cubicBezTo>
                            <a:pt x="248" y="175"/>
                            <a:pt x="256" y="126"/>
                            <a:pt x="252" y="98"/>
                          </a:cubicBezTo>
                          <a:cubicBezTo>
                            <a:pt x="247" y="70"/>
                            <a:pt x="229" y="49"/>
                            <a:pt x="212" y="34"/>
                          </a:cubicBezTo>
                          <a:cubicBezTo>
                            <a:pt x="194" y="18"/>
                            <a:pt x="167" y="3"/>
                            <a:pt x="148" y="2"/>
                          </a:cubicBezTo>
                          <a:cubicBezTo>
                            <a:pt x="128" y="0"/>
                            <a:pt x="112" y="9"/>
                            <a:pt x="96" y="25"/>
                          </a:cubicBezTo>
                          <a:cubicBezTo>
                            <a:pt x="80" y="40"/>
                            <a:pt x="58" y="66"/>
                            <a:pt x="52" y="94"/>
                          </a:cubicBezTo>
                          <a:cubicBezTo>
                            <a:pt x="45" y="121"/>
                            <a:pt x="46" y="162"/>
                            <a:pt x="56" y="190"/>
                          </a:cubicBezTo>
                          <a:cubicBezTo>
                            <a:pt x="65" y="217"/>
                            <a:pt x="81" y="241"/>
                            <a:pt x="108" y="258"/>
                          </a:cubicBezTo>
                          <a:cubicBezTo>
                            <a:pt x="134" y="274"/>
                            <a:pt x="175" y="282"/>
                            <a:pt x="216" y="290"/>
                          </a:cubicBezTo>
                          <a:cubicBezTo>
                            <a:pt x="256" y="297"/>
                            <a:pt x="323" y="299"/>
                            <a:pt x="352" y="302"/>
                          </a:cubicBezTo>
                        </a:path>
                      </a:pathLst>
                    </a:custGeom>
                    <a:noFill/>
                    <a:ln w="28575" cmpd="sng">
                      <a:solidFill>
                        <a:srgbClr val="0099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19283" name="Freeform 83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2464" y="3208"/>
                      <a:ext cx="352" cy="30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302"/>
                        </a:cxn>
                        <a:cxn ang="0">
                          <a:pos x="108" y="294"/>
                        </a:cxn>
                        <a:cxn ang="0">
                          <a:pos x="200" y="258"/>
                        </a:cxn>
                        <a:cxn ang="0">
                          <a:pos x="240" y="202"/>
                        </a:cxn>
                        <a:cxn ang="0">
                          <a:pos x="252" y="98"/>
                        </a:cxn>
                        <a:cxn ang="0">
                          <a:pos x="212" y="34"/>
                        </a:cxn>
                        <a:cxn ang="0">
                          <a:pos x="148" y="2"/>
                        </a:cxn>
                        <a:cxn ang="0">
                          <a:pos x="96" y="25"/>
                        </a:cxn>
                        <a:cxn ang="0">
                          <a:pos x="52" y="94"/>
                        </a:cxn>
                        <a:cxn ang="0">
                          <a:pos x="56" y="190"/>
                        </a:cxn>
                        <a:cxn ang="0">
                          <a:pos x="108" y="258"/>
                        </a:cxn>
                        <a:cxn ang="0">
                          <a:pos x="216" y="290"/>
                        </a:cxn>
                        <a:cxn ang="0">
                          <a:pos x="352" y="302"/>
                        </a:cxn>
                      </a:cxnLst>
                      <a:rect l="0" t="0" r="r" b="b"/>
                      <a:pathLst>
                        <a:path w="352" h="302">
                          <a:moveTo>
                            <a:pt x="0" y="302"/>
                          </a:moveTo>
                          <a:cubicBezTo>
                            <a:pt x="18" y="300"/>
                            <a:pt x="74" y="301"/>
                            <a:pt x="108" y="294"/>
                          </a:cubicBezTo>
                          <a:cubicBezTo>
                            <a:pt x="141" y="286"/>
                            <a:pt x="177" y="273"/>
                            <a:pt x="200" y="258"/>
                          </a:cubicBezTo>
                          <a:cubicBezTo>
                            <a:pt x="222" y="242"/>
                            <a:pt x="231" y="228"/>
                            <a:pt x="240" y="202"/>
                          </a:cubicBezTo>
                          <a:cubicBezTo>
                            <a:pt x="248" y="175"/>
                            <a:pt x="256" y="126"/>
                            <a:pt x="252" y="98"/>
                          </a:cubicBezTo>
                          <a:cubicBezTo>
                            <a:pt x="247" y="70"/>
                            <a:pt x="229" y="49"/>
                            <a:pt x="212" y="34"/>
                          </a:cubicBezTo>
                          <a:cubicBezTo>
                            <a:pt x="194" y="18"/>
                            <a:pt x="167" y="3"/>
                            <a:pt x="148" y="2"/>
                          </a:cubicBezTo>
                          <a:cubicBezTo>
                            <a:pt x="128" y="0"/>
                            <a:pt x="112" y="9"/>
                            <a:pt x="96" y="25"/>
                          </a:cubicBezTo>
                          <a:cubicBezTo>
                            <a:pt x="80" y="40"/>
                            <a:pt x="58" y="66"/>
                            <a:pt x="52" y="94"/>
                          </a:cubicBezTo>
                          <a:cubicBezTo>
                            <a:pt x="45" y="121"/>
                            <a:pt x="46" y="162"/>
                            <a:pt x="56" y="190"/>
                          </a:cubicBezTo>
                          <a:cubicBezTo>
                            <a:pt x="65" y="217"/>
                            <a:pt x="81" y="241"/>
                            <a:pt x="108" y="258"/>
                          </a:cubicBezTo>
                          <a:cubicBezTo>
                            <a:pt x="134" y="274"/>
                            <a:pt x="175" y="282"/>
                            <a:pt x="216" y="290"/>
                          </a:cubicBezTo>
                          <a:cubicBezTo>
                            <a:pt x="256" y="297"/>
                            <a:pt x="323" y="299"/>
                            <a:pt x="352" y="302"/>
                          </a:cubicBezTo>
                        </a:path>
                      </a:pathLst>
                    </a:custGeom>
                    <a:noFill/>
                    <a:ln w="28575" cmpd="sng">
                      <a:solidFill>
                        <a:srgbClr val="0099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  <p:sp>
                  <p:nvSpPr>
                    <p:cNvPr id="819284" name="Freeform 84"/>
                    <p:cNvSpPr>
                      <a:spLocks noChangeAspect="1"/>
                    </p:cNvSpPr>
                    <p:nvPr/>
                  </p:nvSpPr>
                  <p:spPr bwMode="auto">
                    <a:xfrm>
                      <a:off x="2796" y="3206"/>
                      <a:ext cx="352" cy="302"/>
                    </a:xfrm>
                    <a:custGeom>
                      <a:avLst/>
                      <a:gdLst/>
                      <a:ahLst/>
                      <a:cxnLst>
                        <a:cxn ang="0">
                          <a:pos x="0" y="302"/>
                        </a:cxn>
                        <a:cxn ang="0">
                          <a:pos x="108" y="294"/>
                        </a:cxn>
                        <a:cxn ang="0">
                          <a:pos x="200" y="258"/>
                        </a:cxn>
                        <a:cxn ang="0">
                          <a:pos x="240" y="202"/>
                        </a:cxn>
                        <a:cxn ang="0">
                          <a:pos x="252" y="98"/>
                        </a:cxn>
                        <a:cxn ang="0">
                          <a:pos x="212" y="34"/>
                        </a:cxn>
                        <a:cxn ang="0">
                          <a:pos x="148" y="2"/>
                        </a:cxn>
                        <a:cxn ang="0">
                          <a:pos x="96" y="25"/>
                        </a:cxn>
                        <a:cxn ang="0">
                          <a:pos x="52" y="94"/>
                        </a:cxn>
                        <a:cxn ang="0">
                          <a:pos x="56" y="190"/>
                        </a:cxn>
                        <a:cxn ang="0">
                          <a:pos x="108" y="258"/>
                        </a:cxn>
                        <a:cxn ang="0">
                          <a:pos x="216" y="290"/>
                        </a:cxn>
                        <a:cxn ang="0">
                          <a:pos x="352" y="302"/>
                        </a:cxn>
                      </a:cxnLst>
                      <a:rect l="0" t="0" r="r" b="b"/>
                      <a:pathLst>
                        <a:path w="352" h="302">
                          <a:moveTo>
                            <a:pt x="0" y="302"/>
                          </a:moveTo>
                          <a:cubicBezTo>
                            <a:pt x="18" y="300"/>
                            <a:pt x="74" y="301"/>
                            <a:pt x="108" y="294"/>
                          </a:cubicBezTo>
                          <a:cubicBezTo>
                            <a:pt x="141" y="286"/>
                            <a:pt x="177" y="273"/>
                            <a:pt x="200" y="258"/>
                          </a:cubicBezTo>
                          <a:cubicBezTo>
                            <a:pt x="222" y="242"/>
                            <a:pt x="231" y="228"/>
                            <a:pt x="240" y="202"/>
                          </a:cubicBezTo>
                          <a:cubicBezTo>
                            <a:pt x="248" y="175"/>
                            <a:pt x="256" y="126"/>
                            <a:pt x="252" y="98"/>
                          </a:cubicBezTo>
                          <a:cubicBezTo>
                            <a:pt x="247" y="70"/>
                            <a:pt x="229" y="49"/>
                            <a:pt x="212" y="34"/>
                          </a:cubicBezTo>
                          <a:cubicBezTo>
                            <a:pt x="194" y="18"/>
                            <a:pt x="167" y="3"/>
                            <a:pt x="148" y="2"/>
                          </a:cubicBezTo>
                          <a:cubicBezTo>
                            <a:pt x="128" y="0"/>
                            <a:pt x="112" y="9"/>
                            <a:pt x="96" y="25"/>
                          </a:cubicBezTo>
                          <a:cubicBezTo>
                            <a:pt x="80" y="40"/>
                            <a:pt x="58" y="66"/>
                            <a:pt x="52" y="94"/>
                          </a:cubicBezTo>
                          <a:cubicBezTo>
                            <a:pt x="45" y="121"/>
                            <a:pt x="46" y="162"/>
                            <a:pt x="56" y="190"/>
                          </a:cubicBezTo>
                          <a:cubicBezTo>
                            <a:pt x="65" y="217"/>
                            <a:pt x="81" y="241"/>
                            <a:pt x="108" y="258"/>
                          </a:cubicBezTo>
                          <a:cubicBezTo>
                            <a:pt x="134" y="274"/>
                            <a:pt x="175" y="282"/>
                            <a:pt x="216" y="290"/>
                          </a:cubicBezTo>
                          <a:cubicBezTo>
                            <a:pt x="256" y="297"/>
                            <a:pt x="323" y="299"/>
                            <a:pt x="352" y="302"/>
                          </a:cubicBezTo>
                        </a:path>
                      </a:pathLst>
                    </a:custGeom>
                    <a:noFill/>
                    <a:ln w="28575" cmpd="sng">
                      <a:solidFill>
                        <a:srgbClr val="009900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wrap="none" anchor="ctr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grpSp>
                <p:nvGrpSpPr>
                  <p:cNvPr id="21" name="Group 85"/>
                  <p:cNvGrpSpPr>
                    <a:grpSpLocks/>
                  </p:cNvGrpSpPr>
                  <p:nvPr/>
                </p:nvGrpSpPr>
                <p:grpSpPr bwMode="auto">
                  <a:xfrm>
                    <a:off x="4474" y="2337"/>
                    <a:ext cx="1130" cy="2511"/>
                    <a:chOff x="818" y="1104"/>
                    <a:chExt cx="1426" cy="3046"/>
                  </a:xfrm>
                </p:grpSpPr>
                <p:grpSp>
                  <p:nvGrpSpPr>
                    <p:cNvPr id="22" name="Group 8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818" y="3444"/>
                      <a:ext cx="549" cy="706"/>
                      <a:chOff x="818" y="3444"/>
                      <a:chExt cx="549" cy="706"/>
                    </a:xfrm>
                  </p:grpSpPr>
                  <p:sp>
                    <p:nvSpPr>
                      <p:cNvPr id="819287" name="Line 87"/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 rot="12836131" flipV="1">
                        <a:off x="818" y="3444"/>
                        <a:ext cx="283" cy="706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  <a:round/>
                        <a:headEnd/>
                        <a:tailEnd type="triangle" w="med" len="med"/>
                      </a:ln>
                      <a:effectLst/>
                    </p:spPr>
                    <p:txBody>
                      <a:bodyPr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819288" name="Line 88"/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 rot="12836131" flipV="1">
                        <a:off x="987" y="3495"/>
                        <a:ext cx="141" cy="565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 type="triangle" w="med" len="med"/>
                      </a:ln>
                      <a:effectLst/>
                    </p:spPr>
                    <p:txBody>
                      <a:bodyPr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819289" name="Line 89"/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 rot="12836131" flipV="1">
                        <a:off x="1023" y="3507"/>
                        <a:ext cx="188" cy="282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 type="triangle" w="med" len="med"/>
                      </a:ln>
                      <a:effectLst/>
                    </p:spPr>
                    <p:txBody>
                      <a:bodyPr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819290" name="Line 90"/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 rot="12836131" flipV="1">
                        <a:off x="950" y="3484"/>
                        <a:ext cx="282" cy="236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 type="triangle" w="med" len="med"/>
                      </a:ln>
                      <a:effectLst/>
                    </p:spPr>
                    <p:txBody>
                      <a:bodyPr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819291" name="Line 91"/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 rot="12836131" flipV="1">
                        <a:off x="1126" y="3585"/>
                        <a:ext cx="47" cy="283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 type="triangle" w="med" len="med"/>
                      </a:ln>
                      <a:effectLst/>
                    </p:spPr>
                    <p:txBody>
                      <a:bodyPr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819292" name="Line 92"/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 flipH="1">
                        <a:off x="1073" y="3628"/>
                        <a:ext cx="188" cy="330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 type="triangle" w="med" len="med"/>
                      </a:ln>
                      <a:effectLst/>
                    </p:spPr>
                    <p:txBody>
                      <a:bodyPr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819293" name="Oval 93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H="1">
                        <a:off x="1175" y="3526"/>
                        <a:ext cx="192" cy="192"/>
                      </a:xfrm>
                      <a:prstGeom prst="ellipse">
                        <a:avLst/>
                      </a:prstGeom>
                      <a:solidFill>
                        <a:srgbClr val="FF0000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US"/>
                      </a:p>
                    </p:txBody>
                  </p:sp>
                </p:grpSp>
                <p:grpSp>
                  <p:nvGrpSpPr>
                    <p:cNvPr id="23" name="Group 9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737" y="1104"/>
                      <a:ext cx="507" cy="960"/>
                      <a:chOff x="1737" y="1104"/>
                      <a:chExt cx="507" cy="960"/>
                    </a:xfrm>
                  </p:grpSpPr>
                  <p:sp>
                    <p:nvSpPr>
                      <p:cNvPr id="819295" name="Line 95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1821" y="1386"/>
                        <a:ext cx="0" cy="518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 type="triangle" w="med" len="med"/>
                      </a:ln>
                      <a:effectLst/>
                    </p:spPr>
                    <p:txBody>
                      <a:bodyPr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819296" name="Line 96"/>
                      <p:cNvSpPr>
                        <a:spLocks noChangeShapeType="1"/>
                      </p:cNvSpPr>
                      <p:nvPr/>
                    </p:nvSpPr>
                    <p:spPr bwMode="auto">
                      <a:xfrm flipV="1">
                        <a:off x="1821" y="1776"/>
                        <a:ext cx="339" cy="175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 type="triangle" w="med" len="med"/>
                      </a:ln>
                      <a:effectLst/>
                    </p:spPr>
                    <p:txBody>
                      <a:bodyPr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819297" name="Line 97"/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 flipV="1">
                        <a:off x="1821" y="1104"/>
                        <a:ext cx="423" cy="847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  <a:round/>
                        <a:headEnd/>
                        <a:tailEnd type="triangle" w="med" len="med"/>
                      </a:ln>
                      <a:effectLst/>
                    </p:spPr>
                    <p:txBody>
                      <a:bodyPr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819298" name="Line 98"/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 flipV="1">
                        <a:off x="1821" y="1386"/>
                        <a:ext cx="141" cy="565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 type="triangle" w="med" len="med"/>
                      </a:ln>
                      <a:effectLst/>
                    </p:spPr>
                    <p:txBody>
                      <a:bodyPr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819299" name="Line 99"/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 flipV="1">
                        <a:off x="1821" y="1669"/>
                        <a:ext cx="188" cy="282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 type="triangle" w="med" len="med"/>
                      </a:ln>
                      <a:effectLst/>
                    </p:spPr>
                    <p:txBody>
                      <a:bodyPr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819300" name="Line 100"/>
                      <p:cNvSpPr>
                        <a:spLocks noChangeAspect="1" noChangeShapeType="1"/>
                      </p:cNvSpPr>
                      <p:nvPr/>
                    </p:nvSpPr>
                    <p:spPr bwMode="auto">
                      <a:xfrm flipV="1">
                        <a:off x="1821" y="1622"/>
                        <a:ext cx="47" cy="282"/>
                      </a:xfrm>
                      <a:prstGeom prst="line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round/>
                        <a:headEnd/>
                        <a:tailEnd type="triangle" w="med" len="med"/>
                      </a:ln>
                      <a:effectLst/>
                    </p:spPr>
                    <p:txBody>
                      <a:bodyPr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US"/>
                      </a:p>
                    </p:txBody>
                  </p:sp>
                  <p:sp>
                    <p:nvSpPr>
                      <p:cNvPr id="819301" name="Oval 101"/>
                      <p:cNvSpPr>
                        <a:spLocks noChangeAspect="1" noChangeArrowheads="1"/>
                      </p:cNvSpPr>
                      <p:nvPr/>
                    </p:nvSpPr>
                    <p:spPr bwMode="auto">
                      <a:xfrm flipH="1">
                        <a:off x="1737" y="1872"/>
                        <a:ext cx="192" cy="192"/>
                      </a:xfrm>
                      <a:prstGeom prst="ellipse">
                        <a:avLst/>
                      </a:prstGeom>
                      <a:solidFill>
                        <a:srgbClr val="FF0000"/>
                      </a:solidFill>
                      <a:ln w="9525">
                        <a:noFill/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US"/>
                      </a:p>
                    </p:txBody>
                  </p:sp>
                </p:grpSp>
              </p:grpSp>
            </p:grpSp>
          </p:grpSp>
        </p:grpSp>
        <p:pic>
          <p:nvPicPr>
            <p:cNvPr id="819302" name="Picture 102"/>
            <p:cNvPicPr>
              <a:picLocks noChangeAspect="1" noChangeArrowheads="1"/>
            </p:cNvPicPr>
            <p:nvPr/>
          </p:nvPicPr>
          <p:blipFill>
            <a:blip r:embed="rId11"/>
            <a:srcRect t="29634"/>
            <a:stretch>
              <a:fillRect/>
            </a:stretch>
          </p:blipFill>
          <p:spPr bwMode="auto">
            <a:xfrm>
              <a:off x="4416" y="3024"/>
              <a:ext cx="1200" cy="119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</p:pic>
      </p:grpSp>
      <p:sp>
        <p:nvSpPr>
          <p:cNvPr id="113" name="Date Placeholder 1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6/14/12</a:t>
            </a:r>
            <a:endParaRPr lang="en-US" dirty="0"/>
          </a:p>
        </p:txBody>
      </p:sp>
      <p:sp>
        <p:nvSpPr>
          <p:cNvPr id="115" name="TextBox 114"/>
          <p:cNvSpPr txBox="1"/>
          <p:nvPr/>
        </p:nvSpPr>
        <p:spPr>
          <a:xfrm>
            <a:off x="1981200" y="5943600"/>
            <a:ext cx="1219200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</a:rPr>
              <a:t>Low momentum</a:t>
            </a:r>
          </a:p>
        </p:txBody>
      </p:sp>
      <p:sp>
        <p:nvSpPr>
          <p:cNvPr id="116" name="TextBox 115"/>
          <p:cNvSpPr txBox="1"/>
          <p:nvPr/>
        </p:nvSpPr>
        <p:spPr>
          <a:xfrm>
            <a:off x="5674426" y="5983069"/>
            <a:ext cx="1259774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</a:rPr>
              <a:t>High momentum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6/14/12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Hot QCD Matter - Lecture 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FC26AD-F5B3-4856-8FA6-8D576149B8AD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8081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6/14/12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Hot QCD Matter - Lecture 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D64CBD-586A-492E-8A96-7A647CC9940D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rcRect b="8480"/>
          <a:stretch>
            <a:fillRect/>
          </a:stretch>
        </p:blipFill>
        <p:spPr>
          <a:xfrm>
            <a:off x="13146" y="-19050"/>
            <a:ext cx="9130854" cy="62674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LHC </a:t>
            </a:r>
            <a:r>
              <a:rPr lang="en-US" dirty="0" err="1" smtClean="0"/>
              <a:t>Pb+Pb</a:t>
            </a:r>
            <a:r>
              <a:rPr lang="en-US" dirty="0" smtClean="0"/>
              <a:t>: Dijet energy imbalance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6/14/12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Hot QCD Matter - Lecture 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D64CBD-586A-492E-8A96-7A647CC9940D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rcRect t="9901" b="19472"/>
          <a:stretch>
            <a:fillRect/>
          </a:stretch>
        </p:blipFill>
        <p:spPr>
          <a:xfrm>
            <a:off x="609600" y="762000"/>
            <a:ext cx="8229600" cy="4359249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5791200" y="3124200"/>
            <a:ext cx="1447800" cy="16002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762000" y="5410200"/>
            <a:ext cx="823149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+mn-lt"/>
              </a:rPr>
              <a:t>Large energy asymmetry in central </a:t>
            </a:r>
            <a:r>
              <a:rPr lang="en-US" sz="2000" dirty="0" smtClean="0">
                <a:solidFill>
                  <a:srgbClr val="FF0000"/>
                </a:solidFill>
                <a:latin typeface="+mn-lt"/>
              </a:rPr>
              <a:t>collisions (seen </a:t>
            </a:r>
            <a:r>
              <a:rPr lang="en-US" sz="2000" dirty="0" smtClean="0">
                <a:solidFill>
                  <a:srgbClr val="FF0000"/>
                </a:solidFill>
                <a:latin typeface="+mn-lt"/>
              </a:rPr>
              <a:t>by </a:t>
            </a:r>
            <a:r>
              <a:rPr lang="en-US" sz="2000" dirty="0" smtClean="0">
                <a:solidFill>
                  <a:srgbClr val="FF0000"/>
                </a:solidFill>
                <a:latin typeface="+mn-lt"/>
              </a:rPr>
              <a:t>both CMS </a:t>
            </a:r>
            <a:r>
              <a:rPr lang="en-US" sz="2000" dirty="0" smtClean="0">
                <a:solidFill>
                  <a:srgbClr val="FF0000"/>
                </a:solidFill>
                <a:latin typeface="+mn-lt"/>
              </a:rPr>
              <a:t>and </a:t>
            </a:r>
            <a:r>
              <a:rPr lang="en-US" sz="2000" dirty="0" smtClean="0">
                <a:solidFill>
                  <a:srgbClr val="FF0000"/>
                </a:solidFill>
                <a:latin typeface="+mn-lt"/>
              </a:rPr>
              <a:t>ATLAS)</a:t>
            </a:r>
          </a:p>
          <a:p>
            <a:endParaRPr lang="en-US" sz="2000" dirty="0">
              <a:solidFill>
                <a:srgbClr val="FF0000"/>
              </a:solidFill>
              <a:latin typeface="+mn-lt"/>
            </a:endParaRPr>
          </a:p>
          <a:p>
            <a:r>
              <a:rPr lang="en-US" sz="2000" dirty="0" smtClean="0">
                <a:solidFill>
                  <a:srgbClr val="FF0000"/>
                </a:solidFill>
                <a:latin typeface="+mn-lt"/>
              </a:rPr>
              <a:t>Is this jet quenching?</a:t>
            </a:r>
            <a:endParaRPr lang="en-US" sz="2000" dirty="0" smtClean="0">
              <a:solidFill>
                <a:srgbClr val="FF00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"/>
            <a:ext cx="8839200" cy="694756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Jet measurements over large background</a:t>
            </a:r>
          </a:p>
        </p:txBody>
      </p:sp>
      <p:sp>
        <p:nvSpPr>
          <p:cNvPr id="25603" name="TextBox 18"/>
          <p:cNvSpPr txBox="1">
            <a:spLocks noChangeArrowheads="1"/>
          </p:cNvSpPr>
          <p:nvPr/>
        </p:nvSpPr>
        <p:spPr bwMode="auto">
          <a:xfrm>
            <a:off x="304800" y="1066800"/>
            <a:ext cx="38862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000" dirty="0">
                <a:latin typeface="+mn-lt"/>
              </a:rPr>
              <a:t>Background</a:t>
            </a:r>
            <a:r>
              <a:rPr lang="en-US" sz="2000" dirty="0" smtClean="0">
                <a:latin typeface="+mn-lt"/>
              </a:rPr>
              <a:t> fluctuations distort measured inclusive cross section</a:t>
            </a:r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8015A-B164-764E-A382-2A62D44341C5}" type="slidenum">
              <a:rPr lang="en-US" smtClean="0"/>
              <a:pPr/>
              <a:t>23</a:t>
            </a:fld>
            <a:endParaRPr lang="en-US" dirty="0"/>
          </a:p>
        </p:txBody>
      </p:sp>
      <p:grpSp>
        <p:nvGrpSpPr>
          <p:cNvPr id="3" name="Group 23"/>
          <p:cNvGrpSpPr/>
          <p:nvPr/>
        </p:nvGrpSpPr>
        <p:grpSpPr>
          <a:xfrm>
            <a:off x="4343400" y="1371600"/>
            <a:ext cx="4330700" cy="3887788"/>
            <a:chOff x="4203700" y="1070488"/>
            <a:chExt cx="4940300" cy="4421188"/>
          </a:xfrm>
        </p:grpSpPr>
        <p:grpSp>
          <p:nvGrpSpPr>
            <p:cNvPr id="4" name="Group 17"/>
            <p:cNvGrpSpPr>
              <a:grpSpLocks/>
            </p:cNvGrpSpPr>
            <p:nvPr/>
          </p:nvGrpSpPr>
          <p:grpSpPr bwMode="auto">
            <a:xfrm>
              <a:off x="4203700" y="1070488"/>
              <a:ext cx="4940300" cy="4421188"/>
              <a:chOff x="4203916" y="1092436"/>
              <a:chExt cx="4940084" cy="4421647"/>
            </a:xfrm>
          </p:grpSpPr>
          <p:grpSp>
            <p:nvGrpSpPr>
              <p:cNvPr id="5" name="Group 20"/>
              <p:cNvGrpSpPr>
                <a:grpSpLocks/>
              </p:cNvGrpSpPr>
              <p:nvPr/>
            </p:nvGrpSpPr>
            <p:grpSpPr bwMode="auto">
              <a:xfrm>
                <a:off x="4203916" y="1092436"/>
                <a:ext cx="4940084" cy="4421647"/>
                <a:chOff x="4203916" y="1509836"/>
                <a:chExt cx="4940084" cy="4421647"/>
              </a:xfrm>
            </p:grpSpPr>
            <p:pic>
              <p:nvPicPr>
                <p:cNvPr id="25614" name="Picture 7" descr="ProducingUnfoldingMatrix_unfoldingMatrix_kt_R=0.40.0.gif"/>
                <p:cNvPicPr>
                  <a:picLocks noChangeAspect="1"/>
                </p:cNvPicPr>
                <p:nvPr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203916" y="1509836"/>
                  <a:ext cx="4940084" cy="442164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15" name="Freeform 14"/>
                <p:cNvSpPr/>
                <p:nvPr/>
              </p:nvSpPr>
              <p:spPr>
                <a:xfrm>
                  <a:off x="5923104" y="3684937"/>
                  <a:ext cx="423843" cy="384215"/>
                </a:xfrm>
                <a:custGeom>
                  <a:avLst/>
                  <a:gdLst>
                    <a:gd name="connsiteX0" fmla="*/ 0 w 423081"/>
                    <a:gd name="connsiteY0" fmla="*/ 384412 h 384412"/>
                    <a:gd name="connsiteX1" fmla="*/ 95535 w 423081"/>
                    <a:gd name="connsiteY1" fmla="*/ 329821 h 384412"/>
                    <a:gd name="connsiteX2" fmla="*/ 163773 w 423081"/>
                    <a:gd name="connsiteY2" fmla="*/ 166048 h 384412"/>
                    <a:gd name="connsiteX3" fmla="*/ 204717 w 423081"/>
                    <a:gd name="connsiteY3" fmla="*/ 56866 h 384412"/>
                    <a:gd name="connsiteX4" fmla="*/ 259308 w 423081"/>
                    <a:gd name="connsiteY4" fmla="*/ 2275 h 384412"/>
                    <a:gd name="connsiteX5" fmla="*/ 313899 w 423081"/>
                    <a:gd name="connsiteY5" fmla="*/ 70514 h 384412"/>
                    <a:gd name="connsiteX6" fmla="*/ 313899 w 423081"/>
                    <a:gd name="connsiteY6" fmla="*/ 138753 h 384412"/>
                    <a:gd name="connsiteX7" fmla="*/ 341194 w 423081"/>
                    <a:gd name="connsiteY7" fmla="*/ 247935 h 384412"/>
                    <a:gd name="connsiteX8" fmla="*/ 382138 w 423081"/>
                    <a:gd name="connsiteY8" fmla="*/ 343469 h 384412"/>
                    <a:gd name="connsiteX9" fmla="*/ 423081 w 423081"/>
                    <a:gd name="connsiteY9" fmla="*/ 370764 h 3844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23081" h="384412">
                      <a:moveTo>
                        <a:pt x="0" y="384412"/>
                      </a:moveTo>
                      <a:cubicBezTo>
                        <a:pt x="34120" y="375313"/>
                        <a:pt x="68240" y="366215"/>
                        <a:pt x="95535" y="329821"/>
                      </a:cubicBezTo>
                      <a:cubicBezTo>
                        <a:pt x="122830" y="293427"/>
                        <a:pt x="145576" y="211540"/>
                        <a:pt x="163773" y="166048"/>
                      </a:cubicBezTo>
                      <a:cubicBezTo>
                        <a:pt x="181970" y="120556"/>
                        <a:pt x="188795" y="84161"/>
                        <a:pt x="204717" y="56866"/>
                      </a:cubicBezTo>
                      <a:cubicBezTo>
                        <a:pt x="220639" y="29571"/>
                        <a:pt x="241111" y="0"/>
                        <a:pt x="259308" y="2275"/>
                      </a:cubicBezTo>
                      <a:cubicBezTo>
                        <a:pt x="277505" y="4550"/>
                        <a:pt x="304801" y="47768"/>
                        <a:pt x="313899" y="70514"/>
                      </a:cubicBezTo>
                      <a:cubicBezTo>
                        <a:pt x="322997" y="93260"/>
                        <a:pt x="309350" y="109183"/>
                        <a:pt x="313899" y="138753"/>
                      </a:cubicBezTo>
                      <a:cubicBezTo>
                        <a:pt x="318448" y="168323"/>
                        <a:pt x="329821" y="213816"/>
                        <a:pt x="341194" y="247935"/>
                      </a:cubicBezTo>
                      <a:cubicBezTo>
                        <a:pt x="352567" y="282054"/>
                        <a:pt x="368490" y="322998"/>
                        <a:pt x="382138" y="343469"/>
                      </a:cubicBezTo>
                      <a:cubicBezTo>
                        <a:pt x="395786" y="363940"/>
                        <a:pt x="409433" y="367352"/>
                        <a:pt x="423081" y="370764"/>
                      </a:cubicBezTo>
                    </a:path>
                  </a:pathLst>
                </a:custGeom>
                <a:ln/>
              </p:spPr>
              <p:style>
                <a:lnRef idx="1">
                  <a:schemeClr val="accent4"/>
                </a:lnRef>
                <a:fillRef idx="2">
                  <a:schemeClr val="accent4"/>
                </a:fillRef>
                <a:effectRef idx="1">
                  <a:schemeClr val="accent4"/>
                </a:effectRef>
                <a:fontRef idx="minor">
                  <a:schemeClr val="dk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6" name="Curved Down Arrow 15"/>
                <p:cNvSpPr/>
                <p:nvPr/>
              </p:nvSpPr>
              <p:spPr>
                <a:xfrm rot="15321741">
                  <a:off x="5454769" y="3337266"/>
                  <a:ext cx="571559" cy="374634"/>
                </a:xfrm>
                <a:prstGeom prst="curvedDownArrow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7" name="Down Arrow 16"/>
                <p:cNvSpPr/>
                <p:nvPr/>
              </p:nvSpPr>
              <p:spPr>
                <a:xfrm rot="13494201">
                  <a:off x="5977076" y="2932384"/>
                  <a:ext cx="320661" cy="255615"/>
                </a:xfrm>
                <a:prstGeom prst="downArrow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sp>
            <p:nvSpPr>
              <p:cNvPr id="22" name="Curved Down Arrow 21"/>
              <p:cNvSpPr/>
              <p:nvPr/>
            </p:nvSpPr>
            <p:spPr>
              <a:xfrm rot="5107442">
                <a:off x="6872338" y="3145305"/>
                <a:ext cx="668406" cy="242876"/>
              </a:xfrm>
              <a:prstGeom prst="curvedDownArrow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5613" name="TextBox 22"/>
              <p:cNvSpPr txBox="1">
                <a:spLocks noChangeArrowheads="1"/>
              </p:cNvSpPr>
              <p:nvPr/>
            </p:nvSpPr>
            <p:spPr bwMode="auto">
              <a:xfrm>
                <a:off x="7465324" y="3070736"/>
                <a:ext cx="1092094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US" b="1" dirty="0">
                    <a:latin typeface="Calibri" charset="0"/>
                  </a:rPr>
                  <a:t>unfolding</a:t>
                </a:r>
              </a:p>
            </p:txBody>
          </p:sp>
        </p:grpSp>
        <p:sp>
          <p:nvSpPr>
            <p:cNvPr id="25608" name="TextBox 20"/>
            <p:cNvSpPr txBox="1">
              <a:spLocks noChangeArrowheads="1"/>
            </p:cNvSpPr>
            <p:nvPr/>
          </p:nvSpPr>
          <p:spPr bwMode="auto">
            <a:xfrm>
              <a:off x="7491413" y="1509713"/>
              <a:ext cx="773112" cy="3698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latin typeface="Calibri" charset="0"/>
                </a:rPr>
                <a:t>Pythia</a:t>
              </a:r>
            </a:p>
          </p:txBody>
        </p:sp>
        <p:sp>
          <p:nvSpPr>
            <p:cNvPr id="25609" name="TextBox 23"/>
            <p:cNvSpPr txBox="1">
              <a:spLocks noChangeArrowheads="1"/>
            </p:cNvSpPr>
            <p:nvPr/>
          </p:nvSpPr>
          <p:spPr bwMode="auto">
            <a:xfrm>
              <a:off x="7504113" y="1954213"/>
              <a:ext cx="1638300" cy="3698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latin typeface="Calibri" charset="0"/>
                </a:rPr>
                <a:t>Pythia smeared</a:t>
              </a:r>
            </a:p>
          </p:txBody>
        </p:sp>
        <p:sp>
          <p:nvSpPr>
            <p:cNvPr id="25610" name="TextBox 24"/>
            <p:cNvSpPr txBox="1">
              <a:spLocks noChangeArrowheads="1"/>
            </p:cNvSpPr>
            <p:nvPr/>
          </p:nvSpPr>
          <p:spPr bwMode="auto">
            <a:xfrm>
              <a:off x="7478713" y="2398713"/>
              <a:ext cx="1663700" cy="369887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>
                  <a:latin typeface="Calibri" charset="0"/>
                </a:rPr>
                <a:t>Pythia unfolded</a:t>
              </a:r>
            </a:p>
          </p:txBody>
        </p:sp>
      </p:grpSp>
      <p:sp>
        <p:nvSpPr>
          <p:cNvPr id="25" name="Footer Placeholder 2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Hot QCD Matter - Lecture 4</a:t>
            </a:r>
            <a:endParaRPr lang="en-US"/>
          </a:p>
        </p:txBody>
      </p:sp>
      <p:pic>
        <p:nvPicPr>
          <p:cNvPr id="24" name="Picture 23" descr="latex-image-1.pd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1801" y="890747"/>
            <a:ext cx="3954999" cy="709453"/>
          </a:xfrm>
          <a:prstGeom prst="rect">
            <a:avLst/>
          </a:prstGeom>
        </p:spPr>
      </p:pic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6/14/12</a:t>
            </a:r>
            <a:endParaRPr lang="en-US"/>
          </a:p>
        </p:txBody>
      </p:sp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4"/>
          <a:srcRect t="9395" r="6750"/>
          <a:stretch>
            <a:fillRect/>
          </a:stretch>
        </p:blipFill>
        <p:spPr bwMode="auto">
          <a:xfrm>
            <a:off x="304800" y="2057400"/>
            <a:ext cx="3692770" cy="21336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57201" y="5105400"/>
            <a:ext cx="8458200" cy="16312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+mn-lt"/>
              </a:rPr>
              <a:t>Warning: this is a large effect even for high energy jets at the LHC</a:t>
            </a:r>
          </a:p>
          <a:p>
            <a:r>
              <a:rPr lang="en-US" sz="2000" dirty="0" smtClean="0">
                <a:solidFill>
                  <a:srgbClr val="0000FF"/>
                </a:solidFill>
                <a:latin typeface="+mn-lt"/>
              </a:rPr>
              <a:t>But not corrected by ATLAS or CMS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 smtClean="0">
                <a:solidFill>
                  <a:srgbClr val="0000FF"/>
                </a:solidFill>
                <a:latin typeface="+mn-lt"/>
              </a:rPr>
              <a:t>Instead, each makes ad hoc cuts to suppress magnitude of fluctuations and uses MC to estimate residual effects</a:t>
            </a:r>
          </a:p>
          <a:p>
            <a:r>
              <a:rPr lang="en-US" sz="2000" dirty="0">
                <a:latin typeface="+mn-lt"/>
              </a:rPr>
              <a:t>J</a:t>
            </a:r>
            <a:r>
              <a:rPr lang="en-US" sz="2000" dirty="0" smtClean="0">
                <a:latin typeface="+mn-lt"/>
              </a:rPr>
              <a:t>et quenching = unknown modification of fragmentation; correct procedure?</a:t>
            </a:r>
            <a:endParaRPr lang="en-US" sz="20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463639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0"/>
            <a:ext cx="8534400" cy="838200"/>
          </a:xfrm>
        </p:spPr>
        <p:txBody>
          <a:bodyPr/>
          <a:lstStyle/>
          <a:p>
            <a:r>
              <a:rPr lang="en-US" dirty="0" smtClean="0"/>
              <a:t>Test: </a:t>
            </a:r>
            <a:r>
              <a:rPr lang="en-US" dirty="0" err="1" smtClean="0"/>
              <a:t>PYTHIA+Fluctuations</a:t>
            </a:r>
            <a:r>
              <a:rPr lang="en-US" dirty="0" smtClean="0"/>
              <a:t> (no quenching)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6/14/12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Hot QCD Matter - Lecture 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FC26AD-F5B3-4856-8FA6-8D576149B8AD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1371600"/>
            <a:ext cx="7239000" cy="540775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867400" y="762000"/>
            <a:ext cx="30156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n-lt"/>
              </a:rPr>
              <a:t>Salam, </a:t>
            </a:r>
            <a:r>
              <a:rPr lang="en-US" dirty="0" err="1" smtClean="0">
                <a:latin typeface="+mn-lt"/>
              </a:rPr>
              <a:t>Cacciari</a:t>
            </a:r>
            <a:r>
              <a:rPr lang="en-US" dirty="0" smtClean="0">
                <a:latin typeface="+mn-lt"/>
              </a:rPr>
              <a:t> and </a:t>
            </a:r>
            <a:r>
              <a:rPr lang="en-US" dirty="0" err="1" smtClean="0">
                <a:latin typeface="+mn-lt"/>
              </a:rPr>
              <a:t>Soyez</a:t>
            </a:r>
            <a:r>
              <a:rPr lang="en-US" dirty="0" smtClean="0">
                <a:latin typeface="+mn-lt"/>
              </a:rPr>
              <a:t> ‘11</a:t>
            </a:r>
            <a:endParaRPr lang="en-US" dirty="0" smtClean="0">
              <a:latin typeface="+mn-lt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324600" y="2057400"/>
            <a:ext cx="1905000" cy="1600200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4648200" y="3810000"/>
            <a:ext cx="3733800" cy="830997"/>
          </a:xfrm>
          <a:prstGeom prst="rect">
            <a:avLst/>
          </a:prstGeom>
          <a:solidFill>
            <a:schemeClr val="bg1"/>
          </a:solidFill>
          <a:ln w="38100" cmpd="sng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+mn-lt"/>
              </a:rPr>
              <a:t>Looks like “jet quenching”, but unfortunately it isn’t</a:t>
            </a:r>
            <a:endParaRPr lang="en-US" sz="240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921644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DB7C98-D20A-9444-A83E-0812E58F2FCD}" type="slidenum">
              <a:rPr lang="en-US"/>
              <a:pPr/>
              <a:t>25</a:t>
            </a:fld>
            <a:endParaRPr lang="en-US"/>
          </a:p>
        </p:txBody>
      </p:sp>
      <p:grpSp>
        <p:nvGrpSpPr>
          <p:cNvPr id="1644594" name="Group 50"/>
          <p:cNvGrpSpPr>
            <a:grpSpLocks/>
          </p:cNvGrpSpPr>
          <p:nvPr/>
        </p:nvGrpSpPr>
        <p:grpSpPr bwMode="auto">
          <a:xfrm>
            <a:off x="5792788" y="1617663"/>
            <a:ext cx="925512" cy="1717675"/>
            <a:chOff x="3645" y="1018"/>
            <a:chExt cx="395" cy="955"/>
          </a:xfrm>
        </p:grpSpPr>
        <p:pic>
          <p:nvPicPr>
            <p:cNvPr id="1644564" name="Picture 20" descr="qgp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27" y="1255"/>
              <a:ext cx="270" cy="52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44565" name="Line 21"/>
            <p:cNvSpPr>
              <a:spLocks noChangeShapeType="1"/>
            </p:cNvSpPr>
            <p:nvPr/>
          </p:nvSpPr>
          <p:spPr bwMode="auto">
            <a:xfrm flipV="1">
              <a:off x="3851" y="1168"/>
              <a:ext cx="189" cy="334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4566" name="Line 22"/>
            <p:cNvSpPr>
              <a:spLocks noChangeShapeType="1"/>
            </p:cNvSpPr>
            <p:nvPr/>
          </p:nvSpPr>
          <p:spPr bwMode="auto">
            <a:xfrm flipH="1">
              <a:off x="3671" y="1502"/>
              <a:ext cx="180" cy="334"/>
            </a:xfrm>
            <a:prstGeom prst="line">
              <a:avLst/>
            </a:prstGeom>
            <a:noFill/>
            <a:ln w="25400">
              <a:solidFill>
                <a:srgbClr val="FF66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4567" name="AutoShape 23"/>
            <p:cNvSpPr>
              <a:spLocks noChangeArrowheads="1"/>
            </p:cNvSpPr>
            <p:nvPr/>
          </p:nvSpPr>
          <p:spPr bwMode="auto">
            <a:xfrm flipV="1">
              <a:off x="3844" y="1474"/>
              <a:ext cx="23" cy="34"/>
            </a:xfrm>
            <a:prstGeom prst="star5">
              <a:avLst/>
            </a:prstGeom>
            <a:solidFill>
              <a:srgbClr val="FFFF00"/>
            </a:solidFill>
            <a:ln w="9525">
              <a:solidFill>
                <a:srgbClr val="FFFF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4568" name="Rectangle 24"/>
            <p:cNvSpPr>
              <a:spLocks/>
            </p:cNvSpPr>
            <p:nvPr/>
          </p:nvSpPr>
          <p:spPr bwMode="auto">
            <a:xfrm>
              <a:off x="3917" y="1018"/>
              <a:ext cx="122" cy="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algn="ctr" defTabSz="642938"/>
              <a:r>
                <a:rPr lang="en-US" sz="1800" b="0">
                  <a:latin typeface="Lucida Grande" charset="0"/>
                  <a:cs typeface="Lucida Grande" charset="0"/>
                </a:rPr>
                <a:t>Jet</a:t>
              </a:r>
              <a:endParaRPr lang="en-US" sz="1800" b="0" baseline="-25000">
                <a:latin typeface="Lucida Grande" charset="0"/>
                <a:cs typeface="Lucida Grande" charset="0"/>
              </a:endParaRPr>
            </a:p>
          </p:txBody>
        </p:sp>
        <p:sp>
          <p:nvSpPr>
            <p:cNvPr id="1644569" name="Rectangle 25"/>
            <p:cNvSpPr>
              <a:spLocks/>
            </p:cNvSpPr>
            <p:nvPr/>
          </p:nvSpPr>
          <p:spPr bwMode="auto">
            <a:xfrm>
              <a:off x="3645" y="1820"/>
              <a:ext cx="40" cy="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 anchor="ctr">
              <a:spAutoFit/>
            </a:bodyPr>
            <a:lstStyle/>
            <a:p>
              <a:pPr algn="ctr" defTabSz="642938"/>
              <a:r>
                <a:rPr lang="en-US" sz="1800" b="0">
                  <a:latin typeface="Symbol" charset="0"/>
                  <a:cs typeface="Lucida Grande" charset="0"/>
                  <a:sym typeface="Symbol" charset="0"/>
                </a:rPr>
                <a:t></a:t>
              </a:r>
              <a:endParaRPr lang="en-US" sz="1800" b="0" baseline="-25000">
                <a:latin typeface="Lucida Grande" charset="0"/>
                <a:cs typeface="Lucida Grande" charset="0"/>
              </a:endParaRPr>
            </a:p>
          </p:txBody>
        </p:sp>
      </p:grpSp>
      <p:sp>
        <p:nvSpPr>
          <p:cNvPr id="1644570" name="Line 26"/>
          <p:cNvSpPr>
            <a:spLocks noChangeShapeType="1"/>
          </p:cNvSpPr>
          <p:nvPr/>
        </p:nvSpPr>
        <p:spPr bwMode="auto">
          <a:xfrm>
            <a:off x="1709738" y="2506663"/>
            <a:ext cx="550862" cy="317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44571" name="Line 27"/>
          <p:cNvSpPr>
            <a:spLocks noChangeShapeType="1"/>
          </p:cNvSpPr>
          <p:nvPr/>
        </p:nvSpPr>
        <p:spPr bwMode="auto">
          <a:xfrm flipV="1">
            <a:off x="2957513" y="2170113"/>
            <a:ext cx="608012" cy="16827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44572" name="Line 28"/>
          <p:cNvSpPr>
            <a:spLocks noChangeShapeType="1"/>
          </p:cNvSpPr>
          <p:nvPr/>
        </p:nvSpPr>
        <p:spPr bwMode="auto">
          <a:xfrm>
            <a:off x="1709738" y="2525713"/>
            <a:ext cx="738187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644573" name="Group 29"/>
          <p:cNvGrpSpPr>
            <a:grpSpLocks/>
          </p:cNvGrpSpPr>
          <p:nvPr/>
        </p:nvGrpSpPr>
        <p:grpSpPr bwMode="auto">
          <a:xfrm>
            <a:off x="2447925" y="2265363"/>
            <a:ext cx="509588" cy="387350"/>
            <a:chOff x="576" y="918"/>
            <a:chExt cx="633" cy="162"/>
          </a:xfrm>
        </p:grpSpPr>
        <p:sp>
          <p:nvSpPr>
            <p:cNvPr id="1644574" name="Rectangle 30"/>
            <p:cNvSpPr>
              <a:spLocks noChangeArrowheads="1"/>
            </p:cNvSpPr>
            <p:nvPr/>
          </p:nvSpPr>
          <p:spPr bwMode="auto">
            <a:xfrm>
              <a:off x="576" y="918"/>
              <a:ext cx="633" cy="162"/>
            </a:xfrm>
            <a:prstGeom prst="rect">
              <a:avLst/>
            </a:prstGeom>
            <a:noFill/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4575" name="Line 31"/>
            <p:cNvSpPr>
              <a:spLocks noChangeShapeType="1"/>
            </p:cNvSpPr>
            <p:nvPr/>
          </p:nvSpPr>
          <p:spPr bwMode="auto">
            <a:xfrm flipV="1">
              <a:off x="576" y="1013"/>
              <a:ext cx="199" cy="1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4576" name="Line 32"/>
            <p:cNvSpPr>
              <a:spLocks noChangeShapeType="1"/>
            </p:cNvSpPr>
            <p:nvPr/>
          </p:nvSpPr>
          <p:spPr bwMode="auto">
            <a:xfrm flipV="1">
              <a:off x="775" y="985"/>
              <a:ext cx="127" cy="2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4577" name="Line 33"/>
            <p:cNvSpPr>
              <a:spLocks noChangeShapeType="1"/>
            </p:cNvSpPr>
            <p:nvPr/>
          </p:nvSpPr>
          <p:spPr bwMode="auto">
            <a:xfrm flipV="1">
              <a:off x="902" y="972"/>
              <a:ext cx="216" cy="13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4578" name="Line 34"/>
            <p:cNvSpPr>
              <a:spLocks noChangeShapeType="1"/>
            </p:cNvSpPr>
            <p:nvPr/>
          </p:nvSpPr>
          <p:spPr bwMode="auto">
            <a:xfrm flipV="1">
              <a:off x="1118" y="945"/>
              <a:ext cx="91" cy="27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644579" name="Line 35"/>
          <p:cNvSpPr>
            <a:spLocks noChangeShapeType="1"/>
          </p:cNvSpPr>
          <p:nvPr/>
        </p:nvSpPr>
        <p:spPr bwMode="auto">
          <a:xfrm>
            <a:off x="2928938" y="2352675"/>
            <a:ext cx="511175" cy="0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644580" name="Text Box 36"/>
          <p:cNvSpPr txBox="1">
            <a:spLocks noChangeArrowheads="1"/>
          </p:cNvSpPr>
          <p:nvPr/>
        </p:nvSpPr>
        <p:spPr bwMode="auto">
          <a:xfrm>
            <a:off x="3014663" y="1854200"/>
            <a:ext cx="169862" cy="300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0766" tIns="40383" rIns="80766" bIns="40383"/>
          <a:lstStyle>
            <a:lvl1pPr defTabSz="403225">
              <a:tabLst>
                <a:tab pos="0" algn="l"/>
                <a:tab pos="401638" algn="l"/>
                <a:tab pos="804863" algn="l"/>
                <a:tab pos="1208088" algn="l"/>
                <a:tab pos="1611313" algn="l"/>
                <a:tab pos="2014538" algn="l"/>
                <a:tab pos="2417763" algn="l"/>
                <a:tab pos="2820988" algn="l"/>
                <a:tab pos="3224213" algn="l"/>
                <a:tab pos="3627438" algn="l"/>
                <a:tab pos="4030663" algn="l"/>
                <a:tab pos="4433888" algn="l"/>
                <a:tab pos="4837113" algn="l"/>
                <a:tab pos="5240338" algn="l"/>
                <a:tab pos="5643563" algn="l"/>
                <a:tab pos="6046788" algn="l"/>
                <a:tab pos="6450013" algn="l"/>
                <a:tab pos="6851650" algn="l"/>
                <a:tab pos="7254875" algn="l"/>
                <a:tab pos="7658100" algn="l"/>
                <a:tab pos="8061325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666750" indent="-257175" defTabSz="403225">
              <a:tabLst>
                <a:tab pos="0" algn="l"/>
                <a:tab pos="401638" algn="l"/>
                <a:tab pos="804863" algn="l"/>
                <a:tab pos="1208088" algn="l"/>
                <a:tab pos="1611313" algn="l"/>
                <a:tab pos="2014538" algn="l"/>
                <a:tab pos="2417763" algn="l"/>
                <a:tab pos="2820988" algn="l"/>
                <a:tab pos="3224213" algn="l"/>
                <a:tab pos="3627438" algn="l"/>
                <a:tab pos="4030663" algn="l"/>
                <a:tab pos="4433888" algn="l"/>
                <a:tab pos="4837113" algn="l"/>
                <a:tab pos="5240338" algn="l"/>
                <a:tab pos="5643563" algn="l"/>
                <a:tab pos="6046788" algn="l"/>
                <a:tab pos="6450013" algn="l"/>
                <a:tab pos="6851650" algn="l"/>
                <a:tab pos="7254875" algn="l"/>
                <a:tab pos="7658100" algn="l"/>
                <a:tab pos="8061325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025525" indent="-204788" defTabSz="403225">
              <a:tabLst>
                <a:tab pos="0" algn="l"/>
                <a:tab pos="401638" algn="l"/>
                <a:tab pos="804863" algn="l"/>
                <a:tab pos="1208088" algn="l"/>
                <a:tab pos="1611313" algn="l"/>
                <a:tab pos="2014538" algn="l"/>
                <a:tab pos="2417763" algn="l"/>
                <a:tab pos="2820988" algn="l"/>
                <a:tab pos="3224213" algn="l"/>
                <a:tab pos="3627438" algn="l"/>
                <a:tab pos="4030663" algn="l"/>
                <a:tab pos="4433888" algn="l"/>
                <a:tab pos="4837113" algn="l"/>
                <a:tab pos="5240338" algn="l"/>
                <a:tab pos="5643563" algn="l"/>
                <a:tab pos="6046788" algn="l"/>
                <a:tab pos="6450013" algn="l"/>
                <a:tab pos="6851650" algn="l"/>
                <a:tab pos="7254875" algn="l"/>
                <a:tab pos="7658100" algn="l"/>
                <a:tab pos="8061325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436688" indent="-206375" defTabSz="403225">
              <a:tabLst>
                <a:tab pos="0" algn="l"/>
                <a:tab pos="401638" algn="l"/>
                <a:tab pos="804863" algn="l"/>
                <a:tab pos="1208088" algn="l"/>
                <a:tab pos="1611313" algn="l"/>
                <a:tab pos="2014538" algn="l"/>
                <a:tab pos="2417763" algn="l"/>
                <a:tab pos="2820988" algn="l"/>
                <a:tab pos="3224213" algn="l"/>
                <a:tab pos="3627438" algn="l"/>
                <a:tab pos="4030663" algn="l"/>
                <a:tab pos="4433888" algn="l"/>
                <a:tab pos="4837113" algn="l"/>
                <a:tab pos="5240338" algn="l"/>
                <a:tab pos="5643563" algn="l"/>
                <a:tab pos="6046788" algn="l"/>
                <a:tab pos="6450013" algn="l"/>
                <a:tab pos="6851650" algn="l"/>
                <a:tab pos="7254875" algn="l"/>
                <a:tab pos="7658100" algn="l"/>
                <a:tab pos="8061325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1846263" indent="-204788" defTabSz="403225">
              <a:tabLst>
                <a:tab pos="0" algn="l"/>
                <a:tab pos="401638" algn="l"/>
                <a:tab pos="804863" algn="l"/>
                <a:tab pos="1208088" algn="l"/>
                <a:tab pos="1611313" algn="l"/>
                <a:tab pos="2014538" algn="l"/>
                <a:tab pos="2417763" algn="l"/>
                <a:tab pos="2820988" algn="l"/>
                <a:tab pos="3224213" algn="l"/>
                <a:tab pos="3627438" algn="l"/>
                <a:tab pos="4030663" algn="l"/>
                <a:tab pos="4433888" algn="l"/>
                <a:tab pos="4837113" algn="l"/>
                <a:tab pos="5240338" algn="l"/>
                <a:tab pos="5643563" algn="l"/>
                <a:tab pos="6046788" algn="l"/>
                <a:tab pos="6450013" algn="l"/>
                <a:tab pos="6851650" algn="l"/>
                <a:tab pos="7254875" algn="l"/>
                <a:tab pos="7658100" algn="l"/>
                <a:tab pos="8061325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303463" indent="-204788" defTabSz="403225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01638" algn="l"/>
                <a:tab pos="804863" algn="l"/>
                <a:tab pos="1208088" algn="l"/>
                <a:tab pos="1611313" algn="l"/>
                <a:tab pos="2014538" algn="l"/>
                <a:tab pos="2417763" algn="l"/>
                <a:tab pos="2820988" algn="l"/>
                <a:tab pos="3224213" algn="l"/>
                <a:tab pos="3627438" algn="l"/>
                <a:tab pos="4030663" algn="l"/>
                <a:tab pos="4433888" algn="l"/>
                <a:tab pos="4837113" algn="l"/>
                <a:tab pos="5240338" algn="l"/>
                <a:tab pos="5643563" algn="l"/>
                <a:tab pos="6046788" algn="l"/>
                <a:tab pos="6450013" algn="l"/>
                <a:tab pos="6851650" algn="l"/>
                <a:tab pos="7254875" algn="l"/>
                <a:tab pos="7658100" algn="l"/>
                <a:tab pos="8061325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760663" indent="-204788" defTabSz="403225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01638" algn="l"/>
                <a:tab pos="804863" algn="l"/>
                <a:tab pos="1208088" algn="l"/>
                <a:tab pos="1611313" algn="l"/>
                <a:tab pos="2014538" algn="l"/>
                <a:tab pos="2417763" algn="l"/>
                <a:tab pos="2820988" algn="l"/>
                <a:tab pos="3224213" algn="l"/>
                <a:tab pos="3627438" algn="l"/>
                <a:tab pos="4030663" algn="l"/>
                <a:tab pos="4433888" algn="l"/>
                <a:tab pos="4837113" algn="l"/>
                <a:tab pos="5240338" algn="l"/>
                <a:tab pos="5643563" algn="l"/>
                <a:tab pos="6046788" algn="l"/>
                <a:tab pos="6450013" algn="l"/>
                <a:tab pos="6851650" algn="l"/>
                <a:tab pos="7254875" algn="l"/>
                <a:tab pos="7658100" algn="l"/>
                <a:tab pos="8061325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217863" indent="-204788" defTabSz="403225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01638" algn="l"/>
                <a:tab pos="804863" algn="l"/>
                <a:tab pos="1208088" algn="l"/>
                <a:tab pos="1611313" algn="l"/>
                <a:tab pos="2014538" algn="l"/>
                <a:tab pos="2417763" algn="l"/>
                <a:tab pos="2820988" algn="l"/>
                <a:tab pos="3224213" algn="l"/>
                <a:tab pos="3627438" algn="l"/>
                <a:tab pos="4030663" algn="l"/>
                <a:tab pos="4433888" algn="l"/>
                <a:tab pos="4837113" algn="l"/>
                <a:tab pos="5240338" algn="l"/>
                <a:tab pos="5643563" algn="l"/>
                <a:tab pos="6046788" algn="l"/>
                <a:tab pos="6450013" algn="l"/>
                <a:tab pos="6851650" algn="l"/>
                <a:tab pos="7254875" algn="l"/>
                <a:tab pos="7658100" algn="l"/>
                <a:tab pos="8061325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675063" indent="-204788" defTabSz="403225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01638" algn="l"/>
                <a:tab pos="804863" algn="l"/>
                <a:tab pos="1208088" algn="l"/>
                <a:tab pos="1611313" algn="l"/>
                <a:tab pos="2014538" algn="l"/>
                <a:tab pos="2417763" algn="l"/>
                <a:tab pos="2820988" algn="l"/>
                <a:tab pos="3224213" algn="l"/>
                <a:tab pos="3627438" algn="l"/>
                <a:tab pos="4030663" algn="l"/>
                <a:tab pos="4433888" algn="l"/>
                <a:tab pos="4837113" algn="l"/>
                <a:tab pos="5240338" algn="l"/>
                <a:tab pos="5643563" algn="l"/>
                <a:tab pos="6046788" algn="l"/>
                <a:tab pos="6450013" algn="l"/>
                <a:tab pos="6851650" algn="l"/>
                <a:tab pos="7254875" algn="l"/>
                <a:tab pos="7658100" algn="l"/>
                <a:tab pos="8061325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buSzPct val="100000"/>
            </a:pPr>
            <a:r>
              <a:rPr lang="en-US" sz="2200" b="0">
                <a:solidFill>
                  <a:srgbClr val="000000"/>
                </a:solidFill>
                <a:latin typeface="Symbol" charset="0"/>
                <a:cs typeface="ＭＳ Ｐゴシック" charset="0"/>
                <a:sym typeface="Symbol" charset="0"/>
              </a:rPr>
              <a:t></a:t>
            </a:r>
            <a:endParaRPr lang="en-US" sz="2200" b="0">
              <a:solidFill>
                <a:srgbClr val="000000"/>
              </a:solidFill>
              <a:latin typeface="Arial" charset="0"/>
              <a:cs typeface="ＭＳ Ｐゴシック" charset="0"/>
            </a:endParaRPr>
          </a:p>
        </p:txBody>
      </p:sp>
      <p:sp>
        <p:nvSpPr>
          <p:cNvPr id="1644581" name="Text Box 37"/>
          <p:cNvSpPr txBox="1">
            <a:spLocks noChangeArrowheads="1"/>
          </p:cNvSpPr>
          <p:nvPr/>
        </p:nvSpPr>
        <p:spPr bwMode="auto">
          <a:xfrm>
            <a:off x="3270250" y="2159000"/>
            <a:ext cx="169863" cy="29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80766" tIns="40383" rIns="80766" bIns="40383"/>
          <a:lstStyle>
            <a:lvl1pPr defTabSz="403225">
              <a:tabLst>
                <a:tab pos="0" algn="l"/>
                <a:tab pos="401638" algn="l"/>
                <a:tab pos="804863" algn="l"/>
                <a:tab pos="1208088" algn="l"/>
                <a:tab pos="1611313" algn="l"/>
                <a:tab pos="2014538" algn="l"/>
                <a:tab pos="2417763" algn="l"/>
                <a:tab pos="2820988" algn="l"/>
                <a:tab pos="3224213" algn="l"/>
                <a:tab pos="3627438" algn="l"/>
                <a:tab pos="4030663" algn="l"/>
                <a:tab pos="4433888" algn="l"/>
                <a:tab pos="4837113" algn="l"/>
                <a:tab pos="5240338" algn="l"/>
                <a:tab pos="5643563" algn="l"/>
                <a:tab pos="6046788" algn="l"/>
                <a:tab pos="6450013" algn="l"/>
                <a:tab pos="6851650" algn="l"/>
                <a:tab pos="7254875" algn="l"/>
                <a:tab pos="7658100" algn="l"/>
                <a:tab pos="8061325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666750" indent="-257175" defTabSz="403225">
              <a:tabLst>
                <a:tab pos="0" algn="l"/>
                <a:tab pos="401638" algn="l"/>
                <a:tab pos="804863" algn="l"/>
                <a:tab pos="1208088" algn="l"/>
                <a:tab pos="1611313" algn="l"/>
                <a:tab pos="2014538" algn="l"/>
                <a:tab pos="2417763" algn="l"/>
                <a:tab pos="2820988" algn="l"/>
                <a:tab pos="3224213" algn="l"/>
                <a:tab pos="3627438" algn="l"/>
                <a:tab pos="4030663" algn="l"/>
                <a:tab pos="4433888" algn="l"/>
                <a:tab pos="4837113" algn="l"/>
                <a:tab pos="5240338" algn="l"/>
                <a:tab pos="5643563" algn="l"/>
                <a:tab pos="6046788" algn="l"/>
                <a:tab pos="6450013" algn="l"/>
                <a:tab pos="6851650" algn="l"/>
                <a:tab pos="7254875" algn="l"/>
                <a:tab pos="7658100" algn="l"/>
                <a:tab pos="8061325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1025525" indent="-204788" defTabSz="403225">
              <a:tabLst>
                <a:tab pos="0" algn="l"/>
                <a:tab pos="401638" algn="l"/>
                <a:tab pos="804863" algn="l"/>
                <a:tab pos="1208088" algn="l"/>
                <a:tab pos="1611313" algn="l"/>
                <a:tab pos="2014538" algn="l"/>
                <a:tab pos="2417763" algn="l"/>
                <a:tab pos="2820988" algn="l"/>
                <a:tab pos="3224213" algn="l"/>
                <a:tab pos="3627438" algn="l"/>
                <a:tab pos="4030663" algn="l"/>
                <a:tab pos="4433888" algn="l"/>
                <a:tab pos="4837113" algn="l"/>
                <a:tab pos="5240338" algn="l"/>
                <a:tab pos="5643563" algn="l"/>
                <a:tab pos="6046788" algn="l"/>
                <a:tab pos="6450013" algn="l"/>
                <a:tab pos="6851650" algn="l"/>
                <a:tab pos="7254875" algn="l"/>
                <a:tab pos="7658100" algn="l"/>
                <a:tab pos="8061325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436688" indent="-206375" defTabSz="403225">
              <a:tabLst>
                <a:tab pos="0" algn="l"/>
                <a:tab pos="401638" algn="l"/>
                <a:tab pos="804863" algn="l"/>
                <a:tab pos="1208088" algn="l"/>
                <a:tab pos="1611313" algn="l"/>
                <a:tab pos="2014538" algn="l"/>
                <a:tab pos="2417763" algn="l"/>
                <a:tab pos="2820988" algn="l"/>
                <a:tab pos="3224213" algn="l"/>
                <a:tab pos="3627438" algn="l"/>
                <a:tab pos="4030663" algn="l"/>
                <a:tab pos="4433888" algn="l"/>
                <a:tab pos="4837113" algn="l"/>
                <a:tab pos="5240338" algn="l"/>
                <a:tab pos="5643563" algn="l"/>
                <a:tab pos="6046788" algn="l"/>
                <a:tab pos="6450013" algn="l"/>
                <a:tab pos="6851650" algn="l"/>
                <a:tab pos="7254875" algn="l"/>
                <a:tab pos="7658100" algn="l"/>
                <a:tab pos="8061325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1846263" indent="-204788" defTabSz="403225">
              <a:tabLst>
                <a:tab pos="0" algn="l"/>
                <a:tab pos="401638" algn="l"/>
                <a:tab pos="804863" algn="l"/>
                <a:tab pos="1208088" algn="l"/>
                <a:tab pos="1611313" algn="l"/>
                <a:tab pos="2014538" algn="l"/>
                <a:tab pos="2417763" algn="l"/>
                <a:tab pos="2820988" algn="l"/>
                <a:tab pos="3224213" algn="l"/>
                <a:tab pos="3627438" algn="l"/>
                <a:tab pos="4030663" algn="l"/>
                <a:tab pos="4433888" algn="l"/>
                <a:tab pos="4837113" algn="l"/>
                <a:tab pos="5240338" algn="l"/>
                <a:tab pos="5643563" algn="l"/>
                <a:tab pos="6046788" algn="l"/>
                <a:tab pos="6450013" algn="l"/>
                <a:tab pos="6851650" algn="l"/>
                <a:tab pos="7254875" algn="l"/>
                <a:tab pos="7658100" algn="l"/>
                <a:tab pos="8061325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303463" indent="-204788" defTabSz="403225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01638" algn="l"/>
                <a:tab pos="804863" algn="l"/>
                <a:tab pos="1208088" algn="l"/>
                <a:tab pos="1611313" algn="l"/>
                <a:tab pos="2014538" algn="l"/>
                <a:tab pos="2417763" algn="l"/>
                <a:tab pos="2820988" algn="l"/>
                <a:tab pos="3224213" algn="l"/>
                <a:tab pos="3627438" algn="l"/>
                <a:tab pos="4030663" algn="l"/>
                <a:tab pos="4433888" algn="l"/>
                <a:tab pos="4837113" algn="l"/>
                <a:tab pos="5240338" algn="l"/>
                <a:tab pos="5643563" algn="l"/>
                <a:tab pos="6046788" algn="l"/>
                <a:tab pos="6450013" algn="l"/>
                <a:tab pos="6851650" algn="l"/>
                <a:tab pos="7254875" algn="l"/>
                <a:tab pos="7658100" algn="l"/>
                <a:tab pos="8061325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760663" indent="-204788" defTabSz="403225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01638" algn="l"/>
                <a:tab pos="804863" algn="l"/>
                <a:tab pos="1208088" algn="l"/>
                <a:tab pos="1611313" algn="l"/>
                <a:tab pos="2014538" algn="l"/>
                <a:tab pos="2417763" algn="l"/>
                <a:tab pos="2820988" algn="l"/>
                <a:tab pos="3224213" algn="l"/>
                <a:tab pos="3627438" algn="l"/>
                <a:tab pos="4030663" algn="l"/>
                <a:tab pos="4433888" algn="l"/>
                <a:tab pos="4837113" algn="l"/>
                <a:tab pos="5240338" algn="l"/>
                <a:tab pos="5643563" algn="l"/>
                <a:tab pos="6046788" algn="l"/>
                <a:tab pos="6450013" algn="l"/>
                <a:tab pos="6851650" algn="l"/>
                <a:tab pos="7254875" algn="l"/>
                <a:tab pos="7658100" algn="l"/>
                <a:tab pos="8061325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217863" indent="-204788" defTabSz="403225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01638" algn="l"/>
                <a:tab pos="804863" algn="l"/>
                <a:tab pos="1208088" algn="l"/>
                <a:tab pos="1611313" algn="l"/>
                <a:tab pos="2014538" algn="l"/>
                <a:tab pos="2417763" algn="l"/>
                <a:tab pos="2820988" algn="l"/>
                <a:tab pos="3224213" algn="l"/>
                <a:tab pos="3627438" algn="l"/>
                <a:tab pos="4030663" algn="l"/>
                <a:tab pos="4433888" algn="l"/>
                <a:tab pos="4837113" algn="l"/>
                <a:tab pos="5240338" algn="l"/>
                <a:tab pos="5643563" algn="l"/>
                <a:tab pos="6046788" algn="l"/>
                <a:tab pos="6450013" algn="l"/>
                <a:tab pos="6851650" algn="l"/>
                <a:tab pos="7254875" algn="l"/>
                <a:tab pos="7658100" algn="l"/>
                <a:tab pos="8061325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675063" indent="-204788" defTabSz="403225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01638" algn="l"/>
                <a:tab pos="804863" algn="l"/>
                <a:tab pos="1208088" algn="l"/>
                <a:tab pos="1611313" algn="l"/>
                <a:tab pos="2014538" algn="l"/>
                <a:tab pos="2417763" algn="l"/>
                <a:tab pos="2820988" algn="l"/>
                <a:tab pos="3224213" algn="l"/>
                <a:tab pos="3627438" algn="l"/>
                <a:tab pos="4030663" algn="l"/>
                <a:tab pos="4433888" algn="l"/>
                <a:tab pos="4837113" algn="l"/>
                <a:tab pos="5240338" algn="l"/>
                <a:tab pos="5643563" algn="l"/>
                <a:tab pos="6046788" algn="l"/>
                <a:tab pos="6450013" algn="l"/>
                <a:tab pos="6851650" algn="l"/>
                <a:tab pos="7254875" algn="l"/>
                <a:tab pos="7658100" algn="l"/>
                <a:tab pos="8061325" algn="l"/>
              </a:tabLs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>
              <a:buSzPct val="100000"/>
            </a:pPr>
            <a:r>
              <a:rPr lang="en-US" sz="1000">
                <a:solidFill>
                  <a:srgbClr val="000000"/>
                </a:solidFill>
                <a:latin typeface="Arial" charset="0"/>
                <a:cs typeface="ＭＳ Ｐゴシック" charset="0"/>
              </a:rPr>
              <a:t>)</a:t>
            </a:r>
          </a:p>
        </p:txBody>
      </p:sp>
      <p:sp>
        <p:nvSpPr>
          <p:cNvPr id="1644582" name="Rectangle 38"/>
          <p:cNvSpPr>
            <a:spLocks/>
          </p:cNvSpPr>
          <p:nvPr/>
        </p:nvSpPr>
        <p:spPr bwMode="auto">
          <a:xfrm>
            <a:off x="1327150" y="2365375"/>
            <a:ext cx="246063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ctr" defTabSz="642938"/>
            <a:r>
              <a:rPr lang="en-US" sz="2000" b="0">
                <a:latin typeface="Gill Sans" charset="0"/>
                <a:cs typeface="Gill Sans" charset="0"/>
              </a:rPr>
              <a:t>E</a:t>
            </a:r>
            <a:r>
              <a:rPr lang="en-US" sz="2000" b="0" baseline="-6000">
                <a:latin typeface="Gill Sans" charset="0"/>
                <a:cs typeface="Gill Sans" charset="0"/>
              </a:rPr>
              <a:t>in</a:t>
            </a:r>
            <a:endParaRPr lang="en-US" sz="2800" b="0" baseline="-6000">
              <a:latin typeface="Gill Sans" charset="0"/>
              <a:cs typeface="Gill Sans" charset="0"/>
              <a:sym typeface="Gill Sans" charset="0"/>
            </a:endParaRPr>
          </a:p>
        </p:txBody>
      </p:sp>
      <p:sp>
        <p:nvSpPr>
          <p:cNvPr id="1644583" name="Rectangle 39"/>
          <p:cNvSpPr>
            <a:spLocks/>
          </p:cNvSpPr>
          <p:nvPr/>
        </p:nvSpPr>
        <p:spPr bwMode="auto">
          <a:xfrm>
            <a:off x="3482975" y="2466975"/>
            <a:ext cx="7080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ctr" defTabSz="642938"/>
            <a:r>
              <a:rPr lang="en-US" sz="2000" b="0">
                <a:latin typeface="Gill Sans" charset="0"/>
                <a:cs typeface="Gill Sans" charset="0"/>
                <a:sym typeface="Gill Sans" charset="0"/>
              </a:rPr>
              <a:t>E</a:t>
            </a:r>
            <a:r>
              <a:rPr lang="en-US" sz="2000" b="0" baseline="-6000">
                <a:latin typeface="Gill Sans" charset="0"/>
                <a:cs typeface="Gill Sans" charset="0"/>
                <a:sym typeface="Gill Sans" charset="0"/>
              </a:rPr>
              <a:t>in</a:t>
            </a:r>
            <a:r>
              <a:rPr lang="en-US" sz="2000" b="0">
                <a:latin typeface="Lucida Grande" charset="0"/>
                <a:cs typeface="Lucida Grande" charset="0"/>
                <a:sym typeface="Gill Sans" charset="0"/>
              </a:rPr>
              <a:t>-ΔΕ</a:t>
            </a:r>
          </a:p>
        </p:txBody>
      </p:sp>
      <p:sp>
        <p:nvSpPr>
          <p:cNvPr id="1644597" name="Rectangle 5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ym typeface="Symbol" charset="0"/>
              </a:rPr>
              <a:t>CMS: </a:t>
            </a:r>
            <a:r>
              <a:rPr lang="de-DE" dirty="0"/>
              <a:t>-Jet </a:t>
            </a:r>
            <a:r>
              <a:rPr lang="de-DE" dirty="0" err="1"/>
              <a:t>Correlations</a:t>
            </a:r>
            <a:endParaRPr lang="en-US" dirty="0"/>
          </a:p>
        </p:txBody>
      </p:sp>
      <p:sp>
        <p:nvSpPr>
          <p:cNvPr id="1644598" name="Rectangle 54"/>
          <p:cNvSpPr>
            <a:spLocks noGrp="1" noChangeArrowheads="1"/>
          </p:cNvSpPr>
          <p:nvPr>
            <p:ph type="body" idx="1"/>
          </p:nvPr>
        </p:nvSpPr>
        <p:spPr>
          <a:xfrm>
            <a:off x="666750" y="3810000"/>
            <a:ext cx="7810500" cy="1905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de-DE" sz="2500"/>
              <a:t>Correlate Isolated Photons with Jets</a:t>
            </a:r>
          </a:p>
          <a:p>
            <a:pPr lvl="1">
              <a:lnSpc>
                <a:spcPct val="90000"/>
              </a:lnSpc>
            </a:pPr>
            <a:r>
              <a:rPr lang="de-DE" sz="2100"/>
              <a:t>Photons do not interact with the medium</a:t>
            </a:r>
          </a:p>
          <a:p>
            <a:pPr lvl="2">
              <a:lnSpc>
                <a:spcPct val="90000"/>
              </a:lnSpc>
            </a:pPr>
            <a:r>
              <a:rPr lang="de-DE" sz="1900"/>
              <a:t>Tag initial parton energy and direction</a:t>
            </a:r>
          </a:p>
          <a:p>
            <a:pPr lvl="1">
              <a:lnSpc>
                <a:spcPct val="90000"/>
              </a:lnSpc>
            </a:pPr>
            <a:r>
              <a:rPr lang="de-DE" sz="2100">
                <a:sym typeface="Symbol" charset="0"/>
              </a:rPr>
              <a:t></a:t>
            </a:r>
            <a:r>
              <a:rPr lang="de-DE" sz="2100"/>
              <a:t>-Jet channel selects predominantly quark jets</a:t>
            </a:r>
          </a:p>
          <a:p>
            <a:pPr>
              <a:lnSpc>
                <a:spcPct val="90000"/>
              </a:lnSpc>
            </a:pPr>
            <a:endParaRPr lang="en-US" sz="250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6/14/12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Hot QCD Matter - Lecture 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1343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7645C8-70F8-1044-B507-6409C7AC712B}" type="slidenum">
              <a:rPr lang="en-US"/>
              <a:pPr/>
              <a:t>26</a:t>
            </a:fld>
            <a:endParaRPr lang="en-US"/>
          </a:p>
        </p:txBody>
      </p:sp>
      <p:sp>
        <p:nvSpPr>
          <p:cNvPr id="1645578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ym typeface="Symbol" charset="0"/>
              </a:rPr>
              <a:t>CMS: </a:t>
            </a:r>
            <a:r>
              <a:rPr lang="de-DE" dirty="0"/>
              <a:t>-Jet </a:t>
            </a:r>
            <a:r>
              <a:rPr lang="de-DE" dirty="0" err="1"/>
              <a:t>Momentum</a:t>
            </a:r>
            <a:r>
              <a:rPr lang="de-DE" dirty="0"/>
              <a:t> Balance</a:t>
            </a:r>
            <a:endParaRPr lang="en-US" dirty="0"/>
          </a:p>
        </p:txBody>
      </p:sp>
      <p:sp>
        <p:nvSpPr>
          <p:cNvPr id="1645579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723900" y="4191000"/>
            <a:ext cx="7696200" cy="7620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de-DE" sz="2500"/>
              <a:t>Momentum ratio shifts/decreases with centrality</a:t>
            </a:r>
          </a:p>
          <a:p>
            <a:pPr lvl="1">
              <a:lnSpc>
                <a:spcPct val="90000"/>
              </a:lnSpc>
            </a:pPr>
            <a:r>
              <a:rPr lang="de-DE" sz="2100"/>
              <a:t>jets shifting below the 30 GeV  p</a:t>
            </a:r>
            <a:r>
              <a:rPr lang="de-DE" sz="2100" baseline="-25000"/>
              <a:t>T </a:t>
            </a:r>
            <a:r>
              <a:rPr lang="de-DE" sz="2100"/>
              <a:t>threshold not included</a:t>
            </a:r>
          </a:p>
        </p:txBody>
      </p:sp>
      <p:pic>
        <p:nvPicPr>
          <p:cNvPr id="1645580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981075"/>
            <a:ext cx="8856663" cy="2401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45581" name="Rectangle 13"/>
          <p:cNvSpPr>
            <a:spLocks noChangeArrowheads="1"/>
          </p:cNvSpPr>
          <p:nvPr/>
        </p:nvSpPr>
        <p:spPr bwMode="auto">
          <a:xfrm>
            <a:off x="5737225" y="6153150"/>
            <a:ext cx="2380129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 b="0" dirty="0" smtClean="0">
                <a:latin typeface="Arial" charset="0"/>
                <a:cs typeface="ＭＳ Ｐゴシック" charset="0"/>
              </a:rPr>
              <a:t>C. Roland, Hard Probes ‘12</a:t>
            </a:r>
            <a:endParaRPr lang="en-US" sz="1400" b="0" dirty="0">
              <a:latin typeface="Arial" charset="0"/>
              <a:cs typeface="ＭＳ Ｐゴシック" charset="0"/>
            </a:endParaRPr>
          </a:p>
        </p:txBody>
      </p:sp>
      <p:sp>
        <p:nvSpPr>
          <p:cNvPr id="1645588" name="TextBox 2"/>
          <p:cNvSpPr txBox="1">
            <a:spLocks noChangeArrowheads="1"/>
          </p:cNvSpPr>
          <p:nvPr/>
        </p:nvSpPr>
        <p:spPr bwMode="auto">
          <a:xfrm>
            <a:off x="4953000" y="1042988"/>
            <a:ext cx="1676400" cy="4572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058" tIns="41029" rIns="82058" bIns="41029"/>
          <a:lstStyle>
            <a:lvl1pPr defTabSz="820738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409575" defTabSz="820738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820738" defTabSz="820738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230313" defTabSz="820738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1641475" defTabSz="820738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098675" defTabSz="8207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555875" defTabSz="8207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013075" defTabSz="8207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470275" defTabSz="8207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sz="1400">
                <a:latin typeface="Helvetica" charset="0"/>
              </a:rPr>
              <a:t> </a:t>
            </a:r>
            <a:endParaRPr lang="en-US" sz="1400">
              <a:solidFill>
                <a:srgbClr val="000000"/>
              </a:solidFill>
              <a:latin typeface="Arial" charset="0"/>
              <a:cs typeface="ＭＳ Ｐゴシック" charset="0"/>
            </a:endParaRPr>
          </a:p>
        </p:txBody>
      </p:sp>
      <p:sp>
        <p:nvSpPr>
          <p:cNvPr id="1645589" name="TextBox 2"/>
          <p:cNvSpPr txBox="1">
            <a:spLocks noChangeArrowheads="1"/>
          </p:cNvSpPr>
          <p:nvPr/>
        </p:nvSpPr>
        <p:spPr bwMode="auto">
          <a:xfrm>
            <a:off x="4838700" y="990600"/>
            <a:ext cx="2209800" cy="280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058" tIns="41029" rIns="82058" bIns="41029">
            <a:spAutoFit/>
          </a:bodyPr>
          <a:lstStyle>
            <a:lvl1pPr defTabSz="820738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409575" defTabSz="820738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820738" defTabSz="820738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230313" defTabSz="820738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1641475" defTabSz="820738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098675" defTabSz="8207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555875" defTabSz="8207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013075" defTabSz="8207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470275" defTabSz="8207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sz="1300">
                <a:latin typeface="Helvetica" charset="0"/>
              </a:rPr>
              <a:t>p</a:t>
            </a:r>
            <a:r>
              <a:rPr lang="en-US" sz="1300" baseline="-25000">
                <a:latin typeface="Helvetica" charset="0"/>
              </a:rPr>
              <a:t>T</a:t>
            </a:r>
            <a:r>
              <a:rPr lang="en-US" sz="1300" baseline="30000">
                <a:latin typeface="Symbol" charset="0"/>
                <a:sym typeface="Symbol" charset="0"/>
              </a:rPr>
              <a:t></a:t>
            </a:r>
            <a:r>
              <a:rPr lang="en-US" sz="1300">
                <a:latin typeface="Helvetica" charset="0"/>
              </a:rPr>
              <a:t>&gt; 60 GeV/c |</a:t>
            </a:r>
            <a:r>
              <a:rPr lang="en-US" sz="1300">
                <a:latin typeface="Symbol" charset="0"/>
                <a:sym typeface="Symbol" charset="0"/>
              </a:rPr>
              <a:t></a:t>
            </a:r>
            <a:r>
              <a:rPr lang="en-US" sz="1300">
                <a:latin typeface="Helvetica" charset="0"/>
              </a:rPr>
              <a:t>| &lt; 1.44</a:t>
            </a:r>
            <a:endParaRPr lang="en-US" sz="1400">
              <a:solidFill>
                <a:srgbClr val="000000"/>
              </a:solidFill>
              <a:latin typeface="Arial" charset="0"/>
              <a:cs typeface="ＭＳ Ｐゴシック" charset="0"/>
            </a:endParaRPr>
          </a:p>
        </p:txBody>
      </p:sp>
      <p:sp>
        <p:nvSpPr>
          <p:cNvPr id="1645590" name="TextBox 2"/>
          <p:cNvSpPr txBox="1">
            <a:spLocks noChangeArrowheads="1"/>
          </p:cNvSpPr>
          <p:nvPr/>
        </p:nvSpPr>
        <p:spPr bwMode="auto">
          <a:xfrm>
            <a:off x="4838700" y="1239838"/>
            <a:ext cx="2209800" cy="280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058" tIns="41029" rIns="82058" bIns="41029">
            <a:spAutoFit/>
          </a:bodyPr>
          <a:lstStyle>
            <a:lvl1pPr defTabSz="820738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409575" defTabSz="820738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820738" defTabSz="820738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230313" defTabSz="820738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1641475" defTabSz="820738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098675" defTabSz="8207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555875" defTabSz="8207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013075" defTabSz="8207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470275" defTabSz="8207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sz="1300">
                <a:latin typeface="Helvetica" charset="0"/>
              </a:rPr>
              <a:t>p</a:t>
            </a:r>
            <a:r>
              <a:rPr lang="en-US" sz="1300" baseline="-25000">
                <a:latin typeface="Helvetica" charset="0"/>
              </a:rPr>
              <a:t>T</a:t>
            </a:r>
            <a:r>
              <a:rPr lang="en-US" sz="1300" baseline="30000">
                <a:latin typeface="Helvetica" charset="0"/>
              </a:rPr>
              <a:t>Jet</a:t>
            </a:r>
            <a:r>
              <a:rPr lang="en-US" sz="1300">
                <a:latin typeface="Helvetica" charset="0"/>
              </a:rPr>
              <a:t>&gt; 30 GeV/c |</a:t>
            </a:r>
            <a:r>
              <a:rPr lang="en-US" sz="1300">
                <a:latin typeface="Symbol" charset="0"/>
                <a:sym typeface="Symbol" charset="0"/>
              </a:rPr>
              <a:t></a:t>
            </a:r>
            <a:r>
              <a:rPr lang="en-US" sz="1300">
                <a:latin typeface="Helvetica" charset="0"/>
              </a:rPr>
              <a:t>| &lt; 1.6</a:t>
            </a:r>
            <a:endParaRPr lang="en-US" sz="1400">
              <a:solidFill>
                <a:srgbClr val="000000"/>
              </a:solidFill>
              <a:latin typeface="Arial" charset="0"/>
              <a:cs typeface="ＭＳ Ｐゴシック" charset="0"/>
            </a:endParaRPr>
          </a:p>
        </p:txBody>
      </p:sp>
      <p:sp>
        <p:nvSpPr>
          <p:cNvPr id="1645591" name="TextBox 2"/>
          <p:cNvSpPr txBox="1">
            <a:spLocks noChangeArrowheads="1"/>
          </p:cNvSpPr>
          <p:nvPr/>
        </p:nvSpPr>
        <p:spPr bwMode="auto">
          <a:xfrm>
            <a:off x="838200" y="1066800"/>
            <a:ext cx="228600" cy="2286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058" tIns="41029" rIns="82058" bIns="41029"/>
          <a:lstStyle>
            <a:lvl1pPr defTabSz="820738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409575" defTabSz="820738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820738" defTabSz="820738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230313" defTabSz="820738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1641475" defTabSz="820738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098675" defTabSz="8207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555875" defTabSz="8207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013075" defTabSz="8207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470275" defTabSz="8207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sz="1400">
                <a:latin typeface="Helvetica" charset="0"/>
              </a:rPr>
              <a:t> </a:t>
            </a:r>
            <a:endParaRPr lang="en-US" sz="1400">
              <a:solidFill>
                <a:srgbClr val="000000"/>
              </a:solidFill>
              <a:latin typeface="Arial" charset="0"/>
              <a:cs typeface="ＭＳ Ｐゴシック" charset="0"/>
            </a:endParaRPr>
          </a:p>
        </p:txBody>
      </p:sp>
      <p:sp>
        <p:nvSpPr>
          <p:cNvPr id="1645592" name="TextBox 2"/>
          <p:cNvSpPr txBox="1">
            <a:spLocks noChangeArrowheads="1"/>
          </p:cNvSpPr>
          <p:nvPr/>
        </p:nvSpPr>
        <p:spPr bwMode="auto">
          <a:xfrm>
            <a:off x="2895600" y="1066800"/>
            <a:ext cx="228600" cy="2286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058" tIns="41029" rIns="82058" bIns="41029"/>
          <a:lstStyle>
            <a:lvl1pPr defTabSz="820738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409575" defTabSz="820738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820738" defTabSz="820738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230313" defTabSz="820738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1641475" defTabSz="820738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098675" defTabSz="8207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555875" defTabSz="8207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013075" defTabSz="8207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470275" defTabSz="8207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sz="1400">
                <a:latin typeface="Helvetica" charset="0"/>
              </a:rPr>
              <a:t> </a:t>
            </a:r>
            <a:endParaRPr lang="en-US" sz="1400">
              <a:solidFill>
                <a:srgbClr val="000000"/>
              </a:solidFill>
              <a:latin typeface="Arial" charset="0"/>
              <a:cs typeface="ＭＳ Ｐゴシック" charset="0"/>
            </a:endParaRPr>
          </a:p>
        </p:txBody>
      </p:sp>
      <p:sp>
        <p:nvSpPr>
          <p:cNvPr id="1645593" name="TextBox 2"/>
          <p:cNvSpPr txBox="1">
            <a:spLocks noChangeArrowheads="1"/>
          </p:cNvSpPr>
          <p:nvPr/>
        </p:nvSpPr>
        <p:spPr bwMode="auto">
          <a:xfrm>
            <a:off x="6959600" y="1104900"/>
            <a:ext cx="228600" cy="2286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058" tIns="41029" rIns="82058" bIns="41029"/>
          <a:lstStyle>
            <a:lvl1pPr defTabSz="820738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409575" defTabSz="820738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820738" defTabSz="820738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230313" defTabSz="820738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1641475" defTabSz="820738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098675" defTabSz="8207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555875" defTabSz="8207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013075" defTabSz="8207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470275" defTabSz="8207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sz="1400">
                <a:latin typeface="Helvetica" charset="0"/>
              </a:rPr>
              <a:t> </a:t>
            </a:r>
            <a:endParaRPr lang="en-US" sz="1400">
              <a:solidFill>
                <a:srgbClr val="000000"/>
              </a:solidFill>
              <a:latin typeface="Arial" charset="0"/>
              <a:cs typeface="ＭＳ Ｐゴシック" charset="0"/>
            </a:endParaRPr>
          </a:p>
        </p:txBody>
      </p:sp>
      <p:sp>
        <p:nvSpPr>
          <p:cNvPr id="1645594" name="TextBox 2"/>
          <p:cNvSpPr txBox="1">
            <a:spLocks noChangeArrowheads="1"/>
          </p:cNvSpPr>
          <p:nvPr/>
        </p:nvSpPr>
        <p:spPr bwMode="auto">
          <a:xfrm>
            <a:off x="5626100" y="739775"/>
            <a:ext cx="3581400" cy="32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058" tIns="41029" rIns="82058" bIns="41029">
            <a:spAutoFit/>
          </a:bodyPr>
          <a:lstStyle>
            <a:lvl1pPr defTabSz="820738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409575" defTabSz="820738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820738" defTabSz="820738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230313" defTabSz="820738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1641475" defTabSz="820738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098675" defTabSz="8207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555875" defTabSz="8207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013075" defTabSz="8207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470275" defTabSz="820738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US" sz="1600" b="0">
                <a:solidFill>
                  <a:srgbClr val="000000"/>
                </a:solidFill>
                <a:latin typeface="Arial" charset="0"/>
                <a:cs typeface="ＭＳ Ｐゴシック" charset="0"/>
              </a:rPr>
              <a:t>Submitted to PLB, arXiv:1205.0206</a:t>
            </a:r>
          </a:p>
        </p:txBody>
      </p:sp>
      <p:sp>
        <p:nvSpPr>
          <p:cNvPr id="2" name="Oval 1"/>
          <p:cNvSpPr/>
          <p:nvPr/>
        </p:nvSpPr>
        <p:spPr>
          <a:xfrm>
            <a:off x="152400" y="838200"/>
            <a:ext cx="2971800" cy="2819400"/>
          </a:xfrm>
          <a:prstGeom prst="ellipse">
            <a:avLst/>
          </a:prstGeom>
          <a:noFill/>
          <a:ln w="38100" cmpd="sng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33400" y="3810000"/>
            <a:ext cx="8001000" cy="1323439"/>
          </a:xfrm>
          <a:prstGeom prst="rect">
            <a:avLst/>
          </a:prstGeom>
          <a:solidFill>
            <a:schemeClr val="bg1"/>
          </a:solidFill>
          <a:ln w="38100" cmpd="sng">
            <a:solidFill>
              <a:srgbClr val="008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+mn-lt"/>
              </a:rPr>
              <a:t>Peripheral collisions: no quenching expected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>
                <a:latin typeface="+mn-lt"/>
              </a:rPr>
              <a:t>MC (blue) and Data (red) distributions should match 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>
                <a:latin typeface="+mn-lt"/>
              </a:rPr>
              <a:t>but they don’t: issues with MC, residual fluctuations, biased jet reconstruction,…?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6/14/12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Hot QCD Matter - Lecture 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92748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E4F28C-278F-1441-90ED-A6ECD2EECB16}" type="slidenum">
              <a:rPr lang="en-US"/>
              <a:pPr/>
              <a:t>27</a:t>
            </a:fld>
            <a:endParaRPr lang="en-US"/>
          </a:p>
        </p:txBody>
      </p:sp>
      <p:grpSp>
        <p:nvGrpSpPr>
          <p:cNvPr id="1768455" name="Group 7"/>
          <p:cNvGrpSpPr>
            <a:grpSpLocks/>
          </p:cNvGrpSpPr>
          <p:nvPr/>
        </p:nvGrpSpPr>
        <p:grpSpPr bwMode="auto">
          <a:xfrm>
            <a:off x="25400" y="1066800"/>
            <a:ext cx="4572000" cy="4186238"/>
            <a:chOff x="68" y="605"/>
            <a:chExt cx="3039" cy="2889"/>
          </a:xfrm>
        </p:grpSpPr>
        <p:pic>
          <p:nvPicPr>
            <p:cNvPr id="1768456" name="Picture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" y="605"/>
              <a:ext cx="3039" cy="28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2472" y="672"/>
              <a:ext cx="498" cy="27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2050" dirty="0">
                  <a:latin typeface="Arial" pitchFamily="34" charset="0"/>
                  <a:ea typeface="ＭＳ Ｐゴシック" pitchFamily="34" charset="-128"/>
                  <a:cs typeface="Arial" pitchFamily="34" charset="0"/>
                </a:rPr>
                <a:t>CMS</a:t>
              </a:r>
            </a:p>
          </p:txBody>
        </p:sp>
      </p:grpSp>
      <p:grpSp>
        <p:nvGrpSpPr>
          <p:cNvPr id="1768452" name="Group 4"/>
          <p:cNvGrpSpPr>
            <a:grpSpLocks/>
          </p:cNvGrpSpPr>
          <p:nvPr/>
        </p:nvGrpSpPr>
        <p:grpSpPr bwMode="auto">
          <a:xfrm>
            <a:off x="4572000" y="1066800"/>
            <a:ext cx="4572000" cy="4191000"/>
            <a:chOff x="68" y="605"/>
            <a:chExt cx="3039" cy="2867"/>
          </a:xfrm>
        </p:grpSpPr>
        <p:pic>
          <p:nvPicPr>
            <p:cNvPr id="1768453" name="Picture 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" y="605"/>
              <a:ext cx="3039" cy="28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68454" name="Picture 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885" t="4745" r="15327" b="68886"/>
            <a:stretch>
              <a:fillRect/>
            </a:stretch>
          </p:blipFill>
          <p:spPr bwMode="auto">
            <a:xfrm>
              <a:off x="1338" y="935"/>
              <a:ext cx="1556" cy="7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768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sz="3200" dirty="0" smtClean="0">
                <a:sym typeface="Symbol" charset="0"/>
              </a:rPr>
              <a:t>CMS: </a:t>
            </a:r>
            <a:r>
              <a:rPr lang="de-DE" sz="3200" dirty="0"/>
              <a:t>-Jet </a:t>
            </a:r>
            <a:r>
              <a:rPr lang="de-DE" sz="3200" dirty="0" err="1"/>
              <a:t>Momentum</a:t>
            </a:r>
            <a:r>
              <a:rPr lang="de-DE" sz="3200" dirty="0"/>
              <a:t> Balance</a:t>
            </a:r>
            <a:r>
              <a:rPr lang="en-US" sz="3200" dirty="0"/>
              <a:t> vs. Centrality</a:t>
            </a:r>
          </a:p>
        </p:txBody>
      </p:sp>
      <p:sp>
        <p:nvSpPr>
          <p:cNvPr id="17684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5265738"/>
            <a:ext cx="9144000" cy="906462"/>
          </a:xfrm>
        </p:spPr>
        <p:txBody>
          <a:bodyPr/>
          <a:lstStyle/>
          <a:p>
            <a:pPr marL="0" indent="0">
              <a:lnSpc>
                <a:spcPct val="90000"/>
              </a:lnSpc>
              <a:buNone/>
            </a:pPr>
            <a:r>
              <a:rPr lang="de-DE" sz="2100" dirty="0" smtClean="0"/>
              <a:t>CMS </a:t>
            </a:r>
            <a:r>
              <a:rPr lang="de-DE" sz="2100" dirty="0" err="1" smtClean="0"/>
              <a:t>speaker‘s</a:t>
            </a:r>
            <a:r>
              <a:rPr lang="de-DE" sz="2100" dirty="0" smtClean="0"/>
              <a:t> </a:t>
            </a:r>
            <a:r>
              <a:rPr lang="de-DE" sz="2100" dirty="0" err="1" smtClean="0"/>
              <a:t>comments</a:t>
            </a:r>
            <a:r>
              <a:rPr lang="de-DE" sz="2100" dirty="0"/>
              <a:t>:</a:t>
            </a:r>
            <a:endParaRPr lang="de-DE" sz="2100" dirty="0" smtClean="0"/>
          </a:p>
          <a:p>
            <a:pPr>
              <a:lnSpc>
                <a:spcPct val="90000"/>
              </a:lnSpc>
            </a:pPr>
            <a:r>
              <a:rPr lang="de-DE" sz="2100" dirty="0" err="1" smtClean="0"/>
              <a:t>Significant</a:t>
            </a:r>
            <a:r>
              <a:rPr lang="de-DE" sz="2100" dirty="0" smtClean="0"/>
              <a:t> </a:t>
            </a:r>
            <a:r>
              <a:rPr lang="de-DE" sz="2100" dirty="0" err="1"/>
              <a:t>deviation</a:t>
            </a:r>
            <a:r>
              <a:rPr lang="de-DE" sz="2100" dirty="0"/>
              <a:t> </a:t>
            </a:r>
            <a:r>
              <a:rPr lang="de-DE" sz="2100" dirty="0" err="1"/>
              <a:t>of</a:t>
            </a:r>
            <a:r>
              <a:rPr lang="de-DE" sz="2100" dirty="0" err="1">
                <a:ea typeface="AppleGothic" charset="0"/>
                <a:cs typeface="AppleGothic" charset="0"/>
              </a:rPr>
              <a:t>〈</a:t>
            </a:r>
            <a:r>
              <a:rPr lang="de-DE" sz="2100" dirty="0" err="1"/>
              <a:t>x</a:t>
            </a:r>
            <a:r>
              <a:rPr lang="de-DE" sz="2100" baseline="-25000" dirty="0" err="1"/>
              <a:t>J</a:t>
            </a:r>
            <a:r>
              <a:rPr lang="de-DE" sz="2100" baseline="-25000" dirty="0">
                <a:latin typeface="Symbol" charset="0"/>
                <a:sym typeface="Symbol" charset="0"/>
              </a:rPr>
              <a:t></a:t>
            </a:r>
            <a:r>
              <a:rPr lang="de-DE" sz="2100" dirty="0">
                <a:ea typeface="AppleGothic" charset="0"/>
                <a:cs typeface="AppleGothic" charset="0"/>
              </a:rPr>
              <a:t>〉in </a:t>
            </a:r>
            <a:r>
              <a:rPr lang="de-DE" sz="2100" dirty="0" err="1"/>
              <a:t>PbPb</a:t>
            </a:r>
            <a:r>
              <a:rPr lang="de-DE" sz="2100" dirty="0"/>
              <a:t> </a:t>
            </a:r>
            <a:r>
              <a:rPr lang="de-DE" sz="2100" dirty="0" err="1"/>
              <a:t>compared</a:t>
            </a:r>
            <a:r>
              <a:rPr lang="de-DE" sz="2100" dirty="0"/>
              <a:t> </a:t>
            </a:r>
            <a:r>
              <a:rPr lang="de-DE" sz="2100" dirty="0" err="1"/>
              <a:t>to</a:t>
            </a:r>
            <a:r>
              <a:rPr lang="de-DE" sz="2100" dirty="0"/>
              <a:t> PYTHIA + HYDJET</a:t>
            </a:r>
          </a:p>
          <a:p>
            <a:pPr>
              <a:lnSpc>
                <a:spcPct val="90000"/>
              </a:lnSpc>
            </a:pPr>
            <a:r>
              <a:rPr lang="de-DE" sz="2100" dirty="0"/>
              <a:t>The </a:t>
            </a:r>
            <a:r>
              <a:rPr lang="de-DE" sz="2100" dirty="0" err="1"/>
              <a:t>centrality</a:t>
            </a:r>
            <a:r>
              <a:rPr lang="de-DE" sz="2100" dirty="0"/>
              <a:t> </a:t>
            </a:r>
            <a:r>
              <a:rPr lang="de-DE" sz="2100" dirty="0" err="1"/>
              <a:t>dependence</a:t>
            </a:r>
            <a:r>
              <a:rPr lang="de-DE" sz="2100" dirty="0"/>
              <a:t> </a:t>
            </a:r>
            <a:r>
              <a:rPr lang="de-DE" sz="2100" dirty="0" err="1"/>
              <a:t>is</a:t>
            </a:r>
            <a:r>
              <a:rPr lang="de-DE" sz="2100" dirty="0"/>
              <a:t> </a:t>
            </a:r>
            <a:r>
              <a:rPr lang="de-DE" sz="2100" dirty="0" err="1"/>
              <a:t>mostly</a:t>
            </a:r>
            <a:r>
              <a:rPr lang="de-DE" sz="2100" dirty="0"/>
              <a:t> </a:t>
            </a:r>
            <a:r>
              <a:rPr lang="de-DE" sz="2100" dirty="0" err="1"/>
              <a:t>visible</a:t>
            </a:r>
            <a:r>
              <a:rPr lang="de-DE" sz="2100" dirty="0"/>
              <a:t> in R</a:t>
            </a:r>
            <a:r>
              <a:rPr lang="de-DE" sz="2100" baseline="-25000" dirty="0"/>
              <a:t>J</a:t>
            </a:r>
            <a:r>
              <a:rPr lang="de-DE" sz="2100" baseline="-25000" dirty="0">
                <a:latin typeface="Symbol" charset="0"/>
                <a:sym typeface="Symbol" charset="0"/>
              </a:rPr>
              <a:t></a:t>
            </a:r>
            <a:r>
              <a:rPr lang="de-DE" sz="2100" dirty="0"/>
              <a:t> </a:t>
            </a:r>
          </a:p>
          <a:p>
            <a:pPr lvl="1">
              <a:lnSpc>
                <a:spcPct val="90000"/>
              </a:lnSpc>
            </a:pPr>
            <a:r>
              <a:rPr lang="de-DE" sz="1900" dirty="0" err="1"/>
              <a:t>jet</a:t>
            </a:r>
            <a:r>
              <a:rPr lang="de-DE" sz="1900" dirty="0"/>
              <a:t> </a:t>
            </a:r>
            <a:r>
              <a:rPr lang="de-DE" sz="1900" dirty="0" err="1"/>
              <a:t>p</a:t>
            </a:r>
            <a:r>
              <a:rPr lang="de-DE" sz="1900" baseline="-25000" dirty="0" err="1"/>
              <a:t>T</a:t>
            </a:r>
            <a:r>
              <a:rPr lang="de-DE" sz="1900" dirty="0"/>
              <a:t> </a:t>
            </a:r>
            <a:r>
              <a:rPr lang="de-DE" sz="1900" dirty="0" err="1"/>
              <a:t>shifting</a:t>
            </a:r>
            <a:r>
              <a:rPr lang="de-DE" sz="1900" dirty="0"/>
              <a:t> </a:t>
            </a:r>
            <a:r>
              <a:rPr lang="de-DE" sz="1900" dirty="0" err="1"/>
              <a:t>below</a:t>
            </a:r>
            <a:r>
              <a:rPr lang="de-DE" sz="1900" dirty="0"/>
              <a:t> </a:t>
            </a:r>
            <a:r>
              <a:rPr lang="de-DE" sz="1900" dirty="0" err="1"/>
              <a:t>the</a:t>
            </a:r>
            <a:r>
              <a:rPr lang="de-DE" sz="1900" dirty="0"/>
              <a:t> 30 </a:t>
            </a:r>
            <a:r>
              <a:rPr lang="de-DE" sz="1900" dirty="0" err="1"/>
              <a:t>GeV</a:t>
            </a:r>
            <a:r>
              <a:rPr lang="de-DE" sz="1900" dirty="0"/>
              <a:t> </a:t>
            </a:r>
            <a:r>
              <a:rPr lang="de-DE" sz="1900" dirty="0" err="1"/>
              <a:t>threshold</a:t>
            </a:r>
            <a:endParaRPr lang="de-DE" sz="1900" dirty="0"/>
          </a:p>
          <a:p>
            <a:pPr>
              <a:lnSpc>
                <a:spcPct val="90000"/>
              </a:lnSpc>
            </a:pPr>
            <a:endParaRPr lang="en-US" sz="2100" dirty="0"/>
          </a:p>
        </p:txBody>
      </p:sp>
      <p:sp>
        <p:nvSpPr>
          <p:cNvPr id="1768458" name="Text Box 10"/>
          <p:cNvSpPr txBox="1">
            <a:spLocks noChangeArrowheads="1"/>
          </p:cNvSpPr>
          <p:nvPr/>
        </p:nvSpPr>
        <p:spPr bwMode="auto">
          <a:xfrm>
            <a:off x="1720850" y="685800"/>
            <a:ext cx="14144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>
                <a:latin typeface="Arial" charset="0"/>
              </a:rPr>
              <a:t>Mean x</a:t>
            </a:r>
            <a:r>
              <a:rPr lang="de-DE" sz="2400" baseline="-25000">
                <a:latin typeface="Arial" charset="0"/>
              </a:rPr>
              <a:t>J</a:t>
            </a:r>
            <a:r>
              <a:rPr lang="de-DE" sz="2400" baseline="-25000">
                <a:latin typeface="Symbol" charset="0"/>
                <a:sym typeface="Symbol" charset="0"/>
              </a:rPr>
              <a:t></a:t>
            </a:r>
            <a:endParaRPr lang="en-US" sz="2100" b="0" baseline="-25000">
              <a:latin typeface="Symbol" charset="0"/>
              <a:sym typeface="Symbol" charset="0"/>
            </a:endParaRPr>
          </a:p>
        </p:txBody>
      </p:sp>
      <p:sp>
        <p:nvSpPr>
          <p:cNvPr id="1768459" name="Text Box 11"/>
          <p:cNvSpPr txBox="1">
            <a:spLocks noChangeArrowheads="1"/>
          </p:cNvSpPr>
          <p:nvPr/>
        </p:nvSpPr>
        <p:spPr bwMode="auto">
          <a:xfrm>
            <a:off x="5216525" y="698500"/>
            <a:ext cx="38242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2400">
                <a:latin typeface="Symbol" charset="0"/>
                <a:sym typeface="Symbol" charset="0"/>
              </a:rPr>
              <a:t></a:t>
            </a:r>
            <a:r>
              <a:rPr lang="en-US" sz="2400">
                <a:latin typeface="Arial" charset="0"/>
              </a:rPr>
              <a:t>-Fraction without jet: R</a:t>
            </a:r>
            <a:r>
              <a:rPr lang="en-US" sz="2400" baseline="-25000">
                <a:latin typeface="Arial" charset="0"/>
              </a:rPr>
              <a:t>J</a:t>
            </a:r>
            <a:r>
              <a:rPr lang="en-US" sz="2400" baseline="-25000">
                <a:latin typeface="Symbol" charset="0"/>
                <a:sym typeface="Symbol" charset="0"/>
              </a:rPr>
              <a:t></a:t>
            </a:r>
            <a:endParaRPr lang="en-US" sz="2400" b="0" baseline="-25000">
              <a:latin typeface="Symbol" charset="0"/>
              <a:sym typeface="Symbol" charset="0"/>
            </a:endParaRPr>
          </a:p>
        </p:txBody>
      </p:sp>
      <p:sp>
        <p:nvSpPr>
          <p:cNvPr id="1768460" name="Line 12"/>
          <p:cNvSpPr>
            <a:spLocks noChangeShapeType="1"/>
          </p:cNvSpPr>
          <p:nvPr/>
        </p:nvSpPr>
        <p:spPr bwMode="auto">
          <a:xfrm>
            <a:off x="685800" y="2895600"/>
            <a:ext cx="3733800" cy="0"/>
          </a:xfrm>
          <a:prstGeom prst="line">
            <a:avLst/>
          </a:prstGeom>
          <a:noFill/>
          <a:ln w="254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68461" name="Line 13"/>
          <p:cNvSpPr>
            <a:spLocks noChangeShapeType="1"/>
          </p:cNvSpPr>
          <p:nvPr/>
        </p:nvSpPr>
        <p:spPr bwMode="auto">
          <a:xfrm>
            <a:off x="5257800" y="3009900"/>
            <a:ext cx="3733800" cy="0"/>
          </a:xfrm>
          <a:prstGeom prst="line">
            <a:avLst/>
          </a:prstGeom>
          <a:noFill/>
          <a:ln w="25400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768462" name="Rectangle 14"/>
          <p:cNvSpPr>
            <a:spLocks noChangeArrowheads="1"/>
          </p:cNvSpPr>
          <p:nvPr/>
        </p:nvSpPr>
        <p:spPr bwMode="auto">
          <a:xfrm>
            <a:off x="5737225" y="6165850"/>
            <a:ext cx="34067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 b="0">
                <a:latin typeface="Arial" charset="0"/>
                <a:cs typeface="ＭＳ Ｐゴシック" charset="0"/>
              </a:rPr>
              <a:t>Yue Shi Lai, Parallel VB, Thursday 16:30</a:t>
            </a:r>
            <a:endParaRPr lang="en-US" sz="1600" b="0">
              <a:latin typeface="Arial" charset="0"/>
              <a:cs typeface="ＭＳ Ｐゴシック" charset="0"/>
            </a:endParaRPr>
          </a:p>
        </p:txBody>
      </p:sp>
      <p:cxnSp>
        <p:nvCxnSpPr>
          <p:cNvPr id="3" name="Straight Connector 2"/>
          <p:cNvCxnSpPr/>
          <p:nvPr/>
        </p:nvCxnSpPr>
        <p:spPr>
          <a:xfrm>
            <a:off x="838200" y="3657600"/>
            <a:ext cx="3505200" cy="0"/>
          </a:xfrm>
          <a:prstGeom prst="line">
            <a:avLst/>
          </a:prstGeom>
          <a:ln w="38100" cmpd="sng">
            <a:solidFill>
              <a:srgbClr val="008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 rot="20778423">
            <a:off x="406806" y="1435120"/>
            <a:ext cx="5773485" cy="461665"/>
          </a:xfrm>
          <a:prstGeom prst="rect">
            <a:avLst/>
          </a:prstGeom>
          <a:solidFill>
            <a:schemeClr val="bg1"/>
          </a:solidFill>
          <a:ln w="38100" cmpd="sng"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err="1" smtClean="0">
                <a:latin typeface="+mn-lt"/>
              </a:rPr>
              <a:t>pmj</a:t>
            </a:r>
            <a:r>
              <a:rPr lang="en-US" sz="2400" dirty="0" smtClean="0">
                <a:latin typeface="+mn-lt"/>
              </a:rPr>
              <a:t>: no clear evidence of jet quenching…???</a:t>
            </a:r>
            <a:endParaRPr lang="en-US" sz="2400" dirty="0" smtClean="0">
              <a:latin typeface="+mn-lt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6/14/12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Hot QCD Matter - Lecture 4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8455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ALICE jet measurements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6/14/12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5C9E8-EDD5-D049-8CC4-F4788A1F4BB8}" type="slidenum">
              <a:rPr lang="en-US" sz="2400" smtClean="0"/>
              <a:pPr/>
              <a:t>28</a:t>
            </a:fld>
            <a:endParaRPr lang="en-US" sz="24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Hot QCD Matter - Lecture 4</a:t>
            </a:r>
            <a:endParaRPr lang="en-US" dirty="0"/>
          </a:p>
        </p:txBody>
      </p:sp>
      <p:pic>
        <p:nvPicPr>
          <p:cNvPr id="9" name="Content Placeholder 8" descr="ALICE.pd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6200" y="1676400"/>
            <a:ext cx="5410200" cy="3429001"/>
          </a:xfrm>
        </p:spPr>
      </p:pic>
      <p:sp>
        <p:nvSpPr>
          <p:cNvPr id="10" name="TextBox 9"/>
          <p:cNvSpPr txBox="1"/>
          <p:nvPr/>
        </p:nvSpPr>
        <p:spPr>
          <a:xfrm>
            <a:off x="0" y="5232737"/>
            <a:ext cx="308660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latin typeface="+mn-lt"/>
              </a:rPr>
              <a:t>Tracking:|η</a:t>
            </a:r>
            <a:r>
              <a:rPr lang="en-US" sz="2000" dirty="0" smtClean="0">
                <a:latin typeface="+mn-lt"/>
              </a:rPr>
              <a:t>|&lt;0.9, 0&lt;</a:t>
            </a:r>
            <a:r>
              <a:rPr lang="en-US" sz="2000" dirty="0" err="1" smtClean="0">
                <a:latin typeface="+mn-lt"/>
              </a:rPr>
              <a:t>φ</a:t>
            </a:r>
            <a:r>
              <a:rPr lang="en-US" sz="2000" dirty="0" smtClean="0">
                <a:latin typeface="+mn-lt"/>
              </a:rPr>
              <a:t>&lt;360° </a:t>
            </a:r>
          </a:p>
          <a:p>
            <a:r>
              <a:rPr lang="en-US" sz="2000" dirty="0" smtClean="0">
                <a:latin typeface="+mn-lt"/>
              </a:rPr>
              <a:t>TPC: gas detector</a:t>
            </a:r>
          </a:p>
          <a:p>
            <a:r>
              <a:rPr lang="en-US" sz="2000" dirty="0" smtClean="0">
                <a:latin typeface="+mn-lt"/>
              </a:rPr>
              <a:t>ITS: silicon detector</a:t>
            </a:r>
            <a:endParaRPr lang="en-US" sz="2000" dirty="0">
              <a:latin typeface="+mn-lt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rot="5400000">
            <a:off x="898837" y="3870608"/>
            <a:ext cx="2057399" cy="41218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2362200" y="5713412"/>
            <a:ext cx="595595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124200" y="5334000"/>
            <a:ext cx="1752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 smtClean="0">
                <a:solidFill>
                  <a:srgbClr val="FF0000"/>
                </a:solidFill>
                <a:latin typeface="+mn-lt"/>
              </a:rPr>
              <a:t>Charged </a:t>
            </a:r>
          </a:p>
          <a:p>
            <a:r>
              <a:rPr lang="en-US" b="1" i="1" dirty="0" smtClean="0">
                <a:solidFill>
                  <a:srgbClr val="FF0000"/>
                </a:solidFill>
                <a:latin typeface="+mn-lt"/>
              </a:rPr>
              <a:t>constituents</a:t>
            </a:r>
            <a:endParaRPr lang="en-US" b="1" i="1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23" name="Picture 22" descr="Untitl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72200" y="1371600"/>
            <a:ext cx="2489903" cy="1595783"/>
          </a:xfrm>
          <a:prstGeom prst="rect">
            <a:avLst/>
          </a:prstGeom>
        </p:spPr>
      </p:pic>
      <p:sp>
        <p:nvSpPr>
          <p:cNvPr id="25" name="Content Placeholder 2"/>
          <p:cNvSpPr txBox="1">
            <a:spLocks/>
          </p:cNvSpPr>
          <p:nvPr/>
        </p:nvSpPr>
        <p:spPr>
          <a:xfrm>
            <a:off x="5562600" y="2895601"/>
            <a:ext cx="3657600" cy="182879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EMCal</a:t>
            </a:r>
            <a:r>
              <a:rPr lang="en-US" sz="2000" dirty="0" smtClean="0">
                <a:latin typeface="+mn-lt"/>
              </a:rPr>
              <a:t>: </a:t>
            </a:r>
            <a:r>
              <a:rPr kumimoji="0" lang="en-US" sz="20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Pb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-scintillator sampling calorimeter which covers: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600"/>
              </a:spcAft>
              <a:buClrTx/>
              <a:buSzTx/>
              <a:tabLst/>
              <a:defRPr/>
            </a:pPr>
            <a:r>
              <a:rPr lang="en-US" sz="2000" dirty="0" smtClean="0"/>
              <a:t>	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US" sz="2000" dirty="0" smtClean="0"/>
              <a:t>|</a:t>
            </a:r>
            <a:r>
              <a:rPr lang="en-US" sz="2000" dirty="0" err="1" smtClean="0"/>
              <a:t>η</a:t>
            </a:r>
            <a:r>
              <a:rPr lang="en-US" sz="2000" dirty="0" smtClean="0"/>
              <a:t>|&lt;0.7, 80°&lt;</a:t>
            </a:r>
            <a:r>
              <a:rPr lang="en-US" sz="2000" dirty="0" err="1" smtClean="0"/>
              <a:t>φ</a:t>
            </a:r>
            <a:r>
              <a:rPr lang="en-US" sz="2000" dirty="0" smtClean="0"/>
              <a:t>&lt;180°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11520 towers with each covers 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000" dirty="0" smtClean="0"/>
              <a:t>	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Δηx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charset="2"/>
                <a:ea typeface="+mn-ea"/>
                <a:cs typeface="Symbol" charset="2"/>
              </a:rPr>
              <a:t>Df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~0.014x0.014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010400" y="5334000"/>
            <a:ext cx="140486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>
                <a:solidFill>
                  <a:srgbClr val="FF0000"/>
                </a:solidFill>
                <a:latin typeface="+mn-lt"/>
              </a:rPr>
              <a:t>Neutral </a:t>
            </a:r>
          </a:p>
          <a:p>
            <a:r>
              <a:rPr lang="en-US" b="1" i="1" dirty="0" smtClean="0">
                <a:solidFill>
                  <a:srgbClr val="FF0000"/>
                </a:solidFill>
                <a:latin typeface="+mn-lt"/>
              </a:rPr>
              <a:t>constituents</a:t>
            </a:r>
            <a:endParaRPr lang="en-US" b="1" i="1" dirty="0">
              <a:solidFill>
                <a:srgbClr val="FF0000"/>
              </a:solidFill>
              <a:latin typeface="+mn-lt"/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 rot="5400000">
            <a:off x="7061827" y="5079037"/>
            <a:ext cx="508336" cy="15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26" idx="1"/>
          </p:cNvCxnSpPr>
          <p:nvPr/>
        </p:nvCxnSpPr>
        <p:spPr>
          <a:xfrm flipH="1">
            <a:off x="6400800" y="5657166"/>
            <a:ext cx="609600" cy="323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V="1">
            <a:off x="2590800" y="1905000"/>
            <a:ext cx="3809999" cy="7620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4648199" y="5713412"/>
            <a:ext cx="685801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5562600" y="5486400"/>
            <a:ext cx="5309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+mn-lt"/>
              </a:rPr>
              <a:t>Jet</a:t>
            </a:r>
            <a:endParaRPr lang="en-US" sz="2400" dirty="0" smtClean="0">
              <a:solidFill>
                <a:srgbClr val="FF0000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3007775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ALICE jet measurement strategy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6/14/12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Hot QCD Matter - Lecture 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FC26AD-F5B3-4856-8FA6-8D576149B8AD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228600" y="914400"/>
            <a:ext cx="82296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+mn-lt"/>
              </a:rPr>
              <a:t>Measure almost all jet constituents explicitly</a:t>
            </a:r>
          </a:p>
          <a:p>
            <a:pPr marL="800100" lvl="1" indent="-342900">
              <a:buFont typeface="Arial"/>
              <a:buChar char="•"/>
            </a:pPr>
            <a:r>
              <a:rPr lang="en-US" sz="2400" dirty="0" smtClean="0">
                <a:latin typeface="+mn-lt"/>
              </a:rPr>
              <a:t>Efficient charged particle tracking over wide </a:t>
            </a:r>
            <a:r>
              <a:rPr lang="en-US" sz="2400" dirty="0" err="1" smtClean="0">
                <a:latin typeface="+mn-lt"/>
              </a:rPr>
              <a:t>p</a:t>
            </a:r>
            <a:r>
              <a:rPr lang="en-US" sz="2400" baseline="-25000" dirty="0" err="1" smtClean="0">
                <a:latin typeface="+mn-lt"/>
              </a:rPr>
              <a:t>T</a:t>
            </a:r>
            <a:r>
              <a:rPr lang="en-US" sz="2400" dirty="0" smtClean="0">
                <a:latin typeface="+mn-lt"/>
              </a:rPr>
              <a:t> range</a:t>
            </a:r>
          </a:p>
          <a:p>
            <a:pPr marL="800100" lvl="1" indent="-342900">
              <a:buFont typeface="Arial"/>
              <a:buChar char="•"/>
            </a:pPr>
            <a:r>
              <a:rPr lang="en-US" sz="2400" dirty="0" smtClean="0">
                <a:latin typeface="+mn-lt"/>
              </a:rPr>
              <a:t>Highly granular EM </a:t>
            </a:r>
            <a:r>
              <a:rPr lang="en-US" sz="2400" dirty="0" err="1" smtClean="0">
                <a:latin typeface="+mn-lt"/>
              </a:rPr>
              <a:t>calorimetry</a:t>
            </a:r>
            <a:r>
              <a:rPr lang="en-US" sz="2400" dirty="0" smtClean="0">
                <a:latin typeface="+mn-lt"/>
              </a:rPr>
              <a:t>  </a:t>
            </a:r>
          </a:p>
          <a:p>
            <a:endParaRPr lang="en-US" sz="2400" dirty="0" smtClean="0">
              <a:latin typeface="+mn-lt"/>
            </a:endParaRPr>
          </a:p>
          <a:p>
            <a:r>
              <a:rPr lang="en-US" sz="2400" dirty="0" err="1" smtClean="0">
                <a:latin typeface="+mn-lt"/>
              </a:rPr>
              <a:t>pp</a:t>
            </a:r>
            <a:r>
              <a:rPr lang="en-US" sz="2400" dirty="0" smtClean="0">
                <a:latin typeface="+mn-lt"/>
              </a:rPr>
              <a:t> collisions: well controlled systematics</a:t>
            </a:r>
          </a:p>
          <a:p>
            <a:pPr marL="800100" lvl="1" indent="-342900">
              <a:buFont typeface="Arial"/>
              <a:buChar char="•"/>
            </a:pPr>
            <a:r>
              <a:rPr lang="en-US" sz="2400" dirty="0" smtClean="0">
                <a:latin typeface="+mn-lt"/>
              </a:rPr>
              <a:t>Jet Energy Scale uncertainty ~4% at </a:t>
            </a:r>
            <a:r>
              <a:rPr lang="en-US" sz="2400" dirty="0" err="1" smtClean="0">
                <a:latin typeface="+mn-lt"/>
              </a:rPr>
              <a:t>p</a:t>
            </a:r>
            <a:r>
              <a:rPr lang="en-US" sz="2400" baseline="-25000" dirty="0" err="1" smtClean="0">
                <a:latin typeface="+mn-lt"/>
              </a:rPr>
              <a:t>T</a:t>
            </a:r>
            <a:r>
              <a:rPr lang="en-US" sz="2400" dirty="0" smtClean="0">
                <a:latin typeface="+mn-lt"/>
              </a:rPr>
              <a:t>=100 </a:t>
            </a:r>
            <a:r>
              <a:rPr lang="en-US" sz="2400" dirty="0" err="1" smtClean="0">
                <a:latin typeface="+mn-lt"/>
              </a:rPr>
              <a:t>GeV</a:t>
            </a:r>
            <a:r>
              <a:rPr lang="en-US" sz="2400" dirty="0" smtClean="0">
                <a:latin typeface="+mn-lt"/>
              </a:rPr>
              <a:t>/c</a:t>
            </a:r>
          </a:p>
          <a:p>
            <a:pPr marL="1257300" lvl="2" indent="-342900">
              <a:buFont typeface="Wingdings" charset="0"/>
              <a:buChar char="è"/>
            </a:pPr>
            <a:r>
              <a:rPr lang="en-US" sz="2400" dirty="0" smtClean="0">
                <a:latin typeface="+mn-lt"/>
              </a:rPr>
              <a:t>~20% cross section uncertainty</a:t>
            </a:r>
          </a:p>
        </p:txBody>
      </p:sp>
      <p:pic>
        <p:nvPicPr>
          <p:cNvPr id="8" name="Picture 7" descr="j_jet_tracks_whit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3505200"/>
            <a:ext cx="3733800" cy="3196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55058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01995" y="6525680"/>
            <a:ext cx="2895600" cy="365125"/>
          </a:xfrm>
        </p:spPr>
        <p:txBody>
          <a:bodyPr/>
          <a:lstStyle/>
          <a:p>
            <a:r>
              <a:rPr lang="en-US" smtClean="0"/>
              <a:t>Hot QCD Matter - Lecture 4</a:t>
            </a:r>
            <a:endParaRPr lang="en-US"/>
          </a:p>
        </p:txBody>
      </p:sp>
      <p:sp>
        <p:nvSpPr>
          <p:cNvPr id="1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807195" y="6525680"/>
            <a:ext cx="2133600" cy="365125"/>
          </a:xfrm>
        </p:spPr>
        <p:txBody>
          <a:bodyPr/>
          <a:lstStyle/>
          <a:p>
            <a:fld id="{27FDF291-9488-004A-AF3B-677D813B4963}" type="slidenum">
              <a:rPr lang="en-US"/>
              <a:pPr/>
              <a:t>3</a:t>
            </a:fld>
            <a:endParaRPr lang="en-US"/>
          </a:p>
        </p:txBody>
      </p:sp>
      <p:graphicFrame>
        <p:nvGraphicFramePr>
          <p:cNvPr id="716838" name="Object 38"/>
          <p:cNvGraphicFramePr>
            <a:graphicFrameLocks noChangeAspect="1"/>
          </p:cNvGraphicFramePr>
          <p:nvPr/>
        </p:nvGraphicFramePr>
        <p:xfrm>
          <a:off x="2455330" y="5579530"/>
          <a:ext cx="6180138" cy="868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1683" name="Equation" r:id="rId3" imgW="3695400" imgH="444240" progId="Equation.3">
                  <p:embed/>
                </p:oleObj>
              </mc:Choice>
              <mc:Fallback>
                <p:oleObj name="Equation" r:id="rId3" imgW="3695400" imgH="444240" progId="Equation.3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55330" y="5579530"/>
                        <a:ext cx="6180138" cy="868363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6804" name="Rectangle 4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077200" cy="609600"/>
          </a:xfrm>
        </p:spPr>
        <p:txBody>
          <a:bodyPr>
            <a:normAutofit fontScale="90000"/>
          </a:bodyPr>
          <a:lstStyle/>
          <a:p>
            <a:r>
              <a:rPr lang="en-US" sz="3200" dirty="0" err="1" smtClean="0"/>
              <a:t>Perturbative</a:t>
            </a:r>
            <a:r>
              <a:rPr lang="en-US" sz="3200" dirty="0" smtClean="0"/>
              <a:t> QCD factorization in </a:t>
            </a:r>
            <a:r>
              <a:rPr lang="en-US" sz="3200" dirty="0" err="1" smtClean="0"/>
              <a:t>hadronic</a:t>
            </a:r>
            <a:r>
              <a:rPr lang="en-US" sz="3200" dirty="0" smtClean="0"/>
              <a:t> collisions</a:t>
            </a:r>
            <a:endParaRPr lang="en-US" sz="3200" dirty="0"/>
          </a:p>
        </p:txBody>
      </p:sp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2692395" y="1159930"/>
            <a:ext cx="6477000" cy="4267200"/>
            <a:chOff x="192" y="400"/>
            <a:chExt cx="3258" cy="2228"/>
          </a:xfrm>
        </p:grpSpPr>
        <p:pic>
          <p:nvPicPr>
            <p:cNvPr id="716805" name="Picture 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92" y="432"/>
              <a:ext cx="3258" cy="219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</p:pic>
        <p:sp>
          <p:nvSpPr>
            <p:cNvPr id="716816" name="Rectangle 16"/>
            <p:cNvSpPr>
              <a:spLocks noChangeArrowheads="1"/>
            </p:cNvSpPr>
            <p:nvPr/>
          </p:nvSpPr>
          <p:spPr bwMode="auto">
            <a:xfrm>
              <a:off x="1632" y="2160"/>
              <a:ext cx="1256" cy="280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716817" name="Rectangle 17"/>
            <p:cNvSpPr>
              <a:spLocks noChangeArrowheads="1"/>
            </p:cNvSpPr>
            <p:nvPr/>
          </p:nvSpPr>
          <p:spPr bwMode="auto">
            <a:xfrm>
              <a:off x="832" y="400"/>
              <a:ext cx="264" cy="72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</p:grpSp>
      <p:sp>
        <p:nvSpPr>
          <p:cNvPr id="716826" name="Line 26"/>
          <p:cNvSpPr>
            <a:spLocks noChangeShapeType="1"/>
          </p:cNvSpPr>
          <p:nvPr/>
        </p:nvSpPr>
        <p:spPr bwMode="auto">
          <a:xfrm flipH="1" flipV="1">
            <a:off x="3665533" y="3852330"/>
            <a:ext cx="299201" cy="1803400"/>
          </a:xfrm>
          <a:prstGeom prst="line">
            <a:avLst/>
          </a:prstGeom>
          <a:noFill/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716832" name="Rectangle 32"/>
          <p:cNvSpPr>
            <a:spLocks noChangeArrowheads="1"/>
          </p:cNvSpPr>
          <p:nvPr/>
        </p:nvSpPr>
        <p:spPr bwMode="auto">
          <a:xfrm>
            <a:off x="3073395" y="1769530"/>
            <a:ext cx="2667000" cy="7620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16834" name="Text Box 34"/>
          <p:cNvSpPr txBox="1">
            <a:spLocks noChangeArrowheads="1"/>
          </p:cNvSpPr>
          <p:nvPr/>
        </p:nvSpPr>
        <p:spPr bwMode="auto">
          <a:xfrm>
            <a:off x="558795" y="914400"/>
            <a:ext cx="4724400" cy="4616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dirty="0" err="1">
                <a:latin typeface="Times New Roman"/>
                <a:cs typeface="Times New Roman"/>
              </a:rPr>
              <a:t>pQCD</a:t>
            </a:r>
            <a:r>
              <a:rPr lang="en-US" sz="2400" dirty="0">
                <a:latin typeface="Times New Roman"/>
                <a:cs typeface="Times New Roman"/>
              </a:rPr>
              <a:t> </a:t>
            </a:r>
            <a:r>
              <a:rPr lang="en-US" sz="2400" dirty="0" smtClean="0">
                <a:latin typeface="Times New Roman"/>
                <a:cs typeface="Times New Roman"/>
              </a:rPr>
              <a:t>factorization:</a:t>
            </a:r>
            <a:endParaRPr lang="en-US" sz="2400" dirty="0">
              <a:latin typeface="Times New Roman"/>
              <a:cs typeface="Times New Roman"/>
            </a:endParaRPr>
          </a:p>
        </p:txBody>
      </p:sp>
      <p:sp>
        <p:nvSpPr>
          <p:cNvPr id="19" name="Line 26"/>
          <p:cNvSpPr>
            <a:spLocks noChangeShapeType="1"/>
          </p:cNvSpPr>
          <p:nvPr/>
        </p:nvSpPr>
        <p:spPr bwMode="auto">
          <a:xfrm flipH="1" flipV="1">
            <a:off x="5740394" y="3852330"/>
            <a:ext cx="533400" cy="1727200"/>
          </a:xfrm>
          <a:prstGeom prst="line">
            <a:avLst/>
          </a:prstGeom>
          <a:noFill/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20" name="Line 26"/>
          <p:cNvSpPr>
            <a:spLocks noChangeShapeType="1"/>
          </p:cNvSpPr>
          <p:nvPr/>
        </p:nvSpPr>
        <p:spPr bwMode="auto">
          <a:xfrm flipH="1" flipV="1">
            <a:off x="6507993" y="2531530"/>
            <a:ext cx="1544128" cy="312420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21" name="Oval 25"/>
          <p:cNvSpPr>
            <a:spLocks noChangeArrowheads="1"/>
          </p:cNvSpPr>
          <p:nvPr/>
        </p:nvSpPr>
        <p:spPr bwMode="auto">
          <a:xfrm>
            <a:off x="5926133" y="5494865"/>
            <a:ext cx="1371600" cy="946150"/>
          </a:xfrm>
          <a:prstGeom prst="ellipse">
            <a:avLst/>
          </a:prstGeom>
          <a:noFill/>
          <a:ln w="3810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square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2" name="Oval 25"/>
          <p:cNvSpPr>
            <a:spLocks noChangeArrowheads="1"/>
          </p:cNvSpPr>
          <p:nvPr/>
        </p:nvSpPr>
        <p:spPr bwMode="auto">
          <a:xfrm>
            <a:off x="7263867" y="5655730"/>
            <a:ext cx="1676927" cy="71120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square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" name="Text Box 34"/>
          <p:cNvSpPr txBox="1">
            <a:spLocks noChangeArrowheads="1"/>
          </p:cNvSpPr>
          <p:nvPr/>
        </p:nvSpPr>
        <p:spPr bwMode="auto">
          <a:xfrm>
            <a:off x="558795" y="2299395"/>
            <a:ext cx="4724400" cy="4616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lvl="1"/>
            <a:r>
              <a:rPr lang="en-US" sz="24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+ </a:t>
            </a:r>
            <a:r>
              <a:rPr lang="en-US" sz="2400" dirty="0">
                <a:solidFill>
                  <a:srgbClr val="FF0000"/>
                </a:solidFill>
                <a:latin typeface="Times New Roman"/>
                <a:cs typeface="Times New Roman"/>
              </a:rPr>
              <a:t>fragmentation fn </a:t>
            </a:r>
            <a:r>
              <a:rPr lang="en-US" sz="2400" i="1" dirty="0">
                <a:solidFill>
                  <a:srgbClr val="FF0000"/>
                </a:solidFill>
                <a:latin typeface="Times New Roman"/>
                <a:cs typeface="Times New Roman"/>
              </a:rPr>
              <a:t>D</a:t>
            </a:r>
            <a:r>
              <a:rPr lang="en-US" sz="2400" i="1" baseline="-25000" dirty="0">
                <a:solidFill>
                  <a:srgbClr val="FF0000"/>
                </a:solidFill>
                <a:latin typeface="Times New Roman"/>
                <a:cs typeface="Times New Roman"/>
              </a:rPr>
              <a:t>h/</a:t>
            </a:r>
            <a:r>
              <a:rPr lang="en-US" sz="2400" i="1" baseline="-25000" dirty="0" err="1">
                <a:solidFill>
                  <a:srgbClr val="FF0000"/>
                </a:solidFill>
                <a:latin typeface="Times New Roman"/>
                <a:cs typeface="Times New Roman"/>
              </a:rPr>
              <a:t>c</a:t>
            </a:r>
            <a:endParaRPr lang="en-US" sz="2400" i="1" baseline="-25000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24" name="Text Box 34"/>
          <p:cNvSpPr txBox="1">
            <a:spLocks noChangeArrowheads="1"/>
          </p:cNvSpPr>
          <p:nvPr/>
        </p:nvSpPr>
        <p:spPr bwMode="auto">
          <a:xfrm>
            <a:off x="558795" y="1837730"/>
            <a:ext cx="4724400" cy="4616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lvl="1"/>
            <a:r>
              <a:rPr lang="en-US" sz="24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+ </a:t>
            </a:r>
            <a:r>
              <a:rPr lang="en-US" sz="2400" dirty="0" err="1">
                <a:solidFill>
                  <a:srgbClr val="0000FF"/>
                </a:solidFill>
                <a:latin typeface="Times New Roman"/>
                <a:cs typeface="Times New Roman"/>
              </a:rPr>
              <a:t>partonic</a:t>
            </a:r>
            <a:r>
              <a:rPr lang="en-US" sz="2400" dirty="0">
                <a:solidFill>
                  <a:srgbClr val="0000FF"/>
                </a:solidFill>
                <a:latin typeface="Times New Roman"/>
                <a:cs typeface="Times New Roman"/>
              </a:rPr>
              <a:t> cross section </a:t>
            </a:r>
            <a:r>
              <a:rPr lang="en-US" sz="2400" dirty="0" err="1" smtClean="0">
                <a:solidFill>
                  <a:srgbClr val="0000FF"/>
                </a:solidFill>
                <a:latin typeface="Symbol" charset="2"/>
                <a:cs typeface="Symbol" charset="2"/>
              </a:rPr>
              <a:t>s</a:t>
            </a:r>
            <a:endParaRPr lang="en-US" sz="2400" dirty="0" smtClean="0">
              <a:solidFill>
                <a:srgbClr val="0000FF"/>
              </a:solidFill>
              <a:latin typeface="Symbol" charset="2"/>
              <a:cs typeface="Symbol" charset="2"/>
            </a:endParaRPr>
          </a:p>
        </p:txBody>
      </p:sp>
      <p:sp>
        <p:nvSpPr>
          <p:cNvPr id="25" name="Text Box 34"/>
          <p:cNvSpPr txBox="1">
            <a:spLocks noChangeArrowheads="1"/>
          </p:cNvSpPr>
          <p:nvPr/>
        </p:nvSpPr>
        <p:spPr bwMode="auto">
          <a:xfrm>
            <a:off x="558795" y="1376065"/>
            <a:ext cx="4724400" cy="4616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lvl="1"/>
            <a:r>
              <a:rPr lang="en-US" sz="2400" dirty="0" err="1" smtClean="0">
                <a:solidFill>
                  <a:srgbClr val="008000"/>
                </a:solidFill>
                <a:latin typeface="Times New Roman"/>
                <a:cs typeface="Times New Roman"/>
              </a:rPr>
              <a:t>parton</a:t>
            </a:r>
            <a:r>
              <a:rPr lang="en-US" sz="2400" dirty="0" smtClean="0">
                <a:solidFill>
                  <a:srgbClr val="008000"/>
                </a:solidFill>
                <a:latin typeface="Times New Roman"/>
                <a:cs typeface="Times New Roman"/>
              </a:rPr>
              <a:t> </a:t>
            </a:r>
            <a:r>
              <a:rPr lang="en-US" sz="2400" dirty="0">
                <a:solidFill>
                  <a:srgbClr val="008000"/>
                </a:solidFill>
                <a:latin typeface="Times New Roman"/>
                <a:cs typeface="Times New Roman"/>
              </a:rPr>
              <a:t>distribution fn  </a:t>
            </a:r>
            <a:r>
              <a:rPr lang="en-US" sz="2400" i="1" dirty="0" err="1">
                <a:solidFill>
                  <a:srgbClr val="008000"/>
                </a:solidFill>
                <a:latin typeface="Times New Roman"/>
                <a:cs typeface="Times New Roman"/>
              </a:rPr>
              <a:t>f</a:t>
            </a:r>
            <a:r>
              <a:rPr lang="en-US" sz="2400" i="1" baseline="-25000" dirty="0" err="1">
                <a:solidFill>
                  <a:srgbClr val="008000"/>
                </a:solidFill>
                <a:latin typeface="Times New Roman"/>
                <a:cs typeface="Times New Roman"/>
              </a:rPr>
              <a:t>a</a:t>
            </a:r>
            <a:r>
              <a:rPr lang="en-US" sz="2400" i="1" baseline="-25000" dirty="0">
                <a:solidFill>
                  <a:srgbClr val="008000"/>
                </a:solidFill>
                <a:latin typeface="Times New Roman"/>
                <a:cs typeface="Times New Roman"/>
              </a:rPr>
              <a:t>/</a:t>
            </a:r>
            <a:r>
              <a:rPr lang="en-US" sz="2400" i="1" baseline="-25000" dirty="0" smtClean="0">
                <a:solidFill>
                  <a:srgbClr val="008000"/>
                </a:solidFill>
                <a:latin typeface="Times New Roman"/>
                <a:cs typeface="Times New Roman"/>
              </a:rPr>
              <a:t>A</a:t>
            </a:r>
            <a:endParaRPr lang="en-US" sz="2400" i="1" baseline="-25000" dirty="0">
              <a:solidFill>
                <a:srgbClr val="008000"/>
              </a:solidFill>
              <a:latin typeface="Times New Roman"/>
              <a:cs typeface="Times New Roman"/>
            </a:endParaRPr>
          </a:p>
        </p:txBody>
      </p:sp>
      <p:sp>
        <p:nvSpPr>
          <p:cNvPr id="26" name="Oval 25"/>
          <p:cNvSpPr>
            <a:spLocks noChangeArrowheads="1"/>
          </p:cNvSpPr>
          <p:nvPr/>
        </p:nvSpPr>
        <p:spPr bwMode="auto">
          <a:xfrm>
            <a:off x="3301994" y="5655730"/>
            <a:ext cx="1422401" cy="711200"/>
          </a:xfrm>
          <a:prstGeom prst="ellipse">
            <a:avLst/>
          </a:prstGeom>
          <a:noFill/>
          <a:ln w="3810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square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4269465" y="609600"/>
            <a:ext cx="4039136" cy="461665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8000"/>
                </a:solidFill>
                <a:latin typeface="Times New Roman"/>
                <a:cs typeface="Times New Roman"/>
              </a:rPr>
              <a:t>Hard process scale Q</a:t>
            </a:r>
            <a:r>
              <a:rPr lang="en-US" sz="2400" baseline="30000" dirty="0" smtClean="0">
                <a:solidFill>
                  <a:srgbClr val="008000"/>
                </a:solidFill>
                <a:latin typeface="Times New Roman"/>
                <a:cs typeface="Times New Roman"/>
              </a:rPr>
              <a:t>2</a:t>
            </a:r>
            <a:r>
              <a:rPr lang="en-US" sz="2400" dirty="0" smtClean="0">
                <a:solidFill>
                  <a:srgbClr val="008000"/>
                </a:solidFill>
                <a:latin typeface="Times New Roman"/>
                <a:cs typeface="Times New Roman"/>
              </a:rPr>
              <a:t>&gt;&gt;</a:t>
            </a:r>
            <a:r>
              <a:rPr lang="en-US" sz="2400" dirty="0" smtClean="0">
                <a:solidFill>
                  <a:srgbClr val="008000"/>
                </a:solidFill>
                <a:latin typeface="Symbol" charset="2"/>
                <a:cs typeface="Symbol" charset="2"/>
              </a:rPr>
              <a:t>L</a:t>
            </a:r>
            <a:r>
              <a:rPr lang="en-US" sz="2400" baseline="30000" dirty="0" smtClean="0">
                <a:solidFill>
                  <a:srgbClr val="008000"/>
                </a:solidFill>
                <a:latin typeface="Symbol" charset="2"/>
                <a:cs typeface="Symbol" charset="2"/>
              </a:rPr>
              <a:t>2</a:t>
            </a:r>
            <a:r>
              <a:rPr lang="en-US" sz="2400" baseline="-25000" dirty="0" smtClean="0">
                <a:solidFill>
                  <a:srgbClr val="008000"/>
                </a:solidFill>
                <a:latin typeface="Times New Roman"/>
                <a:cs typeface="Times New Roman"/>
              </a:rPr>
              <a:t>QCD</a:t>
            </a: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6/14/12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6826" grpId="0" animBg="1"/>
      <p:bldP spid="716834" grpId="0"/>
      <p:bldP spid="19" grpId="0" animBg="1"/>
      <p:bldP spid="20" grpId="0" animBg="1"/>
      <p:bldP spid="21" grpId="0" animBg="1"/>
      <p:bldP spid="22" grpId="0" animBg="1"/>
      <p:bldP spid="23" grpId="0"/>
      <p:bldP spid="24" grpId="0"/>
      <p:bldP spid="25" grpId="0"/>
      <p:bldP spid="26" grpId="0" animBg="1"/>
      <p:bldP spid="26" grpId="1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000" dirty="0" err="1" smtClean="0"/>
              <a:t>pp</a:t>
            </a:r>
            <a:r>
              <a:rPr lang="en-US" sz="3000" dirty="0" smtClean="0"/>
              <a:t> at  √s = 2.76 </a:t>
            </a:r>
            <a:r>
              <a:rPr lang="en-US" sz="3000" dirty="0" err="1" smtClean="0"/>
              <a:t>TeV</a:t>
            </a:r>
            <a:r>
              <a:rPr lang="en-US" sz="3000" dirty="0" smtClean="0"/>
              <a:t>: inclusive jet cross section</a:t>
            </a:r>
            <a:endParaRPr lang="en-US" sz="3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6/14/12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Hot QCD Matter - Lecture 4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5C9E8-EDD5-D049-8CC4-F4788A1F4BB8}" type="slidenum">
              <a:rPr lang="en-US" sz="2400" smtClean="0"/>
              <a:pPr/>
              <a:t>30</a:t>
            </a:fld>
            <a:endParaRPr lang="en-US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990600" y="5791200"/>
            <a:ext cx="77280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+mn-lt"/>
              </a:rPr>
              <a:t>Agreement within uncertainties with NLO </a:t>
            </a:r>
            <a:r>
              <a:rPr lang="en-US" sz="2400" dirty="0" err="1" smtClean="0">
                <a:latin typeface="+mn-lt"/>
              </a:rPr>
              <a:t>pQCD</a:t>
            </a:r>
            <a:r>
              <a:rPr lang="en-US" sz="2400" dirty="0" smtClean="0">
                <a:latin typeface="+mn-lt"/>
              </a:rPr>
              <a:t>, PYTHIA8</a:t>
            </a:r>
          </a:p>
        </p:txBody>
      </p:sp>
      <p:pic>
        <p:nvPicPr>
          <p:cNvPr id="11" name="Picture 10" descr="Jet_xsec_02_v1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600200"/>
            <a:ext cx="4308579" cy="3708266"/>
          </a:xfrm>
          <a:prstGeom prst="rect">
            <a:avLst/>
          </a:prstGeom>
        </p:spPr>
      </p:pic>
      <p:pic>
        <p:nvPicPr>
          <p:cNvPr id="12" name="Picture 11" descr="Jet_xsec_04_v1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0770" y="1676400"/>
            <a:ext cx="4161176" cy="3581400"/>
          </a:xfrm>
          <a:prstGeom prst="rect">
            <a:avLst/>
          </a:prstGeom>
        </p:spPr>
      </p:pic>
      <p:sp>
        <p:nvSpPr>
          <p:cNvPr id="9" name="Text Box 12"/>
          <p:cNvSpPr txBox="1">
            <a:spLocks noChangeArrowheads="1"/>
          </p:cNvSpPr>
          <p:nvPr/>
        </p:nvSpPr>
        <p:spPr bwMode="auto">
          <a:xfrm>
            <a:off x="6400800" y="685800"/>
            <a:ext cx="1981200" cy="309958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90000" tIns="46800" rIns="90000" bIns="46800">
            <a:spAutoFit/>
          </a:bodyPr>
          <a:lstStyle/>
          <a:p>
            <a:r>
              <a:rPr lang="en-US" sz="1400" i="1" dirty="0" smtClean="0"/>
              <a:t>Talk: R. Ma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9444925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pp</a:t>
            </a:r>
            <a:r>
              <a:rPr lang="en-US" dirty="0"/>
              <a:t> at  √s = 2.76 </a:t>
            </a:r>
            <a:r>
              <a:rPr lang="en-US" dirty="0" err="1"/>
              <a:t>TeV</a:t>
            </a:r>
            <a:r>
              <a:rPr lang="en-US" dirty="0"/>
              <a:t>: </a:t>
            </a:r>
            <a:r>
              <a:rPr lang="en-US" smtClean="0"/>
              <a:t/>
            </a:r>
            <a:br>
              <a:rPr lang="en-US" smtClean="0"/>
            </a:br>
            <a:r>
              <a:rPr lang="en-US" smtClean="0"/>
              <a:t>ratio </a:t>
            </a:r>
            <a:r>
              <a:rPr lang="en-US" dirty="0" smtClean="0"/>
              <a:t>of jet cross-sections R=0.2/R=0.4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6/14/12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Hot QCD Matter - Lecture 4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F5C9E8-EDD5-D049-8CC4-F4788A1F4BB8}" type="slidenum">
              <a:rPr lang="en-US" sz="2400" smtClean="0"/>
              <a:pPr/>
              <a:t>31</a:t>
            </a:fld>
            <a:endParaRPr lang="en-US" sz="2400"/>
          </a:p>
        </p:txBody>
      </p:sp>
      <p:sp>
        <p:nvSpPr>
          <p:cNvPr id="2" name="TextBox 1"/>
          <p:cNvSpPr txBox="1"/>
          <p:nvPr/>
        </p:nvSpPr>
        <p:spPr>
          <a:xfrm>
            <a:off x="3352800" y="990600"/>
            <a:ext cx="3276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  <a:latin typeface="+mn-lt"/>
              </a:rPr>
              <a:t>Probe of jet structure</a:t>
            </a:r>
            <a:endParaRPr lang="en-US" sz="2400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4800" y="5334000"/>
            <a:ext cx="7759105" cy="132343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latin typeface="+mn-lt"/>
              </a:rPr>
              <a:t>Soyez</a:t>
            </a:r>
            <a:r>
              <a:rPr lang="en-US" sz="2000" dirty="0" smtClean="0">
                <a:latin typeface="+mn-lt"/>
              </a:rPr>
              <a:t> ‘12: direct calculation of ratio is effectively NNLO</a:t>
            </a:r>
          </a:p>
          <a:p>
            <a:r>
              <a:rPr lang="en-US" sz="2000" dirty="0" smtClean="0">
                <a:latin typeface="+mn-lt"/>
              </a:rPr>
              <a:t>Reasonable agreement with </a:t>
            </a:r>
            <a:r>
              <a:rPr lang="en-US" sz="2000" dirty="0" err="1" smtClean="0">
                <a:latin typeface="+mn-lt"/>
              </a:rPr>
              <a:t>NLO+hadronization</a:t>
            </a:r>
            <a:r>
              <a:rPr lang="en-US" sz="2000" dirty="0" smtClean="0">
                <a:latin typeface="+mn-lt"/>
              </a:rPr>
              <a:t> </a:t>
            </a:r>
            <a:endParaRPr lang="en-US" sz="2000" dirty="0" smtClean="0">
              <a:latin typeface="+mn-lt"/>
            </a:endParaRPr>
          </a:p>
          <a:p>
            <a:endParaRPr lang="en-US" sz="2000" dirty="0">
              <a:latin typeface="+mn-lt"/>
            </a:endParaRPr>
          </a:p>
          <a:p>
            <a:r>
              <a:rPr lang="en-US" sz="2000" dirty="0" smtClean="0">
                <a:solidFill>
                  <a:srgbClr val="FF0000"/>
                </a:solidFill>
                <a:latin typeface="+mn-lt"/>
              </a:rPr>
              <a:t>ALICE Jets in heavy ions: coming soon, with very different systematics…</a:t>
            </a:r>
            <a:endParaRPr lang="en-US" sz="2000" dirty="0" smtClean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11" name="Content Placeholder 9" descr="Jet_xsec_ratio.eps"/>
          <p:cNvPicPr>
            <a:picLocks noChangeAspect="1"/>
          </p:cNvPicPr>
          <p:nvPr/>
        </p:nvPicPr>
        <p:blipFill rotWithShape="1">
          <a:blip r:embed="rId2"/>
          <a:srcRect t="8051"/>
          <a:stretch/>
        </p:blipFill>
        <p:spPr>
          <a:xfrm>
            <a:off x="1981200" y="1447800"/>
            <a:ext cx="5695609" cy="3759200"/>
          </a:xfrm>
          <a:prstGeom prst="rect">
            <a:avLst/>
          </a:prstGeom>
        </p:spPr>
      </p:pic>
      <p:sp>
        <p:nvSpPr>
          <p:cNvPr id="9" name="Text Box 12"/>
          <p:cNvSpPr txBox="1">
            <a:spLocks noChangeArrowheads="1"/>
          </p:cNvSpPr>
          <p:nvPr/>
        </p:nvSpPr>
        <p:spPr bwMode="auto">
          <a:xfrm>
            <a:off x="6781800" y="914400"/>
            <a:ext cx="1981200" cy="309958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90000" tIns="46800" rIns="90000" bIns="46800">
            <a:spAutoFit/>
          </a:bodyPr>
          <a:lstStyle/>
          <a:p>
            <a:r>
              <a:rPr lang="en-US" sz="1400" i="1" dirty="0" smtClean="0"/>
              <a:t>Talk: R. Ma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8325525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700" y="12701"/>
            <a:ext cx="8686800" cy="1270000"/>
          </a:xfrm>
        </p:spPr>
        <p:txBody>
          <a:bodyPr>
            <a:normAutofit/>
          </a:bodyPr>
          <a:lstStyle/>
          <a:p>
            <a:r>
              <a:rPr lang="en-US" dirty="0" smtClean="0"/>
              <a:t>Recall the summary of Lecture 1: </a:t>
            </a:r>
            <a:br>
              <a:rPr lang="en-US" dirty="0" smtClean="0"/>
            </a:br>
            <a:r>
              <a:rPr lang="en-US" dirty="0" smtClean="0"/>
              <a:t>scorecard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6/14/12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Hot QCD Matter - Lecture 4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5DE84E-4CEA-AD46-B381-E60788912773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04800" y="1371600"/>
            <a:ext cx="8229600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8000"/>
                </a:solidFill>
                <a:latin typeface="Times New Roman"/>
                <a:cs typeface="Times New Roman"/>
              </a:rPr>
              <a:t>What is the nature of QCD Matter at finite temperature?</a:t>
            </a:r>
          </a:p>
          <a:p>
            <a:pPr lvl="1">
              <a:buFont typeface="Arial"/>
              <a:buChar char="•"/>
            </a:pP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What is its phase structure? </a:t>
            </a:r>
          </a:p>
          <a:p>
            <a:pPr lvl="1">
              <a:buFont typeface="Arial"/>
              <a:buChar char="•"/>
            </a:pP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What is its equation of state?</a:t>
            </a:r>
          </a:p>
          <a:p>
            <a:pPr lvl="1">
              <a:buFont typeface="Arial"/>
              <a:buChar char="•"/>
            </a:pP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What are its effective degrees of freedom? </a:t>
            </a:r>
          </a:p>
          <a:p>
            <a:pPr lvl="2">
              <a:buFont typeface="Arial"/>
              <a:buChar char="•"/>
            </a:pPr>
            <a:r>
              <a:rPr lang="en-US" sz="20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Times New Roman"/>
                <a:cs typeface="Times New Roman"/>
              </a:rPr>
              <a:t>Is it a (trivial) gas of non-interacting quarks and gluons, or a fluid of interacting quasi-particles?</a:t>
            </a:r>
          </a:p>
          <a:p>
            <a:pPr lvl="1">
              <a:buFont typeface="Arial"/>
              <a:buChar char="•"/>
            </a:pPr>
            <a:r>
              <a:rPr lang="en-US" sz="2000" dirty="0" smtClean="0">
                <a:latin typeface="Times New Roman"/>
                <a:cs typeface="Times New Roman"/>
              </a:rPr>
              <a:t> What are its symmetries? </a:t>
            </a:r>
          </a:p>
          <a:p>
            <a:pPr lvl="1">
              <a:buFont typeface="Arial"/>
              <a:buChar char="•"/>
            </a:pP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Is it correctly described by Lattice QCD or does it require new approaches, and why?</a:t>
            </a:r>
          </a:p>
          <a:p>
            <a:r>
              <a:rPr lang="en-US" sz="2000" dirty="0" smtClean="0">
                <a:solidFill>
                  <a:srgbClr val="008000"/>
                </a:solidFill>
                <a:latin typeface="Times New Roman"/>
                <a:cs typeface="Times New Roman"/>
              </a:rPr>
              <a:t>What are the dynamics of QCD matter at finite temperature?</a:t>
            </a:r>
          </a:p>
          <a:p>
            <a:pPr lvl="1">
              <a:buFont typeface="Arial"/>
              <a:buChar char="•"/>
            </a:pPr>
            <a:r>
              <a:rPr lang="en-US" sz="2000" dirty="0" smtClean="0">
                <a:latin typeface="Times New Roman"/>
                <a:cs typeface="Times New Roman"/>
              </a:rPr>
              <a:t> What is the order of the (de-)confinement transition?</a:t>
            </a:r>
          </a:p>
          <a:p>
            <a:pPr lvl="1">
              <a:buFont typeface="Arial"/>
              <a:buChar char="•"/>
            </a:pPr>
            <a:r>
              <a:rPr lang="en-US" sz="2000" dirty="0" smtClean="0">
                <a:latin typeface="Times New Roman"/>
                <a:cs typeface="Times New Roman"/>
              </a:rPr>
              <a:t> How is </a:t>
            </a:r>
            <a:r>
              <a:rPr lang="en-US" sz="2000" dirty="0" err="1" smtClean="0">
                <a:latin typeface="Times New Roman"/>
                <a:cs typeface="Times New Roman"/>
              </a:rPr>
              <a:t>chiral</a:t>
            </a:r>
            <a:r>
              <a:rPr lang="en-US" sz="2000" dirty="0" smtClean="0">
                <a:latin typeface="Times New Roman"/>
                <a:cs typeface="Times New Roman"/>
              </a:rPr>
              <a:t> symmetry restored at high T, and how?</a:t>
            </a:r>
          </a:p>
          <a:p>
            <a:pPr lvl="1">
              <a:buFont typeface="Arial"/>
              <a:buChar char="•"/>
            </a:pP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Is there a QCD critical point?</a:t>
            </a:r>
          </a:p>
          <a:p>
            <a:pPr lvl="1">
              <a:buFont typeface="Arial"/>
              <a:buChar char="•"/>
            </a:pPr>
            <a:r>
              <a:rPr lang="en-US" sz="2000" dirty="0" smtClean="0">
                <a:latin typeface="Times New Roman"/>
                <a:cs typeface="Times New Roman"/>
              </a:rPr>
              <a:t> </a:t>
            </a:r>
            <a:r>
              <a:rPr lang="en-US" sz="20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What are its transport properties?</a:t>
            </a:r>
          </a:p>
          <a:p>
            <a:r>
              <a:rPr lang="en-US" sz="2000" dirty="0" smtClean="0">
                <a:solidFill>
                  <a:srgbClr val="008000"/>
                </a:solidFill>
                <a:latin typeface="Times New Roman"/>
                <a:cs typeface="Times New Roman"/>
              </a:rPr>
              <a:t>Can QCD matter be related to other physical systems?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71500" y="6201748"/>
            <a:ext cx="5979672" cy="461665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8000"/>
                </a:solidFill>
                <a:latin typeface="Times New Roman"/>
                <a:cs typeface="Times New Roman"/>
              </a:rPr>
              <a:t>Can we study hot QCD matter experimentally?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351720" y="965537"/>
            <a:ext cx="2487480" cy="10156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+mn-lt"/>
              </a:rPr>
              <a:t>Red=progress</a:t>
            </a:r>
          </a:p>
          <a:p>
            <a:r>
              <a:rPr lang="en-US" sz="2000" dirty="0" smtClean="0">
                <a:solidFill>
                  <a:srgbClr val="0000FF"/>
                </a:solidFill>
                <a:latin typeface="+mn-lt"/>
              </a:rPr>
              <a:t>Blue=interesting ideas</a:t>
            </a:r>
          </a:p>
          <a:p>
            <a:r>
              <a:rPr lang="en-US" sz="2000" dirty="0" smtClean="0">
                <a:latin typeface="+mn-lt"/>
              </a:rPr>
              <a:t>Black=still thinking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0"/>
            <a:ext cx="8229600" cy="838200"/>
          </a:xfrm>
        </p:spPr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6/14/12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Hot QCD Matter - Lecture 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D64CBD-586A-492E-8A96-7A647CC9940D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968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52400"/>
            <a:ext cx="8915400" cy="609600"/>
          </a:xfrm>
        </p:spPr>
        <p:txBody>
          <a:bodyPr/>
          <a:lstStyle/>
          <a:p>
            <a:r>
              <a:rPr lang="en-US" dirty="0" smtClean="0"/>
              <a:t>Di-</a:t>
            </a:r>
            <a:r>
              <a:rPr lang="en-US" dirty="0" err="1" smtClean="0"/>
              <a:t>hadron</a:t>
            </a:r>
            <a:r>
              <a:rPr lang="en-US" dirty="0" smtClean="0"/>
              <a:t> correlations as a jet surrogate</a:t>
            </a:r>
          </a:p>
        </p:txBody>
      </p:sp>
      <p:pic>
        <p:nvPicPr>
          <p:cNvPr id="27651" name="Picture 3" descr="ppHt_pict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533400" y="1371600"/>
            <a:ext cx="2551113" cy="2551113"/>
          </a:xfrm>
        </p:spPr>
      </p:pic>
      <p:sp>
        <p:nvSpPr>
          <p:cNvPr id="12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57200" y="6356350"/>
            <a:ext cx="2133600" cy="365125"/>
          </a:xfrm>
        </p:spPr>
        <p:txBody>
          <a:bodyPr/>
          <a:lstStyle/>
          <a:p>
            <a:pPr algn="l">
              <a:defRPr/>
            </a:pPr>
            <a:fld id="{6200C58F-1A66-4976-9C2C-0D2D807F3BFB}" type="slidenum">
              <a:rPr lang="en-US"/>
              <a:pPr algn="l">
                <a:defRPr/>
              </a:pPr>
              <a:t>34</a:t>
            </a:fld>
            <a:endParaRPr lang="en-US"/>
          </a:p>
        </p:txBody>
      </p:sp>
      <p:sp>
        <p:nvSpPr>
          <p:cNvPr id="27656" name="Text Box 10"/>
          <p:cNvSpPr txBox="1">
            <a:spLocks noChangeArrowheads="1"/>
          </p:cNvSpPr>
          <p:nvPr/>
        </p:nvSpPr>
        <p:spPr bwMode="auto">
          <a:xfrm>
            <a:off x="5410200" y="1840468"/>
            <a:ext cx="3276107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dirty="0" smtClean="0">
                <a:latin typeface="+mn-lt"/>
              </a:rPr>
              <a:t>STAR, Phys </a:t>
            </a:r>
            <a:r>
              <a:rPr lang="en-US" dirty="0">
                <a:latin typeface="+mn-lt"/>
              </a:rPr>
              <a:t>Rev </a:t>
            </a:r>
            <a:r>
              <a:rPr lang="en-US" dirty="0" err="1">
                <a:latin typeface="+mn-lt"/>
              </a:rPr>
              <a:t>Lett</a:t>
            </a:r>
            <a:r>
              <a:rPr lang="en-US" dirty="0">
                <a:latin typeface="+mn-lt"/>
              </a:rPr>
              <a:t> 90, 082302</a:t>
            </a:r>
          </a:p>
        </p:txBody>
      </p:sp>
      <p:pic>
        <p:nvPicPr>
          <p:cNvPr id="27657" name="Picture 11" descr="star_event"/>
          <p:cNvPicPr>
            <a:picLocks noChangeAspect="1" noChangeArrowheads="1"/>
          </p:cNvPicPr>
          <p:nvPr/>
        </p:nvPicPr>
        <p:blipFill>
          <a:blip r:embed="rId4"/>
          <a:srcRect l="11111" r="11111"/>
          <a:stretch>
            <a:fillRect/>
          </a:stretch>
        </p:blipFill>
        <p:spPr bwMode="auto">
          <a:xfrm>
            <a:off x="533400" y="4114800"/>
            <a:ext cx="2667000" cy="2522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16"/>
          <p:cNvGrpSpPr/>
          <p:nvPr/>
        </p:nvGrpSpPr>
        <p:grpSpPr>
          <a:xfrm>
            <a:off x="3505200" y="2263775"/>
            <a:ext cx="5334000" cy="3756025"/>
            <a:chOff x="3581400" y="3711575"/>
            <a:chExt cx="5334000" cy="3756025"/>
          </a:xfrm>
        </p:grpSpPr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3581400" y="3711575"/>
              <a:ext cx="5334000" cy="3679825"/>
              <a:chOff x="2356" y="2268"/>
              <a:chExt cx="3360" cy="2318"/>
            </a:xfrm>
          </p:grpSpPr>
          <p:pic>
            <p:nvPicPr>
              <p:cNvPr id="27659" name="Picture 7"/>
              <p:cNvPicPr>
                <a:picLocks noChangeAspect="1" noChangeArrowheads="1"/>
              </p:cNvPicPr>
              <p:nvPr/>
            </p:nvPicPr>
            <p:blipFill>
              <a:blip r:embed="rId5"/>
              <a:srcRect t="56250" r="10184"/>
              <a:stretch>
                <a:fillRect/>
              </a:stretch>
            </p:blipFill>
            <p:spPr bwMode="auto">
              <a:xfrm>
                <a:off x="2356" y="2268"/>
                <a:ext cx="3360" cy="23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7660" name="Line 8"/>
              <p:cNvSpPr>
                <a:spLocks noChangeShapeType="1"/>
              </p:cNvSpPr>
              <p:nvPr/>
            </p:nvSpPr>
            <p:spPr bwMode="auto">
              <a:xfrm flipV="1">
                <a:off x="3412" y="2906"/>
                <a:ext cx="0" cy="912"/>
              </a:xfrm>
              <a:prstGeom prst="line">
                <a:avLst/>
              </a:prstGeom>
              <a:noFill/>
              <a:ln w="38100">
                <a:solidFill>
                  <a:srgbClr val="00B050"/>
                </a:solidFill>
                <a:round/>
                <a:headEnd/>
                <a:tailEnd type="triangle" w="med" len="med"/>
              </a:ln>
            </p:spPr>
            <p:txBody>
              <a:bodyPr wrap="none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1517" name="Text Box 9"/>
              <p:cNvSpPr txBox="1">
                <a:spLocks noChangeArrowheads="1"/>
              </p:cNvSpPr>
              <p:nvPr/>
            </p:nvSpPr>
            <p:spPr bwMode="auto">
              <a:xfrm>
                <a:off x="3124" y="3854"/>
                <a:ext cx="545" cy="252"/>
              </a:xfrm>
              <a:prstGeom prst="rect">
                <a:avLst/>
              </a:prstGeom>
              <a:solidFill>
                <a:srgbClr val="FFFF99"/>
              </a:solidFill>
              <a:ln w="15875" algn="ctr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defRPr/>
                </a:pPr>
                <a:r>
                  <a:rPr lang="en-US" sz="2000" dirty="0">
                    <a:latin typeface="+mn-lt"/>
                  </a:rPr>
                  <a:t>trigger</a:t>
                </a:r>
              </a:p>
            </p:txBody>
          </p:sp>
        </p:grpSp>
        <p:sp>
          <p:nvSpPr>
            <p:cNvPr id="14" name="Rounded Rectangle 13"/>
            <p:cNvSpPr/>
            <p:nvPr/>
          </p:nvSpPr>
          <p:spPr>
            <a:xfrm>
              <a:off x="7086600" y="7086600"/>
              <a:ext cx="1752600" cy="381000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6/14/12</a:t>
            </a:r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Hot QCD Matter - Lecture 4</a:t>
            </a:r>
            <a:endParaRPr lang="en-US"/>
          </a:p>
        </p:txBody>
      </p:sp>
      <p:sp>
        <p:nvSpPr>
          <p:cNvPr id="17" name="Oval 16"/>
          <p:cNvSpPr/>
          <p:nvPr/>
        </p:nvSpPr>
        <p:spPr>
          <a:xfrm rot="20163530">
            <a:off x="1055538" y="1676400"/>
            <a:ext cx="533400" cy="152400"/>
          </a:xfrm>
          <a:prstGeom prst="ellipse">
            <a:avLst/>
          </a:prstGeom>
          <a:noFill/>
          <a:ln w="381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1737797" y="1524000"/>
            <a:ext cx="10054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+mn-lt"/>
              </a:rPr>
              <a:t>trigger</a:t>
            </a:r>
          </a:p>
        </p:txBody>
      </p:sp>
    </p:spTree>
    <p:extLst>
      <p:ext uri="{BB962C8B-B14F-4D97-AF65-F5344CB8AC3E}">
        <p14:creationId xmlns:p14="http://schemas.microsoft.com/office/powerpoint/2010/main" val="16731063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6" grpId="0"/>
      <p:bldP spid="17" grpId="0" animBg="1"/>
      <p:bldP spid="18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09600"/>
          </a:xfrm>
        </p:spPr>
        <p:txBody>
          <a:bodyPr/>
          <a:lstStyle/>
          <a:p>
            <a:r>
              <a:rPr lang="en-US" dirty="0" smtClean="0"/>
              <a:t>Jet quenching II: </a:t>
            </a:r>
            <a:r>
              <a:rPr lang="en-US" dirty="0" err="1" smtClean="0"/>
              <a:t>di</a:t>
            </a:r>
            <a:r>
              <a:rPr lang="en-US" dirty="0" smtClean="0"/>
              <a:t>-hadrons</a:t>
            </a:r>
          </a:p>
        </p:txBody>
      </p:sp>
      <p:sp>
        <p:nvSpPr>
          <p:cNvPr id="9219" name="Date Placeholder 2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6/14/12</a:t>
            </a:r>
            <a:endParaRPr lang="en-US" smtClean="0"/>
          </a:p>
        </p:txBody>
      </p:sp>
      <p:sp>
        <p:nvSpPr>
          <p:cNvPr id="9220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/>
              <a:t>Hot QCD Matter - Lecture 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F9F19E-0E22-4299-901E-2F5816BB0A19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533400" y="5341203"/>
            <a:ext cx="7924800" cy="830997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  <a:defRPr/>
            </a:pPr>
            <a:r>
              <a:rPr lang="en-US" sz="2000" dirty="0">
                <a:latin typeface="+mn-lt"/>
              </a:rPr>
              <a:t> </a:t>
            </a:r>
            <a:r>
              <a:rPr lang="en-US" sz="2400" dirty="0">
                <a:latin typeface="+mn-lt"/>
              </a:rPr>
              <a:t>Recoiling jet is strongly altered by medium</a:t>
            </a:r>
          </a:p>
          <a:p>
            <a:pPr>
              <a:buFont typeface="Arial" pitchFamily="34" charset="0"/>
              <a:buChar char="•"/>
              <a:defRPr/>
            </a:pPr>
            <a:r>
              <a:rPr lang="en-US" sz="2400" dirty="0">
                <a:latin typeface="+mn-lt"/>
              </a:rPr>
              <a:t> Clear evidence</a:t>
            </a:r>
            <a:r>
              <a:rPr lang="en-US" sz="2400" dirty="0" smtClean="0">
                <a:latin typeface="+mn-lt"/>
              </a:rPr>
              <a:t> for presence of </a:t>
            </a:r>
            <a:r>
              <a:rPr lang="en-US" sz="2400" dirty="0">
                <a:latin typeface="+mn-lt"/>
              </a:rPr>
              <a:t>very high density matter</a:t>
            </a:r>
          </a:p>
        </p:txBody>
      </p:sp>
      <p:grpSp>
        <p:nvGrpSpPr>
          <p:cNvPr id="2" name="Group 32"/>
          <p:cNvGrpSpPr>
            <a:grpSpLocks/>
          </p:cNvGrpSpPr>
          <p:nvPr/>
        </p:nvGrpSpPr>
        <p:grpSpPr bwMode="auto">
          <a:xfrm>
            <a:off x="4114800" y="1524000"/>
            <a:ext cx="3479800" cy="3352800"/>
            <a:chOff x="4114800" y="1524000"/>
            <a:chExt cx="3479800" cy="3352800"/>
          </a:xfrm>
        </p:grpSpPr>
        <p:pic>
          <p:nvPicPr>
            <p:cNvPr id="9245" name="Picture 4"/>
            <p:cNvPicPr>
              <a:picLocks noChangeAspect="1" noChangeArrowheads="1"/>
            </p:cNvPicPr>
            <p:nvPr/>
          </p:nvPicPr>
          <p:blipFill>
            <a:blip r:embed="rId2"/>
            <a:srcRect l="6844" t="54805" r="10515"/>
            <a:stretch>
              <a:fillRect/>
            </a:stretch>
          </p:blipFill>
          <p:spPr bwMode="auto">
            <a:xfrm>
              <a:off x="4114800" y="1981200"/>
              <a:ext cx="3479800" cy="2895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9" name="Text Box 17"/>
            <p:cNvSpPr txBox="1">
              <a:spLocks noChangeArrowheads="1"/>
            </p:cNvSpPr>
            <p:nvPr/>
          </p:nvSpPr>
          <p:spPr bwMode="auto">
            <a:xfrm>
              <a:off x="4572000" y="4191000"/>
              <a:ext cx="2246313" cy="276225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  <a:defRPr/>
              </a:pPr>
              <a:r>
                <a:rPr lang="en-US" sz="1200" dirty="0">
                  <a:latin typeface="+mn-lt"/>
                </a:rPr>
                <a:t>STAR, Phys Rev </a:t>
              </a:r>
              <a:r>
                <a:rPr lang="en-US" sz="1200" dirty="0" err="1">
                  <a:latin typeface="+mn-lt"/>
                </a:rPr>
                <a:t>Lett</a:t>
              </a:r>
              <a:r>
                <a:rPr lang="en-US" sz="1200" dirty="0">
                  <a:latin typeface="+mn-lt"/>
                </a:rPr>
                <a:t> 91, 072304</a:t>
              </a:r>
            </a:p>
          </p:txBody>
        </p:sp>
        <p:sp>
          <p:nvSpPr>
            <p:cNvPr id="21" name="TextBox 20"/>
            <p:cNvSpPr txBox="1"/>
            <p:nvPr/>
          </p:nvSpPr>
          <p:spPr bwMode="auto">
            <a:xfrm>
              <a:off x="4495800" y="1524000"/>
              <a:ext cx="2895600" cy="70802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2000" dirty="0" err="1">
                  <a:latin typeface="+mn-lt"/>
                </a:rPr>
                <a:t>Azimuthal</a:t>
              </a:r>
              <a:r>
                <a:rPr lang="en-US" sz="2000" dirty="0">
                  <a:latin typeface="+mn-lt"/>
                </a:rPr>
                <a:t> separation of high </a:t>
              </a:r>
              <a:r>
                <a:rPr lang="en-US" sz="2000" dirty="0" err="1">
                  <a:latin typeface="+mn-lt"/>
                </a:rPr>
                <a:t>pT</a:t>
              </a:r>
              <a:r>
                <a:rPr lang="en-US" sz="2000" dirty="0">
                  <a:latin typeface="+mn-lt"/>
                </a:rPr>
                <a:t> </a:t>
              </a:r>
              <a:r>
                <a:rPr lang="en-US" sz="2000" dirty="0" err="1">
                  <a:latin typeface="+mn-lt"/>
                </a:rPr>
                <a:t>hadron</a:t>
              </a:r>
              <a:r>
                <a:rPr lang="en-US" sz="2000" dirty="0">
                  <a:latin typeface="+mn-lt"/>
                </a:rPr>
                <a:t> pairs</a:t>
              </a:r>
            </a:p>
          </p:txBody>
        </p:sp>
      </p:grpSp>
      <p:sp>
        <p:nvSpPr>
          <p:cNvPr id="24" name="Oval 23"/>
          <p:cNvSpPr/>
          <p:nvPr/>
        </p:nvSpPr>
        <p:spPr>
          <a:xfrm>
            <a:off x="5791200" y="2819400"/>
            <a:ext cx="1524000" cy="1524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3" name="Group 29"/>
          <p:cNvGrpSpPr>
            <a:grpSpLocks/>
          </p:cNvGrpSpPr>
          <p:nvPr/>
        </p:nvGrpSpPr>
        <p:grpSpPr bwMode="auto">
          <a:xfrm>
            <a:off x="381000" y="1905000"/>
            <a:ext cx="3200400" cy="2209800"/>
            <a:chOff x="5887357" y="0"/>
            <a:chExt cx="2989571" cy="1992702"/>
          </a:xfrm>
        </p:grpSpPr>
        <p:sp>
          <p:nvSpPr>
            <p:cNvPr id="9228" name="Oval 22"/>
            <p:cNvSpPr>
              <a:spLocks noChangeArrowheads="1"/>
            </p:cNvSpPr>
            <p:nvPr/>
          </p:nvSpPr>
          <p:spPr bwMode="auto">
            <a:xfrm>
              <a:off x="6547304" y="503783"/>
              <a:ext cx="1305038" cy="1338820"/>
            </a:xfrm>
            <a:prstGeom prst="ellipse">
              <a:avLst/>
            </a:prstGeom>
            <a:gradFill rotWithShape="0"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29" name="Line 23"/>
            <p:cNvSpPr>
              <a:spLocks noChangeShapeType="1"/>
            </p:cNvSpPr>
            <p:nvPr/>
          </p:nvSpPr>
          <p:spPr bwMode="auto">
            <a:xfrm flipH="1">
              <a:off x="6560797" y="707366"/>
              <a:ext cx="1000465" cy="1005840"/>
            </a:xfrm>
            <a:prstGeom prst="line">
              <a:avLst/>
            </a:prstGeom>
            <a:noFill/>
            <a:ln w="12700">
              <a:solidFill>
                <a:schemeClr val="tx2"/>
              </a:solidFill>
              <a:round/>
              <a:headEnd/>
              <a:tailEnd type="triangle" w="med" len="med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9230" name="Freeform 24"/>
            <p:cNvSpPr>
              <a:spLocks/>
            </p:cNvSpPr>
            <p:nvPr/>
          </p:nvSpPr>
          <p:spPr bwMode="auto">
            <a:xfrm rot="4785948">
              <a:off x="7196517" y="819139"/>
              <a:ext cx="58660" cy="237104"/>
            </a:xfrm>
            <a:custGeom>
              <a:avLst/>
              <a:gdLst>
                <a:gd name="T0" fmla="*/ 0 w 68"/>
                <a:gd name="T1" fmla="*/ 0 h 174"/>
                <a:gd name="T2" fmla="*/ 2147483647 w 68"/>
                <a:gd name="T3" fmla="*/ 2147483647 h 174"/>
                <a:gd name="T4" fmla="*/ 2147483647 w 68"/>
                <a:gd name="T5" fmla="*/ 2147483647 h 174"/>
                <a:gd name="T6" fmla="*/ 2147483647 w 68"/>
                <a:gd name="T7" fmla="*/ 2147483647 h 174"/>
                <a:gd name="T8" fmla="*/ 2147483647 w 68"/>
                <a:gd name="T9" fmla="*/ 2147483647 h 174"/>
                <a:gd name="T10" fmla="*/ 2147483647 w 68"/>
                <a:gd name="T11" fmla="*/ 2147483647 h 174"/>
                <a:gd name="T12" fmla="*/ 2147483647 w 68"/>
                <a:gd name="T13" fmla="*/ 2147483647 h 174"/>
                <a:gd name="T14" fmla="*/ 2147483647 w 68"/>
                <a:gd name="T15" fmla="*/ 2147483647 h 17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8"/>
                <a:gd name="T25" fmla="*/ 0 h 174"/>
                <a:gd name="T26" fmla="*/ 68 w 68"/>
                <a:gd name="T27" fmla="*/ 174 h 17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8" h="174">
                  <a:moveTo>
                    <a:pt x="0" y="0"/>
                  </a:moveTo>
                  <a:cubicBezTo>
                    <a:pt x="13" y="4"/>
                    <a:pt x="22" y="1"/>
                    <a:pt x="27" y="15"/>
                  </a:cubicBezTo>
                  <a:cubicBezTo>
                    <a:pt x="22" y="45"/>
                    <a:pt x="33" y="28"/>
                    <a:pt x="42" y="54"/>
                  </a:cubicBezTo>
                  <a:cubicBezTo>
                    <a:pt x="38" y="65"/>
                    <a:pt x="31" y="71"/>
                    <a:pt x="24" y="81"/>
                  </a:cubicBezTo>
                  <a:cubicBezTo>
                    <a:pt x="34" y="84"/>
                    <a:pt x="41" y="90"/>
                    <a:pt x="51" y="93"/>
                  </a:cubicBezTo>
                  <a:cubicBezTo>
                    <a:pt x="47" y="110"/>
                    <a:pt x="40" y="111"/>
                    <a:pt x="57" y="120"/>
                  </a:cubicBezTo>
                  <a:cubicBezTo>
                    <a:pt x="61" y="132"/>
                    <a:pt x="58" y="136"/>
                    <a:pt x="51" y="147"/>
                  </a:cubicBezTo>
                  <a:cubicBezTo>
                    <a:pt x="68" y="153"/>
                    <a:pt x="57" y="157"/>
                    <a:pt x="57" y="174"/>
                  </a:cubicBezTo>
                </a:path>
              </a:pathLst>
            </a:custGeom>
            <a:no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9231" name="Freeform 25"/>
            <p:cNvSpPr>
              <a:spLocks/>
            </p:cNvSpPr>
            <p:nvPr/>
          </p:nvSpPr>
          <p:spPr bwMode="auto">
            <a:xfrm rot="10800000">
              <a:off x="6971393" y="1264632"/>
              <a:ext cx="79035" cy="175979"/>
            </a:xfrm>
            <a:custGeom>
              <a:avLst/>
              <a:gdLst>
                <a:gd name="T0" fmla="*/ 0 w 68"/>
                <a:gd name="T1" fmla="*/ 0 h 174"/>
                <a:gd name="T2" fmla="*/ 2147483647 w 68"/>
                <a:gd name="T3" fmla="*/ 2147483647 h 174"/>
                <a:gd name="T4" fmla="*/ 2147483647 w 68"/>
                <a:gd name="T5" fmla="*/ 2147483647 h 174"/>
                <a:gd name="T6" fmla="*/ 2147483647 w 68"/>
                <a:gd name="T7" fmla="*/ 2147483647 h 174"/>
                <a:gd name="T8" fmla="*/ 2147483647 w 68"/>
                <a:gd name="T9" fmla="*/ 2147483647 h 174"/>
                <a:gd name="T10" fmla="*/ 2147483647 w 68"/>
                <a:gd name="T11" fmla="*/ 2147483647 h 174"/>
                <a:gd name="T12" fmla="*/ 2147483647 w 68"/>
                <a:gd name="T13" fmla="*/ 2147483647 h 174"/>
                <a:gd name="T14" fmla="*/ 2147483647 w 68"/>
                <a:gd name="T15" fmla="*/ 2147483647 h 17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8"/>
                <a:gd name="T25" fmla="*/ 0 h 174"/>
                <a:gd name="T26" fmla="*/ 68 w 68"/>
                <a:gd name="T27" fmla="*/ 174 h 17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8" h="174">
                  <a:moveTo>
                    <a:pt x="0" y="0"/>
                  </a:moveTo>
                  <a:cubicBezTo>
                    <a:pt x="13" y="4"/>
                    <a:pt x="22" y="1"/>
                    <a:pt x="27" y="15"/>
                  </a:cubicBezTo>
                  <a:cubicBezTo>
                    <a:pt x="22" y="45"/>
                    <a:pt x="33" y="28"/>
                    <a:pt x="42" y="54"/>
                  </a:cubicBezTo>
                  <a:cubicBezTo>
                    <a:pt x="38" y="65"/>
                    <a:pt x="31" y="71"/>
                    <a:pt x="24" y="81"/>
                  </a:cubicBezTo>
                  <a:cubicBezTo>
                    <a:pt x="34" y="84"/>
                    <a:pt x="41" y="90"/>
                    <a:pt x="51" y="93"/>
                  </a:cubicBezTo>
                  <a:cubicBezTo>
                    <a:pt x="47" y="110"/>
                    <a:pt x="40" y="111"/>
                    <a:pt x="57" y="120"/>
                  </a:cubicBezTo>
                  <a:cubicBezTo>
                    <a:pt x="61" y="132"/>
                    <a:pt x="58" y="136"/>
                    <a:pt x="51" y="147"/>
                  </a:cubicBezTo>
                  <a:cubicBezTo>
                    <a:pt x="68" y="153"/>
                    <a:pt x="57" y="157"/>
                    <a:pt x="57" y="174"/>
                  </a:cubicBezTo>
                </a:path>
              </a:pathLst>
            </a:custGeom>
            <a:no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9232" name="Freeform 26"/>
            <p:cNvSpPr>
              <a:spLocks/>
            </p:cNvSpPr>
            <p:nvPr/>
          </p:nvSpPr>
          <p:spPr bwMode="auto">
            <a:xfrm rot="5400000">
              <a:off x="7013387" y="1010646"/>
              <a:ext cx="58660" cy="237104"/>
            </a:xfrm>
            <a:custGeom>
              <a:avLst/>
              <a:gdLst>
                <a:gd name="T0" fmla="*/ 0 w 68"/>
                <a:gd name="T1" fmla="*/ 0 h 174"/>
                <a:gd name="T2" fmla="*/ 2147483647 w 68"/>
                <a:gd name="T3" fmla="*/ 2147483647 h 174"/>
                <a:gd name="T4" fmla="*/ 2147483647 w 68"/>
                <a:gd name="T5" fmla="*/ 2147483647 h 174"/>
                <a:gd name="T6" fmla="*/ 2147483647 w 68"/>
                <a:gd name="T7" fmla="*/ 2147483647 h 174"/>
                <a:gd name="T8" fmla="*/ 2147483647 w 68"/>
                <a:gd name="T9" fmla="*/ 2147483647 h 174"/>
                <a:gd name="T10" fmla="*/ 2147483647 w 68"/>
                <a:gd name="T11" fmla="*/ 2147483647 h 174"/>
                <a:gd name="T12" fmla="*/ 2147483647 w 68"/>
                <a:gd name="T13" fmla="*/ 2147483647 h 174"/>
                <a:gd name="T14" fmla="*/ 2147483647 w 68"/>
                <a:gd name="T15" fmla="*/ 2147483647 h 17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8"/>
                <a:gd name="T25" fmla="*/ 0 h 174"/>
                <a:gd name="T26" fmla="*/ 68 w 68"/>
                <a:gd name="T27" fmla="*/ 174 h 17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8" h="174">
                  <a:moveTo>
                    <a:pt x="0" y="0"/>
                  </a:moveTo>
                  <a:cubicBezTo>
                    <a:pt x="13" y="4"/>
                    <a:pt x="22" y="1"/>
                    <a:pt x="27" y="15"/>
                  </a:cubicBezTo>
                  <a:cubicBezTo>
                    <a:pt x="22" y="45"/>
                    <a:pt x="33" y="28"/>
                    <a:pt x="42" y="54"/>
                  </a:cubicBezTo>
                  <a:cubicBezTo>
                    <a:pt x="38" y="65"/>
                    <a:pt x="31" y="71"/>
                    <a:pt x="24" y="81"/>
                  </a:cubicBezTo>
                  <a:cubicBezTo>
                    <a:pt x="34" y="84"/>
                    <a:pt x="41" y="90"/>
                    <a:pt x="51" y="93"/>
                  </a:cubicBezTo>
                  <a:cubicBezTo>
                    <a:pt x="47" y="110"/>
                    <a:pt x="40" y="111"/>
                    <a:pt x="57" y="120"/>
                  </a:cubicBezTo>
                  <a:cubicBezTo>
                    <a:pt x="61" y="132"/>
                    <a:pt x="58" y="136"/>
                    <a:pt x="51" y="147"/>
                  </a:cubicBezTo>
                  <a:cubicBezTo>
                    <a:pt x="68" y="153"/>
                    <a:pt x="57" y="157"/>
                    <a:pt x="57" y="174"/>
                  </a:cubicBezTo>
                </a:path>
              </a:pathLst>
            </a:custGeom>
            <a:no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9233" name="Freeform 27"/>
            <p:cNvSpPr>
              <a:spLocks/>
            </p:cNvSpPr>
            <p:nvPr/>
          </p:nvSpPr>
          <p:spPr bwMode="auto">
            <a:xfrm rot="10121092">
              <a:off x="7287532" y="976510"/>
              <a:ext cx="79035" cy="174254"/>
            </a:xfrm>
            <a:custGeom>
              <a:avLst/>
              <a:gdLst>
                <a:gd name="T0" fmla="*/ 0 w 68"/>
                <a:gd name="T1" fmla="*/ 0 h 174"/>
                <a:gd name="T2" fmla="*/ 2147483647 w 68"/>
                <a:gd name="T3" fmla="*/ 2147483647 h 174"/>
                <a:gd name="T4" fmla="*/ 2147483647 w 68"/>
                <a:gd name="T5" fmla="*/ 2147483647 h 174"/>
                <a:gd name="T6" fmla="*/ 2147483647 w 68"/>
                <a:gd name="T7" fmla="*/ 2147483647 h 174"/>
                <a:gd name="T8" fmla="*/ 2147483647 w 68"/>
                <a:gd name="T9" fmla="*/ 2147483647 h 174"/>
                <a:gd name="T10" fmla="*/ 2147483647 w 68"/>
                <a:gd name="T11" fmla="*/ 2147483647 h 174"/>
                <a:gd name="T12" fmla="*/ 2147483647 w 68"/>
                <a:gd name="T13" fmla="*/ 2147483647 h 174"/>
                <a:gd name="T14" fmla="*/ 2147483647 w 68"/>
                <a:gd name="T15" fmla="*/ 2147483647 h 17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68"/>
                <a:gd name="T25" fmla="*/ 0 h 174"/>
                <a:gd name="T26" fmla="*/ 68 w 68"/>
                <a:gd name="T27" fmla="*/ 174 h 17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68" h="174">
                  <a:moveTo>
                    <a:pt x="0" y="0"/>
                  </a:moveTo>
                  <a:cubicBezTo>
                    <a:pt x="13" y="4"/>
                    <a:pt x="22" y="1"/>
                    <a:pt x="27" y="15"/>
                  </a:cubicBezTo>
                  <a:cubicBezTo>
                    <a:pt x="22" y="45"/>
                    <a:pt x="33" y="28"/>
                    <a:pt x="42" y="54"/>
                  </a:cubicBezTo>
                  <a:cubicBezTo>
                    <a:pt x="38" y="65"/>
                    <a:pt x="31" y="71"/>
                    <a:pt x="24" y="81"/>
                  </a:cubicBezTo>
                  <a:cubicBezTo>
                    <a:pt x="34" y="84"/>
                    <a:pt x="41" y="90"/>
                    <a:pt x="51" y="93"/>
                  </a:cubicBezTo>
                  <a:cubicBezTo>
                    <a:pt x="47" y="110"/>
                    <a:pt x="40" y="111"/>
                    <a:pt x="57" y="120"/>
                  </a:cubicBezTo>
                  <a:cubicBezTo>
                    <a:pt x="61" y="132"/>
                    <a:pt x="58" y="136"/>
                    <a:pt x="51" y="147"/>
                  </a:cubicBezTo>
                  <a:cubicBezTo>
                    <a:pt x="68" y="153"/>
                    <a:pt x="57" y="157"/>
                    <a:pt x="57" y="174"/>
                  </a:cubicBezTo>
                </a:path>
              </a:pathLst>
            </a:custGeom>
            <a:noFill/>
            <a:ln w="12700">
              <a:solidFill>
                <a:schemeClr val="accent1"/>
              </a:solidFill>
              <a:round/>
              <a:headEnd/>
              <a:tailEnd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9234" name="Line 28"/>
            <p:cNvSpPr>
              <a:spLocks noChangeShapeType="1"/>
            </p:cNvSpPr>
            <p:nvPr/>
          </p:nvSpPr>
          <p:spPr bwMode="auto">
            <a:xfrm rot="1709038" flipV="1">
              <a:off x="7987279" y="0"/>
              <a:ext cx="161925" cy="572794"/>
            </a:xfrm>
            <a:prstGeom prst="line">
              <a:avLst/>
            </a:prstGeom>
            <a:noFill/>
            <a:ln w="6350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9235" name="Line 29"/>
            <p:cNvSpPr>
              <a:spLocks noChangeShapeType="1"/>
            </p:cNvSpPr>
            <p:nvPr/>
          </p:nvSpPr>
          <p:spPr bwMode="auto">
            <a:xfrm rot="1709038" flipV="1">
              <a:off x="7858125" y="453749"/>
              <a:ext cx="198551" cy="11214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9236" name="Line 30"/>
            <p:cNvSpPr>
              <a:spLocks noChangeShapeType="1"/>
            </p:cNvSpPr>
            <p:nvPr/>
          </p:nvSpPr>
          <p:spPr bwMode="auto">
            <a:xfrm rot="1709038" flipH="1" flipV="1">
              <a:off x="7825354" y="358859"/>
              <a:ext cx="63613" cy="15355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9237" name="Line 31"/>
            <p:cNvSpPr>
              <a:spLocks noChangeShapeType="1"/>
            </p:cNvSpPr>
            <p:nvPr/>
          </p:nvSpPr>
          <p:spPr bwMode="auto">
            <a:xfrm rot="1709038" flipH="1" flipV="1">
              <a:off x="7896679" y="260518"/>
              <a:ext cx="25060" cy="26569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9238" name="Line 32"/>
            <p:cNvSpPr>
              <a:spLocks noChangeShapeType="1"/>
            </p:cNvSpPr>
            <p:nvPr/>
          </p:nvSpPr>
          <p:spPr bwMode="auto">
            <a:xfrm flipV="1">
              <a:off x="7561262" y="507233"/>
              <a:ext cx="271803" cy="200133"/>
            </a:xfrm>
            <a:prstGeom prst="line">
              <a:avLst/>
            </a:prstGeom>
            <a:noFill/>
            <a:ln w="12700">
              <a:solidFill>
                <a:schemeClr val="tx2"/>
              </a:solidFill>
              <a:round/>
              <a:headEnd/>
              <a:tailEnd type="triangle" w="med" len="med"/>
            </a:ln>
          </p:spPr>
          <p:txBody>
            <a:bodyPr wrap="none">
              <a:spAutoFit/>
            </a:bodyPr>
            <a:lstStyle/>
            <a:p>
              <a:endParaRPr lang="en-US"/>
            </a:p>
          </p:txBody>
        </p:sp>
        <p:sp>
          <p:nvSpPr>
            <p:cNvPr id="9239" name="AutoShape 33"/>
            <p:cNvSpPr>
              <a:spLocks noChangeArrowheads="1"/>
            </p:cNvSpPr>
            <p:nvPr/>
          </p:nvSpPr>
          <p:spPr bwMode="auto">
            <a:xfrm>
              <a:off x="7380061" y="641805"/>
              <a:ext cx="240960" cy="208759"/>
            </a:xfrm>
            <a:prstGeom prst="irregularSeal1">
              <a:avLst/>
            </a:prstGeom>
            <a:solidFill>
              <a:srgbClr val="FF9900"/>
            </a:solidFill>
            <a:ln w="15875">
              <a:solidFill>
                <a:srgbClr val="FF9900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/>
            </a:p>
          </p:txBody>
        </p:sp>
        <p:sp>
          <p:nvSpPr>
            <p:cNvPr id="9240" name="Line 34"/>
            <p:cNvSpPr>
              <a:spLocks noChangeShapeType="1"/>
            </p:cNvSpPr>
            <p:nvPr/>
          </p:nvSpPr>
          <p:spPr bwMode="auto">
            <a:xfrm rot="13372995" flipV="1">
              <a:off x="6464413" y="1690777"/>
              <a:ext cx="53975" cy="110418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9241" name="Line 35"/>
            <p:cNvSpPr>
              <a:spLocks noChangeShapeType="1"/>
            </p:cNvSpPr>
            <p:nvPr/>
          </p:nvSpPr>
          <p:spPr bwMode="auto">
            <a:xfrm rot="-8227005" flipH="1" flipV="1">
              <a:off x="6481762" y="1716657"/>
              <a:ext cx="63613" cy="15527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 type="triangle" w="med" len="med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9242" name="Line 36"/>
            <p:cNvSpPr>
              <a:spLocks noChangeShapeType="1"/>
            </p:cNvSpPr>
            <p:nvPr/>
          </p:nvSpPr>
          <p:spPr bwMode="auto">
            <a:xfrm rot="13372995" flipV="1">
              <a:off x="6400800" y="1676975"/>
              <a:ext cx="13494" cy="315727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46" name="Text Box 37"/>
            <p:cNvSpPr txBox="1">
              <a:spLocks noChangeArrowheads="1"/>
            </p:cNvSpPr>
            <p:nvPr/>
          </p:nvSpPr>
          <p:spPr bwMode="auto">
            <a:xfrm>
              <a:off x="8076150" y="240499"/>
              <a:ext cx="800778" cy="369337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dirty="0">
                  <a:solidFill>
                    <a:srgbClr val="FF0000"/>
                  </a:solidFill>
                  <a:latin typeface="+mn-lt"/>
                </a:rPr>
                <a:t>trigger</a:t>
              </a:r>
            </a:p>
          </p:txBody>
        </p:sp>
        <p:sp>
          <p:nvSpPr>
            <p:cNvPr id="9244" name="Text Box 38"/>
            <p:cNvSpPr txBox="1">
              <a:spLocks noChangeArrowheads="1"/>
            </p:cNvSpPr>
            <p:nvPr/>
          </p:nvSpPr>
          <p:spPr bwMode="auto">
            <a:xfrm>
              <a:off x="5887357" y="1295400"/>
              <a:ext cx="736099" cy="369332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FF0000"/>
                  </a:solidFill>
                </a:rPr>
                <a:t>recoil</a:t>
              </a: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457200" y="3095625"/>
            <a:ext cx="925513" cy="1323975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8000" dirty="0">
                <a:latin typeface="+mn-lt"/>
              </a:rPr>
              <a:t>X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7239000" y="2743200"/>
            <a:ext cx="1602071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+mn-lt"/>
              </a:rPr>
              <a:t>Jet quenching</a:t>
            </a:r>
          </a:p>
        </p:txBody>
      </p:sp>
    </p:spTree>
    <p:extLst>
      <p:ext uri="{BB962C8B-B14F-4D97-AF65-F5344CB8AC3E}">
        <p14:creationId xmlns:p14="http://schemas.microsoft.com/office/powerpoint/2010/main" val="8325905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4" grpId="0" animBg="1"/>
      <p:bldP spid="49" grpId="0"/>
      <p:bldP spid="31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48686"/>
            <a:ext cx="8915400" cy="689514"/>
          </a:xfrm>
        </p:spPr>
        <p:txBody>
          <a:bodyPr>
            <a:noAutofit/>
          </a:bodyPr>
          <a:lstStyle/>
          <a:p>
            <a:r>
              <a:rPr lang="en-US" dirty="0" smtClean="0"/>
              <a:t>Di-</a:t>
            </a:r>
            <a:r>
              <a:rPr lang="en-US" dirty="0" err="1" smtClean="0"/>
              <a:t>hadron</a:t>
            </a:r>
            <a:r>
              <a:rPr lang="en-US" dirty="0" smtClean="0"/>
              <a:t> correlations at high-pt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147628"/>
            <a:ext cx="5595938" cy="4391544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3581400" y="1752600"/>
            <a:ext cx="1752600" cy="35401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0000" tIns="45000" rIns="90000" bIns="45000">
            <a:prstTxWarp prst="textNoShape">
              <a:avLst/>
            </a:prstTxWarp>
          </a:bodyPr>
          <a:lstStyle/>
          <a:p>
            <a:pPr>
              <a:tabLst>
                <a:tab pos="723900" algn="l"/>
              </a:tabLst>
            </a:pPr>
            <a:r>
              <a:rPr lang="en-GB" dirty="0" smtClean="0">
                <a:solidFill>
                  <a:srgbClr val="000000"/>
                </a:solidFill>
                <a:ea typeface="DejaVu LGC Sans" charset="0"/>
                <a:cs typeface="DejaVu LGC Sans" charset="0"/>
              </a:rPr>
              <a:t>Central collisions</a:t>
            </a:r>
            <a:endParaRPr lang="en-GB" dirty="0">
              <a:solidFill>
                <a:srgbClr val="000000"/>
              </a:solidFill>
              <a:ea typeface="DejaVu LGC Sans" charset="0"/>
              <a:cs typeface="DejaVu LGC Sans" charset="0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79375" y="5195888"/>
            <a:ext cx="992188" cy="35401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lIns="90000" tIns="45000" rIns="90000" bIns="45000">
            <a:prstTxWarp prst="textNoShape">
              <a:avLst/>
            </a:prstTxWarp>
          </a:bodyPr>
          <a:lstStyle/>
          <a:p>
            <a:pPr>
              <a:tabLst>
                <a:tab pos="723900" algn="l"/>
              </a:tabLst>
            </a:pPr>
            <a:r>
              <a:rPr lang="en-GB">
                <a:solidFill>
                  <a:srgbClr val="000000"/>
                </a:solidFill>
                <a:ea typeface="DejaVu LGC Sans" charset="0"/>
                <a:cs typeface="DejaVu LGC Sans" charset="0"/>
              </a:rPr>
              <a:t>High-pT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5527675" y="1417638"/>
            <a:ext cx="3463925" cy="147796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90000" tIns="45000" rIns="90000" bIns="45000">
            <a:prstTxWarp prst="textNoShape">
              <a:avLst/>
            </a:prstTxWarp>
          </a:bodyPr>
          <a:lstStyle/>
          <a:p>
            <a:pPr>
              <a:lnSpc>
                <a:spcPct val="101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en-GB" dirty="0" err="1">
                <a:solidFill>
                  <a:srgbClr val="000000"/>
                </a:solidFill>
                <a:ea typeface="DejaVu LGC Sans" charset="0"/>
                <a:cs typeface="DejaVu LGC Sans" charset="0"/>
              </a:rPr>
              <a:t>Reaperance</a:t>
            </a:r>
            <a:r>
              <a:rPr lang="en-GB" dirty="0">
                <a:solidFill>
                  <a:srgbClr val="000000"/>
                </a:solidFill>
                <a:ea typeface="DejaVu LGC Sans" charset="0"/>
                <a:cs typeface="DejaVu LGC Sans" charset="0"/>
              </a:rPr>
              <a:t> of the away side peak at high-assoc.-</a:t>
            </a:r>
            <a:r>
              <a:rPr lang="en-GB" dirty="0" err="1" smtClean="0">
                <a:solidFill>
                  <a:srgbClr val="000000"/>
                </a:solidFill>
                <a:ea typeface="DejaVu LGC Sans" charset="0"/>
                <a:cs typeface="DejaVu LGC Sans" charset="0"/>
              </a:rPr>
              <a:t>pT</a:t>
            </a:r>
            <a:r>
              <a:rPr lang="en-GB" dirty="0" smtClean="0">
                <a:solidFill>
                  <a:srgbClr val="000000"/>
                </a:solidFill>
                <a:ea typeface="DejaVu LGC Sans" charset="0"/>
                <a:cs typeface="DejaVu LGC Sans" charset="0"/>
              </a:rPr>
              <a:t>:</a:t>
            </a:r>
          </a:p>
          <a:p>
            <a:pPr>
              <a:lnSpc>
                <a:spcPct val="101000"/>
              </a:lnSpc>
              <a:buFont typeface="Arial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en-GB" dirty="0" smtClean="0">
                <a:solidFill>
                  <a:srgbClr val="000000"/>
                </a:solidFill>
                <a:ea typeface="DejaVu LGC Sans" charset="0"/>
                <a:cs typeface="DejaVu LGC Sans" charset="0"/>
              </a:rPr>
              <a:t>similar </a:t>
            </a:r>
            <a:r>
              <a:rPr lang="en-GB" dirty="0">
                <a:solidFill>
                  <a:srgbClr val="000000"/>
                </a:solidFill>
                <a:ea typeface="DejaVu LGC Sans" charset="0"/>
                <a:cs typeface="DejaVu LGC Sans" charset="0"/>
              </a:rPr>
              <a:t>suppression as</a:t>
            </a:r>
            <a:r>
              <a:rPr lang="en-GB" dirty="0" smtClean="0">
                <a:solidFill>
                  <a:srgbClr val="000000"/>
                </a:solidFill>
                <a:ea typeface="DejaVu LGC Sans" charset="0"/>
                <a:cs typeface="DejaVu LGC Sans" charset="0"/>
              </a:rPr>
              <a:t> inclusive </a:t>
            </a:r>
            <a:r>
              <a:rPr lang="en-GB" dirty="0">
                <a:solidFill>
                  <a:srgbClr val="000000"/>
                </a:solidFill>
                <a:ea typeface="DejaVu LGC Sans" charset="0"/>
                <a:cs typeface="DejaVu LGC Sans" charset="0"/>
              </a:rPr>
              <a:t>spectra</a:t>
            </a:r>
            <a:r>
              <a:rPr lang="en-GB" dirty="0" smtClean="0">
                <a:solidFill>
                  <a:srgbClr val="000000"/>
                </a:solidFill>
                <a:ea typeface="DejaVu LGC Sans" charset="0"/>
                <a:cs typeface="DejaVu LGC Sans" charset="0"/>
              </a:rPr>
              <a:t> </a:t>
            </a:r>
          </a:p>
          <a:p>
            <a:pPr>
              <a:lnSpc>
                <a:spcPct val="101000"/>
              </a:lnSpc>
              <a:buFont typeface="Arial"/>
              <a:buChar char="•"/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en-GB" dirty="0" smtClean="0">
                <a:solidFill>
                  <a:srgbClr val="000000"/>
                </a:solidFill>
                <a:ea typeface="DejaVu LGC Sans" charset="0"/>
                <a:cs typeface="DejaVu LGC Sans" charset="0"/>
              </a:rPr>
              <a:t>no angular broadening</a:t>
            </a:r>
            <a:endParaRPr lang="en-GB" dirty="0">
              <a:solidFill>
                <a:srgbClr val="000000"/>
              </a:solidFill>
              <a:ea typeface="DejaVu LGC Sans" charset="0"/>
              <a:cs typeface="DejaVu LGC Sans" charset="0"/>
            </a:endParaRPr>
          </a:p>
        </p:txBody>
      </p:sp>
      <p:sp>
        <p:nvSpPr>
          <p:cNvPr id="7" name="Text Box 13"/>
          <p:cNvSpPr txBox="1">
            <a:spLocks noChangeArrowheads="1"/>
          </p:cNvSpPr>
          <p:nvPr/>
        </p:nvSpPr>
        <p:spPr bwMode="auto">
          <a:xfrm>
            <a:off x="5562600" y="3886200"/>
            <a:ext cx="3405188" cy="7620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0000" tIns="45000" rIns="90000" bIns="45000">
            <a:prstTxWarp prst="textNoShape">
              <a:avLst/>
            </a:prstTxWarp>
          </a:bodyPr>
          <a:lstStyle/>
          <a:p>
            <a:pPr algn="ctr">
              <a:lnSpc>
                <a:spcPct val="101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en-GB" dirty="0">
                <a:solidFill>
                  <a:srgbClr val="000000"/>
                </a:solidFill>
                <a:ea typeface="DejaVu LGC Sans" charset="0"/>
                <a:cs typeface="DejaVu LGC Sans" charset="0"/>
              </a:rPr>
              <a:t>Differential measurement of jets</a:t>
            </a:r>
            <a:r>
              <a:rPr lang="en-GB" dirty="0" smtClean="0">
                <a:solidFill>
                  <a:srgbClr val="000000"/>
                </a:solidFill>
                <a:ea typeface="DejaVu LGC Sans" charset="0"/>
                <a:cs typeface="DejaVu LGC Sans" charset="0"/>
              </a:rPr>
              <a:t> </a:t>
            </a:r>
          </a:p>
          <a:p>
            <a:pPr algn="ctr">
              <a:lnSpc>
                <a:spcPct val="101000"/>
              </a:lnSpc>
              <a:tabLst>
                <a:tab pos="723900" algn="l"/>
                <a:tab pos="1447800" algn="l"/>
                <a:tab pos="2171700" algn="l"/>
                <a:tab pos="2895600" algn="l"/>
                <a:tab pos="3619500" algn="l"/>
              </a:tabLst>
            </a:pPr>
            <a:r>
              <a:rPr lang="en-GB" dirty="0" smtClean="0">
                <a:solidFill>
                  <a:srgbClr val="000000"/>
                </a:solidFill>
                <a:ea typeface="DejaVu LGC Sans" charset="0"/>
                <a:cs typeface="DejaVu LGC Sans" charset="0"/>
              </a:rPr>
              <a:t>w</a:t>
            </a:r>
            <a:r>
              <a:rPr lang="en-GB" dirty="0">
                <a:solidFill>
                  <a:srgbClr val="000000"/>
                </a:solidFill>
                <a:ea typeface="DejaVu LGC Sans" charset="0"/>
                <a:cs typeface="DejaVu LGC Sans" charset="0"/>
              </a:rPr>
              <a:t>/o </a:t>
            </a:r>
            <a:r>
              <a:rPr lang="en-GB" dirty="0" smtClean="0">
                <a:solidFill>
                  <a:srgbClr val="000000"/>
                </a:solidFill>
                <a:ea typeface="DejaVu LGC Sans" charset="0"/>
                <a:cs typeface="DejaVu LGC Sans" charset="0"/>
              </a:rPr>
              <a:t>interaction</a:t>
            </a:r>
            <a:endParaRPr lang="en-GB" dirty="0">
              <a:solidFill>
                <a:srgbClr val="000000"/>
              </a:solidFill>
              <a:ea typeface="DejaVu LGC Sans" charset="0"/>
              <a:cs typeface="DejaVu LGC Sans" charset="0"/>
            </a:endParaRPr>
          </a:p>
        </p:txBody>
      </p:sp>
      <p:sp>
        <p:nvSpPr>
          <p:cNvPr id="8" name="Down Arrow 7"/>
          <p:cNvSpPr/>
          <p:nvPr/>
        </p:nvSpPr>
        <p:spPr>
          <a:xfrm>
            <a:off x="6781800" y="2895600"/>
            <a:ext cx="762000" cy="91440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0" name="Group 17"/>
          <p:cNvGrpSpPr/>
          <p:nvPr/>
        </p:nvGrpSpPr>
        <p:grpSpPr>
          <a:xfrm>
            <a:off x="6097787" y="4953000"/>
            <a:ext cx="1446013" cy="1571884"/>
            <a:chOff x="5943600" y="4981316"/>
            <a:chExt cx="1446013" cy="1571884"/>
          </a:xfrm>
        </p:grpSpPr>
        <p:sp>
          <p:nvSpPr>
            <p:cNvPr id="9" name="Oval 8"/>
            <p:cNvSpPr/>
            <p:nvPr/>
          </p:nvSpPr>
          <p:spPr>
            <a:xfrm>
              <a:off x="5943600" y="5257800"/>
              <a:ext cx="1371600" cy="1295400"/>
            </a:xfrm>
            <a:prstGeom prst="ellipse">
              <a:avLst/>
            </a:prstGeom>
            <a:solidFill>
              <a:srgbClr val="FFC000"/>
            </a:solidFill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cxnSp>
          <p:nvCxnSpPr>
            <p:cNvPr id="11" name="Straight Arrow Connector 10"/>
            <p:cNvCxnSpPr/>
            <p:nvPr/>
          </p:nvCxnSpPr>
          <p:spPr>
            <a:xfrm rot="16200000" flipV="1">
              <a:off x="6422696" y="5586283"/>
              <a:ext cx="1571884" cy="361950"/>
            </a:xfrm>
            <a:prstGeom prst="straightConnector1">
              <a:avLst/>
            </a:prstGeom>
            <a:ln>
              <a:headEnd type="arrow"/>
              <a:tailEnd type="arrow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sp>
          <p:nvSpPr>
            <p:cNvPr id="14" name="Sun 13"/>
            <p:cNvSpPr/>
            <p:nvPr/>
          </p:nvSpPr>
          <p:spPr>
            <a:xfrm>
              <a:off x="7084813" y="5549900"/>
              <a:ext cx="161925" cy="165100"/>
            </a:xfrm>
            <a:prstGeom prst="sun">
              <a:avLst/>
            </a:prstGeom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22E79-E1AF-364B-8E7B-44F5146B90D3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6/14/12</a:t>
            </a:r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Hot QCD Matter - Lecture 4</a:t>
            </a:r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4495800" y="5791200"/>
            <a:ext cx="914400" cy="609600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16470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31"/>
          <p:cNvGrpSpPr/>
          <p:nvPr/>
        </p:nvGrpSpPr>
        <p:grpSpPr>
          <a:xfrm>
            <a:off x="3505200" y="1524000"/>
            <a:ext cx="4559537" cy="3811186"/>
            <a:chOff x="457200" y="1255306"/>
            <a:chExt cx="4559537" cy="3811186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57200" y="1255306"/>
              <a:ext cx="4559537" cy="3811186"/>
            </a:xfrm>
            <a:prstGeom prst="rect">
              <a:avLst/>
            </a:prstGeom>
          </p:spPr>
        </p:pic>
        <p:sp>
          <p:nvSpPr>
            <p:cNvPr id="25" name="Rectangle 24"/>
            <p:cNvSpPr/>
            <p:nvPr/>
          </p:nvSpPr>
          <p:spPr>
            <a:xfrm>
              <a:off x="3232541" y="3425375"/>
              <a:ext cx="1532309" cy="93057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806478"/>
          </a:xfrm>
        </p:spPr>
        <p:txBody>
          <a:bodyPr/>
          <a:lstStyle/>
          <a:p>
            <a:r>
              <a:rPr lang="en-US" dirty="0" smtClean="0"/>
              <a:t>QCD analysis of jet quenching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A1CA8B-EE00-B24C-A665-EDA85EA4E296}" type="slidenum">
              <a:rPr lang="en-US" smtClean="0"/>
              <a:pPr/>
              <a:t>37</a:t>
            </a:fld>
            <a:endParaRPr lang="en-US"/>
          </a:p>
        </p:txBody>
      </p:sp>
      <p:grpSp>
        <p:nvGrpSpPr>
          <p:cNvPr id="6" name="Group 21"/>
          <p:cNvGrpSpPr>
            <a:grpSpLocks/>
          </p:cNvGrpSpPr>
          <p:nvPr/>
        </p:nvGrpSpPr>
        <p:grpSpPr bwMode="auto">
          <a:xfrm>
            <a:off x="1102788" y="3200400"/>
            <a:ext cx="1752600" cy="1905001"/>
            <a:chOff x="4080" y="2832"/>
            <a:chExt cx="1248" cy="1348"/>
          </a:xfrm>
        </p:grpSpPr>
        <p:grpSp>
          <p:nvGrpSpPr>
            <p:cNvPr id="12" name="Group 22"/>
            <p:cNvGrpSpPr>
              <a:grpSpLocks/>
            </p:cNvGrpSpPr>
            <p:nvPr/>
          </p:nvGrpSpPr>
          <p:grpSpPr bwMode="auto">
            <a:xfrm>
              <a:off x="4080" y="2832"/>
              <a:ext cx="1248" cy="1248"/>
              <a:chOff x="2640" y="2640"/>
              <a:chExt cx="932" cy="1036"/>
            </a:xfrm>
          </p:grpSpPr>
          <p:pic>
            <p:nvPicPr>
              <p:cNvPr id="9" name="Picture 23" descr="highpt_corr"/>
              <p:cNvPicPr>
                <a:picLocks noChangeAspect="1" noChangeArrowheads="1"/>
              </p:cNvPicPr>
              <p:nvPr/>
            </p:nvPicPr>
            <p:blipFill>
              <a:blip r:embed="rId4"/>
              <a:srcRect l="66377" t="63469" r="4715"/>
              <a:stretch>
                <a:fillRect/>
              </a:stretch>
            </p:blipFill>
            <p:spPr bwMode="auto">
              <a:xfrm>
                <a:off x="2640" y="2640"/>
                <a:ext cx="932" cy="103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0" name="Rectangle 24"/>
              <p:cNvSpPr>
                <a:spLocks noChangeArrowheads="1"/>
              </p:cNvSpPr>
              <p:nvPr/>
            </p:nvSpPr>
            <p:spPr bwMode="auto">
              <a:xfrm>
                <a:off x="2736" y="2736"/>
                <a:ext cx="720" cy="96"/>
              </a:xfrm>
              <a:prstGeom prst="rect">
                <a:avLst/>
              </a:prstGeom>
              <a:solidFill>
                <a:schemeClr val="bg1"/>
              </a:solidFill>
              <a:ln w="12700" algn="ctr">
                <a:noFill/>
                <a:miter lim="800000"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7" name="Oval 25"/>
            <p:cNvSpPr>
              <a:spLocks noChangeArrowheads="1"/>
            </p:cNvSpPr>
            <p:nvPr/>
          </p:nvSpPr>
          <p:spPr bwMode="auto">
            <a:xfrm>
              <a:off x="4752" y="3456"/>
              <a:ext cx="528" cy="480"/>
            </a:xfrm>
            <a:prstGeom prst="ellipse">
              <a:avLst/>
            </a:prstGeom>
            <a:noFill/>
            <a:ln w="254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8" name="Text Box 26"/>
            <p:cNvSpPr txBox="1">
              <a:spLocks noChangeArrowheads="1"/>
            </p:cNvSpPr>
            <p:nvPr/>
          </p:nvSpPr>
          <p:spPr bwMode="auto">
            <a:xfrm>
              <a:off x="4560" y="3889"/>
              <a:ext cx="278" cy="291"/>
            </a:xfrm>
            <a:prstGeom prst="rect">
              <a:avLst/>
            </a:prstGeom>
            <a:noFill/>
            <a:ln w="12700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000" dirty="0" err="1">
                  <a:latin typeface="Symbol" pitchFamily="18" charset="2"/>
                </a:rPr>
                <a:t>Df</a:t>
              </a:r>
              <a:endParaRPr lang="en-US" sz="2000" dirty="0">
                <a:latin typeface="Symbol" pitchFamily="18" charset="2"/>
              </a:endParaRPr>
            </a:p>
          </p:txBody>
        </p:sp>
      </p:grpSp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38200" y="1600200"/>
            <a:ext cx="2035922" cy="145501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cxnSp>
        <p:nvCxnSpPr>
          <p:cNvPr id="13" name="Straight Arrow Connector 12"/>
          <p:cNvCxnSpPr>
            <a:stCxn id="11" idx="3"/>
          </p:cNvCxnSpPr>
          <p:nvPr/>
        </p:nvCxnSpPr>
        <p:spPr>
          <a:xfrm>
            <a:off x="2874122" y="2327709"/>
            <a:ext cx="2383678" cy="65130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9" idx="3"/>
          </p:cNvCxnSpPr>
          <p:nvPr/>
        </p:nvCxnSpPr>
        <p:spPr>
          <a:xfrm flipV="1">
            <a:off x="2855388" y="4038600"/>
            <a:ext cx="2021412" cy="436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85800" y="762000"/>
            <a:ext cx="7467600" cy="707886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dirty="0" smtClean="0"/>
              <a:t>Model calculation: ASW quenching weights, detailed geometry</a:t>
            </a:r>
          </a:p>
          <a:p>
            <a:r>
              <a:rPr lang="en-US" sz="2000" dirty="0" smtClean="0"/>
              <a:t>Simultaneous fit to data. </a:t>
            </a:r>
            <a:endParaRPr lang="en-US" sz="2000" dirty="0"/>
          </a:p>
        </p:txBody>
      </p:sp>
      <p:sp>
        <p:nvSpPr>
          <p:cNvPr id="22" name="Rectangle 21"/>
          <p:cNvSpPr/>
          <p:nvPr/>
        </p:nvSpPr>
        <p:spPr>
          <a:xfrm>
            <a:off x="6096000" y="4038600"/>
            <a:ext cx="162352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err="1" smtClean="0">
                <a:latin typeface="+mn-lt"/>
              </a:rPr>
              <a:t>Armesto</a:t>
            </a:r>
            <a:r>
              <a:rPr lang="en-US" sz="1400" dirty="0" smtClean="0">
                <a:latin typeface="+mn-lt"/>
              </a:rPr>
              <a:t> et al.</a:t>
            </a:r>
          </a:p>
          <a:p>
            <a:r>
              <a:rPr lang="en-US" sz="1400" dirty="0" smtClean="0">
                <a:latin typeface="+mn-lt"/>
              </a:rPr>
              <a:t>0907.0667 [</a:t>
            </a:r>
            <a:r>
              <a:rPr lang="en-US" sz="1400" dirty="0" err="1" smtClean="0">
                <a:latin typeface="+mn-lt"/>
              </a:rPr>
              <a:t>hep</a:t>
            </a:r>
            <a:r>
              <a:rPr lang="en-US" sz="1400" dirty="0" smtClean="0">
                <a:latin typeface="+mn-lt"/>
              </a:rPr>
              <a:t>-ph]</a:t>
            </a:r>
            <a:endParaRPr lang="en-US" sz="1400" dirty="0">
              <a:latin typeface="+mn-lt"/>
            </a:endParaRPr>
          </a:p>
        </p:txBody>
      </p:sp>
      <p:sp>
        <p:nvSpPr>
          <p:cNvPr id="21" name="TextBox 20"/>
          <p:cNvSpPr txBox="1"/>
          <p:nvPr/>
        </p:nvSpPr>
        <p:spPr>
          <a:xfrm rot="16200000">
            <a:off x="210742" y="3676618"/>
            <a:ext cx="14090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Conditional yield</a:t>
            </a:r>
            <a:endParaRPr lang="en-US" sz="1400" dirty="0"/>
          </a:p>
        </p:txBody>
      </p:sp>
      <p:sp>
        <p:nvSpPr>
          <p:cNvPr id="23" name="Date Placeholder 2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6/14/12</a:t>
            </a:r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Hot QCD Matter - Lecture 4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1143000" y="5638800"/>
            <a:ext cx="6673622" cy="769441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400" dirty="0" smtClean="0"/>
              <a:t> </a:t>
            </a:r>
            <a:r>
              <a:rPr lang="en-US" sz="2000" dirty="0" smtClean="0"/>
              <a:t>~Self-consistent fit of independent observables</a:t>
            </a:r>
          </a:p>
          <a:p>
            <a:pPr>
              <a:buFont typeface="Arial"/>
              <a:buChar char="•"/>
            </a:pPr>
            <a:r>
              <a:rPr lang="en-US" sz="2000" dirty="0" smtClean="0"/>
              <a:t> Data have good precision: limitation is accuracy of the theory</a:t>
            </a:r>
          </a:p>
        </p:txBody>
      </p:sp>
    </p:spTree>
    <p:extLst>
      <p:ext uri="{BB962C8B-B14F-4D97-AF65-F5344CB8AC3E}">
        <p14:creationId xmlns:p14="http://schemas.microsoft.com/office/powerpoint/2010/main" val="19474344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ppJetSpectrumSTA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469" y="1143000"/>
            <a:ext cx="4736869" cy="459484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000" dirty="0" smtClean="0"/>
              <a:t>Inclusive jet cross sections at √</a:t>
            </a:r>
            <a:r>
              <a:rPr lang="en-US" sz="4000" dirty="0" err="1" smtClean="0"/>
              <a:t>s</a:t>
            </a:r>
            <a:r>
              <a:rPr lang="en-US" sz="4000" dirty="0" smtClean="0"/>
              <a:t>=200 </a:t>
            </a:r>
            <a:r>
              <a:rPr lang="en-US" sz="4000" dirty="0" err="1" smtClean="0"/>
              <a:t>GeV</a:t>
            </a:r>
            <a:endParaRPr lang="en-US" sz="4000" i="1" dirty="0" smtClean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22E79-E1AF-364B-8E7B-44F5146B90D3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6/14/12</a:t>
            </a:r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Hot QCD Matter - Lecture 4</a:t>
            </a:r>
            <a:endParaRPr lang="en-US" dirty="0"/>
          </a:p>
        </p:txBody>
      </p:sp>
      <p:pic>
        <p:nvPicPr>
          <p:cNvPr id="15" name="Content Placeholder 20" descr="STARjetAuAuyield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3574" y="1219200"/>
            <a:ext cx="4870428" cy="47244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934200" y="914400"/>
            <a:ext cx="1909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+mn-lt"/>
              </a:rPr>
              <a:t>M. </a:t>
            </a:r>
            <a:r>
              <a:rPr lang="en-US" dirty="0" err="1" smtClean="0">
                <a:latin typeface="+mn-lt"/>
              </a:rPr>
              <a:t>Ploskon</a:t>
            </a:r>
            <a:r>
              <a:rPr lang="en-US" dirty="0" smtClean="0">
                <a:latin typeface="+mn-lt"/>
              </a:rPr>
              <a:t> QM09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62000" y="5715000"/>
            <a:ext cx="2895600" cy="707886"/>
          </a:xfrm>
          <a:prstGeom prst="rect">
            <a:avLst/>
          </a:prstGeom>
          <a:solidFill>
            <a:schemeClr val="bg1"/>
          </a:solidFill>
          <a:ln>
            <a:solidFill>
              <a:srgbClr val="00009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90"/>
                </a:solidFill>
                <a:latin typeface="+mn-lt"/>
              </a:rPr>
              <a:t>Consistent results from different algorithms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105400" y="5921514"/>
            <a:ext cx="3657600" cy="707886"/>
          </a:xfrm>
          <a:prstGeom prst="rect">
            <a:avLst/>
          </a:prstGeom>
          <a:solidFill>
            <a:schemeClr val="bg1"/>
          </a:solidFill>
          <a:ln>
            <a:solidFill>
              <a:srgbClr val="00009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90"/>
                </a:solidFill>
                <a:latin typeface="+mn-lt"/>
              </a:rPr>
              <a:t>Background correction ~ factor 2 uncertainty in </a:t>
            </a:r>
            <a:r>
              <a:rPr lang="en-US" sz="2000" dirty="0" err="1" smtClean="0">
                <a:solidFill>
                  <a:srgbClr val="000090"/>
                </a:solidFill>
                <a:latin typeface="+mn-lt"/>
              </a:rPr>
              <a:t>xsection</a:t>
            </a:r>
            <a:endParaRPr lang="en-US" sz="2000" dirty="0" smtClean="0">
              <a:solidFill>
                <a:srgbClr val="000090"/>
              </a:solidFill>
              <a:latin typeface="+mn-lt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1143000" y="1600200"/>
            <a:ext cx="2743200" cy="609600"/>
          </a:xfrm>
          <a:prstGeom prst="ellipse">
            <a:avLst/>
          </a:prstGeom>
          <a:noFill/>
          <a:ln w="50800" cap="flat" cmpd="sng" algn="ctr">
            <a:solidFill>
              <a:srgbClr val="00009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5943600" y="1752600"/>
            <a:ext cx="2819400" cy="685800"/>
          </a:xfrm>
          <a:prstGeom prst="ellipse">
            <a:avLst/>
          </a:prstGeom>
          <a:noFill/>
          <a:ln w="50800" cap="flat" cmpd="sng" algn="ctr">
            <a:solidFill>
              <a:srgbClr val="00009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62048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7" grpId="0" animBg="1"/>
      <p:bldP spid="18" grpId="0" animBg="1"/>
      <p:bldP spid="19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5" descr="tc_R_Ratio_gr_0.eps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266825"/>
            <a:ext cx="4648200" cy="4508500"/>
          </a:xfrm>
        </p:spPr>
      </p:pic>
      <p:sp>
        <p:nvSpPr>
          <p:cNvPr id="34819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Inclusive cross-section ratio: </a:t>
            </a:r>
            <a:br>
              <a:rPr lang="en-US" dirty="0" smtClean="0"/>
            </a:br>
            <a:r>
              <a:rPr lang="en-US" dirty="0" err="1" smtClean="0"/>
              <a:t>p+p</a:t>
            </a:r>
            <a:r>
              <a:rPr lang="en-US" dirty="0" smtClean="0"/>
              <a:t> R=0.2/R=0.4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294D46-8D1E-CB4B-B0A3-EEA2837F7BC0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235075" y="5807075"/>
            <a:ext cx="5470525" cy="369332"/>
          </a:xfrm>
          <a:prstGeom prst="rect">
            <a:avLst/>
          </a:prstGeom>
          <a:solidFill>
            <a:srgbClr val="FFFF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Narrowing of the jet structure with increasing jet energy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374775" y="4044950"/>
            <a:ext cx="21875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/>
              <a:t>Solid lines: </a:t>
            </a:r>
          </a:p>
          <a:p>
            <a:r>
              <a:rPr lang="en-US" sz="1800"/>
              <a:t>Pythia – particle level</a:t>
            </a:r>
          </a:p>
        </p:txBody>
      </p:sp>
      <p:sp>
        <p:nvSpPr>
          <p:cNvPr id="34823" name="Date Placeholder 16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latin typeface="Times New Roman" charset="0"/>
                <a:ea typeface="ＭＳ Ｐゴシック" charset="-128"/>
                <a:cs typeface="ＭＳ Ｐゴシック" charset="-128"/>
              </a:rPr>
              <a:t>6/14/12</a:t>
            </a:r>
            <a:endParaRPr lang="en-US" smtClean="0"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4824" name="Footer Placeholder 17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latin typeface="Times New Roman" charset="0"/>
                <a:ea typeface="ＭＳ Ｐゴシック" charset="-128"/>
                <a:cs typeface="ＭＳ Ｐゴシック" charset="-128"/>
              </a:rPr>
              <a:t>Hot QCD Matter - Lecture 4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85800" y="1123950"/>
            <a:ext cx="7772400" cy="4000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latin typeface="+mn-lt"/>
                <a:ea typeface="+mn-ea"/>
                <a:cs typeface="+mn-cs"/>
              </a:rPr>
              <a:t>compare within same dataset: systematically better controlled than R</a:t>
            </a:r>
            <a:r>
              <a:rPr lang="en-US" sz="2000" baseline="-25000" dirty="0">
                <a:latin typeface="+mn-lt"/>
                <a:ea typeface="+mn-ea"/>
                <a:cs typeface="+mn-cs"/>
              </a:rPr>
              <a:t>AA</a:t>
            </a:r>
            <a:r>
              <a:rPr lang="en-US" sz="2000" dirty="0">
                <a:latin typeface="+mn-lt"/>
                <a:ea typeface="+mn-ea"/>
                <a:cs typeface="+mn-cs"/>
              </a:rPr>
              <a:t> </a:t>
            </a:r>
          </a:p>
        </p:txBody>
      </p:sp>
      <p:pic>
        <p:nvPicPr>
          <p:cNvPr id="34826" name="Picture 3" descr="ppHt_pic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81600" y="2209800"/>
            <a:ext cx="2551113" cy="2551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20" descr="Rcones.png"/>
          <p:cNvPicPr>
            <a:picLocks noChangeAspect="1"/>
          </p:cNvPicPr>
          <p:nvPr/>
        </p:nvPicPr>
        <p:blipFill>
          <a:blip r:embed="rId4">
            <a:alphaModFix amt="70000"/>
          </a:blip>
          <a:srcRect/>
          <a:stretch>
            <a:fillRect/>
          </a:stretch>
        </p:blipFill>
        <p:spPr bwMode="auto">
          <a:xfrm rot="-2170765">
            <a:off x="5162550" y="1897063"/>
            <a:ext cx="1573213" cy="173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920276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itle 100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685800"/>
          </a:xfrm>
        </p:spPr>
        <p:txBody>
          <a:bodyPr/>
          <a:lstStyle/>
          <a:p>
            <a:r>
              <a:rPr lang="en-US" dirty="0" smtClean="0"/>
              <a:t>What really happens to produce a jet…</a:t>
            </a:r>
          </a:p>
        </p:txBody>
      </p:sp>
      <p:sp>
        <p:nvSpPr>
          <p:cNvPr id="100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FB6BE6-004F-4504-A371-D7F0729138C9}" type="slidenum">
              <a:rPr lang="en-US"/>
              <a:pPr>
                <a:defRPr/>
              </a:pPr>
              <a:t>4</a:t>
            </a:fld>
            <a:endParaRPr lang="en-US"/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3352800"/>
            <a:ext cx="9144000" cy="1581150"/>
            <a:chOff x="0" y="1977"/>
            <a:chExt cx="5818" cy="996"/>
          </a:xfrm>
        </p:grpSpPr>
        <p:sp>
          <p:nvSpPr>
            <p:cNvPr id="23650" name="Text Box 3"/>
            <p:cNvSpPr txBox="1">
              <a:spLocks noChangeArrowheads="1"/>
            </p:cNvSpPr>
            <p:nvPr/>
          </p:nvSpPr>
          <p:spPr bwMode="auto">
            <a:xfrm>
              <a:off x="0" y="2531"/>
              <a:ext cx="899" cy="442"/>
            </a:xfrm>
            <a:prstGeom prst="rect">
              <a:avLst/>
            </a:prstGeom>
            <a:solidFill>
              <a:srgbClr val="F6FCA2"/>
            </a:solidFill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sz="2000" b="1">
                  <a:solidFill>
                    <a:srgbClr val="00279F"/>
                  </a:solidFill>
                </a:rPr>
                <a:t>Beam</a:t>
              </a:r>
            </a:p>
            <a:p>
              <a:pPr eaLnBrk="0" hangingPunct="0"/>
              <a:r>
                <a:rPr lang="en-US" sz="2000" b="1">
                  <a:solidFill>
                    <a:srgbClr val="00279F"/>
                  </a:solidFill>
                </a:rPr>
                <a:t>Remnants</a:t>
              </a:r>
            </a:p>
          </p:txBody>
        </p:sp>
        <p:sp>
          <p:nvSpPr>
            <p:cNvPr id="23651" name="Text Box 4"/>
            <p:cNvSpPr txBox="1">
              <a:spLocks noChangeArrowheads="1"/>
            </p:cNvSpPr>
            <p:nvPr/>
          </p:nvSpPr>
          <p:spPr bwMode="auto">
            <a:xfrm>
              <a:off x="4928" y="1977"/>
              <a:ext cx="890" cy="442"/>
            </a:xfrm>
            <a:prstGeom prst="rect">
              <a:avLst/>
            </a:prstGeom>
            <a:solidFill>
              <a:srgbClr val="F6FCA2"/>
            </a:solidFill>
            <a:ln w="12700">
              <a:noFill/>
              <a:miter lim="800000"/>
              <a:headEnd type="none" w="sm" len="sm"/>
              <a:tailEnd type="none" w="sm" len="sm"/>
            </a:ln>
          </p:spPr>
          <p:txBody>
            <a:bodyPr rIns="27432">
              <a:spAutoFit/>
            </a:bodyPr>
            <a:lstStyle/>
            <a:p>
              <a:pPr eaLnBrk="0" hangingPunct="0"/>
              <a:r>
                <a:rPr lang="en-US" sz="2000" b="1">
                  <a:solidFill>
                    <a:srgbClr val="00279F"/>
                  </a:solidFill>
                </a:rPr>
                <a:t>Beam</a:t>
              </a:r>
            </a:p>
            <a:p>
              <a:pPr eaLnBrk="0" hangingPunct="0"/>
              <a:r>
                <a:rPr lang="en-US" sz="2000" b="1">
                  <a:solidFill>
                    <a:srgbClr val="00279F"/>
                  </a:solidFill>
                </a:rPr>
                <a:t>Remnants</a:t>
              </a:r>
            </a:p>
          </p:txBody>
        </p:sp>
      </p:grpSp>
      <p:sp>
        <p:nvSpPr>
          <p:cNvPr id="857093" name="Line 5"/>
          <p:cNvSpPr>
            <a:spLocks noChangeShapeType="1"/>
          </p:cNvSpPr>
          <p:nvPr/>
        </p:nvSpPr>
        <p:spPr bwMode="auto">
          <a:xfrm flipV="1">
            <a:off x="3763963" y="3667125"/>
            <a:ext cx="4051300" cy="38100"/>
          </a:xfrm>
          <a:prstGeom prst="line">
            <a:avLst/>
          </a:prstGeom>
          <a:noFill/>
          <a:ln w="28575">
            <a:solidFill>
              <a:srgbClr val="008A00"/>
            </a:solidFill>
            <a:round/>
            <a:headEnd type="none" w="sm" len="sm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57094" name="Line 6"/>
          <p:cNvSpPr>
            <a:spLocks noChangeShapeType="1"/>
          </p:cNvSpPr>
          <p:nvPr/>
        </p:nvSpPr>
        <p:spPr bwMode="auto">
          <a:xfrm flipH="1" flipV="1">
            <a:off x="1433513" y="5035550"/>
            <a:ext cx="3744912" cy="317500"/>
          </a:xfrm>
          <a:prstGeom prst="line">
            <a:avLst/>
          </a:prstGeom>
          <a:noFill/>
          <a:ln w="28575">
            <a:solidFill>
              <a:srgbClr val="008A00"/>
            </a:solidFill>
            <a:round/>
            <a:headEnd type="none" w="sm" len="sm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57095" name="Line 7"/>
          <p:cNvSpPr>
            <a:spLocks noChangeShapeType="1"/>
          </p:cNvSpPr>
          <p:nvPr/>
        </p:nvSpPr>
        <p:spPr bwMode="auto">
          <a:xfrm flipH="1" flipV="1">
            <a:off x="1395413" y="4564063"/>
            <a:ext cx="3773487" cy="355600"/>
          </a:xfrm>
          <a:prstGeom prst="line">
            <a:avLst/>
          </a:prstGeom>
          <a:noFill/>
          <a:ln w="28575">
            <a:solidFill>
              <a:srgbClr val="00279F"/>
            </a:solidFill>
            <a:round/>
            <a:headEnd type="none" w="sm" len="sm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57096" name="Line 8"/>
          <p:cNvSpPr>
            <a:spLocks noChangeShapeType="1"/>
          </p:cNvSpPr>
          <p:nvPr/>
        </p:nvSpPr>
        <p:spPr bwMode="auto">
          <a:xfrm>
            <a:off x="3735388" y="3224213"/>
            <a:ext cx="4003675" cy="163512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 type="none" w="sm" len="sm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57097" name="Line 9"/>
          <p:cNvSpPr>
            <a:spLocks noChangeShapeType="1"/>
          </p:cNvSpPr>
          <p:nvPr/>
        </p:nvSpPr>
        <p:spPr bwMode="auto">
          <a:xfrm>
            <a:off x="3735388" y="4084638"/>
            <a:ext cx="644525" cy="0"/>
          </a:xfrm>
          <a:prstGeom prst="line">
            <a:avLst/>
          </a:prstGeom>
          <a:noFill/>
          <a:ln w="28575">
            <a:solidFill>
              <a:srgbClr val="00279F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57098" name="Line 10"/>
          <p:cNvSpPr>
            <a:spLocks noChangeShapeType="1"/>
          </p:cNvSpPr>
          <p:nvPr/>
        </p:nvSpPr>
        <p:spPr bwMode="auto">
          <a:xfrm flipH="1" flipV="1">
            <a:off x="4497388" y="4429125"/>
            <a:ext cx="709612" cy="9525"/>
          </a:xfrm>
          <a:prstGeom prst="line">
            <a:avLst/>
          </a:prstGeom>
          <a:noFill/>
          <a:ln w="28575">
            <a:solidFill>
              <a:schemeClr val="hlink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57099" name="Line 11"/>
          <p:cNvSpPr>
            <a:spLocks noChangeShapeType="1"/>
          </p:cNvSpPr>
          <p:nvPr/>
        </p:nvSpPr>
        <p:spPr bwMode="auto">
          <a:xfrm flipH="1">
            <a:off x="3563938" y="4427538"/>
            <a:ext cx="931862" cy="1381125"/>
          </a:xfrm>
          <a:prstGeom prst="line">
            <a:avLst/>
          </a:prstGeom>
          <a:noFill/>
          <a:ln w="19050">
            <a:solidFill>
              <a:schemeClr val="hlink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3046413" y="5745163"/>
            <a:ext cx="590550" cy="836612"/>
            <a:chOff x="1254" y="3100"/>
            <a:chExt cx="372" cy="527"/>
          </a:xfrm>
        </p:grpSpPr>
        <p:sp>
          <p:nvSpPr>
            <p:cNvPr id="23643" name="Oval 13"/>
            <p:cNvSpPr>
              <a:spLocks noChangeArrowheads="1"/>
            </p:cNvSpPr>
            <p:nvPr/>
          </p:nvSpPr>
          <p:spPr bwMode="auto">
            <a:xfrm>
              <a:off x="1366" y="3100"/>
              <a:ext cx="260" cy="280"/>
            </a:xfrm>
            <a:prstGeom prst="ellipse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/>
              <a:endParaRPr lang="en-US" sz="2000" b="1">
                <a:latin typeface="Comic Sans MS" pitchFamily="66" charset="0"/>
              </a:endParaRPr>
            </a:p>
          </p:txBody>
        </p: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1254" y="3275"/>
              <a:ext cx="224" cy="352"/>
              <a:chOff x="1336" y="3192"/>
              <a:chExt cx="224" cy="352"/>
            </a:xfrm>
          </p:grpSpPr>
          <p:sp>
            <p:nvSpPr>
              <p:cNvPr id="23645" name="Line 15"/>
              <p:cNvSpPr>
                <a:spLocks noChangeShapeType="1"/>
              </p:cNvSpPr>
              <p:nvPr/>
            </p:nvSpPr>
            <p:spPr bwMode="auto">
              <a:xfrm>
                <a:off x="1560" y="3304"/>
                <a:ext cx="0" cy="16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stealth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646" name="Line 16"/>
              <p:cNvSpPr>
                <a:spLocks noChangeShapeType="1"/>
              </p:cNvSpPr>
              <p:nvPr/>
            </p:nvSpPr>
            <p:spPr bwMode="auto">
              <a:xfrm flipH="1">
                <a:off x="1348" y="3296"/>
                <a:ext cx="140" cy="24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stealth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647" name="Line 17"/>
              <p:cNvSpPr>
                <a:spLocks noChangeShapeType="1"/>
              </p:cNvSpPr>
              <p:nvPr/>
            </p:nvSpPr>
            <p:spPr bwMode="auto">
              <a:xfrm flipH="1">
                <a:off x="1492" y="3304"/>
                <a:ext cx="40" cy="168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stealth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648" name="Line 18"/>
              <p:cNvSpPr>
                <a:spLocks noChangeShapeType="1"/>
              </p:cNvSpPr>
              <p:nvPr/>
            </p:nvSpPr>
            <p:spPr bwMode="auto">
              <a:xfrm flipH="1">
                <a:off x="1340" y="3272"/>
                <a:ext cx="120" cy="8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stealth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649" name="Line 19"/>
              <p:cNvSpPr>
                <a:spLocks noChangeShapeType="1"/>
              </p:cNvSpPr>
              <p:nvPr/>
            </p:nvSpPr>
            <p:spPr bwMode="auto">
              <a:xfrm flipH="1">
                <a:off x="1336" y="3192"/>
                <a:ext cx="104" cy="8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stealth" w="med" len="med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857108" name="Freeform 20"/>
          <p:cNvSpPr>
            <a:spLocks/>
          </p:cNvSpPr>
          <p:nvPr/>
        </p:nvSpPr>
        <p:spPr bwMode="auto">
          <a:xfrm rot="-1634667">
            <a:off x="4500563" y="4578350"/>
            <a:ext cx="622300" cy="93663"/>
          </a:xfrm>
          <a:custGeom>
            <a:avLst/>
            <a:gdLst>
              <a:gd name="T0" fmla="*/ 0 w 749"/>
              <a:gd name="T1" fmla="*/ 33 h 120"/>
              <a:gd name="T2" fmla="*/ 82 w 749"/>
              <a:gd name="T3" fmla="*/ 29 h 120"/>
              <a:gd name="T4" fmla="*/ 106 w 749"/>
              <a:gd name="T5" fmla="*/ 77 h 120"/>
              <a:gd name="T6" fmla="*/ 63 w 749"/>
              <a:gd name="T7" fmla="*/ 110 h 120"/>
              <a:gd name="T8" fmla="*/ 111 w 749"/>
              <a:gd name="T9" fmla="*/ 14 h 120"/>
              <a:gd name="T10" fmla="*/ 168 w 749"/>
              <a:gd name="T11" fmla="*/ 33 h 120"/>
              <a:gd name="T12" fmla="*/ 163 w 749"/>
              <a:gd name="T13" fmla="*/ 120 h 120"/>
              <a:gd name="T14" fmla="*/ 154 w 749"/>
              <a:gd name="T15" fmla="*/ 29 h 120"/>
              <a:gd name="T16" fmla="*/ 197 w 749"/>
              <a:gd name="T17" fmla="*/ 9 h 120"/>
              <a:gd name="T18" fmla="*/ 269 w 749"/>
              <a:gd name="T19" fmla="*/ 57 h 120"/>
              <a:gd name="T20" fmla="*/ 245 w 749"/>
              <a:gd name="T21" fmla="*/ 115 h 120"/>
              <a:gd name="T22" fmla="*/ 240 w 749"/>
              <a:gd name="T23" fmla="*/ 43 h 120"/>
              <a:gd name="T24" fmla="*/ 283 w 749"/>
              <a:gd name="T25" fmla="*/ 19 h 120"/>
              <a:gd name="T26" fmla="*/ 298 w 749"/>
              <a:gd name="T27" fmla="*/ 14 h 120"/>
              <a:gd name="T28" fmla="*/ 346 w 749"/>
              <a:gd name="T29" fmla="*/ 24 h 120"/>
              <a:gd name="T30" fmla="*/ 375 w 749"/>
              <a:gd name="T31" fmla="*/ 43 h 120"/>
              <a:gd name="T32" fmla="*/ 351 w 749"/>
              <a:gd name="T33" fmla="*/ 115 h 120"/>
              <a:gd name="T34" fmla="*/ 341 w 749"/>
              <a:gd name="T35" fmla="*/ 33 h 120"/>
              <a:gd name="T36" fmla="*/ 379 w 749"/>
              <a:gd name="T37" fmla="*/ 0 h 120"/>
              <a:gd name="T38" fmla="*/ 427 w 749"/>
              <a:gd name="T39" fmla="*/ 5 h 120"/>
              <a:gd name="T40" fmla="*/ 466 w 749"/>
              <a:gd name="T41" fmla="*/ 57 h 120"/>
              <a:gd name="T42" fmla="*/ 432 w 749"/>
              <a:gd name="T43" fmla="*/ 105 h 120"/>
              <a:gd name="T44" fmla="*/ 432 w 749"/>
              <a:gd name="T45" fmla="*/ 29 h 120"/>
              <a:gd name="T46" fmla="*/ 475 w 749"/>
              <a:gd name="T47" fmla="*/ 9 h 120"/>
              <a:gd name="T48" fmla="*/ 552 w 749"/>
              <a:gd name="T49" fmla="*/ 57 h 120"/>
              <a:gd name="T50" fmla="*/ 514 w 749"/>
              <a:gd name="T51" fmla="*/ 105 h 120"/>
              <a:gd name="T52" fmla="*/ 519 w 749"/>
              <a:gd name="T53" fmla="*/ 24 h 120"/>
              <a:gd name="T54" fmla="*/ 547 w 749"/>
              <a:gd name="T55" fmla="*/ 14 h 120"/>
              <a:gd name="T56" fmla="*/ 562 w 749"/>
              <a:gd name="T57" fmla="*/ 9 h 120"/>
              <a:gd name="T58" fmla="*/ 653 w 749"/>
              <a:gd name="T59" fmla="*/ 62 h 120"/>
              <a:gd name="T60" fmla="*/ 648 w 749"/>
              <a:gd name="T61" fmla="*/ 96 h 120"/>
              <a:gd name="T62" fmla="*/ 605 w 749"/>
              <a:gd name="T63" fmla="*/ 115 h 120"/>
              <a:gd name="T64" fmla="*/ 610 w 749"/>
              <a:gd name="T65" fmla="*/ 43 h 120"/>
              <a:gd name="T66" fmla="*/ 639 w 749"/>
              <a:gd name="T67" fmla="*/ 14 h 120"/>
              <a:gd name="T68" fmla="*/ 749 w 749"/>
              <a:gd name="T69" fmla="*/ 19 h 120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749"/>
              <a:gd name="T106" fmla="*/ 0 h 120"/>
              <a:gd name="T107" fmla="*/ 749 w 749"/>
              <a:gd name="T108" fmla="*/ 120 h 120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749" h="120">
                <a:moveTo>
                  <a:pt x="0" y="33"/>
                </a:moveTo>
                <a:cubicBezTo>
                  <a:pt x="32" y="24"/>
                  <a:pt x="47" y="25"/>
                  <a:pt x="82" y="29"/>
                </a:cubicBezTo>
                <a:cubicBezTo>
                  <a:pt x="99" y="46"/>
                  <a:pt x="100" y="54"/>
                  <a:pt x="106" y="77"/>
                </a:cubicBezTo>
                <a:cubicBezTo>
                  <a:pt x="100" y="117"/>
                  <a:pt x="101" y="118"/>
                  <a:pt x="63" y="110"/>
                </a:cubicBezTo>
                <a:cubicBezTo>
                  <a:pt x="66" y="54"/>
                  <a:pt x="57" y="27"/>
                  <a:pt x="111" y="14"/>
                </a:cubicBezTo>
                <a:cubicBezTo>
                  <a:pt x="135" y="18"/>
                  <a:pt x="148" y="20"/>
                  <a:pt x="168" y="33"/>
                </a:cubicBezTo>
                <a:cubicBezTo>
                  <a:pt x="187" y="61"/>
                  <a:pt x="196" y="98"/>
                  <a:pt x="163" y="120"/>
                </a:cubicBezTo>
                <a:cubicBezTo>
                  <a:pt x="131" y="108"/>
                  <a:pt x="134" y="54"/>
                  <a:pt x="154" y="29"/>
                </a:cubicBezTo>
                <a:cubicBezTo>
                  <a:pt x="164" y="17"/>
                  <a:pt x="197" y="9"/>
                  <a:pt x="197" y="9"/>
                </a:cubicBezTo>
                <a:cubicBezTo>
                  <a:pt x="262" y="17"/>
                  <a:pt x="240" y="16"/>
                  <a:pt x="269" y="57"/>
                </a:cubicBezTo>
                <a:cubicBezTo>
                  <a:pt x="282" y="94"/>
                  <a:pt x="287" y="100"/>
                  <a:pt x="245" y="115"/>
                </a:cubicBezTo>
                <a:cubicBezTo>
                  <a:pt x="226" y="89"/>
                  <a:pt x="226" y="94"/>
                  <a:pt x="240" y="43"/>
                </a:cubicBezTo>
                <a:cubicBezTo>
                  <a:pt x="244" y="29"/>
                  <a:pt x="275" y="22"/>
                  <a:pt x="283" y="19"/>
                </a:cubicBezTo>
                <a:cubicBezTo>
                  <a:pt x="288" y="17"/>
                  <a:pt x="298" y="14"/>
                  <a:pt x="298" y="14"/>
                </a:cubicBezTo>
                <a:cubicBezTo>
                  <a:pt x="307" y="15"/>
                  <a:pt x="334" y="18"/>
                  <a:pt x="346" y="24"/>
                </a:cubicBezTo>
                <a:cubicBezTo>
                  <a:pt x="356" y="30"/>
                  <a:pt x="375" y="43"/>
                  <a:pt x="375" y="43"/>
                </a:cubicBezTo>
                <a:cubicBezTo>
                  <a:pt x="396" y="76"/>
                  <a:pt x="385" y="103"/>
                  <a:pt x="351" y="115"/>
                </a:cubicBezTo>
                <a:cubicBezTo>
                  <a:pt x="331" y="87"/>
                  <a:pt x="332" y="73"/>
                  <a:pt x="341" y="33"/>
                </a:cubicBezTo>
                <a:cubicBezTo>
                  <a:pt x="345" y="17"/>
                  <a:pt x="379" y="0"/>
                  <a:pt x="379" y="0"/>
                </a:cubicBezTo>
                <a:cubicBezTo>
                  <a:pt x="395" y="2"/>
                  <a:pt x="411" y="2"/>
                  <a:pt x="427" y="5"/>
                </a:cubicBezTo>
                <a:cubicBezTo>
                  <a:pt x="449" y="10"/>
                  <a:pt x="455" y="41"/>
                  <a:pt x="466" y="57"/>
                </a:cubicBezTo>
                <a:cubicBezTo>
                  <a:pt x="462" y="96"/>
                  <a:pt x="470" y="118"/>
                  <a:pt x="432" y="105"/>
                </a:cubicBezTo>
                <a:cubicBezTo>
                  <a:pt x="417" y="82"/>
                  <a:pt x="410" y="51"/>
                  <a:pt x="432" y="29"/>
                </a:cubicBezTo>
                <a:cubicBezTo>
                  <a:pt x="443" y="18"/>
                  <a:pt x="475" y="9"/>
                  <a:pt x="475" y="9"/>
                </a:cubicBezTo>
                <a:cubicBezTo>
                  <a:pt x="532" y="14"/>
                  <a:pt x="536" y="11"/>
                  <a:pt x="552" y="57"/>
                </a:cubicBezTo>
                <a:cubicBezTo>
                  <a:pt x="547" y="103"/>
                  <a:pt x="555" y="116"/>
                  <a:pt x="514" y="105"/>
                </a:cubicBezTo>
                <a:cubicBezTo>
                  <a:pt x="506" y="82"/>
                  <a:pt x="491" y="42"/>
                  <a:pt x="519" y="24"/>
                </a:cubicBezTo>
                <a:cubicBezTo>
                  <a:pt x="527" y="19"/>
                  <a:pt x="538" y="17"/>
                  <a:pt x="547" y="14"/>
                </a:cubicBezTo>
                <a:cubicBezTo>
                  <a:pt x="552" y="12"/>
                  <a:pt x="562" y="9"/>
                  <a:pt x="562" y="9"/>
                </a:cubicBezTo>
                <a:cubicBezTo>
                  <a:pt x="615" y="14"/>
                  <a:pt x="636" y="13"/>
                  <a:pt x="653" y="62"/>
                </a:cubicBezTo>
                <a:cubicBezTo>
                  <a:pt x="651" y="73"/>
                  <a:pt x="653" y="86"/>
                  <a:pt x="648" y="96"/>
                </a:cubicBezTo>
                <a:cubicBezTo>
                  <a:pt x="642" y="110"/>
                  <a:pt x="605" y="115"/>
                  <a:pt x="605" y="115"/>
                </a:cubicBezTo>
                <a:cubicBezTo>
                  <a:pt x="597" y="94"/>
                  <a:pt x="595" y="62"/>
                  <a:pt x="610" y="43"/>
                </a:cubicBezTo>
                <a:cubicBezTo>
                  <a:pt x="618" y="32"/>
                  <a:pt x="639" y="14"/>
                  <a:pt x="639" y="14"/>
                </a:cubicBezTo>
                <a:cubicBezTo>
                  <a:pt x="736" y="19"/>
                  <a:pt x="700" y="19"/>
                  <a:pt x="749" y="19"/>
                </a:cubicBezTo>
              </a:path>
            </a:pathLst>
          </a:cu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5" name="Group 21"/>
          <p:cNvGrpSpPr>
            <a:grpSpLocks/>
          </p:cNvGrpSpPr>
          <p:nvPr/>
        </p:nvGrpSpPr>
        <p:grpSpPr bwMode="auto">
          <a:xfrm>
            <a:off x="5165725" y="4216400"/>
            <a:ext cx="1257300" cy="1409700"/>
            <a:chOff x="3357" y="2298"/>
            <a:chExt cx="792" cy="888"/>
          </a:xfrm>
        </p:grpSpPr>
        <p:sp>
          <p:nvSpPr>
            <p:cNvPr id="23631" name="Oval 22"/>
            <p:cNvSpPr>
              <a:spLocks noChangeArrowheads="1"/>
            </p:cNvSpPr>
            <p:nvPr/>
          </p:nvSpPr>
          <p:spPr bwMode="auto">
            <a:xfrm>
              <a:off x="3357" y="2298"/>
              <a:ext cx="240" cy="888"/>
            </a:xfrm>
            <a:prstGeom prst="ellipse">
              <a:avLst/>
            </a:prstGeom>
            <a:solidFill>
              <a:schemeClr val="folHlink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32" name="Line 23"/>
            <p:cNvSpPr>
              <a:spLocks noChangeShapeType="1"/>
            </p:cNvSpPr>
            <p:nvPr/>
          </p:nvSpPr>
          <p:spPr bwMode="auto">
            <a:xfrm>
              <a:off x="3607" y="2738"/>
              <a:ext cx="234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stealth" w="med" len="med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33" name="Rectangle 24"/>
            <p:cNvSpPr>
              <a:spLocks noChangeArrowheads="1"/>
            </p:cNvSpPr>
            <p:nvPr/>
          </p:nvSpPr>
          <p:spPr bwMode="auto">
            <a:xfrm>
              <a:off x="3861" y="2589"/>
              <a:ext cx="205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2000" b="1">
                  <a:solidFill>
                    <a:schemeClr val="tx2"/>
                  </a:solidFill>
                </a:rPr>
                <a:t>p</a:t>
              </a:r>
            </a:p>
          </p:txBody>
        </p:sp>
        <p:sp>
          <p:nvSpPr>
            <p:cNvPr id="23634" name="Line 25"/>
            <p:cNvSpPr>
              <a:spLocks noChangeShapeType="1"/>
            </p:cNvSpPr>
            <p:nvPr/>
          </p:nvSpPr>
          <p:spPr bwMode="auto">
            <a:xfrm>
              <a:off x="3921" y="2660"/>
              <a:ext cx="68" cy="0"/>
            </a:xfrm>
            <a:prstGeom prst="line">
              <a:avLst/>
            </a:prstGeom>
            <a:noFill/>
            <a:ln w="25400">
              <a:solidFill>
                <a:schemeClr val="tx2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35" name="Rectangle 26"/>
            <p:cNvSpPr>
              <a:spLocks noChangeArrowheads="1"/>
            </p:cNvSpPr>
            <p:nvPr/>
          </p:nvSpPr>
          <p:spPr bwMode="auto">
            <a:xfrm rot="5400000">
              <a:off x="3835" y="2747"/>
              <a:ext cx="20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2000"/>
                <a:t>=</a:t>
              </a:r>
            </a:p>
          </p:txBody>
        </p:sp>
        <p:sp>
          <p:nvSpPr>
            <p:cNvPr id="23636" name="Rectangle 27"/>
            <p:cNvSpPr>
              <a:spLocks noChangeArrowheads="1"/>
            </p:cNvSpPr>
            <p:nvPr/>
          </p:nvSpPr>
          <p:spPr bwMode="auto">
            <a:xfrm>
              <a:off x="3755" y="2889"/>
              <a:ext cx="39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1600"/>
                <a:t>(uud)</a:t>
              </a:r>
            </a:p>
          </p:txBody>
        </p:sp>
        <p:sp>
          <p:nvSpPr>
            <p:cNvPr id="23637" name="Line 28"/>
            <p:cNvSpPr>
              <a:spLocks noChangeShapeType="1"/>
            </p:cNvSpPr>
            <p:nvPr/>
          </p:nvSpPr>
          <p:spPr bwMode="auto">
            <a:xfrm>
              <a:off x="3865" y="2956"/>
              <a:ext cx="3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38" name="Line 29"/>
            <p:cNvSpPr>
              <a:spLocks noChangeShapeType="1"/>
            </p:cNvSpPr>
            <p:nvPr/>
          </p:nvSpPr>
          <p:spPr bwMode="auto">
            <a:xfrm>
              <a:off x="3925" y="2956"/>
              <a:ext cx="3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39" name="Line 30"/>
            <p:cNvSpPr>
              <a:spLocks noChangeShapeType="1"/>
            </p:cNvSpPr>
            <p:nvPr/>
          </p:nvSpPr>
          <p:spPr bwMode="auto">
            <a:xfrm>
              <a:off x="3985" y="2956"/>
              <a:ext cx="36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40" name="Oval 31"/>
            <p:cNvSpPr>
              <a:spLocks noChangeArrowheads="1"/>
            </p:cNvSpPr>
            <p:nvPr/>
          </p:nvSpPr>
          <p:spPr bwMode="auto">
            <a:xfrm>
              <a:off x="3441" y="2981"/>
              <a:ext cx="68" cy="68"/>
            </a:xfrm>
            <a:prstGeom prst="ellipse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41" name="Oval 32"/>
            <p:cNvSpPr>
              <a:spLocks noChangeArrowheads="1"/>
            </p:cNvSpPr>
            <p:nvPr/>
          </p:nvSpPr>
          <p:spPr bwMode="auto">
            <a:xfrm>
              <a:off x="3445" y="2705"/>
              <a:ext cx="68" cy="68"/>
            </a:xfrm>
            <a:prstGeom prst="ellipse">
              <a:avLst/>
            </a:prstGeom>
            <a:solidFill>
              <a:srgbClr val="00279F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42" name="Oval 33"/>
            <p:cNvSpPr>
              <a:spLocks noChangeArrowheads="1"/>
            </p:cNvSpPr>
            <p:nvPr/>
          </p:nvSpPr>
          <p:spPr bwMode="auto">
            <a:xfrm>
              <a:off x="3443" y="2406"/>
              <a:ext cx="68" cy="68"/>
            </a:xfrm>
            <a:prstGeom prst="ellipse">
              <a:avLst/>
            </a:prstGeom>
            <a:solidFill>
              <a:schemeClr val="hlink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" name="Group 34"/>
          <p:cNvGrpSpPr>
            <a:grpSpLocks/>
          </p:cNvGrpSpPr>
          <p:nvPr/>
        </p:nvGrpSpPr>
        <p:grpSpPr bwMode="auto">
          <a:xfrm>
            <a:off x="2547938" y="2974975"/>
            <a:ext cx="1225550" cy="1409700"/>
            <a:chOff x="1714" y="1723"/>
            <a:chExt cx="772" cy="888"/>
          </a:xfrm>
        </p:grpSpPr>
        <p:sp>
          <p:nvSpPr>
            <p:cNvPr id="23623" name="Rectangle 35"/>
            <p:cNvSpPr>
              <a:spLocks noChangeArrowheads="1"/>
            </p:cNvSpPr>
            <p:nvPr/>
          </p:nvSpPr>
          <p:spPr bwMode="auto">
            <a:xfrm>
              <a:off x="1714" y="2278"/>
              <a:ext cx="39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1600"/>
                <a:t>(uud)</a:t>
              </a:r>
            </a:p>
          </p:txBody>
        </p:sp>
        <p:sp>
          <p:nvSpPr>
            <p:cNvPr id="23624" name="Oval 36"/>
            <p:cNvSpPr>
              <a:spLocks noChangeArrowheads="1"/>
            </p:cNvSpPr>
            <p:nvPr/>
          </p:nvSpPr>
          <p:spPr bwMode="auto">
            <a:xfrm>
              <a:off x="2246" y="1723"/>
              <a:ext cx="240" cy="888"/>
            </a:xfrm>
            <a:prstGeom prst="ellipse">
              <a:avLst/>
            </a:prstGeom>
            <a:solidFill>
              <a:schemeClr val="folHlink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25" name="Line 37"/>
            <p:cNvSpPr>
              <a:spLocks noChangeShapeType="1"/>
            </p:cNvSpPr>
            <p:nvPr/>
          </p:nvSpPr>
          <p:spPr bwMode="auto">
            <a:xfrm>
              <a:off x="2004" y="2151"/>
              <a:ext cx="234" cy="0"/>
            </a:xfrm>
            <a:prstGeom prst="line">
              <a:avLst/>
            </a:prstGeom>
            <a:noFill/>
            <a:ln w="50800">
              <a:solidFill>
                <a:schemeClr val="tx1"/>
              </a:solidFill>
              <a:round/>
              <a:headEnd type="none" w="sm" len="sm"/>
              <a:tailEnd type="stealth" w="med" len="med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26" name="Rectangle 38"/>
            <p:cNvSpPr>
              <a:spLocks noChangeArrowheads="1"/>
            </p:cNvSpPr>
            <p:nvPr/>
          </p:nvSpPr>
          <p:spPr bwMode="auto">
            <a:xfrm>
              <a:off x="1832" y="1996"/>
              <a:ext cx="205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2000" b="1">
                  <a:solidFill>
                    <a:schemeClr val="tx2"/>
                  </a:solidFill>
                </a:rPr>
                <a:t>p</a:t>
              </a:r>
            </a:p>
          </p:txBody>
        </p:sp>
        <p:sp>
          <p:nvSpPr>
            <p:cNvPr id="23627" name="Rectangle 39"/>
            <p:cNvSpPr>
              <a:spLocks noChangeArrowheads="1"/>
            </p:cNvSpPr>
            <p:nvPr/>
          </p:nvSpPr>
          <p:spPr bwMode="auto">
            <a:xfrm rot="5400000">
              <a:off x="1812" y="2154"/>
              <a:ext cx="20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2000"/>
                <a:t>=</a:t>
              </a:r>
            </a:p>
          </p:txBody>
        </p:sp>
        <p:sp>
          <p:nvSpPr>
            <p:cNvPr id="23628" name="Oval 40"/>
            <p:cNvSpPr>
              <a:spLocks noChangeArrowheads="1"/>
            </p:cNvSpPr>
            <p:nvPr/>
          </p:nvSpPr>
          <p:spPr bwMode="auto">
            <a:xfrm>
              <a:off x="2334" y="1862"/>
              <a:ext cx="68" cy="68"/>
            </a:xfrm>
            <a:prstGeom prst="ellipse">
              <a:avLst/>
            </a:prstGeom>
            <a:solidFill>
              <a:schemeClr val="hlink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algn="ctr" eaLnBrk="0" hangingPunct="0"/>
              <a:endParaRPr lang="en-US" sz="2000"/>
            </a:p>
          </p:txBody>
        </p:sp>
        <p:sp>
          <p:nvSpPr>
            <p:cNvPr id="23629" name="Oval 41"/>
            <p:cNvSpPr>
              <a:spLocks noChangeArrowheads="1"/>
            </p:cNvSpPr>
            <p:nvPr/>
          </p:nvSpPr>
          <p:spPr bwMode="auto">
            <a:xfrm>
              <a:off x="2332" y="2398"/>
              <a:ext cx="68" cy="68"/>
            </a:xfrm>
            <a:prstGeom prst="ellipse">
              <a:avLst/>
            </a:prstGeom>
            <a:solidFill>
              <a:srgbClr val="00279F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30" name="Oval 42"/>
            <p:cNvSpPr>
              <a:spLocks noChangeArrowheads="1"/>
            </p:cNvSpPr>
            <p:nvPr/>
          </p:nvSpPr>
          <p:spPr bwMode="auto">
            <a:xfrm>
              <a:off x="2329" y="2117"/>
              <a:ext cx="68" cy="68"/>
            </a:xfrm>
            <a:prstGeom prst="ellipse">
              <a:avLst/>
            </a:prstGeom>
            <a:solidFill>
              <a:schemeClr val="accent2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857131" name="Freeform 43"/>
          <p:cNvSpPr>
            <a:spLocks/>
          </p:cNvSpPr>
          <p:nvPr/>
        </p:nvSpPr>
        <p:spPr bwMode="auto">
          <a:xfrm rot="5801404">
            <a:off x="3701257" y="5326856"/>
            <a:ext cx="622300" cy="93663"/>
          </a:xfrm>
          <a:custGeom>
            <a:avLst/>
            <a:gdLst>
              <a:gd name="T0" fmla="*/ 0 w 749"/>
              <a:gd name="T1" fmla="*/ 33 h 120"/>
              <a:gd name="T2" fmla="*/ 82 w 749"/>
              <a:gd name="T3" fmla="*/ 29 h 120"/>
              <a:gd name="T4" fmla="*/ 106 w 749"/>
              <a:gd name="T5" fmla="*/ 77 h 120"/>
              <a:gd name="T6" fmla="*/ 63 w 749"/>
              <a:gd name="T7" fmla="*/ 110 h 120"/>
              <a:gd name="T8" fmla="*/ 111 w 749"/>
              <a:gd name="T9" fmla="*/ 14 h 120"/>
              <a:gd name="T10" fmla="*/ 168 w 749"/>
              <a:gd name="T11" fmla="*/ 33 h 120"/>
              <a:gd name="T12" fmla="*/ 163 w 749"/>
              <a:gd name="T13" fmla="*/ 120 h 120"/>
              <a:gd name="T14" fmla="*/ 154 w 749"/>
              <a:gd name="T15" fmla="*/ 29 h 120"/>
              <a:gd name="T16" fmla="*/ 197 w 749"/>
              <a:gd name="T17" fmla="*/ 9 h 120"/>
              <a:gd name="T18" fmla="*/ 269 w 749"/>
              <a:gd name="T19" fmla="*/ 57 h 120"/>
              <a:gd name="T20" fmla="*/ 245 w 749"/>
              <a:gd name="T21" fmla="*/ 115 h 120"/>
              <a:gd name="T22" fmla="*/ 240 w 749"/>
              <a:gd name="T23" fmla="*/ 43 h 120"/>
              <a:gd name="T24" fmla="*/ 283 w 749"/>
              <a:gd name="T25" fmla="*/ 19 h 120"/>
              <a:gd name="T26" fmla="*/ 298 w 749"/>
              <a:gd name="T27" fmla="*/ 14 h 120"/>
              <a:gd name="T28" fmla="*/ 346 w 749"/>
              <a:gd name="T29" fmla="*/ 24 h 120"/>
              <a:gd name="T30" fmla="*/ 375 w 749"/>
              <a:gd name="T31" fmla="*/ 43 h 120"/>
              <a:gd name="T32" fmla="*/ 351 w 749"/>
              <a:gd name="T33" fmla="*/ 115 h 120"/>
              <a:gd name="T34" fmla="*/ 341 w 749"/>
              <a:gd name="T35" fmla="*/ 33 h 120"/>
              <a:gd name="T36" fmla="*/ 379 w 749"/>
              <a:gd name="T37" fmla="*/ 0 h 120"/>
              <a:gd name="T38" fmla="*/ 427 w 749"/>
              <a:gd name="T39" fmla="*/ 5 h 120"/>
              <a:gd name="T40" fmla="*/ 466 w 749"/>
              <a:gd name="T41" fmla="*/ 57 h 120"/>
              <a:gd name="T42" fmla="*/ 432 w 749"/>
              <a:gd name="T43" fmla="*/ 105 h 120"/>
              <a:gd name="T44" fmla="*/ 432 w 749"/>
              <a:gd name="T45" fmla="*/ 29 h 120"/>
              <a:gd name="T46" fmla="*/ 475 w 749"/>
              <a:gd name="T47" fmla="*/ 9 h 120"/>
              <a:gd name="T48" fmla="*/ 552 w 749"/>
              <a:gd name="T49" fmla="*/ 57 h 120"/>
              <a:gd name="T50" fmla="*/ 514 w 749"/>
              <a:gd name="T51" fmla="*/ 105 h 120"/>
              <a:gd name="T52" fmla="*/ 519 w 749"/>
              <a:gd name="T53" fmla="*/ 24 h 120"/>
              <a:gd name="T54" fmla="*/ 547 w 749"/>
              <a:gd name="T55" fmla="*/ 14 h 120"/>
              <a:gd name="T56" fmla="*/ 562 w 749"/>
              <a:gd name="T57" fmla="*/ 9 h 120"/>
              <a:gd name="T58" fmla="*/ 653 w 749"/>
              <a:gd name="T59" fmla="*/ 62 h 120"/>
              <a:gd name="T60" fmla="*/ 648 w 749"/>
              <a:gd name="T61" fmla="*/ 96 h 120"/>
              <a:gd name="T62" fmla="*/ 605 w 749"/>
              <a:gd name="T63" fmla="*/ 115 h 120"/>
              <a:gd name="T64" fmla="*/ 610 w 749"/>
              <a:gd name="T65" fmla="*/ 43 h 120"/>
              <a:gd name="T66" fmla="*/ 639 w 749"/>
              <a:gd name="T67" fmla="*/ 14 h 120"/>
              <a:gd name="T68" fmla="*/ 749 w 749"/>
              <a:gd name="T69" fmla="*/ 19 h 120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749"/>
              <a:gd name="T106" fmla="*/ 0 h 120"/>
              <a:gd name="T107" fmla="*/ 749 w 749"/>
              <a:gd name="T108" fmla="*/ 120 h 120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749" h="120">
                <a:moveTo>
                  <a:pt x="0" y="33"/>
                </a:moveTo>
                <a:cubicBezTo>
                  <a:pt x="32" y="24"/>
                  <a:pt x="47" y="25"/>
                  <a:pt x="82" y="29"/>
                </a:cubicBezTo>
                <a:cubicBezTo>
                  <a:pt x="99" y="46"/>
                  <a:pt x="100" y="54"/>
                  <a:pt x="106" y="77"/>
                </a:cubicBezTo>
                <a:cubicBezTo>
                  <a:pt x="100" y="117"/>
                  <a:pt x="101" y="118"/>
                  <a:pt x="63" y="110"/>
                </a:cubicBezTo>
                <a:cubicBezTo>
                  <a:pt x="66" y="54"/>
                  <a:pt x="57" y="27"/>
                  <a:pt x="111" y="14"/>
                </a:cubicBezTo>
                <a:cubicBezTo>
                  <a:pt x="135" y="18"/>
                  <a:pt x="148" y="20"/>
                  <a:pt x="168" y="33"/>
                </a:cubicBezTo>
                <a:cubicBezTo>
                  <a:pt x="187" y="61"/>
                  <a:pt x="196" y="98"/>
                  <a:pt x="163" y="120"/>
                </a:cubicBezTo>
                <a:cubicBezTo>
                  <a:pt x="131" y="108"/>
                  <a:pt x="134" y="54"/>
                  <a:pt x="154" y="29"/>
                </a:cubicBezTo>
                <a:cubicBezTo>
                  <a:pt x="164" y="17"/>
                  <a:pt x="197" y="9"/>
                  <a:pt x="197" y="9"/>
                </a:cubicBezTo>
                <a:cubicBezTo>
                  <a:pt x="262" y="17"/>
                  <a:pt x="240" y="16"/>
                  <a:pt x="269" y="57"/>
                </a:cubicBezTo>
                <a:cubicBezTo>
                  <a:pt x="282" y="94"/>
                  <a:pt x="287" y="100"/>
                  <a:pt x="245" y="115"/>
                </a:cubicBezTo>
                <a:cubicBezTo>
                  <a:pt x="226" y="89"/>
                  <a:pt x="226" y="94"/>
                  <a:pt x="240" y="43"/>
                </a:cubicBezTo>
                <a:cubicBezTo>
                  <a:pt x="244" y="29"/>
                  <a:pt x="275" y="22"/>
                  <a:pt x="283" y="19"/>
                </a:cubicBezTo>
                <a:cubicBezTo>
                  <a:pt x="288" y="17"/>
                  <a:pt x="298" y="14"/>
                  <a:pt x="298" y="14"/>
                </a:cubicBezTo>
                <a:cubicBezTo>
                  <a:pt x="307" y="15"/>
                  <a:pt x="334" y="18"/>
                  <a:pt x="346" y="24"/>
                </a:cubicBezTo>
                <a:cubicBezTo>
                  <a:pt x="356" y="30"/>
                  <a:pt x="375" y="43"/>
                  <a:pt x="375" y="43"/>
                </a:cubicBezTo>
                <a:cubicBezTo>
                  <a:pt x="396" y="76"/>
                  <a:pt x="385" y="103"/>
                  <a:pt x="351" y="115"/>
                </a:cubicBezTo>
                <a:cubicBezTo>
                  <a:pt x="331" y="87"/>
                  <a:pt x="332" y="73"/>
                  <a:pt x="341" y="33"/>
                </a:cubicBezTo>
                <a:cubicBezTo>
                  <a:pt x="345" y="17"/>
                  <a:pt x="379" y="0"/>
                  <a:pt x="379" y="0"/>
                </a:cubicBezTo>
                <a:cubicBezTo>
                  <a:pt x="395" y="2"/>
                  <a:pt x="411" y="2"/>
                  <a:pt x="427" y="5"/>
                </a:cubicBezTo>
                <a:cubicBezTo>
                  <a:pt x="449" y="10"/>
                  <a:pt x="455" y="41"/>
                  <a:pt x="466" y="57"/>
                </a:cubicBezTo>
                <a:cubicBezTo>
                  <a:pt x="462" y="96"/>
                  <a:pt x="470" y="118"/>
                  <a:pt x="432" y="105"/>
                </a:cubicBezTo>
                <a:cubicBezTo>
                  <a:pt x="417" y="82"/>
                  <a:pt x="410" y="51"/>
                  <a:pt x="432" y="29"/>
                </a:cubicBezTo>
                <a:cubicBezTo>
                  <a:pt x="443" y="18"/>
                  <a:pt x="475" y="9"/>
                  <a:pt x="475" y="9"/>
                </a:cubicBezTo>
                <a:cubicBezTo>
                  <a:pt x="532" y="14"/>
                  <a:pt x="536" y="11"/>
                  <a:pt x="552" y="57"/>
                </a:cubicBezTo>
                <a:cubicBezTo>
                  <a:pt x="547" y="103"/>
                  <a:pt x="555" y="116"/>
                  <a:pt x="514" y="105"/>
                </a:cubicBezTo>
                <a:cubicBezTo>
                  <a:pt x="506" y="82"/>
                  <a:pt x="491" y="42"/>
                  <a:pt x="519" y="24"/>
                </a:cubicBezTo>
                <a:cubicBezTo>
                  <a:pt x="527" y="19"/>
                  <a:pt x="538" y="17"/>
                  <a:pt x="547" y="14"/>
                </a:cubicBezTo>
                <a:cubicBezTo>
                  <a:pt x="552" y="12"/>
                  <a:pt x="562" y="9"/>
                  <a:pt x="562" y="9"/>
                </a:cubicBezTo>
                <a:cubicBezTo>
                  <a:pt x="615" y="14"/>
                  <a:pt x="636" y="13"/>
                  <a:pt x="653" y="62"/>
                </a:cubicBezTo>
                <a:cubicBezTo>
                  <a:pt x="651" y="73"/>
                  <a:pt x="653" y="86"/>
                  <a:pt x="648" y="96"/>
                </a:cubicBezTo>
                <a:cubicBezTo>
                  <a:pt x="642" y="110"/>
                  <a:pt x="605" y="115"/>
                  <a:pt x="605" y="115"/>
                </a:cubicBezTo>
                <a:cubicBezTo>
                  <a:pt x="597" y="94"/>
                  <a:pt x="595" y="62"/>
                  <a:pt x="610" y="43"/>
                </a:cubicBezTo>
                <a:cubicBezTo>
                  <a:pt x="618" y="32"/>
                  <a:pt x="639" y="14"/>
                  <a:pt x="639" y="14"/>
                </a:cubicBezTo>
                <a:cubicBezTo>
                  <a:pt x="736" y="19"/>
                  <a:pt x="700" y="19"/>
                  <a:pt x="749" y="19"/>
                </a:cubicBezTo>
              </a:path>
            </a:pathLst>
          </a:cu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57132" name="Freeform 44"/>
          <p:cNvSpPr>
            <a:spLocks/>
          </p:cNvSpPr>
          <p:nvPr/>
        </p:nvSpPr>
        <p:spPr bwMode="auto">
          <a:xfrm rot="-3517984">
            <a:off x="3694907" y="3786981"/>
            <a:ext cx="622300" cy="93663"/>
          </a:xfrm>
          <a:custGeom>
            <a:avLst/>
            <a:gdLst>
              <a:gd name="T0" fmla="*/ 0 w 749"/>
              <a:gd name="T1" fmla="*/ 33 h 120"/>
              <a:gd name="T2" fmla="*/ 82 w 749"/>
              <a:gd name="T3" fmla="*/ 29 h 120"/>
              <a:gd name="T4" fmla="*/ 106 w 749"/>
              <a:gd name="T5" fmla="*/ 77 h 120"/>
              <a:gd name="T6" fmla="*/ 63 w 749"/>
              <a:gd name="T7" fmla="*/ 110 h 120"/>
              <a:gd name="T8" fmla="*/ 111 w 749"/>
              <a:gd name="T9" fmla="*/ 14 h 120"/>
              <a:gd name="T10" fmla="*/ 168 w 749"/>
              <a:gd name="T11" fmla="*/ 33 h 120"/>
              <a:gd name="T12" fmla="*/ 163 w 749"/>
              <a:gd name="T13" fmla="*/ 120 h 120"/>
              <a:gd name="T14" fmla="*/ 154 w 749"/>
              <a:gd name="T15" fmla="*/ 29 h 120"/>
              <a:gd name="T16" fmla="*/ 197 w 749"/>
              <a:gd name="T17" fmla="*/ 9 h 120"/>
              <a:gd name="T18" fmla="*/ 269 w 749"/>
              <a:gd name="T19" fmla="*/ 57 h 120"/>
              <a:gd name="T20" fmla="*/ 245 w 749"/>
              <a:gd name="T21" fmla="*/ 115 h 120"/>
              <a:gd name="T22" fmla="*/ 240 w 749"/>
              <a:gd name="T23" fmla="*/ 43 h 120"/>
              <a:gd name="T24" fmla="*/ 283 w 749"/>
              <a:gd name="T25" fmla="*/ 19 h 120"/>
              <a:gd name="T26" fmla="*/ 298 w 749"/>
              <a:gd name="T27" fmla="*/ 14 h 120"/>
              <a:gd name="T28" fmla="*/ 346 w 749"/>
              <a:gd name="T29" fmla="*/ 24 h 120"/>
              <a:gd name="T30" fmla="*/ 375 w 749"/>
              <a:gd name="T31" fmla="*/ 43 h 120"/>
              <a:gd name="T32" fmla="*/ 351 w 749"/>
              <a:gd name="T33" fmla="*/ 115 h 120"/>
              <a:gd name="T34" fmla="*/ 341 w 749"/>
              <a:gd name="T35" fmla="*/ 33 h 120"/>
              <a:gd name="T36" fmla="*/ 379 w 749"/>
              <a:gd name="T37" fmla="*/ 0 h 120"/>
              <a:gd name="T38" fmla="*/ 427 w 749"/>
              <a:gd name="T39" fmla="*/ 5 h 120"/>
              <a:gd name="T40" fmla="*/ 466 w 749"/>
              <a:gd name="T41" fmla="*/ 57 h 120"/>
              <a:gd name="T42" fmla="*/ 432 w 749"/>
              <a:gd name="T43" fmla="*/ 105 h 120"/>
              <a:gd name="T44" fmla="*/ 432 w 749"/>
              <a:gd name="T45" fmla="*/ 29 h 120"/>
              <a:gd name="T46" fmla="*/ 475 w 749"/>
              <a:gd name="T47" fmla="*/ 9 h 120"/>
              <a:gd name="T48" fmla="*/ 552 w 749"/>
              <a:gd name="T49" fmla="*/ 57 h 120"/>
              <a:gd name="T50" fmla="*/ 514 w 749"/>
              <a:gd name="T51" fmla="*/ 105 h 120"/>
              <a:gd name="T52" fmla="*/ 519 w 749"/>
              <a:gd name="T53" fmla="*/ 24 h 120"/>
              <a:gd name="T54" fmla="*/ 547 w 749"/>
              <a:gd name="T55" fmla="*/ 14 h 120"/>
              <a:gd name="T56" fmla="*/ 562 w 749"/>
              <a:gd name="T57" fmla="*/ 9 h 120"/>
              <a:gd name="T58" fmla="*/ 653 w 749"/>
              <a:gd name="T59" fmla="*/ 62 h 120"/>
              <a:gd name="T60" fmla="*/ 648 w 749"/>
              <a:gd name="T61" fmla="*/ 96 h 120"/>
              <a:gd name="T62" fmla="*/ 605 w 749"/>
              <a:gd name="T63" fmla="*/ 115 h 120"/>
              <a:gd name="T64" fmla="*/ 610 w 749"/>
              <a:gd name="T65" fmla="*/ 43 h 120"/>
              <a:gd name="T66" fmla="*/ 639 w 749"/>
              <a:gd name="T67" fmla="*/ 14 h 120"/>
              <a:gd name="T68" fmla="*/ 749 w 749"/>
              <a:gd name="T69" fmla="*/ 19 h 120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749"/>
              <a:gd name="T106" fmla="*/ 0 h 120"/>
              <a:gd name="T107" fmla="*/ 749 w 749"/>
              <a:gd name="T108" fmla="*/ 120 h 120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749" h="120">
                <a:moveTo>
                  <a:pt x="0" y="33"/>
                </a:moveTo>
                <a:cubicBezTo>
                  <a:pt x="32" y="24"/>
                  <a:pt x="47" y="25"/>
                  <a:pt x="82" y="29"/>
                </a:cubicBezTo>
                <a:cubicBezTo>
                  <a:pt x="99" y="46"/>
                  <a:pt x="100" y="54"/>
                  <a:pt x="106" y="77"/>
                </a:cubicBezTo>
                <a:cubicBezTo>
                  <a:pt x="100" y="117"/>
                  <a:pt x="101" y="118"/>
                  <a:pt x="63" y="110"/>
                </a:cubicBezTo>
                <a:cubicBezTo>
                  <a:pt x="66" y="54"/>
                  <a:pt x="57" y="27"/>
                  <a:pt x="111" y="14"/>
                </a:cubicBezTo>
                <a:cubicBezTo>
                  <a:pt x="135" y="18"/>
                  <a:pt x="148" y="20"/>
                  <a:pt x="168" y="33"/>
                </a:cubicBezTo>
                <a:cubicBezTo>
                  <a:pt x="187" y="61"/>
                  <a:pt x="196" y="98"/>
                  <a:pt x="163" y="120"/>
                </a:cubicBezTo>
                <a:cubicBezTo>
                  <a:pt x="131" y="108"/>
                  <a:pt x="134" y="54"/>
                  <a:pt x="154" y="29"/>
                </a:cubicBezTo>
                <a:cubicBezTo>
                  <a:pt x="164" y="17"/>
                  <a:pt x="197" y="9"/>
                  <a:pt x="197" y="9"/>
                </a:cubicBezTo>
                <a:cubicBezTo>
                  <a:pt x="262" y="17"/>
                  <a:pt x="240" y="16"/>
                  <a:pt x="269" y="57"/>
                </a:cubicBezTo>
                <a:cubicBezTo>
                  <a:pt x="282" y="94"/>
                  <a:pt x="287" y="100"/>
                  <a:pt x="245" y="115"/>
                </a:cubicBezTo>
                <a:cubicBezTo>
                  <a:pt x="226" y="89"/>
                  <a:pt x="226" y="94"/>
                  <a:pt x="240" y="43"/>
                </a:cubicBezTo>
                <a:cubicBezTo>
                  <a:pt x="244" y="29"/>
                  <a:pt x="275" y="22"/>
                  <a:pt x="283" y="19"/>
                </a:cubicBezTo>
                <a:cubicBezTo>
                  <a:pt x="288" y="17"/>
                  <a:pt x="298" y="14"/>
                  <a:pt x="298" y="14"/>
                </a:cubicBezTo>
                <a:cubicBezTo>
                  <a:pt x="307" y="15"/>
                  <a:pt x="334" y="18"/>
                  <a:pt x="346" y="24"/>
                </a:cubicBezTo>
                <a:cubicBezTo>
                  <a:pt x="356" y="30"/>
                  <a:pt x="375" y="43"/>
                  <a:pt x="375" y="43"/>
                </a:cubicBezTo>
                <a:cubicBezTo>
                  <a:pt x="396" y="76"/>
                  <a:pt x="385" y="103"/>
                  <a:pt x="351" y="115"/>
                </a:cubicBezTo>
                <a:cubicBezTo>
                  <a:pt x="331" y="87"/>
                  <a:pt x="332" y="73"/>
                  <a:pt x="341" y="33"/>
                </a:cubicBezTo>
                <a:cubicBezTo>
                  <a:pt x="345" y="17"/>
                  <a:pt x="379" y="0"/>
                  <a:pt x="379" y="0"/>
                </a:cubicBezTo>
                <a:cubicBezTo>
                  <a:pt x="395" y="2"/>
                  <a:pt x="411" y="2"/>
                  <a:pt x="427" y="5"/>
                </a:cubicBezTo>
                <a:cubicBezTo>
                  <a:pt x="449" y="10"/>
                  <a:pt x="455" y="41"/>
                  <a:pt x="466" y="57"/>
                </a:cubicBezTo>
                <a:cubicBezTo>
                  <a:pt x="462" y="96"/>
                  <a:pt x="470" y="118"/>
                  <a:pt x="432" y="105"/>
                </a:cubicBezTo>
                <a:cubicBezTo>
                  <a:pt x="417" y="82"/>
                  <a:pt x="410" y="51"/>
                  <a:pt x="432" y="29"/>
                </a:cubicBezTo>
                <a:cubicBezTo>
                  <a:pt x="443" y="18"/>
                  <a:pt x="475" y="9"/>
                  <a:pt x="475" y="9"/>
                </a:cubicBezTo>
                <a:cubicBezTo>
                  <a:pt x="532" y="14"/>
                  <a:pt x="536" y="11"/>
                  <a:pt x="552" y="57"/>
                </a:cubicBezTo>
                <a:cubicBezTo>
                  <a:pt x="547" y="103"/>
                  <a:pt x="555" y="116"/>
                  <a:pt x="514" y="105"/>
                </a:cubicBezTo>
                <a:cubicBezTo>
                  <a:pt x="506" y="82"/>
                  <a:pt x="491" y="42"/>
                  <a:pt x="519" y="24"/>
                </a:cubicBezTo>
                <a:cubicBezTo>
                  <a:pt x="527" y="19"/>
                  <a:pt x="538" y="17"/>
                  <a:pt x="547" y="14"/>
                </a:cubicBezTo>
                <a:cubicBezTo>
                  <a:pt x="552" y="12"/>
                  <a:pt x="562" y="9"/>
                  <a:pt x="562" y="9"/>
                </a:cubicBezTo>
                <a:cubicBezTo>
                  <a:pt x="615" y="14"/>
                  <a:pt x="636" y="13"/>
                  <a:pt x="653" y="62"/>
                </a:cubicBezTo>
                <a:cubicBezTo>
                  <a:pt x="651" y="73"/>
                  <a:pt x="653" y="86"/>
                  <a:pt x="648" y="96"/>
                </a:cubicBezTo>
                <a:cubicBezTo>
                  <a:pt x="642" y="110"/>
                  <a:pt x="605" y="115"/>
                  <a:pt x="605" y="115"/>
                </a:cubicBezTo>
                <a:cubicBezTo>
                  <a:pt x="597" y="94"/>
                  <a:pt x="595" y="62"/>
                  <a:pt x="610" y="43"/>
                </a:cubicBezTo>
                <a:cubicBezTo>
                  <a:pt x="618" y="32"/>
                  <a:pt x="639" y="14"/>
                  <a:pt x="639" y="14"/>
                </a:cubicBezTo>
                <a:cubicBezTo>
                  <a:pt x="736" y="19"/>
                  <a:pt x="700" y="19"/>
                  <a:pt x="749" y="19"/>
                </a:cubicBezTo>
              </a:path>
            </a:pathLst>
          </a:cu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7" name="Group 47"/>
          <p:cNvGrpSpPr>
            <a:grpSpLocks/>
          </p:cNvGrpSpPr>
          <p:nvPr/>
        </p:nvGrpSpPr>
        <p:grpSpPr bwMode="auto">
          <a:xfrm>
            <a:off x="4794250" y="1312863"/>
            <a:ext cx="2492375" cy="1795462"/>
            <a:chOff x="3020" y="827"/>
            <a:chExt cx="1570" cy="1131"/>
          </a:xfrm>
        </p:grpSpPr>
        <p:grpSp>
          <p:nvGrpSpPr>
            <p:cNvPr id="8" name="Group 48"/>
            <p:cNvGrpSpPr>
              <a:grpSpLocks/>
            </p:cNvGrpSpPr>
            <p:nvPr/>
          </p:nvGrpSpPr>
          <p:grpSpPr bwMode="auto">
            <a:xfrm>
              <a:off x="3020" y="827"/>
              <a:ext cx="1455" cy="750"/>
              <a:chOff x="3177" y="1355"/>
              <a:chExt cx="1455" cy="750"/>
            </a:xfrm>
          </p:grpSpPr>
          <p:sp>
            <p:nvSpPr>
              <p:cNvPr id="23611" name="Oval 49"/>
              <p:cNvSpPr>
                <a:spLocks noChangeArrowheads="1"/>
              </p:cNvSpPr>
              <p:nvPr/>
            </p:nvSpPr>
            <p:spPr bwMode="auto">
              <a:xfrm rot="1999012">
                <a:off x="3177" y="1718"/>
                <a:ext cx="1223" cy="247"/>
              </a:xfrm>
              <a:prstGeom prst="ellipse">
                <a:avLst/>
              </a:prstGeom>
              <a:solidFill>
                <a:srgbClr val="F1C9B1"/>
              </a:solidFill>
              <a:ln w="9525">
                <a:round/>
                <a:headEnd/>
                <a:tailEnd/>
              </a:ln>
              <a:scene3d>
                <a:camera prst="legacyPerspectiveBottomLeft">
                  <a:rot lat="0" lon="300000" rev="0"/>
                </a:camera>
                <a:lightRig rig="legacyNormal4" dir="t"/>
              </a:scene3d>
              <a:sp3d extrusionH="121893000" prstMaterial="legacyMatte">
                <a:bevelT w="13500" h="13500" prst="angle"/>
                <a:bevelB w="13500" h="13500" prst="angle"/>
                <a:extrusionClr>
                  <a:srgbClr val="F1C9B1"/>
                </a:extrusionClr>
              </a:sp3d>
            </p:spPr>
            <p:txBody>
              <a:bodyPr wrap="none" anchor="ctr">
                <a:flatTx/>
              </a:bodyPr>
              <a:lstStyle/>
              <a:p>
                <a:endParaRPr lang="en-US"/>
              </a:p>
            </p:txBody>
          </p:sp>
          <p:sp>
            <p:nvSpPr>
              <p:cNvPr id="23612" name="Line 50"/>
              <p:cNvSpPr>
                <a:spLocks noChangeShapeType="1"/>
              </p:cNvSpPr>
              <p:nvPr/>
            </p:nvSpPr>
            <p:spPr bwMode="auto">
              <a:xfrm rot="20821776" flipV="1">
                <a:off x="3468" y="1423"/>
                <a:ext cx="178" cy="224"/>
              </a:xfrm>
              <a:prstGeom prst="line">
                <a:avLst/>
              </a:prstGeom>
              <a:noFill/>
              <a:ln w="19050">
                <a:solidFill>
                  <a:schemeClr val="hlink"/>
                </a:solidFill>
                <a:round/>
                <a:headEnd type="none" w="sm" len="sm"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613" name="Line 51"/>
              <p:cNvSpPr>
                <a:spLocks noChangeShapeType="1"/>
              </p:cNvSpPr>
              <p:nvPr/>
            </p:nvSpPr>
            <p:spPr bwMode="auto">
              <a:xfrm rot="20978589" flipV="1">
                <a:off x="3550" y="1491"/>
                <a:ext cx="178" cy="222"/>
              </a:xfrm>
              <a:prstGeom prst="line">
                <a:avLst/>
              </a:prstGeom>
              <a:noFill/>
              <a:ln w="19050">
                <a:solidFill>
                  <a:schemeClr val="hlink"/>
                </a:solidFill>
                <a:round/>
                <a:headEnd type="none" w="sm" len="sm"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614" name="Line 52"/>
              <p:cNvSpPr>
                <a:spLocks noChangeShapeType="1"/>
              </p:cNvSpPr>
              <p:nvPr/>
            </p:nvSpPr>
            <p:spPr bwMode="auto">
              <a:xfrm flipV="1">
                <a:off x="3644" y="1555"/>
                <a:ext cx="133" cy="230"/>
              </a:xfrm>
              <a:prstGeom prst="line">
                <a:avLst/>
              </a:prstGeom>
              <a:noFill/>
              <a:ln w="19050">
                <a:solidFill>
                  <a:schemeClr val="hlink"/>
                </a:solidFill>
                <a:round/>
                <a:headEnd type="none" w="sm" len="sm"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615" name="Line 53"/>
              <p:cNvSpPr>
                <a:spLocks noChangeShapeType="1"/>
              </p:cNvSpPr>
              <p:nvPr/>
            </p:nvSpPr>
            <p:spPr bwMode="auto">
              <a:xfrm rot="195061" flipV="1">
                <a:off x="3744" y="1558"/>
                <a:ext cx="123" cy="214"/>
              </a:xfrm>
              <a:prstGeom prst="line">
                <a:avLst/>
              </a:prstGeom>
              <a:noFill/>
              <a:ln w="19050">
                <a:solidFill>
                  <a:schemeClr val="hlink"/>
                </a:solidFill>
                <a:round/>
                <a:headEnd type="none" w="sm" len="sm"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616" name="Line 54"/>
              <p:cNvSpPr>
                <a:spLocks noChangeShapeType="1"/>
              </p:cNvSpPr>
              <p:nvPr/>
            </p:nvSpPr>
            <p:spPr bwMode="auto">
              <a:xfrm flipV="1">
                <a:off x="3780" y="1631"/>
                <a:ext cx="182" cy="248"/>
              </a:xfrm>
              <a:prstGeom prst="line">
                <a:avLst/>
              </a:prstGeom>
              <a:noFill/>
              <a:ln w="19050">
                <a:solidFill>
                  <a:schemeClr val="hlink"/>
                </a:solidFill>
                <a:round/>
                <a:headEnd type="none" w="sm" len="sm"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617" name="Line 55"/>
              <p:cNvSpPr>
                <a:spLocks noChangeShapeType="1"/>
              </p:cNvSpPr>
              <p:nvPr/>
            </p:nvSpPr>
            <p:spPr bwMode="auto">
              <a:xfrm rot="787538" flipV="1">
                <a:off x="3907" y="1685"/>
                <a:ext cx="120" cy="230"/>
              </a:xfrm>
              <a:prstGeom prst="line">
                <a:avLst/>
              </a:prstGeom>
              <a:noFill/>
              <a:ln w="19050">
                <a:solidFill>
                  <a:schemeClr val="hlink"/>
                </a:solidFill>
                <a:round/>
                <a:headEnd type="none" w="sm" len="sm"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618" name="Line 56"/>
              <p:cNvSpPr>
                <a:spLocks noChangeShapeType="1"/>
              </p:cNvSpPr>
              <p:nvPr/>
            </p:nvSpPr>
            <p:spPr bwMode="auto">
              <a:xfrm rot="579267" flipV="1">
                <a:off x="4005" y="1751"/>
                <a:ext cx="131" cy="229"/>
              </a:xfrm>
              <a:prstGeom prst="line">
                <a:avLst/>
              </a:prstGeom>
              <a:noFill/>
              <a:ln w="19050">
                <a:solidFill>
                  <a:schemeClr val="hlink"/>
                </a:solidFill>
                <a:round/>
                <a:headEnd type="none" w="sm" len="sm"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619" name="Line 57"/>
              <p:cNvSpPr>
                <a:spLocks noChangeShapeType="1"/>
              </p:cNvSpPr>
              <p:nvPr/>
            </p:nvSpPr>
            <p:spPr bwMode="auto">
              <a:xfrm rot="658839" flipV="1">
                <a:off x="4087" y="1830"/>
                <a:ext cx="135" cy="207"/>
              </a:xfrm>
              <a:prstGeom prst="line">
                <a:avLst/>
              </a:prstGeom>
              <a:noFill/>
              <a:ln w="19050">
                <a:solidFill>
                  <a:schemeClr val="hlink"/>
                </a:solidFill>
                <a:round/>
                <a:headEnd type="none" w="sm" len="sm"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620" name="Line 58"/>
              <p:cNvSpPr>
                <a:spLocks noChangeShapeType="1"/>
              </p:cNvSpPr>
              <p:nvPr/>
            </p:nvSpPr>
            <p:spPr bwMode="auto">
              <a:xfrm rot="952874" flipV="1">
                <a:off x="4153" y="1924"/>
                <a:ext cx="148" cy="181"/>
              </a:xfrm>
              <a:prstGeom prst="line">
                <a:avLst/>
              </a:prstGeom>
              <a:noFill/>
              <a:ln w="19050">
                <a:solidFill>
                  <a:schemeClr val="hlink"/>
                </a:solidFill>
                <a:round/>
                <a:headEnd type="none" w="sm" len="sm"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621" name="Line 59"/>
              <p:cNvSpPr>
                <a:spLocks noChangeShapeType="1"/>
              </p:cNvSpPr>
              <p:nvPr/>
            </p:nvSpPr>
            <p:spPr bwMode="auto">
              <a:xfrm flipV="1">
                <a:off x="3400" y="1355"/>
                <a:ext cx="103" cy="266"/>
              </a:xfrm>
              <a:prstGeom prst="line">
                <a:avLst/>
              </a:prstGeom>
              <a:noFill/>
              <a:ln w="19050">
                <a:solidFill>
                  <a:schemeClr val="hlink"/>
                </a:solidFill>
                <a:round/>
                <a:headEnd type="none" w="sm" len="sm"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622" name="Text Box 60"/>
              <p:cNvSpPr txBox="1">
                <a:spLocks noChangeArrowheads="1"/>
              </p:cNvSpPr>
              <p:nvPr/>
            </p:nvSpPr>
            <p:spPr bwMode="auto">
              <a:xfrm rot="1939113">
                <a:off x="3512" y="1356"/>
                <a:ext cx="1120" cy="288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</p:spPr>
            <p:txBody>
              <a:bodyPr wrap="none">
                <a:spAutoFit/>
              </a:bodyPr>
              <a:lstStyle/>
              <a:p>
                <a:pPr eaLnBrk="0" hangingPunct="0"/>
                <a:r>
                  <a:rPr lang="en-US">
                    <a:latin typeface="Symbol" pitchFamily="18" charset="2"/>
                  </a:rPr>
                  <a:t>{p</a:t>
                </a:r>
                <a:r>
                  <a:rPr lang="en-US"/>
                  <a:t>,K,p,n,…}</a:t>
                </a:r>
              </a:p>
            </p:txBody>
          </p:sp>
        </p:grpSp>
        <p:sp>
          <p:nvSpPr>
            <p:cNvPr id="23610" name="Rectangle 61"/>
            <p:cNvSpPr>
              <a:spLocks noChangeArrowheads="1"/>
            </p:cNvSpPr>
            <p:nvPr/>
          </p:nvSpPr>
          <p:spPr bwMode="auto">
            <a:xfrm>
              <a:off x="4149" y="1631"/>
              <a:ext cx="441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2800" b="1">
                  <a:solidFill>
                    <a:srgbClr val="FF3300"/>
                  </a:solidFill>
                </a:rPr>
                <a:t>Jet</a:t>
              </a:r>
            </a:p>
          </p:txBody>
        </p:sp>
      </p:grpSp>
      <p:sp>
        <p:nvSpPr>
          <p:cNvPr id="857150" name="Freeform 62"/>
          <p:cNvSpPr>
            <a:spLocks/>
          </p:cNvSpPr>
          <p:nvPr/>
        </p:nvSpPr>
        <p:spPr bwMode="auto">
          <a:xfrm rot="-1372751">
            <a:off x="4010025" y="3657600"/>
            <a:ext cx="622300" cy="93663"/>
          </a:xfrm>
          <a:custGeom>
            <a:avLst/>
            <a:gdLst>
              <a:gd name="T0" fmla="*/ 0 w 749"/>
              <a:gd name="T1" fmla="*/ 33 h 120"/>
              <a:gd name="T2" fmla="*/ 82 w 749"/>
              <a:gd name="T3" fmla="*/ 29 h 120"/>
              <a:gd name="T4" fmla="*/ 106 w 749"/>
              <a:gd name="T5" fmla="*/ 77 h 120"/>
              <a:gd name="T6" fmla="*/ 63 w 749"/>
              <a:gd name="T7" fmla="*/ 110 h 120"/>
              <a:gd name="T8" fmla="*/ 111 w 749"/>
              <a:gd name="T9" fmla="*/ 14 h 120"/>
              <a:gd name="T10" fmla="*/ 168 w 749"/>
              <a:gd name="T11" fmla="*/ 33 h 120"/>
              <a:gd name="T12" fmla="*/ 163 w 749"/>
              <a:gd name="T13" fmla="*/ 120 h 120"/>
              <a:gd name="T14" fmla="*/ 154 w 749"/>
              <a:gd name="T15" fmla="*/ 29 h 120"/>
              <a:gd name="T16" fmla="*/ 197 w 749"/>
              <a:gd name="T17" fmla="*/ 9 h 120"/>
              <a:gd name="T18" fmla="*/ 269 w 749"/>
              <a:gd name="T19" fmla="*/ 57 h 120"/>
              <a:gd name="T20" fmla="*/ 245 w 749"/>
              <a:gd name="T21" fmla="*/ 115 h 120"/>
              <a:gd name="T22" fmla="*/ 240 w 749"/>
              <a:gd name="T23" fmla="*/ 43 h 120"/>
              <a:gd name="T24" fmla="*/ 283 w 749"/>
              <a:gd name="T25" fmla="*/ 19 h 120"/>
              <a:gd name="T26" fmla="*/ 298 w 749"/>
              <a:gd name="T27" fmla="*/ 14 h 120"/>
              <a:gd name="T28" fmla="*/ 346 w 749"/>
              <a:gd name="T29" fmla="*/ 24 h 120"/>
              <a:gd name="T30" fmla="*/ 375 w 749"/>
              <a:gd name="T31" fmla="*/ 43 h 120"/>
              <a:gd name="T32" fmla="*/ 351 w 749"/>
              <a:gd name="T33" fmla="*/ 115 h 120"/>
              <a:gd name="T34" fmla="*/ 341 w 749"/>
              <a:gd name="T35" fmla="*/ 33 h 120"/>
              <a:gd name="T36" fmla="*/ 379 w 749"/>
              <a:gd name="T37" fmla="*/ 0 h 120"/>
              <a:gd name="T38" fmla="*/ 427 w 749"/>
              <a:gd name="T39" fmla="*/ 5 h 120"/>
              <a:gd name="T40" fmla="*/ 466 w 749"/>
              <a:gd name="T41" fmla="*/ 57 h 120"/>
              <a:gd name="T42" fmla="*/ 432 w 749"/>
              <a:gd name="T43" fmla="*/ 105 h 120"/>
              <a:gd name="T44" fmla="*/ 432 w 749"/>
              <a:gd name="T45" fmla="*/ 29 h 120"/>
              <a:gd name="T46" fmla="*/ 475 w 749"/>
              <a:gd name="T47" fmla="*/ 9 h 120"/>
              <a:gd name="T48" fmla="*/ 552 w 749"/>
              <a:gd name="T49" fmla="*/ 57 h 120"/>
              <a:gd name="T50" fmla="*/ 514 w 749"/>
              <a:gd name="T51" fmla="*/ 105 h 120"/>
              <a:gd name="T52" fmla="*/ 519 w 749"/>
              <a:gd name="T53" fmla="*/ 24 h 120"/>
              <a:gd name="T54" fmla="*/ 547 w 749"/>
              <a:gd name="T55" fmla="*/ 14 h 120"/>
              <a:gd name="T56" fmla="*/ 562 w 749"/>
              <a:gd name="T57" fmla="*/ 9 h 120"/>
              <a:gd name="T58" fmla="*/ 653 w 749"/>
              <a:gd name="T59" fmla="*/ 62 h 120"/>
              <a:gd name="T60" fmla="*/ 648 w 749"/>
              <a:gd name="T61" fmla="*/ 96 h 120"/>
              <a:gd name="T62" fmla="*/ 605 w 749"/>
              <a:gd name="T63" fmla="*/ 115 h 120"/>
              <a:gd name="T64" fmla="*/ 610 w 749"/>
              <a:gd name="T65" fmla="*/ 43 h 120"/>
              <a:gd name="T66" fmla="*/ 639 w 749"/>
              <a:gd name="T67" fmla="*/ 14 h 120"/>
              <a:gd name="T68" fmla="*/ 749 w 749"/>
              <a:gd name="T69" fmla="*/ 19 h 120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749"/>
              <a:gd name="T106" fmla="*/ 0 h 120"/>
              <a:gd name="T107" fmla="*/ 749 w 749"/>
              <a:gd name="T108" fmla="*/ 120 h 120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749" h="120">
                <a:moveTo>
                  <a:pt x="0" y="33"/>
                </a:moveTo>
                <a:cubicBezTo>
                  <a:pt x="32" y="24"/>
                  <a:pt x="47" y="25"/>
                  <a:pt x="82" y="29"/>
                </a:cubicBezTo>
                <a:cubicBezTo>
                  <a:pt x="99" y="46"/>
                  <a:pt x="100" y="54"/>
                  <a:pt x="106" y="77"/>
                </a:cubicBezTo>
                <a:cubicBezTo>
                  <a:pt x="100" y="117"/>
                  <a:pt x="101" y="118"/>
                  <a:pt x="63" y="110"/>
                </a:cubicBezTo>
                <a:cubicBezTo>
                  <a:pt x="66" y="54"/>
                  <a:pt x="57" y="27"/>
                  <a:pt x="111" y="14"/>
                </a:cubicBezTo>
                <a:cubicBezTo>
                  <a:pt x="135" y="18"/>
                  <a:pt x="148" y="20"/>
                  <a:pt x="168" y="33"/>
                </a:cubicBezTo>
                <a:cubicBezTo>
                  <a:pt x="187" y="61"/>
                  <a:pt x="196" y="98"/>
                  <a:pt x="163" y="120"/>
                </a:cubicBezTo>
                <a:cubicBezTo>
                  <a:pt x="131" y="108"/>
                  <a:pt x="134" y="54"/>
                  <a:pt x="154" y="29"/>
                </a:cubicBezTo>
                <a:cubicBezTo>
                  <a:pt x="164" y="17"/>
                  <a:pt x="197" y="9"/>
                  <a:pt x="197" y="9"/>
                </a:cubicBezTo>
                <a:cubicBezTo>
                  <a:pt x="262" y="17"/>
                  <a:pt x="240" y="16"/>
                  <a:pt x="269" y="57"/>
                </a:cubicBezTo>
                <a:cubicBezTo>
                  <a:pt x="282" y="94"/>
                  <a:pt x="287" y="100"/>
                  <a:pt x="245" y="115"/>
                </a:cubicBezTo>
                <a:cubicBezTo>
                  <a:pt x="226" y="89"/>
                  <a:pt x="226" y="94"/>
                  <a:pt x="240" y="43"/>
                </a:cubicBezTo>
                <a:cubicBezTo>
                  <a:pt x="244" y="29"/>
                  <a:pt x="275" y="22"/>
                  <a:pt x="283" y="19"/>
                </a:cubicBezTo>
                <a:cubicBezTo>
                  <a:pt x="288" y="17"/>
                  <a:pt x="298" y="14"/>
                  <a:pt x="298" y="14"/>
                </a:cubicBezTo>
                <a:cubicBezTo>
                  <a:pt x="307" y="15"/>
                  <a:pt x="334" y="18"/>
                  <a:pt x="346" y="24"/>
                </a:cubicBezTo>
                <a:cubicBezTo>
                  <a:pt x="356" y="30"/>
                  <a:pt x="375" y="43"/>
                  <a:pt x="375" y="43"/>
                </a:cubicBezTo>
                <a:cubicBezTo>
                  <a:pt x="396" y="76"/>
                  <a:pt x="385" y="103"/>
                  <a:pt x="351" y="115"/>
                </a:cubicBezTo>
                <a:cubicBezTo>
                  <a:pt x="331" y="87"/>
                  <a:pt x="332" y="73"/>
                  <a:pt x="341" y="33"/>
                </a:cubicBezTo>
                <a:cubicBezTo>
                  <a:pt x="345" y="17"/>
                  <a:pt x="379" y="0"/>
                  <a:pt x="379" y="0"/>
                </a:cubicBezTo>
                <a:cubicBezTo>
                  <a:pt x="395" y="2"/>
                  <a:pt x="411" y="2"/>
                  <a:pt x="427" y="5"/>
                </a:cubicBezTo>
                <a:cubicBezTo>
                  <a:pt x="449" y="10"/>
                  <a:pt x="455" y="41"/>
                  <a:pt x="466" y="57"/>
                </a:cubicBezTo>
                <a:cubicBezTo>
                  <a:pt x="462" y="96"/>
                  <a:pt x="470" y="118"/>
                  <a:pt x="432" y="105"/>
                </a:cubicBezTo>
                <a:cubicBezTo>
                  <a:pt x="417" y="82"/>
                  <a:pt x="410" y="51"/>
                  <a:pt x="432" y="29"/>
                </a:cubicBezTo>
                <a:cubicBezTo>
                  <a:pt x="443" y="18"/>
                  <a:pt x="475" y="9"/>
                  <a:pt x="475" y="9"/>
                </a:cubicBezTo>
                <a:cubicBezTo>
                  <a:pt x="532" y="14"/>
                  <a:pt x="536" y="11"/>
                  <a:pt x="552" y="57"/>
                </a:cubicBezTo>
                <a:cubicBezTo>
                  <a:pt x="547" y="103"/>
                  <a:pt x="555" y="116"/>
                  <a:pt x="514" y="105"/>
                </a:cubicBezTo>
                <a:cubicBezTo>
                  <a:pt x="506" y="82"/>
                  <a:pt x="491" y="42"/>
                  <a:pt x="519" y="24"/>
                </a:cubicBezTo>
                <a:cubicBezTo>
                  <a:pt x="527" y="19"/>
                  <a:pt x="538" y="17"/>
                  <a:pt x="547" y="14"/>
                </a:cubicBezTo>
                <a:cubicBezTo>
                  <a:pt x="552" y="12"/>
                  <a:pt x="562" y="9"/>
                  <a:pt x="562" y="9"/>
                </a:cubicBezTo>
                <a:cubicBezTo>
                  <a:pt x="615" y="14"/>
                  <a:pt x="636" y="13"/>
                  <a:pt x="653" y="62"/>
                </a:cubicBezTo>
                <a:cubicBezTo>
                  <a:pt x="651" y="73"/>
                  <a:pt x="653" y="86"/>
                  <a:pt x="648" y="96"/>
                </a:cubicBezTo>
                <a:cubicBezTo>
                  <a:pt x="642" y="110"/>
                  <a:pt x="605" y="115"/>
                  <a:pt x="605" y="115"/>
                </a:cubicBezTo>
                <a:cubicBezTo>
                  <a:pt x="597" y="94"/>
                  <a:pt x="595" y="62"/>
                  <a:pt x="610" y="43"/>
                </a:cubicBezTo>
                <a:cubicBezTo>
                  <a:pt x="618" y="32"/>
                  <a:pt x="639" y="14"/>
                  <a:pt x="639" y="14"/>
                </a:cubicBezTo>
                <a:cubicBezTo>
                  <a:pt x="736" y="19"/>
                  <a:pt x="700" y="19"/>
                  <a:pt x="749" y="19"/>
                </a:cubicBezTo>
              </a:path>
            </a:pathLst>
          </a:cu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9" name="Group 63"/>
          <p:cNvGrpSpPr>
            <a:grpSpLocks/>
          </p:cNvGrpSpPr>
          <p:nvPr/>
        </p:nvGrpSpPr>
        <p:grpSpPr bwMode="auto">
          <a:xfrm>
            <a:off x="295275" y="1933575"/>
            <a:ext cx="3898900" cy="1697038"/>
            <a:chOff x="202" y="1194"/>
            <a:chExt cx="2456" cy="1069"/>
          </a:xfrm>
        </p:grpSpPr>
        <p:sp>
          <p:nvSpPr>
            <p:cNvPr id="23607" name="Rectangle 64"/>
            <p:cNvSpPr>
              <a:spLocks noChangeArrowheads="1"/>
            </p:cNvSpPr>
            <p:nvPr/>
          </p:nvSpPr>
          <p:spPr bwMode="auto">
            <a:xfrm>
              <a:off x="202" y="1194"/>
              <a:ext cx="1740" cy="442"/>
            </a:xfrm>
            <a:prstGeom prst="rect">
              <a:avLst/>
            </a:prstGeom>
            <a:solidFill>
              <a:srgbClr val="B0F2CB"/>
            </a:solidFill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2000" b="1"/>
                <a:t>Initial State Radiation</a:t>
              </a:r>
            </a:p>
            <a:p>
              <a:pPr eaLnBrk="0" hangingPunct="0"/>
              <a:r>
                <a:rPr lang="en-US" sz="2000" b="1"/>
                <a:t>	(ISR)</a:t>
              </a:r>
            </a:p>
          </p:txBody>
        </p:sp>
        <p:sp>
          <p:nvSpPr>
            <p:cNvPr id="23608" name="Line 65"/>
            <p:cNvSpPr>
              <a:spLocks noChangeShapeType="1"/>
            </p:cNvSpPr>
            <p:nvPr/>
          </p:nvSpPr>
          <p:spPr bwMode="auto">
            <a:xfrm rot="9850722" flipH="1" flipV="1">
              <a:off x="2164" y="1495"/>
              <a:ext cx="494" cy="76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 type="none" w="sm" len="sm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" name="Group 66"/>
          <p:cNvGrpSpPr>
            <a:grpSpLocks/>
          </p:cNvGrpSpPr>
          <p:nvPr/>
        </p:nvGrpSpPr>
        <p:grpSpPr bwMode="auto">
          <a:xfrm>
            <a:off x="6619875" y="2073275"/>
            <a:ext cx="2124075" cy="574675"/>
            <a:chOff x="4200" y="1239"/>
            <a:chExt cx="1338" cy="362"/>
          </a:xfrm>
        </p:grpSpPr>
        <p:sp>
          <p:nvSpPr>
            <p:cNvPr id="23605" name="Rectangle 67"/>
            <p:cNvSpPr>
              <a:spLocks noChangeArrowheads="1"/>
            </p:cNvSpPr>
            <p:nvPr/>
          </p:nvSpPr>
          <p:spPr bwMode="auto">
            <a:xfrm rot="1557060">
              <a:off x="4434" y="1351"/>
              <a:ext cx="1104" cy="250"/>
            </a:xfrm>
            <a:prstGeom prst="rect">
              <a:avLst/>
            </a:prstGeom>
            <a:solidFill>
              <a:srgbClr val="F1C9B1"/>
            </a:solidFill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2000"/>
                <a:t>Hadronization</a:t>
              </a:r>
            </a:p>
          </p:txBody>
        </p:sp>
        <p:sp>
          <p:nvSpPr>
            <p:cNvPr id="23606" name="Line 68"/>
            <p:cNvSpPr>
              <a:spLocks noChangeShapeType="1"/>
            </p:cNvSpPr>
            <p:nvPr/>
          </p:nvSpPr>
          <p:spPr bwMode="auto">
            <a:xfrm rot="9850722">
              <a:off x="4200" y="1239"/>
              <a:ext cx="522" cy="309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 type="none" w="sm" len="sm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57157" name="Freeform 69"/>
          <p:cNvSpPr>
            <a:spLocks/>
          </p:cNvSpPr>
          <p:nvPr/>
        </p:nvSpPr>
        <p:spPr bwMode="auto">
          <a:xfrm rot="3475093" flipH="1">
            <a:off x="6900863" y="3497263"/>
            <a:ext cx="354012" cy="42862"/>
          </a:xfrm>
          <a:custGeom>
            <a:avLst/>
            <a:gdLst>
              <a:gd name="T0" fmla="*/ 0 w 749"/>
              <a:gd name="T1" fmla="*/ 33 h 120"/>
              <a:gd name="T2" fmla="*/ 82 w 749"/>
              <a:gd name="T3" fmla="*/ 29 h 120"/>
              <a:gd name="T4" fmla="*/ 106 w 749"/>
              <a:gd name="T5" fmla="*/ 77 h 120"/>
              <a:gd name="T6" fmla="*/ 63 w 749"/>
              <a:gd name="T7" fmla="*/ 110 h 120"/>
              <a:gd name="T8" fmla="*/ 111 w 749"/>
              <a:gd name="T9" fmla="*/ 14 h 120"/>
              <a:gd name="T10" fmla="*/ 168 w 749"/>
              <a:gd name="T11" fmla="*/ 33 h 120"/>
              <a:gd name="T12" fmla="*/ 163 w 749"/>
              <a:gd name="T13" fmla="*/ 120 h 120"/>
              <a:gd name="T14" fmla="*/ 154 w 749"/>
              <a:gd name="T15" fmla="*/ 29 h 120"/>
              <a:gd name="T16" fmla="*/ 197 w 749"/>
              <a:gd name="T17" fmla="*/ 9 h 120"/>
              <a:gd name="T18" fmla="*/ 269 w 749"/>
              <a:gd name="T19" fmla="*/ 57 h 120"/>
              <a:gd name="T20" fmla="*/ 245 w 749"/>
              <a:gd name="T21" fmla="*/ 115 h 120"/>
              <a:gd name="T22" fmla="*/ 240 w 749"/>
              <a:gd name="T23" fmla="*/ 43 h 120"/>
              <a:gd name="T24" fmla="*/ 283 w 749"/>
              <a:gd name="T25" fmla="*/ 19 h 120"/>
              <a:gd name="T26" fmla="*/ 298 w 749"/>
              <a:gd name="T27" fmla="*/ 14 h 120"/>
              <a:gd name="T28" fmla="*/ 346 w 749"/>
              <a:gd name="T29" fmla="*/ 24 h 120"/>
              <a:gd name="T30" fmla="*/ 375 w 749"/>
              <a:gd name="T31" fmla="*/ 43 h 120"/>
              <a:gd name="T32" fmla="*/ 351 w 749"/>
              <a:gd name="T33" fmla="*/ 115 h 120"/>
              <a:gd name="T34" fmla="*/ 341 w 749"/>
              <a:gd name="T35" fmla="*/ 33 h 120"/>
              <a:gd name="T36" fmla="*/ 379 w 749"/>
              <a:gd name="T37" fmla="*/ 0 h 120"/>
              <a:gd name="T38" fmla="*/ 427 w 749"/>
              <a:gd name="T39" fmla="*/ 5 h 120"/>
              <a:gd name="T40" fmla="*/ 466 w 749"/>
              <a:gd name="T41" fmla="*/ 57 h 120"/>
              <a:gd name="T42" fmla="*/ 432 w 749"/>
              <a:gd name="T43" fmla="*/ 105 h 120"/>
              <a:gd name="T44" fmla="*/ 432 w 749"/>
              <a:gd name="T45" fmla="*/ 29 h 120"/>
              <a:gd name="T46" fmla="*/ 475 w 749"/>
              <a:gd name="T47" fmla="*/ 9 h 120"/>
              <a:gd name="T48" fmla="*/ 552 w 749"/>
              <a:gd name="T49" fmla="*/ 57 h 120"/>
              <a:gd name="T50" fmla="*/ 514 w 749"/>
              <a:gd name="T51" fmla="*/ 105 h 120"/>
              <a:gd name="T52" fmla="*/ 519 w 749"/>
              <a:gd name="T53" fmla="*/ 24 h 120"/>
              <a:gd name="T54" fmla="*/ 547 w 749"/>
              <a:gd name="T55" fmla="*/ 14 h 120"/>
              <a:gd name="T56" fmla="*/ 562 w 749"/>
              <a:gd name="T57" fmla="*/ 9 h 120"/>
              <a:gd name="T58" fmla="*/ 653 w 749"/>
              <a:gd name="T59" fmla="*/ 62 h 120"/>
              <a:gd name="T60" fmla="*/ 648 w 749"/>
              <a:gd name="T61" fmla="*/ 96 h 120"/>
              <a:gd name="T62" fmla="*/ 605 w 749"/>
              <a:gd name="T63" fmla="*/ 115 h 120"/>
              <a:gd name="T64" fmla="*/ 610 w 749"/>
              <a:gd name="T65" fmla="*/ 43 h 120"/>
              <a:gd name="T66" fmla="*/ 639 w 749"/>
              <a:gd name="T67" fmla="*/ 14 h 120"/>
              <a:gd name="T68" fmla="*/ 749 w 749"/>
              <a:gd name="T69" fmla="*/ 19 h 120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749"/>
              <a:gd name="T106" fmla="*/ 0 h 120"/>
              <a:gd name="T107" fmla="*/ 749 w 749"/>
              <a:gd name="T108" fmla="*/ 120 h 120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749" h="120">
                <a:moveTo>
                  <a:pt x="0" y="33"/>
                </a:moveTo>
                <a:cubicBezTo>
                  <a:pt x="32" y="24"/>
                  <a:pt x="47" y="25"/>
                  <a:pt x="82" y="29"/>
                </a:cubicBezTo>
                <a:cubicBezTo>
                  <a:pt x="99" y="46"/>
                  <a:pt x="100" y="54"/>
                  <a:pt x="106" y="77"/>
                </a:cubicBezTo>
                <a:cubicBezTo>
                  <a:pt x="100" y="117"/>
                  <a:pt x="101" y="118"/>
                  <a:pt x="63" y="110"/>
                </a:cubicBezTo>
                <a:cubicBezTo>
                  <a:pt x="66" y="54"/>
                  <a:pt x="57" y="27"/>
                  <a:pt x="111" y="14"/>
                </a:cubicBezTo>
                <a:cubicBezTo>
                  <a:pt x="135" y="18"/>
                  <a:pt x="148" y="20"/>
                  <a:pt x="168" y="33"/>
                </a:cubicBezTo>
                <a:cubicBezTo>
                  <a:pt x="187" y="61"/>
                  <a:pt x="196" y="98"/>
                  <a:pt x="163" y="120"/>
                </a:cubicBezTo>
                <a:cubicBezTo>
                  <a:pt x="131" y="108"/>
                  <a:pt x="134" y="54"/>
                  <a:pt x="154" y="29"/>
                </a:cubicBezTo>
                <a:cubicBezTo>
                  <a:pt x="164" y="17"/>
                  <a:pt x="197" y="9"/>
                  <a:pt x="197" y="9"/>
                </a:cubicBezTo>
                <a:cubicBezTo>
                  <a:pt x="262" y="17"/>
                  <a:pt x="240" y="16"/>
                  <a:pt x="269" y="57"/>
                </a:cubicBezTo>
                <a:cubicBezTo>
                  <a:pt x="282" y="94"/>
                  <a:pt x="287" y="100"/>
                  <a:pt x="245" y="115"/>
                </a:cubicBezTo>
                <a:cubicBezTo>
                  <a:pt x="226" y="89"/>
                  <a:pt x="226" y="94"/>
                  <a:pt x="240" y="43"/>
                </a:cubicBezTo>
                <a:cubicBezTo>
                  <a:pt x="244" y="29"/>
                  <a:pt x="275" y="22"/>
                  <a:pt x="283" y="19"/>
                </a:cubicBezTo>
                <a:cubicBezTo>
                  <a:pt x="288" y="17"/>
                  <a:pt x="298" y="14"/>
                  <a:pt x="298" y="14"/>
                </a:cubicBezTo>
                <a:cubicBezTo>
                  <a:pt x="307" y="15"/>
                  <a:pt x="334" y="18"/>
                  <a:pt x="346" y="24"/>
                </a:cubicBezTo>
                <a:cubicBezTo>
                  <a:pt x="356" y="30"/>
                  <a:pt x="375" y="43"/>
                  <a:pt x="375" y="43"/>
                </a:cubicBezTo>
                <a:cubicBezTo>
                  <a:pt x="396" y="76"/>
                  <a:pt x="385" y="103"/>
                  <a:pt x="351" y="115"/>
                </a:cubicBezTo>
                <a:cubicBezTo>
                  <a:pt x="331" y="87"/>
                  <a:pt x="332" y="73"/>
                  <a:pt x="341" y="33"/>
                </a:cubicBezTo>
                <a:cubicBezTo>
                  <a:pt x="345" y="17"/>
                  <a:pt x="379" y="0"/>
                  <a:pt x="379" y="0"/>
                </a:cubicBezTo>
                <a:cubicBezTo>
                  <a:pt x="395" y="2"/>
                  <a:pt x="411" y="2"/>
                  <a:pt x="427" y="5"/>
                </a:cubicBezTo>
                <a:cubicBezTo>
                  <a:pt x="449" y="10"/>
                  <a:pt x="455" y="41"/>
                  <a:pt x="466" y="57"/>
                </a:cubicBezTo>
                <a:cubicBezTo>
                  <a:pt x="462" y="96"/>
                  <a:pt x="470" y="118"/>
                  <a:pt x="432" y="105"/>
                </a:cubicBezTo>
                <a:cubicBezTo>
                  <a:pt x="417" y="82"/>
                  <a:pt x="410" y="51"/>
                  <a:pt x="432" y="29"/>
                </a:cubicBezTo>
                <a:cubicBezTo>
                  <a:pt x="443" y="18"/>
                  <a:pt x="475" y="9"/>
                  <a:pt x="475" y="9"/>
                </a:cubicBezTo>
                <a:cubicBezTo>
                  <a:pt x="532" y="14"/>
                  <a:pt x="536" y="11"/>
                  <a:pt x="552" y="57"/>
                </a:cubicBezTo>
                <a:cubicBezTo>
                  <a:pt x="547" y="103"/>
                  <a:pt x="555" y="116"/>
                  <a:pt x="514" y="105"/>
                </a:cubicBezTo>
                <a:cubicBezTo>
                  <a:pt x="506" y="82"/>
                  <a:pt x="491" y="42"/>
                  <a:pt x="519" y="24"/>
                </a:cubicBezTo>
                <a:cubicBezTo>
                  <a:pt x="527" y="19"/>
                  <a:pt x="538" y="17"/>
                  <a:pt x="547" y="14"/>
                </a:cubicBezTo>
                <a:cubicBezTo>
                  <a:pt x="552" y="12"/>
                  <a:pt x="562" y="9"/>
                  <a:pt x="562" y="9"/>
                </a:cubicBezTo>
                <a:cubicBezTo>
                  <a:pt x="615" y="14"/>
                  <a:pt x="636" y="13"/>
                  <a:pt x="653" y="62"/>
                </a:cubicBezTo>
                <a:cubicBezTo>
                  <a:pt x="651" y="73"/>
                  <a:pt x="653" y="86"/>
                  <a:pt x="648" y="96"/>
                </a:cubicBezTo>
                <a:cubicBezTo>
                  <a:pt x="642" y="110"/>
                  <a:pt x="605" y="115"/>
                  <a:pt x="605" y="115"/>
                </a:cubicBezTo>
                <a:cubicBezTo>
                  <a:pt x="597" y="94"/>
                  <a:pt x="595" y="62"/>
                  <a:pt x="610" y="43"/>
                </a:cubicBezTo>
                <a:cubicBezTo>
                  <a:pt x="618" y="32"/>
                  <a:pt x="639" y="14"/>
                  <a:pt x="639" y="14"/>
                </a:cubicBezTo>
                <a:cubicBezTo>
                  <a:pt x="736" y="19"/>
                  <a:pt x="700" y="19"/>
                  <a:pt x="749" y="19"/>
                </a:cubicBezTo>
              </a:path>
            </a:pathLst>
          </a:cu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57158" name="Freeform 70"/>
          <p:cNvSpPr>
            <a:spLocks/>
          </p:cNvSpPr>
          <p:nvPr/>
        </p:nvSpPr>
        <p:spPr bwMode="auto">
          <a:xfrm rot="4484705">
            <a:off x="1859756" y="4834732"/>
            <a:ext cx="466725" cy="61912"/>
          </a:xfrm>
          <a:custGeom>
            <a:avLst/>
            <a:gdLst>
              <a:gd name="T0" fmla="*/ 0 w 749"/>
              <a:gd name="T1" fmla="*/ 33 h 120"/>
              <a:gd name="T2" fmla="*/ 82 w 749"/>
              <a:gd name="T3" fmla="*/ 29 h 120"/>
              <a:gd name="T4" fmla="*/ 106 w 749"/>
              <a:gd name="T5" fmla="*/ 77 h 120"/>
              <a:gd name="T6" fmla="*/ 63 w 749"/>
              <a:gd name="T7" fmla="*/ 110 h 120"/>
              <a:gd name="T8" fmla="*/ 111 w 749"/>
              <a:gd name="T9" fmla="*/ 14 h 120"/>
              <a:gd name="T10" fmla="*/ 168 w 749"/>
              <a:gd name="T11" fmla="*/ 33 h 120"/>
              <a:gd name="T12" fmla="*/ 163 w 749"/>
              <a:gd name="T13" fmla="*/ 120 h 120"/>
              <a:gd name="T14" fmla="*/ 154 w 749"/>
              <a:gd name="T15" fmla="*/ 29 h 120"/>
              <a:gd name="T16" fmla="*/ 197 w 749"/>
              <a:gd name="T17" fmla="*/ 9 h 120"/>
              <a:gd name="T18" fmla="*/ 269 w 749"/>
              <a:gd name="T19" fmla="*/ 57 h 120"/>
              <a:gd name="T20" fmla="*/ 245 w 749"/>
              <a:gd name="T21" fmla="*/ 115 h 120"/>
              <a:gd name="T22" fmla="*/ 240 w 749"/>
              <a:gd name="T23" fmla="*/ 43 h 120"/>
              <a:gd name="T24" fmla="*/ 283 w 749"/>
              <a:gd name="T25" fmla="*/ 19 h 120"/>
              <a:gd name="T26" fmla="*/ 298 w 749"/>
              <a:gd name="T27" fmla="*/ 14 h 120"/>
              <a:gd name="T28" fmla="*/ 346 w 749"/>
              <a:gd name="T29" fmla="*/ 24 h 120"/>
              <a:gd name="T30" fmla="*/ 375 w 749"/>
              <a:gd name="T31" fmla="*/ 43 h 120"/>
              <a:gd name="T32" fmla="*/ 351 w 749"/>
              <a:gd name="T33" fmla="*/ 115 h 120"/>
              <a:gd name="T34" fmla="*/ 341 w 749"/>
              <a:gd name="T35" fmla="*/ 33 h 120"/>
              <a:gd name="T36" fmla="*/ 379 w 749"/>
              <a:gd name="T37" fmla="*/ 0 h 120"/>
              <a:gd name="T38" fmla="*/ 427 w 749"/>
              <a:gd name="T39" fmla="*/ 5 h 120"/>
              <a:gd name="T40" fmla="*/ 466 w 749"/>
              <a:gd name="T41" fmla="*/ 57 h 120"/>
              <a:gd name="T42" fmla="*/ 432 w 749"/>
              <a:gd name="T43" fmla="*/ 105 h 120"/>
              <a:gd name="T44" fmla="*/ 432 w 749"/>
              <a:gd name="T45" fmla="*/ 29 h 120"/>
              <a:gd name="T46" fmla="*/ 475 w 749"/>
              <a:gd name="T47" fmla="*/ 9 h 120"/>
              <a:gd name="T48" fmla="*/ 552 w 749"/>
              <a:gd name="T49" fmla="*/ 57 h 120"/>
              <a:gd name="T50" fmla="*/ 514 w 749"/>
              <a:gd name="T51" fmla="*/ 105 h 120"/>
              <a:gd name="T52" fmla="*/ 519 w 749"/>
              <a:gd name="T53" fmla="*/ 24 h 120"/>
              <a:gd name="T54" fmla="*/ 547 w 749"/>
              <a:gd name="T55" fmla="*/ 14 h 120"/>
              <a:gd name="T56" fmla="*/ 562 w 749"/>
              <a:gd name="T57" fmla="*/ 9 h 120"/>
              <a:gd name="T58" fmla="*/ 653 w 749"/>
              <a:gd name="T59" fmla="*/ 62 h 120"/>
              <a:gd name="T60" fmla="*/ 648 w 749"/>
              <a:gd name="T61" fmla="*/ 96 h 120"/>
              <a:gd name="T62" fmla="*/ 605 w 749"/>
              <a:gd name="T63" fmla="*/ 115 h 120"/>
              <a:gd name="T64" fmla="*/ 610 w 749"/>
              <a:gd name="T65" fmla="*/ 43 h 120"/>
              <a:gd name="T66" fmla="*/ 639 w 749"/>
              <a:gd name="T67" fmla="*/ 14 h 120"/>
              <a:gd name="T68" fmla="*/ 749 w 749"/>
              <a:gd name="T69" fmla="*/ 19 h 120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749"/>
              <a:gd name="T106" fmla="*/ 0 h 120"/>
              <a:gd name="T107" fmla="*/ 749 w 749"/>
              <a:gd name="T108" fmla="*/ 120 h 120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749" h="120">
                <a:moveTo>
                  <a:pt x="0" y="33"/>
                </a:moveTo>
                <a:cubicBezTo>
                  <a:pt x="32" y="24"/>
                  <a:pt x="47" y="25"/>
                  <a:pt x="82" y="29"/>
                </a:cubicBezTo>
                <a:cubicBezTo>
                  <a:pt x="99" y="46"/>
                  <a:pt x="100" y="54"/>
                  <a:pt x="106" y="77"/>
                </a:cubicBezTo>
                <a:cubicBezTo>
                  <a:pt x="100" y="117"/>
                  <a:pt x="101" y="118"/>
                  <a:pt x="63" y="110"/>
                </a:cubicBezTo>
                <a:cubicBezTo>
                  <a:pt x="66" y="54"/>
                  <a:pt x="57" y="27"/>
                  <a:pt x="111" y="14"/>
                </a:cubicBezTo>
                <a:cubicBezTo>
                  <a:pt x="135" y="18"/>
                  <a:pt x="148" y="20"/>
                  <a:pt x="168" y="33"/>
                </a:cubicBezTo>
                <a:cubicBezTo>
                  <a:pt x="187" y="61"/>
                  <a:pt x="196" y="98"/>
                  <a:pt x="163" y="120"/>
                </a:cubicBezTo>
                <a:cubicBezTo>
                  <a:pt x="131" y="108"/>
                  <a:pt x="134" y="54"/>
                  <a:pt x="154" y="29"/>
                </a:cubicBezTo>
                <a:cubicBezTo>
                  <a:pt x="164" y="17"/>
                  <a:pt x="197" y="9"/>
                  <a:pt x="197" y="9"/>
                </a:cubicBezTo>
                <a:cubicBezTo>
                  <a:pt x="262" y="17"/>
                  <a:pt x="240" y="16"/>
                  <a:pt x="269" y="57"/>
                </a:cubicBezTo>
                <a:cubicBezTo>
                  <a:pt x="282" y="94"/>
                  <a:pt x="287" y="100"/>
                  <a:pt x="245" y="115"/>
                </a:cubicBezTo>
                <a:cubicBezTo>
                  <a:pt x="226" y="89"/>
                  <a:pt x="226" y="94"/>
                  <a:pt x="240" y="43"/>
                </a:cubicBezTo>
                <a:cubicBezTo>
                  <a:pt x="244" y="29"/>
                  <a:pt x="275" y="22"/>
                  <a:pt x="283" y="19"/>
                </a:cubicBezTo>
                <a:cubicBezTo>
                  <a:pt x="288" y="17"/>
                  <a:pt x="298" y="14"/>
                  <a:pt x="298" y="14"/>
                </a:cubicBezTo>
                <a:cubicBezTo>
                  <a:pt x="307" y="15"/>
                  <a:pt x="334" y="18"/>
                  <a:pt x="346" y="24"/>
                </a:cubicBezTo>
                <a:cubicBezTo>
                  <a:pt x="356" y="30"/>
                  <a:pt x="375" y="43"/>
                  <a:pt x="375" y="43"/>
                </a:cubicBezTo>
                <a:cubicBezTo>
                  <a:pt x="396" y="76"/>
                  <a:pt x="385" y="103"/>
                  <a:pt x="351" y="115"/>
                </a:cubicBezTo>
                <a:cubicBezTo>
                  <a:pt x="331" y="87"/>
                  <a:pt x="332" y="73"/>
                  <a:pt x="341" y="33"/>
                </a:cubicBezTo>
                <a:cubicBezTo>
                  <a:pt x="345" y="17"/>
                  <a:pt x="379" y="0"/>
                  <a:pt x="379" y="0"/>
                </a:cubicBezTo>
                <a:cubicBezTo>
                  <a:pt x="395" y="2"/>
                  <a:pt x="411" y="2"/>
                  <a:pt x="427" y="5"/>
                </a:cubicBezTo>
                <a:cubicBezTo>
                  <a:pt x="449" y="10"/>
                  <a:pt x="455" y="41"/>
                  <a:pt x="466" y="57"/>
                </a:cubicBezTo>
                <a:cubicBezTo>
                  <a:pt x="462" y="96"/>
                  <a:pt x="470" y="118"/>
                  <a:pt x="432" y="105"/>
                </a:cubicBezTo>
                <a:cubicBezTo>
                  <a:pt x="417" y="82"/>
                  <a:pt x="410" y="51"/>
                  <a:pt x="432" y="29"/>
                </a:cubicBezTo>
                <a:cubicBezTo>
                  <a:pt x="443" y="18"/>
                  <a:pt x="475" y="9"/>
                  <a:pt x="475" y="9"/>
                </a:cubicBezTo>
                <a:cubicBezTo>
                  <a:pt x="532" y="14"/>
                  <a:pt x="536" y="11"/>
                  <a:pt x="552" y="57"/>
                </a:cubicBezTo>
                <a:cubicBezTo>
                  <a:pt x="547" y="103"/>
                  <a:pt x="555" y="116"/>
                  <a:pt x="514" y="105"/>
                </a:cubicBezTo>
                <a:cubicBezTo>
                  <a:pt x="506" y="82"/>
                  <a:pt x="491" y="42"/>
                  <a:pt x="519" y="24"/>
                </a:cubicBezTo>
                <a:cubicBezTo>
                  <a:pt x="527" y="19"/>
                  <a:pt x="538" y="17"/>
                  <a:pt x="547" y="14"/>
                </a:cubicBezTo>
                <a:cubicBezTo>
                  <a:pt x="552" y="12"/>
                  <a:pt x="562" y="9"/>
                  <a:pt x="562" y="9"/>
                </a:cubicBezTo>
                <a:cubicBezTo>
                  <a:pt x="615" y="14"/>
                  <a:pt x="636" y="13"/>
                  <a:pt x="653" y="62"/>
                </a:cubicBezTo>
                <a:cubicBezTo>
                  <a:pt x="651" y="73"/>
                  <a:pt x="653" y="86"/>
                  <a:pt x="648" y="96"/>
                </a:cubicBezTo>
                <a:cubicBezTo>
                  <a:pt x="642" y="110"/>
                  <a:pt x="605" y="115"/>
                  <a:pt x="605" y="115"/>
                </a:cubicBezTo>
                <a:cubicBezTo>
                  <a:pt x="597" y="94"/>
                  <a:pt x="595" y="62"/>
                  <a:pt x="610" y="43"/>
                </a:cubicBezTo>
                <a:cubicBezTo>
                  <a:pt x="618" y="32"/>
                  <a:pt x="639" y="14"/>
                  <a:pt x="639" y="14"/>
                </a:cubicBezTo>
                <a:cubicBezTo>
                  <a:pt x="736" y="19"/>
                  <a:pt x="700" y="19"/>
                  <a:pt x="749" y="19"/>
                </a:cubicBezTo>
              </a:path>
            </a:pathLst>
          </a:cu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1" name="Group 71"/>
          <p:cNvGrpSpPr>
            <a:grpSpLocks noChangeAspect="1"/>
          </p:cNvGrpSpPr>
          <p:nvPr/>
        </p:nvGrpSpPr>
        <p:grpSpPr bwMode="auto">
          <a:xfrm rot="-6928226" flipH="1" flipV="1">
            <a:off x="4243388" y="4213225"/>
            <a:ext cx="406400" cy="53975"/>
            <a:chOff x="804" y="3206"/>
            <a:chExt cx="2344" cy="314"/>
          </a:xfrm>
        </p:grpSpPr>
        <p:sp>
          <p:nvSpPr>
            <p:cNvPr id="23598" name="Freeform 72"/>
            <p:cNvSpPr>
              <a:spLocks noChangeAspect="1"/>
            </p:cNvSpPr>
            <p:nvPr/>
          </p:nvSpPr>
          <p:spPr bwMode="auto">
            <a:xfrm>
              <a:off x="804" y="3218"/>
              <a:ext cx="352" cy="302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52"/>
                <a:gd name="T40" fmla="*/ 0 h 302"/>
                <a:gd name="T41" fmla="*/ 352 w 352"/>
                <a:gd name="T42" fmla="*/ 302 h 30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1905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599" name="Freeform 73"/>
            <p:cNvSpPr>
              <a:spLocks noChangeAspect="1"/>
            </p:cNvSpPr>
            <p:nvPr/>
          </p:nvSpPr>
          <p:spPr bwMode="auto">
            <a:xfrm>
              <a:off x="1136" y="3216"/>
              <a:ext cx="352" cy="302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52"/>
                <a:gd name="T40" fmla="*/ 0 h 302"/>
                <a:gd name="T41" fmla="*/ 352 w 352"/>
                <a:gd name="T42" fmla="*/ 302 h 30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1905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00" name="Freeform 74"/>
            <p:cNvSpPr>
              <a:spLocks noChangeAspect="1"/>
            </p:cNvSpPr>
            <p:nvPr/>
          </p:nvSpPr>
          <p:spPr bwMode="auto">
            <a:xfrm>
              <a:off x="1468" y="3214"/>
              <a:ext cx="352" cy="302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52"/>
                <a:gd name="T40" fmla="*/ 0 h 302"/>
                <a:gd name="T41" fmla="*/ 352 w 352"/>
                <a:gd name="T42" fmla="*/ 302 h 30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1905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01" name="Freeform 75"/>
            <p:cNvSpPr>
              <a:spLocks noChangeAspect="1"/>
            </p:cNvSpPr>
            <p:nvPr/>
          </p:nvSpPr>
          <p:spPr bwMode="auto">
            <a:xfrm>
              <a:off x="1800" y="3212"/>
              <a:ext cx="352" cy="302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52"/>
                <a:gd name="T40" fmla="*/ 0 h 302"/>
                <a:gd name="T41" fmla="*/ 352 w 352"/>
                <a:gd name="T42" fmla="*/ 302 h 30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1905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02" name="Freeform 76"/>
            <p:cNvSpPr>
              <a:spLocks noChangeAspect="1"/>
            </p:cNvSpPr>
            <p:nvPr/>
          </p:nvSpPr>
          <p:spPr bwMode="auto">
            <a:xfrm>
              <a:off x="2132" y="3210"/>
              <a:ext cx="352" cy="302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52"/>
                <a:gd name="T40" fmla="*/ 0 h 302"/>
                <a:gd name="T41" fmla="*/ 352 w 352"/>
                <a:gd name="T42" fmla="*/ 302 h 30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1905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03" name="Freeform 77"/>
            <p:cNvSpPr>
              <a:spLocks noChangeAspect="1"/>
            </p:cNvSpPr>
            <p:nvPr/>
          </p:nvSpPr>
          <p:spPr bwMode="auto">
            <a:xfrm>
              <a:off x="2464" y="3208"/>
              <a:ext cx="352" cy="302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52"/>
                <a:gd name="T40" fmla="*/ 0 h 302"/>
                <a:gd name="T41" fmla="*/ 352 w 352"/>
                <a:gd name="T42" fmla="*/ 302 h 30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1905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604" name="Freeform 78"/>
            <p:cNvSpPr>
              <a:spLocks noChangeAspect="1"/>
            </p:cNvSpPr>
            <p:nvPr/>
          </p:nvSpPr>
          <p:spPr bwMode="auto">
            <a:xfrm>
              <a:off x="2796" y="3206"/>
              <a:ext cx="352" cy="302"/>
            </a:xfrm>
            <a:custGeom>
              <a:avLst/>
              <a:gdLst>
                <a:gd name="T0" fmla="*/ 0 w 352"/>
                <a:gd name="T1" fmla="*/ 302 h 302"/>
                <a:gd name="T2" fmla="*/ 108 w 352"/>
                <a:gd name="T3" fmla="*/ 294 h 302"/>
                <a:gd name="T4" fmla="*/ 200 w 352"/>
                <a:gd name="T5" fmla="*/ 258 h 302"/>
                <a:gd name="T6" fmla="*/ 240 w 352"/>
                <a:gd name="T7" fmla="*/ 202 h 302"/>
                <a:gd name="T8" fmla="*/ 252 w 352"/>
                <a:gd name="T9" fmla="*/ 98 h 302"/>
                <a:gd name="T10" fmla="*/ 212 w 352"/>
                <a:gd name="T11" fmla="*/ 34 h 302"/>
                <a:gd name="T12" fmla="*/ 148 w 352"/>
                <a:gd name="T13" fmla="*/ 2 h 302"/>
                <a:gd name="T14" fmla="*/ 96 w 352"/>
                <a:gd name="T15" fmla="*/ 25 h 302"/>
                <a:gd name="T16" fmla="*/ 52 w 352"/>
                <a:gd name="T17" fmla="*/ 94 h 302"/>
                <a:gd name="T18" fmla="*/ 56 w 352"/>
                <a:gd name="T19" fmla="*/ 190 h 302"/>
                <a:gd name="T20" fmla="*/ 108 w 352"/>
                <a:gd name="T21" fmla="*/ 258 h 302"/>
                <a:gd name="T22" fmla="*/ 216 w 352"/>
                <a:gd name="T23" fmla="*/ 290 h 302"/>
                <a:gd name="T24" fmla="*/ 352 w 352"/>
                <a:gd name="T25" fmla="*/ 302 h 30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352"/>
                <a:gd name="T40" fmla="*/ 0 h 302"/>
                <a:gd name="T41" fmla="*/ 352 w 352"/>
                <a:gd name="T42" fmla="*/ 302 h 30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19050">
              <a:solidFill>
                <a:srgbClr val="00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12" name="Group 79"/>
          <p:cNvGrpSpPr>
            <a:grpSpLocks/>
          </p:cNvGrpSpPr>
          <p:nvPr/>
        </p:nvGrpSpPr>
        <p:grpSpPr bwMode="auto">
          <a:xfrm>
            <a:off x="4829175" y="2044700"/>
            <a:ext cx="728663" cy="1301750"/>
            <a:chOff x="3042" y="1288"/>
            <a:chExt cx="459" cy="820"/>
          </a:xfrm>
        </p:grpSpPr>
        <p:sp>
          <p:nvSpPr>
            <p:cNvPr id="23588" name="Freeform 80"/>
            <p:cNvSpPr>
              <a:spLocks/>
            </p:cNvSpPr>
            <p:nvPr/>
          </p:nvSpPr>
          <p:spPr bwMode="auto">
            <a:xfrm rot="-5498766">
              <a:off x="2941" y="1804"/>
              <a:ext cx="391" cy="61"/>
            </a:xfrm>
            <a:custGeom>
              <a:avLst/>
              <a:gdLst>
                <a:gd name="T0" fmla="*/ 0 w 749"/>
                <a:gd name="T1" fmla="*/ 33 h 120"/>
                <a:gd name="T2" fmla="*/ 82 w 749"/>
                <a:gd name="T3" fmla="*/ 29 h 120"/>
                <a:gd name="T4" fmla="*/ 106 w 749"/>
                <a:gd name="T5" fmla="*/ 77 h 120"/>
                <a:gd name="T6" fmla="*/ 63 w 749"/>
                <a:gd name="T7" fmla="*/ 110 h 120"/>
                <a:gd name="T8" fmla="*/ 111 w 749"/>
                <a:gd name="T9" fmla="*/ 14 h 120"/>
                <a:gd name="T10" fmla="*/ 168 w 749"/>
                <a:gd name="T11" fmla="*/ 33 h 120"/>
                <a:gd name="T12" fmla="*/ 163 w 749"/>
                <a:gd name="T13" fmla="*/ 120 h 120"/>
                <a:gd name="T14" fmla="*/ 154 w 749"/>
                <a:gd name="T15" fmla="*/ 29 h 120"/>
                <a:gd name="T16" fmla="*/ 197 w 749"/>
                <a:gd name="T17" fmla="*/ 9 h 120"/>
                <a:gd name="T18" fmla="*/ 269 w 749"/>
                <a:gd name="T19" fmla="*/ 57 h 120"/>
                <a:gd name="T20" fmla="*/ 245 w 749"/>
                <a:gd name="T21" fmla="*/ 115 h 120"/>
                <a:gd name="T22" fmla="*/ 240 w 749"/>
                <a:gd name="T23" fmla="*/ 43 h 120"/>
                <a:gd name="T24" fmla="*/ 283 w 749"/>
                <a:gd name="T25" fmla="*/ 19 h 120"/>
                <a:gd name="T26" fmla="*/ 298 w 749"/>
                <a:gd name="T27" fmla="*/ 14 h 120"/>
                <a:gd name="T28" fmla="*/ 346 w 749"/>
                <a:gd name="T29" fmla="*/ 24 h 120"/>
                <a:gd name="T30" fmla="*/ 375 w 749"/>
                <a:gd name="T31" fmla="*/ 43 h 120"/>
                <a:gd name="T32" fmla="*/ 351 w 749"/>
                <a:gd name="T33" fmla="*/ 115 h 120"/>
                <a:gd name="T34" fmla="*/ 341 w 749"/>
                <a:gd name="T35" fmla="*/ 33 h 120"/>
                <a:gd name="T36" fmla="*/ 379 w 749"/>
                <a:gd name="T37" fmla="*/ 0 h 120"/>
                <a:gd name="T38" fmla="*/ 427 w 749"/>
                <a:gd name="T39" fmla="*/ 5 h 120"/>
                <a:gd name="T40" fmla="*/ 466 w 749"/>
                <a:gd name="T41" fmla="*/ 57 h 120"/>
                <a:gd name="T42" fmla="*/ 432 w 749"/>
                <a:gd name="T43" fmla="*/ 105 h 120"/>
                <a:gd name="T44" fmla="*/ 432 w 749"/>
                <a:gd name="T45" fmla="*/ 29 h 120"/>
                <a:gd name="T46" fmla="*/ 475 w 749"/>
                <a:gd name="T47" fmla="*/ 9 h 120"/>
                <a:gd name="T48" fmla="*/ 552 w 749"/>
                <a:gd name="T49" fmla="*/ 57 h 120"/>
                <a:gd name="T50" fmla="*/ 514 w 749"/>
                <a:gd name="T51" fmla="*/ 105 h 120"/>
                <a:gd name="T52" fmla="*/ 519 w 749"/>
                <a:gd name="T53" fmla="*/ 24 h 120"/>
                <a:gd name="T54" fmla="*/ 547 w 749"/>
                <a:gd name="T55" fmla="*/ 14 h 120"/>
                <a:gd name="T56" fmla="*/ 562 w 749"/>
                <a:gd name="T57" fmla="*/ 9 h 120"/>
                <a:gd name="T58" fmla="*/ 653 w 749"/>
                <a:gd name="T59" fmla="*/ 62 h 120"/>
                <a:gd name="T60" fmla="*/ 648 w 749"/>
                <a:gd name="T61" fmla="*/ 96 h 120"/>
                <a:gd name="T62" fmla="*/ 605 w 749"/>
                <a:gd name="T63" fmla="*/ 115 h 120"/>
                <a:gd name="T64" fmla="*/ 610 w 749"/>
                <a:gd name="T65" fmla="*/ 43 h 120"/>
                <a:gd name="T66" fmla="*/ 639 w 749"/>
                <a:gd name="T67" fmla="*/ 14 h 120"/>
                <a:gd name="T68" fmla="*/ 749 w 749"/>
                <a:gd name="T69" fmla="*/ 19 h 12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749"/>
                <a:gd name="T106" fmla="*/ 0 h 120"/>
                <a:gd name="T107" fmla="*/ 749 w 749"/>
                <a:gd name="T108" fmla="*/ 120 h 120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749" h="120">
                  <a:moveTo>
                    <a:pt x="0" y="33"/>
                  </a:moveTo>
                  <a:cubicBezTo>
                    <a:pt x="32" y="24"/>
                    <a:pt x="47" y="25"/>
                    <a:pt x="82" y="29"/>
                  </a:cubicBezTo>
                  <a:cubicBezTo>
                    <a:pt x="99" y="46"/>
                    <a:pt x="100" y="54"/>
                    <a:pt x="106" y="77"/>
                  </a:cubicBezTo>
                  <a:cubicBezTo>
                    <a:pt x="100" y="117"/>
                    <a:pt x="101" y="118"/>
                    <a:pt x="63" y="110"/>
                  </a:cubicBezTo>
                  <a:cubicBezTo>
                    <a:pt x="66" y="54"/>
                    <a:pt x="57" y="27"/>
                    <a:pt x="111" y="14"/>
                  </a:cubicBezTo>
                  <a:cubicBezTo>
                    <a:pt x="135" y="18"/>
                    <a:pt x="148" y="20"/>
                    <a:pt x="168" y="33"/>
                  </a:cubicBezTo>
                  <a:cubicBezTo>
                    <a:pt x="187" y="61"/>
                    <a:pt x="196" y="98"/>
                    <a:pt x="163" y="120"/>
                  </a:cubicBezTo>
                  <a:cubicBezTo>
                    <a:pt x="131" y="108"/>
                    <a:pt x="134" y="54"/>
                    <a:pt x="154" y="29"/>
                  </a:cubicBezTo>
                  <a:cubicBezTo>
                    <a:pt x="164" y="17"/>
                    <a:pt x="197" y="9"/>
                    <a:pt x="197" y="9"/>
                  </a:cubicBezTo>
                  <a:cubicBezTo>
                    <a:pt x="262" y="17"/>
                    <a:pt x="240" y="16"/>
                    <a:pt x="269" y="57"/>
                  </a:cubicBezTo>
                  <a:cubicBezTo>
                    <a:pt x="282" y="94"/>
                    <a:pt x="287" y="100"/>
                    <a:pt x="245" y="115"/>
                  </a:cubicBezTo>
                  <a:cubicBezTo>
                    <a:pt x="226" y="89"/>
                    <a:pt x="226" y="94"/>
                    <a:pt x="240" y="43"/>
                  </a:cubicBezTo>
                  <a:cubicBezTo>
                    <a:pt x="244" y="29"/>
                    <a:pt x="275" y="22"/>
                    <a:pt x="283" y="19"/>
                  </a:cubicBezTo>
                  <a:cubicBezTo>
                    <a:pt x="288" y="17"/>
                    <a:pt x="298" y="14"/>
                    <a:pt x="298" y="14"/>
                  </a:cubicBezTo>
                  <a:cubicBezTo>
                    <a:pt x="307" y="15"/>
                    <a:pt x="334" y="18"/>
                    <a:pt x="346" y="24"/>
                  </a:cubicBezTo>
                  <a:cubicBezTo>
                    <a:pt x="356" y="30"/>
                    <a:pt x="375" y="43"/>
                    <a:pt x="375" y="43"/>
                  </a:cubicBezTo>
                  <a:cubicBezTo>
                    <a:pt x="396" y="76"/>
                    <a:pt x="385" y="103"/>
                    <a:pt x="351" y="115"/>
                  </a:cubicBezTo>
                  <a:cubicBezTo>
                    <a:pt x="331" y="87"/>
                    <a:pt x="332" y="73"/>
                    <a:pt x="341" y="33"/>
                  </a:cubicBezTo>
                  <a:cubicBezTo>
                    <a:pt x="345" y="17"/>
                    <a:pt x="379" y="0"/>
                    <a:pt x="379" y="0"/>
                  </a:cubicBezTo>
                  <a:cubicBezTo>
                    <a:pt x="395" y="2"/>
                    <a:pt x="411" y="2"/>
                    <a:pt x="427" y="5"/>
                  </a:cubicBezTo>
                  <a:cubicBezTo>
                    <a:pt x="449" y="10"/>
                    <a:pt x="455" y="41"/>
                    <a:pt x="466" y="57"/>
                  </a:cubicBezTo>
                  <a:cubicBezTo>
                    <a:pt x="462" y="96"/>
                    <a:pt x="470" y="118"/>
                    <a:pt x="432" y="105"/>
                  </a:cubicBezTo>
                  <a:cubicBezTo>
                    <a:pt x="417" y="82"/>
                    <a:pt x="410" y="51"/>
                    <a:pt x="432" y="29"/>
                  </a:cubicBezTo>
                  <a:cubicBezTo>
                    <a:pt x="443" y="18"/>
                    <a:pt x="475" y="9"/>
                    <a:pt x="475" y="9"/>
                  </a:cubicBezTo>
                  <a:cubicBezTo>
                    <a:pt x="532" y="14"/>
                    <a:pt x="536" y="11"/>
                    <a:pt x="552" y="57"/>
                  </a:cubicBezTo>
                  <a:cubicBezTo>
                    <a:pt x="547" y="103"/>
                    <a:pt x="555" y="116"/>
                    <a:pt x="514" y="105"/>
                  </a:cubicBezTo>
                  <a:cubicBezTo>
                    <a:pt x="506" y="82"/>
                    <a:pt x="491" y="42"/>
                    <a:pt x="519" y="24"/>
                  </a:cubicBezTo>
                  <a:cubicBezTo>
                    <a:pt x="527" y="19"/>
                    <a:pt x="538" y="17"/>
                    <a:pt x="547" y="14"/>
                  </a:cubicBezTo>
                  <a:cubicBezTo>
                    <a:pt x="552" y="12"/>
                    <a:pt x="562" y="9"/>
                    <a:pt x="562" y="9"/>
                  </a:cubicBezTo>
                  <a:cubicBezTo>
                    <a:pt x="615" y="14"/>
                    <a:pt x="636" y="13"/>
                    <a:pt x="653" y="62"/>
                  </a:cubicBezTo>
                  <a:cubicBezTo>
                    <a:pt x="651" y="73"/>
                    <a:pt x="653" y="86"/>
                    <a:pt x="648" y="96"/>
                  </a:cubicBezTo>
                  <a:cubicBezTo>
                    <a:pt x="642" y="110"/>
                    <a:pt x="605" y="115"/>
                    <a:pt x="605" y="115"/>
                  </a:cubicBezTo>
                  <a:cubicBezTo>
                    <a:pt x="597" y="94"/>
                    <a:pt x="595" y="62"/>
                    <a:pt x="610" y="43"/>
                  </a:cubicBezTo>
                  <a:cubicBezTo>
                    <a:pt x="618" y="32"/>
                    <a:pt x="639" y="14"/>
                    <a:pt x="639" y="14"/>
                  </a:cubicBezTo>
                  <a:cubicBezTo>
                    <a:pt x="736" y="19"/>
                    <a:pt x="700" y="19"/>
                    <a:pt x="749" y="19"/>
                  </a:cubicBez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3" name="Group 81"/>
            <p:cNvGrpSpPr>
              <a:grpSpLocks/>
            </p:cNvGrpSpPr>
            <p:nvPr/>
          </p:nvGrpSpPr>
          <p:grpSpPr bwMode="auto">
            <a:xfrm>
              <a:off x="3042" y="1288"/>
              <a:ext cx="459" cy="820"/>
              <a:chOff x="3042" y="1288"/>
              <a:chExt cx="459" cy="820"/>
            </a:xfrm>
          </p:grpSpPr>
          <p:grpSp>
            <p:nvGrpSpPr>
              <p:cNvPr id="14" name="Group 82"/>
              <p:cNvGrpSpPr>
                <a:grpSpLocks/>
              </p:cNvGrpSpPr>
              <p:nvPr/>
            </p:nvGrpSpPr>
            <p:grpSpPr bwMode="auto">
              <a:xfrm rot="-2778044">
                <a:off x="3136" y="1743"/>
                <a:ext cx="524" cy="206"/>
                <a:chOff x="-101" y="4347"/>
                <a:chExt cx="863" cy="224"/>
              </a:xfrm>
            </p:grpSpPr>
            <p:sp>
              <p:nvSpPr>
                <p:cNvPr id="23595" name="Freeform 83"/>
                <p:cNvSpPr>
                  <a:spLocks/>
                </p:cNvSpPr>
                <p:nvPr/>
              </p:nvSpPr>
              <p:spPr bwMode="auto">
                <a:xfrm rot="2243764" flipV="1">
                  <a:off x="297" y="4505"/>
                  <a:ext cx="435" cy="66"/>
                </a:xfrm>
                <a:custGeom>
                  <a:avLst/>
                  <a:gdLst>
                    <a:gd name="T0" fmla="*/ 0 w 749"/>
                    <a:gd name="T1" fmla="*/ 33 h 120"/>
                    <a:gd name="T2" fmla="*/ 82 w 749"/>
                    <a:gd name="T3" fmla="*/ 29 h 120"/>
                    <a:gd name="T4" fmla="*/ 106 w 749"/>
                    <a:gd name="T5" fmla="*/ 77 h 120"/>
                    <a:gd name="T6" fmla="*/ 63 w 749"/>
                    <a:gd name="T7" fmla="*/ 110 h 120"/>
                    <a:gd name="T8" fmla="*/ 111 w 749"/>
                    <a:gd name="T9" fmla="*/ 14 h 120"/>
                    <a:gd name="T10" fmla="*/ 168 w 749"/>
                    <a:gd name="T11" fmla="*/ 33 h 120"/>
                    <a:gd name="T12" fmla="*/ 163 w 749"/>
                    <a:gd name="T13" fmla="*/ 120 h 120"/>
                    <a:gd name="T14" fmla="*/ 154 w 749"/>
                    <a:gd name="T15" fmla="*/ 29 h 120"/>
                    <a:gd name="T16" fmla="*/ 197 w 749"/>
                    <a:gd name="T17" fmla="*/ 9 h 120"/>
                    <a:gd name="T18" fmla="*/ 269 w 749"/>
                    <a:gd name="T19" fmla="*/ 57 h 120"/>
                    <a:gd name="T20" fmla="*/ 245 w 749"/>
                    <a:gd name="T21" fmla="*/ 115 h 120"/>
                    <a:gd name="T22" fmla="*/ 240 w 749"/>
                    <a:gd name="T23" fmla="*/ 43 h 120"/>
                    <a:gd name="T24" fmla="*/ 283 w 749"/>
                    <a:gd name="T25" fmla="*/ 19 h 120"/>
                    <a:gd name="T26" fmla="*/ 298 w 749"/>
                    <a:gd name="T27" fmla="*/ 14 h 120"/>
                    <a:gd name="T28" fmla="*/ 346 w 749"/>
                    <a:gd name="T29" fmla="*/ 24 h 120"/>
                    <a:gd name="T30" fmla="*/ 375 w 749"/>
                    <a:gd name="T31" fmla="*/ 43 h 120"/>
                    <a:gd name="T32" fmla="*/ 351 w 749"/>
                    <a:gd name="T33" fmla="*/ 115 h 120"/>
                    <a:gd name="T34" fmla="*/ 341 w 749"/>
                    <a:gd name="T35" fmla="*/ 33 h 120"/>
                    <a:gd name="T36" fmla="*/ 379 w 749"/>
                    <a:gd name="T37" fmla="*/ 0 h 120"/>
                    <a:gd name="T38" fmla="*/ 427 w 749"/>
                    <a:gd name="T39" fmla="*/ 5 h 120"/>
                    <a:gd name="T40" fmla="*/ 466 w 749"/>
                    <a:gd name="T41" fmla="*/ 57 h 120"/>
                    <a:gd name="T42" fmla="*/ 432 w 749"/>
                    <a:gd name="T43" fmla="*/ 105 h 120"/>
                    <a:gd name="T44" fmla="*/ 432 w 749"/>
                    <a:gd name="T45" fmla="*/ 29 h 120"/>
                    <a:gd name="T46" fmla="*/ 475 w 749"/>
                    <a:gd name="T47" fmla="*/ 9 h 120"/>
                    <a:gd name="T48" fmla="*/ 552 w 749"/>
                    <a:gd name="T49" fmla="*/ 57 h 120"/>
                    <a:gd name="T50" fmla="*/ 514 w 749"/>
                    <a:gd name="T51" fmla="*/ 105 h 120"/>
                    <a:gd name="T52" fmla="*/ 519 w 749"/>
                    <a:gd name="T53" fmla="*/ 24 h 120"/>
                    <a:gd name="T54" fmla="*/ 547 w 749"/>
                    <a:gd name="T55" fmla="*/ 14 h 120"/>
                    <a:gd name="T56" fmla="*/ 562 w 749"/>
                    <a:gd name="T57" fmla="*/ 9 h 120"/>
                    <a:gd name="T58" fmla="*/ 653 w 749"/>
                    <a:gd name="T59" fmla="*/ 62 h 120"/>
                    <a:gd name="T60" fmla="*/ 648 w 749"/>
                    <a:gd name="T61" fmla="*/ 96 h 120"/>
                    <a:gd name="T62" fmla="*/ 605 w 749"/>
                    <a:gd name="T63" fmla="*/ 115 h 120"/>
                    <a:gd name="T64" fmla="*/ 610 w 749"/>
                    <a:gd name="T65" fmla="*/ 43 h 120"/>
                    <a:gd name="T66" fmla="*/ 639 w 749"/>
                    <a:gd name="T67" fmla="*/ 14 h 120"/>
                    <a:gd name="T68" fmla="*/ 749 w 749"/>
                    <a:gd name="T69" fmla="*/ 19 h 120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w 749"/>
                    <a:gd name="T106" fmla="*/ 0 h 120"/>
                    <a:gd name="T107" fmla="*/ 749 w 749"/>
                    <a:gd name="T108" fmla="*/ 120 h 120"/>
                  </a:gdLst>
                  <a:ahLst/>
                  <a:cxnLst>
                    <a:cxn ang="T70">
                      <a:pos x="T0" y="T1"/>
                    </a:cxn>
                    <a:cxn ang="T71">
                      <a:pos x="T2" y="T3"/>
                    </a:cxn>
                    <a:cxn ang="T72">
                      <a:pos x="T4" y="T5"/>
                    </a:cxn>
                    <a:cxn ang="T73">
                      <a:pos x="T6" y="T7"/>
                    </a:cxn>
                    <a:cxn ang="T74">
                      <a:pos x="T8" y="T9"/>
                    </a:cxn>
                    <a:cxn ang="T75">
                      <a:pos x="T10" y="T11"/>
                    </a:cxn>
                    <a:cxn ang="T76">
                      <a:pos x="T12" y="T13"/>
                    </a:cxn>
                    <a:cxn ang="T77">
                      <a:pos x="T14" y="T15"/>
                    </a:cxn>
                    <a:cxn ang="T78">
                      <a:pos x="T16" y="T17"/>
                    </a:cxn>
                    <a:cxn ang="T79">
                      <a:pos x="T18" y="T19"/>
                    </a:cxn>
                    <a:cxn ang="T80">
                      <a:pos x="T20" y="T21"/>
                    </a:cxn>
                    <a:cxn ang="T81">
                      <a:pos x="T22" y="T23"/>
                    </a:cxn>
                    <a:cxn ang="T82">
                      <a:pos x="T24" y="T25"/>
                    </a:cxn>
                    <a:cxn ang="T83">
                      <a:pos x="T26" y="T27"/>
                    </a:cxn>
                    <a:cxn ang="T84">
                      <a:pos x="T28" y="T29"/>
                    </a:cxn>
                    <a:cxn ang="T85">
                      <a:pos x="T30" y="T31"/>
                    </a:cxn>
                    <a:cxn ang="T86">
                      <a:pos x="T32" y="T33"/>
                    </a:cxn>
                    <a:cxn ang="T87">
                      <a:pos x="T34" y="T35"/>
                    </a:cxn>
                    <a:cxn ang="T88">
                      <a:pos x="T36" y="T37"/>
                    </a:cxn>
                    <a:cxn ang="T89">
                      <a:pos x="T38" y="T39"/>
                    </a:cxn>
                    <a:cxn ang="T90">
                      <a:pos x="T40" y="T41"/>
                    </a:cxn>
                    <a:cxn ang="T91">
                      <a:pos x="T42" y="T43"/>
                    </a:cxn>
                    <a:cxn ang="T92">
                      <a:pos x="T44" y="T45"/>
                    </a:cxn>
                    <a:cxn ang="T93">
                      <a:pos x="T46" y="T47"/>
                    </a:cxn>
                    <a:cxn ang="T94">
                      <a:pos x="T48" y="T49"/>
                    </a:cxn>
                    <a:cxn ang="T95">
                      <a:pos x="T50" y="T51"/>
                    </a:cxn>
                    <a:cxn ang="T96">
                      <a:pos x="T52" y="T53"/>
                    </a:cxn>
                    <a:cxn ang="T97">
                      <a:pos x="T54" y="T55"/>
                    </a:cxn>
                    <a:cxn ang="T98">
                      <a:pos x="T56" y="T57"/>
                    </a:cxn>
                    <a:cxn ang="T99">
                      <a:pos x="T58" y="T59"/>
                    </a:cxn>
                    <a:cxn ang="T100">
                      <a:pos x="T60" y="T61"/>
                    </a:cxn>
                    <a:cxn ang="T101">
                      <a:pos x="T62" y="T63"/>
                    </a:cxn>
                    <a:cxn ang="T102">
                      <a:pos x="T64" y="T65"/>
                    </a:cxn>
                    <a:cxn ang="T103">
                      <a:pos x="T66" y="T67"/>
                    </a:cxn>
                    <a:cxn ang="T104">
                      <a:pos x="T68" y="T69"/>
                    </a:cxn>
                  </a:cxnLst>
                  <a:rect l="T105" t="T106" r="T107" b="T108"/>
                  <a:pathLst>
                    <a:path w="749" h="120">
                      <a:moveTo>
                        <a:pt x="0" y="33"/>
                      </a:moveTo>
                      <a:cubicBezTo>
                        <a:pt x="32" y="24"/>
                        <a:pt x="47" y="25"/>
                        <a:pt x="82" y="29"/>
                      </a:cubicBezTo>
                      <a:cubicBezTo>
                        <a:pt x="99" y="46"/>
                        <a:pt x="100" y="54"/>
                        <a:pt x="106" y="77"/>
                      </a:cubicBezTo>
                      <a:cubicBezTo>
                        <a:pt x="100" y="117"/>
                        <a:pt x="101" y="118"/>
                        <a:pt x="63" y="110"/>
                      </a:cubicBezTo>
                      <a:cubicBezTo>
                        <a:pt x="66" y="54"/>
                        <a:pt x="57" y="27"/>
                        <a:pt x="111" y="14"/>
                      </a:cubicBezTo>
                      <a:cubicBezTo>
                        <a:pt x="135" y="18"/>
                        <a:pt x="148" y="20"/>
                        <a:pt x="168" y="33"/>
                      </a:cubicBezTo>
                      <a:cubicBezTo>
                        <a:pt x="187" y="61"/>
                        <a:pt x="196" y="98"/>
                        <a:pt x="163" y="120"/>
                      </a:cubicBezTo>
                      <a:cubicBezTo>
                        <a:pt x="131" y="108"/>
                        <a:pt x="134" y="54"/>
                        <a:pt x="154" y="29"/>
                      </a:cubicBezTo>
                      <a:cubicBezTo>
                        <a:pt x="164" y="17"/>
                        <a:pt x="197" y="9"/>
                        <a:pt x="197" y="9"/>
                      </a:cubicBezTo>
                      <a:cubicBezTo>
                        <a:pt x="262" y="17"/>
                        <a:pt x="240" y="16"/>
                        <a:pt x="269" y="57"/>
                      </a:cubicBezTo>
                      <a:cubicBezTo>
                        <a:pt x="282" y="94"/>
                        <a:pt x="287" y="100"/>
                        <a:pt x="245" y="115"/>
                      </a:cubicBezTo>
                      <a:cubicBezTo>
                        <a:pt x="226" y="89"/>
                        <a:pt x="226" y="94"/>
                        <a:pt x="240" y="43"/>
                      </a:cubicBezTo>
                      <a:cubicBezTo>
                        <a:pt x="244" y="29"/>
                        <a:pt x="275" y="22"/>
                        <a:pt x="283" y="19"/>
                      </a:cubicBezTo>
                      <a:cubicBezTo>
                        <a:pt x="288" y="17"/>
                        <a:pt x="298" y="14"/>
                        <a:pt x="298" y="14"/>
                      </a:cubicBezTo>
                      <a:cubicBezTo>
                        <a:pt x="307" y="15"/>
                        <a:pt x="334" y="18"/>
                        <a:pt x="346" y="24"/>
                      </a:cubicBezTo>
                      <a:cubicBezTo>
                        <a:pt x="356" y="30"/>
                        <a:pt x="375" y="43"/>
                        <a:pt x="375" y="43"/>
                      </a:cubicBezTo>
                      <a:cubicBezTo>
                        <a:pt x="396" y="76"/>
                        <a:pt x="385" y="103"/>
                        <a:pt x="351" y="115"/>
                      </a:cubicBezTo>
                      <a:cubicBezTo>
                        <a:pt x="331" y="87"/>
                        <a:pt x="332" y="73"/>
                        <a:pt x="341" y="33"/>
                      </a:cubicBezTo>
                      <a:cubicBezTo>
                        <a:pt x="345" y="17"/>
                        <a:pt x="379" y="0"/>
                        <a:pt x="379" y="0"/>
                      </a:cubicBezTo>
                      <a:cubicBezTo>
                        <a:pt x="395" y="2"/>
                        <a:pt x="411" y="2"/>
                        <a:pt x="427" y="5"/>
                      </a:cubicBezTo>
                      <a:cubicBezTo>
                        <a:pt x="449" y="10"/>
                        <a:pt x="455" y="41"/>
                        <a:pt x="466" y="57"/>
                      </a:cubicBezTo>
                      <a:cubicBezTo>
                        <a:pt x="462" y="96"/>
                        <a:pt x="470" y="118"/>
                        <a:pt x="432" y="105"/>
                      </a:cubicBezTo>
                      <a:cubicBezTo>
                        <a:pt x="417" y="82"/>
                        <a:pt x="410" y="51"/>
                        <a:pt x="432" y="29"/>
                      </a:cubicBezTo>
                      <a:cubicBezTo>
                        <a:pt x="443" y="18"/>
                        <a:pt x="475" y="9"/>
                        <a:pt x="475" y="9"/>
                      </a:cubicBezTo>
                      <a:cubicBezTo>
                        <a:pt x="532" y="14"/>
                        <a:pt x="536" y="11"/>
                        <a:pt x="552" y="57"/>
                      </a:cubicBezTo>
                      <a:cubicBezTo>
                        <a:pt x="547" y="103"/>
                        <a:pt x="555" y="116"/>
                        <a:pt x="514" y="105"/>
                      </a:cubicBezTo>
                      <a:cubicBezTo>
                        <a:pt x="506" y="82"/>
                        <a:pt x="491" y="42"/>
                        <a:pt x="519" y="24"/>
                      </a:cubicBezTo>
                      <a:cubicBezTo>
                        <a:pt x="527" y="19"/>
                        <a:pt x="538" y="17"/>
                        <a:pt x="547" y="14"/>
                      </a:cubicBezTo>
                      <a:cubicBezTo>
                        <a:pt x="552" y="12"/>
                        <a:pt x="562" y="9"/>
                        <a:pt x="562" y="9"/>
                      </a:cubicBezTo>
                      <a:cubicBezTo>
                        <a:pt x="615" y="14"/>
                        <a:pt x="636" y="13"/>
                        <a:pt x="653" y="62"/>
                      </a:cubicBezTo>
                      <a:cubicBezTo>
                        <a:pt x="651" y="73"/>
                        <a:pt x="653" y="86"/>
                        <a:pt x="648" y="96"/>
                      </a:cubicBezTo>
                      <a:cubicBezTo>
                        <a:pt x="642" y="110"/>
                        <a:pt x="605" y="115"/>
                        <a:pt x="605" y="115"/>
                      </a:cubicBezTo>
                      <a:cubicBezTo>
                        <a:pt x="597" y="94"/>
                        <a:pt x="595" y="62"/>
                        <a:pt x="610" y="43"/>
                      </a:cubicBezTo>
                      <a:cubicBezTo>
                        <a:pt x="618" y="32"/>
                        <a:pt x="639" y="14"/>
                        <a:pt x="639" y="14"/>
                      </a:cubicBezTo>
                      <a:cubicBezTo>
                        <a:pt x="736" y="19"/>
                        <a:pt x="700" y="19"/>
                        <a:pt x="749" y="19"/>
                      </a:cubicBezTo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596" name="Freeform 84"/>
                <p:cNvSpPr>
                  <a:spLocks/>
                </p:cNvSpPr>
                <p:nvPr/>
              </p:nvSpPr>
              <p:spPr bwMode="auto">
                <a:xfrm rot="467017">
                  <a:off x="-101" y="4385"/>
                  <a:ext cx="434" cy="66"/>
                </a:xfrm>
                <a:custGeom>
                  <a:avLst/>
                  <a:gdLst>
                    <a:gd name="T0" fmla="*/ 0 w 749"/>
                    <a:gd name="T1" fmla="*/ 33 h 120"/>
                    <a:gd name="T2" fmla="*/ 82 w 749"/>
                    <a:gd name="T3" fmla="*/ 29 h 120"/>
                    <a:gd name="T4" fmla="*/ 106 w 749"/>
                    <a:gd name="T5" fmla="*/ 77 h 120"/>
                    <a:gd name="T6" fmla="*/ 63 w 749"/>
                    <a:gd name="T7" fmla="*/ 110 h 120"/>
                    <a:gd name="T8" fmla="*/ 111 w 749"/>
                    <a:gd name="T9" fmla="*/ 14 h 120"/>
                    <a:gd name="T10" fmla="*/ 168 w 749"/>
                    <a:gd name="T11" fmla="*/ 33 h 120"/>
                    <a:gd name="T12" fmla="*/ 163 w 749"/>
                    <a:gd name="T13" fmla="*/ 120 h 120"/>
                    <a:gd name="T14" fmla="*/ 154 w 749"/>
                    <a:gd name="T15" fmla="*/ 29 h 120"/>
                    <a:gd name="T16" fmla="*/ 197 w 749"/>
                    <a:gd name="T17" fmla="*/ 9 h 120"/>
                    <a:gd name="T18" fmla="*/ 269 w 749"/>
                    <a:gd name="T19" fmla="*/ 57 h 120"/>
                    <a:gd name="T20" fmla="*/ 245 w 749"/>
                    <a:gd name="T21" fmla="*/ 115 h 120"/>
                    <a:gd name="T22" fmla="*/ 240 w 749"/>
                    <a:gd name="T23" fmla="*/ 43 h 120"/>
                    <a:gd name="T24" fmla="*/ 283 w 749"/>
                    <a:gd name="T25" fmla="*/ 19 h 120"/>
                    <a:gd name="T26" fmla="*/ 298 w 749"/>
                    <a:gd name="T27" fmla="*/ 14 h 120"/>
                    <a:gd name="T28" fmla="*/ 346 w 749"/>
                    <a:gd name="T29" fmla="*/ 24 h 120"/>
                    <a:gd name="T30" fmla="*/ 375 w 749"/>
                    <a:gd name="T31" fmla="*/ 43 h 120"/>
                    <a:gd name="T32" fmla="*/ 351 w 749"/>
                    <a:gd name="T33" fmla="*/ 115 h 120"/>
                    <a:gd name="T34" fmla="*/ 341 w 749"/>
                    <a:gd name="T35" fmla="*/ 33 h 120"/>
                    <a:gd name="T36" fmla="*/ 379 w 749"/>
                    <a:gd name="T37" fmla="*/ 0 h 120"/>
                    <a:gd name="T38" fmla="*/ 427 w 749"/>
                    <a:gd name="T39" fmla="*/ 5 h 120"/>
                    <a:gd name="T40" fmla="*/ 466 w 749"/>
                    <a:gd name="T41" fmla="*/ 57 h 120"/>
                    <a:gd name="T42" fmla="*/ 432 w 749"/>
                    <a:gd name="T43" fmla="*/ 105 h 120"/>
                    <a:gd name="T44" fmla="*/ 432 w 749"/>
                    <a:gd name="T45" fmla="*/ 29 h 120"/>
                    <a:gd name="T46" fmla="*/ 475 w 749"/>
                    <a:gd name="T47" fmla="*/ 9 h 120"/>
                    <a:gd name="T48" fmla="*/ 552 w 749"/>
                    <a:gd name="T49" fmla="*/ 57 h 120"/>
                    <a:gd name="T50" fmla="*/ 514 w 749"/>
                    <a:gd name="T51" fmla="*/ 105 h 120"/>
                    <a:gd name="T52" fmla="*/ 519 w 749"/>
                    <a:gd name="T53" fmla="*/ 24 h 120"/>
                    <a:gd name="T54" fmla="*/ 547 w 749"/>
                    <a:gd name="T55" fmla="*/ 14 h 120"/>
                    <a:gd name="T56" fmla="*/ 562 w 749"/>
                    <a:gd name="T57" fmla="*/ 9 h 120"/>
                    <a:gd name="T58" fmla="*/ 653 w 749"/>
                    <a:gd name="T59" fmla="*/ 62 h 120"/>
                    <a:gd name="T60" fmla="*/ 648 w 749"/>
                    <a:gd name="T61" fmla="*/ 96 h 120"/>
                    <a:gd name="T62" fmla="*/ 605 w 749"/>
                    <a:gd name="T63" fmla="*/ 115 h 120"/>
                    <a:gd name="T64" fmla="*/ 610 w 749"/>
                    <a:gd name="T65" fmla="*/ 43 h 120"/>
                    <a:gd name="T66" fmla="*/ 639 w 749"/>
                    <a:gd name="T67" fmla="*/ 14 h 120"/>
                    <a:gd name="T68" fmla="*/ 749 w 749"/>
                    <a:gd name="T69" fmla="*/ 19 h 120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w 749"/>
                    <a:gd name="T106" fmla="*/ 0 h 120"/>
                    <a:gd name="T107" fmla="*/ 749 w 749"/>
                    <a:gd name="T108" fmla="*/ 120 h 120"/>
                  </a:gdLst>
                  <a:ahLst/>
                  <a:cxnLst>
                    <a:cxn ang="T70">
                      <a:pos x="T0" y="T1"/>
                    </a:cxn>
                    <a:cxn ang="T71">
                      <a:pos x="T2" y="T3"/>
                    </a:cxn>
                    <a:cxn ang="T72">
                      <a:pos x="T4" y="T5"/>
                    </a:cxn>
                    <a:cxn ang="T73">
                      <a:pos x="T6" y="T7"/>
                    </a:cxn>
                    <a:cxn ang="T74">
                      <a:pos x="T8" y="T9"/>
                    </a:cxn>
                    <a:cxn ang="T75">
                      <a:pos x="T10" y="T11"/>
                    </a:cxn>
                    <a:cxn ang="T76">
                      <a:pos x="T12" y="T13"/>
                    </a:cxn>
                    <a:cxn ang="T77">
                      <a:pos x="T14" y="T15"/>
                    </a:cxn>
                    <a:cxn ang="T78">
                      <a:pos x="T16" y="T17"/>
                    </a:cxn>
                    <a:cxn ang="T79">
                      <a:pos x="T18" y="T19"/>
                    </a:cxn>
                    <a:cxn ang="T80">
                      <a:pos x="T20" y="T21"/>
                    </a:cxn>
                    <a:cxn ang="T81">
                      <a:pos x="T22" y="T23"/>
                    </a:cxn>
                    <a:cxn ang="T82">
                      <a:pos x="T24" y="T25"/>
                    </a:cxn>
                    <a:cxn ang="T83">
                      <a:pos x="T26" y="T27"/>
                    </a:cxn>
                    <a:cxn ang="T84">
                      <a:pos x="T28" y="T29"/>
                    </a:cxn>
                    <a:cxn ang="T85">
                      <a:pos x="T30" y="T31"/>
                    </a:cxn>
                    <a:cxn ang="T86">
                      <a:pos x="T32" y="T33"/>
                    </a:cxn>
                    <a:cxn ang="T87">
                      <a:pos x="T34" y="T35"/>
                    </a:cxn>
                    <a:cxn ang="T88">
                      <a:pos x="T36" y="T37"/>
                    </a:cxn>
                    <a:cxn ang="T89">
                      <a:pos x="T38" y="T39"/>
                    </a:cxn>
                    <a:cxn ang="T90">
                      <a:pos x="T40" y="T41"/>
                    </a:cxn>
                    <a:cxn ang="T91">
                      <a:pos x="T42" y="T43"/>
                    </a:cxn>
                    <a:cxn ang="T92">
                      <a:pos x="T44" y="T45"/>
                    </a:cxn>
                    <a:cxn ang="T93">
                      <a:pos x="T46" y="T47"/>
                    </a:cxn>
                    <a:cxn ang="T94">
                      <a:pos x="T48" y="T49"/>
                    </a:cxn>
                    <a:cxn ang="T95">
                      <a:pos x="T50" y="T51"/>
                    </a:cxn>
                    <a:cxn ang="T96">
                      <a:pos x="T52" y="T53"/>
                    </a:cxn>
                    <a:cxn ang="T97">
                      <a:pos x="T54" y="T55"/>
                    </a:cxn>
                    <a:cxn ang="T98">
                      <a:pos x="T56" y="T57"/>
                    </a:cxn>
                    <a:cxn ang="T99">
                      <a:pos x="T58" y="T59"/>
                    </a:cxn>
                    <a:cxn ang="T100">
                      <a:pos x="T60" y="T61"/>
                    </a:cxn>
                    <a:cxn ang="T101">
                      <a:pos x="T62" y="T63"/>
                    </a:cxn>
                    <a:cxn ang="T102">
                      <a:pos x="T64" y="T65"/>
                    </a:cxn>
                    <a:cxn ang="T103">
                      <a:pos x="T66" y="T67"/>
                    </a:cxn>
                    <a:cxn ang="T104">
                      <a:pos x="T68" y="T69"/>
                    </a:cxn>
                  </a:cxnLst>
                  <a:rect l="T105" t="T106" r="T107" b="T108"/>
                  <a:pathLst>
                    <a:path w="749" h="120">
                      <a:moveTo>
                        <a:pt x="0" y="33"/>
                      </a:moveTo>
                      <a:cubicBezTo>
                        <a:pt x="32" y="24"/>
                        <a:pt x="47" y="25"/>
                        <a:pt x="82" y="29"/>
                      </a:cubicBezTo>
                      <a:cubicBezTo>
                        <a:pt x="99" y="46"/>
                        <a:pt x="100" y="54"/>
                        <a:pt x="106" y="77"/>
                      </a:cubicBezTo>
                      <a:cubicBezTo>
                        <a:pt x="100" y="117"/>
                        <a:pt x="101" y="118"/>
                        <a:pt x="63" y="110"/>
                      </a:cubicBezTo>
                      <a:cubicBezTo>
                        <a:pt x="66" y="54"/>
                        <a:pt x="57" y="27"/>
                        <a:pt x="111" y="14"/>
                      </a:cubicBezTo>
                      <a:cubicBezTo>
                        <a:pt x="135" y="18"/>
                        <a:pt x="148" y="20"/>
                        <a:pt x="168" y="33"/>
                      </a:cubicBezTo>
                      <a:cubicBezTo>
                        <a:pt x="187" y="61"/>
                        <a:pt x="196" y="98"/>
                        <a:pt x="163" y="120"/>
                      </a:cubicBezTo>
                      <a:cubicBezTo>
                        <a:pt x="131" y="108"/>
                        <a:pt x="134" y="54"/>
                        <a:pt x="154" y="29"/>
                      </a:cubicBezTo>
                      <a:cubicBezTo>
                        <a:pt x="164" y="17"/>
                        <a:pt x="197" y="9"/>
                        <a:pt x="197" y="9"/>
                      </a:cubicBezTo>
                      <a:cubicBezTo>
                        <a:pt x="262" y="17"/>
                        <a:pt x="240" y="16"/>
                        <a:pt x="269" y="57"/>
                      </a:cubicBezTo>
                      <a:cubicBezTo>
                        <a:pt x="282" y="94"/>
                        <a:pt x="287" y="100"/>
                        <a:pt x="245" y="115"/>
                      </a:cubicBezTo>
                      <a:cubicBezTo>
                        <a:pt x="226" y="89"/>
                        <a:pt x="226" y="94"/>
                        <a:pt x="240" y="43"/>
                      </a:cubicBezTo>
                      <a:cubicBezTo>
                        <a:pt x="244" y="29"/>
                        <a:pt x="275" y="22"/>
                        <a:pt x="283" y="19"/>
                      </a:cubicBezTo>
                      <a:cubicBezTo>
                        <a:pt x="288" y="17"/>
                        <a:pt x="298" y="14"/>
                        <a:pt x="298" y="14"/>
                      </a:cubicBezTo>
                      <a:cubicBezTo>
                        <a:pt x="307" y="15"/>
                        <a:pt x="334" y="18"/>
                        <a:pt x="346" y="24"/>
                      </a:cubicBezTo>
                      <a:cubicBezTo>
                        <a:pt x="356" y="30"/>
                        <a:pt x="375" y="43"/>
                        <a:pt x="375" y="43"/>
                      </a:cubicBezTo>
                      <a:cubicBezTo>
                        <a:pt x="396" y="76"/>
                        <a:pt x="385" y="103"/>
                        <a:pt x="351" y="115"/>
                      </a:cubicBezTo>
                      <a:cubicBezTo>
                        <a:pt x="331" y="87"/>
                        <a:pt x="332" y="73"/>
                        <a:pt x="341" y="33"/>
                      </a:cubicBezTo>
                      <a:cubicBezTo>
                        <a:pt x="345" y="17"/>
                        <a:pt x="379" y="0"/>
                        <a:pt x="379" y="0"/>
                      </a:cubicBezTo>
                      <a:cubicBezTo>
                        <a:pt x="395" y="2"/>
                        <a:pt x="411" y="2"/>
                        <a:pt x="427" y="5"/>
                      </a:cubicBezTo>
                      <a:cubicBezTo>
                        <a:pt x="449" y="10"/>
                        <a:pt x="455" y="41"/>
                        <a:pt x="466" y="57"/>
                      </a:cubicBezTo>
                      <a:cubicBezTo>
                        <a:pt x="462" y="96"/>
                        <a:pt x="470" y="118"/>
                        <a:pt x="432" y="105"/>
                      </a:cubicBezTo>
                      <a:cubicBezTo>
                        <a:pt x="417" y="82"/>
                        <a:pt x="410" y="51"/>
                        <a:pt x="432" y="29"/>
                      </a:cubicBezTo>
                      <a:cubicBezTo>
                        <a:pt x="443" y="18"/>
                        <a:pt x="475" y="9"/>
                        <a:pt x="475" y="9"/>
                      </a:cubicBezTo>
                      <a:cubicBezTo>
                        <a:pt x="532" y="14"/>
                        <a:pt x="536" y="11"/>
                        <a:pt x="552" y="57"/>
                      </a:cubicBezTo>
                      <a:cubicBezTo>
                        <a:pt x="547" y="103"/>
                        <a:pt x="555" y="116"/>
                        <a:pt x="514" y="105"/>
                      </a:cubicBezTo>
                      <a:cubicBezTo>
                        <a:pt x="506" y="82"/>
                        <a:pt x="491" y="42"/>
                        <a:pt x="519" y="24"/>
                      </a:cubicBezTo>
                      <a:cubicBezTo>
                        <a:pt x="527" y="19"/>
                        <a:pt x="538" y="17"/>
                        <a:pt x="547" y="14"/>
                      </a:cubicBezTo>
                      <a:cubicBezTo>
                        <a:pt x="552" y="12"/>
                        <a:pt x="562" y="9"/>
                        <a:pt x="562" y="9"/>
                      </a:cubicBezTo>
                      <a:cubicBezTo>
                        <a:pt x="615" y="14"/>
                        <a:pt x="636" y="13"/>
                        <a:pt x="653" y="62"/>
                      </a:cubicBezTo>
                      <a:cubicBezTo>
                        <a:pt x="651" y="73"/>
                        <a:pt x="653" y="86"/>
                        <a:pt x="648" y="96"/>
                      </a:cubicBezTo>
                      <a:cubicBezTo>
                        <a:pt x="642" y="110"/>
                        <a:pt x="605" y="115"/>
                        <a:pt x="605" y="115"/>
                      </a:cubicBezTo>
                      <a:cubicBezTo>
                        <a:pt x="597" y="94"/>
                        <a:pt x="595" y="62"/>
                        <a:pt x="610" y="43"/>
                      </a:cubicBezTo>
                      <a:cubicBezTo>
                        <a:pt x="618" y="32"/>
                        <a:pt x="639" y="14"/>
                        <a:pt x="639" y="14"/>
                      </a:cubicBezTo>
                      <a:cubicBezTo>
                        <a:pt x="736" y="19"/>
                        <a:pt x="700" y="19"/>
                        <a:pt x="749" y="19"/>
                      </a:cubicBezTo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597" name="Freeform 85"/>
                <p:cNvSpPr>
                  <a:spLocks/>
                </p:cNvSpPr>
                <p:nvPr/>
              </p:nvSpPr>
              <p:spPr bwMode="auto">
                <a:xfrm rot="-884784">
                  <a:off x="328" y="4347"/>
                  <a:ext cx="434" cy="65"/>
                </a:xfrm>
                <a:custGeom>
                  <a:avLst/>
                  <a:gdLst>
                    <a:gd name="T0" fmla="*/ 0 w 749"/>
                    <a:gd name="T1" fmla="*/ 33 h 120"/>
                    <a:gd name="T2" fmla="*/ 82 w 749"/>
                    <a:gd name="T3" fmla="*/ 29 h 120"/>
                    <a:gd name="T4" fmla="*/ 106 w 749"/>
                    <a:gd name="T5" fmla="*/ 77 h 120"/>
                    <a:gd name="T6" fmla="*/ 63 w 749"/>
                    <a:gd name="T7" fmla="*/ 110 h 120"/>
                    <a:gd name="T8" fmla="*/ 111 w 749"/>
                    <a:gd name="T9" fmla="*/ 14 h 120"/>
                    <a:gd name="T10" fmla="*/ 168 w 749"/>
                    <a:gd name="T11" fmla="*/ 33 h 120"/>
                    <a:gd name="T12" fmla="*/ 163 w 749"/>
                    <a:gd name="T13" fmla="*/ 120 h 120"/>
                    <a:gd name="T14" fmla="*/ 154 w 749"/>
                    <a:gd name="T15" fmla="*/ 29 h 120"/>
                    <a:gd name="T16" fmla="*/ 197 w 749"/>
                    <a:gd name="T17" fmla="*/ 9 h 120"/>
                    <a:gd name="T18" fmla="*/ 269 w 749"/>
                    <a:gd name="T19" fmla="*/ 57 h 120"/>
                    <a:gd name="T20" fmla="*/ 245 w 749"/>
                    <a:gd name="T21" fmla="*/ 115 h 120"/>
                    <a:gd name="T22" fmla="*/ 240 w 749"/>
                    <a:gd name="T23" fmla="*/ 43 h 120"/>
                    <a:gd name="T24" fmla="*/ 283 w 749"/>
                    <a:gd name="T25" fmla="*/ 19 h 120"/>
                    <a:gd name="T26" fmla="*/ 298 w 749"/>
                    <a:gd name="T27" fmla="*/ 14 h 120"/>
                    <a:gd name="T28" fmla="*/ 346 w 749"/>
                    <a:gd name="T29" fmla="*/ 24 h 120"/>
                    <a:gd name="T30" fmla="*/ 375 w 749"/>
                    <a:gd name="T31" fmla="*/ 43 h 120"/>
                    <a:gd name="T32" fmla="*/ 351 w 749"/>
                    <a:gd name="T33" fmla="*/ 115 h 120"/>
                    <a:gd name="T34" fmla="*/ 341 w 749"/>
                    <a:gd name="T35" fmla="*/ 33 h 120"/>
                    <a:gd name="T36" fmla="*/ 379 w 749"/>
                    <a:gd name="T37" fmla="*/ 0 h 120"/>
                    <a:gd name="T38" fmla="*/ 427 w 749"/>
                    <a:gd name="T39" fmla="*/ 5 h 120"/>
                    <a:gd name="T40" fmla="*/ 466 w 749"/>
                    <a:gd name="T41" fmla="*/ 57 h 120"/>
                    <a:gd name="T42" fmla="*/ 432 w 749"/>
                    <a:gd name="T43" fmla="*/ 105 h 120"/>
                    <a:gd name="T44" fmla="*/ 432 w 749"/>
                    <a:gd name="T45" fmla="*/ 29 h 120"/>
                    <a:gd name="T46" fmla="*/ 475 w 749"/>
                    <a:gd name="T47" fmla="*/ 9 h 120"/>
                    <a:gd name="T48" fmla="*/ 552 w 749"/>
                    <a:gd name="T49" fmla="*/ 57 h 120"/>
                    <a:gd name="T50" fmla="*/ 514 w 749"/>
                    <a:gd name="T51" fmla="*/ 105 h 120"/>
                    <a:gd name="T52" fmla="*/ 519 w 749"/>
                    <a:gd name="T53" fmla="*/ 24 h 120"/>
                    <a:gd name="T54" fmla="*/ 547 w 749"/>
                    <a:gd name="T55" fmla="*/ 14 h 120"/>
                    <a:gd name="T56" fmla="*/ 562 w 749"/>
                    <a:gd name="T57" fmla="*/ 9 h 120"/>
                    <a:gd name="T58" fmla="*/ 653 w 749"/>
                    <a:gd name="T59" fmla="*/ 62 h 120"/>
                    <a:gd name="T60" fmla="*/ 648 w 749"/>
                    <a:gd name="T61" fmla="*/ 96 h 120"/>
                    <a:gd name="T62" fmla="*/ 605 w 749"/>
                    <a:gd name="T63" fmla="*/ 115 h 120"/>
                    <a:gd name="T64" fmla="*/ 610 w 749"/>
                    <a:gd name="T65" fmla="*/ 43 h 120"/>
                    <a:gd name="T66" fmla="*/ 639 w 749"/>
                    <a:gd name="T67" fmla="*/ 14 h 120"/>
                    <a:gd name="T68" fmla="*/ 749 w 749"/>
                    <a:gd name="T69" fmla="*/ 19 h 120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w 749"/>
                    <a:gd name="T106" fmla="*/ 0 h 120"/>
                    <a:gd name="T107" fmla="*/ 749 w 749"/>
                    <a:gd name="T108" fmla="*/ 120 h 120"/>
                  </a:gdLst>
                  <a:ahLst/>
                  <a:cxnLst>
                    <a:cxn ang="T70">
                      <a:pos x="T0" y="T1"/>
                    </a:cxn>
                    <a:cxn ang="T71">
                      <a:pos x="T2" y="T3"/>
                    </a:cxn>
                    <a:cxn ang="T72">
                      <a:pos x="T4" y="T5"/>
                    </a:cxn>
                    <a:cxn ang="T73">
                      <a:pos x="T6" y="T7"/>
                    </a:cxn>
                    <a:cxn ang="T74">
                      <a:pos x="T8" y="T9"/>
                    </a:cxn>
                    <a:cxn ang="T75">
                      <a:pos x="T10" y="T11"/>
                    </a:cxn>
                    <a:cxn ang="T76">
                      <a:pos x="T12" y="T13"/>
                    </a:cxn>
                    <a:cxn ang="T77">
                      <a:pos x="T14" y="T15"/>
                    </a:cxn>
                    <a:cxn ang="T78">
                      <a:pos x="T16" y="T17"/>
                    </a:cxn>
                    <a:cxn ang="T79">
                      <a:pos x="T18" y="T19"/>
                    </a:cxn>
                    <a:cxn ang="T80">
                      <a:pos x="T20" y="T21"/>
                    </a:cxn>
                    <a:cxn ang="T81">
                      <a:pos x="T22" y="T23"/>
                    </a:cxn>
                    <a:cxn ang="T82">
                      <a:pos x="T24" y="T25"/>
                    </a:cxn>
                    <a:cxn ang="T83">
                      <a:pos x="T26" y="T27"/>
                    </a:cxn>
                    <a:cxn ang="T84">
                      <a:pos x="T28" y="T29"/>
                    </a:cxn>
                    <a:cxn ang="T85">
                      <a:pos x="T30" y="T31"/>
                    </a:cxn>
                    <a:cxn ang="T86">
                      <a:pos x="T32" y="T33"/>
                    </a:cxn>
                    <a:cxn ang="T87">
                      <a:pos x="T34" y="T35"/>
                    </a:cxn>
                    <a:cxn ang="T88">
                      <a:pos x="T36" y="T37"/>
                    </a:cxn>
                    <a:cxn ang="T89">
                      <a:pos x="T38" y="T39"/>
                    </a:cxn>
                    <a:cxn ang="T90">
                      <a:pos x="T40" y="T41"/>
                    </a:cxn>
                    <a:cxn ang="T91">
                      <a:pos x="T42" y="T43"/>
                    </a:cxn>
                    <a:cxn ang="T92">
                      <a:pos x="T44" y="T45"/>
                    </a:cxn>
                    <a:cxn ang="T93">
                      <a:pos x="T46" y="T47"/>
                    </a:cxn>
                    <a:cxn ang="T94">
                      <a:pos x="T48" y="T49"/>
                    </a:cxn>
                    <a:cxn ang="T95">
                      <a:pos x="T50" y="T51"/>
                    </a:cxn>
                    <a:cxn ang="T96">
                      <a:pos x="T52" y="T53"/>
                    </a:cxn>
                    <a:cxn ang="T97">
                      <a:pos x="T54" y="T55"/>
                    </a:cxn>
                    <a:cxn ang="T98">
                      <a:pos x="T56" y="T57"/>
                    </a:cxn>
                    <a:cxn ang="T99">
                      <a:pos x="T58" y="T59"/>
                    </a:cxn>
                    <a:cxn ang="T100">
                      <a:pos x="T60" y="T61"/>
                    </a:cxn>
                    <a:cxn ang="T101">
                      <a:pos x="T62" y="T63"/>
                    </a:cxn>
                    <a:cxn ang="T102">
                      <a:pos x="T64" y="T65"/>
                    </a:cxn>
                    <a:cxn ang="T103">
                      <a:pos x="T66" y="T67"/>
                    </a:cxn>
                    <a:cxn ang="T104">
                      <a:pos x="T68" y="T69"/>
                    </a:cxn>
                  </a:cxnLst>
                  <a:rect l="T105" t="T106" r="T107" b="T108"/>
                  <a:pathLst>
                    <a:path w="749" h="120">
                      <a:moveTo>
                        <a:pt x="0" y="33"/>
                      </a:moveTo>
                      <a:cubicBezTo>
                        <a:pt x="32" y="24"/>
                        <a:pt x="47" y="25"/>
                        <a:pt x="82" y="29"/>
                      </a:cubicBezTo>
                      <a:cubicBezTo>
                        <a:pt x="99" y="46"/>
                        <a:pt x="100" y="54"/>
                        <a:pt x="106" y="77"/>
                      </a:cubicBezTo>
                      <a:cubicBezTo>
                        <a:pt x="100" y="117"/>
                        <a:pt x="101" y="118"/>
                        <a:pt x="63" y="110"/>
                      </a:cubicBezTo>
                      <a:cubicBezTo>
                        <a:pt x="66" y="54"/>
                        <a:pt x="57" y="27"/>
                        <a:pt x="111" y="14"/>
                      </a:cubicBezTo>
                      <a:cubicBezTo>
                        <a:pt x="135" y="18"/>
                        <a:pt x="148" y="20"/>
                        <a:pt x="168" y="33"/>
                      </a:cubicBezTo>
                      <a:cubicBezTo>
                        <a:pt x="187" y="61"/>
                        <a:pt x="196" y="98"/>
                        <a:pt x="163" y="120"/>
                      </a:cubicBezTo>
                      <a:cubicBezTo>
                        <a:pt x="131" y="108"/>
                        <a:pt x="134" y="54"/>
                        <a:pt x="154" y="29"/>
                      </a:cubicBezTo>
                      <a:cubicBezTo>
                        <a:pt x="164" y="17"/>
                        <a:pt x="197" y="9"/>
                        <a:pt x="197" y="9"/>
                      </a:cubicBezTo>
                      <a:cubicBezTo>
                        <a:pt x="262" y="17"/>
                        <a:pt x="240" y="16"/>
                        <a:pt x="269" y="57"/>
                      </a:cubicBezTo>
                      <a:cubicBezTo>
                        <a:pt x="282" y="94"/>
                        <a:pt x="287" y="100"/>
                        <a:pt x="245" y="115"/>
                      </a:cubicBezTo>
                      <a:cubicBezTo>
                        <a:pt x="226" y="89"/>
                        <a:pt x="226" y="94"/>
                        <a:pt x="240" y="43"/>
                      </a:cubicBezTo>
                      <a:cubicBezTo>
                        <a:pt x="244" y="29"/>
                        <a:pt x="275" y="22"/>
                        <a:pt x="283" y="19"/>
                      </a:cubicBezTo>
                      <a:cubicBezTo>
                        <a:pt x="288" y="17"/>
                        <a:pt x="298" y="14"/>
                        <a:pt x="298" y="14"/>
                      </a:cubicBezTo>
                      <a:cubicBezTo>
                        <a:pt x="307" y="15"/>
                        <a:pt x="334" y="18"/>
                        <a:pt x="346" y="24"/>
                      </a:cubicBezTo>
                      <a:cubicBezTo>
                        <a:pt x="356" y="30"/>
                        <a:pt x="375" y="43"/>
                        <a:pt x="375" y="43"/>
                      </a:cubicBezTo>
                      <a:cubicBezTo>
                        <a:pt x="396" y="76"/>
                        <a:pt x="385" y="103"/>
                        <a:pt x="351" y="115"/>
                      </a:cubicBezTo>
                      <a:cubicBezTo>
                        <a:pt x="331" y="87"/>
                        <a:pt x="332" y="73"/>
                        <a:pt x="341" y="33"/>
                      </a:cubicBezTo>
                      <a:cubicBezTo>
                        <a:pt x="345" y="17"/>
                        <a:pt x="379" y="0"/>
                        <a:pt x="379" y="0"/>
                      </a:cubicBezTo>
                      <a:cubicBezTo>
                        <a:pt x="395" y="2"/>
                        <a:pt x="411" y="2"/>
                        <a:pt x="427" y="5"/>
                      </a:cubicBezTo>
                      <a:cubicBezTo>
                        <a:pt x="449" y="10"/>
                        <a:pt x="455" y="41"/>
                        <a:pt x="466" y="57"/>
                      </a:cubicBezTo>
                      <a:cubicBezTo>
                        <a:pt x="462" y="96"/>
                        <a:pt x="470" y="118"/>
                        <a:pt x="432" y="105"/>
                      </a:cubicBezTo>
                      <a:cubicBezTo>
                        <a:pt x="417" y="82"/>
                        <a:pt x="410" y="51"/>
                        <a:pt x="432" y="29"/>
                      </a:cubicBezTo>
                      <a:cubicBezTo>
                        <a:pt x="443" y="18"/>
                        <a:pt x="475" y="9"/>
                        <a:pt x="475" y="9"/>
                      </a:cubicBezTo>
                      <a:cubicBezTo>
                        <a:pt x="532" y="14"/>
                        <a:pt x="536" y="11"/>
                        <a:pt x="552" y="57"/>
                      </a:cubicBezTo>
                      <a:cubicBezTo>
                        <a:pt x="547" y="103"/>
                        <a:pt x="555" y="116"/>
                        <a:pt x="514" y="105"/>
                      </a:cubicBezTo>
                      <a:cubicBezTo>
                        <a:pt x="506" y="82"/>
                        <a:pt x="491" y="42"/>
                        <a:pt x="519" y="24"/>
                      </a:cubicBezTo>
                      <a:cubicBezTo>
                        <a:pt x="527" y="19"/>
                        <a:pt x="538" y="17"/>
                        <a:pt x="547" y="14"/>
                      </a:cubicBezTo>
                      <a:cubicBezTo>
                        <a:pt x="552" y="12"/>
                        <a:pt x="562" y="9"/>
                        <a:pt x="562" y="9"/>
                      </a:cubicBezTo>
                      <a:cubicBezTo>
                        <a:pt x="615" y="14"/>
                        <a:pt x="636" y="13"/>
                        <a:pt x="653" y="62"/>
                      </a:cubicBezTo>
                      <a:cubicBezTo>
                        <a:pt x="651" y="73"/>
                        <a:pt x="653" y="86"/>
                        <a:pt x="648" y="96"/>
                      </a:cubicBezTo>
                      <a:cubicBezTo>
                        <a:pt x="642" y="110"/>
                        <a:pt x="605" y="115"/>
                        <a:pt x="605" y="115"/>
                      </a:cubicBezTo>
                      <a:cubicBezTo>
                        <a:pt x="597" y="94"/>
                        <a:pt x="595" y="62"/>
                        <a:pt x="610" y="43"/>
                      </a:cubicBezTo>
                      <a:cubicBezTo>
                        <a:pt x="618" y="32"/>
                        <a:pt x="639" y="14"/>
                        <a:pt x="639" y="14"/>
                      </a:cubicBezTo>
                      <a:cubicBezTo>
                        <a:pt x="736" y="19"/>
                        <a:pt x="700" y="19"/>
                        <a:pt x="749" y="19"/>
                      </a:cubicBezTo>
                    </a:path>
                  </a:pathLst>
                </a:custGeom>
                <a:noFill/>
                <a:ln w="12700">
                  <a:solidFill>
                    <a:schemeClr val="tx1"/>
                  </a:solidFill>
                  <a:round/>
                  <a:headEnd type="none" w="sm" len="sm"/>
                  <a:tailEnd type="none" w="sm" len="sm"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23591" name="Line 86"/>
              <p:cNvSpPr>
                <a:spLocks noChangeShapeType="1"/>
              </p:cNvSpPr>
              <p:nvPr/>
            </p:nvSpPr>
            <p:spPr bwMode="auto">
              <a:xfrm rot="17907307" flipV="1">
                <a:off x="2983" y="1444"/>
                <a:ext cx="262" cy="144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592" name="Line 87"/>
              <p:cNvSpPr>
                <a:spLocks noChangeShapeType="1"/>
              </p:cNvSpPr>
              <p:nvPr/>
            </p:nvSpPr>
            <p:spPr bwMode="auto">
              <a:xfrm rot="-3692693">
                <a:off x="3118" y="1461"/>
                <a:ext cx="325" cy="213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593" name="Freeform 88"/>
              <p:cNvSpPr>
                <a:spLocks/>
              </p:cNvSpPr>
              <p:nvPr/>
            </p:nvSpPr>
            <p:spPr bwMode="auto">
              <a:xfrm rot="18472835" flipV="1">
                <a:off x="3048" y="1421"/>
                <a:ext cx="315" cy="49"/>
              </a:xfrm>
              <a:custGeom>
                <a:avLst/>
                <a:gdLst>
                  <a:gd name="T0" fmla="*/ 0 w 749"/>
                  <a:gd name="T1" fmla="*/ 33 h 120"/>
                  <a:gd name="T2" fmla="*/ 82 w 749"/>
                  <a:gd name="T3" fmla="*/ 29 h 120"/>
                  <a:gd name="T4" fmla="*/ 106 w 749"/>
                  <a:gd name="T5" fmla="*/ 77 h 120"/>
                  <a:gd name="T6" fmla="*/ 63 w 749"/>
                  <a:gd name="T7" fmla="*/ 110 h 120"/>
                  <a:gd name="T8" fmla="*/ 111 w 749"/>
                  <a:gd name="T9" fmla="*/ 14 h 120"/>
                  <a:gd name="T10" fmla="*/ 168 w 749"/>
                  <a:gd name="T11" fmla="*/ 33 h 120"/>
                  <a:gd name="T12" fmla="*/ 163 w 749"/>
                  <a:gd name="T13" fmla="*/ 120 h 120"/>
                  <a:gd name="T14" fmla="*/ 154 w 749"/>
                  <a:gd name="T15" fmla="*/ 29 h 120"/>
                  <a:gd name="T16" fmla="*/ 197 w 749"/>
                  <a:gd name="T17" fmla="*/ 9 h 120"/>
                  <a:gd name="T18" fmla="*/ 269 w 749"/>
                  <a:gd name="T19" fmla="*/ 57 h 120"/>
                  <a:gd name="T20" fmla="*/ 245 w 749"/>
                  <a:gd name="T21" fmla="*/ 115 h 120"/>
                  <a:gd name="T22" fmla="*/ 240 w 749"/>
                  <a:gd name="T23" fmla="*/ 43 h 120"/>
                  <a:gd name="T24" fmla="*/ 283 w 749"/>
                  <a:gd name="T25" fmla="*/ 19 h 120"/>
                  <a:gd name="T26" fmla="*/ 298 w 749"/>
                  <a:gd name="T27" fmla="*/ 14 h 120"/>
                  <a:gd name="T28" fmla="*/ 346 w 749"/>
                  <a:gd name="T29" fmla="*/ 24 h 120"/>
                  <a:gd name="T30" fmla="*/ 375 w 749"/>
                  <a:gd name="T31" fmla="*/ 43 h 120"/>
                  <a:gd name="T32" fmla="*/ 351 w 749"/>
                  <a:gd name="T33" fmla="*/ 115 h 120"/>
                  <a:gd name="T34" fmla="*/ 341 w 749"/>
                  <a:gd name="T35" fmla="*/ 33 h 120"/>
                  <a:gd name="T36" fmla="*/ 379 w 749"/>
                  <a:gd name="T37" fmla="*/ 0 h 120"/>
                  <a:gd name="T38" fmla="*/ 427 w 749"/>
                  <a:gd name="T39" fmla="*/ 5 h 120"/>
                  <a:gd name="T40" fmla="*/ 466 w 749"/>
                  <a:gd name="T41" fmla="*/ 57 h 120"/>
                  <a:gd name="T42" fmla="*/ 432 w 749"/>
                  <a:gd name="T43" fmla="*/ 105 h 120"/>
                  <a:gd name="T44" fmla="*/ 432 w 749"/>
                  <a:gd name="T45" fmla="*/ 29 h 120"/>
                  <a:gd name="T46" fmla="*/ 475 w 749"/>
                  <a:gd name="T47" fmla="*/ 9 h 120"/>
                  <a:gd name="T48" fmla="*/ 552 w 749"/>
                  <a:gd name="T49" fmla="*/ 57 h 120"/>
                  <a:gd name="T50" fmla="*/ 514 w 749"/>
                  <a:gd name="T51" fmla="*/ 105 h 120"/>
                  <a:gd name="T52" fmla="*/ 519 w 749"/>
                  <a:gd name="T53" fmla="*/ 24 h 120"/>
                  <a:gd name="T54" fmla="*/ 547 w 749"/>
                  <a:gd name="T55" fmla="*/ 14 h 120"/>
                  <a:gd name="T56" fmla="*/ 562 w 749"/>
                  <a:gd name="T57" fmla="*/ 9 h 120"/>
                  <a:gd name="T58" fmla="*/ 653 w 749"/>
                  <a:gd name="T59" fmla="*/ 62 h 120"/>
                  <a:gd name="T60" fmla="*/ 648 w 749"/>
                  <a:gd name="T61" fmla="*/ 96 h 120"/>
                  <a:gd name="T62" fmla="*/ 605 w 749"/>
                  <a:gd name="T63" fmla="*/ 115 h 120"/>
                  <a:gd name="T64" fmla="*/ 610 w 749"/>
                  <a:gd name="T65" fmla="*/ 43 h 120"/>
                  <a:gd name="T66" fmla="*/ 639 w 749"/>
                  <a:gd name="T67" fmla="*/ 14 h 120"/>
                  <a:gd name="T68" fmla="*/ 749 w 749"/>
                  <a:gd name="T69" fmla="*/ 19 h 12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749"/>
                  <a:gd name="T106" fmla="*/ 0 h 120"/>
                  <a:gd name="T107" fmla="*/ 749 w 749"/>
                  <a:gd name="T108" fmla="*/ 120 h 120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749" h="120">
                    <a:moveTo>
                      <a:pt x="0" y="33"/>
                    </a:moveTo>
                    <a:cubicBezTo>
                      <a:pt x="32" y="24"/>
                      <a:pt x="47" y="25"/>
                      <a:pt x="82" y="29"/>
                    </a:cubicBezTo>
                    <a:cubicBezTo>
                      <a:pt x="99" y="46"/>
                      <a:pt x="100" y="54"/>
                      <a:pt x="106" y="77"/>
                    </a:cubicBezTo>
                    <a:cubicBezTo>
                      <a:pt x="100" y="117"/>
                      <a:pt x="101" y="118"/>
                      <a:pt x="63" y="110"/>
                    </a:cubicBezTo>
                    <a:cubicBezTo>
                      <a:pt x="66" y="54"/>
                      <a:pt x="57" y="27"/>
                      <a:pt x="111" y="14"/>
                    </a:cubicBezTo>
                    <a:cubicBezTo>
                      <a:pt x="135" y="18"/>
                      <a:pt x="148" y="20"/>
                      <a:pt x="168" y="33"/>
                    </a:cubicBezTo>
                    <a:cubicBezTo>
                      <a:pt x="187" y="61"/>
                      <a:pt x="196" y="98"/>
                      <a:pt x="163" y="120"/>
                    </a:cubicBezTo>
                    <a:cubicBezTo>
                      <a:pt x="131" y="108"/>
                      <a:pt x="134" y="54"/>
                      <a:pt x="154" y="29"/>
                    </a:cubicBezTo>
                    <a:cubicBezTo>
                      <a:pt x="164" y="17"/>
                      <a:pt x="197" y="9"/>
                      <a:pt x="197" y="9"/>
                    </a:cubicBezTo>
                    <a:cubicBezTo>
                      <a:pt x="262" y="17"/>
                      <a:pt x="240" y="16"/>
                      <a:pt x="269" y="57"/>
                    </a:cubicBezTo>
                    <a:cubicBezTo>
                      <a:pt x="282" y="94"/>
                      <a:pt x="287" y="100"/>
                      <a:pt x="245" y="115"/>
                    </a:cubicBezTo>
                    <a:cubicBezTo>
                      <a:pt x="226" y="89"/>
                      <a:pt x="226" y="94"/>
                      <a:pt x="240" y="43"/>
                    </a:cubicBezTo>
                    <a:cubicBezTo>
                      <a:pt x="244" y="29"/>
                      <a:pt x="275" y="22"/>
                      <a:pt x="283" y="19"/>
                    </a:cubicBezTo>
                    <a:cubicBezTo>
                      <a:pt x="288" y="17"/>
                      <a:pt x="298" y="14"/>
                      <a:pt x="298" y="14"/>
                    </a:cubicBezTo>
                    <a:cubicBezTo>
                      <a:pt x="307" y="15"/>
                      <a:pt x="334" y="18"/>
                      <a:pt x="346" y="24"/>
                    </a:cubicBezTo>
                    <a:cubicBezTo>
                      <a:pt x="356" y="30"/>
                      <a:pt x="375" y="43"/>
                      <a:pt x="375" y="43"/>
                    </a:cubicBezTo>
                    <a:cubicBezTo>
                      <a:pt x="396" y="76"/>
                      <a:pt x="385" y="103"/>
                      <a:pt x="351" y="115"/>
                    </a:cubicBezTo>
                    <a:cubicBezTo>
                      <a:pt x="331" y="87"/>
                      <a:pt x="332" y="73"/>
                      <a:pt x="341" y="33"/>
                    </a:cubicBezTo>
                    <a:cubicBezTo>
                      <a:pt x="345" y="17"/>
                      <a:pt x="379" y="0"/>
                      <a:pt x="379" y="0"/>
                    </a:cubicBezTo>
                    <a:cubicBezTo>
                      <a:pt x="395" y="2"/>
                      <a:pt x="411" y="2"/>
                      <a:pt x="427" y="5"/>
                    </a:cubicBezTo>
                    <a:cubicBezTo>
                      <a:pt x="449" y="10"/>
                      <a:pt x="455" y="41"/>
                      <a:pt x="466" y="57"/>
                    </a:cubicBezTo>
                    <a:cubicBezTo>
                      <a:pt x="462" y="96"/>
                      <a:pt x="470" y="118"/>
                      <a:pt x="432" y="105"/>
                    </a:cubicBezTo>
                    <a:cubicBezTo>
                      <a:pt x="417" y="82"/>
                      <a:pt x="410" y="51"/>
                      <a:pt x="432" y="29"/>
                    </a:cubicBezTo>
                    <a:cubicBezTo>
                      <a:pt x="443" y="18"/>
                      <a:pt x="475" y="9"/>
                      <a:pt x="475" y="9"/>
                    </a:cubicBezTo>
                    <a:cubicBezTo>
                      <a:pt x="532" y="14"/>
                      <a:pt x="536" y="11"/>
                      <a:pt x="552" y="57"/>
                    </a:cubicBezTo>
                    <a:cubicBezTo>
                      <a:pt x="547" y="103"/>
                      <a:pt x="555" y="116"/>
                      <a:pt x="514" y="105"/>
                    </a:cubicBezTo>
                    <a:cubicBezTo>
                      <a:pt x="506" y="82"/>
                      <a:pt x="491" y="42"/>
                      <a:pt x="519" y="24"/>
                    </a:cubicBezTo>
                    <a:cubicBezTo>
                      <a:pt x="527" y="19"/>
                      <a:pt x="538" y="17"/>
                      <a:pt x="547" y="14"/>
                    </a:cubicBezTo>
                    <a:cubicBezTo>
                      <a:pt x="552" y="12"/>
                      <a:pt x="562" y="9"/>
                      <a:pt x="562" y="9"/>
                    </a:cubicBezTo>
                    <a:cubicBezTo>
                      <a:pt x="615" y="14"/>
                      <a:pt x="636" y="13"/>
                      <a:pt x="653" y="62"/>
                    </a:cubicBezTo>
                    <a:cubicBezTo>
                      <a:pt x="651" y="73"/>
                      <a:pt x="653" y="86"/>
                      <a:pt x="648" y="96"/>
                    </a:cubicBezTo>
                    <a:cubicBezTo>
                      <a:pt x="642" y="110"/>
                      <a:pt x="605" y="115"/>
                      <a:pt x="605" y="115"/>
                    </a:cubicBezTo>
                    <a:cubicBezTo>
                      <a:pt x="597" y="94"/>
                      <a:pt x="595" y="62"/>
                      <a:pt x="610" y="43"/>
                    </a:cubicBezTo>
                    <a:cubicBezTo>
                      <a:pt x="618" y="32"/>
                      <a:pt x="639" y="14"/>
                      <a:pt x="639" y="14"/>
                    </a:cubicBezTo>
                    <a:cubicBezTo>
                      <a:pt x="736" y="19"/>
                      <a:pt x="700" y="19"/>
                      <a:pt x="749" y="19"/>
                    </a:cubicBezTo>
                  </a:path>
                </a:pathLst>
              </a:cu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594" name="Freeform 89"/>
              <p:cNvSpPr>
                <a:spLocks/>
              </p:cNvSpPr>
              <p:nvPr/>
            </p:nvSpPr>
            <p:spPr bwMode="auto">
              <a:xfrm rot="-3244854">
                <a:off x="3193" y="1444"/>
                <a:ext cx="311" cy="49"/>
              </a:xfrm>
              <a:custGeom>
                <a:avLst/>
                <a:gdLst>
                  <a:gd name="T0" fmla="*/ 0 w 749"/>
                  <a:gd name="T1" fmla="*/ 33 h 120"/>
                  <a:gd name="T2" fmla="*/ 82 w 749"/>
                  <a:gd name="T3" fmla="*/ 29 h 120"/>
                  <a:gd name="T4" fmla="*/ 106 w 749"/>
                  <a:gd name="T5" fmla="*/ 77 h 120"/>
                  <a:gd name="T6" fmla="*/ 63 w 749"/>
                  <a:gd name="T7" fmla="*/ 110 h 120"/>
                  <a:gd name="T8" fmla="*/ 111 w 749"/>
                  <a:gd name="T9" fmla="*/ 14 h 120"/>
                  <a:gd name="T10" fmla="*/ 168 w 749"/>
                  <a:gd name="T11" fmla="*/ 33 h 120"/>
                  <a:gd name="T12" fmla="*/ 163 w 749"/>
                  <a:gd name="T13" fmla="*/ 120 h 120"/>
                  <a:gd name="T14" fmla="*/ 154 w 749"/>
                  <a:gd name="T15" fmla="*/ 29 h 120"/>
                  <a:gd name="T16" fmla="*/ 197 w 749"/>
                  <a:gd name="T17" fmla="*/ 9 h 120"/>
                  <a:gd name="T18" fmla="*/ 269 w 749"/>
                  <a:gd name="T19" fmla="*/ 57 h 120"/>
                  <a:gd name="T20" fmla="*/ 245 w 749"/>
                  <a:gd name="T21" fmla="*/ 115 h 120"/>
                  <a:gd name="T22" fmla="*/ 240 w 749"/>
                  <a:gd name="T23" fmla="*/ 43 h 120"/>
                  <a:gd name="T24" fmla="*/ 283 w 749"/>
                  <a:gd name="T25" fmla="*/ 19 h 120"/>
                  <a:gd name="T26" fmla="*/ 298 w 749"/>
                  <a:gd name="T27" fmla="*/ 14 h 120"/>
                  <a:gd name="T28" fmla="*/ 346 w 749"/>
                  <a:gd name="T29" fmla="*/ 24 h 120"/>
                  <a:gd name="T30" fmla="*/ 375 w 749"/>
                  <a:gd name="T31" fmla="*/ 43 h 120"/>
                  <a:gd name="T32" fmla="*/ 351 w 749"/>
                  <a:gd name="T33" fmla="*/ 115 h 120"/>
                  <a:gd name="T34" fmla="*/ 341 w 749"/>
                  <a:gd name="T35" fmla="*/ 33 h 120"/>
                  <a:gd name="T36" fmla="*/ 379 w 749"/>
                  <a:gd name="T37" fmla="*/ 0 h 120"/>
                  <a:gd name="T38" fmla="*/ 427 w 749"/>
                  <a:gd name="T39" fmla="*/ 5 h 120"/>
                  <a:gd name="T40" fmla="*/ 466 w 749"/>
                  <a:gd name="T41" fmla="*/ 57 h 120"/>
                  <a:gd name="T42" fmla="*/ 432 w 749"/>
                  <a:gd name="T43" fmla="*/ 105 h 120"/>
                  <a:gd name="T44" fmla="*/ 432 w 749"/>
                  <a:gd name="T45" fmla="*/ 29 h 120"/>
                  <a:gd name="T46" fmla="*/ 475 w 749"/>
                  <a:gd name="T47" fmla="*/ 9 h 120"/>
                  <a:gd name="T48" fmla="*/ 552 w 749"/>
                  <a:gd name="T49" fmla="*/ 57 h 120"/>
                  <a:gd name="T50" fmla="*/ 514 w 749"/>
                  <a:gd name="T51" fmla="*/ 105 h 120"/>
                  <a:gd name="T52" fmla="*/ 519 w 749"/>
                  <a:gd name="T53" fmla="*/ 24 h 120"/>
                  <a:gd name="T54" fmla="*/ 547 w 749"/>
                  <a:gd name="T55" fmla="*/ 14 h 120"/>
                  <a:gd name="T56" fmla="*/ 562 w 749"/>
                  <a:gd name="T57" fmla="*/ 9 h 120"/>
                  <a:gd name="T58" fmla="*/ 653 w 749"/>
                  <a:gd name="T59" fmla="*/ 62 h 120"/>
                  <a:gd name="T60" fmla="*/ 648 w 749"/>
                  <a:gd name="T61" fmla="*/ 96 h 120"/>
                  <a:gd name="T62" fmla="*/ 605 w 749"/>
                  <a:gd name="T63" fmla="*/ 115 h 120"/>
                  <a:gd name="T64" fmla="*/ 610 w 749"/>
                  <a:gd name="T65" fmla="*/ 43 h 120"/>
                  <a:gd name="T66" fmla="*/ 639 w 749"/>
                  <a:gd name="T67" fmla="*/ 14 h 120"/>
                  <a:gd name="T68" fmla="*/ 749 w 749"/>
                  <a:gd name="T69" fmla="*/ 19 h 120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749"/>
                  <a:gd name="T106" fmla="*/ 0 h 120"/>
                  <a:gd name="T107" fmla="*/ 749 w 749"/>
                  <a:gd name="T108" fmla="*/ 120 h 120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749" h="120">
                    <a:moveTo>
                      <a:pt x="0" y="33"/>
                    </a:moveTo>
                    <a:cubicBezTo>
                      <a:pt x="32" y="24"/>
                      <a:pt x="47" y="25"/>
                      <a:pt x="82" y="29"/>
                    </a:cubicBezTo>
                    <a:cubicBezTo>
                      <a:pt x="99" y="46"/>
                      <a:pt x="100" y="54"/>
                      <a:pt x="106" y="77"/>
                    </a:cubicBezTo>
                    <a:cubicBezTo>
                      <a:pt x="100" y="117"/>
                      <a:pt x="101" y="118"/>
                      <a:pt x="63" y="110"/>
                    </a:cubicBezTo>
                    <a:cubicBezTo>
                      <a:pt x="66" y="54"/>
                      <a:pt x="57" y="27"/>
                      <a:pt x="111" y="14"/>
                    </a:cubicBezTo>
                    <a:cubicBezTo>
                      <a:pt x="135" y="18"/>
                      <a:pt x="148" y="20"/>
                      <a:pt x="168" y="33"/>
                    </a:cubicBezTo>
                    <a:cubicBezTo>
                      <a:pt x="187" y="61"/>
                      <a:pt x="196" y="98"/>
                      <a:pt x="163" y="120"/>
                    </a:cubicBezTo>
                    <a:cubicBezTo>
                      <a:pt x="131" y="108"/>
                      <a:pt x="134" y="54"/>
                      <a:pt x="154" y="29"/>
                    </a:cubicBezTo>
                    <a:cubicBezTo>
                      <a:pt x="164" y="17"/>
                      <a:pt x="197" y="9"/>
                      <a:pt x="197" y="9"/>
                    </a:cubicBezTo>
                    <a:cubicBezTo>
                      <a:pt x="262" y="17"/>
                      <a:pt x="240" y="16"/>
                      <a:pt x="269" y="57"/>
                    </a:cubicBezTo>
                    <a:cubicBezTo>
                      <a:pt x="282" y="94"/>
                      <a:pt x="287" y="100"/>
                      <a:pt x="245" y="115"/>
                    </a:cubicBezTo>
                    <a:cubicBezTo>
                      <a:pt x="226" y="89"/>
                      <a:pt x="226" y="94"/>
                      <a:pt x="240" y="43"/>
                    </a:cubicBezTo>
                    <a:cubicBezTo>
                      <a:pt x="244" y="29"/>
                      <a:pt x="275" y="22"/>
                      <a:pt x="283" y="19"/>
                    </a:cubicBezTo>
                    <a:cubicBezTo>
                      <a:pt x="288" y="17"/>
                      <a:pt x="298" y="14"/>
                      <a:pt x="298" y="14"/>
                    </a:cubicBezTo>
                    <a:cubicBezTo>
                      <a:pt x="307" y="15"/>
                      <a:pt x="334" y="18"/>
                      <a:pt x="346" y="24"/>
                    </a:cubicBezTo>
                    <a:cubicBezTo>
                      <a:pt x="356" y="30"/>
                      <a:pt x="375" y="43"/>
                      <a:pt x="375" y="43"/>
                    </a:cubicBezTo>
                    <a:cubicBezTo>
                      <a:pt x="396" y="76"/>
                      <a:pt x="385" y="103"/>
                      <a:pt x="351" y="115"/>
                    </a:cubicBezTo>
                    <a:cubicBezTo>
                      <a:pt x="331" y="87"/>
                      <a:pt x="332" y="73"/>
                      <a:pt x="341" y="33"/>
                    </a:cubicBezTo>
                    <a:cubicBezTo>
                      <a:pt x="345" y="17"/>
                      <a:pt x="379" y="0"/>
                      <a:pt x="379" y="0"/>
                    </a:cubicBezTo>
                    <a:cubicBezTo>
                      <a:pt x="395" y="2"/>
                      <a:pt x="411" y="2"/>
                      <a:pt x="427" y="5"/>
                    </a:cubicBezTo>
                    <a:cubicBezTo>
                      <a:pt x="449" y="10"/>
                      <a:pt x="455" y="41"/>
                      <a:pt x="466" y="57"/>
                    </a:cubicBezTo>
                    <a:cubicBezTo>
                      <a:pt x="462" y="96"/>
                      <a:pt x="470" y="118"/>
                      <a:pt x="432" y="105"/>
                    </a:cubicBezTo>
                    <a:cubicBezTo>
                      <a:pt x="417" y="82"/>
                      <a:pt x="410" y="51"/>
                      <a:pt x="432" y="29"/>
                    </a:cubicBezTo>
                    <a:cubicBezTo>
                      <a:pt x="443" y="18"/>
                      <a:pt x="475" y="9"/>
                      <a:pt x="475" y="9"/>
                    </a:cubicBezTo>
                    <a:cubicBezTo>
                      <a:pt x="532" y="14"/>
                      <a:pt x="536" y="11"/>
                      <a:pt x="552" y="57"/>
                    </a:cubicBezTo>
                    <a:cubicBezTo>
                      <a:pt x="547" y="103"/>
                      <a:pt x="555" y="116"/>
                      <a:pt x="514" y="105"/>
                    </a:cubicBezTo>
                    <a:cubicBezTo>
                      <a:pt x="506" y="82"/>
                      <a:pt x="491" y="42"/>
                      <a:pt x="519" y="24"/>
                    </a:cubicBezTo>
                    <a:cubicBezTo>
                      <a:pt x="527" y="19"/>
                      <a:pt x="538" y="17"/>
                      <a:pt x="547" y="14"/>
                    </a:cubicBezTo>
                    <a:cubicBezTo>
                      <a:pt x="552" y="12"/>
                      <a:pt x="562" y="9"/>
                      <a:pt x="562" y="9"/>
                    </a:cubicBezTo>
                    <a:cubicBezTo>
                      <a:pt x="615" y="14"/>
                      <a:pt x="636" y="13"/>
                      <a:pt x="653" y="62"/>
                    </a:cubicBezTo>
                    <a:cubicBezTo>
                      <a:pt x="651" y="73"/>
                      <a:pt x="653" y="86"/>
                      <a:pt x="648" y="96"/>
                    </a:cubicBezTo>
                    <a:cubicBezTo>
                      <a:pt x="642" y="110"/>
                      <a:pt x="605" y="115"/>
                      <a:pt x="605" y="115"/>
                    </a:cubicBezTo>
                    <a:cubicBezTo>
                      <a:pt x="597" y="94"/>
                      <a:pt x="595" y="62"/>
                      <a:pt x="610" y="43"/>
                    </a:cubicBezTo>
                    <a:cubicBezTo>
                      <a:pt x="618" y="32"/>
                      <a:pt x="639" y="14"/>
                      <a:pt x="639" y="14"/>
                    </a:cubicBezTo>
                    <a:cubicBezTo>
                      <a:pt x="736" y="19"/>
                      <a:pt x="700" y="19"/>
                      <a:pt x="749" y="19"/>
                    </a:cubicBezTo>
                  </a:path>
                </a:pathLst>
              </a:custGeom>
              <a:noFill/>
              <a:ln w="12700">
                <a:solidFill>
                  <a:schemeClr val="tx1"/>
                </a:solidFill>
                <a:round/>
                <a:headEnd type="none" w="sm" len="sm"/>
                <a:tailEnd type="none" w="sm" len="sm"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857178" name="Line 90"/>
          <p:cNvSpPr>
            <a:spLocks noChangeShapeType="1"/>
          </p:cNvSpPr>
          <p:nvPr/>
        </p:nvSpPr>
        <p:spPr bwMode="auto">
          <a:xfrm flipV="1">
            <a:off x="4373563" y="2457450"/>
            <a:ext cx="1093787" cy="1614488"/>
          </a:xfrm>
          <a:prstGeom prst="line">
            <a:avLst/>
          </a:prstGeom>
          <a:noFill/>
          <a:ln w="19050">
            <a:solidFill>
              <a:srgbClr val="00279F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5" name="Group 91"/>
          <p:cNvGrpSpPr>
            <a:grpSpLocks/>
          </p:cNvGrpSpPr>
          <p:nvPr/>
        </p:nvGrpSpPr>
        <p:grpSpPr bwMode="auto">
          <a:xfrm>
            <a:off x="1452563" y="715963"/>
            <a:ext cx="3133725" cy="2119312"/>
            <a:chOff x="915" y="451"/>
            <a:chExt cx="1974" cy="1335"/>
          </a:xfrm>
        </p:grpSpPr>
        <p:sp>
          <p:nvSpPr>
            <p:cNvPr id="23586" name="Rectangle 92"/>
            <p:cNvSpPr>
              <a:spLocks noChangeArrowheads="1"/>
            </p:cNvSpPr>
            <p:nvPr/>
          </p:nvSpPr>
          <p:spPr bwMode="auto">
            <a:xfrm>
              <a:off x="915" y="451"/>
              <a:ext cx="1697" cy="442"/>
            </a:xfrm>
            <a:prstGeom prst="rect">
              <a:avLst/>
            </a:prstGeom>
            <a:solidFill>
              <a:srgbClr val="ECECD0"/>
            </a:solidFill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sz="2000" b="1"/>
                <a:t>Final State Radiation</a:t>
              </a:r>
            </a:p>
            <a:p>
              <a:pPr eaLnBrk="0" hangingPunct="0"/>
              <a:r>
                <a:rPr lang="en-US" sz="2000" b="1"/>
                <a:t>	(FSR)</a:t>
              </a:r>
            </a:p>
          </p:txBody>
        </p:sp>
        <p:sp>
          <p:nvSpPr>
            <p:cNvPr id="23587" name="Line 93"/>
            <p:cNvSpPr>
              <a:spLocks noChangeShapeType="1"/>
            </p:cNvSpPr>
            <p:nvPr/>
          </p:nvSpPr>
          <p:spPr bwMode="auto">
            <a:xfrm rot="9850722" flipH="1" flipV="1">
              <a:off x="2025" y="751"/>
              <a:ext cx="864" cy="103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prstDash val="sysDot"/>
              <a:round/>
              <a:headEnd type="none" w="sm" len="sm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57182" name="Freeform 94"/>
          <p:cNvSpPr>
            <a:spLocks/>
          </p:cNvSpPr>
          <p:nvPr/>
        </p:nvSpPr>
        <p:spPr bwMode="auto">
          <a:xfrm rot="-1472285">
            <a:off x="4686300" y="3443288"/>
            <a:ext cx="622300" cy="93662"/>
          </a:xfrm>
          <a:custGeom>
            <a:avLst/>
            <a:gdLst>
              <a:gd name="T0" fmla="*/ 0 w 749"/>
              <a:gd name="T1" fmla="*/ 33 h 120"/>
              <a:gd name="T2" fmla="*/ 82 w 749"/>
              <a:gd name="T3" fmla="*/ 29 h 120"/>
              <a:gd name="T4" fmla="*/ 106 w 749"/>
              <a:gd name="T5" fmla="*/ 77 h 120"/>
              <a:gd name="T6" fmla="*/ 63 w 749"/>
              <a:gd name="T7" fmla="*/ 110 h 120"/>
              <a:gd name="T8" fmla="*/ 111 w 749"/>
              <a:gd name="T9" fmla="*/ 14 h 120"/>
              <a:gd name="T10" fmla="*/ 168 w 749"/>
              <a:gd name="T11" fmla="*/ 33 h 120"/>
              <a:gd name="T12" fmla="*/ 163 w 749"/>
              <a:gd name="T13" fmla="*/ 120 h 120"/>
              <a:gd name="T14" fmla="*/ 154 w 749"/>
              <a:gd name="T15" fmla="*/ 29 h 120"/>
              <a:gd name="T16" fmla="*/ 197 w 749"/>
              <a:gd name="T17" fmla="*/ 9 h 120"/>
              <a:gd name="T18" fmla="*/ 269 w 749"/>
              <a:gd name="T19" fmla="*/ 57 h 120"/>
              <a:gd name="T20" fmla="*/ 245 w 749"/>
              <a:gd name="T21" fmla="*/ 115 h 120"/>
              <a:gd name="T22" fmla="*/ 240 w 749"/>
              <a:gd name="T23" fmla="*/ 43 h 120"/>
              <a:gd name="T24" fmla="*/ 283 w 749"/>
              <a:gd name="T25" fmla="*/ 19 h 120"/>
              <a:gd name="T26" fmla="*/ 298 w 749"/>
              <a:gd name="T27" fmla="*/ 14 h 120"/>
              <a:gd name="T28" fmla="*/ 346 w 749"/>
              <a:gd name="T29" fmla="*/ 24 h 120"/>
              <a:gd name="T30" fmla="*/ 375 w 749"/>
              <a:gd name="T31" fmla="*/ 43 h 120"/>
              <a:gd name="T32" fmla="*/ 351 w 749"/>
              <a:gd name="T33" fmla="*/ 115 h 120"/>
              <a:gd name="T34" fmla="*/ 341 w 749"/>
              <a:gd name="T35" fmla="*/ 33 h 120"/>
              <a:gd name="T36" fmla="*/ 379 w 749"/>
              <a:gd name="T37" fmla="*/ 0 h 120"/>
              <a:gd name="T38" fmla="*/ 427 w 749"/>
              <a:gd name="T39" fmla="*/ 5 h 120"/>
              <a:gd name="T40" fmla="*/ 466 w 749"/>
              <a:gd name="T41" fmla="*/ 57 h 120"/>
              <a:gd name="T42" fmla="*/ 432 w 749"/>
              <a:gd name="T43" fmla="*/ 105 h 120"/>
              <a:gd name="T44" fmla="*/ 432 w 749"/>
              <a:gd name="T45" fmla="*/ 29 h 120"/>
              <a:gd name="T46" fmla="*/ 475 w 749"/>
              <a:gd name="T47" fmla="*/ 9 h 120"/>
              <a:gd name="T48" fmla="*/ 552 w 749"/>
              <a:gd name="T49" fmla="*/ 57 h 120"/>
              <a:gd name="T50" fmla="*/ 514 w 749"/>
              <a:gd name="T51" fmla="*/ 105 h 120"/>
              <a:gd name="T52" fmla="*/ 519 w 749"/>
              <a:gd name="T53" fmla="*/ 24 h 120"/>
              <a:gd name="T54" fmla="*/ 547 w 749"/>
              <a:gd name="T55" fmla="*/ 14 h 120"/>
              <a:gd name="T56" fmla="*/ 562 w 749"/>
              <a:gd name="T57" fmla="*/ 9 h 120"/>
              <a:gd name="T58" fmla="*/ 653 w 749"/>
              <a:gd name="T59" fmla="*/ 62 h 120"/>
              <a:gd name="T60" fmla="*/ 648 w 749"/>
              <a:gd name="T61" fmla="*/ 96 h 120"/>
              <a:gd name="T62" fmla="*/ 605 w 749"/>
              <a:gd name="T63" fmla="*/ 115 h 120"/>
              <a:gd name="T64" fmla="*/ 610 w 749"/>
              <a:gd name="T65" fmla="*/ 43 h 120"/>
              <a:gd name="T66" fmla="*/ 639 w 749"/>
              <a:gd name="T67" fmla="*/ 14 h 120"/>
              <a:gd name="T68" fmla="*/ 749 w 749"/>
              <a:gd name="T69" fmla="*/ 19 h 120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749"/>
              <a:gd name="T106" fmla="*/ 0 h 120"/>
              <a:gd name="T107" fmla="*/ 749 w 749"/>
              <a:gd name="T108" fmla="*/ 120 h 120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749" h="120">
                <a:moveTo>
                  <a:pt x="0" y="33"/>
                </a:moveTo>
                <a:cubicBezTo>
                  <a:pt x="32" y="24"/>
                  <a:pt x="47" y="25"/>
                  <a:pt x="82" y="29"/>
                </a:cubicBezTo>
                <a:cubicBezTo>
                  <a:pt x="99" y="46"/>
                  <a:pt x="100" y="54"/>
                  <a:pt x="106" y="77"/>
                </a:cubicBezTo>
                <a:cubicBezTo>
                  <a:pt x="100" y="117"/>
                  <a:pt x="101" y="118"/>
                  <a:pt x="63" y="110"/>
                </a:cubicBezTo>
                <a:cubicBezTo>
                  <a:pt x="66" y="54"/>
                  <a:pt x="57" y="27"/>
                  <a:pt x="111" y="14"/>
                </a:cubicBezTo>
                <a:cubicBezTo>
                  <a:pt x="135" y="18"/>
                  <a:pt x="148" y="20"/>
                  <a:pt x="168" y="33"/>
                </a:cubicBezTo>
                <a:cubicBezTo>
                  <a:pt x="187" y="61"/>
                  <a:pt x="196" y="98"/>
                  <a:pt x="163" y="120"/>
                </a:cubicBezTo>
                <a:cubicBezTo>
                  <a:pt x="131" y="108"/>
                  <a:pt x="134" y="54"/>
                  <a:pt x="154" y="29"/>
                </a:cubicBezTo>
                <a:cubicBezTo>
                  <a:pt x="164" y="17"/>
                  <a:pt x="197" y="9"/>
                  <a:pt x="197" y="9"/>
                </a:cubicBezTo>
                <a:cubicBezTo>
                  <a:pt x="262" y="17"/>
                  <a:pt x="240" y="16"/>
                  <a:pt x="269" y="57"/>
                </a:cubicBezTo>
                <a:cubicBezTo>
                  <a:pt x="282" y="94"/>
                  <a:pt x="287" y="100"/>
                  <a:pt x="245" y="115"/>
                </a:cubicBezTo>
                <a:cubicBezTo>
                  <a:pt x="226" y="89"/>
                  <a:pt x="226" y="94"/>
                  <a:pt x="240" y="43"/>
                </a:cubicBezTo>
                <a:cubicBezTo>
                  <a:pt x="244" y="29"/>
                  <a:pt x="275" y="22"/>
                  <a:pt x="283" y="19"/>
                </a:cubicBezTo>
                <a:cubicBezTo>
                  <a:pt x="288" y="17"/>
                  <a:pt x="298" y="14"/>
                  <a:pt x="298" y="14"/>
                </a:cubicBezTo>
                <a:cubicBezTo>
                  <a:pt x="307" y="15"/>
                  <a:pt x="334" y="18"/>
                  <a:pt x="346" y="24"/>
                </a:cubicBezTo>
                <a:cubicBezTo>
                  <a:pt x="356" y="30"/>
                  <a:pt x="375" y="43"/>
                  <a:pt x="375" y="43"/>
                </a:cubicBezTo>
                <a:cubicBezTo>
                  <a:pt x="396" y="76"/>
                  <a:pt x="385" y="103"/>
                  <a:pt x="351" y="115"/>
                </a:cubicBezTo>
                <a:cubicBezTo>
                  <a:pt x="331" y="87"/>
                  <a:pt x="332" y="73"/>
                  <a:pt x="341" y="33"/>
                </a:cubicBezTo>
                <a:cubicBezTo>
                  <a:pt x="345" y="17"/>
                  <a:pt x="379" y="0"/>
                  <a:pt x="379" y="0"/>
                </a:cubicBezTo>
                <a:cubicBezTo>
                  <a:pt x="395" y="2"/>
                  <a:pt x="411" y="2"/>
                  <a:pt x="427" y="5"/>
                </a:cubicBezTo>
                <a:cubicBezTo>
                  <a:pt x="449" y="10"/>
                  <a:pt x="455" y="41"/>
                  <a:pt x="466" y="57"/>
                </a:cubicBezTo>
                <a:cubicBezTo>
                  <a:pt x="462" y="96"/>
                  <a:pt x="470" y="118"/>
                  <a:pt x="432" y="105"/>
                </a:cubicBezTo>
                <a:cubicBezTo>
                  <a:pt x="417" y="82"/>
                  <a:pt x="410" y="51"/>
                  <a:pt x="432" y="29"/>
                </a:cubicBezTo>
                <a:cubicBezTo>
                  <a:pt x="443" y="18"/>
                  <a:pt x="475" y="9"/>
                  <a:pt x="475" y="9"/>
                </a:cubicBezTo>
                <a:cubicBezTo>
                  <a:pt x="532" y="14"/>
                  <a:pt x="536" y="11"/>
                  <a:pt x="552" y="57"/>
                </a:cubicBezTo>
                <a:cubicBezTo>
                  <a:pt x="547" y="103"/>
                  <a:pt x="555" y="116"/>
                  <a:pt x="514" y="105"/>
                </a:cubicBezTo>
                <a:cubicBezTo>
                  <a:pt x="506" y="82"/>
                  <a:pt x="491" y="42"/>
                  <a:pt x="519" y="24"/>
                </a:cubicBezTo>
                <a:cubicBezTo>
                  <a:pt x="527" y="19"/>
                  <a:pt x="538" y="17"/>
                  <a:pt x="547" y="14"/>
                </a:cubicBezTo>
                <a:cubicBezTo>
                  <a:pt x="552" y="12"/>
                  <a:pt x="562" y="9"/>
                  <a:pt x="562" y="9"/>
                </a:cubicBezTo>
                <a:cubicBezTo>
                  <a:pt x="615" y="14"/>
                  <a:pt x="636" y="13"/>
                  <a:pt x="653" y="62"/>
                </a:cubicBezTo>
                <a:cubicBezTo>
                  <a:pt x="651" y="73"/>
                  <a:pt x="653" y="86"/>
                  <a:pt x="648" y="96"/>
                </a:cubicBezTo>
                <a:cubicBezTo>
                  <a:pt x="642" y="110"/>
                  <a:pt x="605" y="115"/>
                  <a:pt x="605" y="115"/>
                </a:cubicBezTo>
                <a:cubicBezTo>
                  <a:pt x="597" y="94"/>
                  <a:pt x="595" y="62"/>
                  <a:pt x="610" y="43"/>
                </a:cubicBezTo>
                <a:cubicBezTo>
                  <a:pt x="618" y="32"/>
                  <a:pt x="639" y="14"/>
                  <a:pt x="639" y="14"/>
                </a:cubicBezTo>
                <a:cubicBezTo>
                  <a:pt x="736" y="19"/>
                  <a:pt x="700" y="19"/>
                  <a:pt x="749" y="19"/>
                </a:cubicBezTo>
              </a:path>
            </a:pathLst>
          </a:cu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57183" name="Freeform 95"/>
          <p:cNvSpPr>
            <a:spLocks/>
          </p:cNvSpPr>
          <p:nvPr/>
        </p:nvSpPr>
        <p:spPr bwMode="auto">
          <a:xfrm rot="-2453304">
            <a:off x="4241800" y="3416300"/>
            <a:ext cx="622300" cy="93663"/>
          </a:xfrm>
          <a:custGeom>
            <a:avLst/>
            <a:gdLst>
              <a:gd name="T0" fmla="*/ 0 w 749"/>
              <a:gd name="T1" fmla="*/ 33 h 120"/>
              <a:gd name="T2" fmla="*/ 82 w 749"/>
              <a:gd name="T3" fmla="*/ 29 h 120"/>
              <a:gd name="T4" fmla="*/ 106 w 749"/>
              <a:gd name="T5" fmla="*/ 77 h 120"/>
              <a:gd name="T6" fmla="*/ 63 w 749"/>
              <a:gd name="T7" fmla="*/ 110 h 120"/>
              <a:gd name="T8" fmla="*/ 111 w 749"/>
              <a:gd name="T9" fmla="*/ 14 h 120"/>
              <a:gd name="T10" fmla="*/ 168 w 749"/>
              <a:gd name="T11" fmla="*/ 33 h 120"/>
              <a:gd name="T12" fmla="*/ 163 w 749"/>
              <a:gd name="T13" fmla="*/ 120 h 120"/>
              <a:gd name="T14" fmla="*/ 154 w 749"/>
              <a:gd name="T15" fmla="*/ 29 h 120"/>
              <a:gd name="T16" fmla="*/ 197 w 749"/>
              <a:gd name="T17" fmla="*/ 9 h 120"/>
              <a:gd name="T18" fmla="*/ 269 w 749"/>
              <a:gd name="T19" fmla="*/ 57 h 120"/>
              <a:gd name="T20" fmla="*/ 245 w 749"/>
              <a:gd name="T21" fmla="*/ 115 h 120"/>
              <a:gd name="T22" fmla="*/ 240 w 749"/>
              <a:gd name="T23" fmla="*/ 43 h 120"/>
              <a:gd name="T24" fmla="*/ 283 w 749"/>
              <a:gd name="T25" fmla="*/ 19 h 120"/>
              <a:gd name="T26" fmla="*/ 298 w 749"/>
              <a:gd name="T27" fmla="*/ 14 h 120"/>
              <a:gd name="T28" fmla="*/ 346 w 749"/>
              <a:gd name="T29" fmla="*/ 24 h 120"/>
              <a:gd name="T30" fmla="*/ 375 w 749"/>
              <a:gd name="T31" fmla="*/ 43 h 120"/>
              <a:gd name="T32" fmla="*/ 351 w 749"/>
              <a:gd name="T33" fmla="*/ 115 h 120"/>
              <a:gd name="T34" fmla="*/ 341 w 749"/>
              <a:gd name="T35" fmla="*/ 33 h 120"/>
              <a:gd name="T36" fmla="*/ 379 w 749"/>
              <a:gd name="T37" fmla="*/ 0 h 120"/>
              <a:gd name="T38" fmla="*/ 427 w 749"/>
              <a:gd name="T39" fmla="*/ 5 h 120"/>
              <a:gd name="T40" fmla="*/ 466 w 749"/>
              <a:gd name="T41" fmla="*/ 57 h 120"/>
              <a:gd name="T42" fmla="*/ 432 w 749"/>
              <a:gd name="T43" fmla="*/ 105 h 120"/>
              <a:gd name="T44" fmla="*/ 432 w 749"/>
              <a:gd name="T45" fmla="*/ 29 h 120"/>
              <a:gd name="T46" fmla="*/ 475 w 749"/>
              <a:gd name="T47" fmla="*/ 9 h 120"/>
              <a:gd name="T48" fmla="*/ 552 w 749"/>
              <a:gd name="T49" fmla="*/ 57 h 120"/>
              <a:gd name="T50" fmla="*/ 514 w 749"/>
              <a:gd name="T51" fmla="*/ 105 h 120"/>
              <a:gd name="T52" fmla="*/ 519 w 749"/>
              <a:gd name="T53" fmla="*/ 24 h 120"/>
              <a:gd name="T54" fmla="*/ 547 w 749"/>
              <a:gd name="T55" fmla="*/ 14 h 120"/>
              <a:gd name="T56" fmla="*/ 562 w 749"/>
              <a:gd name="T57" fmla="*/ 9 h 120"/>
              <a:gd name="T58" fmla="*/ 653 w 749"/>
              <a:gd name="T59" fmla="*/ 62 h 120"/>
              <a:gd name="T60" fmla="*/ 648 w 749"/>
              <a:gd name="T61" fmla="*/ 96 h 120"/>
              <a:gd name="T62" fmla="*/ 605 w 749"/>
              <a:gd name="T63" fmla="*/ 115 h 120"/>
              <a:gd name="T64" fmla="*/ 610 w 749"/>
              <a:gd name="T65" fmla="*/ 43 h 120"/>
              <a:gd name="T66" fmla="*/ 639 w 749"/>
              <a:gd name="T67" fmla="*/ 14 h 120"/>
              <a:gd name="T68" fmla="*/ 749 w 749"/>
              <a:gd name="T69" fmla="*/ 19 h 120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749"/>
              <a:gd name="T106" fmla="*/ 0 h 120"/>
              <a:gd name="T107" fmla="*/ 749 w 749"/>
              <a:gd name="T108" fmla="*/ 120 h 120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749" h="120">
                <a:moveTo>
                  <a:pt x="0" y="33"/>
                </a:moveTo>
                <a:cubicBezTo>
                  <a:pt x="32" y="24"/>
                  <a:pt x="47" y="25"/>
                  <a:pt x="82" y="29"/>
                </a:cubicBezTo>
                <a:cubicBezTo>
                  <a:pt x="99" y="46"/>
                  <a:pt x="100" y="54"/>
                  <a:pt x="106" y="77"/>
                </a:cubicBezTo>
                <a:cubicBezTo>
                  <a:pt x="100" y="117"/>
                  <a:pt x="101" y="118"/>
                  <a:pt x="63" y="110"/>
                </a:cubicBezTo>
                <a:cubicBezTo>
                  <a:pt x="66" y="54"/>
                  <a:pt x="57" y="27"/>
                  <a:pt x="111" y="14"/>
                </a:cubicBezTo>
                <a:cubicBezTo>
                  <a:pt x="135" y="18"/>
                  <a:pt x="148" y="20"/>
                  <a:pt x="168" y="33"/>
                </a:cubicBezTo>
                <a:cubicBezTo>
                  <a:pt x="187" y="61"/>
                  <a:pt x="196" y="98"/>
                  <a:pt x="163" y="120"/>
                </a:cubicBezTo>
                <a:cubicBezTo>
                  <a:pt x="131" y="108"/>
                  <a:pt x="134" y="54"/>
                  <a:pt x="154" y="29"/>
                </a:cubicBezTo>
                <a:cubicBezTo>
                  <a:pt x="164" y="17"/>
                  <a:pt x="197" y="9"/>
                  <a:pt x="197" y="9"/>
                </a:cubicBezTo>
                <a:cubicBezTo>
                  <a:pt x="262" y="17"/>
                  <a:pt x="240" y="16"/>
                  <a:pt x="269" y="57"/>
                </a:cubicBezTo>
                <a:cubicBezTo>
                  <a:pt x="282" y="94"/>
                  <a:pt x="287" y="100"/>
                  <a:pt x="245" y="115"/>
                </a:cubicBezTo>
                <a:cubicBezTo>
                  <a:pt x="226" y="89"/>
                  <a:pt x="226" y="94"/>
                  <a:pt x="240" y="43"/>
                </a:cubicBezTo>
                <a:cubicBezTo>
                  <a:pt x="244" y="29"/>
                  <a:pt x="275" y="22"/>
                  <a:pt x="283" y="19"/>
                </a:cubicBezTo>
                <a:cubicBezTo>
                  <a:pt x="288" y="17"/>
                  <a:pt x="298" y="14"/>
                  <a:pt x="298" y="14"/>
                </a:cubicBezTo>
                <a:cubicBezTo>
                  <a:pt x="307" y="15"/>
                  <a:pt x="334" y="18"/>
                  <a:pt x="346" y="24"/>
                </a:cubicBezTo>
                <a:cubicBezTo>
                  <a:pt x="356" y="30"/>
                  <a:pt x="375" y="43"/>
                  <a:pt x="375" y="43"/>
                </a:cubicBezTo>
                <a:cubicBezTo>
                  <a:pt x="396" y="76"/>
                  <a:pt x="385" y="103"/>
                  <a:pt x="351" y="115"/>
                </a:cubicBezTo>
                <a:cubicBezTo>
                  <a:pt x="331" y="87"/>
                  <a:pt x="332" y="73"/>
                  <a:pt x="341" y="33"/>
                </a:cubicBezTo>
                <a:cubicBezTo>
                  <a:pt x="345" y="17"/>
                  <a:pt x="379" y="0"/>
                  <a:pt x="379" y="0"/>
                </a:cubicBezTo>
                <a:cubicBezTo>
                  <a:pt x="395" y="2"/>
                  <a:pt x="411" y="2"/>
                  <a:pt x="427" y="5"/>
                </a:cubicBezTo>
                <a:cubicBezTo>
                  <a:pt x="449" y="10"/>
                  <a:pt x="455" y="41"/>
                  <a:pt x="466" y="57"/>
                </a:cubicBezTo>
                <a:cubicBezTo>
                  <a:pt x="462" y="96"/>
                  <a:pt x="470" y="118"/>
                  <a:pt x="432" y="105"/>
                </a:cubicBezTo>
                <a:cubicBezTo>
                  <a:pt x="417" y="82"/>
                  <a:pt x="410" y="51"/>
                  <a:pt x="432" y="29"/>
                </a:cubicBezTo>
                <a:cubicBezTo>
                  <a:pt x="443" y="18"/>
                  <a:pt x="475" y="9"/>
                  <a:pt x="475" y="9"/>
                </a:cubicBezTo>
                <a:cubicBezTo>
                  <a:pt x="532" y="14"/>
                  <a:pt x="536" y="11"/>
                  <a:pt x="552" y="57"/>
                </a:cubicBezTo>
                <a:cubicBezTo>
                  <a:pt x="547" y="103"/>
                  <a:pt x="555" y="116"/>
                  <a:pt x="514" y="105"/>
                </a:cubicBezTo>
                <a:cubicBezTo>
                  <a:pt x="506" y="82"/>
                  <a:pt x="491" y="42"/>
                  <a:pt x="519" y="24"/>
                </a:cubicBezTo>
                <a:cubicBezTo>
                  <a:pt x="527" y="19"/>
                  <a:pt x="538" y="17"/>
                  <a:pt x="547" y="14"/>
                </a:cubicBezTo>
                <a:cubicBezTo>
                  <a:pt x="552" y="12"/>
                  <a:pt x="562" y="9"/>
                  <a:pt x="562" y="9"/>
                </a:cubicBezTo>
                <a:cubicBezTo>
                  <a:pt x="615" y="14"/>
                  <a:pt x="636" y="13"/>
                  <a:pt x="653" y="62"/>
                </a:cubicBezTo>
                <a:cubicBezTo>
                  <a:pt x="651" y="73"/>
                  <a:pt x="653" y="86"/>
                  <a:pt x="648" y="96"/>
                </a:cubicBezTo>
                <a:cubicBezTo>
                  <a:pt x="642" y="110"/>
                  <a:pt x="605" y="115"/>
                  <a:pt x="605" y="115"/>
                </a:cubicBezTo>
                <a:cubicBezTo>
                  <a:pt x="597" y="94"/>
                  <a:pt x="595" y="62"/>
                  <a:pt x="610" y="43"/>
                </a:cubicBezTo>
                <a:cubicBezTo>
                  <a:pt x="618" y="32"/>
                  <a:pt x="639" y="14"/>
                  <a:pt x="639" y="14"/>
                </a:cubicBezTo>
                <a:cubicBezTo>
                  <a:pt x="736" y="19"/>
                  <a:pt x="700" y="19"/>
                  <a:pt x="749" y="19"/>
                </a:cubicBezTo>
              </a:path>
            </a:pathLst>
          </a:cu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16" name="Group 96"/>
          <p:cNvGrpSpPr>
            <a:grpSpLocks/>
          </p:cNvGrpSpPr>
          <p:nvPr/>
        </p:nvGrpSpPr>
        <p:grpSpPr bwMode="auto">
          <a:xfrm>
            <a:off x="5753100" y="838200"/>
            <a:ext cx="2214563" cy="609600"/>
            <a:chOff x="3624" y="528"/>
            <a:chExt cx="1395" cy="384"/>
          </a:xfrm>
        </p:grpSpPr>
        <p:sp>
          <p:nvSpPr>
            <p:cNvPr id="23584" name="Rectangle 97"/>
            <p:cNvSpPr>
              <a:spLocks noChangeArrowheads="1"/>
            </p:cNvSpPr>
            <p:nvPr/>
          </p:nvSpPr>
          <p:spPr bwMode="auto">
            <a:xfrm>
              <a:off x="4319" y="528"/>
              <a:ext cx="700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2075" tIns="46038" rIns="92075" bIns="46038">
              <a:spAutoFit/>
            </a:bodyPr>
            <a:lstStyle/>
            <a:p>
              <a:pPr eaLnBrk="0" hangingPunct="0"/>
              <a:r>
                <a:rPr lang="en-US" b="1">
                  <a:solidFill>
                    <a:schemeClr val="tx2"/>
                  </a:solidFill>
                </a:rPr>
                <a:t>Detector</a:t>
              </a:r>
            </a:p>
          </p:txBody>
        </p:sp>
        <p:pic>
          <p:nvPicPr>
            <p:cNvPr id="23585" name="Picture 98" descr="detector_wideview_in_hall_jan_01_professional_02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 rot="2030653">
              <a:off x="3624" y="565"/>
              <a:ext cx="939" cy="34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857187" name="Freeform 99"/>
          <p:cNvSpPr>
            <a:spLocks/>
          </p:cNvSpPr>
          <p:nvPr/>
        </p:nvSpPr>
        <p:spPr bwMode="auto">
          <a:xfrm rot="10159657">
            <a:off x="3282950" y="5494338"/>
            <a:ext cx="481013" cy="66675"/>
          </a:xfrm>
          <a:custGeom>
            <a:avLst/>
            <a:gdLst>
              <a:gd name="T0" fmla="*/ 0 w 749"/>
              <a:gd name="T1" fmla="*/ 33 h 120"/>
              <a:gd name="T2" fmla="*/ 82 w 749"/>
              <a:gd name="T3" fmla="*/ 29 h 120"/>
              <a:gd name="T4" fmla="*/ 106 w 749"/>
              <a:gd name="T5" fmla="*/ 77 h 120"/>
              <a:gd name="T6" fmla="*/ 63 w 749"/>
              <a:gd name="T7" fmla="*/ 110 h 120"/>
              <a:gd name="T8" fmla="*/ 111 w 749"/>
              <a:gd name="T9" fmla="*/ 14 h 120"/>
              <a:gd name="T10" fmla="*/ 168 w 749"/>
              <a:gd name="T11" fmla="*/ 33 h 120"/>
              <a:gd name="T12" fmla="*/ 163 w 749"/>
              <a:gd name="T13" fmla="*/ 120 h 120"/>
              <a:gd name="T14" fmla="*/ 154 w 749"/>
              <a:gd name="T15" fmla="*/ 29 h 120"/>
              <a:gd name="T16" fmla="*/ 197 w 749"/>
              <a:gd name="T17" fmla="*/ 9 h 120"/>
              <a:gd name="T18" fmla="*/ 269 w 749"/>
              <a:gd name="T19" fmla="*/ 57 h 120"/>
              <a:gd name="T20" fmla="*/ 245 w 749"/>
              <a:gd name="T21" fmla="*/ 115 h 120"/>
              <a:gd name="T22" fmla="*/ 240 w 749"/>
              <a:gd name="T23" fmla="*/ 43 h 120"/>
              <a:gd name="T24" fmla="*/ 283 w 749"/>
              <a:gd name="T25" fmla="*/ 19 h 120"/>
              <a:gd name="T26" fmla="*/ 298 w 749"/>
              <a:gd name="T27" fmla="*/ 14 h 120"/>
              <a:gd name="T28" fmla="*/ 346 w 749"/>
              <a:gd name="T29" fmla="*/ 24 h 120"/>
              <a:gd name="T30" fmla="*/ 375 w 749"/>
              <a:gd name="T31" fmla="*/ 43 h 120"/>
              <a:gd name="T32" fmla="*/ 351 w 749"/>
              <a:gd name="T33" fmla="*/ 115 h 120"/>
              <a:gd name="T34" fmla="*/ 341 w 749"/>
              <a:gd name="T35" fmla="*/ 33 h 120"/>
              <a:gd name="T36" fmla="*/ 379 w 749"/>
              <a:gd name="T37" fmla="*/ 0 h 120"/>
              <a:gd name="T38" fmla="*/ 427 w 749"/>
              <a:gd name="T39" fmla="*/ 5 h 120"/>
              <a:gd name="T40" fmla="*/ 466 w 749"/>
              <a:gd name="T41" fmla="*/ 57 h 120"/>
              <a:gd name="T42" fmla="*/ 432 w 749"/>
              <a:gd name="T43" fmla="*/ 105 h 120"/>
              <a:gd name="T44" fmla="*/ 432 w 749"/>
              <a:gd name="T45" fmla="*/ 29 h 120"/>
              <a:gd name="T46" fmla="*/ 475 w 749"/>
              <a:gd name="T47" fmla="*/ 9 h 120"/>
              <a:gd name="T48" fmla="*/ 552 w 749"/>
              <a:gd name="T49" fmla="*/ 57 h 120"/>
              <a:gd name="T50" fmla="*/ 514 w 749"/>
              <a:gd name="T51" fmla="*/ 105 h 120"/>
              <a:gd name="T52" fmla="*/ 519 w 749"/>
              <a:gd name="T53" fmla="*/ 24 h 120"/>
              <a:gd name="T54" fmla="*/ 547 w 749"/>
              <a:gd name="T55" fmla="*/ 14 h 120"/>
              <a:gd name="T56" fmla="*/ 562 w 749"/>
              <a:gd name="T57" fmla="*/ 9 h 120"/>
              <a:gd name="T58" fmla="*/ 653 w 749"/>
              <a:gd name="T59" fmla="*/ 62 h 120"/>
              <a:gd name="T60" fmla="*/ 648 w 749"/>
              <a:gd name="T61" fmla="*/ 96 h 120"/>
              <a:gd name="T62" fmla="*/ 605 w 749"/>
              <a:gd name="T63" fmla="*/ 115 h 120"/>
              <a:gd name="T64" fmla="*/ 610 w 749"/>
              <a:gd name="T65" fmla="*/ 43 h 120"/>
              <a:gd name="T66" fmla="*/ 639 w 749"/>
              <a:gd name="T67" fmla="*/ 14 h 120"/>
              <a:gd name="T68" fmla="*/ 749 w 749"/>
              <a:gd name="T69" fmla="*/ 19 h 120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w 749"/>
              <a:gd name="T106" fmla="*/ 0 h 120"/>
              <a:gd name="T107" fmla="*/ 749 w 749"/>
              <a:gd name="T108" fmla="*/ 120 h 120"/>
            </a:gdLst>
            <a:ahLst/>
            <a:cxnLst>
              <a:cxn ang="T70">
                <a:pos x="T0" y="T1"/>
              </a:cxn>
              <a:cxn ang="T71">
                <a:pos x="T2" y="T3"/>
              </a:cxn>
              <a:cxn ang="T72">
                <a:pos x="T4" y="T5"/>
              </a:cxn>
              <a:cxn ang="T73">
                <a:pos x="T6" y="T7"/>
              </a:cxn>
              <a:cxn ang="T74">
                <a:pos x="T8" y="T9"/>
              </a:cxn>
              <a:cxn ang="T75">
                <a:pos x="T10" y="T11"/>
              </a:cxn>
              <a:cxn ang="T76">
                <a:pos x="T12" y="T13"/>
              </a:cxn>
              <a:cxn ang="T77">
                <a:pos x="T14" y="T15"/>
              </a:cxn>
              <a:cxn ang="T78">
                <a:pos x="T16" y="T17"/>
              </a:cxn>
              <a:cxn ang="T79">
                <a:pos x="T18" y="T19"/>
              </a:cxn>
              <a:cxn ang="T80">
                <a:pos x="T20" y="T21"/>
              </a:cxn>
              <a:cxn ang="T81">
                <a:pos x="T22" y="T23"/>
              </a:cxn>
              <a:cxn ang="T82">
                <a:pos x="T24" y="T25"/>
              </a:cxn>
              <a:cxn ang="T83">
                <a:pos x="T26" y="T27"/>
              </a:cxn>
              <a:cxn ang="T84">
                <a:pos x="T28" y="T29"/>
              </a:cxn>
              <a:cxn ang="T85">
                <a:pos x="T30" y="T31"/>
              </a:cxn>
              <a:cxn ang="T86">
                <a:pos x="T32" y="T33"/>
              </a:cxn>
              <a:cxn ang="T87">
                <a:pos x="T34" y="T35"/>
              </a:cxn>
              <a:cxn ang="T88">
                <a:pos x="T36" y="T37"/>
              </a:cxn>
              <a:cxn ang="T89">
                <a:pos x="T38" y="T39"/>
              </a:cxn>
              <a:cxn ang="T90">
                <a:pos x="T40" y="T41"/>
              </a:cxn>
              <a:cxn ang="T91">
                <a:pos x="T42" y="T43"/>
              </a:cxn>
              <a:cxn ang="T92">
                <a:pos x="T44" y="T45"/>
              </a:cxn>
              <a:cxn ang="T93">
                <a:pos x="T46" y="T47"/>
              </a:cxn>
              <a:cxn ang="T94">
                <a:pos x="T48" y="T49"/>
              </a:cxn>
              <a:cxn ang="T95">
                <a:pos x="T50" y="T51"/>
              </a:cxn>
              <a:cxn ang="T96">
                <a:pos x="T52" y="T53"/>
              </a:cxn>
              <a:cxn ang="T97">
                <a:pos x="T54" y="T55"/>
              </a:cxn>
              <a:cxn ang="T98">
                <a:pos x="T56" y="T57"/>
              </a:cxn>
              <a:cxn ang="T99">
                <a:pos x="T58" y="T59"/>
              </a:cxn>
              <a:cxn ang="T100">
                <a:pos x="T60" y="T61"/>
              </a:cxn>
              <a:cxn ang="T101">
                <a:pos x="T62" y="T63"/>
              </a:cxn>
              <a:cxn ang="T102">
                <a:pos x="T64" y="T65"/>
              </a:cxn>
              <a:cxn ang="T103">
                <a:pos x="T66" y="T67"/>
              </a:cxn>
              <a:cxn ang="T104">
                <a:pos x="T68" y="T69"/>
              </a:cxn>
            </a:cxnLst>
            <a:rect l="T105" t="T106" r="T107" b="T108"/>
            <a:pathLst>
              <a:path w="749" h="120">
                <a:moveTo>
                  <a:pt x="0" y="33"/>
                </a:moveTo>
                <a:cubicBezTo>
                  <a:pt x="32" y="24"/>
                  <a:pt x="47" y="25"/>
                  <a:pt x="82" y="29"/>
                </a:cubicBezTo>
                <a:cubicBezTo>
                  <a:pt x="99" y="46"/>
                  <a:pt x="100" y="54"/>
                  <a:pt x="106" y="77"/>
                </a:cubicBezTo>
                <a:cubicBezTo>
                  <a:pt x="100" y="117"/>
                  <a:pt x="101" y="118"/>
                  <a:pt x="63" y="110"/>
                </a:cubicBezTo>
                <a:cubicBezTo>
                  <a:pt x="66" y="54"/>
                  <a:pt x="57" y="27"/>
                  <a:pt x="111" y="14"/>
                </a:cubicBezTo>
                <a:cubicBezTo>
                  <a:pt x="135" y="18"/>
                  <a:pt x="148" y="20"/>
                  <a:pt x="168" y="33"/>
                </a:cubicBezTo>
                <a:cubicBezTo>
                  <a:pt x="187" y="61"/>
                  <a:pt x="196" y="98"/>
                  <a:pt x="163" y="120"/>
                </a:cubicBezTo>
                <a:cubicBezTo>
                  <a:pt x="131" y="108"/>
                  <a:pt x="134" y="54"/>
                  <a:pt x="154" y="29"/>
                </a:cubicBezTo>
                <a:cubicBezTo>
                  <a:pt x="164" y="17"/>
                  <a:pt x="197" y="9"/>
                  <a:pt x="197" y="9"/>
                </a:cubicBezTo>
                <a:cubicBezTo>
                  <a:pt x="262" y="17"/>
                  <a:pt x="240" y="16"/>
                  <a:pt x="269" y="57"/>
                </a:cubicBezTo>
                <a:cubicBezTo>
                  <a:pt x="282" y="94"/>
                  <a:pt x="287" y="100"/>
                  <a:pt x="245" y="115"/>
                </a:cubicBezTo>
                <a:cubicBezTo>
                  <a:pt x="226" y="89"/>
                  <a:pt x="226" y="94"/>
                  <a:pt x="240" y="43"/>
                </a:cubicBezTo>
                <a:cubicBezTo>
                  <a:pt x="244" y="29"/>
                  <a:pt x="275" y="22"/>
                  <a:pt x="283" y="19"/>
                </a:cubicBezTo>
                <a:cubicBezTo>
                  <a:pt x="288" y="17"/>
                  <a:pt x="298" y="14"/>
                  <a:pt x="298" y="14"/>
                </a:cubicBezTo>
                <a:cubicBezTo>
                  <a:pt x="307" y="15"/>
                  <a:pt x="334" y="18"/>
                  <a:pt x="346" y="24"/>
                </a:cubicBezTo>
                <a:cubicBezTo>
                  <a:pt x="356" y="30"/>
                  <a:pt x="375" y="43"/>
                  <a:pt x="375" y="43"/>
                </a:cubicBezTo>
                <a:cubicBezTo>
                  <a:pt x="396" y="76"/>
                  <a:pt x="385" y="103"/>
                  <a:pt x="351" y="115"/>
                </a:cubicBezTo>
                <a:cubicBezTo>
                  <a:pt x="331" y="87"/>
                  <a:pt x="332" y="73"/>
                  <a:pt x="341" y="33"/>
                </a:cubicBezTo>
                <a:cubicBezTo>
                  <a:pt x="345" y="17"/>
                  <a:pt x="379" y="0"/>
                  <a:pt x="379" y="0"/>
                </a:cubicBezTo>
                <a:cubicBezTo>
                  <a:pt x="395" y="2"/>
                  <a:pt x="411" y="2"/>
                  <a:pt x="427" y="5"/>
                </a:cubicBezTo>
                <a:cubicBezTo>
                  <a:pt x="449" y="10"/>
                  <a:pt x="455" y="41"/>
                  <a:pt x="466" y="57"/>
                </a:cubicBezTo>
                <a:cubicBezTo>
                  <a:pt x="462" y="96"/>
                  <a:pt x="470" y="118"/>
                  <a:pt x="432" y="105"/>
                </a:cubicBezTo>
                <a:cubicBezTo>
                  <a:pt x="417" y="82"/>
                  <a:pt x="410" y="51"/>
                  <a:pt x="432" y="29"/>
                </a:cubicBezTo>
                <a:cubicBezTo>
                  <a:pt x="443" y="18"/>
                  <a:pt x="475" y="9"/>
                  <a:pt x="475" y="9"/>
                </a:cubicBezTo>
                <a:cubicBezTo>
                  <a:pt x="532" y="14"/>
                  <a:pt x="536" y="11"/>
                  <a:pt x="552" y="57"/>
                </a:cubicBezTo>
                <a:cubicBezTo>
                  <a:pt x="547" y="103"/>
                  <a:pt x="555" y="116"/>
                  <a:pt x="514" y="105"/>
                </a:cubicBezTo>
                <a:cubicBezTo>
                  <a:pt x="506" y="82"/>
                  <a:pt x="491" y="42"/>
                  <a:pt x="519" y="24"/>
                </a:cubicBezTo>
                <a:cubicBezTo>
                  <a:pt x="527" y="19"/>
                  <a:pt x="538" y="17"/>
                  <a:pt x="547" y="14"/>
                </a:cubicBezTo>
                <a:cubicBezTo>
                  <a:pt x="552" y="12"/>
                  <a:pt x="562" y="9"/>
                  <a:pt x="562" y="9"/>
                </a:cubicBezTo>
                <a:cubicBezTo>
                  <a:pt x="615" y="14"/>
                  <a:pt x="636" y="13"/>
                  <a:pt x="653" y="62"/>
                </a:cubicBezTo>
                <a:cubicBezTo>
                  <a:pt x="651" y="73"/>
                  <a:pt x="653" y="86"/>
                  <a:pt x="648" y="96"/>
                </a:cubicBezTo>
                <a:cubicBezTo>
                  <a:pt x="642" y="110"/>
                  <a:pt x="605" y="115"/>
                  <a:pt x="605" y="115"/>
                </a:cubicBezTo>
                <a:cubicBezTo>
                  <a:pt x="597" y="94"/>
                  <a:pt x="595" y="62"/>
                  <a:pt x="610" y="43"/>
                </a:cubicBezTo>
                <a:cubicBezTo>
                  <a:pt x="618" y="32"/>
                  <a:pt x="639" y="14"/>
                  <a:pt x="639" y="14"/>
                </a:cubicBezTo>
                <a:cubicBezTo>
                  <a:pt x="736" y="19"/>
                  <a:pt x="700" y="19"/>
                  <a:pt x="749" y="19"/>
                </a:cubicBezTo>
              </a:path>
            </a:pathLst>
          </a:cu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1" name="Date Placeholder 10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6/14/12</a:t>
            </a:r>
            <a:endParaRPr lang="en-US"/>
          </a:p>
        </p:txBody>
      </p:sp>
      <p:sp>
        <p:nvSpPr>
          <p:cNvPr id="102" name="Footer Placeholder 10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Hot QCD Matter - Lecture 4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7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000"/>
                                        <p:tgtEl>
                                          <p:spTgt spid="857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7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2000"/>
                                        <p:tgtEl>
                                          <p:spTgt spid="857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7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857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7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000"/>
                                        <p:tgtEl>
                                          <p:spTgt spid="857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1000"/>
                                        <p:tgtEl>
                                          <p:spTgt spid="857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1000"/>
                                        <p:tgtEl>
                                          <p:spTgt spid="857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2000"/>
                                        <p:tgtEl>
                                          <p:spTgt spid="85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7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2000"/>
                                        <p:tgtEl>
                                          <p:spTgt spid="857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9000"/>
                            </p:stCondLst>
                            <p:childTnLst>
                              <p:par>
                                <p:cTn id="4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1000"/>
                                        <p:tgtEl>
                                          <p:spTgt spid="857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7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1000"/>
                                        <p:tgtEl>
                                          <p:spTgt spid="857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0"/>
                            </p:stCondLst>
                            <p:childTnLst>
                              <p:par>
                                <p:cTn id="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1000"/>
                                        <p:tgtEl>
                                          <p:spTgt spid="857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1000"/>
                            </p:stCondLst>
                            <p:childTnLst>
                              <p:par>
                                <p:cTn id="5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2000"/>
                            </p:stCondLst>
                            <p:childTnLst>
                              <p:par>
                                <p:cTn id="61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2500"/>
                            </p:stCondLst>
                            <p:childTnLst>
                              <p:par>
                                <p:cTn id="66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30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5000"/>
                            </p:stCondLst>
                            <p:childTnLst>
                              <p:par>
                                <p:cTn id="77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5500"/>
                            </p:stCondLst>
                            <p:childTnLst>
                              <p:par>
                                <p:cTn id="8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6000"/>
                            </p:stCondLst>
                            <p:childTnLst>
                              <p:par>
                                <p:cTn id="8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7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9" dur="1000"/>
                                        <p:tgtEl>
                                          <p:spTgt spid="857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4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7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857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7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5" dur="1000"/>
                                        <p:tgtEl>
                                          <p:spTgt spid="857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7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1000"/>
                                        <p:tgtEl>
                                          <p:spTgt spid="857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7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857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7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4" dur="1000"/>
                                        <p:tgtEl>
                                          <p:spTgt spid="857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7500"/>
                            </p:stCondLst>
                            <p:childTnLst>
                              <p:par>
                                <p:cTn id="10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7093" grpId="0" animBg="1"/>
      <p:bldP spid="857094" grpId="0" animBg="1"/>
      <p:bldP spid="857095" grpId="0" animBg="1"/>
      <p:bldP spid="857096" grpId="0" animBg="1"/>
      <p:bldP spid="857097" grpId="0" animBg="1"/>
      <p:bldP spid="857098" grpId="0" animBg="1"/>
      <p:bldP spid="857099" grpId="0" animBg="1"/>
      <p:bldP spid="857108" grpId="0" animBg="1"/>
      <p:bldP spid="857131" grpId="0" animBg="1"/>
      <p:bldP spid="857132" grpId="0" animBg="1"/>
      <p:bldP spid="857150" grpId="0" animBg="1"/>
      <p:bldP spid="857157" grpId="0" animBg="1"/>
      <p:bldP spid="857158" grpId="0" animBg="1"/>
      <p:bldP spid="857178" grpId="0" animBg="1"/>
      <p:bldP spid="857182" grpId="0" animBg="1"/>
      <p:bldP spid="857183" grpId="0" animBg="1"/>
      <p:bldP spid="857187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Content Placeholder 5" descr="tc_R_Ratio_gr_0.eps"/>
          <p:cNvPicPr>
            <a:picLocks noGrp="1" noChangeAspect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0" y="1266825"/>
            <a:ext cx="4648200" cy="45085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8915400" cy="10668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>
                <a:ea typeface="+mj-ea"/>
                <a:cs typeface="+mj-cs"/>
              </a:rPr>
              <a:t>Inclusive cross-section ratio in </a:t>
            </a:r>
            <a:r>
              <a:rPr lang="en-US" dirty="0" err="1" smtClean="0">
                <a:ea typeface="+mj-ea"/>
                <a:cs typeface="+mj-cs"/>
              </a:rPr>
              <a:t>p+p</a:t>
            </a:r>
            <a:r>
              <a:rPr lang="en-US" dirty="0" smtClean="0">
                <a:ea typeface="+mj-ea"/>
                <a:cs typeface="+mj-cs"/>
              </a:rPr>
              <a:t>: </a:t>
            </a:r>
            <a:br>
              <a:rPr lang="en-US" dirty="0" smtClean="0">
                <a:ea typeface="+mj-ea"/>
                <a:cs typeface="+mj-cs"/>
              </a:rPr>
            </a:br>
            <a:r>
              <a:rPr lang="en-US" dirty="0" smtClean="0">
                <a:ea typeface="+mj-ea"/>
                <a:cs typeface="+mj-cs"/>
              </a:rPr>
              <a:t>compare to NLO </a:t>
            </a:r>
            <a:r>
              <a:rPr lang="en-US" dirty="0" err="1" smtClean="0">
                <a:ea typeface="+mj-ea"/>
                <a:cs typeface="+mj-cs"/>
              </a:rPr>
              <a:t>pQCD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7C5775-E678-BE45-A2A5-7A61B07F612E}" type="slidenum">
              <a:rPr lang="en-US" smtClean="0"/>
              <a:pPr>
                <a:defRPr/>
              </a:pPr>
              <a:t>40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73075" y="5638800"/>
            <a:ext cx="3413125" cy="708025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200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Narrowing of structure with increasing energy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178425" y="1295400"/>
            <a:ext cx="3306763" cy="646113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>
              <a:defRPr/>
            </a:pPr>
            <a:r>
              <a:rPr lang="en-US" sz="1800" dirty="0"/>
              <a:t>NLO </a:t>
            </a:r>
            <a:r>
              <a:rPr lang="en-US" sz="1800" dirty="0" err="1"/>
              <a:t>pQCD</a:t>
            </a:r>
            <a:r>
              <a:rPr lang="en-US" sz="1800" dirty="0"/>
              <a:t> calculation</a:t>
            </a:r>
          </a:p>
          <a:p>
            <a:pPr>
              <a:defRPr/>
            </a:pPr>
            <a:r>
              <a:rPr lang="en-US" sz="1800" dirty="0"/>
              <a:t>W. </a:t>
            </a:r>
            <a:r>
              <a:rPr lang="en-US" sz="1800" dirty="0" err="1"/>
              <a:t>Vogelsang</a:t>
            </a:r>
            <a:r>
              <a:rPr lang="en-US" sz="1800" dirty="0"/>
              <a:t> – priv. comm. 2009</a:t>
            </a:r>
          </a:p>
        </p:txBody>
      </p:sp>
      <p:sp>
        <p:nvSpPr>
          <p:cNvPr id="35847" name="TextBox 24"/>
          <p:cNvSpPr txBox="1">
            <a:spLocks noChangeArrowheads="1"/>
          </p:cNvSpPr>
          <p:nvPr/>
        </p:nvSpPr>
        <p:spPr bwMode="auto">
          <a:xfrm>
            <a:off x="1374775" y="4044950"/>
            <a:ext cx="21875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800"/>
              <a:t>Solid lines: </a:t>
            </a:r>
          </a:p>
          <a:p>
            <a:r>
              <a:rPr lang="en-US" sz="1800"/>
              <a:t>Pythia – particle level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216525" y="5867400"/>
            <a:ext cx="3198813" cy="708025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US" sz="2000" dirty="0"/>
              <a:t>NLO: narrower jet profile</a:t>
            </a:r>
          </a:p>
          <a:p>
            <a:pPr lvl="1">
              <a:defRPr/>
            </a:pPr>
            <a:r>
              <a:rPr lang="en-US" sz="2000" dirty="0" err="1">
                <a:latin typeface="Wingdings"/>
                <a:ea typeface="Wingdings"/>
                <a:cs typeface="Wingdings"/>
              </a:rPr>
              <a:t></a:t>
            </a:r>
            <a:r>
              <a:rPr lang="en-US" sz="2000" dirty="0" err="1"/>
              <a:t>hadronization</a:t>
            </a:r>
            <a:r>
              <a:rPr lang="en-US" sz="2000" dirty="0"/>
              <a:t> effects?</a:t>
            </a:r>
          </a:p>
        </p:txBody>
      </p:sp>
      <p:sp>
        <p:nvSpPr>
          <p:cNvPr id="35849" name="Date Placeholder 14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latin typeface="Times New Roman" charset="0"/>
                <a:ea typeface="ＭＳ Ｐゴシック" charset="-128"/>
                <a:cs typeface="ＭＳ Ｐゴシック" charset="-128"/>
              </a:rPr>
              <a:t>6/14/12</a:t>
            </a:r>
            <a:endParaRPr lang="en-US" smtClean="0"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5850" name="Footer Placeholder 1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latin typeface="Times New Roman" charset="0"/>
                <a:ea typeface="ＭＳ Ｐゴシック" charset="-128"/>
                <a:cs typeface="ＭＳ Ｐゴシック" charset="-128"/>
              </a:rPr>
              <a:t>Hot QCD Matter - Lecture 4</a:t>
            </a:r>
          </a:p>
        </p:txBody>
      </p:sp>
      <p:cxnSp>
        <p:nvCxnSpPr>
          <p:cNvPr id="24" name="Straight Connector 23"/>
          <p:cNvCxnSpPr/>
          <p:nvPr/>
        </p:nvCxnSpPr>
        <p:spPr>
          <a:xfrm>
            <a:off x="685800" y="3200400"/>
            <a:ext cx="3505200" cy="1588"/>
          </a:xfrm>
          <a:prstGeom prst="line">
            <a:avLst/>
          </a:prstGeom>
          <a:ln w="25400" cap="flat" cmpd="sng" algn="ctr">
            <a:solidFill>
              <a:srgbClr val="008000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" name="Group 33"/>
          <p:cNvGrpSpPr>
            <a:grpSpLocks/>
          </p:cNvGrpSpPr>
          <p:nvPr/>
        </p:nvGrpSpPr>
        <p:grpSpPr bwMode="auto">
          <a:xfrm>
            <a:off x="5029200" y="2133600"/>
            <a:ext cx="3352800" cy="3730625"/>
            <a:chOff x="5029200" y="2133600"/>
            <a:chExt cx="3352800" cy="3730172"/>
          </a:xfrm>
        </p:grpSpPr>
        <p:pic>
          <p:nvPicPr>
            <p:cNvPr id="35854" name="Picture 20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029200" y="2133600"/>
              <a:ext cx="3352800" cy="37301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27" name="Straight Connector 26"/>
            <p:cNvCxnSpPr/>
            <p:nvPr/>
          </p:nvCxnSpPr>
          <p:spPr>
            <a:xfrm>
              <a:off x="5410200" y="4114559"/>
              <a:ext cx="2743200" cy="1588"/>
            </a:xfrm>
            <a:prstGeom prst="line">
              <a:avLst/>
            </a:prstGeom>
            <a:ln w="25400" cap="flat" cmpd="sng" algn="ctr">
              <a:solidFill>
                <a:srgbClr val="008000"/>
              </a:solidFill>
              <a:prstDash val="sysDash"/>
              <a:round/>
              <a:headEnd type="none" w="med" len="med"/>
              <a:tailEnd type="none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1" name="Straight Arrow Connector 30"/>
          <p:cNvCxnSpPr/>
          <p:nvPr/>
        </p:nvCxnSpPr>
        <p:spPr>
          <a:xfrm>
            <a:off x="4267200" y="3276600"/>
            <a:ext cx="914400" cy="762000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94618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301995" y="6525680"/>
            <a:ext cx="2895600" cy="365125"/>
          </a:xfrm>
        </p:spPr>
        <p:txBody>
          <a:bodyPr/>
          <a:lstStyle/>
          <a:p>
            <a:r>
              <a:rPr lang="en-US" smtClean="0"/>
              <a:t>Hot QCD Matter - Lecture 4</a:t>
            </a:r>
            <a:endParaRPr lang="en-US"/>
          </a:p>
        </p:txBody>
      </p:sp>
      <p:sp>
        <p:nvSpPr>
          <p:cNvPr id="1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807195" y="6525680"/>
            <a:ext cx="2133600" cy="365125"/>
          </a:xfrm>
        </p:spPr>
        <p:txBody>
          <a:bodyPr/>
          <a:lstStyle/>
          <a:p>
            <a:fld id="{27FDF291-9488-004A-AF3B-677D813B4963}" type="slidenum">
              <a:rPr lang="en-US"/>
              <a:pPr/>
              <a:t>41</a:t>
            </a:fld>
            <a:endParaRPr lang="en-US"/>
          </a:p>
        </p:txBody>
      </p:sp>
      <p:graphicFrame>
        <p:nvGraphicFramePr>
          <p:cNvPr id="716838" name="Object 38"/>
          <p:cNvGraphicFramePr>
            <a:graphicFrameLocks noChangeAspect="1"/>
          </p:cNvGraphicFramePr>
          <p:nvPr/>
        </p:nvGraphicFramePr>
        <p:xfrm>
          <a:off x="2455330" y="5579530"/>
          <a:ext cx="6180138" cy="868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5" name="Equation" r:id="rId3" imgW="3695400" imgH="444240" progId="Equation.3">
                  <p:embed/>
                </p:oleObj>
              </mc:Choice>
              <mc:Fallback>
                <p:oleObj name="Equation" r:id="rId3" imgW="3695400" imgH="44424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55330" y="5579530"/>
                        <a:ext cx="6180138" cy="868363"/>
                      </a:xfrm>
                      <a:prstGeom prst="rect">
                        <a:avLst/>
                      </a:prstGeom>
                      <a:solidFill>
                        <a:srgbClr val="FFFFCC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6804" name="Rectangle 4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077200" cy="6096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Jet </a:t>
            </a:r>
            <a:r>
              <a:rPr lang="en-US" sz="3200" dirty="0" err="1" smtClean="0"/>
              <a:t>hadronization</a:t>
            </a:r>
            <a:endParaRPr lang="en-US" sz="3200" dirty="0"/>
          </a:p>
        </p:txBody>
      </p:sp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2692395" y="1159930"/>
            <a:ext cx="6477000" cy="4267200"/>
            <a:chOff x="192" y="400"/>
            <a:chExt cx="3258" cy="2228"/>
          </a:xfrm>
        </p:grpSpPr>
        <p:pic>
          <p:nvPicPr>
            <p:cNvPr id="716805" name="Picture 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92" y="432"/>
              <a:ext cx="3258" cy="219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</p:pic>
        <p:sp>
          <p:nvSpPr>
            <p:cNvPr id="716816" name="Rectangle 16"/>
            <p:cNvSpPr>
              <a:spLocks noChangeArrowheads="1"/>
            </p:cNvSpPr>
            <p:nvPr/>
          </p:nvSpPr>
          <p:spPr bwMode="auto">
            <a:xfrm>
              <a:off x="1632" y="2160"/>
              <a:ext cx="1256" cy="280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716817" name="Rectangle 17"/>
            <p:cNvSpPr>
              <a:spLocks noChangeArrowheads="1"/>
            </p:cNvSpPr>
            <p:nvPr/>
          </p:nvSpPr>
          <p:spPr bwMode="auto">
            <a:xfrm>
              <a:off x="832" y="400"/>
              <a:ext cx="264" cy="72"/>
            </a:xfrm>
            <a:prstGeom prst="rect">
              <a:avLst/>
            </a:prstGeom>
            <a:solidFill>
              <a:schemeClr val="bg1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</p:grpSp>
      <p:sp>
        <p:nvSpPr>
          <p:cNvPr id="716832" name="Rectangle 32"/>
          <p:cNvSpPr>
            <a:spLocks noChangeArrowheads="1"/>
          </p:cNvSpPr>
          <p:nvPr/>
        </p:nvSpPr>
        <p:spPr bwMode="auto">
          <a:xfrm>
            <a:off x="3073395" y="1769530"/>
            <a:ext cx="2667000" cy="7620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716834" name="Text Box 34"/>
          <p:cNvSpPr txBox="1">
            <a:spLocks noChangeArrowheads="1"/>
          </p:cNvSpPr>
          <p:nvPr/>
        </p:nvSpPr>
        <p:spPr bwMode="auto">
          <a:xfrm>
            <a:off x="558795" y="914400"/>
            <a:ext cx="4724400" cy="4616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2400" dirty="0" err="1">
                <a:latin typeface="Times New Roman"/>
                <a:cs typeface="Times New Roman"/>
              </a:rPr>
              <a:t>pQCD</a:t>
            </a:r>
            <a:r>
              <a:rPr lang="en-US" sz="2400" dirty="0">
                <a:latin typeface="Times New Roman"/>
                <a:cs typeface="Times New Roman"/>
              </a:rPr>
              <a:t> </a:t>
            </a:r>
            <a:r>
              <a:rPr lang="en-US" sz="2400" dirty="0" smtClean="0">
                <a:latin typeface="Times New Roman"/>
                <a:cs typeface="Times New Roman"/>
              </a:rPr>
              <a:t>factorization:</a:t>
            </a:r>
            <a:endParaRPr lang="en-US" sz="2400" dirty="0">
              <a:latin typeface="Times New Roman"/>
              <a:cs typeface="Times New Roman"/>
            </a:endParaRPr>
          </a:p>
        </p:txBody>
      </p:sp>
      <p:sp>
        <p:nvSpPr>
          <p:cNvPr id="20" name="Line 26"/>
          <p:cNvSpPr>
            <a:spLocks noChangeShapeType="1"/>
          </p:cNvSpPr>
          <p:nvPr/>
        </p:nvSpPr>
        <p:spPr bwMode="auto">
          <a:xfrm flipH="1" flipV="1">
            <a:off x="6507993" y="2531530"/>
            <a:ext cx="1544128" cy="312420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22" name="Oval 25"/>
          <p:cNvSpPr>
            <a:spLocks noChangeArrowheads="1"/>
          </p:cNvSpPr>
          <p:nvPr/>
        </p:nvSpPr>
        <p:spPr bwMode="auto">
          <a:xfrm>
            <a:off x="7263867" y="5655730"/>
            <a:ext cx="1676927" cy="711200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wrap="square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3" name="Text Box 34"/>
          <p:cNvSpPr txBox="1">
            <a:spLocks noChangeArrowheads="1"/>
          </p:cNvSpPr>
          <p:nvPr/>
        </p:nvSpPr>
        <p:spPr bwMode="auto">
          <a:xfrm>
            <a:off x="558795" y="2299395"/>
            <a:ext cx="4724400" cy="4616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lvl="1"/>
            <a:r>
              <a:rPr lang="en-US" sz="2400" dirty="0" smtClean="0">
                <a:solidFill>
                  <a:srgbClr val="FF0000"/>
                </a:solidFill>
                <a:latin typeface="Times New Roman"/>
                <a:cs typeface="Times New Roman"/>
              </a:rPr>
              <a:t>+ </a:t>
            </a:r>
            <a:r>
              <a:rPr lang="en-US" sz="2400" dirty="0">
                <a:solidFill>
                  <a:srgbClr val="FF0000"/>
                </a:solidFill>
                <a:latin typeface="Times New Roman"/>
                <a:cs typeface="Times New Roman"/>
              </a:rPr>
              <a:t>fragmentation fn </a:t>
            </a:r>
            <a:r>
              <a:rPr lang="en-US" sz="2400" i="1" dirty="0">
                <a:solidFill>
                  <a:srgbClr val="FF0000"/>
                </a:solidFill>
                <a:latin typeface="Times New Roman"/>
                <a:cs typeface="Times New Roman"/>
              </a:rPr>
              <a:t>D</a:t>
            </a:r>
            <a:r>
              <a:rPr lang="en-US" sz="2400" i="1" baseline="-25000" dirty="0">
                <a:solidFill>
                  <a:srgbClr val="FF0000"/>
                </a:solidFill>
                <a:latin typeface="Times New Roman"/>
                <a:cs typeface="Times New Roman"/>
              </a:rPr>
              <a:t>h/</a:t>
            </a:r>
            <a:r>
              <a:rPr lang="en-US" sz="2400" i="1" baseline="-25000" dirty="0" err="1">
                <a:solidFill>
                  <a:srgbClr val="FF0000"/>
                </a:solidFill>
                <a:latin typeface="Times New Roman"/>
                <a:cs typeface="Times New Roman"/>
              </a:rPr>
              <a:t>c</a:t>
            </a:r>
            <a:endParaRPr lang="en-US" sz="2400" i="1" baseline="-25000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24" name="Text Box 34"/>
          <p:cNvSpPr txBox="1">
            <a:spLocks noChangeArrowheads="1"/>
          </p:cNvSpPr>
          <p:nvPr/>
        </p:nvSpPr>
        <p:spPr bwMode="auto">
          <a:xfrm>
            <a:off x="558795" y="1837730"/>
            <a:ext cx="4724400" cy="4616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lvl="1"/>
            <a:r>
              <a:rPr lang="en-US" sz="2400" dirty="0" smtClean="0">
                <a:solidFill>
                  <a:srgbClr val="0000FF"/>
                </a:solidFill>
                <a:latin typeface="Times New Roman"/>
                <a:cs typeface="Times New Roman"/>
              </a:rPr>
              <a:t>+ </a:t>
            </a:r>
            <a:r>
              <a:rPr lang="en-US" sz="2400" dirty="0" err="1">
                <a:solidFill>
                  <a:srgbClr val="0000FF"/>
                </a:solidFill>
                <a:latin typeface="Times New Roman"/>
                <a:cs typeface="Times New Roman"/>
              </a:rPr>
              <a:t>partonic</a:t>
            </a:r>
            <a:r>
              <a:rPr lang="en-US" sz="2400" dirty="0">
                <a:solidFill>
                  <a:srgbClr val="0000FF"/>
                </a:solidFill>
                <a:latin typeface="Times New Roman"/>
                <a:cs typeface="Times New Roman"/>
              </a:rPr>
              <a:t> cross section </a:t>
            </a:r>
            <a:r>
              <a:rPr lang="en-US" sz="2400" dirty="0" err="1" smtClean="0">
                <a:solidFill>
                  <a:srgbClr val="0000FF"/>
                </a:solidFill>
                <a:latin typeface="Symbol" charset="2"/>
                <a:cs typeface="Symbol" charset="2"/>
              </a:rPr>
              <a:t>s</a:t>
            </a:r>
            <a:endParaRPr lang="en-US" sz="2400" dirty="0" smtClean="0">
              <a:solidFill>
                <a:srgbClr val="0000FF"/>
              </a:solidFill>
              <a:latin typeface="Symbol" charset="2"/>
              <a:cs typeface="Symbol" charset="2"/>
            </a:endParaRPr>
          </a:p>
        </p:txBody>
      </p:sp>
      <p:sp>
        <p:nvSpPr>
          <p:cNvPr id="25" name="Text Box 34"/>
          <p:cNvSpPr txBox="1">
            <a:spLocks noChangeArrowheads="1"/>
          </p:cNvSpPr>
          <p:nvPr/>
        </p:nvSpPr>
        <p:spPr bwMode="auto">
          <a:xfrm>
            <a:off x="558795" y="1376065"/>
            <a:ext cx="4724400" cy="46166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lvl="1"/>
            <a:r>
              <a:rPr lang="en-US" sz="2400" dirty="0" err="1" smtClean="0">
                <a:solidFill>
                  <a:srgbClr val="008000"/>
                </a:solidFill>
                <a:latin typeface="Times New Roman"/>
                <a:cs typeface="Times New Roman"/>
              </a:rPr>
              <a:t>parton</a:t>
            </a:r>
            <a:r>
              <a:rPr lang="en-US" sz="2400" dirty="0" smtClean="0">
                <a:solidFill>
                  <a:srgbClr val="008000"/>
                </a:solidFill>
                <a:latin typeface="Times New Roman"/>
                <a:cs typeface="Times New Roman"/>
              </a:rPr>
              <a:t> </a:t>
            </a:r>
            <a:r>
              <a:rPr lang="en-US" sz="2400" dirty="0">
                <a:solidFill>
                  <a:srgbClr val="008000"/>
                </a:solidFill>
                <a:latin typeface="Times New Roman"/>
                <a:cs typeface="Times New Roman"/>
              </a:rPr>
              <a:t>distribution fn  </a:t>
            </a:r>
            <a:r>
              <a:rPr lang="en-US" sz="2400" i="1" dirty="0" err="1">
                <a:solidFill>
                  <a:srgbClr val="008000"/>
                </a:solidFill>
                <a:latin typeface="Times New Roman"/>
                <a:cs typeface="Times New Roman"/>
              </a:rPr>
              <a:t>f</a:t>
            </a:r>
            <a:r>
              <a:rPr lang="en-US" sz="2400" i="1" baseline="-25000" dirty="0" err="1">
                <a:solidFill>
                  <a:srgbClr val="008000"/>
                </a:solidFill>
                <a:latin typeface="Times New Roman"/>
                <a:cs typeface="Times New Roman"/>
              </a:rPr>
              <a:t>a</a:t>
            </a:r>
            <a:r>
              <a:rPr lang="en-US" sz="2400" i="1" baseline="-25000" dirty="0">
                <a:solidFill>
                  <a:srgbClr val="008000"/>
                </a:solidFill>
                <a:latin typeface="Times New Roman"/>
                <a:cs typeface="Times New Roman"/>
              </a:rPr>
              <a:t>/</a:t>
            </a:r>
            <a:r>
              <a:rPr lang="en-US" sz="2400" i="1" baseline="-25000" dirty="0" smtClean="0">
                <a:solidFill>
                  <a:srgbClr val="008000"/>
                </a:solidFill>
                <a:latin typeface="Times New Roman"/>
                <a:cs typeface="Times New Roman"/>
              </a:rPr>
              <a:t>A</a:t>
            </a:r>
            <a:endParaRPr lang="en-US" sz="2400" i="1" baseline="-25000" dirty="0">
              <a:solidFill>
                <a:srgbClr val="008000"/>
              </a:solidFill>
              <a:latin typeface="Times New Roman"/>
              <a:cs typeface="Times New Roman"/>
            </a:endParaRP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6/14/12</a:t>
            </a:r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791200" y="1676400"/>
            <a:ext cx="1371600" cy="1295400"/>
          </a:xfrm>
          <a:prstGeom prst="ellipse">
            <a:avLst/>
          </a:prstGeom>
          <a:noFill/>
          <a:ln w="825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2619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itle 8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838200"/>
          </a:xfrm>
        </p:spPr>
        <p:txBody>
          <a:bodyPr/>
          <a:lstStyle/>
          <a:p>
            <a:r>
              <a:rPr lang="en-US" smtClean="0"/>
              <a:t>Hadronization effects: HERWIG vs. PYTHIA</a:t>
            </a:r>
          </a:p>
        </p:txBody>
      </p:sp>
      <p:sp>
        <p:nvSpPr>
          <p:cNvPr id="37891" name="Date Placeholder 4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latin typeface="Times New Roman" charset="0"/>
                <a:ea typeface="ＭＳ Ｐゴシック" charset="-128"/>
                <a:cs typeface="ＭＳ Ｐゴシック" charset="-128"/>
              </a:rPr>
              <a:t>6/14/12</a:t>
            </a:r>
            <a:endParaRPr lang="en-US" smtClean="0"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37892" name="Footer Placeholder 5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latin typeface="Times New Roman" charset="0"/>
                <a:ea typeface="ＭＳ Ｐゴシック" charset="-128"/>
                <a:cs typeface="ＭＳ Ｐゴシック" charset="-128"/>
              </a:rPr>
              <a:t>Hot QCD Matter - Lecture 4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B2EF5F4-68CE-5742-A017-DEFB296EC9CC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  <p:sp>
        <p:nvSpPr>
          <p:cNvPr id="37894" name="TextBox 10"/>
          <p:cNvSpPr txBox="1">
            <a:spLocks noChangeArrowheads="1"/>
          </p:cNvSpPr>
          <p:nvPr/>
        </p:nvSpPr>
        <p:spPr bwMode="auto">
          <a:xfrm>
            <a:off x="1371600" y="5570538"/>
            <a:ext cx="6934200" cy="40011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2000" dirty="0">
                <a:latin typeface="Times New Roman" charset="0"/>
              </a:rPr>
              <a:t>Different </a:t>
            </a:r>
            <a:r>
              <a:rPr lang="en-US" sz="2000" dirty="0" err="1">
                <a:latin typeface="Times New Roman" charset="0"/>
              </a:rPr>
              <a:t>hadronization</a:t>
            </a:r>
            <a:r>
              <a:rPr lang="en-US" sz="2000" dirty="0">
                <a:latin typeface="Times New Roman" charset="0"/>
              </a:rPr>
              <a:t> models </a:t>
            </a:r>
            <a:r>
              <a:rPr lang="en-US" sz="2000" dirty="0" smtClean="0">
                <a:latin typeface="Times New Roman" charset="0"/>
              </a:rPr>
              <a:t>generate closely </a:t>
            </a:r>
            <a:r>
              <a:rPr lang="en-US" sz="2000" dirty="0">
                <a:latin typeface="Times New Roman" charset="0"/>
              </a:rPr>
              <a:t>similar </a:t>
            </a:r>
            <a:r>
              <a:rPr lang="en-US" sz="2000" dirty="0" smtClean="0">
                <a:latin typeface="Times New Roman" charset="0"/>
              </a:rPr>
              <a:t>ratios</a:t>
            </a:r>
            <a:endParaRPr lang="en-US" sz="2000" dirty="0">
              <a:latin typeface="Times New Roman" charset="0"/>
            </a:endParaRPr>
          </a:p>
        </p:txBody>
      </p:sp>
      <p:pic>
        <p:nvPicPr>
          <p:cNvPr id="37895" name="Picture 1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0" y="914400"/>
            <a:ext cx="6477000" cy="439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988731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itle 1"/>
          <p:cNvSpPr>
            <a:spLocks noGrp="1"/>
          </p:cNvSpPr>
          <p:nvPr>
            <p:ph type="title"/>
          </p:nvPr>
        </p:nvSpPr>
        <p:spPr>
          <a:xfrm>
            <a:off x="417513" y="0"/>
            <a:ext cx="8229600" cy="914400"/>
          </a:xfrm>
        </p:spPr>
        <p:txBody>
          <a:bodyPr/>
          <a:lstStyle/>
          <a:p>
            <a:pPr eaLnBrk="1" hangingPunct="1"/>
            <a:r>
              <a:rPr lang="en-US" smtClean="0"/>
              <a:t>σ(R=0.2)/σ(R=0.4) : NNLO calculation  </a:t>
            </a:r>
          </a:p>
        </p:txBody>
      </p:sp>
      <p:pic>
        <p:nvPicPr>
          <p:cNvPr id="38915" name="Picture 6"/>
          <p:cNvPicPr>
            <a:picLocks noChangeAspect="1"/>
          </p:cNvPicPr>
          <p:nvPr/>
        </p:nvPicPr>
        <p:blipFill>
          <a:blip r:embed="rId2"/>
          <a:srcRect l="7423" t="8400" r="30618" b="10800"/>
          <a:stretch>
            <a:fillRect/>
          </a:stretch>
        </p:blipFill>
        <p:spPr bwMode="auto">
          <a:xfrm>
            <a:off x="1066800" y="914400"/>
            <a:ext cx="4992688" cy="503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6" name="TextBox 30"/>
          <p:cNvSpPr txBox="1">
            <a:spLocks noChangeArrowheads="1"/>
          </p:cNvSpPr>
          <p:nvPr/>
        </p:nvSpPr>
        <p:spPr bwMode="auto">
          <a:xfrm>
            <a:off x="1981200" y="4802188"/>
            <a:ext cx="1255713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800"/>
              <a:t>|η|&lt;0.6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9B2E1F-4781-584C-86A9-CF5FBAAD0F6C}" type="slidenum">
              <a:rPr lang="en-US" smtClean="0"/>
              <a:pPr>
                <a:defRPr/>
              </a:pPr>
              <a:t>43</a:t>
            </a:fld>
            <a:endParaRPr lang="en-US"/>
          </a:p>
        </p:txBody>
      </p:sp>
      <p:sp>
        <p:nvSpPr>
          <p:cNvPr id="38918" name="Footer Placeholder 19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latin typeface="Times New Roman" charset="0"/>
                <a:ea typeface="ＭＳ Ｐゴシック" charset="-128"/>
                <a:cs typeface="ＭＳ Ｐゴシック" charset="-128"/>
              </a:rPr>
              <a:t>Hot QCD Matter - Lecture 4</a:t>
            </a:r>
          </a:p>
        </p:txBody>
      </p:sp>
      <p:sp>
        <p:nvSpPr>
          <p:cNvPr id="38919" name="Date Placeholder 20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latin typeface="Times New Roman" charset="0"/>
                <a:ea typeface="ＭＳ Ｐゴシック" charset="-128"/>
                <a:cs typeface="ＭＳ Ｐゴシック" charset="-128"/>
              </a:rPr>
              <a:t>6/14/12</a:t>
            </a:r>
            <a:endParaRPr lang="en-US" smtClean="0"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029200" y="609600"/>
            <a:ext cx="3668713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i="1" dirty="0">
                <a:latin typeface="+mn-lt"/>
                <a:ea typeface="+mn-ea"/>
                <a:cs typeface="+mn-cs"/>
              </a:rPr>
              <a:t>G. </a:t>
            </a:r>
            <a:r>
              <a:rPr lang="en-US" sz="2000" i="1" dirty="0" err="1">
                <a:latin typeface="+mn-lt"/>
                <a:ea typeface="+mn-ea"/>
                <a:cs typeface="+mn-cs"/>
              </a:rPr>
              <a:t>Soyez</a:t>
            </a:r>
            <a:r>
              <a:rPr lang="en-US" sz="2000" i="1" dirty="0">
                <a:latin typeface="+mn-lt"/>
                <a:ea typeface="+mn-ea"/>
                <a:cs typeface="+mn-cs"/>
              </a:rPr>
              <a:t>, private communication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019800" y="1906588"/>
            <a:ext cx="1317625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rgbClr val="008000"/>
                </a:solidFill>
                <a:latin typeface="+mn-lt"/>
                <a:ea typeface="+mn-ea"/>
                <a:cs typeface="+mn-cs"/>
              </a:rPr>
              <a:t>QCD NLO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142038" y="2363788"/>
            <a:ext cx="2392362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QCD NNLO</a:t>
            </a:r>
          </a:p>
          <a:p>
            <a:pPr>
              <a:defRPr/>
            </a:pPr>
            <a:r>
              <a:rPr lang="en-US" sz="2000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PYTHIA </a:t>
            </a:r>
            <a:r>
              <a:rPr lang="en-US" sz="2000" dirty="0" err="1">
                <a:solidFill>
                  <a:srgbClr val="FF0000"/>
                </a:solidFill>
                <a:latin typeface="+mn-lt"/>
                <a:ea typeface="+mn-ea"/>
                <a:cs typeface="+mn-cs"/>
              </a:rPr>
              <a:t>parton</a:t>
            </a:r>
            <a:r>
              <a:rPr lang="en-US" sz="2000" dirty="0">
                <a:solidFill>
                  <a:srgbClr val="FF0000"/>
                </a:solidFill>
                <a:latin typeface="+mn-lt"/>
                <a:ea typeface="+mn-ea"/>
                <a:cs typeface="+mn-cs"/>
              </a:rPr>
              <a:t> level</a:t>
            </a:r>
          </a:p>
        </p:txBody>
      </p:sp>
      <p:sp>
        <p:nvSpPr>
          <p:cNvPr id="28" name="Left Brace 27"/>
          <p:cNvSpPr/>
          <p:nvPr/>
        </p:nvSpPr>
        <p:spPr>
          <a:xfrm>
            <a:off x="5943600" y="2439988"/>
            <a:ext cx="228600" cy="533400"/>
          </a:xfrm>
          <a:prstGeom prst="leftBrac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29" name="TextBox 28"/>
          <p:cNvSpPr txBox="1"/>
          <p:nvPr/>
        </p:nvSpPr>
        <p:spPr>
          <a:xfrm>
            <a:off x="6248400" y="3125788"/>
            <a:ext cx="2535238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rgbClr val="000090"/>
                </a:solidFill>
                <a:latin typeface="+mn-lt"/>
                <a:ea typeface="+mn-ea"/>
                <a:cs typeface="+mn-cs"/>
              </a:rPr>
              <a:t>PYTHIA </a:t>
            </a:r>
            <a:r>
              <a:rPr lang="en-US" sz="2000" dirty="0" err="1">
                <a:solidFill>
                  <a:srgbClr val="000090"/>
                </a:solidFill>
                <a:latin typeface="+mn-lt"/>
                <a:ea typeface="+mn-ea"/>
                <a:cs typeface="+mn-cs"/>
              </a:rPr>
              <a:t>hadron</a:t>
            </a:r>
            <a:r>
              <a:rPr lang="en-US" sz="2000" dirty="0">
                <a:solidFill>
                  <a:srgbClr val="000090"/>
                </a:solidFill>
                <a:latin typeface="+mn-lt"/>
                <a:ea typeface="+mn-ea"/>
                <a:cs typeface="+mn-cs"/>
              </a:rPr>
              <a:t> level</a:t>
            </a:r>
          </a:p>
          <a:p>
            <a:pPr>
              <a:defRPr/>
            </a:pPr>
            <a:r>
              <a:rPr lang="en-US" sz="2000" dirty="0">
                <a:solidFill>
                  <a:srgbClr val="000090"/>
                </a:solidFill>
                <a:latin typeface="+mn-lt"/>
                <a:ea typeface="+mn-ea"/>
                <a:cs typeface="+mn-cs"/>
              </a:rPr>
              <a:t>HERWIG </a:t>
            </a:r>
            <a:r>
              <a:rPr lang="en-US" sz="2000" dirty="0" err="1">
                <a:solidFill>
                  <a:srgbClr val="000090"/>
                </a:solidFill>
                <a:latin typeface="+mn-lt"/>
                <a:ea typeface="+mn-ea"/>
                <a:cs typeface="+mn-cs"/>
              </a:rPr>
              <a:t>hadron</a:t>
            </a:r>
            <a:r>
              <a:rPr lang="en-US" sz="2000" dirty="0">
                <a:solidFill>
                  <a:srgbClr val="000090"/>
                </a:solidFill>
                <a:latin typeface="+mn-lt"/>
                <a:ea typeface="+mn-ea"/>
                <a:cs typeface="+mn-cs"/>
              </a:rPr>
              <a:t> level</a:t>
            </a:r>
          </a:p>
        </p:txBody>
      </p:sp>
      <p:sp>
        <p:nvSpPr>
          <p:cNvPr id="30" name="Left Brace 29"/>
          <p:cNvSpPr/>
          <p:nvPr/>
        </p:nvSpPr>
        <p:spPr>
          <a:xfrm>
            <a:off x="6019800" y="3201988"/>
            <a:ext cx="228600" cy="533400"/>
          </a:xfrm>
          <a:prstGeom prst="leftBrace">
            <a:avLst/>
          </a:prstGeom>
          <a:ln>
            <a:solidFill>
              <a:srgbClr val="00009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31" name="TextBox 30"/>
          <p:cNvSpPr txBox="1"/>
          <p:nvPr/>
        </p:nvSpPr>
        <p:spPr>
          <a:xfrm>
            <a:off x="4140200" y="1220788"/>
            <a:ext cx="1498600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dirty="0" err="1">
                <a:latin typeface="+mn-lt"/>
                <a:ea typeface="+mn-ea"/>
                <a:cs typeface="+mn-cs"/>
              </a:rPr>
              <a:t>p+p</a:t>
            </a:r>
            <a:r>
              <a:rPr lang="en-US" sz="2000" dirty="0">
                <a:latin typeface="+mn-lt"/>
                <a:ea typeface="+mn-ea"/>
                <a:cs typeface="+mn-cs"/>
              </a:rPr>
              <a:t> </a:t>
            </a:r>
          </a:p>
          <a:p>
            <a:pPr>
              <a:defRPr/>
            </a:pPr>
            <a:r>
              <a:rPr lang="en-US" sz="2000" dirty="0">
                <a:latin typeface="+mn-lt"/>
                <a:ea typeface="+mn-ea"/>
                <a:cs typeface="+mn-cs"/>
              </a:rPr>
              <a:t>√</a:t>
            </a:r>
            <a:r>
              <a:rPr lang="en-US" sz="2000" dirty="0" err="1">
                <a:latin typeface="+mn-lt"/>
                <a:ea typeface="+mn-ea"/>
                <a:cs typeface="+mn-cs"/>
              </a:rPr>
              <a:t>s</a:t>
            </a:r>
            <a:r>
              <a:rPr lang="en-US" sz="2000" dirty="0">
                <a:latin typeface="+mn-lt"/>
                <a:ea typeface="+mn-ea"/>
                <a:cs typeface="+mn-cs"/>
              </a:rPr>
              <a:t>=200 </a:t>
            </a:r>
            <a:r>
              <a:rPr lang="en-US" sz="2000" dirty="0" err="1">
                <a:latin typeface="+mn-lt"/>
                <a:ea typeface="+mn-ea"/>
                <a:cs typeface="+mn-cs"/>
              </a:rPr>
              <a:t>GeV</a:t>
            </a:r>
            <a:r>
              <a:rPr lang="en-US" sz="2000" dirty="0">
                <a:latin typeface="+mn-lt"/>
                <a:ea typeface="+mn-ea"/>
                <a:cs typeface="+mn-cs"/>
              </a:rPr>
              <a:t> 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52400" y="6076890"/>
            <a:ext cx="8763000" cy="400110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000" dirty="0">
                <a:latin typeface="+mn-lt"/>
                <a:ea typeface="+mn-ea"/>
                <a:cs typeface="+mn-cs"/>
              </a:rPr>
              <a:t>Broadening due to combined effects of higher order corrections and </a:t>
            </a:r>
            <a:r>
              <a:rPr lang="en-US" sz="2000" dirty="0" err="1">
                <a:latin typeface="+mn-lt"/>
                <a:ea typeface="+mn-ea"/>
                <a:cs typeface="+mn-cs"/>
              </a:rPr>
              <a:t>hadronization</a:t>
            </a:r>
            <a:endParaRPr lang="en-US" sz="2000" dirty="0"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192324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8" grpId="0" animBg="1"/>
      <p:bldP spid="29" grpId="0"/>
      <p:bldP spid="30" grpId="0" animBg="1"/>
      <p:bldP spid="32" grpId="0" animBg="1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Content Placeholder 5" descr="tc_R_Ratio_gr_0.eps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600200" y="609600"/>
            <a:ext cx="4724400" cy="4583113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>
                <a:ea typeface="+mj-ea"/>
                <a:cs typeface="+mj-cs"/>
              </a:rPr>
              <a:t>Incl. cross-section ratio: </a:t>
            </a:r>
            <a:r>
              <a:rPr lang="en-US" dirty="0" err="1" smtClean="0">
                <a:ea typeface="+mj-ea"/>
                <a:cs typeface="+mj-cs"/>
              </a:rPr>
              <a:t>Au+Au</a:t>
            </a:r>
            <a:r>
              <a:rPr lang="en-US" dirty="0" smtClean="0">
                <a:ea typeface="+mj-ea"/>
                <a:cs typeface="+mj-cs"/>
              </a:rPr>
              <a:t> R=0.2/R=0.4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39940" name="Date Placeholder 4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latin typeface="Times New Roman" charset="0"/>
                <a:ea typeface="ＭＳ Ｐゴシック" charset="-128"/>
                <a:cs typeface="ＭＳ Ｐゴシック" charset="-128"/>
              </a:rPr>
              <a:t>6/14/12</a:t>
            </a:r>
            <a:endParaRPr lang="en-US" smtClean="0"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195226-7081-8A46-B13F-4C980C6E329F}" type="slidenum">
              <a:rPr lang="en-US" smtClean="0"/>
              <a:pPr>
                <a:defRPr/>
              </a:pPr>
              <a:t>44</a:t>
            </a:fld>
            <a:endParaRPr lang="en-US" dirty="0"/>
          </a:p>
        </p:txBody>
      </p:sp>
      <p:sp>
        <p:nvSpPr>
          <p:cNvPr id="39942" name="Footer Placeholder 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latin typeface="Times New Roman" charset="0"/>
                <a:ea typeface="ＭＳ Ｐゴシック" charset="-128"/>
                <a:cs typeface="ＭＳ Ｐゴシック" charset="-128"/>
              </a:rPr>
              <a:t>Hot QCD Matter - Lecture 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676400" y="5486400"/>
            <a:ext cx="6019800" cy="830997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/>
              <a:t>Marked suppression of ratio relative to </a:t>
            </a:r>
            <a:r>
              <a:rPr lang="en-US" sz="2400" dirty="0" err="1"/>
              <a:t>p+p</a:t>
            </a:r>
            <a:endParaRPr lang="en-US" sz="2400" dirty="0"/>
          </a:p>
          <a:p>
            <a:pPr lvl="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err="1">
                <a:latin typeface="Wingdings"/>
                <a:ea typeface="Wingdings"/>
                <a:cs typeface="Wingdings"/>
              </a:rPr>
              <a:t></a:t>
            </a:r>
            <a:r>
              <a:rPr lang="en-US" sz="2400" dirty="0" err="1"/>
              <a:t>medium</a:t>
            </a:r>
            <a:r>
              <a:rPr lang="en-US" sz="2400" dirty="0"/>
              <a:t>-induced jet </a:t>
            </a:r>
            <a:r>
              <a:rPr lang="en-US" sz="2400" dirty="0" smtClean="0"/>
              <a:t>broadening</a:t>
            </a:r>
            <a:endParaRPr lang="en-US" sz="2400" dirty="0"/>
          </a:p>
        </p:txBody>
      </p:sp>
      <p:sp>
        <p:nvSpPr>
          <p:cNvPr id="9" name="Down Arrow 8"/>
          <p:cNvSpPr/>
          <p:nvPr/>
        </p:nvSpPr>
        <p:spPr>
          <a:xfrm>
            <a:off x="3886200" y="2895600"/>
            <a:ext cx="228600" cy="533400"/>
          </a:xfrm>
          <a:prstGeom prst="downArrow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  <p:sp>
        <p:nvSpPr>
          <p:cNvPr id="11" name="TextBox 10"/>
          <p:cNvSpPr txBox="1"/>
          <p:nvPr/>
        </p:nvSpPr>
        <p:spPr>
          <a:xfrm>
            <a:off x="381000" y="3482975"/>
            <a:ext cx="2438400" cy="708025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rgbClr val="008000"/>
                </a:solidFill>
                <a:latin typeface="+mn-lt"/>
                <a:ea typeface="+mn-ea"/>
                <a:cs typeface="+mn-cs"/>
              </a:rPr>
              <a:t>Main result of this analysis</a:t>
            </a:r>
          </a:p>
        </p:txBody>
      </p:sp>
      <p:pic>
        <p:nvPicPr>
          <p:cNvPr id="39946" name="Picture 4" descr="ev32-end-full"/>
          <p:cNvPicPr>
            <a:picLocks noChangeAspect="1" noChangeArrowheads="1"/>
          </p:cNvPicPr>
          <p:nvPr/>
        </p:nvPicPr>
        <p:blipFill>
          <a:blip r:embed="rId3"/>
          <a:srcRect b="6752"/>
          <a:stretch>
            <a:fillRect/>
          </a:stretch>
        </p:blipFill>
        <p:spPr bwMode="auto">
          <a:xfrm>
            <a:off x="6705600" y="1128713"/>
            <a:ext cx="2209800" cy="2452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2" descr="Rcones.png"/>
          <p:cNvPicPr>
            <a:picLocks noChangeAspect="1"/>
          </p:cNvPicPr>
          <p:nvPr/>
        </p:nvPicPr>
        <p:blipFill>
          <a:blip r:embed="rId4">
            <a:alphaModFix amt="70000"/>
          </a:blip>
          <a:srcRect/>
          <a:stretch>
            <a:fillRect/>
          </a:stretch>
        </p:blipFill>
        <p:spPr bwMode="auto">
          <a:xfrm rot="-2170765">
            <a:off x="6534150" y="936625"/>
            <a:ext cx="1573213" cy="173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8" name="Picture 2"/>
          <p:cNvPicPr>
            <a:picLocks noChangeAspect="1" noChangeArrowheads="1"/>
          </p:cNvPicPr>
          <p:nvPr/>
        </p:nvPicPr>
        <p:blipFill>
          <a:blip r:embed="rId5"/>
          <a:srcRect t="9395" r="6750"/>
          <a:stretch>
            <a:fillRect/>
          </a:stretch>
        </p:blipFill>
        <p:spPr bwMode="auto">
          <a:xfrm>
            <a:off x="6410325" y="3733800"/>
            <a:ext cx="2505075" cy="14478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grpSp>
        <p:nvGrpSpPr>
          <p:cNvPr id="3" name="Group 22"/>
          <p:cNvGrpSpPr>
            <a:grpSpLocks/>
          </p:cNvGrpSpPr>
          <p:nvPr/>
        </p:nvGrpSpPr>
        <p:grpSpPr bwMode="auto">
          <a:xfrm>
            <a:off x="7696200" y="4038600"/>
            <a:ext cx="609600" cy="609600"/>
            <a:chOff x="7696200" y="4038600"/>
            <a:chExt cx="609600" cy="609600"/>
          </a:xfrm>
        </p:grpSpPr>
        <p:sp>
          <p:nvSpPr>
            <p:cNvPr id="17" name="Oval 16"/>
            <p:cNvSpPr/>
            <p:nvPr/>
          </p:nvSpPr>
          <p:spPr>
            <a:xfrm>
              <a:off x="7696200" y="4038600"/>
              <a:ext cx="609600" cy="228600"/>
            </a:xfrm>
            <a:prstGeom prst="ellipse">
              <a:avLst/>
            </a:prstGeom>
            <a:noFill/>
            <a:ln w="317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  <p:cxnSp>
          <p:nvCxnSpPr>
            <p:cNvPr id="19" name="Straight Connector 18"/>
            <p:cNvCxnSpPr>
              <a:stCxn id="17" idx="2"/>
            </p:cNvCxnSpPr>
            <p:nvPr/>
          </p:nvCxnSpPr>
          <p:spPr>
            <a:xfrm rot="10800000" flipH="1" flipV="1">
              <a:off x="7696200" y="4152900"/>
              <a:ext cx="304800" cy="4953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>
              <a:stCxn id="17" idx="6"/>
            </p:cNvCxnSpPr>
            <p:nvPr/>
          </p:nvCxnSpPr>
          <p:spPr>
            <a:xfrm flipH="1">
              <a:off x="8001000" y="4152900"/>
              <a:ext cx="304800" cy="49530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Oval 39"/>
          <p:cNvSpPr/>
          <p:nvPr/>
        </p:nvSpPr>
        <p:spPr>
          <a:xfrm>
            <a:off x="7848600" y="4102100"/>
            <a:ext cx="381000" cy="152400"/>
          </a:xfrm>
          <a:prstGeom prst="ellipse">
            <a:avLst/>
          </a:prstGeom>
          <a:noFill/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16242997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1" grpId="0" animBg="1"/>
      <p:bldP spid="40" grpId="0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Content Placeholder 5" descr="tc_R_Ratio_gr_0.eps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965200"/>
            <a:ext cx="4648200" cy="45085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686800" cy="8382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>
                <a:ea typeface="+mj-ea"/>
                <a:cs typeface="+mj-cs"/>
              </a:rPr>
              <a:t>Incl. cross-section ratio </a:t>
            </a:r>
            <a:r>
              <a:rPr lang="en-US" dirty="0" err="1" smtClean="0">
                <a:ea typeface="+mj-ea"/>
                <a:cs typeface="+mj-cs"/>
              </a:rPr>
              <a:t>Au+Au</a:t>
            </a:r>
            <a:r>
              <a:rPr lang="en-US" dirty="0" smtClean="0">
                <a:ea typeface="+mj-ea"/>
                <a:cs typeface="+mj-cs"/>
              </a:rPr>
              <a:t>: compare to NLO</a:t>
            </a:r>
            <a:endParaRPr lang="en-US" dirty="0">
              <a:ea typeface="+mj-ea"/>
              <a:cs typeface="+mj-cs"/>
            </a:endParaRPr>
          </a:p>
        </p:txBody>
      </p:sp>
      <p:sp>
        <p:nvSpPr>
          <p:cNvPr id="40964" name="Date Placeholder 4"/>
          <p:cNvSpPr>
            <a:spLocks noGrp="1"/>
          </p:cNvSpPr>
          <p:nvPr>
            <p:ph type="dt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latin typeface="Times New Roman" charset="0"/>
                <a:ea typeface="ＭＳ Ｐゴシック" charset="-128"/>
                <a:cs typeface="ＭＳ Ｐゴシック" charset="-128"/>
              </a:rPr>
              <a:t>6/14/12</a:t>
            </a:r>
            <a:endParaRPr lang="en-US" smtClean="0">
              <a:latin typeface="Times New Roman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CEBD5C-4CF7-1745-AEC4-36CDFB9F484E}" type="slidenum">
              <a:rPr lang="en-US" smtClean="0"/>
              <a:pPr>
                <a:defRPr/>
              </a:pPr>
              <a:t>45</a:t>
            </a:fld>
            <a:endParaRPr lang="en-US" dirty="0"/>
          </a:p>
        </p:txBody>
      </p:sp>
      <p:sp>
        <p:nvSpPr>
          <p:cNvPr id="40966" name="Footer Placeholder 6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 smtClean="0">
                <a:latin typeface="Times New Roman" charset="0"/>
                <a:ea typeface="ＭＳ Ｐゴシック" charset="-128"/>
                <a:cs typeface="ＭＳ Ｐゴシック" charset="-128"/>
              </a:rPr>
              <a:t>Hot QCD Matter - Lecture 4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876800" y="904875"/>
            <a:ext cx="3886200" cy="923925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8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NLO</a:t>
            </a:r>
            <a:r>
              <a:rPr lang="en-US" sz="1800" dirty="0" smtClean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 with jet quenching (GLV) </a:t>
            </a:r>
          </a:p>
          <a:p>
            <a:pPr>
              <a:defRPr/>
            </a:pPr>
            <a:r>
              <a:rPr lang="en-US" sz="18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B.-W. Zhang and I. </a:t>
            </a:r>
            <a:r>
              <a:rPr lang="en-US" sz="1800" dirty="0" err="1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Vitev</a:t>
            </a:r>
            <a:r>
              <a:rPr lang="en-US" sz="18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 </a:t>
            </a:r>
          </a:p>
          <a:p>
            <a:pPr>
              <a:defRPr/>
            </a:pPr>
            <a:r>
              <a:rPr lang="en-US" sz="18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Phys. Rev. </a:t>
            </a:r>
            <a:r>
              <a:rPr lang="en-US" sz="1800" dirty="0" err="1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Lett</a:t>
            </a:r>
            <a:r>
              <a:rPr lang="en-US" sz="180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.  104, 132001 (2010)</a:t>
            </a:r>
          </a:p>
        </p:txBody>
      </p:sp>
      <p:cxnSp>
        <p:nvCxnSpPr>
          <p:cNvPr id="11" name="Straight Connector 10"/>
          <p:cNvCxnSpPr/>
          <p:nvPr/>
        </p:nvCxnSpPr>
        <p:spPr>
          <a:xfrm>
            <a:off x="685800" y="3656013"/>
            <a:ext cx="3505200" cy="1587"/>
          </a:xfrm>
          <a:prstGeom prst="line">
            <a:avLst/>
          </a:prstGeom>
          <a:ln w="25400" cap="flat" cmpd="sng" algn="ctr">
            <a:solidFill>
              <a:srgbClr val="008000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" name="Group 16"/>
          <p:cNvGrpSpPr>
            <a:grpSpLocks/>
          </p:cNvGrpSpPr>
          <p:nvPr/>
        </p:nvGrpSpPr>
        <p:grpSpPr bwMode="auto">
          <a:xfrm>
            <a:off x="4419600" y="1905000"/>
            <a:ext cx="4373563" cy="3095625"/>
            <a:chOff x="4419600" y="2438400"/>
            <a:chExt cx="4374231" cy="3095107"/>
          </a:xfrm>
        </p:grpSpPr>
        <p:pic>
          <p:nvPicPr>
            <p:cNvPr id="40973" name="Picture 7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419600" y="2438400"/>
              <a:ext cx="4374231" cy="30951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" name="Oval 13"/>
            <p:cNvSpPr/>
            <p:nvPr/>
          </p:nvSpPr>
          <p:spPr>
            <a:xfrm>
              <a:off x="4419600" y="4800205"/>
              <a:ext cx="762116" cy="609498"/>
            </a:xfrm>
            <a:prstGeom prst="ellipse">
              <a:avLst/>
            </a:prstGeom>
            <a:noFill/>
            <a:ln w="38100" cap="flat" cmpd="sng" algn="ctr">
              <a:solidFill>
                <a:srgbClr val="008000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/>
            </a:p>
          </p:txBody>
        </p:sp>
      </p:grpSp>
      <p:cxnSp>
        <p:nvCxnSpPr>
          <p:cNvPr id="15" name="Straight Arrow Connector 14"/>
          <p:cNvCxnSpPr/>
          <p:nvPr/>
        </p:nvCxnSpPr>
        <p:spPr>
          <a:xfrm rot="16200000" flipH="1">
            <a:off x="3467100" y="3924300"/>
            <a:ext cx="1600200" cy="1219200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524000" y="5867400"/>
            <a:ext cx="6096000" cy="707886"/>
          </a:xfrm>
          <a:prstGeom prst="rect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000" dirty="0">
                <a:latin typeface="+mn-lt"/>
                <a:ea typeface="+mn-ea"/>
                <a:cs typeface="+mn-cs"/>
              </a:rPr>
              <a:t>Stronger </a:t>
            </a:r>
            <a:r>
              <a:rPr lang="en-US" sz="2000" dirty="0" smtClean="0">
                <a:latin typeface="+mn-lt"/>
                <a:ea typeface="+mn-ea"/>
                <a:cs typeface="+mn-cs"/>
              </a:rPr>
              <a:t>broadening </a:t>
            </a:r>
            <a:r>
              <a:rPr lang="en-US" sz="2000" dirty="0">
                <a:latin typeface="+mn-lt"/>
                <a:ea typeface="+mn-ea"/>
                <a:cs typeface="+mn-cs"/>
              </a:rPr>
              <a:t>in measurement than </a:t>
            </a:r>
            <a:r>
              <a:rPr lang="en-US" sz="2000" dirty="0" smtClean="0">
                <a:latin typeface="+mn-lt"/>
                <a:ea typeface="+mn-ea"/>
                <a:cs typeface="+mn-cs"/>
              </a:rPr>
              <a:t>NLO</a:t>
            </a:r>
          </a:p>
          <a:p>
            <a:pPr>
              <a:defRPr/>
            </a:pPr>
            <a:r>
              <a:rPr lang="en-US" sz="2000" dirty="0" smtClean="0">
                <a:latin typeface="+mn-lt"/>
                <a:ea typeface="+mn-ea"/>
                <a:cs typeface="+mn-cs"/>
              </a:rPr>
              <a:t>…work in progress for both experiment and theory…</a:t>
            </a:r>
            <a:endParaRPr lang="en-US" sz="2000" dirty="0">
              <a:latin typeface="+mn-lt"/>
              <a:ea typeface="+mn-ea"/>
              <a:cs typeface="+mn-cs"/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4953000" y="5410200"/>
            <a:ext cx="3505200" cy="1588"/>
          </a:xfrm>
          <a:prstGeom prst="line">
            <a:avLst/>
          </a:prstGeom>
          <a:ln w="25400" cap="flat" cmpd="sng" algn="ctr">
            <a:solidFill>
              <a:srgbClr val="008000"/>
            </a:solidFill>
            <a:prstDash val="sysDash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571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/>
          <a:lstStyle/>
          <a:p>
            <a:pPr eaLnBrk="1" hangingPunct="1"/>
            <a:r>
              <a:rPr lang="en-US" smtClean="0"/>
              <a:t>Jets in heavy ion collisions</a:t>
            </a:r>
          </a:p>
        </p:txBody>
      </p:sp>
      <p:sp>
        <p:nvSpPr>
          <p:cNvPr id="18435" name="Date Placeholder 2"/>
          <p:cNvSpPr>
            <a:spLocks noGrp="1"/>
          </p:cNvSpPr>
          <p:nvPr>
            <p:ph type="dt" sz="half" idx="10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6/14/12</a:t>
            </a:r>
            <a:endParaRPr lang="en-US" dirty="0"/>
          </a:p>
        </p:txBody>
      </p:sp>
      <p:sp>
        <p:nvSpPr>
          <p:cNvPr id="18436" name="Footer Placeholder 3"/>
          <p:cNvSpPr>
            <a:spLocks noGrp="1"/>
          </p:cNvSpPr>
          <p:nvPr>
            <p:ph type="ftr" sz="quarter" idx="11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mtClean="0"/>
              <a:t>Hot QCD Matter - Lecture 4</a:t>
            </a:r>
            <a:endParaRPr lang="en-US" dirty="0"/>
          </a:p>
        </p:txBody>
      </p:sp>
      <p:sp>
        <p:nvSpPr>
          <p:cNvPr id="18437" name="Slide Number Placeholder 4"/>
          <p:cNvSpPr>
            <a:spLocks noGrp="1"/>
          </p:cNvSpPr>
          <p:nvPr>
            <p:ph type="sldNum" sz="quarter" idx="12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A48A123-1AB3-406C-99FA-71B50645756D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 smtClean="0"/>
          </a:p>
        </p:txBody>
      </p:sp>
      <p:pic>
        <p:nvPicPr>
          <p:cNvPr id="19462" name="Picture 45" descr="ppHt_pic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762000"/>
            <a:ext cx="19812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4" descr="ev32-end-full"/>
          <p:cNvPicPr>
            <a:picLocks noChangeAspect="1" noChangeArrowheads="1"/>
          </p:cNvPicPr>
          <p:nvPr/>
        </p:nvPicPr>
        <p:blipFill>
          <a:blip r:embed="rId3"/>
          <a:srcRect b="6752"/>
          <a:stretch>
            <a:fillRect/>
          </a:stretch>
        </p:blipFill>
        <p:spPr bwMode="auto">
          <a:xfrm>
            <a:off x="3200400" y="762000"/>
            <a:ext cx="1822450" cy="202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5410200" y="457200"/>
            <a:ext cx="3733800" cy="2057400"/>
            <a:chOff x="192" y="618"/>
            <a:chExt cx="2412" cy="1330"/>
          </a:xfrm>
        </p:grpSpPr>
        <p:sp>
          <p:nvSpPr>
            <p:cNvPr id="19467" name="Rectangle 10"/>
            <p:cNvSpPr>
              <a:spLocks noChangeArrowheads="1"/>
            </p:cNvSpPr>
            <p:nvPr/>
          </p:nvSpPr>
          <p:spPr bwMode="auto">
            <a:xfrm>
              <a:off x="567" y="1074"/>
              <a:ext cx="1594" cy="767"/>
            </a:xfrm>
            <a:prstGeom prst="rect">
              <a:avLst/>
            </a:prstGeom>
            <a:solidFill>
              <a:srgbClr val="FF3300">
                <a:alpha val="50195"/>
              </a:srgbClr>
            </a:solidFill>
            <a:ln w="1587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9468" name="Oval 11"/>
            <p:cNvSpPr>
              <a:spLocks noChangeArrowheads="1"/>
            </p:cNvSpPr>
            <p:nvPr/>
          </p:nvSpPr>
          <p:spPr bwMode="auto">
            <a:xfrm>
              <a:off x="2055" y="1079"/>
              <a:ext cx="203" cy="765"/>
            </a:xfrm>
            <a:prstGeom prst="ellipse">
              <a:avLst/>
            </a:prstGeom>
            <a:gradFill rotWithShape="0">
              <a:gsLst>
                <a:gs pos="0">
                  <a:schemeClr val="hlink"/>
                </a:gs>
                <a:gs pos="100000">
                  <a:srgbClr val="FFFF00"/>
                </a:gs>
              </a:gsLst>
              <a:lin ang="0" scaled="1"/>
            </a:gradFill>
            <a:ln w="15875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9469" name="Oval 12"/>
            <p:cNvSpPr>
              <a:spLocks noChangeArrowheads="1"/>
            </p:cNvSpPr>
            <p:nvPr/>
          </p:nvSpPr>
          <p:spPr bwMode="auto">
            <a:xfrm rot="-10751627">
              <a:off x="462" y="1077"/>
              <a:ext cx="203" cy="765"/>
            </a:xfrm>
            <a:prstGeom prst="ellipse">
              <a:avLst/>
            </a:prstGeom>
            <a:gradFill rotWithShape="0">
              <a:gsLst>
                <a:gs pos="0">
                  <a:srgbClr val="FFFF00"/>
                </a:gs>
                <a:gs pos="100000">
                  <a:schemeClr val="hlink"/>
                </a:gs>
              </a:gsLst>
              <a:lin ang="0" scaled="1"/>
            </a:gradFill>
            <a:ln w="15875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9470" name="Line 13"/>
            <p:cNvSpPr>
              <a:spLocks noChangeShapeType="1"/>
            </p:cNvSpPr>
            <p:nvPr/>
          </p:nvSpPr>
          <p:spPr bwMode="auto">
            <a:xfrm flipH="1">
              <a:off x="192" y="1463"/>
              <a:ext cx="237" cy="0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19471" name="Line 14"/>
            <p:cNvSpPr>
              <a:spLocks noChangeShapeType="1"/>
            </p:cNvSpPr>
            <p:nvPr/>
          </p:nvSpPr>
          <p:spPr bwMode="auto">
            <a:xfrm rot="10800965" flipH="1">
              <a:off x="2367" y="1415"/>
              <a:ext cx="237" cy="0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grpSp>
          <p:nvGrpSpPr>
            <p:cNvPr id="3" name="Group 15"/>
            <p:cNvGrpSpPr>
              <a:grpSpLocks/>
            </p:cNvGrpSpPr>
            <p:nvPr/>
          </p:nvGrpSpPr>
          <p:grpSpPr bwMode="auto">
            <a:xfrm>
              <a:off x="702" y="618"/>
              <a:ext cx="1288" cy="1330"/>
              <a:chOff x="714" y="576"/>
              <a:chExt cx="1288" cy="1330"/>
            </a:xfrm>
          </p:grpSpPr>
          <p:sp>
            <p:nvSpPr>
              <p:cNvPr id="19473" name="Line 16"/>
              <p:cNvSpPr>
                <a:spLocks noChangeShapeType="1"/>
              </p:cNvSpPr>
              <p:nvPr/>
            </p:nvSpPr>
            <p:spPr bwMode="auto">
              <a:xfrm>
                <a:off x="714" y="1386"/>
                <a:ext cx="365" cy="0"/>
              </a:xfrm>
              <a:prstGeom prst="line">
                <a:avLst/>
              </a:prstGeom>
              <a:noFill/>
              <a:ln w="50800">
                <a:solidFill>
                  <a:srgbClr val="00B050"/>
                </a:solidFill>
                <a:round/>
                <a:headEnd/>
                <a:tailEnd type="triangle" w="med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9474" name="Line 17"/>
              <p:cNvSpPr>
                <a:spLocks noChangeShapeType="1"/>
              </p:cNvSpPr>
              <p:nvPr/>
            </p:nvSpPr>
            <p:spPr bwMode="auto">
              <a:xfrm rot="10800000">
                <a:off x="1637" y="1380"/>
                <a:ext cx="365" cy="0"/>
              </a:xfrm>
              <a:prstGeom prst="line">
                <a:avLst/>
              </a:prstGeom>
              <a:noFill/>
              <a:ln w="50800">
                <a:solidFill>
                  <a:srgbClr val="00B050"/>
                </a:solidFill>
                <a:round/>
                <a:headEnd/>
                <a:tailEnd type="triangle" w="med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9475" name="AutoShape 18"/>
              <p:cNvSpPr>
                <a:spLocks noChangeArrowheads="1"/>
              </p:cNvSpPr>
              <p:nvPr/>
            </p:nvSpPr>
            <p:spPr bwMode="auto">
              <a:xfrm>
                <a:off x="1273" y="1276"/>
                <a:ext cx="209" cy="210"/>
              </a:xfrm>
              <a:prstGeom prst="irregularSeal1">
                <a:avLst/>
              </a:prstGeom>
              <a:solidFill>
                <a:srgbClr val="FF9900"/>
              </a:solidFill>
              <a:ln w="15875">
                <a:solidFill>
                  <a:srgbClr val="FF9900"/>
                </a:solidFill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en-US">
                  <a:latin typeface="Times New Roman" pitchFamily="18" charset="0"/>
                </a:endParaRPr>
              </a:p>
            </p:txBody>
          </p:sp>
          <p:sp>
            <p:nvSpPr>
              <p:cNvPr id="19476" name="Line 19"/>
              <p:cNvSpPr>
                <a:spLocks noChangeShapeType="1"/>
              </p:cNvSpPr>
              <p:nvPr/>
            </p:nvSpPr>
            <p:spPr bwMode="auto">
              <a:xfrm flipV="1">
                <a:off x="1077" y="1385"/>
                <a:ext cx="298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9477" name="Line 20"/>
              <p:cNvSpPr>
                <a:spLocks noChangeShapeType="1"/>
              </p:cNvSpPr>
              <p:nvPr/>
            </p:nvSpPr>
            <p:spPr bwMode="auto">
              <a:xfrm rot="10800000" flipV="1">
                <a:off x="1376" y="1384"/>
                <a:ext cx="265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9478" name="Line 21"/>
              <p:cNvSpPr>
                <a:spLocks noChangeShapeType="1"/>
              </p:cNvSpPr>
              <p:nvPr/>
            </p:nvSpPr>
            <p:spPr bwMode="auto">
              <a:xfrm rot="6114803" flipV="1">
                <a:off x="1065" y="1634"/>
                <a:ext cx="527" cy="1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9479" name="Line 22"/>
              <p:cNvSpPr>
                <a:spLocks noChangeShapeType="1"/>
              </p:cNvSpPr>
              <p:nvPr/>
            </p:nvSpPr>
            <p:spPr bwMode="auto">
              <a:xfrm rot="16570071" flipV="1">
                <a:off x="1173" y="1161"/>
                <a:ext cx="44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grpSp>
            <p:nvGrpSpPr>
              <p:cNvPr id="4" name="Group 23"/>
              <p:cNvGrpSpPr>
                <a:grpSpLocks/>
              </p:cNvGrpSpPr>
              <p:nvPr/>
            </p:nvGrpSpPr>
            <p:grpSpPr bwMode="auto">
              <a:xfrm>
                <a:off x="1362" y="576"/>
                <a:ext cx="101" cy="363"/>
                <a:chOff x="1265" y="384"/>
                <a:chExt cx="101" cy="363"/>
              </a:xfrm>
            </p:grpSpPr>
            <p:sp>
              <p:nvSpPr>
                <p:cNvPr id="19486" name="Line 24"/>
                <p:cNvSpPr>
                  <a:spLocks noChangeShapeType="1"/>
                </p:cNvSpPr>
                <p:nvPr/>
              </p:nvSpPr>
              <p:spPr bwMode="auto">
                <a:xfrm flipV="1">
                  <a:off x="1321" y="384"/>
                  <a:ext cx="35" cy="361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  <p:txBody>
                <a:bodyPr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9487" name="Line 25"/>
                <p:cNvSpPr>
                  <a:spLocks noChangeShapeType="1"/>
                </p:cNvSpPr>
                <p:nvPr/>
              </p:nvSpPr>
              <p:spPr bwMode="auto">
                <a:xfrm flipV="1">
                  <a:off x="1320" y="637"/>
                  <a:ext cx="46" cy="11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  <p:txBody>
                <a:bodyPr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9488" name="Line 26"/>
                <p:cNvSpPr>
                  <a:spLocks noChangeShapeType="1"/>
                </p:cNvSpPr>
                <p:nvPr/>
              </p:nvSpPr>
              <p:spPr bwMode="auto">
                <a:xfrm flipH="1" flipV="1">
                  <a:off x="1265" y="590"/>
                  <a:ext cx="53" cy="155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  <p:txBody>
                <a:bodyPr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19489" name="Line 27"/>
                <p:cNvSpPr>
                  <a:spLocks noChangeShapeType="1"/>
                </p:cNvSpPr>
                <p:nvPr/>
              </p:nvSpPr>
              <p:spPr bwMode="auto">
                <a:xfrm flipH="1" flipV="1">
                  <a:off x="1300" y="541"/>
                  <a:ext cx="19" cy="202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  <p:txBody>
                <a:bodyPr>
                  <a:spAutoFit/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19481" name="Freeform 28"/>
              <p:cNvSpPr>
                <a:spLocks/>
              </p:cNvSpPr>
              <p:nvPr/>
            </p:nvSpPr>
            <p:spPr bwMode="auto">
              <a:xfrm>
                <a:off x="1344" y="1545"/>
                <a:ext cx="68" cy="174"/>
              </a:xfrm>
              <a:custGeom>
                <a:avLst/>
                <a:gdLst>
                  <a:gd name="T0" fmla="*/ 0 w 68"/>
                  <a:gd name="T1" fmla="*/ 0 h 174"/>
                  <a:gd name="T2" fmla="*/ 27 w 68"/>
                  <a:gd name="T3" fmla="*/ 15 h 174"/>
                  <a:gd name="T4" fmla="*/ 42 w 68"/>
                  <a:gd name="T5" fmla="*/ 54 h 174"/>
                  <a:gd name="T6" fmla="*/ 24 w 68"/>
                  <a:gd name="T7" fmla="*/ 81 h 174"/>
                  <a:gd name="T8" fmla="*/ 51 w 68"/>
                  <a:gd name="T9" fmla="*/ 93 h 174"/>
                  <a:gd name="T10" fmla="*/ 57 w 68"/>
                  <a:gd name="T11" fmla="*/ 120 h 174"/>
                  <a:gd name="T12" fmla="*/ 51 w 68"/>
                  <a:gd name="T13" fmla="*/ 147 h 174"/>
                  <a:gd name="T14" fmla="*/ 57 w 68"/>
                  <a:gd name="T15" fmla="*/ 174 h 17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8"/>
                  <a:gd name="T25" fmla="*/ 0 h 174"/>
                  <a:gd name="T26" fmla="*/ 68 w 68"/>
                  <a:gd name="T27" fmla="*/ 174 h 17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8" h="174">
                    <a:moveTo>
                      <a:pt x="0" y="0"/>
                    </a:moveTo>
                    <a:cubicBezTo>
                      <a:pt x="13" y="4"/>
                      <a:pt x="22" y="1"/>
                      <a:pt x="27" y="15"/>
                    </a:cubicBezTo>
                    <a:cubicBezTo>
                      <a:pt x="22" y="45"/>
                      <a:pt x="33" y="28"/>
                      <a:pt x="42" y="54"/>
                    </a:cubicBezTo>
                    <a:cubicBezTo>
                      <a:pt x="38" y="65"/>
                      <a:pt x="31" y="71"/>
                      <a:pt x="24" y="81"/>
                    </a:cubicBezTo>
                    <a:cubicBezTo>
                      <a:pt x="34" y="84"/>
                      <a:pt x="41" y="90"/>
                      <a:pt x="51" y="93"/>
                    </a:cubicBezTo>
                    <a:cubicBezTo>
                      <a:pt x="47" y="110"/>
                      <a:pt x="40" y="111"/>
                      <a:pt x="57" y="120"/>
                    </a:cubicBezTo>
                    <a:cubicBezTo>
                      <a:pt x="61" y="132"/>
                      <a:pt x="58" y="136"/>
                      <a:pt x="51" y="147"/>
                    </a:cubicBezTo>
                    <a:cubicBezTo>
                      <a:pt x="68" y="153"/>
                      <a:pt x="57" y="157"/>
                      <a:pt x="57" y="174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>
                  <a:latin typeface="Times New Roman" pitchFamily="18" charset="0"/>
                </a:endParaRPr>
              </a:p>
            </p:txBody>
          </p:sp>
          <p:sp>
            <p:nvSpPr>
              <p:cNvPr id="19482" name="Freeform 29"/>
              <p:cNvSpPr>
                <a:spLocks/>
              </p:cNvSpPr>
              <p:nvPr/>
            </p:nvSpPr>
            <p:spPr bwMode="auto">
              <a:xfrm rot="2179176">
                <a:off x="1264" y="1581"/>
                <a:ext cx="46" cy="198"/>
              </a:xfrm>
              <a:custGeom>
                <a:avLst/>
                <a:gdLst>
                  <a:gd name="T0" fmla="*/ 11 w 46"/>
                  <a:gd name="T1" fmla="*/ 0 h 198"/>
                  <a:gd name="T2" fmla="*/ 5 w 46"/>
                  <a:gd name="T3" fmla="*/ 39 h 198"/>
                  <a:gd name="T4" fmla="*/ 20 w 46"/>
                  <a:gd name="T5" fmla="*/ 78 h 198"/>
                  <a:gd name="T6" fmla="*/ 2 w 46"/>
                  <a:gd name="T7" fmla="*/ 105 h 198"/>
                  <a:gd name="T8" fmla="*/ 29 w 46"/>
                  <a:gd name="T9" fmla="*/ 117 h 198"/>
                  <a:gd name="T10" fmla="*/ 35 w 46"/>
                  <a:gd name="T11" fmla="*/ 144 h 198"/>
                  <a:gd name="T12" fmla="*/ 29 w 46"/>
                  <a:gd name="T13" fmla="*/ 171 h 198"/>
                  <a:gd name="T14" fmla="*/ 35 w 46"/>
                  <a:gd name="T15" fmla="*/ 198 h 19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6"/>
                  <a:gd name="T25" fmla="*/ 0 h 198"/>
                  <a:gd name="T26" fmla="*/ 46 w 46"/>
                  <a:gd name="T27" fmla="*/ 198 h 19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6" h="198">
                    <a:moveTo>
                      <a:pt x="11" y="0"/>
                    </a:moveTo>
                    <a:cubicBezTo>
                      <a:pt x="24" y="4"/>
                      <a:pt x="0" y="25"/>
                      <a:pt x="5" y="39"/>
                    </a:cubicBezTo>
                    <a:cubicBezTo>
                      <a:pt x="0" y="69"/>
                      <a:pt x="11" y="52"/>
                      <a:pt x="20" y="78"/>
                    </a:cubicBezTo>
                    <a:cubicBezTo>
                      <a:pt x="16" y="89"/>
                      <a:pt x="9" y="95"/>
                      <a:pt x="2" y="105"/>
                    </a:cubicBezTo>
                    <a:cubicBezTo>
                      <a:pt x="12" y="108"/>
                      <a:pt x="19" y="114"/>
                      <a:pt x="29" y="117"/>
                    </a:cubicBezTo>
                    <a:cubicBezTo>
                      <a:pt x="25" y="134"/>
                      <a:pt x="18" y="135"/>
                      <a:pt x="35" y="144"/>
                    </a:cubicBezTo>
                    <a:cubicBezTo>
                      <a:pt x="39" y="156"/>
                      <a:pt x="36" y="160"/>
                      <a:pt x="29" y="171"/>
                    </a:cubicBezTo>
                    <a:cubicBezTo>
                      <a:pt x="46" y="177"/>
                      <a:pt x="35" y="181"/>
                      <a:pt x="35" y="198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>
                  <a:latin typeface="Times New Roman" pitchFamily="18" charset="0"/>
                </a:endParaRPr>
              </a:p>
            </p:txBody>
          </p:sp>
          <p:sp>
            <p:nvSpPr>
              <p:cNvPr id="19483" name="Freeform 30"/>
              <p:cNvSpPr>
                <a:spLocks/>
              </p:cNvSpPr>
              <p:nvPr/>
            </p:nvSpPr>
            <p:spPr bwMode="auto">
              <a:xfrm rot="10121092">
                <a:off x="1338" y="1641"/>
                <a:ext cx="68" cy="174"/>
              </a:xfrm>
              <a:custGeom>
                <a:avLst/>
                <a:gdLst>
                  <a:gd name="T0" fmla="*/ 0 w 68"/>
                  <a:gd name="T1" fmla="*/ 0 h 174"/>
                  <a:gd name="T2" fmla="*/ 27 w 68"/>
                  <a:gd name="T3" fmla="*/ 15 h 174"/>
                  <a:gd name="T4" fmla="*/ 42 w 68"/>
                  <a:gd name="T5" fmla="*/ 54 h 174"/>
                  <a:gd name="T6" fmla="*/ 24 w 68"/>
                  <a:gd name="T7" fmla="*/ 81 h 174"/>
                  <a:gd name="T8" fmla="*/ 51 w 68"/>
                  <a:gd name="T9" fmla="*/ 93 h 174"/>
                  <a:gd name="T10" fmla="*/ 57 w 68"/>
                  <a:gd name="T11" fmla="*/ 120 h 174"/>
                  <a:gd name="T12" fmla="*/ 51 w 68"/>
                  <a:gd name="T13" fmla="*/ 147 h 174"/>
                  <a:gd name="T14" fmla="*/ 57 w 68"/>
                  <a:gd name="T15" fmla="*/ 174 h 17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8"/>
                  <a:gd name="T25" fmla="*/ 0 h 174"/>
                  <a:gd name="T26" fmla="*/ 68 w 68"/>
                  <a:gd name="T27" fmla="*/ 174 h 17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8" h="174">
                    <a:moveTo>
                      <a:pt x="0" y="0"/>
                    </a:moveTo>
                    <a:cubicBezTo>
                      <a:pt x="13" y="4"/>
                      <a:pt x="22" y="1"/>
                      <a:pt x="27" y="15"/>
                    </a:cubicBezTo>
                    <a:cubicBezTo>
                      <a:pt x="22" y="45"/>
                      <a:pt x="33" y="28"/>
                      <a:pt x="42" y="54"/>
                    </a:cubicBezTo>
                    <a:cubicBezTo>
                      <a:pt x="38" y="65"/>
                      <a:pt x="31" y="71"/>
                      <a:pt x="24" y="81"/>
                    </a:cubicBezTo>
                    <a:cubicBezTo>
                      <a:pt x="34" y="84"/>
                      <a:pt x="41" y="90"/>
                      <a:pt x="51" y="93"/>
                    </a:cubicBezTo>
                    <a:cubicBezTo>
                      <a:pt x="47" y="110"/>
                      <a:pt x="40" y="111"/>
                      <a:pt x="57" y="120"/>
                    </a:cubicBezTo>
                    <a:cubicBezTo>
                      <a:pt x="61" y="132"/>
                      <a:pt x="58" y="136"/>
                      <a:pt x="51" y="147"/>
                    </a:cubicBezTo>
                    <a:cubicBezTo>
                      <a:pt x="68" y="153"/>
                      <a:pt x="57" y="157"/>
                      <a:pt x="57" y="174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>
                  <a:latin typeface="Times New Roman" pitchFamily="18" charset="0"/>
                </a:endParaRPr>
              </a:p>
            </p:txBody>
          </p:sp>
          <p:sp>
            <p:nvSpPr>
              <p:cNvPr id="19484" name="Freeform 31"/>
              <p:cNvSpPr>
                <a:spLocks/>
              </p:cNvSpPr>
              <p:nvPr/>
            </p:nvSpPr>
            <p:spPr bwMode="auto">
              <a:xfrm rot="10121092">
                <a:off x="1308" y="1074"/>
                <a:ext cx="68" cy="174"/>
              </a:xfrm>
              <a:custGeom>
                <a:avLst/>
                <a:gdLst>
                  <a:gd name="T0" fmla="*/ 0 w 68"/>
                  <a:gd name="T1" fmla="*/ 0 h 174"/>
                  <a:gd name="T2" fmla="*/ 27 w 68"/>
                  <a:gd name="T3" fmla="*/ 15 h 174"/>
                  <a:gd name="T4" fmla="*/ 42 w 68"/>
                  <a:gd name="T5" fmla="*/ 54 h 174"/>
                  <a:gd name="T6" fmla="*/ 24 w 68"/>
                  <a:gd name="T7" fmla="*/ 81 h 174"/>
                  <a:gd name="T8" fmla="*/ 51 w 68"/>
                  <a:gd name="T9" fmla="*/ 93 h 174"/>
                  <a:gd name="T10" fmla="*/ 57 w 68"/>
                  <a:gd name="T11" fmla="*/ 120 h 174"/>
                  <a:gd name="T12" fmla="*/ 51 w 68"/>
                  <a:gd name="T13" fmla="*/ 147 h 174"/>
                  <a:gd name="T14" fmla="*/ 57 w 68"/>
                  <a:gd name="T15" fmla="*/ 174 h 17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8"/>
                  <a:gd name="T25" fmla="*/ 0 h 174"/>
                  <a:gd name="T26" fmla="*/ 68 w 68"/>
                  <a:gd name="T27" fmla="*/ 174 h 17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8" h="174">
                    <a:moveTo>
                      <a:pt x="0" y="0"/>
                    </a:moveTo>
                    <a:cubicBezTo>
                      <a:pt x="13" y="4"/>
                      <a:pt x="22" y="1"/>
                      <a:pt x="27" y="15"/>
                    </a:cubicBezTo>
                    <a:cubicBezTo>
                      <a:pt x="22" y="45"/>
                      <a:pt x="33" y="28"/>
                      <a:pt x="42" y="54"/>
                    </a:cubicBezTo>
                    <a:cubicBezTo>
                      <a:pt x="38" y="65"/>
                      <a:pt x="31" y="71"/>
                      <a:pt x="24" y="81"/>
                    </a:cubicBezTo>
                    <a:cubicBezTo>
                      <a:pt x="34" y="84"/>
                      <a:pt x="41" y="90"/>
                      <a:pt x="51" y="93"/>
                    </a:cubicBezTo>
                    <a:cubicBezTo>
                      <a:pt x="47" y="110"/>
                      <a:pt x="40" y="111"/>
                      <a:pt x="57" y="120"/>
                    </a:cubicBezTo>
                    <a:cubicBezTo>
                      <a:pt x="61" y="132"/>
                      <a:pt x="58" y="136"/>
                      <a:pt x="51" y="147"/>
                    </a:cubicBezTo>
                    <a:cubicBezTo>
                      <a:pt x="68" y="153"/>
                      <a:pt x="57" y="157"/>
                      <a:pt x="57" y="174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>
                  <a:latin typeface="Times New Roman" pitchFamily="18" charset="0"/>
                </a:endParaRPr>
              </a:p>
            </p:txBody>
          </p:sp>
          <p:sp>
            <p:nvSpPr>
              <p:cNvPr id="19485" name="Freeform 32"/>
              <p:cNvSpPr>
                <a:spLocks/>
              </p:cNvSpPr>
              <p:nvPr/>
            </p:nvSpPr>
            <p:spPr bwMode="auto">
              <a:xfrm rot="-7396619">
                <a:off x="1412" y="1054"/>
                <a:ext cx="68" cy="174"/>
              </a:xfrm>
              <a:custGeom>
                <a:avLst/>
                <a:gdLst>
                  <a:gd name="T0" fmla="*/ 0 w 68"/>
                  <a:gd name="T1" fmla="*/ 0 h 174"/>
                  <a:gd name="T2" fmla="*/ 27 w 68"/>
                  <a:gd name="T3" fmla="*/ 15 h 174"/>
                  <a:gd name="T4" fmla="*/ 42 w 68"/>
                  <a:gd name="T5" fmla="*/ 54 h 174"/>
                  <a:gd name="T6" fmla="*/ 24 w 68"/>
                  <a:gd name="T7" fmla="*/ 81 h 174"/>
                  <a:gd name="T8" fmla="*/ 51 w 68"/>
                  <a:gd name="T9" fmla="*/ 93 h 174"/>
                  <a:gd name="T10" fmla="*/ 57 w 68"/>
                  <a:gd name="T11" fmla="*/ 120 h 174"/>
                  <a:gd name="T12" fmla="*/ 51 w 68"/>
                  <a:gd name="T13" fmla="*/ 147 h 174"/>
                  <a:gd name="T14" fmla="*/ 57 w 68"/>
                  <a:gd name="T15" fmla="*/ 174 h 17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8"/>
                  <a:gd name="T25" fmla="*/ 0 h 174"/>
                  <a:gd name="T26" fmla="*/ 68 w 68"/>
                  <a:gd name="T27" fmla="*/ 174 h 17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8" h="174">
                    <a:moveTo>
                      <a:pt x="0" y="0"/>
                    </a:moveTo>
                    <a:cubicBezTo>
                      <a:pt x="13" y="4"/>
                      <a:pt x="22" y="1"/>
                      <a:pt x="27" y="15"/>
                    </a:cubicBezTo>
                    <a:cubicBezTo>
                      <a:pt x="22" y="45"/>
                      <a:pt x="33" y="28"/>
                      <a:pt x="42" y="54"/>
                    </a:cubicBezTo>
                    <a:cubicBezTo>
                      <a:pt x="38" y="65"/>
                      <a:pt x="31" y="71"/>
                      <a:pt x="24" y="81"/>
                    </a:cubicBezTo>
                    <a:cubicBezTo>
                      <a:pt x="34" y="84"/>
                      <a:pt x="41" y="90"/>
                      <a:pt x="51" y="93"/>
                    </a:cubicBezTo>
                    <a:cubicBezTo>
                      <a:pt x="47" y="110"/>
                      <a:pt x="40" y="111"/>
                      <a:pt x="57" y="120"/>
                    </a:cubicBezTo>
                    <a:cubicBezTo>
                      <a:pt x="61" y="132"/>
                      <a:pt x="58" y="136"/>
                      <a:pt x="51" y="147"/>
                    </a:cubicBezTo>
                    <a:cubicBezTo>
                      <a:pt x="68" y="153"/>
                      <a:pt x="57" y="157"/>
                      <a:pt x="57" y="174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>
                  <a:latin typeface="Times New Roman" pitchFamily="18" charset="0"/>
                </a:endParaRPr>
              </a:p>
            </p:txBody>
          </p:sp>
        </p:grpSp>
      </p:grpSp>
      <p:sp>
        <p:nvSpPr>
          <p:cNvPr id="33" name="TextBox 32"/>
          <p:cNvSpPr txBox="1"/>
          <p:nvPr/>
        </p:nvSpPr>
        <p:spPr>
          <a:xfrm>
            <a:off x="685800" y="3048000"/>
            <a:ext cx="7620000" cy="267765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latin typeface="+mn-lt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rgbClr val="0070C0"/>
                </a:solidFill>
                <a:latin typeface="+mn-lt"/>
              </a:rPr>
              <a:t>Controlled “beams” with well-calibrated intensity</a:t>
            </a:r>
            <a:endParaRPr lang="en-US" sz="2400" dirty="0">
              <a:latin typeface="+mn-lt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dirty="0">
              <a:latin typeface="+mn-lt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rgbClr val="0070C0"/>
                </a:solidFill>
                <a:latin typeface="+mn-lt"/>
              </a:rPr>
              <a:t>Final-state interactions </a:t>
            </a:r>
            <a:r>
              <a:rPr lang="en-US" sz="2400" dirty="0">
                <a:latin typeface="+mn-lt"/>
              </a:rPr>
              <a:t>with colored matter are </a:t>
            </a:r>
            <a:r>
              <a:rPr lang="en-US" sz="2400" dirty="0" smtClean="0">
                <a:solidFill>
                  <a:srgbClr val="0070C0"/>
                </a:solidFill>
                <a:latin typeface="+mn-lt"/>
              </a:rPr>
              <a:t>calculable </a:t>
            </a:r>
            <a:r>
              <a:rPr lang="en-US" sz="2400" dirty="0" smtClean="0">
                <a:latin typeface="+mn-lt"/>
              </a:rPr>
              <a:t>using </a:t>
            </a:r>
            <a:r>
              <a:rPr lang="en-US" sz="2400" dirty="0">
                <a:latin typeface="+mn-lt"/>
              </a:rPr>
              <a:t>controlled approximations</a:t>
            </a:r>
            <a:br>
              <a:rPr lang="en-US" sz="2400" dirty="0">
                <a:latin typeface="+mn-lt"/>
              </a:rPr>
            </a:br>
            <a:r>
              <a:rPr lang="en-US" sz="2400" dirty="0">
                <a:latin typeface="+mn-lt"/>
              </a:rPr>
              <a:t/>
            </a:r>
            <a:br>
              <a:rPr lang="en-US" sz="2400" dirty="0">
                <a:latin typeface="+mn-lt"/>
              </a:rPr>
            </a:br>
            <a:r>
              <a:rPr lang="en-US" sz="2400" dirty="0">
                <a:solidFill>
                  <a:srgbClr val="FF0000"/>
                </a:solidFill>
                <a:latin typeface="+mn-lt"/>
              </a:rPr>
              <a:t>→</a:t>
            </a:r>
            <a:r>
              <a:rPr lang="en-US" sz="2400" dirty="0" smtClean="0">
                <a:solidFill>
                  <a:srgbClr val="FF0000"/>
                </a:solidFill>
                <a:latin typeface="+mn-lt"/>
              </a:rPr>
              <a:t> </a:t>
            </a:r>
            <a:r>
              <a:rPr lang="en-US" sz="2400" dirty="0" err="1" smtClean="0">
                <a:solidFill>
                  <a:srgbClr val="FF0000"/>
                </a:solidFill>
                <a:latin typeface="+mn-lt"/>
              </a:rPr>
              <a:t>tomographic</a:t>
            </a:r>
            <a:r>
              <a:rPr lang="en-US" sz="2400" dirty="0" smtClean="0">
                <a:solidFill>
                  <a:srgbClr val="FF0000"/>
                </a:solidFill>
                <a:latin typeface="+mn-lt"/>
              </a:rPr>
              <a:t> probe </a:t>
            </a:r>
            <a:r>
              <a:rPr lang="en-US" sz="2400" dirty="0">
                <a:solidFill>
                  <a:srgbClr val="FF0000"/>
                </a:solidFill>
                <a:latin typeface="+mn-lt"/>
              </a:rPr>
              <a:t>of</a:t>
            </a:r>
            <a:r>
              <a:rPr lang="en-US" sz="2400" dirty="0" smtClean="0">
                <a:solidFill>
                  <a:srgbClr val="FF0000"/>
                </a:solidFill>
                <a:latin typeface="+mn-lt"/>
              </a:rPr>
              <a:t> the Quark-Gluon Plasma</a:t>
            </a:r>
            <a:endParaRPr lang="en-US" sz="2400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34" name="Picture 45" descr="PET-CTimg1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09900" y="2286000"/>
            <a:ext cx="2857500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6/14/12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Hot QCD Matter - Lecture 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3D64CBD-586A-492E-8A96-7A647CC9940D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rcRect l="11570" t="13975" r="25441" b="43514"/>
          <a:stretch>
            <a:fillRect/>
          </a:stretch>
        </p:blipFill>
        <p:spPr>
          <a:xfrm>
            <a:off x="685800" y="1524000"/>
            <a:ext cx="7924800" cy="4645672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rot="16200000" flipV="1">
            <a:off x="1828800" y="2743200"/>
            <a:ext cx="3124200" cy="990600"/>
          </a:xfrm>
          <a:prstGeom prst="straightConnector1">
            <a:avLst/>
          </a:prstGeom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590800" y="990600"/>
            <a:ext cx="5309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+mn-lt"/>
              </a:rPr>
              <a:t>Jet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 rot="5400000" flipH="1" flipV="1">
            <a:off x="3086100" y="2552700"/>
            <a:ext cx="3048000" cy="1447800"/>
          </a:xfrm>
          <a:prstGeom prst="straightConnector1">
            <a:avLst/>
          </a:prstGeom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029200" y="1066800"/>
            <a:ext cx="5309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+mn-lt"/>
              </a:rPr>
              <a:t>Jet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8839200" cy="609600"/>
          </a:xfrm>
        </p:spPr>
        <p:txBody>
          <a:bodyPr/>
          <a:lstStyle/>
          <a:p>
            <a:r>
              <a:rPr lang="en-US" dirty="0" smtClean="0"/>
              <a:t>Jet quenching</a:t>
            </a:r>
          </a:p>
        </p:txBody>
      </p:sp>
      <p:sp>
        <p:nvSpPr>
          <p:cNvPr id="47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B0C3B3-3CB6-4A99-AC02-8B7457709D9D}" type="slidenum">
              <a:rPr lang="en-US"/>
              <a:pPr>
                <a:defRPr/>
              </a:pPr>
              <a:t>7</a:t>
            </a:fld>
            <a:endParaRPr lang="en-US"/>
          </a:p>
        </p:txBody>
      </p:sp>
      <p:pic>
        <p:nvPicPr>
          <p:cNvPr id="4104" name="Picture 13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4860925" y="1620838"/>
            <a:ext cx="3597275" cy="1560512"/>
          </a:xfrm>
        </p:spPr>
      </p:pic>
      <p:sp>
        <p:nvSpPr>
          <p:cNvPr id="1833005" name="Text Box 45"/>
          <p:cNvSpPr txBox="1">
            <a:spLocks noChangeArrowheads="1"/>
          </p:cNvSpPr>
          <p:nvPr/>
        </p:nvSpPr>
        <p:spPr bwMode="auto">
          <a:xfrm>
            <a:off x="656353" y="5177135"/>
            <a:ext cx="4525247" cy="46166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dirty="0">
                <a:solidFill>
                  <a:srgbClr val="FF0000"/>
                </a:solidFill>
                <a:latin typeface="+mn-lt"/>
              </a:rPr>
              <a:t>Total medium-induced energy loss:</a:t>
            </a:r>
          </a:p>
        </p:txBody>
      </p:sp>
      <p:sp>
        <p:nvSpPr>
          <p:cNvPr id="1833008" name="Text Box 48"/>
          <p:cNvSpPr txBox="1">
            <a:spLocks noChangeArrowheads="1"/>
          </p:cNvSpPr>
          <p:nvPr/>
        </p:nvSpPr>
        <p:spPr bwMode="auto">
          <a:xfrm>
            <a:off x="609600" y="3576935"/>
            <a:ext cx="3717334" cy="461665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dirty="0" smtClean="0">
                <a:solidFill>
                  <a:srgbClr val="0000FF"/>
                </a:solidFill>
                <a:latin typeface="+mn-lt"/>
              </a:rPr>
              <a:t>Plasma transport </a:t>
            </a:r>
            <a:r>
              <a:rPr lang="en-US" sz="2400" dirty="0">
                <a:solidFill>
                  <a:srgbClr val="0000FF"/>
                </a:solidFill>
                <a:latin typeface="+mn-lt"/>
              </a:rPr>
              <a:t>coefficient</a:t>
            </a:r>
            <a:r>
              <a:rPr lang="en-US" sz="2400" dirty="0">
                <a:solidFill>
                  <a:srgbClr val="0000FF"/>
                </a:solidFill>
              </a:rPr>
              <a:t>:</a:t>
            </a:r>
          </a:p>
        </p:txBody>
      </p:sp>
      <p:grpSp>
        <p:nvGrpSpPr>
          <p:cNvPr id="2" name="Group 38"/>
          <p:cNvGrpSpPr/>
          <p:nvPr/>
        </p:nvGrpSpPr>
        <p:grpSpPr>
          <a:xfrm>
            <a:off x="1143000" y="1295400"/>
            <a:ext cx="3286125" cy="1800225"/>
            <a:chOff x="1143000" y="838200"/>
            <a:chExt cx="3286125" cy="1800225"/>
          </a:xfrm>
        </p:grpSpPr>
        <p:sp>
          <p:nvSpPr>
            <p:cNvPr id="4117" name="Rectangle 15"/>
            <p:cNvSpPr>
              <a:spLocks noChangeArrowheads="1"/>
            </p:cNvSpPr>
            <p:nvPr/>
          </p:nvSpPr>
          <p:spPr bwMode="auto">
            <a:xfrm>
              <a:off x="1653903" y="1455420"/>
              <a:ext cx="2171676" cy="1038175"/>
            </a:xfrm>
            <a:prstGeom prst="rect">
              <a:avLst/>
            </a:prstGeom>
            <a:solidFill>
              <a:srgbClr val="FF3300">
                <a:alpha val="50195"/>
              </a:srgbClr>
            </a:solidFill>
            <a:ln w="1587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4118" name="Oval 16"/>
            <p:cNvSpPr>
              <a:spLocks noChangeArrowheads="1"/>
            </p:cNvSpPr>
            <p:nvPr/>
          </p:nvSpPr>
          <p:spPr bwMode="auto">
            <a:xfrm>
              <a:off x="3681164" y="1462188"/>
              <a:ext cx="276569" cy="1035468"/>
            </a:xfrm>
            <a:prstGeom prst="ellipse">
              <a:avLst/>
            </a:prstGeom>
            <a:gradFill rotWithShape="0">
              <a:gsLst>
                <a:gs pos="0">
                  <a:schemeClr val="hlink"/>
                </a:gs>
                <a:gs pos="100000">
                  <a:srgbClr val="FFFF00"/>
                </a:gs>
              </a:gsLst>
              <a:lin ang="0" scaled="1"/>
            </a:gradFill>
            <a:ln w="15875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4119" name="Oval 17"/>
            <p:cNvSpPr>
              <a:spLocks noChangeArrowheads="1"/>
            </p:cNvSpPr>
            <p:nvPr/>
          </p:nvSpPr>
          <p:spPr bwMode="auto">
            <a:xfrm rot="10848373">
              <a:off x="1510850" y="1459481"/>
              <a:ext cx="276569" cy="1035468"/>
            </a:xfrm>
            <a:prstGeom prst="ellipse">
              <a:avLst/>
            </a:prstGeom>
            <a:gradFill rotWithShape="0">
              <a:gsLst>
                <a:gs pos="0">
                  <a:srgbClr val="FFFF00"/>
                </a:gs>
                <a:gs pos="100000">
                  <a:schemeClr val="hlink"/>
                </a:gs>
              </a:gsLst>
              <a:lin ang="0" scaled="1"/>
            </a:gradFill>
            <a:ln w="15875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4120" name="Line 18"/>
            <p:cNvSpPr>
              <a:spLocks noChangeShapeType="1"/>
            </p:cNvSpPr>
            <p:nvPr/>
          </p:nvSpPr>
          <p:spPr bwMode="auto">
            <a:xfrm flipH="1">
              <a:off x="1143000" y="1981952"/>
              <a:ext cx="322890" cy="0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4121" name="Line 19"/>
            <p:cNvSpPr>
              <a:spLocks noChangeShapeType="1"/>
            </p:cNvSpPr>
            <p:nvPr/>
          </p:nvSpPr>
          <p:spPr bwMode="auto">
            <a:xfrm rot="10800965" flipH="1">
              <a:off x="4106235" y="1916981"/>
              <a:ext cx="322890" cy="0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grpSp>
          <p:nvGrpSpPr>
            <p:cNvPr id="3" name="Group 20"/>
            <p:cNvGrpSpPr>
              <a:grpSpLocks/>
            </p:cNvGrpSpPr>
            <p:nvPr/>
          </p:nvGrpSpPr>
          <p:grpSpPr bwMode="auto">
            <a:xfrm>
              <a:off x="1837827" y="838200"/>
              <a:ext cx="1754780" cy="1800225"/>
              <a:chOff x="714" y="576"/>
              <a:chExt cx="1288" cy="1330"/>
            </a:xfrm>
          </p:grpSpPr>
          <p:sp>
            <p:nvSpPr>
              <p:cNvPr id="4123" name="Line 21"/>
              <p:cNvSpPr>
                <a:spLocks noChangeShapeType="1"/>
              </p:cNvSpPr>
              <p:nvPr/>
            </p:nvSpPr>
            <p:spPr bwMode="auto">
              <a:xfrm>
                <a:off x="714" y="1386"/>
                <a:ext cx="365" cy="0"/>
              </a:xfrm>
              <a:prstGeom prst="line">
                <a:avLst/>
              </a:prstGeom>
              <a:noFill/>
              <a:ln w="50800">
                <a:solidFill>
                  <a:srgbClr val="00B050"/>
                </a:solidFill>
                <a:round/>
                <a:headEnd/>
                <a:tailEnd type="triangle" w="med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124" name="Line 22"/>
              <p:cNvSpPr>
                <a:spLocks noChangeShapeType="1"/>
              </p:cNvSpPr>
              <p:nvPr/>
            </p:nvSpPr>
            <p:spPr bwMode="auto">
              <a:xfrm rot="10800000">
                <a:off x="1637" y="1380"/>
                <a:ext cx="365" cy="0"/>
              </a:xfrm>
              <a:prstGeom prst="line">
                <a:avLst/>
              </a:prstGeom>
              <a:noFill/>
              <a:ln w="50800">
                <a:solidFill>
                  <a:srgbClr val="00B050"/>
                </a:solidFill>
                <a:round/>
                <a:headEnd/>
                <a:tailEnd type="triangle" w="med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125" name="AutoShape 23"/>
              <p:cNvSpPr>
                <a:spLocks noChangeArrowheads="1"/>
              </p:cNvSpPr>
              <p:nvPr/>
            </p:nvSpPr>
            <p:spPr bwMode="auto">
              <a:xfrm>
                <a:off x="1273" y="1276"/>
                <a:ext cx="209" cy="210"/>
              </a:xfrm>
              <a:prstGeom prst="irregularSeal1">
                <a:avLst/>
              </a:prstGeom>
              <a:solidFill>
                <a:srgbClr val="FF9900"/>
              </a:solidFill>
              <a:ln w="15875">
                <a:solidFill>
                  <a:srgbClr val="FF9900"/>
                </a:solidFill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126" name="Line 24"/>
              <p:cNvSpPr>
                <a:spLocks noChangeShapeType="1"/>
              </p:cNvSpPr>
              <p:nvPr/>
            </p:nvSpPr>
            <p:spPr bwMode="auto">
              <a:xfrm flipV="1">
                <a:off x="1077" y="1385"/>
                <a:ext cx="298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127" name="Line 25"/>
              <p:cNvSpPr>
                <a:spLocks noChangeShapeType="1"/>
              </p:cNvSpPr>
              <p:nvPr/>
            </p:nvSpPr>
            <p:spPr bwMode="auto">
              <a:xfrm rot="10800000" flipV="1">
                <a:off x="1376" y="1384"/>
                <a:ext cx="265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128" name="Line 26"/>
              <p:cNvSpPr>
                <a:spLocks noChangeShapeType="1"/>
              </p:cNvSpPr>
              <p:nvPr/>
            </p:nvSpPr>
            <p:spPr bwMode="auto">
              <a:xfrm rot="6114803" flipV="1">
                <a:off x="1065" y="1634"/>
                <a:ext cx="527" cy="1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129" name="Line 27"/>
              <p:cNvSpPr>
                <a:spLocks noChangeShapeType="1"/>
              </p:cNvSpPr>
              <p:nvPr/>
            </p:nvSpPr>
            <p:spPr bwMode="auto">
              <a:xfrm rot="16570071" flipV="1">
                <a:off x="1173" y="1161"/>
                <a:ext cx="44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grpSp>
            <p:nvGrpSpPr>
              <p:cNvPr id="4" name="Group 28"/>
              <p:cNvGrpSpPr>
                <a:grpSpLocks/>
              </p:cNvGrpSpPr>
              <p:nvPr/>
            </p:nvGrpSpPr>
            <p:grpSpPr bwMode="auto">
              <a:xfrm>
                <a:off x="1362" y="576"/>
                <a:ext cx="101" cy="363"/>
                <a:chOff x="1265" y="384"/>
                <a:chExt cx="101" cy="363"/>
              </a:xfrm>
            </p:grpSpPr>
            <p:sp>
              <p:nvSpPr>
                <p:cNvPr id="4136" name="Line 29"/>
                <p:cNvSpPr>
                  <a:spLocks noChangeShapeType="1"/>
                </p:cNvSpPr>
                <p:nvPr/>
              </p:nvSpPr>
              <p:spPr bwMode="auto">
                <a:xfrm flipV="1">
                  <a:off x="1321" y="384"/>
                  <a:ext cx="35" cy="361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  <p:txBody>
                <a:bodyPr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37" name="Line 30"/>
                <p:cNvSpPr>
                  <a:spLocks noChangeShapeType="1"/>
                </p:cNvSpPr>
                <p:nvPr/>
              </p:nvSpPr>
              <p:spPr bwMode="auto">
                <a:xfrm flipV="1">
                  <a:off x="1320" y="637"/>
                  <a:ext cx="46" cy="11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  <p:txBody>
                <a:bodyPr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38" name="Line 31"/>
                <p:cNvSpPr>
                  <a:spLocks noChangeShapeType="1"/>
                </p:cNvSpPr>
                <p:nvPr/>
              </p:nvSpPr>
              <p:spPr bwMode="auto">
                <a:xfrm flipH="1" flipV="1">
                  <a:off x="1265" y="590"/>
                  <a:ext cx="53" cy="155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  <p:txBody>
                <a:bodyPr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4139" name="Line 32"/>
                <p:cNvSpPr>
                  <a:spLocks noChangeShapeType="1"/>
                </p:cNvSpPr>
                <p:nvPr/>
              </p:nvSpPr>
              <p:spPr bwMode="auto">
                <a:xfrm flipH="1" flipV="1">
                  <a:off x="1300" y="541"/>
                  <a:ext cx="19" cy="202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  <p:txBody>
                <a:bodyPr>
                  <a:spAutoFit/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4131" name="Freeform 33"/>
              <p:cNvSpPr>
                <a:spLocks/>
              </p:cNvSpPr>
              <p:nvPr/>
            </p:nvSpPr>
            <p:spPr bwMode="auto">
              <a:xfrm>
                <a:off x="1344" y="1545"/>
                <a:ext cx="68" cy="174"/>
              </a:xfrm>
              <a:custGeom>
                <a:avLst/>
                <a:gdLst>
                  <a:gd name="T0" fmla="*/ 0 w 68"/>
                  <a:gd name="T1" fmla="*/ 0 h 174"/>
                  <a:gd name="T2" fmla="*/ 27 w 68"/>
                  <a:gd name="T3" fmla="*/ 15 h 174"/>
                  <a:gd name="T4" fmla="*/ 42 w 68"/>
                  <a:gd name="T5" fmla="*/ 54 h 174"/>
                  <a:gd name="T6" fmla="*/ 24 w 68"/>
                  <a:gd name="T7" fmla="*/ 81 h 174"/>
                  <a:gd name="T8" fmla="*/ 51 w 68"/>
                  <a:gd name="T9" fmla="*/ 93 h 174"/>
                  <a:gd name="T10" fmla="*/ 57 w 68"/>
                  <a:gd name="T11" fmla="*/ 120 h 174"/>
                  <a:gd name="T12" fmla="*/ 51 w 68"/>
                  <a:gd name="T13" fmla="*/ 147 h 174"/>
                  <a:gd name="T14" fmla="*/ 57 w 68"/>
                  <a:gd name="T15" fmla="*/ 174 h 17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8"/>
                  <a:gd name="T25" fmla="*/ 0 h 174"/>
                  <a:gd name="T26" fmla="*/ 68 w 68"/>
                  <a:gd name="T27" fmla="*/ 174 h 17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8" h="174">
                    <a:moveTo>
                      <a:pt x="0" y="0"/>
                    </a:moveTo>
                    <a:cubicBezTo>
                      <a:pt x="13" y="4"/>
                      <a:pt x="22" y="1"/>
                      <a:pt x="27" y="15"/>
                    </a:cubicBezTo>
                    <a:cubicBezTo>
                      <a:pt x="22" y="45"/>
                      <a:pt x="33" y="28"/>
                      <a:pt x="42" y="54"/>
                    </a:cubicBezTo>
                    <a:cubicBezTo>
                      <a:pt x="38" y="65"/>
                      <a:pt x="31" y="71"/>
                      <a:pt x="24" y="81"/>
                    </a:cubicBezTo>
                    <a:cubicBezTo>
                      <a:pt x="34" y="84"/>
                      <a:pt x="41" y="90"/>
                      <a:pt x="51" y="93"/>
                    </a:cubicBezTo>
                    <a:cubicBezTo>
                      <a:pt x="47" y="110"/>
                      <a:pt x="40" y="111"/>
                      <a:pt x="57" y="120"/>
                    </a:cubicBezTo>
                    <a:cubicBezTo>
                      <a:pt x="61" y="132"/>
                      <a:pt x="58" y="136"/>
                      <a:pt x="51" y="147"/>
                    </a:cubicBezTo>
                    <a:cubicBezTo>
                      <a:pt x="68" y="153"/>
                      <a:pt x="57" y="157"/>
                      <a:pt x="57" y="174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132" name="Freeform 34"/>
              <p:cNvSpPr>
                <a:spLocks/>
              </p:cNvSpPr>
              <p:nvPr/>
            </p:nvSpPr>
            <p:spPr bwMode="auto">
              <a:xfrm rot="2179176">
                <a:off x="1264" y="1581"/>
                <a:ext cx="46" cy="198"/>
              </a:xfrm>
              <a:custGeom>
                <a:avLst/>
                <a:gdLst>
                  <a:gd name="T0" fmla="*/ 11 w 46"/>
                  <a:gd name="T1" fmla="*/ 0 h 198"/>
                  <a:gd name="T2" fmla="*/ 5 w 46"/>
                  <a:gd name="T3" fmla="*/ 39 h 198"/>
                  <a:gd name="T4" fmla="*/ 20 w 46"/>
                  <a:gd name="T5" fmla="*/ 78 h 198"/>
                  <a:gd name="T6" fmla="*/ 2 w 46"/>
                  <a:gd name="T7" fmla="*/ 105 h 198"/>
                  <a:gd name="T8" fmla="*/ 29 w 46"/>
                  <a:gd name="T9" fmla="*/ 117 h 198"/>
                  <a:gd name="T10" fmla="*/ 35 w 46"/>
                  <a:gd name="T11" fmla="*/ 144 h 198"/>
                  <a:gd name="T12" fmla="*/ 29 w 46"/>
                  <a:gd name="T13" fmla="*/ 171 h 198"/>
                  <a:gd name="T14" fmla="*/ 35 w 46"/>
                  <a:gd name="T15" fmla="*/ 198 h 19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6"/>
                  <a:gd name="T25" fmla="*/ 0 h 198"/>
                  <a:gd name="T26" fmla="*/ 46 w 46"/>
                  <a:gd name="T27" fmla="*/ 198 h 19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6" h="198">
                    <a:moveTo>
                      <a:pt x="11" y="0"/>
                    </a:moveTo>
                    <a:cubicBezTo>
                      <a:pt x="24" y="4"/>
                      <a:pt x="0" y="25"/>
                      <a:pt x="5" y="39"/>
                    </a:cubicBezTo>
                    <a:cubicBezTo>
                      <a:pt x="0" y="69"/>
                      <a:pt x="11" y="52"/>
                      <a:pt x="20" y="78"/>
                    </a:cubicBezTo>
                    <a:cubicBezTo>
                      <a:pt x="16" y="89"/>
                      <a:pt x="9" y="95"/>
                      <a:pt x="2" y="105"/>
                    </a:cubicBezTo>
                    <a:cubicBezTo>
                      <a:pt x="12" y="108"/>
                      <a:pt x="19" y="114"/>
                      <a:pt x="29" y="117"/>
                    </a:cubicBezTo>
                    <a:cubicBezTo>
                      <a:pt x="25" y="134"/>
                      <a:pt x="18" y="135"/>
                      <a:pt x="35" y="144"/>
                    </a:cubicBezTo>
                    <a:cubicBezTo>
                      <a:pt x="39" y="156"/>
                      <a:pt x="36" y="160"/>
                      <a:pt x="29" y="171"/>
                    </a:cubicBezTo>
                    <a:cubicBezTo>
                      <a:pt x="46" y="177"/>
                      <a:pt x="35" y="181"/>
                      <a:pt x="35" y="198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133" name="Freeform 35"/>
              <p:cNvSpPr>
                <a:spLocks/>
              </p:cNvSpPr>
              <p:nvPr/>
            </p:nvSpPr>
            <p:spPr bwMode="auto">
              <a:xfrm rot="10121092">
                <a:off x="1338" y="1641"/>
                <a:ext cx="68" cy="174"/>
              </a:xfrm>
              <a:custGeom>
                <a:avLst/>
                <a:gdLst>
                  <a:gd name="T0" fmla="*/ 0 w 68"/>
                  <a:gd name="T1" fmla="*/ 0 h 174"/>
                  <a:gd name="T2" fmla="*/ 27 w 68"/>
                  <a:gd name="T3" fmla="*/ 15 h 174"/>
                  <a:gd name="T4" fmla="*/ 42 w 68"/>
                  <a:gd name="T5" fmla="*/ 54 h 174"/>
                  <a:gd name="T6" fmla="*/ 24 w 68"/>
                  <a:gd name="T7" fmla="*/ 81 h 174"/>
                  <a:gd name="T8" fmla="*/ 51 w 68"/>
                  <a:gd name="T9" fmla="*/ 93 h 174"/>
                  <a:gd name="T10" fmla="*/ 57 w 68"/>
                  <a:gd name="T11" fmla="*/ 120 h 174"/>
                  <a:gd name="T12" fmla="*/ 51 w 68"/>
                  <a:gd name="T13" fmla="*/ 147 h 174"/>
                  <a:gd name="T14" fmla="*/ 57 w 68"/>
                  <a:gd name="T15" fmla="*/ 174 h 17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8"/>
                  <a:gd name="T25" fmla="*/ 0 h 174"/>
                  <a:gd name="T26" fmla="*/ 68 w 68"/>
                  <a:gd name="T27" fmla="*/ 174 h 17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8" h="174">
                    <a:moveTo>
                      <a:pt x="0" y="0"/>
                    </a:moveTo>
                    <a:cubicBezTo>
                      <a:pt x="13" y="4"/>
                      <a:pt x="22" y="1"/>
                      <a:pt x="27" y="15"/>
                    </a:cubicBezTo>
                    <a:cubicBezTo>
                      <a:pt x="22" y="45"/>
                      <a:pt x="33" y="28"/>
                      <a:pt x="42" y="54"/>
                    </a:cubicBezTo>
                    <a:cubicBezTo>
                      <a:pt x="38" y="65"/>
                      <a:pt x="31" y="71"/>
                      <a:pt x="24" y="81"/>
                    </a:cubicBezTo>
                    <a:cubicBezTo>
                      <a:pt x="34" y="84"/>
                      <a:pt x="41" y="90"/>
                      <a:pt x="51" y="93"/>
                    </a:cubicBezTo>
                    <a:cubicBezTo>
                      <a:pt x="47" y="110"/>
                      <a:pt x="40" y="111"/>
                      <a:pt x="57" y="120"/>
                    </a:cubicBezTo>
                    <a:cubicBezTo>
                      <a:pt x="61" y="132"/>
                      <a:pt x="58" y="136"/>
                      <a:pt x="51" y="147"/>
                    </a:cubicBezTo>
                    <a:cubicBezTo>
                      <a:pt x="68" y="153"/>
                      <a:pt x="57" y="157"/>
                      <a:pt x="57" y="174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134" name="Freeform 36"/>
              <p:cNvSpPr>
                <a:spLocks/>
              </p:cNvSpPr>
              <p:nvPr/>
            </p:nvSpPr>
            <p:spPr bwMode="auto">
              <a:xfrm rot="10121092">
                <a:off x="1308" y="1074"/>
                <a:ext cx="68" cy="174"/>
              </a:xfrm>
              <a:custGeom>
                <a:avLst/>
                <a:gdLst>
                  <a:gd name="T0" fmla="*/ 0 w 68"/>
                  <a:gd name="T1" fmla="*/ 0 h 174"/>
                  <a:gd name="T2" fmla="*/ 27 w 68"/>
                  <a:gd name="T3" fmla="*/ 15 h 174"/>
                  <a:gd name="T4" fmla="*/ 42 w 68"/>
                  <a:gd name="T5" fmla="*/ 54 h 174"/>
                  <a:gd name="T6" fmla="*/ 24 w 68"/>
                  <a:gd name="T7" fmla="*/ 81 h 174"/>
                  <a:gd name="T8" fmla="*/ 51 w 68"/>
                  <a:gd name="T9" fmla="*/ 93 h 174"/>
                  <a:gd name="T10" fmla="*/ 57 w 68"/>
                  <a:gd name="T11" fmla="*/ 120 h 174"/>
                  <a:gd name="T12" fmla="*/ 51 w 68"/>
                  <a:gd name="T13" fmla="*/ 147 h 174"/>
                  <a:gd name="T14" fmla="*/ 57 w 68"/>
                  <a:gd name="T15" fmla="*/ 174 h 17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8"/>
                  <a:gd name="T25" fmla="*/ 0 h 174"/>
                  <a:gd name="T26" fmla="*/ 68 w 68"/>
                  <a:gd name="T27" fmla="*/ 174 h 17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8" h="174">
                    <a:moveTo>
                      <a:pt x="0" y="0"/>
                    </a:moveTo>
                    <a:cubicBezTo>
                      <a:pt x="13" y="4"/>
                      <a:pt x="22" y="1"/>
                      <a:pt x="27" y="15"/>
                    </a:cubicBezTo>
                    <a:cubicBezTo>
                      <a:pt x="22" y="45"/>
                      <a:pt x="33" y="28"/>
                      <a:pt x="42" y="54"/>
                    </a:cubicBezTo>
                    <a:cubicBezTo>
                      <a:pt x="38" y="65"/>
                      <a:pt x="31" y="71"/>
                      <a:pt x="24" y="81"/>
                    </a:cubicBezTo>
                    <a:cubicBezTo>
                      <a:pt x="34" y="84"/>
                      <a:pt x="41" y="90"/>
                      <a:pt x="51" y="93"/>
                    </a:cubicBezTo>
                    <a:cubicBezTo>
                      <a:pt x="47" y="110"/>
                      <a:pt x="40" y="111"/>
                      <a:pt x="57" y="120"/>
                    </a:cubicBezTo>
                    <a:cubicBezTo>
                      <a:pt x="61" y="132"/>
                      <a:pt x="58" y="136"/>
                      <a:pt x="51" y="147"/>
                    </a:cubicBezTo>
                    <a:cubicBezTo>
                      <a:pt x="68" y="153"/>
                      <a:pt x="57" y="157"/>
                      <a:pt x="57" y="174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4135" name="Freeform 37"/>
              <p:cNvSpPr>
                <a:spLocks/>
              </p:cNvSpPr>
              <p:nvPr/>
            </p:nvSpPr>
            <p:spPr bwMode="auto">
              <a:xfrm rot="-7396619">
                <a:off x="1412" y="1054"/>
                <a:ext cx="68" cy="174"/>
              </a:xfrm>
              <a:custGeom>
                <a:avLst/>
                <a:gdLst>
                  <a:gd name="T0" fmla="*/ 0 w 68"/>
                  <a:gd name="T1" fmla="*/ 0 h 174"/>
                  <a:gd name="T2" fmla="*/ 27 w 68"/>
                  <a:gd name="T3" fmla="*/ 15 h 174"/>
                  <a:gd name="T4" fmla="*/ 42 w 68"/>
                  <a:gd name="T5" fmla="*/ 54 h 174"/>
                  <a:gd name="T6" fmla="*/ 24 w 68"/>
                  <a:gd name="T7" fmla="*/ 81 h 174"/>
                  <a:gd name="T8" fmla="*/ 51 w 68"/>
                  <a:gd name="T9" fmla="*/ 93 h 174"/>
                  <a:gd name="T10" fmla="*/ 57 w 68"/>
                  <a:gd name="T11" fmla="*/ 120 h 174"/>
                  <a:gd name="T12" fmla="*/ 51 w 68"/>
                  <a:gd name="T13" fmla="*/ 147 h 174"/>
                  <a:gd name="T14" fmla="*/ 57 w 68"/>
                  <a:gd name="T15" fmla="*/ 174 h 17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8"/>
                  <a:gd name="T25" fmla="*/ 0 h 174"/>
                  <a:gd name="T26" fmla="*/ 68 w 68"/>
                  <a:gd name="T27" fmla="*/ 174 h 17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8" h="174">
                    <a:moveTo>
                      <a:pt x="0" y="0"/>
                    </a:moveTo>
                    <a:cubicBezTo>
                      <a:pt x="13" y="4"/>
                      <a:pt x="22" y="1"/>
                      <a:pt x="27" y="15"/>
                    </a:cubicBezTo>
                    <a:cubicBezTo>
                      <a:pt x="22" y="45"/>
                      <a:pt x="33" y="28"/>
                      <a:pt x="42" y="54"/>
                    </a:cubicBezTo>
                    <a:cubicBezTo>
                      <a:pt x="38" y="65"/>
                      <a:pt x="31" y="71"/>
                      <a:pt x="24" y="81"/>
                    </a:cubicBezTo>
                    <a:cubicBezTo>
                      <a:pt x="34" y="84"/>
                      <a:pt x="41" y="90"/>
                      <a:pt x="51" y="93"/>
                    </a:cubicBezTo>
                    <a:cubicBezTo>
                      <a:pt x="47" y="110"/>
                      <a:pt x="40" y="111"/>
                      <a:pt x="57" y="120"/>
                    </a:cubicBezTo>
                    <a:cubicBezTo>
                      <a:pt x="61" y="132"/>
                      <a:pt x="58" y="136"/>
                      <a:pt x="51" y="147"/>
                    </a:cubicBezTo>
                    <a:cubicBezTo>
                      <a:pt x="68" y="153"/>
                      <a:pt x="57" y="157"/>
                      <a:pt x="57" y="174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</p:grpSp>
      </p:grpSp>
      <p:sp>
        <p:nvSpPr>
          <p:cNvPr id="4109" name="Oval 38"/>
          <p:cNvSpPr>
            <a:spLocks noChangeArrowheads="1"/>
          </p:cNvSpPr>
          <p:nvPr/>
        </p:nvSpPr>
        <p:spPr bwMode="auto">
          <a:xfrm rot="622550">
            <a:off x="2484438" y="2541588"/>
            <a:ext cx="392112" cy="779462"/>
          </a:xfrm>
          <a:prstGeom prst="ellips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4110" name="Oval 39"/>
          <p:cNvSpPr>
            <a:spLocks noChangeArrowheads="1"/>
          </p:cNvSpPr>
          <p:nvPr/>
        </p:nvSpPr>
        <p:spPr bwMode="auto">
          <a:xfrm>
            <a:off x="4648200" y="1425575"/>
            <a:ext cx="3924300" cy="2003425"/>
          </a:xfrm>
          <a:prstGeom prst="ellips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4111" name="Line 40"/>
          <p:cNvSpPr>
            <a:spLocks noChangeShapeType="1"/>
          </p:cNvSpPr>
          <p:nvPr/>
        </p:nvSpPr>
        <p:spPr bwMode="auto">
          <a:xfrm flipV="1">
            <a:off x="2974975" y="2789238"/>
            <a:ext cx="1765300" cy="13017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48" name="Date Placeholder 4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6/14/12</a:t>
            </a:r>
            <a:endParaRPr lang="en-US"/>
          </a:p>
        </p:txBody>
      </p:sp>
      <p:sp>
        <p:nvSpPr>
          <p:cNvPr id="50" name="Footer Placeholder 4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Hot QCD Matter - Lecture 4</a:t>
            </a:r>
            <a:endParaRPr lang="en-US"/>
          </a:p>
        </p:txBody>
      </p:sp>
      <p:pic>
        <p:nvPicPr>
          <p:cNvPr id="51" name="Picture 50" descr="latex-image-1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33600" y="4140200"/>
            <a:ext cx="5016500" cy="736600"/>
          </a:xfrm>
          <a:prstGeom prst="rect">
            <a:avLst/>
          </a:prstGeom>
        </p:spPr>
      </p:pic>
      <p:pic>
        <p:nvPicPr>
          <p:cNvPr id="52" name="Picture 51" descr="latex-image-1.pd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30854" y="5706685"/>
            <a:ext cx="3007946" cy="465515"/>
          </a:xfrm>
          <a:prstGeom prst="rect">
            <a:avLst/>
          </a:prstGeom>
        </p:spPr>
      </p:pic>
      <p:sp>
        <p:nvSpPr>
          <p:cNvPr id="40" name="TextBox 39"/>
          <p:cNvSpPr txBox="1"/>
          <p:nvPr/>
        </p:nvSpPr>
        <p:spPr>
          <a:xfrm>
            <a:off x="1600200" y="838200"/>
            <a:ext cx="59283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latin typeface="+mn-lt"/>
              </a:rPr>
              <a:t>Radiative</a:t>
            </a:r>
            <a:r>
              <a:rPr lang="en-US" sz="2000" dirty="0" smtClean="0">
                <a:latin typeface="+mn-lt"/>
              </a:rPr>
              <a:t> energy loss in QCD (multiple soft scattering):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3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33005" grpId="0"/>
      <p:bldP spid="183300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23801" y="3886200"/>
            <a:ext cx="4747234" cy="2286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3455" y="-24880"/>
            <a:ext cx="8229600" cy="1143000"/>
          </a:xfrm>
        </p:spPr>
        <p:txBody>
          <a:bodyPr/>
          <a:lstStyle/>
          <a:p>
            <a:r>
              <a:rPr lang="en-US" dirty="0" smtClean="0"/>
              <a:t>Jets in real heavy ion collisions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Hot QCD Matter - Lecture 4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50833E-3428-F540-B02E-E318675ECEBF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 t="9395" r="6750"/>
          <a:stretch>
            <a:fillRect/>
          </a:stretch>
        </p:blipFill>
        <p:spPr bwMode="auto">
          <a:xfrm>
            <a:off x="58042" y="1318820"/>
            <a:ext cx="4707313" cy="271978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972798" y="1060558"/>
            <a:ext cx="1172128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RHIC/Star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324600" y="3200400"/>
            <a:ext cx="1198052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LHC/CMS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6/14/12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6"/>
          <p:cNvSpPr>
            <a:spLocks noGrp="1" noChangeArrowheads="1"/>
          </p:cNvSpPr>
          <p:nvPr>
            <p:ph type="title"/>
          </p:nvPr>
        </p:nvSpPr>
        <p:spPr>
          <a:xfrm>
            <a:off x="914400" y="0"/>
            <a:ext cx="7467600" cy="838200"/>
          </a:xfrm>
        </p:spPr>
        <p:txBody>
          <a:bodyPr/>
          <a:lstStyle/>
          <a:p>
            <a:r>
              <a:rPr lang="en-US" sz="3200" dirty="0" smtClean="0"/>
              <a:t>Leading </a:t>
            </a:r>
            <a:r>
              <a:rPr lang="en-US" sz="3200" dirty="0" err="1" smtClean="0"/>
              <a:t>hadron</a:t>
            </a:r>
            <a:r>
              <a:rPr lang="en-US" sz="3200" dirty="0" smtClean="0"/>
              <a:t> as a jet surrogate</a:t>
            </a:r>
          </a:p>
        </p:txBody>
      </p:sp>
      <p:sp>
        <p:nvSpPr>
          <p:cNvPr id="4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723C4E-8A2E-4ACA-A523-2CFDA4A1B3A9}" type="slidenum">
              <a:rPr lang="en-US"/>
              <a:pPr>
                <a:defRPr/>
              </a:pPr>
              <a:t>9</a:t>
            </a:fld>
            <a:endParaRPr lang="en-US"/>
          </a:p>
        </p:txBody>
      </p:sp>
      <p:sp>
        <p:nvSpPr>
          <p:cNvPr id="2054" name="Text Box 7"/>
          <p:cNvSpPr txBox="1">
            <a:spLocks noChangeArrowheads="1"/>
          </p:cNvSpPr>
          <p:nvPr/>
        </p:nvSpPr>
        <p:spPr bwMode="auto">
          <a:xfrm>
            <a:off x="0" y="6400800"/>
            <a:ext cx="464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-"/>
            </a:pPr>
            <a:r>
              <a:rPr lang="en-US"/>
              <a:t> </a:t>
            </a:r>
            <a:endParaRPr lang="en-US" baseline="30000"/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4419600" y="3733800"/>
            <a:ext cx="42672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latin typeface="+mn-lt"/>
              </a:rPr>
              <a:t>Energy loss  </a:t>
            </a:r>
            <a:r>
              <a:rPr lang="en-US" dirty="0">
                <a:latin typeface="+mn-lt"/>
                <a:sym typeface="Symbol" pitchFamily="18" charset="2"/>
              </a:rPr>
              <a:t> </a:t>
            </a:r>
            <a:r>
              <a:rPr lang="en-US" dirty="0">
                <a:latin typeface="+mn-lt"/>
              </a:rPr>
              <a:t>softening of fragmentation </a:t>
            </a:r>
            <a:r>
              <a:rPr lang="en-US" dirty="0">
                <a:latin typeface="+mn-lt"/>
                <a:sym typeface="Symbol" pitchFamily="18" charset="2"/>
              </a:rPr>
              <a:t></a:t>
            </a:r>
            <a:r>
              <a:rPr lang="en-US" dirty="0">
                <a:latin typeface="+mn-lt"/>
              </a:rPr>
              <a:t> suppression of leading </a:t>
            </a:r>
            <a:r>
              <a:rPr lang="en-US" dirty="0" err="1">
                <a:latin typeface="+mn-lt"/>
              </a:rPr>
              <a:t>hadron</a:t>
            </a:r>
            <a:r>
              <a:rPr lang="en-US" dirty="0">
                <a:latin typeface="+mn-lt"/>
              </a:rPr>
              <a:t> yield</a:t>
            </a: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5105400" y="914400"/>
            <a:ext cx="4038600" cy="2590800"/>
            <a:chOff x="192" y="618"/>
            <a:chExt cx="2412" cy="1330"/>
          </a:xfrm>
        </p:grpSpPr>
        <p:sp>
          <p:nvSpPr>
            <p:cNvPr id="3" name="Rectangle 10"/>
            <p:cNvSpPr>
              <a:spLocks noChangeArrowheads="1"/>
            </p:cNvSpPr>
            <p:nvPr/>
          </p:nvSpPr>
          <p:spPr bwMode="auto">
            <a:xfrm>
              <a:off x="567" y="1074"/>
              <a:ext cx="1594" cy="767"/>
            </a:xfrm>
            <a:prstGeom prst="rect">
              <a:avLst/>
            </a:prstGeom>
            <a:solidFill>
              <a:srgbClr val="FF3300">
                <a:alpha val="50195"/>
              </a:srgbClr>
            </a:solidFill>
            <a:ln w="15875">
              <a:noFill/>
              <a:miter lim="800000"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064" name="Oval 11"/>
            <p:cNvSpPr>
              <a:spLocks noChangeArrowheads="1"/>
            </p:cNvSpPr>
            <p:nvPr/>
          </p:nvSpPr>
          <p:spPr bwMode="auto">
            <a:xfrm>
              <a:off x="2055" y="1079"/>
              <a:ext cx="203" cy="765"/>
            </a:xfrm>
            <a:prstGeom prst="ellipse">
              <a:avLst/>
            </a:prstGeom>
            <a:gradFill rotWithShape="0">
              <a:gsLst>
                <a:gs pos="0">
                  <a:schemeClr val="hlink"/>
                </a:gs>
                <a:gs pos="100000">
                  <a:srgbClr val="FFFF00"/>
                </a:gs>
              </a:gsLst>
              <a:lin ang="0" scaled="1"/>
            </a:gradFill>
            <a:ln w="15875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065" name="Oval 12"/>
            <p:cNvSpPr>
              <a:spLocks noChangeArrowheads="1"/>
            </p:cNvSpPr>
            <p:nvPr/>
          </p:nvSpPr>
          <p:spPr bwMode="auto">
            <a:xfrm rot="-10751627">
              <a:off x="462" y="1077"/>
              <a:ext cx="203" cy="765"/>
            </a:xfrm>
            <a:prstGeom prst="ellipse">
              <a:avLst/>
            </a:prstGeom>
            <a:gradFill rotWithShape="0">
              <a:gsLst>
                <a:gs pos="0">
                  <a:srgbClr val="FFFF00"/>
                </a:gs>
                <a:gs pos="100000">
                  <a:schemeClr val="hlink"/>
                </a:gs>
              </a:gsLst>
              <a:lin ang="0" scaled="1"/>
            </a:gradFill>
            <a:ln w="15875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066" name="Line 13"/>
            <p:cNvSpPr>
              <a:spLocks noChangeShapeType="1"/>
            </p:cNvSpPr>
            <p:nvPr/>
          </p:nvSpPr>
          <p:spPr bwMode="auto">
            <a:xfrm flipH="1">
              <a:off x="192" y="1463"/>
              <a:ext cx="237" cy="0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067" name="Line 14"/>
            <p:cNvSpPr>
              <a:spLocks noChangeShapeType="1"/>
            </p:cNvSpPr>
            <p:nvPr/>
          </p:nvSpPr>
          <p:spPr bwMode="auto">
            <a:xfrm rot="10800965" flipH="1">
              <a:off x="2367" y="1415"/>
              <a:ext cx="237" cy="0"/>
            </a:xfrm>
            <a:prstGeom prst="line">
              <a:avLst/>
            </a:prstGeom>
            <a:noFill/>
            <a:ln w="635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grpSp>
          <p:nvGrpSpPr>
            <p:cNvPr id="4" name="Group 15"/>
            <p:cNvGrpSpPr>
              <a:grpSpLocks/>
            </p:cNvGrpSpPr>
            <p:nvPr/>
          </p:nvGrpSpPr>
          <p:grpSpPr bwMode="auto">
            <a:xfrm>
              <a:off x="702" y="618"/>
              <a:ext cx="1288" cy="1330"/>
              <a:chOff x="714" y="576"/>
              <a:chExt cx="1288" cy="1330"/>
            </a:xfrm>
          </p:grpSpPr>
          <p:sp>
            <p:nvSpPr>
              <p:cNvPr id="2069" name="Line 16"/>
              <p:cNvSpPr>
                <a:spLocks noChangeShapeType="1"/>
              </p:cNvSpPr>
              <p:nvPr/>
            </p:nvSpPr>
            <p:spPr bwMode="auto">
              <a:xfrm>
                <a:off x="714" y="1386"/>
                <a:ext cx="365" cy="0"/>
              </a:xfrm>
              <a:prstGeom prst="line">
                <a:avLst/>
              </a:prstGeom>
              <a:noFill/>
              <a:ln w="50800">
                <a:solidFill>
                  <a:srgbClr val="00B050"/>
                </a:solidFill>
                <a:round/>
                <a:headEnd/>
                <a:tailEnd type="triangle" w="med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70" name="Line 17"/>
              <p:cNvSpPr>
                <a:spLocks noChangeShapeType="1"/>
              </p:cNvSpPr>
              <p:nvPr/>
            </p:nvSpPr>
            <p:spPr bwMode="auto">
              <a:xfrm rot="10800000">
                <a:off x="1637" y="1380"/>
                <a:ext cx="365" cy="0"/>
              </a:xfrm>
              <a:prstGeom prst="line">
                <a:avLst/>
              </a:prstGeom>
              <a:noFill/>
              <a:ln w="50800">
                <a:solidFill>
                  <a:srgbClr val="00B050"/>
                </a:solidFill>
                <a:round/>
                <a:headEnd/>
                <a:tailEnd type="triangle" w="med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71" name="AutoShape 18"/>
              <p:cNvSpPr>
                <a:spLocks noChangeArrowheads="1"/>
              </p:cNvSpPr>
              <p:nvPr/>
            </p:nvSpPr>
            <p:spPr bwMode="auto">
              <a:xfrm>
                <a:off x="1273" y="1276"/>
                <a:ext cx="209" cy="210"/>
              </a:xfrm>
              <a:prstGeom prst="irregularSeal1">
                <a:avLst/>
              </a:prstGeom>
              <a:solidFill>
                <a:srgbClr val="FF9900"/>
              </a:solidFill>
              <a:ln w="15875">
                <a:solidFill>
                  <a:srgbClr val="FF9900"/>
                </a:solidFill>
                <a:miter lim="800000"/>
                <a:headEnd/>
                <a:tailEnd/>
              </a:ln>
            </p:spPr>
            <p:txBody>
              <a:bodyPr wrap="none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72" name="Line 19"/>
              <p:cNvSpPr>
                <a:spLocks noChangeShapeType="1"/>
              </p:cNvSpPr>
              <p:nvPr/>
            </p:nvSpPr>
            <p:spPr bwMode="auto">
              <a:xfrm flipV="1">
                <a:off x="1077" y="1385"/>
                <a:ext cx="298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73" name="Line 20"/>
              <p:cNvSpPr>
                <a:spLocks noChangeShapeType="1"/>
              </p:cNvSpPr>
              <p:nvPr/>
            </p:nvSpPr>
            <p:spPr bwMode="auto">
              <a:xfrm rot="10800000" flipV="1">
                <a:off x="1376" y="1384"/>
                <a:ext cx="265" cy="0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74" name="Line 21"/>
              <p:cNvSpPr>
                <a:spLocks noChangeShapeType="1"/>
              </p:cNvSpPr>
              <p:nvPr/>
            </p:nvSpPr>
            <p:spPr bwMode="auto">
              <a:xfrm rot="6114803" flipV="1">
                <a:off x="1065" y="1634"/>
                <a:ext cx="527" cy="17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75" name="Line 22"/>
              <p:cNvSpPr>
                <a:spLocks noChangeShapeType="1"/>
              </p:cNvSpPr>
              <p:nvPr/>
            </p:nvSpPr>
            <p:spPr bwMode="auto">
              <a:xfrm rot="16570071" flipV="1">
                <a:off x="1173" y="1161"/>
                <a:ext cx="442" cy="8"/>
              </a:xfrm>
              <a:prstGeom prst="line">
                <a:avLst/>
              </a:prstGeom>
              <a:noFill/>
              <a:ln w="12700">
                <a:solidFill>
                  <a:srgbClr val="FF0000"/>
                </a:solidFill>
                <a:round/>
                <a:headEnd/>
                <a:tailEnd type="triangle" w="med" len="med"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grpSp>
            <p:nvGrpSpPr>
              <p:cNvPr id="5" name="Group 23"/>
              <p:cNvGrpSpPr>
                <a:grpSpLocks/>
              </p:cNvGrpSpPr>
              <p:nvPr/>
            </p:nvGrpSpPr>
            <p:grpSpPr bwMode="auto">
              <a:xfrm>
                <a:off x="1362" y="576"/>
                <a:ext cx="101" cy="363"/>
                <a:chOff x="1265" y="384"/>
                <a:chExt cx="101" cy="363"/>
              </a:xfrm>
            </p:grpSpPr>
            <p:sp>
              <p:nvSpPr>
                <p:cNvPr id="2082" name="Line 24"/>
                <p:cNvSpPr>
                  <a:spLocks noChangeShapeType="1"/>
                </p:cNvSpPr>
                <p:nvPr/>
              </p:nvSpPr>
              <p:spPr bwMode="auto">
                <a:xfrm flipV="1">
                  <a:off x="1321" y="384"/>
                  <a:ext cx="35" cy="361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  <p:txBody>
                <a:bodyPr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083" name="Line 25"/>
                <p:cNvSpPr>
                  <a:spLocks noChangeShapeType="1"/>
                </p:cNvSpPr>
                <p:nvPr/>
              </p:nvSpPr>
              <p:spPr bwMode="auto">
                <a:xfrm flipV="1">
                  <a:off x="1320" y="637"/>
                  <a:ext cx="46" cy="110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  <p:txBody>
                <a:bodyPr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084" name="Line 26"/>
                <p:cNvSpPr>
                  <a:spLocks noChangeShapeType="1"/>
                </p:cNvSpPr>
                <p:nvPr/>
              </p:nvSpPr>
              <p:spPr bwMode="auto">
                <a:xfrm flipH="1" flipV="1">
                  <a:off x="1265" y="590"/>
                  <a:ext cx="53" cy="155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  <p:txBody>
                <a:bodyPr>
                  <a:spAutoFit/>
                </a:bodyPr>
                <a:lstStyle/>
                <a:p>
                  <a:endParaRPr lang="en-US"/>
                </a:p>
              </p:txBody>
            </p:sp>
            <p:sp>
              <p:nvSpPr>
                <p:cNvPr id="2085" name="Line 27"/>
                <p:cNvSpPr>
                  <a:spLocks noChangeShapeType="1"/>
                </p:cNvSpPr>
                <p:nvPr/>
              </p:nvSpPr>
              <p:spPr bwMode="auto">
                <a:xfrm flipH="1" flipV="1">
                  <a:off x="1300" y="541"/>
                  <a:ext cx="19" cy="202"/>
                </a:xfrm>
                <a:prstGeom prst="line">
                  <a:avLst/>
                </a:prstGeom>
                <a:noFill/>
                <a:ln w="6350">
                  <a:solidFill>
                    <a:srgbClr val="000000"/>
                  </a:solidFill>
                  <a:round/>
                  <a:headEnd/>
                  <a:tailEnd type="triangle" w="med" len="med"/>
                </a:ln>
              </p:spPr>
              <p:txBody>
                <a:bodyPr>
                  <a:spAutoFit/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077" name="Freeform 28"/>
              <p:cNvSpPr>
                <a:spLocks/>
              </p:cNvSpPr>
              <p:nvPr/>
            </p:nvSpPr>
            <p:spPr bwMode="auto">
              <a:xfrm>
                <a:off x="1344" y="1545"/>
                <a:ext cx="68" cy="174"/>
              </a:xfrm>
              <a:custGeom>
                <a:avLst/>
                <a:gdLst>
                  <a:gd name="T0" fmla="*/ 0 w 68"/>
                  <a:gd name="T1" fmla="*/ 0 h 174"/>
                  <a:gd name="T2" fmla="*/ 27 w 68"/>
                  <a:gd name="T3" fmla="*/ 15 h 174"/>
                  <a:gd name="T4" fmla="*/ 42 w 68"/>
                  <a:gd name="T5" fmla="*/ 54 h 174"/>
                  <a:gd name="T6" fmla="*/ 24 w 68"/>
                  <a:gd name="T7" fmla="*/ 81 h 174"/>
                  <a:gd name="T8" fmla="*/ 51 w 68"/>
                  <a:gd name="T9" fmla="*/ 93 h 174"/>
                  <a:gd name="T10" fmla="*/ 57 w 68"/>
                  <a:gd name="T11" fmla="*/ 120 h 174"/>
                  <a:gd name="T12" fmla="*/ 51 w 68"/>
                  <a:gd name="T13" fmla="*/ 147 h 174"/>
                  <a:gd name="T14" fmla="*/ 57 w 68"/>
                  <a:gd name="T15" fmla="*/ 174 h 17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8"/>
                  <a:gd name="T25" fmla="*/ 0 h 174"/>
                  <a:gd name="T26" fmla="*/ 68 w 68"/>
                  <a:gd name="T27" fmla="*/ 174 h 17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8" h="174">
                    <a:moveTo>
                      <a:pt x="0" y="0"/>
                    </a:moveTo>
                    <a:cubicBezTo>
                      <a:pt x="13" y="4"/>
                      <a:pt x="22" y="1"/>
                      <a:pt x="27" y="15"/>
                    </a:cubicBezTo>
                    <a:cubicBezTo>
                      <a:pt x="22" y="45"/>
                      <a:pt x="33" y="28"/>
                      <a:pt x="42" y="54"/>
                    </a:cubicBezTo>
                    <a:cubicBezTo>
                      <a:pt x="38" y="65"/>
                      <a:pt x="31" y="71"/>
                      <a:pt x="24" y="81"/>
                    </a:cubicBezTo>
                    <a:cubicBezTo>
                      <a:pt x="34" y="84"/>
                      <a:pt x="41" y="90"/>
                      <a:pt x="51" y="93"/>
                    </a:cubicBezTo>
                    <a:cubicBezTo>
                      <a:pt x="47" y="110"/>
                      <a:pt x="40" y="111"/>
                      <a:pt x="57" y="120"/>
                    </a:cubicBezTo>
                    <a:cubicBezTo>
                      <a:pt x="61" y="132"/>
                      <a:pt x="58" y="136"/>
                      <a:pt x="51" y="147"/>
                    </a:cubicBezTo>
                    <a:cubicBezTo>
                      <a:pt x="68" y="153"/>
                      <a:pt x="57" y="157"/>
                      <a:pt x="57" y="174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78" name="Freeform 29"/>
              <p:cNvSpPr>
                <a:spLocks/>
              </p:cNvSpPr>
              <p:nvPr/>
            </p:nvSpPr>
            <p:spPr bwMode="auto">
              <a:xfrm rot="2179176">
                <a:off x="1264" y="1581"/>
                <a:ext cx="46" cy="198"/>
              </a:xfrm>
              <a:custGeom>
                <a:avLst/>
                <a:gdLst>
                  <a:gd name="T0" fmla="*/ 11 w 46"/>
                  <a:gd name="T1" fmla="*/ 0 h 198"/>
                  <a:gd name="T2" fmla="*/ 5 w 46"/>
                  <a:gd name="T3" fmla="*/ 39 h 198"/>
                  <a:gd name="T4" fmla="*/ 20 w 46"/>
                  <a:gd name="T5" fmla="*/ 78 h 198"/>
                  <a:gd name="T6" fmla="*/ 2 w 46"/>
                  <a:gd name="T7" fmla="*/ 105 h 198"/>
                  <a:gd name="T8" fmla="*/ 29 w 46"/>
                  <a:gd name="T9" fmla="*/ 117 h 198"/>
                  <a:gd name="T10" fmla="*/ 35 w 46"/>
                  <a:gd name="T11" fmla="*/ 144 h 198"/>
                  <a:gd name="T12" fmla="*/ 29 w 46"/>
                  <a:gd name="T13" fmla="*/ 171 h 198"/>
                  <a:gd name="T14" fmla="*/ 35 w 46"/>
                  <a:gd name="T15" fmla="*/ 198 h 19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46"/>
                  <a:gd name="T25" fmla="*/ 0 h 198"/>
                  <a:gd name="T26" fmla="*/ 46 w 46"/>
                  <a:gd name="T27" fmla="*/ 198 h 19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46" h="198">
                    <a:moveTo>
                      <a:pt x="11" y="0"/>
                    </a:moveTo>
                    <a:cubicBezTo>
                      <a:pt x="24" y="4"/>
                      <a:pt x="0" y="25"/>
                      <a:pt x="5" y="39"/>
                    </a:cubicBezTo>
                    <a:cubicBezTo>
                      <a:pt x="0" y="69"/>
                      <a:pt x="11" y="52"/>
                      <a:pt x="20" y="78"/>
                    </a:cubicBezTo>
                    <a:cubicBezTo>
                      <a:pt x="16" y="89"/>
                      <a:pt x="9" y="95"/>
                      <a:pt x="2" y="105"/>
                    </a:cubicBezTo>
                    <a:cubicBezTo>
                      <a:pt x="12" y="108"/>
                      <a:pt x="19" y="114"/>
                      <a:pt x="29" y="117"/>
                    </a:cubicBezTo>
                    <a:cubicBezTo>
                      <a:pt x="25" y="134"/>
                      <a:pt x="18" y="135"/>
                      <a:pt x="35" y="144"/>
                    </a:cubicBezTo>
                    <a:cubicBezTo>
                      <a:pt x="39" y="156"/>
                      <a:pt x="36" y="160"/>
                      <a:pt x="29" y="171"/>
                    </a:cubicBezTo>
                    <a:cubicBezTo>
                      <a:pt x="46" y="177"/>
                      <a:pt x="35" y="181"/>
                      <a:pt x="35" y="198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79" name="Freeform 30"/>
              <p:cNvSpPr>
                <a:spLocks/>
              </p:cNvSpPr>
              <p:nvPr/>
            </p:nvSpPr>
            <p:spPr bwMode="auto">
              <a:xfrm rot="10121092">
                <a:off x="1338" y="1641"/>
                <a:ext cx="68" cy="174"/>
              </a:xfrm>
              <a:custGeom>
                <a:avLst/>
                <a:gdLst>
                  <a:gd name="T0" fmla="*/ 0 w 68"/>
                  <a:gd name="T1" fmla="*/ 0 h 174"/>
                  <a:gd name="T2" fmla="*/ 27 w 68"/>
                  <a:gd name="T3" fmla="*/ 15 h 174"/>
                  <a:gd name="T4" fmla="*/ 42 w 68"/>
                  <a:gd name="T5" fmla="*/ 54 h 174"/>
                  <a:gd name="T6" fmla="*/ 24 w 68"/>
                  <a:gd name="T7" fmla="*/ 81 h 174"/>
                  <a:gd name="T8" fmla="*/ 51 w 68"/>
                  <a:gd name="T9" fmla="*/ 93 h 174"/>
                  <a:gd name="T10" fmla="*/ 57 w 68"/>
                  <a:gd name="T11" fmla="*/ 120 h 174"/>
                  <a:gd name="T12" fmla="*/ 51 w 68"/>
                  <a:gd name="T13" fmla="*/ 147 h 174"/>
                  <a:gd name="T14" fmla="*/ 57 w 68"/>
                  <a:gd name="T15" fmla="*/ 174 h 17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8"/>
                  <a:gd name="T25" fmla="*/ 0 h 174"/>
                  <a:gd name="T26" fmla="*/ 68 w 68"/>
                  <a:gd name="T27" fmla="*/ 174 h 17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8" h="174">
                    <a:moveTo>
                      <a:pt x="0" y="0"/>
                    </a:moveTo>
                    <a:cubicBezTo>
                      <a:pt x="13" y="4"/>
                      <a:pt x="22" y="1"/>
                      <a:pt x="27" y="15"/>
                    </a:cubicBezTo>
                    <a:cubicBezTo>
                      <a:pt x="22" y="45"/>
                      <a:pt x="33" y="28"/>
                      <a:pt x="42" y="54"/>
                    </a:cubicBezTo>
                    <a:cubicBezTo>
                      <a:pt x="38" y="65"/>
                      <a:pt x="31" y="71"/>
                      <a:pt x="24" y="81"/>
                    </a:cubicBezTo>
                    <a:cubicBezTo>
                      <a:pt x="34" y="84"/>
                      <a:pt x="41" y="90"/>
                      <a:pt x="51" y="93"/>
                    </a:cubicBezTo>
                    <a:cubicBezTo>
                      <a:pt x="47" y="110"/>
                      <a:pt x="40" y="111"/>
                      <a:pt x="57" y="120"/>
                    </a:cubicBezTo>
                    <a:cubicBezTo>
                      <a:pt x="61" y="132"/>
                      <a:pt x="58" y="136"/>
                      <a:pt x="51" y="147"/>
                    </a:cubicBezTo>
                    <a:cubicBezTo>
                      <a:pt x="68" y="153"/>
                      <a:pt x="57" y="157"/>
                      <a:pt x="57" y="174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80" name="Freeform 31"/>
              <p:cNvSpPr>
                <a:spLocks/>
              </p:cNvSpPr>
              <p:nvPr/>
            </p:nvSpPr>
            <p:spPr bwMode="auto">
              <a:xfrm rot="10121092">
                <a:off x="1308" y="1074"/>
                <a:ext cx="68" cy="174"/>
              </a:xfrm>
              <a:custGeom>
                <a:avLst/>
                <a:gdLst>
                  <a:gd name="T0" fmla="*/ 0 w 68"/>
                  <a:gd name="T1" fmla="*/ 0 h 174"/>
                  <a:gd name="T2" fmla="*/ 27 w 68"/>
                  <a:gd name="T3" fmla="*/ 15 h 174"/>
                  <a:gd name="T4" fmla="*/ 42 w 68"/>
                  <a:gd name="T5" fmla="*/ 54 h 174"/>
                  <a:gd name="T6" fmla="*/ 24 w 68"/>
                  <a:gd name="T7" fmla="*/ 81 h 174"/>
                  <a:gd name="T8" fmla="*/ 51 w 68"/>
                  <a:gd name="T9" fmla="*/ 93 h 174"/>
                  <a:gd name="T10" fmla="*/ 57 w 68"/>
                  <a:gd name="T11" fmla="*/ 120 h 174"/>
                  <a:gd name="T12" fmla="*/ 51 w 68"/>
                  <a:gd name="T13" fmla="*/ 147 h 174"/>
                  <a:gd name="T14" fmla="*/ 57 w 68"/>
                  <a:gd name="T15" fmla="*/ 174 h 17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8"/>
                  <a:gd name="T25" fmla="*/ 0 h 174"/>
                  <a:gd name="T26" fmla="*/ 68 w 68"/>
                  <a:gd name="T27" fmla="*/ 174 h 17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8" h="174">
                    <a:moveTo>
                      <a:pt x="0" y="0"/>
                    </a:moveTo>
                    <a:cubicBezTo>
                      <a:pt x="13" y="4"/>
                      <a:pt x="22" y="1"/>
                      <a:pt x="27" y="15"/>
                    </a:cubicBezTo>
                    <a:cubicBezTo>
                      <a:pt x="22" y="45"/>
                      <a:pt x="33" y="28"/>
                      <a:pt x="42" y="54"/>
                    </a:cubicBezTo>
                    <a:cubicBezTo>
                      <a:pt x="38" y="65"/>
                      <a:pt x="31" y="71"/>
                      <a:pt x="24" y="81"/>
                    </a:cubicBezTo>
                    <a:cubicBezTo>
                      <a:pt x="34" y="84"/>
                      <a:pt x="41" y="90"/>
                      <a:pt x="51" y="93"/>
                    </a:cubicBezTo>
                    <a:cubicBezTo>
                      <a:pt x="47" y="110"/>
                      <a:pt x="40" y="111"/>
                      <a:pt x="57" y="120"/>
                    </a:cubicBezTo>
                    <a:cubicBezTo>
                      <a:pt x="61" y="132"/>
                      <a:pt x="58" y="136"/>
                      <a:pt x="51" y="147"/>
                    </a:cubicBezTo>
                    <a:cubicBezTo>
                      <a:pt x="68" y="153"/>
                      <a:pt x="57" y="157"/>
                      <a:pt x="57" y="174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2081" name="Freeform 32"/>
              <p:cNvSpPr>
                <a:spLocks/>
              </p:cNvSpPr>
              <p:nvPr/>
            </p:nvSpPr>
            <p:spPr bwMode="auto">
              <a:xfrm rot="-7396619">
                <a:off x="1412" y="1054"/>
                <a:ext cx="68" cy="174"/>
              </a:xfrm>
              <a:custGeom>
                <a:avLst/>
                <a:gdLst>
                  <a:gd name="T0" fmla="*/ 0 w 68"/>
                  <a:gd name="T1" fmla="*/ 0 h 174"/>
                  <a:gd name="T2" fmla="*/ 27 w 68"/>
                  <a:gd name="T3" fmla="*/ 15 h 174"/>
                  <a:gd name="T4" fmla="*/ 42 w 68"/>
                  <a:gd name="T5" fmla="*/ 54 h 174"/>
                  <a:gd name="T6" fmla="*/ 24 w 68"/>
                  <a:gd name="T7" fmla="*/ 81 h 174"/>
                  <a:gd name="T8" fmla="*/ 51 w 68"/>
                  <a:gd name="T9" fmla="*/ 93 h 174"/>
                  <a:gd name="T10" fmla="*/ 57 w 68"/>
                  <a:gd name="T11" fmla="*/ 120 h 174"/>
                  <a:gd name="T12" fmla="*/ 51 w 68"/>
                  <a:gd name="T13" fmla="*/ 147 h 174"/>
                  <a:gd name="T14" fmla="*/ 57 w 68"/>
                  <a:gd name="T15" fmla="*/ 174 h 17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8"/>
                  <a:gd name="T25" fmla="*/ 0 h 174"/>
                  <a:gd name="T26" fmla="*/ 68 w 68"/>
                  <a:gd name="T27" fmla="*/ 174 h 174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8" h="174">
                    <a:moveTo>
                      <a:pt x="0" y="0"/>
                    </a:moveTo>
                    <a:cubicBezTo>
                      <a:pt x="13" y="4"/>
                      <a:pt x="22" y="1"/>
                      <a:pt x="27" y="15"/>
                    </a:cubicBezTo>
                    <a:cubicBezTo>
                      <a:pt x="22" y="45"/>
                      <a:pt x="33" y="28"/>
                      <a:pt x="42" y="54"/>
                    </a:cubicBezTo>
                    <a:cubicBezTo>
                      <a:pt x="38" y="65"/>
                      <a:pt x="31" y="71"/>
                      <a:pt x="24" y="81"/>
                    </a:cubicBezTo>
                    <a:cubicBezTo>
                      <a:pt x="34" y="84"/>
                      <a:pt x="41" y="90"/>
                      <a:pt x="51" y="93"/>
                    </a:cubicBezTo>
                    <a:cubicBezTo>
                      <a:pt x="47" y="110"/>
                      <a:pt x="40" y="111"/>
                      <a:pt x="57" y="120"/>
                    </a:cubicBezTo>
                    <a:cubicBezTo>
                      <a:pt x="61" y="132"/>
                      <a:pt x="58" y="136"/>
                      <a:pt x="51" y="147"/>
                    </a:cubicBezTo>
                    <a:cubicBezTo>
                      <a:pt x="68" y="153"/>
                      <a:pt x="57" y="157"/>
                      <a:pt x="57" y="174"/>
                    </a:cubicBezTo>
                  </a:path>
                </a:pathLst>
              </a:custGeom>
              <a:noFill/>
              <a:ln w="12700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>
                <a:spAutoFit/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6" name="Group 34"/>
          <p:cNvGrpSpPr>
            <a:grpSpLocks/>
          </p:cNvGrpSpPr>
          <p:nvPr/>
        </p:nvGrpSpPr>
        <p:grpSpPr bwMode="auto">
          <a:xfrm>
            <a:off x="4308475" y="5029200"/>
            <a:ext cx="4670425" cy="1466850"/>
            <a:chOff x="2618" y="3168"/>
            <a:chExt cx="2942" cy="924"/>
          </a:xfrm>
        </p:grpSpPr>
        <p:graphicFrame>
          <p:nvGraphicFramePr>
            <p:cNvPr id="2050" name="Object 2"/>
            <p:cNvGraphicFramePr>
              <a:graphicFrameLocks noChangeAspect="1"/>
            </p:cNvGraphicFramePr>
            <p:nvPr/>
          </p:nvGraphicFramePr>
          <p:xfrm>
            <a:off x="2736" y="3168"/>
            <a:ext cx="2588" cy="65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2291" name="Equation" r:id="rId4" imgW="1815840" imgH="457200" progId="Equation.3">
                    <p:embed/>
                  </p:oleObj>
                </mc:Choice>
                <mc:Fallback>
                  <p:oleObj name="Equation" r:id="rId4" imgW="1815840" imgH="457200" progId="Equation.3">
                    <p:embed/>
                    <p:pic>
                      <p:nvPicPr>
                        <p:cNvPr id="0" name="Object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736" y="3168"/>
                          <a:ext cx="2588" cy="652"/>
                        </a:xfrm>
                        <a:prstGeom prst="rect">
                          <a:avLst/>
                        </a:prstGeom>
                        <a:solidFill>
                          <a:srgbClr val="FFFF99"/>
                        </a:solidFill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059" name="Oval 36"/>
            <p:cNvSpPr>
              <a:spLocks noChangeArrowheads="1"/>
            </p:cNvSpPr>
            <p:nvPr/>
          </p:nvSpPr>
          <p:spPr bwMode="auto">
            <a:xfrm>
              <a:off x="3653" y="3532"/>
              <a:ext cx="343" cy="336"/>
            </a:xfrm>
            <a:prstGeom prst="ellips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0" name="Oval 37"/>
            <p:cNvSpPr>
              <a:spLocks noChangeArrowheads="1"/>
            </p:cNvSpPr>
            <p:nvPr/>
          </p:nvSpPr>
          <p:spPr bwMode="auto">
            <a:xfrm>
              <a:off x="3978" y="3483"/>
              <a:ext cx="1344" cy="351"/>
            </a:xfrm>
            <a:prstGeom prst="ellipse">
              <a:avLst/>
            </a:prstGeom>
            <a:noFill/>
            <a:ln w="28575">
              <a:solidFill>
                <a:srgbClr val="00B05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00B050"/>
                </a:solidFill>
              </a:endParaRPr>
            </a:p>
          </p:txBody>
        </p:sp>
        <p:sp>
          <p:nvSpPr>
            <p:cNvPr id="2061" name="Text Box 38"/>
            <p:cNvSpPr txBox="1">
              <a:spLocks noChangeArrowheads="1"/>
            </p:cNvSpPr>
            <p:nvPr/>
          </p:nvSpPr>
          <p:spPr bwMode="auto">
            <a:xfrm>
              <a:off x="2618" y="3840"/>
              <a:ext cx="1744" cy="252"/>
            </a:xfrm>
            <a:prstGeom prst="rect">
              <a:avLst/>
            </a:prstGeom>
            <a:noFill/>
            <a:ln w="1587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/>
              <a:r>
                <a:rPr lang="en-US" sz="2000">
                  <a:solidFill>
                    <a:srgbClr val="FF0000"/>
                  </a:solidFill>
                </a:rPr>
                <a:t>Binary collision scaling</a:t>
              </a:r>
            </a:p>
          </p:txBody>
        </p:sp>
        <p:sp>
          <p:nvSpPr>
            <p:cNvPr id="2063" name="Text Box 39"/>
            <p:cNvSpPr txBox="1">
              <a:spLocks noChangeArrowheads="1"/>
            </p:cNvSpPr>
            <p:nvPr/>
          </p:nvSpPr>
          <p:spPr bwMode="auto">
            <a:xfrm>
              <a:off x="4560" y="3840"/>
              <a:ext cx="1000" cy="250"/>
            </a:xfrm>
            <a:prstGeom prst="rect">
              <a:avLst/>
            </a:prstGeom>
            <a:noFill/>
            <a:ln w="1587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sz="2000" dirty="0">
                  <a:solidFill>
                    <a:srgbClr val="00B050"/>
                  </a:solidFill>
                  <a:latin typeface="+mn-lt"/>
                </a:rPr>
                <a:t>p+p reference</a:t>
              </a:r>
            </a:p>
          </p:txBody>
        </p:sp>
      </p:grpSp>
      <p:sp>
        <p:nvSpPr>
          <p:cNvPr id="42" name="Date Placeholder 4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6/14/12</a:t>
            </a:r>
            <a:endParaRPr lang="en-US"/>
          </a:p>
        </p:txBody>
      </p:sp>
      <p:sp>
        <p:nvSpPr>
          <p:cNvPr id="43" name="Footer Placeholder 4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Hot QCD Matter - Lecture 4</a:t>
            </a:r>
            <a:endParaRPr lang="en-US"/>
          </a:p>
        </p:txBody>
      </p:sp>
      <p:sp>
        <p:nvSpPr>
          <p:cNvPr id="46" name="TextBox 45"/>
          <p:cNvSpPr txBox="1"/>
          <p:nvPr/>
        </p:nvSpPr>
        <p:spPr>
          <a:xfrm>
            <a:off x="914400" y="685800"/>
            <a:ext cx="25469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+mn-lt"/>
              </a:rPr>
              <a:t>PHENIX Phys Rev D76, 051106</a:t>
            </a:r>
          </a:p>
        </p:txBody>
      </p:sp>
      <p:grpSp>
        <p:nvGrpSpPr>
          <p:cNvPr id="7" name="Group 60"/>
          <p:cNvGrpSpPr/>
          <p:nvPr/>
        </p:nvGrpSpPr>
        <p:grpSpPr>
          <a:xfrm>
            <a:off x="381000" y="914400"/>
            <a:ext cx="4024458" cy="5410200"/>
            <a:chOff x="381000" y="914400"/>
            <a:chExt cx="4024458" cy="5410200"/>
          </a:xfrm>
        </p:grpSpPr>
        <p:pic>
          <p:nvPicPr>
            <p:cNvPr id="44" name="Picture 4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81000" y="914400"/>
              <a:ext cx="4024458" cy="5410200"/>
            </a:xfrm>
            <a:prstGeom prst="rect">
              <a:avLst/>
            </a:prstGeom>
          </p:spPr>
        </p:pic>
        <p:sp>
          <p:nvSpPr>
            <p:cNvPr id="2087" name="Line 4"/>
            <p:cNvSpPr>
              <a:spLocks noChangeShapeType="1"/>
            </p:cNvSpPr>
            <p:nvPr/>
          </p:nvSpPr>
          <p:spPr bwMode="auto">
            <a:xfrm>
              <a:off x="3048000" y="4020951"/>
              <a:ext cx="0" cy="398649"/>
            </a:xfrm>
            <a:prstGeom prst="line">
              <a:avLst/>
            </a:prstGeom>
            <a:noFill/>
            <a:ln w="38100">
              <a:solidFill>
                <a:srgbClr val="339966"/>
              </a:solidFill>
              <a:round/>
              <a:headEnd/>
              <a:tailEnd type="triangle" w="med" len="med"/>
            </a:ln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088" name="Text Box 5"/>
            <p:cNvSpPr txBox="1">
              <a:spLocks noChangeArrowheads="1"/>
            </p:cNvSpPr>
            <p:nvPr/>
          </p:nvSpPr>
          <p:spPr bwMode="auto">
            <a:xfrm>
              <a:off x="1600200" y="1733490"/>
              <a:ext cx="415498" cy="400110"/>
            </a:xfrm>
            <a:prstGeom prst="rect">
              <a:avLst/>
            </a:prstGeom>
            <a:solidFill>
              <a:srgbClr val="FFFF99"/>
            </a:solidFill>
            <a:ln w="12700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 dirty="0">
                  <a:noFill/>
                  <a:latin typeface="Symbol" pitchFamily="18" charset="2"/>
                </a:rPr>
                <a:t>p</a:t>
              </a:r>
              <a:r>
                <a:rPr lang="en-US" sz="2000" baseline="30000" dirty="0">
                  <a:noFill/>
                  <a:latin typeface="Symbol" pitchFamily="18" charset="2"/>
                </a:rPr>
                <a:t>0</a:t>
              </a: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2286000" y="990600"/>
              <a:ext cx="1981200" cy="2362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9" name="Straight Connector 48"/>
            <p:cNvCxnSpPr/>
            <p:nvPr/>
          </p:nvCxnSpPr>
          <p:spPr>
            <a:xfrm>
              <a:off x="2286000" y="1066800"/>
              <a:ext cx="1981200" cy="1588"/>
            </a:xfrm>
            <a:prstGeom prst="line">
              <a:avLst/>
            </a:prstGeom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086100" y="2247900"/>
              <a:ext cx="2362200" cy="1588"/>
            </a:xfrm>
            <a:prstGeom prst="line">
              <a:avLst/>
            </a:prstGeom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/>
            <p:cNvSpPr txBox="1"/>
            <p:nvPr/>
          </p:nvSpPr>
          <p:spPr>
            <a:xfrm>
              <a:off x="2514600" y="1811169"/>
              <a:ext cx="1498377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000" dirty="0" err="1" smtClean="0">
                  <a:latin typeface="+mn-lt"/>
                </a:rPr>
                <a:t>p+p</a:t>
              </a:r>
              <a:endParaRPr lang="en-US" sz="2000" dirty="0" smtClean="0">
                <a:latin typeface="+mn-lt"/>
              </a:endParaRPr>
            </a:p>
            <a:p>
              <a:pPr algn="ctr"/>
              <a:r>
                <a:rPr lang="en-US" sz="2000" dirty="0" smtClean="0">
                  <a:latin typeface="+mn-lt"/>
                </a:rPr>
                <a:t>√</a:t>
              </a:r>
              <a:r>
                <a:rPr lang="en-US" sz="2000" dirty="0" err="1" smtClean="0">
                  <a:latin typeface="+mn-lt"/>
                </a:rPr>
                <a:t>s</a:t>
              </a:r>
              <a:r>
                <a:rPr lang="en-US" sz="2000" dirty="0" smtClean="0">
                  <a:latin typeface="+mn-lt"/>
                </a:rPr>
                <a:t>=200 </a:t>
              </a:r>
              <a:r>
                <a:rPr lang="en-US" sz="2000" dirty="0" err="1" smtClean="0">
                  <a:latin typeface="+mn-lt"/>
                </a:rPr>
                <a:t>GeV</a:t>
              </a:r>
              <a:endParaRPr lang="en-US" sz="2000" dirty="0" smtClean="0">
                <a:latin typeface="+mn-lt"/>
              </a:endParaRPr>
            </a:p>
          </p:txBody>
        </p:sp>
      </p:grpSp>
      <p:sp>
        <p:nvSpPr>
          <p:cNvPr id="2057" name="Line 33"/>
          <p:cNvSpPr>
            <a:spLocks noChangeShapeType="1"/>
          </p:cNvSpPr>
          <p:nvPr/>
        </p:nvSpPr>
        <p:spPr bwMode="auto">
          <a:xfrm flipH="1">
            <a:off x="3200400" y="990600"/>
            <a:ext cx="3810000" cy="3276600"/>
          </a:xfrm>
          <a:prstGeom prst="line">
            <a:avLst/>
          </a:prstGeom>
          <a:noFill/>
          <a:ln w="15875">
            <a:solidFill>
              <a:srgbClr val="008000"/>
            </a:solidFill>
            <a:prstDash val="dash"/>
            <a:round/>
            <a:headEnd/>
            <a:tailEnd type="triangle" w="med" len="med"/>
          </a:ln>
        </p:spPr>
        <p:txBody>
          <a:bodyPr wrap="square"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2400" dirty="0" smtClean="0">
            <a:latin typeface="+mn-lt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5169</TotalTime>
  <Words>2294</Words>
  <Application>Microsoft Macintosh PowerPoint</Application>
  <PresentationFormat>On-screen Show (4:3)</PresentationFormat>
  <Paragraphs>445</Paragraphs>
  <Slides>45</Slides>
  <Notes>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7" baseType="lpstr">
      <vt:lpstr>Office Theme</vt:lpstr>
      <vt:lpstr>Equation</vt:lpstr>
      <vt:lpstr>Hot QCD Matter</vt:lpstr>
      <vt:lpstr>QCD: running of aS</vt:lpstr>
      <vt:lpstr>Perturbative QCD factorization in hadronic collisions</vt:lpstr>
      <vt:lpstr>What really happens to produce a jet…</vt:lpstr>
      <vt:lpstr>Jets in heavy ion collisions</vt:lpstr>
      <vt:lpstr>PowerPoint Presentation</vt:lpstr>
      <vt:lpstr>Jet quenching</vt:lpstr>
      <vt:lpstr>Jets in real heavy ion collisions</vt:lpstr>
      <vt:lpstr>Leading hadron as a jet surrogate</vt:lpstr>
      <vt:lpstr>Jet quenching I: leading hadrons are suppressed,  photons are not</vt:lpstr>
      <vt:lpstr>Jet quenching at the LHC: ALICE</vt:lpstr>
      <vt:lpstr>Jet quenching: RHIC vs LHC</vt:lpstr>
      <vt:lpstr> LHC jet quenching:  comparison to pQCD-based models</vt:lpstr>
      <vt:lpstr>Calculation of quenching parameter qhat: pQCD vs AdS/CFT</vt:lpstr>
      <vt:lpstr>Full jet reconstruction</vt:lpstr>
      <vt:lpstr>Jet measurements in practice:  experiment and theory</vt:lpstr>
      <vt:lpstr>Modern jet reconstruction algorithms</vt:lpstr>
      <vt:lpstr>Jet production at collider energies</vt:lpstr>
      <vt:lpstr>Jets in LHC Heavy Ion Collisions</vt:lpstr>
      <vt:lpstr>PowerPoint Presentation</vt:lpstr>
      <vt:lpstr>PowerPoint Presentation</vt:lpstr>
      <vt:lpstr>LHC Pb+Pb: Dijet energy imbalance</vt:lpstr>
      <vt:lpstr>Jet measurements over large background</vt:lpstr>
      <vt:lpstr>Test: PYTHIA+Fluctuations (no quenching)</vt:lpstr>
      <vt:lpstr>CMS: -Jet Correlations</vt:lpstr>
      <vt:lpstr>CMS: -Jet Momentum Balance</vt:lpstr>
      <vt:lpstr>CMS: -Jet Momentum Balance vs. Centrality</vt:lpstr>
      <vt:lpstr>ALICE jet measurements</vt:lpstr>
      <vt:lpstr>ALICE jet measurement strategy</vt:lpstr>
      <vt:lpstr>pp at  √s = 2.76 TeV: inclusive jet cross section</vt:lpstr>
      <vt:lpstr>pp at  √s = 2.76 TeV:  ratio of jet cross-sections R=0.2/R=0.4</vt:lpstr>
      <vt:lpstr>Recall the summary of Lecture 1:  scorecard</vt:lpstr>
      <vt:lpstr>Backup</vt:lpstr>
      <vt:lpstr>Di-hadron correlations as a jet surrogate</vt:lpstr>
      <vt:lpstr>Jet quenching II: di-hadrons</vt:lpstr>
      <vt:lpstr>Di-hadron correlations at high-pt</vt:lpstr>
      <vt:lpstr>QCD analysis of jet quenching</vt:lpstr>
      <vt:lpstr>Inclusive jet cross sections at √s=200 GeV</vt:lpstr>
      <vt:lpstr>Inclusive cross-section ratio:  p+p R=0.2/R=0.4</vt:lpstr>
      <vt:lpstr>Inclusive cross-section ratio in p+p:  compare to NLO pQCD</vt:lpstr>
      <vt:lpstr>Jet hadronization</vt:lpstr>
      <vt:lpstr>Hadronization effects: HERWIG vs. PYTHIA</vt:lpstr>
      <vt:lpstr>σ(R=0.2)/σ(R=0.4) : NNLO calculation  </vt:lpstr>
      <vt:lpstr>Incl. cross-section ratio: Au+Au R=0.2/R=0.4</vt:lpstr>
      <vt:lpstr>Incl. cross-section ratio Au+Au: compare to NLO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Peter Jacobs</cp:lastModifiedBy>
  <cp:revision>1009</cp:revision>
  <cp:lastPrinted>2010-03-08T21:18:49Z</cp:lastPrinted>
  <dcterms:created xsi:type="dcterms:W3CDTF">2011-06-23T14:36:05Z</dcterms:created>
  <dcterms:modified xsi:type="dcterms:W3CDTF">2012-06-14T17:10:05Z</dcterms:modified>
</cp:coreProperties>
</file>