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30" r:id="rId1"/>
  </p:sldMasterIdLst>
  <p:notesMasterIdLst>
    <p:notesMasterId r:id="rId6"/>
  </p:notesMasterIdLst>
  <p:handoutMasterIdLst>
    <p:handoutMasterId r:id="rId7"/>
  </p:handoutMasterIdLst>
  <p:sldIdLst>
    <p:sldId id="1146" r:id="rId2"/>
    <p:sldId id="1144" r:id="rId3"/>
    <p:sldId id="1142" r:id="rId4"/>
    <p:sldId id="1145" r:id="rId5"/>
  </p:sldIdLst>
  <p:sldSz cx="12192000" cy="6858000"/>
  <p:notesSz cx="7315200" cy="9601200"/>
  <p:defaultTextStyle>
    <a:defPPr>
      <a:defRPr lang="en-US"/>
    </a:defPPr>
    <a:lvl1pPr marL="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8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0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 (Delete After)" id="{27CA633A-42C3-9B40-91FF-2171A1EEFB35}">
          <p14:sldIdLst>
            <p14:sldId id="1146"/>
            <p14:sldId id="1144"/>
            <p14:sldId id="1142"/>
            <p14:sldId id="114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7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1C23"/>
    <a:srgbClr val="FF8596"/>
    <a:srgbClr val="94EF01"/>
    <a:srgbClr val="EF01EF"/>
    <a:srgbClr val="C9C2CE"/>
    <a:srgbClr val="E7E7E7"/>
    <a:srgbClr val="A21820"/>
    <a:srgbClr val="171C2D"/>
    <a:srgbClr val="F5811F"/>
    <a:srgbClr val="045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74" autoAdjust="0"/>
    <p:restoredTop sz="90476" autoAdjust="0"/>
  </p:normalViewPr>
  <p:slideViewPr>
    <p:cSldViewPr showGuides="1">
      <p:cViewPr varScale="1">
        <p:scale>
          <a:sx n="147" d="100"/>
          <a:sy n="147" d="100"/>
        </p:scale>
        <p:origin x="3480" y="108"/>
      </p:cViewPr>
      <p:guideLst>
        <p:guide orient="horz" pos="2160"/>
        <p:guide pos="3840"/>
        <p:guide orient="horz" pos="1776"/>
      </p:guideLst>
    </p:cSldViewPr>
  </p:slideViewPr>
  <p:outlineViewPr>
    <p:cViewPr>
      <p:scale>
        <a:sx n="33" d="100"/>
        <a:sy n="33" d="100"/>
      </p:scale>
      <p:origin x="0" y="-3379"/>
    </p:cViewPr>
  </p:outlin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1" d="1"/>
        <a:sy n="1" d="1"/>
      </p:scale>
      <p:origin x="0" y="-778"/>
    </p:cViewPr>
  </p:sorterViewPr>
  <p:notesViewPr>
    <p:cSldViewPr>
      <p:cViewPr>
        <p:scale>
          <a:sx n="66" d="100"/>
          <a:sy n="66" d="100"/>
        </p:scale>
        <p:origin x="3134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79EEC3C-A001-4107-B54E-3DA93EFF18E7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F9C473-A00E-481E-A6E8-16CFC626F81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F16447F-F8B4-4CE6-9C1A-CBB460477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67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96E16B4-3FB2-4CDC-BEBF-CD70C72EF480}" type="datetimeFigureOut">
              <a:rPr lang="en-US" smtClean="0"/>
              <a:pPr/>
              <a:t>4/28/2023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87947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9D42829-8409-4711-B36D-25AE5703B8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622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12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24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36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48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560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Supernova (GPU code, pure simulation acceleration, </a:t>
            </a:r>
            <a:r>
              <a:rPr lang="en-US" dirty="0" err="1"/>
              <a:t>sciml</a:t>
            </a:r>
            <a:r>
              <a:rPr lang="en-US" dirty="0"/>
              <a:t> for </a:t>
            </a:r>
            <a:r>
              <a:rPr lang="en-US" dirty="0" err="1"/>
              <a:t>accleration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HLS4ML (meeting, 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891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indent="-302066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22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marR="0" lvl="0" indent="-302066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zh-CN" dirty="0"/>
          </a:p>
          <a:p>
            <a:pPr marL="302066" marR="0" lvl="0" indent="-302066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646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indent="-302066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43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4004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A824BE7-9859-7240-83D5-846AECA23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4962" indent="-234962">
              <a:buSzPct val="80000"/>
              <a:buFont typeface="Webdings" panose="05030102010509060703" pitchFamily="18" charset="2"/>
              <a:buChar char=""/>
              <a:defRPr lang="en-US" dirty="0" smtClean="0"/>
            </a:lvl1pPr>
            <a:lvl2pPr marL="452989" indent="-220144">
              <a:buSzPct val="80000"/>
              <a:buFont typeface="Wingdings 3" panose="05040102010807070707" pitchFamily="18" charset="2"/>
              <a:buChar char=""/>
              <a:defRPr sz="2000"/>
            </a:lvl2pPr>
            <a:lvl3pPr marL="685835" indent="-232845">
              <a:buSzPct val="80000"/>
              <a:buFont typeface="Wingdings 3" panose="05040102010807070707" pitchFamily="18" charset="2"/>
              <a:buChar char="¬"/>
              <a:defRPr sz="1600"/>
            </a:lvl3pPr>
            <a:lvl4pPr marL="916563" indent="-230729">
              <a:buSzPct val="80000"/>
              <a:buFont typeface="Wingdings 3" panose="05040102010807070707" pitchFamily="18" charset="2"/>
              <a:buChar char="¬"/>
              <a:defRPr/>
            </a:lvl4pPr>
            <a:lvl5pPr marL="1138824" indent="-222262">
              <a:buSzPct val="80000"/>
              <a:buFont typeface="Wingdings 3" panose="05040102010807070707" pitchFamily="18" charset="2"/>
              <a:buChar char="¬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3918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120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1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1A8B06E9-672B-49AA-8789-D576D5680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22307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121" y="234696"/>
            <a:ext cx="11033760" cy="9753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89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73" r:id="rId2"/>
    <p:sldLayoutId id="2147483938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45" rtl="0" eaLnBrk="1" latinLnBrk="0" hangingPunct="1">
        <a:lnSpc>
          <a:spcPct val="90000"/>
        </a:lnSpc>
        <a:spcBef>
          <a:spcPct val="0"/>
        </a:spcBef>
        <a:buNone/>
        <a:defRPr lang="en-US" sz="3200" b="1" i="0" kern="1200" dirty="0" smtClean="0">
          <a:solidFill>
            <a:schemeClr val="tx1"/>
          </a:solidFill>
          <a:latin typeface="Arial" charset="0"/>
          <a:ea typeface="+mj-ea"/>
          <a:cs typeface="Arial" charset="0"/>
        </a:defRPr>
      </a:lvl1pPr>
    </p:titleStyle>
    <p:bodyStyle>
      <a:lvl1pPr marL="234962" indent="-234962" algn="l" defTabSz="1219261" rtl="0" eaLnBrk="1" latinLnBrk="0" hangingPunct="1">
        <a:lnSpc>
          <a:spcPct val="100000"/>
        </a:lnSpc>
        <a:spcBef>
          <a:spcPts val="1600"/>
        </a:spcBef>
        <a:buClr>
          <a:schemeClr val="accent1"/>
        </a:buClr>
        <a:buSzPct val="80000"/>
        <a:buFont typeface="Webdings" panose="05030102010509060703" pitchFamily="18" charset="2"/>
        <a:buChar char="4"/>
        <a:defRPr lang="en-US" sz="2400" b="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2989" indent="-220144" algn="l" defTabSz="914445" rtl="0" eaLnBrk="1" latinLnBrk="0" hangingPunct="1">
        <a:lnSpc>
          <a:spcPct val="95000"/>
        </a:lnSpc>
        <a:spcBef>
          <a:spcPts val="600"/>
        </a:spcBef>
        <a:buClr>
          <a:schemeClr val="accent1"/>
        </a:buClr>
        <a:buSzPct val="80000"/>
        <a:buFont typeface="Wingdings 3" panose="05040102010807070707" pitchFamily="18" charset="2"/>
        <a:buChar char="¬"/>
        <a:defRPr lang="en-US" sz="20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5835" indent="-232845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6563" indent="-230729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38824" indent="-222262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tabLst/>
        <a:defRPr lang="en-US" sz="16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725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8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4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8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2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4176" userDrawn="1">
          <p15:clr>
            <a:srgbClr val="F26B43"/>
          </p15:clr>
        </p15:guide>
        <p15:guide id="4" pos="448" userDrawn="1">
          <p15:clr>
            <a:srgbClr val="F26B43"/>
          </p15:clr>
        </p15:guide>
        <p15:guide id="5" pos="7232" userDrawn="1">
          <p15:clr>
            <a:srgbClr val="F26B43"/>
          </p15:clr>
        </p15:guide>
        <p15:guide id="6" orient="horz" pos="208" userDrawn="1">
          <p15:clr>
            <a:srgbClr val="F26B43"/>
          </p15:clr>
        </p15:guide>
        <p15:guide id="7" orient="horz" pos="9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4FFB1-7036-4FDB-4F09-4EC4AE0A9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609600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HAC coordination with ALL scientific domains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619308-3F3C-D28C-E309-A9527D5930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BB5EF7-518B-F098-6769-033EBF7AA5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21" y="1219200"/>
            <a:ext cx="11033760" cy="488416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Identify ongoing/future collaborations between HAC with MMA and </a:t>
            </a:r>
            <a:r>
              <a:rPr lang="en-US" b="1" dirty="0" err="1"/>
              <a:t>NeuroS</a:t>
            </a:r>
            <a:endParaRPr lang="en-US" b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2400" dirty="0"/>
              <a:t>Goal: Being prepared for NSF review in July; Long-term health of the A3D3 ecosystem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2400" dirty="0"/>
              <a:t>HAC - MMA: </a:t>
            </a:r>
            <a:r>
              <a:rPr lang="en-US" altLang="zh-CN" sz="2400" dirty="0" err="1"/>
              <a:t>Pylog</a:t>
            </a:r>
            <a:r>
              <a:rPr lang="en-US" altLang="zh-CN" sz="2400" dirty="0"/>
              <a:t> (Tim, Deming) + HLS4ML (Vladimir, Phil) are to be further merged into </a:t>
            </a:r>
            <a:r>
              <a:rPr lang="en-US" altLang="zh-CN" sz="2400" dirty="0" err="1"/>
              <a:t>IceCube</a:t>
            </a:r>
            <a:r>
              <a:rPr lang="en-US" altLang="zh-CN" sz="2400" dirty="0"/>
              <a:t> experiments (</a:t>
            </a:r>
            <a:r>
              <a:rPr lang="en-US" altLang="zh-CN" sz="2400" dirty="0" err="1"/>
              <a:t>Benedikt</a:t>
            </a:r>
            <a:r>
              <a:rPr lang="en-US" altLang="zh-CN" sz="2400" dirty="0"/>
              <a:t> and others);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zh-CN" sz="2000" dirty="0"/>
              <a:t>Other option I: SPVCNN (Song, Phil, Shih-</a:t>
            </a:r>
            <a:r>
              <a:rPr lang="en-US" altLang="zh-CN" sz="2000" dirty="0" err="1"/>
              <a:t>Chieh</a:t>
            </a:r>
            <a:r>
              <a:rPr lang="en-US" altLang="zh-CN" sz="2000" dirty="0"/>
              <a:t>) for Neutrino Reconstruction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zh-CN" sz="2000" dirty="0"/>
              <a:t>Other option II: GNN (Pan) for low-energy muon direction estimation in </a:t>
            </a:r>
            <a:r>
              <a:rPr lang="en-US" altLang="zh-CN" sz="2000" dirty="0" err="1"/>
              <a:t>IceCube</a:t>
            </a:r>
            <a:r>
              <a:rPr lang="en-US" altLang="zh-CN" sz="2000" dirty="0"/>
              <a:t> (Prof. Ignacio Taboada, GT)</a:t>
            </a:r>
          </a:p>
          <a:p>
            <a:pPr marL="232845" lvl="1" indent="0">
              <a:buNone/>
            </a:pPr>
            <a:endParaRPr lang="en-US" altLang="zh-CN" sz="2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2400" dirty="0"/>
              <a:t>HAC – Neuroscience: Scott and his students will represent HAC direction (partially targeted system) as an established collaboration with Neuroscience.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lvl="1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lvl="1">
              <a:buFont typeface="Arial" panose="020B0604020202020204" pitchFamily="34" charset="0"/>
              <a:buChar char="•"/>
            </a:pPr>
            <a:endParaRPr lang="en-US" b="1" dirty="0"/>
          </a:p>
          <a:p>
            <a:pPr>
              <a:buFont typeface="Arial" panose="020B0604020202020204" pitchFamily="34" charset="0"/>
              <a:buChar char="•"/>
            </a:pPr>
            <a:endParaRPr lang="en-US" b="1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97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6E2446-E96A-47B1-BD17-91B9A250A9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963E8C4-6A83-4683-9711-378D76353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0515600" cy="990600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Algorithm-System-Hardware Co-Design for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dirty="0">
                <a:solidFill>
                  <a:schemeClr val="accent1"/>
                </a:solidFill>
              </a:rPr>
              <a:t>Efficient Point Cloud Processing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D0116F-4595-490B-BD06-180CBD4E67C6}"/>
              </a:ext>
            </a:extLst>
          </p:cNvPr>
          <p:cNvSpPr/>
          <p:nvPr/>
        </p:nvSpPr>
        <p:spPr>
          <a:xfrm>
            <a:off x="381000" y="1962504"/>
            <a:ext cx="11497355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Achievements in the past month</a:t>
            </a:r>
            <a:r>
              <a:rPr lang="en-US" sz="2400" dirty="0"/>
              <a:t>: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Improved the performance of TorchSparse++: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Achieved </a:t>
            </a:r>
            <a:r>
              <a:rPr lang="en-US" sz="2400" b="1" dirty="0"/>
              <a:t>2.9X</a:t>
            </a:r>
            <a:r>
              <a:rPr lang="en-US" sz="2400" dirty="0"/>
              <a:t> speedup over </a:t>
            </a:r>
            <a:r>
              <a:rPr lang="en-US" sz="2400" dirty="0" err="1"/>
              <a:t>MinkowskiEngine</a:t>
            </a:r>
            <a:r>
              <a:rPr lang="en-US" sz="2400" dirty="0"/>
              <a:t> (from NVIDIA).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Achieved </a:t>
            </a:r>
            <a:r>
              <a:rPr lang="en-US" sz="2400" b="1" dirty="0"/>
              <a:t>3.3X</a:t>
            </a:r>
            <a:r>
              <a:rPr lang="en-US" sz="2400" dirty="0"/>
              <a:t> and </a:t>
            </a:r>
            <a:r>
              <a:rPr lang="en-US" sz="2400" b="1" dirty="0"/>
              <a:t>1.8X</a:t>
            </a:r>
            <a:r>
              <a:rPr lang="en-US" sz="2400" dirty="0"/>
              <a:t> speedups over </a:t>
            </a:r>
            <a:r>
              <a:rPr lang="en-US" sz="2400" dirty="0" err="1"/>
              <a:t>SpConv</a:t>
            </a:r>
            <a:r>
              <a:rPr lang="en-US" sz="2400" dirty="0"/>
              <a:t> v1/v2 (from </a:t>
            </a:r>
            <a:r>
              <a:rPr lang="en-US" sz="2400" dirty="0" err="1"/>
              <a:t>TuSimple</a:t>
            </a:r>
            <a:r>
              <a:rPr lang="en-US" sz="2400" dirty="0"/>
              <a:t>).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Improved the performance of </a:t>
            </a:r>
            <a:r>
              <a:rPr lang="en-US" sz="2400" dirty="0" err="1"/>
              <a:t>BEVFusion</a:t>
            </a:r>
            <a:r>
              <a:rPr lang="en-US" sz="2400" dirty="0"/>
              <a:t>-R: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Achieved </a:t>
            </a:r>
            <a:r>
              <a:rPr lang="en-US" sz="2400" b="1" dirty="0"/>
              <a:t>2X</a:t>
            </a:r>
            <a:r>
              <a:rPr lang="en-US" sz="2400" dirty="0"/>
              <a:t> speedup over the state-of-the-art CRN.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Goal for the next month</a:t>
            </a:r>
            <a:r>
              <a:rPr lang="en-US" sz="2400" dirty="0"/>
              <a:t>: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Prepare the submission of TorchSparse++ for MICRO 2023.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Prepare the submission of </a:t>
            </a:r>
            <a:r>
              <a:rPr lang="en-US" sz="2400" dirty="0" err="1"/>
              <a:t>BEVFusion</a:t>
            </a:r>
            <a:r>
              <a:rPr lang="en-US" sz="2400" dirty="0"/>
              <a:t>-R for CVPR 2023 VCAD Workshop.</a:t>
            </a:r>
          </a:p>
        </p:txBody>
      </p:sp>
      <p:sp>
        <p:nvSpPr>
          <p:cNvPr id="6" name="TextBox 35">
            <a:extLst>
              <a:ext uri="{FF2B5EF4-FFF2-40B4-BE49-F238E27FC236}">
                <a16:creationId xmlns:a16="http://schemas.microsoft.com/office/drawing/2014/main" id="{431E5DF0-CCFA-4B4F-BD42-B15D69F1A7E9}"/>
              </a:ext>
            </a:extLst>
          </p:cNvPr>
          <p:cNvSpPr txBox="1"/>
          <p:nvPr/>
        </p:nvSpPr>
        <p:spPr>
          <a:xfrm>
            <a:off x="-2362200" y="1353078"/>
            <a:ext cx="1447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8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0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			</a:t>
            </a:r>
            <a:r>
              <a:rPr lang="en-US" sz="2400" b="1" i="1" dirty="0">
                <a:solidFill>
                  <a:schemeClr val="accent1"/>
                </a:solidFill>
              </a:rPr>
              <a:t> Team at MIT: </a:t>
            </a:r>
            <a:r>
              <a:rPr lang="en-US" sz="2400" b="1" dirty="0" err="1"/>
              <a:t>Zhijian</a:t>
            </a:r>
            <a:r>
              <a:rPr lang="en-US" sz="2400" b="1" dirty="0"/>
              <a:t> Liu, </a:t>
            </a:r>
            <a:r>
              <a:rPr lang="en-US" sz="2400" b="1" dirty="0" err="1"/>
              <a:t>Haotian</a:t>
            </a:r>
            <a:r>
              <a:rPr lang="en-US" sz="2400" b="1" dirty="0"/>
              <a:t> Tang, Yujun Lin</a:t>
            </a:r>
            <a:r>
              <a:rPr lang="en-US" altLang="zh-CN" sz="2400" b="1" dirty="0"/>
              <a:t>,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Song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Han</a:t>
            </a:r>
            <a:r>
              <a:rPr lang="en-US" sz="2400" b="1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1124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6E2446-E96A-47B1-BD17-91B9A250A9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68300" y="6446837"/>
            <a:ext cx="975360" cy="365125"/>
          </a:xfrm>
        </p:spPr>
        <p:txBody>
          <a:bodyPr/>
          <a:lstStyle/>
          <a:p>
            <a:fld id="{626C978B-826E-438C-909A-E9C381D3FF0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963E8C4-6A83-4683-9711-378D76353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2268200" cy="588983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Interpretable &amp; Sca</a:t>
            </a:r>
            <a:r>
              <a:rPr lang="en-US" altLang="zh-CN" dirty="0">
                <a:solidFill>
                  <a:schemeClr val="accent1"/>
                </a:solidFill>
              </a:rPr>
              <a:t>lable Geometric</a:t>
            </a:r>
            <a:r>
              <a:rPr lang="en-US" dirty="0">
                <a:solidFill>
                  <a:schemeClr val="accent1"/>
                </a:solidFill>
              </a:rPr>
              <a:t> Deep Learning</a:t>
            </a:r>
            <a:r>
              <a:rPr lang="zh-CN" altLang="en-US" dirty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TextBox 35">
            <a:extLst>
              <a:ext uri="{FF2B5EF4-FFF2-40B4-BE49-F238E27FC236}">
                <a16:creationId xmlns:a16="http://schemas.microsoft.com/office/drawing/2014/main" id="{3581B083-F0C7-081D-61F5-C5097183AF55}"/>
              </a:ext>
            </a:extLst>
          </p:cNvPr>
          <p:cNvSpPr txBox="1"/>
          <p:nvPr/>
        </p:nvSpPr>
        <p:spPr>
          <a:xfrm>
            <a:off x="96132" y="844742"/>
            <a:ext cx="1240867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8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0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i="1" dirty="0">
                <a:solidFill>
                  <a:schemeClr val="accent1"/>
                </a:solidFill>
              </a:rPr>
              <a:t>Team at </a:t>
            </a:r>
            <a:r>
              <a:rPr lang="en-US" sz="2400" b="1" i="1" dirty="0" err="1">
                <a:solidFill>
                  <a:schemeClr val="accent1"/>
                </a:solidFill>
              </a:rPr>
              <a:t>GT&amp;Purdue</a:t>
            </a:r>
            <a:r>
              <a:rPr lang="en-US" sz="2400" b="1" i="1" dirty="0">
                <a:solidFill>
                  <a:schemeClr val="accent1"/>
                </a:solidFill>
              </a:rPr>
              <a:t>: </a:t>
            </a:r>
            <a:r>
              <a:rPr lang="en-US" sz="2400" b="1" dirty="0">
                <a:latin typeface="+mj-lt"/>
                <a:cs typeface="Times New Roman" panose="02020603050405020304" pitchFamily="18" charset="0"/>
              </a:rPr>
              <a:t>Siqi Miao, Haoteng Yin, </a:t>
            </a:r>
            <a:r>
              <a:rPr lang="en-US" sz="2400" b="1" dirty="0" err="1">
                <a:latin typeface="+mj-lt"/>
                <a:cs typeface="Times New Roman" panose="02020603050405020304" pitchFamily="18" charset="0"/>
              </a:rPr>
              <a:t>Jiajun</a:t>
            </a:r>
            <a:r>
              <a:rPr lang="en-US" sz="2400" b="1" dirty="0">
                <a:latin typeface="+mj-lt"/>
                <a:cs typeface="Times New Roman" panose="02020603050405020304" pitchFamily="18" charset="0"/>
              </a:rPr>
              <a:t> Zhu, Mia Liu, </a:t>
            </a:r>
            <a:r>
              <a:rPr lang="en-US" altLang="zh-CN" sz="2400" b="1" dirty="0">
                <a:latin typeface="+mj-lt"/>
                <a:cs typeface="Times New Roman" panose="02020603050405020304" pitchFamily="18" charset="0"/>
              </a:rPr>
              <a:t>Pan</a:t>
            </a:r>
            <a:r>
              <a:rPr lang="zh-CN" altLang="en-US" sz="24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+mj-lt"/>
                <a:cs typeface="Times New Roman" panose="02020603050405020304" pitchFamily="18" charset="0"/>
              </a:rPr>
              <a:t>Li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AD923B6F-D2E1-09FE-1D69-8D4E0A39F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" y="1462472"/>
            <a:ext cx="11033760" cy="518728"/>
          </a:xfrm>
        </p:spPr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+mn-lt"/>
                <a:cs typeface="+mn-cs"/>
              </a:rPr>
              <a:t>Achievements </a:t>
            </a:r>
            <a:r>
              <a:rPr lang="en-US" altLang="zh-CN" sz="2400" b="1" dirty="0">
                <a:latin typeface="+mn-lt"/>
                <a:cs typeface="+mn-cs"/>
              </a:rPr>
              <a:t>in </a:t>
            </a:r>
            <a:r>
              <a:rPr lang="en-US" altLang="zh-CN" b="1" dirty="0">
                <a:latin typeface="+mn-lt"/>
                <a:cs typeface="+mn-cs"/>
              </a:rPr>
              <a:t>April:</a:t>
            </a:r>
            <a:endParaRPr lang="en-US" altLang="zh-CN" sz="1800" b="1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b="1" dirty="0">
              <a:latin typeface="+mn-lt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2AE928-7998-6D05-CC0B-18FA52A3FFAC}"/>
              </a:ext>
            </a:extLst>
          </p:cNvPr>
          <p:cNvSpPr txBox="1"/>
          <p:nvPr/>
        </p:nvSpPr>
        <p:spPr>
          <a:xfrm>
            <a:off x="990600" y="3822219"/>
            <a:ext cx="11747501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cs typeface="Calibri" panose="020F0502020204030204" pitchFamily="34" charset="0"/>
              </a:rPr>
              <a:t>Interpretable GDL models models</a:t>
            </a:r>
          </a:p>
          <a:p>
            <a:pPr marL="742870" lvl="1" indent="-285750">
              <a:buFont typeface="Arial" panose="020B0604020202020204" pitchFamily="34" charset="0"/>
              <a:buChar char="•"/>
            </a:pPr>
            <a:r>
              <a:rPr lang="en-US" sz="2200" dirty="0">
                <a:cs typeface="Calibri" panose="020F0502020204030204" pitchFamily="34" charset="0"/>
              </a:rPr>
              <a:t>Benchmark</a:t>
            </a:r>
            <a:r>
              <a:rPr lang="en-US" altLang="zh-CN" sz="2200" dirty="0">
                <a:cs typeface="Calibri" panose="020F0502020204030204" pitchFamily="34" charset="0"/>
              </a:rPr>
              <a:t>ed</a:t>
            </a:r>
            <a:r>
              <a:rPr 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4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baselines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on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2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HEP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datasets</a:t>
            </a:r>
          </a:p>
          <a:p>
            <a:pPr marL="742870" lvl="1" indent="-285750">
              <a:buFont typeface="Arial" panose="020B0604020202020204" pitchFamily="34" charset="0"/>
              <a:buChar char="•"/>
            </a:pPr>
            <a:r>
              <a:rPr lang="en-US" altLang="zh-CN" sz="2200" dirty="0">
                <a:cs typeface="Calibri" panose="020F0502020204030204" pitchFamily="34" charset="0"/>
              </a:rPr>
              <a:t>Found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empirical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gaps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between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model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sensitivity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and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trustworthiness</a:t>
            </a:r>
            <a:endParaRPr lang="en-US" sz="2200" dirty="0"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7D89FF-CA21-76AF-8B1F-B57ED5780071}"/>
              </a:ext>
            </a:extLst>
          </p:cNvPr>
          <p:cNvSpPr txBox="1"/>
          <p:nvPr/>
        </p:nvSpPr>
        <p:spPr>
          <a:xfrm>
            <a:off x="518159" y="2012621"/>
            <a:ext cx="11033761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cs typeface="Calibri" panose="020F0502020204030204" pitchFamily="34" charset="0"/>
              </a:rPr>
              <a:t>Scalable geometric deep learning (GDL)</a:t>
            </a:r>
          </a:p>
          <a:p>
            <a:pPr marL="742870" lvl="1" indent="-285750">
              <a:buFont typeface="Arial" panose="020B0604020202020204" pitchFamily="34" charset="0"/>
              <a:buChar char="•"/>
            </a:pPr>
            <a:r>
              <a:rPr lang="en-US" altLang="zh-CN" sz="2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For</a:t>
            </a:r>
            <a:r>
              <a:rPr lang="zh-CN" altLang="en-US" sz="2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 </a:t>
            </a:r>
            <a:r>
              <a:rPr lang="en-US" altLang="zh-CN" sz="2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the</a:t>
            </a:r>
            <a:r>
              <a:rPr lang="zh-CN" altLang="en-US" sz="2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 </a:t>
            </a:r>
            <a:r>
              <a:rPr lang="en-US" altLang="zh-CN" sz="2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HEP tracking</a:t>
            </a:r>
            <a:r>
              <a:rPr lang="zh-CN" altLang="en-US" sz="2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 </a:t>
            </a:r>
            <a:r>
              <a:rPr lang="en-US" altLang="zh-CN" sz="2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task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altLang="zh-CN" sz="2200" dirty="0">
                <a:cs typeface="Calibri" panose="020F0502020204030204" pitchFamily="34" charset="0"/>
              </a:rPr>
              <a:t>Kernelized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physics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constraints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and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edge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features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into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low-rank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transformers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altLang="zh-CN" sz="2200" dirty="0">
                <a:cs typeface="Calibri" panose="020F0502020204030204" pitchFamily="34" charset="0"/>
              </a:rPr>
              <a:t>Performs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comparable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to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GNN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SOTA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(0.3%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off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in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AUC),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w/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extremely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low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r>
              <a:rPr lang="en-US" altLang="zh-CN" sz="2200" dirty="0">
                <a:cs typeface="Calibri" panose="020F0502020204030204" pitchFamily="34" charset="0"/>
              </a:rPr>
              <a:t>complexity</a:t>
            </a:r>
            <a:r>
              <a:rPr lang="zh-CN" altLang="en-US" sz="2200" dirty="0">
                <a:cs typeface="Calibri" panose="020F0502020204030204" pitchFamily="34" charset="0"/>
              </a:rPr>
              <a:t> </a:t>
            </a:r>
            <a:endParaRPr lang="en-US" altLang="zh-CN" sz="2000" dirty="0"/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B0E6C993-DAFF-87D2-A061-B23E62E70BF9}"/>
              </a:ext>
            </a:extLst>
          </p:cNvPr>
          <p:cNvSpPr txBox="1">
            <a:spLocks/>
          </p:cNvSpPr>
          <p:nvPr/>
        </p:nvSpPr>
        <p:spPr>
          <a:xfrm>
            <a:off x="243840" y="5136164"/>
            <a:ext cx="11033760" cy="5187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4962" indent="-234962" algn="l" defTabSz="1219261" rtl="0" eaLnBrk="1" latinLnBrk="0" hangingPunct="1">
              <a:lnSpc>
                <a:spcPct val="100000"/>
              </a:lnSpc>
              <a:spcBef>
                <a:spcPts val="1600"/>
              </a:spcBef>
              <a:buClr>
                <a:schemeClr val="accent1"/>
              </a:buClr>
              <a:buSzPct val="80000"/>
              <a:buFont typeface="Webdings" panose="05030102010509060703" pitchFamily="18" charset="2"/>
              <a:buChar char=""/>
              <a:defRPr lang="en-US" sz="2400" b="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2989" indent="-220144" algn="l" defTabSz="914445" rtl="0" eaLnBrk="1" latinLnBrk="0" hangingPunct="1">
              <a:lnSpc>
                <a:spcPct val="95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"/>
              <a:defRPr lang="en-US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35" indent="-232845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6563" indent="-230729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38824" indent="-222262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tabLst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725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8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+mn-lt"/>
                <a:cs typeface="+mn-cs"/>
              </a:rPr>
              <a:t>Plans in May:</a:t>
            </a:r>
            <a:endParaRPr lang="en-US" altLang="zh-CN" sz="1800" b="1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b="1" dirty="0">
              <a:latin typeface="+mn-lt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69EFCE-5F47-3ED3-D139-D3A91E833E79}"/>
              </a:ext>
            </a:extLst>
          </p:cNvPr>
          <p:cNvSpPr txBox="1"/>
          <p:nvPr/>
        </p:nvSpPr>
        <p:spPr>
          <a:xfrm>
            <a:off x="538941" y="5627672"/>
            <a:ext cx="11823700" cy="8463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200" dirty="0"/>
              <a:t>Study</a:t>
            </a:r>
            <a:r>
              <a:rPr lang="zh-CN" altLang="en-US" sz="2200" dirty="0"/>
              <a:t> </a:t>
            </a:r>
            <a:r>
              <a:rPr lang="en-US" altLang="zh-CN" sz="2200" dirty="0"/>
              <a:t>more</a:t>
            </a:r>
            <a:r>
              <a:rPr lang="zh-CN" altLang="en-US" sz="2200" dirty="0"/>
              <a:t> </a:t>
            </a:r>
            <a:r>
              <a:rPr lang="en-US" altLang="zh-CN" sz="2200" dirty="0"/>
              <a:t>advanced</a:t>
            </a:r>
            <a:r>
              <a:rPr lang="zh-CN" altLang="en-US" sz="2200" dirty="0"/>
              <a:t> </a:t>
            </a:r>
            <a:r>
              <a:rPr lang="en-US" altLang="zh-CN" sz="2200" dirty="0"/>
              <a:t>kernels</a:t>
            </a:r>
            <a:r>
              <a:rPr lang="zh-CN" altLang="en-US" sz="2200" dirty="0"/>
              <a:t> </a:t>
            </a:r>
            <a:r>
              <a:rPr lang="en-US" altLang="zh-CN" sz="2200" dirty="0"/>
              <a:t>and</a:t>
            </a:r>
            <a:r>
              <a:rPr lang="zh-CN" altLang="en-US" sz="2200" dirty="0"/>
              <a:t> </a:t>
            </a:r>
            <a:r>
              <a:rPr lang="en-US" altLang="zh-CN" sz="2200" dirty="0"/>
              <a:t>benchmark</a:t>
            </a:r>
            <a:r>
              <a:rPr lang="zh-CN" altLang="en-US" sz="2200" dirty="0"/>
              <a:t> </a:t>
            </a:r>
            <a:r>
              <a:rPr lang="en-US" altLang="zh-CN" sz="2200" dirty="0"/>
              <a:t>pileup</a:t>
            </a:r>
            <a:r>
              <a:rPr lang="zh-CN" altLang="en-US" sz="2200" dirty="0"/>
              <a:t> </a:t>
            </a:r>
            <a:r>
              <a:rPr lang="en-US" altLang="zh-CN" sz="2200" dirty="0"/>
              <a:t>mitigation</a:t>
            </a:r>
            <a:r>
              <a:rPr lang="zh-CN" altLang="en-US" sz="2200" dirty="0"/>
              <a:t> </a:t>
            </a:r>
            <a:r>
              <a:rPr lang="en-US" altLang="zh-CN" sz="2200" dirty="0"/>
              <a:t>tasks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200" dirty="0"/>
              <a:t>Test</a:t>
            </a:r>
            <a:r>
              <a:rPr lang="zh-CN" altLang="en-US" sz="2200" dirty="0"/>
              <a:t> </a:t>
            </a:r>
            <a:r>
              <a:rPr lang="en-US" altLang="zh-CN" sz="2200" dirty="0"/>
              <a:t>how</a:t>
            </a:r>
            <a:r>
              <a:rPr lang="zh-CN" altLang="en-US" sz="2200" dirty="0"/>
              <a:t> </a:t>
            </a:r>
            <a:r>
              <a:rPr lang="en-US" altLang="zh-CN" sz="2200" dirty="0"/>
              <a:t>different</a:t>
            </a:r>
            <a:r>
              <a:rPr lang="zh-CN" altLang="en-US" sz="2200" dirty="0"/>
              <a:t> </a:t>
            </a:r>
            <a:r>
              <a:rPr lang="en-US" altLang="zh-CN" sz="2200" dirty="0"/>
              <a:t>randomness</a:t>
            </a:r>
            <a:r>
              <a:rPr lang="zh-CN" altLang="en-US" sz="2200" dirty="0"/>
              <a:t> </a:t>
            </a:r>
            <a:r>
              <a:rPr lang="en-US" altLang="zh-CN" sz="2200" dirty="0"/>
              <a:t>in</a:t>
            </a:r>
            <a:r>
              <a:rPr lang="zh-CN" altLang="en-US" sz="2200" dirty="0"/>
              <a:t> </a:t>
            </a:r>
            <a:r>
              <a:rPr lang="en-US" altLang="zh-CN" sz="2200" dirty="0"/>
              <a:t>interpretable</a:t>
            </a:r>
            <a:r>
              <a:rPr lang="zh-CN" altLang="en-US" sz="2200" dirty="0"/>
              <a:t> </a:t>
            </a:r>
            <a:r>
              <a:rPr lang="en-US" altLang="zh-CN" sz="2200" dirty="0"/>
              <a:t>methods</a:t>
            </a:r>
            <a:r>
              <a:rPr lang="zh-CN" altLang="en-US" sz="2200" dirty="0"/>
              <a:t> </a:t>
            </a:r>
            <a:r>
              <a:rPr lang="en-US" altLang="zh-CN" sz="2200" dirty="0"/>
              <a:t>would</a:t>
            </a:r>
            <a:r>
              <a:rPr lang="zh-CN" altLang="en-US" sz="2200" dirty="0"/>
              <a:t> </a:t>
            </a:r>
            <a:r>
              <a:rPr lang="en-US" altLang="zh-CN" sz="2200" dirty="0"/>
              <a:t>impact</a:t>
            </a:r>
            <a:r>
              <a:rPr lang="zh-CN" altLang="en-US" sz="2200" dirty="0"/>
              <a:t> </a:t>
            </a:r>
            <a:r>
              <a:rPr lang="en-US" altLang="zh-CN" sz="2200" dirty="0"/>
              <a:t>final</a:t>
            </a:r>
            <a:r>
              <a:rPr lang="zh-CN" altLang="en-US" sz="2200" dirty="0"/>
              <a:t> </a:t>
            </a:r>
            <a:r>
              <a:rPr lang="en-US" altLang="zh-CN" sz="2200" dirty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5857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AD6E8-9355-B44C-BCEA-5BFAA95E9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25939"/>
            <a:ext cx="11033760" cy="975360"/>
          </a:xfrm>
        </p:spPr>
        <p:txBody>
          <a:bodyPr/>
          <a:lstStyle/>
          <a:p>
            <a:r>
              <a:rPr lang="en-US" sz="2800" dirty="0">
                <a:solidFill>
                  <a:schemeClr val="accent1"/>
                </a:solidFill>
              </a:rPr>
              <a:t>Domain Adaptation on Graph Machine Learning &amp; OOD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88FAE3-43D0-184F-B230-4F2C29CCFC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35">
            <a:extLst>
              <a:ext uri="{FF2B5EF4-FFF2-40B4-BE49-F238E27FC236}">
                <a16:creationId xmlns:a16="http://schemas.microsoft.com/office/drawing/2014/main" id="{DD820CFA-37EA-C74A-A7E6-26B6E8D3F467}"/>
              </a:ext>
            </a:extLst>
          </p:cNvPr>
          <p:cNvSpPr txBox="1"/>
          <p:nvPr/>
        </p:nvSpPr>
        <p:spPr>
          <a:xfrm>
            <a:off x="152400" y="685800"/>
            <a:ext cx="1112520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8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0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i="1" dirty="0">
                <a:solidFill>
                  <a:schemeClr val="accent1"/>
                </a:solidFill>
              </a:rPr>
              <a:t>Team at </a:t>
            </a:r>
            <a:r>
              <a:rPr lang="en-US" sz="2000" b="1" i="1" dirty="0" err="1">
                <a:solidFill>
                  <a:schemeClr val="accent1"/>
                </a:solidFill>
              </a:rPr>
              <a:t>GT&amp;Purdue</a:t>
            </a:r>
            <a:r>
              <a:rPr lang="en-US" sz="2000" b="1" i="1" dirty="0">
                <a:solidFill>
                  <a:schemeClr val="accent1"/>
                </a:solidFill>
              </a:rPr>
              <a:t>: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Shikun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Liu,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Tianchun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Li,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Yongbin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 Feng (Fermi),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Nhan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 Tran (Fermi),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Han Zhao (UIUC),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Qiang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Qiu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, Pan Li </a:t>
            </a:r>
          </a:p>
          <a:p>
            <a:r>
              <a:rPr lang="en-US" altLang="zh-CN" sz="2000" b="1" i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OOD team: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Deyu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 Zou,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Siqi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 Miao,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Shikun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 Liu, Pan Li,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Shiyu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 Chang (UCSB)</a:t>
            </a:r>
            <a:endParaRPr lang="en-US" altLang="zh-CN" sz="2000" b="1" i="1" dirty="0">
              <a:solidFill>
                <a:schemeClr val="accent1"/>
              </a:solidFill>
              <a:latin typeface="+mj-lt"/>
              <a:cs typeface="Times New Roman" panose="02020603050405020304" pitchFamily="18" charset="0"/>
            </a:endParaRPr>
          </a:p>
          <a:p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34A3770-7ECA-400C-BC29-C1E75EECF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673860"/>
            <a:ext cx="11308080" cy="5380447"/>
          </a:xfrm>
        </p:spPr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+mn-lt"/>
                <a:cs typeface="+mn-cs"/>
              </a:rPr>
              <a:t>Achievements in April: </a:t>
            </a:r>
            <a:endParaRPr lang="en-US" altLang="zh-CN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altLang="zh-CN" dirty="0" err="1">
                <a:latin typeface="+mn-lt"/>
                <a:cs typeface="+mn-cs"/>
              </a:rPr>
              <a:t>StruRW</a:t>
            </a:r>
            <a:r>
              <a:rPr lang="en-US" altLang="zh-CN" dirty="0">
                <a:latin typeface="+mn-lt"/>
                <a:cs typeface="+mn-cs"/>
              </a:rPr>
              <a:t> project</a:t>
            </a:r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en-US" altLang="zh-CN" sz="1800" dirty="0">
                <a:latin typeface="+mn-lt"/>
                <a:cs typeface="+mn-cs"/>
              </a:rPr>
              <a:t>Get accepted to ICML 2023</a:t>
            </a:r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en-US" altLang="zh-CN" sz="1800" dirty="0">
                <a:latin typeface="+mn-lt"/>
                <a:cs typeface="+mn-cs"/>
              </a:rPr>
              <a:t>Revise the analysis part and experimental part for the final </a:t>
            </a:r>
            <a:r>
              <a:rPr lang="en-US" altLang="zh-CN" sz="1800" dirty="0" err="1">
                <a:latin typeface="+mn-lt"/>
                <a:cs typeface="+mn-cs"/>
              </a:rPr>
              <a:t>arxiv</a:t>
            </a:r>
            <a:r>
              <a:rPr lang="en-US" altLang="zh-CN" sz="1800" dirty="0">
                <a:latin typeface="+mn-lt"/>
                <a:cs typeface="+mn-cs"/>
              </a:rPr>
              <a:t>/camera-ready version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altLang="zh-CN" dirty="0">
                <a:latin typeface="+mn-lt"/>
                <a:cs typeface="+mn-cs"/>
              </a:rPr>
              <a:t>OOD project</a:t>
            </a:r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en-US" altLang="zh-CN" sz="1800" dirty="0">
                <a:latin typeface="+mn-lt"/>
                <a:cs typeface="+mn-cs"/>
              </a:rPr>
              <a:t>Explore the recent geometric backbone used in the project</a:t>
            </a:r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en-US" altLang="zh-CN" sz="1800" dirty="0">
                <a:latin typeface="+mn-lt"/>
                <a:cs typeface="+mn-cs"/>
              </a:rPr>
              <a:t>Finalize the general baseline for shifts in all datasets, explore the detailed and specific baseline for each type of shift (material science fidelity shift)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b="1" dirty="0"/>
              <a:t>Plan in May: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altLang="zh-CN" sz="1800" dirty="0"/>
              <a:t>Publish the </a:t>
            </a:r>
            <a:r>
              <a:rPr lang="en-US" altLang="zh-CN" sz="1800" dirty="0" err="1"/>
              <a:t>arxiv</a:t>
            </a:r>
            <a:r>
              <a:rPr lang="en-US" altLang="zh-CN" sz="1800" dirty="0"/>
              <a:t> version and submit the camera-ready version of the </a:t>
            </a:r>
            <a:r>
              <a:rPr lang="en-US" altLang="zh-CN" sz="1800" dirty="0" err="1"/>
              <a:t>StruRW</a:t>
            </a:r>
            <a:r>
              <a:rPr lang="en-US" altLang="zh-CN" sz="1800" dirty="0"/>
              <a:t> paper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altLang="zh-CN" sz="1800" dirty="0"/>
              <a:t>Read related papers and brainstorm for the follow-up graph DA project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altLang="zh-CN" sz="1800" dirty="0"/>
              <a:t>Plan to explore the detector shift in the HEP datasets and more possible scenarios in material science datasets</a:t>
            </a:r>
          </a:p>
          <a:p>
            <a:pPr marL="232845" lvl="1" indent="0">
              <a:buClrTx/>
              <a:buNone/>
            </a:pPr>
            <a:endParaRPr lang="en-US" altLang="zh-CN" sz="1800" dirty="0"/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altLang="zh-CN" dirty="0">
              <a:latin typeface="+mn-lt"/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2">
              <a:buFont typeface="Arial" panose="020B0604020202020204" pitchFamily="34" charset="0"/>
              <a:buChar char="•"/>
            </a:pP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US" altLang="zh-CN" b="1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sz="2400" b="1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5715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Xilinx-5">
  <a:themeElements>
    <a:clrScheme name="Custom 1">
      <a:dk1>
        <a:srgbClr val="0C0C0C"/>
      </a:dk1>
      <a:lt1>
        <a:srgbClr val="FFFFFF"/>
      </a:lt1>
      <a:dk2>
        <a:srgbClr val="161C2E"/>
      </a:dk2>
      <a:lt2>
        <a:srgbClr val="5F5F5F"/>
      </a:lt2>
      <a:accent1>
        <a:srgbClr val="E20000"/>
      </a:accent1>
      <a:accent2>
        <a:srgbClr val="282D3F"/>
      </a:accent2>
      <a:accent3>
        <a:srgbClr val="8D919A"/>
      </a:accent3>
      <a:accent4>
        <a:srgbClr val="055C99"/>
      </a:accent4>
      <a:accent5>
        <a:srgbClr val="0D9079"/>
      </a:accent5>
      <a:accent6>
        <a:srgbClr val="00B2BA"/>
      </a:accent6>
      <a:hlink>
        <a:srgbClr val="055C99"/>
      </a:hlink>
      <a:folHlink>
        <a:srgbClr val="5F5F5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1" id="{E1551F94-4F86-FC46-B39B-8DCDD2315BFB}" vid="{B4C64D15-1BD8-D446-A946-42B1223C2A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D13AA4F4-3B34-2743-ACD6-F6D573A82AF7}">
  <we:reference id="f9ac8e4d-ed29-46df-aca6-61a4f7a9a1d6" version="1.0.0.1" store="developer" storeType="Registry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Xilinx-5</Template>
  <TotalTime>30265</TotalTime>
  <Words>534</Words>
  <Application>Microsoft Office PowerPoint</Application>
  <PresentationFormat>Widescreen</PresentationFormat>
  <Paragraphs>68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Webdings</vt:lpstr>
      <vt:lpstr>Wingdings 3</vt:lpstr>
      <vt:lpstr>Xilinx-5</vt:lpstr>
      <vt:lpstr>HAC coordination with ALL scientific domains </vt:lpstr>
      <vt:lpstr>Algorithm-System-Hardware Co-Design for Efficient Point Cloud Processing</vt:lpstr>
      <vt:lpstr>Interpretable &amp; Scalable Geometric Deep Learning </vt:lpstr>
      <vt:lpstr>Domain Adaptation on Graph Machine Learning &amp; OOD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STOP (Read Instructions Below)</dc:title>
  <dc:subject/>
  <dc:creator>Hugo A. Andrade</dc:creator>
  <cp:keywords/>
  <dc:description/>
  <cp:lastModifiedBy>Li, Pan</cp:lastModifiedBy>
  <cp:revision>265</cp:revision>
  <cp:lastPrinted>2021-11-08T19:02:29Z</cp:lastPrinted>
  <dcterms:created xsi:type="dcterms:W3CDTF">2021-08-11T23:26:07Z</dcterms:created>
  <dcterms:modified xsi:type="dcterms:W3CDTF">2023-04-28T22:32:14Z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DENTIFIER">
    <vt:lpwstr>DB47E1AF-05DE-409D-8B5C-CC62551F8E8D</vt:lpwstr>
  </property>
  <property fmtid="{D5CDD505-2E9C-101B-9397-08002B2CF9AE}" pid="3" name="PublicationYear">
    <vt:lpwstr>2021</vt:lpwstr>
  </property>
  <property fmtid="{D5CDD505-2E9C-101B-9397-08002B2CF9AE}" pid="4" name="VisualMarkings">
    <vt:lpwstr>Yes</vt:lpwstr>
  </property>
  <property fmtid="{D5CDD505-2E9C-101B-9397-08002B2CF9AE}" pid="5" name="XilinxClassification">
    <vt:lpwstr>Public</vt:lpwstr>
  </property>
</Properties>
</file>