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3.xml" ContentType="application/vnd.openxmlformats-officedocument.presentationml.notesSlide+xml"/>
  <Override PartName="/ppt/charts/chart2.xml" ContentType="application/vnd.openxmlformats-officedocument.drawingml.chart+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12192000" cy="6858000"/>
  <p:notesSz cx="6858000" cy="9144000"/>
  <p:embeddedFontLst>
    <p:embeddedFont>
      <p:font typeface="Calibri" panose="020F0502020204030204" pitchFamily="34" charset="0"/>
      <p:regular r:id="rId27"/>
      <p:bold r:id="rId28"/>
      <p:italic r:id="rId29"/>
      <p:boldItalic r:id="rId30"/>
    </p:embeddedFont>
    <p:embeddedFont>
      <p:font typeface="Helvetica Neue" panose="02000503000000020004" pitchFamily="2" charset="0"/>
      <p:regular r:id="rId31"/>
      <p:bold r:id="rId32"/>
      <p:italic r:id="rId33"/>
      <p:boldItalic r:id="rId34"/>
    </p:embeddedFont>
    <p:embeddedFont>
      <p:font typeface="Montserrat" pitchFamily="2" charset="77"/>
      <p:regular r:id="rId35"/>
      <p:bold r:id="rId36"/>
      <p:italic r:id="rId37"/>
      <p:boldItalic r:id="rId38"/>
    </p:embeddedFont>
    <p:embeddedFont>
      <p:font typeface="Proxima Nova" panose="02000506030000020004" pitchFamily="2" charset="0"/>
      <p:regular r:id="rId39"/>
      <p:bold r:id="rId40"/>
      <p:italic r:id="rId41"/>
      <p:boldItalic r:id="rId42"/>
    </p:embeddedFont>
    <p:embeddedFont>
      <p:font typeface="Roboto" panose="02000000000000000000" pitchFamily="2" charset="0"/>
      <p:regular r:id="rId43"/>
      <p:bold r:id="rId44"/>
      <p:italic r:id="rId45"/>
      <p:boldItalic r:id="rId4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7" roundtripDataSignature="AMtx7mhlewIqw3TCADc67p+UGvRf820lR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76A2A1A-ED39-4E60-97F7-151046711442}">
  <a:tblStyle styleId="{D76A2A1A-ED39-4E60-97F7-151046711442}"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6E7F0"/>
          </a:solidFill>
        </a:fill>
      </a:tcStyle>
    </a:wholeTbl>
    <a:band1H>
      <a:tcTxStyle/>
      <a:tcStyle>
        <a:tcBdr/>
        <a:fill>
          <a:solidFill>
            <a:srgbClr val="CACCDF"/>
          </a:solidFill>
        </a:fill>
      </a:tcStyle>
    </a:band1H>
    <a:band2H>
      <a:tcTxStyle/>
      <a:tcStyle>
        <a:tcBdr/>
      </a:tcStyle>
    </a:band2H>
    <a:band1V>
      <a:tcTxStyle/>
      <a:tcStyle>
        <a:tcBdr/>
        <a:fill>
          <a:solidFill>
            <a:srgbClr val="CACCDF"/>
          </a:solidFill>
        </a:fill>
      </a:tcStyle>
    </a:band1V>
    <a:band2V>
      <a:tcTxStyle/>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napToObjects="1">
      <p:cViewPr varScale="1">
        <p:scale>
          <a:sx n="121" d="100"/>
          <a:sy n="121" d="100"/>
        </p:scale>
        <p:origin x="7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font" Target="fonts/font13.fntdata"/><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font" Target="fonts/font16.fntdata"/><Relationship Id="rId47" Type="http://customschemas.google.com/relationships/presentationmetadata" Target="metadata"/><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3.fntdata"/><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4"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font" Target="fonts/font20.fntdata"/><Relationship Id="rId20" Type="http://schemas.openxmlformats.org/officeDocument/2006/relationships/slide" Target="slides/slide19.xml"/><Relationship Id="rId41"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Number</a:t>
            </a:r>
            <a:r>
              <a:rPr lang="en-GB" baseline="0" dirty="0"/>
              <a:t> of annual events</a:t>
            </a:r>
            <a:endParaRPr lang="en-GB"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Events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2018</c:v>
                </c:pt>
                <c:pt idx="1">
                  <c:v>2019</c:v>
                </c:pt>
                <c:pt idx="2">
                  <c:v>2020</c:v>
                </c:pt>
                <c:pt idx="3">
                  <c:v>2nd half 2021</c:v>
                </c:pt>
                <c:pt idx="4">
                  <c:v>1st half 2022</c:v>
                </c:pt>
              </c:strCache>
            </c:strRef>
          </c:cat>
          <c:val>
            <c:numRef>
              <c:f>Sheet1!$B$2:$B$6</c:f>
              <c:numCache>
                <c:formatCode>General</c:formatCode>
                <c:ptCount val="5"/>
                <c:pt idx="0">
                  <c:v>20</c:v>
                </c:pt>
                <c:pt idx="1">
                  <c:v>23</c:v>
                </c:pt>
                <c:pt idx="2">
                  <c:v>5</c:v>
                </c:pt>
                <c:pt idx="3">
                  <c:v>6</c:v>
                </c:pt>
                <c:pt idx="4">
                  <c:v>19</c:v>
                </c:pt>
              </c:numCache>
            </c:numRef>
          </c:val>
          <c:extLst>
            <c:ext xmlns:c16="http://schemas.microsoft.com/office/drawing/2014/chart" uri="{C3380CC4-5D6E-409C-BE32-E72D297353CC}">
              <c16:uniqueId val="{00000000-6F96-4928-A3C6-C6FB475653A8}"/>
            </c:ext>
          </c:extLst>
        </c:ser>
        <c:ser>
          <c:idx val="2"/>
          <c:order val="2"/>
          <c:tx>
            <c:strRef>
              <c:f>Sheet1!$D$1</c:f>
              <c:strCache>
                <c:ptCount val="1"/>
                <c:pt idx="0">
                  <c:v>Events Avec show</c:v>
                </c:pt>
              </c:strCache>
            </c:strRef>
          </c:tx>
          <c:spPr>
            <a:solidFill>
              <a:schemeClr val="accent3"/>
            </a:solidFill>
            <a:ln>
              <a:noFill/>
            </a:ln>
            <a:effectLst/>
          </c:spPr>
          <c:invertIfNegative val="0"/>
          <c:dLbls>
            <c:dLbl>
              <c:idx val="3"/>
              <c:tx>
                <c:rich>
                  <a:bodyPr/>
                  <a:lstStyle/>
                  <a:p>
                    <a:fld id="{1E6075E2-657D-49B9-82BF-86C4691B2D93}" type="VALUE">
                      <a:rPr lang="en-US" smtClean="0"/>
                      <a:pPr/>
                      <a:t>[VALUE]</a:t>
                    </a:fld>
                    <a:r>
                      <a:rPr lang="en-US"/>
                      <a:t> with science shows</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2B53-4DD3-A780-5F0BDF263204}"/>
                </c:ext>
              </c:extLst>
            </c:dLbl>
            <c:dLbl>
              <c:idx val="4"/>
              <c:tx>
                <c:rich>
                  <a:bodyPr/>
                  <a:lstStyle/>
                  <a:p>
                    <a:fld id="{179B3820-3ED2-4716-AAA9-8DED159046F4}" type="VALUE">
                      <a:rPr lang="en-US" smtClean="0"/>
                      <a:pPr/>
                      <a:t>[VALUE]</a:t>
                    </a:fld>
                    <a:r>
                      <a:rPr lang="en-US"/>
                      <a:t> with science shows</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2B53-4DD3-A780-5F0BDF263204}"/>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2018</c:v>
                </c:pt>
                <c:pt idx="1">
                  <c:v>2019</c:v>
                </c:pt>
                <c:pt idx="2">
                  <c:v>2020</c:v>
                </c:pt>
                <c:pt idx="3">
                  <c:v>2nd half 2021</c:v>
                </c:pt>
                <c:pt idx="4">
                  <c:v>1st half 2022</c:v>
                </c:pt>
              </c:strCache>
            </c:strRef>
          </c:cat>
          <c:val>
            <c:numRef>
              <c:f>Sheet1!$D$2:$D$6</c:f>
              <c:numCache>
                <c:formatCode>General</c:formatCode>
                <c:ptCount val="5"/>
                <c:pt idx="3">
                  <c:v>46</c:v>
                </c:pt>
                <c:pt idx="4">
                  <c:v>63</c:v>
                </c:pt>
              </c:numCache>
            </c:numRef>
          </c:val>
          <c:extLst>
            <c:ext xmlns:c16="http://schemas.microsoft.com/office/drawing/2014/chart" uri="{C3380CC4-5D6E-409C-BE32-E72D297353CC}">
              <c16:uniqueId val="{00000002-6F96-4928-A3C6-C6FB475653A8}"/>
            </c:ext>
          </c:extLst>
        </c:ser>
        <c:dLbls>
          <c:dLblPos val="outEnd"/>
          <c:showLegendKey val="0"/>
          <c:showVal val="1"/>
          <c:showCatName val="0"/>
          <c:showSerName val="0"/>
          <c:showPercent val="0"/>
          <c:showBubbleSize val="0"/>
        </c:dLbls>
        <c:gapWidth val="219"/>
        <c:axId val="443648864"/>
        <c:axId val="443646240"/>
        <c:extLst>
          <c:ext xmlns:c15="http://schemas.microsoft.com/office/drawing/2012/chart" uri="{02D57815-91ED-43cb-92C2-25804820EDAC}">
            <c15:filteredBarSeries>
              <c15:ser>
                <c:idx val="1"/>
                <c:order val="1"/>
                <c:tx>
                  <c:strRef>
                    <c:extLst>
                      <c:ext uri="{02D57815-91ED-43cb-92C2-25804820EDAC}">
                        <c15:formulaRef>
                          <c15:sqref>Sheet1!$C$1</c15:sqref>
                        </c15:formulaRef>
                      </c:ext>
                    </c:extLst>
                    <c:strCache>
                      <c:ptCount val="1"/>
                      <c:pt idx="0">
                        <c:v>Attendees</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Sheet1!$A$2:$A$6</c15:sqref>
                        </c15:formulaRef>
                      </c:ext>
                    </c:extLst>
                    <c:strCache>
                      <c:ptCount val="5"/>
                      <c:pt idx="0">
                        <c:v>2018</c:v>
                      </c:pt>
                      <c:pt idx="1">
                        <c:v>2019</c:v>
                      </c:pt>
                      <c:pt idx="2">
                        <c:v>2020</c:v>
                      </c:pt>
                      <c:pt idx="3">
                        <c:v>2nd half 2021</c:v>
                      </c:pt>
                      <c:pt idx="4">
                        <c:v>1st half 2022</c:v>
                      </c:pt>
                    </c:strCache>
                  </c:strRef>
                </c:cat>
                <c:val>
                  <c:numRef>
                    <c:extLst>
                      <c:ext uri="{02D57815-91ED-43cb-92C2-25804820EDAC}">
                        <c15:formulaRef>
                          <c15:sqref>Sheet1!$C$2:$C$6</c15:sqref>
                        </c15:formulaRef>
                      </c:ext>
                    </c:extLst>
                    <c:numCache>
                      <c:formatCode>General</c:formatCode>
                      <c:ptCount val="5"/>
                      <c:pt idx="0">
                        <c:v>7540</c:v>
                      </c:pt>
                      <c:pt idx="1">
                        <c:v>9990</c:v>
                      </c:pt>
                      <c:pt idx="2">
                        <c:v>445</c:v>
                      </c:pt>
                      <c:pt idx="3">
                        <c:v>1555</c:v>
                      </c:pt>
                      <c:pt idx="4">
                        <c:v>2167</c:v>
                      </c:pt>
                    </c:numCache>
                  </c:numRef>
                </c:val>
                <c:extLst>
                  <c:ext xmlns:c16="http://schemas.microsoft.com/office/drawing/2014/chart" uri="{C3380CC4-5D6E-409C-BE32-E72D297353CC}">
                    <c16:uniqueId val="{00000001-6F96-4928-A3C6-C6FB475653A8}"/>
                  </c:ext>
                </c:extLst>
              </c15:ser>
            </c15:filteredBarSeries>
          </c:ext>
        </c:extLst>
      </c:barChart>
      <c:catAx>
        <c:axId val="443648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43646240"/>
        <c:crosses val="autoZero"/>
        <c:auto val="1"/>
        <c:lblAlgn val="ctr"/>
        <c:lblOffset val="100"/>
        <c:noMultiLvlLbl val="0"/>
      </c:catAx>
      <c:valAx>
        <c:axId val="4436462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43648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a:t>Number of attendees</a:t>
            </a:r>
          </a:p>
        </c:rich>
      </c:tx>
      <c:overlay val="0"/>
      <c:spPr>
        <a:noFill/>
        <a:ln>
          <a:noFill/>
        </a:ln>
        <a:effectLst/>
      </c:spPr>
    </c:title>
    <c:autoTitleDeleted val="0"/>
    <c:plotArea>
      <c:layout/>
      <c:barChart>
        <c:barDir val="col"/>
        <c:grouping val="clustered"/>
        <c:varyColors val="0"/>
        <c:ser>
          <c:idx val="1"/>
          <c:order val="1"/>
          <c:tx>
            <c:strRef>
              <c:f>Sheet1!$C$1</c:f>
              <c:strCache>
                <c:ptCount val="1"/>
                <c:pt idx="0">
                  <c:v>Attendees</c:v>
                </c:pt>
              </c:strCache>
            </c:strRef>
          </c:tx>
          <c:spPr>
            <a:solidFill>
              <a:schemeClr val="accent2"/>
            </a:solidFill>
            <a:ln>
              <a:noFill/>
            </a:ln>
            <a:effectLst/>
          </c:spPr>
          <c:invertIfNegative val="0"/>
          <c:dLbls>
            <c:dLbl>
              <c:idx val="0"/>
              <c:tx>
                <c:rich>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fld id="{6937916C-BB4D-4A6D-BB23-47A0C034BFD2}" type="VALUE">
                      <a:rPr lang="en-US" smtClean="0"/>
                      <a:pPr>
                        <a:defRPr sz="1197" b="0" i="0" u="none" strike="noStrike" kern="1200" baseline="0">
                          <a:solidFill>
                            <a:schemeClr val="tx1">
                              <a:lumMod val="75000"/>
                              <a:lumOff val="25000"/>
                            </a:schemeClr>
                          </a:solidFill>
                          <a:latin typeface="+mn-lt"/>
                          <a:ea typeface="+mn-ea"/>
                          <a:cs typeface="+mn-cs"/>
                        </a:defRPr>
                      </a:pPr>
                      <a:t>[VALUE]</a:t>
                    </a:fld>
                    <a:r>
                      <a:rPr lang="en-US" dirty="0"/>
                      <a:t> </a:t>
                    </a:r>
                    <a:br>
                      <a:rPr lang="en-US" dirty="0"/>
                    </a:br>
                    <a:endParaRPr lang="en-US" dirty="0"/>
                  </a:p>
                </c:rich>
              </c:tx>
              <c:spPr>
                <a:noFill/>
                <a:ln>
                  <a:noFill/>
                </a:ln>
                <a:effectLst/>
              </c:spPr>
              <c:dLblPos val="outEnd"/>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15:dlblFieldTable/>
                  <c15:showDataLabelsRange val="0"/>
                </c:ext>
                <c:ext xmlns:c16="http://schemas.microsoft.com/office/drawing/2014/chart" uri="{C3380CC4-5D6E-409C-BE32-E72D297353CC}">
                  <c16:uniqueId val="{00000001-8038-4F1F-9E44-8D2AF617E6BC}"/>
                </c:ext>
              </c:extLst>
            </c:dLbl>
            <c:dLbl>
              <c:idx val="1"/>
              <c:layout>
                <c:manualLayout>
                  <c:x val="0"/>
                  <c:y val="-2.7557701922008666E-3"/>
                </c:manualLayout>
              </c:layout>
              <c:tx>
                <c:rich>
                  <a:bodyPr/>
                  <a:lstStyle/>
                  <a:p>
                    <a:fld id="{9FFC40A9-124B-4EAA-840C-374DBE3282F7}" type="VALUE">
                      <a:rPr lang="en-US" smtClean="0"/>
                      <a:pPr/>
                      <a:t>[VALUE]</a:t>
                    </a:fld>
                    <a:r>
                      <a:rPr lang="en-US" dirty="0"/>
                      <a:t> </a:t>
                    </a:r>
                    <a:br>
                      <a:rPr lang="en-US" dirty="0"/>
                    </a:br>
                    <a:endParaRPr lang="en-US" dirty="0"/>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8038-4F1F-9E44-8D2AF617E6BC}"/>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2018</c:v>
                </c:pt>
                <c:pt idx="1">
                  <c:v>2019</c:v>
                </c:pt>
                <c:pt idx="2">
                  <c:v>2020</c:v>
                </c:pt>
                <c:pt idx="3">
                  <c:v>2nd half of 2021</c:v>
                </c:pt>
                <c:pt idx="4">
                  <c:v>1st half of 2022</c:v>
                </c:pt>
              </c:strCache>
            </c:strRef>
          </c:cat>
          <c:val>
            <c:numRef>
              <c:f>Sheet1!$C$2:$C$6</c:f>
              <c:numCache>
                <c:formatCode>General</c:formatCode>
                <c:ptCount val="5"/>
                <c:pt idx="0">
                  <c:v>4660</c:v>
                </c:pt>
                <c:pt idx="1">
                  <c:v>5295</c:v>
                </c:pt>
                <c:pt idx="2">
                  <c:v>445</c:v>
                </c:pt>
                <c:pt idx="3">
                  <c:v>1555</c:v>
                </c:pt>
                <c:pt idx="4">
                  <c:v>2167</c:v>
                </c:pt>
              </c:numCache>
            </c:numRef>
          </c:val>
          <c:extLst xmlns:c15="http://schemas.microsoft.com/office/drawing/2012/chart">
            <c:ext xmlns:c16="http://schemas.microsoft.com/office/drawing/2014/chart" uri="{C3380CC4-5D6E-409C-BE32-E72D297353CC}">
              <c16:uniqueId val="{00000001-6F96-4928-A3C6-C6FB475653A8}"/>
            </c:ext>
          </c:extLst>
        </c:ser>
        <c:ser>
          <c:idx val="3"/>
          <c:order val="3"/>
          <c:tx>
            <c:strRef>
              <c:f>Sheet1!$E$1</c:f>
              <c:strCache>
                <c:ptCount val="1"/>
                <c:pt idx="0">
                  <c:v>Attendees avec</c:v>
                </c:pt>
              </c:strCache>
            </c:strRef>
          </c:tx>
          <c:spPr>
            <a:solidFill>
              <a:schemeClr val="accent4"/>
            </a:solidFill>
            <a:ln>
              <a:noFill/>
            </a:ln>
            <a:effectLst/>
          </c:spPr>
          <c:invertIfNegative val="0"/>
          <c:dLbls>
            <c:dLbl>
              <c:idx val="0"/>
              <c:tx>
                <c:rich>
                  <a:bodyPr rot="0" spcFirstLastPara="1" vertOverflow="ellipsis" vert="horz" wrap="square" lIns="38100" tIns="19050" rIns="38100" bIns="1905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197" b="0" i="0" u="none" strike="noStrike" kern="1200" baseline="0">
                        <a:solidFill>
                          <a:srgbClr val="0033A0">
                            <a:lumMod val="75000"/>
                            <a:lumOff val="25000"/>
                          </a:srgbClr>
                        </a:solidFill>
                        <a:latin typeface="+mn-lt"/>
                        <a:ea typeface="+mn-ea"/>
                        <a:cs typeface="+mn-cs"/>
                      </a:defRPr>
                    </a:pPr>
                    <a:fld id="{6632346B-2AAA-41EF-BE73-018C883B0C58}" type="VALUE">
                      <a:rPr lang="en-US" smtClean="0"/>
                      <a:pPr marL="0" marR="0" lvl="0" indent="0" algn="ctr" defTabSz="914400" rtl="0" eaLnBrk="1" fontAlgn="auto" latinLnBrk="0" hangingPunct="1">
                        <a:lnSpc>
                          <a:spcPct val="100000"/>
                        </a:lnSpc>
                        <a:spcBef>
                          <a:spcPts val="0"/>
                        </a:spcBef>
                        <a:spcAft>
                          <a:spcPts val="0"/>
                        </a:spcAft>
                        <a:buClrTx/>
                        <a:buSzTx/>
                        <a:buFontTx/>
                        <a:buNone/>
                        <a:tabLst/>
                        <a:defRPr sz="1197" b="0" i="0" u="none" strike="noStrike" kern="1200" baseline="0">
                          <a:solidFill>
                            <a:srgbClr val="0033A0">
                              <a:lumMod val="75000"/>
                              <a:lumOff val="25000"/>
                            </a:srgbClr>
                          </a:solidFill>
                          <a:latin typeface="+mn-lt"/>
                          <a:ea typeface="+mn-ea"/>
                          <a:cs typeface="+mn-cs"/>
                        </a:defRPr>
                      </a:pPr>
                      <a:t>[VALUE]</a:t>
                    </a:fld>
                    <a:br>
                      <a:rPr lang="en-US" dirty="0"/>
                    </a:br>
                    <a:r>
                      <a:rPr lang="en-US" sz="1197" b="0" i="0" u="none" strike="noStrike" kern="1200" baseline="0" dirty="0">
                        <a:solidFill>
                          <a:srgbClr val="0033A0">
                            <a:lumMod val="75000"/>
                            <a:lumOff val="25000"/>
                          </a:srgbClr>
                        </a:solidFill>
                      </a:rPr>
                      <a:t>with Researchers’ Night</a:t>
                    </a:r>
                  </a:p>
                  <a:p>
                    <a:pPr marL="0" marR="0" lvl="0" indent="0" algn="ctr" defTabSz="914400" rtl="0" eaLnBrk="1" fontAlgn="auto" latinLnBrk="0" hangingPunct="1">
                      <a:lnSpc>
                        <a:spcPct val="100000"/>
                      </a:lnSpc>
                      <a:spcBef>
                        <a:spcPts val="0"/>
                      </a:spcBef>
                      <a:spcAft>
                        <a:spcPts val="0"/>
                      </a:spcAft>
                      <a:buClrTx/>
                      <a:buSzTx/>
                      <a:buFontTx/>
                      <a:buNone/>
                      <a:tabLst/>
                      <a:defRPr sz="1197" b="0" i="0" u="none" strike="noStrike" kern="1200" baseline="0">
                        <a:solidFill>
                          <a:srgbClr val="0033A0">
                            <a:lumMod val="75000"/>
                            <a:lumOff val="25000"/>
                          </a:srgbClr>
                        </a:solidFill>
                        <a:latin typeface="+mn-lt"/>
                        <a:ea typeface="+mn-ea"/>
                        <a:cs typeface="+mn-cs"/>
                      </a:defRPr>
                    </a:pPr>
                    <a:endParaRPr lang="en-US"/>
                  </a:p>
                </c:rich>
              </c:tx>
              <c:spPr>
                <a:noFill/>
                <a:ln>
                  <a:noFill/>
                </a:ln>
                <a:effectLst/>
              </c:spPr>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0-F733-44B7-8379-DFD7E6827353}"/>
                </c:ext>
              </c:extLst>
            </c:dLbl>
            <c:dLbl>
              <c:idx val="1"/>
              <c:layout>
                <c:manualLayout>
                  <c:x val="5.58191459670668E-3"/>
                  <c:y val="-9.6451956727030275E-3"/>
                </c:manualLayout>
              </c:layout>
              <c:tx>
                <c:rich>
                  <a:bodyPr rot="0" spcFirstLastPara="1" vertOverflow="ellipsis" vert="horz" wrap="square" lIns="38100" tIns="19050" rIns="38100" bIns="19050" anchor="ctr" anchorCtr="1">
                    <a:noAutofit/>
                  </a:bodyPr>
                  <a:lstStyle/>
                  <a:p>
                    <a:pPr>
                      <a:defRPr sz="1197" b="0" i="0" u="none" strike="noStrike" kern="1200" baseline="0">
                        <a:solidFill>
                          <a:schemeClr val="tx1">
                            <a:lumMod val="75000"/>
                            <a:lumOff val="25000"/>
                          </a:schemeClr>
                        </a:solidFill>
                        <a:latin typeface="+mn-lt"/>
                        <a:ea typeface="+mn-ea"/>
                        <a:cs typeface="+mn-cs"/>
                      </a:defRPr>
                    </a:pPr>
                    <a:fld id="{1A01E299-0F93-4686-93EC-B5AA582A09C1}" type="VALUE">
                      <a:rPr lang="en-US" sz="1200" smtClean="0"/>
                      <a:pPr>
                        <a:defRPr sz="1197" b="0" i="0" u="none" strike="noStrike" kern="1200" baseline="0">
                          <a:solidFill>
                            <a:schemeClr val="tx1">
                              <a:lumMod val="75000"/>
                              <a:lumOff val="25000"/>
                            </a:schemeClr>
                          </a:solidFill>
                          <a:latin typeface="+mn-lt"/>
                          <a:ea typeface="+mn-ea"/>
                          <a:cs typeface="+mn-cs"/>
                        </a:defRPr>
                      </a:pPr>
                      <a:t>[VALUE]</a:t>
                    </a:fld>
                    <a:br>
                      <a:rPr lang="en-US" sz="1200" dirty="0"/>
                    </a:br>
                    <a:r>
                      <a:rPr lang="en-US" sz="1200" b="0" i="0" u="none" strike="noStrike" kern="1200" baseline="0" dirty="0">
                        <a:solidFill>
                          <a:srgbClr val="0033A0">
                            <a:lumMod val="75000"/>
                            <a:lumOff val="25000"/>
                          </a:srgbClr>
                        </a:solidFill>
                      </a:rPr>
                      <a:t>with Open Days</a:t>
                    </a:r>
                  </a:p>
                </c:rich>
              </c:tx>
              <c:spPr>
                <a:noFill/>
                <a:ln>
                  <a:noFill/>
                </a:ln>
                <a:effectLst/>
              </c:spPr>
              <c:dLblPos val="outEnd"/>
              <c:showLegendKey val="0"/>
              <c:showVal val="1"/>
              <c:showCatName val="0"/>
              <c:showSerName val="0"/>
              <c:showPercent val="0"/>
              <c:showBubbleSize val="0"/>
              <c:extLst>
                <c:ext xmlns:c15="http://schemas.microsoft.com/office/drawing/2012/chart" uri="{CE6537A1-D6FC-4f65-9D91-7224C49458BB}">
                  <c15:layout>
                    <c:manualLayout>
                      <c:w val="0.19605916829472514"/>
                      <c:h val="0.139882894956116"/>
                    </c:manualLayout>
                  </c15:layout>
                  <c15:dlblFieldTable/>
                  <c15:showDataLabelsRange val="0"/>
                </c:ext>
                <c:ext xmlns:c16="http://schemas.microsoft.com/office/drawing/2014/chart" uri="{C3380CC4-5D6E-409C-BE32-E72D297353CC}">
                  <c16:uniqueId val="{00000001-F733-44B7-8379-DFD7E6827353}"/>
                </c:ext>
              </c:extLst>
            </c:dLbl>
            <c:dLbl>
              <c:idx val="3"/>
              <c:layout>
                <c:manualLayout>
                  <c:x val="0"/>
                  <c:y val="-1.9290391345406065E-2"/>
                </c:manualLayout>
              </c:layout>
              <c:tx>
                <c:rich>
                  <a:bodyPr/>
                  <a:lstStyle/>
                  <a:p>
                    <a:fld id="{9CE51688-669F-48C3-BAAF-BF62AB4A0AEE}" type="VALUE">
                      <a:rPr lang="en-US" smtClean="0"/>
                      <a:pPr/>
                      <a:t>[VALUE]</a:t>
                    </a:fld>
                    <a:r>
                      <a:rPr lang="en-US"/>
                      <a:t> </a:t>
                    </a:r>
                    <a:br>
                      <a:rPr lang="en-US"/>
                    </a:br>
                    <a:r>
                      <a:rPr lang="en-US"/>
                      <a:t>with science shows</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8038-4F1F-9E44-8D2AF617E6BC}"/>
                </c:ext>
              </c:extLst>
            </c:dLbl>
            <c:dLbl>
              <c:idx val="4"/>
              <c:tx>
                <c:rich>
                  <a:bodyPr/>
                  <a:lstStyle/>
                  <a:p>
                    <a:fld id="{4F0558DC-8980-4BD9-8EF5-9A14C417C12E}" type="VALUE">
                      <a:rPr lang="en-US" smtClean="0"/>
                      <a:pPr/>
                      <a:t>[VALUE]</a:t>
                    </a:fld>
                    <a:endParaRPr lang="en-US"/>
                  </a:p>
                  <a:p>
                    <a:r>
                      <a:rPr lang="en-US"/>
                      <a:t>With science shows</a:t>
                    </a:r>
                  </a:p>
                </c:rich>
              </c:tx>
              <c:dLblPos val="outEnd"/>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8038-4F1F-9E44-8D2AF617E6BC}"/>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2018</c:v>
                </c:pt>
                <c:pt idx="1">
                  <c:v>2019</c:v>
                </c:pt>
                <c:pt idx="2">
                  <c:v>2020</c:v>
                </c:pt>
                <c:pt idx="3">
                  <c:v>2nd half of 2021</c:v>
                </c:pt>
                <c:pt idx="4">
                  <c:v>1st half of 2022</c:v>
                </c:pt>
              </c:strCache>
            </c:strRef>
          </c:cat>
          <c:val>
            <c:numRef>
              <c:f>Sheet1!$E$2:$E$6</c:f>
              <c:numCache>
                <c:formatCode>General</c:formatCode>
                <c:ptCount val="5"/>
                <c:pt idx="0">
                  <c:v>7540</c:v>
                </c:pt>
                <c:pt idx="1">
                  <c:v>9990</c:v>
                </c:pt>
                <c:pt idx="3">
                  <c:v>3135</c:v>
                </c:pt>
                <c:pt idx="4">
                  <c:v>3418</c:v>
                </c:pt>
              </c:numCache>
            </c:numRef>
          </c:val>
          <c:extLst>
            <c:ext xmlns:c16="http://schemas.microsoft.com/office/drawing/2014/chart" uri="{C3380CC4-5D6E-409C-BE32-E72D297353CC}">
              <c16:uniqueId val="{00000000-8038-4F1F-9E44-8D2AF617E6BC}"/>
            </c:ext>
          </c:extLst>
        </c:ser>
        <c:dLbls>
          <c:dLblPos val="outEnd"/>
          <c:showLegendKey val="0"/>
          <c:showVal val="1"/>
          <c:showCatName val="0"/>
          <c:showSerName val="0"/>
          <c:showPercent val="0"/>
          <c:showBubbleSize val="0"/>
        </c:dLbls>
        <c:gapWidth val="219"/>
        <c:axId val="443648864"/>
        <c:axId val="443646240"/>
        <c:extLst>
          <c:ext xmlns:c15="http://schemas.microsoft.com/office/drawing/2012/chart" uri="{02D57815-91ED-43cb-92C2-25804820EDAC}">
            <c15:filteredBarSeries>
              <c15:ser>
                <c:idx val="0"/>
                <c:order val="0"/>
                <c:tx>
                  <c:strRef>
                    <c:extLst>
                      <c:ext uri="{02D57815-91ED-43cb-92C2-25804820EDAC}">
                        <c15:formulaRef>
                          <c15:sqref>Sheet1!$B$1</c15:sqref>
                        </c15:formulaRef>
                      </c:ext>
                    </c:extLst>
                    <c:strCache>
                      <c:ptCount val="1"/>
                      <c:pt idx="0">
                        <c:v>Events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Sheet1!$A$2:$A$6</c15:sqref>
                        </c15:formulaRef>
                      </c:ext>
                    </c:extLst>
                    <c:strCache>
                      <c:ptCount val="5"/>
                      <c:pt idx="0">
                        <c:v>2018</c:v>
                      </c:pt>
                      <c:pt idx="1">
                        <c:v>2019</c:v>
                      </c:pt>
                      <c:pt idx="2">
                        <c:v>2020</c:v>
                      </c:pt>
                      <c:pt idx="3">
                        <c:v>2nd half of 2021</c:v>
                      </c:pt>
                      <c:pt idx="4">
                        <c:v>1st half of 2022</c:v>
                      </c:pt>
                    </c:strCache>
                  </c:strRef>
                </c:cat>
                <c:val>
                  <c:numRef>
                    <c:extLst>
                      <c:ext uri="{02D57815-91ED-43cb-92C2-25804820EDAC}">
                        <c15:formulaRef>
                          <c15:sqref>Sheet1!$B$2:$B$6</c15:sqref>
                        </c15:formulaRef>
                      </c:ext>
                    </c:extLst>
                    <c:numCache>
                      <c:formatCode>General</c:formatCode>
                      <c:ptCount val="5"/>
                      <c:pt idx="0">
                        <c:v>20</c:v>
                      </c:pt>
                      <c:pt idx="1">
                        <c:v>23</c:v>
                      </c:pt>
                      <c:pt idx="2">
                        <c:v>5</c:v>
                      </c:pt>
                      <c:pt idx="3">
                        <c:v>6</c:v>
                      </c:pt>
                      <c:pt idx="4">
                        <c:v>19</c:v>
                      </c:pt>
                    </c:numCache>
                  </c:numRef>
                </c:val>
                <c:extLst>
                  <c:ext xmlns:c16="http://schemas.microsoft.com/office/drawing/2014/chart" uri="{C3380CC4-5D6E-409C-BE32-E72D297353CC}">
                    <c16:uniqueId val="{00000000-6F96-4928-A3C6-C6FB475653A8}"/>
                  </c:ext>
                </c:extLst>
              </c15:ser>
            </c15:filteredBarSeries>
            <c15:filteredBar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Events Avec show</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Sheet1!$A$2:$A$6</c15:sqref>
                        </c15:formulaRef>
                      </c:ext>
                    </c:extLst>
                    <c:strCache>
                      <c:ptCount val="5"/>
                      <c:pt idx="0">
                        <c:v>2018</c:v>
                      </c:pt>
                      <c:pt idx="1">
                        <c:v>2019</c:v>
                      </c:pt>
                      <c:pt idx="2">
                        <c:v>2020</c:v>
                      </c:pt>
                      <c:pt idx="3">
                        <c:v>2nd half of 2021</c:v>
                      </c:pt>
                      <c:pt idx="4">
                        <c:v>1st half of 2022</c:v>
                      </c:pt>
                    </c:strCache>
                  </c:strRef>
                </c:cat>
                <c:val>
                  <c:numRef>
                    <c:extLst xmlns:c15="http://schemas.microsoft.com/office/drawing/2012/chart">
                      <c:ext xmlns:c15="http://schemas.microsoft.com/office/drawing/2012/chart" uri="{02D57815-91ED-43cb-92C2-25804820EDAC}">
                        <c15:formulaRef>
                          <c15:sqref>Sheet1!$D$2:$D$6</c15:sqref>
                        </c15:formulaRef>
                      </c:ext>
                    </c:extLst>
                    <c:numCache>
                      <c:formatCode>General</c:formatCode>
                      <c:ptCount val="5"/>
                      <c:pt idx="3">
                        <c:v>46</c:v>
                      </c:pt>
                      <c:pt idx="4">
                        <c:v>63</c:v>
                      </c:pt>
                    </c:numCache>
                  </c:numRef>
                </c:val>
                <c:extLst xmlns:c15="http://schemas.microsoft.com/office/drawing/2012/chart">
                  <c:ext xmlns:c16="http://schemas.microsoft.com/office/drawing/2014/chart" uri="{C3380CC4-5D6E-409C-BE32-E72D297353CC}">
                    <c16:uniqueId val="{00000002-6F96-4928-A3C6-C6FB475653A8}"/>
                  </c:ext>
                </c:extLst>
              </c15:ser>
            </c15:filteredBarSeries>
          </c:ext>
        </c:extLst>
      </c:barChart>
      <c:catAx>
        <c:axId val="4436488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43646240"/>
        <c:crosses val="autoZero"/>
        <c:auto val="1"/>
        <c:lblAlgn val="ctr"/>
        <c:lblOffset val="100"/>
        <c:noMultiLvlLbl val="0"/>
      </c:catAx>
      <c:valAx>
        <c:axId val="44364624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443648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CH"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 name="Google Shape;16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6" name="Google Shape;236;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Google Shape;253;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4" name="Google Shape;254;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5" name="Google Shape;255;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3" name="Google Shape;263;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H"/>
              <a:t>Narrative events </a:t>
            </a:r>
            <a:endParaRPr/>
          </a:p>
          <a:p>
            <a:pPr marL="0" lvl="0" indent="0" algn="l" rtl="0">
              <a:spcBef>
                <a:spcPts val="0"/>
              </a:spcBef>
              <a:spcAft>
                <a:spcPts val="0"/>
              </a:spcAft>
              <a:buNone/>
            </a:pPr>
            <a:endParaRPr/>
          </a:p>
          <a:p>
            <a:pPr marL="0" lvl="0" indent="0" algn="l" rtl="0">
              <a:spcBef>
                <a:spcPts val="0"/>
              </a:spcBef>
              <a:spcAft>
                <a:spcPts val="0"/>
              </a:spcAft>
              <a:buNone/>
            </a:pPr>
            <a:r>
              <a:rPr lang="fr-CH"/>
              <a:t>History of Big Bang - documentaries</a:t>
            </a:r>
            <a:endParaRPr/>
          </a:p>
          <a:p>
            <a:pPr marL="0" lvl="0" indent="0" algn="l" rtl="0">
              <a:spcBef>
                <a:spcPts val="0"/>
              </a:spcBef>
              <a:spcAft>
                <a:spcPts val="0"/>
              </a:spcAft>
              <a:buNone/>
            </a:pPr>
            <a:r>
              <a:rPr lang="fr-CH"/>
              <a:t>History of Earth - Oct - event natural history museum  </a:t>
            </a:r>
            <a:endParaRPr/>
          </a:p>
          <a:p>
            <a:pPr marL="0" lvl="0" indent="0" algn="l" rtl="0">
              <a:spcBef>
                <a:spcPts val="0"/>
              </a:spcBef>
              <a:spcAft>
                <a:spcPts val="0"/>
              </a:spcAft>
              <a:buNone/>
            </a:pPr>
            <a:r>
              <a:rPr lang="fr-CH"/>
              <a:t>Future of collaborations  - Nov  </a:t>
            </a:r>
            <a:endParaRPr/>
          </a:p>
          <a:p>
            <a:pPr marL="0" lvl="0" indent="0" algn="l" rtl="0">
              <a:spcBef>
                <a:spcPts val="0"/>
              </a:spcBef>
              <a:spcAft>
                <a:spcPts val="0"/>
              </a:spcAft>
              <a:buNone/>
            </a:pPr>
            <a:r>
              <a:rPr lang="fr-CH"/>
              <a:t>Sparks! </a:t>
            </a:r>
            <a:endParaRPr/>
          </a:p>
          <a:p>
            <a:pPr marL="0" lvl="0" indent="0" algn="l" rtl="0">
              <a:spcBef>
                <a:spcPts val="0"/>
              </a:spcBef>
              <a:spcAft>
                <a:spcPts val="0"/>
              </a:spcAft>
              <a:buNone/>
            </a:pPr>
            <a:endParaRPr/>
          </a:p>
          <a:p>
            <a:pPr marL="457200" lvl="0" indent="-317500" algn="l" rtl="0">
              <a:spcBef>
                <a:spcPts val="0"/>
              </a:spcBef>
              <a:spcAft>
                <a:spcPts val="0"/>
              </a:spcAft>
              <a:buSzPts val="1400"/>
              <a:buChar char="-"/>
            </a:pPr>
            <a:r>
              <a:rPr lang="fr-CH"/>
              <a:t>History of Universe </a:t>
            </a:r>
            <a:endParaRPr/>
          </a:p>
          <a:p>
            <a:pPr marL="457200" lvl="0" indent="-317500" algn="l" rtl="0">
              <a:spcBef>
                <a:spcPts val="0"/>
              </a:spcBef>
              <a:spcAft>
                <a:spcPts val="0"/>
              </a:spcAft>
              <a:buSzPts val="1400"/>
              <a:buChar char="-"/>
            </a:pPr>
            <a:r>
              <a:rPr lang="fr-CH"/>
              <a:t>History of Earth with their science </a:t>
            </a:r>
            <a:endParaRPr/>
          </a:p>
        </p:txBody>
      </p:sp>
      <p:sp>
        <p:nvSpPr>
          <p:cNvPr id="264" name="Google Shape;264;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3" name="Google Shape;273;p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 name="Google Shape;281;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8"/>
        <p:cNvGrpSpPr/>
        <p:nvPr/>
      </p:nvGrpSpPr>
      <p:grpSpPr>
        <a:xfrm>
          <a:off x="0" y="0"/>
          <a:ext cx="0" cy="0"/>
          <a:chOff x="0" y="0"/>
          <a:chExt cx="0" cy="0"/>
        </a:xfrm>
      </p:grpSpPr>
      <p:sp>
        <p:nvSpPr>
          <p:cNvPr id="289" name="Google Shape;289;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0" name="Google Shape;290;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9" name="Google Shape;299;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0" name="Google Shape;300;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8" name="Google Shape;308;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9" name="Google Shape;309;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7" name="Google Shape;317;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8" name="Google Shape;318;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CH"/>
              <a:t>Add the Scientific Conference to mark the anniversary of neutro and WZ </a:t>
            </a:r>
            <a:endParaRPr/>
          </a:p>
        </p:txBody>
      </p:sp>
      <p:sp>
        <p:nvSpPr>
          <p:cNvPr id="175" name="Google Shape;17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6" name="Google Shape;326;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7" name="Google Shape;327;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3"/>
        <p:cNvGrpSpPr/>
        <p:nvPr/>
      </p:nvGrpSpPr>
      <p:grpSpPr>
        <a:xfrm>
          <a:off x="0" y="0"/>
          <a:ext cx="0" cy="0"/>
          <a:chOff x="0" y="0"/>
          <a:chExt cx="0" cy="0"/>
        </a:xfrm>
      </p:grpSpPr>
      <p:sp>
        <p:nvSpPr>
          <p:cNvPr id="334" name="Google Shape;334;p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5" name="Google Shape;33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1" name="Google Shape;341;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p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7" name="Google Shape;347;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3" name="Google Shape;353;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2" name="Google Shape;182;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8" name="Google Shape;18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4" name="Google Shape;194;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5" name="Google Shape;195;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3" name="Google Shape;20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 name="Google Shape;20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4" name="Google Shape;21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8" name="Google Shape;228;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CH"/>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with logo">
  <p:cSld name="Title Slide with logo">
    <p:bg>
      <p:bgPr>
        <a:solidFill>
          <a:schemeClr val="dk1"/>
        </a:solidFill>
        <a:effectLst/>
      </p:bgPr>
    </p:bg>
    <p:spTree>
      <p:nvGrpSpPr>
        <p:cNvPr id="1" name="Shape 16"/>
        <p:cNvGrpSpPr/>
        <p:nvPr/>
      </p:nvGrpSpPr>
      <p:grpSpPr>
        <a:xfrm>
          <a:off x="0" y="0"/>
          <a:ext cx="0" cy="0"/>
          <a:chOff x="0" y="0"/>
          <a:chExt cx="0" cy="0"/>
        </a:xfrm>
      </p:grpSpPr>
      <p:pic>
        <p:nvPicPr>
          <p:cNvPr id="17" name="Google Shape;17;p34" descr="logooutline.eps"/>
          <p:cNvPicPr preferRelativeResize="0"/>
          <p:nvPr/>
        </p:nvPicPr>
        <p:blipFill rotWithShape="1">
          <a:blip r:embed="rId2">
            <a:alphaModFix/>
          </a:blip>
          <a:srcRect/>
          <a:stretch/>
        </p:blipFill>
        <p:spPr>
          <a:xfrm>
            <a:off x="5106130" y="710117"/>
            <a:ext cx="1990424" cy="1970420"/>
          </a:xfrm>
          <a:prstGeom prst="rect">
            <a:avLst/>
          </a:prstGeom>
          <a:noFill/>
          <a:ln>
            <a:noFill/>
          </a:ln>
        </p:spPr>
      </p:pic>
      <p:sp>
        <p:nvSpPr>
          <p:cNvPr id="18" name="Google Shape;18;p34"/>
          <p:cNvSpPr txBox="1">
            <a:spLocks noGrp="1"/>
          </p:cNvSpPr>
          <p:nvPr>
            <p:ph type="ctrTitle"/>
          </p:nvPr>
        </p:nvSpPr>
        <p:spPr>
          <a:xfrm>
            <a:off x="407987" y="3429000"/>
            <a:ext cx="11376025" cy="2153265"/>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4"/>
          <p:cNvSpPr txBox="1">
            <a:spLocks noGrp="1"/>
          </p:cNvSpPr>
          <p:nvPr>
            <p:ph type="subTitle" idx="1"/>
          </p:nvPr>
        </p:nvSpPr>
        <p:spPr>
          <a:xfrm>
            <a:off x="407988" y="5700252"/>
            <a:ext cx="11376026" cy="803787"/>
          </a:xfrm>
          <a:prstGeom prst="rect">
            <a:avLst/>
          </a:prstGeom>
          <a:noFill/>
          <a:ln>
            <a:noFill/>
          </a:ln>
        </p:spPr>
        <p:txBody>
          <a:bodyPr spcFirstLastPara="1" wrap="square" lIns="0" tIns="0" rIns="0" bIns="0" anchor="t" anchorCtr="0">
            <a:noAutofit/>
          </a:bodyPr>
          <a:lstStyle>
            <a:lvl1pPr lvl="0" algn="l">
              <a:lnSpc>
                <a:spcPct val="90000"/>
              </a:lnSpc>
              <a:spcBef>
                <a:spcPts val="1800"/>
              </a:spcBef>
              <a:spcAft>
                <a:spcPts val="0"/>
              </a:spcAft>
              <a:buClr>
                <a:schemeClr val="lt1"/>
              </a:buClr>
              <a:buSzPts val="2000"/>
              <a:buNone/>
              <a:defRPr sz="2000" b="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Full page Picture">
  <p:cSld name="Full page Picture">
    <p:spTree>
      <p:nvGrpSpPr>
        <p:cNvPr id="1" name="Shape 63"/>
        <p:cNvGrpSpPr/>
        <p:nvPr/>
      </p:nvGrpSpPr>
      <p:grpSpPr>
        <a:xfrm>
          <a:off x="0" y="0"/>
          <a:ext cx="0" cy="0"/>
          <a:chOff x="0" y="0"/>
          <a:chExt cx="0" cy="0"/>
        </a:xfrm>
      </p:grpSpPr>
      <p:sp>
        <p:nvSpPr>
          <p:cNvPr id="64" name="Google Shape;64;p43"/>
          <p:cNvSpPr>
            <a:spLocks noGrp="1"/>
          </p:cNvSpPr>
          <p:nvPr>
            <p:ph type="pic" idx="2"/>
          </p:nvPr>
        </p:nvSpPr>
        <p:spPr>
          <a:xfrm>
            <a:off x="0" y="-29980"/>
            <a:ext cx="12192000" cy="6351588"/>
          </a:xfrm>
          <a:prstGeom prst="rect">
            <a:avLst/>
          </a:prstGeom>
          <a:solidFill>
            <a:schemeClr val="lt1"/>
          </a:solidFill>
          <a:ln>
            <a:noFill/>
          </a:ln>
        </p:spPr>
      </p:sp>
      <p:sp>
        <p:nvSpPr>
          <p:cNvPr id="65" name="Google Shape;65;p43"/>
          <p:cNvSpPr txBox="1">
            <a:spLocks noGrp="1"/>
          </p:cNvSpPr>
          <p:nvPr>
            <p:ph type="body" idx="1"/>
          </p:nvPr>
        </p:nvSpPr>
        <p:spPr>
          <a:xfrm>
            <a:off x="8075612" y="-52466"/>
            <a:ext cx="4116387" cy="6370820"/>
          </a:xfrm>
          <a:prstGeom prst="rect">
            <a:avLst/>
          </a:prstGeom>
          <a:solidFill>
            <a:schemeClr val="dk1">
              <a:alpha val="80000"/>
            </a:schemeClr>
          </a:solidFill>
          <a:ln>
            <a:noFill/>
          </a:ln>
        </p:spPr>
        <p:txBody>
          <a:bodyPr spcFirstLastPara="1" wrap="square" lIns="180000" tIns="180000" rIns="180000" bIns="180000" anchor="t" anchorCtr="0">
            <a:noAutofit/>
          </a:bodyPr>
          <a:lstStyle>
            <a:lvl1pPr marL="457200" lvl="0" indent="-228600" algn="l">
              <a:lnSpc>
                <a:spcPct val="90000"/>
              </a:lnSpc>
              <a:spcBef>
                <a:spcPts val="1800"/>
              </a:spcBef>
              <a:spcAft>
                <a:spcPts val="0"/>
              </a:spcAft>
              <a:buClr>
                <a:schemeClr val="lt1"/>
              </a:buClr>
              <a:buSzPts val="2800"/>
              <a:buNone/>
              <a:defRPr sz="2800">
                <a:solidFill>
                  <a:schemeClr val="lt1"/>
                </a:solidFill>
              </a:defRPr>
            </a:lvl1pPr>
            <a:lvl2pPr marL="914400" lvl="1" indent="-361950" algn="l">
              <a:lnSpc>
                <a:spcPct val="100000"/>
              </a:lnSpc>
              <a:spcBef>
                <a:spcPts val="500"/>
              </a:spcBef>
              <a:spcAft>
                <a:spcPts val="0"/>
              </a:spcAft>
              <a:buClr>
                <a:schemeClr val="lt1"/>
              </a:buClr>
              <a:buSzPts val="2100"/>
              <a:buFont typeface="Arial"/>
              <a:buChar char="•"/>
              <a:defRPr sz="2100">
                <a:solidFill>
                  <a:schemeClr val="lt1"/>
                </a:solidFill>
              </a:defRPr>
            </a:lvl2pPr>
            <a:lvl3pPr marL="1371600" lvl="2" indent="-342900" algn="l">
              <a:lnSpc>
                <a:spcPct val="100000"/>
              </a:lnSpc>
              <a:spcBef>
                <a:spcPts val="500"/>
              </a:spcBef>
              <a:spcAft>
                <a:spcPts val="0"/>
              </a:spcAft>
              <a:buClr>
                <a:schemeClr val="lt1"/>
              </a:buClr>
              <a:buSzPts val="1800"/>
              <a:buFont typeface="Arial"/>
              <a:buChar char="•"/>
              <a:defRPr sz="1800">
                <a:solidFill>
                  <a:schemeClr val="lt1"/>
                </a:solidFill>
              </a:defRPr>
            </a:lvl3pPr>
            <a:lvl4pPr marL="1828800" lvl="3" indent="-330200" algn="l">
              <a:lnSpc>
                <a:spcPct val="100000"/>
              </a:lnSpc>
              <a:spcBef>
                <a:spcPts val="500"/>
              </a:spcBef>
              <a:spcAft>
                <a:spcPts val="0"/>
              </a:spcAft>
              <a:buClr>
                <a:schemeClr val="lt1"/>
              </a:buClr>
              <a:buSzPts val="1600"/>
              <a:buFont typeface="Arial"/>
              <a:buChar char="•"/>
              <a:defRPr>
                <a:solidFill>
                  <a:schemeClr val="lt1"/>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66" name="Google Shape;66;p43"/>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43"/>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43"/>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 Contents">
  <p:cSld name="2 Contents">
    <p:spTree>
      <p:nvGrpSpPr>
        <p:cNvPr id="1" name="Shape 69"/>
        <p:cNvGrpSpPr/>
        <p:nvPr/>
      </p:nvGrpSpPr>
      <p:grpSpPr>
        <a:xfrm>
          <a:off x="0" y="0"/>
          <a:ext cx="0" cy="0"/>
          <a:chOff x="0" y="0"/>
          <a:chExt cx="0" cy="0"/>
        </a:xfrm>
      </p:grpSpPr>
      <p:sp>
        <p:nvSpPr>
          <p:cNvPr id="70" name="Google Shape;70;p44"/>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1" name="Google Shape;71;p44"/>
          <p:cNvSpPr txBox="1">
            <a:spLocks noGrp="1"/>
          </p:cNvSpPr>
          <p:nvPr>
            <p:ph type="body" idx="1"/>
          </p:nvPr>
        </p:nvSpPr>
        <p:spPr>
          <a:xfrm>
            <a:off x="407987" y="1592264"/>
            <a:ext cx="5616575"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2" name="Google Shape;72;p44"/>
          <p:cNvSpPr txBox="1">
            <a:spLocks noGrp="1"/>
          </p:cNvSpPr>
          <p:nvPr>
            <p:ph type="body" idx="2"/>
          </p:nvPr>
        </p:nvSpPr>
        <p:spPr>
          <a:xfrm>
            <a:off x="6172199" y="1592264"/>
            <a:ext cx="5611813" cy="4608511"/>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3" name="Google Shape;73;p44"/>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44"/>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44"/>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ubtitle and Comparison">
  <p:cSld name="Subtitle and Comparison">
    <p:spTree>
      <p:nvGrpSpPr>
        <p:cNvPr id="1" name="Shape 76"/>
        <p:cNvGrpSpPr/>
        <p:nvPr/>
      </p:nvGrpSpPr>
      <p:grpSpPr>
        <a:xfrm>
          <a:off x="0" y="0"/>
          <a:ext cx="0" cy="0"/>
          <a:chOff x="0" y="0"/>
          <a:chExt cx="0" cy="0"/>
        </a:xfrm>
      </p:grpSpPr>
      <p:sp>
        <p:nvSpPr>
          <p:cNvPr id="77" name="Google Shape;77;p45"/>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45"/>
          <p:cNvSpPr txBox="1">
            <a:spLocks noGrp="1"/>
          </p:cNvSpPr>
          <p:nvPr>
            <p:ph type="body" idx="1"/>
          </p:nvPr>
        </p:nvSpPr>
        <p:spPr>
          <a:xfrm>
            <a:off x="407987" y="1592263"/>
            <a:ext cx="5616575" cy="6683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79" name="Google Shape;79;p45"/>
          <p:cNvSpPr txBox="1">
            <a:spLocks noGrp="1"/>
          </p:cNvSpPr>
          <p:nvPr>
            <p:ph type="body" idx="2"/>
          </p:nvPr>
        </p:nvSpPr>
        <p:spPr>
          <a:xfrm>
            <a:off x="407987" y="2427287"/>
            <a:ext cx="5616575" cy="3762376"/>
          </a:xfrm>
          <a:prstGeom prst="rect">
            <a:avLst/>
          </a:prstGeom>
          <a:noFill/>
          <a:ln>
            <a:noFill/>
          </a:ln>
        </p:spPr>
        <p:txBody>
          <a:bodyPr spcFirstLastPara="1" wrap="square" lIns="0" tIns="0" rIns="0" bIns="0" anchor="t" anchorCtr="0">
            <a:noAutofit/>
          </a:bodyPr>
          <a:lstStyle>
            <a:lvl1pPr marL="457200" lvl="0" indent="-361950" algn="l">
              <a:lnSpc>
                <a:spcPct val="90000"/>
              </a:lnSpc>
              <a:spcBef>
                <a:spcPts val="1800"/>
              </a:spcBef>
              <a:spcAft>
                <a:spcPts val="0"/>
              </a:spcAft>
              <a:buClr>
                <a:srgbClr val="171717"/>
              </a:buClr>
              <a:buSzPts val="2100"/>
              <a:buFont typeface="Arial"/>
              <a:buChar char="•"/>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45"/>
          <p:cNvSpPr txBox="1">
            <a:spLocks noGrp="1"/>
          </p:cNvSpPr>
          <p:nvPr>
            <p:ph type="body" idx="3"/>
          </p:nvPr>
        </p:nvSpPr>
        <p:spPr>
          <a:xfrm>
            <a:off x="6172200" y="1604966"/>
            <a:ext cx="5616600" cy="65563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81" name="Google Shape;81;p45"/>
          <p:cNvSpPr txBox="1">
            <a:spLocks noGrp="1"/>
          </p:cNvSpPr>
          <p:nvPr>
            <p:ph type="body" idx="4"/>
          </p:nvPr>
        </p:nvSpPr>
        <p:spPr>
          <a:xfrm>
            <a:off x="6172200" y="2427287"/>
            <a:ext cx="5611813" cy="3762376"/>
          </a:xfrm>
          <a:prstGeom prst="rect">
            <a:avLst/>
          </a:prstGeom>
          <a:noFill/>
          <a:ln>
            <a:noFill/>
          </a:ln>
        </p:spPr>
        <p:txBody>
          <a:bodyPr spcFirstLastPara="1" wrap="square" lIns="0" tIns="0" rIns="0" bIns="0" anchor="t" anchorCtr="0">
            <a:noAutofit/>
          </a:bodyPr>
          <a:lstStyle>
            <a:lvl1pPr marL="457200" lvl="0" indent="-361950" algn="l">
              <a:lnSpc>
                <a:spcPct val="90000"/>
              </a:lnSpc>
              <a:spcBef>
                <a:spcPts val="1800"/>
              </a:spcBef>
              <a:spcAft>
                <a:spcPts val="0"/>
              </a:spcAft>
              <a:buClr>
                <a:srgbClr val="171717"/>
              </a:buClr>
              <a:buSzPts val="2100"/>
              <a:buFont typeface="Arial"/>
              <a:buChar char="•"/>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2" name="Google Shape;82;p45"/>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45"/>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45"/>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ext and 2 Pictures horizontal">
  <p:cSld name="Text and 2 Pictures horizontal">
    <p:spTree>
      <p:nvGrpSpPr>
        <p:cNvPr id="1" name="Shape 85"/>
        <p:cNvGrpSpPr/>
        <p:nvPr/>
      </p:nvGrpSpPr>
      <p:grpSpPr>
        <a:xfrm>
          <a:off x="0" y="0"/>
          <a:ext cx="0" cy="0"/>
          <a:chOff x="0" y="0"/>
          <a:chExt cx="0" cy="0"/>
        </a:xfrm>
      </p:grpSpPr>
      <p:sp>
        <p:nvSpPr>
          <p:cNvPr id="86" name="Google Shape;86;p46"/>
          <p:cNvSpPr txBox="1">
            <a:spLocks noGrp="1"/>
          </p:cNvSpPr>
          <p:nvPr>
            <p:ph type="title"/>
          </p:nvPr>
        </p:nvSpPr>
        <p:spPr>
          <a:xfrm>
            <a:off x="407989" y="373593"/>
            <a:ext cx="1137602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46"/>
          <p:cNvSpPr txBox="1">
            <a:spLocks noGrp="1"/>
          </p:cNvSpPr>
          <p:nvPr>
            <p:ph type="body" idx="1"/>
          </p:nvPr>
        </p:nvSpPr>
        <p:spPr>
          <a:xfrm>
            <a:off x="407987" y="1598658"/>
            <a:ext cx="5616575"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2100"/>
              <a:buNone/>
              <a:defRPr>
                <a:solidFill>
                  <a:srgbClr val="171717"/>
                </a:solidFill>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8" name="Google Shape;88;p46"/>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46"/>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46"/>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
        <p:nvSpPr>
          <p:cNvPr id="91" name="Google Shape;91;p46"/>
          <p:cNvSpPr>
            <a:spLocks noGrp="1"/>
          </p:cNvSpPr>
          <p:nvPr>
            <p:ph type="pic" idx="2"/>
          </p:nvPr>
        </p:nvSpPr>
        <p:spPr>
          <a:xfrm>
            <a:off x="6167438" y="1592263"/>
            <a:ext cx="5616575" cy="2232025"/>
          </a:xfrm>
          <a:prstGeom prst="rect">
            <a:avLst/>
          </a:prstGeom>
          <a:solidFill>
            <a:schemeClr val="lt1"/>
          </a:solidFill>
          <a:ln>
            <a:noFill/>
          </a:ln>
        </p:spPr>
      </p:sp>
      <p:sp>
        <p:nvSpPr>
          <p:cNvPr id="92" name="Google Shape;92;p46"/>
          <p:cNvSpPr>
            <a:spLocks noGrp="1"/>
          </p:cNvSpPr>
          <p:nvPr>
            <p:ph type="pic" idx="3"/>
          </p:nvPr>
        </p:nvSpPr>
        <p:spPr>
          <a:xfrm>
            <a:off x="6167438" y="3969703"/>
            <a:ext cx="5616575" cy="2232025"/>
          </a:xfrm>
          <a:prstGeom prst="rect">
            <a:avLst/>
          </a:prstGeom>
          <a:solidFill>
            <a:schemeClr val="lt1"/>
          </a:solid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ext and 4 Pictures">
  <p:cSld name="Text and 4 Pictures">
    <p:spTree>
      <p:nvGrpSpPr>
        <p:cNvPr id="1" name="Shape 93"/>
        <p:cNvGrpSpPr/>
        <p:nvPr/>
      </p:nvGrpSpPr>
      <p:grpSpPr>
        <a:xfrm>
          <a:off x="0" y="0"/>
          <a:ext cx="0" cy="0"/>
          <a:chOff x="0" y="0"/>
          <a:chExt cx="0" cy="0"/>
        </a:xfrm>
      </p:grpSpPr>
      <p:sp>
        <p:nvSpPr>
          <p:cNvPr id="94" name="Google Shape;94;p47"/>
          <p:cNvSpPr txBox="1">
            <a:spLocks noGrp="1"/>
          </p:cNvSpPr>
          <p:nvPr>
            <p:ph type="title"/>
          </p:nvPr>
        </p:nvSpPr>
        <p:spPr>
          <a:xfrm>
            <a:off x="407989" y="373593"/>
            <a:ext cx="1137602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5" name="Google Shape;95;p47"/>
          <p:cNvSpPr txBox="1">
            <a:spLocks noGrp="1"/>
          </p:cNvSpPr>
          <p:nvPr>
            <p:ph type="body" idx="1"/>
          </p:nvPr>
        </p:nvSpPr>
        <p:spPr>
          <a:xfrm>
            <a:off x="407987" y="1598658"/>
            <a:ext cx="3708401"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2100"/>
              <a:buNone/>
              <a:defRPr>
                <a:solidFill>
                  <a:srgbClr val="171717"/>
                </a:solidFill>
              </a:defRPr>
            </a:lvl1pPr>
            <a:lvl2pPr marL="914400" lvl="1" indent="-342900" algn="l">
              <a:lnSpc>
                <a:spcPct val="12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96" name="Google Shape;96;p47"/>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47"/>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47"/>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
        <p:nvSpPr>
          <p:cNvPr id="99" name="Google Shape;99;p47"/>
          <p:cNvSpPr>
            <a:spLocks noGrp="1"/>
          </p:cNvSpPr>
          <p:nvPr>
            <p:ph type="pic" idx="2"/>
          </p:nvPr>
        </p:nvSpPr>
        <p:spPr>
          <a:xfrm>
            <a:off x="8075613" y="1592263"/>
            <a:ext cx="3708400" cy="2232025"/>
          </a:xfrm>
          <a:prstGeom prst="rect">
            <a:avLst/>
          </a:prstGeom>
          <a:solidFill>
            <a:schemeClr val="lt1"/>
          </a:solidFill>
          <a:ln>
            <a:noFill/>
          </a:ln>
        </p:spPr>
      </p:sp>
      <p:sp>
        <p:nvSpPr>
          <p:cNvPr id="100" name="Google Shape;100;p47"/>
          <p:cNvSpPr>
            <a:spLocks noGrp="1"/>
          </p:cNvSpPr>
          <p:nvPr>
            <p:ph type="pic" idx="3"/>
          </p:nvPr>
        </p:nvSpPr>
        <p:spPr>
          <a:xfrm>
            <a:off x="8124681" y="3969703"/>
            <a:ext cx="3659332" cy="2232025"/>
          </a:xfrm>
          <a:prstGeom prst="rect">
            <a:avLst/>
          </a:prstGeom>
          <a:solidFill>
            <a:schemeClr val="lt1"/>
          </a:solidFill>
          <a:ln>
            <a:noFill/>
          </a:ln>
        </p:spPr>
      </p:sp>
      <p:sp>
        <p:nvSpPr>
          <p:cNvPr id="101" name="Google Shape;101;p47"/>
          <p:cNvSpPr>
            <a:spLocks noGrp="1"/>
          </p:cNvSpPr>
          <p:nvPr>
            <p:ph type="pic" idx="4"/>
          </p:nvPr>
        </p:nvSpPr>
        <p:spPr>
          <a:xfrm>
            <a:off x="4259263" y="1592263"/>
            <a:ext cx="3659332" cy="2232025"/>
          </a:xfrm>
          <a:prstGeom prst="rect">
            <a:avLst/>
          </a:prstGeom>
          <a:solidFill>
            <a:schemeClr val="lt1"/>
          </a:solidFill>
          <a:ln>
            <a:noFill/>
          </a:ln>
        </p:spPr>
      </p:sp>
      <p:sp>
        <p:nvSpPr>
          <p:cNvPr id="102" name="Google Shape;102;p47"/>
          <p:cNvSpPr>
            <a:spLocks noGrp="1"/>
          </p:cNvSpPr>
          <p:nvPr>
            <p:ph type="pic" idx="5"/>
          </p:nvPr>
        </p:nvSpPr>
        <p:spPr>
          <a:xfrm>
            <a:off x="4259263" y="3978015"/>
            <a:ext cx="3659332" cy="2232025"/>
          </a:xfrm>
          <a:prstGeom prst="rect">
            <a:avLst/>
          </a:prstGeom>
          <a:solidFill>
            <a:schemeClr val="lt1"/>
          </a:solidFill>
          <a:ln>
            <a:noFill/>
          </a:ln>
        </p:spPr>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ubtitles and 2 Pictures ">
  <p:cSld name="Subtitles and 2 Pictures ">
    <p:spTree>
      <p:nvGrpSpPr>
        <p:cNvPr id="1" name="Shape 103"/>
        <p:cNvGrpSpPr/>
        <p:nvPr/>
      </p:nvGrpSpPr>
      <p:grpSpPr>
        <a:xfrm>
          <a:off x="0" y="0"/>
          <a:ext cx="0" cy="0"/>
          <a:chOff x="0" y="0"/>
          <a:chExt cx="0" cy="0"/>
        </a:xfrm>
      </p:grpSpPr>
      <p:sp>
        <p:nvSpPr>
          <p:cNvPr id="104" name="Google Shape;104;p48"/>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48"/>
          <p:cNvSpPr txBox="1">
            <a:spLocks noGrp="1"/>
          </p:cNvSpPr>
          <p:nvPr>
            <p:ph type="body" idx="1"/>
          </p:nvPr>
        </p:nvSpPr>
        <p:spPr>
          <a:xfrm>
            <a:off x="407987" y="1592263"/>
            <a:ext cx="5616575" cy="6683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06" name="Google Shape;106;p48"/>
          <p:cNvSpPr txBox="1">
            <a:spLocks noGrp="1"/>
          </p:cNvSpPr>
          <p:nvPr>
            <p:ph type="body" idx="2"/>
          </p:nvPr>
        </p:nvSpPr>
        <p:spPr>
          <a:xfrm>
            <a:off x="6172200" y="1604966"/>
            <a:ext cx="5616600" cy="65563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07" name="Google Shape;107;p48"/>
          <p:cNvSpPr>
            <a:spLocks noGrp="1"/>
          </p:cNvSpPr>
          <p:nvPr>
            <p:ph type="pic" idx="3"/>
          </p:nvPr>
        </p:nvSpPr>
        <p:spPr>
          <a:xfrm>
            <a:off x="407988" y="2420938"/>
            <a:ext cx="5616575" cy="3779837"/>
          </a:xfrm>
          <a:prstGeom prst="rect">
            <a:avLst/>
          </a:prstGeom>
          <a:solidFill>
            <a:schemeClr val="lt1"/>
          </a:solidFill>
          <a:ln>
            <a:noFill/>
          </a:ln>
        </p:spPr>
      </p:sp>
      <p:sp>
        <p:nvSpPr>
          <p:cNvPr id="108" name="Google Shape;108;p48"/>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48"/>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48"/>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
        <p:nvSpPr>
          <p:cNvPr id="111" name="Google Shape;111;p48"/>
          <p:cNvSpPr>
            <a:spLocks noGrp="1"/>
          </p:cNvSpPr>
          <p:nvPr>
            <p:ph type="pic" idx="4"/>
          </p:nvPr>
        </p:nvSpPr>
        <p:spPr>
          <a:xfrm>
            <a:off x="6172200" y="2420938"/>
            <a:ext cx="5616575" cy="3779837"/>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ubtitle and 3 Pictures">
  <p:cSld name="Subtitle and 3 Pictures">
    <p:spTree>
      <p:nvGrpSpPr>
        <p:cNvPr id="1" name="Shape 112"/>
        <p:cNvGrpSpPr/>
        <p:nvPr/>
      </p:nvGrpSpPr>
      <p:grpSpPr>
        <a:xfrm>
          <a:off x="0" y="0"/>
          <a:ext cx="0" cy="0"/>
          <a:chOff x="0" y="0"/>
          <a:chExt cx="0" cy="0"/>
        </a:xfrm>
      </p:grpSpPr>
      <p:sp>
        <p:nvSpPr>
          <p:cNvPr id="113" name="Google Shape;113;p49"/>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4" name="Google Shape;114;p49"/>
          <p:cNvSpPr txBox="1">
            <a:spLocks noGrp="1"/>
          </p:cNvSpPr>
          <p:nvPr>
            <p:ph type="body" idx="1"/>
          </p:nvPr>
        </p:nvSpPr>
        <p:spPr>
          <a:xfrm>
            <a:off x="407987" y="1592263"/>
            <a:ext cx="3708401" cy="668337"/>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400"/>
              </a:spcBef>
              <a:spcAft>
                <a:spcPts val="0"/>
              </a:spcAft>
              <a:buClr>
                <a:schemeClr val="accent2"/>
              </a:buClr>
              <a:buSzPts val="2100"/>
              <a:buNone/>
              <a:defRPr sz="21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5" name="Google Shape;115;p49"/>
          <p:cNvSpPr txBox="1">
            <a:spLocks noGrp="1"/>
          </p:cNvSpPr>
          <p:nvPr>
            <p:ph type="body" idx="2"/>
          </p:nvPr>
        </p:nvSpPr>
        <p:spPr>
          <a:xfrm>
            <a:off x="8075612" y="1604966"/>
            <a:ext cx="3713187" cy="655634"/>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00"/>
              </a:spcBef>
              <a:spcAft>
                <a:spcPts val="0"/>
              </a:spcAft>
              <a:buClr>
                <a:schemeClr val="accent2"/>
              </a:buClr>
              <a:buSzPts val="2400"/>
              <a:buNone/>
              <a:defRPr sz="24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6" name="Google Shape;116;p49"/>
          <p:cNvSpPr>
            <a:spLocks noGrp="1"/>
          </p:cNvSpPr>
          <p:nvPr>
            <p:ph type="pic" idx="3"/>
          </p:nvPr>
        </p:nvSpPr>
        <p:spPr>
          <a:xfrm>
            <a:off x="407989" y="2420938"/>
            <a:ext cx="3708400" cy="3779837"/>
          </a:xfrm>
          <a:prstGeom prst="rect">
            <a:avLst/>
          </a:prstGeom>
          <a:solidFill>
            <a:schemeClr val="lt1"/>
          </a:solidFill>
          <a:ln>
            <a:noFill/>
          </a:ln>
        </p:spPr>
      </p:sp>
      <p:sp>
        <p:nvSpPr>
          <p:cNvPr id="117" name="Google Shape;117;p49"/>
          <p:cNvSpPr>
            <a:spLocks noGrp="1"/>
          </p:cNvSpPr>
          <p:nvPr>
            <p:ph type="pic" idx="4"/>
          </p:nvPr>
        </p:nvSpPr>
        <p:spPr>
          <a:xfrm>
            <a:off x="8075613" y="2416175"/>
            <a:ext cx="3713187" cy="3779837"/>
          </a:xfrm>
          <a:prstGeom prst="rect">
            <a:avLst/>
          </a:prstGeom>
          <a:solidFill>
            <a:schemeClr val="lt1"/>
          </a:solidFill>
          <a:ln>
            <a:noFill/>
          </a:ln>
        </p:spPr>
      </p:sp>
      <p:sp>
        <p:nvSpPr>
          <p:cNvPr id="118" name="Google Shape;118;p49"/>
          <p:cNvSpPr txBox="1">
            <a:spLocks noGrp="1"/>
          </p:cNvSpPr>
          <p:nvPr>
            <p:ph type="body" idx="5"/>
          </p:nvPr>
        </p:nvSpPr>
        <p:spPr>
          <a:xfrm>
            <a:off x="4253846" y="1601227"/>
            <a:ext cx="3708401" cy="66833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400"/>
              </a:spcBef>
              <a:spcAft>
                <a:spcPts val="0"/>
              </a:spcAft>
              <a:buClr>
                <a:schemeClr val="accent2"/>
              </a:buClr>
              <a:buSzPts val="2100"/>
              <a:buNone/>
              <a:defRPr sz="2100" b="1">
                <a:solidFill>
                  <a:schemeClr val="accent2"/>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19" name="Google Shape;119;p49"/>
          <p:cNvSpPr>
            <a:spLocks noGrp="1"/>
          </p:cNvSpPr>
          <p:nvPr>
            <p:ph type="pic" idx="6"/>
          </p:nvPr>
        </p:nvSpPr>
        <p:spPr>
          <a:xfrm>
            <a:off x="4253848" y="2429902"/>
            <a:ext cx="3708400" cy="3779837"/>
          </a:xfrm>
          <a:prstGeom prst="rect">
            <a:avLst/>
          </a:prstGeom>
          <a:solidFill>
            <a:schemeClr val="lt1"/>
          </a:solidFill>
          <a:ln>
            <a:noFill/>
          </a:ln>
        </p:spPr>
      </p:sp>
      <p:sp>
        <p:nvSpPr>
          <p:cNvPr id="120" name="Google Shape;120;p49"/>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49"/>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2" name="Google Shape;122;p49"/>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and 3 Pictures with boxes">
  <p:cSld name="Text and 3 Pictures with boxes">
    <p:spTree>
      <p:nvGrpSpPr>
        <p:cNvPr id="1" name="Shape 123"/>
        <p:cNvGrpSpPr/>
        <p:nvPr/>
      </p:nvGrpSpPr>
      <p:grpSpPr>
        <a:xfrm>
          <a:off x="0" y="0"/>
          <a:ext cx="0" cy="0"/>
          <a:chOff x="0" y="0"/>
          <a:chExt cx="0" cy="0"/>
        </a:xfrm>
      </p:grpSpPr>
      <p:sp>
        <p:nvSpPr>
          <p:cNvPr id="124" name="Google Shape;124;p50"/>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5" name="Google Shape;125;p50"/>
          <p:cNvSpPr txBox="1">
            <a:spLocks noGrp="1"/>
          </p:cNvSpPr>
          <p:nvPr>
            <p:ph type="body" idx="1"/>
          </p:nvPr>
        </p:nvSpPr>
        <p:spPr>
          <a:xfrm>
            <a:off x="4116386" y="1601376"/>
            <a:ext cx="3960000" cy="1131215"/>
          </a:xfrm>
          <a:prstGeom prst="rect">
            <a:avLst/>
          </a:prstGeom>
          <a:solidFill>
            <a:schemeClr val="dk1"/>
          </a:solidFill>
          <a:ln>
            <a:noFill/>
          </a:ln>
        </p:spPr>
        <p:txBody>
          <a:bodyPr spcFirstLastPara="1" wrap="square" lIns="36000" tIns="36000" rIns="36000" bIns="36000" anchor="ctr" anchorCtr="0">
            <a:noAutofit/>
          </a:bodyPr>
          <a:lstStyle>
            <a:lvl1pPr marL="457200" lvl="0" indent="-228600" algn="ctr">
              <a:lnSpc>
                <a:spcPct val="90000"/>
              </a:lnSpc>
              <a:spcBef>
                <a:spcPts val="0"/>
              </a:spcBef>
              <a:spcAft>
                <a:spcPts val="0"/>
              </a:spcAft>
              <a:buClr>
                <a:schemeClr val="lt1"/>
              </a:buClr>
              <a:buSzPts val="2100"/>
              <a:buNone/>
              <a:defRPr sz="2100" b="0">
                <a:solidFill>
                  <a:schemeClr val="lt1"/>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26" name="Google Shape;126;p50"/>
          <p:cNvSpPr>
            <a:spLocks noGrp="1"/>
          </p:cNvSpPr>
          <p:nvPr>
            <p:ph type="pic" idx="2"/>
          </p:nvPr>
        </p:nvSpPr>
        <p:spPr>
          <a:xfrm>
            <a:off x="4116386" y="2732442"/>
            <a:ext cx="3959225" cy="3477297"/>
          </a:xfrm>
          <a:prstGeom prst="rect">
            <a:avLst/>
          </a:prstGeom>
          <a:solidFill>
            <a:schemeClr val="lt1"/>
          </a:solidFill>
          <a:ln>
            <a:noFill/>
          </a:ln>
        </p:spPr>
      </p:sp>
      <p:sp>
        <p:nvSpPr>
          <p:cNvPr id="127" name="Google Shape;127;p50"/>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8" name="Google Shape;128;p50"/>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50"/>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
        <p:nvSpPr>
          <p:cNvPr id="130" name="Google Shape;130;p50"/>
          <p:cNvSpPr txBox="1">
            <a:spLocks noGrp="1"/>
          </p:cNvSpPr>
          <p:nvPr>
            <p:ph type="body" idx="3"/>
          </p:nvPr>
        </p:nvSpPr>
        <p:spPr>
          <a:xfrm>
            <a:off x="3275" y="5078524"/>
            <a:ext cx="3960000" cy="1131215"/>
          </a:xfrm>
          <a:prstGeom prst="rect">
            <a:avLst/>
          </a:prstGeom>
          <a:solidFill>
            <a:schemeClr val="dk1"/>
          </a:solidFill>
          <a:ln>
            <a:noFill/>
          </a:ln>
        </p:spPr>
        <p:txBody>
          <a:bodyPr spcFirstLastPara="1" wrap="square" lIns="36000" tIns="36000" rIns="36000" bIns="36000" anchor="ctr" anchorCtr="0">
            <a:noAutofit/>
          </a:bodyPr>
          <a:lstStyle>
            <a:lvl1pPr marL="457200" lvl="0" indent="-228600" algn="ctr">
              <a:lnSpc>
                <a:spcPct val="90000"/>
              </a:lnSpc>
              <a:spcBef>
                <a:spcPts val="0"/>
              </a:spcBef>
              <a:spcAft>
                <a:spcPts val="0"/>
              </a:spcAft>
              <a:buClr>
                <a:schemeClr val="lt1"/>
              </a:buClr>
              <a:buSzPts val="2100"/>
              <a:buNone/>
              <a:defRPr sz="2100" b="0">
                <a:solidFill>
                  <a:schemeClr val="lt1"/>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1" name="Google Shape;131;p50"/>
          <p:cNvSpPr>
            <a:spLocks noGrp="1"/>
          </p:cNvSpPr>
          <p:nvPr>
            <p:ph type="pic" idx="4"/>
          </p:nvPr>
        </p:nvSpPr>
        <p:spPr>
          <a:xfrm>
            <a:off x="4050" y="1601376"/>
            <a:ext cx="3959225" cy="3477297"/>
          </a:xfrm>
          <a:prstGeom prst="rect">
            <a:avLst/>
          </a:prstGeom>
          <a:solidFill>
            <a:schemeClr val="lt1"/>
          </a:solidFill>
          <a:ln>
            <a:noFill/>
          </a:ln>
        </p:spPr>
      </p:sp>
      <p:sp>
        <p:nvSpPr>
          <p:cNvPr id="132" name="Google Shape;132;p50"/>
          <p:cNvSpPr txBox="1">
            <a:spLocks noGrp="1"/>
          </p:cNvSpPr>
          <p:nvPr>
            <p:ph type="body" idx="5"/>
          </p:nvPr>
        </p:nvSpPr>
        <p:spPr>
          <a:xfrm>
            <a:off x="8232388" y="5078524"/>
            <a:ext cx="3960000" cy="1131215"/>
          </a:xfrm>
          <a:prstGeom prst="rect">
            <a:avLst/>
          </a:prstGeom>
          <a:solidFill>
            <a:schemeClr val="dk1"/>
          </a:solidFill>
          <a:ln>
            <a:noFill/>
          </a:ln>
        </p:spPr>
        <p:txBody>
          <a:bodyPr spcFirstLastPara="1" wrap="square" lIns="36000" tIns="36000" rIns="36000" bIns="36000" anchor="ctr" anchorCtr="0">
            <a:noAutofit/>
          </a:bodyPr>
          <a:lstStyle>
            <a:lvl1pPr marL="457200" lvl="0" indent="-228600" algn="ctr">
              <a:lnSpc>
                <a:spcPct val="90000"/>
              </a:lnSpc>
              <a:spcBef>
                <a:spcPts val="0"/>
              </a:spcBef>
              <a:spcAft>
                <a:spcPts val="0"/>
              </a:spcAft>
              <a:buClr>
                <a:schemeClr val="lt1"/>
              </a:buClr>
              <a:buSzPts val="2100"/>
              <a:buNone/>
              <a:defRPr sz="2100" b="0">
                <a:solidFill>
                  <a:schemeClr val="lt1"/>
                </a:solidFill>
              </a:defRPr>
            </a:lvl1pPr>
            <a:lvl2pPr marL="914400" lvl="1" indent="-228600" algn="l">
              <a:lnSpc>
                <a:spcPct val="100000"/>
              </a:lnSpc>
              <a:spcBef>
                <a:spcPts val="500"/>
              </a:spcBef>
              <a:spcAft>
                <a:spcPts val="0"/>
              </a:spcAft>
              <a:buClr>
                <a:srgbClr val="171717"/>
              </a:buClr>
              <a:buSzPts val="2000"/>
              <a:buNone/>
              <a:defRPr sz="2000" b="1"/>
            </a:lvl2pPr>
            <a:lvl3pPr marL="1371600" lvl="2" indent="-228600" algn="l">
              <a:lnSpc>
                <a:spcPct val="100000"/>
              </a:lnSpc>
              <a:spcBef>
                <a:spcPts val="500"/>
              </a:spcBef>
              <a:spcAft>
                <a:spcPts val="0"/>
              </a:spcAft>
              <a:buClr>
                <a:srgbClr val="171717"/>
              </a:buClr>
              <a:buSzPts val="1800"/>
              <a:buNone/>
              <a:defRPr sz="1800" b="1"/>
            </a:lvl3pPr>
            <a:lvl4pPr marL="1828800" lvl="3" indent="-228600" algn="l">
              <a:lnSpc>
                <a:spcPct val="100000"/>
              </a:lnSpc>
              <a:spcBef>
                <a:spcPts val="500"/>
              </a:spcBef>
              <a:spcAft>
                <a:spcPts val="0"/>
              </a:spcAft>
              <a:buClr>
                <a:srgbClr val="171717"/>
              </a:buClr>
              <a:buSzPts val="1600"/>
              <a:buNone/>
              <a:defRPr sz="1600" b="1"/>
            </a:lvl4pPr>
            <a:lvl5pPr marL="2286000" lvl="4" indent="-228600" algn="l">
              <a:lnSpc>
                <a:spcPct val="90000"/>
              </a:lnSpc>
              <a:spcBef>
                <a:spcPts val="500"/>
              </a:spcBef>
              <a:spcAft>
                <a:spcPts val="0"/>
              </a:spcAft>
              <a:buClr>
                <a:schemeClr val="accent6"/>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3" name="Google Shape;133;p50"/>
          <p:cNvSpPr>
            <a:spLocks noGrp="1"/>
          </p:cNvSpPr>
          <p:nvPr>
            <p:ph type="pic" idx="6"/>
          </p:nvPr>
        </p:nvSpPr>
        <p:spPr>
          <a:xfrm>
            <a:off x="8232388" y="1601376"/>
            <a:ext cx="3959225" cy="3477297"/>
          </a:xfrm>
          <a:prstGeom prst="rect">
            <a:avLst/>
          </a:prstGeom>
          <a:solidFill>
            <a:schemeClr val="lt1"/>
          </a:solidFill>
          <a:ln>
            <a:noFill/>
          </a:ln>
        </p:spPr>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Picture Horizontal and texts">
  <p:cSld name="Picture Horizontal and texts">
    <p:spTree>
      <p:nvGrpSpPr>
        <p:cNvPr id="1" name="Shape 134"/>
        <p:cNvGrpSpPr/>
        <p:nvPr/>
      </p:nvGrpSpPr>
      <p:grpSpPr>
        <a:xfrm>
          <a:off x="0" y="0"/>
          <a:ext cx="0" cy="0"/>
          <a:chOff x="0" y="0"/>
          <a:chExt cx="0" cy="0"/>
        </a:xfrm>
      </p:grpSpPr>
      <p:sp>
        <p:nvSpPr>
          <p:cNvPr id="135" name="Google Shape;135;p51"/>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6" name="Google Shape;136;p51"/>
          <p:cNvSpPr>
            <a:spLocks noGrp="1"/>
          </p:cNvSpPr>
          <p:nvPr>
            <p:ph type="pic" idx="2"/>
          </p:nvPr>
        </p:nvSpPr>
        <p:spPr>
          <a:xfrm>
            <a:off x="412776" y="1592263"/>
            <a:ext cx="11376024" cy="2563906"/>
          </a:xfrm>
          <a:prstGeom prst="rect">
            <a:avLst/>
          </a:prstGeom>
          <a:solidFill>
            <a:schemeClr val="lt1"/>
          </a:solidFill>
          <a:ln>
            <a:noFill/>
          </a:ln>
        </p:spPr>
      </p:sp>
      <p:sp>
        <p:nvSpPr>
          <p:cNvPr id="137" name="Google Shape;137;p51"/>
          <p:cNvSpPr txBox="1">
            <a:spLocks noGrp="1"/>
          </p:cNvSpPr>
          <p:nvPr>
            <p:ph type="body" idx="1"/>
          </p:nvPr>
        </p:nvSpPr>
        <p:spPr>
          <a:xfrm>
            <a:off x="407989" y="4294188"/>
            <a:ext cx="3708400" cy="19065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8" name="Google Shape;138;p51"/>
          <p:cNvSpPr txBox="1">
            <a:spLocks noGrp="1"/>
          </p:cNvSpPr>
          <p:nvPr>
            <p:ph type="body" idx="3"/>
          </p:nvPr>
        </p:nvSpPr>
        <p:spPr>
          <a:xfrm>
            <a:off x="4267201" y="4294188"/>
            <a:ext cx="3665537" cy="19065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9" name="Google Shape;139;p51"/>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51"/>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51"/>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
        <p:nvSpPr>
          <p:cNvPr id="142" name="Google Shape;142;p51"/>
          <p:cNvSpPr txBox="1">
            <a:spLocks noGrp="1"/>
          </p:cNvSpPr>
          <p:nvPr>
            <p:ph type="body" idx="4"/>
          </p:nvPr>
        </p:nvSpPr>
        <p:spPr>
          <a:xfrm>
            <a:off x="8085668" y="4294188"/>
            <a:ext cx="3703132" cy="19065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Picture Horizontal and text in boxes">
  <p:cSld name="Picture Horizontal and text in boxes">
    <p:spTree>
      <p:nvGrpSpPr>
        <p:cNvPr id="1" name="Shape 143"/>
        <p:cNvGrpSpPr/>
        <p:nvPr/>
      </p:nvGrpSpPr>
      <p:grpSpPr>
        <a:xfrm>
          <a:off x="0" y="0"/>
          <a:ext cx="0" cy="0"/>
          <a:chOff x="0" y="0"/>
          <a:chExt cx="0" cy="0"/>
        </a:xfrm>
      </p:grpSpPr>
      <p:sp>
        <p:nvSpPr>
          <p:cNvPr id="144" name="Google Shape;144;p52"/>
          <p:cNvSpPr txBox="1">
            <a:spLocks noGrp="1"/>
          </p:cNvSpPr>
          <p:nvPr>
            <p:ph type="title"/>
          </p:nvPr>
        </p:nvSpPr>
        <p:spPr>
          <a:xfrm>
            <a:off x="407988" y="365125"/>
            <a:ext cx="11380812" cy="1084263"/>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5" name="Google Shape;145;p52"/>
          <p:cNvSpPr>
            <a:spLocks noGrp="1"/>
          </p:cNvSpPr>
          <p:nvPr>
            <p:ph type="pic" idx="2"/>
          </p:nvPr>
        </p:nvSpPr>
        <p:spPr>
          <a:xfrm>
            <a:off x="0" y="1592263"/>
            <a:ext cx="12192000" cy="2945870"/>
          </a:xfrm>
          <a:prstGeom prst="rect">
            <a:avLst/>
          </a:prstGeom>
          <a:solidFill>
            <a:schemeClr val="lt1"/>
          </a:solidFill>
          <a:ln>
            <a:noFill/>
          </a:ln>
        </p:spPr>
      </p:sp>
      <p:sp>
        <p:nvSpPr>
          <p:cNvPr id="146" name="Google Shape;146;p52"/>
          <p:cNvSpPr txBox="1">
            <a:spLocks noGrp="1"/>
          </p:cNvSpPr>
          <p:nvPr>
            <p:ph type="body" idx="1"/>
          </p:nvPr>
        </p:nvSpPr>
        <p:spPr>
          <a:xfrm>
            <a:off x="407989" y="4294188"/>
            <a:ext cx="3708400" cy="1906587"/>
          </a:xfrm>
          <a:prstGeom prst="rect">
            <a:avLst/>
          </a:prstGeom>
          <a:solidFill>
            <a:schemeClr val="dk1"/>
          </a:solidFill>
          <a:ln>
            <a:noFill/>
          </a:ln>
        </p:spPr>
        <p:txBody>
          <a:bodyPr spcFirstLastPara="1" wrap="square" lIns="0" tIns="72000" rIns="0" bIns="0" anchor="t" anchorCtr="0">
            <a:noAutofit/>
          </a:bodyPr>
          <a:lstStyle>
            <a:lvl1pPr marL="457200" lvl="0" indent="-228600" algn="ctr">
              <a:lnSpc>
                <a:spcPct val="90000"/>
              </a:lnSpc>
              <a:spcBef>
                <a:spcPts val="1800"/>
              </a:spcBef>
              <a:spcAft>
                <a:spcPts val="0"/>
              </a:spcAft>
              <a:buClr>
                <a:schemeClr val="lt2"/>
              </a:buClr>
              <a:buSzPts val="2100"/>
              <a:buNone/>
              <a:defRPr>
                <a:solidFill>
                  <a:schemeClr val="lt2"/>
                </a:solidFill>
              </a:defRPr>
            </a:lvl1pPr>
            <a:lvl2pPr marL="914400" lvl="1" indent="-342900" algn="ctr">
              <a:lnSpc>
                <a:spcPct val="100000"/>
              </a:lnSpc>
              <a:spcBef>
                <a:spcPts val="500"/>
              </a:spcBef>
              <a:spcAft>
                <a:spcPts val="0"/>
              </a:spcAft>
              <a:buClr>
                <a:schemeClr val="lt2"/>
              </a:buClr>
              <a:buSzPts val="1800"/>
              <a:buChar char="•"/>
              <a:defRPr>
                <a:solidFill>
                  <a:schemeClr val="lt2"/>
                </a:solidFill>
              </a:defRPr>
            </a:lvl2pPr>
            <a:lvl3pPr marL="1371600" lvl="2" indent="-336550" algn="ctr">
              <a:lnSpc>
                <a:spcPct val="100000"/>
              </a:lnSpc>
              <a:spcBef>
                <a:spcPts val="500"/>
              </a:spcBef>
              <a:spcAft>
                <a:spcPts val="0"/>
              </a:spcAft>
              <a:buClr>
                <a:schemeClr val="lt2"/>
              </a:buClr>
              <a:buSzPts val="1700"/>
              <a:buChar char="•"/>
              <a:defRPr>
                <a:solidFill>
                  <a:schemeClr val="lt2"/>
                </a:solidFill>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7" name="Google Shape;147;p52"/>
          <p:cNvSpPr txBox="1">
            <a:spLocks noGrp="1"/>
          </p:cNvSpPr>
          <p:nvPr>
            <p:ph type="body" idx="3"/>
          </p:nvPr>
        </p:nvSpPr>
        <p:spPr>
          <a:xfrm>
            <a:off x="4267201" y="4294188"/>
            <a:ext cx="3665537" cy="1906587"/>
          </a:xfrm>
          <a:prstGeom prst="rect">
            <a:avLst/>
          </a:prstGeom>
          <a:solidFill>
            <a:schemeClr val="dk1"/>
          </a:solidFill>
          <a:ln>
            <a:noFill/>
          </a:ln>
        </p:spPr>
        <p:txBody>
          <a:bodyPr spcFirstLastPara="1" wrap="square" lIns="0" tIns="72000" rIns="0" bIns="0" anchor="t" anchorCtr="0">
            <a:noAutofit/>
          </a:bodyPr>
          <a:lstStyle>
            <a:lvl1pPr marL="457200" lvl="0" indent="-228600" algn="ctr">
              <a:lnSpc>
                <a:spcPct val="90000"/>
              </a:lnSpc>
              <a:spcBef>
                <a:spcPts val="1800"/>
              </a:spcBef>
              <a:spcAft>
                <a:spcPts val="0"/>
              </a:spcAft>
              <a:buClr>
                <a:schemeClr val="lt2"/>
              </a:buClr>
              <a:buSzPts val="2100"/>
              <a:buNone/>
              <a:defRPr>
                <a:solidFill>
                  <a:schemeClr val="lt2"/>
                </a:solidFill>
              </a:defRPr>
            </a:lvl1pPr>
            <a:lvl2pPr marL="914400" lvl="1" indent="-342900" algn="ctr">
              <a:lnSpc>
                <a:spcPct val="100000"/>
              </a:lnSpc>
              <a:spcBef>
                <a:spcPts val="500"/>
              </a:spcBef>
              <a:spcAft>
                <a:spcPts val="0"/>
              </a:spcAft>
              <a:buClr>
                <a:schemeClr val="lt2"/>
              </a:buClr>
              <a:buSzPts val="1800"/>
              <a:buChar char="•"/>
              <a:defRPr>
                <a:solidFill>
                  <a:schemeClr val="lt2"/>
                </a:solidFill>
              </a:defRPr>
            </a:lvl2pPr>
            <a:lvl3pPr marL="1371600" lvl="2" indent="-336550" algn="ctr">
              <a:lnSpc>
                <a:spcPct val="100000"/>
              </a:lnSpc>
              <a:spcBef>
                <a:spcPts val="500"/>
              </a:spcBef>
              <a:spcAft>
                <a:spcPts val="0"/>
              </a:spcAft>
              <a:buClr>
                <a:schemeClr val="lt2"/>
              </a:buClr>
              <a:buSzPts val="1700"/>
              <a:buChar char="•"/>
              <a:defRPr>
                <a:solidFill>
                  <a:schemeClr val="lt2"/>
                </a:solidFill>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48" name="Google Shape;148;p52"/>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9" name="Google Shape;149;p52"/>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0" name="Google Shape;150;p52"/>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
        <p:nvSpPr>
          <p:cNvPr id="151" name="Google Shape;151;p52"/>
          <p:cNvSpPr txBox="1">
            <a:spLocks noGrp="1"/>
          </p:cNvSpPr>
          <p:nvPr>
            <p:ph type="body" idx="4"/>
          </p:nvPr>
        </p:nvSpPr>
        <p:spPr>
          <a:xfrm>
            <a:off x="8085668" y="4294188"/>
            <a:ext cx="3703132" cy="1906587"/>
          </a:xfrm>
          <a:prstGeom prst="rect">
            <a:avLst/>
          </a:prstGeom>
          <a:solidFill>
            <a:schemeClr val="dk1"/>
          </a:solidFill>
          <a:ln>
            <a:noFill/>
          </a:ln>
        </p:spPr>
        <p:txBody>
          <a:bodyPr spcFirstLastPara="1" wrap="square" lIns="0" tIns="72000" rIns="0" bIns="0" anchor="t" anchorCtr="0">
            <a:noAutofit/>
          </a:bodyPr>
          <a:lstStyle>
            <a:lvl1pPr marL="457200" lvl="0" indent="-228600" algn="ctr">
              <a:lnSpc>
                <a:spcPct val="90000"/>
              </a:lnSpc>
              <a:spcBef>
                <a:spcPts val="1800"/>
              </a:spcBef>
              <a:spcAft>
                <a:spcPts val="0"/>
              </a:spcAft>
              <a:buClr>
                <a:schemeClr val="lt2"/>
              </a:buClr>
              <a:buSzPts val="2100"/>
              <a:buNone/>
              <a:defRPr>
                <a:solidFill>
                  <a:schemeClr val="lt2"/>
                </a:solidFill>
              </a:defRPr>
            </a:lvl1pPr>
            <a:lvl2pPr marL="914400" lvl="1" indent="-342900" algn="ctr">
              <a:lnSpc>
                <a:spcPct val="100000"/>
              </a:lnSpc>
              <a:spcBef>
                <a:spcPts val="500"/>
              </a:spcBef>
              <a:spcAft>
                <a:spcPts val="0"/>
              </a:spcAft>
              <a:buClr>
                <a:schemeClr val="lt2"/>
              </a:buClr>
              <a:buSzPts val="1800"/>
              <a:buChar char="•"/>
              <a:defRPr>
                <a:solidFill>
                  <a:schemeClr val="lt2"/>
                </a:solidFill>
              </a:defRPr>
            </a:lvl2pPr>
            <a:lvl3pPr marL="1371600" lvl="2" indent="-336550" algn="ctr">
              <a:lnSpc>
                <a:spcPct val="100000"/>
              </a:lnSpc>
              <a:spcBef>
                <a:spcPts val="500"/>
              </a:spcBef>
              <a:spcAft>
                <a:spcPts val="0"/>
              </a:spcAft>
              <a:buClr>
                <a:schemeClr val="lt2"/>
              </a:buClr>
              <a:buSzPts val="1700"/>
              <a:buChar char="•"/>
              <a:defRPr>
                <a:solidFill>
                  <a:schemeClr val="lt2"/>
                </a:solidFill>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
  <p:cSld name="Content  ">
    <p:spTree>
      <p:nvGrpSpPr>
        <p:cNvPr id="1" name="Shape 20"/>
        <p:cNvGrpSpPr/>
        <p:nvPr/>
      </p:nvGrpSpPr>
      <p:grpSpPr>
        <a:xfrm>
          <a:off x="0" y="0"/>
          <a:ext cx="0" cy="0"/>
          <a:chOff x="0" y="0"/>
          <a:chExt cx="0" cy="0"/>
        </a:xfrm>
      </p:grpSpPr>
      <p:sp>
        <p:nvSpPr>
          <p:cNvPr id="21" name="Google Shape;21;p35"/>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dk2"/>
              </a:buClr>
              <a:buSzPts val="2100"/>
              <a:buNone/>
              <a:defRPr>
                <a:solidFill>
                  <a:schemeClr val="dk2"/>
                </a:solidFill>
              </a:defRPr>
            </a:lvl1pPr>
            <a:lvl2pPr marL="914400" lvl="1" indent="-342900" algn="l">
              <a:lnSpc>
                <a:spcPct val="100000"/>
              </a:lnSpc>
              <a:spcBef>
                <a:spcPts val="500"/>
              </a:spcBef>
              <a:spcAft>
                <a:spcPts val="0"/>
              </a:spcAft>
              <a:buClr>
                <a:schemeClr val="dk2"/>
              </a:buClr>
              <a:buSzPts val="1800"/>
              <a:buFont typeface="Arial"/>
              <a:buChar char="•"/>
              <a:defRPr sz="1800">
                <a:solidFill>
                  <a:schemeClr val="dk2"/>
                </a:solidFill>
              </a:defRPr>
            </a:lvl2pPr>
            <a:lvl3pPr marL="1371600" lvl="2" indent="-336550" algn="l">
              <a:lnSpc>
                <a:spcPct val="100000"/>
              </a:lnSpc>
              <a:spcBef>
                <a:spcPts val="500"/>
              </a:spcBef>
              <a:spcAft>
                <a:spcPts val="0"/>
              </a:spcAft>
              <a:buClr>
                <a:schemeClr val="dk2"/>
              </a:buClr>
              <a:buSzPts val="1700"/>
              <a:buFont typeface="Arial"/>
              <a:buChar char="•"/>
              <a:defRPr>
                <a:solidFill>
                  <a:schemeClr val="dk2"/>
                </a:solidFill>
              </a:defRPr>
            </a:lvl3pPr>
            <a:lvl4pPr marL="1828800" lvl="3" indent="-330200" algn="l">
              <a:lnSpc>
                <a:spcPct val="100000"/>
              </a:lnSpc>
              <a:spcBef>
                <a:spcPts val="500"/>
              </a:spcBef>
              <a:spcAft>
                <a:spcPts val="0"/>
              </a:spcAft>
              <a:buClr>
                <a:schemeClr val="dk2"/>
              </a:buClr>
              <a:buSzPts val="1600"/>
              <a:buFont typeface="Arial"/>
              <a:buChar char="•"/>
              <a:defRPr>
                <a:solidFill>
                  <a:schemeClr val="dk2"/>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2" name="Google Shape;22;p35"/>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5"/>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5"/>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5"/>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hapter Header" type="secHead">
  <p:cSld name="SECTION_HEADER">
    <p:spTree>
      <p:nvGrpSpPr>
        <p:cNvPr id="1" name="Shape 152"/>
        <p:cNvGrpSpPr/>
        <p:nvPr/>
      </p:nvGrpSpPr>
      <p:grpSpPr>
        <a:xfrm>
          <a:off x="0" y="0"/>
          <a:ext cx="0" cy="0"/>
          <a:chOff x="0" y="0"/>
          <a:chExt cx="0" cy="0"/>
        </a:xfrm>
      </p:grpSpPr>
      <p:sp>
        <p:nvSpPr>
          <p:cNvPr id="153" name="Google Shape;153;p53"/>
          <p:cNvSpPr txBox="1">
            <a:spLocks noGrp="1"/>
          </p:cNvSpPr>
          <p:nvPr>
            <p:ph type="title"/>
          </p:nvPr>
        </p:nvSpPr>
        <p:spPr>
          <a:xfrm>
            <a:off x="407987" y="1709738"/>
            <a:ext cx="11376025" cy="2852737"/>
          </a:xfrm>
          <a:prstGeom prst="rect">
            <a:avLst/>
          </a:prstGeom>
          <a:noFill/>
          <a:ln>
            <a:noFill/>
          </a:ln>
        </p:spPr>
        <p:txBody>
          <a:bodyPr spcFirstLastPara="1" wrap="square" lIns="0" tIns="0" rIns="0" bIns="0" anchor="b" anchorCtr="0">
            <a:noAutofit/>
          </a:bodyPr>
          <a:lstStyle>
            <a:lvl1pPr lvl="0" algn="l">
              <a:lnSpc>
                <a:spcPct val="90000"/>
              </a:lnSpc>
              <a:spcBef>
                <a:spcPts val="0"/>
              </a:spcBef>
              <a:spcAft>
                <a:spcPts val="0"/>
              </a:spcAft>
              <a:buClr>
                <a:schemeClr val="dk1"/>
              </a:buClr>
              <a:buSzPts val="5000"/>
              <a:buFont typeface="Arial"/>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4" name="Google Shape;154;p53"/>
          <p:cNvSpPr txBox="1">
            <a:spLocks noGrp="1"/>
          </p:cNvSpPr>
          <p:nvPr>
            <p:ph type="body" idx="1"/>
          </p:nvPr>
        </p:nvSpPr>
        <p:spPr>
          <a:xfrm>
            <a:off x="407987" y="4589463"/>
            <a:ext cx="11376026" cy="1500187"/>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chemeClr val="accent2"/>
              </a:buClr>
              <a:buSzPts val="2400"/>
              <a:buNone/>
              <a:defRPr sz="2400">
                <a:solidFill>
                  <a:schemeClr val="accent2"/>
                </a:solidFill>
              </a:defRPr>
            </a:lvl1pPr>
            <a:lvl2pPr marL="914400" lvl="1" indent="-228600" algn="l">
              <a:lnSpc>
                <a:spcPct val="100000"/>
              </a:lnSpc>
              <a:spcBef>
                <a:spcPts val="500"/>
              </a:spcBef>
              <a:spcAft>
                <a:spcPts val="0"/>
              </a:spcAft>
              <a:buClr>
                <a:srgbClr val="888DBD"/>
              </a:buClr>
              <a:buSzPts val="2000"/>
              <a:buNone/>
              <a:defRPr sz="2000">
                <a:solidFill>
                  <a:srgbClr val="888DBD"/>
                </a:solidFill>
              </a:defRPr>
            </a:lvl2pPr>
            <a:lvl3pPr marL="1371600" lvl="2" indent="-228600" algn="l">
              <a:lnSpc>
                <a:spcPct val="100000"/>
              </a:lnSpc>
              <a:spcBef>
                <a:spcPts val="500"/>
              </a:spcBef>
              <a:spcAft>
                <a:spcPts val="0"/>
              </a:spcAft>
              <a:buClr>
                <a:srgbClr val="888DBD"/>
              </a:buClr>
              <a:buSzPts val="1800"/>
              <a:buNone/>
              <a:defRPr sz="1800">
                <a:solidFill>
                  <a:srgbClr val="888DBD"/>
                </a:solidFill>
              </a:defRPr>
            </a:lvl3pPr>
            <a:lvl4pPr marL="1828800" lvl="3" indent="-228600" algn="l">
              <a:lnSpc>
                <a:spcPct val="100000"/>
              </a:lnSpc>
              <a:spcBef>
                <a:spcPts val="500"/>
              </a:spcBef>
              <a:spcAft>
                <a:spcPts val="0"/>
              </a:spcAft>
              <a:buClr>
                <a:srgbClr val="888DBD"/>
              </a:buClr>
              <a:buSzPts val="1600"/>
              <a:buNone/>
              <a:defRPr sz="1600">
                <a:solidFill>
                  <a:srgbClr val="888DBD"/>
                </a:solidFill>
              </a:defRPr>
            </a:lvl4pPr>
            <a:lvl5pPr marL="2286000" lvl="4" indent="-228600" algn="l">
              <a:lnSpc>
                <a:spcPct val="90000"/>
              </a:lnSpc>
              <a:spcBef>
                <a:spcPts val="500"/>
              </a:spcBef>
              <a:spcAft>
                <a:spcPts val="0"/>
              </a:spcAft>
              <a:buClr>
                <a:srgbClr val="888DBD"/>
              </a:buClr>
              <a:buSzPts val="1600"/>
              <a:buNone/>
              <a:defRPr sz="1600">
                <a:solidFill>
                  <a:srgbClr val="888DBD"/>
                </a:solidFill>
              </a:defRPr>
            </a:lvl5pPr>
            <a:lvl6pPr marL="2743200" lvl="5" indent="-228600" algn="l">
              <a:lnSpc>
                <a:spcPct val="90000"/>
              </a:lnSpc>
              <a:spcBef>
                <a:spcPts val="500"/>
              </a:spcBef>
              <a:spcAft>
                <a:spcPts val="0"/>
              </a:spcAft>
              <a:buClr>
                <a:srgbClr val="888DBD"/>
              </a:buClr>
              <a:buSzPts val="1600"/>
              <a:buNone/>
              <a:defRPr sz="1600">
                <a:solidFill>
                  <a:srgbClr val="888DBD"/>
                </a:solidFill>
              </a:defRPr>
            </a:lvl6pPr>
            <a:lvl7pPr marL="3200400" lvl="6" indent="-228600" algn="l">
              <a:lnSpc>
                <a:spcPct val="90000"/>
              </a:lnSpc>
              <a:spcBef>
                <a:spcPts val="500"/>
              </a:spcBef>
              <a:spcAft>
                <a:spcPts val="0"/>
              </a:spcAft>
              <a:buClr>
                <a:srgbClr val="888DBD"/>
              </a:buClr>
              <a:buSzPts val="1600"/>
              <a:buNone/>
              <a:defRPr sz="1600">
                <a:solidFill>
                  <a:srgbClr val="888DBD"/>
                </a:solidFill>
              </a:defRPr>
            </a:lvl7pPr>
            <a:lvl8pPr marL="3657600" lvl="7" indent="-228600" algn="l">
              <a:lnSpc>
                <a:spcPct val="90000"/>
              </a:lnSpc>
              <a:spcBef>
                <a:spcPts val="500"/>
              </a:spcBef>
              <a:spcAft>
                <a:spcPts val="0"/>
              </a:spcAft>
              <a:buClr>
                <a:srgbClr val="888DBD"/>
              </a:buClr>
              <a:buSzPts val="1600"/>
              <a:buNone/>
              <a:defRPr sz="1600">
                <a:solidFill>
                  <a:srgbClr val="888DBD"/>
                </a:solidFill>
              </a:defRPr>
            </a:lvl8pPr>
            <a:lvl9pPr marL="4114800" lvl="8" indent="-228600" algn="l">
              <a:lnSpc>
                <a:spcPct val="90000"/>
              </a:lnSpc>
              <a:spcBef>
                <a:spcPts val="500"/>
              </a:spcBef>
              <a:spcAft>
                <a:spcPts val="0"/>
              </a:spcAft>
              <a:buClr>
                <a:srgbClr val="888DBD"/>
              </a:buClr>
              <a:buSzPts val="1600"/>
              <a:buNone/>
              <a:defRPr sz="1600">
                <a:solidFill>
                  <a:srgbClr val="888DBD"/>
                </a:solidFill>
              </a:defRPr>
            </a:lvl9pPr>
          </a:lstStyle>
          <a:p>
            <a:endParaRPr/>
          </a:p>
        </p:txBody>
      </p:sp>
      <p:sp>
        <p:nvSpPr>
          <p:cNvPr id="155" name="Google Shape;155;p53"/>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6" name="Google Shape;156;p53"/>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7" name="Google Shape;157;p53"/>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Only  " type="titleOnly">
  <p:cSld name="TITLE_ONLY">
    <p:spTree>
      <p:nvGrpSpPr>
        <p:cNvPr id="1" name="Shape 158"/>
        <p:cNvGrpSpPr/>
        <p:nvPr/>
      </p:nvGrpSpPr>
      <p:grpSpPr>
        <a:xfrm>
          <a:off x="0" y="0"/>
          <a:ext cx="0" cy="0"/>
          <a:chOff x="0" y="0"/>
          <a:chExt cx="0" cy="0"/>
        </a:xfrm>
      </p:grpSpPr>
      <p:sp>
        <p:nvSpPr>
          <p:cNvPr id="159" name="Google Shape;159;p54"/>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0" name="Google Shape;160;p54"/>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1" name="Google Shape;161;p54"/>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2" name="Google Shape;162;p54"/>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Last slide">
  <p:cSld name="Last slide">
    <p:spTree>
      <p:nvGrpSpPr>
        <p:cNvPr id="1" name="Shape 163"/>
        <p:cNvGrpSpPr/>
        <p:nvPr/>
      </p:nvGrpSpPr>
      <p:grpSpPr>
        <a:xfrm>
          <a:off x="0" y="0"/>
          <a:ext cx="0" cy="0"/>
          <a:chOff x="0" y="0"/>
          <a:chExt cx="0" cy="0"/>
        </a:xfrm>
      </p:grpSpPr>
      <p:sp>
        <p:nvSpPr>
          <p:cNvPr id="164" name="Google Shape;164;p55"/>
          <p:cNvSpPr txBox="1"/>
          <p:nvPr/>
        </p:nvSpPr>
        <p:spPr>
          <a:xfrm>
            <a:off x="407988" y="6196406"/>
            <a:ext cx="11376025"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CH" sz="1800">
                <a:solidFill>
                  <a:schemeClr val="dk1"/>
                </a:solidFill>
                <a:latin typeface="Arial"/>
                <a:ea typeface="Arial"/>
                <a:cs typeface="Arial"/>
                <a:sym typeface="Arial"/>
              </a:rPr>
              <a:t>home.cern</a:t>
            </a:r>
            <a:endParaRPr sz="1800">
              <a:solidFill>
                <a:schemeClr val="dk1"/>
              </a:solidFill>
              <a:latin typeface="Arial"/>
              <a:ea typeface="Arial"/>
              <a:cs typeface="Arial"/>
              <a:sym typeface="Arial"/>
            </a:endParaRPr>
          </a:p>
        </p:txBody>
      </p:sp>
      <p:pic>
        <p:nvPicPr>
          <p:cNvPr id="165" name="Google Shape;165;p55"/>
          <p:cNvPicPr preferRelativeResize="0"/>
          <p:nvPr/>
        </p:nvPicPr>
        <p:blipFill rotWithShape="1">
          <a:blip r:embed="rId2">
            <a:alphaModFix/>
          </a:blip>
          <a:srcRect/>
          <a:stretch/>
        </p:blipFill>
        <p:spPr>
          <a:xfrm>
            <a:off x="5231904" y="2244864"/>
            <a:ext cx="1728192" cy="172819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26"/>
        <p:cNvGrpSpPr/>
        <p:nvPr/>
      </p:nvGrpSpPr>
      <p:grpSpPr>
        <a:xfrm>
          <a:off x="0" y="0"/>
          <a:ext cx="0" cy="0"/>
          <a:chOff x="0" y="0"/>
          <a:chExt cx="0" cy="0"/>
        </a:xfrm>
      </p:grpSpPr>
      <p:sp>
        <p:nvSpPr>
          <p:cNvPr id="27" name="Google Shape;27;p36"/>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36"/>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36"/>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ulleted Content">
  <p:cSld name="Bulleted Content">
    <p:spTree>
      <p:nvGrpSpPr>
        <p:cNvPr id="1" name="Shape 30"/>
        <p:cNvGrpSpPr/>
        <p:nvPr/>
      </p:nvGrpSpPr>
      <p:grpSpPr>
        <a:xfrm>
          <a:off x="0" y="0"/>
          <a:ext cx="0" cy="0"/>
          <a:chOff x="0" y="0"/>
          <a:chExt cx="0" cy="0"/>
        </a:xfrm>
      </p:grpSpPr>
      <p:sp>
        <p:nvSpPr>
          <p:cNvPr id="31" name="Google Shape;31;p37"/>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lvl="0" indent="-361950" algn="l">
              <a:lnSpc>
                <a:spcPct val="90000"/>
              </a:lnSpc>
              <a:spcBef>
                <a:spcPts val="1800"/>
              </a:spcBef>
              <a:spcAft>
                <a:spcPts val="0"/>
              </a:spcAft>
              <a:buClr>
                <a:srgbClr val="171717"/>
              </a:buClr>
              <a:buSzPts val="2100"/>
              <a:buFont typeface="Arial"/>
              <a:buChar char="•"/>
              <a:defRPr>
                <a:solidFill>
                  <a:srgbClr val="171717"/>
                </a:solidFill>
              </a:defRPr>
            </a:lvl1pPr>
            <a:lvl2pPr marL="914400" lvl="1" indent="-342900" algn="l">
              <a:lnSpc>
                <a:spcPct val="100000"/>
              </a:lnSpc>
              <a:spcBef>
                <a:spcPts val="500"/>
              </a:spcBef>
              <a:spcAft>
                <a:spcPts val="0"/>
              </a:spcAft>
              <a:buClr>
                <a:srgbClr val="171717"/>
              </a:buClr>
              <a:buSzPts val="1800"/>
              <a:buFont typeface="Arial"/>
              <a:buChar char="•"/>
              <a:defRPr sz="1800">
                <a:solidFill>
                  <a:srgbClr val="171717"/>
                </a:solidFill>
              </a:defRPr>
            </a:lvl2pPr>
            <a:lvl3pPr marL="1371600" lvl="2" indent="-342900" algn="l">
              <a:lnSpc>
                <a:spcPct val="100000"/>
              </a:lnSpc>
              <a:spcBef>
                <a:spcPts val="500"/>
              </a:spcBef>
              <a:spcAft>
                <a:spcPts val="0"/>
              </a:spcAft>
              <a:buClr>
                <a:srgbClr val="171717"/>
              </a:buClr>
              <a:buSzPts val="1800"/>
              <a:buFont typeface="Arial"/>
              <a:buChar char="•"/>
              <a:defRPr sz="1800">
                <a:solidFill>
                  <a:srgbClr val="171717"/>
                </a:solidFill>
              </a:defRPr>
            </a:lvl3pPr>
            <a:lvl4pPr marL="1828800" lvl="3" indent="-330200" algn="l">
              <a:lnSpc>
                <a:spcPct val="100000"/>
              </a:lnSpc>
              <a:spcBef>
                <a:spcPts val="500"/>
              </a:spcBef>
              <a:spcAft>
                <a:spcPts val="0"/>
              </a:spcAft>
              <a:buClr>
                <a:srgbClr val="171717"/>
              </a:buClr>
              <a:buSzPts val="1600"/>
              <a:buFont typeface="Arial"/>
              <a:buChar char="•"/>
              <a:defRPr sz="1600">
                <a:solidFill>
                  <a:srgbClr val="171717"/>
                </a:solidFill>
              </a:defRPr>
            </a:lvl4pPr>
            <a:lvl5pPr marL="2286000" lvl="4" indent="-330200" algn="l">
              <a:lnSpc>
                <a:spcPct val="90000"/>
              </a:lnSpc>
              <a:spcBef>
                <a:spcPts val="500"/>
              </a:spcBef>
              <a:spcAft>
                <a:spcPts val="0"/>
              </a:spcAft>
              <a:buClr>
                <a:srgbClr val="171717"/>
              </a:buClr>
              <a:buSzPts val="1600"/>
              <a:buFont typeface="Arial"/>
              <a:buChar char="•"/>
              <a:defRPr>
                <a:solidFill>
                  <a:srgbClr val="171717"/>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37"/>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37"/>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37"/>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37"/>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ext and Picture">
  <p:cSld name="Text and Picture">
    <p:spTree>
      <p:nvGrpSpPr>
        <p:cNvPr id="1" name="Shape 36"/>
        <p:cNvGrpSpPr/>
        <p:nvPr/>
      </p:nvGrpSpPr>
      <p:grpSpPr>
        <a:xfrm>
          <a:off x="0" y="0"/>
          <a:ext cx="0" cy="0"/>
          <a:chOff x="0" y="0"/>
          <a:chExt cx="0" cy="0"/>
        </a:xfrm>
      </p:grpSpPr>
      <p:sp>
        <p:nvSpPr>
          <p:cNvPr id="37" name="Google Shape;37;p38"/>
          <p:cNvSpPr txBox="1">
            <a:spLocks noGrp="1"/>
          </p:cNvSpPr>
          <p:nvPr>
            <p:ph type="title"/>
          </p:nvPr>
        </p:nvSpPr>
        <p:spPr>
          <a:xfrm>
            <a:off x="407989" y="373593"/>
            <a:ext cx="5616574"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38"/>
          <p:cNvSpPr txBox="1">
            <a:spLocks noGrp="1"/>
          </p:cNvSpPr>
          <p:nvPr>
            <p:ph type="body" idx="1"/>
          </p:nvPr>
        </p:nvSpPr>
        <p:spPr>
          <a:xfrm>
            <a:off x="407987" y="1598658"/>
            <a:ext cx="5616575"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2100"/>
              <a:buNone/>
              <a:defRPr>
                <a:solidFill>
                  <a:srgbClr val="171717"/>
                </a:solidFill>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9" name="Google Shape;39;p38"/>
          <p:cNvSpPr>
            <a:spLocks noGrp="1"/>
          </p:cNvSpPr>
          <p:nvPr>
            <p:ph type="pic" idx="2"/>
          </p:nvPr>
        </p:nvSpPr>
        <p:spPr>
          <a:xfrm>
            <a:off x="6167438" y="0"/>
            <a:ext cx="6024562" cy="6317986"/>
          </a:xfrm>
          <a:prstGeom prst="rect">
            <a:avLst/>
          </a:prstGeom>
          <a:solidFill>
            <a:schemeClr val="lt1"/>
          </a:solidFill>
          <a:ln>
            <a:noFill/>
          </a:ln>
        </p:spPr>
      </p:sp>
      <p:sp>
        <p:nvSpPr>
          <p:cNvPr id="40" name="Google Shape;40;p38"/>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38"/>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38"/>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_Titre et contenu" type="obj">
  <p:cSld name="OBJECT">
    <p:spTree>
      <p:nvGrpSpPr>
        <p:cNvPr id="1" name="Shape 43"/>
        <p:cNvGrpSpPr/>
        <p:nvPr/>
      </p:nvGrpSpPr>
      <p:grpSpPr>
        <a:xfrm>
          <a:off x="0" y="0"/>
          <a:ext cx="0" cy="0"/>
          <a:chOff x="0" y="0"/>
          <a:chExt cx="0" cy="0"/>
        </a:xfrm>
      </p:grpSpPr>
      <p:sp>
        <p:nvSpPr>
          <p:cNvPr id="44" name="Google Shape;44;p39"/>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3600"/>
              <a:buFont typeface="Arial"/>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5" name="Google Shape;45;p39"/>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lvl="0" indent="-228600" algn="l">
              <a:lnSpc>
                <a:spcPct val="90000"/>
              </a:lnSpc>
              <a:spcBef>
                <a:spcPts val="1800"/>
              </a:spcBef>
              <a:spcAft>
                <a:spcPts val="0"/>
              </a:spcAft>
              <a:buClr>
                <a:srgbClr val="171717"/>
              </a:buClr>
              <a:buSzPts val="1800"/>
              <a:buNone/>
              <a:defRPr/>
            </a:lvl1pPr>
            <a:lvl2pPr marL="914400" lvl="1" indent="-342900" algn="l">
              <a:lnSpc>
                <a:spcPct val="100000"/>
              </a:lnSpc>
              <a:spcBef>
                <a:spcPts val="500"/>
              </a:spcBef>
              <a:spcAft>
                <a:spcPts val="0"/>
              </a:spcAft>
              <a:buClr>
                <a:srgbClr val="171717"/>
              </a:buClr>
              <a:buSzPts val="1800"/>
              <a:buChar char="•"/>
              <a:defRPr/>
            </a:lvl2pPr>
            <a:lvl3pPr marL="1371600" lvl="2" indent="-342900" algn="l">
              <a:lnSpc>
                <a:spcPct val="100000"/>
              </a:lnSpc>
              <a:spcBef>
                <a:spcPts val="500"/>
              </a:spcBef>
              <a:spcAft>
                <a:spcPts val="0"/>
              </a:spcAft>
              <a:buClr>
                <a:srgbClr val="171717"/>
              </a:buClr>
              <a:buSzPts val="1800"/>
              <a:buChar char="•"/>
              <a:defRPr/>
            </a:lvl3pPr>
            <a:lvl4pPr marL="1828800" lvl="3" indent="-342900" algn="l">
              <a:lnSpc>
                <a:spcPct val="100000"/>
              </a:lnSpc>
              <a:spcBef>
                <a:spcPts val="500"/>
              </a:spcBef>
              <a:spcAft>
                <a:spcPts val="0"/>
              </a:spcAft>
              <a:buClr>
                <a:srgbClr val="171717"/>
              </a:buClr>
              <a:buSzPts val="1800"/>
              <a:buChar char="•"/>
              <a:defRPr/>
            </a:lvl4pPr>
            <a:lvl5pPr marL="2286000" lvl="4" indent="-342900" algn="l">
              <a:lnSpc>
                <a:spcPct val="90000"/>
              </a:lnSpc>
              <a:spcBef>
                <a:spcPts val="500"/>
              </a:spcBef>
              <a:spcAft>
                <a:spcPts val="0"/>
              </a:spcAft>
              <a:buClr>
                <a:schemeClr val="accent6"/>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6" name="Google Shape;46;p39"/>
          <p:cNvSpPr txBox="1">
            <a:spLocks noGrp="1"/>
          </p:cNvSpPr>
          <p:nvPr>
            <p:ph type="dt" idx="10"/>
          </p:nvPr>
        </p:nvSpPr>
        <p:spPr>
          <a:xfrm>
            <a:off x="3959113" y="6362378"/>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600">
                <a:solidFill>
                  <a:srgbClr val="888DBD"/>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9"/>
          <p:cNvSpPr txBox="1">
            <a:spLocks noGrp="1"/>
          </p:cNvSpPr>
          <p:nvPr>
            <p:ph type="ftr" idx="11"/>
          </p:nvPr>
        </p:nvSpPr>
        <p:spPr>
          <a:xfrm>
            <a:off x="6910341" y="6356351"/>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1600">
                <a:solidFill>
                  <a:srgbClr val="888DBD"/>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9"/>
          <p:cNvSpPr txBox="1">
            <a:spLocks noGrp="1"/>
          </p:cNvSpPr>
          <p:nvPr>
            <p:ph type="sldNum" idx="12"/>
          </p:nvPr>
        </p:nvSpPr>
        <p:spPr>
          <a:xfrm>
            <a:off x="10913835" y="6356351"/>
            <a:ext cx="668565"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600">
                <a:solidFill>
                  <a:srgbClr val="888DBD"/>
                </a:solidFill>
                <a:latin typeface="Arial"/>
                <a:ea typeface="Arial"/>
                <a:cs typeface="Arial"/>
                <a:sym typeface="Arial"/>
              </a:defRPr>
            </a:lvl1pPr>
            <a:lvl2pPr marL="0" lvl="1" indent="0" algn="r">
              <a:spcBef>
                <a:spcPts val="0"/>
              </a:spcBef>
              <a:buNone/>
              <a:defRPr sz="1600">
                <a:solidFill>
                  <a:srgbClr val="888DBD"/>
                </a:solidFill>
                <a:latin typeface="Arial"/>
                <a:ea typeface="Arial"/>
                <a:cs typeface="Arial"/>
                <a:sym typeface="Arial"/>
              </a:defRPr>
            </a:lvl2pPr>
            <a:lvl3pPr marL="0" lvl="2" indent="0" algn="r">
              <a:spcBef>
                <a:spcPts val="0"/>
              </a:spcBef>
              <a:buNone/>
              <a:defRPr sz="1600">
                <a:solidFill>
                  <a:srgbClr val="888DBD"/>
                </a:solidFill>
                <a:latin typeface="Arial"/>
                <a:ea typeface="Arial"/>
                <a:cs typeface="Arial"/>
                <a:sym typeface="Arial"/>
              </a:defRPr>
            </a:lvl3pPr>
            <a:lvl4pPr marL="0" lvl="3" indent="0" algn="r">
              <a:spcBef>
                <a:spcPts val="0"/>
              </a:spcBef>
              <a:buNone/>
              <a:defRPr sz="1600">
                <a:solidFill>
                  <a:srgbClr val="888DBD"/>
                </a:solidFill>
                <a:latin typeface="Arial"/>
                <a:ea typeface="Arial"/>
                <a:cs typeface="Arial"/>
                <a:sym typeface="Arial"/>
              </a:defRPr>
            </a:lvl4pPr>
            <a:lvl5pPr marL="0" lvl="4" indent="0" algn="r">
              <a:spcBef>
                <a:spcPts val="0"/>
              </a:spcBef>
              <a:buNone/>
              <a:defRPr sz="1600">
                <a:solidFill>
                  <a:srgbClr val="888DBD"/>
                </a:solidFill>
                <a:latin typeface="Arial"/>
                <a:ea typeface="Arial"/>
                <a:cs typeface="Arial"/>
                <a:sym typeface="Arial"/>
              </a:defRPr>
            </a:lvl5pPr>
            <a:lvl6pPr marL="0" lvl="5" indent="0" algn="r">
              <a:spcBef>
                <a:spcPts val="0"/>
              </a:spcBef>
              <a:buNone/>
              <a:defRPr sz="1600">
                <a:solidFill>
                  <a:srgbClr val="888DBD"/>
                </a:solidFill>
                <a:latin typeface="Arial"/>
                <a:ea typeface="Arial"/>
                <a:cs typeface="Arial"/>
                <a:sym typeface="Arial"/>
              </a:defRPr>
            </a:lvl6pPr>
            <a:lvl7pPr marL="0" lvl="6" indent="0" algn="r">
              <a:spcBef>
                <a:spcPts val="0"/>
              </a:spcBef>
              <a:buNone/>
              <a:defRPr sz="1600">
                <a:solidFill>
                  <a:srgbClr val="888DBD"/>
                </a:solidFill>
                <a:latin typeface="Arial"/>
                <a:ea typeface="Arial"/>
                <a:cs typeface="Arial"/>
                <a:sym typeface="Arial"/>
              </a:defRPr>
            </a:lvl7pPr>
            <a:lvl8pPr marL="0" lvl="7" indent="0" algn="r">
              <a:spcBef>
                <a:spcPts val="0"/>
              </a:spcBef>
              <a:buNone/>
              <a:defRPr sz="1600">
                <a:solidFill>
                  <a:srgbClr val="888DBD"/>
                </a:solidFill>
                <a:latin typeface="Arial"/>
                <a:ea typeface="Arial"/>
                <a:cs typeface="Arial"/>
                <a:sym typeface="Arial"/>
              </a:defRPr>
            </a:lvl8pPr>
            <a:lvl9pPr marL="0" lvl="8" indent="0" algn="r">
              <a:spcBef>
                <a:spcPts val="0"/>
              </a:spcBef>
              <a:buNone/>
              <a:defRPr sz="1600">
                <a:solidFill>
                  <a:srgbClr val="888DBD"/>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 type="title">
  <p:cSld name="TITLE">
    <p:spTree>
      <p:nvGrpSpPr>
        <p:cNvPr id="1" name="Shape 49"/>
        <p:cNvGrpSpPr/>
        <p:nvPr/>
      </p:nvGrpSpPr>
      <p:grpSpPr>
        <a:xfrm>
          <a:off x="0" y="0"/>
          <a:ext cx="0" cy="0"/>
          <a:chOff x="0" y="0"/>
          <a:chExt cx="0" cy="0"/>
        </a:xfrm>
      </p:grpSpPr>
      <p:sp>
        <p:nvSpPr>
          <p:cNvPr id="50" name="Google Shape;50;p40"/>
          <p:cNvSpPr txBox="1">
            <a:spLocks noGrp="1"/>
          </p:cNvSpPr>
          <p:nvPr>
            <p:ph type="ctrTitle"/>
          </p:nvPr>
        </p:nvSpPr>
        <p:spPr>
          <a:xfrm>
            <a:off x="1524000" y="1046163"/>
            <a:ext cx="9144000" cy="2387600"/>
          </a:xfrm>
          <a:prstGeom prst="rect">
            <a:avLst/>
          </a:prstGeom>
          <a:noFill/>
          <a:ln>
            <a:noFill/>
          </a:ln>
        </p:spPr>
        <p:txBody>
          <a:bodyPr spcFirstLastPara="1" wrap="square" lIns="0" tIns="0" rIns="0" bIns="0" anchor="b" anchorCtr="0">
            <a:no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40"/>
          <p:cNvSpPr txBox="1">
            <a:spLocks noGrp="1"/>
          </p:cNvSpPr>
          <p:nvPr>
            <p:ph type="subTitle" idx="1"/>
          </p:nvPr>
        </p:nvSpPr>
        <p:spPr>
          <a:xfrm>
            <a:off x="1524000" y="3602038"/>
            <a:ext cx="9144000" cy="1655762"/>
          </a:xfrm>
          <a:prstGeom prst="rect">
            <a:avLst/>
          </a:prstGeom>
          <a:noFill/>
          <a:ln>
            <a:noFill/>
          </a:ln>
        </p:spPr>
        <p:txBody>
          <a:bodyPr spcFirstLastPara="1" wrap="square" lIns="0" tIns="0" rIns="0" bIns="0" anchor="t" anchorCtr="0">
            <a:noAutofit/>
          </a:bodyPr>
          <a:lstStyle>
            <a:lvl1pPr lvl="0" algn="ctr">
              <a:lnSpc>
                <a:spcPct val="90000"/>
              </a:lnSpc>
              <a:spcBef>
                <a:spcPts val="18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52" name="Google Shape;52;p40"/>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40"/>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40"/>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Logo Slide">
  <p:cSld name="Logo Slide">
    <p:bg>
      <p:bgPr>
        <a:solidFill>
          <a:schemeClr val="dk1"/>
        </a:solidFill>
        <a:effectLst/>
      </p:bgPr>
    </p:bg>
    <p:spTree>
      <p:nvGrpSpPr>
        <p:cNvPr id="1" name="Shape 55"/>
        <p:cNvGrpSpPr/>
        <p:nvPr/>
      </p:nvGrpSpPr>
      <p:grpSpPr>
        <a:xfrm>
          <a:off x="0" y="0"/>
          <a:ext cx="0" cy="0"/>
          <a:chOff x="0" y="0"/>
          <a:chExt cx="0" cy="0"/>
        </a:xfrm>
      </p:grpSpPr>
      <p:pic>
        <p:nvPicPr>
          <p:cNvPr id="56" name="Google Shape;56;p41" descr="logooutline.eps"/>
          <p:cNvPicPr preferRelativeResize="0"/>
          <p:nvPr/>
        </p:nvPicPr>
        <p:blipFill rotWithShape="1">
          <a:blip r:embed="rId2">
            <a:alphaModFix/>
          </a:blip>
          <a:srcRect/>
          <a:stretch/>
        </p:blipFill>
        <p:spPr>
          <a:xfrm>
            <a:off x="4836403" y="2169047"/>
            <a:ext cx="2520000" cy="2494674"/>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Picture">
  <p:cSld name="Big Picture">
    <p:spTree>
      <p:nvGrpSpPr>
        <p:cNvPr id="1" name="Shape 57"/>
        <p:cNvGrpSpPr/>
        <p:nvPr/>
      </p:nvGrpSpPr>
      <p:grpSpPr>
        <a:xfrm>
          <a:off x="0" y="0"/>
          <a:ext cx="0" cy="0"/>
          <a:chOff x="0" y="0"/>
          <a:chExt cx="0" cy="0"/>
        </a:xfrm>
      </p:grpSpPr>
      <p:sp>
        <p:nvSpPr>
          <p:cNvPr id="58" name="Google Shape;58;p42"/>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9" name="Google Shape;59;p42"/>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42"/>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42"/>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CH"/>
              <a:t>‹#›</a:t>
            </a:fld>
            <a:endParaRPr/>
          </a:p>
        </p:txBody>
      </p:sp>
      <p:sp>
        <p:nvSpPr>
          <p:cNvPr id="62" name="Google Shape;62;p42"/>
          <p:cNvSpPr>
            <a:spLocks noGrp="1"/>
          </p:cNvSpPr>
          <p:nvPr>
            <p:ph type="pic" idx="2"/>
          </p:nvPr>
        </p:nvSpPr>
        <p:spPr>
          <a:xfrm>
            <a:off x="407988" y="1439863"/>
            <a:ext cx="11376025" cy="4760912"/>
          </a:xfrm>
          <a:prstGeom prst="rect">
            <a:avLst/>
          </a:prstGeom>
          <a:solidFill>
            <a:schemeClr val="lt1"/>
          </a:solidFill>
          <a:ln>
            <a:noFill/>
          </a:ln>
        </p:spPr>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lvl1pPr marR="0" lvl="0" algn="l" rtl="0">
              <a:lnSpc>
                <a:spcPct val="90000"/>
              </a:lnSpc>
              <a:spcBef>
                <a:spcPts val="0"/>
              </a:spcBef>
              <a:spcAft>
                <a:spcPts val="0"/>
              </a:spcAft>
              <a:buClr>
                <a:schemeClr val="dk1"/>
              </a:buClr>
              <a:buSzPts val="3600"/>
              <a:buFont typeface="Arial"/>
              <a:buNone/>
              <a:defRPr sz="3600" b="1" i="0" u="none" strike="noStrike" cap="non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1" name="Google Shape;11;p33"/>
          <p:cNvPicPr preferRelativeResize="0"/>
          <p:nvPr/>
        </p:nvPicPr>
        <p:blipFill rotWithShape="1">
          <a:blip r:embed="rId24">
            <a:alphaModFix/>
          </a:blip>
          <a:srcRect/>
          <a:stretch/>
        </p:blipFill>
        <p:spPr>
          <a:xfrm>
            <a:off x="0" y="6315998"/>
            <a:ext cx="12192000" cy="542002"/>
          </a:xfrm>
          <a:prstGeom prst="rect">
            <a:avLst/>
          </a:prstGeom>
          <a:noFill/>
          <a:ln>
            <a:noFill/>
          </a:ln>
        </p:spPr>
      </p:pic>
      <p:sp>
        <p:nvSpPr>
          <p:cNvPr id="12" name="Google Shape;12;p33"/>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lvl1pPr marL="457200" marR="0" lvl="0" indent="-228600" algn="l" rtl="0">
              <a:lnSpc>
                <a:spcPct val="90000"/>
              </a:lnSpc>
              <a:spcBef>
                <a:spcPts val="1800"/>
              </a:spcBef>
              <a:spcAft>
                <a:spcPts val="0"/>
              </a:spcAft>
              <a:buClr>
                <a:srgbClr val="171717"/>
              </a:buClr>
              <a:buSzPts val="2100"/>
              <a:buFont typeface="Arial"/>
              <a:buNone/>
              <a:defRPr sz="2100" b="1" i="0" u="none" strike="noStrike" cap="none">
                <a:solidFill>
                  <a:srgbClr val="171717"/>
                </a:solidFill>
                <a:latin typeface="Arial"/>
                <a:ea typeface="Arial"/>
                <a:cs typeface="Arial"/>
                <a:sym typeface="Arial"/>
              </a:defRPr>
            </a:lvl1pPr>
            <a:lvl2pPr marL="914400" marR="0" lvl="1" indent="-342900" algn="l" rtl="0">
              <a:lnSpc>
                <a:spcPct val="100000"/>
              </a:lnSpc>
              <a:spcBef>
                <a:spcPts val="500"/>
              </a:spcBef>
              <a:spcAft>
                <a:spcPts val="0"/>
              </a:spcAft>
              <a:buClr>
                <a:srgbClr val="171717"/>
              </a:buClr>
              <a:buSzPts val="1800"/>
              <a:buFont typeface="Arial"/>
              <a:buChar char="•"/>
              <a:defRPr sz="1800" b="0" i="0" u="none" strike="noStrike" cap="none">
                <a:solidFill>
                  <a:srgbClr val="171717"/>
                </a:solidFill>
                <a:latin typeface="Arial"/>
                <a:ea typeface="Arial"/>
                <a:cs typeface="Arial"/>
                <a:sym typeface="Arial"/>
              </a:defRPr>
            </a:lvl2pPr>
            <a:lvl3pPr marL="1371600" marR="0" lvl="2" indent="-336550" algn="l" rtl="0">
              <a:lnSpc>
                <a:spcPct val="100000"/>
              </a:lnSpc>
              <a:spcBef>
                <a:spcPts val="500"/>
              </a:spcBef>
              <a:spcAft>
                <a:spcPts val="0"/>
              </a:spcAft>
              <a:buClr>
                <a:srgbClr val="171717"/>
              </a:buClr>
              <a:buSzPts val="1700"/>
              <a:buFont typeface="Arial"/>
              <a:buChar char="•"/>
              <a:defRPr sz="1700" b="0" i="0" u="none" strike="noStrike" cap="none">
                <a:solidFill>
                  <a:srgbClr val="171717"/>
                </a:solidFill>
                <a:latin typeface="Arial"/>
                <a:ea typeface="Arial"/>
                <a:cs typeface="Arial"/>
                <a:sym typeface="Arial"/>
              </a:defRPr>
            </a:lvl3pPr>
            <a:lvl4pPr marL="1828800" marR="0" lvl="3" indent="-330200" algn="l" rtl="0">
              <a:lnSpc>
                <a:spcPct val="100000"/>
              </a:lnSpc>
              <a:spcBef>
                <a:spcPts val="500"/>
              </a:spcBef>
              <a:spcAft>
                <a:spcPts val="0"/>
              </a:spcAft>
              <a:buClr>
                <a:srgbClr val="171717"/>
              </a:buClr>
              <a:buSzPts val="1600"/>
              <a:buFont typeface="Arial"/>
              <a:buChar char="•"/>
              <a:defRPr sz="1600" b="0" i="0" u="none" strike="noStrike" cap="none">
                <a:solidFill>
                  <a:srgbClr val="171717"/>
                </a:solidFill>
                <a:latin typeface="Arial"/>
                <a:ea typeface="Arial"/>
                <a:cs typeface="Arial"/>
                <a:sym typeface="Arial"/>
              </a:defRPr>
            </a:lvl4pPr>
            <a:lvl5pPr marL="2286000" marR="0" lvl="4" indent="-330200" algn="l" rtl="0">
              <a:lnSpc>
                <a:spcPct val="90000"/>
              </a:lnSpc>
              <a:spcBef>
                <a:spcPts val="500"/>
              </a:spcBef>
              <a:spcAft>
                <a:spcPts val="0"/>
              </a:spcAft>
              <a:buClr>
                <a:schemeClr val="accent6"/>
              </a:buClr>
              <a:buSzPts val="1600"/>
              <a:buFont typeface="Arial"/>
              <a:buChar char="•"/>
              <a:defRPr sz="1600" b="0" i="0" u="none" strike="noStrike" cap="none">
                <a:solidFill>
                  <a:schemeClr val="accent6"/>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3" name="Google Shape;13;p33"/>
          <p:cNvSpPr txBox="1">
            <a:spLocks noGrp="1"/>
          </p:cNvSpPr>
          <p:nvPr>
            <p:ph type="dt" idx="10"/>
          </p:nvPr>
        </p:nvSpPr>
        <p:spPr>
          <a:xfrm>
            <a:off x="3485228" y="6350851"/>
            <a:ext cx="631160" cy="365125"/>
          </a:xfrm>
          <a:prstGeom prst="rect">
            <a:avLst/>
          </a:prstGeom>
          <a:noFill/>
          <a:ln>
            <a:noFill/>
          </a:ln>
        </p:spPr>
        <p:txBody>
          <a:bodyPr spcFirstLastPara="1" wrap="square" lIns="0" tIns="0" rIns="0" bIns="0" anchor="ctr" anchorCtr="0">
            <a:noAutofit/>
          </a:bodyPr>
          <a:lstStyle>
            <a:lvl1pPr marR="0" lvl="0" algn="r" rtl="0">
              <a:spcBef>
                <a:spcPts val="0"/>
              </a:spcBef>
              <a:spcAft>
                <a:spcPts val="0"/>
              </a:spcAft>
              <a:buSzPts val="1400"/>
              <a:buNone/>
              <a:defRPr sz="1000" b="0" i="0" u="none" strike="noStrike" cap="none">
                <a:solidFill>
                  <a:schemeClr val="lt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14" name="Google Shape;14;p33"/>
          <p:cNvSpPr txBox="1">
            <a:spLocks noGrp="1"/>
          </p:cNvSpPr>
          <p:nvPr>
            <p:ph type="sldNum" idx="12"/>
          </p:nvPr>
        </p:nvSpPr>
        <p:spPr>
          <a:xfrm>
            <a:off x="11107546" y="6356350"/>
            <a:ext cx="681254" cy="365125"/>
          </a:xfrm>
          <a:prstGeom prst="rect">
            <a:avLst/>
          </a:prstGeom>
          <a:noFill/>
          <a:ln>
            <a:noFill/>
          </a:ln>
        </p:spPr>
        <p:txBody>
          <a:bodyPr spcFirstLastPara="1" wrap="square" lIns="0" tIns="0" rIns="0" bIns="0" anchor="ctr" anchorCtr="0">
            <a:noAutofit/>
          </a:bodyPr>
          <a:lstStyle>
            <a:lvl1pPr marL="0" marR="0" lvl="0" indent="0" algn="r" rtl="0">
              <a:spcBef>
                <a:spcPts val="0"/>
              </a:spcBef>
              <a:buNone/>
              <a:defRPr sz="1000" b="0" i="0" u="none" strike="noStrike" cap="none">
                <a:solidFill>
                  <a:schemeClr val="lt1"/>
                </a:solidFill>
                <a:latin typeface="Arial"/>
                <a:ea typeface="Arial"/>
                <a:cs typeface="Arial"/>
                <a:sym typeface="Arial"/>
              </a:defRPr>
            </a:lvl1pPr>
            <a:lvl2pPr marL="0" marR="0" lvl="1" indent="0" algn="r" rtl="0">
              <a:spcBef>
                <a:spcPts val="0"/>
              </a:spcBef>
              <a:buNone/>
              <a:defRPr sz="1000" b="0" i="0" u="none" strike="noStrike" cap="none">
                <a:solidFill>
                  <a:schemeClr val="lt1"/>
                </a:solidFill>
                <a:latin typeface="Arial"/>
                <a:ea typeface="Arial"/>
                <a:cs typeface="Arial"/>
                <a:sym typeface="Arial"/>
              </a:defRPr>
            </a:lvl2pPr>
            <a:lvl3pPr marL="0" marR="0" lvl="2" indent="0" algn="r" rtl="0">
              <a:spcBef>
                <a:spcPts val="0"/>
              </a:spcBef>
              <a:buNone/>
              <a:defRPr sz="1000" b="0" i="0" u="none" strike="noStrike" cap="none">
                <a:solidFill>
                  <a:schemeClr val="lt1"/>
                </a:solidFill>
                <a:latin typeface="Arial"/>
                <a:ea typeface="Arial"/>
                <a:cs typeface="Arial"/>
                <a:sym typeface="Arial"/>
              </a:defRPr>
            </a:lvl3pPr>
            <a:lvl4pPr marL="0" marR="0" lvl="3" indent="0" algn="r" rtl="0">
              <a:spcBef>
                <a:spcPts val="0"/>
              </a:spcBef>
              <a:buNone/>
              <a:defRPr sz="1000" b="0" i="0" u="none" strike="noStrike" cap="none">
                <a:solidFill>
                  <a:schemeClr val="lt1"/>
                </a:solidFill>
                <a:latin typeface="Arial"/>
                <a:ea typeface="Arial"/>
                <a:cs typeface="Arial"/>
                <a:sym typeface="Arial"/>
              </a:defRPr>
            </a:lvl4pPr>
            <a:lvl5pPr marL="0" marR="0" lvl="4" indent="0" algn="r" rtl="0">
              <a:spcBef>
                <a:spcPts val="0"/>
              </a:spcBef>
              <a:buNone/>
              <a:defRPr sz="1000" b="0" i="0" u="none" strike="noStrike" cap="none">
                <a:solidFill>
                  <a:schemeClr val="lt1"/>
                </a:solidFill>
                <a:latin typeface="Arial"/>
                <a:ea typeface="Arial"/>
                <a:cs typeface="Arial"/>
                <a:sym typeface="Arial"/>
              </a:defRPr>
            </a:lvl5pPr>
            <a:lvl6pPr marL="0" marR="0" lvl="5" indent="0" algn="r" rtl="0">
              <a:spcBef>
                <a:spcPts val="0"/>
              </a:spcBef>
              <a:buNone/>
              <a:defRPr sz="1000" b="0" i="0" u="none" strike="noStrike" cap="none">
                <a:solidFill>
                  <a:schemeClr val="lt1"/>
                </a:solidFill>
                <a:latin typeface="Arial"/>
                <a:ea typeface="Arial"/>
                <a:cs typeface="Arial"/>
                <a:sym typeface="Arial"/>
              </a:defRPr>
            </a:lvl6pPr>
            <a:lvl7pPr marL="0" marR="0" lvl="6" indent="0" algn="r" rtl="0">
              <a:spcBef>
                <a:spcPts val="0"/>
              </a:spcBef>
              <a:buNone/>
              <a:defRPr sz="1000" b="0" i="0" u="none" strike="noStrike" cap="none">
                <a:solidFill>
                  <a:schemeClr val="lt1"/>
                </a:solidFill>
                <a:latin typeface="Arial"/>
                <a:ea typeface="Arial"/>
                <a:cs typeface="Arial"/>
                <a:sym typeface="Arial"/>
              </a:defRPr>
            </a:lvl7pPr>
            <a:lvl8pPr marL="0" marR="0" lvl="7" indent="0" algn="r" rtl="0">
              <a:spcBef>
                <a:spcPts val="0"/>
              </a:spcBef>
              <a:buNone/>
              <a:defRPr sz="1000" b="0" i="0" u="none" strike="noStrike" cap="none">
                <a:solidFill>
                  <a:schemeClr val="lt1"/>
                </a:solidFill>
                <a:latin typeface="Arial"/>
                <a:ea typeface="Arial"/>
                <a:cs typeface="Arial"/>
                <a:sym typeface="Arial"/>
              </a:defRPr>
            </a:lvl8pPr>
            <a:lvl9pPr marL="0" marR="0" lvl="8" indent="0" algn="r" rtl="0">
              <a:spcBef>
                <a:spcPts val="0"/>
              </a:spcBef>
              <a:buNone/>
              <a:defRPr sz="1000" b="0" i="0" u="none" strike="noStrike" cap="none">
                <a:solidFill>
                  <a:schemeClr val="lt1"/>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fr-CH"/>
              <a:t>‹#›</a:t>
            </a:fld>
            <a:endParaRPr/>
          </a:p>
        </p:txBody>
      </p:sp>
      <p:sp>
        <p:nvSpPr>
          <p:cNvPr id="15" name="Google Shape;15;p33"/>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chemeClr val="lt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2500">
          <p15:clr>
            <a:srgbClr val="F26B43"/>
          </p15:clr>
        </p15:guide>
        <p15:guide id="16" pos="6312">
          <p15:clr>
            <a:srgbClr val="F26B43"/>
          </p15:clr>
        </p15:guide>
        <p15:guide id="17" pos="622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epflpress.org/produit/1418/9782889155088/entre-deux-infinis"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hyperlink" Target="https://www.youtube.com/watch?v=1dh2UL7R9II"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cernbox.cern.ch/remote.php/dav/public-files/ZkrkDssPSRsHfSL/2023/PROPOSALS/Philippe%20Lebrun/RESUME%20Visibilit%C3%A9%20des%20montagnes%20lointaines.pdf"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hyperlink" Target="https://home.web.cern.ch/events/projection-du-film-master-nobel-et-rebelle" TargetMode="External"/><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hyperlink" Target="https://vimeo.com/645716759/f902f6c71b"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cernbox.cern.ch/pdf-viewer/public/ZkrkDssPSRsHfSL/2023/PROPOSALS/Hallet%20Eghayan/Danser%20avec%20l%27e%CC%81volution%20-%20Dossier%20V6_compressed.pdf"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hyperlink" Target="https://www.magicacademy.co.uk/shows/"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hyperlink" Target="https://www.holidayscalendar.com/event/world-space-week/"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 Id="rId5" Type="http://schemas.openxmlformats.org/officeDocument/2006/relationships/image" Target="../media/image15.png"/><Relationship Id="rId4" Type="http://schemas.openxmlformats.org/officeDocument/2006/relationships/hyperlink" Target="https://www.esa.int/Science_Exploration/Human_and_Robotic_Exploration/Astronauts/Slawosz_Uznanski"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lessensdesmots.eu/la-collection-binome" TargetMode="External"/><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hyperlink" Target="https://www.jermynstreettheatre.co.uk/show/farm-hall/" TargetMode="External"/><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global-ambassadors.org/people/dahlia-wilde/" TargetMode="External"/><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editions-observatoire.com/content/Les_algorithmes_font-ils_la_loi#:~:text=Une%20chose%20demeure%20cependant%20certaine,de%20transparence%20et%20d'%C3%A9quit%C3%A9."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cfa.harvard.edu/itc/" TargetMode="External"/><Relationship Id="rId7" Type="http://schemas.openxmlformats.org/officeDocument/2006/relationships/hyperlink" Target="https://www.smithsonianmag.com/science-nature/wonder-avi-loeb-180978579/"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ites.nationalacademies.org/BPA/BPA_048420" TargetMode="External"/><Relationship Id="rId5" Type="http://schemas.openxmlformats.org/officeDocument/2006/relationships/hyperlink" Target="http://breakthroughinitiatives.org/Leaders/3" TargetMode="External"/><Relationship Id="rId4" Type="http://schemas.openxmlformats.org/officeDocument/2006/relationships/hyperlink" Target="https://bhi.fas.harvard.edu/"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oogle.com/search?q=cern+quantum+initiative&amp;rlz=1C5CHFA_enCH503CH504&amp;oq=cern+quantum+ini&amp;aqs=chrome.0.0i512j69i57j0i390i650l5.5069j1j1&amp;sourceid=chrome&amp;ie=UTF-8#:~:text=CERN%20QTI%3A%20Welcome,https%3A//quantum.cern"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4.png"/><Relationship Id="rId4" Type="http://schemas.openxmlformats.org/officeDocument/2006/relationships/hyperlink" Target="https://sparks.cern/"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ernbox.cern.ch/remote.php/dav/public-files/ZkrkDssPSRsHfSL/2023/PROPOSALS/CineGlobe2023-ProjetDe%CC%81taille%CC%81.v2.pdf" TargetMode="External"/><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hyperlink" Target="https://en.wikipedia.org/wiki/Michel_Mayor#cite_note-5" TargetMode="External"/><Relationship Id="rId3" Type="http://schemas.openxmlformats.org/officeDocument/2006/relationships/hyperlink" Target="https://acrobat.adobe.com/link/track?uri=urn%3Aaaid%3Ascds%3AUS%3Af71fb7ab-fc23-38c4-b492-754310334240&amp;viewer%21megaVerb=group-discover" TargetMode="External"/><Relationship Id="rId7" Type="http://schemas.openxmlformats.org/officeDocument/2006/relationships/hyperlink" Target="https://en.wikipedia.org/wiki/51_Pegasi"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hyperlink" Target="https://en.wikipedia.org/wiki/Extrasolar_planet" TargetMode="External"/><Relationship Id="rId5" Type="http://schemas.openxmlformats.org/officeDocument/2006/relationships/hyperlink" Target="https://en.wikipedia.org/wiki/51_Pegasi_b" TargetMode="External"/><Relationship Id="rId10" Type="http://schemas.openxmlformats.org/officeDocument/2006/relationships/image" Target="../media/image7.png"/><Relationship Id="rId4" Type="http://schemas.openxmlformats.org/officeDocument/2006/relationships/hyperlink" Target="https://en.wikipedia.org/wiki/Didier_Queloz" TargetMode="External"/><Relationship Id="rId9" Type="http://schemas.openxmlformats.org/officeDocument/2006/relationships/hyperlink" Target="https://en.wikipedia.org/wiki/Michel_Mayor#cite_note-6"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
          <p:cNvSpPr txBox="1">
            <a:spLocks noGrp="1"/>
          </p:cNvSpPr>
          <p:nvPr>
            <p:ph type="ctrTitle"/>
          </p:nvPr>
        </p:nvSpPr>
        <p:spPr>
          <a:xfrm>
            <a:off x="407987" y="3429000"/>
            <a:ext cx="11376025" cy="2153265"/>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lt1"/>
              </a:buClr>
              <a:buSzPts val="5000"/>
              <a:buFont typeface="Arial"/>
              <a:buNone/>
            </a:pPr>
            <a:r>
              <a:rPr lang="fr-CH"/>
              <a:t>Public Events Committee</a:t>
            </a:r>
            <a:endParaRPr/>
          </a:p>
        </p:txBody>
      </p:sp>
      <p:sp>
        <p:nvSpPr>
          <p:cNvPr id="171" name="Google Shape;171;p1"/>
          <p:cNvSpPr txBox="1">
            <a:spLocks noGrp="1"/>
          </p:cNvSpPr>
          <p:nvPr>
            <p:ph type="subTitle" idx="1"/>
          </p:nvPr>
        </p:nvSpPr>
        <p:spPr>
          <a:xfrm>
            <a:off x="407988" y="5700252"/>
            <a:ext cx="11376026" cy="803787"/>
          </a:xfrm>
          <a:prstGeom prst="rect">
            <a:avLst/>
          </a:prstGeom>
          <a:noFill/>
          <a:ln>
            <a:noFill/>
          </a:ln>
        </p:spPr>
        <p:txBody>
          <a:bodyPr spcFirstLastPara="1" wrap="square" lIns="0" tIns="0" rIns="0" bIns="0" anchor="t" anchorCtr="0">
            <a:noAutofit/>
          </a:bodyPr>
          <a:lstStyle/>
          <a:p>
            <a:pPr marL="0" lvl="0" indent="0" algn="r" rtl="0">
              <a:lnSpc>
                <a:spcPct val="90000"/>
              </a:lnSpc>
              <a:spcBef>
                <a:spcPts val="0"/>
              </a:spcBef>
              <a:spcAft>
                <a:spcPts val="0"/>
              </a:spcAft>
              <a:buClr>
                <a:schemeClr val="lt1"/>
              </a:buClr>
              <a:buSzPts val="2000"/>
              <a:buNone/>
            </a:pPr>
            <a:r>
              <a:rPr lang="fr-CH"/>
              <a:t>26 July 2022</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p17"/>
          <p:cNvSpPr txBox="1">
            <a:spLocks noGrp="1"/>
          </p:cNvSpPr>
          <p:nvPr>
            <p:ph type="title"/>
          </p:nvPr>
        </p:nvSpPr>
        <p:spPr>
          <a:xfrm>
            <a:off x="407989" y="373593"/>
            <a:ext cx="723851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Talk (book) – “Entre deux infinis” </a:t>
            </a:r>
            <a:br>
              <a:rPr lang="fr-CH"/>
            </a:br>
            <a:r>
              <a:rPr lang="fr-CH"/>
              <a:t>by Gianfranco Bertone</a:t>
            </a:r>
            <a:br>
              <a:rPr lang="fr-CH"/>
            </a:br>
            <a:endParaRPr/>
          </a:p>
        </p:txBody>
      </p:sp>
      <p:sp>
        <p:nvSpPr>
          <p:cNvPr id="240" name="Google Shape;240;p17"/>
          <p:cNvSpPr txBox="1">
            <a:spLocks noGrp="1"/>
          </p:cNvSpPr>
          <p:nvPr>
            <p:ph type="body" idx="1"/>
          </p:nvPr>
        </p:nvSpPr>
        <p:spPr>
          <a:xfrm>
            <a:off x="407987" y="1598658"/>
            <a:ext cx="7238517" cy="4608512"/>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chemeClr val="dk2"/>
              </a:buClr>
              <a:buSzPts val="1200"/>
              <a:buNone/>
            </a:pPr>
            <a:r>
              <a:rPr lang="fr-CH" sz="1200">
                <a:solidFill>
                  <a:schemeClr val="dk2"/>
                </a:solidFill>
              </a:rPr>
              <a:t>Dates</a:t>
            </a:r>
            <a:r>
              <a:rPr lang="fr-CH" sz="1200" b="0">
                <a:solidFill>
                  <a:schemeClr val="dk2"/>
                </a:solidFill>
              </a:rPr>
              <a:t>: </a:t>
            </a:r>
            <a:r>
              <a:rPr lang="fr-CH" sz="1200" b="0" i="0">
                <a:solidFill>
                  <a:srgbClr val="000000"/>
                </a:solidFill>
                <a:highlight>
                  <a:srgbClr val="FFFF00"/>
                </a:highlight>
                <a:latin typeface="Arial"/>
                <a:ea typeface="Arial"/>
                <a:cs typeface="Arial"/>
                <a:sym typeface="Arial"/>
              </a:rPr>
              <a:t>31 May</a:t>
            </a:r>
            <a:r>
              <a:rPr lang="fr-CH" sz="1200" b="0">
                <a:solidFill>
                  <a:srgbClr val="000000"/>
                </a:solidFill>
                <a:highlight>
                  <a:srgbClr val="FFFF00"/>
                </a:highlight>
                <a:latin typeface="Arial"/>
                <a:ea typeface="Arial"/>
                <a:cs typeface="Arial"/>
                <a:sym typeface="Arial"/>
              </a:rPr>
              <a:t>, </a:t>
            </a:r>
            <a:r>
              <a:rPr lang="fr-CH" sz="1200" b="0" i="0">
                <a:solidFill>
                  <a:srgbClr val="000000"/>
                </a:solidFill>
                <a:highlight>
                  <a:srgbClr val="FFFF00"/>
                </a:highlight>
                <a:latin typeface="Arial"/>
                <a:ea typeface="Arial"/>
                <a:cs typeface="Arial"/>
                <a:sym typeface="Arial"/>
              </a:rPr>
              <a:t>1 and 2 </a:t>
            </a:r>
            <a:r>
              <a:rPr lang="fr-CH" sz="1200" b="0">
                <a:solidFill>
                  <a:srgbClr val="000000"/>
                </a:solidFill>
                <a:highlight>
                  <a:srgbClr val="FFFF00"/>
                </a:highlight>
                <a:latin typeface="Arial"/>
                <a:ea typeface="Arial"/>
                <a:cs typeface="Arial"/>
                <a:sym typeface="Arial"/>
              </a:rPr>
              <a:t>J</a:t>
            </a:r>
            <a:r>
              <a:rPr lang="fr-CH" sz="1200" b="0" i="0">
                <a:solidFill>
                  <a:srgbClr val="000000"/>
                </a:solidFill>
                <a:highlight>
                  <a:srgbClr val="FFFF00"/>
                </a:highlight>
                <a:latin typeface="Arial"/>
                <a:ea typeface="Arial"/>
                <a:cs typeface="Arial"/>
                <a:sym typeface="Arial"/>
              </a:rPr>
              <a:t>une /  </a:t>
            </a:r>
            <a:r>
              <a:rPr lang="fr-CH" sz="1200">
                <a:solidFill>
                  <a:schemeClr val="dk2"/>
                </a:solidFill>
              </a:rPr>
              <a:t>Theme: </a:t>
            </a:r>
            <a:r>
              <a:rPr lang="fr-CH" sz="1200" b="0">
                <a:solidFill>
                  <a:schemeClr val="dk2"/>
                </a:solidFill>
              </a:rPr>
              <a:t>Gravitation waves / </a:t>
            </a:r>
            <a:r>
              <a:rPr lang="fr-CH" sz="1200">
                <a:solidFill>
                  <a:schemeClr val="dk2"/>
                </a:solidFill>
              </a:rPr>
              <a:t>Comms hook: ?</a:t>
            </a:r>
            <a:endParaRPr sz="1200">
              <a:solidFill>
                <a:schemeClr val="dk2"/>
              </a:solidFill>
              <a:highlight>
                <a:srgbClr val="FFFF00"/>
              </a:highlight>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Proposed by</a:t>
            </a:r>
            <a:r>
              <a:rPr lang="fr-CH" sz="1200" b="0">
                <a:solidFill>
                  <a:schemeClr val="dk2"/>
                </a:solidFill>
              </a:rPr>
              <a:t>: EPFL</a:t>
            </a:r>
            <a:endParaRPr sz="1200"/>
          </a:p>
          <a:p>
            <a:pPr marL="48767" lvl="0" indent="0" algn="l" rtl="0">
              <a:lnSpc>
                <a:spcPct val="90000"/>
              </a:lnSpc>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 </a:t>
            </a:r>
            <a:r>
              <a:rPr lang="fr-CH" sz="1200" b="0" i="0">
                <a:solidFill>
                  <a:srgbClr val="272E3B"/>
                </a:solidFill>
                <a:latin typeface="Roboto"/>
                <a:ea typeface="Roboto"/>
                <a:cs typeface="Roboto"/>
                <a:sym typeface="Roboto"/>
              </a:rPr>
              <a:t>Dans ce livre, Gianfranco Bertone expose l’extraordinaire potentiel de l’« astronomie multimessager », une nouvelle discipline fondée sur l’observation de la lumière émise par les objets célestes combinée à l’analyse d’autres « messages » provenant de l’espace, comme les ondes gravitationnelles, les neutrinos et les rayons cosmiques. Il nous entraîne dans une aventure scientifique passionnante, entre l’infiniment grand de l’Univers et l’infiniment petit des particules élémentaires.</a:t>
            </a:r>
            <a:endParaRPr sz="1200"/>
          </a:p>
          <a:p>
            <a:pPr marL="48766" lvl="0" indent="0" algn="l" rtl="0">
              <a:lnSpc>
                <a:spcPct val="90000"/>
              </a:lnSpc>
              <a:spcBef>
                <a:spcPts val="2200"/>
              </a:spcBef>
              <a:spcAft>
                <a:spcPts val="0"/>
              </a:spcAft>
              <a:buClr>
                <a:srgbClr val="272E3B"/>
              </a:buClr>
              <a:buSzPts val="1050"/>
              <a:buNone/>
            </a:pPr>
            <a:r>
              <a:rPr lang="fr-CH" sz="1200">
                <a:solidFill>
                  <a:srgbClr val="272E3B"/>
                </a:solidFill>
                <a:latin typeface="Roboto"/>
                <a:ea typeface="Roboto"/>
                <a:cs typeface="Roboto"/>
                <a:sym typeface="Roboto"/>
              </a:rPr>
              <a:t>Speaker: </a:t>
            </a:r>
            <a:r>
              <a:rPr lang="fr-CH" sz="1200" b="0">
                <a:solidFill>
                  <a:srgbClr val="272E3B"/>
                </a:solidFill>
                <a:latin typeface="Roboto"/>
                <a:ea typeface="Roboto"/>
                <a:cs typeface="Roboto"/>
                <a:sym typeface="Roboto"/>
              </a:rPr>
              <a:t>Professor of Theoretical Astroparticle Physics at the Center of Excellence in Gravitation and Astroparticle Physics of the U. of Amsterdam, GRAPPA (Gravitation, AstroParticle Physics Amsterdam), where he leads a research team investigating topics at the interface between particle physics and cosmology. Founding director of the European Consortium for Astroparticle Physics (EuCAPT).</a:t>
            </a:r>
            <a:endParaRPr sz="1200" b="0">
              <a:solidFill>
                <a:srgbClr val="272E3B"/>
              </a:solidFill>
              <a:latin typeface="Roboto"/>
              <a:ea typeface="Roboto"/>
              <a:cs typeface="Roboto"/>
              <a:sym typeface="Roboto"/>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Format: </a:t>
            </a:r>
            <a:r>
              <a:rPr lang="fr-CH" sz="1200" b="0">
                <a:solidFill>
                  <a:schemeClr val="dk2"/>
                </a:solidFill>
              </a:rPr>
              <a:t>talk  /  </a:t>
            </a:r>
            <a:r>
              <a:rPr lang="fr-CH" sz="1200">
                <a:solidFill>
                  <a:schemeClr val="dk2"/>
                </a:solidFill>
              </a:rPr>
              <a:t>Duration:</a:t>
            </a:r>
            <a:r>
              <a:rPr lang="fr-CH" sz="1200" b="0">
                <a:solidFill>
                  <a:schemeClr val="dk2"/>
                </a:solidFill>
              </a:rPr>
              <a:t>  90 min / </a:t>
            </a:r>
            <a:r>
              <a:rPr lang="fr-CH" sz="1200">
                <a:solidFill>
                  <a:schemeClr val="dk2"/>
                </a:solidFill>
              </a:rPr>
              <a:t>Audience</a:t>
            </a:r>
            <a:r>
              <a:rPr lang="fr-CH" sz="1200" b="0">
                <a:solidFill>
                  <a:schemeClr val="dk2"/>
                </a:solidFill>
              </a:rPr>
              <a:t>: General interested public  / </a:t>
            </a:r>
            <a:r>
              <a:rPr lang="fr-CH" sz="1200">
                <a:solidFill>
                  <a:schemeClr val="dk2"/>
                </a:solidFill>
              </a:rPr>
              <a:t>Gender</a:t>
            </a:r>
            <a:r>
              <a:rPr lang="fr-CH" sz="1200" b="0">
                <a:solidFill>
                  <a:schemeClr val="dk2"/>
                </a:solidFill>
              </a:rPr>
              <a:t>: M  / </a:t>
            </a:r>
            <a:r>
              <a:rPr lang="fr-CH" sz="1200">
                <a:solidFill>
                  <a:schemeClr val="dk2"/>
                </a:solidFill>
              </a:rPr>
              <a:t>Language</a:t>
            </a:r>
            <a:r>
              <a:rPr lang="fr-CH" sz="1200" b="0">
                <a:solidFill>
                  <a:schemeClr val="dk2"/>
                </a:solidFill>
              </a:rPr>
              <a:t>:  FR</a:t>
            </a:r>
            <a:endParaRPr sz="1200"/>
          </a:p>
          <a:p>
            <a:pPr marL="48767" lvl="0" indent="0" algn="l" rtl="0">
              <a:lnSpc>
                <a:spcPct val="100000"/>
              </a:lnSpc>
              <a:spcBef>
                <a:spcPts val="400"/>
              </a:spcBef>
              <a:spcAft>
                <a:spcPts val="0"/>
              </a:spcAft>
              <a:buClr>
                <a:schemeClr val="dk2"/>
              </a:buClr>
              <a:buSzPts val="1200"/>
              <a:buNone/>
            </a:pPr>
            <a:r>
              <a:rPr lang="fr-CH" sz="1200" b="0">
                <a:solidFill>
                  <a:schemeClr val="dk2"/>
                </a:solidFill>
              </a:rPr>
              <a:t>	</a:t>
            </a:r>
            <a:endParaRPr sz="1200"/>
          </a:p>
          <a:p>
            <a:pPr marL="48766" lvl="0" indent="0" algn="l" rtl="0">
              <a:lnSpc>
                <a:spcPct val="100000"/>
              </a:lnSpc>
              <a:spcBef>
                <a:spcPts val="0"/>
              </a:spcBef>
              <a:spcAft>
                <a:spcPts val="0"/>
              </a:spcAft>
              <a:buClr>
                <a:schemeClr val="dk2"/>
              </a:buClr>
              <a:buSzPts val="1200"/>
              <a:buNone/>
            </a:pPr>
            <a:r>
              <a:rPr lang="fr-CH" sz="1200">
                <a:solidFill>
                  <a:schemeClr val="dk2"/>
                </a:solidFill>
              </a:rPr>
              <a:t>Cost</a:t>
            </a:r>
            <a:r>
              <a:rPr lang="fr-CH" sz="1200" b="0">
                <a:solidFill>
                  <a:schemeClr val="dk2"/>
                </a:solidFill>
              </a:rPr>
              <a:t>: none</a:t>
            </a:r>
            <a:endParaRPr sz="1200" b="0">
              <a:solidFill>
                <a:schemeClr val="dk2"/>
              </a:solidFill>
            </a:endParaRPr>
          </a:p>
          <a:p>
            <a:pPr marL="0" lvl="0" indent="0" algn="l" rtl="0">
              <a:lnSpc>
                <a:spcPct val="90000"/>
              </a:lnSpc>
              <a:spcBef>
                <a:spcPts val="1800"/>
              </a:spcBef>
              <a:spcAft>
                <a:spcPts val="0"/>
              </a:spcAft>
              <a:buClr>
                <a:srgbClr val="000000"/>
              </a:buClr>
              <a:buSzPts val="1050"/>
              <a:buNone/>
            </a:pPr>
            <a:r>
              <a:rPr lang="fr-CH" sz="1200" b="0" i="0" u="sng">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About the book: https://www.epflpress.org/produit/1418/9782889155088/entre-deux-infinis</a:t>
            </a:r>
            <a:r>
              <a:rPr lang="fr-CH" sz="1200" b="0" i="0">
                <a:solidFill>
                  <a:srgbClr val="000000"/>
                </a:solidFill>
                <a:latin typeface="Arial"/>
                <a:ea typeface="Arial"/>
                <a:cs typeface="Arial"/>
                <a:sym typeface="Arial"/>
              </a:rPr>
              <a:t> </a:t>
            </a:r>
            <a:r>
              <a:rPr lang="fr-CH" sz="1200"/>
              <a:t> and abuot the </a:t>
            </a:r>
            <a:r>
              <a:rPr lang="fr-CH" sz="1200" b="0">
                <a:solidFill>
                  <a:srgbClr val="000000"/>
                </a:solidFill>
                <a:latin typeface="Arial"/>
                <a:ea typeface="Arial"/>
                <a:cs typeface="Arial"/>
                <a:sym typeface="Arial"/>
              </a:rPr>
              <a:t>Speaker: </a:t>
            </a:r>
            <a:r>
              <a:rPr lang="fr-CH" sz="1200" b="0" u="sng">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https://www.youtube.com/watch?v=1dh2UL7R9II</a:t>
            </a:r>
            <a:r>
              <a:rPr lang="fr-CH" sz="1200" b="0">
                <a:solidFill>
                  <a:srgbClr val="000000"/>
                </a:solidFill>
                <a:latin typeface="Arial"/>
                <a:ea typeface="Arial"/>
                <a:cs typeface="Arial"/>
                <a:sym typeface="Arial"/>
              </a:rPr>
              <a:t> </a:t>
            </a:r>
            <a:endParaRPr sz="1200"/>
          </a:p>
        </p:txBody>
      </p:sp>
      <p:pic>
        <p:nvPicPr>
          <p:cNvPr id="241" name="Google Shape;241;p17"/>
          <p:cNvPicPr preferRelativeResize="0">
            <a:picLocks noGrp="1"/>
          </p:cNvPicPr>
          <p:nvPr>
            <p:ph type="pic" idx="2"/>
          </p:nvPr>
        </p:nvPicPr>
        <p:blipFill rotWithShape="1">
          <a:blip r:embed="rId5">
            <a:alphaModFix/>
          </a:blip>
          <a:srcRect t="2686" b="2333"/>
          <a:stretch/>
        </p:blipFill>
        <p:spPr>
          <a:xfrm>
            <a:off x="7797800" y="136525"/>
            <a:ext cx="4394200" cy="6070645"/>
          </a:xfrm>
          <a:prstGeom prst="rect">
            <a:avLst/>
          </a:prstGeom>
          <a:solidFill>
            <a:schemeClr val="lt1"/>
          </a:solidFill>
          <a:ln>
            <a:noFill/>
          </a:ln>
        </p:spPr>
      </p:pic>
      <p:sp>
        <p:nvSpPr>
          <p:cNvPr id="242" name="Google Shape;242;p17"/>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18"/>
          <p:cNvSpPr txBox="1">
            <a:spLocks noGrp="1"/>
          </p:cNvSpPr>
          <p:nvPr>
            <p:ph type="title"/>
          </p:nvPr>
        </p:nvSpPr>
        <p:spPr>
          <a:xfrm>
            <a:off x="407989" y="373593"/>
            <a:ext cx="11412950"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Talk - Visibilité des montagnes lointaines, figure de la Terre &amp; dimensions atomiques by Philippe Lebrun</a:t>
            </a:r>
            <a:endParaRPr/>
          </a:p>
        </p:txBody>
      </p:sp>
      <p:sp>
        <p:nvSpPr>
          <p:cNvPr id="249" name="Google Shape;249;p18"/>
          <p:cNvSpPr txBox="1">
            <a:spLocks noGrp="1"/>
          </p:cNvSpPr>
          <p:nvPr>
            <p:ph type="body" idx="1"/>
          </p:nvPr>
        </p:nvSpPr>
        <p:spPr>
          <a:xfrm>
            <a:off x="407987" y="1598658"/>
            <a:ext cx="7238517" cy="4608512"/>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chemeClr val="dk2"/>
              </a:buClr>
              <a:buSzPts val="1200"/>
              <a:buNone/>
            </a:pPr>
            <a:r>
              <a:rPr lang="fr-CH" sz="1200">
                <a:solidFill>
                  <a:schemeClr val="dk2"/>
                </a:solidFill>
              </a:rPr>
              <a:t>Dates: xx / Comms hooks: xx / Theme: science </a:t>
            </a:r>
            <a:r>
              <a:rPr lang="fr-CH" sz="1200" b="0">
                <a:solidFill>
                  <a:schemeClr val="dk2"/>
                </a:solidFill>
              </a:rPr>
              <a:t>/ </a:t>
            </a:r>
            <a:r>
              <a:rPr lang="fr-CH" sz="1200">
                <a:solidFill>
                  <a:schemeClr val="dk2"/>
                </a:solidFill>
              </a:rPr>
              <a:t>Comms hook: ?</a:t>
            </a:r>
            <a:endParaRPr sz="1200"/>
          </a:p>
          <a:p>
            <a:pPr marL="48767" lvl="0" indent="0" algn="l" rtl="0">
              <a:lnSpc>
                <a:spcPct val="90000"/>
              </a:lnSpc>
              <a:spcBef>
                <a:spcPts val="2200"/>
              </a:spcBef>
              <a:spcAft>
                <a:spcPts val="0"/>
              </a:spcAft>
              <a:buClr>
                <a:schemeClr val="dk2"/>
              </a:buClr>
              <a:buSzPts val="1200"/>
              <a:buNone/>
            </a:pPr>
            <a:r>
              <a:rPr lang="fr-CH" sz="1200">
                <a:solidFill>
                  <a:schemeClr val="dk2"/>
                </a:solidFill>
              </a:rPr>
              <a:t>Proposed by</a:t>
            </a:r>
            <a:r>
              <a:rPr lang="fr-CH" sz="1200" b="0">
                <a:solidFill>
                  <a:schemeClr val="dk2"/>
                </a:solidFill>
              </a:rPr>
              <a:t>: self</a:t>
            </a:r>
            <a:endParaRPr sz="1200"/>
          </a:p>
          <a:p>
            <a:pPr marL="48766" lvl="0" indent="0" algn="l" rtl="0">
              <a:lnSpc>
                <a:spcPct val="90000"/>
              </a:lnSpc>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 Deux effets distincts limitent la visibilité des montagnes lointaines : la rotondité de la Terre, connue depuis l’Antiquité et le Moyen-Age, qui fait disparaître les coques des navires derrière l’horizon marin et limite la portée des phares (Aristote, Strabon, Pline l’Ancien, Cléomède, Johannes de Sacrobosco), et la combinaison de l’absorption et de la diffusion de la lumière par l’atmosphère, observée dès le 18</a:t>
            </a:r>
            <a:r>
              <a:rPr lang="fr-CH" sz="1200" b="0" baseline="30000">
                <a:solidFill>
                  <a:schemeClr val="dk2"/>
                </a:solidFill>
              </a:rPr>
              <a:t>ème</a:t>
            </a:r>
            <a:r>
              <a:rPr lang="fr-CH" sz="1200" b="0">
                <a:solidFill>
                  <a:schemeClr val="dk2"/>
                </a:solidFill>
              </a:rPr>
              <a:t> siècle (Bouguer, Lambert) et expliquée au 19ème siècle en liaison avec le développement de l’hypothèse atomique et moléculaire (Maxwell, Rayleigh). Après ces rappels historiques, nous illustrerons ces effets à l’aide d’exemples – certains spectaculaires – dans les Alpes, et montrerons comment la distance maximale de visibilité limitée par la diffusion atmosphérique permet d’estimer la dimension des atomes et molécules, question qui a longtemps constitué la pierre d’achoppement de la théorie atomique.</a:t>
            </a:r>
            <a:endParaRPr sz="1200" b="0">
              <a:solidFill>
                <a:schemeClr val="dk2"/>
              </a:solidFill>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Speaker: </a:t>
            </a:r>
            <a:r>
              <a:rPr lang="fr-CH" sz="1200" b="0">
                <a:solidFill>
                  <a:schemeClr val="dk2"/>
                </a:solidFill>
              </a:rPr>
              <a:t>Spécialisé dans le domaine des aimants supraconducteurs et de la cryogénie, il a dirigé le département « Technologies des accélérateurs » pendant la construction du Grand Collisionneur de Hadrons (LHC).</a:t>
            </a:r>
            <a:endParaRPr sz="1200" b="0">
              <a:solidFill>
                <a:schemeClr val="dk2"/>
              </a:solidFill>
            </a:endParaRPr>
          </a:p>
          <a:p>
            <a:pPr marL="48766" lvl="0" indent="0" algn="l" rtl="0">
              <a:lnSpc>
                <a:spcPct val="90000"/>
              </a:lnSpc>
              <a:spcBef>
                <a:spcPts val="2200"/>
              </a:spcBef>
              <a:spcAft>
                <a:spcPts val="0"/>
              </a:spcAft>
              <a:buClr>
                <a:schemeClr val="dk2"/>
              </a:buClr>
              <a:buSzPts val="1200"/>
              <a:buNone/>
            </a:pPr>
            <a:r>
              <a:rPr lang="fr-CH" sz="1200">
                <a:solidFill>
                  <a:schemeClr val="dk2"/>
                </a:solidFill>
              </a:rPr>
              <a:t>Format:</a:t>
            </a:r>
            <a:r>
              <a:rPr lang="fr-CH" sz="1200" b="0">
                <a:solidFill>
                  <a:schemeClr val="dk2"/>
                </a:solidFill>
              </a:rPr>
              <a:t> Talk / </a:t>
            </a:r>
            <a:r>
              <a:rPr lang="fr-CH" sz="1200">
                <a:solidFill>
                  <a:schemeClr val="dk2"/>
                </a:solidFill>
              </a:rPr>
              <a:t>Duration:</a:t>
            </a:r>
            <a:r>
              <a:rPr lang="fr-CH" sz="1200" b="0">
                <a:solidFill>
                  <a:schemeClr val="dk2"/>
                </a:solidFill>
              </a:rPr>
              <a:t> 90 min / </a:t>
            </a:r>
            <a:r>
              <a:rPr lang="fr-CH" sz="1200">
                <a:solidFill>
                  <a:schemeClr val="dk2"/>
                </a:solidFill>
              </a:rPr>
              <a:t>Audience</a:t>
            </a:r>
            <a:r>
              <a:rPr lang="fr-CH" sz="1200" b="0">
                <a:solidFill>
                  <a:schemeClr val="dk2"/>
                </a:solidFill>
              </a:rPr>
              <a:t>: Interested local audience  / </a:t>
            </a:r>
            <a:r>
              <a:rPr lang="fr-CH" sz="1200">
                <a:solidFill>
                  <a:schemeClr val="dk2"/>
                </a:solidFill>
              </a:rPr>
              <a:t>Gender</a:t>
            </a:r>
            <a:r>
              <a:rPr lang="fr-CH" sz="1200" b="0">
                <a:solidFill>
                  <a:schemeClr val="dk2"/>
                </a:solidFill>
              </a:rPr>
              <a:t>: M  / </a:t>
            </a:r>
            <a:r>
              <a:rPr lang="fr-CH" sz="1200">
                <a:solidFill>
                  <a:schemeClr val="dk2"/>
                </a:solidFill>
              </a:rPr>
              <a:t>Language</a:t>
            </a:r>
            <a:r>
              <a:rPr lang="fr-CH" sz="1200" b="0">
                <a:solidFill>
                  <a:schemeClr val="dk2"/>
                </a:solidFill>
              </a:rPr>
              <a:t>:  FR</a:t>
            </a:r>
            <a:endParaRPr sz="1200"/>
          </a:p>
          <a:p>
            <a:pPr marL="48766" lvl="0" indent="0" algn="l" rtl="0">
              <a:lnSpc>
                <a:spcPct val="100000"/>
              </a:lnSpc>
              <a:spcBef>
                <a:spcPts val="0"/>
              </a:spcBef>
              <a:spcAft>
                <a:spcPts val="0"/>
              </a:spcAft>
              <a:buClr>
                <a:schemeClr val="dk2"/>
              </a:buClr>
              <a:buSzPts val="1200"/>
              <a:buNone/>
            </a:pPr>
            <a:r>
              <a:rPr lang="fr-CH" sz="1200">
                <a:solidFill>
                  <a:schemeClr val="dk2"/>
                </a:solidFill>
              </a:rPr>
              <a:t>Costs</a:t>
            </a:r>
            <a:r>
              <a:rPr lang="fr-CH" sz="1200" b="0">
                <a:solidFill>
                  <a:schemeClr val="dk2"/>
                </a:solidFill>
              </a:rPr>
              <a:t>: none</a:t>
            </a:r>
            <a:endParaRPr sz="1200"/>
          </a:p>
          <a:p>
            <a:pPr marL="48766" lvl="0" indent="0" algn="l" rtl="0">
              <a:lnSpc>
                <a:spcPct val="100000"/>
              </a:lnSpc>
              <a:spcBef>
                <a:spcPts val="0"/>
              </a:spcBef>
              <a:spcAft>
                <a:spcPts val="0"/>
              </a:spcAft>
              <a:buClr>
                <a:schemeClr val="dk2"/>
              </a:buClr>
              <a:buSzPts val="1200"/>
              <a:buNone/>
            </a:pPr>
            <a:r>
              <a:rPr lang="fr-CH" sz="1200"/>
              <a:t>Link to proposal: </a:t>
            </a:r>
            <a:r>
              <a:rPr lang="fr-CH" sz="1200" u="sng">
                <a:solidFill>
                  <a:schemeClr val="hlink"/>
                </a:solidFill>
                <a:hlinkClick r:id="rId3"/>
              </a:rPr>
              <a:t>https://cernbox.cern.ch/remote.php/dav/public-files/ZkrkDssPSRsHfSL/2023/PROPOSALS/Philippe Lebrun/RESUME Visibilité des montagnes lointaines.pdf</a:t>
            </a:r>
            <a:r>
              <a:rPr lang="fr-CH" sz="1200"/>
              <a:t> </a:t>
            </a:r>
            <a:endParaRPr sz="1200"/>
          </a:p>
        </p:txBody>
      </p:sp>
      <p:pic>
        <p:nvPicPr>
          <p:cNvPr id="250" name="Google Shape;250;p18"/>
          <p:cNvPicPr preferRelativeResize="0">
            <a:picLocks noGrp="1"/>
          </p:cNvPicPr>
          <p:nvPr>
            <p:ph type="pic" idx="2"/>
          </p:nvPr>
        </p:nvPicPr>
        <p:blipFill rotWithShape="1">
          <a:blip r:embed="rId4">
            <a:alphaModFix/>
          </a:blip>
          <a:srcRect l="5224" r="5224"/>
          <a:stretch/>
        </p:blipFill>
        <p:spPr>
          <a:xfrm>
            <a:off x="7797800" y="1593850"/>
            <a:ext cx="4394200" cy="4608513"/>
          </a:xfrm>
          <a:prstGeom prst="rect">
            <a:avLst/>
          </a:prstGeom>
          <a:solidFill>
            <a:schemeClr val="lt1"/>
          </a:solidFill>
          <a:ln>
            <a:noFill/>
          </a:ln>
        </p:spPr>
      </p:pic>
      <p:sp>
        <p:nvSpPr>
          <p:cNvPr id="251" name="Google Shape;251;p18"/>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6"/>
          <p:cNvSpPr txBox="1">
            <a:spLocks noGrp="1"/>
          </p:cNvSpPr>
          <p:nvPr>
            <p:ph type="title"/>
          </p:nvPr>
        </p:nvSpPr>
        <p:spPr>
          <a:xfrm>
            <a:off x="407989" y="373593"/>
            <a:ext cx="723851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Film – “Master Nobel et Rebelle” </a:t>
            </a:r>
            <a:br>
              <a:rPr lang="fr-CH"/>
            </a:br>
            <a:r>
              <a:rPr lang="fr-CH"/>
              <a:t>Englert documentary</a:t>
            </a:r>
            <a:br>
              <a:rPr lang="fr-CH"/>
            </a:br>
            <a:endParaRPr/>
          </a:p>
        </p:txBody>
      </p:sp>
      <p:sp>
        <p:nvSpPr>
          <p:cNvPr id="258" name="Google Shape;258;p16"/>
          <p:cNvSpPr txBox="1">
            <a:spLocks noGrp="1"/>
          </p:cNvSpPr>
          <p:nvPr>
            <p:ph type="body" idx="1"/>
          </p:nvPr>
        </p:nvSpPr>
        <p:spPr>
          <a:xfrm>
            <a:off x="407987" y="1598658"/>
            <a:ext cx="7238517" cy="4608512"/>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chemeClr val="dk2"/>
              </a:buClr>
              <a:buSzPts val="1200"/>
              <a:buNone/>
            </a:pPr>
            <a:r>
              <a:rPr lang="fr-CH" sz="1200">
                <a:solidFill>
                  <a:schemeClr val="dk2"/>
                </a:solidFill>
              </a:rPr>
              <a:t>Dates: Comms hooks: </a:t>
            </a:r>
            <a:r>
              <a:rPr lang="fr-CH" sz="1200" b="0">
                <a:solidFill>
                  <a:schemeClr val="dk2"/>
                </a:solidFill>
                <a:highlight>
                  <a:srgbClr val="FFFF00"/>
                </a:highlight>
              </a:rPr>
              <a:t>Now or Maybe for 70th anniversary along with other documentaries about CERN / </a:t>
            </a:r>
            <a:r>
              <a:rPr lang="fr-CH" sz="1200">
                <a:solidFill>
                  <a:schemeClr val="dk2"/>
                </a:solidFill>
              </a:rPr>
              <a:t>Theme: </a:t>
            </a:r>
            <a:r>
              <a:rPr lang="fr-CH" sz="1200" b="0">
                <a:solidFill>
                  <a:schemeClr val="dk2"/>
                </a:solidFill>
              </a:rPr>
              <a:t>biography, Higgs / </a:t>
            </a:r>
            <a:r>
              <a:rPr lang="fr-CH" sz="1200" b="0">
                <a:solidFill>
                  <a:schemeClr val="dk2"/>
                </a:solidFill>
                <a:highlight>
                  <a:srgbClr val="FFFF00"/>
                </a:highlight>
              </a:rPr>
              <a:t> </a:t>
            </a:r>
            <a:endParaRPr sz="1200"/>
          </a:p>
          <a:p>
            <a:pPr marL="48767" lvl="0" indent="0" algn="l" rtl="0">
              <a:lnSpc>
                <a:spcPct val="90000"/>
              </a:lnSpc>
              <a:spcBef>
                <a:spcPts val="2200"/>
              </a:spcBef>
              <a:spcAft>
                <a:spcPts val="0"/>
              </a:spcAft>
              <a:buClr>
                <a:schemeClr val="dk2"/>
              </a:buClr>
              <a:buSzPts val="1200"/>
              <a:buNone/>
            </a:pPr>
            <a:r>
              <a:rPr lang="fr-CH" sz="1200">
                <a:solidFill>
                  <a:schemeClr val="dk2"/>
                </a:solidFill>
              </a:rPr>
              <a:t>Proposed by</a:t>
            </a:r>
            <a:r>
              <a:rPr lang="fr-CH" sz="1200" b="0">
                <a:solidFill>
                  <a:schemeClr val="dk2"/>
                </a:solidFill>
              </a:rPr>
              <a:t>: </a:t>
            </a:r>
            <a:r>
              <a:rPr lang="fr-CH" sz="1200" b="0">
                <a:solidFill>
                  <a:srgbClr val="000000"/>
                </a:solidFill>
                <a:latin typeface="Arial"/>
                <a:ea typeface="Arial"/>
                <a:cs typeface="Arial"/>
                <a:sym typeface="Arial"/>
              </a:rPr>
              <a:t>James/Loraine</a:t>
            </a:r>
            <a:endParaRPr sz="1200" b="0" i="0">
              <a:solidFill>
                <a:srgbClr val="000000"/>
              </a:solidFill>
              <a:latin typeface="Arial"/>
              <a:ea typeface="Arial"/>
              <a:cs typeface="Arial"/>
              <a:sym typeface="Arial"/>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 T</a:t>
            </a:r>
            <a:r>
              <a:rPr lang="fr-CH" sz="1200" b="0" i="0">
                <a:solidFill>
                  <a:srgbClr val="292929"/>
                </a:solidFill>
                <a:latin typeface="Arial"/>
                <a:ea typeface="Arial"/>
                <a:cs typeface="Arial"/>
                <a:sym typeface="Arial"/>
              </a:rPr>
              <a:t>he film addresses the life of Englert, the Belgian theoretical physicist and Nobel prize laureate who, along with Robert Brout and, independently, Peter Higgs, theorised the Brout-Englert-Higgs mechanism in 1964.</a:t>
            </a:r>
            <a:endParaRPr sz="1200" b="0">
              <a:solidFill>
                <a:schemeClr val="dk2"/>
              </a:solidFill>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Format:</a:t>
            </a:r>
            <a:r>
              <a:rPr lang="fr-CH" sz="1200" b="0">
                <a:solidFill>
                  <a:schemeClr val="dk2"/>
                </a:solidFill>
              </a:rPr>
              <a:t> /  </a:t>
            </a:r>
            <a:r>
              <a:rPr lang="fr-CH" sz="1200">
                <a:solidFill>
                  <a:schemeClr val="dk2"/>
                </a:solidFill>
              </a:rPr>
              <a:t>Duration:</a:t>
            </a:r>
            <a:r>
              <a:rPr lang="fr-CH" sz="1200" b="0">
                <a:solidFill>
                  <a:schemeClr val="dk2"/>
                </a:solidFill>
              </a:rPr>
              <a:t>  60 min </a:t>
            </a:r>
            <a:br>
              <a:rPr lang="fr-CH" sz="1200" b="0">
                <a:solidFill>
                  <a:schemeClr val="dk2"/>
                </a:solidFill>
              </a:rPr>
            </a:br>
            <a:br>
              <a:rPr lang="fr-CH" sz="1200" b="0">
                <a:solidFill>
                  <a:schemeClr val="dk2"/>
                </a:solidFill>
              </a:rPr>
            </a:br>
            <a:r>
              <a:rPr lang="fr-CH" sz="1200">
                <a:solidFill>
                  <a:schemeClr val="dk2"/>
                </a:solidFill>
              </a:rPr>
              <a:t>Audience</a:t>
            </a:r>
            <a:r>
              <a:rPr lang="fr-CH" sz="1200" b="0">
                <a:solidFill>
                  <a:schemeClr val="dk2"/>
                </a:solidFill>
              </a:rPr>
              <a:t>: General public  /  </a:t>
            </a:r>
            <a:r>
              <a:rPr lang="fr-CH" sz="1200">
                <a:solidFill>
                  <a:schemeClr val="dk2"/>
                </a:solidFill>
              </a:rPr>
              <a:t>Language: FR or EN </a:t>
            </a:r>
            <a:r>
              <a:rPr lang="fr-CH" sz="1200" b="0">
                <a:solidFill>
                  <a:schemeClr val="dk2"/>
                </a:solidFill>
              </a:rPr>
              <a:t> / </a:t>
            </a:r>
            <a:r>
              <a:rPr lang="fr-CH" sz="1200">
                <a:solidFill>
                  <a:schemeClr val="dk2"/>
                </a:solidFill>
              </a:rPr>
              <a:t>Gender: M</a:t>
            </a:r>
            <a:endParaRPr sz="1200"/>
          </a:p>
          <a:p>
            <a:pPr marL="48767" lvl="0" indent="0" algn="l" rtl="0">
              <a:lnSpc>
                <a:spcPct val="100000"/>
              </a:lnSpc>
              <a:spcBef>
                <a:spcPts val="400"/>
              </a:spcBef>
              <a:spcAft>
                <a:spcPts val="0"/>
              </a:spcAft>
              <a:buClr>
                <a:schemeClr val="dk2"/>
              </a:buClr>
              <a:buSzPts val="1200"/>
              <a:buNone/>
            </a:pPr>
            <a:r>
              <a:rPr lang="fr-CH" sz="1200" b="0">
                <a:solidFill>
                  <a:schemeClr val="dk2"/>
                </a:solidFill>
              </a:rPr>
              <a:t>	</a:t>
            </a:r>
            <a:endParaRPr sz="1200"/>
          </a:p>
          <a:p>
            <a:pPr marL="48767" lvl="0" indent="0" algn="l" rtl="0">
              <a:lnSpc>
                <a:spcPct val="100000"/>
              </a:lnSpc>
              <a:spcBef>
                <a:spcPts val="0"/>
              </a:spcBef>
              <a:spcAft>
                <a:spcPts val="0"/>
              </a:spcAft>
              <a:buClr>
                <a:schemeClr val="dk2"/>
              </a:buClr>
              <a:buSzPts val="1200"/>
              <a:buNone/>
            </a:pPr>
            <a:r>
              <a:rPr lang="fr-CH" sz="1200">
                <a:solidFill>
                  <a:schemeClr val="dk2"/>
                </a:solidFill>
              </a:rPr>
              <a:t>Cost</a:t>
            </a:r>
            <a:r>
              <a:rPr lang="fr-CH" sz="1200" b="0">
                <a:solidFill>
                  <a:schemeClr val="dk2"/>
                </a:solidFill>
              </a:rPr>
              <a:t>: none</a:t>
            </a:r>
            <a:endParaRPr sz="1200"/>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6" lvl="0" indent="0" algn="l" rtl="0">
              <a:lnSpc>
                <a:spcPct val="100000"/>
              </a:lnSpc>
              <a:spcBef>
                <a:spcPts val="0"/>
              </a:spcBef>
              <a:spcAft>
                <a:spcPts val="0"/>
              </a:spcAft>
              <a:buClr>
                <a:schemeClr val="dk2"/>
              </a:buClr>
              <a:buSzPts val="1200"/>
              <a:buNone/>
            </a:pPr>
            <a:r>
              <a:rPr lang="fr-CH" sz="1200" b="0" u="sng">
                <a:solidFill>
                  <a:schemeClr val="dk2"/>
                </a:solidFill>
                <a:hlinkClick r:id="rId3">
                  <a:extLst>
                    <a:ext uri="{A12FA001-AC4F-418D-AE19-62706E023703}">
                      <ahyp:hlinkClr xmlns:ahyp="http://schemas.microsoft.com/office/drawing/2018/hyperlinkcolor" val="tx"/>
                    </a:ext>
                  </a:extLst>
                </a:hlinkClick>
              </a:rPr>
              <a:t>https://home.web.cern.ch/events/projection-du-film-master-nobel-et-rebelle</a:t>
            </a:r>
            <a:r>
              <a:rPr lang="fr-CH" sz="1200" b="0">
                <a:solidFill>
                  <a:schemeClr val="dk2"/>
                </a:solidFill>
              </a:rPr>
              <a:t> </a:t>
            </a:r>
            <a:endParaRPr sz="1200" b="0">
              <a:solidFill>
                <a:schemeClr val="dk2"/>
              </a:solidFill>
            </a:endParaRPr>
          </a:p>
          <a:p>
            <a:pPr marL="48767" lvl="0" indent="0" algn="l" rtl="0">
              <a:lnSpc>
                <a:spcPct val="100000"/>
              </a:lnSpc>
              <a:spcBef>
                <a:spcPts val="0"/>
              </a:spcBef>
              <a:spcAft>
                <a:spcPts val="0"/>
              </a:spcAft>
              <a:buClr>
                <a:srgbClr val="171717"/>
              </a:buClr>
              <a:buSzPts val="1050"/>
              <a:buNone/>
            </a:pPr>
            <a:r>
              <a:rPr lang="fr-CH" sz="1200" b="0" i="0" u="sng">
                <a:solidFill>
                  <a:schemeClr val="hlink"/>
                </a:solidFill>
                <a:latin typeface="Helvetica Neue"/>
                <a:ea typeface="Helvetica Neue"/>
                <a:cs typeface="Helvetica Neue"/>
                <a:sym typeface="Helvetica Neue"/>
                <a:hlinkClick r:id="rId4"/>
              </a:rPr>
              <a:t>https://vimeo.com/645716759/f902f6c71b</a:t>
            </a:r>
            <a:r>
              <a:rPr lang="fr-CH" sz="1200" b="0" i="0">
                <a:solidFill>
                  <a:schemeClr val="dk2"/>
                </a:solidFill>
                <a:latin typeface="Helvetica Neue"/>
                <a:ea typeface="Helvetica Neue"/>
                <a:cs typeface="Helvetica Neue"/>
                <a:sym typeface="Helvetica Neue"/>
              </a:rPr>
              <a:t> </a:t>
            </a:r>
            <a:endParaRPr sz="1200" b="0">
              <a:solidFill>
                <a:schemeClr val="dk2"/>
              </a:solidFill>
            </a:endParaRPr>
          </a:p>
        </p:txBody>
      </p:sp>
      <p:pic>
        <p:nvPicPr>
          <p:cNvPr id="259" name="Google Shape;259;p16"/>
          <p:cNvPicPr preferRelativeResize="0">
            <a:picLocks noGrp="1"/>
          </p:cNvPicPr>
          <p:nvPr>
            <p:ph type="pic" idx="2"/>
          </p:nvPr>
        </p:nvPicPr>
        <p:blipFill rotWithShape="1">
          <a:blip r:embed="rId5">
            <a:alphaModFix/>
          </a:blip>
          <a:srcRect t="654" b="1335"/>
          <a:stretch/>
        </p:blipFill>
        <p:spPr>
          <a:xfrm>
            <a:off x="7797800" y="373594"/>
            <a:ext cx="4394200" cy="5828770"/>
          </a:xfrm>
          <a:prstGeom prst="rect">
            <a:avLst/>
          </a:prstGeom>
          <a:solidFill>
            <a:schemeClr val="lt1"/>
          </a:solidFill>
          <a:ln>
            <a:noFill/>
          </a:ln>
        </p:spPr>
      </p:pic>
      <p:sp>
        <p:nvSpPr>
          <p:cNvPr id="260" name="Google Shape;260;p16"/>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21"/>
          <p:cNvSpPr txBox="1">
            <a:spLocks noGrp="1"/>
          </p:cNvSpPr>
          <p:nvPr>
            <p:ph type="title"/>
          </p:nvPr>
        </p:nvSpPr>
        <p:spPr>
          <a:xfrm>
            <a:off x="407989" y="373593"/>
            <a:ext cx="11412950"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Dance avec l’evolution</a:t>
            </a:r>
            <a:br>
              <a:rPr lang="fr-CH"/>
            </a:br>
            <a:r>
              <a:rPr lang="fr-CH"/>
              <a:t>Hallet Eghayan and Pascal Picq</a:t>
            </a:r>
            <a:endParaRPr/>
          </a:p>
        </p:txBody>
      </p:sp>
      <p:sp>
        <p:nvSpPr>
          <p:cNvPr id="267" name="Google Shape;267;p21"/>
          <p:cNvSpPr txBox="1">
            <a:spLocks noGrp="1"/>
          </p:cNvSpPr>
          <p:nvPr>
            <p:ph type="body" idx="1"/>
          </p:nvPr>
        </p:nvSpPr>
        <p:spPr>
          <a:xfrm>
            <a:off x="407987" y="1598658"/>
            <a:ext cx="7238517" cy="4608512"/>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chemeClr val="dk2"/>
              </a:buClr>
              <a:buSzPts val="1200"/>
              <a:buNone/>
            </a:pPr>
            <a:r>
              <a:rPr lang="fr-CH" sz="1200">
                <a:solidFill>
                  <a:schemeClr val="dk2"/>
                </a:solidFill>
              </a:rPr>
              <a:t>Proposed by</a:t>
            </a:r>
            <a:r>
              <a:rPr lang="fr-CH" sz="1200" b="0">
                <a:solidFill>
                  <a:schemeClr val="dk2"/>
                </a:solidFill>
              </a:rPr>
              <a:t>: self</a:t>
            </a:r>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Dates</a:t>
            </a:r>
            <a:r>
              <a:rPr lang="fr-CH" sz="1200" b="0">
                <a:solidFill>
                  <a:schemeClr val="dk2"/>
                </a:solidFill>
              </a:rPr>
              <a:t>: </a:t>
            </a:r>
            <a:r>
              <a:rPr lang="fr-CH" sz="1200" b="0">
                <a:solidFill>
                  <a:schemeClr val="dk2"/>
                </a:solidFill>
                <a:highlight>
                  <a:srgbClr val="FFFF00"/>
                </a:highlight>
              </a:rPr>
              <a:t>for 70 anniversary to discuss where we are and what is important to continue addressing for our survival / </a:t>
            </a:r>
            <a:r>
              <a:rPr lang="fr-CH" sz="1200">
                <a:solidFill>
                  <a:schemeClr val="dk2"/>
                </a:solidFill>
                <a:highlight>
                  <a:srgbClr val="FFFF00"/>
                </a:highlight>
              </a:rPr>
              <a:t>Theme: </a:t>
            </a:r>
            <a:r>
              <a:rPr lang="fr-CH" sz="1200" b="0">
                <a:solidFill>
                  <a:schemeClr val="dk2"/>
                </a:solidFill>
                <a:highlight>
                  <a:srgbClr val="FFFF00"/>
                </a:highlight>
              </a:rPr>
              <a:t>evolution / </a:t>
            </a:r>
            <a:r>
              <a:rPr lang="fr-CH" sz="1200">
                <a:solidFill>
                  <a:schemeClr val="dk2"/>
                </a:solidFill>
                <a:highlight>
                  <a:srgbClr val="FFFF00"/>
                </a:highlight>
              </a:rPr>
              <a:t>Comms Hook: </a:t>
            </a:r>
            <a:r>
              <a:rPr lang="fr-CH" sz="1200" b="0">
                <a:solidFill>
                  <a:schemeClr val="dk2"/>
                </a:solidFill>
                <a:highlight>
                  <a:srgbClr val="FFFF00"/>
                </a:highlight>
              </a:rPr>
              <a:t>maybe in link to the temp exhibition of the musee the natural history in the second part of 2024 ? - the narrative can fit into the 70 anniversary</a:t>
            </a:r>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a:t>
            </a:r>
            <a:r>
              <a:rPr lang="fr-CH" sz="1000" b="0">
                <a:solidFill>
                  <a:schemeClr val="dk2"/>
                </a:solidFill>
              </a:rPr>
              <a:t> </a:t>
            </a:r>
            <a:r>
              <a:rPr lang="fr-CH" sz="1200" b="0"/>
              <a:t>CONFÉRENCE DANSÉE AUTOUR DES ORIGINES DE L’ÉVOLUTION ET DE LA BIPÉDIE  with anthropologist PASCAL PICQ and choreographer MICHEL HALLET EGHAYAN. En complément et en parallèle à la création Which side story ?, Pascal Picq et Michel Hallet Eghayan ont créé cette nouvelle forme de spectacle liant l’explicite scientifique à l’implicite artistique : “Danser avec l’évolution”. Ces deux œuvres constituent le premier volet du projet “Arborescence”, mettant en scène le paléoanthropologue aux côtés des danseurs de la Compagnie. </a:t>
            </a:r>
            <a:br>
              <a:rPr lang="fr-CH" sz="1200"/>
            </a:br>
            <a:endParaRPr sz="1200" b="0">
              <a:solidFill>
                <a:schemeClr val="dk2"/>
              </a:solidFill>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Format:</a:t>
            </a:r>
            <a:r>
              <a:rPr lang="fr-CH" sz="1200" b="0">
                <a:solidFill>
                  <a:schemeClr val="dk2"/>
                </a:solidFill>
              </a:rPr>
              <a:t> Dance and talk, can be on stage or around the space  /  </a:t>
            </a:r>
            <a:r>
              <a:rPr lang="fr-CH" sz="1200">
                <a:solidFill>
                  <a:schemeClr val="dk2"/>
                </a:solidFill>
              </a:rPr>
              <a:t>Duration:</a:t>
            </a:r>
            <a:r>
              <a:rPr lang="fr-CH" sz="1200" b="0">
                <a:solidFill>
                  <a:schemeClr val="dk2"/>
                </a:solidFill>
              </a:rPr>
              <a:t> 60 min / </a:t>
            </a:r>
            <a:r>
              <a:rPr lang="fr-CH" sz="1200">
                <a:solidFill>
                  <a:schemeClr val="dk2"/>
                </a:solidFill>
              </a:rPr>
              <a:t>Audience</a:t>
            </a:r>
            <a:r>
              <a:rPr lang="fr-CH" sz="1200" b="0">
                <a:solidFill>
                  <a:schemeClr val="dk2"/>
                </a:solidFill>
              </a:rPr>
              <a:t>: general public  / </a:t>
            </a:r>
            <a:r>
              <a:rPr lang="fr-CH" sz="1200">
                <a:solidFill>
                  <a:schemeClr val="dk2"/>
                </a:solidFill>
              </a:rPr>
              <a:t>Gender</a:t>
            </a:r>
            <a:r>
              <a:rPr lang="fr-CH" sz="1200" b="0">
                <a:solidFill>
                  <a:schemeClr val="dk2"/>
                </a:solidFill>
              </a:rPr>
              <a:t>: all / </a:t>
            </a:r>
            <a:r>
              <a:rPr lang="fr-CH" sz="1200">
                <a:solidFill>
                  <a:schemeClr val="dk2"/>
                </a:solidFill>
              </a:rPr>
              <a:t>Language</a:t>
            </a:r>
            <a:r>
              <a:rPr lang="fr-CH" sz="1200" b="0">
                <a:solidFill>
                  <a:schemeClr val="dk2"/>
                </a:solidFill>
              </a:rPr>
              <a:t>:  FR</a:t>
            </a:r>
            <a:endParaRPr/>
          </a:p>
          <a:p>
            <a:pPr marL="48767" lvl="0" indent="0" algn="l" rtl="0">
              <a:lnSpc>
                <a:spcPct val="100000"/>
              </a:lnSpc>
              <a:spcBef>
                <a:spcPts val="400"/>
              </a:spcBef>
              <a:spcAft>
                <a:spcPts val="0"/>
              </a:spcAft>
              <a:buClr>
                <a:schemeClr val="dk2"/>
              </a:buClr>
              <a:buSzPts val="1200"/>
              <a:buNone/>
            </a:pPr>
            <a:r>
              <a:rPr lang="fr-CH" sz="1200" b="0">
                <a:solidFill>
                  <a:schemeClr val="dk2"/>
                </a:solidFill>
              </a:rPr>
              <a:t>	</a:t>
            </a:r>
            <a:endParaRPr/>
          </a:p>
          <a:p>
            <a:pPr marL="48767" lvl="0" indent="0" algn="l" rtl="0">
              <a:lnSpc>
                <a:spcPct val="100000"/>
              </a:lnSpc>
              <a:spcBef>
                <a:spcPts val="0"/>
              </a:spcBef>
              <a:spcAft>
                <a:spcPts val="0"/>
              </a:spcAft>
              <a:buClr>
                <a:schemeClr val="dk2"/>
              </a:buClr>
              <a:buSzPts val="1200"/>
              <a:buNone/>
            </a:pPr>
            <a:r>
              <a:rPr lang="fr-CH" sz="1200">
                <a:solidFill>
                  <a:schemeClr val="dk2"/>
                </a:solidFill>
              </a:rPr>
              <a:t>Costs</a:t>
            </a:r>
            <a:r>
              <a:rPr lang="fr-CH" sz="1200" b="0">
                <a:solidFill>
                  <a:schemeClr val="dk2"/>
                </a:solidFill>
              </a:rPr>
              <a:t>: 7-10K for 1 or 2 performances + travel and accomodations</a:t>
            </a:r>
            <a:endParaRPr sz="1200" b="0">
              <a:solidFill>
                <a:schemeClr val="dk2"/>
              </a:solidFill>
            </a:endParaRPr>
          </a:p>
          <a:p>
            <a:pPr marL="0" lvl="0" indent="0" algn="l" rtl="0">
              <a:lnSpc>
                <a:spcPct val="90000"/>
              </a:lnSpc>
              <a:spcBef>
                <a:spcPts val="1800"/>
              </a:spcBef>
              <a:spcAft>
                <a:spcPts val="0"/>
              </a:spcAft>
              <a:buClr>
                <a:srgbClr val="000000"/>
              </a:buClr>
              <a:buSzPts val="1200"/>
              <a:buNone/>
            </a:pPr>
            <a:r>
              <a:rPr lang="fr-CH" sz="1200" b="0" i="0" u="sng">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https://cernbox.cern.ch/pdf-viewer/public/ZkrkDssPSRsHfSL/2023/PROPOSALS/Hallet%20Eghayan/Danser%20avec%20l%27e%CC%81volution%20-%20Dossier%20V6_compressed.pdf</a:t>
            </a:r>
            <a:r>
              <a:rPr lang="fr-CH" sz="1200" b="0" i="0">
                <a:solidFill>
                  <a:srgbClr val="000000"/>
                </a:solidFill>
                <a:latin typeface="Arial"/>
                <a:ea typeface="Arial"/>
                <a:cs typeface="Arial"/>
                <a:sym typeface="Arial"/>
              </a:rPr>
              <a:t> </a:t>
            </a:r>
            <a:endParaRPr sz="1200"/>
          </a:p>
        </p:txBody>
      </p:sp>
      <p:pic>
        <p:nvPicPr>
          <p:cNvPr id="268" name="Google Shape;268;p21"/>
          <p:cNvPicPr preferRelativeResize="0">
            <a:picLocks noGrp="1"/>
          </p:cNvPicPr>
          <p:nvPr>
            <p:ph type="pic" idx="2"/>
          </p:nvPr>
        </p:nvPicPr>
        <p:blipFill rotWithShape="1">
          <a:blip r:embed="rId4">
            <a:alphaModFix/>
          </a:blip>
          <a:srcRect t="-255" b="1190"/>
          <a:stretch/>
        </p:blipFill>
        <p:spPr>
          <a:xfrm>
            <a:off x="7797800" y="74590"/>
            <a:ext cx="4394200" cy="6207170"/>
          </a:xfrm>
          <a:prstGeom prst="rect">
            <a:avLst/>
          </a:prstGeom>
          <a:solidFill>
            <a:schemeClr val="lt1"/>
          </a:solidFill>
          <a:ln>
            <a:noFill/>
          </a:ln>
        </p:spPr>
      </p:pic>
      <p:sp>
        <p:nvSpPr>
          <p:cNvPr id="269" name="Google Shape;269;p21"/>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24"/>
          <p:cNvSpPr txBox="1">
            <a:spLocks noGrp="1"/>
          </p:cNvSpPr>
          <p:nvPr>
            <p:ph type="title"/>
          </p:nvPr>
        </p:nvSpPr>
        <p:spPr>
          <a:xfrm>
            <a:off x="407989" y="373593"/>
            <a:ext cx="723851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2400"/>
              <a:buFont typeface="Arial"/>
              <a:buNone/>
            </a:pPr>
            <a:r>
              <a:rPr lang="fr-CH" sz="2400"/>
              <a:t>Magic and Science Academy (Cambridge) – </a:t>
            </a:r>
            <a:br>
              <a:rPr lang="fr-CH" sz="2800"/>
            </a:br>
            <a:r>
              <a:rPr lang="fr-CH" sz="2800" b="1" i="0">
                <a:solidFill>
                  <a:srgbClr val="B5A621"/>
                </a:solidFill>
                <a:latin typeface="Montserrat"/>
                <a:ea typeface="Montserrat"/>
                <a:cs typeface="Montserrat"/>
                <a:sym typeface="Montserrat"/>
              </a:rPr>
              <a:t>THE MAGIC INVENTIONS THAT CHANGED HISTORY</a:t>
            </a:r>
            <a:br>
              <a:rPr lang="fr-CH" sz="3600" b="1" i="0">
                <a:solidFill>
                  <a:srgbClr val="B5A621"/>
                </a:solidFill>
                <a:latin typeface="Montserrat"/>
                <a:ea typeface="Montserrat"/>
                <a:cs typeface="Montserrat"/>
                <a:sym typeface="Montserrat"/>
              </a:rPr>
            </a:br>
            <a:endParaRPr/>
          </a:p>
        </p:txBody>
      </p:sp>
      <p:sp>
        <p:nvSpPr>
          <p:cNvPr id="276" name="Google Shape;276;p24"/>
          <p:cNvSpPr txBox="1">
            <a:spLocks noGrp="1"/>
          </p:cNvSpPr>
          <p:nvPr>
            <p:ph type="body" idx="1"/>
          </p:nvPr>
        </p:nvSpPr>
        <p:spPr>
          <a:xfrm>
            <a:off x="407987" y="1598658"/>
            <a:ext cx="7238517" cy="4608512"/>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chemeClr val="dk2"/>
              </a:buClr>
              <a:buSzPts val="1200"/>
              <a:buNone/>
            </a:pPr>
            <a:r>
              <a:rPr lang="fr-CH" sz="1200">
                <a:solidFill>
                  <a:schemeClr val="dk2"/>
                </a:solidFill>
              </a:rPr>
              <a:t>Dates</a:t>
            </a:r>
            <a:r>
              <a:rPr lang="fr-CH" sz="1200" b="0">
                <a:solidFill>
                  <a:schemeClr val="dk2"/>
                </a:solidFill>
              </a:rPr>
              <a:t>:</a:t>
            </a:r>
            <a:r>
              <a:rPr lang="fr-CH" sz="1200" b="0">
                <a:solidFill>
                  <a:schemeClr val="dk2"/>
                </a:solidFill>
                <a:highlight>
                  <a:srgbClr val="FFFF00"/>
                </a:highlight>
              </a:rPr>
              <a:t> for the 70th anniversary / </a:t>
            </a:r>
            <a:r>
              <a:rPr lang="fr-CH" sz="1200">
                <a:solidFill>
                  <a:schemeClr val="dk2"/>
                </a:solidFill>
              </a:rPr>
              <a:t>Theme: </a:t>
            </a:r>
            <a:r>
              <a:rPr lang="fr-CH" sz="1200" b="0">
                <a:solidFill>
                  <a:schemeClr val="dk2"/>
                </a:solidFill>
              </a:rPr>
              <a:t>scientific discoveries </a:t>
            </a:r>
            <a:r>
              <a:rPr lang="fr-CH" sz="1200">
                <a:solidFill>
                  <a:schemeClr val="dk2"/>
                </a:solidFill>
              </a:rPr>
              <a:t>/ Comms Hook: </a:t>
            </a:r>
            <a:endParaRPr sz="1200" b="0">
              <a:solidFill>
                <a:schemeClr val="dk2"/>
              </a:solidFill>
              <a:highlight>
                <a:srgbClr val="FFFF00"/>
              </a:highlight>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Proposed by</a:t>
            </a:r>
            <a:r>
              <a:rPr lang="fr-CH" sz="1200" b="0">
                <a:solidFill>
                  <a:schemeClr val="dk2"/>
                </a:solidFill>
              </a:rPr>
              <a:t>: Francois Briard</a:t>
            </a:r>
            <a:endParaRPr/>
          </a:p>
          <a:p>
            <a:pPr marL="0" lvl="0" indent="0" algn="l" rtl="0">
              <a:lnSpc>
                <a:spcPct val="90000"/>
              </a:lnSpc>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a:t>
            </a:r>
            <a:r>
              <a:rPr lang="fr-CH" sz="1000" b="0">
                <a:solidFill>
                  <a:schemeClr val="dk2"/>
                </a:solidFill>
              </a:rPr>
              <a:t> </a:t>
            </a:r>
            <a:r>
              <a:rPr lang="fr-CH" sz="1200" b="0" i="0">
                <a:solidFill>
                  <a:srgbClr val="000000"/>
                </a:solidFill>
                <a:latin typeface="Montserrat"/>
                <a:ea typeface="Montserrat"/>
                <a:cs typeface="Montserrat"/>
                <a:sym typeface="Montserrat"/>
              </a:rPr>
              <a:t>From mechanical tools to chemical reactions and from electrical devices to flying and disappearing objects! Embark on an enchanting journey exploring the spell binding inventions that changed history and transformed life, as if by magic! While the purpose of magistery was always to produce mystery and awe, some of the most history changing tools, devices and practices were invented by magical scientists that kept them secret to captivate their audiences! And as expectations and capabilites were evolving, they kept innovating, producing technologies that at the time seemed as if they were magical!</a:t>
            </a:r>
            <a:endParaRPr sz="1200" b="0">
              <a:solidFill>
                <a:schemeClr val="dk2"/>
              </a:solidFill>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Format:</a:t>
            </a:r>
            <a:r>
              <a:rPr lang="fr-CH" sz="1200" b="0">
                <a:solidFill>
                  <a:schemeClr val="dk2"/>
                </a:solidFill>
              </a:rPr>
              <a:t> /  </a:t>
            </a:r>
            <a:r>
              <a:rPr lang="fr-CH" sz="1200">
                <a:solidFill>
                  <a:schemeClr val="dk2"/>
                </a:solidFill>
              </a:rPr>
              <a:t>Duration:</a:t>
            </a:r>
            <a:r>
              <a:rPr lang="fr-CH" sz="1200" b="0">
                <a:solidFill>
                  <a:schemeClr val="dk2"/>
                </a:solidFill>
              </a:rPr>
              <a:t> </a:t>
            </a:r>
            <a:br>
              <a:rPr lang="fr-CH" sz="1200" b="0">
                <a:solidFill>
                  <a:schemeClr val="dk2"/>
                </a:solidFill>
              </a:rPr>
            </a:br>
            <a:br>
              <a:rPr lang="fr-CH" sz="1200" b="0">
                <a:solidFill>
                  <a:schemeClr val="dk2"/>
                </a:solidFill>
              </a:rPr>
            </a:br>
            <a:r>
              <a:rPr lang="fr-CH" sz="1200">
                <a:solidFill>
                  <a:schemeClr val="dk2"/>
                </a:solidFill>
              </a:rPr>
              <a:t>Audience</a:t>
            </a:r>
            <a:r>
              <a:rPr lang="fr-CH" sz="1200" b="0">
                <a:solidFill>
                  <a:schemeClr val="dk2"/>
                </a:solidFill>
              </a:rPr>
              <a:t>: general public  / </a:t>
            </a:r>
            <a:r>
              <a:rPr lang="fr-CH" sz="1200">
                <a:solidFill>
                  <a:schemeClr val="dk2"/>
                </a:solidFill>
              </a:rPr>
              <a:t>Gender</a:t>
            </a:r>
            <a:r>
              <a:rPr lang="fr-CH" sz="1200" b="0">
                <a:solidFill>
                  <a:schemeClr val="dk2"/>
                </a:solidFill>
              </a:rPr>
              <a:t>: M  / </a:t>
            </a:r>
            <a:r>
              <a:rPr lang="fr-CH" sz="1200">
                <a:solidFill>
                  <a:schemeClr val="dk2"/>
                </a:solidFill>
              </a:rPr>
              <a:t>Language</a:t>
            </a:r>
            <a:r>
              <a:rPr lang="fr-CH" sz="1200" b="0">
                <a:solidFill>
                  <a:schemeClr val="dk2"/>
                </a:solidFill>
              </a:rPr>
              <a:t>:  EN</a:t>
            </a:r>
            <a:endParaRPr/>
          </a:p>
          <a:p>
            <a:pPr marL="48767" lvl="0" indent="0" algn="l" rtl="0">
              <a:lnSpc>
                <a:spcPct val="100000"/>
              </a:lnSpc>
              <a:spcBef>
                <a:spcPts val="400"/>
              </a:spcBef>
              <a:spcAft>
                <a:spcPts val="0"/>
              </a:spcAft>
              <a:buClr>
                <a:schemeClr val="dk2"/>
              </a:buClr>
              <a:buSzPts val="1200"/>
              <a:buNone/>
            </a:pPr>
            <a:r>
              <a:rPr lang="fr-CH" sz="1200" b="0">
                <a:solidFill>
                  <a:schemeClr val="dk2"/>
                </a:solidFill>
              </a:rPr>
              <a:t>	</a:t>
            </a:r>
            <a:endParaRPr/>
          </a:p>
          <a:p>
            <a:pPr marL="48767" lvl="0" indent="0" algn="l" rtl="0">
              <a:lnSpc>
                <a:spcPct val="100000"/>
              </a:lnSpc>
              <a:spcBef>
                <a:spcPts val="0"/>
              </a:spcBef>
              <a:spcAft>
                <a:spcPts val="0"/>
              </a:spcAft>
              <a:buClr>
                <a:schemeClr val="dk2"/>
              </a:buClr>
              <a:buSzPts val="1200"/>
              <a:buNone/>
            </a:pPr>
            <a:r>
              <a:rPr lang="fr-CH" sz="1200">
                <a:solidFill>
                  <a:schemeClr val="dk2"/>
                </a:solidFill>
              </a:rPr>
              <a:t>Costs</a:t>
            </a:r>
            <a:r>
              <a:rPr lang="fr-CH" sz="1200" b="0">
                <a:solidFill>
                  <a:schemeClr val="dk2"/>
                </a:solidFill>
              </a:rPr>
              <a:t>: to be investigated</a:t>
            </a: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i="0" u="sng">
              <a:solidFill>
                <a:schemeClr val="dk2"/>
              </a:solidFill>
              <a:latin typeface="Arial"/>
              <a:ea typeface="Arial"/>
              <a:cs typeface="Arial"/>
              <a:sym typeface="Arial"/>
              <a:hlinkClick r:id="rId3">
                <a:extLst>
                  <a:ext uri="{A12FA001-AC4F-418D-AE19-62706E023703}">
                    <ahyp:hlinkClr xmlns:ahyp="http://schemas.microsoft.com/office/drawing/2018/hyperlinkcolor" val="tx"/>
                  </a:ext>
                </a:extLst>
              </a:hlinkClick>
            </a:endParaRPr>
          </a:p>
          <a:p>
            <a:pPr marL="48767" lvl="0" indent="0" algn="l" rtl="0">
              <a:lnSpc>
                <a:spcPct val="100000"/>
              </a:lnSpc>
              <a:spcBef>
                <a:spcPts val="0"/>
              </a:spcBef>
              <a:spcAft>
                <a:spcPts val="0"/>
              </a:spcAft>
              <a:buClr>
                <a:srgbClr val="000000"/>
              </a:buClr>
              <a:buSzPts val="1200"/>
              <a:buNone/>
            </a:pPr>
            <a:r>
              <a:rPr lang="fr-CH" sz="1200" b="0" i="0" u="sng">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https://www.magicacademy.co.uk/shows/</a:t>
            </a:r>
            <a:r>
              <a:rPr lang="fr-CH" sz="1200" b="0" i="0">
                <a:solidFill>
                  <a:srgbClr val="000000"/>
                </a:solidFill>
                <a:latin typeface="Arial"/>
                <a:ea typeface="Arial"/>
                <a:cs typeface="Arial"/>
                <a:sym typeface="Arial"/>
              </a:rPr>
              <a:t> </a:t>
            </a:r>
            <a:endParaRPr sz="1200"/>
          </a:p>
        </p:txBody>
      </p:sp>
      <p:sp>
        <p:nvSpPr>
          <p:cNvPr id="277" name="Google Shape;277;p24"/>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pic>
        <p:nvPicPr>
          <p:cNvPr id="278" name="Google Shape;278;p24"/>
          <p:cNvPicPr preferRelativeResize="0">
            <a:picLocks noGrp="1"/>
          </p:cNvPicPr>
          <p:nvPr>
            <p:ph type="pic" idx="2"/>
          </p:nvPr>
        </p:nvPicPr>
        <p:blipFill rotWithShape="1">
          <a:blip r:embed="rId4">
            <a:alphaModFix/>
          </a:blip>
          <a:srcRect t="4478" b="8728"/>
          <a:stretch/>
        </p:blipFill>
        <p:spPr>
          <a:xfrm>
            <a:off x="7934594" y="755374"/>
            <a:ext cx="4257406" cy="5255019"/>
          </a:xfrm>
          <a:prstGeom prst="rect">
            <a:avLst/>
          </a:prstGeom>
          <a:solidFill>
            <a:schemeClr val="lt1"/>
          </a:solid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22"/>
          <p:cNvSpPr txBox="1">
            <a:spLocks noGrp="1"/>
          </p:cNvSpPr>
          <p:nvPr>
            <p:ph type="title"/>
          </p:nvPr>
        </p:nvSpPr>
        <p:spPr>
          <a:xfrm>
            <a:off x="407989" y="373593"/>
            <a:ext cx="5616574"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Sahar Dehghan - WHIRL Quantum Dance</a:t>
            </a:r>
            <a:endParaRPr/>
          </a:p>
        </p:txBody>
      </p:sp>
      <p:sp>
        <p:nvSpPr>
          <p:cNvPr id="284" name="Google Shape;284;p22"/>
          <p:cNvSpPr txBox="1">
            <a:spLocks noGrp="1"/>
          </p:cNvSpPr>
          <p:nvPr>
            <p:ph type="body" idx="1"/>
          </p:nvPr>
        </p:nvSpPr>
        <p:spPr>
          <a:xfrm>
            <a:off x="407987" y="1598658"/>
            <a:ext cx="5616575" cy="4608512"/>
          </a:xfrm>
          <a:prstGeom prst="rect">
            <a:avLst/>
          </a:prstGeom>
          <a:noFill/>
          <a:ln>
            <a:noFill/>
          </a:ln>
        </p:spPr>
        <p:txBody>
          <a:bodyPr spcFirstLastPara="1" wrap="square" lIns="0" tIns="0" rIns="0" bIns="0" anchor="t" anchorCtr="0">
            <a:noAutofit/>
          </a:bodyPr>
          <a:lstStyle/>
          <a:p>
            <a:pPr marL="48766" lvl="0" indent="0" algn="l" rtl="0">
              <a:spcBef>
                <a:spcPts val="0"/>
              </a:spcBef>
              <a:spcAft>
                <a:spcPts val="0"/>
              </a:spcAft>
              <a:buClr>
                <a:schemeClr val="dk2"/>
              </a:buClr>
              <a:buSzPts val="1200"/>
              <a:buFont typeface="Arial"/>
              <a:buNone/>
            </a:pPr>
            <a:r>
              <a:rPr lang="fr-CH" sz="1200">
                <a:solidFill>
                  <a:schemeClr val="dk2"/>
                </a:solidFill>
              </a:rPr>
              <a:t>Dates: xx / Theme: </a:t>
            </a:r>
            <a:r>
              <a:rPr lang="fr-CH" sz="1200" b="0">
                <a:solidFill>
                  <a:schemeClr val="dk2"/>
                </a:solidFill>
              </a:rPr>
              <a:t>Quantum/ </a:t>
            </a:r>
            <a:r>
              <a:rPr lang="fr-CH" sz="1200">
                <a:solidFill>
                  <a:schemeClr val="dk2"/>
                </a:solidFill>
              </a:rPr>
              <a:t>Comms hooks: </a:t>
            </a:r>
            <a:r>
              <a:rPr lang="fr-CH" sz="1200" b="0">
                <a:solidFill>
                  <a:schemeClr val="dk2"/>
                </a:solidFill>
                <a:highlight>
                  <a:schemeClr val="lt1"/>
                </a:highlight>
              </a:rPr>
              <a:t>to go with Sparks! Quantum theme</a:t>
            </a:r>
            <a:endParaRPr>
              <a:highlight>
                <a:schemeClr val="lt1"/>
              </a:highlight>
            </a:endParaRPr>
          </a:p>
          <a:p>
            <a:pPr marL="48766" lvl="0" indent="0" algn="l" rtl="0">
              <a:spcBef>
                <a:spcPts val="2200"/>
              </a:spcBef>
              <a:spcAft>
                <a:spcPts val="0"/>
              </a:spcAft>
              <a:buClr>
                <a:schemeClr val="dk2"/>
              </a:buClr>
              <a:buSzPts val="1200"/>
              <a:buFont typeface="Arial"/>
              <a:buNone/>
            </a:pPr>
            <a:r>
              <a:rPr lang="fr-CH" sz="1200">
                <a:solidFill>
                  <a:schemeClr val="dk2"/>
                </a:solidFill>
              </a:rPr>
              <a:t>Proposed by</a:t>
            </a:r>
            <a:r>
              <a:rPr lang="fr-CH" sz="1200" b="0">
                <a:solidFill>
                  <a:schemeClr val="dk2"/>
                </a:solidFill>
              </a:rPr>
              <a:t>: </a:t>
            </a:r>
            <a:r>
              <a:rPr lang="fr-CH" sz="1050" b="0">
                <a:solidFill>
                  <a:srgbClr val="000000"/>
                </a:solidFill>
              </a:rPr>
              <a:t>James</a:t>
            </a:r>
            <a:endParaRPr sz="1050" b="0">
              <a:solidFill>
                <a:srgbClr val="000000"/>
              </a:solidFill>
            </a:endParaRPr>
          </a:p>
          <a:p>
            <a:pPr marL="48766" lvl="0" indent="0" algn="l" rtl="0">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 </a:t>
            </a:r>
            <a:r>
              <a:rPr lang="fr-CH" sz="1200" b="0">
                <a:solidFill>
                  <a:schemeClr val="dk2"/>
                </a:solidFill>
                <a:highlight>
                  <a:schemeClr val="lt1"/>
                </a:highlight>
              </a:rPr>
              <a:t>Hindu cosmology, Particle Physics, Astrophysics and Persian arts come together for a show exploring how we are all part of the same whole. Sahar Dehghan spent time observing at CERN to get inspiration for this project, collaborating with nuclear physicist Andrea Latina.</a:t>
            </a:r>
            <a:endParaRPr sz="1200" b="0">
              <a:solidFill>
                <a:schemeClr val="dk2"/>
              </a:solidFill>
              <a:highlight>
                <a:schemeClr val="lt1"/>
              </a:highlight>
            </a:endParaRPr>
          </a:p>
          <a:p>
            <a:pPr marL="0" lvl="0" indent="0" algn="l" rtl="0">
              <a:lnSpc>
                <a:spcPct val="115000"/>
              </a:lnSpc>
              <a:spcBef>
                <a:spcPts val="1300"/>
              </a:spcBef>
              <a:spcAft>
                <a:spcPts val="0"/>
              </a:spcAft>
              <a:buNone/>
            </a:pPr>
            <a:r>
              <a:rPr lang="fr-CH" sz="1200" b="0">
                <a:solidFill>
                  <a:schemeClr val="dk2"/>
                </a:solidFill>
                <a:highlight>
                  <a:schemeClr val="lt1"/>
                </a:highlight>
              </a:rPr>
              <a:t>Through dance and digital arts, the poetry of Rumi, Omar Khayyam, and many more, not to mention the particles we all share, Whirl Quantum Dance portrays the nature of our deepest connections</a:t>
            </a:r>
            <a:endParaRPr sz="1300" b="0">
              <a:solidFill>
                <a:srgbClr val="484D51"/>
              </a:solidFill>
              <a:highlight>
                <a:srgbClr val="FFFFFF"/>
              </a:highlight>
              <a:latin typeface="Roboto"/>
              <a:ea typeface="Roboto"/>
              <a:cs typeface="Roboto"/>
              <a:sym typeface="Roboto"/>
            </a:endParaRPr>
          </a:p>
          <a:p>
            <a:pPr marL="48766" lvl="0" indent="0" algn="l" rtl="0">
              <a:spcBef>
                <a:spcPts val="2200"/>
              </a:spcBef>
              <a:spcAft>
                <a:spcPts val="0"/>
              </a:spcAft>
              <a:buClr>
                <a:schemeClr val="dk2"/>
              </a:buClr>
              <a:buSzPts val="1200"/>
              <a:buFont typeface="Arial"/>
              <a:buNone/>
            </a:pPr>
            <a:r>
              <a:rPr lang="fr-CH" sz="1200">
                <a:solidFill>
                  <a:schemeClr val="dk2"/>
                </a:solidFill>
              </a:rPr>
              <a:t>Format:</a:t>
            </a:r>
            <a:r>
              <a:rPr lang="fr-CH" sz="1200" b="0">
                <a:solidFill>
                  <a:schemeClr val="dk2"/>
                </a:solidFill>
              </a:rPr>
              <a:t> Dance/  </a:t>
            </a:r>
            <a:r>
              <a:rPr lang="fr-CH" sz="1200">
                <a:solidFill>
                  <a:schemeClr val="dk2"/>
                </a:solidFill>
              </a:rPr>
              <a:t>Duration:</a:t>
            </a:r>
            <a:r>
              <a:rPr lang="fr-CH" sz="1200" b="0">
                <a:solidFill>
                  <a:schemeClr val="dk2"/>
                </a:solidFill>
              </a:rPr>
              <a:t>  60 min </a:t>
            </a:r>
            <a:br>
              <a:rPr lang="fr-CH" sz="1200" b="0">
                <a:solidFill>
                  <a:schemeClr val="dk2"/>
                </a:solidFill>
              </a:rPr>
            </a:br>
            <a:br>
              <a:rPr lang="fr-CH" sz="1200" b="0">
                <a:solidFill>
                  <a:schemeClr val="dk2"/>
                </a:solidFill>
              </a:rPr>
            </a:br>
            <a:r>
              <a:rPr lang="fr-CH" sz="1200">
                <a:solidFill>
                  <a:schemeClr val="dk2"/>
                </a:solidFill>
              </a:rPr>
              <a:t>Audience</a:t>
            </a:r>
            <a:r>
              <a:rPr lang="fr-CH" sz="1200" b="0">
                <a:solidFill>
                  <a:schemeClr val="dk2"/>
                </a:solidFill>
              </a:rPr>
              <a:t>: General public  /  </a:t>
            </a:r>
            <a:r>
              <a:rPr lang="fr-CH" sz="1200">
                <a:solidFill>
                  <a:schemeClr val="dk2"/>
                </a:solidFill>
              </a:rPr>
              <a:t>Language: </a:t>
            </a:r>
            <a:r>
              <a:rPr lang="fr-CH" sz="1200" b="0">
                <a:solidFill>
                  <a:schemeClr val="dk2"/>
                </a:solidFill>
              </a:rPr>
              <a:t> / </a:t>
            </a:r>
            <a:r>
              <a:rPr lang="fr-CH" sz="1200">
                <a:solidFill>
                  <a:schemeClr val="dk2"/>
                </a:solidFill>
              </a:rPr>
              <a:t>Gender: F</a:t>
            </a:r>
            <a:endParaRPr/>
          </a:p>
          <a:p>
            <a:pPr marL="48766" lvl="0" indent="0" algn="l" rtl="0">
              <a:lnSpc>
                <a:spcPct val="100000"/>
              </a:lnSpc>
              <a:spcBef>
                <a:spcPts val="400"/>
              </a:spcBef>
              <a:spcAft>
                <a:spcPts val="0"/>
              </a:spcAft>
              <a:buClr>
                <a:schemeClr val="dk2"/>
              </a:buClr>
              <a:buSzPts val="1200"/>
              <a:buFont typeface="Arial"/>
              <a:buNone/>
            </a:pPr>
            <a:r>
              <a:rPr lang="fr-CH" sz="1200" b="0">
                <a:solidFill>
                  <a:schemeClr val="dk2"/>
                </a:solidFill>
              </a:rPr>
              <a:t>	</a:t>
            </a:r>
            <a:endParaRPr/>
          </a:p>
          <a:p>
            <a:pPr marL="48766" lvl="0" indent="0" algn="l" rtl="0">
              <a:lnSpc>
                <a:spcPct val="100000"/>
              </a:lnSpc>
              <a:spcBef>
                <a:spcPts val="0"/>
              </a:spcBef>
              <a:spcAft>
                <a:spcPts val="0"/>
              </a:spcAft>
              <a:buClr>
                <a:schemeClr val="dk2"/>
              </a:buClr>
              <a:buSzPts val="1200"/>
              <a:buFont typeface="Arial"/>
              <a:buNone/>
            </a:pPr>
            <a:r>
              <a:rPr lang="fr-CH" sz="1200">
                <a:solidFill>
                  <a:schemeClr val="dk2"/>
                </a:solidFill>
              </a:rPr>
              <a:t>Cost</a:t>
            </a:r>
            <a:r>
              <a:rPr lang="fr-CH" sz="1200" b="0">
                <a:solidFill>
                  <a:schemeClr val="dk2"/>
                </a:solidFill>
              </a:rPr>
              <a:t>: ?</a:t>
            </a:r>
            <a:endParaRPr/>
          </a:p>
        </p:txBody>
      </p:sp>
      <p:sp>
        <p:nvSpPr>
          <p:cNvPr id="285" name="Google Shape;285;p22"/>
          <p:cNvSpPr>
            <a:spLocks noGrp="1"/>
          </p:cNvSpPr>
          <p:nvPr>
            <p:ph type="pic" idx="2"/>
          </p:nvPr>
        </p:nvSpPr>
        <p:spPr>
          <a:xfrm>
            <a:off x="6167438" y="0"/>
            <a:ext cx="6024562" cy="6317986"/>
          </a:xfrm>
          <a:prstGeom prst="rect">
            <a:avLst/>
          </a:prstGeom>
          <a:solidFill>
            <a:schemeClr val="lt1"/>
          </a:solidFill>
          <a:ln>
            <a:noFill/>
          </a:ln>
        </p:spPr>
      </p:sp>
      <p:sp>
        <p:nvSpPr>
          <p:cNvPr id="286" name="Google Shape;286;p22"/>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pic>
        <p:nvPicPr>
          <p:cNvPr id="287" name="Google Shape;287;p22"/>
          <p:cNvPicPr preferRelativeResize="0"/>
          <p:nvPr/>
        </p:nvPicPr>
        <p:blipFill>
          <a:blip r:embed="rId3">
            <a:alphaModFix/>
          </a:blip>
          <a:stretch>
            <a:fillRect/>
          </a:stretch>
        </p:blipFill>
        <p:spPr>
          <a:xfrm>
            <a:off x="6127750" y="1634988"/>
            <a:ext cx="6019800" cy="3048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p25"/>
          <p:cNvSpPr txBox="1">
            <a:spLocks noGrp="1"/>
          </p:cNvSpPr>
          <p:nvPr>
            <p:ph type="title"/>
          </p:nvPr>
        </p:nvSpPr>
        <p:spPr>
          <a:xfrm>
            <a:off x="407989" y="373593"/>
            <a:ext cx="11412950"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Theater - Quantum Lovers</a:t>
            </a:r>
            <a:br>
              <a:rPr lang="fr-CH"/>
            </a:br>
            <a:endParaRPr/>
          </a:p>
        </p:txBody>
      </p:sp>
      <p:sp>
        <p:nvSpPr>
          <p:cNvPr id="294" name="Google Shape;294;p25"/>
          <p:cNvSpPr txBox="1">
            <a:spLocks noGrp="1"/>
          </p:cNvSpPr>
          <p:nvPr>
            <p:ph type="body" idx="1"/>
          </p:nvPr>
        </p:nvSpPr>
        <p:spPr>
          <a:xfrm>
            <a:off x="407987" y="1598658"/>
            <a:ext cx="6572221" cy="4608512"/>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chemeClr val="dk2"/>
              </a:buClr>
              <a:buSzPts val="1200"/>
              <a:buNone/>
            </a:pPr>
            <a:r>
              <a:rPr lang="fr-CH" sz="1200">
                <a:solidFill>
                  <a:schemeClr val="dk2"/>
                </a:solidFill>
              </a:rPr>
              <a:t>Dates</a:t>
            </a:r>
            <a:r>
              <a:rPr lang="fr-CH" sz="1200" b="0">
                <a:solidFill>
                  <a:schemeClr val="dk2"/>
                </a:solidFill>
              </a:rPr>
              <a:t>: next yea for SG / </a:t>
            </a:r>
            <a:r>
              <a:rPr lang="fr-CH" sz="1200">
                <a:solidFill>
                  <a:schemeClr val="dk2"/>
                </a:solidFill>
              </a:rPr>
              <a:t>Theme:  / Comms Hook: </a:t>
            </a:r>
            <a:r>
              <a:rPr lang="fr-CH" sz="1200">
                <a:solidFill>
                  <a:schemeClr val="dk2"/>
                </a:solidFill>
                <a:highlight>
                  <a:srgbClr val="FFFF00"/>
                </a:highlight>
              </a:rPr>
              <a:t>Quantum initiative / Sparks theme  </a:t>
            </a:r>
            <a:endParaRPr sz="1200" b="0">
              <a:solidFill>
                <a:schemeClr val="dk2"/>
              </a:solidFill>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Proposed by</a:t>
            </a:r>
            <a:r>
              <a:rPr lang="fr-CH" sz="1200" b="0">
                <a:solidFill>
                  <a:schemeClr val="dk2"/>
                </a:solidFill>
              </a:rPr>
              <a:t>: </a:t>
            </a:r>
            <a:r>
              <a:rPr lang="fr-CH" sz="1050" b="0" i="0">
                <a:solidFill>
                  <a:srgbClr val="000000"/>
                </a:solidFill>
                <a:latin typeface="Arial"/>
                <a:ea typeface="Arial"/>
                <a:cs typeface="Arial"/>
                <a:sym typeface="Arial"/>
              </a:rPr>
              <a:t>James Gillies</a:t>
            </a:r>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 in Two Acts by Hasan Padamsee (Cornell University). inspired by Einstein in Love by Dennis Overbye, NY Times Writer Einstein in Berlin by Thomas Levenson. QUANTUM LOVERS is about the turbulent love affair and tragic break-up between Albert Einstein and his first wife, Mileva Maric, a bittersweet tale that took place in the tumultuous times of World War I</a:t>
            </a:r>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Format:</a:t>
            </a:r>
            <a:r>
              <a:rPr lang="fr-CH" sz="1200" b="0">
                <a:solidFill>
                  <a:schemeClr val="dk2"/>
                </a:solidFill>
              </a:rPr>
              <a:t> /  </a:t>
            </a:r>
            <a:r>
              <a:rPr lang="fr-CH" sz="1200">
                <a:solidFill>
                  <a:schemeClr val="dk2"/>
                </a:solidFill>
              </a:rPr>
              <a:t>Duration:</a:t>
            </a:r>
            <a:r>
              <a:rPr lang="fr-CH" sz="1200" b="0">
                <a:solidFill>
                  <a:schemeClr val="dk2"/>
                </a:solidFill>
              </a:rPr>
              <a:t> xx / </a:t>
            </a:r>
            <a:r>
              <a:rPr lang="fr-CH" sz="1200">
                <a:solidFill>
                  <a:schemeClr val="dk2"/>
                </a:solidFill>
              </a:rPr>
              <a:t>Audience</a:t>
            </a:r>
            <a:r>
              <a:rPr lang="fr-CH" sz="1200" b="0">
                <a:solidFill>
                  <a:schemeClr val="dk2"/>
                </a:solidFill>
              </a:rPr>
              <a:t>: general public  / </a:t>
            </a:r>
            <a:r>
              <a:rPr lang="fr-CH" sz="1200">
                <a:solidFill>
                  <a:schemeClr val="dk2"/>
                </a:solidFill>
              </a:rPr>
              <a:t>Gender</a:t>
            </a:r>
            <a:r>
              <a:rPr lang="fr-CH" sz="1200" b="0">
                <a:solidFill>
                  <a:schemeClr val="dk2"/>
                </a:solidFill>
              </a:rPr>
              <a:t>: all / </a:t>
            </a:r>
            <a:r>
              <a:rPr lang="fr-CH" sz="1200">
                <a:solidFill>
                  <a:schemeClr val="dk2"/>
                </a:solidFill>
              </a:rPr>
              <a:t>Language</a:t>
            </a:r>
            <a:r>
              <a:rPr lang="fr-CH" sz="1200" b="0">
                <a:solidFill>
                  <a:schemeClr val="dk2"/>
                </a:solidFill>
              </a:rPr>
              <a:t>:  EN</a:t>
            </a:r>
            <a:endParaRPr/>
          </a:p>
          <a:p>
            <a:pPr marL="48767" lvl="0" indent="0" algn="l" rtl="0">
              <a:lnSpc>
                <a:spcPct val="100000"/>
              </a:lnSpc>
              <a:spcBef>
                <a:spcPts val="400"/>
              </a:spcBef>
              <a:spcAft>
                <a:spcPts val="0"/>
              </a:spcAft>
              <a:buClr>
                <a:schemeClr val="dk2"/>
              </a:buClr>
              <a:buSzPts val="1200"/>
              <a:buNone/>
            </a:pPr>
            <a:r>
              <a:rPr lang="fr-CH" sz="1200" b="0">
                <a:solidFill>
                  <a:schemeClr val="dk2"/>
                </a:solidFill>
              </a:rPr>
              <a:t>	</a:t>
            </a:r>
            <a:endParaRPr/>
          </a:p>
          <a:p>
            <a:pPr marL="48767" lvl="0" indent="0" algn="l" rtl="0">
              <a:lnSpc>
                <a:spcPct val="100000"/>
              </a:lnSpc>
              <a:spcBef>
                <a:spcPts val="0"/>
              </a:spcBef>
              <a:spcAft>
                <a:spcPts val="0"/>
              </a:spcAft>
              <a:buClr>
                <a:schemeClr val="dk2"/>
              </a:buClr>
              <a:buSzPts val="1200"/>
              <a:buNone/>
            </a:pPr>
            <a:r>
              <a:rPr lang="fr-CH" sz="1200">
                <a:solidFill>
                  <a:schemeClr val="dk2"/>
                </a:solidFill>
              </a:rPr>
              <a:t>Costs</a:t>
            </a:r>
            <a:r>
              <a:rPr lang="fr-CH" sz="1200" b="0">
                <a:solidFill>
                  <a:schemeClr val="dk2"/>
                </a:solidFill>
              </a:rPr>
              <a:t>: To be investigate go ahead to talk to GAOS (Geneva Amateur</a:t>
            </a:r>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chemeClr val="dk2"/>
              </a:buClr>
              <a:buSzPts val="1200"/>
              <a:buNone/>
            </a:pPr>
            <a:r>
              <a:rPr lang="fr-CH" sz="1200">
                <a:solidFill>
                  <a:schemeClr val="dk2"/>
                </a:solidFill>
              </a:rPr>
              <a:t>Link to proposal: </a:t>
            </a:r>
            <a:endParaRPr/>
          </a:p>
          <a:p>
            <a:pPr marL="48767" lvl="0" indent="0" algn="l" rtl="0">
              <a:lnSpc>
                <a:spcPct val="100000"/>
              </a:lnSpc>
              <a:spcBef>
                <a:spcPts val="0"/>
              </a:spcBef>
              <a:spcAft>
                <a:spcPts val="0"/>
              </a:spcAft>
              <a:buClr>
                <a:schemeClr val="dk2"/>
              </a:buClr>
              <a:buSzPts val="1200"/>
              <a:buNone/>
            </a:pPr>
            <a:r>
              <a:rPr lang="fr-CH" sz="1200" b="0">
                <a:solidFill>
                  <a:schemeClr val="dk2"/>
                </a:solidFill>
              </a:rPr>
              <a:t>https://cernbox.cern.ch/remote.php/dav/public-files/ZkrkDssPSRsHfSL/2023/PROPOSALS/Quantum Lovers/QuantumLovers  Musical Book CERN Book2.pdf</a:t>
            </a:r>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p:txBody>
      </p:sp>
      <p:pic>
        <p:nvPicPr>
          <p:cNvPr id="295" name="Google Shape;295;p25"/>
          <p:cNvPicPr preferRelativeResize="0">
            <a:picLocks noGrp="1"/>
          </p:cNvPicPr>
          <p:nvPr>
            <p:ph type="pic" idx="2"/>
          </p:nvPr>
        </p:nvPicPr>
        <p:blipFill rotWithShape="1">
          <a:blip r:embed="rId3">
            <a:alphaModFix/>
          </a:blip>
          <a:srcRect l="109" b="418"/>
          <a:stretch/>
        </p:blipFill>
        <p:spPr>
          <a:xfrm>
            <a:off x="7262190" y="2782957"/>
            <a:ext cx="4929809" cy="3233530"/>
          </a:xfrm>
          <a:prstGeom prst="rect">
            <a:avLst/>
          </a:prstGeom>
          <a:solidFill>
            <a:schemeClr val="lt1"/>
          </a:solidFill>
          <a:ln>
            <a:noFill/>
          </a:ln>
        </p:spPr>
      </p:pic>
      <p:sp>
        <p:nvSpPr>
          <p:cNvPr id="296" name="Google Shape;296;p25"/>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20"/>
          <p:cNvSpPr txBox="1">
            <a:spLocks noGrp="1"/>
          </p:cNvSpPr>
          <p:nvPr>
            <p:ph type="title"/>
          </p:nvPr>
        </p:nvSpPr>
        <p:spPr>
          <a:xfrm>
            <a:off x="407989" y="373593"/>
            <a:ext cx="7145750"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200"/>
              <a:buFont typeface="Arial"/>
              <a:buNone/>
            </a:pPr>
            <a:r>
              <a:rPr lang="fr-CH" sz="3200"/>
              <a:t>Talk -  </a:t>
            </a:r>
            <a:r>
              <a:rPr lang="fr-CH" sz="3100"/>
              <a:t>ESA astronauts </a:t>
            </a:r>
            <a:br>
              <a:rPr lang="fr-CH" sz="3100"/>
            </a:br>
            <a:r>
              <a:rPr lang="fr-CH" sz="3100"/>
              <a:t>Slawosz Uznanski (CERN) with others</a:t>
            </a:r>
            <a:br>
              <a:rPr lang="fr-CH" sz="3200"/>
            </a:br>
            <a:endParaRPr sz="3200"/>
          </a:p>
        </p:txBody>
      </p:sp>
      <p:sp>
        <p:nvSpPr>
          <p:cNvPr id="303" name="Google Shape;303;p20"/>
          <p:cNvSpPr txBox="1">
            <a:spLocks noGrp="1"/>
          </p:cNvSpPr>
          <p:nvPr>
            <p:ph type="body" idx="1"/>
          </p:nvPr>
        </p:nvSpPr>
        <p:spPr>
          <a:xfrm>
            <a:off x="407987" y="1598658"/>
            <a:ext cx="7238517" cy="4608512"/>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0"/>
              </a:spcBef>
              <a:spcAft>
                <a:spcPts val="0"/>
              </a:spcAft>
              <a:buClr>
                <a:schemeClr val="dk2"/>
              </a:buClr>
              <a:buSzPts val="1200"/>
              <a:buNone/>
            </a:pPr>
            <a:r>
              <a:rPr lang="fr-CH" sz="1600">
                <a:solidFill>
                  <a:schemeClr val="dk2"/>
                </a:solidFill>
              </a:rPr>
              <a:t>Dates</a:t>
            </a:r>
            <a:r>
              <a:rPr lang="fr-CH" sz="1600" b="0">
                <a:solidFill>
                  <a:schemeClr val="dk2"/>
                </a:solidFill>
              </a:rPr>
              <a:t>: next </a:t>
            </a:r>
            <a:r>
              <a:rPr lang="fr-CH" sz="1600" b="0" i="0">
                <a:solidFill>
                  <a:srgbClr val="000000"/>
                </a:solidFill>
                <a:highlight>
                  <a:schemeClr val="lt1"/>
                </a:highlight>
                <a:latin typeface="Arial"/>
                <a:ea typeface="Arial"/>
                <a:cs typeface="Arial"/>
                <a:sym typeface="Arial"/>
              </a:rPr>
              <a:t>year at SG  / </a:t>
            </a:r>
            <a:r>
              <a:rPr lang="fr-CH" sz="1600" b="0" i="0">
                <a:solidFill>
                  <a:srgbClr val="000000"/>
                </a:solidFill>
                <a:latin typeface="Arial"/>
                <a:ea typeface="Arial"/>
                <a:cs typeface="Arial"/>
                <a:sym typeface="Arial"/>
              </a:rPr>
              <a:t>Comms hook:  </a:t>
            </a:r>
            <a:r>
              <a:rPr lang="fr-CH" sz="1600" b="0" i="0" u="sng">
                <a:solidFill>
                  <a:schemeClr val="hlink"/>
                </a:solidFill>
                <a:latin typeface="Arial"/>
                <a:ea typeface="Arial"/>
                <a:cs typeface="Arial"/>
                <a:sym typeface="Arial"/>
                <a:hlinkClick r:id="rId3"/>
              </a:rPr>
              <a:t>Spa</a:t>
            </a:r>
            <a:r>
              <a:rPr lang="fr-CH" sz="1600" b="0" u="sng">
                <a:solidFill>
                  <a:schemeClr val="hlink"/>
                </a:solidFill>
                <a:hlinkClick r:id="rId3"/>
              </a:rPr>
              <a:t>ce week in October</a:t>
            </a:r>
            <a:r>
              <a:rPr lang="fr-CH" sz="1600" b="0">
                <a:solidFill>
                  <a:srgbClr val="000000"/>
                </a:solidFill>
              </a:rPr>
              <a:t> linked to KT technology to aerospace </a:t>
            </a:r>
            <a:r>
              <a:rPr lang="fr-CH" sz="1600" b="0" i="0">
                <a:solidFill>
                  <a:srgbClr val="000000"/>
                </a:solidFill>
                <a:latin typeface="Arial"/>
                <a:ea typeface="Arial"/>
                <a:cs typeface="Arial"/>
                <a:sym typeface="Arial"/>
              </a:rPr>
              <a:t>/ Theme: </a:t>
            </a:r>
            <a:endParaRPr sz="1600" b="0">
              <a:solidFill>
                <a:srgbClr val="000000"/>
              </a:solidFill>
            </a:endParaRPr>
          </a:p>
          <a:p>
            <a:pPr marL="48766" lvl="0" indent="0" algn="l" rtl="0">
              <a:lnSpc>
                <a:spcPct val="90000"/>
              </a:lnSpc>
              <a:spcBef>
                <a:spcPts val="0"/>
              </a:spcBef>
              <a:spcAft>
                <a:spcPts val="0"/>
              </a:spcAft>
              <a:buClr>
                <a:schemeClr val="dk2"/>
              </a:buClr>
              <a:buSzPts val="1200"/>
              <a:buNone/>
            </a:pPr>
            <a:endParaRPr sz="1600" b="0">
              <a:solidFill>
                <a:srgbClr val="000000"/>
              </a:solidFill>
            </a:endParaRPr>
          </a:p>
          <a:p>
            <a:pPr marL="48766" lvl="0" indent="0" algn="l" rtl="0">
              <a:lnSpc>
                <a:spcPct val="90000"/>
              </a:lnSpc>
              <a:spcBef>
                <a:spcPts val="0"/>
              </a:spcBef>
              <a:spcAft>
                <a:spcPts val="0"/>
              </a:spcAft>
              <a:buClr>
                <a:schemeClr val="dk2"/>
              </a:buClr>
              <a:buSzPts val="1200"/>
              <a:buNone/>
            </a:pPr>
            <a:r>
              <a:rPr lang="fr-CH" sz="1600">
                <a:solidFill>
                  <a:schemeClr val="dk2"/>
                </a:solidFill>
              </a:rPr>
              <a:t>Proposed by</a:t>
            </a:r>
            <a:r>
              <a:rPr lang="fr-CH" sz="1600" b="0">
                <a:solidFill>
                  <a:schemeClr val="dk2"/>
                </a:solidFill>
              </a:rPr>
              <a:t>: Paola/Loraine</a:t>
            </a:r>
            <a:endParaRPr sz="1600" b="0">
              <a:solidFill>
                <a:schemeClr val="dk2"/>
              </a:solidFill>
              <a:highlight>
                <a:srgbClr val="FFFF00"/>
              </a:highlight>
            </a:endParaRPr>
          </a:p>
          <a:p>
            <a:pPr marL="48766" lvl="0" indent="0" algn="l" rtl="0">
              <a:lnSpc>
                <a:spcPct val="90000"/>
              </a:lnSpc>
              <a:spcBef>
                <a:spcPts val="2200"/>
              </a:spcBef>
              <a:spcAft>
                <a:spcPts val="0"/>
              </a:spcAft>
              <a:buClr>
                <a:schemeClr val="dk2"/>
              </a:buClr>
              <a:buSzPts val="1200"/>
              <a:buNone/>
            </a:pPr>
            <a:r>
              <a:rPr lang="fr-CH" sz="1600">
                <a:solidFill>
                  <a:schemeClr val="dk2"/>
                </a:solidFill>
              </a:rPr>
              <a:t>Description</a:t>
            </a:r>
            <a:r>
              <a:rPr lang="fr-CH" sz="1600" b="0">
                <a:solidFill>
                  <a:schemeClr val="dk2"/>
                </a:solidFill>
              </a:rPr>
              <a:t>: a talk by </a:t>
            </a:r>
            <a:r>
              <a:rPr lang="fr-CH" sz="1600" b="0" i="0">
                <a:solidFill>
                  <a:srgbClr val="000000"/>
                </a:solidFill>
                <a:latin typeface="Arial"/>
                <a:ea typeface="Arial"/>
                <a:cs typeface="Arial"/>
                <a:sym typeface="Arial"/>
              </a:rPr>
              <a:t>Slawosz Uznanski  </a:t>
            </a:r>
            <a:r>
              <a:rPr lang="fr-CH" sz="1600" b="0">
                <a:solidFill>
                  <a:srgbClr val="000000"/>
                </a:solidFill>
              </a:rPr>
              <a:t>with other </a:t>
            </a:r>
            <a:r>
              <a:rPr lang="fr-CH" sz="1600" b="0">
                <a:solidFill>
                  <a:schemeClr val="dk2"/>
                </a:solidFill>
              </a:rPr>
              <a:t>astronauts such as </a:t>
            </a:r>
            <a:r>
              <a:rPr lang="fr-CH" sz="1600" b="0" i="0">
                <a:solidFill>
                  <a:srgbClr val="000000"/>
                </a:solidFill>
                <a:latin typeface="Arial"/>
                <a:ea typeface="Arial"/>
                <a:cs typeface="Arial"/>
                <a:sym typeface="Arial"/>
              </a:rPr>
              <a:t>Paolo Nespoli or French Sophie Adenot</a:t>
            </a:r>
            <a:r>
              <a:rPr lang="fr-CH" sz="1600" b="0">
                <a:solidFill>
                  <a:srgbClr val="000000"/>
                </a:solidFill>
              </a:rPr>
              <a:t>. Link to technologies that CERN might have contribute to the field </a:t>
            </a:r>
            <a:endParaRPr sz="1600" b="0">
              <a:solidFill>
                <a:srgbClr val="000000"/>
              </a:solidFill>
              <a:highlight>
                <a:srgbClr val="FFFF00"/>
              </a:highlight>
            </a:endParaRPr>
          </a:p>
          <a:p>
            <a:pPr marL="48767" lvl="0" indent="0" algn="l" rtl="0">
              <a:lnSpc>
                <a:spcPct val="90000"/>
              </a:lnSpc>
              <a:spcBef>
                <a:spcPts val="2200"/>
              </a:spcBef>
              <a:spcAft>
                <a:spcPts val="0"/>
              </a:spcAft>
              <a:buClr>
                <a:schemeClr val="dk2"/>
              </a:buClr>
              <a:buSzPts val="1200"/>
              <a:buNone/>
            </a:pPr>
            <a:r>
              <a:rPr lang="fr-CH" sz="1600">
                <a:solidFill>
                  <a:schemeClr val="dk2"/>
                </a:solidFill>
              </a:rPr>
              <a:t>Format: Talk </a:t>
            </a:r>
            <a:r>
              <a:rPr lang="fr-CH" sz="1600" b="0">
                <a:solidFill>
                  <a:schemeClr val="dk2"/>
                </a:solidFill>
              </a:rPr>
              <a:t> / </a:t>
            </a:r>
            <a:r>
              <a:rPr lang="fr-CH" sz="1600">
                <a:solidFill>
                  <a:schemeClr val="dk2"/>
                </a:solidFill>
              </a:rPr>
              <a:t>Duration:</a:t>
            </a:r>
            <a:r>
              <a:rPr lang="fr-CH" sz="1600" b="0">
                <a:solidFill>
                  <a:schemeClr val="dk2"/>
                </a:solidFill>
              </a:rPr>
              <a:t> 90 min /  </a:t>
            </a:r>
            <a:r>
              <a:rPr lang="fr-CH" sz="1600">
                <a:solidFill>
                  <a:schemeClr val="dk2"/>
                </a:solidFill>
              </a:rPr>
              <a:t>Audience</a:t>
            </a:r>
            <a:r>
              <a:rPr lang="fr-CH" sz="1600" b="0">
                <a:solidFill>
                  <a:schemeClr val="dk2"/>
                </a:solidFill>
              </a:rPr>
              <a:t>: general pubilc  / </a:t>
            </a:r>
            <a:r>
              <a:rPr lang="fr-CH" sz="1600">
                <a:solidFill>
                  <a:schemeClr val="dk2"/>
                </a:solidFill>
              </a:rPr>
              <a:t>Gender</a:t>
            </a:r>
            <a:r>
              <a:rPr lang="fr-CH" sz="1600" b="0">
                <a:solidFill>
                  <a:schemeClr val="dk2"/>
                </a:solidFill>
              </a:rPr>
              <a:t>: xx / </a:t>
            </a:r>
            <a:r>
              <a:rPr lang="fr-CH" sz="1600">
                <a:solidFill>
                  <a:schemeClr val="dk2"/>
                </a:solidFill>
              </a:rPr>
              <a:t>Language</a:t>
            </a:r>
            <a:r>
              <a:rPr lang="fr-CH" sz="1600" b="0">
                <a:solidFill>
                  <a:schemeClr val="dk2"/>
                </a:solidFill>
              </a:rPr>
              <a:t>: EN or FR</a:t>
            </a:r>
            <a:endParaRPr sz="1600"/>
          </a:p>
          <a:p>
            <a:pPr marL="48767" lvl="0" indent="0" algn="l" rtl="0">
              <a:lnSpc>
                <a:spcPct val="100000"/>
              </a:lnSpc>
              <a:spcBef>
                <a:spcPts val="400"/>
              </a:spcBef>
              <a:spcAft>
                <a:spcPts val="0"/>
              </a:spcAft>
              <a:buClr>
                <a:schemeClr val="dk2"/>
              </a:buClr>
              <a:buSzPts val="1200"/>
              <a:buNone/>
            </a:pPr>
            <a:r>
              <a:rPr lang="fr-CH" sz="1600" b="0">
                <a:solidFill>
                  <a:schemeClr val="dk2"/>
                </a:solidFill>
              </a:rPr>
              <a:t>	</a:t>
            </a:r>
            <a:endParaRPr sz="1600"/>
          </a:p>
          <a:p>
            <a:pPr marL="48767" lvl="0" indent="0" algn="l" rtl="0">
              <a:lnSpc>
                <a:spcPct val="100000"/>
              </a:lnSpc>
              <a:spcBef>
                <a:spcPts val="0"/>
              </a:spcBef>
              <a:spcAft>
                <a:spcPts val="0"/>
              </a:spcAft>
              <a:buClr>
                <a:schemeClr val="dk2"/>
              </a:buClr>
              <a:buSzPts val="1200"/>
              <a:buNone/>
            </a:pPr>
            <a:r>
              <a:rPr lang="fr-CH" sz="1600">
                <a:solidFill>
                  <a:schemeClr val="dk2"/>
                </a:solidFill>
              </a:rPr>
              <a:t>Costs</a:t>
            </a:r>
            <a:r>
              <a:rPr lang="fr-CH" sz="1600" b="0">
                <a:solidFill>
                  <a:schemeClr val="dk2"/>
                </a:solidFill>
              </a:rPr>
              <a:t>: </a:t>
            </a:r>
            <a:endParaRPr sz="1600"/>
          </a:p>
          <a:p>
            <a:pPr marL="48767" lvl="0" indent="0" algn="l" rtl="0">
              <a:lnSpc>
                <a:spcPct val="100000"/>
              </a:lnSpc>
              <a:spcBef>
                <a:spcPts val="0"/>
              </a:spcBef>
              <a:spcAft>
                <a:spcPts val="0"/>
              </a:spcAft>
              <a:buClr>
                <a:srgbClr val="171717"/>
              </a:buClr>
              <a:buSzPts val="1200"/>
              <a:buNone/>
            </a:pPr>
            <a:endParaRPr sz="1600" b="0">
              <a:solidFill>
                <a:schemeClr val="dk2"/>
              </a:solidFill>
            </a:endParaRPr>
          </a:p>
          <a:p>
            <a:pPr marL="48767" lvl="0" indent="0" algn="l" rtl="0">
              <a:lnSpc>
                <a:spcPct val="100000"/>
              </a:lnSpc>
              <a:spcBef>
                <a:spcPts val="0"/>
              </a:spcBef>
              <a:spcAft>
                <a:spcPts val="0"/>
              </a:spcAft>
              <a:buClr>
                <a:schemeClr val="dk2"/>
              </a:buClr>
              <a:buSzPts val="1200"/>
              <a:buNone/>
            </a:pPr>
            <a:r>
              <a:rPr lang="fr-CH" sz="1600">
                <a:solidFill>
                  <a:schemeClr val="dk2"/>
                </a:solidFill>
              </a:rPr>
              <a:t>Link: </a:t>
            </a:r>
            <a:r>
              <a:rPr lang="fr-CH" sz="1600" b="0" u="sng">
                <a:solidFill>
                  <a:schemeClr val="dk2"/>
                </a:solidFill>
                <a:hlinkClick r:id="rId4">
                  <a:extLst>
                    <a:ext uri="{A12FA001-AC4F-418D-AE19-62706E023703}">
                      <ahyp:hlinkClr xmlns:ahyp="http://schemas.microsoft.com/office/drawing/2018/hyperlinkcolor" val="tx"/>
                    </a:ext>
                  </a:extLst>
                </a:hlinkClick>
              </a:rPr>
              <a:t>https://www.esa.int/Science_Exploration/Human_and_Robotic_Exploration/Astronauts/Slawosz_Uznanski</a:t>
            </a:r>
            <a:r>
              <a:rPr lang="fr-CH" sz="1600" b="0">
                <a:solidFill>
                  <a:schemeClr val="dk2"/>
                </a:solidFill>
              </a:rPr>
              <a:t> </a:t>
            </a:r>
            <a:endParaRPr sz="1600"/>
          </a:p>
        </p:txBody>
      </p:sp>
      <p:pic>
        <p:nvPicPr>
          <p:cNvPr id="304" name="Google Shape;304;p20"/>
          <p:cNvPicPr preferRelativeResize="0">
            <a:picLocks noGrp="1"/>
          </p:cNvPicPr>
          <p:nvPr>
            <p:ph type="pic" idx="2"/>
          </p:nvPr>
        </p:nvPicPr>
        <p:blipFill rotWithShape="1">
          <a:blip r:embed="rId5">
            <a:alphaModFix/>
          </a:blip>
          <a:srcRect t="11653" b="72"/>
          <a:stretch/>
        </p:blipFill>
        <p:spPr>
          <a:xfrm>
            <a:off x="7797800" y="373594"/>
            <a:ext cx="4394200" cy="5828770"/>
          </a:xfrm>
          <a:prstGeom prst="rect">
            <a:avLst/>
          </a:prstGeom>
          <a:solidFill>
            <a:schemeClr val="lt1"/>
          </a:solidFill>
          <a:ln>
            <a:noFill/>
          </a:ln>
        </p:spPr>
      </p:pic>
      <p:sp>
        <p:nvSpPr>
          <p:cNvPr id="305" name="Google Shape;305;p20"/>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10"/>
        <p:cNvGrpSpPr/>
        <p:nvPr/>
      </p:nvGrpSpPr>
      <p:grpSpPr>
        <a:xfrm>
          <a:off x="0" y="0"/>
          <a:ext cx="0" cy="0"/>
          <a:chOff x="0" y="0"/>
          <a:chExt cx="0" cy="0"/>
        </a:xfrm>
      </p:grpSpPr>
      <p:sp>
        <p:nvSpPr>
          <p:cNvPr id="311" name="Google Shape;311;p26"/>
          <p:cNvSpPr txBox="1">
            <a:spLocks noGrp="1"/>
          </p:cNvSpPr>
          <p:nvPr>
            <p:ph type="title"/>
          </p:nvPr>
        </p:nvSpPr>
        <p:spPr>
          <a:xfrm>
            <a:off x="407989" y="373593"/>
            <a:ext cx="723851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Theater - Binome</a:t>
            </a:r>
            <a:br>
              <a:rPr lang="fr-CH"/>
            </a:br>
            <a:endParaRPr/>
          </a:p>
        </p:txBody>
      </p:sp>
      <p:sp>
        <p:nvSpPr>
          <p:cNvPr id="312" name="Google Shape;312;p26"/>
          <p:cNvSpPr txBox="1">
            <a:spLocks noGrp="1"/>
          </p:cNvSpPr>
          <p:nvPr>
            <p:ph type="body" idx="1"/>
          </p:nvPr>
        </p:nvSpPr>
        <p:spPr>
          <a:xfrm>
            <a:off x="407987" y="1248032"/>
            <a:ext cx="7238517" cy="4959138"/>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chemeClr val="dk2"/>
              </a:buClr>
              <a:buSzPts val="1200"/>
              <a:buNone/>
            </a:pPr>
            <a:r>
              <a:rPr lang="fr-CH" sz="1200">
                <a:solidFill>
                  <a:schemeClr val="dk2"/>
                </a:solidFill>
              </a:rPr>
              <a:t>Dates</a:t>
            </a:r>
            <a:r>
              <a:rPr lang="fr-CH" sz="1200" b="0">
                <a:solidFill>
                  <a:schemeClr val="dk2"/>
                </a:solidFill>
              </a:rPr>
              <a:t>: next year SG/ </a:t>
            </a:r>
            <a:r>
              <a:rPr lang="fr-CH" sz="1200">
                <a:solidFill>
                  <a:schemeClr val="dk2"/>
                </a:solidFill>
              </a:rPr>
              <a:t>Theme: at our choice  / Comms Hook:</a:t>
            </a:r>
            <a:endParaRPr sz="1200" b="0">
              <a:solidFill>
                <a:schemeClr val="dk2"/>
              </a:solidFill>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Proposed by</a:t>
            </a:r>
            <a:r>
              <a:rPr lang="fr-CH" sz="1200" b="0">
                <a:solidFill>
                  <a:schemeClr val="dk2"/>
                </a:solidFill>
              </a:rPr>
              <a:t>: </a:t>
            </a:r>
            <a:r>
              <a:rPr lang="fr-CH" sz="1050" b="0" i="0">
                <a:solidFill>
                  <a:srgbClr val="000000"/>
                </a:solidFill>
                <a:latin typeface="Arial"/>
                <a:ea typeface="Arial"/>
                <a:cs typeface="Arial"/>
                <a:sym typeface="Arial"/>
              </a:rPr>
              <a:t>self</a:t>
            </a:r>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 an original and innovative project imagined in 2010 by Thibault Rossigneux, director of thefrench theatre company « les sens des mots ». It is the result of a collaboration between contemporary playwrights and scientists, following a very strict protocole. After a short and unique meeting with a scientist, the author has six weeks to write a 30 minutes-play for 3 characters. The result is sensitive, often funny and offers us an unusual sight towards Science and scientists. A binôme performance lasts a bit more than one hour and includes videos, the directed reading of the play and exchanges between the audience, the artistic team and the scientist. It is divided into the following four steps :</a:t>
            </a:r>
            <a:endParaRPr/>
          </a:p>
          <a:p>
            <a:pPr marL="544067" lvl="1" indent="-171450" algn="l" rtl="0">
              <a:lnSpc>
                <a:spcPct val="100000"/>
              </a:lnSpc>
              <a:spcBef>
                <a:spcPts val="900"/>
              </a:spcBef>
              <a:spcAft>
                <a:spcPts val="0"/>
              </a:spcAft>
              <a:buClr>
                <a:schemeClr val="dk2"/>
              </a:buClr>
              <a:buSzPts val="900"/>
              <a:buFont typeface="Arial"/>
              <a:buChar char="•"/>
            </a:pPr>
            <a:r>
              <a:rPr lang="fr-CH" sz="900" b="0">
                <a:solidFill>
                  <a:schemeClr val="dk2"/>
                </a:solidFill>
              </a:rPr>
              <a:t>Video extracts of the single encounter between scientist &amp; playwright (12min.)</a:t>
            </a:r>
            <a:endParaRPr/>
          </a:p>
          <a:p>
            <a:pPr marL="544067" lvl="1" indent="-171450" algn="l" rtl="0">
              <a:lnSpc>
                <a:spcPct val="100000"/>
              </a:lnSpc>
              <a:spcBef>
                <a:spcPts val="800"/>
              </a:spcBef>
              <a:spcAft>
                <a:spcPts val="0"/>
              </a:spcAft>
              <a:buClr>
                <a:schemeClr val="dk2"/>
              </a:buClr>
              <a:buSzPts val="900"/>
              <a:buFont typeface="Arial"/>
              <a:buChar char="•"/>
            </a:pPr>
            <a:r>
              <a:rPr lang="fr-CH" sz="900" b="0">
                <a:solidFill>
                  <a:schemeClr val="dk2"/>
                </a:solidFill>
              </a:rPr>
              <a:t>Stage reading of the play by the collective of actors/directors les sens des mots (30min.)</a:t>
            </a:r>
            <a:endParaRPr/>
          </a:p>
          <a:p>
            <a:pPr marL="544067" lvl="1" indent="-171450" algn="l" rtl="0">
              <a:lnSpc>
                <a:spcPct val="100000"/>
              </a:lnSpc>
              <a:spcBef>
                <a:spcPts val="800"/>
              </a:spcBef>
              <a:spcAft>
                <a:spcPts val="0"/>
              </a:spcAft>
              <a:buClr>
                <a:schemeClr val="dk2"/>
              </a:buClr>
              <a:buSzPts val="900"/>
              <a:buFont typeface="Arial"/>
              <a:buChar char="•"/>
            </a:pPr>
            <a:r>
              <a:rPr lang="fr-CH" sz="900" b="0">
                <a:solidFill>
                  <a:schemeClr val="dk2"/>
                </a:solidFill>
              </a:rPr>
              <a:t>Video extracts of the scientist’s reaction after he / she has just read the play (3min.) </a:t>
            </a:r>
            <a:endParaRPr/>
          </a:p>
          <a:p>
            <a:pPr marL="544067" lvl="1" indent="-171450" algn="l" rtl="0">
              <a:lnSpc>
                <a:spcPct val="100000"/>
              </a:lnSpc>
              <a:spcBef>
                <a:spcPts val="800"/>
              </a:spcBef>
              <a:spcAft>
                <a:spcPts val="0"/>
              </a:spcAft>
              <a:buClr>
                <a:schemeClr val="dk2"/>
              </a:buClr>
              <a:buSzPts val="900"/>
              <a:buFont typeface="Arial"/>
              <a:buChar char="•"/>
            </a:pPr>
            <a:r>
              <a:rPr lang="fr-CH" sz="900" b="0">
                <a:solidFill>
                  <a:schemeClr val="dk2"/>
                </a:solidFill>
              </a:rPr>
              <a:t>An exchange between the audience, the artistic collective and the scientist (if present) (20 to 30min.) </a:t>
            </a:r>
            <a:r>
              <a:rPr lang="fr-CH" sz="900">
                <a:solidFill>
                  <a:schemeClr val="dk2"/>
                </a:solidFill>
              </a:rPr>
              <a:t>Format:</a:t>
            </a:r>
            <a:r>
              <a:rPr lang="fr-CH" sz="900" b="0">
                <a:solidFill>
                  <a:schemeClr val="dk2"/>
                </a:solidFill>
              </a:rPr>
              <a:t> /  </a:t>
            </a:r>
            <a:r>
              <a:rPr lang="fr-CH" sz="900">
                <a:solidFill>
                  <a:schemeClr val="dk2"/>
                </a:solidFill>
              </a:rPr>
              <a:t>Duration:</a:t>
            </a:r>
            <a:r>
              <a:rPr lang="fr-CH" sz="900" b="0">
                <a:solidFill>
                  <a:schemeClr val="dk2"/>
                </a:solidFill>
              </a:rPr>
              <a:t> 90 min </a:t>
            </a:r>
            <a:endParaRPr sz="900">
              <a:solidFill>
                <a:schemeClr val="dk2"/>
              </a:solidFill>
            </a:endParaRPr>
          </a:p>
          <a:p>
            <a:pPr marL="48767" lvl="0" indent="0" algn="l" rtl="0">
              <a:lnSpc>
                <a:spcPct val="90000"/>
              </a:lnSpc>
              <a:spcBef>
                <a:spcPts val="2100"/>
              </a:spcBef>
              <a:spcAft>
                <a:spcPts val="0"/>
              </a:spcAft>
              <a:buClr>
                <a:schemeClr val="dk2"/>
              </a:buClr>
              <a:buSzPts val="1200"/>
              <a:buNone/>
            </a:pPr>
            <a:r>
              <a:rPr lang="fr-CH" sz="1200">
                <a:solidFill>
                  <a:schemeClr val="dk2"/>
                </a:solidFill>
              </a:rPr>
              <a:t>Audience</a:t>
            </a:r>
            <a:r>
              <a:rPr lang="fr-CH" sz="1200" b="0">
                <a:solidFill>
                  <a:schemeClr val="dk2"/>
                </a:solidFill>
              </a:rPr>
              <a:t>: general  / </a:t>
            </a:r>
            <a:r>
              <a:rPr lang="fr-CH" sz="1200">
                <a:solidFill>
                  <a:schemeClr val="dk2"/>
                </a:solidFill>
              </a:rPr>
              <a:t>Gender</a:t>
            </a:r>
            <a:r>
              <a:rPr lang="fr-CH" sz="1200" b="0">
                <a:solidFill>
                  <a:schemeClr val="dk2"/>
                </a:solidFill>
              </a:rPr>
              <a:t>: all  / </a:t>
            </a:r>
            <a:r>
              <a:rPr lang="fr-CH" sz="1200">
                <a:solidFill>
                  <a:schemeClr val="dk2"/>
                </a:solidFill>
              </a:rPr>
              <a:t>Language</a:t>
            </a:r>
            <a:r>
              <a:rPr lang="fr-CH" sz="1200" b="0">
                <a:solidFill>
                  <a:schemeClr val="dk2"/>
                </a:solidFill>
              </a:rPr>
              <a:t>:  FR/ EN</a:t>
            </a:r>
            <a:endParaRPr/>
          </a:p>
          <a:p>
            <a:pPr marL="48767" lvl="0" indent="0" algn="l" rtl="0">
              <a:lnSpc>
                <a:spcPct val="100000"/>
              </a:lnSpc>
              <a:spcBef>
                <a:spcPts val="400"/>
              </a:spcBef>
              <a:spcAft>
                <a:spcPts val="0"/>
              </a:spcAft>
              <a:buClr>
                <a:schemeClr val="dk2"/>
              </a:buClr>
              <a:buSzPts val="1200"/>
              <a:buNone/>
            </a:pPr>
            <a:r>
              <a:rPr lang="fr-CH" sz="1200">
                <a:solidFill>
                  <a:schemeClr val="dk2"/>
                </a:solidFill>
                <a:highlight>
                  <a:srgbClr val="FFFF00"/>
                </a:highlight>
              </a:rPr>
              <a:t>Costs</a:t>
            </a:r>
            <a:r>
              <a:rPr lang="fr-CH" sz="1200" b="0">
                <a:solidFill>
                  <a:schemeClr val="dk2"/>
                </a:solidFill>
                <a:highlight>
                  <a:srgbClr val="FFFF00"/>
                </a:highlight>
              </a:rPr>
              <a:t>: </a:t>
            </a:r>
            <a:r>
              <a:rPr lang="fr-CH" sz="1050" b="0" i="0" u="none" strike="noStrike">
                <a:solidFill>
                  <a:srgbClr val="000000"/>
                </a:solidFill>
                <a:latin typeface="Helvetica Neue"/>
                <a:ea typeface="Helvetica Neue"/>
                <a:cs typeface="Helvetica Neue"/>
                <a:sym typeface="Helvetica Neue"/>
              </a:rPr>
              <a:t>25 000 € H.T, comprenant les tournages, la commande en écriture, la résidence et 3 representations</a:t>
            </a:r>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chemeClr val="dk2"/>
              </a:buClr>
              <a:buSzPts val="1200"/>
              <a:buNone/>
            </a:pPr>
            <a:r>
              <a:rPr lang="fr-CH" sz="1200">
                <a:solidFill>
                  <a:schemeClr val="dk2"/>
                </a:solidFill>
              </a:rPr>
              <a:t>Videos: </a:t>
            </a:r>
            <a:r>
              <a:rPr lang="fr-CH" sz="1050" b="0" i="0" u="sng">
                <a:solidFill>
                  <a:schemeClr val="hlink"/>
                </a:solidFill>
                <a:latin typeface="Helvetica Neue"/>
                <a:ea typeface="Helvetica Neue"/>
                <a:cs typeface="Helvetica Neue"/>
                <a:sym typeface="Helvetica Neue"/>
                <a:hlinkClick r:id="rId3"/>
              </a:rPr>
              <a:t>https://www.lessensdesmots.eu/la-collection-binome</a:t>
            </a:r>
            <a:r>
              <a:rPr lang="fr-CH" sz="1050" b="0" i="0">
                <a:latin typeface="Helvetica Neue"/>
                <a:ea typeface="Helvetica Neue"/>
                <a:cs typeface="Helvetica Neue"/>
                <a:sym typeface="Helvetica Neue"/>
              </a:rPr>
              <a:t> </a:t>
            </a: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a:solidFill>
                <a:schemeClr val="dk2"/>
              </a:solidFill>
            </a:endParaRPr>
          </a:p>
          <a:p>
            <a:pPr marL="48767" lvl="0" indent="0" algn="l" rtl="0">
              <a:lnSpc>
                <a:spcPct val="100000"/>
              </a:lnSpc>
              <a:spcBef>
                <a:spcPts val="0"/>
              </a:spcBef>
              <a:spcAft>
                <a:spcPts val="0"/>
              </a:spcAft>
              <a:buClr>
                <a:schemeClr val="dk2"/>
              </a:buClr>
              <a:buSzPts val="1200"/>
              <a:buNone/>
            </a:pPr>
            <a:r>
              <a:rPr lang="fr-CH" sz="1200">
                <a:solidFill>
                  <a:schemeClr val="dk2"/>
                </a:solidFill>
              </a:rPr>
              <a:t>Link to proposal: </a:t>
            </a:r>
            <a:r>
              <a:rPr lang="fr-CH" sz="1200" b="0">
                <a:solidFill>
                  <a:schemeClr val="dk2"/>
                </a:solidFill>
              </a:rPr>
              <a:t>https://cernbox.cern.ch/remote.php/dav/public-files/ZkrkDssPSRsHfSL/2023/PROPOSALS/BINOME/binôme_international_eng.pdf</a:t>
            </a: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p:txBody>
      </p:sp>
      <p:pic>
        <p:nvPicPr>
          <p:cNvPr id="313" name="Google Shape;313;p26"/>
          <p:cNvPicPr preferRelativeResize="0">
            <a:picLocks noGrp="1"/>
          </p:cNvPicPr>
          <p:nvPr>
            <p:ph type="pic" idx="2"/>
          </p:nvPr>
        </p:nvPicPr>
        <p:blipFill rotWithShape="1">
          <a:blip r:embed="rId4">
            <a:alphaModFix/>
          </a:blip>
          <a:srcRect t="3977" b="79"/>
          <a:stretch/>
        </p:blipFill>
        <p:spPr>
          <a:xfrm>
            <a:off x="7797800" y="373593"/>
            <a:ext cx="4394200" cy="5828771"/>
          </a:xfrm>
          <a:prstGeom prst="rect">
            <a:avLst/>
          </a:prstGeom>
          <a:solidFill>
            <a:schemeClr val="lt1"/>
          </a:solidFill>
          <a:ln>
            <a:noFill/>
          </a:ln>
        </p:spPr>
      </p:pic>
      <p:sp>
        <p:nvSpPr>
          <p:cNvPr id="314" name="Google Shape;314;p26"/>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27"/>
          <p:cNvSpPr txBox="1">
            <a:spLocks noGrp="1"/>
          </p:cNvSpPr>
          <p:nvPr>
            <p:ph type="title"/>
          </p:nvPr>
        </p:nvSpPr>
        <p:spPr>
          <a:xfrm>
            <a:off x="407989" y="373593"/>
            <a:ext cx="6681923"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Theater - Farm Hall</a:t>
            </a:r>
            <a:br>
              <a:rPr lang="fr-CH"/>
            </a:br>
            <a:endParaRPr/>
          </a:p>
        </p:txBody>
      </p:sp>
      <p:sp>
        <p:nvSpPr>
          <p:cNvPr id="321" name="Google Shape;321;p27"/>
          <p:cNvSpPr txBox="1">
            <a:spLocks noGrp="1"/>
          </p:cNvSpPr>
          <p:nvPr>
            <p:ph type="body" idx="1"/>
          </p:nvPr>
        </p:nvSpPr>
        <p:spPr>
          <a:xfrm>
            <a:off x="407987" y="1598658"/>
            <a:ext cx="6681925" cy="4608512"/>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chemeClr val="dk2"/>
              </a:buClr>
              <a:buSzPts val="1200"/>
              <a:buNone/>
            </a:pPr>
            <a:r>
              <a:rPr lang="fr-CH" sz="1200">
                <a:solidFill>
                  <a:schemeClr val="dk2"/>
                </a:solidFill>
              </a:rPr>
              <a:t>Dates: </a:t>
            </a:r>
            <a:r>
              <a:rPr lang="fr-CH" sz="1200" b="0">
                <a:solidFill>
                  <a:schemeClr val="dk2"/>
                </a:solidFill>
              </a:rPr>
              <a:t>next year SG </a:t>
            </a:r>
            <a:r>
              <a:rPr lang="fr-CH" sz="1200">
                <a:solidFill>
                  <a:schemeClr val="dk2"/>
                </a:solidFill>
              </a:rPr>
              <a:t>/ Theme: </a:t>
            </a:r>
            <a:r>
              <a:rPr lang="fr-CH" sz="1200" b="0">
                <a:solidFill>
                  <a:schemeClr val="dk2"/>
                </a:solidFill>
              </a:rPr>
              <a:t>scientific discovery / </a:t>
            </a:r>
            <a:r>
              <a:rPr lang="fr-CH" sz="1200">
                <a:solidFill>
                  <a:schemeClr val="dk2"/>
                </a:solidFill>
              </a:rPr>
              <a:t>Comms hooks: </a:t>
            </a:r>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Proposed by</a:t>
            </a:r>
            <a:r>
              <a:rPr lang="fr-CH" sz="1200" b="0">
                <a:solidFill>
                  <a:schemeClr val="dk2"/>
                </a:solidFill>
              </a:rPr>
              <a:t>: </a:t>
            </a:r>
            <a:r>
              <a:rPr lang="fr-CH" sz="1050" b="0">
                <a:solidFill>
                  <a:srgbClr val="000000"/>
                </a:solidFill>
                <a:latin typeface="Arial"/>
                <a:ea typeface="Arial"/>
                <a:cs typeface="Arial"/>
                <a:sym typeface="Arial"/>
              </a:rPr>
              <a:t>James</a:t>
            </a:r>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 This captivating world premiere dramatises the true story recorded inside the bugged walls of Farm Hall between July 1945 and January 1946. Stephen Unwin, former Artistic Director of English Touring Theatre and the Rose Theatre Kingston, returns to JST to direct Katherine Moar’s debut play</a:t>
            </a:r>
            <a:endParaRPr sz="1200" b="0">
              <a:solidFill>
                <a:schemeClr val="dk2"/>
              </a:solidFill>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Format:</a:t>
            </a:r>
            <a:r>
              <a:rPr lang="fr-CH" sz="1200" b="0">
                <a:solidFill>
                  <a:schemeClr val="dk2"/>
                </a:solidFill>
              </a:rPr>
              <a:t> Theater /  </a:t>
            </a:r>
            <a:r>
              <a:rPr lang="fr-CH" sz="1200">
                <a:solidFill>
                  <a:schemeClr val="dk2"/>
                </a:solidFill>
              </a:rPr>
              <a:t>Duration:</a:t>
            </a:r>
            <a:r>
              <a:rPr lang="fr-CH" sz="1200" b="0">
                <a:solidFill>
                  <a:schemeClr val="dk2"/>
                </a:solidFill>
              </a:rPr>
              <a:t>  90 min / </a:t>
            </a:r>
            <a:r>
              <a:rPr lang="fr-CH" sz="1200">
                <a:solidFill>
                  <a:schemeClr val="dk2"/>
                </a:solidFill>
              </a:rPr>
              <a:t>Audience</a:t>
            </a:r>
            <a:r>
              <a:rPr lang="fr-CH" sz="1200" b="0">
                <a:solidFill>
                  <a:schemeClr val="dk2"/>
                </a:solidFill>
              </a:rPr>
              <a:t>: General interested public  /  </a:t>
            </a:r>
            <a:r>
              <a:rPr lang="fr-CH" sz="1200">
                <a:solidFill>
                  <a:schemeClr val="dk2"/>
                </a:solidFill>
              </a:rPr>
              <a:t>Language: EN </a:t>
            </a:r>
            <a:r>
              <a:rPr lang="fr-CH" sz="1200" b="0">
                <a:solidFill>
                  <a:schemeClr val="dk2"/>
                </a:solidFill>
              </a:rPr>
              <a:t> </a:t>
            </a:r>
            <a:endParaRPr/>
          </a:p>
          <a:p>
            <a:pPr marL="48767" lvl="0" indent="0" algn="l" rtl="0">
              <a:lnSpc>
                <a:spcPct val="100000"/>
              </a:lnSpc>
              <a:spcBef>
                <a:spcPts val="400"/>
              </a:spcBef>
              <a:spcAft>
                <a:spcPts val="0"/>
              </a:spcAft>
              <a:buClr>
                <a:schemeClr val="dk2"/>
              </a:buClr>
              <a:buSzPts val="1200"/>
              <a:buNone/>
            </a:pPr>
            <a:r>
              <a:rPr lang="fr-CH" sz="1200" b="0">
                <a:solidFill>
                  <a:schemeClr val="dk2"/>
                </a:solidFill>
              </a:rPr>
              <a:t>	</a:t>
            </a:r>
            <a:endParaRPr/>
          </a:p>
          <a:p>
            <a:pPr marL="48767" lvl="0" indent="0" algn="l" rtl="0">
              <a:lnSpc>
                <a:spcPct val="100000"/>
              </a:lnSpc>
              <a:spcBef>
                <a:spcPts val="0"/>
              </a:spcBef>
              <a:spcAft>
                <a:spcPts val="0"/>
              </a:spcAft>
              <a:buClr>
                <a:schemeClr val="dk2"/>
              </a:buClr>
              <a:buSzPts val="1200"/>
              <a:buNone/>
            </a:pPr>
            <a:r>
              <a:rPr lang="fr-CH" sz="1200">
                <a:solidFill>
                  <a:schemeClr val="dk2"/>
                </a:solidFill>
              </a:rPr>
              <a:t>Cost</a:t>
            </a:r>
            <a:r>
              <a:rPr lang="fr-CH" sz="1200" b="0">
                <a:solidFill>
                  <a:schemeClr val="dk2"/>
                </a:solidFill>
              </a:rPr>
              <a:t>: </a:t>
            </a:r>
            <a:r>
              <a:rPr lang="fr-CH" sz="1400" b="0">
                <a:solidFill>
                  <a:srgbClr val="595959"/>
                </a:solidFill>
                <a:highlight>
                  <a:srgbClr val="FFFF00"/>
                </a:highlight>
              </a:rPr>
              <a:t>will we be able to charge the audience for tickets? </a:t>
            </a:r>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155CC"/>
              </a:buClr>
              <a:buSzPts val="1800"/>
              <a:buNone/>
            </a:pPr>
            <a:r>
              <a:rPr lang="fr-CH" sz="1800" i="0" u="sng">
                <a:solidFill>
                  <a:srgbClr val="1155CC"/>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https://www.jermynstreettheatre.co.uk/show/farm-hall/</a:t>
            </a:r>
            <a:endParaRPr sz="1200" b="0">
              <a:solidFill>
                <a:schemeClr val="dk2"/>
              </a:solidFill>
            </a:endParaRPr>
          </a:p>
        </p:txBody>
      </p:sp>
      <p:sp>
        <p:nvSpPr>
          <p:cNvPr id="322" name="Google Shape;322;p27"/>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pic>
        <p:nvPicPr>
          <p:cNvPr id="323" name="Google Shape;323;p27"/>
          <p:cNvPicPr preferRelativeResize="0">
            <a:picLocks noGrp="1"/>
          </p:cNvPicPr>
          <p:nvPr>
            <p:ph type="pic" idx="2"/>
          </p:nvPr>
        </p:nvPicPr>
        <p:blipFill rotWithShape="1">
          <a:blip r:embed="rId4">
            <a:alphaModFix/>
          </a:blip>
          <a:srcRect t="12689" b="12689"/>
          <a:stretch/>
        </p:blipFill>
        <p:spPr>
          <a:xfrm>
            <a:off x="7266921" y="373593"/>
            <a:ext cx="4833265" cy="5833578"/>
          </a:xfrm>
          <a:prstGeom prst="rect">
            <a:avLst/>
          </a:prstGeom>
          <a:solidFill>
            <a:schemeClr val="lt1"/>
          </a:solid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graphicFrame>
        <p:nvGraphicFramePr>
          <p:cNvPr id="177" name="Google Shape;177;p9"/>
          <p:cNvGraphicFramePr/>
          <p:nvPr/>
        </p:nvGraphicFramePr>
        <p:xfrm>
          <a:off x="407988" y="980661"/>
          <a:ext cx="3000000" cy="3000000"/>
        </p:xfrm>
        <a:graphic>
          <a:graphicData uri="http://schemas.openxmlformats.org/drawingml/2006/table">
            <a:tbl>
              <a:tblPr firstRow="1" bandRow="1">
                <a:noFill/>
                <a:tableStyleId>{D76A2A1A-ED39-4E60-97F7-151046711442}</a:tableStyleId>
              </a:tblPr>
              <a:tblGrid>
                <a:gridCol w="1896000">
                  <a:extLst>
                    <a:ext uri="{9D8B030D-6E8A-4147-A177-3AD203B41FA5}">
                      <a16:colId xmlns:a16="http://schemas.microsoft.com/office/drawing/2014/main" val="20000"/>
                    </a:ext>
                  </a:extLst>
                </a:gridCol>
                <a:gridCol w="1896000">
                  <a:extLst>
                    <a:ext uri="{9D8B030D-6E8A-4147-A177-3AD203B41FA5}">
                      <a16:colId xmlns:a16="http://schemas.microsoft.com/office/drawing/2014/main" val="20001"/>
                    </a:ext>
                  </a:extLst>
                </a:gridCol>
                <a:gridCol w="1896000">
                  <a:extLst>
                    <a:ext uri="{9D8B030D-6E8A-4147-A177-3AD203B41FA5}">
                      <a16:colId xmlns:a16="http://schemas.microsoft.com/office/drawing/2014/main" val="20002"/>
                    </a:ext>
                  </a:extLst>
                </a:gridCol>
                <a:gridCol w="1896000">
                  <a:extLst>
                    <a:ext uri="{9D8B030D-6E8A-4147-A177-3AD203B41FA5}">
                      <a16:colId xmlns:a16="http://schemas.microsoft.com/office/drawing/2014/main" val="20003"/>
                    </a:ext>
                  </a:extLst>
                </a:gridCol>
                <a:gridCol w="1896000">
                  <a:extLst>
                    <a:ext uri="{9D8B030D-6E8A-4147-A177-3AD203B41FA5}">
                      <a16:colId xmlns:a16="http://schemas.microsoft.com/office/drawing/2014/main" val="20004"/>
                    </a:ext>
                  </a:extLst>
                </a:gridCol>
                <a:gridCol w="1896000">
                  <a:extLst>
                    <a:ext uri="{9D8B030D-6E8A-4147-A177-3AD203B41FA5}">
                      <a16:colId xmlns:a16="http://schemas.microsoft.com/office/drawing/2014/main" val="20005"/>
                    </a:ext>
                  </a:extLst>
                </a:gridCol>
              </a:tblGrid>
              <a:tr h="383525">
                <a:tc>
                  <a:txBody>
                    <a:bodyPr/>
                    <a:lstStyle/>
                    <a:p>
                      <a:pPr marL="0" marR="0" lvl="0" indent="0" algn="l" rtl="0">
                        <a:spcBef>
                          <a:spcPts val="0"/>
                        </a:spcBef>
                        <a:spcAft>
                          <a:spcPts val="0"/>
                        </a:spcAft>
                        <a:buNone/>
                      </a:pPr>
                      <a:r>
                        <a:rPr lang="fr-CH" sz="1200" b="1" u="none" strike="noStrike" cap="none">
                          <a:latin typeface="Calibri"/>
                          <a:ea typeface="Calibri"/>
                          <a:cs typeface="Calibri"/>
                          <a:sym typeface="Calibri"/>
                        </a:rPr>
                        <a:t>Date</a:t>
                      </a:r>
                      <a:endParaRPr/>
                    </a:p>
                  </a:txBody>
                  <a:tcPr marL="28575" marR="28575" marT="19050" marB="19050" anchor="b"/>
                </a:tc>
                <a:tc>
                  <a:txBody>
                    <a:bodyPr/>
                    <a:lstStyle/>
                    <a:p>
                      <a:pPr marL="0" marR="0" lvl="0" indent="0" algn="l" rtl="0">
                        <a:spcBef>
                          <a:spcPts val="0"/>
                        </a:spcBef>
                        <a:spcAft>
                          <a:spcPts val="0"/>
                        </a:spcAft>
                        <a:buNone/>
                      </a:pPr>
                      <a:r>
                        <a:rPr lang="fr-CH" sz="1200" b="1" u="none" strike="noStrike" cap="none">
                          <a:latin typeface="Calibri"/>
                          <a:ea typeface="Calibri"/>
                          <a:cs typeface="Calibri"/>
                          <a:sym typeface="Calibri"/>
                        </a:rPr>
                        <a:t>Name</a:t>
                      </a:r>
                      <a:endParaRPr/>
                    </a:p>
                  </a:txBody>
                  <a:tcPr marL="28575" marR="28575" marT="19050" marB="19050" anchor="b"/>
                </a:tc>
                <a:tc>
                  <a:txBody>
                    <a:bodyPr/>
                    <a:lstStyle/>
                    <a:p>
                      <a:pPr marL="0" marR="0" lvl="0" indent="0" algn="l" rtl="0">
                        <a:spcBef>
                          <a:spcPts val="0"/>
                        </a:spcBef>
                        <a:spcAft>
                          <a:spcPts val="0"/>
                        </a:spcAft>
                        <a:buNone/>
                      </a:pPr>
                      <a:r>
                        <a:rPr lang="fr-CH" sz="1200" b="1" u="none" strike="noStrike" cap="none">
                          <a:latin typeface="Calibri"/>
                          <a:ea typeface="Calibri"/>
                          <a:cs typeface="Calibri"/>
                          <a:sym typeface="Calibri"/>
                        </a:rPr>
                        <a:t>Format</a:t>
                      </a:r>
                      <a:endParaRPr/>
                    </a:p>
                  </a:txBody>
                  <a:tcPr marL="28575" marR="28575" marT="19050" marB="19050" anchor="b"/>
                </a:tc>
                <a:tc>
                  <a:txBody>
                    <a:bodyPr/>
                    <a:lstStyle/>
                    <a:p>
                      <a:pPr marL="0" marR="0" lvl="0" indent="0" algn="l" rtl="0">
                        <a:spcBef>
                          <a:spcPts val="0"/>
                        </a:spcBef>
                        <a:spcAft>
                          <a:spcPts val="0"/>
                        </a:spcAft>
                        <a:buNone/>
                      </a:pPr>
                      <a:r>
                        <a:rPr lang="fr-CH" sz="1200" b="1" u="none" strike="noStrike" cap="none">
                          <a:latin typeface="Calibri"/>
                          <a:ea typeface="Calibri"/>
                          <a:cs typeface="Calibri"/>
                          <a:sym typeface="Calibri"/>
                        </a:rPr>
                        <a:t>Theme</a:t>
                      </a:r>
                      <a:endParaRPr/>
                    </a:p>
                  </a:txBody>
                  <a:tcPr marL="28575" marR="28575" marT="19050" marB="19050" anchor="b"/>
                </a:tc>
                <a:tc>
                  <a:txBody>
                    <a:bodyPr/>
                    <a:lstStyle/>
                    <a:p>
                      <a:pPr marL="0" marR="0" lvl="0" indent="0" algn="l" rtl="0">
                        <a:spcBef>
                          <a:spcPts val="0"/>
                        </a:spcBef>
                        <a:spcAft>
                          <a:spcPts val="0"/>
                        </a:spcAft>
                        <a:buNone/>
                      </a:pPr>
                      <a:r>
                        <a:rPr lang="fr-CH" sz="1200" b="1" u="none" strike="noStrike" cap="none">
                          <a:latin typeface="Calibri"/>
                          <a:ea typeface="Calibri"/>
                          <a:cs typeface="Calibri"/>
                          <a:sym typeface="Calibri"/>
                        </a:rPr>
                        <a:t>Audience</a:t>
                      </a:r>
                      <a:endParaRPr/>
                    </a:p>
                  </a:txBody>
                  <a:tcPr marL="28575" marR="28575" marT="19050" marB="19050" anchor="b"/>
                </a:tc>
                <a:tc>
                  <a:txBody>
                    <a:bodyPr/>
                    <a:lstStyle/>
                    <a:p>
                      <a:pPr marL="0" marR="0" lvl="0" indent="0" algn="l" rtl="0">
                        <a:spcBef>
                          <a:spcPts val="0"/>
                        </a:spcBef>
                        <a:spcAft>
                          <a:spcPts val="0"/>
                        </a:spcAft>
                        <a:buNone/>
                      </a:pPr>
                      <a:r>
                        <a:rPr lang="fr-CH" sz="1200" b="1" u="none" strike="noStrike" cap="none">
                          <a:latin typeface="Calibri"/>
                          <a:ea typeface="Calibri"/>
                          <a:cs typeface="Calibri"/>
                          <a:sym typeface="Calibri"/>
                        </a:rPr>
                        <a:t>Location</a:t>
                      </a:r>
                      <a:endParaRPr/>
                    </a:p>
                  </a:txBody>
                  <a:tcPr marL="28575" marR="28575" marT="19050" marB="19050" anchor="b"/>
                </a:tc>
                <a:extLst>
                  <a:ext uri="{0D108BD9-81ED-4DB2-BD59-A6C34878D82A}">
                    <a16:rowId xmlns:a16="http://schemas.microsoft.com/office/drawing/2014/main" val="10000"/>
                  </a:ext>
                </a:extLst>
              </a:tr>
              <a:tr h="3419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Jan - Apr 23</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Shows scientifiques</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Shows</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Science</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General public + children</a:t>
                      </a:r>
                      <a:endParaRPr/>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sz="1100" b="0" i="0" u="none" strike="noStrike" cap="none">
                        <a:solidFill>
                          <a:srgbClr val="0033A0"/>
                        </a:solidFill>
                        <a:latin typeface="Calibri"/>
                        <a:ea typeface="Calibri"/>
                        <a:cs typeface="Calibri"/>
                        <a:sym typeface="Calibri"/>
                      </a:endParaRPr>
                    </a:p>
                  </a:txBody>
                  <a:tcPr marL="28575" marR="28575" marT="19050" marB="19050" anchor="b"/>
                </a:tc>
                <a:extLst>
                  <a:ext uri="{0D108BD9-81ED-4DB2-BD59-A6C34878D82A}">
                    <a16:rowId xmlns:a16="http://schemas.microsoft.com/office/drawing/2014/main" val="10001"/>
                  </a:ext>
                </a:extLst>
              </a:tr>
              <a:tr h="3419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Sept - Dec 23</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Shows scientifiques</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Shows</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Science</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General public + children</a:t>
                      </a:r>
                      <a:endParaRPr/>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sz="1100" b="0" i="0" u="none" strike="noStrike" cap="none">
                        <a:solidFill>
                          <a:srgbClr val="0033A0"/>
                        </a:solidFill>
                        <a:latin typeface="Calibri"/>
                        <a:ea typeface="Calibri"/>
                        <a:cs typeface="Calibri"/>
                        <a:sym typeface="Calibri"/>
                      </a:endParaRPr>
                    </a:p>
                  </a:txBody>
                  <a:tcPr marL="28575" marR="28575" marT="19050" marB="19050" anchor="b"/>
                </a:tc>
                <a:extLst>
                  <a:ext uri="{0D108BD9-81ED-4DB2-BD59-A6C34878D82A}">
                    <a16:rowId xmlns:a16="http://schemas.microsoft.com/office/drawing/2014/main" val="10002"/>
                  </a:ext>
                </a:extLst>
              </a:tr>
              <a:tr h="3419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08-Feb</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La Forza Nascosta</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Theater + music</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Science - Women</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General public</a:t>
                      </a:r>
                      <a:endParaRPr/>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sz="1100" b="0" i="0" u="none" strike="noStrike" cap="none">
                        <a:solidFill>
                          <a:srgbClr val="0033A0"/>
                        </a:solidFill>
                        <a:latin typeface="Calibri"/>
                        <a:ea typeface="Calibri"/>
                        <a:cs typeface="Calibri"/>
                        <a:sym typeface="Calibri"/>
                      </a:endParaRPr>
                    </a:p>
                  </a:txBody>
                  <a:tcPr marL="28575" marR="28575" marT="19050" marB="19050" anchor="b"/>
                </a:tc>
                <a:extLst>
                  <a:ext uri="{0D108BD9-81ED-4DB2-BD59-A6C34878D82A}">
                    <a16:rowId xmlns:a16="http://schemas.microsoft.com/office/drawing/2014/main" val="10003"/>
                  </a:ext>
                </a:extLst>
              </a:tr>
              <a:tr h="3419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02-Mar-23</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Bruno Mansoulié</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Conference</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Science</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General public</a:t>
                      </a:r>
                      <a:endParaRPr/>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sz="1100" b="0" i="0" u="none" strike="noStrike" cap="none">
                        <a:solidFill>
                          <a:srgbClr val="0033A0"/>
                        </a:solidFill>
                        <a:latin typeface="Calibri"/>
                        <a:ea typeface="Calibri"/>
                        <a:cs typeface="Calibri"/>
                        <a:sym typeface="Calibri"/>
                      </a:endParaRPr>
                    </a:p>
                  </a:txBody>
                  <a:tcPr marL="28575" marR="28575" marT="19050" marB="19050" anchor="b"/>
                </a:tc>
                <a:extLst>
                  <a:ext uri="{0D108BD9-81ED-4DB2-BD59-A6C34878D82A}">
                    <a16:rowId xmlns:a16="http://schemas.microsoft.com/office/drawing/2014/main" val="10004"/>
                  </a:ext>
                </a:extLst>
              </a:tr>
              <a:tr h="3419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11-Mar-23</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Devoxx4kids (recurrent) </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Workshops</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Scince - IT</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Children + teenagers</a:t>
                      </a:r>
                      <a:endParaRPr/>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sz="1100" b="0" i="0" u="none" strike="noStrike" cap="none">
                        <a:solidFill>
                          <a:srgbClr val="0033A0"/>
                        </a:solidFill>
                        <a:latin typeface="Calibri"/>
                        <a:ea typeface="Calibri"/>
                        <a:cs typeface="Calibri"/>
                        <a:sym typeface="Calibri"/>
                      </a:endParaRPr>
                    </a:p>
                  </a:txBody>
                  <a:tcPr marL="28575" marR="28575" marT="19050" marB="19050" anchor="b"/>
                </a:tc>
                <a:extLst>
                  <a:ext uri="{0D108BD9-81ED-4DB2-BD59-A6C34878D82A}">
                    <a16:rowId xmlns:a16="http://schemas.microsoft.com/office/drawing/2014/main" val="10005"/>
                  </a:ext>
                </a:extLst>
              </a:tr>
              <a:tr h="3419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23 mars 2023</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Mad Maths</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Theater</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Science - Mathematics</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General public + Children</a:t>
                      </a:r>
                      <a:endParaRPr/>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a:p>
                  </a:txBody>
                  <a:tcPr marL="28575" marR="28575" marT="19050" marB="19050" anchor="b"/>
                </a:tc>
                <a:extLst>
                  <a:ext uri="{0D108BD9-81ED-4DB2-BD59-A6C34878D82A}">
                    <a16:rowId xmlns:a16="http://schemas.microsoft.com/office/drawing/2014/main" val="10006"/>
                  </a:ext>
                </a:extLst>
              </a:tr>
              <a:tr h="341975">
                <a:tc>
                  <a:txBody>
                    <a:bodyPr/>
                    <a:lstStyle/>
                    <a:p>
                      <a:pPr marL="0" marR="0" lvl="0" indent="0" algn="l" rtl="0">
                        <a:spcBef>
                          <a:spcPts val="0"/>
                        </a:spcBef>
                        <a:spcAft>
                          <a:spcPts val="0"/>
                        </a:spcAft>
                        <a:buNone/>
                      </a:pPr>
                      <a:r>
                        <a:rPr lang="fr-CH" sz="1100" b="0" u="none" strike="noStrike" cap="none">
                          <a:solidFill>
                            <a:srgbClr val="808080"/>
                          </a:solidFill>
                          <a:highlight>
                            <a:srgbClr val="FFFF00"/>
                          </a:highlight>
                          <a:latin typeface="Calibri"/>
                          <a:ea typeface="Calibri"/>
                          <a:cs typeface="Calibri"/>
                          <a:sym typeface="Calibri"/>
                        </a:rPr>
                        <a:t>May</a:t>
                      </a:r>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a:p>
                  </a:txBody>
                  <a:tcPr marL="28575" marR="28575" marT="19050" marB="19050" anchor="b"/>
                </a:tc>
                <a:extLst>
                  <a:ext uri="{0D108BD9-81ED-4DB2-BD59-A6C34878D82A}">
                    <a16:rowId xmlns:a16="http://schemas.microsoft.com/office/drawing/2014/main" val="10007"/>
                  </a:ext>
                </a:extLst>
              </a:tr>
              <a:tr h="341975">
                <a:tc>
                  <a:txBody>
                    <a:bodyPr/>
                    <a:lstStyle/>
                    <a:p>
                      <a:pPr marL="0" marR="0" lvl="0" indent="0" algn="l" rtl="0">
                        <a:spcBef>
                          <a:spcPts val="0"/>
                        </a:spcBef>
                        <a:spcAft>
                          <a:spcPts val="0"/>
                        </a:spcAft>
                        <a:buNone/>
                      </a:pPr>
                      <a:r>
                        <a:rPr lang="fr-CH" sz="1100" b="0" u="none" strike="noStrike" cap="none">
                          <a:solidFill>
                            <a:srgbClr val="808080"/>
                          </a:solidFill>
                          <a:highlight>
                            <a:srgbClr val="FFFF00"/>
                          </a:highlight>
                          <a:latin typeface="Calibri"/>
                          <a:ea typeface="Calibri"/>
                          <a:cs typeface="Calibri"/>
                          <a:sym typeface="Calibri"/>
                        </a:rPr>
                        <a:t>June</a:t>
                      </a:r>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a:p>
                  </a:txBody>
                  <a:tcPr marL="28575" marR="28575" marT="19050" marB="19050" anchor="b"/>
                </a:tc>
                <a:extLst>
                  <a:ext uri="{0D108BD9-81ED-4DB2-BD59-A6C34878D82A}">
                    <a16:rowId xmlns:a16="http://schemas.microsoft.com/office/drawing/2014/main" val="10008"/>
                  </a:ext>
                </a:extLst>
              </a:tr>
              <a:tr h="341975">
                <a:tc>
                  <a:txBody>
                    <a:bodyPr/>
                    <a:lstStyle/>
                    <a:p>
                      <a:pPr marL="0" marR="0" lvl="0" indent="0" algn="l" rtl="0">
                        <a:spcBef>
                          <a:spcPts val="0"/>
                        </a:spcBef>
                        <a:spcAft>
                          <a:spcPts val="0"/>
                        </a:spcAft>
                        <a:buNone/>
                      </a:pPr>
                      <a:r>
                        <a:rPr lang="fr-CH" sz="1100">
                          <a:solidFill>
                            <a:srgbClr val="808080"/>
                          </a:solidFill>
                          <a:highlight>
                            <a:srgbClr val="FFFF00"/>
                          </a:highlight>
                          <a:latin typeface="Calibri"/>
                          <a:ea typeface="Calibri"/>
                          <a:cs typeface="Calibri"/>
                          <a:sym typeface="Calibri"/>
                        </a:rPr>
                        <a:t>First week of October</a:t>
                      </a:r>
                      <a:endParaRPr sz="1100" b="0" u="none" strike="noStrike" cap="none">
                        <a:solidFill>
                          <a:srgbClr val="808080"/>
                        </a:solidFill>
                        <a:highlight>
                          <a:srgbClr val="FFFF00"/>
                        </a:highlight>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r>
                        <a:rPr lang="fr-CH" sz="1100">
                          <a:latin typeface="Calibri"/>
                          <a:ea typeface="Calibri"/>
                          <a:cs typeface="Calibri"/>
                          <a:sym typeface="Calibri"/>
                        </a:rPr>
                        <a:t>Opening of SG</a:t>
                      </a:r>
                      <a:endParaRPr sz="1100" b="0" u="none" strike="noStrike" cap="none">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spcBef>
                          <a:spcPts val="0"/>
                        </a:spcBef>
                        <a:spcAft>
                          <a:spcPts val="0"/>
                        </a:spcAft>
                        <a:buNone/>
                      </a:pPr>
                      <a:endParaRPr sz="1100" b="0" u="none" strike="noStrike" cap="none">
                        <a:solidFill>
                          <a:srgbClr val="808080"/>
                        </a:solidFill>
                        <a:latin typeface="Calibri"/>
                        <a:ea typeface="Calibri"/>
                        <a:cs typeface="Calibri"/>
                        <a:sym typeface="Calibri"/>
                      </a:endParaRPr>
                    </a:p>
                  </a:txBody>
                  <a:tcPr marL="28575" marR="28575" marT="19050" marB="19050" anchor="b"/>
                </a:tc>
                <a:tc>
                  <a:txBody>
                    <a:bodyPr/>
                    <a:lstStyle/>
                    <a:p>
                      <a:pPr marL="0" marR="0" lvl="0" indent="0" algn="l" rtl="0">
                        <a:lnSpc>
                          <a:spcPct val="100000"/>
                        </a:lnSpc>
                        <a:spcBef>
                          <a:spcPts val="0"/>
                        </a:spcBef>
                        <a:spcAft>
                          <a:spcPts val="0"/>
                        </a:spcAft>
                        <a:buNone/>
                      </a:pPr>
                      <a:r>
                        <a:rPr lang="fr-CH" sz="1100">
                          <a:solidFill>
                            <a:srgbClr val="0033A0"/>
                          </a:solidFill>
                          <a:latin typeface="Calibri"/>
                          <a:ea typeface="Calibri"/>
                          <a:cs typeface="Calibri"/>
                          <a:sym typeface="Calibri"/>
                        </a:rPr>
                        <a:t>SG</a:t>
                      </a:r>
                      <a:endParaRPr sz="1100" b="0" i="0" u="none" strike="noStrike" cap="none">
                        <a:solidFill>
                          <a:srgbClr val="0033A0"/>
                        </a:solidFill>
                        <a:latin typeface="Calibri"/>
                        <a:ea typeface="Calibri"/>
                        <a:cs typeface="Calibri"/>
                        <a:sym typeface="Calibri"/>
                      </a:endParaRPr>
                    </a:p>
                  </a:txBody>
                  <a:tcPr marL="28575" marR="28575" marT="19050" marB="19050" anchor="b"/>
                </a:tc>
                <a:extLst>
                  <a:ext uri="{0D108BD9-81ED-4DB2-BD59-A6C34878D82A}">
                    <a16:rowId xmlns:a16="http://schemas.microsoft.com/office/drawing/2014/main" val="10009"/>
                  </a:ext>
                </a:extLst>
              </a:tr>
              <a:tr h="3419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14-Oct-22</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Partage ta science (recurrent)</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Colloquium</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Science</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General public + teens</a:t>
                      </a:r>
                      <a:endParaRPr/>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a:p>
                  </a:txBody>
                  <a:tcPr marL="28575" marR="28575" marT="19050" marB="19050" anchor="b"/>
                </a:tc>
                <a:extLst>
                  <a:ext uri="{0D108BD9-81ED-4DB2-BD59-A6C34878D82A}">
                    <a16:rowId xmlns:a16="http://schemas.microsoft.com/office/drawing/2014/main" val="10010"/>
                  </a:ext>
                </a:extLst>
              </a:tr>
              <a:tr h="3474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October</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Dark Matter Day (recurrent)</a:t>
                      </a:r>
                      <a:endParaRPr/>
                    </a:p>
                  </a:txBody>
                  <a:tcPr marL="28575" marR="28575" marT="19050" marB="19050" anchor="b"/>
                </a:tc>
                <a:tc>
                  <a:txBody>
                    <a:bodyPr/>
                    <a:lstStyle/>
                    <a:p>
                      <a:pPr marL="0" marR="0" lvl="0" indent="0" algn="l" rtl="0">
                        <a:spcBef>
                          <a:spcPts val="0"/>
                        </a:spcBef>
                        <a:spcAft>
                          <a:spcPts val="0"/>
                        </a:spcAft>
                        <a:buNone/>
                      </a:pPr>
                      <a:endParaRPr sz="1800" u="none" strike="noStrike" cap="none"/>
                    </a:p>
                  </a:txBody>
                  <a:tcPr marL="28575" marR="28575" marT="19050" marB="19050" anchor="b"/>
                </a:tc>
                <a:tc>
                  <a:txBody>
                    <a:bodyPr/>
                    <a:lstStyle/>
                    <a:p>
                      <a:pPr marL="0" marR="0" lvl="0" indent="0" algn="l" rtl="0">
                        <a:spcBef>
                          <a:spcPts val="0"/>
                        </a:spcBef>
                        <a:spcAft>
                          <a:spcPts val="0"/>
                        </a:spcAft>
                        <a:buNone/>
                      </a:pPr>
                      <a:endParaRPr sz="1800" u="none" strike="noStrike" cap="none"/>
                    </a:p>
                  </a:txBody>
                  <a:tcPr marL="28575" marR="28575" marT="19050" marB="19050" anchor="b"/>
                </a:tc>
                <a:tc>
                  <a:txBody>
                    <a:bodyPr/>
                    <a:lstStyle/>
                    <a:p>
                      <a:pPr marL="0" marR="0" lvl="0" indent="0" algn="l" rtl="0">
                        <a:spcBef>
                          <a:spcPts val="0"/>
                        </a:spcBef>
                        <a:spcAft>
                          <a:spcPts val="0"/>
                        </a:spcAft>
                        <a:buNone/>
                      </a:pPr>
                      <a:endParaRPr sz="1800" u="none" strike="noStrike" cap="none"/>
                    </a:p>
                  </a:txBody>
                  <a:tcPr marL="28575" marR="28575" marT="19050" marB="19050" anchor="b"/>
                </a:tc>
                <a:tc>
                  <a:txBody>
                    <a:bodyPr/>
                    <a:lstStyle/>
                    <a:p>
                      <a:pPr marL="0" marR="0" lvl="0" indent="0" algn="l" rtl="0">
                        <a:lnSpc>
                          <a:spcPct val="100000"/>
                        </a:lnSpc>
                        <a:spcBef>
                          <a:spcPts val="0"/>
                        </a:spcBef>
                        <a:spcAft>
                          <a:spcPts val="0"/>
                        </a:spcAft>
                        <a:buClr>
                          <a:srgbClr val="0033A0"/>
                        </a:buClr>
                        <a:buSzPts val="1100"/>
                        <a:buFont typeface="Calibri"/>
                        <a:buNone/>
                      </a:pPr>
                      <a:r>
                        <a:rPr lang="fr-CH" sz="1100" b="0" i="0" u="none" strike="noStrike" cap="none">
                          <a:solidFill>
                            <a:srgbClr val="0033A0"/>
                          </a:solidFill>
                          <a:latin typeface="Calibri"/>
                          <a:ea typeface="Calibri"/>
                          <a:cs typeface="Calibri"/>
                          <a:sym typeface="Calibri"/>
                        </a:rPr>
                        <a:t>Globe</a:t>
                      </a:r>
                      <a:endParaRPr/>
                    </a:p>
                  </a:txBody>
                  <a:tcPr marL="28575" marR="28575" marT="19050" marB="19050" anchor="b"/>
                </a:tc>
                <a:extLst>
                  <a:ext uri="{0D108BD9-81ED-4DB2-BD59-A6C34878D82A}">
                    <a16:rowId xmlns:a16="http://schemas.microsoft.com/office/drawing/2014/main" val="10011"/>
                  </a:ext>
                </a:extLst>
              </a:tr>
              <a:tr h="3474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6-10 November</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CineGlobe evening (recurrent)</a:t>
                      </a:r>
                      <a:endParaRPr/>
                    </a:p>
                  </a:txBody>
                  <a:tcPr marL="28575" marR="28575" marT="19050" marB="19050" anchor="b"/>
                </a:tc>
                <a:tc>
                  <a:txBody>
                    <a:bodyPr/>
                    <a:lstStyle/>
                    <a:p>
                      <a:pPr marL="0" marR="0" lvl="0" indent="0" algn="l" rtl="0">
                        <a:spcBef>
                          <a:spcPts val="0"/>
                        </a:spcBef>
                        <a:spcAft>
                          <a:spcPts val="0"/>
                        </a:spcAft>
                        <a:buNone/>
                      </a:pPr>
                      <a:endParaRPr sz="1800" u="none" strike="noStrike" cap="none"/>
                    </a:p>
                  </a:txBody>
                  <a:tcPr marL="28575" marR="28575" marT="19050" marB="19050" anchor="b"/>
                </a:tc>
                <a:tc>
                  <a:txBody>
                    <a:bodyPr/>
                    <a:lstStyle/>
                    <a:p>
                      <a:pPr marL="0" marR="0" lvl="0" indent="0" algn="l" rtl="0">
                        <a:spcBef>
                          <a:spcPts val="0"/>
                        </a:spcBef>
                        <a:spcAft>
                          <a:spcPts val="0"/>
                        </a:spcAft>
                        <a:buNone/>
                      </a:pPr>
                      <a:endParaRPr sz="1800" u="none" strike="noStrike" cap="none"/>
                    </a:p>
                  </a:txBody>
                  <a:tcPr marL="28575" marR="28575" marT="19050" marB="19050" anchor="b"/>
                </a:tc>
                <a:tc>
                  <a:txBody>
                    <a:bodyPr/>
                    <a:lstStyle/>
                    <a:p>
                      <a:pPr marL="0" marR="0" lvl="0" indent="0" algn="l" rtl="0">
                        <a:spcBef>
                          <a:spcPts val="0"/>
                        </a:spcBef>
                        <a:spcAft>
                          <a:spcPts val="0"/>
                        </a:spcAft>
                        <a:buNone/>
                      </a:pPr>
                      <a:endParaRPr sz="1800" u="none" strike="noStrike" cap="none"/>
                    </a:p>
                  </a:txBody>
                  <a:tcPr marL="28575" marR="28575" marT="19050" marB="19050" anchor="b"/>
                </a:tc>
                <a:tc>
                  <a:txBody>
                    <a:bodyPr/>
                    <a:lstStyle/>
                    <a:p>
                      <a:pPr marL="0" marR="0" lvl="0" indent="0" algn="l" rtl="0">
                        <a:spcBef>
                          <a:spcPts val="0"/>
                        </a:spcBef>
                        <a:spcAft>
                          <a:spcPts val="0"/>
                        </a:spcAft>
                        <a:buNone/>
                      </a:pPr>
                      <a:r>
                        <a:rPr lang="fr-CH" sz="1100" u="none" strike="noStrike" cap="none"/>
                        <a:t>SG if possible</a:t>
                      </a:r>
                      <a:endParaRPr/>
                    </a:p>
                  </a:txBody>
                  <a:tcPr marL="28575" marR="28575" marT="19050" marB="19050" anchor="b"/>
                </a:tc>
                <a:extLst>
                  <a:ext uri="{0D108BD9-81ED-4DB2-BD59-A6C34878D82A}">
                    <a16:rowId xmlns:a16="http://schemas.microsoft.com/office/drawing/2014/main" val="10012"/>
                  </a:ext>
                </a:extLst>
              </a:tr>
              <a:tr h="347475">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16 November</a:t>
                      </a:r>
                      <a:endParaRPr/>
                    </a:p>
                  </a:txBody>
                  <a:tcPr marL="28575" marR="28575" marT="19050" marB="19050" anchor="b"/>
                </a:tc>
                <a:tc>
                  <a:txBody>
                    <a:bodyPr/>
                    <a:lstStyle/>
                    <a:p>
                      <a:pPr marL="0" marR="0" lvl="0" indent="0" algn="l" rtl="0">
                        <a:spcBef>
                          <a:spcPts val="0"/>
                        </a:spcBef>
                        <a:spcAft>
                          <a:spcPts val="0"/>
                        </a:spcAft>
                        <a:buNone/>
                      </a:pPr>
                      <a:r>
                        <a:rPr lang="fr-CH" sz="1100" b="0" u="none" strike="noStrike" cap="none">
                          <a:latin typeface="Calibri"/>
                          <a:ea typeface="Calibri"/>
                          <a:cs typeface="Calibri"/>
                          <a:sym typeface="Calibri"/>
                        </a:rPr>
                        <a:t>Sparks! (recurrent) </a:t>
                      </a:r>
                      <a:endParaRPr/>
                    </a:p>
                  </a:txBody>
                  <a:tcPr marL="28575" marR="28575" marT="19050" marB="19050" anchor="b"/>
                </a:tc>
                <a:tc>
                  <a:txBody>
                    <a:bodyPr/>
                    <a:lstStyle/>
                    <a:p>
                      <a:pPr marL="0" marR="0" lvl="0" indent="0" algn="l" rtl="0">
                        <a:spcBef>
                          <a:spcPts val="0"/>
                        </a:spcBef>
                        <a:spcAft>
                          <a:spcPts val="0"/>
                        </a:spcAft>
                        <a:buNone/>
                      </a:pPr>
                      <a:endParaRPr sz="1800" u="none" strike="noStrike" cap="none"/>
                    </a:p>
                  </a:txBody>
                  <a:tcPr marL="28575" marR="28575" marT="19050" marB="19050" anchor="b"/>
                </a:tc>
                <a:tc>
                  <a:txBody>
                    <a:bodyPr/>
                    <a:lstStyle/>
                    <a:p>
                      <a:pPr marL="0" marR="0" lvl="0" indent="0" algn="l" rtl="0">
                        <a:spcBef>
                          <a:spcPts val="0"/>
                        </a:spcBef>
                        <a:spcAft>
                          <a:spcPts val="0"/>
                        </a:spcAft>
                        <a:buNone/>
                      </a:pPr>
                      <a:endParaRPr sz="1800" u="none" strike="noStrike" cap="none"/>
                    </a:p>
                  </a:txBody>
                  <a:tcPr marL="28575" marR="28575" marT="19050" marB="19050" anchor="b"/>
                </a:tc>
                <a:tc>
                  <a:txBody>
                    <a:bodyPr/>
                    <a:lstStyle/>
                    <a:p>
                      <a:pPr marL="0" marR="0" lvl="0" indent="0" algn="l" rtl="0">
                        <a:spcBef>
                          <a:spcPts val="0"/>
                        </a:spcBef>
                        <a:spcAft>
                          <a:spcPts val="0"/>
                        </a:spcAft>
                        <a:buNone/>
                      </a:pPr>
                      <a:endParaRPr sz="1800" u="none" strike="noStrike" cap="none"/>
                    </a:p>
                  </a:txBody>
                  <a:tcPr marL="28575" marR="28575" marT="19050" marB="19050" anchor="b"/>
                </a:tc>
                <a:tc>
                  <a:txBody>
                    <a:bodyPr/>
                    <a:lstStyle/>
                    <a:p>
                      <a:pPr marL="0" marR="0" lvl="0" indent="0" algn="l" rtl="0">
                        <a:spcBef>
                          <a:spcPts val="0"/>
                        </a:spcBef>
                        <a:spcAft>
                          <a:spcPts val="0"/>
                        </a:spcAft>
                        <a:buNone/>
                      </a:pPr>
                      <a:r>
                        <a:rPr lang="fr-CH" sz="1100" u="none" strike="noStrike" cap="none"/>
                        <a:t>SG if possible</a:t>
                      </a:r>
                      <a:endParaRPr/>
                    </a:p>
                  </a:txBody>
                  <a:tcPr marL="28575" marR="28575" marT="19050" marB="19050" anchor="b"/>
                </a:tc>
                <a:extLst>
                  <a:ext uri="{0D108BD9-81ED-4DB2-BD59-A6C34878D82A}">
                    <a16:rowId xmlns:a16="http://schemas.microsoft.com/office/drawing/2014/main" val="10013"/>
                  </a:ext>
                </a:extLst>
              </a:tr>
            </a:tbl>
          </a:graphicData>
        </a:graphic>
      </p:graphicFrame>
      <p:sp>
        <p:nvSpPr>
          <p:cNvPr id="178" name="Google Shape;178;p9"/>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Schedule for 2023</a:t>
            </a:r>
            <a:endParaRPr/>
          </a:p>
        </p:txBody>
      </p:sp>
      <p:sp>
        <p:nvSpPr>
          <p:cNvPr id="179" name="Google Shape;179;p9"/>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Shape 328"/>
        <p:cNvGrpSpPr/>
        <p:nvPr/>
      </p:nvGrpSpPr>
      <p:grpSpPr>
        <a:xfrm>
          <a:off x="0" y="0"/>
          <a:ext cx="0" cy="0"/>
          <a:chOff x="0" y="0"/>
          <a:chExt cx="0" cy="0"/>
        </a:xfrm>
      </p:grpSpPr>
      <p:sp>
        <p:nvSpPr>
          <p:cNvPr id="329" name="Google Shape;329;p28"/>
          <p:cNvSpPr txBox="1">
            <a:spLocks noGrp="1"/>
          </p:cNvSpPr>
          <p:nvPr>
            <p:ph type="title"/>
          </p:nvPr>
        </p:nvSpPr>
        <p:spPr>
          <a:xfrm>
            <a:off x="407989" y="373593"/>
            <a:ext cx="11412950"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Theater - THE OH MY GOD PARTICLE SHOW</a:t>
            </a:r>
            <a:br>
              <a:rPr lang="fr-CH"/>
            </a:br>
            <a:endParaRPr/>
          </a:p>
        </p:txBody>
      </p:sp>
      <p:sp>
        <p:nvSpPr>
          <p:cNvPr id="330" name="Google Shape;330;p28"/>
          <p:cNvSpPr txBox="1">
            <a:spLocks noGrp="1"/>
          </p:cNvSpPr>
          <p:nvPr>
            <p:ph type="body" idx="1"/>
          </p:nvPr>
        </p:nvSpPr>
        <p:spPr>
          <a:xfrm>
            <a:off x="407987" y="1598658"/>
            <a:ext cx="7238517" cy="4608512"/>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chemeClr val="dk2"/>
              </a:buClr>
              <a:buSzPts val="1200"/>
              <a:buNone/>
            </a:pPr>
            <a:r>
              <a:rPr lang="fr-CH" sz="1200">
                <a:solidFill>
                  <a:schemeClr val="dk2"/>
                </a:solidFill>
              </a:rPr>
              <a:t>Dates: / Theme / Comms Hook: </a:t>
            </a:r>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Proposed by</a:t>
            </a:r>
            <a:r>
              <a:rPr lang="fr-CH" sz="1200" b="0">
                <a:solidFill>
                  <a:schemeClr val="dk2"/>
                </a:solidFill>
              </a:rPr>
              <a:t>: self</a:t>
            </a:r>
            <a:endParaRPr/>
          </a:p>
          <a:p>
            <a:pPr marL="0" lvl="0" indent="0" algn="l" rtl="0">
              <a:lnSpc>
                <a:spcPct val="90000"/>
              </a:lnSpc>
              <a:spcBef>
                <a:spcPts val="2200"/>
              </a:spcBef>
              <a:spcAft>
                <a:spcPts val="0"/>
              </a:spcAft>
              <a:buClr>
                <a:schemeClr val="dk2"/>
              </a:buClr>
              <a:buSzPts val="1200"/>
              <a:buNone/>
            </a:pPr>
            <a:r>
              <a:rPr lang="fr-CH" sz="1200">
                <a:solidFill>
                  <a:schemeClr val="dk2"/>
                </a:solidFill>
              </a:rPr>
              <a:t>Description</a:t>
            </a:r>
            <a:r>
              <a:rPr lang="fr-CH" sz="1200" b="0">
                <a:solidFill>
                  <a:schemeClr val="dk2"/>
                </a:solidFill>
              </a:rPr>
              <a:t>: </a:t>
            </a:r>
            <a:r>
              <a:rPr lang="fr-CH" sz="900"/>
              <a:t> </a:t>
            </a:r>
            <a:r>
              <a:rPr lang="fr-CH" sz="1200" b="0"/>
              <a:t>wrote the play from the point of view of BEATRICE PORTINARI (the love interest of Dante Aleghieri) as if she came through the space-time continuum to find Dante in the present time researching the sequel to Dante's Inferno at the  Large Hadron Collider - I am interestedd in how the universe responds, and how what we are looking for may be looking for us, and what is love/energy, etc - I used the Dante's Inferno story from Beatrice's point of view (as we never heard from her!) so it could be a romantic comedy of sorts and it has Beatrice discovering that perhaps she could be a poet/scientist, use her creativity/imagination, etc.</a:t>
            </a:r>
            <a:endParaRPr/>
          </a:p>
          <a:p>
            <a:pPr marL="48767" lvl="0" indent="0" algn="l" rtl="0">
              <a:lnSpc>
                <a:spcPct val="90000"/>
              </a:lnSpc>
              <a:spcBef>
                <a:spcPts val="2200"/>
              </a:spcBef>
              <a:spcAft>
                <a:spcPts val="0"/>
              </a:spcAft>
              <a:buClr>
                <a:schemeClr val="dk2"/>
              </a:buClr>
              <a:buSzPts val="1200"/>
              <a:buNone/>
            </a:pPr>
            <a:r>
              <a:rPr lang="fr-CH" sz="1200">
                <a:solidFill>
                  <a:schemeClr val="dk2"/>
                </a:solidFill>
              </a:rPr>
              <a:t>Format:</a:t>
            </a:r>
            <a:r>
              <a:rPr lang="fr-CH" sz="1200" b="0">
                <a:solidFill>
                  <a:schemeClr val="dk2"/>
                </a:solidFill>
              </a:rPr>
              <a:t> / </a:t>
            </a:r>
            <a:r>
              <a:rPr lang="fr-CH" sz="1200">
                <a:solidFill>
                  <a:schemeClr val="dk2"/>
                </a:solidFill>
              </a:rPr>
              <a:t>Duration:</a:t>
            </a:r>
            <a:r>
              <a:rPr lang="fr-CH" sz="1200" b="0">
                <a:solidFill>
                  <a:schemeClr val="dk2"/>
                </a:solidFill>
              </a:rPr>
              <a:t> / </a:t>
            </a:r>
            <a:r>
              <a:rPr lang="fr-CH" sz="1200">
                <a:solidFill>
                  <a:schemeClr val="dk2"/>
                </a:solidFill>
              </a:rPr>
              <a:t>Audience</a:t>
            </a:r>
            <a:r>
              <a:rPr lang="fr-CH" sz="1200" b="0">
                <a:solidFill>
                  <a:schemeClr val="dk2"/>
                </a:solidFill>
              </a:rPr>
              <a:t>:  / </a:t>
            </a:r>
            <a:r>
              <a:rPr lang="fr-CH" sz="1200">
                <a:solidFill>
                  <a:schemeClr val="dk2"/>
                </a:solidFill>
              </a:rPr>
              <a:t>Gender</a:t>
            </a:r>
            <a:r>
              <a:rPr lang="fr-CH" sz="1200" b="0">
                <a:solidFill>
                  <a:schemeClr val="dk2"/>
                </a:solidFill>
              </a:rPr>
              <a:t>:  F / </a:t>
            </a:r>
            <a:r>
              <a:rPr lang="fr-CH" sz="1200">
                <a:solidFill>
                  <a:schemeClr val="dk2"/>
                </a:solidFill>
              </a:rPr>
              <a:t>Language</a:t>
            </a:r>
            <a:r>
              <a:rPr lang="fr-CH" sz="1200" b="0">
                <a:solidFill>
                  <a:schemeClr val="dk2"/>
                </a:solidFill>
              </a:rPr>
              <a:t>:  EN</a:t>
            </a:r>
            <a:endParaRPr/>
          </a:p>
          <a:p>
            <a:pPr marL="48767" lvl="0" indent="0" algn="l" rtl="0">
              <a:lnSpc>
                <a:spcPct val="100000"/>
              </a:lnSpc>
              <a:spcBef>
                <a:spcPts val="400"/>
              </a:spcBef>
              <a:spcAft>
                <a:spcPts val="0"/>
              </a:spcAft>
              <a:buClr>
                <a:schemeClr val="dk2"/>
              </a:buClr>
              <a:buSzPts val="1200"/>
              <a:buNone/>
            </a:pPr>
            <a:r>
              <a:rPr lang="fr-CH" sz="1200" b="0">
                <a:solidFill>
                  <a:schemeClr val="dk2"/>
                </a:solidFill>
              </a:rPr>
              <a:t>	</a:t>
            </a:r>
            <a:endParaRPr/>
          </a:p>
          <a:p>
            <a:pPr marL="48767" lvl="0" indent="0" algn="l" rtl="0">
              <a:lnSpc>
                <a:spcPct val="100000"/>
              </a:lnSpc>
              <a:spcBef>
                <a:spcPts val="0"/>
              </a:spcBef>
              <a:spcAft>
                <a:spcPts val="0"/>
              </a:spcAft>
              <a:buClr>
                <a:schemeClr val="dk2"/>
              </a:buClr>
              <a:buSzPts val="1200"/>
              <a:buNone/>
            </a:pPr>
            <a:r>
              <a:rPr lang="fr-CH" sz="1200">
                <a:solidFill>
                  <a:schemeClr val="dk2"/>
                </a:solidFill>
              </a:rPr>
              <a:t>Costs</a:t>
            </a:r>
            <a:r>
              <a:rPr lang="fr-CH" sz="1200" b="0">
                <a:solidFill>
                  <a:schemeClr val="dk2"/>
                </a:solidFill>
              </a:rPr>
              <a:t>: </a:t>
            </a:r>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chemeClr val="dk2"/>
              </a:buClr>
              <a:buSzPts val="1200"/>
              <a:buNone/>
            </a:pPr>
            <a:r>
              <a:rPr lang="fr-CH" sz="1200" b="0" u="sng">
                <a:solidFill>
                  <a:schemeClr val="dk2"/>
                </a:solidFill>
                <a:hlinkClick r:id="rId3">
                  <a:extLst>
                    <a:ext uri="{A12FA001-AC4F-418D-AE19-62706E023703}">
                      <ahyp:hlinkClr xmlns:ahyp="http://schemas.microsoft.com/office/drawing/2018/hyperlinkcolor" val="tx"/>
                    </a:ext>
                  </a:extLst>
                </a:hlinkClick>
              </a:rPr>
              <a:t>https://www.global-ambassadors.org/people/dahlia-wilde/</a:t>
            </a:r>
            <a:r>
              <a:rPr lang="fr-CH" sz="1200" b="0">
                <a:solidFill>
                  <a:schemeClr val="dk2"/>
                </a:solidFill>
              </a:rPr>
              <a:t> </a:t>
            </a:r>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FF0000"/>
              </a:buClr>
              <a:buSzPts val="1100"/>
              <a:buNone/>
            </a:pPr>
            <a:r>
              <a:rPr lang="fr-CH" sz="1100" b="0">
                <a:solidFill>
                  <a:srgbClr val="FF0000"/>
                </a:solidFill>
              </a:rPr>
              <a:t>» </a:t>
            </a:r>
            <a:r>
              <a:rPr lang="fr-CH" sz="1100">
                <a:solidFill>
                  <a:srgbClr val="FF0000"/>
                </a:solidFill>
              </a:rPr>
              <a:t>For your information, I was considering to add this proposal to our list of public events however I just notice that this person is claiming that “ </a:t>
            </a:r>
            <a:r>
              <a:rPr lang="fr-CH" sz="1100">
                <a:solidFill>
                  <a:srgbClr val="FF0000"/>
                </a:solidFill>
                <a:latin typeface="Proxima Nova"/>
                <a:ea typeface="Proxima Nova"/>
                <a:cs typeface="Proxima Nova"/>
                <a:sym typeface="Proxima Nova"/>
              </a:rPr>
              <a:t>She received The Large Hadron Collider Creative Fellowship from CERN, Geneva for her new particle physics play THE OH MY GOD PARTICLE SHOW ” </a:t>
            </a:r>
            <a:endParaRPr sz="1100">
              <a:solidFill>
                <a:srgbClr val="FF0000"/>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p:txBody>
      </p:sp>
      <p:pic>
        <p:nvPicPr>
          <p:cNvPr id="331" name="Google Shape;331;p28"/>
          <p:cNvPicPr preferRelativeResize="0">
            <a:picLocks noGrp="1"/>
          </p:cNvPicPr>
          <p:nvPr>
            <p:ph type="pic" idx="2"/>
          </p:nvPr>
        </p:nvPicPr>
        <p:blipFill rotWithShape="1">
          <a:blip r:embed="rId4">
            <a:alphaModFix/>
          </a:blip>
          <a:srcRect l="4957" r="4957"/>
          <a:stretch/>
        </p:blipFill>
        <p:spPr>
          <a:xfrm>
            <a:off x="7797800" y="1593850"/>
            <a:ext cx="4394200" cy="4608513"/>
          </a:xfrm>
          <a:prstGeom prst="rect">
            <a:avLst/>
          </a:prstGeom>
          <a:solidFill>
            <a:schemeClr val="lt1"/>
          </a:solidFill>
          <a:ln>
            <a:noFill/>
          </a:ln>
        </p:spPr>
      </p:pic>
      <p:sp>
        <p:nvSpPr>
          <p:cNvPr id="332" name="Google Shape;332;p28"/>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Shape 336"/>
        <p:cNvGrpSpPr/>
        <p:nvPr/>
      </p:nvGrpSpPr>
      <p:grpSpPr>
        <a:xfrm>
          <a:off x="0" y="0"/>
          <a:ext cx="0" cy="0"/>
          <a:chOff x="0" y="0"/>
          <a:chExt cx="0" cy="0"/>
        </a:xfrm>
      </p:grpSpPr>
      <p:sp>
        <p:nvSpPr>
          <p:cNvPr id="337" name="Google Shape;337;p29"/>
          <p:cNvSpPr txBox="1">
            <a:spLocks noGrp="1"/>
          </p:cNvSpPr>
          <p:nvPr>
            <p:ph type="body" idx="1"/>
          </p:nvPr>
        </p:nvSpPr>
        <p:spPr>
          <a:xfrm>
            <a:off x="407989" y="1592263"/>
            <a:ext cx="11376024" cy="4608512"/>
          </a:xfrm>
          <a:prstGeom prst="rect">
            <a:avLst/>
          </a:prstGeom>
          <a:noFill/>
          <a:ln>
            <a:noFill/>
          </a:ln>
        </p:spPr>
        <p:txBody>
          <a:bodyPr spcFirstLastPara="1" wrap="square" lIns="0" tIns="0" rIns="0" bIns="0" anchor="t" anchorCtr="0">
            <a:noAutofit/>
          </a:bodyPr>
          <a:lstStyle/>
          <a:p>
            <a:pPr marL="342900" lvl="0" indent="-342900" algn="l" rtl="0">
              <a:lnSpc>
                <a:spcPct val="90000"/>
              </a:lnSpc>
              <a:spcBef>
                <a:spcPts val="0"/>
              </a:spcBef>
              <a:spcAft>
                <a:spcPts val="0"/>
              </a:spcAft>
              <a:buClr>
                <a:srgbClr val="171717"/>
              </a:buClr>
              <a:buSzPts val="2100"/>
              <a:buFont typeface="Arial"/>
              <a:buChar char="•"/>
            </a:pPr>
            <a:r>
              <a:rPr lang="fr-CH"/>
              <a:t>Webcasted event vs recording</a:t>
            </a:r>
            <a:endParaRPr/>
          </a:p>
          <a:p>
            <a:pPr marL="628650" lvl="1" indent="-261937" algn="l" rtl="0">
              <a:lnSpc>
                <a:spcPct val="100000"/>
              </a:lnSpc>
              <a:spcBef>
                <a:spcPts val="900"/>
              </a:spcBef>
              <a:spcAft>
                <a:spcPts val="0"/>
              </a:spcAft>
              <a:buClr>
                <a:srgbClr val="171717"/>
              </a:buClr>
              <a:buSzPts val="1800"/>
              <a:buChar char="•"/>
            </a:pPr>
            <a:r>
              <a:rPr lang="fr-CH"/>
              <a:t>AV support from IT team necessary – lack of resources outside worksing hours</a:t>
            </a:r>
            <a:endParaRPr/>
          </a:p>
          <a:p>
            <a:pPr marL="628650" lvl="1" indent="-261937" algn="l" rtl="0">
              <a:lnSpc>
                <a:spcPct val="100000"/>
              </a:lnSpc>
              <a:spcBef>
                <a:spcPts val="800"/>
              </a:spcBef>
              <a:spcAft>
                <a:spcPts val="0"/>
              </a:spcAft>
              <a:buClr>
                <a:srgbClr val="171717"/>
              </a:buClr>
              <a:buSzPts val="1800"/>
              <a:buChar char="•"/>
            </a:pPr>
            <a:r>
              <a:rPr lang="fr-CH"/>
              <a:t>Return on investment – up to CHF 96/h after 20h00</a:t>
            </a:r>
            <a:endParaRPr/>
          </a:p>
          <a:p>
            <a:pPr marL="628650" lvl="1" indent="-261937" algn="l" rtl="0">
              <a:lnSpc>
                <a:spcPct val="100000"/>
              </a:lnSpc>
              <a:spcBef>
                <a:spcPts val="800"/>
              </a:spcBef>
              <a:spcAft>
                <a:spcPts val="0"/>
              </a:spcAft>
              <a:buClr>
                <a:srgbClr val="171717"/>
              </a:buClr>
              <a:buSzPts val="1800"/>
              <a:buChar char="•"/>
            </a:pPr>
            <a:r>
              <a:rPr lang="fr-CH"/>
              <a:t>Impact on attendance – people prefer the comfort of their home</a:t>
            </a:r>
            <a:endParaRPr/>
          </a:p>
          <a:p>
            <a:pPr marL="628650" lvl="1" indent="-261937" algn="l" rtl="0">
              <a:lnSpc>
                <a:spcPct val="100000"/>
              </a:lnSpc>
              <a:spcBef>
                <a:spcPts val="800"/>
              </a:spcBef>
              <a:spcAft>
                <a:spcPts val="0"/>
              </a:spcAft>
              <a:buClr>
                <a:srgbClr val="171717"/>
              </a:buClr>
              <a:buSzPts val="1800"/>
              <a:buChar char="•"/>
            </a:pPr>
            <a:r>
              <a:rPr lang="fr-CH"/>
              <a:t>No possibility to interact with the Globe – a recording made available afterwards would  allow the same</a:t>
            </a:r>
            <a:endParaRPr/>
          </a:p>
          <a:p>
            <a:pPr marL="628650" lvl="1" indent="-261937" algn="l" rtl="0">
              <a:lnSpc>
                <a:spcPct val="100000"/>
              </a:lnSpc>
              <a:spcBef>
                <a:spcPts val="800"/>
              </a:spcBef>
              <a:spcAft>
                <a:spcPts val="0"/>
              </a:spcAft>
              <a:buClr>
                <a:srgbClr val="171717"/>
              </a:buClr>
              <a:buSzPts val="1800"/>
              <a:buChar char="•"/>
            </a:pPr>
            <a:r>
              <a:rPr lang="fr-CH"/>
              <a:t>Low n° of viewers</a:t>
            </a:r>
            <a:endParaRPr/>
          </a:p>
          <a:p>
            <a:pPr marL="342900" lvl="0" indent="-342900" algn="l" rtl="0">
              <a:lnSpc>
                <a:spcPct val="90000"/>
              </a:lnSpc>
              <a:spcBef>
                <a:spcPts val="2100"/>
              </a:spcBef>
              <a:spcAft>
                <a:spcPts val="0"/>
              </a:spcAft>
              <a:buClr>
                <a:srgbClr val="171717"/>
              </a:buClr>
              <a:buSzPts val="2100"/>
              <a:buFont typeface="Arial"/>
              <a:buChar char="•"/>
            </a:pPr>
            <a:r>
              <a:rPr lang="fr-CH"/>
              <a:t>Interpretation?</a:t>
            </a:r>
            <a:endParaRPr/>
          </a:p>
          <a:p>
            <a:pPr marL="628650" lvl="1" indent="-261937" algn="l" rtl="0">
              <a:lnSpc>
                <a:spcPct val="100000"/>
              </a:lnSpc>
              <a:spcBef>
                <a:spcPts val="900"/>
              </a:spcBef>
              <a:spcAft>
                <a:spcPts val="0"/>
              </a:spcAft>
              <a:buClr>
                <a:srgbClr val="171717"/>
              </a:buClr>
              <a:buSzPts val="1800"/>
              <a:buChar char="•"/>
            </a:pPr>
            <a:r>
              <a:rPr lang="fr-CH"/>
              <a:t>Very costly: CHF 2500 per event</a:t>
            </a:r>
            <a:endParaRPr/>
          </a:p>
          <a:p>
            <a:pPr marL="628650" lvl="1" indent="-261937" algn="l" rtl="0">
              <a:lnSpc>
                <a:spcPct val="100000"/>
              </a:lnSpc>
              <a:spcBef>
                <a:spcPts val="800"/>
              </a:spcBef>
              <a:spcAft>
                <a:spcPts val="0"/>
              </a:spcAft>
              <a:buClr>
                <a:srgbClr val="171717"/>
              </a:buClr>
              <a:buSzPts val="1800"/>
              <a:buChar char="•"/>
            </a:pPr>
            <a:r>
              <a:rPr lang="fr-CH"/>
              <a:t>Low use: maximum 10 headsets used at each event</a:t>
            </a:r>
            <a:endParaRPr/>
          </a:p>
        </p:txBody>
      </p:sp>
      <p:sp>
        <p:nvSpPr>
          <p:cNvPr id="338" name="Google Shape;338;p29"/>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Any other business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Shape 342"/>
        <p:cNvGrpSpPr/>
        <p:nvPr/>
      </p:nvGrpSpPr>
      <p:grpSpPr>
        <a:xfrm>
          <a:off x="0" y="0"/>
          <a:ext cx="0" cy="0"/>
          <a:chOff x="0" y="0"/>
          <a:chExt cx="0" cy="0"/>
        </a:xfrm>
      </p:grpSpPr>
      <p:sp>
        <p:nvSpPr>
          <p:cNvPr id="343" name="Google Shape;343;p30"/>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Globe public events in recent years</a:t>
            </a:r>
            <a:endParaRPr/>
          </a:p>
        </p:txBody>
      </p:sp>
      <p:graphicFrame>
        <p:nvGraphicFramePr>
          <p:cNvPr id="344" name="Google Shape;344;p30"/>
          <p:cNvGraphicFramePr/>
          <p:nvPr/>
        </p:nvGraphicFramePr>
        <p:xfrm>
          <a:off x="407988" y="1592263"/>
          <a:ext cx="11376025" cy="46085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Shape 348"/>
        <p:cNvGrpSpPr/>
        <p:nvPr/>
      </p:nvGrpSpPr>
      <p:grpSpPr>
        <a:xfrm>
          <a:off x="0" y="0"/>
          <a:ext cx="0" cy="0"/>
          <a:chOff x="0" y="0"/>
          <a:chExt cx="0" cy="0"/>
        </a:xfrm>
      </p:grpSpPr>
      <p:sp>
        <p:nvSpPr>
          <p:cNvPr id="349" name="Google Shape;349;p31"/>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Globe public events in recent years</a:t>
            </a:r>
            <a:endParaRPr/>
          </a:p>
        </p:txBody>
      </p:sp>
      <p:graphicFrame>
        <p:nvGraphicFramePr>
          <p:cNvPr id="350" name="Google Shape;350;p31"/>
          <p:cNvGraphicFramePr/>
          <p:nvPr/>
        </p:nvGraphicFramePr>
        <p:xfrm>
          <a:off x="407988" y="1592263"/>
          <a:ext cx="11376025" cy="460851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Shape 354"/>
        <p:cNvGrpSpPr/>
        <p:nvPr/>
      </p:nvGrpSpPr>
      <p:grpSpPr>
        <a:xfrm>
          <a:off x="0" y="0"/>
          <a:ext cx="0" cy="0"/>
          <a:chOff x="0" y="0"/>
          <a:chExt cx="0" cy="0"/>
        </a:xfrm>
      </p:grpSpPr>
      <p:sp>
        <p:nvSpPr>
          <p:cNvPr id="355" name="Google Shape;355;p32"/>
          <p:cNvSpPr txBox="1">
            <a:spLocks noGrp="1"/>
          </p:cNvSpPr>
          <p:nvPr>
            <p:ph type="body" idx="1"/>
          </p:nvPr>
        </p:nvSpPr>
        <p:spPr>
          <a:xfrm>
            <a:off x="407989" y="1592263"/>
            <a:ext cx="10996611" cy="4608512"/>
          </a:xfrm>
          <a:prstGeom prst="rect">
            <a:avLst/>
          </a:prstGeom>
          <a:noFill/>
          <a:ln>
            <a:noFill/>
          </a:ln>
        </p:spPr>
        <p:txBody>
          <a:bodyPr spcFirstLastPara="1" wrap="square" lIns="0" tIns="0" rIns="0" bIns="0" anchor="t" anchorCtr="0">
            <a:noAutofit/>
          </a:bodyPr>
          <a:lstStyle/>
          <a:p>
            <a:pPr marL="342900" lvl="0" indent="-342900" algn="l" rtl="0">
              <a:lnSpc>
                <a:spcPct val="90000"/>
              </a:lnSpc>
              <a:spcBef>
                <a:spcPts val="0"/>
              </a:spcBef>
              <a:spcAft>
                <a:spcPts val="0"/>
              </a:spcAft>
              <a:buClr>
                <a:schemeClr val="dk2"/>
              </a:buClr>
              <a:buSzPts val="2100"/>
              <a:buFont typeface="Arial"/>
              <a:buChar char="•"/>
            </a:pPr>
            <a:r>
              <a:rPr lang="fr-CH" b="0"/>
              <a:t>28 science shows for summer visitors </a:t>
            </a:r>
            <a:endParaRPr/>
          </a:p>
          <a:p>
            <a:pPr marL="342900" lvl="0" indent="-342900" algn="l" rtl="0">
              <a:lnSpc>
                <a:spcPct val="90000"/>
              </a:lnSpc>
              <a:spcBef>
                <a:spcPts val="2200"/>
              </a:spcBef>
              <a:spcAft>
                <a:spcPts val="0"/>
              </a:spcAft>
              <a:buClr>
                <a:schemeClr val="dk2"/>
              </a:buClr>
              <a:buSzPts val="2100"/>
              <a:buFont typeface="Arial"/>
              <a:buChar char="•"/>
            </a:pPr>
            <a:r>
              <a:rPr lang="fr-CH" b="0"/>
              <a:t>5 shows per week, in English and French</a:t>
            </a:r>
            <a:endParaRPr/>
          </a:p>
          <a:p>
            <a:pPr marL="342900" lvl="0" indent="-342900" algn="l" rtl="0">
              <a:lnSpc>
                <a:spcPct val="90000"/>
              </a:lnSpc>
              <a:spcBef>
                <a:spcPts val="2200"/>
              </a:spcBef>
              <a:spcAft>
                <a:spcPts val="0"/>
              </a:spcAft>
              <a:buClr>
                <a:schemeClr val="dk2"/>
              </a:buClr>
              <a:buSzPts val="2100"/>
              <a:buFont typeface="Arial"/>
              <a:buChar char="•"/>
            </a:pPr>
            <a:r>
              <a:rPr lang="fr-CH" b="0"/>
              <a:t>3 different shows:</a:t>
            </a:r>
            <a:endParaRPr/>
          </a:p>
          <a:p>
            <a:pPr marL="666900" lvl="1" indent="-342900" algn="l" rtl="0">
              <a:lnSpc>
                <a:spcPct val="100000"/>
              </a:lnSpc>
              <a:spcBef>
                <a:spcPts val="900"/>
              </a:spcBef>
              <a:spcAft>
                <a:spcPts val="0"/>
              </a:spcAft>
              <a:buClr>
                <a:schemeClr val="dk2"/>
              </a:buClr>
              <a:buSzPts val="1800"/>
              <a:buFont typeface="Arial"/>
              <a:buChar char="•"/>
            </a:pPr>
            <a:r>
              <a:rPr lang="fr-CH" b="0"/>
              <a:t>Fun with physics</a:t>
            </a:r>
            <a:endParaRPr/>
          </a:p>
          <a:p>
            <a:pPr marL="666900" lvl="1" indent="-342900" algn="l" rtl="0">
              <a:lnSpc>
                <a:spcPct val="100000"/>
              </a:lnSpc>
              <a:spcBef>
                <a:spcPts val="800"/>
              </a:spcBef>
              <a:spcAft>
                <a:spcPts val="0"/>
              </a:spcAft>
              <a:buClr>
                <a:schemeClr val="dk2"/>
              </a:buClr>
              <a:buSzPts val="1800"/>
              <a:buFont typeface="Arial"/>
              <a:buChar char="•"/>
            </a:pPr>
            <a:r>
              <a:rPr lang="fr-CH" b="0"/>
              <a:t>Seeing the invisible - </a:t>
            </a:r>
            <a:r>
              <a:rPr lang="fr-CH" b="0" i="1"/>
              <a:t>Test by TSP</a:t>
            </a:r>
            <a:endParaRPr/>
          </a:p>
          <a:p>
            <a:pPr marL="666900" lvl="1" indent="-342900" algn="l" rtl="0">
              <a:lnSpc>
                <a:spcPct val="100000"/>
              </a:lnSpc>
              <a:spcBef>
                <a:spcPts val="800"/>
              </a:spcBef>
              <a:spcAft>
                <a:spcPts val="0"/>
              </a:spcAft>
              <a:buClr>
                <a:schemeClr val="dk2"/>
              </a:buClr>
              <a:buSzPts val="1800"/>
              <a:buFont typeface="Arial"/>
              <a:buChar char="•"/>
            </a:pPr>
            <a:r>
              <a:rPr lang="fr-CH"/>
              <a:t>Seize the data - </a:t>
            </a:r>
            <a:r>
              <a:rPr lang="fr-CH" i="1"/>
              <a:t>Test by TSP</a:t>
            </a:r>
            <a:endParaRPr/>
          </a:p>
          <a:p>
            <a:pPr marL="666900" lvl="1" indent="-228600" algn="l" rtl="0">
              <a:lnSpc>
                <a:spcPct val="100000"/>
              </a:lnSpc>
              <a:spcBef>
                <a:spcPts val="800"/>
              </a:spcBef>
              <a:spcAft>
                <a:spcPts val="0"/>
              </a:spcAft>
              <a:buClr>
                <a:schemeClr val="dk2"/>
              </a:buClr>
              <a:buSzPts val="1800"/>
              <a:buFont typeface="Arial"/>
              <a:buNone/>
            </a:pPr>
            <a:endParaRPr/>
          </a:p>
        </p:txBody>
      </p:sp>
      <p:sp>
        <p:nvSpPr>
          <p:cNvPr id="356" name="Google Shape;356;p32"/>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Summer Science Shows 2022</a:t>
            </a:r>
            <a:endParaRPr/>
          </a:p>
        </p:txBody>
      </p:sp>
      <p:pic>
        <p:nvPicPr>
          <p:cNvPr id="357" name="Google Shape;357;p32"/>
          <p:cNvPicPr preferRelativeResize="0"/>
          <p:nvPr/>
        </p:nvPicPr>
        <p:blipFill rotWithShape="1">
          <a:blip r:embed="rId3">
            <a:alphaModFix/>
          </a:blip>
          <a:srcRect/>
          <a:stretch/>
        </p:blipFill>
        <p:spPr>
          <a:xfrm>
            <a:off x="6603505" y="1741251"/>
            <a:ext cx="5180508" cy="345331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body" idx="1"/>
          </p:nvPr>
        </p:nvSpPr>
        <p:spPr>
          <a:xfrm>
            <a:off x="407989" y="1258888"/>
            <a:ext cx="11376024" cy="4608512"/>
          </a:xfrm>
          <a:prstGeom prst="rect">
            <a:avLst/>
          </a:prstGeom>
          <a:noFill/>
          <a:ln>
            <a:noFill/>
          </a:ln>
        </p:spPr>
        <p:txBody>
          <a:bodyPr spcFirstLastPara="1" wrap="square" lIns="0" tIns="0" rIns="0" bIns="0" anchor="t" anchorCtr="0">
            <a:noAutofit/>
          </a:bodyPr>
          <a:lstStyle/>
          <a:p>
            <a:pPr marL="423862" lvl="0" indent="-342900" algn="l" rtl="0">
              <a:lnSpc>
                <a:spcPct val="90000"/>
              </a:lnSpc>
              <a:spcBef>
                <a:spcPts val="0"/>
              </a:spcBef>
              <a:spcAft>
                <a:spcPts val="0"/>
              </a:spcAft>
              <a:buClr>
                <a:srgbClr val="171717"/>
              </a:buClr>
              <a:buSzPts val="2100"/>
              <a:buChar char="•"/>
            </a:pPr>
            <a:r>
              <a:rPr lang="fr-CH"/>
              <a:t>De temps en temps</a:t>
            </a:r>
            <a:endParaRPr/>
          </a:p>
          <a:p>
            <a:pPr marL="628650" lvl="1" indent="-261937" algn="l" rtl="0">
              <a:lnSpc>
                <a:spcPct val="100000"/>
              </a:lnSpc>
              <a:spcBef>
                <a:spcPts val="900"/>
              </a:spcBef>
              <a:spcAft>
                <a:spcPts val="0"/>
              </a:spcAft>
              <a:buClr>
                <a:srgbClr val="000000"/>
              </a:buClr>
              <a:buSzPts val="1800"/>
              <a:buChar char="•"/>
            </a:pPr>
            <a:r>
              <a:rPr lang="fr-CH" b="0" i="1">
                <a:solidFill>
                  <a:srgbClr val="000000"/>
                </a:solidFill>
                <a:latin typeface="Arial"/>
                <a:ea typeface="Arial"/>
                <a:cs typeface="Arial"/>
                <a:sym typeface="Arial"/>
              </a:rPr>
              <a:t>“Le temps étant un élément central de ces deux disciplines, en plus d’explications présentées par l’altiste du quatuor, un support musical est employé par le quatuor pour illustrer des concepts comme le rubato, le rythme, le musique répétitive etc”</a:t>
            </a:r>
            <a:endParaRPr/>
          </a:p>
          <a:p>
            <a:pPr marL="628650" lvl="1" indent="-261937" algn="l" rtl="0">
              <a:lnSpc>
                <a:spcPct val="100000"/>
              </a:lnSpc>
              <a:spcBef>
                <a:spcPts val="800"/>
              </a:spcBef>
              <a:spcAft>
                <a:spcPts val="0"/>
              </a:spcAft>
              <a:buClr>
                <a:srgbClr val="171717"/>
              </a:buClr>
              <a:buSzPts val="1800"/>
              <a:buChar char="•"/>
            </a:pPr>
            <a:r>
              <a:rPr lang="fr-CH">
                <a:highlight>
                  <a:srgbClr val="FFFF00"/>
                </a:highlight>
              </a:rPr>
              <a:t>🡪 Postponed to early next year</a:t>
            </a:r>
            <a:endParaRPr>
              <a:highlight>
                <a:srgbClr val="FFFF00"/>
              </a:highlight>
            </a:endParaRPr>
          </a:p>
          <a:p>
            <a:pPr marL="342900" lvl="0" indent="-342900" algn="l" rtl="0">
              <a:lnSpc>
                <a:spcPct val="90000"/>
              </a:lnSpc>
              <a:spcBef>
                <a:spcPts val="2100"/>
              </a:spcBef>
              <a:spcAft>
                <a:spcPts val="0"/>
              </a:spcAft>
              <a:buClr>
                <a:srgbClr val="171717"/>
              </a:buClr>
              <a:buSzPts val="2100"/>
              <a:buFont typeface="Arial"/>
              <a:buChar char="•"/>
            </a:pPr>
            <a:r>
              <a:rPr lang="fr-CH"/>
              <a:t>Aurélie Jean (FR) – Author of «</a:t>
            </a:r>
            <a:r>
              <a:rPr lang="fr-CH" u="sng">
                <a:solidFill>
                  <a:schemeClr val="hlink"/>
                </a:solidFill>
                <a:hlinkClick r:id="rId3"/>
              </a:rPr>
              <a:t>Les algorithmes font-ils la loi ?</a:t>
            </a:r>
            <a:r>
              <a:rPr lang="fr-CH"/>
              <a:t>»</a:t>
            </a:r>
            <a:endParaRPr>
              <a:highlight>
                <a:srgbClr val="FFFF00"/>
              </a:highlight>
            </a:endParaRPr>
          </a:p>
          <a:p>
            <a:pPr marL="628650" lvl="1" indent="-261937" algn="l" rtl="0">
              <a:lnSpc>
                <a:spcPct val="100000"/>
              </a:lnSpc>
              <a:spcBef>
                <a:spcPts val="900"/>
              </a:spcBef>
              <a:spcAft>
                <a:spcPts val="0"/>
              </a:spcAft>
              <a:buClr>
                <a:srgbClr val="171717"/>
              </a:buClr>
              <a:buSzPts val="1800"/>
              <a:buChar char="•"/>
            </a:pPr>
            <a:r>
              <a:rPr lang="fr-CH"/>
              <a:t>Computational scientist. Ph.D. in digital science, former researcher at MIT and Penn State</a:t>
            </a:r>
            <a:endParaRPr/>
          </a:p>
          <a:p>
            <a:pPr marL="628650" lvl="1" indent="-261937" algn="l" rtl="0">
              <a:lnSpc>
                <a:spcPct val="100000"/>
              </a:lnSpc>
              <a:spcBef>
                <a:spcPts val="800"/>
              </a:spcBef>
              <a:spcAft>
                <a:spcPts val="0"/>
              </a:spcAft>
              <a:buClr>
                <a:srgbClr val="171717"/>
              </a:buClr>
              <a:buSzPts val="1800"/>
              <a:buChar char="•"/>
            </a:pPr>
            <a:r>
              <a:rPr lang="fr-CH"/>
              <a:t>One of the 40 most influential women in France</a:t>
            </a:r>
            <a:endParaRPr/>
          </a:p>
          <a:p>
            <a:pPr marL="628650" lvl="1" indent="-261937" algn="l" rtl="0">
              <a:lnSpc>
                <a:spcPct val="100000"/>
              </a:lnSpc>
              <a:spcBef>
                <a:spcPts val="800"/>
              </a:spcBef>
              <a:spcAft>
                <a:spcPts val="0"/>
              </a:spcAft>
              <a:buClr>
                <a:srgbClr val="171717"/>
              </a:buClr>
              <a:buSzPts val="1800"/>
              <a:buChar char="•"/>
            </a:pPr>
            <a:r>
              <a:rPr lang="fr-CH"/>
              <a:t>Entrepreneur, Founder of In Silico Veritas</a:t>
            </a:r>
            <a:endParaRPr/>
          </a:p>
          <a:p>
            <a:pPr marL="628650" lvl="1" indent="-261937" algn="l" rtl="0">
              <a:lnSpc>
                <a:spcPct val="100000"/>
              </a:lnSpc>
              <a:spcBef>
                <a:spcPts val="800"/>
              </a:spcBef>
              <a:spcAft>
                <a:spcPts val="0"/>
              </a:spcAft>
              <a:buClr>
                <a:srgbClr val="171717"/>
              </a:buClr>
              <a:buSzPts val="1800"/>
              <a:buChar char="•"/>
            </a:pPr>
            <a:r>
              <a:rPr lang="fr-CH">
                <a:highlight>
                  <a:srgbClr val="FFFF00"/>
                </a:highlight>
              </a:rPr>
              <a:t>🡪 Wait for a comms hook</a:t>
            </a:r>
            <a:endParaRPr>
              <a:highlight>
                <a:srgbClr val="FFFF00"/>
              </a:highlight>
            </a:endParaRPr>
          </a:p>
          <a:p>
            <a:pPr marL="628650" lvl="1" indent="-147637" algn="l" rtl="0">
              <a:lnSpc>
                <a:spcPct val="100000"/>
              </a:lnSpc>
              <a:spcBef>
                <a:spcPts val="800"/>
              </a:spcBef>
              <a:spcAft>
                <a:spcPts val="0"/>
              </a:spcAft>
              <a:buClr>
                <a:srgbClr val="171717"/>
              </a:buClr>
              <a:buSzPts val="1800"/>
              <a:buNone/>
            </a:pPr>
            <a:endParaRPr/>
          </a:p>
          <a:p>
            <a:pPr marL="628650" lvl="1" indent="-147637" algn="l" rtl="0">
              <a:lnSpc>
                <a:spcPct val="100000"/>
              </a:lnSpc>
              <a:spcBef>
                <a:spcPts val="800"/>
              </a:spcBef>
              <a:spcAft>
                <a:spcPts val="0"/>
              </a:spcAft>
              <a:buClr>
                <a:srgbClr val="171717"/>
              </a:buClr>
              <a:buSzPts val="1800"/>
              <a:buNone/>
            </a:pPr>
            <a:endParaRPr/>
          </a:p>
        </p:txBody>
      </p:sp>
      <p:sp>
        <p:nvSpPr>
          <p:cNvPr id="185" name="Google Shape;185;p11"/>
          <p:cNvSpPr txBox="1">
            <a:spLocks noGrp="1"/>
          </p:cNvSpPr>
          <p:nvPr>
            <p:ph type="title"/>
          </p:nvPr>
        </p:nvSpPr>
        <p:spPr>
          <a:xfrm>
            <a:off x="407989" y="373593"/>
            <a:ext cx="11376025" cy="885295"/>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Already approved but not scheduled</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0"/>
          <p:cNvSpPr txBox="1">
            <a:spLocks noGrp="1"/>
          </p:cNvSpPr>
          <p:nvPr>
            <p:ph type="body" idx="1"/>
          </p:nvPr>
        </p:nvSpPr>
        <p:spPr>
          <a:xfrm>
            <a:off x="407989" y="1139687"/>
            <a:ext cx="11376024" cy="5061088"/>
          </a:xfrm>
          <a:prstGeom prst="rect">
            <a:avLst/>
          </a:prstGeom>
          <a:noFill/>
          <a:ln>
            <a:noFill/>
          </a:ln>
        </p:spPr>
        <p:txBody>
          <a:bodyPr spcFirstLastPara="1" wrap="square" lIns="0" tIns="0" rIns="0" bIns="0" anchor="t" anchorCtr="0">
            <a:noAutofit/>
          </a:bodyPr>
          <a:lstStyle/>
          <a:p>
            <a:pPr marL="342900" lvl="0" indent="-342900" algn="l" rtl="0">
              <a:lnSpc>
                <a:spcPct val="90000"/>
              </a:lnSpc>
              <a:spcBef>
                <a:spcPts val="0"/>
              </a:spcBef>
              <a:spcAft>
                <a:spcPts val="0"/>
              </a:spcAft>
              <a:buClr>
                <a:srgbClr val="171717"/>
              </a:buClr>
              <a:buSzPts val="2100"/>
              <a:buFont typeface="Arial"/>
              <a:buChar char="•"/>
            </a:pPr>
            <a:r>
              <a:rPr lang="fr-CH"/>
              <a:t>Hugo Duminil-Copin (FR) – 2022 Fields Medalist</a:t>
            </a:r>
            <a:endParaRPr/>
          </a:p>
          <a:p>
            <a:pPr marL="628650" lvl="1" indent="-261937" algn="l" rtl="0">
              <a:lnSpc>
                <a:spcPct val="100000"/>
              </a:lnSpc>
              <a:spcBef>
                <a:spcPts val="900"/>
              </a:spcBef>
              <a:spcAft>
                <a:spcPts val="0"/>
              </a:spcAft>
              <a:buClr>
                <a:srgbClr val="171717"/>
              </a:buClr>
              <a:buSzPts val="1800"/>
              <a:buChar char="•"/>
            </a:pPr>
            <a:r>
              <a:rPr lang="fr-CH" i="1"/>
              <a:t>Professor of Mathematics, UNIGE. He studies phase transitions - abrupt changes in the properties of matter, such as the transition from the gaseous state to the liquid state of water - using probability theory.</a:t>
            </a:r>
            <a:endParaRPr/>
          </a:p>
          <a:p>
            <a:pPr marL="628650" lvl="1" indent="-261937" algn="l" rtl="0">
              <a:lnSpc>
                <a:spcPct val="100000"/>
              </a:lnSpc>
              <a:spcBef>
                <a:spcPts val="800"/>
              </a:spcBef>
              <a:spcAft>
                <a:spcPts val="0"/>
              </a:spcAft>
              <a:buClr>
                <a:srgbClr val="171717"/>
              </a:buClr>
              <a:buSzPts val="1800"/>
              <a:buChar char="•"/>
            </a:pPr>
            <a:r>
              <a:rPr lang="fr-CH">
                <a:highlight>
                  <a:srgbClr val="FFFF00"/>
                </a:highlight>
              </a:rPr>
              <a:t>🡪 Shall we follow-up for May/June or leave for next year? </a:t>
            </a:r>
            <a:endParaRPr i="1"/>
          </a:p>
          <a:p>
            <a:pPr marL="342900" lvl="0" indent="-342900" algn="l" rtl="0">
              <a:lnSpc>
                <a:spcPct val="90000"/>
              </a:lnSpc>
              <a:spcBef>
                <a:spcPts val="2100"/>
              </a:spcBef>
              <a:spcAft>
                <a:spcPts val="0"/>
              </a:spcAft>
              <a:buClr>
                <a:srgbClr val="171717"/>
              </a:buClr>
              <a:buSzPts val="2100"/>
              <a:buFont typeface="Arial"/>
              <a:buChar char="•"/>
            </a:pPr>
            <a:r>
              <a:rPr lang="fr-CH"/>
              <a:t>Jean-Marc Jancovici (via GFC) </a:t>
            </a:r>
            <a:endParaRPr/>
          </a:p>
          <a:p>
            <a:pPr marL="628650" lvl="1" indent="-261937" algn="l" rtl="0">
              <a:lnSpc>
                <a:spcPct val="100000"/>
              </a:lnSpc>
              <a:spcBef>
                <a:spcPts val="900"/>
              </a:spcBef>
              <a:spcAft>
                <a:spcPts val="0"/>
              </a:spcAft>
              <a:buClr>
                <a:srgbClr val="171717"/>
              </a:buClr>
              <a:buSzPts val="1800"/>
              <a:buChar char="•"/>
            </a:pPr>
            <a:r>
              <a:rPr lang="fr-CH" b="0" i="1">
                <a:latin typeface="Arial"/>
                <a:ea typeface="Arial"/>
                <a:cs typeface="Arial"/>
                <a:sym typeface="Arial"/>
              </a:rPr>
              <a:t>partner of a consultancy specialized in low carbon transition, president of a NGO active in the same field, professor, and author of books and columnist. </a:t>
            </a:r>
            <a:endParaRPr i="1">
              <a:highlight>
                <a:srgbClr val="FFFF00"/>
              </a:highlight>
            </a:endParaRPr>
          </a:p>
          <a:p>
            <a:pPr marL="628650" lvl="1" indent="-261937" algn="l" rtl="0">
              <a:lnSpc>
                <a:spcPct val="100000"/>
              </a:lnSpc>
              <a:spcBef>
                <a:spcPts val="800"/>
              </a:spcBef>
              <a:spcAft>
                <a:spcPts val="0"/>
              </a:spcAft>
              <a:buClr>
                <a:srgbClr val="171717"/>
              </a:buClr>
              <a:buSzPts val="1800"/>
              <a:buChar char="•"/>
            </a:pPr>
            <a:r>
              <a:rPr lang="fr-CH"/>
              <a:t>🡪 </a:t>
            </a:r>
            <a:r>
              <a:rPr lang="fr-CH">
                <a:highlight>
                  <a:srgbClr val="FFFF00"/>
                </a:highlight>
              </a:rPr>
              <a:t>Frédérick to follow-up for SG next year</a:t>
            </a:r>
            <a:endParaRPr>
              <a:highlight>
                <a:srgbClr val="FFFF00"/>
              </a:highlight>
            </a:endParaRPr>
          </a:p>
          <a:p>
            <a:pPr marL="342900" lvl="0" indent="-342900" algn="l" rtl="0">
              <a:lnSpc>
                <a:spcPct val="90000"/>
              </a:lnSpc>
              <a:spcBef>
                <a:spcPts val="2100"/>
              </a:spcBef>
              <a:spcAft>
                <a:spcPts val="0"/>
              </a:spcAft>
              <a:buClr>
                <a:srgbClr val="171717"/>
              </a:buClr>
              <a:buSzPts val="2100"/>
              <a:buFont typeface="Arial"/>
              <a:buChar char="•"/>
            </a:pPr>
            <a:r>
              <a:rPr lang="fr-CH" strike="sngStrike"/>
              <a:t>David Townsend </a:t>
            </a:r>
            <a:r>
              <a:rPr lang="fr-CH"/>
              <a:t> Instead he is suggesting Avi Loeb (John Grace distinguished lecture) </a:t>
            </a:r>
            <a:endParaRPr/>
          </a:p>
          <a:p>
            <a:pPr marL="628650" lvl="1" indent="-261937" algn="l" rtl="0">
              <a:lnSpc>
                <a:spcPct val="100000"/>
              </a:lnSpc>
              <a:spcBef>
                <a:spcPts val="900"/>
              </a:spcBef>
              <a:spcAft>
                <a:spcPts val="0"/>
              </a:spcAft>
              <a:buClr>
                <a:srgbClr val="171717"/>
              </a:buClr>
              <a:buSzPts val="1800"/>
              <a:buChar char="•"/>
            </a:pPr>
            <a:r>
              <a:rPr lang="fr-CH"/>
              <a:t>former chair of the Harvard Astronmy department, </a:t>
            </a:r>
            <a:r>
              <a:rPr lang="fr-CH" sz="1150">
                <a:solidFill>
                  <a:srgbClr val="1E1E1E"/>
                </a:solidFill>
                <a:highlight>
                  <a:srgbClr val="FFFFFF"/>
                </a:highlight>
              </a:rPr>
              <a:t>Director, </a:t>
            </a:r>
            <a:r>
              <a:rPr lang="fr-CH" sz="1150" u="sng">
                <a:solidFill>
                  <a:srgbClr val="215990"/>
                </a:solidFill>
                <a:highlight>
                  <a:srgbClr val="FFFFFF"/>
                </a:highlight>
                <a:hlinkClick r:id="rId3">
                  <a:extLst>
                    <a:ext uri="{A12FA001-AC4F-418D-AE19-62706E023703}">
                      <ahyp:hlinkClr xmlns:ahyp="http://schemas.microsoft.com/office/drawing/2018/hyperlinkcolor" val="tx"/>
                    </a:ext>
                  </a:extLst>
                </a:hlinkClick>
              </a:rPr>
              <a:t>Institute for Theory and Computation (ITC)</a:t>
            </a:r>
            <a:r>
              <a:rPr lang="fr-CH" sz="1150">
                <a:solidFill>
                  <a:srgbClr val="1E1E1E"/>
                </a:solidFill>
                <a:highlight>
                  <a:srgbClr val="FFFFFF"/>
                </a:highlight>
              </a:rPr>
              <a:t>,  Founding Director, </a:t>
            </a:r>
            <a:r>
              <a:rPr lang="fr-CH" sz="1150" u="sng">
                <a:solidFill>
                  <a:srgbClr val="215990"/>
                </a:solidFill>
                <a:highlight>
                  <a:srgbClr val="FFFFFF"/>
                </a:highlight>
                <a:hlinkClick r:id="rId4">
                  <a:extLst>
                    <a:ext uri="{A12FA001-AC4F-418D-AE19-62706E023703}">
                      <ahyp:hlinkClr xmlns:ahyp="http://schemas.microsoft.com/office/drawing/2018/hyperlinkcolor" val="tx"/>
                    </a:ext>
                  </a:extLst>
                </a:hlinkClick>
              </a:rPr>
              <a:t>Black Hole Initiative (BHI)</a:t>
            </a:r>
            <a:r>
              <a:rPr lang="fr-CH" sz="1150">
                <a:solidFill>
                  <a:srgbClr val="1E1E1E"/>
                </a:solidFill>
                <a:highlight>
                  <a:srgbClr val="FFFFFF"/>
                </a:highlight>
              </a:rPr>
              <a:t>,  Chair, </a:t>
            </a:r>
            <a:r>
              <a:rPr lang="fr-CH" sz="1150" i="1" u="sng">
                <a:solidFill>
                  <a:srgbClr val="215990"/>
                </a:solidFill>
                <a:highlight>
                  <a:srgbClr val="FFFFFF"/>
                </a:highlight>
                <a:hlinkClick r:id="rId5">
                  <a:extLst>
                    <a:ext uri="{A12FA001-AC4F-418D-AE19-62706E023703}">
                      <ahyp:hlinkClr xmlns:ahyp="http://schemas.microsoft.com/office/drawing/2018/hyperlinkcolor" val="tx"/>
                    </a:ext>
                  </a:extLst>
                </a:hlinkClick>
              </a:rPr>
              <a:t>Breakthrough Starshot</a:t>
            </a:r>
            <a:r>
              <a:rPr lang="fr-CH" sz="1150" u="sng">
                <a:solidFill>
                  <a:srgbClr val="215990"/>
                </a:solidFill>
                <a:highlight>
                  <a:srgbClr val="FFFFFF"/>
                </a:highlight>
                <a:hlinkClick r:id="rId5">
                  <a:extLst>
                    <a:ext uri="{A12FA001-AC4F-418D-AE19-62706E023703}">
                      <ahyp:hlinkClr xmlns:ahyp="http://schemas.microsoft.com/office/drawing/2018/hyperlinkcolor" val="tx"/>
                    </a:ext>
                  </a:extLst>
                </a:hlinkClick>
              </a:rPr>
              <a:t> Advisory Committee</a:t>
            </a:r>
            <a:r>
              <a:rPr lang="fr-CH" sz="1150">
                <a:solidFill>
                  <a:srgbClr val="1E1E1E"/>
                </a:solidFill>
                <a:highlight>
                  <a:srgbClr val="FFFFFF"/>
                </a:highlight>
              </a:rPr>
              <a:t> and  Chair, </a:t>
            </a:r>
            <a:r>
              <a:rPr lang="fr-CH" sz="1150" u="sng">
                <a:solidFill>
                  <a:srgbClr val="215990"/>
                </a:solidFill>
                <a:highlight>
                  <a:srgbClr val="FFFFFF"/>
                </a:highlight>
                <a:hlinkClick r:id="rId6">
                  <a:extLst>
                    <a:ext uri="{A12FA001-AC4F-418D-AE19-62706E023703}">
                      <ahyp:hlinkClr xmlns:ahyp="http://schemas.microsoft.com/office/drawing/2018/hyperlinkcolor" val="tx"/>
                    </a:ext>
                  </a:extLst>
                </a:hlinkClick>
              </a:rPr>
              <a:t>Board on Physics and Astronomy, National Academies</a:t>
            </a:r>
            <a:endParaRPr sz="1150" u="sng">
              <a:solidFill>
                <a:srgbClr val="215990"/>
              </a:solidFill>
              <a:highlight>
                <a:srgbClr val="FFFFFF"/>
              </a:highlight>
            </a:endParaRPr>
          </a:p>
          <a:p>
            <a:pPr marL="628650" lvl="1" indent="-261937" algn="l" rtl="0">
              <a:lnSpc>
                <a:spcPct val="100000"/>
              </a:lnSpc>
              <a:spcBef>
                <a:spcPts val="900"/>
              </a:spcBef>
              <a:spcAft>
                <a:spcPts val="0"/>
              </a:spcAft>
              <a:buClr>
                <a:srgbClr val="171717"/>
              </a:buClr>
              <a:buSzPts val="1800"/>
              <a:buChar char="•"/>
            </a:pPr>
            <a:r>
              <a:rPr lang="fr-CH" sz="1700">
                <a:solidFill>
                  <a:srgbClr val="000000"/>
                </a:solidFill>
              </a:rPr>
              <a:t>Now he thinks we might have glimpsed evidence of an alien civilization… </a:t>
            </a:r>
            <a:r>
              <a:rPr lang="fr-CH" i="1" u="sng">
                <a:solidFill>
                  <a:schemeClr val="hlink"/>
                </a:solidFill>
                <a:hlinkClick r:id="rId7"/>
              </a:rPr>
              <a:t>https://www.smithsonianmag.com/science-nature/wonder-avi-loeb-180978579/</a:t>
            </a:r>
            <a:r>
              <a:rPr lang="fr-CH" i="1"/>
              <a:t> </a:t>
            </a:r>
            <a:endParaRPr/>
          </a:p>
          <a:p>
            <a:pPr marL="628650" lvl="1" indent="-261937" algn="l" rtl="0">
              <a:lnSpc>
                <a:spcPct val="100000"/>
              </a:lnSpc>
              <a:spcBef>
                <a:spcPts val="800"/>
              </a:spcBef>
              <a:spcAft>
                <a:spcPts val="0"/>
              </a:spcAft>
              <a:buClr>
                <a:srgbClr val="171717"/>
              </a:buClr>
              <a:buSzPts val="1800"/>
              <a:buChar char="•"/>
            </a:pPr>
            <a:r>
              <a:rPr lang="fr-CH">
                <a:highlight>
                  <a:srgbClr val="FFFF00"/>
                </a:highlight>
              </a:rPr>
              <a:t>🡪 Pascale to follow-up</a:t>
            </a:r>
            <a:endParaRPr/>
          </a:p>
          <a:p>
            <a:pPr marL="628650" lvl="1" indent="-147637" algn="l" rtl="0">
              <a:lnSpc>
                <a:spcPct val="100000"/>
              </a:lnSpc>
              <a:spcBef>
                <a:spcPts val="800"/>
              </a:spcBef>
              <a:spcAft>
                <a:spcPts val="0"/>
              </a:spcAft>
              <a:buClr>
                <a:srgbClr val="171717"/>
              </a:buClr>
              <a:buSzPts val="1800"/>
              <a:buNone/>
            </a:pPr>
            <a:endParaRPr>
              <a:highlight>
                <a:srgbClr val="FFFF00"/>
              </a:highlight>
            </a:endParaRPr>
          </a:p>
          <a:p>
            <a:pPr marL="628650" lvl="1" indent="-147637" algn="l" rtl="0">
              <a:lnSpc>
                <a:spcPct val="100000"/>
              </a:lnSpc>
              <a:spcBef>
                <a:spcPts val="800"/>
              </a:spcBef>
              <a:spcAft>
                <a:spcPts val="0"/>
              </a:spcAft>
              <a:buClr>
                <a:srgbClr val="171717"/>
              </a:buClr>
              <a:buSzPts val="1800"/>
              <a:buNone/>
            </a:pPr>
            <a:endParaRPr>
              <a:highlight>
                <a:srgbClr val="FFFF00"/>
              </a:highlight>
            </a:endParaRPr>
          </a:p>
          <a:p>
            <a:pPr marL="628650" lvl="1" indent="-147637" algn="l" rtl="0">
              <a:lnSpc>
                <a:spcPct val="100000"/>
              </a:lnSpc>
              <a:spcBef>
                <a:spcPts val="800"/>
              </a:spcBef>
              <a:spcAft>
                <a:spcPts val="0"/>
              </a:spcAft>
              <a:buClr>
                <a:srgbClr val="171717"/>
              </a:buClr>
              <a:buSzPts val="1800"/>
              <a:buNone/>
            </a:pPr>
            <a:endParaRPr i="1">
              <a:solidFill>
                <a:srgbClr val="000000"/>
              </a:solidFill>
              <a:latin typeface="Arial"/>
              <a:ea typeface="Arial"/>
              <a:cs typeface="Arial"/>
              <a:sym typeface="Arial"/>
            </a:endParaRPr>
          </a:p>
          <a:p>
            <a:pPr marL="628650" lvl="1" indent="-147637" algn="l" rtl="0">
              <a:lnSpc>
                <a:spcPct val="100000"/>
              </a:lnSpc>
              <a:spcBef>
                <a:spcPts val="800"/>
              </a:spcBef>
              <a:spcAft>
                <a:spcPts val="0"/>
              </a:spcAft>
              <a:buClr>
                <a:srgbClr val="171717"/>
              </a:buClr>
              <a:buSzPts val="1800"/>
              <a:buNone/>
            </a:pPr>
            <a:endParaRPr i="1"/>
          </a:p>
          <a:p>
            <a:pPr marL="628650" lvl="1" indent="-147637" algn="l" rtl="0">
              <a:lnSpc>
                <a:spcPct val="100000"/>
              </a:lnSpc>
              <a:spcBef>
                <a:spcPts val="800"/>
              </a:spcBef>
              <a:spcAft>
                <a:spcPts val="0"/>
              </a:spcAft>
              <a:buClr>
                <a:srgbClr val="171717"/>
              </a:buClr>
              <a:buSzPts val="1800"/>
              <a:buNone/>
            </a:pPr>
            <a:endParaRPr/>
          </a:p>
        </p:txBody>
      </p:sp>
      <p:sp>
        <p:nvSpPr>
          <p:cNvPr id="191" name="Google Shape;191;p10"/>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Already approved need to be scheduled soon</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12"/>
          <p:cNvSpPr txBox="1">
            <a:spLocks noGrp="1"/>
          </p:cNvSpPr>
          <p:nvPr>
            <p:ph type="title"/>
          </p:nvPr>
        </p:nvSpPr>
        <p:spPr>
          <a:xfrm>
            <a:off x="407989" y="373593"/>
            <a:ext cx="723851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3</a:t>
            </a:r>
            <a:r>
              <a:rPr lang="fr-CH" baseline="30000"/>
              <a:t>rd</a:t>
            </a:r>
            <a:r>
              <a:rPr lang="fr-CH"/>
              <a:t> edition Sparks – Quantum (TBC)</a:t>
            </a:r>
            <a:endParaRPr/>
          </a:p>
        </p:txBody>
      </p:sp>
      <p:sp>
        <p:nvSpPr>
          <p:cNvPr id="198" name="Google Shape;198;p12"/>
          <p:cNvSpPr txBox="1">
            <a:spLocks noGrp="1"/>
          </p:cNvSpPr>
          <p:nvPr>
            <p:ph type="body" idx="1"/>
          </p:nvPr>
        </p:nvSpPr>
        <p:spPr>
          <a:xfrm>
            <a:off x="407988" y="1598658"/>
            <a:ext cx="6572222" cy="4608512"/>
          </a:xfrm>
          <a:prstGeom prst="rect">
            <a:avLst/>
          </a:prstGeom>
          <a:noFill/>
          <a:ln>
            <a:noFill/>
          </a:ln>
        </p:spPr>
        <p:txBody>
          <a:bodyPr spcFirstLastPara="1" wrap="square" lIns="0" tIns="0" rIns="0" bIns="0" anchor="t" anchorCtr="0">
            <a:noAutofit/>
          </a:bodyPr>
          <a:lstStyle/>
          <a:p>
            <a:pPr marL="0" lvl="0" indent="0" algn="l" rtl="0">
              <a:lnSpc>
                <a:spcPct val="90000"/>
              </a:lnSpc>
              <a:spcBef>
                <a:spcPts val="800"/>
              </a:spcBef>
              <a:spcAft>
                <a:spcPts val="0"/>
              </a:spcAft>
              <a:buClr>
                <a:schemeClr val="dk2"/>
              </a:buClr>
              <a:buSzPts val="1200"/>
              <a:buNone/>
            </a:pPr>
            <a:r>
              <a:rPr lang="fr-CH" sz="1400">
                <a:solidFill>
                  <a:schemeClr val="dk2"/>
                </a:solidFill>
              </a:rPr>
              <a:t>Dates: 16 Nov 2023 (TBC) and March/April 2024 / Theme: </a:t>
            </a:r>
            <a:r>
              <a:rPr lang="fr-CH" sz="1400" b="0">
                <a:solidFill>
                  <a:schemeClr val="dk2"/>
                </a:solidFill>
              </a:rPr>
              <a:t>Quantum (TBC) / </a:t>
            </a:r>
            <a:r>
              <a:rPr lang="fr-CH" sz="1400">
                <a:solidFill>
                  <a:schemeClr val="dk2"/>
                </a:solidFill>
              </a:rPr>
              <a:t>Comms hooks: </a:t>
            </a:r>
            <a:r>
              <a:rPr lang="fr-CH" sz="1400" u="sng">
                <a:solidFill>
                  <a:schemeClr val="hlink"/>
                </a:solidFill>
                <a:highlight>
                  <a:srgbClr val="FFFFFF"/>
                </a:highlight>
                <a:hlinkClick r:id="rId3"/>
              </a:rPr>
              <a:t>CERN Quantum</a:t>
            </a:r>
            <a:r>
              <a:rPr lang="fr-CH" sz="1400" b="0" u="sng">
                <a:solidFill>
                  <a:schemeClr val="hlink"/>
                </a:solidFill>
                <a:highlight>
                  <a:srgbClr val="FFFFFF"/>
                </a:highlight>
                <a:hlinkClick r:id="rId3"/>
              </a:rPr>
              <a:t> Technology </a:t>
            </a:r>
            <a:r>
              <a:rPr lang="fr-CH" sz="1400" u="sng">
                <a:solidFill>
                  <a:schemeClr val="hlink"/>
                </a:solidFill>
                <a:highlight>
                  <a:srgbClr val="FFFFFF"/>
                </a:highlight>
                <a:hlinkClick r:id="rId3"/>
              </a:rPr>
              <a:t>Initiative</a:t>
            </a:r>
            <a:r>
              <a:rPr lang="fr-CH" sz="1400" b="0" u="sng">
                <a:solidFill>
                  <a:schemeClr val="hlink"/>
                </a:solidFill>
                <a:highlight>
                  <a:srgbClr val="FFFFFF"/>
                </a:highlight>
                <a:hlinkClick r:id="rId3"/>
              </a:rPr>
              <a:t> (</a:t>
            </a:r>
            <a:r>
              <a:rPr lang="fr-CH" sz="1400" u="sng">
                <a:solidFill>
                  <a:schemeClr val="hlink"/>
                </a:solidFill>
                <a:highlight>
                  <a:srgbClr val="FFFFFF"/>
                </a:highlight>
                <a:hlinkClick r:id="rId3"/>
              </a:rPr>
              <a:t>CERN</a:t>
            </a:r>
            <a:r>
              <a:rPr lang="fr-CH" sz="1400" b="0" u="sng">
                <a:solidFill>
                  <a:schemeClr val="hlink"/>
                </a:solidFill>
                <a:highlight>
                  <a:srgbClr val="FFFFFF"/>
                </a:highlight>
                <a:hlinkClick r:id="rId3"/>
              </a:rPr>
              <a:t> QTI)</a:t>
            </a:r>
            <a:endParaRPr sz="1400" b="0">
              <a:solidFill>
                <a:schemeClr val="dk2"/>
              </a:solidFill>
              <a:highlight>
                <a:srgbClr val="FFFF00"/>
              </a:highlight>
            </a:endParaRPr>
          </a:p>
          <a:p>
            <a:pPr marL="48766" lvl="0" indent="0" algn="l" rtl="0">
              <a:spcBef>
                <a:spcPts val="0"/>
              </a:spcBef>
              <a:spcAft>
                <a:spcPts val="0"/>
              </a:spcAft>
              <a:buClr>
                <a:schemeClr val="dk2"/>
              </a:buClr>
              <a:buSzPts val="1200"/>
              <a:buNone/>
            </a:pPr>
            <a:endParaRPr sz="1400" b="0">
              <a:solidFill>
                <a:schemeClr val="dk2"/>
              </a:solidFill>
              <a:highlight>
                <a:srgbClr val="FFFF00"/>
              </a:highlight>
            </a:endParaRPr>
          </a:p>
          <a:p>
            <a:pPr marL="48766" lvl="0" indent="0" algn="l" rtl="0">
              <a:spcBef>
                <a:spcPts val="0"/>
              </a:spcBef>
              <a:spcAft>
                <a:spcPts val="0"/>
              </a:spcAft>
              <a:buClr>
                <a:schemeClr val="dk2"/>
              </a:buClr>
              <a:buSzPts val="1200"/>
              <a:buNone/>
            </a:pPr>
            <a:r>
              <a:rPr lang="fr-CH" sz="1400">
                <a:solidFill>
                  <a:schemeClr val="dk2"/>
                </a:solidFill>
              </a:rPr>
              <a:t>Description/Format </a:t>
            </a:r>
            <a:endParaRPr sz="1400" b="0">
              <a:solidFill>
                <a:schemeClr val="dk2"/>
              </a:solidFill>
            </a:endParaRPr>
          </a:p>
          <a:p>
            <a:pPr marL="48766" lvl="0" indent="0" algn="l" rtl="0">
              <a:lnSpc>
                <a:spcPct val="100000"/>
              </a:lnSpc>
              <a:spcBef>
                <a:spcPts val="0"/>
              </a:spcBef>
              <a:spcAft>
                <a:spcPts val="0"/>
              </a:spcAft>
              <a:buClr>
                <a:schemeClr val="dk2"/>
              </a:buClr>
              <a:buSzPts val="1200"/>
              <a:buNone/>
            </a:pPr>
            <a:endParaRPr sz="1400"/>
          </a:p>
          <a:p>
            <a:pPr marL="48766" lvl="0" indent="0" algn="l" rtl="0">
              <a:spcBef>
                <a:spcPts val="0"/>
              </a:spcBef>
              <a:spcAft>
                <a:spcPts val="0"/>
              </a:spcAft>
              <a:buClr>
                <a:schemeClr val="dk2"/>
              </a:buClr>
              <a:buSzPts val="1200"/>
              <a:buNone/>
            </a:pPr>
            <a:endParaRPr sz="1400" b="0">
              <a:solidFill>
                <a:schemeClr val="dk2"/>
              </a:solidFill>
            </a:endParaRPr>
          </a:p>
          <a:p>
            <a:pPr marL="48766" lvl="0" indent="0" algn="l" rtl="0">
              <a:spcBef>
                <a:spcPts val="0"/>
              </a:spcBef>
              <a:spcAft>
                <a:spcPts val="0"/>
              </a:spcAft>
              <a:buClr>
                <a:schemeClr val="dk2"/>
              </a:buClr>
              <a:buSzPts val="1200"/>
              <a:buNone/>
            </a:pPr>
            <a:r>
              <a:rPr lang="fr-CH" sz="1400" b="0">
                <a:solidFill>
                  <a:schemeClr val="dk2"/>
                </a:solidFill>
              </a:rPr>
              <a:t>2023 - 16 Nov - Public talk/panel record as video and as one PODCAST </a:t>
            </a:r>
            <a:endParaRPr sz="1400" b="0">
              <a:solidFill>
                <a:schemeClr val="dk2"/>
              </a:solidFill>
            </a:endParaRPr>
          </a:p>
          <a:p>
            <a:pPr marL="48766" lvl="0" indent="0" algn="l" rtl="0">
              <a:spcBef>
                <a:spcPts val="0"/>
              </a:spcBef>
              <a:spcAft>
                <a:spcPts val="0"/>
              </a:spcAft>
              <a:buClr>
                <a:schemeClr val="dk2"/>
              </a:buClr>
              <a:buSzPts val="1200"/>
              <a:buNone/>
            </a:pPr>
            <a:endParaRPr sz="1400" b="0">
              <a:solidFill>
                <a:schemeClr val="dk2"/>
              </a:solidFill>
            </a:endParaRPr>
          </a:p>
          <a:p>
            <a:pPr marL="48766" lvl="0" indent="0" algn="l" rtl="0">
              <a:spcBef>
                <a:spcPts val="0"/>
              </a:spcBef>
              <a:spcAft>
                <a:spcPts val="0"/>
              </a:spcAft>
              <a:buClr>
                <a:schemeClr val="dk2"/>
              </a:buClr>
              <a:buSzPts val="1200"/>
              <a:buNone/>
            </a:pPr>
            <a:r>
              <a:rPr lang="fr-CH" sz="1400" b="0">
                <a:solidFill>
                  <a:schemeClr val="dk2"/>
                </a:solidFill>
              </a:rPr>
              <a:t>2024  - March/April</a:t>
            </a:r>
            <a:endParaRPr sz="1400" b="0">
              <a:solidFill>
                <a:schemeClr val="dk2"/>
              </a:solidFill>
            </a:endParaRPr>
          </a:p>
          <a:p>
            <a:pPr marL="742950" lvl="0" indent="-298450" algn="l" rtl="0">
              <a:spcBef>
                <a:spcPts val="800"/>
              </a:spcBef>
              <a:spcAft>
                <a:spcPts val="0"/>
              </a:spcAft>
              <a:buClr>
                <a:schemeClr val="dk2"/>
              </a:buClr>
              <a:buSzPts val="1400"/>
              <a:buChar char="•"/>
            </a:pPr>
            <a:r>
              <a:rPr lang="fr-CH" sz="1400" b="0">
                <a:solidFill>
                  <a:schemeClr val="dk2"/>
                </a:solidFill>
              </a:rPr>
              <a:t>8 short talks with Q&amp;A and artistic intervention (large event) </a:t>
            </a:r>
            <a:endParaRPr sz="1400" b="0">
              <a:solidFill>
                <a:schemeClr val="dk2"/>
              </a:solidFill>
            </a:endParaRPr>
          </a:p>
          <a:p>
            <a:pPr marL="742950" lvl="0" indent="-298450" algn="l" rtl="0">
              <a:spcBef>
                <a:spcPts val="800"/>
              </a:spcBef>
              <a:spcAft>
                <a:spcPts val="0"/>
              </a:spcAft>
              <a:buClr>
                <a:schemeClr val="dk2"/>
              </a:buClr>
              <a:buSzPts val="1400"/>
              <a:buChar char="•"/>
            </a:pPr>
            <a:r>
              <a:rPr lang="fr-CH" sz="1400" b="0">
                <a:solidFill>
                  <a:schemeClr val="dk2"/>
                </a:solidFill>
              </a:rPr>
              <a:t>Forum and panel - March/April</a:t>
            </a:r>
            <a:endParaRPr sz="1400" b="0">
              <a:solidFill>
                <a:schemeClr val="dk2"/>
              </a:solidFill>
            </a:endParaRPr>
          </a:p>
          <a:p>
            <a:pPr marL="742950" lvl="0" indent="-298450" algn="l" rtl="0">
              <a:spcBef>
                <a:spcPts val="800"/>
              </a:spcBef>
              <a:spcAft>
                <a:spcPts val="0"/>
              </a:spcAft>
              <a:buClr>
                <a:schemeClr val="dk2"/>
              </a:buClr>
              <a:buSzPts val="1400"/>
              <a:buChar char="•"/>
            </a:pPr>
            <a:r>
              <a:rPr lang="fr-CH" sz="1400" b="0">
                <a:solidFill>
                  <a:schemeClr val="dk2"/>
                </a:solidFill>
              </a:rPr>
              <a:t>Forum (optional - forum could be split into two mornings)</a:t>
            </a:r>
            <a:endParaRPr sz="1400" b="0">
              <a:solidFill>
                <a:schemeClr val="dk2"/>
              </a:solidFill>
            </a:endParaRPr>
          </a:p>
          <a:p>
            <a:pPr marL="742950" lvl="0" indent="-298450" algn="l" rtl="0">
              <a:spcBef>
                <a:spcPts val="800"/>
              </a:spcBef>
              <a:spcAft>
                <a:spcPts val="0"/>
              </a:spcAft>
              <a:buClr>
                <a:schemeClr val="dk2"/>
              </a:buClr>
              <a:buSzPts val="1400"/>
              <a:buChar char="•"/>
            </a:pPr>
            <a:r>
              <a:rPr lang="fr-CH" sz="1400" b="0">
                <a:solidFill>
                  <a:schemeClr val="dk2"/>
                </a:solidFill>
              </a:rPr>
              <a:t>Panel (instead of a wrap-up session of the forum) - (a small size event)</a:t>
            </a:r>
            <a:endParaRPr sz="1400" b="0">
              <a:solidFill>
                <a:schemeClr val="dk2"/>
              </a:solidFill>
            </a:endParaRPr>
          </a:p>
          <a:p>
            <a:pPr marL="48766" lvl="0" indent="0" algn="l" rtl="0">
              <a:spcBef>
                <a:spcPts val="2200"/>
              </a:spcBef>
              <a:spcAft>
                <a:spcPts val="0"/>
              </a:spcAft>
              <a:buClr>
                <a:schemeClr val="dk2"/>
              </a:buClr>
              <a:buSzPts val="1200"/>
              <a:buFont typeface="Arial"/>
              <a:buNone/>
            </a:pPr>
            <a:r>
              <a:rPr lang="fr-CH" sz="1400">
                <a:solidFill>
                  <a:schemeClr val="dk2"/>
                </a:solidFill>
              </a:rPr>
              <a:t>Duration:</a:t>
            </a:r>
            <a:r>
              <a:rPr lang="fr-CH" sz="1400" b="0">
                <a:solidFill>
                  <a:schemeClr val="dk2"/>
                </a:solidFill>
              </a:rPr>
              <a:t> 2 hours</a:t>
            </a:r>
            <a:br>
              <a:rPr lang="fr-CH" sz="1400" b="0">
                <a:solidFill>
                  <a:schemeClr val="dk2"/>
                </a:solidFill>
              </a:rPr>
            </a:br>
            <a:r>
              <a:rPr lang="fr-CH" sz="1400">
                <a:solidFill>
                  <a:schemeClr val="dk2"/>
                </a:solidFill>
              </a:rPr>
              <a:t>Audience</a:t>
            </a:r>
            <a:r>
              <a:rPr lang="fr-CH" sz="1400" b="0">
                <a:solidFill>
                  <a:schemeClr val="dk2"/>
                </a:solidFill>
              </a:rPr>
              <a:t>: Interested General public  /  </a:t>
            </a:r>
            <a:r>
              <a:rPr lang="fr-CH" sz="1400">
                <a:solidFill>
                  <a:schemeClr val="dk2"/>
                </a:solidFill>
              </a:rPr>
              <a:t>Language: EN </a:t>
            </a:r>
            <a:r>
              <a:rPr lang="fr-CH" sz="1400" b="0">
                <a:solidFill>
                  <a:schemeClr val="dk2"/>
                </a:solidFill>
              </a:rPr>
              <a:t> / </a:t>
            </a:r>
            <a:r>
              <a:rPr lang="fr-CH" sz="1400">
                <a:solidFill>
                  <a:schemeClr val="dk2"/>
                </a:solidFill>
              </a:rPr>
              <a:t>Gender: </a:t>
            </a:r>
            <a:r>
              <a:rPr lang="fr-CH" sz="1400" b="0">
                <a:solidFill>
                  <a:schemeClr val="dk2"/>
                </a:solidFill>
              </a:rPr>
              <a:t>all</a:t>
            </a:r>
            <a:endParaRPr sz="1600"/>
          </a:p>
          <a:p>
            <a:pPr marL="48766" lvl="0" indent="0" algn="l" rtl="0">
              <a:lnSpc>
                <a:spcPct val="100000"/>
              </a:lnSpc>
              <a:spcBef>
                <a:spcPts val="0"/>
              </a:spcBef>
              <a:spcAft>
                <a:spcPts val="0"/>
              </a:spcAft>
              <a:buClr>
                <a:schemeClr val="dk2"/>
              </a:buClr>
              <a:buSzPts val="1200"/>
              <a:buNone/>
            </a:pPr>
            <a:r>
              <a:rPr lang="fr-CH" sz="1400">
                <a:solidFill>
                  <a:schemeClr val="dk2"/>
                </a:solidFill>
              </a:rPr>
              <a:t>Cost</a:t>
            </a:r>
            <a:r>
              <a:rPr lang="fr-CH" sz="1400" b="0">
                <a:solidFill>
                  <a:schemeClr val="dk2"/>
                </a:solidFill>
              </a:rPr>
              <a:t>: externally funded</a:t>
            </a:r>
            <a:endParaRPr sz="1400" b="0">
              <a:solidFill>
                <a:schemeClr val="dk2"/>
              </a:solidFill>
            </a:endParaRPr>
          </a:p>
          <a:p>
            <a:pPr marL="48766" lvl="0" indent="0" algn="l" rtl="0">
              <a:lnSpc>
                <a:spcPct val="100000"/>
              </a:lnSpc>
              <a:spcBef>
                <a:spcPts val="0"/>
              </a:spcBef>
              <a:spcAft>
                <a:spcPts val="0"/>
              </a:spcAft>
              <a:buClr>
                <a:schemeClr val="dk2"/>
              </a:buClr>
              <a:buSzPts val="1200"/>
              <a:buNone/>
            </a:pPr>
            <a:endParaRPr sz="1400" b="0">
              <a:solidFill>
                <a:schemeClr val="dk2"/>
              </a:solidFill>
            </a:endParaRPr>
          </a:p>
          <a:p>
            <a:pPr marL="48767" lvl="0" indent="0" algn="l" rtl="0">
              <a:lnSpc>
                <a:spcPct val="100000"/>
              </a:lnSpc>
              <a:spcBef>
                <a:spcPts val="0"/>
              </a:spcBef>
              <a:spcAft>
                <a:spcPts val="0"/>
              </a:spcAft>
              <a:buClr>
                <a:schemeClr val="dk2"/>
              </a:buClr>
              <a:buSzPts val="1200"/>
              <a:buNone/>
            </a:pPr>
            <a:r>
              <a:rPr lang="fr-CH" sz="1400">
                <a:solidFill>
                  <a:schemeClr val="dk2"/>
                </a:solidFill>
              </a:rPr>
              <a:t>Link:</a:t>
            </a:r>
            <a:r>
              <a:rPr lang="fr-CH" sz="1400" b="0">
                <a:solidFill>
                  <a:schemeClr val="dk2"/>
                </a:solidFill>
              </a:rPr>
              <a:t> </a:t>
            </a:r>
            <a:r>
              <a:rPr lang="fr-CH" sz="1400" b="0" u="sng">
                <a:solidFill>
                  <a:schemeClr val="dk2"/>
                </a:solidFill>
                <a:hlinkClick r:id="rId4">
                  <a:extLst>
                    <a:ext uri="{A12FA001-AC4F-418D-AE19-62706E023703}">
                      <ahyp:hlinkClr xmlns:ahyp="http://schemas.microsoft.com/office/drawing/2018/hyperlinkcolor" val="tx"/>
                    </a:ext>
                  </a:extLst>
                </a:hlinkClick>
              </a:rPr>
              <a:t>https://sparks.cern/</a:t>
            </a:r>
            <a:r>
              <a:rPr lang="fr-CH" sz="1400" b="0">
                <a:solidFill>
                  <a:schemeClr val="dk2"/>
                </a:solidFill>
              </a:rPr>
              <a:t> </a:t>
            </a:r>
            <a:endParaRPr sz="1400"/>
          </a:p>
        </p:txBody>
      </p:sp>
      <p:sp>
        <p:nvSpPr>
          <p:cNvPr id="199" name="Google Shape;199;p12"/>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pic>
        <p:nvPicPr>
          <p:cNvPr id="200" name="Google Shape;200;p12"/>
          <p:cNvPicPr preferRelativeResize="0">
            <a:picLocks noGrp="1"/>
          </p:cNvPicPr>
          <p:nvPr>
            <p:ph type="pic" idx="2"/>
          </p:nvPr>
        </p:nvPicPr>
        <p:blipFill rotWithShape="1">
          <a:blip r:embed="rId5">
            <a:alphaModFix/>
          </a:blip>
          <a:srcRect t="1650" b="1650"/>
          <a:stretch/>
        </p:blipFill>
        <p:spPr>
          <a:xfrm>
            <a:off x="7503343" y="1444406"/>
            <a:ext cx="4688657" cy="4917015"/>
          </a:xfrm>
          <a:prstGeom prst="rect">
            <a:avLst/>
          </a:prstGeom>
          <a:solidFill>
            <a:schemeClr val="lt1"/>
          </a:solid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13"/>
          <p:cNvSpPr txBox="1">
            <a:spLocks noGrp="1"/>
          </p:cNvSpPr>
          <p:nvPr>
            <p:ph type="title"/>
          </p:nvPr>
        </p:nvSpPr>
        <p:spPr>
          <a:xfrm>
            <a:off x="407989" y="373593"/>
            <a:ext cx="7238515"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a:t>Cineglobe Film Festival </a:t>
            </a:r>
            <a:br>
              <a:rPr lang="fr-CH"/>
            </a:br>
            <a:r>
              <a:rPr lang="fr-CH"/>
              <a:t>“Made to measure” </a:t>
            </a:r>
            <a:endParaRPr/>
          </a:p>
        </p:txBody>
      </p:sp>
      <p:sp>
        <p:nvSpPr>
          <p:cNvPr id="207" name="Google Shape;207;p13"/>
          <p:cNvSpPr txBox="1">
            <a:spLocks noGrp="1"/>
          </p:cNvSpPr>
          <p:nvPr>
            <p:ph type="body" idx="1"/>
          </p:nvPr>
        </p:nvSpPr>
        <p:spPr>
          <a:xfrm>
            <a:off x="407987" y="1598658"/>
            <a:ext cx="7066239" cy="4608512"/>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0"/>
              </a:spcBef>
              <a:spcAft>
                <a:spcPts val="0"/>
              </a:spcAft>
              <a:buClr>
                <a:schemeClr val="dk2"/>
              </a:buClr>
              <a:buSzPts val="1200"/>
              <a:buNone/>
            </a:pPr>
            <a:r>
              <a:rPr lang="fr-CH" sz="1200">
                <a:solidFill>
                  <a:schemeClr val="dk2"/>
                </a:solidFill>
              </a:rPr>
              <a:t>Dates: </a:t>
            </a:r>
            <a:r>
              <a:rPr lang="fr-CH" sz="1200" b="0" i="0">
                <a:solidFill>
                  <a:srgbClr val="000000"/>
                </a:solidFill>
              </a:rPr>
              <a:t>3rd or during the week 6-10 if on Science Gateway / </a:t>
            </a:r>
            <a:r>
              <a:rPr lang="fr-CH" sz="1200" i="0">
                <a:solidFill>
                  <a:srgbClr val="000000"/>
                </a:solidFill>
              </a:rPr>
              <a:t>Theme: </a:t>
            </a:r>
            <a:r>
              <a:rPr lang="fr-CH" sz="1200" b="0" i="0">
                <a:solidFill>
                  <a:srgbClr val="000000"/>
                </a:solidFill>
              </a:rPr>
              <a:t>data privacy / </a:t>
            </a:r>
            <a:r>
              <a:rPr lang="fr-CH" sz="1200" i="0">
                <a:solidFill>
                  <a:srgbClr val="000000"/>
                </a:solidFill>
              </a:rPr>
              <a:t>Comms hook: </a:t>
            </a:r>
            <a:r>
              <a:rPr lang="fr-CH" sz="1200" b="0" i="0">
                <a:solidFill>
                  <a:srgbClr val="000000"/>
                </a:solidFill>
              </a:rPr>
              <a:t>28 </a:t>
            </a:r>
            <a:r>
              <a:rPr lang="fr-CH" sz="1200" b="0">
                <a:solidFill>
                  <a:srgbClr val="000000"/>
                </a:solidFill>
              </a:rPr>
              <a:t>of January is data privacy day</a:t>
            </a:r>
            <a:endParaRPr sz="1200" b="0"/>
          </a:p>
          <a:p>
            <a:pPr marL="48766" lvl="0" indent="0" algn="l" rtl="0">
              <a:lnSpc>
                <a:spcPct val="90000"/>
              </a:lnSpc>
              <a:spcBef>
                <a:spcPts val="0"/>
              </a:spcBef>
              <a:spcAft>
                <a:spcPts val="0"/>
              </a:spcAft>
              <a:buClr>
                <a:schemeClr val="dk2"/>
              </a:buClr>
              <a:buSzPts val="1200"/>
              <a:buNone/>
            </a:pPr>
            <a:endParaRPr sz="1200"/>
          </a:p>
          <a:p>
            <a:pPr marL="48766" lvl="0" indent="0" algn="l" rtl="0">
              <a:lnSpc>
                <a:spcPct val="90000"/>
              </a:lnSpc>
              <a:spcBef>
                <a:spcPts val="0"/>
              </a:spcBef>
              <a:spcAft>
                <a:spcPts val="0"/>
              </a:spcAft>
              <a:buClr>
                <a:schemeClr val="dk2"/>
              </a:buClr>
              <a:buSzPts val="1200"/>
              <a:buNone/>
            </a:pPr>
            <a:r>
              <a:rPr lang="fr-CH" sz="1200">
                <a:solidFill>
                  <a:schemeClr val="dk2"/>
                </a:solidFill>
              </a:rPr>
              <a:t>Description</a:t>
            </a:r>
            <a:r>
              <a:rPr lang="fr-CH" sz="1200" b="0">
                <a:solidFill>
                  <a:schemeClr val="dk2"/>
                </a:solidFill>
              </a:rPr>
              <a:t>: </a:t>
            </a:r>
            <a:r>
              <a:rPr lang="fr-CH" sz="1200" b="0">
                <a:solidFill>
                  <a:srgbClr val="000000"/>
                </a:solidFill>
              </a:rPr>
              <a:t>CineGlobe this year will be present among few of the communities around CERN </a:t>
            </a:r>
            <a:endParaRPr sz="1200"/>
          </a:p>
          <a:p>
            <a:pPr marL="0" lvl="0" indent="0" algn="l" rtl="0">
              <a:lnSpc>
                <a:spcPct val="90000"/>
              </a:lnSpc>
              <a:spcBef>
                <a:spcPts val="2200"/>
              </a:spcBef>
              <a:spcAft>
                <a:spcPts val="0"/>
              </a:spcAft>
              <a:buClr>
                <a:srgbClr val="000000"/>
              </a:buClr>
              <a:buSzPts val="1400"/>
              <a:buNone/>
            </a:pPr>
            <a:r>
              <a:rPr lang="fr-CH" sz="1200" b="0">
                <a:solidFill>
                  <a:srgbClr val="000000"/>
                </a:solidFill>
              </a:rPr>
              <a:t>The closing gala event in end of the year at  the Science Gateway/Globe with a co-production between CineGlobe and Laokoon, whose filmmakers produced The Cleaners and Made to Measure and have been awarded with numerous prizes. This live performance will mix cinema, theater and internet data through of a scientific experiment based on data, actors, recorded, and the audience itself. The performance will compose of 3 steps:  </a:t>
            </a:r>
            <a:endParaRPr sz="1200" b="0">
              <a:solidFill>
                <a:srgbClr val="000000"/>
              </a:solidFill>
            </a:endParaRPr>
          </a:p>
          <a:p>
            <a:pPr marL="457200" lvl="0" indent="-298450" algn="l" rtl="0">
              <a:lnSpc>
                <a:spcPct val="90000"/>
              </a:lnSpc>
              <a:spcBef>
                <a:spcPts val="2200"/>
              </a:spcBef>
              <a:spcAft>
                <a:spcPts val="0"/>
              </a:spcAft>
              <a:buClr>
                <a:srgbClr val="000000"/>
              </a:buClr>
              <a:buSzPts val="1100"/>
              <a:buChar char="●"/>
            </a:pPr>
            <a:r>
              <a:rPr lang="fr-CH" sz="1100" b="0">
                <a:solidFill>
                  <a:srgbClr val="000000"/>
                </a:solidFill>
              </a:rPr>
              <a:t>DATA SCIENTIST PRESENTS TASTES, PREDOMINANT TRAITS, CORRELATIONS. AUDIENCE VOTES ON CHARACTERISTICS, LIKE JOB, GENDER, AGE, ETC.</a:t>
            </a:r>
            <a:endParaRPr sz="1100" b="0">
              <a:solidFill>
                <a:srgbClr val="000000"/>
              </a:solidFill>
            </a:endParaRPr>
          </a:p>
          <a:p>
            <a:pPr marL="457200" lvl="0" indent="-298450" algn="l" rtl="0">
              <a:lnSpc>
                <a:spcPct val="90000"/>
              </a:lnSpc>
              <a:spcBef>
                <a:spcPts val="0"/>
              </a:spcBef>
              <a:spcAft>
                <a:spcPts val="0"/>
              </a:spcAft>
              <a:buClr>
                <a:srgbClr val="000000"/>
              </a:buClr>
              <a:buSzPts val="1100"/>
              <a:buChar char="●"/>
            </a:pPr>
            <a:r>
              <a:rPr lang="fr-CH" sz="1100" b="0">
                <a:solidFill>
                  <a:srgbClr val="000000"/>
                </a:solidFill>
              </a:rPr>
              <a:t>AUDIENCE IS PROVIDED WITH FOUR ACTORS THAT PRESENT VIGNETTES FROM THE DATA. THEY VOTE ON THE CHARACTER THEY BELIEVE IS CLOSEST TO THE REAL PERSON.</a:t>
            </a:r>
            <a:endParaRPr sz="1100" b="0">
              <a:solidFill>
                <a:srgbClr val="000000"/>
              </a:solidFill>
            </a:endParaRPr>
          </a:p>
          <a:p>
            <a:pPr marL="457200" lvl="0" indent="-298450" algn="l" rtl="0">
              <a:lnSpc>
                <a:spcPct val="90000"/>
              </a:lnSpc>
              <a:spcBef>
                <a:spcPts val="0"/>
              </a:spcBef>
              <a:spcAft>
                <a:spcPts val="0"/>
              </a:spcAft>
              <a:buClr>
                <a:srgbClr val="000000"/>
              </a:buClr>
              <a:buSzPts val="1100"/>
              <a:buChar char="●"/>
            </a:pPr>
            <a:r>
              <a:rPr lang="fr-CH" sz="1100" b="0">
                <a:solidFill>
                  <a:srgbClr val="000000"/>
                </a:solidFill>
              </a:rPr>
              <a:t>THE REAL PERSON AND THE ACTOR MEET ON STAGE AND CONDUCT AN INTERVIEW REVEALING WHAT IS REAL AND WHAT IS NOT.</a:t>
            </a:r>
            <a:endParaRPr sz="1100" b="0">
              <a:solidFill>
                <a:srgbClr val="000000"/>
              </a:solidFill>
            </a:endParaRPr>
          </a:p>
          <a:p>
            <a:pPr marL="0" lvl="0" indent="0" algn="l" rtl="0">
              <a:lnSpc>
                <a:spcPct val="90000"/>
              </a:lnSpc>
              <a:spcBef>
                <a:spcPts val="2200"/>
              </a:spcBef>
              <a:spcAft>
                <a:spcPts val="0"/>
              </a:spcAft>
              <a:buClr>
                <a:schemeClr val="dk2"/>
              </a:buClr>
              <a:buSzPts val="1200"/>
              <a:buNone/>
            </a:pPr>
            <a:r>
              <a:rPr lang="fr-CH" sz="1200">
                <a:solidFill>
                  <a:schemeClr val="dk2"/>
                </a:solidFill>
              </a:rPr>
              <a:t>Format: </a:t>
            </a:r>
            <a:r>
              <a:rPr lang="fr-CH" sz="1200" b="0">
                <a:solidFill>
                  <a:schemeClr val="dk2"/>
                </a:solidFill>
              </a:rPr>
              <a:t>film, theater and interaction /  </a:t>
            </a:r>
            <a:r>
              <a:rPr lang="fr-CH" sz="1200">
                <a:solidFill>
                  <a:schemeClr val="dk2"/>
                </a:solidFill>
              </a:rPr>
              <a:t>Duration:</a:t>
            </a:r>
            <a:r>
              <a:rPr lang="fr-CH" sz="1200" b="0">
                <a:solidFill>
                  <a:schemeClr val="dk2"/>
                </a:solidFill>
              </a:rPr>
              <a:t>  2 hours</a:t>
            </a:r>
            <a:br>
              <a:rPr lang="fr-CH" sz="1200" b="0">
                <a:solidFill>
                  <a:schemeClr val="dk2"/>
                </a:solidFill>
              </a:rPr>
            </a:br>
            <a:r>
              <a:rPr lang="fr-CH" sz="1200">
                <a:solidFill>
                  <a:schemeClr val="dk2"/>
                </a:solidFill>
              </a:rPr>
              <a:t>Audience</a:t>
            </a:r>
            <a:r>
              <a:rPr lang="fr-CH" sz="1200" b="0">
                <a:solidFill>
                  <a:schemeClr val="dk2"/>
                </a:solidFill>
              </a:rPr>
              <a:t>: General public  /  </a:t>
            </a:r>
            <a:r>
              <a:rPr lang="fr-CH" sz="1200">
                <a:solidFill>
                  <a:schemeClr val="dk2"/>
                </a:solidFill>
              </a:rPr>
              <a:t>Language: </a:t>
            </a:r>
            <a:r>
              <a:rPr lang="fr-CH" sz="1200" b="0">
                <a:solidFill>
                  <a:schemeClr val="dk2"/>
                </a:solidFill>
              </a:rPr>
              <a:t>EN  / </a:t>
            </a:r>
            <a:r>
              <a:rPr lang="fr-CH" sz="1200">
                <a:solidFill>
                  <a:schemeClr val="dk2"/>
                </a:solidFill>
              </a:rPr>
              <a:t>Gender: </a:t>
            </a:r>
            <a:r>
              <a:rPr lang="fr-CH" sz="1200" b="0">
                <a:solidFill>
                  <a:schemeClr val="dk2"/>
                </a:solidFill>
              </a:rPr>
              <a:t>all</a:t>
            </a:r>
            <a:endParaRPr sz="1200"/>
          </a:p>
          <a:p>
            <a:pPr marL="0" lvl="0" indent="0" algn="l" rtl="0">
              <a:lnSpc>
                <a:spcPct val="100000"/>
              </a:lnSpc>
              <a:spcBef>
                <a:spcPts val="0"/>
              </a:spcBef>
              <a:spcAft>
                <a:spcPts val="0"/>
              </a:spcAft>
              <a:buClr>
                <a:schemeClr val="dk2"/>
              </a:buClr>
              <a:buSzPts val="1200"/>
              <a:buNone/>
            </a:pPr>
            <a:r>
              <a:rPr lang="fr-CH" sz="1200">
                <a:solidFill>
                  <a:schemeClr val="dk2"/>
                </a:solidFill>
              </a:rPr>
              <a:t>Cost</a:t>
            </a:r>
            <a:r>
              <a:rPr lang="fr-CH" sz="1200" b="0">
                <a:solidFill>
                  <a:schemeClr val="dk2"/>
                </a:solidFill>
              </a:rPr>
              <a:t>: externally funded</a:t>
            </a:r>
            <a:endParaRPr sz="1200"/>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chemeClr val="dk2"/>
              </a:buClr>
              <a:buSzPts val="1200"/>
              <a:buNone/>
            </a:pPr>
            <a:r>
              <a:rPr lang="fr-CH" sz="1200">
                <a:solidFill>
                  <a:schemeClr val="dk2"/>
                </a:solidFill>
              </a:rPr>
              <a:t>Link to proposal:</a:t>
            </a:r>
            <a:r>
              <a:rPr lang="fr-CH" sz="1200" b="0">
                <a:solidFill>
                  <a:schemeClr val="dk2"/>
                </a:solidFill>
              </a:rPr>
              <a:t> </a:t>
            </a:r>
            <a:r>
              <a:rPr lang="fr-CH" sz="1200" b="0" u="sng">
                <a:solidFill>
                  <a:schemeClr val="dk2"/>
                </a:solidFill>
                <a:hlinkClick r:id="rId3">
                  <a:extLst>
                    <a:ext uri="{A12FA001-AC4F-418D-AE19-62706E023703}">
                      <ahyp:hlinkClr xmlns:ahyp="http://schemas.microsoft.com/office/drawing/2018/hyperlinkcolor" val="tx"/>
                    </a:ext>
                  </a:extLst>
                </a:hlinkClick>
              </a:rPr>
              <a:t>https://cernbox.cern.ch/remote.php/dav/public-files/ZkrkDssPSRsHfSL/2023/PROPOSALS/CineGlobe2023-ProjetDétaillé.v2.pdf</a:t>
            </a:r>
            <a:r>
              <a:rPr lang="fr-CH" sz="1200" b="0">
                <a:solidFill>
                  <a:schemeClr val="dk2"/>
                </a:solidFill>
              </a:rPr>
              <a:t> </a:t>
            </a:r>
            <a:endParaRPr sz="1200"/>
          </a:p>
          <a:p>
            <a:pPr marL="48767" lvl="0" indent="0" algn="l" rtl="0">
              <a:lnSpc>
                <a:spcPct val="100000"/>
              </a:lnSpc>
              <a:spcBef>
                <a:spcPts val="0"/>
              </a:spcBef>
              <a:spcAft>
                <a:spcPts val="0"/>
              </a:spcAft>
              <a:buClr>
                <a:srgbClr val="171717"/>
              </a:buClr>
              <a:buSzPts val="1200"/>
              <a:buNone/>
            </a:pPr>
            <a:endParaRPr sz="1200" b="0">
              <a:solidFill>
                <a:schemeClr val="dk2"/>
              </a:solidFill>
            </a:endParaRPr>
          </a:p>
        </p:txBody>
      </p:sp>
      <p:sp>
        <p:nvSpPr>
          <p:cNvPr id="208" name="Google Shape;208;p13"/>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pic>
        <p:nvPicPr>
          <p:cNvPr id="209" name="Google Shape;209;p13"/>
          <p:cNvPicPr preferRelativeResize="0"/>
          <p:nvPr/>
        </p:nvPicPr>
        <p:blipFill>
          <a:blip r:embed="rId4">
            <a:alphaModFix/>
          </a:blip>
          <a:stretch>
            <a:fillRect/>
          </a:stretch>
        </p:blipFill>
        <p:spPr>
          <a:xfrm>
            <a:off x="7548838" y="54475"/>
            <a:ext cx="4654024" cy="3008750"/>
          </a:xfrm>
          <a:prstGeom prst="rect">
            <a:avLst/>
          </a:prstGeom>
          <a:noFill/>
          <a:ln>
            <a:noFill/>
          </a:ln>
        </p:spPr>
      </p:pic>
      <p:pic>
        <p:nvPicPr>
          <p:cNvPr id="210" name="Google Shape;210;p13"/>
          <p:cNvPicPr preferRelativeResize="0"/>
          <p:nvPr/>
        </p:nvPicPr>
        <p:blipFill>
          <a:blip r:embed="rId5">
            <a:alphaModFix/>
          </a:blip>
          <a:stretch>
            <a:fillRect/>
          </a:stretch>
        </p:blipFill>
        <p:spPr>
          <a:xfrm>
            <a:off x="7647000" y="3111925"/>
            <a:ext cx="4544998" cy="319571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14"/>
          <p:cNvSpPr txBox="1">
            <a:spLocks noGrp="1"/>
          </p:cNvSpPr>
          <p:nvPr>
            <p:ph type="title"/>
          </p:nvPr>
        </p:nvSpPr>
        <p:spPr>
          <a:xfrm>
            <a:off x="407988" y="373593"/>
            <a:ext cx="11376025" cy="1065742"/>
          </a:xfrm>
          <a:prstGeom prst="rect">
            <a:avLst/>
          </a:prstGeom>
          <a:noFill/>
          <a:ln>
            <a:noFill/>
          </a:ln>
        </p:spPr>
        <p:txBody>
          <a:bodyPr spcFirstLastPara="1" wrap="square" lIns="0" tIns="0" rIns="0" bIns="0" anchor="t" anchorCtr="0">
            <a:normAutofit/>
          </a:bodyPr>
          <a:lstStyle/>
          <a:p>
            <a:pPr marL="0" lvl="0" indent="0" algn="l" rtl="0">
              <a:lnSpc>
                <a:spcPct val="90000"/>
              </a:lnSpc>
              <a:spcBef>
                <a:spcPts val="0"/>
              </a:spcBef>
              <a:spcAft>
                <a:spcPts val="0"/>
              </a:spcAft>
              <a:buClr>
                <a:schemeClr val="dk1"/>
              </a:buClr>
              <a:buSzPts val="3600"/>
              <a:buFont typeface="Arial"/>
              <a:buNone/>
            </a:pPr>
            <a:r>
              <a:rPr lang="fr-CH" sz="3600" b="1"/>
              <a:t>Dark Matter Day</a:t>
            </a:r>
            <a:br>
              <a:rPr lang="fr-CH" sz="2800" b="1"/>
            </a:br>
            <a:endParaRPr/>
          </a:p>
        </p:txBody>
      </p:sp>
      <p:sp>
        <p:nvSpPr>
          <p:cNvPr id="217" name="Google Shape;217;p14"/>
          <p:cNvSpPr txBox="1">
            <a:spLocks noGrp="1"/>
          </p:cNvSpPr>
          <p:nvPr>
            <p:ph type="body" idx="1"/>
          </p:nvPr>
        </p:nvSpPr>
        <p:spPr>
          <a:xfrm>
            <a:off x="516366" y="1346200"/>
            <a:ext cx="10685033" cy="4854575"/>
          </a:xfrm>
          <a:prstGeom prst="rect">
            <a:avLst/>
          </a:prstGeom>
          <a:noFill/>
          <a:ln>
            <a:noFill/>
          </a:ln>
        </p:spPr>
        <p:txBody>
          <a:bodyPr spcFirstLastPara="1" wrap="square" lIns="0" tIns="0" rIns="0" bIns="0" anchor="t" anchorCtr="0">
            <a:noAutofit/>
          </a:bodyPr>
          <a:lstStyle/>
          <a:p>
            <a:pPr marL="48767" lvl="0" indent="0" algn="l" rtl="0">
              <a:lnSpc>
                <a:spcPct val="90000"/>
              </a:lnSpc>
              <a:spcBef>
                <a:spcPts val="0"/>
              </a:spcBef>
              <a:spcAft>
                <a:spcPts val="0"/>
              </a:spcAft>
              <a:buClr>
                <a:srgbClr val="171717"/>
              </a:buClr>
              <a:buSzPts val="1600"/>
              <a:buNone/>
            </a:pPr>
            <a:r>
              <a:rPr lang="fr-CH" sz="1600" b="1"/>
              <a:t>2017 – Don’t be afraid of the dark!</a:t>
            </a:r>
            <a:br>
              <a:rPr lang="fr-CH" sz="1600" b="0"/>
            </a:br>
            <a:r>
              <a:rPr lang="fr-CH" sz="1600" b="0"/>
              <a:t>	- Katherine Leney, ATLAS Researcher</a:t>
            </a:r>
            <a:br>
              <a:rPr lang="fr-CH" sz="1600" b="0"/>
            </a:br>
            <a:r>
              <a:rPr lang="fr-CH" sz="1600" b="0"/>
              <a:t>	- Wessel Valkenburg, Research Fello at the Theory Department</a:t>
            </a:r>
            <a:endParaRPr/>
          </a:p>
          <a:p>
            <a:pPr marL="48767" lvl="0" indent="0" algn="l" rtl="0">
              <a:lnSpc>
                <a:spcPct val="90000"/>
              </a:lnSpc>
              <a:spcBef>
                <a:spcPts val="2200"/>
              </a:spcBef>
              <a:spcAft>
                <a:spcPts val="0"/>
              </a:spcAft>
              <a:buClr>
                <a:srgbClr val="171717"/>
              </a:buClr>
              <a:buSzPts val="1600"/>
              <a:buNone/>
            </a:pPr>
            <a:r>
              <a:rPr lang="fr-CH" sz="1600"/>
              <a:t>2018 – A la recherche de la matière cachée de l’univers</a:t>
            </a:r>
            <a:br>
              <a:rPr lang="fr-CH" sz="1600"/>
            </a:br>
            <a:r>
              <a:rPr lang="fr-CH" sz="1600"/>
              <a:t>	</a:t>
            </a:r>
            <a:r>
              <a:rPr lang="fr-CH" sz="1600" b="0"/>
              <a:t>- Marco Cirelli, CNRS Researcher at Sorbonne University</a:t>
            </a:r>
            <a:endParaRPr sz="1600" b="0"/>
          </a:p>
          <a:p>
            <a:pPr marL="48767" lvl="0" indent="0" algn="l" rtl="0">
              <a:lnSpc>
                <a:spcPct val="90000"/>
              </a:lnSpc>
              <a:spcBef>
                <a:spcPts val="2200"/>
              </a:spcBef>
              <a:spcAft>
                <a:spcPts val="0"/>
              </a:spcAft>
              <a:buClr>
                <a:srgbClr val="171717"/>
              </a:buClr>
              <a:buSzPts val="1600"/>
              <a:buNone/>
            </a:pPr>
            <a:r>
              <a:rPr lang="fr-CH" sz="1600"/>
              <a:t>2019 – La matière noire : du côté de l’infinement petit et de l’infiniment grand</a:t>
            </a:r>
            <a:br>
              <a:rPr lang="fr-CH" sz="1600" b="0"/>
            </a:br>
            <a:r>
              <a:rPr lang="fr-CH" sz="1600" b="0"/>
              <a:t>	- Cécile Renault, Research Director, CNRS</a:t>
            </a:r>
            <a:br>
              <a:rPr lang="fr-CH" sz="1600" b="0"/>
            </a:br>
            <a:r>
              <a:rPr lang="fr-CH" sz="1600" b="0"/>
              <a:t>	- Sabine Crépé-Renaudin, Research Director, CNRS</a:t>
            </a:r>
            <a:endParaRPr/>
          </a:p>
          <a:p>
            <a:pPr marL="48766" lvl="0" indent="0" algn="l" rtl="0">
              <a:lnSpc>
                <a:spcPct val="90000"/>
              </a:lnSpc>
              <a:spcBef>
                <a:spcPts val="2200"/>
              </a:spcBef>
              <a:spcAft>
                <a:spcPts val="0"/>
              </a:spcAft>
              <a:buClr>
                <a:srgbClr val="171717"/>
              </a:buClr>
              <a:buSzPts val="1600"/>
              <a:buNone/>
            </a:pPr>
            <a:r>
              <a:rPr lang="fr-CH" sz="1600"/>
              <a:t>2021 – Vera</a:t>
            </a:r>
            <a:br>
              <a:rPr lang="fr-CH" sz="1600" b="0"/>
            </a:br>
            <a:r>
              <a:rPr lang="fr-CH" sz="1600" b="0"/>
              <a:t>	- Dance performance on the life of Vera Rubin</a:t>
            </a:r>
            <a:endParaRPr sz="1600" b="0"/>
          </a:p>
          <a:p>
            <a:pPr marL="457200" lvl="0" indent="-101600" algn="l" rtl="0">
              <a:spcBef>
                <a:spcPts val="2200"/>
              </a:spcBef>
              <a:spcAft>
                <a:spcPts val="0"/>
              </a:spcAft>
              <a:buSzPts val="1600"/>
              <a:buAutoNum type="arabicPlain" startAt="2022"/>
            </a:pPr>
            <a:r>
              <a:rPr lang="fr-CH" sz="1600"/>
              <a:t> -  Talk – Searching for the heaviest and lightest particles in the universe by Nicholas Rodd (CERN TH)</a:t>
            </a:r>
            <a:endParaRPr/>
          </a:p>
          <a:p>
            <a:pPr marL="457200" lvl="0" indent="-101600" algn="l" rtl="0">
              <a:spcBef>
                <a:spcPts val="2200"/>
              </a:spcBef>
              <a:spcAft>
                <a:spcPts val="0"/>
              </a:spcAft>
              <a:buSzPts val="1600"/>
              <a:buAutoNum type="arabicPlain" startAt="2022"/>
            </a:pPr>
            <a:r>
              <a:rPr lang="fr-CH" sz="1600">
                <a:highlight>
                  <a:schemeClr val="lt1"/>
                </a:highlight>
              </a:rPr>
              <a:t> -  </a:t>
            </a:r>
            <a:r>
              <a:rPr lang="fr-CH" sz="1600">
                <a:highlight>
                  <a:srgbClr val="FFFF00"/>
                </a:highlight>
              </a:rPr>
              <a:t>Suggestion - see next slide…</a:t>
            </a:r>
            <a:endParaRPr sz="1600" b="0">
              <a:highlight>
                <a:srgbClr val="FFFF00"/>
              </a:highlight>
            </a:endParaRPr>
          </a:p>
          <a:p>
            <a:pPr marL="0" lvl="0" indent="0" algn="l" rtl="0">
              <a:lnSpc>
                <a:spcPct val="90000"/>
              </a:lnSpc>
              <a:spcBef>
                <a:spcPts val="2200"/>
              </a:spcBef>
              <a:spcAft>
                <a:spcPts val="0"/>
              </a:spcAft>
              <a:buNone/>
            </a:pPr>
            <a:endParaRPr sz="1600">
              <a:highlight>
                <a:srgbClr val="FFFF00"/>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5"/>
          <p:cNvSpPr txBox="1">
            <a:spLocks noGrp="1"/>
          </p:cNvSpPr>
          <p:nvPr>
            <p:ph type="ctrTitle"/>
          </p:nvPr>
        </p:nvSpPr>
        <p:spPr>
          <a:xfrm>
            <a:off x="1524000" y="1046163"/>
            <a:ext cx="9144000" cy="2387600"/>
          </a:xfrm>
          <a:prstGeom prst="rect">
            <a:avLst/>
          </a:prstGeom>
          <a:noFill/>
          <a:ln>
            <a:noFill/>
          </a:ln>
        </p:spPr>
        <p:txBody>
          <a:bodyPr spcFirstLastPara="1" wrap="square" lIns="0" tIns="0" rIns="0" bIns="0" anchor="b" anchorCtr="0">
            <a:noAutofit/>
          </a:bodyPr>
          <a:lstStyle/>
          <a:p>
            <a:pPr marL="0" lvl="0" indent="0" algn="ctr" rtl="0">
              <a:lnSpc>
                <a:spcPct val="90000"/>
              </a:lnSpc>
              <a:spcBef>
                <a:spcPts val="0"/>
              </a:spcBef>
              <a:spcAft>
                <a:spcPts val="0"/>
              </a:spcAft>
              <a:buClr>
                <a:schemeClr val="dk1"/>
              </a:buClr>
              <a:buSzPts val="6000"/>
              <a:buFont typeface="Arial"/>
              <a:buNone/>
            </a:pPr>
            <a:r>
              <a:rPr lang="fr-CH"/>
              <a:t>New Proposals</a:t>
            </a:r>
            <a:endParaRPr/>
          </a:p>
        </p:txBody>
      </p:sp>
      <p:sp>
        <p:nvSpPr>
          <p:cNvPr id="223" name="Google Shape;223;p15"/>
          <p:cNvSpPr txBox="1">
            <a:spLocks noGrp="1"/>
          </p:cNvSpPr>
          <p:nvPr>
            <p:ph type="subTitle" idx="1"/>
          </p:nvPr>
        </p:nvSpPr>
        <p:spPr>
          <a:xfrm>
            <a:off x="1524000" y="3602038"/>
            <a:ext cx="9144000" cy="1655762"/>
          </a:xfrm>
          <a:prstGeom prst="rect">
            <a:avLst/>
          </a:prstGeom>
          <a:noFill/>
          <a:ln>
            <a:noFill/>
          </a:ln>
        </p:spPr>
        <p:txBody>
          <a:bodyPr spcFirstLastPara="1" wrap="square" lIns="0" tIns="0" rIns="0" bIns="0" anchor="t" anchorCtr="0">
            <a:noAutofit/>
          </a:bodyPr>
          <a:lstStyle/>
          <a:p>
            <a:pPr marL="0" lvl="0" indent="0" algn="ctr" rtl="0">
              <a:lnSpc>
                <a:spcPct val="90000"/>
              </a:lnSpc>
              <a:spcBef>
                <a:spcPts val="0"/>
              </a:spcBef>
              <a:spcAft>
                <a:spcPts val="0"/>
              </a:spcAft>
              <a:buClr>
                <a:srgbClr val="171717"/>
              </a:buClr>
              <a:buSzPts val="2400"/>
              <a:buNone/>
            </a:pPr>
            <a:endParaRPr/>
          </a:p>
        </p:txBody>
      </p:sp>
      <p:sp>
        <p:nvSpPr>
          <p:cNvPr id="224" name="Google Shape;224;p15"/>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19"/>
          <p:cNvSpPr txBox="1">
            <a:spLocks noGrp="1"/>
          </p:cNvSpPr>
          <p:nvPr>
            <p:ph type="title"/>
          </p:nvPr>
        </p:nvSpPr>
        <p:spPr>
          <a:xfrm>
            <a:off x="407989" y="373593"/>
            <a:ext cx="11412950" cy="1065742"/>
          </a:xfrm>
          <a:prstGeom prst="rect">
            <a:avLst/>
          </a:prstGeom>
          <a:noFill/>
          <a:ln>
            <a:noFill/>
          </a:ln>
        </p:spPr>
        <p:txBody>
          <a:bodyPr spcFirstLastPara="1" wrap="square" lIns="0" tIns="0" rIns="0" bIns="0" anchor="t" anchorCtr="0">
            <a:noAutofit/>
          </a:bodyPr>
          <a:lstStyle/>
          <a:p>
            <a:pPr marL="0" lvl="0" indent="0" algn="l" rtl="0">
              <a:lnSpc>
                <a:spcPct val="90000"/>
              </a:lnSpc>
              <a:spcBef>
                <a:spcPts val="0"/>
              </a:spcBef>
              <a:spcAft>
                <a:spcPts val="0"/>
              </a:spcAft>
              <a:buClr>
                <a:schemeClr val="dk1"/>
              </a:buClr>
              <a:buSzPts val="3600"/>
              <a:buFont typeface="Arial"/>
              <a:buNone/>
            </a:pPr>
            <a:r>
              <a:rPr lang="fr-CH" sz="3200"/>
              <a:t>Talk -  by Michel Mayor and discussion with Catherine Deglioni from ATLAS, moderated by Paola Catapano</a:t>
            </a:r>
            <a:br>
              <a:rPr lang="fr-CH" sz="3200"/>
            </a:br>
            <a:endParaRPr sz="3200"/>
          </a:p>
        </p:txBody>
      </p:sp>
      <p:sp>
        <p:nvSpPr>
          <p:cNvPr id="231" name="Google Shape;231;p19"/>
          <p:cNvSpPr txBox="1">
            <a:spLocks noGrp="1"/>
          </p:cNvSpPr>
          <p:nvPr>
            <p:ph type="body" idx="1"/>
          </p:nvPr>
        </p:nvSpPr>
        <p:spPr>
          <a:xfrm>
            <a:off x="407987" y="1598658"/>
            <a:ext cx="7238517" cy="4608512"/>
          </a:xfrm>
          <a:prstGeom prst="rect">
            <a:avLst/>
          </a:prstGeom>
          <a:noFill/>
          <a:ln>
            <a:noFill/>
          </a:ln>
        </p:spPr>
        <p:txBody>
          <a:bodyPr spcFirstLastPara="1" wrap="square" lIns="0" tIns="0" rIns="0" bIns="0" anchor="t" anchorCtr="0">
            <a:noAutofit/>
          </a:bodyPr>
          <a:lstStyle/>
          <a:p>
            <a:pPr marL="48766" lvl="0" indent="0" algn="l" rtl="0">
              <a:lnSpc>
                <a:spcPct val="90000"/>
              </a:lnSpc>
              <a:spcBef>
                <a:spcPts val="0"/>
              </a:spcBef>
              <a:spcAft>
                <a:spcPts val="0"/>
              </a:spcAft>
              <a:buClr>
                <a:schemeClr val="dk2"/>
              </a:buClr>
              <a:buSzPts val="1600"/>
              <a:buNone/>
            </a:pPr>
            <a:r>
              <a:rPr lang="fr-CH" sz="1400">
                <a:solidFill>
                  <a:schemeClr val="dk2"/>
                </a:solidFill>
              </a:rPr>
              <a:t>Dates/Comms hooks</a:t>
            </a:r>
            <a:r>
              <a:rPr lang="fr-CH" sz="1400" b="0">
                <a:solidFill>
                  <a:schemeClr val="dk2"/>
                </a:solidFill>
              </a:rPr>
              <a:t>: He is currently booked to give a library talk at the main auditorium o</a:t>
            </a:r>
            <a:r>
              <a:rPr lang="fr-CH" sz="1400" b="0">
                <a:solidFill>
                  <a:schemeClr val="dk2"/>
                </a:solidFill>
                <a:highlight>
                  <a:schemeClr val="lt1"/>
                </a:highlight>
              </a:rPr>
              <a:t>n </a:t>
            </a:r>
            <a:r>
              <a:rPr lang="fr-CH" sz="1400" b="0" i="0">
                <a:solidFill>
                  <a:srgbClr val="000000"/>
                </a:solidFill>
                <a:highlight>
                  <a:srgbClr val="FFFF00"/>
                </a:highlight>
                <a:latin typeface="Arial"/>
                <a:ea typeface="Arial"/>
                <a:cs typeface="Arial"/>
                <a:sym typeface="Arial"/>
              </a:rPr>
              <a:t>19 </a:t>
            </a:r>
            <a:r>
              <a:rPr lang="fr-CH" sz="1400" b="0">
                <a:solidFill>
                  <a:srgbClr val="000000"/>
                </a:solidFill>
                <a:highlight>
                  <a:srgbClr val="FFFF00"/>
                </a:highlight>
                <a:latin typeface="Arial"/>
                <a:ea typeface="Arial"/>
                <a:cs typeface="Arial"/>
                <a:sym typeface="Arial"/>
              </a:rPr>
              <a:t>J</a:t>
            </a:r>
            <a:r>
              <a:rPr lang="fr-CH" sz="1400" b="0" i="0">
                <a:solidFill>
                  <a:srgbClr val="000000"/>
                </a:solidFill>
                <a:highlight>
                  <a:srgbClr val="FFFF00"/>
                </a:highlight>
                <a:latin typeface="Arial"/>
                <a:ea typeface="Arial"/>
                <a:cs typeface="Arial"/>
                <a:sym typeface="Arial"/>
              </a:rPr>
              <a:t>une 2023. </a:t>
            </a:r>
            <a:r>
              <a:rPr lang="fr-CH" sz="1400" b="0">
                <a:solidFill>
                  <a:srgbClr val="000000"/>
                </a:solidFill>
                <a:highlight>
                  <a:schemeClr val="lt1"/>
                </a:highlight>
              </a:rPr>
              <a:t>Should we offer to host it at the Globe </a:t>
            </a:r>
            <a:r>
              <a:rPr lang="fr-CH" sz="1400" b="0">
                <a:solidFill>
                  <a:srgbClr val="000000"/>
                </a:solidFill>
                <a:highlight>
                  <a:schemeClr val="lt1"/>
                </a:highlight>
                <a:latin typeface="Arial"/>
                <a:ea typeface="Arial"/>
                <a:cs typeface="Arial"/>
                <a:sym typeface="Arial"/>
              </a:rPr>
              <a:t>OR </a:t>
            </a:r>
            <a:r>
              <a:rPr lang="fr-CH" sz="1400" b="0">
                <a:solidFill>
                  <a:srgbClr val="000000"/>
                </a:solidFill>
                <a:highlight>
                  <a:schemeClr val="lt1"/>
                </a:highlight>
              </a:rPr>
              <a:t>try to postpone it for</a:t>
            </a:r>
            <a:r>
              <a:rPr lang="fr-CH" sz="1400" b="0">
                <a:solidFill>
                  <a:srgbClr val="000000"/>
                </a:solidFill>
                <a:highlight>
                  <a:schemeClr val="lt1"/>
                </a:highlight>
                <a:latin typeface="Arial"/>
                <a:ea typeface="Arial"/>
                <a:cs typeface="Arial"/>
                <a:sym typeface="Arial"/>
              </a:rPr>
              <a:t>  around the </a:t>
            </a:r>
            <a:r>
              <a:rPr lang="fr-CH" sz="1400" b="0">
                <a:solidFill>
                  <a:srgbClr val="000000"/>
                </a:solidFill>
                <a:highlight>
                  <a:srgbClr val="FFFF00"/>
                </a:highlight>
                <a:latin typeface="Arial"/>
                <a:ea typeface="Arial"/>
                <a:cs typeface="Arial"/>
                <a:sym typeface="Arial"/>
              </a:rPr>
              <a:t>31 </a:t>
            </a:r>
            <a:r>
              <a:rPr lang="fr-CH" sz="1400" b="0">
                <a:solidFill>
                  <a:srgbClr val="000000"/>
                </a:solidFill>
                <a:highlight>
                  <a:srgbClr val="FFFF00"/>
                </a:highlight>
              </a:rPr>
              <a:t>October </a:t>
            </a:r>
            <a:r>
              <a:rPr lang="fr-CH" sz="1400" b="0">
                <a:solidFill>
                  <a:srgbClr val="000000"/>
                </a:solidFill>
                <a:highlight>
                  <a:schemeClr val="lt1"/>
                </a:highlight>
              </a:rPr>
              <a:t> for Dark Matter Day and hopefully host it at SG. Alternatively, we can leave it for next year </a:t>
            </a:r>
            <a:endParaRPr sz="1400" b="0">
              <a:solidFill>
                <a:srgbClr val="000000"/>
              </a:solidFill>
              <a:highlight>
                <a:schemeClr val="lt1"/>
              </a:highlight>
            </a:endParaRPr>
          </a:p>
          <a:p>
            <a:pPr marL="48766" lvl="0" indent="0" algn="l" rtl="0">
              <a:lnSpc>
                <a:spcPct val="90000"/>
              </a:lnSpc>
              <a:spcBef>
                <a:spcPts val="0"/>
              </a:spcBef>
              <a:spcAft>
                <a:spcPts val="0"/>
              </a:spcAft>
              <a:buClr>
                <a:schemeClr val="dk2"/>
              </a:buClr>
              <a:buSzPts val="1600"/>
              <a:buNone/>
            </a:pPr>
            <a:endParaRPr sz="1400" b="0">
              <a:solidFill>
                <a:srgbClr val="000000"/>
              </a:solidFill>
              <a:highlight>
                <a:schemeClr val="lt1"/>
              </a:highlight>
            </a:endParaRPr>
          </a:p>
          <a:p>
            <a:pPr marL="48766" lvl="0" indent="0" algn="l" rtl="0">
              <a:lnSpc>
                <a:spcPct val="90000"/>
              </a:lnSpc>
              <a:spcBef>
                <a:spcPts val="0"/>
              </a:spcBef>
              <a:spcAft>
                <a:spcPts val="0"/>
              </a:spcAft>
              <a:buClr>
                <a:schemeClr val="dk2"/>
              </a:buClr>
              <a:buSzPts val="1600"/>
              <a:buNone/>
            </a:pPr>
            <a:r>
              <a:rPr lang="fr-CH" sz="1400">
                <a:solidFill>
                  <a:schemeClr val="dk2"/>
                </a:solidFill>
              </a:rPr>
              <a:t>Proposed by: </a:t>
            </a:r>
            <a:r>
              <a:rPr lang="fr-CH" sz="1400" b="0">
                <a:solidFill>
                  <a:schemeClr val="dk2"/>
                </a:solidFill>
              </a:rPr>
              <a:t>Paola Catapano and Marilena Streit-Bianchi</a:t>
            </a:r>
            <a:endParaRPr sz="1400" b="0">
              <a:solidFill>
                <a:schemeClr val="dk2"/>
              </a:solidFill>
            </a:endParaRPr>
          </a:p>
          <a:p>
            <a:pPr marL="48766" lvl="0" indent="0" algn="l" rtl="0">
              <a:lnSpc>
                <a:spcPct val="90000"/>
              </a:lnSpc>
              <a:spcBef>
                <a:spcPts val="0"/>
              </a:spcBef>
              <a:spcAft>
                <a:spcPts val="0"/>
              </a:spcAft>
              <a:buClr>
                <a:schemeClr val="dk2"/>
              </a:buClr>
              <a:buSzPts val="1600"/>
              <a:buNone/>
            </a:pPr>
            <a:endParaRPr sz="1400" b="0">
              <a:solidFill>
                <a:schemeClr val="dk2"/>
              </a:solidFill>
            </a:endParaRPr>
          </a:p>
          <a:p>
            <a:pPr marL="48766" lvl="0" indent="0" algn="l" rtl="0">
              <a:lnSpc>
                <a:spcPct val="90000"/>
              </a:lnSpc>
              <a:spcBef>
                <a:spcPts val="0"/>
              </a:spcBef>
              <a:spcAft>
                <a:spcPts val="0"/>
              </a:spcAft>
              <a:buClr>
                <a:schemeClr val="dk2"/>
              </a:buClr>
              <a:buSzPts val="1600"/>
              <a:buNone/>
            </a:pPr>
            <a:r>
              <a:rPr lang="fr-CH" sz="1400">
                <a:solidFill>
                  <a:schemeClr val="dk2"/>
                </a:solidFill>
              </a:rPr>
              <a:t>Description</a:t>
            </a:r>
            <a:r>
              <a:rPr lang="fr-CH" sz="1400" b="0">
                <a:solidFill>
                  <a:schemeClr val="dk2"/>
                </a:solidFill>
              </a:rPr>
              <a:t>: Book “ Advances in Cosmology - Science, philosophy and art”  for event on 19 June with Paola and Marilena - </a:t>
            </a:r>
            <a:r>
              <a:rPr lang="fr-CH" sz="1400" b="0" u="sng">
                <a:solidFill>
                  <a:schemeClr val="hlink"/>
                </a:solidFill>
                <a:hlinkClick r:id="rId3"/>
              </a:rPr>
              <a:t>https://acrobat.adobe.com/link/track?uri=urn%3Aaaid%3Ascds%3AUS%3Af71fb7ab-fc23-38c4-b492-754310334240&amp;viewer%21megaVerb=group-discover</a:t>
            </a:r>
            <a:r>
              <a:rPr lang="fr-CH" sz="1400" b="0">
                <a:solidFill>
                  <a:schemeClr val="dk2"/>
                </a:solidFill>
              </a:rPr>
              <a:t> </a:t>
            </a:r>
            <a:endParaRPr sz="1400" b="0">
              <a:solidFill>
                <a:schemeClr val="dk2"/>
              </a:solidFill>
            </a:endParaRPr>
          </a:p>
          <a:p>
            <a:pPr marL="48766" lvl="0" indent="0" algn="l" rtl="0">
              <a:lnSpc>
                <a:spcPct val="90000"/>
              </a:lnSpc>
              <a:spcBef>
                <a:spcPts val="0"/>
              </a:spcBef>
              <a:spcAft>
                <a:spcPts val="0"/>
              </a:spcAft>
              <a:buClr>
                <a:schemeClr val="dk2"/>
              </a:buClr>
              <a:buSzPts val="1600"/>
              <a:buNone/>
            </a:pPr>
            <a:endParaRPr sz="1400" b="0">
              <a:solidFill>
                <a:schemeClr val="dk2"/>
              </a:solidFill>
            </a:endParaRPr>
          </a:p>
          <a:p>
            <a:pPr marL="48766" lvl="0" indent="0" algn="l" rtl="0">
              <a:lnSpc>
                <a:spcPct val="90000"/>
              </a:lnSpc>
              <a:spcBef>
                <a:spcPts val="0"/>
              </a:spcBef>
              <a:spcAft>
                <a:spcPts val="0"/>
              </a:spcAft>
              <a:buClr>
                <a:schemeClr val="dk2"/>
              </a:buClr>
              <a:buSzPts val="1600"/>
              <a:buNone/>
            </a:pPr>
            <a:r>
              <a:rPr lang="fr-CH" sz="1400">
                <a:solidFill>
                  <a:schemeClr val="dk2"/>
                </a:solidFill>
              </a:rPr>
              <a:t>Speaker:</a:t>
            </a:r>
            <a:r>
              <a:rPr lang="fr-CH" sz="1400" b="0">
                <a:solidFill>
                  <a:schemeClr val="dk2"/>
                </a:solidFill>
              </a:rPr>
              <a:t> Michel Mayor - </a:t>
            </a:r>
            <a:r>
              <a:rPr lang="fr-CH" sz="1400" b="0" i="0">
                <a:solidFill>
                  <a:srgbClr val="202122"/>
                </a:solidFill>
                <a:latin typeface="Arial"/>
                <a:ea typeface="Arial"/>
                <a:cs typeface="Arial"/>
                <a:sym typeface="Arial"/>
              </a:rPr>
              <a:t>Together with </a:t>
            </a:r>
            <a:r>
              <a:rPr lang="fr-CH" sz="1400" b="0" i="0" u="sng" strike="noStrike">
                <a:solidFill>
                  <a:srgbClr val="3366CC"/>
                </a:solidFill>
                <a:latin typeface="Arial"/>
                <a:ea typeface="Arial"/>
                <a:cs typeface="Arial"/>
                <a:sym typeface="Arial"/>
                <a:hlinkClick r:id="rId4">
                  <a:extLst>
                    <a:ext uri="{A12FA001-AC4F-418D-AE19-62706E023703}">
                      <ahyp:hlinkClr xmlns:ahyp="http://schemas.microsoft.com/office/drawing/2018/hyperlinkcolor" val="tx"/>
                    </a:ext>
                  </a:extLst>
                </a:hlinkClick>
              </a:rPr>
              <a:t>Didier Queloz</a:t>
            </a:r>
            <a:r>
              <a:rPr lang="fr-CH" sz="1400" b="0" i="0">
                <a:solidFill>
                  <a:srgbClr val="202122"/>
                </a:solidFill>
                <a:latin typeface="Arial"/>
                <a:ea typeface="Arial"/>
                <a:cs typeface="Arial"/>
                <a:sym typeface="Arial"/>
              </a:rPr>
              <a:t> in 1995, he discovered </a:t>
            </a:r>
            <a:r>
              <a:rPr lang="fr-CH" sz="1400" b="0" i="0" u="sng" strike="noStrike">
                <a:solidFill>
                  <a:srgbClr val="3366CC"/>
                </a:solidFill>
                <a:latin typeface="Arial"/>
                <a:ea typeface="Arial"/>
                <a:cs typeface="Arial"/>
                <a:sym typeface="Arial"/>
                <a:hlinkClick r:id="rId5">
                  <a:extLst>
                    <a:ext uri="{A12FA001-AC4F-418D-AE19-62706E023703}">
                      <ahyp:hlinkClr xmlns:ahyp="http://schemas.microsoft.com/office/drawing/2018/hyperlinkcolor" val="tx"/>
                    </a:ext>
                  </a:extLst>
                </a:hlinkClick>
              </a:rPr>
              <a:t>51 Pegasi b</a:t>
            </a:r>
            <a:r>
              <a:rPr lang="fr-CH" sz="1400" b="0" i="0">
                <a:solidFill>
                  <a:srgbClr val="202122"/>
                </a:solidFill>
                <a:latin typeface="Arial"/>
                <a:ea typeface="Arial"/>
                <a:cs typeface="Arial"/>
                <a:sym typeface="Arial"/>
              </a:rPr>
              <a:t>, the first </a:t>
            </a:r>
            <a:r>
              <a:rPr lang="fr-CH" sz="1400" b="0" i="0" u="sng" strike="noStrike">
                <a:solidFill>
                  <a:srgbClr val="3366CC"/>
                </a:solidFill>
                <a:latin typeface="Arial"/>
                <a:ea typeface="Arial"/>
                <a:cs typeface="Arial"/>
                <a:sym typeface="Arial"/>
                <a:hlinkClick r:id="rId6">
                  <a:extLst>
                    <a:ext uri="{A12FA001-AC4F-418D-AE19-62706E023703}">
                      <ahyp:hlinkClr xmlns:ahyp="http://schemas.microsoft.com/office/drawing/2018/hyperlinkcolor" val="tx"/>
                    </a:ext>
                  </a:extLst>
                </a:hlinkClick>
              </a:rPr>
              <a:t>extrasolar planet</a:t>
            </a:r>
            <a:r>
              <a:rPr lang="fr-CH" sz="1400" b="0" i="0">
                <a:solidFill>
                  <a:srgbClr val="202122"/>
                </a:solidFill>
                <a:latin typeface="Arial"/>
                <a:ea typeface="Arial"/>
                <a:cs typeface="Arial"/>
                <a:sym typeface="Arial"/>
              </a:rPr>
              <a:t> orbiting a sun-like star, </a:t>
            </a:r>
            <a:r>
              <a:rPr lang="fr-CH" sz="1400" b="0" i="0" u="sng" strike="noStrike">
                <a:solidFill>
                  <a:srgbClr val="3366CC"/>
                </a:solidFill>
                <a:latin typeface="Arial"/>
                <a:ea typeface="Arial"/>
                <a:cs typeface="Arial"/>
                <a:sym typeface="Arial"/>
                <a:hlinkClick r:id="rId7">
                  <a:extLst>
                    <a:ext uri="{A12FA001-AC4F-418D-AE19-62706E023703}">
                      <ahyp:hlinkClr xmlns:ahyp="http://schemas.microsoft.com/office/drawing/2018/hyperlinkcolor" val="tx"/>
                    </a:ext>
                  </a:extLst>
                </a:hlinkClick>
              </a:rPr>
              <a:t>51 Pegasi</a:t>
            </a:r>
            <a:r>
              <a:rPr lang="fr-CH" sz="1400" b="0" i="0">
                <a:solidFill>
                  <a:srgbClr val="202122"/>
                </a:solidFill>
                <a:latin typeface="Arial"/>
                <a:ea typeface="Arial"/>
                <a:cs typeface="Arial"/>
                <a:sym typeface="Arial"/>
              </a:rPr>
              <a:t>.</a:t>
            </a:r>
            <a:r>
              <a:rPr lang="fr-CH" sz="1400" b="0" i="0" u="sng" strike="noStrike" baseline="30000">
                <a:solidFill>
                  <a:srgbClr val="3366CC"/>
                </a:solidFill>
                <a:latin typeface="Arial"/>
                <a:ea typeface="Arial"/>
                <a:cs typeface="Arial"/>
                <a:sym typeface="Arial"/>
                <a:hlinkClick r:id="rId8">
                  <a:extLst>
                    <a:ext uri="{A12FA001-AC4F-418D-AE19-62706E023703}">
                      <ahyp:hlinkClr xmlns:ahyp="http://schemas.microsoft.com/office/drawing/2018/hyperlinkcolor" val="tx"/>
                    </a:ext>
                  </a:extLst>
                </a:hlinkClick>
              </a:rPr>
              <a:t>[5]</a:t>
            </a:r>
            <a:r>
              <a:rPr lang="fr-CH" sz="1400" b="0" i="0">
                <a:solidFill>
                  <a:srgbClr val="202122"/>
                </a:solidFill>
                <a:latin typeface="Arial"/>
                <a:ea typeface="Arial"/>
                <a:cs typeface="Arial"/>
                <a:sym typeface="Arial"/>
              </a:rPr>
              <a:t> For this achievement, they were awarded the 2019 Nobel Prize in Physics "for the discovery of an exoplanet orbiting a solar-type star"</a:t>
            </a:r>
            <a:r>
              <a:rPr lang="fr-CH" sz="1400" b="0" i="0" u="sng" strike="noStrike" baseline="30000">
                <a:solidFill>
                  <a:srgbClr val="3366CC"/>
                </a:solidFill>
                <a:latin typeface="Arial"/>
                <a:ea typeface="Arial"/>
                <a:cs typeface="Arial"/>
                <a:sym typeface="Arial"/>
                <a:hlinkClick r:id="rId9">
                  <a:extLst>
                    <a:ext uri="{A12FA001-AC4F-418D-AE19-62706E023703}">
                      <ahyp:hlinkClr xmlns:ahyp="http://schemas.microsoft.com/office/drawing/2018/hyperlinkcolor" val="tx"/>
                    </a:ext>
                  </a:extLst>
                </a:hlinkClick>
              </a:rPr>
              <a:t>[6]</a:t>
            </a:r>
            <a:r>
              <a:rPr lang="fr-CH" sz="1400" b="0" i="0">
                <a:solidFill>
                  <a:srgbClr val="202122"/>
                </a:solidFill>
                <a:latin typeface="Arial"/>
                <a:ea typeface="Arial"/>
                <a:cs typeface="Arial"/>
                <a:sym typeface="Arial"/>
              </a:rPr>
              <a:t> resulting in "contributions to our understanding of the evolution of the universe and Earth’s place in the cosmos” </a:t>
            </a:r>
            <a:endParaRPr sz="1400" b="0">
              <a:solidFill>
                <a:srgbClr val="202122"/>
              </a:solidFill>
            </a:endParaRPr>
          </a:p>
          <a:p>
            <a:pPr marL="48766" lvl="0" indent="0" algn="l" rtl="0">
              <a:lnSpc>
                <a:spcPct val="90000"/>
              </a:lnSpc>
              <a:spcBef>
                <a:spcPts val="2200"/>
              </a:spcBef>
              <a:spcAft>
                <a:spcPts val="0"/>
              </a:spcAft>
              <a:buClr>
                <a:schemeClr val="dk2"/>
              </a:buClr>
              <a:buSzPts val="1200"/>
              <a:buNone/>
            </a:pPr>
            <a:r>
              <a:rPr lang="fr-CH" sz="1400">
                <a:solidFill>
                  <a:schemeClr val="dk2"/>
                </a:solidFill>
              </a:rPr>
              <a:t>Format:</a:t>
            </a:r>
            <a:r>
              <a:rPr lang="fr-CH" sz="1400" b="0">
                <a:solidFill>
                  <a:schemeClr val="dk2"/>
                </a:solidFill>
              </a:rPr>
              <a:t> talk /  </a:t>
            </a:r>
            <a:r>
              <a:rPr lang="fr-CH" sz="1400">
                <a:solidFill>
                  <a:schemeClr val="dk2"/>
                </a:solidFill>
              </a:rPr>
              <a:t>Duration:</a:t>
            </a:r>
            <a:r>
              <a:rPr lang="fr-CH" sz="1400" b="0">
                <a:solidFill>
                  <a:schemeClr val="dk2"/>
                </a:solidFill>
              </a:rPr>
              <a:t> 90 ming / </a:t>
            </a:r>
            <a:r>
              <a:rPr lang="fr-CH" sz="1400">
                <a:solidFill>
                  <a:schemeClr val="dk2"/>
                </a:solidFill>
              </a:rPr>
              <a:t>Audience</a:t>
            </a:r>
            <a:r>
              <a:rPr lang="fr-CH" sz="1400" b="0">
                <a:solidFill>
                  <a:schemeClr val="dk2"/>
                </a:solidFill>
              </a:rPr>
              <a:t>: interested general public  / </a:t>
            </a:r>
            <a:r>
              <a:rPr lang="fr-CH" sz="1400">
                <a:solidFill>
                  <a:schemeClr val="dk2"/>
                </a:solidFill>
              </a:rPr>
              <a:t>Gender</a:t>
            </a:r>
            <a:r>
              <a:rPr lang="fr-CH" sz="1400" b="0">
                <a:solidFill>
                  <a:schemeClr val="dk2"/>
                </a:solidFill>
              </a:rPr>
              <a:t>: all  / </a:t>
            </a:r>
            <a:r>
              <a:rPr lang="fr-CH" sz="1400">
                <a:solidFill>
                  <a:schemeClr val="dk2"/>
                </a:solidFill>
              </a:rPr>
              <a:t>Language</a:t>
            </a:r>
            <a:r>
              <a:rPr lang="fr-CH" sz="1400" b="0">
                <a:solidFill>
                  <a:schemeClr val="dk2"/>
                </a:solidFill>
              </a:rPr>
              <a:t>:  FR</a:t>
            </a:r>
            <a:endParaRPr sz="1400"/>
          </a:p>
          <a:p>
            <a:pPr marL="48767" lvl="0" indent="0" algn="l" rtl="0">
              <a:lnSpc>
                <a:spcPct val="100000"/>
              </a:lnSpc>
              <a:spcBef>
                <a:spcPts val="400"/>
              </a:spcBef>
              <a:spcAft>
                <a:spcPts val="0"/>
              </a:spcAft>
              <a:buClr>
                <a:schemeClr val="dk2"/>
              </a:buClr>
              <a:buSzPts val="1200"/>
              <a:buNone/>
            </a:pPr>
            <a:r>
              <a:rPr lang="fr-CH" sz="1400" b="0">
                <a:solidFill>
                  <a:schemeClr val="dk2"/>
                </a:solidFill>
              </a:rPr>
              <a:t>	</a:t>
            </a:r>
            <a:endParaRPr sz="1400"/>
          </a:p>
          <a:p>
            <a:pPr marL="48767" lvl="0" indent="0" algn="l" rtl="0">
              <a:lnSpc>
                <a:spcPct val="100000"/>
              </a:lnSpc>
              <a:spcBef>
                <a:spcPts val="0"/>
              </a:spcBef>
              <a:spcAft>
                <a:spcPts val="0"/>
              </a:spcAft>
              <a:buClr>
                <a:schemeClr val="dk2"/>
              </a:buClr>
              <a:buSzPts val="1200"/>
              <a:buNone/>
            </a:pPr>
            <a:r>
              <a:rPr lang="fr-CH" sz="1400">
                <a:solidFill>
                  <a:schemeClr val="dk2"/>
                </a:solidFill>
              </a:rPr>
              <a:t>Costs</a:t>
            </a:r>
            <a:r>
              <a:rPr lang="fr-CH" sz="1400" b="0">
                <a:solidFill>
                  <a:schemeClr val="dk2"/>
                </a:solidFill>
              </a:rPr>
              <a:t>: none</a:t>
            </a:r>
            <a:endParaRPr sz="1400"/>
          </a:p>
          <a:p>
            <a:pPr marL="48767" lvl="0" indent="0" algn="l" rtl="0">
              <a:lnSpc>
                <a:spcPct val="100000"/>
              </a:lnSpc>
              <a:spcBef>
                <a:spcPts val="0"/>
              </a:spcBef>
              <a:spcAft>
                <a:spcPts val="0"/>
              </a:spcAft>
              <a:buClr>
                <a:srgbClr val="171717"/>
              </a:buClr>
              <a:buSzPts val="1200"/>
              <a:buNone/>
            </a:pPr>
            <a:endParaRPr sz="1200" b="0">
              <a:solidFill>
                <a:schemeClr val="dk2"/>
              </a:solidFill>
            </a:endParaRPr>
          </a:p>
          <a:p>
            <a:pPr marL="48767" lvl="0" indent="0" algn="l" rtl="0">
              <a:lnSpc>
                <a:spcPct val="100000"/>
              </a:lnSpc>
              <a:spcBef>
                <a:spcPts val="0"/>
              </a:spcBef>
              <a:spcAft>
                <a:spcPts val="0"/>
              </a:spcAft>
              <a:buClr>
                <a:srgbClr val="171717"/>
              </a:buClr>
              <a:buSzPts val="1200"/>
              <a:buNone/>
            </a:pPr>
            <a:endParaRPr sz="1200" b="0">
              <a:solidFill>
                <a:schemeClr val="dk2"/>
              </a:solidFill>
            </a:endParaRPr>
          </a:p>
        </p:txBody>
      </p:sp>
      <p:pic>
        <p:nvPicPr>
          <p:cNvPr id="232" name="Google Shape;232;p19"/>
          <p:cNvPicPr preferRelativeResize="0">
            <a:picLocks noGrp="1"/>
          </p:cNvPicPr>
          <p:nvPr>
            <p:ph type="pic" idx="2"/>
          </p:nvPr>
        </p:nvPicPr>
        <p:blipFill rotWithShape="1">
          <a:blip r:embed="rId10">
            <a:alphaModFix/>
          </a:blip>
          <a:srcRect l="17939" r="17939"/>
          <a:stretch/>
        </p:blipFill>
        <p:spPr>
          <a:xfrm>
            <a:off x="7797800" y="1593850"/>
            <a:ext cx="4394200" cy="4608513"/>
          </a:xfrm>
          <a:prstGeom prst="rect">
            <a:avLst/>
          </a:prstGeom>
          <a:solidFill>
            <a:schemeClr val="lt1"/>
          </a:solidFill>
          <a:ln>
            <a:noFill/>
          </a:ln>
        </p:spPr>
      </p:pic>
      <p:sp>
        <p:nvSpPr>
          <p:cNvPr id="233" name="Google Shape;233;p19"/>
          <p:cNvSpPr txBox="1">
            <a:spLocks noGrp="1"/>
          </p:cNvSpPr>
          <p:nvPr>
            <p:ph type="ftr" idx="11"/>
          </p:nvPr>
        </p:nvSpPr>
        <p:spPr>
          <a:xfrm>
            <a:off x="4259262" y="6356350"/>
            <a:ext cx="6572221" cy="365125"/>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r>
              <a:rPr lang="fr-CH"/>
              <a:t>22 January 2021</a:t>
            </a:r>
            <a:endParaRPr/>
          </a:p>
        </p:txBody>
      </p:sp>
    </p:spTree>
  </p:cSld>
  <p:clrMapOvr>
    <a:masterClrMapping/>
  </p:clrMapOvr>
</p:sld>
</file>

<file path=ppt/theme/theme1.xml><?xml version="1.0" encoding="utf-8"?>
<a:theme xmlns:a="http://schemas.openxmlformats.org/drawingml/2006/main" name="CERN Corporate 16x9_PPT_Arial">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3698</Words>
  <Application>Microsoft Macintosh PowerPoint</Application>
  <PresentationFormat>Widescreen</PresentationFormat>
  <Paragraphs>322</Paragraphs>
  <Slides>24</Slides>
  <Notes>24</Notes>
  <HiddenSlides>5</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Calibri</vt:lpstr>
      <vt:lpstr>Arial</vt:lpstr>
      <vt:lpstr>Helvetica Neue</vt:lpstr>
      <vt:lpstr>Roboto</vt:lpstr>
      <vt:lpstr>Proxima Nova</vt:lpstr>
      <vt:lpstr>Montserrat</vt:lpstr>
      <vt:lpstr>CERN Corporate 16x9_PPT_Arial</vt:lpstr>
      <vt:lpstr>Public Events Committee</vt:lpstr>
      <vt:lpstr>Schedule for 2023</vt:lpstr>
      <vt:lpstr>Already approved but not scheduled</vt:lpstr>
      <vt:lpstr>Already approved need to be scheduled soon</vt:lpstr>
      <vt:lpstr>3rd edition Sparks – Quantum (TBC)</vt:lpstr>
      <vt:lpstr>Cineglobe Film Festival  “Made to measure” </vt:lpstr>
      <vt:lpstr>Dark Matter Day </vt:lpstr>
      <vt:lpstr>New Proposals</vt:lpstr>
      <vt:lpstr>Talk -  by Michel Mayor and discussion with Catherine Deglioni from ATLAS, moderated by Paola Catapano </vt:lpstr>
      <vt:lpstr>Talk (book) – “Entre deux infinis”  by Gianfranco Bertone </vt:lpstr>
      <vt:lpstr>Talk - Visibilité des montagnes lointaines, figure de la Terre &amp; dimensions atomiques by Philippe Lebrun</vt:lpstr>
      <vt:lpstr>Film – “Master Nobel et Rebelle”  Englert documentary </vt:lpstr>
      <vt:lpstr>Dance avec l’evolution Hallet Eghayan and Pascal Picq</vt:lpstr>
      <vt:lpstr>Magic and Science Academy (Cambridge) –  THE MAGIC INVENTIONS THAT CHANGED HISTORY </vt:lpstr>
      <vt:lpstr>Sahar Dehghan - WHIRL Quantum Dance</vt:lpstr>
      <vt:lpstr>Theater - Quantum Lovers </vt:lpstr>
      <vt:lpstr>Talk -  ESA astronauts  Slawosz Uznanski (CERN) with others </vt:lpstr>
      <vt:lpstr>Theater - Binome </vt:lpstr>
      <vt:lpstr>Theater - Farm Hall </vt:lpstr>
      <vt:lpstr>Theater - THE OH MY GOD PARTICLE SHOW </vt:lpstr>
      <vt:lpstr>Any other business</vt:lpstr>
      <vt:lpstr>Globe public events in recent years</vt:lpstr>
      <vt:lpstr>Globe public events in recent years</vt:lpstr>
      <vt:lpstr>Summer Science Shows 2022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Events Committee</dc:title>
  <dc:creator>Loraine Massarotti</dc:creator>
  <cp:lastModifiedBy>Claudia Marcelloni</cp:lastModifiedBy>
  <cp:revision>1</cp:revision>
  <dcterms:created xsi:type="dcterms:W3CDTF">2021-01-18T15:57:43Z</dcterms:created>
  <dcterms:modified xsi:type="dcterms:W3CDTF">2023-04-06T08:52:17Z</dcterms:modified>
</cp:coreProperties>
</file>