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161" d="100"/>
          <a:sy n="161" d="100"/>
        </p:scale>
        <p:origin x="784" y="20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22b3f8432e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22b3f8432e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Public programing - coding </a:t>
            </a:r>
            <a:endParaRPr/>
          </a:p>
          <a:p>
            <a:pPr marL="0" lvl="0" indent="0" algn="l" rtl="0">
              <a:spcBef>
                <a:spcPts val="0"/>
              </a:spcBef>
              <a:spcAft>
                <a:spcPts val="0"/>
              </a:spcAft>
              <a:buNone/>
            </a:pPr>
            <a:r>
              <a:rPr lang="en"/>
              <a:t>Cultural ?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1388b32ae61_0_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1388b32ae61_0_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22395769597_0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g22395769597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22b3f8432eb_0_4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22b3f8432eb_0_4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22b3f8432eb_0_17: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5" name="Google Shape;65;g22b3f8432eb_0_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22b3f8432eb_0_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2" name="Google Shape;82;g22b3f8432eb_0_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3" name="Google Shape;83;g22b3f8432eb_0_1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1d696286885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1d696286885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16e59ebd92c_0_1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6e59ebd92c_0_1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131326d6d5d_0_17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131326d6d5d_0_17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Taken from Loraine’s presentation about events for Science Gateway in April 2021. </a:t>
            </a:r>
            <a:r>
              <a:rPr lang="en" sz="1004">
                <a:solidFill>
                  <a:srgbClr val="595959"/>
                </a:solidFill>
              </a:rPr>
              <a:t>The events and operations at the SG Business Unit  still responsible for the other two pillars: Private and CERNois requests to Science Gateway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16e59ebd92c_0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16e59ebd92c_0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spcBef>
                <a:spcPts val="0"/>
              </a:spcBef>
              <a:spcAft>
                <a:spcPts val="0"/>
              </a:spcAft>
              <a:buSzPts val="1100"/>
              <a:buChar char="-"/>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22b3f8432eb_0_20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1" name="Google Shape;131;g22b3f8432eb_0_20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2" name="Google Shape;132;g22b3f8432eb_0_20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16e59ebd92c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16e59ebd92c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ontent  ">
  <p:cSld name="Content  ">
    <p:spTree>
      <p:nvGrpSpPr>
        <p:cNvPr id="1" name="Shape 50"/>
        <p:cNvGrpSpPr/>
        <p:nvPr/>
      </p:nvGrpSpPr>
      <p:grpSpPr>
        <a:xfrm>
          <a:off x="0" y="0"/>
          <a:ext cx="0" cy="0"/>
          <a:chOff x="0" y="0"/>
          <a:chExt cx="0" cy="0"/>
        </a:xfrm>
      </p:grpSpPr>
      <p:sp>
        <p:nvSpPr>
          <p:cNvPr id="51" name="Google Shape;51;p13"/>
          <p:cNvSpPr txBox="1">
            <a:spLocks noGrp="1"/>
          </p:cNvSpPr>
          <p:nvPr>
            <p:ph type="body" idx="1"/>
          </p:nvPr>
        </p:nvSpPr>
        <p:spPr>
          <a:xfrm>
            <a:off x="305992" y="1194197"/>
            <a:ext cx="8532000" cy="3456600"/>
          </a:xfrm>
          <a:prstGeom prst="rect">
            <a:avLst/>
          </a:prstGeom>
          <a:noFill/>
          <a:ln>
            <a:noFill/>
          </a:ln>
        </p:spPr>
        <p:txBody>
          <a:bodyPr spcFirstLastPara="1" wrap="square" lIns="0" tIns="0" rIns="0" bIns="0" anchor="t" anchorCtr="0">
            <a:noAutofit/>
          </a:bodyPr>
          <a:lstStyle>
            <a:lvl1pPr marL="457200" lvl="0" indent="-330200" algn="l" rtl="0">
              <a:lnSpc>
                <a:spcPct val="90000"/>
              </a:lnSpc>
              <a:spcBef>
                <a:spcPts val="1400"/>
              </a:spcBef>
              <a:spcAft>
                <a:spcPts val="0"/>
              </a:spcAft>
              <a:buClr>
                <a:schemeClr val="dk2"/>
              </a:buClr>
              <a:buSzPts val="1600"/>
              <a:buChar char="●"/>
              <a:defRPr>
                <a:solidFill>
                  <a:schemeClr val="dk2"/>
                </a:solidFill>
              </a:defRPr>
            </a:lvl1pPr>
            <a:lvl2pPr marL="914400" lvl="1" indent="-317500" algn="l" rtl="0">
              <a:lnSpc>
                <a:spcPct val="100000"/>
              </a:lnSpc>
              <a:spcBef>
                <a:spcPts val="400"/>
              </a:spcBef>
              <a:spcAft>
                <a:spcPts val="0"/>
              </a:spcAft>
              <a:buClr>
                <a:schemeClr val="dk2"/>
              </a:buClr>
              <a:buSzPts val="1400"/>
              <a:buFont typeface="Arial"/>
              <a:buChar char="•"/>
              <a:defRPr sz="1400">
                <a:solidFill>
                  <a:schemeClr val="dk2"/>
                </a:solidFill>
              </a:defRPr>
            </a:lvl2pPr>
            <a:lvl3pPr marL="1371600" lvl="2" indent="-311150" algn="l" rtl="0">
              <a:lnSpc>
                <a:spcPct val="100000"/>
              </a:lnSpc>
              <a:spcBef>
                <a:spcPts val="400"/>
              </a:spcBef>
              <a:spcAft>
                <a:spcPts val="0"/>
              </a:spcAft>
              <a:buClr>
                <a:schemeClr val="dk2"/>
              </a:buClr>
              <a:buSzPts val="1300"/>
              <a:buFont typeface="Arial"/>
              <a:buChar char="•"/>
              <a:defRPr>
                <a:solidFill>
                  <a:schemeClr val="dk2"/>
                </a:solidFill>
              </a:defRPr>
            </a:lvl3pPr>
            <a:lvl4pPr marL="1828800" lvl="3" indent="-304800" algn="l" rtl="0">
              <a:lnSpc>
                <a:spcPct val="100000"/>
              </a:lnSpc>
              <a:spcBef>
                <a:spcPts val="400"/>
              </a:spcBef>
              <a:spcAft>
                <a:spcPts val="0"/>
              </a:spcAft>
              <a:buClr>
                <a:schemeClr val="dk2"/>
              </a:buClr>
              <a:buSzPts val="1200"/>
              <a:buFont typeface="Arial"/>
              <a:buChar char="•"/>
              <a:defRPr>
                <a:solidFill>
                  <a:schemeClr val="dk2"/>
                </a:solidFill>
              </a:defRPr>
            </a:lvl4pPr>
            <a:lvl5pPr marL="2286000" lvl="4" indent="-304800" algn="l" rtl="0">
              <a:lnSpc>
                <a:spcPct val="90000"/>
              </a:lnSpc>
              <a:spcBef>
                <a:spcPts val="400"/>
              </a:spcBef>
              <a:spcAft>
                <a:spcPts val="0"/>
              </a:spcAft>
              <a:buClr>
                <a:srgbClr val="171717"/>
              </a:buClr>
              <a:buSzPts val="1200"/>
              <a:buFont typeface="Arial"/>
              <a:buChar char="•"/>
              <a:defRPr>
                <a:solidFill>
                  <a:srgbClr val="171717"/>
                </a:solidFill>
              </a:defRPr>
            </a:lvl5pPr>
            <a:lvl6pPr marL="2743200" lvl="5" indent="-317500" algn="l" rtl="0">
              <a:lnSpc>
                <a:spcPct val="90000"/>
              </a:lnSpc>
              <a:spcBef>
                <a:spcPts val="1200"/>
              </a:spcBef>
              <a:spcAft>
                <a:spcPts val="0"/>
              </a:spcAft>
              <a:buClr>
                <a:schemeClr val="dk1"/>
              </a:buClr>
              <a:buSzPts val="1400"/>
              <a:buChar char="■"/>
              <a:defRPr/>
            </a:lvl6pPr>
            <a:lvl7pPr marL="3200400" lvl="6" indent="-317500" algn="l" rtl="0">
              <a:lnSpc>
                <a:spcPct val="90000"/>
              </a:lnSpc>
              <a:spcBef>
                <a:spcPts val="1200"/>
              </a:spcBef>
              <a:spcAft>
                <a:spcPts val="0"/>
              </a:spcAft>
              <a:buClr>
                <a:schemeClr val="dk1"/>
              </a:buClr>
              <a:buSzPts val="1400"/>
              <a:buChar char="●"/>
              <a:defRPr/>
            </a:lvl7pPr>
            <a:lvl8pPr marL="3657600" lvl="7" indent="-317500" algn="l" rtl="0">
              <a:lnSpc>
                <a:spcPct val="90000"/>
              </a:lnSpc>
              <a:spcBef>
                <a:spcPts val="1200"/>
              </a:spcBef>
              <a:spcAft>
                <a:spcPts val="0"/>
              </a:spcAft>
              <a:buClr>
                <a:schemeClr val="dk1"/>
              </a:buClr>
              <a:buSzPts val="1400"/>
              <a:buChar char="○"/>
              <a:defRPr/>
            </a:lvl8pPr>
            <a:lvl9pPr marL="4114800" lvl="8" indent="-317500" algn="l" rtl="0">
              <a:lnSpc>
                <a:spcPct val="90000"/>
              </a:lnSpc>
              <a:spcBef>
                <a:spcPts val="1200"/>
              </a:spcBef>
              <a:spcAft>
                <a:spcPts val="1200"/>
              </a:spcAft>
              <a:buClr>
                <a:schemeClr val="dk1"/>
              </a:buClr>
              <a:buSzPts val="1400"/>
              <a:buChar char="■"/>
              <a:defRPr/>
            </a:lvl9pPr>
          </a:lstStyle>
          <a:p>
            <a:endParaRPr/>
          </a:p>
        </p:txBody>
      </p:sp>
      <p:sp>
        <p:nvSpPr>
          <p:cNvPr id="52" name="Google Shape;52;p13"/>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3" name="Google Shape;53;p13"/>
          <p:cNvSpPr txBox="1">
            <a:spLocks noGrp="1"/>
          </p:cNvSpPr>
          <p:nvPr>
            <p:ph type="dt" idx="10"/>
          </p:nvPr>
        </p:nvSpPr>
        <p:spPr>
          <a:xfrm>
            <a:off x="2613921" y="4763138"/>
            <a:ext cx="473400" cy="273900"/>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54" name="Google Shape;54;p13"/>
          <p:cNvSpPr txBox="1">
            <a:spLocks noGrp="1"/>
          </p:cNvSpPr>
          <p:nvPr>
            <p:ph type="ftr" idx="11"/>
          </p:nvPr>
        </p:nvSpPr>
        <p:spPr>
          <a:xfrm>
            <a:off x="3194446" y="4767263"/>
            <a:ext cx="49290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55" name="Google Shape;55;p13"/>
          <p:cNvSpPr txBox="1">
            <a:spLocks noGrp="1"/>
          </p:cNvSpPr>
          <p:nvPr>
            <p:ph type="sldNum" idx="12"/>
          </p:nvPr>
        </p:nvSpPr>
        <p:spPr>
          <a:xfrm>
            <a:off x="8330660" y="4767263"/>
            <a:ext cx="510900" cy="273900"/>
          </a:xfrm>
          <a:prstGeom prst="rect">
            <a:avLst/>
          </a:prstGeom>
          <a:noFill/>
          <a:ln>
            <a:noFill/>
          </a:ln>
        </p:spPr>
        <p:txBody>
          <a:bodyPr spcFirstLastPara="1" wrap="square" lIns="0" tIns="0" rIns="0" bIns="0"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docs.google.com/document/d/12rvYUqGdWbHcezWBdAD_IUGytOsHPJWT7Lg94BwVvAU/edit#heading=h.cde6rin31bsq"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Shape 59"/>
        <p:cNvGrpSpPr/>
        <p:nvPr/>
      </p:nvGrpSpPr>
      <p:grpSpPr>
        <a:xfrm>
          <a:off x="0" y="0"/>
          <a:ext cx="0" cy="0"/>
          <a:chOff x="0" y="0"/>
          <a:chExt cx="0" cy="0"/>
        </a:xfrm>
      </p:grpSpPr>
      <p:sp>
        <p:nvSpPr>
          <p:cNvPr id="60" name="Google Shape;60;p14"/>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2"/>
                </a:solidFill>
              </a:rPr>
              <a:t>CERN Public Events Programming</a:t>
            </a:r>
            <a:endParaRPr>
              <a:solidFill>
                <a:schemeClr val="lt2"/>
              </a:solidFill>
            </a:endParaRPr>
          </a:p>
        </p:txBody>
      </p:sp>
      <p:sp>
        <p:nvSpPr>
          <p:cNvPr id="61" name="Google Shape;61;p14"/>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t>Strategy Proposal</a:t>
            </a:r>
            <a:endParaRPr/>
          </a:p>
        </p:txBody>
      </p:sp>
      <p:sp>
        <p:nvSpPr>
          <p:cNvPr id="62" name="Google Shape;62;p14"/>
          <p:cNvSpPr txBox="1"/>
          <p:nvPr/>
        </p:nvSpPr>
        <p:spPr>
          <a:xfrm>
            <a:off x="5905125" y="4224700"/>
            <a:ext cx="3000000" cy="9390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600">
                <a:solidFill>
                  <a:schemeClr val="dk2"/>
                </a:solidFill>
              </a:rPr>
              <a:t>Updated by Claudia Marcelloni</a:t>
            </a:r>
            <a:endParaRPr sz="1600">
              <a:solidFill>
                <a:schemeClr val="dk2"/>
              </a:solidFill>
            </a:endParaRPr>
          </a:p>
          <a:p>
            <a:pPr marL="0" lvl="0" indent="0" algn="ctr" rtl="0">
              <a:spcBef>
                <a:spcPts val="0"/>
              </a:spcBef>
              <a:spcAft>
                <a:spcPts val="0"/>
              </a:spcAft>
              <a:buNone/>
            </a:pPr>
            <a:r>
              <a:rPr lang="en" sz="1200">
                <a:solidFill>
                  <a:schemeClr val="dk2"/>
                </a:solidFill>
              </a:rPr>
              <a:t>05-04-23</a:t>
            </a:r>
            <a:endParaRPr sz="1200">
              <a:solidFill>
                <a:schemeClr val="dk2"/>
              </a:solidFill>
            </a:endParaRPr>
          </a:p>
          <a:p>
            <a:pPr marL="0" lvl="0" indent="0" algn="ctr" rtl="0">
              <a:spcBef>
                <a:spcPts val="0"/>
              </a:spcBef>
              <a:spcAft>
                <a:spcPts val="0"/>
              </a:spcAft>
              <a:buNone/>
            </a:pPr>
            <a:endParaRPr sz="2100">
              <a:solidFill>
                <a:schemeClr val="dk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solidFill>
                  <a:schemeClr val="accent4"/>
                </a:solidFill>
              </a:rPr>
              <a:t>Types of possible activities under a thematic programme</a:t>
            </a:r>
            <a:endParaRPr>
              <a:solidFill>
                <a:schemeClr val="accent4"/>
              </a:solidFill>
            </a:endParaRPr>
          </a:p>
        </p:txBody>
      </p:sp>
      <p:sp>
        <p:nvSpPr>
          <p:cNvPr id="148" name="Google Shape;148;p2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lnSpc>
                <a:spcPct val="95000"/>
              </a:lnSpc>
              <a:spcBef>
                <a:spcPts val="0"/>
              </a:spcBef>
              <a:spcAft>
                <a:spcPts val="0"/>
              </a:spcAft>
              <a:buNone/>
            </a:pPr>
            <a:r>
              <a:rPr lang="en" sz="1425"/>
              <a:t>Different formats will appeal for </a:t>
            </a:r>
            <a:r>
              <a:rPr lang="en" sz="1425" b="1"/>
              <a:t>different audiences and communities </a:t>
            </a:r>
            <a:endParaRPr sz="1425" b="1"/>
          </a:p>
          <a:p>
            <a:pPr marL="457200" lvl="0" indent="-319087" algn="l" rtl="0">
              <a:lnSpc>
                <a:spcPct val="95000"/>
              </a:lnSpc>
              <a:spcBef>
                <a:spcPts val="1200"/>
              </a:spcBef>
              <a:spcAft>
                <a:spcPts val="0"/>
              </a:spcAft>
              <a:buSzPts val="1425"/>
              <a:buChar char="●"/>
            </a:pPr>
            <a:r>
              <a:rPr lang="en" sz="1425"/>
              <a:t>Talks from or linked to CERN</a:t>
            </a:r>
            <a:endParaRPr sz="1425"/>
          </a:p>
          <a:p>
            <a:pPr marL="914400" lvl="1" indent="-319087" algn="l" rtl="0">
              <a:lnSpc>
                <a:spcPct val="95000"/>
              </a:lnSpc>
              <a:spcBef>
                <a:spcPts val="0"/>
              </a:spcBef>
              <a:spcAft>
                <a:spcPts val="0"/>
              </a:spcAft>
              <a:buSzPts val="1425"/>
              <a:buChar char="○"/>
            </a:pPr>
            <a:r>
              <a:rPr lang="en" sz="1425"/>
              <a:t>By CERN scientists</a:t>
            </a:r>
            <a:endParaRPr sz="1425"/>
          </a:p>
          <a:p>
            <a:pPr marL="914400" lvl="1" indent="-319087" algn="l" rtl="0">
              <a:lnSpc>
                <a:spcPct val="95000"/>
              </a:lnSpc>
              <a:spcBef>
                <a:spcPts val="0"/>
              </a:spcBef>
              <a:spcAft>
                <a:spcPts val="0"/>
              </a:spcAft>
              <a:buSzPts val="1425"/>
              <a:buChar char="○"/>
            </a:pPr>
            <a:r>
              <a:rPr lang="en" sz="1425"/>
              <a:t>By outside people on specific CERN topics</a:t>
            </a:r>
            <a:endParaRPr sz="1425"/>
          </a:p>
          <a:p>
            <a:pPr marL="457200" lvl="0" indent="-319087" algn="l" rtl="0">
              <a:lnSpc>
                <a:spcPct val="95000"/>
              </a:lnSpc>
              <a:spcBef>
                <a:spcPts val="0"/>
              </a:spcBef>
              <a:spcAft>
                <a:spcPts val="0"/>
              </a:spcAft>
              <a:buSzPts val="1425"/>
              <a:buChar char="●"/>
            </a:pPr>
            <a:r>
              <a:rPr lang="en" sz="1425"/>
              <a:t>Talks from renowned guests on broader subjects</a:t>
            </a:r>
            <a:endParaRPr sz="1425"/>
          </a:p>
          <a:p>
            <a:pPr marL="914400" lvl="1" indent="-319087" algn="l" rtl="0">
              <a:lnSpc>
                <a:spcPct val="95000"/>
              </a:lnSpc>
              <a:spcBef>
                <a:spcPts val="0"/>
              </a:spcBef>
              <a:spcAft>
                <a:spcPts val="0"/>
              </a:spcAft>
              <a:buSzPts val="1425"/>
              <a:buChar char="○"/>
            </a:pPr>
            <a:r>
              <a:rPr lang="en" sz="1425"/>
              <a:t>Scientific or cultural figures</a:t>
            </a:r>
            <a:endParaRPr sz="1425"/>
          </a:p>
          <a:p>
            <a:pPr marL="914400" lvl="1" indent="-319087" algn="l" rtl="0">
              <a:lnSpc>
                <a:spcPct val="95000"/>
              </a:lnSpc>
              <a:spcBef>
                <a:spcPts val="0"/>
              </a:spcBef>
              <a:spcAft>
                <a:spcPts val="0"/>
              </a:spcAft>
              <a:buSzPts val="1425"/>
              <a:buChar char="○"/>
            </a:pPr>
            <a:r>
              <a:rPr lang="en" sz="1425"/>
              <a:t>Artists</a:t>
            </a:r>
            <a:endParaRPr sz="1425"/>
          </a:p>
          <a:p>
            <a:pPr marL="457200" lvl="0" indent="-319087" algn="l" rtl="0">
              <a:lnSpc>
                <a:spcPct val="95000"/>
              </a:lnSpc>
              <a:spcBef>
                <a:spcPts val="0"/>
              </a:spcBef>
              <a:spcAft>
                <a:spcPts val="0"/>
              </a:spcAft>
              <a:buSzPts val="1425"/>
              <a:buChar char="●"/>
            </a:pPr>
            <a:r>
              <a:rPr lang="en" sz="1425"/>
              <a:t>Performances and multidisciplinary events</a:t>
            </a:r>
            <a:endParaRPr sz="1425"/>
          </a:p>
          <a:p>
            <a:pPr marL="914400" lvl="1" indent="-319087" algn="l" rtl="0">
              <a:lnSpc>
                <a:spcPct val="95000"/>
              </a:lnSpc>
              <a:spcBef>
                <a:spcPts val="0"/>
              </a:spcBef>
              <a:spcAft>
                <a:spcPts val="0"/>
              </a:spcAft>
              <a:buSzPts val="1425"/>
              <a:buChar char="○"/>
            </a:pPr>
            <a:r>
              <a:rPr lang="en" sz="1425"/>
              <a:t>Arts at CERN</a:t>
            </a:r>
            <a:endParaRPr sz="1425"/>
          </a:p>
          <a:p>
            <a:pPr marL="914400" lvl="1" indent="-319087" algn="l" rtl="0">
              <a:lnSpc>
                <a:spcPct val="95000"/>
              </a:lnSpc>
              <a:spcBef>
                <a:spcPts val="0"/>
              </a:spcBef>
              <a:spcAft>
                <a:spcPts val="0"/>
              </a:spcAft>
              <a:buSzPts val="1425"/>
              <a:buChar char="○"/>
            </a:pPr>
            <a:r>
              <a:rPr lang="en" sz="1425"/>
              <a:t>Dance, </a:t>
            </a:r>
            <a:endParaRPr sz="1425"/>
          </a:p>
          <a:p>
            <a:pPr marL="914400" lvl="1" indent="-319087" algn="l" rtl="0">
              <a:lnSpc>
                <a:spcPct val="95000"/>
              </a:lnSpc>
              <a:spcBef>
                <a:spcPts val="0"/>
              </a:spcBef>
              <a:spcAft>
                <a:spcPts val="0"/>
              </a:spcAft>
              <a:buSzPts val="1425"/>
              <a:buChar char="○"/>
            </a:pPr>
            <a:r>
              <a:rPr lang="en" sz="1425"/>
              <a:t>Film, </a:t>
            </a:r>
            <a:endParaRPr sz="1425"/>
          </a:p>
          <a:p>
            <a:pPr marL="914400" lvl="1" indent="-319087" algn="l" rtl="0">
              <a:lnSpc>
                <a:spcPct val="95000"/>
              </a:lnSpc>
              <a:spcBef>
                <a:spcPts val="0"/>
              </a:spcBef>
              <a:spcAft>
                <a:spcPts val="0"/>
              </a:spcAft>
              <a:buSzPts val="1425"/>
              <a:buChar char="○"/>
            </a:pPr>
            <a:r>
              <a:rPr lang="en" sz="1425"/>
              <a:t>Music, etc</a:t>
            </a:r>
            <a:endParaRPr sz="1425" b="1" i="1"/>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2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solidFill>
                  <a:schemeClr val="accent4"/>
                </a:solidFill>
              </a:rPr>
              <a:t>Timeline of strategy</a:t>
            </a:r>
            <a:endParaRPr>
              <a:solidFill>
                <a:schemeClr val="accent4"/>
              </a:solidFill>
            </a:endParaRPr>
          </a:p>
        </p:txBody>
      </p:sp>
      <p:sp>
        <p:nvSpPr>
          <p:cNvPr id="154" name="Google Shape;154;p2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40000"/>
          </a:bodyPr>
          <a:lstStyle/>
          <a:p>
            <a:pPr marL="0" lvl="0" indent="0" algn="l" rtl="0">
              <a:lnSpc>
                <a:spcPct val="105000"/>
              </a:lnSpc>
              <a:spcBef>
                <a:spcPts val="0"/>
              </a:spcBef>
              <a:spcAft>
                <a:spcPts val="0"/>
              </a:spcAft>
              <a:buNone/>
            </a:pPr>
            <a:r>
              <a:rPr lang="en" sz="2500"/>
              <a:t>Sep 2023 - June 2024</a:t>
            </a:r>
            <a:endParaRPr sz="2500"/>
          </a:p>
          <a:p>
            <a:pPr marL="914400" lvl="1" indent="-292100" algn="l" rtl="0">
              <a:lnSpc>
                <a:spcPct val="105000"/>
              </a:lnSpc>
              <a:spcBef>
                <a:spcPts val="1200"/>
              </a:spcBef>
              <a:spcAft>
                <a:spcPts val="0"/>
              </a:spcAft>
              <a:buSzPct val="100000"/>
              <a:buChar char="○"/>
            </a:pPr>
            <a:r>
              <a:rPr lang="en" sz="2500"/>
              <a:t>Develop Terms of References for this committee </a:t>
            </a:r>
            <a:endParaRPr sz="2500"/>
          </a:p>
          <a:p>
            <a:pPr marL="914400" lvl="1" indent="-292100" algn="l" rtl="0">
              <a:lnSpc>
                <a:spcPct val="105000"/>
              </a:lnSpc>
              <a:spcBef>
                <a:spcPts val="0"/>
              </a:spcBef>
              <a:spcAft>
                <a:spcPts val="0"/>
              </a:spcAft>
              <a:buSzPct val="100000"/>
              <a:buChar char="○"/>
            </a:pPr>
            <a:r>
              <a:rPr lang="en" sz="2500"/>
              <a:t>Keep the recurrent programme + spontaneous proposals going </a:t>
            </a:r>
            <a:endParaRPr sz="2500"/>
          </a:p>
          <a:p>
            <a:pPr marL="914400" lvl="1" indent="-292100" algn="l" rtl="0">
              <a:lnSpc>
                <a:spcPct val="105000"/>
              </a:lnSpc>
              <a:spcBef>
                <a:spcPts val="0"/>
              </a:spcBef>
              <a:spcAft>
                <a:spcPts val="0"/>
              </a:spcAft>
              <a:buSzPct val="100000"/>
              <a:buChar char="○"/>
            </a:pPr>
            <a:r>
              <a:rPr lang="en" sz="2500" b="1" i="1"/>
              <a:t>Inauguration of Science Gateway - October  2023 </a:t>
            </a:r>
            <a:endParaRPr sz="2500" b="1" i="1"/>
          </a:p>
          <a:p>
            <a:pPr marL="914400" lvl="1" indent="-292100" algn="l" rtl="0">
              <a:lnSpc>
                <a:spcPct val="105000"/>
              </a:lnSpc>
              <a:spcBef>
                <a:spcPts val="0"/>
              </a:spcBef>
              <a:spcAft>
                <a:spcPts val="0"/>
              </a:spcAft>
              <a:buSzPct val="100000"/>
              <a:buChar char="○"/>
            </a:pPr>
            <a:r>
              <a:rPr lang="en" sz="2500"/>
              <a:t>Use either Quantum (Sparks! theme) in 2023 or the 70th anniversary in 2024 to guide “a light version of the thematic programming” </a:t>
            </a:r>
            <a:endParaRPr sz="2500"/>
          </a:p>
          <a:p>
            <a:pPr marL="914400" lvl="1" indent="-292100" algn="l" rtl="0">
              <a:lnSpc>
                <a:spcPct val="105000"/>
              </a:lnSpc>
              <a:spcBef>
                <a:spcPts val="0"/>
              </a:spcBef>
              <a:spcAft>
                <a:spcPts val="0"/>
              </a:spcAft>
              <a:buSzPct val="100000"/>
              <a:buChar char="○"/>
            </a:pPr>
            <a:r>
              <a:rPr lang="en" sz="2500"/>
              <a:t>Developing thematic programming - Landscape analysis of partners and Fundraising campaign </a:t>
            </a:r>
            <a:endParaRPr sz="2500"/>
          </a:p>
          <a:p>
            <a:pPr marL="0" lvl="0" indent="0" algn="l" rtl="0">
              <a:lnSpc>
                <a:spcPct val="105000"/>
              </a:lnSpc>
              <a:spcBef>
                <a:spcPts val="1200"/>
              </a:spcBef>
              <a:spcAft>
                <a:spcPts val="0"/>
              </a:spcAft>
              <a:buNone/>
            </a:pPr>
            <a:r>
              <a:rPr lang="en" sz="2500"/>
              <a:t>Sep 2024 - June 2025</a:t>
            </a:r>
            <a:endParaRPr sz="2500"/>
          </a:p>
          <a:p>
            <a:pPr marL="914400" lvl="1" indent="-292100" algn="l" rtl="0">
              <a:lnSpc>
                <a:spcPct val="105000"/>
              </a:lnSpc>
              <a:spcBef>
                <a:spcPts val="1200"/>
              </a:spcBef>
              <a:spcAft>
                <a:spcPts val="0"/>
              </a:spcAft>
              <a:buSzPct val="100000"/>
              <a:buChar char="○"/>
            </a:pPr>
            <a:r>
              <a:rPr lang="en" sz="2500"/>
              <a:t>Establish advisory board and secure funds for thematic programming </a:t>
            </a:r>
            <a:endParaRPr sz="2500"/>
          </a:p>
          <a:p>
            <a:pPr marL="914400" lvl="1" indent="-292100" algn="l" rtl="0">
              <a:lnSpc>
                <a:spcPct val="105000"/>
              </a:lnSpc>
              <a:spcBef>
                <a:spcPts val="0"/>
              </a:spcBef>
              <a:spcAft>
                <a:spcPts val="0"/>
              </a:spcAft>
              <a:buSzPct val="100000"/>
              <a:buChar char="○"/>
            </a:pPr>
            <a:r>
              <a:rPr lang="en" sz="2500"/>
              <a:t>Keep the spontaneous proposals + recurrent programme going</a:t>
            </a:r>
            <a:endParaRPr sz="2500"/>
          </a:p>
          <a:p>
            <a:pPr marL="914400" lvl="1" indent="-292100" algn="l" rtl="0">
              <a:lnSpc>
                <a:spcPct val="105000"/>
              </a:lnSpc>
              <a:spcBef>
                <a:spcPts val="0"/>
              </a:spcBef>
              <a:spcAft>
                <a:spcPts val="0"/>
              </a:spcAft>
              <a:buSzPct val="100000"/>
              <a:buChar char="○"/>
            </a:pPr>
            <a:r>
              <a:rPr lang="en" sz="2500" b="1" i="1"/>
              <a:t>CERN 70th Anniversary</a:t>
            </a:r>
            <a:endParaRPr sz="2500"/>
          </a:p>
          <a:p>
            <a:pPr marL="914400" lvl="1" indent="-292100" algn="l" rtl="0">
              <a:lnSpc>
                <a:spcPct val="105000"/>
              </a:lnSpc>
              <a:spcBef>
                <a:spcPts val="0"/>
              </a:spcBef>
              <a:spcAft>
                <a:spcPts val="0"/>
              </a:spcAft>
              <a:buSzPct val="100000"/>
              <a:buChar char="○"/>
            </a:pPr>
            <a:r>
              <a:rPr lang="en" sz="2500"/>
              <a:t>Use the theme of 70 anniversary to guide a  “light version of the thematic programming”in 2024, and for Sparks in 2025</a:t>
            </a:r>
            <a:endParaRPr sz="2500"/>
          </a:p>
          <a:p>
            <a:pPr marL="914400" lvl="1" indent="-292100" algn="l" rtl="0">
              <a:lnSpc>
                <a:spcPct val="105000"/>
              </a:lnSpc>
              <a:spcBef>
                <a:spcPts val="0"/>
              </a:spcBef>
              <a:spcAft>
                <a:spcPts val="0"/>
              </a:spcAft>
              <a:buSzPct val="100000"/>
              <a:buChar char="○"/>
            </a:pPr>
            <a:r>
              <a:rPr lang="en" sz="2500"/>
              <a:t>Curating and finalize fundraising for full public events programming season 2025 - 2026</a:t>
            </a:r>
            <a:endParaRPr sz="2500"/>
          </a:p>
          <a:p>
            <a:pPr marL="0" lvl="0" indent="0" algn="l" rtl="0">
              <a:lnSpc>
                <a:spcPct val="105000"/>
              </a:lnSpc>
              <a:spcBef>
                <a:spcPts val="1200"/>
              </a:spcBef>
              <a:spcAft>
                <a:spcPts val="0"/>
              </a:spcAft>
              <a:buNone/>
            </a:pPr>
            <a:r>
              <a:rPr lang="en" sz="2500"/>
              <a:t>Sep 2025 - June 2026</a:t>
            </a:r>
            <a:endParaRPr sz="2500"/>
          </a:p>
          <a:p>
            <a:pPr marL="914400" lvl="1" indent="-292100" algn="l" rtl="0">
              <a:lnSpc>
                <a:spcPct val="105000"/>
              </a:lnSpc>
              <a:spcBef>
                <a:spcPts val="1200"/>
              </a:spcBef>
              <a:spcAft>
                <a:spcPts val="0"/>
              </a:spcAft>
              <a:buSzPct val="100000"/>
              <a:buChar char="○"/>
            </a:pPr>
            <a:r>
              <a:rPr lang="en" sz="2500"/>
              <a:t>Keep the spontaneous proposals + recurrent programme going</a:t>
            </a:r>
            <a:endParaRPr sz="2500"/>
          </a:p>
          <a:p>
            <a:pPr marL="914400" lvl="1" indent="-292100" algn="l" rtl="0">
              <a:lnSpc>
                <a:spcPct val="105000"/>
              </a:lnSpc>
              <a:spcBef>
                <a:spcPts val="0"/>
              </a:spcBef>
              <a:spcAft>
                <a:spcPts val="0"/>
              </a:spcAft>
              <a:buSzPct val="100000"/>
              <a:buChar char="○"/>
            </a:pPr>
            <a:r>
              <a:rPr lang="en" sz="2500" b="1" i="1"/>
              <a:t>Launch of the thematic programming </a:t>
            </a:r>
            <a:endParaRPr sz="2500">
              <a:highlight>
                <a:srgbClr val="FFFF00"/>
              </a:highligh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25"/>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a:t>END</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grpSp>
        <p:nvGrpSpPr>
          <p:cNvPr id="67" name="Google Shape;67;p15"/>
          <p:cNvGrpSpPr/>
          <p:nvPr/>
        </p:nvGrpSpPr>
        <p:grpSpPr>
          <a:xfrm>
            <a:off x="442685" y="1533923"/>
            <a:ext cx="3694690" cy="2022889"/>
            <a:chOff x="1188" y="1152413"/>
            <a:chExt cx="4926253" cy="2697185"/>
          </a:xfrm>
        </p:grpSpPr>
        <p:sp>
          <p:nvSpPr>
            <p:cNvPr id="68" name="Google Shape;68;p15"/>
            <p:cNvSpPr/>
            <p:nvPr/>
          </p:nvSpPr>
          <p:spPr>
            <a:xfrm>
              <a:off x="2464382" y="2266980"/>
              <a:ext cx="1348500" cy="468000"/>
            </a:xfrm>
            <a:custGeom>
              <a:avLst/>
              <a:gdLst/>
              <a:ahLst/>
              <a:cxnLst/>
              <a:rect l="l" t="t" r="r" b="b"/>
              <a:pathLst>
                <a:path w="120000" h="120000" extrusionOk="0">
                  <a:moveTo>
                    <a:pt x="0" y="0"/>
                  </a:moveTo>
                  <a:lnTo>
                    <a:pt x="0" y="60000"/>
                  </a:lnTo>
                  <a:lnTo>
                    <a:pt x="120000" y="60000"/>
                  </a:lnTo>
                  <a:lnTo>
                    <a:pt x="120000" y="120000"/>
                  </a:lnTo>
                </a:path>
              </a:pathLst>
            </a:custGeom>
            <a:noFill/>
            <a:ln w="12700" cap="flat" cmpd="sng">
              <a:solidFill>
                <a:srgbClr val="252525"/>
              </a:solidFill>
              <a:prstDash val="solid"/>
              <a:miter lim="800000"/>
              <a:headEnd type="none" w="sm" len="sm"/>
              <a:tailEnd type="none" w="sm" len="sm"/>
            </a:ln>
          </p:spPr>
        </p:sp>
        <p:sp>
          <p:nvSpPr>
            <p:cNvPr id="69" name="Google Shape;69;p15"/>
            <p:cNvSpPr/>
            <p:nvPr/>
          </p:nvSpPr>
          <p:spPr>
            <a:xfrm>
              <a:off x="1115755" y="2266980"/>
              <a:ext cx="1348500" cy="468000"/>
            </a:xfrm>
            <a:custGeom>
              <a:avLst/>
              <a:gdLst/>
              <a:ahLst/>
              <a:cxnLst/>
              <a:rect l="l" t="t" r="r" b="b"/>
              <a:pathLst>
                <a:path w="120000" h="120000" extrusionOk="0">
                  <a:moveTo>
                    <a:pt x="120000" y="0"/>
                  </a:moveTo>
                  <a:lnTo>
                    <a:pt x="120000" y="60000"/>
                  </a:lnTo>
                  <a:lnTo>
                    <a:pt x="0" y="60000"/>
                  </a:lnTo>
                  <a:lnTo>
                    <a:pt x="0" y="120000"/>
                  </a:lnTo>
                </a:path>
              </a:pathLst>
            </a:custGeom>
            <a:noFill/>
            <a:ln w="12700" cap="flat" cmpd="sng">
              <a:solidFill>
                <a:srgbClr val="252525"/>
              </a:solidFill>
              <a:prstDash val="solid"/>
              <a:miter lim="800000"/>
              <a:headEnd type="none" w="sm" len="sm"/>
              <a:tailEnd type="none" w="sm" len="sm"/>
            </a:ln>
          </p:spPr>
        </p:sp>
        <p:sp>
          <p:nvSpPr>
            <p:cNvPr id="70" name="Google Shape;70;p15"/>
            <p:cNvSpPr/>
            <p:nvPr/>
          </p:nvSpPr>
          <p:spPr>
            <a:xfrm>
              <a:off x="1349814" y="1152413"/>
              <a:ext cx="2229000" cy="1114500"/>
            </a:xfrm>
            <a:prstGeom prst="rect">
              <a:avLst/>
            </a:prstGeom>
            <a:solidFill>
              <a:schemeClr val="dk2"/>
            </a:solidFill>
            <a:ln w="12700" cap="flat" cmpd="sng">
              <a:solidFill>
                <a:schemeClr val="lt2"/>
              </a:solidFill>
              <a:prstDash val="solid"/>
              <a:miter lim="800000"/>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endParaRPr/>
            </a:p>
          </p:txBody>
        </p:sp>
        <p:sp>
          <p:nvSpPr>
            <p:cNvPr id="71" name="Google Shape;71;p15"/>
            <p:cNvSpPr txBox="1"/>
            <p:nvPr/>
          </p:nvSpPr>
          <p:spPr>
            <a:xfrm>
              <a:off x="1349814" y="1152413"/>
              <a:ext cx="2229000" cy="1114500"/>
            </a:xfrm>
            <a:prstGeom prst="rect">
              <a:avLst/>
            </a:prstGeom>
            <a:noFill/>
            <a:ln>
              <a:noFill/>
            </a:ln>
          </p:spPr>
          <p:txBody>
            <a:bodyPr spcFirstLastPara="1" wrap="square" lIns="12850" tIns="12850" rIns="12850" bIns="12850" anchor="ctr" anchorCtr="0">
              <a:noAutofit/>
            </a:bodyPr>
            <a:lstStyle/>
            <a:p>
              <a:pPr marL="0" marR="0" lvl="0" indent="0" algn="ctr" rtl="0">
                <a:lnSpc>
                  <a:spcPct val="90000"/>
                </a:lnSpc>
                <a:spcBef>
                  <a:spcPts val="0"/>
                </a:spcBef>
                <a:spcAft>
                  <a:spcPts val="0"/>
                </a:spcAft>
                <a:buClr>
                  <a:schemeClr val="lt1"/>
                </a:buClr>
                <a:buSzPts val="2000"/>
                <a:buFont typeface="Arial"/>
                <a:buNone/>
              </a:pPr>
              <a:r>
                <a:rPr lang="en" sz="2000" b="0" i="0" u="none" strike="noStrike" cap="none">
                  <a:solidFill>
                    <a:schemeClr val="lt1"/>
                  </a:solidFill>
                  <a:latin typeface="Arial"/>
                  <a:ea typeface="Arial"/>
                  <a:cs typeface="Arial"/>
                  <a:sym typeface="Arial"/>
                </a:rPr>
                <a:t>IR Sector</a:t>
              </a:r>
              <a:endParaRPr sz="1100"/>
            </a:p>
          </p:txBody>
        </p:sp>
        <p:sp>
          <p:nvSpPr>
            <p:cNvPr id="72" name="Google Shape;72;p15"/>
            <p:cNvSpPr/>
            <p:nvPr/>
          </p:nvSpPr>
          <p:spPr>
            <a:xfrm>
              <a:off x="1188" y="2735098"/>
              <a:ext cx="2229000" cy="1114500"/>
            </a:xfrm>
            <a:prstGeom prst="rect">
              <a:avLst/>
            </a:prstGeom>
            <a:solidFill>
              <a:schemeClr val="dk2"/>
            </a:solidFill>
            <a:ln w="12700" cap="flat" cmpd="sng">
              <a:solidFill>
                <a:schemeClr val="lt2"/>
              </a:solidFill>
              <a:prstDash val="solid"/>
              <a:miter lim="800000"/>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endParaRPr/>
            </a:p>
          </p:txBody>
        </p:sp>
        <p:sp>
          <p:nvSpPr>
            <p:cNvPr id="73" name="Google Shape;73;p15"/>
            <p:cNvSpPr txBox="1"/>
            <p:nvPr/>
          </p:nvSpPr>
          <p:spPr>
            <a:xfrm>
              <a:off x="1188" y="2735098"/>
              <a:ext cx="2229000" cy="1114500"/>
            </a:xfrm>
            <a:prstGeom prst="rect">
              <a:avLst/>
            </a:prstGeom>
            <a:noFill/>
            <a:ln>
              <a:noFill/>
            </a:ln>
          </p:spPr>
          <p:txBody>
            <a:bodyPr spcFirstLastPara="1" wrap="square" lIns="12850" tIns="12850" rIns="12850" bIns="12850" anchor="ctr" anchorCtr="0">
              <a:noAutofit/>
            </a:bodyPr>
            <a:lstStyle/>
            <a:p>
              <a:pPr marL="0" marR="0" lvl="0" indent="0" algn="ctr" rtl="0">
                <a:lnSpc>
                  <a:spcPct val="90000"/>
                </a:lnSpc>
                <a:spcBef>
                  <a:spcPts val="0"/>
                </a:spcBef>
                <a:spcAft>
                  <a:spcPts val="0"/>
                </a:spcAft>
                <a:buClr>
                  <a:schemeClr val="lt1"/>
                </a:buClr>
                <a:buSzPts val="2000"/>
                <a:buFont typeface="Arial"/>
                <a:buNone/>
              </a:pPr>
              <a:r>
                <a:rPr lang="en" sz="2000" b="0" i="0" u="none" strike="noStrike" cap="none">
                  <a:solidFill>
                    <a:schemeClr val="lt1"/>
                  </a:solidFill>
                  <a:latin typeface="Arial"/>
                  <a:ea typeface="Arial"/>
                  <a:cs typeface="Arial"/>
                  <a:sym typeface="Arial"/>
                </a:rPr>
                <a:t>SGW </a:t>
              </a:r>
              <a:r>
                <a:rPr lang="en" sz="2000">
                  <a:solidFill>
                    <a:schemeClr val="lt1"/>
                  </a:solidFill>
                </a:rPr>
                <a:t>Operations Group</a:t>
              </a:r>
              <a:endParaRPr sz="1100"/>
            </a:p>
          </p:txBody>
        </p:sp>
        <p:sp>
          <p:nvSpPr>
            <p:cNvPr id="74" name="Google Shape;74;p15"/>
            <p:cNvSpPr/>
            <p:nvPr/>
          </p:nvSpPr>
          <p:spPr>
            <a:xfrm>
              <a:off x="2698441" y="2735098"/>
              <a:ext cx="2229000" cy="1114500"/>
            </a:xfrm>
            <a:prstGeom prst="rect">
              <a:avLst/>
            </a:prstGeom>
            <a:solidFill>
              <a:schemeClr val="dk2"/>
            </a:solidFill>
            <a:ln w="12700" cap="flat" cmpd="sng">
              <a:solidFill>
                <a:schemeClr val="lt2"/>
              </a:solidFill>
              <a:prstDash val="solid"/>
              <a:miter lim="800000"/>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endParaRPr/>
            </a:p>
          </p:txBody>
        </p:sp>
        <p:sp>
          <p:nvSpPr>
            <p:cNvPr id="75" name="Google Shape;75;p15"/>
            <p:cNvSpPr txBox="1"/>
            <p:nvPr/>
          </p:nvSpPr>
          <p:spPr>
            <a:xfrm>
              <a:off x="2698441" y="2735098"/>
              <a:ext cx="2229000" cy="1114500"/>
            </a:xfrm>
            <a:prstGeom prst="rect">
              <a:avLst/>
            </a:prstGeom>
            <a:noFill/>
            <a:ln>
              <a:noFill/>
            </a:ln>
          </p:spPr>
          <p:txBody>
            <a:bodyPr spcFirstLastPara="1" wrap="square" lIns="12850" tIns="12850" rIns="12850" bIns="12850" anchor="ctr" anchorCtr="0">
              <a:noAutofit/>
            </a:bodyPr>
            <a:lstStyle/>
            <a:p>
              <a:pPr marL="0" marR="0" lvl="0" indent="0" algn="ctr" rtl="0">
                <a:lnSpc>
                  <a:spcPct val="90000"/>
                </a:lnSpc>
                <a:spcBef>
                  <a:spcPts val="0"/>
                </a:spcBef>
                <a:spcAft>
                  <a:spcPts val="0"/>
                </a:spcAft>
                <a:buClr>
                  <a:schemeClr val="lt1"/>
                </a:buClr>
                <a:buSzPts val="2000"/>
                <a:buFont typeface="Arial"/>
                <a:buNone/>
              </a:pPr>
              <a:r>
                <a:rPr lang="en" sz="2000" b="0" i="0" u="none" strike="noStrike" cap="none">
                  <a:solidFill>
                    <a:schemeClr val="lt1"/>
                  </a:solidFill>
                  <a:latin typeface="Arial"/>
                  <a:ea typeface="Arial"/>
                  <a:cs typeface="Arial"/>
                  <a:sym typeface="Arial"/>
                </a:rPr>
                <a:t>IR-ECO</a:t>
              </a:r>
              <a:endParaRPr sz="2000" b="0" i="0" u="none" strike="noStrike" cap="none">
                <a:solidFill>
                  <a:schemeClr val="lt1"/>
                </a:solidFill>
                <a:latin typeface="Arial"/>
                <a:ea typeface="Arial"/>
                <a:cs typeface="Arial"/>
                <a:sym typeface="Arial"/>
              </a:endParaRPr>
            </a:p>
          </p:txBody>
        </p:sp>
      </p:grpSp>
      <p:sp>
        <p:nvSpPr>
          <p:cNvPr id="76" name="Google Shape;76;p15"/>
          <p:cNvSpPr txBox="1"/>
          <p:nvPr/>
        </p:nvSpPr>
        <p:spPr>
          <a:xfrm>
            <a:off x="234403" y="172211"/>
            <a:ext cx="3348600" cy="8082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2400" b="0" i="0" u="none" strike="noStrike" cap="none">
                <a:solidFill>
                  <a:schemeClr val="dk1"/>
                </a:solidFill>
                <a:latin typeface="Arial"/>
                <a:ea typeface="Arial"/>
                <a:cs typeface="Arial"/>
                <a:sym typeface="Arial"/>
              </a:rPr>
              <a:t>In the operations phase of Science </a:t>
            </a:r>
            <a:r>
              <a:rPr lang="en" sz="2400">
                <a:solidFill>
                  <a:schemeClr val="dk1"/>
                </a:solidFill>
              </a:rPr>
              <a:t>G</a:t>
            </a:r>
            <a:r>
              <a:rPr lang="en" sz="2400" b="0" i="0" u="none" strike="noStrike" cap="none">
                <a:solidFill>
                  <a:schemeClr val="dk1"/>
                </a:solidFill>
                <a:latin typeface="Arial"/>
                <a:ea typeface="Arial"/>
                <a:cs typeface="Arial"/>
                <a:sym typeface="Arial"/>
              </a:rPr>
              <a:t>ateway</a:t>
            </a:r>
            <a:endParaRPr sz="1100">
              <a:solidFill>
                <a:schemeClr val="dk1"/>
              </a:solidFill>
            </a:endParaRPr>
          </a:p>
        </p:txBody>
      </p:sp>
      <p:sp>
        <p:nvSpPr>
          <p:cNvPr id="77" name="Google Shape;77;p15"/>
          <p:cNvSpPr/>
          <p:nvPr/>
        </p:nvSpPr>
        <p:spPr>
          <a:xfrm rot="-5400000">
            <a:off x="2142267" y="2488041"/>
            <a:ext cx="295800" cy="856200"/>
          </a:xfrm>
          <a:prstGeom prst="upDownArrow">
            <a:avLst>
              <a:gd name="adj1" fmla="val 50000"/>
              <a:gd name="adj2" fmla="val 50000"/>
            </a:avLst>
          </a:prstGeom>
          <a:solidFill>
            <a:srgbClr val="00B050"/>
          </a:solidFill>
          <a:ln w="9525" cap="flat" cmpd="sng">
            <a:solidFill>
              <a:schemeClr val="accent1"/>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8" name="Google Shape;78;p15"/>
          <p:cNvSpPr txBox="1"/>
          <p:nvPr/>
        </p:nvSpPr>
        <p:spPr>
          <a:xfrm>
            <a:off x="4621409" y="88216"/>
            <a:ext cx="4242300" cy="22242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1400" b="1">
                <a:solidFill>
                  <a:schemeClr val="dk1"/>
                </a:solidFill>
                <a:latin typeface="Arial"/>
                <a:ea typeface="Arial"/>
                <a:cs typeface="Arial"/>
                <a:sym typeface="Arial"/>
              </a:rPr>
              <a:t>IR-ECO remit</a:t>
            </a:r>
            <a:endParaRPr sz="1100"/>
          </a:p>
          <a:p>
            <a:pPr marL="279400" marR="0" lvl="0" indent="-279400" algn="l" rtl="0">
              <a:spcBef>
                <a:spcPts val="0"/>
              </a:spcBef>
              <a:spcAft>
                <a:spcPts val="0"/>
              </a:spcAft>
              <a:buClr>
                <a:schemeClr val="dk1"/>
              </a:buClr>
              <a:buSzPts val="1400"/>
              <a:buFont typeface="Arial"/>
              <a:buChar char="-"/>
            </a:pPr>
            <a:r>
              <a:rPr lang="en" sz="1400">
                <a:solidFill>
                  <a:schemeClr val="dk1"/>
                </a:solidFill>
                <a:latin typeface="Arial"/>
                <a:ea typeface="Arial"/>
                <a:cs typeface="Arial"/>
                <a:sym typeface="Arial"/>
              </a:rPr>
              <a:t>Content f</a:t>
            </a:r>
            <a:r>
              <a:rPr lang="en">
                <a:solidFill>
                  <a:schemeClr val="dk1"/>
                </a:solidFill>
              </a:rPr>
              <a:t>or exhibitions, education labs, online</a:t>
            </a:r>
            <a:r>
              <a:rPr lang="en" sz="1400">
                <a:solidFill>
                  <a:schemeClr val="dk1"/>
                </a:solidFill>
                <a:latin typeface="Arial"/>
                <a:ea typeface="Arial"/>
                <a:cs typeface="Arial"/>
                <a:sym typeface="Arial"/>
              </a:rPr>
              <a:t> (setting the theme and direction; developing, delivering)</a:t>
            </a:r>
            <a:endParaRPr sz="1100"/>
          </a:p>
          <a:p>
            <a:pPr marL="279400" marR="0" lvl="0" indent="-279400" algn="l" rtl="0">
              <a:spcBef>
                <a:spcPts val="0"/>
              </a:spcBef>
              <a:spcAft>
                <a:spcPts val="0"/>
              </a:spcAft>
              <a:buClr>
                <a:schemeClr val="dk1"/>
              </a:buClr>
              <a:buSzPts val="1400"/>
              <a:buFont typeface="Arial"/>
              <a:buChar char="-"/>
            </a:pPr>
            <a:r>
              <a:rPr lang="en" sz="1400">
                <a:solidFill>
                  <a:schemeClr val="dk1"/>
                </a:solidFill>
                <a:latin typeface="Arial"/>
                <a:ea typeface="Arial"/>
                <a:cs typeface="Arial"/>
                <a:sym typeface="Arial"/>
              </a:rPr>
              <a:t>Programming and curation of events</a:t>
            </a:r>
            <a:endParaRPr sz="1100"/>
          </a:p>
          <a:p>
            <a:pPr marL="279400" marR="0" lvl="0" indent="-279400" algn="l" rtl="0">
              <a:spcBef>
                <a:spcPts val="0"/>
              </a:spcBef>
              <a:spcAft>
                <a:spcPts val="0"/>
              </a:spcAft>
              <a:buClr>
                <a:schemeClr val="dk1"/>
              </a:buClr>
              <a:buSzPts val="1400"/>
              <a:buFont typeface="Arial"/>
              <a:buChar char="-"/>
            </a:pPr>
            <a:r>
              <a:rPr lang="en" sz="1400">
                <a:solidFill>
                  <a:schemeClr val="dk1"/>
                </a:solidFill>
                <a:latin typeface="Arial"/>
                <a:ea typeface="Arial"/>
                <a:cs typeface="Arial"/>
                <a:sym typeface="Arial"/>
              </a:rPr>
              <a:t>Defining and delivering content for volunteer training</a:t>
            </a:r>
            <a:endParaRPr sz="1100"/>
          </a:p>
          <a:p>
            <a:pPr marL="279400" marR="0" lvl="0" indent="-279400" algn="l" rtl="0">
              <a:spcBef>
                <a:spcPts val="0"/>
              </a:spcBef>
              <a:spcAft>
                <a:spcPts val="0"/>
              </a:spcAft>
              <a:buClr>
                <a:schemeClr val="dk1"/>
              </a:buClr>
              <a:buSzPts val="1400"/>
              <a:buFont typeface="Arial"/>
              <a:buChar char="-"/>
            </a:pPr>
            <a:r>
              <a:rPr lang="en" sz="1400">
                <a:solidFill>
                  <a:schemeClr val="dk1"/>
                </a:solidFill>
                <a:latin typeface="Arial"/>
                <a:ea typeface="Arial"/>
                <a:cs typeface="Arial"/>
                <a:sym typeface="Arial"/>
              </a:rPr>
              <a:t>Evaluation </a:t>
            </a:r>
            <a:endParaRPr sz="1100"/>
          </a:p>
          <a:p>
            <a:pPr marL="279400" marR="0" lvl="0" indent="-279400" algn="l" rtl="0">
              <a:spcBef>
                <a:spcPts val="0"/>
              </a:spcBef>
              <a:spcAft>
                <a:spcPts val="0"/>
              </a:spcAft>
              <a:buClr>
                <a:schemeClr val="dk1"/>
              </a:buClr>
              <a:buSzPts val="1400"/>
              <a:buFont typeface="Arial"/>
              <a:buChar char="-"/>
            </a:pPr>
            <a:r>
              <a:rPr lang="en" sz="1400">
                <a:solidFill>
                  <a:schemeClr val="dk1"/>
                </a:solidFill>
                <a:latin typeface="Arial"/>
                <a:ea typeface="Arial"/>
                <a:cs typeface="Arial"/>
                <a:sym typeface="Arial"/>
              </a:rPr>
              <a:t>Communications</a:t>
            </a:r>
            <a:endParaRPr sz="1400">
              <a:solidFill>
                <a:schemeClr val="dk1"/>
              </a:solidFill>
              <a:latin typeface="Arial"/>
              <a:ea typeface="Arial"/>
              <a:cs typeface="Arial"/>
              <a:sym typeface="Arial"/>
            </a:endParaRPr>
          </a:p>
          <a:p>
            <a:pPr marL="279400" marR="0" lvl="0" indent="-260350" algn="l" rtl="0">
              <a:spcBef>
                <a:spcPts val="0"/>
              </a:spcBef>
              <a:spcAft>
                <a:spcPts val="0"/>
              </a:spcAft>
              <a:buClr>
                <a:schemeClr val="dk1"/>
              </a:buClr>
              <a:buSzPts val="1100"/>
              <a:buChar char="-"/>
            </a:pPr>
            <a:r>
              <a:rPr lang="en">
                <a:solidFill>
                  <a:schemeClr val="dk1"/>
                </a:solidFill>
              </a:rPr>
              <a:t>Fundraising</a:t>
            </a:r>
            <a:endParaRPr>
              <a:solidFill>
                <a:schemeClr val="dk1"/>
              </a:solidFill>
            </a:endParaRPr>
          </a:p>
        </p:txBody>
      </p:sp>
      <p:sp>
        <p:nvSpPr>
          <p:cNvPr id="79" name="Google Shape;79;p15"/>
          <p:cNvSpPr txBox="1"/>
          <p:nvPr/>
        </p:nvSpPr>
        <p:spPr>
          <a:xfrm>
            <a:off x="4692203" y="2944936"/>
            <a:ext cx="4100700" cy="20088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1400" b="1">
                <a:solidFill>
                  <a:schemeClr val="dk1"/>
                </a:solidFill>
                <a:latin typeface="Arial"/>
                <a:ea typeface="Arial"/>
                <a:cs typeface="Arial"/>
                <a:sym typeface="Arial"/>
              </a:rPr>
              <a:t>SGW </a:t>
            </a:r>
            <a:r>
              <a:rPr lang="en" b="1">
                <a:solidFill>
                  <a:schemeClr val="dk1"/>
                </a:solidFill>
              </a:rPr>
              <a:t>Operations</a:t>
            </a:r>
            <a:r>
              <a:rPr lang="en" sz="1400" b="1">
                <a:solidFill>
                  <a:schemeClr val="dk1"/>
                </a:solidFill>
                <a:latin typeface="Arial"/>
                <a:ea typeface="Arial"/>
                <a:cs typeface="Arial"/>
                <a:sym typeface="Arial"/>
              </a:rPr>
              <a:t> remit</a:t>
            </a:r>
            <a:endParaRPr sz="1100"/>
          </a:p>
          <a:p>
            <a:pPr marL="279400" marR="0" lvl="0" indent="-279400" algn="l" rtl="0">
              <a:spcBef>
                <a:spcPts val="0"/>
              </a:spcBef>
              <a:spcAft>
                <a:spcPts val="0"/>
              </a:spcAft>
              <a:buClr>
                <a:schemeClr val="dk1"/>
              </a:buClr>
              <a:buSzPts val="1400"/>
              <a:buFont typeface="Arial"/>
              <a:buChar char="-"/>
            </a:pPr>
            <a:r>
              <a:rPr lang="en" sz="1400">
                <a:solidFill>
                  <a:schemeClr val="dk1"/>
                </a:solidFill>
                <a:latin typeface="Arial"/>
                <a:ea typeface="Arial"/>
                <a:cs typeface="Arial"/>
                <a:sym typeface="Arial"/>
              </a:rPr>
              <a:t>Facility operations</a:t>
            </a:r>
            <a:endParaRPr sz="1100"/>
          </a:p>
          <a:p>
            <a:pPr marL="279400" marR="0" lvl="0" indent="-279400" algn="l" rtl="0">
              <a:spcBef>
                <a:spcPts val="0"/>
              </a:spcBef>
              <a:spcAft>
                <a:spcPts val="0"/>
              </a:spcAft>
              <a:buClr>
                <a:schemeClr val="dk1"/>
              </a:buClr>
              <a:buSzPts val="1400"/>
              <a:buFont typeface="Arial"/>
              <a:buChar char="-"/>
            </a:pPr>
            <a:r>
              <a:rPr lang="en" sz="1400">
                <a:solidFill>
                  <a:schemeClr val="dk1"/>
                </a:solidFill>
                <a:latin typeface="Arial"/>
                <a:ea typeface="Arial"/>
                <a:cs typeface="Arial"/>
                <a:sym typeface="Arial"/>
              </a:rPr>
              <a:t>Visitor and event operations</a:t>
            </a:r>
            <a:endParaRPr sz="1400">
              <a:solidFill>
                <a:schemeClr val="dk1"/>
              </a:solidFill>
              <a:latin typeface="Arial"/>
              <a:ea typeface="Arial"/>
              <a:cs typeface="Arial"/>
              <a:sym typeface="Arial"/>
            </a:endParaRPr>
          </a:p>
          <a:p>
            <a:pPr marL="279400" marR="0" lvl="0" indent="-260350" algn="l" rtl="0">
              <a:spcBef>
                <a:spcPts val="0"/>
              </a:spcBef>
              <a:spcAft>
                <a:spcPts val="0"/>
              </a:spcAft>
              <a:buClr>
                <a:schemeClr val="dk1"/>
              </a:buClr>
              <a:buSzPts val="1100"/>
              <a:buChar char="-"/>
            </a:pPr>
            <a:r>
              <a:rPr lang="en">
                <a:solidFill>
                  <a:schemeClr val="dk1"/>
                </a:solidFill>
              </a:rPr>
              <a:t>Technical support</a:t>
            </a:r>
            <a:endParaRPr>
              <a:solidFill>
                <a:schemeClr val="dk1"/>
              </a:solidFill>
            </a:endParaRPr>
          </a:p>
          <a:p>
            <a:pPr marL="279400" marR="0" lvl="0" indent="-279400" algn="l" rtl="0">
              <a:spcBef>
                <a:spcPts val="0"/>
              </a:spcBef>
              <a:spcAft>
                <a:spcPts val="0"/>
              </a:spcAft>
              <a:buClr>
                <a:schemeClr val="dk1"/>
              </a:buClr>
              <a:buSzPts val="1400"/>
              <a:buFont typeface="Arial"/>
              <a:buChar char="-"/>
            </a:pPr>
            <a:r>
              <a:rPr lang="en" sz="1400">
                <a:solidFill>
                  <a:schemeClr val="dk1"/>
                </a:solidFill>
                <a:latin typeface="Arial"/>
                <a:ea typeface="Arial"/>
                <a:cs typeface="Arial"/>
                <a:sym typeface="Arial"/>
              </a:rPr>
              <a:t>Development and implementation of the business model</a:t>
            </a:r>
            <a:endParaRPr sz="1100"/>
          </a:p>
          <a:p>
            <a:pPr marL="279400" marR="0" lvl="0" indent="-279400" algn="l" rtl="0">
              <a:spcBef>
                <a:spcPts val="0"/>
              </a:spcBef>
              <a:spcAft>
                <a:spcPts val="0"/>
              </a:spcAft>
              <a:buClr>
                <a:schemeClr val="dk1"/>
              </a:buClr>
              <a:buSzPts val="1400"/>
              <a:buFont typeface="Arial"/>
              <a:buChar char="-"/>
            </a:pPr>
            <a:r>
              <a:rPr lang="en" sz="1400">
                <a:solidFill>
                  <a:schemeClr val="dk1"/>
                </a:solidFill>
                <a:latin typeface="Arial"/>
                <a:ea typeface="Arial"/>
                <a:cs typeface="Arial"/>
                <a:sym typeface="Arial"/>
              </a:rPr>
              <a:t>Marketing and Fundraising</a:t>
            </a:r>
            <a:endParaRPr sz="1100"/>
          </a:p>
          <a:p>
            <a:pPr marL="279400" marR="0" lvl="0" indent="-279400" algn="l" rtl="0">
              <a:spcBef>
                <a:spcPts val="0"/>
              </a:spcBef>
              <a:spcAft>
                <a:spcPts val="0"/>
              </a:spcAft>
              <a:buClr>
                <a:schemeClr val="dk1"/>
              </a:buClr>
              <a:buSzPts val="1400"/>
              <a:buFont typeface="Arial"/>
              <a:buChar char="-"/>
            </a:pPr>
            <a:r>
              <a:rPr lang="en" sz="1400">
                <a:solidFill>
                  <a:schemeClr val="dk1"/>
                </a:solidFill>
                <a:latin typeface="Arial"/>
                <a:ea typeface="Arial"/>
                <a:cs typeface="Arial"/>
                <a:sym typeface="Arial"/>
              </a:rPr>
              <a:t>Reporting and monitoring</a:t>
            </a:r>
            <a:endParaRPr sz="1100"/>
          </a:p>
          <a:p>
            <a:pPr marL="279400" marR="0" lvl="0" indent="-279400" algn="l" rtl="0">
              <a:spcBef>
                <a:spcPts val="0"/>
              </a:spcBef>
              <a:spcAft>
                <a:spcPts val="0"/>
              </a:spcAft>
              <a:buClr>
                <a:schemeClr val="dk1"/>
              </a:buClr>
              <a:buSzPts val="1400"/>
              <a:buFont typeface="Arial"/>
              <a:buChar char="-"/>
            </a:pPr>
            <a:r>
              <a:rPr lang="en" sz="1400">
                <a:solidFill>
                  <a:schemeClr val="dk1"/>
                </a:solidFill>
                <a:latin typeface="Arial"/>
                <a:ea typeface="Arial"/>
                <a:cs typeface="Arial"/>
                <a:sym typeface="Arial"/>
              </a:rPr>
              <a:t>Financial management of the SGW budget</a:t>
            </a:r>
            <a:endParaRPr sz="11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pic>
        <p:nvPicPr>
          <p:cNvPr id="85" name="Google Shape;85;p16"/>
          <p:cNvPicPr preferRelativeResize="0">
            <a:picLocks noGrp="1"/>
          </p:cNvPicPr>
          <p:nvPr>
            <p:ph type="body" idx="1"/>
          </p:nvPr>
        </p:nvPicPr>
        <p:blipFill rotWithShape="1">
          <a:blip r:embed="rId3">
            <a:alphaModFix/>
          </a:blip>
          <a:srcRect/>
          <a:stretch/>
        </p:blipFill>
        <p:spPr>
          <a:xfrm>
            <a:off x="0" y="26250"/>
            <a:ext cx="9077700" cy="50910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solidFill>
                  <a:srgbClr val="FF9900"/>
                </a:solidFill>
              </a:rPr>
              <a:t>Public Events Committee</a:t>
            </a:r>
            <a:endParaRPr/>
          </a:p>
        </p:txBody>
      </p:sp>
      <p:sp>
        <p:nvSpPr>
          <p:cNvPr id="91" name="Google Shape;91;p17"/>
          <p:cNvSpPr txBox="1">
            <a:spLocks noGrp="1"/>
          </p:cNvSpPr>
          <p:nvPr>
            <p:ph type="body" idx="1"/>
          </p:nvPr>
        </p:nvSpPr>
        <p:spPr>
          <a:xfrm>
            <a:off x="311700" y="1230550"/>
            <a:ext cx="8520600" cy="3679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400"/>
              <a:t>Committee name changes  - from Globe Public Events Committee to </a:t>
            </a:r>
            <a:r>
              <a:rPr lang="en" sz="1400" b="1"/>
              <a:t>Public Events Committee</a:t>
            </a:r>
            <a:r>
              <a:rPr lang="en" sz="1400"/>
              <a:t>. We will develop the Terms of References for this committee but for now: </a:t>
            </a:r>
            <a:endParaRPr sz="1400"/>
          </a:p>
          <a:p>
            <a:pPr marL="457200" lvl="0" indent="-317500" algn="l" rtl="0">
              <a:spcBef>
                <a:spcPts val="1200"/>
              </a:spcBef>
              <a:spcAft>
                <a:spcPts val="0"/>
              </a:spcAft>
              <a:buSzPts val="1400"/>
              <a:buChar char="●"/>
            </a:pPr>
            <a:r>
              <a:rPr lang="en" sz="1400"/>
              <a:t>The committee will continue giving input on all the proposals for the Public Events programming,  in order to guarantee the presence of the internal diversity of the scientific programmes</a:t>
            </a:r>
            <a:endParaRPr sz="1400"/>
          </a:p>
          <a:p>
            <a:pPr marL="457200" lvl="0" indent="-317500" algn="l" rtl="0">
              <a:spcBef>
                <a:spcPts val="0"/>
              </a:spcBef>
              <a:spcAft>
                <a:spcPts val="0"/>
              </a:spcAft>
              <a:buSzPts val="1400"/>
              <a:buChar char="●"/>
            </a:pPr>
            <a:r>
              <a:rPr lang="en" sz="1400"/>
              <a:t>Frequence of the committee meetings: 3 times/year. For example definition of thematic programming for Sep 2025 </a:t>
            </a:r>
            <a:endParaRPr sz="1400"/>
          </a:p>
          <a:p>
            <a:pPr marL="457200" lvl="0" indent="-317500" algn="l" rtl="0">
              <a:spcBef>
                <a:spcPts val="0"/>
              </a:spcBef>
              <a:spcAft>
                <a:spcPts val="0"/>
              </a:spcAft>
              <a:buSzPts val="1400"/>
              <a:buChar char="●"/>
            </a:pPr>
            <a:r>
              <a:rPr lang="en" sz="1400"/>
              <a:t>In a long term, we will also create an advisory board for the THEMATIC PROGRAMMING SECTION, composed of external members who can help with the integration of our programming to the cultural landscape of the area, as well as with fundraising </a:t>
            </a:r>
            <a:endParaRPr sz="14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solidFill>
                  <a:srgbClr val="FF9900"/>
                </a:solidFill>
              </a:rPr>
              <a:t>Goal </a:t>
            </a:r>
            <a:r>
              <a:rPr lang="en">
                <a:solidFill>
                  <a:srgbClr val="FF9900"/>
                </a:solidFill>
                <a:highlight>
                  <a:schemeClr val="lt1"/>
                </a:highlight>
              </a:rPr>
              <a:t>of</a:t>
            </a:r>
            <a:r>
              <a:rPr lang="en">
                <a:solidFill>
                  <a:srgbClr val="FF9900"/>
                </a:solidFill>
              </a:rPr>
              <a:t> Public Events Programming</a:t>
            </a:r>
            <a:endParaRPr>
              <a:solidFill>
                <a:srgbClr val="FF9900"/>
              </a:solidFill>
            </a:endParaRPr>
          </a:p>
        </p:txBody>
      </p:sp>
      <p:sp>
        <p:nvSpPr>
          <p:cNvPr id="97" name="Google Shape;97;p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400"/>
              <a:t>Building on the Vision, Mission and Goals of SG, the public events programme should empower our visitors to engage with CERN and science through authentic and inspirational experiences. </a:t>
            </a:r>
            <a:endParaRPr sz="1400"/>
          </a:p>
          <a:p>
            <a:pPr marL="0" lvl="0" indent="0" algn="l" rtl="0">
              <a:spcBef>
                <a:spcPts val="1200"/>
              </a:spcBef>
              <a:spcAft>
                <a:spcPts val="0"/>
              </a:spcAft>
              <a:buNone/>
            </a:pPr>
            <a:r>
              <a:rPr lang="en" sz="1400"/>
              <a:t>The public events programme aims to create intellectually engaging content and experiences in the format of an event that:</a:t>
            </a:r>
            <a:endParaRPr sz="1400"/>
          </a:p>
          <a:p>
            <a:pPr marL="457200" lvl="0" indent="-317500" algn="l" rtl="0">
              <a:spcBef>
                <a:spcPts val="1200"/>
              </a:spcBef>
              <a:spcAft>
                <a:spcPts val="0"/>
              </a:spcAft>
              <a:buSzPts val="1400"/>
              <a:buChar char="●"/>
            </a:pPr>
            <a:r>
              <a:rPr lang="en" sz="1400"/>
              <a:t>Engages a </a:t>
            </a:r>
            <a:r>
              <a:rPr lang="en" sz="1400" b="1"/>
              <a:t>diverse audience</a:t>
            </a:r>
            <a:r>
              <a:rPr lang="en" sz="1400"/>
              <a:t> in making sense of the science that shapes their lives. </a:t>
            </a:r>
            <a:endParaRPr sz="1400"/>
          </a:p>
          <a:p>
            <a:pPr marL="457200" lvl="0" indent="-317500" algn="l" rtl="0">
              <a:spcBef>
                <a:spcPts val="0"/>
              </a:spcBef>
              <a:spcAft>
                <a:spcPts val="0"/>
              </a:spcAft>
              <a:buSzPts val="1400"/>
              <a:buChar char="●"/>
            </a:pPr>
            <a:r>
              <a:rPr lang="en" sz="1400"/>
              <a:t>Establishes CERN as a </a:t>
            </a:r>
            <a:r>
              <a:rPr lang="en" sz="1400" b="1"/>
              <a:t>key voice/forum to convey the importance and relevance of fundamental science</a:t>
            </a:r>
            <a:r>
              <a:rPr lang="en" sz="1400"/>
              <a:t> in creating knowledge, bringing peoples and nations together through peaceful collaboration and driving innovation collectively. </a:t>
            </a:r>
            <a:endParaRPr sz="1400"/>
          </a:p>
          <a:p>
            <a:pPr marL="457200" lvl="0" indent="-317500" algn="l" rtl="0">
              <a:spcBef>
                <a:spcPts val="0"/>
              </a:spcBef>
              <a:spcAft>
                <a:spcPts val="0"/>
              </a:spcAft>
              <a:buSzPts val="1400"/>
              <a:buChar char="●"/>
            </a:pPr>
            <a:r>
              <a:rPr lang="en" sz="1400"/>
              <a:t>Build ties across </a:t>
            </a:r>
            <a:r>
              <a:rPr lang="en" sz="1400" b="1"/>
              <a:t>CERN Member States</a:t>
            </a:r>
            <a:r>
              <a:rPr lang="en" sz="1400"/>
              <a:t> and beyond, encouraging co-creation with other museums, science centres, cultural centres and education networks.</a:t>
            </a:r>
            <a:endParaRPr sz="1400"/>
          </a:p>
          <a:p>
            <a:pPr marL="0" lvl="0" indent="0" algn="l" rtl="0">
              <a:spcBef>
                <a:spcPts val="1200"/>
              </a:spcBef>
              <a:spcAft>
                <a:spcPts val="1200"/>
              </a:spcAft>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pic>
        <p:nvPicPr>
          <p:cNvPr id="102" name="Google Shape;102;p19"/>
          <p:cNvPicPr preferRelativeResize="0"/>
          <p:nvPr/>
        </p:nvPicPr>
        <p:blipFill>
          <a:blip r:embed="rId3">
            <a:alphaModFix/>
          </a:blip>
          <a:stretch>
            <a:fillRect/>
          </a:stretch>
        </p:blipFill>
        <p:spPr>
          <a:xfrm>
            <a:off x="0" y="2232"/>
            <a:ext cx="9144003" cy="5139037"/>
          </a:xfrm>
          <a:prstGeom prst="rect">
            <a:avLst/>
          </a:prstGeom>
          <a:noFill/>
          <a:ln>
            <a:noFill/>
          </a:ln>
        </p:spPr>
      </p:pic>
      <p:sp>
        <p:nvSpPr>
          <p:cNvPr id="103" name="Google Shape;103;p19"/>
          <p:cNvSpPr/>
          <p:nvPr/>
        </p:nvSpPr>
        <p:spPr>
          <a:xfrm>
            <a:off x="6057575" y="787600"/>
            <a:ext cx="2811000" cy="3982800"/>
          </a:xfrm>
          <a:prstGeom prst="ellipse">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Public Events Programming</a:t>
            </a:r>
            <a:endParaRPr/>
          </a:p>
          <a:p>
            <a:pPr marL="0" lvl="0" indent="0" algn="l" rtl="0">
              <a:lnSpc>
                <a:spcPct val="115000"/>
              </a:lnSpc>
              <a:spcBef>
                <a:spcPts val="0"/>
              </a:spcBef>
              <a:spcAft>
                <a:spcPts val="0"/>
              </a:spcAft>
              <a:buNone/>
            </a:pPr>
            <a:r>
              <a:rPr lang="en" sz="1800">
                <a:solidFill>
                  <a:schemeClr val="dk2"/>
                </a:solidFill>
              </a:rPr>
              <a:t>Suggestion on how to visualize the public events offer into 5 PILLARS: </a:t>
            </a:r>
            <a:endParaRPr sz="1800">
              <a:solidFill>
                <a:schemeClr val="dk2"/>
              </a:solidFill>
            </a:endParaRPr>
          </a:p>
          <a:p>
            <a:pPr marL="0" lvl="0" indent="0" algn="l" rtl="0">
              <a:spcBef>
                <a:spcPts val="1200"/>
              </a:spcBef>
              <a:spcAft>
                <a:spcPts val="0"/>
              </a:spcAft>
              <a:buNone/>
            </a:pPr>
            <a:endParaRPr/>
          </a:p>
        </p:txBody>
      </p:sp>
      <p:sp>
        <p:nvSpPr>
          <p:cNvPr id="109" name="Google Shape;109;p20"/>
          <p:cNvSpPr/>
          <p:nvPr/>
        </p:nvSpPr>
        <p:spPr>
          <a:xfrm>
            <a:off x="2068600" y="1635500"/>
            <a:ext cx="1426200" cy="2123400"/>
          </a:xfrm>
          <a:prstGeom prst="rect">
            <a:avLst/>
          </a:prstGeom>
          <a:solidFill>
            <a:srgbClr val="FCE5C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20"/>
          <p:cNvSpPr/>
          <p:nvPr/>
        </p:nvSpPr>
        <p:spPr>
          <a:xfrm>
            <a:off x="3882901" y="1660506"/>
            <a:ext cx="1426200" cy="2123400"/>
          </a:xfrm>
          <a:prstGeom prst="rect">
            <a:avLst/>
          </a:prstGeom>
          <a:solidFill>
            <a:srgbClr val="F9CB9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20"/>
          <p:cNvSpPr/>
          <p:nvPr/>
        </p:nvSpPr>
        <p:spPr>
          <a:xfrm>
            <a:off x="7462094" y="1635500"/>
            <a:ext cx="1426200" cy="2123400"/>
          </a:xfrm>
          <a:prstGeom prst="rect">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20"/>
          <p:cNvSpPr txBox="1"/>
          <p:nvPr/>
        </p:nvSpPr>
        <p:spPr>
          <a:xfrm>
            <a:off x="7496071" y="1983293"/>
            <a:ext cx="13125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Thematic Programme</a:t>
            </a:r>
            <a:endParaRPr/>
          </a:p>
        </p:txBody>
      </p:sp>
      <p:sp>
        <p:nvSpPr>
          <p:cNvPr id="113" name="Google Shape;113;p20"/>
          <p:cNvSpPr txBox="1"/>
          <p:nvPr/>
        </p:nvSpPr>
        <p:spPr>
          <a:xfrm>
            <a:off x="3931454" y="1752166"/>
            <a:ext cx="1312500" cy="1262100"/>
          </a:xfrm>
          <a:prstGeom prst="rect">
            <a:avLst/>
          </a:prstGeom>
          <a:solidFill>
            <a:srgbClr val="F9CB9C"/>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Recurring Programme</a:t>
            </a:r>
            <a:endParaRPr/>
          </a:p>
          <a:p>
            <a:pPr marL="0" lvl="0" indent="0" algn="l" rtl="0">
              <a:spcBef>
                <a:spcPts val="0"/>
              </a:spcBef>
              <a:spcAft>
                <a:spcPts val="0"/>
              </a:spcAft>
              <a:buNone/>
            </a:pPr>
            <a:r>
              <a:rPr lang="en"/>
              <a:t>(E.g. Dark Matter Day, Cineglobe)</a:t>
            </a:r>
            <a:endParaRPr/>
          </a:p>
        </p:txBody>
      </p:sp>
      <p:sp>
        <p:nvSpPr>
          <p:cNvPr id="114" name="Google Shape;114;p20"/>
          <p:cNvSpPr txBox="1"/>
          <p:nvPr/>
        </p:nvSpPr>
        <p:spPr>
          <a:xfrm>
            <a:off x="2165555" y="1752168"/>
            <a:ext cx="1312500" cy="1908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Visitor Experience</a:t>
            </a:r>
            <a:endParaRPr/>
          </a:p>
          <a:p>
            <a:pPr marL="0" lvl="0" indent="0" algn="l" rtl="0">
              <a:spcBef>
                <a:spcPts val="0"/>
              </a:spcBef>
              <a:spcAft>
                <a:spcPts val="0"/>
              </a:spcAft>
              <a:buNone/>
            </a:pPr>
            <a:r>
              <a:rPr lang="en"/>
              <a:t>Programme</a:t>
            </a:r>
            <a:endParaRPr/>
          </a:p>
          <a:p>
            <a:pPr marL="0" lvl="0" indent="0" algn="l" rtl="0">
              <a:spcBef>
                <a:spcPts val="0"/>
              </a:spcBef>
              <a:spcAft>
                <a:spcPts val="0"/>
              </a:spcAft>
              <a:buNone/>
            </a:pPr>
            <a:r>
              <a:rPr lang="en"/>
              <a:t>(science shows, lab workshops, exhibitions)</a:t>
            </a:r>
            <a:endParaRPr/>
          </a:p>
          <a:p>
            <a:pPr marL="0" lvl="0" indent="0" algn="l" rtl="0">
              <a:spcBef>
                <a:spcPts val="0"/>
              </a:spcBef>
              <a:spcAft>
                <a:spcPts val="0"/>
              </a:spcAft>
              <a:buNone/>
            </a:pPr>
            <a:endParaRPr i="1"/>
          </a:p>
        </p:txBody>
      </p:sp>
      <p:cxnSp>
        <p:nvCxnSpPr>
          <p:cNvPr id="115" name="Google Shape;115;p20"/>
          <p:cNvCxnSpPr/>
          <p:nvPr/>
        </p:nvCxnSpPr>
        <p:spPr>
          <a:xfrm rot="10800000" flipH="1">
            <a:off x="3492525" y="2782576"/>
            <a:ext cx="375900" cy="7200"/>
          </a:xfrm>
          <a:prstGeom prst="straightConnector1">
            <a:avLst/>
          </a:prstGeom>
          <a:noFill/>
          <a:ln w="9525" cap="flat" cmpd="sng">
            <a:solidFill>
              <a:schemeClr val="dk2"/>
            </a:solidFill>
            <a:prstDash val="solid"/>
            <a:round/>
            <a:headEnd type="none" w="med" len="med"/>
            <a:tailEnd type="triangle" w="med" len="med"/>
          </a:ln>
        </p:spPr>
      </p:cxnSp>
      <p:cxnSp>
        <p:nvCxnSpPr>
          <p:cNvPr id="116" name="Google Shape;116;p20"/>
          <p:cNvCxnSpPr>
            <a:stCxn id="110" idx="3"/>
          </p:cNvCxnSpPr>
          <p:nvPr/>
        </p:nvCxnSpPr>
        <p:spPr>
          <a:xfrm>
            <a:off x="5309101" y="2722206"/>
            <a:ext cx="390300" cy="0"/>
          </a:xfrm>
          <a:prstGeom prst="straightConnector1">
            <a:avLst/>
          </a:prstGeom>
          <a:noFill/>
          <a:ln w="9525" cap="flat" cmpd="sng">
            <a:solidFill>
              <a:schemeClr val="dk2"/>
            </a:solidFill>
            <a:prstDash val="solid"/>
            <a:round/>
            <a:headEnd type="none" w="med" len="med"/>
            <a:tailEnd type="triangle" w="med" len="med"/>
          </a:ln>
        </p:spPr>
      </p:cxnSp>
      <p:sp>
        <p:nvSpPr>
          <p:cNvPr id="117" name="Google Shape;117;p20"/>
          <p:cNvSpPr/>
          <p:nvPr/>
        </p:nvSpPr>
        <p:spPr>
          <a:xfrm>
            <a:off x="5672493" y="1644778"/>
            <a:ext cx="1426200" cy="2123400"/>
          </a:xfrm>
          <a:prstGeom prst="rect">
            <a:avLst/>
          </a:prstGeom>
          <a:solidFill>
            <a:srgbClr val="E6913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Clr>
                <a:schemeClr val="dk1"/>
              </a:buClr>
              <a:buSzPts val="1100"/>
              <a:buFont typeface="Arial"/>
              <a:buNone/>
            </a:pPr>
            <a:endParaRPr/>
          </a:p>
        </p:txBody>
      </p:sp>
      <p:sp>
        <p:nvSpPr>
          <p:cNvPr id="118" name="Google Shape;118;p20"/>
          <p:cNvSpPr txBox="1"/>
          <p:nvPr/>
        </p:nvSpPr>
        <p:spPr>
          <a:xfrm>
            <a:off x="5711704" y="1999014"/>
            <a:ext cx="13125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Spontaneous Proposals </a:t>
            </a:r>
            <a:endParaRPr/>
          </a:p>
        </p:txBody>
      </p:sp>
      <p:cxnSp>
        <p:nvCxnSpPr>
          <p:cNvPr id="119" name="Google Shape;119;p20"/>
          <p:cNvCxnSpPr/>
          <p:nvPr/>
        </p:nvCxnSpPr>
        <p:spPr>
          <a:xfrm>
            <a:off x="7098647" y="2722322"/>
            <a:ext cx="390300" cy="0"/>
          </a:xfrm>
          <a:prstGeom prst="straightConnector1">
            <a:avLst/>
          </a:prstGeom>
          <a:noFill/>
          <a:ln w="9525" cap="flat" cmpd="sng">
            <a:solidFill>
              <a:schemeClr val="dk2"/>
            </a:solidFill>
            <a:prstDash val="solid"/>
            <a:round/>
            <a:headEnd type="none" w="med" len="med"/>
            <a:tailEnd type="triangle" w="med" len="med"/>
          </a:ln>
        </p:spPr>
      </p:cxnSp>
      <p:cxnSp>
        <p:nvCxnSpPr>
          <p:cNvPr id="120" name="Google Shape;120;p20"/>
          <p:cNvCxnSpPr/>
          <p:nvPr/>
        </p:nvCxnSpPr>
        <p:spPr>
          <a:xfrm rot="10800000">
            <a:off x="3494787" y="2697226"/>
            <a:ext cx="371700" cy="5700"/>
          </a:xfrm>
          <a:prstGeom prst="straightConnector1">
            <a:avLst/>
          </a:prstGeom>
          <a:noFill/>
          <a:ln w="9525" cap="flat" cmpd="sng">
            <a:solidFill>
              <a:schemeClr val="dk2"/>
            </a:solidFill>
            <a:prstDash val="solid"/>
            <a:round/>
            <a:headEnd type="none" w="med" len="med"/>
            <a:tailEnd type="triangle" w="med" len="med"/>
          </a:ln>
        </p:spPr>
      </p:cxnSp>
      <p:cxnSp>
        <p:nvCxnSpPr>
          <p:cNvPr id="121" name="Google Shape;121;p20"/>
          <p:cNvCxnSpPr/>
          <p:nvPr/>
        </p:nvCxnSpPr>
        <p:spPr>
          <a:xfrm rot="10800000">
            <a:off x="5318446" y="2642492"/>
            <a:ext cx="371700" cy="5700"/>
          </a:xfrm>
          <a:prstGeom prst="straightConnector1">
            <a:avLst/>
          </a:prstGeom>
          <a:noFill/>
          <a:ln w="9525" cap="flat" cmpd="sng">
            <a:solidFill>
              <a:schemeClr val="dk2"/>
            </a:solidFill>
            <a:prstDash val="solid"/>
            <a:round/>
            <a:headEnd type="none" w="med" len="med"/>
            <a:tailEnd type="triangle" w="med" len="med"/>
          </a:ln>
        </p:spPr>
      </p:cxnSp>
      <p:cxnSp>
        <p:nvCxnSpPr>
          <p:cNvPr id="122" name="Google Shape;122;p20"/>
          <p:cNvCxnSpPr/>
          <p:nvPr/>
        </p:nvCxnSpPr>
        <p:spPr>
          <a:xfrm rot="10800000">
            <a:off x="7108046" y="2636783"/>
            <a:ext cx="371700" cy="5700"/>
          </a:xfrm>
          <a:prstGeom prst="straightConnector1">
            <a:avLst/>
          </a:prstGeom>
          <a:noFill/>
          <a:ln w="9525" cap="flat" cmpd="sng">
            <a:solidFill>
              <a:schemeClr val="dk2"/>
            </a:solidFill>
            <a:prstDash val="solid"/>
            <a:round/>
            <a:headEnd type="none" w="med" len="med"/>
            <a:tailEnd type="triangle" w="med" len="med"/>
          </a:ln>
        </p:spPr>
      </p:cxnSp>
      <p:cxnSp>
        <p:nvCxnSpPr>
          <p:cNvPr id="123" name="Google Shape;123;p20"/>
          <p:cNvCxnSpPr/>
          <p:nvPr/>
        </p:nvCxnSpPr>
        <p:spPr>
          <a:xfrm>
            <a:off x="1882400" y="1439750"/>
            <a:ext cx="0" cy="2748000"/>
          </a:xfrm>
          <a:prstGeom prst="straightConnector1">
            <a:avLst/>
          </a:prstGeom>
          <a:noFill/>
          <a:ln w="9525" cap="flat" cmpd="sng">
            <a:solidFill>
              <a:schemeClr val="dk2"/>
            </a:solidFill>
            <a:prstDash val="solid"/>
            <a:round/>
            <a:headEnd type="none" w="med" len="med"/>
            <a:tailEnd type="none" w="med" len="med"/>
          </a:ln>
        </p:spPr>
      </p:cxnSp>
      <p:sp>
        <p:nvSpPr>
          <p:cNvPr id="124" name="Google Shape;124;p20"/>
          <p:cNvSpPr/>
          <p:nvPr/>
        </p:nvSpPr>
        <p:spPr>
          <a:xfrm>
            <a:off x="334500" y="1635500"/>
            <a:ext cx="1426200" cy="2123400"/>
          </a:xfrm>
          <a:prstGeom prst="rect">
            <a:avLst/>
          </a:prstGeom>
          <a:solidFill>
            <a:srgbClr val="FCE5C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20"/>
          <p:cNvSpPr txBox="1"/>
          <p:nvPr/>
        </p:nvSpPr>
        <p:spPr>
          <a:xfrm>
            <a:off x="368005" y="2389393"/>
            <a:ext cx="13125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Local Events</a:t>
            </a:r>
            <a:endParaRPr/>
          </a:p>
          <a:p>
            <a:pPr marL="0" lvl="0" indent="0" algn="l" rtl="0">
              <a:spcBef>
                <a:spcPts val="0"/>
              </a:spcBef>
              <a:spcAft>
                <a:spcPts val="0"/>
              </a:spcAft>
              <a:buNone/>
            </a:pPr>
            <a:endParaRPr i="1"/>
          </a:p>
        </p:txBody>
      </p:sp>
      <p:sp>
        <p:nvSpPr>
          <p:cNvPr id="126" name="Google Shape;126;p20"/>
          <p:cNvSpPr txBox="1"/>
          <p:nvPr/>
        </p:nvSpPr>
        <p:spPr>
          <a:xfrm>
            <a:off x="334500" y="3758900"/>
            <a:ext cx="1426200" cy="3387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1000"/>
              <a:t>Outside CERN</a:t>
            </a:r>
            <a:endParaRPr sz="1000"/>
          </a:p>
        </p:txBody>
      </p:sp>
      <p:pic>
        <p:nvPicPr>
          <p:cNvPr id="127" name="Google Shape;127;p20"/>
          <p:cNvPicPr preferRelativeResize="0"/>
          <p:nvPr/>
        </p:nvPicPr>
        <p:blipFill>
          <a:blip r:embed="rId3">
            <a:alphaModFix/>
          </a:blip>
          <a:stretch>
            <a:fillRect/>
          </a:stretch>
        </p:blipFill>
        <p:spPr>
          <a:xfrm>
            <a:off x="1060175" y="4144406"/>
            <a:ext cx="7237323" cy="624244"/>
          </a:xfrm>
          <a:prstGeom prst="rect">
            <a:avLst/>
          </a:prstGeom>
          <a:noFill/>
          <a:ln>
            <a:noFill/>
          </a:ln>
        </p:spPr>
      </p:pic>
      <p:sp>
        <p:nvSpPr>
          <p:cNvPr id="128" name="Google Shape;128;p20"/>
          <p:cNvSpPr txBox="1"/>
          <p:nvPr/>
        </p:nvSpPr>
        <p:spPr>
          <a:xfrm>
            <a:off x="368000" y="4768650"/>
            <a:ext cx="57306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a:t>Color represents degree of involvement of Public Events Programming</a:t>
            </a:r>
            <a:endParaRPr sz="12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21"/>
          <p:cNvSpPr txBox="1">
            <a:spLocks noGrp="1"/>
          </p:cNvSpPr>
          <p:nvPr>
            <p:ph type="body" idx="1"/>
          </p:nvPr>
        </p:nvSpPr>
        <p:spPr>
          <a:xfrm>
            <a:off x="311700" y="1152475"/>
            <a:ext cx="8520600" cy="34164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None/>
            </a:pPr>
            <a:endParaRPr sz="1200" b="0"/>
          </a:p>
          <a:p>
            <a:pPr marL="0" lvl="0" indent="0" algn="l" rtl="0">
              <a:lnSpc>
                <a:spcPct val="90000"/>
              </a:lnSpc>
              <a:spcBef>
                <a:spcPts val="0"/>
              </a:spcBef>
              <a:spcAft>
                <a:spcPts val="0"/>
              </a:spcAft>
              <a:buNone/>
            </a:pPr>
            <a:r>
              <a:rPr lang="en" sz="1200" b="0"/>
              <a:t>Internal</a:t>
            </a:r>
            <a:endParaRPr sz="1200" b="0"/>
          </a:p>
          <a:p>
            <a:pPr marL="342900" lvl="0" indent="-241300" algn="l" rtl="0">
              <a:spcBef>
                <a:spcPts val="0"/>
              </a:spcBef>
              <a:spcAft>
                <a:spcPts val="0"/>
              </a:spcAft>
              <a:buSzPts val="1200"/>
              <a:buChar char="●"/>
            </a:pPr>
            <a:r>
              <a:rPr lang="en" sz="1200" b="0"/>
              <a:t>Sparks! </a:t>
            </a:r>
            <a:endParaRPr sz="1200"/>
          </a:p>
          <a:p>
            <a:pPr marL="342900" lvl="0" indent="-241300" algn="l" rtl="0">
              <a:spcBef>
                <a:spcPts val="0"/>
              </a:spcBef>
              <a:spcAft>
                <a:spcPts val="0"/>
              </a:spcAft>
              <a:buSzPts val="1200"/>
              <a:buChar char="●"/>
            </a:pPr>
            <a:r>
              <a:rPr lang="en" sz="1200" b="0"/>
              <a:t>Alumni - Collisions (every three years, next 9-11 February 2023)</a:t>
            </a:r>
            <a:endParaRPr sz="1200" b="0"/>
          </a:p>
          <a:p>
            <a:pPr marL="342900" lvl="0" indent="-241300" algn="l" rtl="0">
              <a:spcBef>
                <a:spcPts val="0"/>
              </a:spcBef>
              <a:spcAft>
                <a:spcPts val="0"/>
              </a:spcAft>
              <a:buSzPts val="1200"/>
              <a:buChar char="●"/>
            </a:pPr>
            <a:r>
              <a:rPr lang="en" sz="1200" b="0">
                <a:highlight>
                  <a:schemeClr val="lt1"/>
                </a:highlight>
              </a:rPr>
              <a:t>NEW! Arts at CERN event</a:t>
            </a:r>
            <a:endParaRPr sz="1200" b="0">
              <a:highlight>
                <a:schemeClr val="lt1"/>
              </a:highlight>
            </a:endParaRPr>
          </a:p>
          <a:p>
            <a:pPr marL="0" lvl="0" indent="0" algn="l" rtl="0">
              <a:lnSpc>
                <a:spcPct val="90000"/>
              </a:lnSpc>
              <a:spcBef>
                <a:spcPts val="0"/>
              </a:spcBef>
              <a:spcAft>
                <a:spcPts val="0"/>
              </a:spcAft>
              <a:buNone/>
            </a:pPr>
            <a:endParaRPr sz="1200" b="0"/>
          </a:p>
          <a:p>
            <a:pPr marL="0" lvl="0" indent="0" algn="l" rtl="0">
              <a:lnSpc>
                <a:spcPct val="90000"/>
              </a:lnSpc>
              <a:spcBef>
                <a:spcPts val="0"/>
              </a:spcBef>
              <a:spcAft>
                <a:spcPts val="0"/>
              </a:spcAft>
              <a:buNone/>
            </a:pPr>
            <a:r>
              <a:rPr lang="en" sz="1200"/>
              <a:t>With/by partners</a:t>
            </a:r>
            <a:endParaRPr sz="1200" b="0"/>
          </a:p>
          <a:p>
            <a:pPr marL="342900" lvl="0" indent="-241300" algn="l" rtl="0">
              <a:lnSpc>
                <a:spcPct val="90000"/>
              </a:lnSpc>
              <a:spcBef>
                <a:spcPts val="0"/>
              </a:spcBef>
              <a:spcAft>
                <a:spcPts val="0"/>
              </a:spcAft>
              <a:buSzPts val="1200"/>
              <a:buChar char="●"/>
            </a:pPr>
            <a:r>
              <a:rPr lang="en" sz="1200" b="0"/>
              <a:t>Dark Matter Day </a:t>
            </a:r>
            <a:endParaRPr sz="1200" b="0"/>
          </a:p>
          <a:p>
            <a:pPr marL="342900" lvl="0" indent="-241300" algn="l" rtl="0">
              <a:lnSpc>
                <a:spcPct val="90000"/>
              </a:lnSpc>
              <a:spcBef>
                <a:spcPts val="0"/>
              </a:spcBef>
              <a:spcAft>
                <a:spcPts val="0"/>
              </a:spcAft>
              <a:buSzPts val="1200"/>
              <a:buChar char="●"/>
            </a:pPr>
            <a:r>
              <a:rPr lang="en" sz="1200" b="0"/>
              <a:t>CineGlobe Film Festival </a:t>
            </a:r>
            <a:endParaRPr sz="1200" b="0"/>
          </a:p>
          <a:p>
            <a:pPr marL="0" lvl="0" indent="0" algn="l" rtl="0">
              <a:lnSpc>
                <a:spcPct val="90000"/>
              </a:lnSpc>
              <a:spcBef>
                <a:spcPts val="1700"/>
              </a:spcBef>
              <a:spcAft>
                <a:spcPts val="0"/>
              </a:spcAft>
              <a:buNone/>
            </a:pPr>
            <a:r>
              <a:rPr lang="en" sz="1200" b="0"/>
              <a:t>Educational </a:t>
            </a:r>
            <a:endParaRPr sz="1200" b="0"/>
          </a:p>
          <a:p>
            <a:pPr marL="342900" lvl="0" indent="-241300" algn="l" rtl="0">
              <a:lnSpc>
                <a:spcPct val="90000"/>
              </a:lnSpc>
              <a:spcBef>
                <a:spcPts val="1700"/>
              </a:spcBef>
              <a:spcAft>
                <a:spcPts val="0"/>
              </a:spcAft>
              <a:buSzPts val="1200"/>
              <a:buChar char="●"/>
            </a:pPr>
            <a:r>
              <a:rPr lang="en" sz="1200" b="0"/>
              <a:t>Partage ta science </a:t>
            </a:r>
            <a:endParaRPr sz="1200"/>
          </a:p>
          <a:p>
            <a:pPr marL="342900" lvl="0" indent="-241300" algn="l" rtl="0">
              <a:lnSpc>
                <a:spcPct val="90000"/>
              </a:lnSpc>
              <a:spcBef>
                <a:spcPts val="0"/>
              </a:spcBef>
              <a:spcAft>
                <a:spcPts val="0"/>
              </a:spcAft>
              <a:buSzPts val="1200"/>
              <a:buChar char="●"/>
            </a:pPr>
            <a:r>
              <a:rPr lang="en" sz="1200" b="0" i="0" u="none" strike="noStrike"/>
              <a:t>Devoxx4kids (not every year and format will be reconsidered in the future)</a:t>
            </a:r>
            <a:endParaRPr sz="1200"/>
          </a:p>
          <a:p>
            <a:pPr marL="342900" lvl="0" indent="-241300" algn="l" rtl="0">
              <a:lnSpc>
                <a:spcPct val="90000"/>
              </a:lnSpc>
              <a:spcBef>
                <a:spcPts val="0"/>
              </a:spcBef>
              <a:spcAft>
                <a:spcPts val="0"/>
              </a:spcAft>
              <a:buSzPts val="1200"/>
              <a:buChar char="●"/>
            </a:pPr>
            <a:r>
              <a:rPr lang="en" sz="1200" b="0" i="0" u="none" strike="noStrike"/>
              <a:t>Les journées Codez la science (not every year, depends on resources and partners’ availability</a:t>
            </a:r>
            <a:endParaRPr sz="1200"/>
          </a:p>
          <a:p>
            <a:pPr marL="0" lvl="0" indent="0" algn="l" rtl="0">
              <a:lnSpc>
                <a:spcPct val="90000"/>
              </a:lnSpc>
              <a:spcBef>
                <a:spcPts val="1700"/>
              </a:spcBef>
              <a:spcAft>
                <a:spcPts val="0"/>
              </a:spcAft>
              <a:buClr>
                <a:schemeClr val="dk2"/>
              </a:buClr>
              <a:buSzPts val="1200"/>
              <a:buNone/>
            </a:pPr>
            <a:endParaRPr sz="1200" i="0" u="none" strike="noStrike">
              <a:solidFill>
                <a:srgbClr val="000000"/>
              </a:solidFill>
            </a:endParaRPr>
          </a:p>
        </p:txBody>
      </p:sp>
      <p:sp>
        <p:nvSpPr>
          <p:cNvPr id="135" name="Google Shape;135;p21"/>
          <p:cNvSpPr txBox="1">
            <a:spLocks noGrp="1"/>
          </p:cNvSpPr>
          <p:nvPr>
            <p:ph type="title"/>
          </p:nvPr>
        </p:nvSpPr>
        <p:spPr>
          <a:xfrm>
            <a:off x="311700" y="445025"/>
            <a:ext cx="8520600" cy="5727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700"/>
              <a:buFont typeface="Arial"/>
              <a:buNone/>
            </a:pPr>
            <a:r>
              <a:rPr lang="en">
                <a:solidFill>
                  <a:srgbClr val="FF9900"/>
                </a:solidFill>
              </a:rPr>
              <a:t>Recurrent Events</a:t>
            </a:r>
            <a:endParaRPr>
              <a:solidFill>
                <a:srgbClr val="FF9900"/>
              </a:solidFill>
            </a:endParaRPr>
          </a:p>
        </p:txBody>
      </p:sp>
      <p:sp>
        <p:nvSpPr>
          <p:cNvPr id="136" name="Google Shape;136;p21"/>
          <p:cNvSpPr txBox="1">
            <a:spLocks noGrp="1"/>
          </p:cNvSpPr>
          <p:nvPr>
            <p:ph type="sldNum" idx="12"/>
          </p:nvPr>
        </p:nvSpPr>
        <p:spPr>
          <a:xfrm>
            <a:off x="8472458" y="4663217"/>
            <a:ext cx="548700" cy="393600"/>
          </a:xfrm>
          <a:prstGeom prst="rect">
            <a:avLst/>
          </a:prstGeom>
          <a:noFill/>
          <a:ln>
            <a:noFill/>
          </a:ln>
        </p:spPr>
        <p:txBody>
          <a:bodyPr spcFirstLastPara="1" wrap="square" lIns="68575" tIns="34275" rIns="68575" bIns="34275" anchor="ctr" anchorCtr="0">
            <a:normAutofit fontScale="85000" lnSpcReduction="20000"/>
          </a:bodyPr>
          <a:lstStyle/>
          <a:p>
            <a:pPr marL="0" lvl="0" indent="0" algn="ctr" rtl="0">
              <a:spcBef>
                <a:spcPts val="0"/>
              </a:spcBef>
              <a:spcAft>
                <a:spcPts val="0"/>
              </a:spcAft>
              <a:buNone/>
            </a:pPr>
            <a:r>
              <a:rPr lang="en"/>
              <a:t>22 January 2021</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solidFill>
                  <a:srgbClr val="FF9900"/>
                </a:solidFill>
              </a:rPr>
              <a:t>Thematic programming </a:t>
            </a:r>
            <a:endParaRPr>
              <a:solidFill>
                <a:srgbClr val="FF9900"/>
              </a:solidFill>
            </a:endParaRPr>
          </a:p>
        </p:txBody>
      </p:sp>
      <p:sp>
        <p:nvSpPr>
          <p:cNvPr id="142" name="Google Shape;142;p22"/>
          <p:cNvSpPr txBox="1">
            <a:spLocks noGrp="1"/>
          </p:cNvSpPr>
          <p:nvPr>
            <p:ph type="body" idx="1"/>
          </p:nvPr>
        </p:nvSpPr>
        <p:spPr>
          <a:xfrm>
            <a:off x="311700" y="893925"/>
            <a:ext cx="8520600" cy="3675000"/>
          </a:xfrm>
          <a:prstGeom prst="rect">
            <a:avLst/>
          </a:prstGeom>
        </p:spPr>
        <p:txBody>
          <a:bodyPr spcFirstLastPara="1" wrap="square" lIns="91425" tIns="91425" rIns="91425" bIns="91425" anchor="t" anchorCtr="0">
            <a:noAutofit/>
          </a:bodyPr>
          <a:lstStyle/>
          <a:p>
            <a:pPr marL="0" lvl="0" indent="0" algn="l" rtl="0">
              <a:lnSpc>
                <a:spcPct val="105000"/>
              </a:lnSpc>
              <a:spcBef>
                <a:spcPts val="0"/>
              </a:spcBef>
              <a:spcAft>
                <a:spcPts val="0"/>
              </a:spcAft>
              <a:buClr>
                <a:schemeClr val="dk1"/>
              </a:buClr>
              <a:buSzPts val="440"/>
              <a:buFont typeface="Arial"/>
              <a:buNone/>
            </a:pPr>
            <a:endParaRPr sz="1200" b="1"/>
          </a:p>
          <a:p>
            <a:pPr marL="0" lvl="0" indent="0" algn="l" rtl="0">
              <a:lnSpc>
                <a:spcPct val="105000"/>
              </a:lnSpc>
              <a:spcBef>
                <a:spcPts val="1200"/>
              </a:spcBef>
              <a:spcAft>
                <a:spcPts val="0"/>
              </a:spcAft>
              <a:buClr>
                <a:schemeClr val="dk1"/>
              </a:buClr>
              <a:buSzPts val="440"/>
              <a:buFont typeface="Arial"/>
              <a:buNone/>
            </a:pPr>
            <a:r>
              <a:rPr lang="en" sz="1200" b="1"/>
              <a:t>Cultural season (September - June) </a:t>
            </a:r>
            <a:endParaRPr sz="1200"/>
          </a:p>
          <a:p>
            <a:pPr marL="457200" lvl="0" indent="-304800" algn="l" rtl="0">
              <a:lnSpc>
                <a:spcPct val="105000"/>
              </a:lnSpc>
              <a:spcBef>
                <a:spcPts val="1200"/>
              </a:spcBef>
              <a:spcAft>
                <a:spcPts val="0"/>
              </a:spcAft>
              <a:buSzPts val="1200"/>
              <a:buChar char="●"/>
            </a:pPr>
            <a:r>
              <a:rPr lang="en" sz="1200"/>
              <a:t>Following the practice of most of large facilities, cultural centers and museums, we shall have a </a:t>
            </a:r>
            <a:r>
              <a:rPr lang="en" sz="1200" b="1"/>
              <a:t>cultural season running from Sept through June the </a:t>
            </a:r>
            <a:r>
              <a:rPr lang="en" sz="1200"/>
              <a:t>following year, with none or minimum activities during the holiday months of December, July and August. </a:t>
            </a:r>
            <a:endParaRPr sz="1200"/>
          </a:p>
          <a:p>
            <a:pPr marL="0" lvl="0" indent="0" algn="l" rtl="0">
              <a:lnSpc>
                <a:spcPct val="105000"/>
              </a:lnSpc>
              <a:spcBef>
                <a:spcPts val="1200"/>
              </a:spcBef>
              <a:spcAft>
                <a:spcPts val="0"/>
              </a:spcAft>
              <a:buClr>
                <a:schemeClr val="dk1"/>
              </a:buClr>
              <a:buSzPts val="440"/>
              <a:buFont typeface="Arial"/>
              <a:buNone/>
            </a:pPr>
            <a:r>
              <a:rPr lang="en" sz="1200" b="1"/>
              <a:t>Theme</a:t>
            </a:r>
            <a:endParaRPr sz="1200" b="1"/>
          </a:p>
          <a:p>
            <a:pPr marL="457200" lvl="0" indent="-304800" algn="l" rtl="0">
              <a:lnSpc>
                <a:spcPct val="105000"/>
              </a:lnSpc>
              <a:spcBef>
                <a:spcPts val="1200"/>
              </a:spcBef>
              <a:spcAft>
                <a:spcPts val="0"/>
              </a:spcAft>
              <a:buSzPts val="1200"/>
              <a:buChar char="●"/>
            </a:pPr>
            <a:r>
              <a:rPr lang="en" sz="1200"/>
              <a:t>Define the theme more than </a:t>
            </a:r>
            <a:r>
              <a:rPr lang="en" sz="1200" b="1"/>
              <a:t>one year in advance</a:t>
            </a:r>
            <a:r>
              <a:rPr lang="en" sz="1200"/>
              <a:t>, in order to allow time for content development, partnerships, fundraising, and communication efforts towards a combined campaign; (</a:t>
            </a:r>
            <a:r>
              <a:rPr lang="en" sz="1200" u="sng">
                <a:solidFill>
                  <a:schemeClr val="accent5"/>
                </a:solidFill>
                <a:hlinkClick r:id="rId3">
                  <a:extLst>
                    <a:ext uri="{A12FA001-AC4F-418D-AE19-62706E023703}">
                      <ahyp:hlinkClr xmlns:ahyp="http://schemas.microsoft.com/office/drawing/2018/hyperlinkcolor" val="tx"/>
                    </a:ext>
                  </a:extLst>
                </a:hlinkClick>
              </a:rPr>
              <a:t>themes already considered for Sparks</a:t>
            </a:r>
            <a:r>
              <a:rPr lang="en" sz="1200" b="1"/>
              <a:t>)</a:t>
            </a:r>
            <a:endParaRPr sz="1200" b="1"/>
          </a:p>
          <a:p>
            <a:pPr marL="0" lvl="0" indent="0" algn="l" rtl="0">
              <a:lnSpc>
                <a:spcPct val="105000"/>
              </a:lnSpc>
              <a:spcBef>
                <a:spcPts val="1200"/>
              </a:spcBef>
              <a:spcAft>
                <a:spcPts val="0"/>
              </a:spcAft>
              <a:buNone/>
            </a:pPr>
            <a:r>
              <a:rPr lang="en" sz="1200" b="1"/>
              <a:t>Partnerships</a:t>
            </a:r>
            <a:endParaRPr sz="1200" b="1"/>
          </a:p>
          <a:p>
            <a:pPr marL="457200" lvl="0" indent="-304800" algn="l" rtl="0">
              <a:lnSpc>
                <a:spcPct val="105000"/>
              </a:lnSpc>
              <a:spcBef>
                <a:spcPts val="1200"/>
              </a:spcBef>
              <a:spcAft>
                <a:spcPts val="0"/>
              </a:spcAft>
              <a:buSzPts val="1200"/>
              <a:buChar char="●"/>
            </a:pPr>
            <a:r>
              <a:rPr lang="en" sz="1200"/>
              <a:t>The thematic programming shall build strong </a:t>
            </a:r>
            <a:r>
              <a:rPr lang="en" sz="1200" b="1"/>
              <a:t>ties with partners</a:t>
            </a:r>
            <a:r>
              <a:rPr lang="en" sz="1200"/>
              <a:t> such as International Geneva, other museums, science centres, cultural centres and education networks - for which we are developing a </a:t>
            </a:r>
            <a:r>
              <a:rPr lang="en" sz="1200" b="1"/>
              <a:t>Landscape analysis of potential cultural partners</a:t>
            </a:r>
            <a:endParaRPr sz="1200" b="1"/>
          </a:p>
          <a:p>
            <a:pPr marL="457200" lvl="0" indent="-304800" algn="l" rtl="0">
              <a:lnSpc>
                <a:spcPct val="105000"/>
              </a:lnSpc>
              <a:spcBef>
                <a:spcPts val="0"/>
              </a:spcBef>
              <a:spcAft>
                <a:spcPts val="0"/>
              </a:spcAft>
              <a:buSzPts val="1200"/>
              <a:buChar char="●"/>
            </a:pPr>
            <a:r>
              <a:rPr lang="en" sz="1200"/>
              <a:t>and also across</a:t>
            </a:r>
            <a:r>
              <a:rPr lang="en" sz="1200">
                <a:highlight>
                  <a:schemeClr val="lt1"/>
                </a:highlight>
              </a:rPr>
              <a:t> </a:t>
            </a:r>
            <a:r>
              <a:rPr lang="en" sz="1200" b="1">
                <a:highlight>
                  <a:schemeClr val="lt1"/>
                </a:highlight>
              </a:rPr>
              <a:t>C</a:t>
            </a:r>
            <a:r>
              <a:rPr lang="en" sz="1200" b="1"/>
              <a:t>ERN Member States and beyond</a:t>
            </a:r>
            <a:r>
              <a:rPr lang="en" sz="1200"/>
              <a:t>, encouraging co-creation with research labs, universities and institutes, government agencies, linked to CERN.</a:t>
            </a:r>
            <a:endParaRPr sz="1204"/>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886</Words>
  <Application>Microsoft Macintosh PowerPoint</Application>
  <PresentationFormat>On-screen Show (16:9)</PresentationFormat>
  <Paragraphs>107</Paragraphs>
  <Slides>12</Slides>
  <Notes>12</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12</vt:i4>
      </vt:variant>
    </vt:vector>
  </HeadingPairs>
  <TitlesOfParts>
    <vt:vector size="14" baseType="lpstr">
      <vt:lpstr>Arial</vt:lpstr>
      <vt:lpstr>Simple Light</vt:lpstr>
      <vt:lpstr>CERN Public Events Programming</vt:lpstr>
      <vt:lpstr>PowerPoint Presentation</vt:lpstr>
      <vt:lpstr>PowerPoint Presentation</vt:lpstr>
      <vt:lpstr>Public Events Committee</vt:lpstr>
      <vt:lpstr>Goal of Public Events Programming</vt:lpstr>
      <vt:lpstr>PowerPoint Presentation</vt:lpstr>
      <vt:lpstr>Public Events Programming Suggestion on how to visualize the public events offer into 5 PILLARS:  </vt:lpstr>
      <vt:lpstr>Recurrent Events</vt:lpstr>
      <vt:lpstr>Thematic programming </vt:lpstr>
      <vt:lpstr>Types of possible activities under a thematic programme</vt:lpstr>
      <vt:lpstr>Timeline of strategy</vt:lpstr>
      <vt:lpstr>END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CERN Public Events Programming</dc:title>
  <cp:lastModifiedBy>Claudia Marcelloni</cp:lastModifiedBy>
  <cp:revision>2</cp:revision>
  <dcterms:modified xsi:type="dcterms:W3CDTF">2023-04-06T08:55:00Z</dcterms:modified>
</cp:coreProperties>
</file>