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511" r:id="rId2"/>
    <p:sldId id="477" r:id="rId3"/>
    <p:sldId id="422" r:id="rId4"/>
    <p:sldId id="629" r:id="rId5"/>
    <p:sldId id="623" r:id="rId6"/>
    <p:sldId id="354" r:id="rId7"/>
    <p:sldId id="645" r:id="rId8"/>
    <p:sldId id="644" r:id="rId9"/>
    <p:sldId id="642" r:id="rId10"/>
    <p:sldId id="643" r:id="rId11"/>
    <p:sldId id="340" r:id="rId12"/>
    <p:sldId id="439" r:id="rId13"/>
    <p:sldId id="544" r:id="rId14"/>
    <p:sldId id="453" r:id="rId15"/>
    <p:sldId id="503" r:id="rId16"/>
    <p:sldId id="304" r:id="rId17"/>
    <p:sldId id="630" r:id="rId18"/>
    <p:sldId id="451" r:id="rId19"/>
    <p:sldId id="446" r:id="rId20"/>
    <p:sldId id="373" r:id="rId21"/>
    <p:sldId id="516" r:id="rId22"/>
    <p:sldId id="640" r:id="rId23"/>
    <p:sldId id="509" r:id="rId24"/>
    <p:sldId id="524" r:id="rId25"/>
    <p:sldId id="649" r:id="rId26"/>
    <p:sldId id="466" r:id="rId27"/>
    <p:sldId id="256" r:id="rId28"/>
    <p:sldId id="257" r:id="rId29"/>
    <p:sldId id="500" r:id="rId30"/>
    <p:sldId id="646" r:id="rId31"/>
    <p:sldId id="647" r:id="rId32"/>
    <p:sldId id="648" r:id="rId33"/>
    <p:sldId id="345" r:id="rId3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FF"/>
    <a:srgbClr val="15FF7F"/>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98" d="100"/>
          <a:sy n="98" d="100"/>
        </p:scale>
        <p:origin x="90" y="3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BDF7AA-415D-41CE-A4F8-E2E0DD5AD874}" type="datetimeFigureOut">
              <a:rPr lang="fr-CH" smtClean="0"/>
              <a:t>04.10.2023</a:t>
            </a:fld>
            <a:endParaRPr lang="fr-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101B43-E1EF-4F71-9777-002F52A8B069}" type="slidenum">
              <a:rPr lang="fr-CH" smtClean="0"/>
              <a:t>‹#›</a:t>
            </a:fld>
            <a:endParaRPr lang="fr-CH"/>
          </a:p>
        </p:txBody>
      </p:sp>
    </p:spTree>
    <p:extLst>
      <p:ext uri="{BB962C8B-B14F-4D97-AF65-F5344CB8AC3E}">
        <p14:creationId xmlns:p14="http://schemas.microsoft.com/office/powerpoint/2010/main" val="62335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217488" y="812800"/>
            <a:ext cx="7123112" cy="4008438"/>
          </a:xfrm>
          <a:prstGeom prst="rect">
            <a:avLst/>
          </a:prstGeo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56000" y="5078520"/>
            <a:ext cx="6047640" cy="4721040"/>
          </a:xfrm>
          <a:prstGeom prst="rect">
            <a:avLst/>
          </a:prstGeom>
        </p:spPr>
        <p:txBody>
          <a:bodyPr/>
          <a:lstStyle/>
          <a:p>
            <a:endParaRPr lang="en-GB"/>
          </a:p>
        </p:txBody>
      </p:sp>
    </p:spTree>
    <p:extLst>
      <p:ext uri="{BB962C8B-B14F-4D97-AF65-F5344CB8AC3E}">
        <p14:creationId xmlns:p14="http://schemas.microsoft.com/office/powerpoint/2010/main" val="65217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Espace réservé de l'image des diapositives 1">
            <a:extLst>
              <a:ext uri="{FF2B5EF4-FFF2-40B4-BE49-F238E27FC236}">
                <a16:creationId xmlns:a16="http://schemas.microsoft.com/office/drawing/2014/main" id="{87299A6A-59B8-A4C1-C8C5-937DFDD251FB}"/>
              </a:ext>
            </a:extLst>
          </p:cNvPr>
          <p:cNvSpPr>
            <a:spLocks noGrp="1" noRot="1" noChangeAspect="1" noTextEdit="1"/>
          </p:cNvSpPr>
          <p:nvPr>
            <p:ph type="sldImg"/>
          </p:nvPr>
        </p:nvSpPr>
        <p:spPr/>
      </p:sp>
      <p:sp>
        <p:nvSpPr>
          <p:cNvPr id="115715" name="Espace réservé des commentaires 2">
            <a:extLst>
              <a:ext uri="{FF2B5EF4-FFF2-40B4-BE49-F238E27FC236}">
                <a16:creationId xmlns:a16="http://schemas.microsoft.com/office/drawing/2014/main" id="{849EFB75-A486-502C-72F4-5FFEF4D64C6F}"/>
              </a:ext>
            </a:extLst>
          </p:cNvPr>
          <p:cNvSpPr>
            <a:spLocks noGrp="1"/>
          </p:cNvSpPr>
          <p:nvPr>
            <p:ph type="body" idx="1"/>
          </p:nvPr>
        </p:nvSpPr>
        <p:spPr bwMode="auto">
          <a:xfrm>
            <a:off x="679450" y="4705350"/>
            <a:ext cx="5435600" cy="44577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a:latin typeface="Arial" panose="020B0604020202020204" pitchFamily="34" charset="0"/>
            </a:endParaRPr>
          </a:p>
        </p:txBody>
      </p:sp>
      <p:sp>
        <p:nvSpPr>
          <p:cNvPr id="115716" name="Espace réservé du numéro de diapositive 3">
            <a:extLst>
              <a:ext uri="{FF2B5EF4-FFF2-40B4-BE49-F238E27FC236}">
                <a16:creationId xmlns:a16="http://schemas.microsoft.com/office/drawing/2014/main" id="{23CAC66F-6727-E1EE-FE1C-E93DE5E6F58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3588">
              <a:defRPr sz="2000" b="1">
                <a:solidFill>
                  <a:schemeClr val="tx1"/>
                </a:solidFill>
                <a:latin typeface="Arial" panose="020B0604020202020204" pitchFamily="34" charset="0"/>
              </a:defRPr>
            </a:lvl1pPr>
            <a:lvl2pPr marL="742950" indent="-285750" defTabSz="763588">
              <a:defRPr sz="2000" b="1">
                <a:solidFill>
                  <a:schemeClr val="tx1"/>
                </a:solidFill>
                <a:latin typeface="Arial" panose="020B0604020202020204" pitchFamily="34" charset="0"/>
              </a:defRPr>
            </a:lvl2pPr>
            <a:lvl3pPr marL="1143000" indent="-228600" defTabSz="763588">
              <a:defRPr sz="2000" b="1">
                <a:solidFill>
                  <a:schemeClr val="tx1"/>
                </a:solidFill>
                <a:latin typeface="Arial" panose="020B0604020202020204" pitchFamily="34" charset="0"/>
              </a:defRPr>
            </a:lvl3pPr>
            <a:lvl4pPr marL="1600200" indent="-228600" defTabSz="763588">
              <a:defRPr sz="2000" b="1">
                <a:solidFill>
                  <a:schemeClr val="tx1"/>
                </a:solidFill>
                <a:latin typeface="Arial" panose="020B0604020202020204" pitchFamily="34" charset="0"/>
              </a:defRPr>
            </a:lvl4pPr>
            <a:lvl5pPr marL="2057400" indent="-228600" defTabSz="763588">
              <a:defRPr sz="2000" b="1">
                <a:solidFill>
                  <a:schemeClr val="tx1"/>
                </a:solidFill>
                <a:latin typeface="Arial" panose="020B0604020202020204" pitchFamily="34" charset="0"/>
              </a:defRPr>
            </a:lvl5pPr>
            <a:lvl6pPr marL="2514600" indent="-228600" algn="ctr" defTabSz="763588" eaLnBrk="0" fontAlgn="base" hangingPunct="0">
              <a:lnSpc>
                <a:spcPct val="90000"/>
              </a:lnSpc>
              <a:spcBef>
                <a:spcPct val="0"/>
              </a:spcBef>
              <a:spcAft>
                <a:spcPct val="0"/>
              </a:spcAft>
              <a:defRPr sz="2000" b="1">
                <a:solidFill>
                  <a:schemeClr val="tx1"/>
                </a:solidFill>
                <a:latin typeface="Arial" panose="020B0604020202020204" pitchFamily="34" charset="0"/>
              </a:defRPr>
            </a:lvl6pPr>
            <a:lvl7pPr marL="2971800" indent="-228600" algn="ctr" defTabSz="763588" eaLnBrk="0" fontAlgn="base" hangingPunct="0">
              <a:lnSpc>
                <a:spcPct val="90000"/>
              </a:lnSpc>
              <a:spcBef>
                <a:spcPct val="0"/>
              </a:spcBef>
              <a:spcAft>
                <a:spcPct val="0"/>
              </a:spcAft>
              <a:defRPr sz="2000" b="1">
                <a:solidFill>
                  <a:schemeClr val="tx1"/>
                </a:solidFill>
                <a:latin typeface="Arial" panose="020B0604020202020204" pitchFamily="34" charset="0"/>
              </a:defRPr>
            </a:lvl7pPr>
            <a:lvl8pPr marL="3429000" indent="-228600" algn="ctr" defTabSz="763588" eaLnBrk="0" fontAlgn="base" hangingPunct="0">
              <a:lnSpc>
                <a:spcPct val="90000"/>
              </a:lnSpc>
              <a:spcBef>
                <a:spcPct val="0"/>
              </a:spcBef>
              <a:spcAft>
                <a:spcPct val="0"/>
              </a:spcAft>
              <a:defRPr sz="2000" b="1">
                <a:solidFill>
                  <a:schemeClr val="tx1"/>
                </a:solidFill>
                <a:latin typeface="Arial" panose="020B0604020202020204" pitchFamily="34" charset="0"/>
              </a:defRPr>
            </a:lvl8pPr>
            <a:lvl9pPr marL="3886200" indent="-228600" algn="ctr" defTabSz="763588" eaLnBrk="0" fontAlgn="base" hangingPunct="0">
              <a:lnSpc>
                <a:spcPct val="90000"/>
              </a:lnSpc>
              <a:spcBef>
                <a:spcPct val="0"/>
              </a:spcBef>
              <a:spcAft>
                <a:spcPct val="0"/>
              </a:spcAft>
              <a:defRPr sz="2000" b="1">
                <a:solidFill>
                  <a:schemeClr val="tx1"/>
                </a:solidFill>
                <a:latin typeface="Arial" panose="020B0604020202020204" pitchFamily="34" charset="0"/>
              </a:defRPr>
            </a:lvl9pPr>
          </a:lstStyle>
          <a:p>
            <a:fld id="{64EB76C4-0095-4E88-AC0D-84B02E2E2D17}" type="slidenum">
              <a:rPr lang="en-US" altLang="en-US" sz="1000" b="0">
                <a:latin typeface="Times New Roman" panose="02020603050405020304" pitchFamily="18" charset="0"/>
              </a:rPr>
              <a:pPr/>
              <a:t>13</a:t>
            </a:fld>
            <a:endParaRPr lang="en-US" altLang="en-US" sz="1000" b="0">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Espace réservé de l'image des diapositives 1">
            <a:extLst>
              <a:ext uri="{FF2B5EF4-FFF2-40B4-BE49-F238E27FC236}">
                <a16:creationId xmlns:a16="http://schemas.microsoft.com/office/drawing/2014/main" id="{0594E273-52D6-86D6-8436-6C33609CEB6A}"/>
              </a:ext>
            </a:extLst>
          </p:cNvPr>
          <p:cNvSpPr>
            <a:spLocks noGrp="1" noRot="1" noChangeAspect="1" noTextEdit="1"/>
          </p:cNvSpPr>
          <p:nvPr>
            <p:ph type="sldImg"/>
          </p:nvPr>
        </p:nvSpPr>
        <p:spPr/>
      </p:sp>
      <p:sp>
        <p:nvSpPr>
          <p:cNvPr id="114691" name="Espace réservé des commentaires 2">
            <a:extLst>
              <a:ext uri="{FF2B5EF4-FFF2-40B4-BE49-F238E27FC236}">
                <a16:creationId xmlns:a16="http://schemas.microsoft.com/office/drawing/2014/main" id="{FC37888E-6230-3467-AEF0-C368D389310E}"/>
              </a:ext>
            </a:extLst>
          </p:cNvPr>
          <p:cNvSpPr>
            <a:spLocks noGrp="1"/>
          </p:cNvSpPr>
          <p:nvPr>
            <p:ph type="body" idx="1"/>
          </p:nvPr>
        </p:nvSpPr>
        <p:spPr bwMode="auto">
          <a:xfrm>
            <a:off x="679450" y="4705350"/>
            <a:ext cx="5435600" cy="44577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a:latin typeface="Arial" panose="020B0604020202020204" pitchFamily="34" charset="0"/>
            </a:endParaRPr>
          </a:p>
        </p:txBody>
      </p:sp>
      <p:sp>
        <p:nvSpPr>
          <p:cNvPr id="114692" name="Espace réservé du numéro de diapositive 3">
            <a:extLst>
              <a:ext uri="{FF2B5EF4-FFF2-40B4-BE49-F238E27FC236}">
                <a16:creationId xmlns:a16="http://schemas.microsoft.com/office/drawing/2014/main" id="{9E1DB4CE-D880-C794-29EF-C8E67C01BDC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3588">
              <a:defRPr sz="2000" b="1">
                <a:solidFill>
                  <a:schemeClr val="tx1"/>
                </a:solidFill>
                <a:latin typeface="Arial" panose="020B0604020202020204" pitchFamily="34" charset="0"/>
              </a:defRPr>
            </a:lvl1pPr>
            <a:lvl2pPr marL="742950" indent="-285750" defTabSz="763588">
              <a:defRPr sz="2000" b="1">
                <a:solidFill>
                  <a:schemeClr val="tx1"/>
                </a:solidFill>
                <a:latin typeface="Arial" panose="020B0604020202020204" pitchFamily="34" charset="0"/>
              </a:defRPr>
            </a:lvl2pPr>
            <a:lvl3pPr marL="1143000" indent="-228600" defTabSz="763588">
              <a:defRPr sz="2000" b="1">
                <a:solidFill>
                  <a:schemeClr val="tx1"/>
                </a:solidFill>
                <a:latin typeface="Arial" panose="020B0604020202020204" pitchFamily="34" charset="0"/>
              </a:defRPr>
            </a:lvl3pPr>
            <a:lvl4pPr marL="1600200" indent="-228600" defTabSz="763588">
              <a:defRPr sz="2000" b="1">
                <a:solidFill>
                  <a:schemeClr val="tx1"/>
                </a:solidFill>
                <a:latin typeface="Arial" panose="020B0604020202020204" pitchFamily="34" charset="0"/>
              </a:defRPr>
            </a:lvl4pPr>
            <a:lvl5pPr marL="2057400" indent="-228600" defTabSz="763588">
              <a:defRPr sz="2000" b="1">
                <a:solidFill>
                  <a:schemeClr val="tx1"/>
                </a:solidFill>
                <a:latin typeface="Arial" panose="020B0604020202020204" pitchFamily="34" charset="0"/>
              </a:defRPr>
            </a:lvl5pPr>
            <a:lvl6pPr marL="2514600" indent="-228600" algn="ctr" defTabSz="763588" eaLnBrk="0" fontAlgn="base" hangingPunct="0">
              <a:lnSpc>
                <a:spcPct val="90000"/>
              </a:lnSpc>
              <a:spcBef>
                <a:spcPct val="0"/>
              </a:spcBef>
              <a:spcAft>
                <a:spcPct val="0"/>
              </a:spcAft>
              <a:defRPr sz="2000" b="1">
                <a:solidFill>
                  <a:schemeClr val="tx1"/>
                </a:solidFill>
                <a:latin typeface="Arial" panose="020B0604020202020204" pitchFamily="34" charset="0"/>
              </a:defRPr>
            </a:lvl6pPr>
            <a:lvl7pPr marL="2971800" indent="-228600" algn="ctr" defTabSz="763588" eaLnBrk="0" fontAlgn="base" hangingPunct="0">
              <a:lnSpc>
                <a:spcPct val="90000"/>
              </a:lnSpc>
              <a:spcBef>
                <a:spcPct val="0"/>
              </a:spcBef>
              <a:spcAft>
                <a:spcPct val="0"/>
              </a:spcAft>
              <a:defRPr sz="2000" b="1">
                <a:solidFill>
                  <a:schemeClr val="tx1"/>
                </a:solidFill>
                <a:latin typeface="Arial" panose="020B0604020202020204" pitchFamily="34" charset="0"/>
              </a:defRPr>
            </a:lvl7pPr>
            <a:lvl8pPr marL="3429000" indent="-228600" algn="ctr" defTabSz="763588" eaLnBrk="0" fontAlgn="base" hangingPunct="0">
              <a:lnSpc>
                <a:spcPct val="90000"/>
              </a:lnSpc>
              <a:spcBef>
                <a:spcPct val="0"/>
              </a:spcBef>
              <a:spcAft>
                <a:spcPct val="0"/>
              </a:spcAft>
              <a:defRPr sz="2000" b="1">
                <a:solidFill>
                  <a:schemeClr val="tx1"/>
                </a:solidFill>
                <a:latin typeface="Arial" panose="020B0604020202020204" pitchFamily="34" charset="0"/>
              </a:defRPr>
            </a:lvl8pPr>
            <a:lvl9pPr marL="3886200" indent="-228600" algn="ctr" defTabSz="763588" eaLnBrk="0" fontAlgn="base" hangingPunct="0">
              <a:lnSpc>
                <a:spcPct val="90000"/>
              </a:lnSpc>
              <a:spcBef>
                <a:spcPct val="0"/>
              </a:spcBef>
              <a:spcAft>
                <a:spcPct val="0"/>
              </a:spcAft>
              <a:defRPr sz="2000" b="1">
                <a:solidFill>
                  <a:schemeClr val="tx1"/>
                </a:solidFill>
                <a:latin typeface="Arial" panose="020B0604020202020204" pitchFamily="34" charset="0"/>
              </a:defRPr>
            </a:lvl9pPr>
          </a:lstStyle>
          <a:p>
            <a:fld id="{BA818744-429C-4CE1-A30B-4363C3735C78}" type="slidenum">
              <a:rPr lang="en-US" altLang="en-US" sz="1000" b="0">
                <a:latin typeface="Times New Roman" panose="02020603050405020304" pitchFamily="18" charset="0"/>
              </a:rPr>
              <a:pPr/>
              <a:t>14</a:t>
            </a:fld>
            <a:endParaRPr lang="en-US" altLang="en-US" sz="1000" b="0">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C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CH"/>
          </a:p>
        </p:txBody>
      </p:sp>
      <p:sp>
        <p:nvSpPr>
          <p:cNvPr id="4" name="Date Placeholder 3"/>
          <p:cNvSpPr>
            <a:spLocks noGrp="1"/>
          </p:cNvSpPr>
          <p:nvPr>
            <p:ph type="dt" sz="half" idx="10"/>
          </p:nvPr>
        </p:nvSpPr>
        <p:spPr/>
        <p:txBody>
          <a:bodyPr/>
          <a:lstStyle/>
          <a:p>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270D5762-9FA2-4D88-B8FF-9E302EEF6FFE}" type="slidenum">
              <a:rPr lang="fr-CH" smtClean="0"/>
              <a:t>‹#›</a:t>
            </a:fld>
            <a:endParaRPr lang="fr-CH"/>
          </a:p>
        </p:txBody>
      </p:sp>
    </p:spTree>
    <p:extLst>
      <p:ext uri="{BB962C8B-B14F-4D97-AF65-F5344CB8AC3E}">
        <p14:creationId xmlns:p14="http://schemas.microsoft.com/office/powerpoint/2010/main" val="3424670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270D5762-9FA2-4D88-B8FF-9E302EEF6FFE}" type="slidenum">
              <a:rPr lang="fr-CH" smtClean="0"/>
              <a:t>‹#›</a:t>
            </a:fld>
            <a:endParaRPr lang="fr-CH"/>
          </a:p>
        </p:txBody>
      </p:sp>
    </p:spTree>
    <p:extLst>
      <p:ext uri="{BB962C8B-B14F-4D97-AF65-F5344CB8AC3E}">
        <p14:creationId xmlns:p14="http://schemas.microsoft.com/office/powerpoint/2010/main" val="25854883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fr-C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270D5762-9FA2-4D88-B8FF-9E302EEF6FFE}" type="slidenum">
              <a:rPr lang="fr-CH" smtClean="0"/>
              <a:t>‹#›</a:t>
            </a:fld>
            <a:endParaRPr lang="fr-CH"/>
          </a:p>
        </p:txBody>
      </p:sp>
    </p:spTree>
    <p:extLst>
      <p:ext uri="{BB962C8B-B14F-4D97-AF65-F5344CB8AC3E}">
        <p14:creationId xmlns:p14="http://schemas.microsoft.com/office/powerpoint/2010/main" val="38545507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061633" y="336551"/>
            <a:ext cx="8331200" cy="828675"/>
          </a:xfrm>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6197600" y="1600200"/>
            <a:ext cx="5384800" cy="21859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6197600" y="3938589"/>
            <a:ext cx="5384800" cy="21875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1346939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49" name="Title Text"/>
          <p:cNvSpPr txBox="1">
            <a:spLocks noGrp="1"/>
          </p:cNvSpPr>
          <p:nvPr>
            <p:ph type="title"/>
          </p:nvPr>
        </p:nvSpPr>
        <p:spPr>
          <a:xfrm>
            <a:off x="2193727" y="312539"/>
            <a:ext cx="7804547" cy="1518047"/>
          </a:xfrm>
          <a:prstGeom prst="rect">
            <a:avLst/>
          </a:prstGeom>
        </p:spPr>
        <p:txBody>
          <a:bodyPr lIns="71437" tIns="71437" rIns="71437" bIns="71437" anchor="ctr"/>
          <a:lstStyle>
            <a:lvl1pPr algn="ctr" defTabSz="410766">
              <a:lnSpc>
                <a:spcPct val="100000"/>
              </a:lnSpc>
              <a:defRPr sz="5600" b="0" spc="0">
                <a:latin typeface="Helvetica Light"/>
                <a:ea typeface="Helvetica Light"/>
                <a:cs typeface="Helvetica Light"/>
                <a:sym typeface="Helvetica Light"/>
              </a:defRPr>
            </a:lvl1pPr>
          </a:lstStyle>
          <a:p>
            <a:r>
              <a:t>Title Text</a:t>
            </a:r>
          </a:p>
        </p:txBody>
      </p:sp>
      <p:sp>
        <p:nvSpPr>
          <p:cNvPr id="150" name="Body Level One…"/>
          <p:cNvSpPr txBox="1">
            <a:spLocks noGrp="1"/>
          </p:cNvSpPr>
          <p:nvPr>
            <p:ph type="body" idx="1"/>
          </p:nvPr>
        </p:nvSpPr>
        <p:spPr>
          <a:xfrm>
            <a:off x="2193727" y="1830586"/>
            <a:ext cx="7804547" cy="4420196"/>
          </a:xfrm>
          <a:prstGeom prst="rect">
            <a:avLst/>
          </a:prstGeom>
        </p:spPr>
        <p:txBody>
          <a:bodyPr lIns="71437" tIns="71437" rIns="71437" bIns="71437" anchor="ctr"/>
          <a:lstStyle>
            <a:lvl1pPr marL="308681" indent="-308681" defTabSz="410766">
              <a:lnSpc>
                <a:spcPct val="100000"/>
              </a:lnSpc>
              <a:spcBef>
                <a:spcPts val="2950"/>
              </a:spcBef>
              <a:buSzPct val="75000"/>
              <a:defRPr sz="2500">
                <a:latin typeface="Helvetica Light"/>
                <a:ea typeface="Helvetica Light"/>
                <a:cs typeface="Helvetica Light"/>
                <a:sym typeface="Helvetica Light"/>
              </a:defRPr>
            </a:lvl1pPr>
            <a:lvl2pPr marL="530931" indent="-308681" defTabSz="410766">
              <a:lnSpc>
                <a:spcPct val="100000"/>
              </a:lnSpc>
              <a:spcBef>
                <a:spcPts val="2950"/>
              </a:spcBef>
              <a:buSzPct val="75000"/>
              <a:defRPr sz="2500">
                <a:latin typeface="Helvetica Light"/>
                <a:ea typeface="Helvetica Light"/>
                <a:cs typeface="Helvetica Light"/>
                <a:sym typeface="Helvetica Light"/>
              </a:defRPr>
            </a:lvl2pPr>
            <a:lvl3pPr marL="753181" indent="-308681" defTabSz="410766">
              <a:lnSpc>
                <a:spcPct val="100000"/>
              </a:lnSpc>
              <a:spcBef>
                <a:spcPts val="2950"/>
              </a:spcBef>
              <a:buSzPct val="75000"/>
              <a:defRPr sz="2500">
                <a:latin typeface="Helvetica Light"/>
                <a:ea typeface="Helvetica Light"/>
                <a:cs typeface="Helvetica Light"/>
                <a:sym typeface="Helvetica Light"/>
              </a:defRPr>
            </a:lvl3pPr>
            <a:lvl4pPr marL="975431" indent="-308681" defTabSz="410766">
              <a:lnSpc>
                <a:spcPct val="100000"/>
              </a:lnSpc>
              <a:spcBef>
                <a:spcPts val="2950"/>
              </a:spcBef>
              <a:buSzPct val="75000"/>
              <a:defRPr sz="2500">
                <a:latin typeface="Helvetica Light"/>
                <a:ea typeface="Helvetica Light"/>
                <a:cs typeface="Helvetica Light"/>
                <a:sym typeface="Helvetica Light"/>
              </a:defRPr>
            </a:lvl4pPr>
            <a:lvl5pPr marL="1197681" indent="-308681" defTabSz="410766">
              <a:lnSpc>
                <a:spcPct val="100000"/>
              </a:lnSpc>
              <a:spcBef>
                <a:spcPts val="2950"/>
              </a:spcBef>
              <a:buSzPct val="75000"/>
              <a:defRPr sz="2500">
                <a:latin typeface="Helvetica Light"/>
                <a:ea typeface="Helvetica Light"/>
                <a:cs typeface="Helvetica Light"/>
                <a:sym typeface="Helvetica Light"/>
              </a:defRPr>
            </a:lvl5pPr>
          </a:lstStyle>
          <a:p>
            <a:r>
              <a:t>Body Level One</a:t>
            </a:r>
          </a:p>
          <a:p>
            <a:pPr lvl="1"/>
            <a:r>
              <a:t>Body Level Two</a:t>
            </a:r>
          </a:p>
          <a:p>
            <a:pPr lvl="2"/>
            <a:r>
              <a:t>Body Level Three</a:t>
            </a:r>
          </a:p>
          <a:p>
            <a:pPr lvl="3"/>
            <a:r>
              <a:t>Body Level Four</a:t>
            </a:r>
          </a:p>
          <a:p>
            <a:pPr lvl="4"/>
            <a:r>
              <a:t>Body Level Five</a:t>
            </a:r>
          </a:p>
        </p:txBody>
      </p:sp>
      <p:sp>
        <p:nvSpPr>
          <p:cNvPr id="151" name="Slide Number"/>
          <p:cNvSpPr txBox="1">
            <a:spLocks noGrp="1"/>
          </p:cNvSpPr>
          <p:nvPr>
            <p:ph type="sldNum" sz="quarter" idx="2"/>
          </p:nvPr>
        </p:nvSpPr>
        <p:spPr>
          <a:xfrm>
            <a:off x="5967907" y="6505277"/>
            <a:ext cx="247257" cy="255588"/>
          </a:xfrm>
          <a:prstGeom prst="rect">
            <a:avLst/>
          </a:prstGeom>
        </p:spPr>
        <p:txBody>
          <a:bodyPr lIns="71437" tIns="71437" rIns="71437" bIns="71437" anchor="t"/>
          <a:lstStyle>
            <a:lvl1pPr defTabSz="410766">
              <a:defRPr sz="1200">
                <a:latin typeface="Helvetica Light"/>
                <a:ea typeface="Helvetica Light"/>
                <a:cs typeface="Helvetica Light"/>
                <a:sym typeface="Helvetica Light"/>
              </a:defRPr>
            </a:lvl1pPr>
          </a:lstStyle>
          <a:p>
            <a:fld id="{86CB4B4D-7CA3-9044-876B-883B54F8677D}" type="slidenum">
              <a:t>‹#›</a:t>
            </a:fld>
            <a:endParaRPr/>
          </a:p>
        </p:txBody>
      </p:sp>
    </p:spTree>
    <p:extLst>
      <p:ext uri="{BB962C8B-B14F-4D97-AF65-F5344CB8AC3E}">
        <p14:creationId xmlns:p14="http://schemas.microsoft.com/office/powerpoint/2010/main" val="251467895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270D5762-9FA2-4D88-B8FF-9E302EEF6FFE}" type="slidenum">
              <a:rPr lang="fr-CH" smtClean="0"/>
              <a:t>‹#›</a:t>
            </a:fld>
            <a:endParaRPr lang="fr-CH"/>
          </a:p>
        </p:txBody>
      </p:sp>
    </p:spTree>
    <p:extLst>
      <p:ext uri="{BB962C8B-B14F-4D97-AF65-F5344CB8AC3E}">
        <p14:creationId xmlns:p14="http://schemas.microsoft.com/office/powerpoint/2010/main" val="3655358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C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270D5762-9FA2-4D88-B8FF-9E302EEF6FFE}" type="slidenum">
              <a:rPr lang="fr-CH" smtClean="0"/>
              <a:t>‹#›</a:t>
            </a:fld>
            <a:endParaRPr lang="fr-CH"/>
          </a:p>
        </p:txBody>
      </p:sp>
    </p:spTree>
    <p:extLst>
      <p:ext uri="{BB962C8B-B14F-4D97-AF65-F5344CB8AC3E}">
        <p14:creationId xmlns:p14="http://schemas.microsoft.com/office/powerpoint/2010/main" val="1060496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Date Placeholder 4"/>
          <p:cNvSpPr>
            <a:spLocks noGrp="1"/>
          </p:cNvSpPr>
          <p:nvPr>
            <p:ph type="dt" sz="half" idx="10"/>
          </p:nvPr>
        </p:nvSpPr>
        <p:spPr/>
        <p:txBody>
          <a:bodyPr/>
          <a:lstStyle/>
          <a:p>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270D5762-9FA2-4D88-B8FF-9E302EEF6FFE}" type="slidenum">
              <a:rPr lang="fr-CH" smtClean="0"/>
              <a:t>‹#›</a:t>
            </a:fld>
            <a:endParaRPr lang="fr-CH"/>
          </a:p>
        </p:txBody>
      </p:sp>
    </p:spTree>
    <p:extLst>
      <p:ext uri="{BB962C8B-B14F-4D97-AF65-F5344CB8AC3E}">
        <p14:creationId xmlns:p14="http://schemas.microsoft.com/office/powerpoint/2010/main" val="3710598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fr-C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7" name="Date Placeholder 6"/>
          <p:cNvSpPr>
            <a:spLocks noGrp="1"/>
          </p:cNvSpPr>
          <p:nvPr>
            <p:ph type="dt" sz="half" idx="10"/>
          </p:nvPr>
        </p:nvSpPr>
        <p:spPr/>
        <p:txBody>
          <a:bodyPr/>
          <a:lstStyle/>
          <a:p>
            <a:endParaRPr lang="fr-CH"/>
          </a:p>
        </p:txBody>
      </p:sp>
      <p:sp>
        <p:nvSpPr>
          <p:cNvPr id="8" name="Footer Placeholder 7"/>
          <p:cNvSpPr>
            <a:spLocks noGrp="1"/>
          </p:cNvSpPr>
          <p:nvPr>
            <p:ph type="ftr" sz="quarter" idx="11"/>
          </p:nvPr>
        </p:nvSpPr>
        <p:spPr/>
        <p:txBody>
          <a:bodyPr/>
          <a:lstStyle/>
          <a:p>
            <a:endParaRPr lang="fr-CH"/>
          </a:p>
        </p:txBody>
      </p:sp>
      <p:sp>
        <p:nvSpPr>
          <p:cNvPr id="9" name="Slide Number Placeholder 8"/>
          <p:cNvSpPr>
            <a:spLocks noGrp="1"/>
          </p:cNvSpPr>
          <p:nvPr>
            <p:ph type="sldNum" sz="quarter" idx="12"/>
          </p:nvPr>
        </p:nvSpPr>
        <p:spPr/>
        <p:txBody>
          <a:bodyPr/>
          <a:lstStyle/>
          <a:p>
            <a:fld id="{270D5762-9FA2-4D88-B8FF-9E302EEF6FFE}" type="slidenum">
              <a:rPr lang="fr-CH" smtClean="0"/>
              <a:t>‹#›</a:t>
            </a:fld>
            <a:endParaRPr lang="fr-CH"/>
          </a:p>
        </p:txBody>
      </p:sp>
    </p:spTree>
    <p:extLst>
      <p:ext uri="{BB962C8B-B14F-4D97-AF65-F5344CB8AC3E}">
        <p14:creationId xmlns:p14="http://schemas.microsoft.com/office/powerpoint/2010/main" val="3703623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Date Placeholder 2"/>
          <p:cNvSpPr>
            <a:spLocks noGrp="1"/>
          </p:cNvSpPr>
          <p:nvPr>
            <p:ph type="dt" sz="half" idx="10"/>
          </p:nvPr>
        </p:nvSpPr>
        <p:spPr/>
        <p:txBody>
          <a:bodyPr/>
          <a:lstStyle/>
          <a:p>
            <a:endParaRPr lang="fr-CH"/>
          </a:p>
        </p:txBody>
      </p:sp>
      <p:sp>
        <p:nvSpPr>
          <p:cNvPr id="4" name="Footer Placeholder 3"/>
          <p:cNvSpPr>
            <a:spLocks noGrp="1"/>
          </p:cNvSpPr>
          <p:nvPr>
            <p:ph type="ftr" sz="quarter" idx="11"/>
          </p:nvPr>
        </p:nvSpPr>
        <p:spPr/>
        <p:txBody>
          <a:bodyPr/>
          <a:lstStyle/>
          <a:p>
            <a:endParaRPr lang="fr-CH"/>
          </a:p>
        </p:txBody>
      </p:sp>
      <p:sp>
        <p:nvSpPr>
          <p:cNvPr id="5" name="Slide Number Placeholder 4"/>
          <p:cNvSpPr>
            <a:spLocks noGrp="1"/>
          </p:cNvSpPr>
          <p:nvPr>
            <p:ph type="sldNum" sz="quarter" idx="12"/>
          </p:nvPr>
        </p:nvSpPr>
        <p:spPr/>
        <p:txBody>
          <a:bodyPr/>
          <a:lstStyle/>
          <a:p>
            <a:fld id="{270D5762-9FA2-4D88-B8FF-9E302EEF6FFE}" type="slidenum">
              <a:rPr lang="fr-CH" smtClean="0"/>
              <a:t>‹#›</a:t>
            </a:fld>
            <a:endParaRPr lang="fr-CH"/>
          </a:p>
        </p:txBody>
      </p:sp>
    </p:spTree>
    <p:extLst>
      <p:ext uri="{BB962C8B-B14F-4D97-AF65-F5344CB8AC3E}">
        <p14:creationId xmlns:p14="http://schemas.microsoft.com/office/powerpoint/2010/main" val="513209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fr-CH"/>
          </a:p>
        </p:txBody>
      </p:sp>
      <p:sp>
        <p:nvSpPr>
          <p:cNvPr id="3" name="Footer Placeholder 2"/>
          <p:cNvSpPr>
            <a:spLocks noGrp="1"/>
          </p:cNvSpPr>
          <p:nvPr>
            <p:ph type="ftr" sz="quarter" idx="11"/>
          </p:nvPr>
        </p:nvSpPr>
        <p:spPr/>
        <p:txBody>
          <a:bodyPr/>
          <a:lstStyle/>
          <a:p>
            <a:endParaRPr lang="fr-CH"/>
          </a:p>
        </p:txBody>
      </p:sp>
      <p:sp>
        <p:nvSpPr>
          <p:cNvPr id="4" name="Slide Number Placeholder 3"/>
          <p:cNvSpPr>
            <a:spLocks noGrp="1"/>
          </p:cNvSpPr>
          <p:nvPr>
            <p:ph type="sldNum" sz="quarter" idx="12"/>
          </p:nvPr>
        </p:nvSpPr>
        <p:spPr/>
        <p:txBody>
          <a:bodyPr/>
          <a:lstStyle/>
          <a:p>
            <a:fld id="{270D5762-9FA2-4D88-B8FF-9E302EEF6FFE}" type="slidenum">
              <a:rPr lang="fr-CH" smtClean="0"/>
              <a:t>‹#›</a:t>
            </a:fld>
            <a:endParaRPr lang="fr-CH"/>
          </a:p>
        </p:txBody>
      </p:sp>
    </p:spTree>
    <p:extLst>
      <p:ext uri="{BB962C8B-B14F-4D97-AF65-F5344CB8AC3E}">
        <p14:creationId xmlns:p14="http://schemas.microsoft.com/office/powerpoint/2010/main" val="911889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270D5762-9FA2-4D88-B8FF-9E302EEF6FFE}" type="slidenum">
              <a:rPr lang="fr-CH" smtClean="0"/>
              <a:t>‹#›</a:t>
            </a:fld>
            <a:endParaRPr lang="fr-CH"/>
          </a:p>
        </p:txBody>
      </p:sp>
    </p:spTree>
    <p:extLst>
      <p:ext uri="{BB962C8B-B14F-4D97-AF65-F5344CB8AC3E}">
        <p14:creationId xmlns:p14="http://schemas.microsoft.com/office/powerpoint/2010/main" val="2266032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270D5762-9FA2-4D88-B8FF-9E302EEF6FFE}" type="slidenum">
              <a:rPr lang="fr-CH" smtClean="0"/>
              <a:t>‹#›</a:t>
            </a:fld>
            <a:endParaRPr lang="fr-CH"/>
          </a:p>
        </p:txBody>
      </p:sp>
    </p:spTree>
    <p:extLst>
      <p:ext uri="{BB962C8B-B14F-4D97-AF65-F5344CB8AC3E}">
        <p14:creationId xmlns:p14="http://schemas.microsoft.com/office/powerpoint/2010/main" val="40520724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C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C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0D5762-9FA2-4D88-B8FF-9E302EEF6FFE}" type="slidenum">
              <a:rPr lang="fr-CH" smtClean="0"/>
              <a:t>‹#›</a:t>
            </a:fld>
            <a:endParaRPr lang="fr-CH"/>
          </a:p>
        </p:txBody>
      </p:sp>
    </p:spTree>
    <p:extLst>
      <p:ext uri="{BB962C8B-B14F-4D97-AF65-F5344CB8AC3E}">
        <p14:creationId xmlns:p14="http://schemas.microsoft.com/office/powerpoint/2010/main" val="1602102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 id="2147483663"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28.jpe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2.jpeg"/><Relationship Id="rId7" Type="http://schemas.openxmlformats.org/officeDocument/2006/relationships/image" Target="../media/image36.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8.jpeg"/><Relationship Id="rId7" Type="http://schemas.openxmlformats.org/officeDocument/2006/relationships/image" Target="../media/image42.jpeg"/><Relationship Id="rId2" Type="http://schemas.openxmlformats.org/officeDocument/2006/relationships/image" Target="../media/image37.jpeg"/><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media/image40.emf"/><Relationship Id="rId4" Type="http://schemas.openxmlformats.org/officeDocument/2006/relationships/image" Target="../media/image39.emf"/></Relationships>
</file>

<file path=ppt/slides/_rels/slide1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8.tmp"/><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9.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13.xml"/><Relationship Id="rId5" Type="http://schemas.openxmlformats.org/officeDocument/2006/relationships/image" Target="../media/image64.jpeg"/><Relationship Id="rId4" Type="http://schemas.openxmlformats.org/officeDocument/2006/relationships/hyperlink" Target="https://doi.org/10.1016/j.nima.2018.04.033"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3.xml"/><Relationship Id="rId4" Type="http://schemas.openxmlformats.org/officeDocument/2006/relationships/image" Target="../media/image67.jpeg"/></Relationships>
</file>

<file path=ppt/slides/_rels/slide29.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2.xml"/><Relationship Id="rId6" Type="http://schemas.openxmlformats.org/officeDocument/2006/relationships/image" Target="../media/image18.jpeg"/><Relationship Id="rId5" Type="http://schemas.openxmlformats.org/officeDocument/2006/relationships/image" Target="../media/image2.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DB5179B8-8989-0639-1878-2CC53A6875D5}"/>
              </a:ext>
            </a:extLst>
          </p:cNvPr>
          <p:cNvSpPr txBox="1"/>
          <p:nvPr/>
        </p:nvSpPr>
        <p:spPr>
          <a:xfrm>
            <a:off x="6995051" y="788294"/>
            <a:ext cx="4840010" cy="1807305"/>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dirty="0">
                <a:latin typeface="Comic Sans MS" panose="030F0702030302020204" pitchFamily="66" charset="0"/>
                <a:ea typeface="+mj-ea"/>
                <a:cs typeface="+mj-cs"/>
              </a:rPr>
              <a:t>Micromegas detectors </a:t>
            </a:r>
          </a:p>
        </p:txBody>
      </p:sp>
      <p:pic>
        <p:nvPicPr>
          <p:cNvPr id="7" name="Picture 7">
            <a:extLst>
              <a:ext uri="{FF2B5EF4-FFF2-40B4-BE49-F238E27FC236}">
                <a16:creationId xmlns:a16="http://schemas.microsoft.com/office/drawing/2014/main" id="{285980E0-177C-C3A6-7E17-D3A8DBE239C4}"/>
              </a:ext>
            </a:extLst>
          </p:cNvPr>
          <p:cNvPicPr>
            <a:picLocks noChangeAspect="1" noChangeArrowheads="1"/>
          </p:cNvPicPr>
          <p:nvPr/>
        </p:nvPicPr>
        <p:blipFill rotWithShape="1">
          <a:blip r:embed="rId2" cstate="print"/>
          <a:srcRect l="22988" r="10120"/>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p:spPr>
      </p:pic>
      <p:sp>
        <p:nvSpPr>
          <p:cNvPr id="3" name="Content Placeholder 2"/>
          <p:cNvSpPr>
            <a:spLocks noGrp="1"/>
          </p:cNvSpPr>
          <p:nvPr>
            <p:ph idx="1"/>
          </p:nvPr>
        </p:nvSpPr>
        <p:spPr>
          <a:xfrm>
            <a:off x="6345346" y="2898781"/>
            <a:ext cx="4840010" cy="2250735"/>
          </a:xfrm>
        </p:spPr>
        <p:txBody>
          <a:bodyPr vert="horz" lIns="91440" tIns="45720" rIns="91440" bIns="45720" rtlCol="0">
            <a:normAutofit/>
          </a:bodyPr>
          <a:lstStyle/>
          <a:p>
            <a:r>
              <a:rPr lang="en-US" sz="2000" dirty="0">
                <a:latin typeface="Comic Sans MS" panose="030F0702030302020204" pitchFamily="66" charset="0"/>
              </a:rPr>
              <a:t>MPGD situation at the end of the nineties</a:t>
            </a:r>
          </a:p>
          <a:p>
            <a:r>
              <a:rPr lang="en-US" sz="2000" dirty="0">
                <a:latin typeface="Comic Sans MS" panose="030F0702030302020204" pitchFamily="66" charset="0"/>
              </a:rPr>
              <a:t>Initial Micromegas and evolutions</a:t>
            </a:r>
          </a:p>
          <a:p>
            <a:r>
              <a:rPr lang="en-US" sz="2000" dirty="0">
                <a:latin typeface="Comic Sans MS" panose="030F0702030302020204" pitchFamily="66" charset="0"/>
                <a:sym typeface="Wingdings" panose="05000000000000000000" pitchFamily="2" charset="2"/>
              </a:rPr>
              <a:t>Introduction of resistive layers</a:t>
            </a:r>
          </a:p>
          <a:p>
            <a:r>
              <a:rPr lang="en-US" sz="2000" dirty="0">
                <a:latin typeface="Comic Sans MS" panose="030F0702030302020204" pitchFamily="66" charset="0"/>
                <a:sym typeface="Wingdings" panose="05000000000000000000" pitchFamily="2" charset="2"/>
              </a:rPr>
              <a:t>Micromegas today</a:t>
            </a:r>
            <a:endParaRPr lang="en-US" sz="2000" dirty="0">
              <a:latin typeface="Comic Sans MS" panose="030F0702030302020204" pitchFamily="66" charset="0"/>
            </a:endParaRPr>
          </a:p>
          <a:p>
            <a:endParaRPr lang="en-US" sz="2000" dirty="0"/>
          </a:p>
        </p:txBody>
      </p:sp>
      <p:sp>
        <p:nvSpPr>
          <p:cNvPr id="4" name="Slide Number Placeholder 3"/>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defRPr/>
            </a:pPr>
            <a:fld id="{270D5762-9FA2-4D88-B8FF-9E302EEF6FFE}" type="slidenum">
              <a:rPr lang="en-US" smtClean="0">
                <a:solidFill>
                  <a:prstClr val="black">
                    <a:tint val="75000"/>
                  </a:prstClr>
                </a:solidFill>
                <a:latin typeface="Calibri" panose="020F0502020204030204"/>
              </a:rPr>
              <a:pPr>
                <a:spcAft>
                  <a:spcPts val="600"/>
                </a:spcAft>
                <a:defRPr/>
              </a:pPr>
              <a:t>1</a:t>
            </a:fld>
            <a:endParaRPr 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38131845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C6103E2-8EE3-18E5-1757-27D47DAB2CF6}"/>
              </a:ext>
            </a:extLst>
          </p:cNvPr>
          <p:cNvSpPr>
            <a:spLocks noGrp="1"/>
          </p:cNvSpPr>
          <p:nvPr>
            <p:ph type="sldNum" sz="quarter" idx="12"/>
          </p:nvPr>
        </p:nvSpPr>
        <p:spPr/>
        <p:txBody>
          <a:bodyPr/>
          <a:lstStyle/>
          <a:p>
            <a:fld id="{270D5762-9FA2-4D88-B8FF-9E302EEF6FFE}" type="slidenum">
              <a:rPr lang="fr-CH" smtClean="0"/>
              <a:t>10</a:t>
            </a:fld>
            <a:endParaRPr lang="fr-CH"/>
          </a:p>
        </p:txBody>
      </p:sp>
      <p:pic>
        <p:nvPicPr>
          <p:cNvPr id="5" name="Picture 5" descr="microprocess">
            <a:extLst>
              <a:ext uri="{FF2B5EF4-FFF2-40B4-BE49-F238E27FC236}">
                <a16:creationId xmlns:a16="http://schemas.microsoft.com/office/drawing/2014/main" id="{64BCD312-5313-1C8A-8EDB-04C541FFEB8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553903" y="1305471"/>
            <a:ext cx="4013100" cy="3123546"/>
          </a:xfrm>
        </p:spPr>
      </p:pic>
      <p:pic>
        <p:nvPicPr>
          <p:cNvPr id="6" name="Picture 12" descr="P1140019">
            <a:extLst>
              <a:ext uri="{FF2B5EF4-FFF2-40B4-BE49-F238E27FC236}">
                <a16:creationId xmlns:a16="http://schemas.microsoft.com/office/drawing/2014/main" id="{D35008AF-9D5A-643F-2C44-975D364CAD9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1262317" y="4815333"/>
            <a:ext cx="1888075" cy="1307129"/>
          </a:xfrm>
          <a:prstGeom prst="rect">
            <a:avLst/>
          </a:prstGeom>
        </p:spPr>
      </p:pic>
      <p:pic>
        <p:nvPicPr>
          <p:cNvPr id="7" name="Picture 7" descr="P1140022">
            <a:extLst>
              <a:ext uri="{FF2B5EF4-FFF2-40B4-BE49-F238E27FC236}">
                <a16:creationId xmlns:a16="http://schemas.microsoft.com/office/drawing/2014/main" id="{62048843-F21F-E000-36DD-1EE6E9180CD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a:xfrm>
            <a:off x="7326670" y="4008080"/>
            <a:ext cx="3556528" cy="2462213"/>
          </a:xfrm>
          <a:prstGeom prst="rect">
            <a:avLst/>
          </a:prstGeom>
        </p:spPr>
      </p:pic>
      <p:pic>
        <p:nvPicPr>
          <p:cNvPr id="8" name="Picture 15" descr="kabes_micromega">
            <a:extLst>
              <a:ext uri="{FF2B5EF4-FFF2-40B4-BE49-F238E27FC236}">
                <a16:creationId xmlns:a16="http://schemas.microsoft.com/office/drawing/2014/main" id="{32B2C49F-EEF2-1422-854E-F5540B1BF3F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a:xfrm>
            <a:off x="3696506" y="4701916"/>
            <a:ext cx="2313192" cy="1533965"/>
          </a:xfrm>
          <a:prstGeom prst="rect">
            <a:avLst/>
          </a:prstGeom>
        </p:spPr>
      </p:pic>
      <p:sp>
        <p:nvSpPr>
          <p:cNvPr id="9" name="TextBox 8">
            <a:extLst>
              <a:ext uri="{FF2B5EF4-FFF2-40B4-BE49-F238E27FC236}">
                <a16:creationId xmlns:a16="http://schemas.microsoft.com/office/drawing/2014/main" id="{C757F4A1-6FB8-9FA6-06B6-44C0F74B5101}"/>
              </a:ext>
            </a:extLst>
          </p:cNvPr>
          <p:cNvSpPr txBox="1"/>
          <p:nvPr/>
        </p:nvSpPr>
        <p:spPr>
          <a:xfrm>
            <a:off x="7335611" y="5749623"/>
            <a:ext cx="809837" cy="369332"/>
          </a:xfrm>
          <a:prstGeom prst="rect">
            <a:avLst/>
          </a:prstGeom>
          <a:noFill/>
        </p:spPr>
        <p:txBody>
          <a:bodyPr wrap="none" rtlCol="0">
            <a:spAutoFit/>
          </a:bodyPr>
          <a:lstStyle/>
          <a:p>
            <a:r>
              <a:rPr lang="en-US" dirty="0">
                <a:latin typeface="Comic Sans MS" panose="030F0702030302020204" pitchFamily="66" charset="0"/>
              </a:rPr>
              <a:t>CAST</a:t>
            </a:r>
            <a:endParaRPr lang="en-GB" dirty="0">
              <a:latin typeface="Comic Sans MS" panose="030F0702030302020204" pitchFamily="66" charset="0"/>
            </a:endParaRPr>
          </a:p>
        </p:txBody>
      </p:sp>
      <p:sp>
        <p:nvSpPr>
          <p:cNvPr id="11" name="TextBox 10">
            <a:extLst>
              <a:ext uri="{FF2B5EF4-FFF2-40B4-BE49-F238E27FC236}">
                <a16:creationId xmlns:a16="http://schemas.microsoft.com/office/drawing/2014/main" id="{43BF8425-5BB7-252A-DF53-CCCE0C0BBD49}"/>
              </a:ext>
            </a:extLst>
          </p:cNvPr>
          <p:cNvSpPr txBox="1"/>
          <p:nvPr/>
        </p:nvSpPr>
        <p:spPr>
          <a:xfrm>
            <a:off x="4237933" y="6191097"/>
            <a:ext cx="944489" cy="369332"/>
          </a:xfrm>
          <a:prstGeom prst="rect">
            <a:avLst/>
          </a:prstGeom>
          <a:noFill/>
        </p:spPr>
        <p:txBody>
          <a:bodyPr wrap="none" rtlCol="0">
            <a:spAutoFit/>
          </a:bodyPr>
          <a:lstStyle/>
          <a:p>
            <a:r>
              <a:rPr lang="en-US" dirty="0">
                <a:latin typeface="Comic Sans MS" panose="030F0702030302020204" pitchFamily="66" charset="0"/>
              </a:rPr>
              <a:t>KABES</a:t>
            </a:r>
            <a:endParaRPr lang="en-GB" dirty="0">
              <a:latin typeface="Comic Sans MS" panose="030F0702030302020204" pitchFamily="66" charset="0"/>
            </a:endParaRPr>
          </a:p>
        </p:txBody>
      </p:sp>
      <p:sp>
        <p:nvSpPr>
          <p:cNvPr id="12" name="Title 1">
            <a:extLst>
              <a:ext uri="{FF2B5EF4-FFF2-40B4-BE49-F238E27FC236}">
                <a16:creationId xmlns:a16="http://schemas.microsoft.com/office/drawing/2014/main" id="{4F370A6B-94B2-C515-A2D8-F325B5259107}"/>
              </a:ext>
            </a:extLst>
          </p:cNvPr>
          <p:cNvSpPr>
            <a:spLocks noGrp="1"/>
          </p:cNvSpPr>
          <p:nvPr>
            <p:ph type="title"/>
          </p:nvPr>
        </p:nvSpPr>
        <p:spPr>
          <a:xfrm>
            <a:off x="1277566" y="203897"/>
            <a:ext cx="9542833" cy="828675"/>
          </a:xfrm>
        </p:spPr>
        <p:txBody>
          <a:bodyPr>
            <a:noAutofit/>
          </a:bodyPr>
          <a:lstStyle/>
          <a:p>
            <a:pPr algn="ctr"/>
            <a:r>
              <a:rPr lang="en-US" sz="3200" dirty="0">
                <a:solidFill>
                  <a:srgbClr val="00B0F0"/>
                </a:solidFill>
                <a:latin typeface="Comic Sans MS" panose="030F0702030302020204" pitchFamily="66" charset="0"/>
              </a:rPr>
              <a:t>2001 Second evolution (CERN)</a:t>
            </a:r>
            <a:br>
              <a:rPr lang="en-US" sz="3200" dirty="0">
                <a:solidFill>
                  <a:srgbClr val="00B0F0"/>
                </a:solidFill>
                <a:latin typeface="Comic Sans MS" panose="030F0702030302020204" pitchFamily="66" charset="0"/>
              </a:rPr>
            </a:br>
            <a:r>
              <a:rPr lang="en-US" sz="3200" dirty="0">
                <a:solidFill>
                  <a:srgbClr val="00B0F0"/>
                </a:solidFill>
                <a:latin typeface="Comic Sans MS" panose="030F0702030302020204" pitchFamily="66" charset="0"/>
                <a:sym typeface="Wingdings" panose="05000000000000000000" pitchFamily="2" charset="2"/>
              </a:rPr>
              <a:t></a:t>
            </a:r>
            <a:r>
              <a:rPr lang="en-US" sz="3200" dirty="0">
                <a:solidFill>
                  <a:srgbClr val="00B0F0"/>
                </a:solidFill>
                <a:latin typeface="Comic Sans MS" panose="030F0702030302020204" pitchFamily="66" charset="0"/>
              </a:rPr>
              <a:t>  Dots on mesh</a:t>
            </a:r>
            <a:endParaRPr lang="en-GB" sz="3200" dirty="0">
              <a:solidFill>
                <a:srgbClr val="00B0F0"/>
              </a:solidFill>
              <a:latin typeface="Comic Sans MS" panose="030F0702030302020204" pitchFamily="66" charset="0"/>
            </a:endParaRPr>
          </a:p>
        </p:txBody>
      </p:sp>
      <p:sp>
        <p:nvSpPr>
          <p:cNvPr id="2" name="TextBox 1">
            <a:extLst>
              <a:ext uri="{FF2B5EF4-FFF2-40B4-BE49-F238E27FC236}">
                <a16:creationId xmlns:a16="http://schemas.microsoft.com/office/drawing/2014/main" id="{888F1E41-9C9F-6D88-BBBF-D2A7C10B2B16}"/>
              </a:ext>
            </a:extLst>
          </p:cNvPr>
          <p:cNvSpPr txBox="1"/>
          <p:nvPr/>
        </p:nvSpPr>
        <p:spPr>
          <a:xfrm>
            <a:off x="7315200" y="1305471"/>
            <a:ext cx="3582363" cy="2462213"/>
          </a:xfrm>
          <a:prstGeom prst="rect">
            <a:avLst/>
          </a:prstGeom>
          <a:solidFill>
            <a:srgbClr val="FFC000"/>
          </a:solidFill>
        </p:spPr>
        <p:txBody>
          <a:bodyPr wrap="square" rtlCol="0">
            <a:spAutoFit/>
          </a:bodyPr>
          <a:lstStyle/>
          <a:p>
            <a:r>
              <a:rPr lang="en-US" sz="1400" dirty="0">
                <a:latin typeface="Comic Sans MS" panose="030F0702030302020204" pitchFamily="66" charset="0"/>
              </a:rPr>
              <a:t>-Copper Mesh done by photolithography</a:t>
            </a:r>
          </a:p>
          <a:p>
            <a:endParaRPr lang="en-US" sz="1400" dirty="0">
              <a:latin typeface="Comic Sans MS" panose="030F0702030302020204" pitchFamily="66" charset="0"/>
            </a:endParaRPr>
          </a:p>
          <a:p>
            <a:r>
              <a:rPr lang="en-US" sz="1400" dirty="0">
                <a:latin typeface="Comic Sans MS" panose="030F0702030302020204" pitchFamily="66" charset="0"/>
              </a:rPr>
              <a:t>-Spacers are attached to the mesh and done by photolithography.</a:t>
            </a:r>
          </a:p>
          <a:p>
            <a:endParaRPr lang="en-US" sz="1400" dirty="0">
              <a:latin typeface="Comic Sans MS" panose="030F0702030302020204" pitchFamily="66" charset="0"/>
            </a:endParaRPr>
          </a:p>
          <a:p>
            <a:r>
              <a:rPr lang="en-US" sz="1400" dirty="0">
                <a:latin typeface="Comic Sans MS" panose="030F0702030302020204" pitchFamily="66" charset="0"/>
              </a:rPr>
              <a:t>-This structure is still fragile due to the thin copper mesh .</a:t>
            </a:r>
          </a:p>
          <a:p>
            <a:endParaRPr lang="en-US" sz="1400" dirty="0">
              <a:latin typeface="Comic Sans MS" panose="030F0702030302020204" pitchFamily="66" charset="0"/>
            </a:endParaRPr>
          </a:p>
          <a:p>
            <a:r>
              <a:rPr lang="en-US" sz="1400" dirty="0">
                <a:latin typeface="Comic Sans MS" panose="030F0702030302020204" pitchFamily="66" charset="0"/>
              </a:rPr>
              <a:t>-Structure used for KABES and CAST </a:t>
            </a:r>
          </a:p>
          <a:p>
            <a:endParaRPr lang="en-US" sz="1400" dirty="0">
              <a:latin typeface="Comic Sans MS" panose="030F0702030302020204" pitchFamily="66" charset="0"/>
            </a:endParaRPr>
          </a:p>
          <a:p>
            <a:r>
              <a:rPr lang="en-US" sz="1400" dirty="0">
                <a:latin typeface="Comic Sans MS" panose="030F0702030302020204" pitchFamily="66" charset="0"/>
              </a:rPr>
              <a:t>-30cm x30cm challenging</a:t>
            </a:r>
            <a:endParaRPr lang="fr-CH" sz="1400" dirty="0">
              <a:latin typeface="Comic Sans MS" panose="030F0702030302020204" pitchFamily="66" charset="0"/>
            </a:endParaRPr>
          </a:p>
        </p:txBody>
      </p:sp>
    </p:spTree>
    <p:extLst>
      <p:ext uri="{BB962C8B-B14F-4D97-AF65-F5344CB8AC3E}">
        <p14:creationId xmlns:p14="http://schemas.microsoft.com/office/powerpoint/2010/main" val="35699843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831" y="79802"/>
            <a:ext cx="10278338" cy="954107"/>
          </a:xfrm>
          <a:prstGeom prst="rect">
            <a:avLst/>
          </a:prstGeom>
          <a:noFill/>
        </p:spPr>
        <p:txBody>
          <a:bodyPr wrap="square" rtlCol="0">
            <a:spAutoFit/>
          </a:bodyPr>
          <a:lstStyle/>
          <a:p>
            <a:pPr algn="ctr"/>
            <a:r>
              <a:rPr lang="en-GB" sz="2800" dirty="0">
                <a:solidFill>
                  <a:srgbClr val="00B0F0"/>
                </a:solidFill>
                <a:latin typeface="Comic Sans MS" panose="030F0702030302020204" pitchFamily="66" charset="0"/>
              </a:rPr>
              <a:t>Right after with similar process </a:t>
            </a:r>
            <a:r>
              <a:rPr lang="en-GB" sz="2800" dirty="0">
                <a:solidFill>
                  <a:srgbClr val="00B0F0"/>
                </a:solidFill>
                <a:latin typeface="Comic Sans MS" panose="030F0702030302020204" pitchFamily="66" charset="0"/>
                <a:sym typeface="Wingdings" panose="05000000000000000000" pitchFamily="2" charset="2"/>
              </a:rPr>
              <a:t></a:t>
            </a:r>
            <a:r>
              <a:rPr lang="en-GB" sz="2800" dirty="0">
                <a:solidFill>
                  <a:srgbClr val="00B0F0"/>
                </a:solidFill>
                <a:latin typeface="Comic Sans MS" panose="030F0702030302020204" pitchFamily="66" charset="0"/>
              </a:rPr>
              <a:t>Micro bulk</a:t>
            </a:r>
          </a:p>
          <a:p>
            <a:pPr algn="ctr"/>
            <a:r>
              <a:rPr lang="en-GB" sz="2800" dirty="0">
                <a:solidFill>
                  <a:srgbClr val="00B0F0"/>
                </a:solidFill>
                <a:latin typeface="Comic Sans MS" panose="030F0702030302020204" pitchFamily="66" charset="0"/>
              </a:rPr>
              <a:t> Yannis and CERN</a:t>
            </a:r>
          </a:p>
        </p:txBody>
      </p:sp>
      <p:sp>
        <p:nvSpPr>
          <p:cNvPr id="3" name="Rectangle 2"/>
          <p:cNvSpPr/>
          <p:nvPr/>
        </p:nvSpPr>
        <p:spPr>
          <a:xfrm>
            <a:off x="1905603" y="1198867"/>
            <a:ext cx="4905510" cy="369332"/>
          </a:xfrm>
          <a:prstGeom prst="rect">
            <a:avLst/>
          </a:prstGeom>
        </p:spPr>
        <p:txBody>
          <a:bodyPr wrap="none">
            <a:spAutoFit/>
          </a:bodyPr>
          <a:lstStyle/>
          <a:p>
            <a:r>
              <a:rPr lang="nb-NO" dirty="0">
                <a:latin typeface="Comic Sans MS" panose="030F0702030302020204" pitchFamily="66" charset="0"/>
              </a:rPr>
              <a:t>S Andriamonje </a:t>
            </a:r>
            <a:r>
              <a:rPr lang="nb-NO" i="1" dirty="0">
                <a:latin typeface="Comic Sans MS" panose="030F0702030302020204" pitchFamily="66" charset="0"/>
              </a:rPr>
              <a:t>et all</a:t>
            </a:r>
            <a:r>
              <a:rPr lang="nb-NO" dirty="0">
                <a:latin typeface="Comic Sans MS" panose="030F0702030302020204" pitchFamily="66" charset="0"/>
              </a:rPr>
              <a:t> 2010 </a:t>
            </a:r>
            <a:r>
              <a:rPr lang="nb-NO" i="1" dirty="0">
                <a:latin typeface="Comic Sans MS" panose="030F0702030302020204" pitchFamily="66" charset="0"/>
              </a:rPr>
              <a:t>JINST</a:t>
            </a:r>
            <a:r>
              <a:rPr lang="nb-NO" dirty="0">
                <a:latin typeface="Comic Sans MS" panose="030F0702030302020204" pitchFamily="66" charset="0"/>
              </a:rPr>
              <a:t> </a:t>
            </a:r>
            <a:r>
              <a:rPr lang="nb-NO" b="1" dirty="0">
                <a:latin typeface="Comic Sans MS" panose="030F0702030302020204" pitchFamily="66" charset="0"/>
              </a:rPr>
              <a:t>5</a:t>
            </a:r>
            <a:r>
              <a:rPr lang="nb-NO" dirty="0">
                <a:latin typeface="Comic Sans MS" panose="030F0702030302020204" pitchFamily="66" charset="0"/>
              </a:rPr>
              <a:t> P02001</a:t>
            </a:r>
            <a:endParaRPr lang="en-GB" dirty="0">
              <a:latin typeface="Comic Sans MS" panose="030F0702030302020204" pitchFamily="66" charset="0"/>
            </a:endParaRPr>
          </a:p>
        </p:txBody>
      </p:sp>
      <p:pic>
        <p:nvPicPr>
          <p:cNvPr id="4" name="Picture 3" descr="1748-0221_5_02_P02001.pdf - Mozilla Firefox"/>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063553" y="1484785"/>
            <a:ext cx="4589611" cy="1709553"/>
          </a:xfrm>
          <a:prstGeom prst="rect">
            <a:avLst/>
          </a:prstGeom>
        </p:spPr>
      </p:pic>
      <p:pic>
        <p:nvPicPr>
          <p:cNvPr id="6" name="Picture 5" descr="1748-0221_5_02_P02001.pdf - Mozilla Firefox"/>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302458" y="1400410"/>
            <a:ext cx="2826976" cy="2456830"/>
          </a:xfrm>
          <a:prstGeom prst="rect">
            <a:avLst/>
          </a:prstGeom>
        </p:spPr>
      </p:pic>
      <p:pic>
        <p:nvPicPr>
          <p:cNvPr id="7" name="Picture 6" descr="1748-0221_5_02_P02001.pdf - Mozilla Firefox"/>
          <p:cNvPicPr>
            <a:picLocks noChangeAspect="1"/>
          </p:cNvPicPr>
          <p:nvPr/>
        </p:nvPicPr>
        <p:blipFill rotWithShape="1">
          <a:blip r:embed="rId4" cstate="print">
            <a:extLst>
              <a:ext uri="{28A0092B-C50C-407E-A947-70E740481C1C}">
                <a14:useLocalDpi xmlns:a14="http://schemas.microsoft.com/office/drawing/2010/main" val="0"/>
              </a:ext>
            </a:extLst>
          </a:blip>
          <a:srcRect l="503" t="-13426" r="49503" b="13426"/>
          <a:stretch/>
        </p:blipFill>
        <p:spPr>
          <a:xfrm>
            <a:off x="1388583" y="3569320"/>
            <a:ext cx="3437827" cy="3074951"/>
          </a:xfrm>
          <a:prstGeom prst="rect">
            <a:avLst/>
          </a:prstGeom>
        </p:spPr>
      </p:pic>
      <p:sp>
        <p:nvSpPr>
          <p:cNvPr id="8" name="TextBox 7"/>
          <p:cNvSpPr txBox="1"/>
          <p:nvPr/>
        </p:nvSpPr>
        <p:spPr>
          <a:xfrm>
            <a:off x="5112643" y="4780118"/>
            <a:ext cx="2252949" cy="923330"/>
          </a:xfrm>
          <a:prstGeom prst="rect">
            <a:avLst/>
          </a:prstGeom>
          <a:noFill/>
          <a:ln>
            <a:solidFill>
              <a:srgbClr val="3333FF"/>
            </a:solidFill>
          </a:ln>
        </p:spPr>
        <p:txBody>
          <a:bodyPr wrap="square" rtlCol="0">
            <a:spAutoFit/>
          </a:bodyPr>
          <a:lstStyle/>
          <a:p>
            <a:r>
              <a:rPr lang="en-GB" dirty="0">
                <a:solidFill>
                  <a:srgbClr val="3333FF"/>
                </a:solidFill>
                <a:latin typeface="Comic Sans MS" panose="030F0702030302020204" pitchFamily="66" charset="0"/>
              </a:rPr>
              <a:t>Best energy resolution among MPGD</a:t>
            </a:r>
          </a:p>
        </p:txBody>
      </p:sp>
      <p:pic>
        <p:nvPicPr>
          <p:cNvPr id="10" name="Picture 3" descr="F:\Tv4.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04957" y="4250120"/>
            <a:ext cx="2591905" cy="1938655"/>
          </a:xfrm>
          <a:prstGeom prst="rect">
            <a:avLst/>
          </a:prstGeom>
          <a:noFill/>
          <a:extLst>
            <a:ext uri="{909E8E84-426E-40DD-AFC4-6F175D3DCCD1}">
              <a14:hiddenFill xmlns:a14="http://schemas.microsoft.com/office/drawing/2010/main">
                <a:solidFill>
                  <a:srgbClr val="FFFFFF"/>
                </a:solidFill>
              </a14:hiddenFill>
            </a:ext>
          </a:extLst>
        </p:spPr>
      </p:pic>
      <p:sp>
        <p:nvSpPr>
          <p:cNvPr id="12" name="Slide Number Placeholder 11"/>
          <p:cNvSpPr>
            <a:spLocks noGrp="1"/>
          </p:cNvSpPr>
          <p:nvPr>
            <p:ph type="sldNum" sz="quarter" idx="12"/>
          </p:nvPr>
        </p:nvSpPr>
        <p:spPr/>
        <p:txBody>
          <a:bodyPr/>
          <a:lstStyle/>
          <a:p>
            <a:fld id="{1B232A59-780E-4F56-B397-2B0B0C6727CE}" type="slidenum">
              <a:rPr lang="fr-FR" smtClean="0"/>
              <a:t>11</a:t>
            </a:fld>
            <a:endParaRPr lang="fr-FR"/>
          </a:p>
        </p:txBody>
      </p:sp>
      <p:sp>
        <p:nvSpPr>
          <p:cNvPr id="5" name="TextBox 4"/>
          <p:cNvSpPr txBox="1"/>
          <p:nvPr/>
        </p:nvSpPr>
        <p:spPr>
          <a:xfrm>
            <a:off x="1785558" y="3194337"/>
            <a:ext cx="5966698" cy="923330"/>
          </a:xfrm>
          <a:prstGeom prst="rect">
            <a:avLst/>
          </a:prstGeom>
          <a:noFill/>
        </p:spPr>
        <p:txBody>
          <a:bodyPr wrap="none" rtlCol="0">
            <a:spAutoFit/>
          </a:bodyPr>
          <a:lstStyle/>
          <a:p>
            <a:r>
              <a:rPr lang="en-GB" dirty="0">
                <a:latin typeface="Comic Sans MS" panose="030F0702030302020204" pitchFamily="66" charset="0"/>
              </a:rPr>
              <a:t>Same material as GEM (kapton + Cu)</a:t>
            </a:r>
          </a:p>
          <a:p>
            <a:r>
              <a:rPr lang="en-GB" dirty="0">
                <a:latin typeface="Comic Sans MS" panose="030F0702030302020204" pitchFamily="66" charset="0"/>
              </a:rPr>
              <a:t>Holes created etching copper and kapton (like a GEM)</a:t>
            </a:r>
          </a:p>
          <a:p>
            <a:r>
              <a:rPr lang="en-GB" dirty="0">
                <a:latin typeface="Comic Sans MS" panose="030F0702030302020204" pitchFamily="66" charset="0"/>
              </a:rPr>
              <a:t>Amplification in the small holes (field ~ uniform)</a:t>
            </a:r>
          </a:p>
        </p:txBody>
      </p:sp>
      <p:pic>
        <p:nvPicPr>
          <p:cNvPr id="11" name="Picture 9">
            <a:extLst>
              <a:ext uri="{FF2B5EF4-FFF2-40B4-BE49-F238E27FC236}">
                <a16:creationId xmlns:a16="http://schemas.microsoft.com/office/drawing/2014/main" id="{0D752B0E-E636-3B92-C77B-24747559D29B}"/>
              </a:ext>
            </a:extLst>
          </p:cNvPr>
          <p:cNvPicPr>
            <a:picLocks noChangeAspect="1" noChangeArrowheads="1"/>
          </p:cNvPicPr>
          <p:nvPr/>
        </p:nvPicPr>
        <p:blipFill>
          <a:blip r:embed="rId6" cstate="print"/>
          <a:srcRect/>
          <a:stretch>
            <a:fillRect/>
          </a:stretch>
        </p:blipFill>
        <p:spPr bwMode="auto">
          <a:xfrm>
            <a:off x="256309" y="1296484"/>
            <a:ext cx="1200022" cy="1200021"/>
          </a:xfrm>
          <a:prstGeom prst="rect">
            <a:avLst/>
          </a:prstGeom>
          <a:noFill/>
          <a:ln w="28575" algn="ctr">
            <a:noFill/>
            <a:miter lim="800000"/>
            <a:headEnd/>
            <a:tailEnd/>
          </a:ln>
        </p:spPr>
      </p:pic>
    </p:spTree>
    <p:extLst>
      <p:ext uri="{BB962C8B-B14F-4D97-AF65-F5344CB8AC3E}">
        <p14:creationId xmlns:p14="http://schemas.microsoft.com/office/powerpoint/2010/main" val="22764747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2670185" y="278127"/>
            <a:ext cx="7665560" cy="886397"/>
          </a:xfrm>
        </p:spPr>
        <p:txBody>
          <a:bodyPr vert="horz" wrap="none" lIns="0" tIns="0" rIns="0" bIns="0" rtlCol="0" anchor="ctr" anchorCtr="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ctr">
              <a:buNone/>
            </a:pPr>
            <a:r>
              <a:rPr lang="en-GB" sz="3200" dirty="0">
                <a:solidFill>
                  <a:srgbClr val="00B0F0"/>
                </a:solidFill>
                <a:latin typeface="Comic Sans MS" panose="030F0702030302020204" pitchFamily="66" charset="0"/>
              </a:rPr>
              <a:t>2004</a:t>
            </a:r>
            <a:r>
              <a:rPr lang="en-GB" sz="3200" dirty="0">
                <a:solidFill>
                  <a:srgbClr val="00B0F0"/>
                </a:solidFill>
                <a:latin typeface="Comic Sans MS" panose="030F0702030302020204" pitchFamily="66" charset="0"/>
                <a:sym typeface="Wingdings" panose="05000000000000000000" pitchFamily="2" charset="2"/>
              </a:rPr>
              <a:t> Third evolution (Yannis and CERN)</a:t>
            </a:r>
            <a:br>
              <a:rPr lang="en-GB" sz="3200" dirty="0">
                <a:solidFill>
                  <a:srgbClr val="00B0F0"/>
                </a:solidFill>
                <a:latin typeface="Comic Sans MS" panose="030F0702030302020204" pitchFamily="66" charset="0"/>
                <a:sym typeface="Wingdings" panose="05000000000000000000" pitchFamily="2" charset="2"/>
              </a:rPr>
            </a:br>
            <a:r>
              <a:rPr lang="en-GB" sz="3200" dirty="0">
                <a:solidFill>
                  <a:srgbClr val="00B0F0"/>
                </a:solidFill>
                <a:latin typeface="Comic Sans MS" panose="030F0702030302020204" pitchFamily="66" charset="0"/>
                <a:sym typeface="Wingdings" panose="05000000000000000000" pitchFamily="2" charset="2"/>
              </a:rPr>
              <a:t> use of stainless-steel woven mesh</a:t>
            </a:r>
            <a:endParaRPr lang="en-GB" sz="3200" dirty="0">
              <a:solidFill>
                <a:srgbClr val="00B0F0"/>
              </a:solidFill>
              <a:latin typeface="Comic Sans MS" panose="030F0702030302020204" pitchFamily="66" charset="0"/>
            </a:endParaRPr>
          </a:p>
        </p:txBody>
      </p:sp>
      <p:sp>
        <p:nvSpPr>
          <p:cNvPr id="3" name="TextBox 2"/>
          <p:cNvSpPr txBox="1"/>
          <p:nvPr/>
        </p:nvSpPr>
        <p:spPr>
          <a:xfrm>
            <a:off x="1331584" y="1439822"/>
            <a:ext cx="2290179" cy="646331"/>
          </a:xfrm>
          <a:prstGeom prst="rect">
            <a:avLst/>
          </a:prstGeom>
          <a:noFill/>
        </p:spPr>
        <p:txBody>
          <a:bodyPr wrap="none" rtlCol="0">
            <a:spAutoFit/>
          </a:bodyPr>
          <a:lstStyle/>
          <a:p>
            <a:pPr algn="ctr"/>
            <a:r>
              <a:rPr lang="en-GB" dirty="0">
                <a:latin typeface="Comic Sans MS" panose="030F0702030302020204" pitchFamily="66" charset="0"/>
              </a:rPr>
              <a:t>BULK </a:t>
            </a:r>
            <a:r>
              <a:rPr lang="en-GB" dirty="0" err="1">
                <a:latin typeface="Comic Sans MS" panose="030F0702030302020204" pitchFamily="66" charset="0"/>
              </a:rPr>
              <a:t>Micromegas</a:t>
            </a:r>
            <a:endParaRPr lang="en-GB" dirty="0">
              <a:latin typeface="Comic Sans MS" panose="030F0702030302020204" pitchFamily="66" charset="0"/>
            </a:endParaRPr>
          </a:p>
          <a:p>
            <a:endParaRPr lang="en-GB" dirty="0"/>
          </a:p>
        </p:txBody>
      </p:sp>
      <p:sp>
        <p:nvSpPr>
          <p:cNvPr id="99" name="TextBox 98"/>
          <p:cNvSpPr txBox="1"/>
          <p:nvPr/>
        </p:nvSpPr>
        <p:spPr>
          <a:xfrm>
            <a:off x="6861453" y="1457526"/>
            <a:ext cx="3312368" cy="646331"/>
          </a:xfrm>
          <a:prstGeom prst="rect">
            <a:avLst/>
          </a:prstGeom>
          <a:noFill/>
        </p:spPr>
        <p:txBody>
          <a:bodyPr wrap="square" rtlCol="0">
            <a:spAutoFit/>
          </a:bodyPr>
          <a:lstStyle/>
          <a:p>
            <a:r>
              <a:rPr lang="en-GB" dirty="0">
                <a:latin typeface="Comic Sans MS" panose="030F0702030302020204" pitchFamily="66" charset="0"/>
              </a:rPr>
              <a:t>Floating mesh </a:t>
            </a:r>
            <a:r>
              <a:rPr lang="en-GB" dirty="0" err="1">
                <a:latin typeface="Comic Sans MS" panose="030F0702030302020204" pitchFamily="66" charset="0"/>
              </a:rPr>
              <a:t>Micromegas</a:t>
            </a:r>
            <a:endParaRPr lang="en-GB" dirty="0">
              <a:latin typeface="Comic Sans MS" panose="030F0702030302020204" pitchFamily="66" charset="0"/>
            </a:endParaRPr>
          </a:p>
          <a:p>
            <a:endParaRPr lang="en-GB" dirty="0"/>
          </a:p>
        </p:txBody>
      </p:sp>
      <p:sp>
        <p:nvSpPr>
          <p:cNvPr id="5" name="Slide Number Placeholder 4"/>
          <p:cNvSpPr>
            <a:spLocks noGrp="1"/>
          </p:cNvSpPr>
          <p:nvPr>
            <p:ph type="sldNum" sz="quarter" idx="12"/>
          </p:nvPr>
        </p:nvSpPr>
        <p:spPr/>
        <p:txBody>
          <a:bodyPr/>
          <a:lstStyle/>
          <a:p>
            <a:fld id="{270D5762-9FA2-4D88-B8FF-9E302EEF6FFE}" type="slidenum">
              <a:rPr lang="fr-CH" smtClean="0"/>
              <a:t>12</a:t>
            </a:fld>
            <a:endParaRPr lang="fr-CH" dirty="0"/>
          </a:p>
        </p:txBody>
      </p:sp>
      <p:grpSp>
        <p:nvGrpSpPr>
          <p:cNvPr id="8" name="Group 7"/>
          <p:cNvGrpSpPr/>
          <p:nvPr/>
        </p:nvGrpSpPr>
        <p:grpSpPr>
          <a:xfrm>
            <a:off x="6245038" y="1995422"/>
            <a:ext cx="5591092" cy="3686153"/>
            <a:chOff x="6264291" y="1785440"/>
            <a:chExt cx="5591092" cy="3686153"/>
          </a:xfrm>
        </p:grpSpPr>
        <p:pic>
          <p:nvPicPr>
            <p:cNvPr id="6246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64291" y="1785440"/>
              <a:ext cx="5591092" cy="3686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11417987" y="2054688"/>
              <a:ext cx="282102" cy="2042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2" name="Rectangle 11"/>
            <p:cNvSpPr/>
            <p:nvPr/>
          </p:nvSpPr>
          <p:spPr>
            <a:xfrm>
              <a:off x="10361578" y="2244377"/>
              <a:ext cx="992222" cy="1750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grpSp>
        <p:nvGrpSpPr>
          <p:cNvPr id="10" name="Group 9"/>
          <p:cNvGrpSpPr/>
          <p:nvPr/>
        </p:nvGrpSpPr>
        <p:grpSpPr>
          <a:xfrm>
            <a:off x="417095" y="1904439"/>
            <a:ext cx="6085865" cy="3682711"/>
            <a:chOff x="417095" y="1904439"/>
            <a:chExt cx="6085865" cy="3682711"/>
          </a:xfrm>
        </p:grpSpPr>
        <p:pic>
          <p:nvPicPr>
            <p:cNvPr id="6246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7095" y="1904439"/>
              <a:ext cx="5529869" cy="3682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40920" y="3859129"/>
              <a:ext cx="521368" cy="5133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 name="Rectangle 5"/>
            <p:cNvSpPr/>
            <p:nvPr/>
          </p:nvSpPr>
          <p:spPr>
            <a:xfrm>
              <a:off x="4617295" y="2347966"/>
              <a:ext cx="992222" cy="1750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3" name="Rectangle 12"/>
            <p:cNvSpPr/>
            <p:nvPr/>
          </p:nvSpPr>
          <p:spPr>
            <a:xfrm>
              <a:off x="5658255" y="2934511"/>
              <a:ext cx="282102" cy="2042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4" name="Rectangle 13"/>
            <p:cNvSpPr/>
            <p:nvPr/>
          </p:nvSpPr>
          <p:spPr>
            <a:xfrm>
              <a:off x="5510738" y="2156828"/>
              <a:ext cx="992222" cy="1750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7" name="Picture 16">
            <a:extLst>
              <a:ext uri="{FF2B5EF4-FFF2-40B4-BE49-F238E27FC236}">
                <a16:creationId xmlns:a16="http://schemas.microsoft.com/office/drawing/2014/main" id="{99986668-0EAF-C74C-8041-394BA2B72CC0}"/>
              </a:ext>
            </a:extLst>
          </p:cNvPr>
          <p:cNvPicPr>
            <a:picLocks noChangeAspect="1"/>
          </p:cNvPicPr>
          <p:nvPr/>
        </p:nvPicPr>
        <p:blipFill>
          <a:blip r:embed="rId5">
            <a:lum/>
            <a:alphaModFix/>
          </a:blip>
          <a:srcRect/>
          <a:stretch>
            <a:fillRect/>
          </a:stretch>
        </p:blipFill>
        <p:spPr>
          <a:xfrm>
            <a:off x="1187759" y="5265958"/>
            <a:ext cx="2577830" cy="741575"/>
          </a:xfrm>
          <a:prstGeom prst="rect">
            <a:avLst/>
          </a:prstGeom>
          <a:noFill/>
          <a:ln>
            <a:noFill/>
          </a:ln>
        </p:spPr>
      </p:pic>
      <p:pic>
        <p:nvPicPr>
          <p:cNvPr id="18" name="Image 3" descr="cernpeople8_10-02.jpg">
            <a:extLst>
              <a:ext uri="{FF2B5EF4-FFF2-40B4-BE49-F238E27FC236}">
                <a16:creationId xmlns:a16="http://schemas.microsoft.com/office/drawing/2014/main" id="{A734323F-FDBD-A7EA-C2FB-D1F90A8302AE}"/>
              </a:ext>
            </a:extLst>
          </p:cNvPr>
          <p:cNvPicPr>
            <a:picLocks noChangeAspect="1"/>
          </p:cNvPicPr>
          <p:nvPr/>
        </p:nvPicPr>
        <p:blipFill rotWithShape="1">
          <a:blip r:embed="rId6" cstate="print"/>
          <a:srcRect r="-2" b="2653"/>
          <a:stretch/>
        </p:blipFill>
        <p:spPr>
          <a:xfrm>
            <a:off x="99768" y="106695"/>
            <a:ext cx="1594536" cy="1164155"/>
          </a:xfrm>
          <a:custGeom>
            <a:avLst/>
            <a:gdLst/>
            <a:ahLst/>
            <a:cxnLst/>
            <a:rect l="l" t="t" r="r" b="b"/>
            <a:pathLst>
              <a:path w="8279548" h="6044817">
                <a:moveTo>
                  <a:pt x="8670" y="3353401"/>
                </a:moveTo>
                <a:lnTo>
                  <a:pt x="9145" y="3371492"/>
                </a:lnTo>
                <a:cubicBezTo>
                  <a:pt x="9699" y="3387565"/>
                  <a:pt x="10447" y="3405952"/>
                  <a:pt x="11359" y="3425479"/>
                </a:cubicBezTo>
                <a:lnTo>
                  <a:pt x="12840" y="3453616"/>
                </a:lnTo>
                <a:lnTo>
                  <a:pt x="10088" y="3453505"/>
                </a:lnTo>
                <a:cubicBezTo>
                  <a:pt x="-1786" y="3446192"/>
                  <a:pt x="-2668" y="3413238"/>
                  <a:pt x="4780" y="3369666"/>
                </a:cubicBezTo>
                <a:close/>
                <a:moveTo>
                  <a:pt x="8372" y="3312218"/>
                </a:moveTo>
                <a:cubicBezTo>
                  <a:pt x="8874" y="3309151"/>
                  <a:pt x="9584" y="3310642"/>
                  <a:pt x="10474" y="3315559"/>
                </a:cubicBezTo>
                <a:lnTo>
                  <a:pt x="13062" y="3335036"/>
                </a:lnTo>
                <a:lnTo>
                  <a:pt x="8670" y="3353401"/>
                </a:lnTo>
                <a:lnTo>
                  <a:pt x="8092" y="3331389"/>
                </a:lnTo>
                <a:cubicBezTo>
                  <a:pt x="7953" y="3321118"/>
                  <a:pt x="8037" y="3314336"/>
                  <a:pt x="8372" y="3312218"/>
                </a:cubicBezTo>
                <a:close/>
                <a:moveTo>
                  <a:pt x="7241326" y="1569777"/>
                </a:moveTo>
                <a:cubicBezTo>
                  <a:pt x="7223035" y="1582267"/>
                  <a:pt x="7204746" y="1594758"/>
                  <a:pt x="7186456" y="1607248"/>
                </a:cubicBezTo>
                <a:cubicBezTo>
                  <a:pt x="7196717" y="1604126"/>
                  <a:pt x="7207869" y="1601003"/>
                  <a:pt x="7218575" y="1597880"/>
                </a:cubicBezTo>
                <a:cubicBezTo>
                  <a:pt x="7227497" y="1590296"/>
                  <a:pt x="7236865" y="1583160"/>
                  <a:pt x="7245787" y="1575129"/>
                </a:cubicBezTo>
                <a:cubicBezTo>
                  <a:pt x="7244449" y="1573345"/>
                  <a:pt x="7242665" y="1571561"/>
                  <a:pt x="7241326" y="1569777"/>
                </a:cubicBezTo>
                <a:close/>
                <a:moveTo>
                  <a:pt x="6913001" y="943907"/>
                </a:moveTo>
                <a:cubicBezTo>
                  <a:pt x="6803262" y="1018851"/>
                  <a:pt x="6693523" y="1094241"/>
                  <a:pt x="6583784" y="1169185"/>
                </a:cubicBezTo>
                <a:cubicBezTo>
                  <a:pt x="6585569" y="1170969"/>
                  <a:pt x="6586907" y="1172754"/>
                  <a:pt x="6588692" y="1174538"/>
                </a:cubicBezTo>
                <a:cubicBezTo>
                  <a:pt x="6709136" y="1111193"/>
                  <a:pt x="6822890" y="1040710"/>
                  <a:pt x="6913001" y="943907"/>
                </a:cubicBezTo>
                <a:close/>
                <a:moveTo>
                  <a:pt x="7619780" y="253"/>
                </a:moveTo>
                <a:cubicBezTo>
                  <a:pt x="7623962" y="-472"/>
                  <a:pt x="7628088" y="197"/>
                  <a:pt x="7631657" y="4435"/>
                </a:cubicBezTo>
                <a:cubicBezTo>
                  <a:pt x="7637902" y="11572"/>
                  <a:pt x="7632550" y="20049"/>
                  <a:pt x="7628088" y="26294"/>
                </a:cubicBezTo>
                <a:cubicBezTo>
                  <a:pt x="7620059" y="37446"/>
                  <a:pt x="7612921" y="48152"/>
                  <a:pt x="7609799" y="61535"/>
                </a:cubicBezTo>
                <a:cubicBezTo>
                  <a:pt x="7607569" y="70457"/>
                  <a:pt x="7605337" y="80271"/>
                  <a:pt x="7611583" y="86962"/>
                </a:cubicBezTo>
                <a:cubicBezTo>
                  <a:pt x="7637456" y="115512"/>
                  <a:pt x="7618720" y="128895"/>
                  <a:pt x="7596416" y="144062"/>
                </a:cubicBezTo>
                <a:cubicBezTo>
                  <a:pt x="7565636" y="164583"/>
                  <a:pt x="7553591" y="194916"/>
                  <a:pt x="7560728" y="231050"/>
                </a:cubicBezTo>
                <a:cubicBezTo>
                  <a:pt x="7563405" y="245772"/>
                  <a:pt x="7561621" y="254693"/>
                  <a:pt x="7543330" y="254247"/>
                </a:cubicBezTo>
                <a:cubicBezTo>
                  <a:pt x="7536194" y="254247"/>
                  <a:pt x="7534409" y="259155"/>
                  <a:pt x="7531732" y="264507"/>
                </a:cubicBezTo>
                <a:cubicBezTo>
                  <a:pt x="7474633" y="390752"/>
                  <a:pt x="7392105" y="501383"/>
                  <a:pt x="7295303" y="603092"/>
                </a:cubicBezTo>
                <a:cubicBezTo>
                  <a:pt x="7216791" y="685620"/>
                  <a:pt x="7130248" y="760117"/>
                  <a:pt x="7040584" y="832385"/>
                </a:cubicBezTo>
                <a:cubicBezTo>
                  <a:pt x="7037908" y="834615"/>
                  <a:pt x="7035231" y="837291"/>
                  <a:pt x="7033892" y="841752"/>
                </a:cubicBezTo>
                <a:cubicBezTo>
                  <a:pt x="7076271" y="832831"/>
                  <a:pt x="7112851" y="814540"/>
                  <a:pt x="7148093" y="794021"/>
                </a:cubicBezTo>
                <a:cubicBezTo>
                  <a:pt x="7241772" y="739597"/>
                  <a:pt x="7320730" y="669114"/>
                  <a:pt x="7400581" y="599969"/>
                </a:cubicBezTo>
                <a:cubicBezTo>
                  <a:pt x="7449206" y="557591"/>
                  <a:pt x="7499167" y="516550"/>
                  <a:pt x="7552699" y="479079"/>
                </a:cubicBezTo>
                <a:cubicBezTo>
                  <a:pt x="7561621" y="472833"/>
                  <a:pt x="7567866" y="464803"/>
                  <a:pt x="7574111" y="456774"/>
                </a:cubicBezTo>
                <a:cubicBezTo>
                  <a:pt x="7577680" y="452313"/>
                  <a:pt x="7582140" y="448298"/>
                  <a:pt x="7589278" y="450083"/>
                </a:cubicBezTo>
                <a:cubicBezTo>
                  <a:pt x="7598201" y="452313"/>
                  <a:pt x="7599092" y="459004"/>
                  <a:pt x="7599985" y="465696"/>
                </a:cubicBezTo>
                <a:cubicBezTo>
                  <a:pt x="7602661" y="487108"/>
                  <a:pt x="7596862" y="506290"/>
                  <a:pt x="7585709" y="524580"/>
                </a:cubicBezTo>
                <a:cubicBezTo>
                  <a:pt x="7556713" y="571419"/>
                  <a:pt x="7513889" y="607553"/>
                  <a:pt x="7469725" y="641903"/>
                </a:cubicBezTo>
                <a:cubicBezTo>
                  <a:pt x="7412626" y="686066"/>
                  <a:pt x="7357310" y="732014"/>
                  <a:pt x="7306902" y="782422"/>
                </a:cubicBezTo>
                <a:cubicBezTo>
                  <a:pt x="7303333" y="785991"/>
                  <a:pt x="7296642" y="788221"/>
                  <a:pt x="7298872" y="798481"/>
                </a:cubicBezTo>
                <a:cubicBezTo>
                  <a:pt x="7330544" y="774838"/>
                  <a:pt x="7360433" y="751642"/>
                  <a:pt x="7390767" y="729336"/>
                </a:cubicBezTo>
                <a:cubicBezTo>
                  <a:pt x="7420655" y="707032"/>
                  <a:pt x="7450990" y="684727"/>
                  <a:pt x="7480878" y="662869"/>
                </a:cubicBezTo>
                <a:cubicBezTo>
                  <a:pt x="7488016" y="657516"/>
                  <a:pt x="7495599" y="649932"/>
                  <a:pt x="7505859" y="656624"/>
                </a:cubicBezTo>
                <a:cubicBezTo>
                  <a:pt x="7516565" y="663315"/>
                  <a:pt x="7515227" y="674467"/>
                  <a:pt x="7512550" y="683389"/>
                </a:cubicBezTo>
                <a:cubicBezTo>
                  <a:pt x="7504075" y="709708"/>
                  <a:pt x="7489353" y="732905"/>
                  <a:pt x="7469725" y="753426"/>
                </a:cubicBezTo>
                <a:cubicBezTo>
                  <a:pt x="7402812" y="821232"/>
                  <a:pt x="7325638" y="879670"/>
                  <a:pt x="7253816" y="943015"/>
                </a:cubicBezTo>
                <a:cubicBezTo>
                  <a:pt x="7215006" y="977365"/>
                  <a:pt x="7179319" y="1013945"/>
                  <a:pt x="7145415" y="1051862"/>
                </a:cubicBezTo>
                <a:cubicBezTo>
                  <a:pt x="7137832" y="1060338"/>
                  <a:pt x="7138279" y="1068368"/>
                  <a:pt x="7140509" y="1078182"/>
                </a:cubicBezTo>
                <a:cubicBezTo>
                  <a:pt x="7149430" y="1117885"/>
                  <a:pt x="7135602" y="1131267"/>
                  <a:pt x="7090992" y="1123684"/>
                </a:cubicBezTo>
                <a:cubicBezTo>
                  <a:pt x="7077164" y="1121452"/>
                  <a:pt x="7067796" y="1123684"/>
                  <a:pt x="7059320" y="1133051"/>
                </a:cubicBezTo>
                <a:cubicBezTo>
                  <a:pt x="6956718" y="1249035"/>
                  <a:pt x="6835381" y="1346730"/>
                  <a:pt x="6702891" y="1433718"/>
                </a:cubicBezTo>
                <a:cubicBezTo>
                  <a:pt x="6648914" y="1468959"/>
                  <a:pt x="6593152" y="1502417"/>
                  <a:pt x="6536499" y="1533643"/>
                </a:cubicBezTo>
                <a:cubicBezTo>
                  <a:pt x="6536499" y="1535873"/>
                  <a:pt x="6536499" y="1538551"/>
                  <a:pt x="6536499" y="1540781"/>
                </a:cubicBezTo>
                <a:cubicBezTo>
                  <a:pt x="6536945" y="1543903"/>
                  <a:pt x="6537391" y="1545687"/>
                  <a:pt x="6537836" y="1548365"/>
                </a:cubicBezTo>
                <a:cubicBezTo>
                  <a:pt x="6617688" y="1500186"/>
                  <a:pt x="6696646" y="1450670"/>
                  <a:pt x="6773821" y="1398477"/>
                </a:cubicBezTo>
                <a:cubicBezTo>
                  <a:pt x="6983038" y="1257066"/>
                  <a:pt x="7182888" y="1105393"/>
                  <a:pt x="7385860" y="957290"/>
                </a:cubicBezTo>
                <a:cubicBezTo>
                  <a:pt x="7454112" y="907327"/>
                  <a:pt x="7508089" y="843536"/>
                  <a:pt x="7569650" y="787329"/>
                </a:cubicBezTo>
                <a:cubicBezTo>
                  <a:pt x="7610691" y="749857"/>
                  <a:pt x="7649948" y="710601"/>
                  <a:pt x="7697679" y="679821"/>
                </a:cubicBezTo>
                <a:cubicBezTo>
                  <a:pt x="7717307" y="667330"/>
                  <a:pt x="7737827" y="656177"/>
                  <a:pt x="7764147" y="659300"/>
                </a:cubicBezTo>
                <a:cubicBezTo>
                  <a:pt x="7774407" y="660639"/>
                  <a:pt x="7786005" y="663315"/>
                  <a:pt x="7789574" y="674913"/>
                </a:cubicBezTo>
                <a:cubicBezTo>
                  <a:pt x="7792698" y="686512"/>
                  <a:pt x="7783329" y="691865"/>
                  <a:pt x="7774853" y="696771"/>
                </a:cubicBezTo>
                <a:cubicBezTo>
                  <a:pt x="7772623" y="698110"/>
                  <a:pt x="7770392" y="699895"/>
                  <a:pt x="7768162" y="699895"/>
                </a:cubicBezTo>
                <a:cubicBezTo>
                  <a:pt x="7725783" y="702571"/>
                  <a:pt x="7715969" y="736474"/>
                  <a:pt x="7695894" y="761010"/>
                </a:cubicBezTo>
                <a:cubicBezTo>
                  <a:pt x="7689649" y="768593"/>
                  <a:pt x="7689203" y="776177"/>
                  <a:pt x="7695894" y="785098"/>
                </a:cubicBezTo>
                <a:cubicBezTo>
                  <a:pt x="7707940" y="801157"/>
                  <a:pt x="7699463" y="808295"/>
                  <a:pt x="7683404" y="812756"/>
                </a:cubicBezTo>
                <a:cubicBezTo>
                  <a:pt x="7667345" y="817217"/>
                  <a:pt x="7649948" y="818555"/>
                  <a:pt x="7632550" y="828816"/>
                </a:cubicBezTo>
                <a:cubicBezTo>
                  <a:pt x="7660207" y="837291"/>
                  <a:pt x="7679389" y="828370"/>
                  <a:pt x="7697233" y="817217"/>
                </a:cubicBezTo>
                <a:cubicBezTo>
                  <a:pt x="7737382" y="792682"/>
                  <a:pt x="7763254" y="756548"/>
                  <a:pt x="7787790" y="719522"/>
                </a:cubicBezTo>
                <a:cubicBezTo>
                  <a:pt x="7792698" y="712385"/>
                  <a:pt x="7796712" y="704355"/>
                  <a:pt x="7803403" y="698556"/>
                </a:cubicBezTo>
                <a:cubicBezTo>
                  <a:pt x="7815894" y="686958"/>
                  <a:pt x="7829277" y="685620"/>
                  <a:pt x="7844443" y="699895"/>
                </a:cubicBezTo>
                <a:cubicBezTo>
                  <a:pt x="7864518" y="718631"/>
                  <a:pt x="7871655" y="717292"/>
                  <a:pt x="7878347" y="693204"/>
                </a:cubicBezTo>
                <a:cubicBezTo>
                  <a:pt x="7887269" y="660639"/>
                  <a:pt x="7907343" y="637888"/>
                  <a:pt x="7941692" y="625844"/>
                </a:cubicBezTo>
                <a:cubicBezTo>
                  <a:pt x="7948829" y="623166"/>
                  <a:pt x="7956413" y="619597"/>
                  <a:pt x="7963996" y="625397"/>
                </a:cubicBezTo>
                <a:cubicBezTo>
                  <a:pt x="7972026" y="632089"/>
                  <a:pt x="7966674" y="638779"/>
                  <a:pt x="7963551" y="645026"/>
                </a:cubicBezTo>
                <a:cubicBezTo>
                  <a:pt x="7959090" y="654840"/>
                  <a:pt x="7953737" y="664653"/>
                  <a:pt x="7949722" y="674913"/>
                </a:cubicBezTo>
                <a:cubicBezTo>
                  <a:pt x="7942584" y="691419"/>
                  <a:pt x="7941245" y="708817"/>
                  <a:pt x="7954628" y="724876"/>
                </a:cubicBezTo>
                <a:cubicBezTo>
                  <a:pt x="7964443" y="736474"/>
                  <a:pt x="7963551" y="744058"/>
                  <a:pt x="7950614" y="752087"/>
                </a:cubicBezTo>
                <a:cubicBezTo>
                  <a:pt x="7909127" y="777069"/>
                  <a:pt x="7882808" y="809634"/>
                  <a:pt x="7897083" y="860488"/>
                </a:cubicBezTo>
                <a:cubicBezTo>
                  <a:pt x="7899313" y="867626"/>
                  <a:pt x="7896636" y="874764"/>
                  <a:pt x="7888161" y="874317"/>
                </a:cubicBezTo>
                <a:cubicBezTo>
                  <a:pt x="7869425" y="872979"/>
                  <a:pt x="7866303" y="884578"/>
                  <a:pt x="7860949" y="896622"/>
                </a:cubicBezTo>
                <a:cubicBezTo>
                  <a:pt x="7808757" y="1012160"/>
                  <a:pt x="7733367" y="1112977"/>
                  <a:pt x="7646379" y="1207549"/>
                </a:cubicBezTo>
                <a:cubicBezTo>
                  <a:pt x="7560282" y="1301229"/>
                  <a:pt x="7463480" y="1385094"/>
                  <a:pt x="7360433" y="1465391"/>
                </a:cubicBezTo>
                <a:cubicBezTo>
                  <a:pt x="7389429" y="1462714"/>
                  <a:pt x="7426901" y="1446209"/>
                  <a:pt x="7463034" y="1427027"/>
                </a:cubicBezTo>
                <a:cubicBezTo>
                  <a:pt x="7558498" y="1375726"/>
                  <a:pt x="7637011" y="1306135"/>
                  <a:pt x="7716861" y="1237883"/>
                </a:cubicBezTo>
                <a:cubicBezTo>
                  <a:pt x="7772623" y="1190151"/>
                  <a:pt x="7827046" y="1141081"/>
                  <a:pt x="7889500" y="1100040"/>
                </a:cubicBezTo>
                <a:cubicBezTo>
                  <a:pt x="7896636" y="1095579"/>
                  <a:pt x="7901544" y="1089780"/>
                  <a:pt x="7905559" y="1082642"/>
                </a:cubicBezTo>
                <a:cubicBezTo>
                  <a:pt x="7909127" y="1076397"/>
                  <a:pt x="7914481" y="1070598"/>
                  <a:pt x="7923848" y="1073274"/>
                </a:cubicBezTo>
                <a:cubicBezTo>
                  <a:pt x="7933216" y="1076397"/>
                  <a:pt x="7934109" y="1084427"/>
                  <a:pt x="7934109" y="1091565"/>
                </a:cubicBezTo>
                <a:cubicBezTo>
                  <a:pt x="7932770" y="1118330"/>
                  <a:pt x="7925186" y="1142419"/>
                  <a:pt x="7908682" y="1163831"/>
                </a:cubicBezTo>
                <a:cubicBezTo>
                  <a:pt x="7876563" y="1206657"/>
                  <a:pt x="7833738" y="1240114"/>
                  <a:pt x="7790913" y="1273570"/>
                </a:cubicBezTo>
                <a:cubicBezTo>
                  <a:pt x="7731582" y="1319518"/>
                  <a:pt x="7676712" y="1369481"/>
                  <a:pt x="7627197" y="1425243"/>
                </a:cubicBezTo>
                <a:cubicBezTo>
                  <a:pt x="7662883" y="1398031"/>
                  <a:pt x="7698572" y="1370372"/>
                  <a:pt x="7734705" y="1343161"/>
                </a:cubicBezTo>
                <a:cubicBezTo>
                  <a:pt x="7761917" y="1322641"/>
                  <a:pt x="7790020" y="1303012"/>
                  <a:pt x="7817678" y="1282938"/>
                </a:cubicBezTo>
                <a:cubicBezTo>
                  <a:pt x="7824370" y="1278032"/>
                  <a:pt x="7831507" y="1272679"/>
                  <a:pt x="7840874" y="1279370"/>
                </a:cubicBezTo>
                <a:cubicBezTo>
                  <a:pt x="7849351" y="1285169"/>
                  <a:pt x="7848012" y="1293645"/>
                  <a:pt x="7846228" y="1301675"/>
                </a:cubicBezTo>
                <a:cubicBezTo>
                  <a:pt x="7839537" y="1333347"/>
                  <a:pt x="7820801" y="1358774"/>
                  <a:pt x="7797604" y="1381525"/>
                </a:cubicBezTo>
                <a:cubicBezTo>
                  <a:pt x="7769501" y="1408737"/>
                  <a:pt x="7740058" y="1434611"/>
                  <a:pt x="7709724" y="1460484"/>
                </a:cubicBezTo>
                <a:cubicBezTo>
                  <a:pt x="7742288" y="1453346"/>
                  <a:pt x="7774853" y="1446209"/>
                  <a:pt x="7807418" y="1440410"/>
                </a:cubicBezTo>
                <a:cubicBezTo>
                  <a:pt x="7792698" y="1492156"/>
                  <a:pt x="7758348" y="1502417"/>
                  <a:pt x="7727568" y="1510446"/>
                </a:cubicBezTo>
                <a:cubicBezTo>
                  <a:pt x="7686080" y="1520706"/>
                  <a:pt x="7646379" y="1533643"/>
                  <a:pt x="7607122" y="1548365"/>
                </a:cubicBezTo>
                <a:cubicBezTo>
                  <a:pt x="7590617" y="1563085"/>
                  <a:pt x="7574111" y="1577361"/>
                  <a:pt x="7558052" y="1592527"/>
                </a:cubicBezTo>
                <a:cubicBezTo>
                  <a:pt x="7541546" y="1608141"/>
                  <a:pt x="7525933" y="1623754"/>
                  <a:pt x="7510320" y="1640259"/>
                </a:cubicBezTo>
                <a:cubicBezTo>
                  <a:pt x="7499167" y="1652303"/>
                  <a:pt x="7485785" y="1662564"/>
                  <a:pt x="7498721" y="1683084"/>
                </a:cubicBezTo>
                <a:cubicBezTo>
                  <a:pt x="7504521" y="1692452"/>
                  <a:pt x="7466603" y="1743307"/>
                  <a:pt x="7454558" y="1746429"/>
                </a:cubicBezTo>
                <a:cubicBezTo>
                  <a:pt x="7452773" y="1746875"/>
                  <a:pt x="7450990" y="1747322"/>
                  <a:pt x="7449652" y="1747322"/>
                </a:cubicBezTo>
                <a:cubicBezTo>
                  <a:pt x="7423777" y="1745538"/>
                  <a:pt x="7417978" y="1760705"/>
                  <a:pt x="7417532" y="1779887"/>
                </a:cubicBezTo>
                <a:cubicBezTo>
                  <a:pt x="7417087" y="1798622"/>
                  <a:pt x="7421547" y="1821819"/>
                  <a:pt x="7386306" y="1812451"/>
                </a:cubicBezTo>
                <a:cubicBezTo>
                  <a:pt x="7382291" y="1811559"/>
                  <a:pt x="7381399" y="1814235"/>
                  <a:pt x="7379615" y="1817358"/>
                </a:cubicBezTo>
                <a:cubicBezTo>
                  <a:pt x="7341251" y="1897208"/>
                  <a:pt x="7276567" y="1958770"/>
                  <a:pt x="7212776" y="2020331"/>
                </a:cubicBezTo>
                <a:cubicBezTo>
                  <a:pt x="7209207" y="2023454"/>
                  <a:pt x="7205638" y="2026576"/>
                  <a:pt x="7202070" y="2029699"/>
                </a:cubicBezTo>
                <a:cubicBezTo>
                  <a:pt x="7268983" y="2014086"/>
                  <a:pt x="7489800" y="1994011"/>
                  <a:pt x="7554483" y="2000703"/>
                </a:cubicBezTo>
                <a:cubicBezTo>
                  <a:pt x="7612029" y="2006502"/>
                  <a:pt x="7937231" y="1909254"/>
                  <a:pt x="8004591" y="1851708"/>
                </a:cubicBezTo>
                <a:cubicBezTo>
                  <a:pt x="8013959" y="1896763"/>
                  <a:pt x="7993885" y="1914606"/>
                  <a:pt x="7977825" y="1935127"/>
                </a:cubicBezTo>
                <a:cubicBezTo>
                  <a:pt x="7955075" y="1964123"/>
                  <a:pt x="7951506" y="1984644"/>
                  <a:pt x="7994331" y="2007840"/>
                </a:cubicBezTo>
                <a:cubicBezTo>
                  <a:pt x="8117007" y="2073862"/>
                  <a:pt x="8115669" y="2076092"/>
                  <a:pt x="8000576" y="2165757"/>
                </a:cubicBezTo>
                <a:cubicBezTo>
                  <a:pt x="7995223" y="2169772"/>
                  <a:pt x="7997900" y="2182708"/>
                  <a:pt x="7996561" y="2191631"/>
                </a:cubicBezTo>
                <a:cubicBezTo>
                  <a:pt x="8026450" y="2205014"/>
                  <a:pt x="8061691" y="2170218"/>
                  <a:pt x="8097378" y="2207690"/>
                </a:cubicBezTo>
                <a:cubicBezTo>
                  <a:pt x="7943477" y="2372298"/>
                  <a:pt x="7709277" y="2528878"/>
                  <a:pt x="7496937" y="2652445"/>
                </a:cubicBezTo>
                <a:cubicBezTo>
                  <a:pt x="7668683" y="2693040"/>
                  <a:pt x="7771731" y="2550290"/>
                  <a:pt x="7897975" y="2568579"/>
                </a:cubicBezTo>
                <a:cubicBezTo>
                  <a:pt x="7960875" y="2613189"/>
                  <a:pt x="7773515" y="2685456"/>
                  <a:pt x="7952398" y="2706423"/>
                </a:cubicBezTo>
                <a:cubicBezTo>
                  <a:pt x="7874778" y="2745678"/>
                  <a:pt x="7817232" y="2784043"/>
                  <a:pt x="7763701" y="2829098"/>
                </a:cubicBezTo>
                <a:cubicBezTo>
                  <a:pt x="7668683" y="2909841"/>
                  <a:pt x="7649948" y="2963373"/>
                  <a:pt x="7693664" y="3071773"/>
                </a:cubicBezTo>
                <a:cubicBezTo>
                  <a:pt x="7722660" y="3143148"/>
                  <a:pt x="7764593" y="3208723"/>
                  <a:pt x="7727568" y="3293927"/>
                </a:cubicBezTo>
                <a:cubicBezTo>
                  <a:pt x="7702141" y="3352365"/>
                  <a:pt x="7711954" y="3390729"/>
                  <a:pt x="7808311" y="3364409"/>
                </a:cubicBezTo>
                <a:cubicBezTo>
                  <a:pt x="7912249" y="3336306"/>
                  <a:pt x="7951506" y="3388945"/>
                  <a:pt x="7925186" y="3491100"/>
                </a:cubicBezTo>
                <a:cubicBezTo>
                  <a:pt x="7908235" y="3556676"/>
                  <a:pt x="7926079" y="3577197"/>
                  <a:pt x="7997454" y="3569613"/>
                </a:cubicBezTo>
                <a:cubicBezTo>
                  <a:pt x="8076413" y="3561136"/>
                  <a:pt x="8151355" y="3518312"/>
                  <a:pt x="8249050" y="3538832"/>
                </a:cubicBezTo>
                <a:cubicBezTo>
                  <a:pt x="8170985" y="3658385"/>
                  <a:pt x="8004145" y="3624482"/>
                  <a:pt x="7913142" y="3738236"/>
                </a:cubicBezTo>
                <a:cubicBezTo>
                  <a:pt x="8021543" y="3738682"/>
                  <a:pt x="8104516" y="3738236"/>
                  <a:pt x="8184813" y="3713254"/>
                </a:cubicBezTo>
                <a:cubicBezTo>
                  <a:pt x="8218270" y="3702995"/>
                  <a:pt x="8254850" y="3692735"/>
                  <a:pt x="8273586" y="3727083"/>
                </a:cubicBezTo>
                <a:cubicBezTo>
                  <a:pt x="8295890" y="3768570"/>
                  <a:pt x="8250389" y="3784184"/>
                  <a:pt x="8223177" y="3791767"/>
                </a:cubicBezTo>
                <a:cubicBezTo>
                  <a:pt x="8146449" y="3812734"/>
                  <a:pt x="8087564" y="3862249"/>
                  <a:pt x="8023773" y="3901059"/>
                </a:cubicBezTo>
                <a:cubicBezTo>
                  <a:pt x="7884146" y="3986264"/>
                  <a:pt x="7730689" y="4057192"/>
                  <a:pt x="7612475" y="4197266"/>
                </a:cubicBezTo>
                <a:cubicBezTo>
                  <a:pt x="7761024" y="4161579"/>
                  <a:pt x="7872102" y="4078159"/>
                  <a:pt x="8010390" y="4061208"/>
                </a:cubicBezTo>
                <a:cubicBezTo>
                  <a:pt x="7890391" y="4189236"/>
                  <a:pt x="7736489" y="4272656"/>
                  <a:pt x="7590617" y="4365889"/>
                </a:cubicBezTo>
                <a:cubicBezTo>
                  <a:pt x="7549130" y="4392209"/>
                  <a:pt x="7506751" y="4410052"/>
                  <a:pt x="7497384" y="4467153"/>
                </a:cubicBezTo>
                <a:cubicBezTo>
                  <a:pt x="7479093" y="4577783"/>
                  <a:pt x="7425116" y="4669679"/>
                  <a:pt x="7308686" y="4718303"/>
                </a:cubicBezTo>
                <a:cubicBezTo>
                  <a:pt x="7307793" y="4718749"/>
                  <a:pt x="7314039" y="4735255"/>
                  <a:pt x="7318054" y="4746853"/>
                </a:cubicBezTo>
                <a:cubicBezTo>
                  <a:pt x="7388982" y="4750422"/>
                  <a:pt x="7444744" y="4684845"/>
                  <a:pt x="7535747" y="4706259"/>
                </a:cubicBezTo>
                <a:cubicBezTo>
                  <a:pt x="7449206" y="4795031"/>
                  <a:pt x="7376492" y="4874882"/>
                  <a:pt x="7253370" y="4917261"/>
                </a:cubicBezTo>
                <a:cubicBezTo>
                  <a:pt x="7154784" y="4951164"/>
                  <a:pt x="7033000" y="4970345"/>
                  <a:pt x="6961625" y="5079638"/>
                </a:cubicBezTo>
                <a:cubicBezTo>
                  <a:pt x="7044599" y="5101051"/>
                  <a:pt x="7106605" y="5074285"/>
                  <a:pt x="7168612" y="5055104"/>
                </a:cubicBezTo>
                <a:cubicBezTo>
                  <a:pt x="7264077" y="5025661"/>
                  <a:pt x="7357756" y="4992204"/>
                  <a:pt x="7453220" y="4962316"/>
                </a:cubicBezTo>
                <a:cubicBezTo>
                  <a:pt x="7489353" y="4951164"/>
                  <a:pt x="7529056" y="4942688"/>
                  <a:pt x="7552253" y="4997111"/>
                </a:cubicBezTo>
                <a:cubicBezTo>
                  <a:pt x="7431361" y="5008709"/>
                  <a:pt x="7358649" y="5081869"/>
                  <a:pt x="7282812" y="5150568"/>
                </a:cubicBezTo>
                <a:cubicBezTo>
                  <a:pt x="7239987" y="5189378"/>
                  <a:pt x="7205192" y="5241125"/>
                  <a:pt x="7128464" y="5221497"/>
                </a:cubicBezTo>
                <a:cubicBezTo>
                  <a:pt x="7087869" y="5211236"/>
                  <a:pt x="7061996" y="5240233"/>
                  <a:pt x="7066457" y="5275920"/>
                </a:cubicBezTo>
                <a:cubicBezTo>
                  <a:pt x="7081624" y="5401718"/>
                  <a:pt x="6987498" y="5445881"/>
                  <a:pt x="6889805" y="5469970"/>
                </a:cubicBezTo>
                <a:cubicBezTo>
                  <a:pt x="6705122" y="5515918"/>
                  <a:pt x="6551219" y="5623426"/>
                  <a:pt x="6371444" y="5682310"/>
                </a:cubicBezTo>
                <a:cubicBezTo>
                  <a:pt x="6196576" y="5739411"/>
                  <a:pt x="4884170" y="6004390"/>
                  <a:pt x="4551831" y="6030710"/>
                </a:cubicBezTo>
                <a:cubicBezTo>
                  <a:pt x="2518092" y="6191749"/>
                  <a:pt x="1055352" y="4921275"/>
                  <a:pt x="1048661" y="4903878"/>
                </a:cubicBezTo>
                <a:cubicBezTo>
                  <a:pt x="1017880" y="4822243"/>
                  <a:pt x="941599" y="4787001"/>
                  <a:pt x="872455" y="4743284"/>
                </a:cubicBezTo>
                <a:cubicBezTo>
                  <a:pt x="812231" y="4704920"/>
                  <a:pt x="747994" y="4664326"/>
                  <a:pt x="723013" y="4598750"/>
                </a:cubicBezTo>
                <a:cubicBezTo>
                  <a:pt x="690002" y="4511762"/>
                  <a:pt x="783682" y="4583137"/>
                  <a:pt x="801080" y="4549680"/>
                </a:cubicBezTo>
                <a:cubicBezTo>
                  <a:pt x="765392" y="4504624"/>
                  <a:pt x="710077" y="4463138"/>
                  <a:pt x="695355" y="4411837"/>
                </a:cubicBezTo>
                <a:cubicBezTo>
                  <a:pt x="642715" y="4226262"/>
                  <a:pt x="529409" y="4091096"/>
                  <a:pt x="359893" y="3986264"/>
                </a:cubicBezTo>
                <a:cubicBezTo>
                  <a:pt x="311269" y="3955930"/>
                  <a:pt x="279150" y="3901506"/>
                  <a:pt x="212682" y="3892584"/>
                </a:cubicBezTo>
                <a:cubicBezTo>
                  <a:pt x="65025" y="3873402"/>
                  <a:pt x="111866" y="3723515"/>
                  <a:pt x="33799" y="3657047"/>
                </a:cubicBezTo>
                <a:cubicBezTo>
                  <a:pt x="26438" y="3650802"/>
                  <a:pt x="19412" y="3568832"/>
                  <a:pt x="14561" y="3486305"/>
                </a:cubicBezTo>
                <a:lnTo>
                  <a:pt x="12840" y="3453616"/>
                </a:lnTo>
                <a:lnTo>
                  <a:pt x="21095" y="3453948"/>
                </a:lnTo>
                <a:lnTo>
                  <a:pt x="25905" y="3450639"/>
                </a:lnTo>
                <a:lnTo>
                  <a:pt x="27770" y="3466411"/>
                </a:lnTo>
                <a:cubicBezTo>
                  <a:pt x="33262" y="3508951"/>
                  <a:pt x="39263" y="3541509"/>
                  <a:pt x="44951" y="3533479"/>
                </a:cubicBezTo>
                <a:cubicBezTo>
                  <a:pt x="60119" y="3511621"/>
                  <a:pt x="83315" y="3492439"/>
                  <a:pt x="72163" y="3463889"/>
                </a:cubicBezTo>
                <a:cubicBezTo>
                  <a:pt x="67702" y="3451844"/>
                  <a:pt x="70824" y="3410804"/>
                  <a:pt x="36475" y="3443368"/>
                </a:cubicBezTo>
                <a:lnTo>
                  <a:pt x="25905" y="3450639"/>
                </a:lnTo>
                <a:lnTo>
                  <a:pt x="22479" y="3421677"/>
                </a:lnTo>
                <a:cubicBezTo>
                  <a:pt x="19106" y="3391148"/>
                  <a:pt x="16081" y="3360716"/>
                  <a:pt x="13648" y="3339450"/>
                </a:cubicBezTo>
                <a:lnTo>
                  <a:pt x="13062" y="3335036"/>
                </a:lnTo>
                <a:lnTo>
                  <a:pt x="21866" y="3298221"/>
                </a:lnTo>
                <a:cubicBezTo>
                  <a:pt x="52089" y="3197348"/>
                  <a:pt x="110303" y="3084040"/>
                  <a:pt x="175210" y="3078464"/>
                </a:cubicBezTo>
                <a:cubicBezTo>
                  <a:pt x="127925" y="2954896"/>
                  <a:pt x="127925" y="2954896"/>
                  <a:pt x="282273" y="2937945"/>
                </a:cubicBezTo>
                <a:cubicBezTo>
                  <a:pt x="222942" y="2859432"/>
                  <a:pt x="222942" y="2839357"/>
                  <a:pt x="294764" y="2812593"/>
                </a:cubicBezTo>
                <a:cubicBezTo>
                  <a:pt x="363908" y="2786719"/>
                  <a:pt x="440636" y="2778244"/>
                  <a:pt x="504427" y="2738541"/>
                </a:cubicBezTo>
                <a:cubicBezTo>
                  <a:pt x="445542" y="2638170"/>
                  <a:pt x="429038" y="2522185"/>
                  <a:pt x="307254" y="2473116"/>
                </a:cubicBezTo>
                <a:cubicBezTo>
                  <a:pt x="288072" y="2465532"/>
                  <a:pt x="275135" y="2435197"/>
                  <a:pt x="287626" y="2418246"/>
                </a:cubicBezTo>
                <a:cubicBezTo>
                  <a:pt x="331790" y="2355347"/>
                  <a:pt x="268444" y="2234901"/>
                  <a:pt x="405841" y="2221965"/>
                </a:cubicBezTo>
                <a:cubicBezTo>
                  <a:pt x="422793" y="2220181"/>
                  <a:pt x="438406" y="2207690"/>
                  <a:pt x="425023" y="2190292"/>
                </a:cubicBezTo>
                <a:cubicBezTo>
                  <a:pt x="379075" y="2130962"/>
                  <a:pt x="434837" y="2134976"/>
                  <a:pt x="468739" y="2127394"/>
                </a:cubicBezTo>
                <a:cubicBezTo>
                  <a:pt x="509781" y="2118471"/>
                  <a:pt x="556174" y="2144344"/>
                  <a:pt x="594091" y="2112226"/>
                </a:cubicBezTo>
                <a:cubicBezTo>
                  <a:pt x="585170" y="2078323"/>
                  <a:pt x="552160" y="2078769"/>
                  <a:pt x="528963" y="2068063"/>
                </a:cubicBezTo>
                <a:cubicBezTo>
                  <a:pt x="461157" y="2036390"/>
                  <a:pt x="405841" y="1998918"/>
                  <a:pt x="402718" y="1917729"/>
                </a:cubicBezTo>
                <a:cubicBezTo>
                  <a:pt x="400042" y="1852153"/>
                  <a:pt x="392904" y="1794162"/>
                  <a:pt x="486584" y="1774087"/>
                </a:cubicBezTo>
                <a:cubicBezTo>
                  <a:pt x="501304" y="1770965"/>
                  <a:pt x="508888" y="1762489"/>
                  <a:pt x="511565" y="1751337"/>
                </a:cubicBezTo>
                <a:cubicBezTo>
                  <a:pt x="500858" y="1740630"/>
                  <a:pt x="490599" y="1729477"/>
                  <a:pt x="478109" y="1721448"/>
                </a:cubicBezTo>
                <a:cubicBezTo>
                  <a:pt x="436175" y="1695129"/>
                  <a:pt x="421900" y="1656318"/>
                  <a:pt x="409410" y="1615724"/>
                </a:cubicBezTo>
                <a:cubicBezTo>
                  <a:pt x="401380" y="1589851"/>
                  <a:pt x="392012" y="1564424"/>
                  <a:pt x="373722" y="1542118"/>
                </a:cubicBezTo>
                <a:cubicBezTo>
                  <a:pt x="362569" y="1528290"/>
                  <a:pt x="348740" y="1518030"/>
                  <a:pt x="331343" y="1512231"/>
                </a:cubicBezTo>
                <a:cubicBezTo>
                  <a:pt x="316177" y="1506877"/>
                  <a:pt x="311715" y="1499739"/>
                  <a:pt x="321976" y="1486804"/>
                </a:cubicBezTo>
                <a:cubicBezTo>
                  <a:pt x="350972" y="1449777"/>
                  <a:pt x="362569" y="1409182"/>
                  <a:pt x="343388" y="1361897"/>
                </a:cubicBezTo>
                <a:cubicBezTo>
                  <a:pt x="337588" y="1347623"/>
                  <a:pt x="341602" y="1335131"/>
                  <a:pt x="355432" y="1329778"/>
                </a:cubicBezTo>
                <a:cubicBezTo>
                  <a:pt x="412979" y="1307028"/>
                  <a:pt x="427253" y="1254388"/>
                  <a:pt x="451789" y="1209779"/>
                </a:cubicBezTo>
                <a:cubicBezTo>
                  <a:pt x="486584" y="1146434"/>
                  <a:pt x="518256" y="1081751"/>
                  <a:pt x="542344" y="1013052"/>
                </a:cubicBezTo>
                <a:cubicBezTo>
                  <a:pt x="556620" y="972012"/>
                  <a:pt x="570449" y="931417"/>
                  <a:pt x="560635" y="885915"/>
                </a:cubicBezTo>
                <a:cubicBezTo>
                  <a:pt x="558405" y="874764"/>
                  <a:pt x="562419" y="865395"/>
                  <a:pt x="568219" y="856919"/>
                </a:cubicBezTo>
                <a:cubicBezTo>
                  <a:pt x="592754" y="819893"/>
                  <a:pt x="589631" y="780638"/>
                  <a:pt x="570895" y="740043"/>
                </a:cubicBezTo>
                <a:cubicBezTo>
                  <a:pt x="559296" y="715508"/>
                  <a:pt x="560635" y="712385"/>
                  <a:pt x="590077" y="713277"/>
                </a:cubicBezTo>
                <a:cubicBezTo>
                  <a:pt x="649853" y="714616"/>
                  <a:pt x="709184" y="716846"/>
                  <a:pt x="768069" y="709263"/>
                </a:cubicBezTo>
                <a:cubicBezTo>
                  <a:pt x="834090" y="700786"/>
                  <a:pt x="855503" y="681158"/>
                  <a:pt x="805540" y="624505"/>
                </a:cubicBezTo>
                <a:cubicBezTo>
                  <a:pt x="794833" y="612461"/>
                  <a:pt x="785466" y="599078"/>
                  <a:pt x="780559" y="583910"/>
                </a:cubicBezTo>
                <a:cubicBezTo>
                  <a:pt x="776990" y="571866"/>
                  <a:pt x="780113" y="563390"/>
                  <a:pt x="790819" y="557591"/>
                </a:cubicBezTo>
                <a:cubicBezTo>
                  <a:pt x="803310" y="550454"/>
                  <a:pt x="810001" y="560268"/>
                  <a:pt x="817139" y="567404"/>
                </a:cubicBezTo>
                <a:cubicBezTo>
                  <a:pt x="855949" y="605769"/>
                  <a:pt x="904572" y="632089"/>
                  <a:pt x="950966" y="661085"/>
                </a:cubicBezTo>
                <a:cubicBezTo>
                  <a:pt x="1017435" y="703018"/>
                  <a:pt x="1087471" y="740043"/>
                  <a:pt x="1146802" y="790897"/>
                </a:cubicBezTo>
                <a:cubicBezTo>
                  <a:pt x="1161968" y="803835"/>
                  <a:pt x="1186503" y="794021"/>
                  <a:pt x="1188288" y="772161"/>
                </a:cubicBezTo>
                <a:cubicBezTo>
                  <a:pt x="1190072" y="750303"/>
                  <a:pt x="1202116" y="750303"/>
                  <a:pt x="1219960" y="755656"/>
                </a:cubicBezTo>
                <a:cubicBezTo>
                  <a:pt x="1241373" y="761901"/>
                  <a:pt x="1262786" y="768146"/>
                  <a:pt x="1283752" y="775284"/>
                </a:cubicBezTo>
                <a:cubicBezTo>
                  <a:pt x="1305611" y="782868"/>
                  <a:pt x="1315424" y="798927"/>
                  <a:pt x="1317655" y="819002"/>
                </a:cubicBezTo>
                <a:cubicBezTo>
                  <a:pt x="1318101" y="822794"/>
                  <a:pt x="1318213" y="827031"/>
                  <a:pt x="1317209" y="830488"/>
                </a:cubicBezTo>
                <a:lnTo>
                  <a:pt x="1312784" y="834706"/>
                </a:lnTo>
                <a:lnTo>
                  <a:pt x="1307604" y="836392"/>
                </a:lnTo>
                <a:cubicBezTo>
                  <a:pt x="1302209" y="838239"/>
                  <a:pt x="1301818" y="838741"/>
                  <a:pt x="1310071" y="837291"/>
                </a:cubicBezTo>
                <a:lnTo>
                  <a:pt x="1312784" y="834706"/>
                </a:lnTo>
                <a:lnTo>
                  <a:pt x="1335164" y="827421"/>
                </a:lnTo>
                <a:cubicBezTo>
                  <a:pt x="1358695" y="819559"/>
                  <a:pt x="1387691" y="808741"/>
                  <a:pt x="1393044" y="799820"/>
                </a:cubicBezTo>
                <a:cubicBezTo>
                  <a:pt x="1393490" y="798927"/>
                  <a:pt x="1657132" y="863165"/>
                  <a:pt x="1737429" y="903760"/>
                </a:cubicBezTo>
                <a:cubicBezTo>
                  <a:pt x="1787390" y="929187"/>
                  <a:pt x="2773257" y="1331562"/>
                  <a:pt x="4138303" y="1231638"/>
                </a:cubicBezTo>
                <a:cubicBezTo>
                  <a:pt x="4186481" y="1228070"/>
                  <a:pt x="4231982" y="1225838"/>
                  <a:pt x="4278375" y="1224055"/>
                </a:cubicBezTo>
                <a:cubicBezTo>
                  <a:pt x="4688781" y="1205764"/>
                  <a:pt x="5091603" y="1196842"/>
                  <a:pt x="5261564" y="1174984"/>
                </a:cubicBezTo>
                <a:cubicBezTo>
                  <a:pt x="5394500" y="1157586"/>
                  <a:pt x="6074346" y="1010376"/>
                  <a:pt x="6273750" y="885915"/>
                </a:cubicBezTo>
                <a:cubicBezTo>
                  <a:pt x="6477614" y="758332"/>
                  <a:pt x="6669881" y="617367"/>
                  <a:pt x="6861254" y="475956"/>
                </a:cubicBezTo>
                <a:cubicBezTo>
                  <a:pt x="6944228" y="414841"/>
                  <a:pt x="7032555" y="359079"/>
                  <a:pt x="7107498" y="289043"/>
                </a:cubicBezTo>
                <a:cubicBezTo>
                  <a:pt x="7182441" y="218560"/>
                  <a:pt x="7253816" y="145401"/>
                  <a:pt x="7335005" y="80271"/>
                </a:cubicBezTo>
                <a:cubicBezTo>
                  <a:pt x="7358202" y="61535"/>
                  <a:pt x="7381399" y="41461"/>
                  <a:pt x="7415302" y="38338"/>
                </a:cubicBezTo>
                <a:cubicBezTo>
                  <a:pt x="7422886" y="37446"/>
                  <a:pt x="7430915" y="37892"/>
                  <a:pt x="7438499" y="38784"/>
                </a:cubicBezTo>
                <a:cubicBezTo>
                  <a:pt x="7446974" y="39677"/>
                  <a:pt x="7453666" y="44137"/>
                  <a:pt x="7456789" y="51721"/>
                </a:cubicBezTo>
                <a:cubicBezTo>
                  <a:pt x="7459911" y="60197"/>
                  <a:pt x="7454558" y="65104"/>
                  <a:pt x="7448313" y="69564"/>
                </a:cubicBezTo>
                <a:cubicBezTo>
                  <a:pt x="7443852" y="72687"/>
                  <a:pt x="7439392" y="77595"/>
                  <a:pt x="7433593" y="78487"/>
                </a:cubicBezTo>
                <a:cubicBezTo>
                  <a:pt x="7396566" y="83840"/>
                  <a:pt x="7382737" y="111052"/>
                  <a:pt x="7365340" y="135140"/>
                </a:cubicBezTo>
                <a:cubicBezTo>
                  <a:pt x="7357756" y="145401"/>
                  <a:pt x="7349726" y="153430"/>
                  <a:pt x="7363555" y="168151"/>
                </a:cubicBezTo>
                <a:cubicBezTo>
                  <a:pt x="7375599" y="181088"/>
                  <a:pt x="7363109" y="187780"/>
                  <a:pt x="7350619" y="191349"/>
                </a:cubicBezTo>
                <a:cubicBezTo>
                  <a:pt x="7333222" y="196255"/>
                  <a:pt x="7312701" y="195364"/>
                  <a:pt x="7293073" y="211422"/>
                </a:cubicBezTo>
                <a:cubicBezTo>
                  <a:pt x="7366678" y="212761"/>
                  <a:pt x="7397905" y="170382"/>
                  <a:pt x="7431361" y="131125"/>
                </a:cubicBezTo>
                <a:cubicBezTo>
                  <a:pt x="7443852" y="116851"/>
                  <a:pt x="7452328" y="99899"/>
                  <a:pt x="7463034" y="83840"/>
                </a:cubicBezTo>
                <a:cubicBezTo>
                  <a:pt x="7476417" y="64212"/>
                  <a:pt x="7492030" y="63319"/>
                  <a:pt x="7511658" y="80717"/>
                </a:cubicBezTo>
                <a:cubicBezTo>
                  <a:pt x="7529056" y="96330"/>
                  <a:pt x="7537531" y="94993"/>
                  <a:pt x="7543330" y="73579"/>
                </a:cubicBezTo>
                <a:cubicBezTo>
                  <a:pt x="7552253" y="40122"/>
                  <a:pt x="7572773" y="16480"/>
                  <a:pt x="7607569" y="4435"/>
                </a:cubicBezTo>
                <a:cubicBezTo>
                  <a:pt x="7611361" y="3097"/>
                  <a:pt x="7615598" y="978"/>
                  <a:pt x="7619780" y="253"/>
                </a:cubicBezTo>
                <a:close/>
              </a:path>
            </a:pathLst>
          </a:custGeom>
        </p:spPr>
      </p:pic>
      <p:sp>
        <p:nvSpPr>
          <p:cNvPr id="9" name="TextBox 8"/>
          <p:cNvSpPr txBox="1"/>
          <p:nvPr/>
        </p:nvSpPr>
        <p:spPr>
          <a:xfrm>
            <a:off x="5388785" y="5564834"/>
            <a:ext cx="4591794" cy="1077218"/>
          </a:xfrm>
          <a:prstGeom prst="rect">
            <a:avLst/>
          </a:prstGeom>
          <a:solidFill>
            <a:srgbClr val="FFC000"/>
          </a:solidFill>
        </p:spPr>
        <p:txBody>
          <a:bodyPr wrap="square" rtlCol="0">
            <a:spAutoFit/>
          </a:bodyPr>
          <a:lstStyle/>
          <a:p>
            <a:r>
              <a:rPr lang="en-US" sz="1600" dirty="0">
                <a:latin typeface="Comic Sans MS" panose="030F0702030302020204" pitchFamily="66" charset="0"/>
                <a:sym typeface="Wingdings" panose="05000000000000000000" pitchFamily="2" charset="2"/>
              </a:rPr>
              <a:t>Robust mesh</a:t>
            </a:r>
          </a:p>
          <a:p>
            <a:r>
              <a:rPr lang="en-US" sz="1600" dirty="0">
                <a:latin typeface="Comic Sans MS" panose="030F0702030302020204" pitchFamily="66" charset="0"/>
                <a:sym typeface="Wingdings" panose="05000000000000000000" pitchFamily="2" charset="2"/>
              </a:rPr>
              <a:t>Repeatable industrial processes.</a:t>
            </a:r>
          </a:p>
          <a:p>
            <a:r>
              <a:rPr lang="en-US" sz="1600" dirty="0">
                <a:latin typeface="Comic Sans MS" panose="030F0702030302020204" pitchFamily="66" charset="0"/>
                <a:sym typeface="Wingdings" panose="05000000000000000000" pitchFamily="2" charset="2"/>
              </a:rPr>
              <a:t>Possibility to make large detectors of 2m x 1m</a:t>
            </a:r>
          </a:p>
          <a:p>
            <a:r>
              <a:rPr lang="en-US" sz="1600" dirty="0">
                <a:latin typeface="Comic Sans MS" panose="030F0702030302020204" pitchFamily="66" charset="0"/>
                <a:sym typeface="Wingdings" panose="05000000000000000000" pitchFamily="2" charset="2"/>
              </a:rPr>
              <a:t>The technology spread was then rapid.</a:t>
            </a:r>
          </a:p>
        </p:txBody>
      </p:sp>
    </p:spTree>
    <p:extLst>
      <p:ext uri="{BB962C8B-B14F-4D97-AF65-F5344CB8AC3E}">
        <p14:creationId xmlns:p14="http://schemas.microsoft.com/office/powerpoint/2010/main" val="3514948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5" descr="P9080105">
            <a:extLst>
              <a:ext uri="{FF2B5EF4-FFF2-40B4-BE49-F238E27FC236}">
                <a16:creationId xmlns:a16="http://schemas.microsoft.com/office/drawing/2014/main" id="{8A794E8B-A930-5C6C-239C-BE8B1B7053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1143000"/>
            <a:ext cx="3048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7" name="Picture 6" descr="P9080107">
            <a:extLst>
              <a:ext uri="{FF2B5EF4-FFF2-40B4-BE49-F238E27FC236}">
                <a16:creationId xmlns:a16="http://schemas.microsoft.com/office/drawing/2014/main" id="{9DAB8087-4B36-D267-9525-2CA4F87A659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94550" y="1143002"/>
            <a:ext cx="3048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8" name="Picture 7" descr="P9080109">
            <a:extLst>
              <a:ext uri="{FF2B5EF4-FFF2-40B4-BE49-F238E27FC236}">
                <a16:creationId xmlns:a16="http://schemas.microsoft.com/office/drawing/2014/main" id="{B7C3C29A-3139-020D-8364-51FFD753518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94550" y="4267199"/>
            <a:ext cx="3048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9" name="Picture 8" descr="P9080110">
            <a:extLst>
              <a:ext uri="{FF2B5EF4-FFF2-40B4-BE49-F238E27FC236}">
                <a16:creationId xmlns:a16="http://schemas.microsoft.com/office/drawing/2014/main" id="{0FFF4D8F-3B86-C55B-4C03-4A0F55BC01E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23850" y="4267199"/>
            <a:ext cx="3048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0" name="Text Box 9">
            <a:extLst>
              <a:ext uri="{FF2B5EF4-FFF2-40B4-BE49-F238E27FC236}">
                <a16:creationId xmlns:a16="http://schemas.microsoft.com/office/drawing/2014/main" id="{DDE5BB12-8391-20C7-EFC0-51B7DFA27CA3}"/>
              </a:ext>
            </a:extLst>
          </p:cNvPr>
          <p:cNvSpPr txBox="1">
            <a:spLocks noChangeArrowheads="1"/>
          </p:cNvSpPr>
          <p:nvPr/>
        </p:nvSpPr>
        <p:spPr bwMode="auto">
          <a:xfrm>
            <a:off x="3686314" y="3034099"/>
            <a:ext cx="2297424" cy="307777"/>
          </a:xfrm>
          <a:prstGeom prst="rect">
            <a:avLst/>
          </a:prstGeom>
          <a:solidFill>
            <a:srgbClr val="12FA5A"/>
          </a:solidFill>
          <a:ln>
            <a:noFill/>
          </a:ln>
          <a:extLst>
            <a:ext uri="{91240B29-F687-4F45-9708-019B960494DF}">
              <a14:hiddenLine xmlns:a14="http://schemas.microsoft.com/office/drawing/2010/main" w="25400" algn="ctr">
                <a:solidFill>
                  <a:srgbClr val="000000"/>
                </a:solidFill>
                <a:miter lim="800000"/>
                <a:headEnd/>
                <a:tailEnd/>
              </a14:hiddenLine>
            </a:ext>
          </a:extLst>
        </p:spPr>
        <p:txBody>
          <a:bodyPr wrap="none">
            <a:spAutoFit/>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9pPr>
          </a:lstStyle>
          <a:p>
            <a:r>
              <a:rPr lang="en-US" altLang="en-US" sz="1400" b="0" dirty="0">
                <a:solidFill>
                  <a:srgbClr val="FF0000"/>
                </a:solidFill>
                <a:latin typeface="Comic Sans MS" panose="030F0702030302020204" pitchFamily="66" charset="0"/>
              </a:rPr>
              <a:t>Mesh stretching 1m x 2m</a:t>
            </a:r>
          </a:p>
        </p:txBody>
      </p:sp>
      <p:sp>
        <p:nvSpPr>
          <p:cNvPr id="41991" name="Text Box 10">
            <a:extLst>
              <a:ext uri="{FF2B5EF4-FFF2-40B4-BE49-F238E27FC236}">
                <a16:creationId xmlns:a16="http://schemas.microsoft.com/office/drawing/2014/main" id="{C75E6C9D-04FD-0642-0DC8-627E6A564B52}"/>
              </a:ext>
            </a:extLst>
          </p:cNvPr>
          <p:cNvSpPr txBox="1">
            <a:spLocks noChangeArrowheads="1"/>
          </p:cNvSpPr>
          <p:nvPr/>
        </p:nvSpPr>
        <p:spPr bwMode="auto">
          <a:xfrm>
            <a:off x="7297327" y="3018142"/>
            <a:ext cx="2820003" cy="307777"/>
          </a:xfrm>
          <a:prstGeom prst="rect">
            <a:avLst/>
          </a:prstGeom>
          <a:solidFill>
            <a:srgbClr val="12FA5A"/>
          </a:solidFill>
          <a:ln>
            <a:noFill/>
          </a:ln>
          <a:extLst>
            <a:ext uri="{91240B29-F687-4F45-9708-019B960494DF}">
              <a14:hiddenLine xmlns:a14="http://schemas.microsoft.com/office/drawing/2010/main" w="25400" algn="ctr">
                <a:solidFill>
                  <a:srgbClr val="000000"/>
                </a:solidFill>
                <a:miter lim="800000"/>
                <a:headEnd/>
                <a:tailEnd/>
              </a14:hiddenLine>
            </a:ext>
          </a:extLst>
        </p:spPr>
        <p:txBody>
          <a:bodyPr wrap="none">
            <a:spAutoFit/>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9pPr>
          </a:lstStyle>
          <a:p>
            <a:r>
              <a:rPr lang="en-US" altLang="en-US" sz="1400" b="0" dirty="0">
                <a:solidFill>
                  <a:srgbClr val="FF0000"/>
                </a:solidFill>
                <a:latin typeface="Comic Sans MS" panose="030F0702030302020204" pitchFamily="66" charset="0"/>
              </a:rPr>
              <a:t>control : from 10Ncm to 15Ncm</a:t>
            </a:r>
          </a:p>
        </p:txBody>
      </p:sp>
      <p:sp>
        <p:nvSpPr>
          <p:cNvPr id="41992" name="Text Box 11">
            <a:extLst>
              <a:ext uri="{FF2B5EF4-FFF2-40B4-BE49-F238E27FC236}">
                <a16:creationId xmlns:a16="http://schemas.microsoft.com/office/drawing/2014/main" id="{0BAF18A9-C083-D1D4-F046-F25B97F372AE}"/>
              </a:ext>
            </a:extLst>
          </p:cNvPr>
          <p:cNvSpPr txBox="1">
            <a:spLocks noChangeArrowheads="1"/>
          </p:cNvSpPr>
          <p:nvPr/>
        </p:nvSpPr>
        <p:spPr bwMode="auto">
          <a:xfrm>
            <a:off x="8085202" y="6167337"/>
            <a:ext cx="1266693" cy="307777"/>
          </a:xfrm>
          <a:prstGeom prst="rect">
            <a:avLst/>
          </a:prstGeom>
          <a:solidFill>
            <a:srgbClr val="12FA5A"/>
          </a:solidFill>
          <a:ln>
            <a:noFill/>
          </a:ln>
          <a:extLst>
            <a:ext uri="{91240B29-F687-4F45-9708-019B960494DF}">
              <a14:hiddenLine xmlns:a14="http://schemas.microsoft.com/office/drawing/2010/main" w="25400" algn="ctr">
                <a:solidFill>
                  <a:srgbClr val="000000"/>
                </a:solidFill>
                <a:miter lim="800000"/>
                <a:headEnd/>
                <a:tailEnd/>
              </a14:hiddenLine>
            </a:ext>
          </a:extLst>
        </p:spPr>
        <p:txBody>
          <a:bodyPr wrap="none">
            <a:spAutoFit/>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9pPr>
          </a:lstStyle>
          <a:p>
            <a:r>
              <a:rPr lang="en-US" altLang="en-US" sz="1400" dirty="0">
                <a:solidFill>
                  <a:srgbClr val="FF0000"/>
                </a:solidFill>
                <a:latin typeface="Comic Sans MS" panose="030F0702030302020204" pitchFamily="66" charset="0"/>
              </a:rPr>
              <a:t>Glue deposit</a:t>
            </a:r>
          </a:p>
        </p:txBody>
      </p:sp>
      <p:sp>
        <p:nvSpPr>
          <p:cNvPr id="41993" name="Text Box 12">
            <a:extLst>
              <a:ext uri="{FF2B5EF4-FFF2-40B4-BE49-F238E27FC236}">
                <a16:creationId xmlns:a16="http://schemas.microsoft.com/office/drawing/2014/main" id="{B911E64B-BF83-01DB-1A79-F4843EC5DB33}"/>
              </a:ext>
            </a:extLst>
          </p:cNvPr>
          <p:cNvSpPr txBox="1">
            <a:spLocks noChangeArrowheads="1"/>
          </p:cNvSpPr>
          <p:nvPr/>
        </p:nvSpPr>
        <p:spPr bwMode="auto">
          <a:xfrm>
            <a:off x="3950008" y="6167336"/>
            <a:ext cx="1534394" cy="307777"/>
          </a:xfrm>
          <a:prstGeom prst="rect">
            <a:avLst/>
          </a:prstGeom>
          <a:solidFill>
            <a:srgbClr val="12FA5A"/>
          </a:solidFill>
          <a:ln>
            <a:noFill/>
          </a:ln>
          <a:extLst>
            <a:ext uri="{91240B29-F687-4F45-9708-019B960494DF}">
              <a14:hiddenLine xmlns:a14="http://schemas.microsoft.com/office/drawing/2010/main" w="25400" algn="ctr">
                <a:solidFill>
                  <a:srgbClr val="000000"/>
                </a:solidFill>
                <a:miter lim="800000"/>
                <a:headEnd/>
                <a:tailEnd/>
              </a14:hiddenLine>
            </a:ext>
          </a:extLst>
        </p:spPr>
        <p:txBody>
          <a:bodyPr wrap="none">
            <a:spAutoFit/>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9pPr>
          </a:lstStyle>
          <a:p>
            <a:r>
              <a:rPr lang="en-US" altLang="en-US" sz="1400" dirty="0">
                <a:solidFill>
                  <a:srgbClr val="FF0000"/>
                </a:solidFill>
                <a:latin typeface="Comic Sans MS" panose="030F0702030302020204" pitchFamily="66" charset="0"/>
              </a:rPr>
              <a:t>Extra mesh cut</a:t>
            </a:r>
          </a:p>
        </p:txBody>
      </p:sp>
      <p:pic>
        <p:nvPicPr>
          <p:cNvPr id="41996" name="Picture 15" descr="DSCN1822">
            <a:extLst>
              <a:ext uri="{FF2B5EF4-FFF2-40B4-BE49-F238E27FC236}">
                <a16:creationId xmlns:a16="http://schemas.microsoft.com/office/drawing/2014/main" id="{5F9DD331-EE5C-1872-B469-5C21638BD67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54477" y="4270136"/>
            <a:ext cx="1700546" cy="2267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7" name="Line 16">
            <a:extLst>
              <a:ext uri="{FF2B5EF4-FFF2-40B4-BE49-F238E27FC236}">
                <a16:creationId xmlns:a16="http://schemas.microsoft.com/office/drawing/2014/main" id="{5F16D68E-D832-DF97-7731-C5B6E2E9E344}"/>
              </a:ext>
            </a:extLst>
          </p:cNvPr>
          <p:cNvSpPr>
            <a:spLocks noChangeShapeType="1"/>
          </p:cNvSpPr>
          <p:nvPr/>
        </p:nvSpPr>
        <p:spPr bwMode="auto">
          <a:xfrm flipH="1" flipV="1">
            <a:off x="2501150" y="5486399"/>
            <a:ext cx="576573" cy="1"/>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wrap="square">
            <a:spAutoFit/>
          </a:bodyPr>
          <a:lstStyle/>
          <a:p>
            <a:endParaRPr lang="en-GB"/>
          </a:p>
        </p:txBody>
      </p:sp>
      <p:sp>
        <p:nvSpPr>
          <p:cNvPr id="41998" name="Line 17">
            <a:extLst>
              <a:ext uri="{FF2B5EF4-FFF2-40B4-BE49-F238E27FC236}">
                <a16:creationId xmlns:a16="http://schemas.microsoft.com/office/drawing/2014/main" id="{4B2E547B-5DD9-0048-106B-BEC4E59AE33A}"/>
              </a:ext>
            </a:extLst>
          </p:cNvPr>
          <p:cNvSpPr>
            <a:spLocks noChangeShapeType="1"/>
          </p:cNvSpPr>
          <p:nvPr/>
        </p:nvSpPr>
        <p:spPr bwMode="auto">
          <a:xfrm flipH="1">
            <a:off x="6439711" y="5486399"/>
            <a:ext cx="583660" cy="0"/>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wrap="square">
            <a:spAutoFit/>
          </a:bodyPr>
          <a:lstStyle/>
          <a:p>
            <a:endParaRPr lang="en-GB"/>
          </a:p>
        </p:txBody>
      </p:sp>
      <p:sp>
        <p:nvSpPr>
          <p:cNvPr id="16" name="Text Box 4">
            <a:extLst>
              <a:ext uri="{FF2B5EF4-FFF2-40B4-BE49-F238E27FC236}">
                <a16:creationId xmlns:a16="http://schemas.microsoft.com/office/drawing/2014/main" id="{06E7C665-99B6-F287-E777-93CADB3BB968}"/>
              </a:ext>
            </a:extLst>
          </p:cNvPr>
          <p:cNvSpPr txBox="1">
            <a:spLocks noChangeArrowheads="1"/>
          </p:cNvSpPr>
          <p:nvPr/>
        </p:nvSpPr>
        <p:spPr bwMode="auto">
          <a:xfrm>
            <a:off x="4510089" y="304801"/>
            <a:ext cx="3339376" cy="584775"/>
          </a:xfrm>
          <a:prstGeom prst="rect">
            <a:avLst/>
          </a:prstGeom>
          <a:noFill/>
          <a:ln w="25400" algn="ctr">
            <a:noFill/>
            <a:miter lim="800000"/>
            <a:headEnd/>
            <a:tailEnd/>
          </a:ln>
          <a:effectLst>
            <a:outerShdw dist="30691" dir="3933363" algn="ctr" rotWithShape="0">
              <a:schemeClr val="bg2">
                <a:alpha val="31999"/>
              </a:schemeClr>
            </a:outerShdw>
          </a:effectLst>
        </p:spPr>
        <p:txBody>
          <a:bodyPr wrap="none">
            <a:spAutoFit/>
          </a:bodyPr>
          <a:lstStyle/>
          <a:p>
            <a:pPr>
              <a:defRPr/>
            </a:pPr>
            <a:r>
              <a:rPr lang="en-US" sz="3200" dirty="0">
                <a:solidFill>
                  <a:srgbClr val="00B0F0"/>
                </a:solidFill>
                <a:latin typeface="Comic Sans MS" panose="030F0702030302020204" pitchFamily="66" charset="0"/>
              </a:rPr>
              <a:t>Mesh stretching</a:t>
            </a:r>
          </a:p>
        </p:txBody>
      </p:sp>
      <p:sp>
        <p:nvSpPr>
          <p:cNvPr id="2" name="Line 17">
            <a:extLst>
              <a:ext uri="{FF2B5EF4-FFF2-40B4-BE49-F238E27FC236}">
                <a16:creationId xmlns:a16="http://schemas.microsoft.com/office/drawing/2014/main" id="{6B6E462D-B8BD-78A7-CDE7-246CDFDD9A7C}"/>
              </a:ext>
            </a:extLst>
          </p:cNvPr>
          <p:cNvSpPr>
            <a:spLocks noChangeShapeType="1"/>
          </p:cNvSpPr>
          <p:nvPr/>
        </p:nvSpPr>
        <p:spPr bwMode="auto">
          <a:xfrm flipV="1">
            <a:off x="6467745" y="2285997"/>
            <a:ext cx="583660" cy="3"/>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wrap="square">
            <a:spAutoFit/>
          </a:bodyPr>
          <a:lstStyle/>
          <a:p>
            <a:endParaRPr lang="en-GB"/>
          </a:p>
        </p:txBody>
      </p:sp>
      <p:sp>
        <p:nvSpPr>
          <p:cNvPr id="3" name="Line 17">
            <a:extLst>
              <a:ext uri="{FF2B5EF4-FFF2-40B4-BE49-F238E27FC236}">
                <a16:creationId xmlns:a16="http://schemas.microsoft.com/office/drawing/2014/main" id="{BF9742A4-E71C-E328-55FF-734214F0DCF9}"/>
              </a:ext>
            </a:extLst>
          </p:cNvPr>
          <p:cNvSpPr>
            <a:spLocks noChangeShapeType="1"/>
          </p:cNvSpPr>
          <p:nvPr/>
        </p:nvSpPr>
        <p:spPr bwMode="auto">
          <a:xfrm flipH="1">
            <a:off x="8692579" y="3591129"/>
            <a:ext cx="0" cy="504216"/>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wrap="square">
            <a:spAutoFit/>
          </a:bodyPr>
          <a:lstStyle/>
          <a:p>
            <a:endParaRPr lang="en-GB"/>
          </a:p>
        </p:txBody>
      </p:sp>
      <p:sp>
        <p:nvSpPr>
          <p:cNvPr id="4" name="Slide Number Placeholder 3">
            <a:extLst>
              <a:ext uri="{FF2B5EF4-FFF2-40B4-BE49-F238E27FC236}">
                <a16:creationId xmlns:a16="http://schemas.microsoft.com/office/drawing/2014/main" id="{9E60FB00-9A65-5CAD-48FC-1F06859F78D8}"/>
              </a:ext>
            </a:extLst>
          </p:cNvPr>
          <p:cNvSpPr>
            <a:spLocks noGrp="1"/>
          </p:cNvSpPr>
          <p:nvPr>
            <p:ph type="sldNum" sz="quarter" idx="12"/>
          </p:nvPr>
        </p:nvSpPr>
        <p:spPr/>
        <p:txBody>
          <a:bodyPr/>
          <a:lstStyle/>
          <a:p>
            <a:fld id="{270D5762-9FA2-4D88-B8FF-9E302EEF6FFE}" type="slidenum">
              <a:rPr lang="fr-CH" smtClean="0"/>
              <a:t>13</a:t>
            </a:fld>
            <a:endParaRPr lang="fr-CH"/>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Box 4">
            <a:extLst>
              <a:ext uri="{FF2B5EF4-FFF2-40B4-BE49-F238E27FC236}">
                <a16:creationId xmlns:a16="http://schemas.microsoft.com/office/drawing/2014/main" id="{018878DE-DC15-CC71-4C9E-F614D6A1B8ED}"/>
              </a:ext>
            </a:extLst>
          </p:cNvPr>
          <p:cNvSpPr txBox="1">
            <a:spLocks noChangeArrowheads="1"/>
          </p:cNvSpPr>
          <p:nvPr/>
        </p:nvSpPr>
        <p:spPr bwMode="auto">
          <a:xfrm>
            <a:off x="3540299" y="147612"/>
            <a:ext cx="5137945" cy="584775"/>
          </a:xfrm>
          <a:prstGeom prst="rect">
            <a:avLst/>
          </a:prstGeom>
          <a:noFill/>
          <a:ln w="25400" algn="ctr">
            <a:noFill/>
            <a:miter lim="800000"/>
            <a:headEnd/>
            <a:tailEnd/>
          </a:ln>
          <a:effectLst>
            <a:outerShdw dist="28398" dir="3806097" algn="ctr" rotWithShape="0">
              <a:schemeClr val="bg2">
                <a:alpha val="31999"/>
              </a:schemeClr>
            </a:outerShdw>
          </a:effectLst>
        </p:spPr>
        <p:txBody>
          <a:bodyPr wrap="none">
            <a:spAutoFit/>
          </a:bodyPr>
          <a:lstStyle/>
          <a:p>
            <a:pPr>
              <a:defRPr/>
            </a:pPr>
            <a:r>
              <a:rPr lang="en-US" sz="3200" dirty="0">
                <a:solidFill>
                  <a:srgbClr val="00B0F0"/>
                </a:solidFill>
                <a:latin typeface="Comic Sans MS" panose="030F0702030302020204" pitchFamily="66" charset="0"/>
              </a:rPr>
              <a:t>Hot roll lamination details</a:t>
            </a:r>
          </a:p>
        </p:txBody>
      </p:sp>
      <p:grpSp>
        <p:nvGrpSpPr>
          <p:cNvPr id="2" name="Group 1">
            <a:extLst>
              <a:ext uri="{FF2B5EF4-FFF2-40B4-BE49-F238E27FC236}">
                <a16:creationId xmlns:a16="http://schemas.microsoft.com/office/drawing/2014/main" id="{CB92CAE9-24BD-2F85-A423-83F0CF4B2D28}"/>
              </a:ext>
            </a:extLst>
          </p:cNvPr>
          <p:cNvGrpSpPr/>
          <p:nvPr/>
        </p:nvGrpSpPr>
        <p:grpSpPr>
          <a:xfrm>
            <a:off x="1457491" y="1171494"/>
            <a:ext cx="9046077" cy="5060866"/>
            <a:chOff x="555124" y="798513"/>
            <a:chExt cx="9503276" cy="5526087"/>
          </a:xfrm>
        </p:grpSpPr>
        <p:sp>
          <p:nvSpPr>
            <p:cNvPr id="40962" name="Oval 7">
              <a:extLst>
                <a:ext uri="{FF2B5EF4-FFF2-40B4-BE49-F238E27FC236}">
                  <a16:creationId xmlns:a16="http://schemas.microsoft.com/office/drawing/2014/main" id="{F000E81E-F613-B84A-5241-F6C17397A764}"/>
                </a:ext>
              </a:extLst>
            </p:cNvPr>
            <p:cNvSpPr>
              <a:spLocks noChangeArrowheads="1"/>
            </p:cNvSpPr>
            <p:nvPr/>
          </p:nvSpPr>
          <p:spPr bwMode="auto">
            <a:xfrm>
              <a:off x="6172200" y="838200"/>
              <a:ext cx="1219200" cy="1219200"/>
            </a:xfrm>
            <a:prstGeom prst="ellipse">
              <a:avLst/>
            </a:prstGeom>
            <a:solidFill>
              <a:srgbClr val="FF0000"/>
            </a:solidFill>
            <a:ln w="9525">
              <a:solidFill>
                <a:schemeClr val="tx1"/>
              </a:solidFill>
              <a:round/>
              <a:headEnd/>
              <a:tailEnd/>
            </a:ln>
          </p:spPr>
          <p:txBody>
            <a:bodyPr wrap="none" anchor="ct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9pPr>
            </a:lstStyle>
            <a:p>
              <a:endParaRPr lang="fr-FR" altLang="en-US"/>
            </a:p>
          </p:txBody>
        </p:sp>
        <p:sp>
          <p:nvSpPr>
            <p:cNvPr id="40963" name="Oval 8">
              <a:extLst>
                <a:ext uri="{FF2B5EF4-FFF2-40B4-BE49-F238E27FC236}">
                  <a16:creationId xmlns:a16="http://schemas.microsoft.com/office/drawing/2014/main" id="{23BAA8B5-F457-91DE-FF9C-46007FE510A6}"/>
                </a:ext>
              </a:extLst>
            </p:cNvPr>
            <p:cNvSpPr>
              <a:spLocks noChangeArrowheads="1"/>
            </p:cNvSpPr>
            <p:nvPr/>
          </p:nvSpPr>
          <p:spPr bwMode="auto">
            <a:xfrm>
              <a:off x="6172200" y="2971800"/>
              <a:ext cx="1219200" cy="1219200"/>
            </a:xfrm>
            <a:prstGeom prst="ellipse">
              <a:avLst/>
            </a:prstGeom>
            <a:solidFill>
              <a:srgbClr val="FF0000"/>
            </a:solidFill>
            <a:ln w="9525">
              <a:solidFill>
                <a:schemeClr val="tx1"/>
              </a:solidFill>
              <a:round/>
              <a:headEnd/>
              <a:tailEnd/>
            </a:ln>
          </p:spPr>
          <p:txBody>
            <a:bodyPr wrap="none" anchor="ct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9pPr>
            </a:lstStyle>
            <a:p>
              <a:endParaRPr lang="fr-FR" altLang="en-US"/>
            </a:p>
          </p:txBody>
        </p:sp>
        <p:sp>
          <p:nvSpPr>
            <p:cNvPr id="40964" name="Oval 9">
              <a:extLst>
                <a:ext uri="{FF2B5EF4-FFF2-40B4-BE49-F238E27FC236}">
                  <a16:creationId xmlns:a16="http://schemas.microsoft.com/office/drawing/2014/main" id="{01EC0B2A-C1A9-D6C2-38C0-1ADD1B6C1404}"/>
                </a:ext>
              </a:extLst>
            </p:cNvPr>
            <p:cNvSpPr>
              <a:spLocks noChangeArrowheads="1"/>
            </p:cNvSpPr>
            <p:nvPr/>
          </p:nvSpPr>
          <p:spPr bwMode="auto">
            <a:xfrm>
              <a:off x="4495800" y="4495800"/>
              <a:ext cx="1828800" cy="1828800"/>
            </a:xfrm>
            <a:prstGeom prst="ellipse">
              <a:avLst/>
            </a:prstGeom>
            <a:solidFill>
              <a:srgbClr val="FF0000"/>
            </a:solidFill>
            <a:ln w="9525">
              <a:solidFill>
                <a:schemeClr val="tx1"/>
              </a:solidFill>
              <a:round/>
              <a:headEnd/>
              <a:tailEnd/>
            </a:ln>
          </p:spPr>
          <p:txBody>
            <a:bodyPr wrap="none" anchor="ct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9pPr>
            </a:lstStyle>
            <a:p>
              <a:endParaRPr lang="fr-FR" altLang="en-US"/>
            </a:p>
          </p:txBody>
        </p:sp>
        <p:sp>
          <p:nvSpPr>
            <p:cNvPr id="40965" name="Line 10">
              <a:extLst>
                <a:ext uri="{FF2B5EF4-FFF2-40B4-BE49-F238E27FC236}">
                  <a16:creationId xmlns:a16="http://schemas.microsoft.com/office/drawing/2014/main" id="{3EAAC581-1B56-F351-4928-58F00E22F4CD}"/>
                </a:ext>
              </a:extLst>
            </p:cNvPr>
            <p:cNvSpPr>
              <a:spLocks noChangeShapeType="1"/>
            </p:cNvSpPr>
            <p:nvPr/>
          </p:nvSpPr>
          <p:spPr bwMode="auto">
            <a:xfrm flipV="1">
              <a:off x="4724400" y="3249614"/>
              <a:ext cx="1550988" cy="1550987"/>
            </a:xfrm>
            <a:prstGeom prst="line">
              <a:avLst/>
            </a:prstGeom>
            <a:noFill/>
            <a:ln w="114300">
              <a:solidFill>
                <a:srgbClr val="00B05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966" name="Line 11">
              <a:extLst>
                <a:ext uri="{FF2B5EF4-FFF2-40B4-BE49-F238E27FC236}">
                  <a16:creationId xmlns:a16="http://schemas.microsoft.com/office/drawing/2014/main" id="{E0DA787C-BA1B-334C-ACDA-80D9E3E370F5}"/>
                </a:ext>
              </a:extLst>
            </p:cNvPr>
            <p:cNvSpPr>
              <a:spLocks noChangeShapeType="1"/>
            </p:cNvSpPr>
            <p:nvPr/>
          </p:nvSpPr>
          <p:spPr bwMode="auto">
            <a:xfrm flipV="1">
              <a:off x="6248400" y="3048000"/>
              <a:ext cx="228600" cy="228600"/>
            </a:xfrm>
            <a:prstGeom prst="line">
              <a:avLst/>
            </a:prstGeom>
            <a:noFill/>
            <a:ln w="114300">
              <a:solidFill>
                <a:srgbClr val="00B050"/>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40967" name="Line 12">
              <a:extLst>
                <a:ext uri="{FF2B5EF4-FFF2-40B4-BE49-F238E27FC236}">
                  <a16:creationId xmlns:a16="http://schemas.microsoft.com/office/drawing/2014/main" id="{2D410956-2A11-6BB9-E3F7-3023D0947AC9}"/>
                </a:ext>
              </a:extLst>
            </p:cNvPr>
            <p:cNvSpPr>
              <a:spLocks noChangeShapeType="1"/>
            </p:cNvSpPr>
            <p:nvPr/>
          </p:nvSpPr>
          <p:spPr bwMode="auto">
            <a:xfrm flipV="1">
              <a:off x="6451601" y="2967039"/>
              <a:ext cx="284163" cy="96837"/>
            </a:xfrm>
            <a:prstGeom prst="line">
              <a:avLst/>
            </a:prstGeom>
            <a:noFill/>
            <a:ln w="114300">
              <a:solidFill>
                <a:srgbClr val="00B05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968" name="Line 13">
              <a:extLst>
                <a:ext uri="{FF2B5EF4-FFF2-40B4-BE49-F238E27FC236}">
                  <a16:creationId xmlns:a16="http://schemas.microsoft.com/office/drawing/2014/main" id="{AAA33E4F-0FCC-8497-84C8-6D5D003FF984}"/>
                </a:ext>
              </a:extLst>
            </p:cNvPr>
            <p:cNvSpPr>
              <a:spLocks noChangeShapeType="1"/>
            </p:cNvSpPr>
            <p:nvPr/>
          </p:nvSpPr>
          <p:spPr bwMode="auto">
            <a:xfrm>
              <a:off x="6705600" y="2971800"/>
              <a:ext cx="1981200" cy="0"/>
            </a:xfrm>
            <a:prstGeom prst="line">
              <a:avLst/>
            </a:prstGeom>
            <a:noFill/>
            <a:ln w="114300">
              <a:solidFill>
                <a:srgbClr val="00B05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969" name="Rectangle 14">
              <a:extLst>
                <a:ext uri="{FF2B5EF4-FFF2-40B4-BE49-F238E27FC236}">
                  <a16:creationId xmlns:a16="http://schemas.microsoft.com/office/drawing/2014/main" id="{10BB33CE-7D0D-40E1-731D-4B5EC24C3B6D}"/>
                </a:ext>
              </a:extLst>
            </p:cNvPr>
            <p:cNvSpPr>
              <a:spLocks noChangeArrowheads="1"/>
            </p:cNvSpPr>
            <p:nvPr/>
          </p:nvSpPr>
          <p:spPr bwMode="auto">
            <a:xfrm>
              <a:off x="3657600" y="2743200"/>
              <a:ext cx="5029200" cy="152400"/>
            </a:xfrm>
            <a:prstGeom prst="rect">
              <a:avLst/>
            </a:prstGeom>
            <a:solidFill>
              <a:srgbClr val="00B050"/>
            </a:solidFill>
            <a:ln w="9525">
              <a:solidFill>
                <a:srgbClr val="00B050"/>
              </a:solidFill>
              <a:miter lim="800000"/>
              <a:headEnd/>
              <a:tailEnd/>
            </a:ln>
          </p:spPr>
          <p:txBody>
            <a:bodyPr wrap="none" anchor="ct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9pPr>
            </a:lstStyle>
            <a:p>
              <a:endParaRPr lang="fr-FR" altLang="en-US" dirty="0"/>
            </a:p>
          </p:txBody>
        </p:sp>
        <p:sp>
          <p:nvSpPr>
            <p:cNvPr id="40970" name="Line 15">
              <a:extLst>
                <a:ext uri="{FF2B5EF4-FFF2-40B4-BE49-F238E27FC236}">
                  <a16:creationId xmlns:a16="http://schemas.microsoft.com/office/drawing/2014/main" id="{D661719C-4B8A-91E7-DB14-1D0A105EBC8A}"/>
                </a:ext>
              </a:extLst>
            </p:cNvPr>
            <p:cNvSpPr>
              <a:spLocks noChangeShapeType="1"/>
            </p:cNvSpPr>
            <p:nvPr/>
          </p:nvSpPr>
          <p:spPr bwMode="auto">
            <a:xfrm flipH="1">
              <a:off x="2209800" y="2895600"/>
              <a:ext cx="7696200" cy="0"/>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GB"/>
            </a:p>
          </p:txBody>
        </p:sp>
        <p:sp>
          <p:nvSpPr>
            <p:cNvPr id="40971" name="Rectangle 16">
              <a:extLst>
                <a:ext uri="{FF2B5EF4-FFF2-40B4-BE49-F238E27FC236}">
                  <a16:creationId xmlns:a16="http://schemas.microsoft.com/office/drawing/2014/main" id="{71A7B7CB-1187-379A-5B51-4D45AE0E0612}"/>
                </a:ext>
              </a:extLst>
            </p:cNvPr>
            <p:cNvSpPr>
              <a:spLocks noChangeArrowheads="1"/>
            </p:cNvSpPr>
            <p:nvPr/>
          </p:nvSpPr>
          <p:spPr bwMode="auto">
            <a:xfrm>
              <a:off x="3657600" y="2362200"/>
              <a:ext cx="5029200" cy="381000"/>
            </a:xfrm>
            <a:prstGeom prst="rect">
              <a:avLst/>
            </a:prstGeom>
            <a:solidFill>
              <a:srgbClr val="FFC000"/>
            </a:solidFill>
            <a:ln w="9525">
              <a:solidFill>
                <a:schemeClr val="tx1"/>
              </a:solidFill>
              <a:miter lim="800000"/>
              <a:headEnd/>
              <a:tailEnd/>
            </a:ln>
          </p:spPr>
          <p:txBody>
            <a:bodyPr wrap="none" anchor="ct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9pPr>
            </a:lstStyle>
            <a:p>
              <a:endParaRPr lang="fr-FR" altLang="en-US"/>
            </a:p>
          </p:txBody>
        </p:sp>
        <p:sp>
          <p:nvSpPr>
            <p:cNvPr id="40972" name="Rectangle 17">
              <a:extLst>
                <a:ext uri="{FF2B5EF4-FFF2-40B4-BE49-F238E27FC236}">
                  <a16:creationId xmlns:a16="http://schemas.microsoft.com/office/drawing/2014/main" id="{C8DF638D-0FCA-D0D2-9988-CD1FBE3E1320}"/>
                </a:ext>
              </a:extLst>
            </p:cNvPr>
            <p:cNvSpPr>
              <a:spLocks noChangeArrowheads="1"/>
            </p:cNvSpPr>
            <p:nvPr/>
          </p:nvSpPr>
          <p:spPr bwMode="auto">
            <a:xfrm>
              <a:off x="3657600" y="2057400"/>
              <a:ext cx="5029200" cy="304800"/>
            </a:xfrm>
            <a:prstGeom prst="rect">
              <a:avLst/>
            </a:prstGeom>
            <a:solidFill>
              <a:srgbClr val="FFFF00"/>
            </a:solidFill>
            <a:ln w="9525">
              <a:solidFill>
                <a:schemeClr val="tx1"/>
              </a:solidFill>
              <a:miter lim="800000"/>
              <a:headEnd/>
              <a:tailEnd/>
            </a:ln>
          </p:spPr>
          <p:txBody>
            <a:bodyPr wrap="none" anchor="ct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9pPr>
            </a:lstStyle>
            <a:p>
              <a:endParaRPr lang="fr-FR" altLang="en-US"/>
            </a:p>
          </p:txBody>
        </p:sp>
        <p:sp>
          <p:nvSpPr>
            <p:cNvPr id="40973" name="Rectangle 18">
              <a:extLst>
                <a:ext uri="{FF2B5EF4-FFF2-40B4-BE49-F238E27FC236}">
                  <a16:creationId xmlns:a16="http://schemas.microsoft.com/office/drawing/2014/main" id="{FC35C30E-C687-A10F-2CFA-0FA87770F56B}"/>
                </a:ext>
              </a:extLst>
            </p:cNvPr>
            <p:cNvSpPr>
              <a:spLocks noChangeArrowheads="1"/>
            </p:cNvSpPr>
            <p:nvPr/>
          </p:nvSpPr>
          <p:spPr bwMode="auto">
            <a:xfrm>
              <a:off x="2209800" y="2209800"/>
              <a:ext cx="1066800" cy="685800"/>
            </a:xfrm>
            <a:prstGeom prst="rect">
              <a:avLst/>
            </a:prstGeom>
            <a:solidFill>
              <a:srgbClr val="00B0F0"/>
            </a:solidFill>
            <a:ln w="9525" algn="ctr">
              <a:solidFill>
                <a:schemeClr val="tx1"/>
              </a:solidFill>
              <a:miter lim="800000"/>
              <a:headEnd/>
              <a:tailEnd/>
            </a:ln>
          </p:spPr>
          <p:txBody>
            <a:bodyPr wrap="none" anchor="ct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9pPr>
            </a:lstStyle>
            <a:p>
              <a:endParaRPr lang="fr-FR" altLang="en-US"/>
            </a:p>
          </p:txBody>
        </p:sp>
        <p:sp>
          <p:nvSpPr>
            <p:cNvPr id="40974" name="Rectangle 19">
              <a:extLst>
                <a:ext uri="{FF2B5EF4-FFF2-40B4-BE49-F238E27FC236}">
                  <a16:creationId xmlns:a16="http://schemas.microsoft.com/office/drawing/2014/main" id="{003BCDA7-F52C-2E27-8F53-BDC433B2AE55}"/>
                </a:ext>
              </a:extLst>
            </p:cNvPr>
            <p:cNvSpPr>
              <a:spLocks noChangeArrowheads="1"/>
            </p:cNvSpPr>
            <p:nvPr/>
          </p:nvSpPr>
          <p:spPr bwMode="auto">
            <a:xfrm>
              <a:off x="8991600" y="2209800"/>
              <a:ext cx="1066800" cy="685800"/>
            </a:xfrm>
            <a:prstGeom prst="rect">
              <a:avLst/>
            </a:prstGeom>
            <a:solidFill>
              <a:srgbClr val="00B0F0"/>
            </a:solidFill>
            <a:ln w="9525" algn="ctr">
              <a:solidFill>
                <a:schemeClr val="tx1"/>
              </a:solidFill>
              <a:miter lim="800000"/>
              <a:headEnd/>
              <a:tailEnd/>
            </a:ln>
          </p:spPr>
          <p:txBody>
            <a:bodyPr wrap="none" anchor="ct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9pPr>
            </a:lstStyle>
            <a:p>
              <a:endParaRPr lang="fr-FR" altLang="en-US"/>
            </a:p>
          </p:txBody>
        </p:sp>
        <p:sp>
          <p:nvSpPr>
            <p:cNvPr id="40975" name="Text Box 20">
              <a:extLst>
                <a:ext uri="{FF2B5EF4-FFF2-40B4-BE49-F238E27FC236}">
                  <a16:creationId xmlns:a16="http://schemas.microsoft.com/office/drawing/2014/main" id="{C4CFA5E7-0CE5-3A61-D3A9-D76C325BFD1E}"/>
                </a:ext>
              </a:extLst>
            </p:cNvPr>
            <p:cNvSpPr txBox="1">
              <a:spLocks noChangeArrowheads="1"/>
            </p:cNvSpPr>
            <p:nvPr/>
          </p:nvSpPr>
          <p:spPr bwMode="auto">
            <a:xfrm>
              <a:off x="7985125" y="798513"/>
              <a:ext cx="1088760"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9pPr>
            </a:lstStyle>
            <a:p>
              <a:pPr algn="l" eaLnBrk="1" hangingPunct="1">
                <a:lnSpc>
                  <a:spcPct val="100000"/>
                </a:lnSpc>
              </a:pPr>
              <a:r>
                <a:rPr lang="en-US" altLang="en-US" sz="1800" b="0" dirty="0">
                  <a:latin typeface="Comic Sans MS" panose="030F0702030302020204" pitchFamily="66" charset="0"/>
                </a:rPr>
                <a:t>Hot roll </a:t>
              </a:r>
            </a:p>
          </p:txBody>
        </p:sp>
        <p:sp>
          <p:nvSpPr>
            <p:cNvPr id="40976" name="Text Box 21">
              <a:extLst>
                <a:ext uri="{FF2B5EF4-FFF2-40B4-BE49-F238E27FC236}">
                  <a16:creationId xmlns:a16="http://schemas.microsoft.com/office/drawing/2014/main" id="{7ABA159A-C8F6-5A1F-B826-97297599EC86}"/>
                </a:ext>
              </a:extLst>
            </p:cNvPr>
            <p:cNvSpPr txBox="1">
              <a:spLocks noChangeArrowheads="1"/>
            </p:cNvSpPr>
            <p:nvPr/>
          </p:nvSpPr>
          <p:spPr bwMode="auto">
            <a:xfrm>
              <a:off x="7924800" y="3581401"/>
              <a:ext cx="1019831"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9pPr>
            </a:lstStyle>
            <a:p>
              <a:pPr algn="l" eaLnBrk="1" hangingPunct="1">
                <a:lnSpc>
                  <a:spcPct val="100000"/>
                </a:lnSpc>
              </a:pPr>
              <a:r>
                <a:rPr lang="en-US" altLang="en-US" sz="1800" b="0">
                  <a:latin typeface="Comic Sans MS" panose="030F0702030302020204" pitchFamily="66" charset="0"/>
                </a:rPr>
                <a:t>Hot roll</a:t>
              </a:r>
            </a:p>
          </p:txBody>
        </p:sp>
        <p:sp>
          <p:nvSpPr>
            <p:cNvPr id="40977" name="Line 22">
              <a:extLst>
                <a:ext uri="{FF2B5EF4-FFF2-40B4-BE49-F238E27FC236}">
                  <a16:creationId xmlns:a16="http://schemas.microsoft.com/office/drawing/2014/main" id="{A4BD7A03-E090-B561-BB17-631C73D2A22E}"/>
                </a:ext>
              </a:extLst>
            </p:cNvPr>
            <p:cNvSpPr>
              <a:spLocks noChangeShapeType="1"/>
            </p:cNvSpPr>
            <p:nvPr/>
          </p:nvSpPr>
          <p:spPr bwMode="auto">
            <a:xfrm>
              <a:off x="6553200" y="2286000"/>
              <a:ext cx="838200" cy="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0978" name="Line 23">
              <a:extLst>
                <a:ext uri="{FF2B5EF4-FFF2-40B4-BE49-F238E27FC236}">
                  <a16:creationId xmlns:a16="http://schemas.microsoft.com/office/drawing/2014/main" id="{DC1FD751-DC0A-C712-D235-78FADF6D8199}"/>
                </a:ext>
              </a:extLst>
            </p:cNvPr>
            <p:cNvSpPr>
              <a:spLocks noChangeShapeType="1"/>
            </p:cNvSpPr>
            <p:nvPr/>
          </p:nvSpPr>
          <p:spPr bwMode="auto">
            <a:xfrm flipH="1">
              <a:off x="7391400" y="990600"/>
              <a:ext cx="609600" cy="15240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0979" name="Line 24">
              <a:extLst>
                <a:ext uri="{FF2B5EF4-FFF2-40B4-BE49-F238E27FC236}">
                  <a16:creationId xmlns:a16="http://schemas.microsoft.com/office/drawing/2014/main" id="{34C1B115-89FA-B0CC-A84A-BF53538770F5}"/>
                </a:ext>
              </a:extLst>
            </p:cNvPr>
            <p:cNvSpPr>
              <a:spLocks noChangeShapeType="1"/>
            </p:cNvSpPr>
            <p:nvPr/>
          </p:nvSpPr>
          <p:spPr bwMode="auto">
            <a:xfrm flipH="1" flipV="1">
              <a:off x="7391400" y="3733800"/>
              <a:ext cx="533400" cy="7620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0980" name="Text Box 25">
              <a:extLst>
                <a:ext uri="{FF2B5EF4-FFF2-40B4-BE49-F238E27FC236}">
                  <a16:creationId xmlns:a16="http://schemas.microsoft.com/office/drawing/2014/main" id="{4ED682E0-2975-46CB-90B8-77A47CDB9DC5}"/>
                </a:ext>
              </a:extLst>
            </p:cNvPr>
            <p:cNvSpPr txBox="1">
              <a:spLocks noChangeArrowheads="1"/>
            </p:cNvSpPr>
            <p:nvPr/>
          </p:nvSpPr>
          <p:spPr bwMode="auto">
            <a:xfrm>
              <a:off x="555124" y="2565657"/>
              <a:ext cx="1314784" cy="92333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9pPr>
            </a:lstStyle>
            <a:p>
              <a:pPr algn="l" eaLnBrk="1" hangingPunct="1">
                <a:lnSpc>
                  <a:spcPct val="100000"/>
                </a:lnSpc>
              </a:pPr>
              <a:r>
                <a:rPr lang="en-US" altLang="en-US" sz="1800" b="0" dirty="0">
                  <a:latin typeface="Comic Sans MS" panose="030F0702030302020204" pitchFamily="66" charset="0"/>
                </a:rPr>
                <a:t>Mesh</a:t>
              </a:r>
            </a:p>
            <a:p>
              <a:pPr algn="l" eaLnBrk="1" hangingPunct="1">
                <a:lnSpc>
                  <a:spcPct val="100000"/>
                </a:lnSpc>
              </a:pPr>
              <a:r>
                <a:rPr lang="en-US" altLang="en-US" sz="1800" b="0" dirty="0">
                  <a:latin typeface="Comic Sans MS" panose="030F0702030302020204" pitchFamily="66" charset="0"/>
                </a:rPr>
                <a:t>Stretched</a:t>
              </a:r>
            </a:p>
            <a:p>
              <a:pPr algn="l" eaLnBrk="1" hangingPunct="1">
                <a:lnSpc>
                  <a:spcPct val="100000"/>
                </a:lnSpc>
              </a:pPr>
              <a:r>
                <a:rPr lang="en-US" altLang="en-US" sz="1800" b="0" dirty="0">
                  <a:latin typeface="Comic Sans MS" panose="030F0702030302020204" pitchFamily="66" charset="0"/>
                </a:rPr>
                <a:t>On Frame</a:t>
              </a:r>
            </a:p>
          </p:txBody>
        </p:sp>
        <p:sp>
          <p:nvSpPr>
            <p:cNvPr id="40981" name="Line 26">
              <a:extLst>
                <a:ext uri="{FF2B5EF4-FFF2-40B4-BE49-F238E27FC236}">
                  <a16:creationId xmlns:a16="http://schemas.microsoft.com/office/drawing/2014/main" id="{F6839629-B6A1-BA95-4005-1F897CB21BE3}"/>
                </a:ext>
              </a:extLst>
            </p:cNvPr>
            <p:cNvSpPr>
              <a:spLocks noChangeShapeType="1"/>
            </p:cNvSpPr>
            <p:nvPr/>
          </p:nvSpPr>
          <p:spPr bwMode="auto">
            <a:xfrm flipV="1">
              <a:off x="1505191" y="2590799"/>
              <a:ext cx="628409" cy="127257"/>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0982" name="Text Box 27">
              <a:extLst>
                <a:ext uri="{FF2B5EF4-FFF2-40B4-BE49-F238E27FC236}">
                  <a16:creationId xmlns:a16="http://schemas.microsoft.com/office/drawing/2014/main" id="{605414A7-F647-37BC-B36F-3174FBFAFE3F}"/>
                </a:ext>
              </a:extLst>
            </p:cNvPr>
            <p:cNvSpPr txBox="1">
              <a:spLocks noChangeArrowheads="1"/>
            </p:cNvSpPr>
            <p:nvPr/>
          </p:nvSpPr>
          <p:spPr bwMode="auto">
            <a:xfrm>
              <a:off x="4648200" y="990601"/>
              <a:ext cx="958917"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9pPr>
            </a:lstStyle>
            <a:p>
              <a:pPr algn="l" eaLnBrk="1" hangingPunct="1">
                <a:lnSpc>
                  <a:spcPct val="100000"/>
                </a:lnSpc>
              </a:pPr>
              <a:r>
                <a:rPr lang="en-US" altLang="en-US" sz="1800" b="0" dirty="0">
                  <a:latin typeface="Comic Sans MS" panose="030F0702030302020204" pitchFamily="66" charset="0"/>
                </a:rPr>
                <a:t>Rubber</a:t>
              </a:r>
            </a:p>
          </p:txBody>
        </p:sp>
        <p:sp>
          <p:nvSpPr>
            <p:cNvPr id="40983" name="Text Box 28">
              <a:extLst>
                <a:ext uri="{FF2B5EF4-FFF2-40B4-BE49-F238E27FC236}">
                  <a16:creationId xmlns:a16="http://schemas.microsoft.com/office/drawing/2014/main" id="{D5F33A1F-C3CA-22EB-FE34-F9D29761AA97}"/>
                </a:ext>
              </a:extLst>
            </p:cNvPr>
            <p:cNvSpPr txBox="1">
              <a:spLocks noChangeArrowheads="1"/>
            </p:cNvSpPr>
            <p:nvPr/>
          </p:nvSpPr>
          <p:spPr bwMode="auto">
            <a:xfrm>
              <a:off x="3565526" y="990600"/>
              <a:ext cx="590226"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9pPr>
            </a:lstStyle>
            <a:p>
              <a:pPr algn="l" eaLnBrk="1" hangingPunct="1">
                <a:lnSpc>
                  <a:spcPct val="100000"/>
                </a:lnSpc>
              </a:pPr>
              <a:r>
                <a:rPr lang="en-US" altLang="en-US" sz="1800" b="0" dirty="0">
                  <a:latin typeface="Comic Sans MS" panose="030F0702030302020204" pitchFamily="66" charset="0"/>
                </a:rPr>
                <a:t>PCB</a:t>
              </a:r>
            </a:p>
          </p:txBody>
        </p:sp>
        <p:sp>
          <p:nvSpPr>
            <p:cNvPr id="40984" name="Text Box 29">
              <a:extLst>
                <a:ext uri="{FF2B5EF4-FFF2-40B4-BE49-F238E27FC236}">
                  <a16:creationId xmlns:a16="http://schemas.microsoft.com/office/drawing/2014/main" id="{897B738E-CB4A-9D9A-54B3-90D0B15FA745}"/>
                </a:ext>
              </a:extLst>
            </p:cNvPr>
            <p:cNvSpPr txBox="1">
              <a:spLocks noChangeArrowheads="1"/>
            </p:cNvSpPr>
            <p:nvPr/>
          </p:nvSpPr>
          <p:spPr bwMode="auto">
            <a:xfrm>
              <a:off x="6629400" y="5181600"/>
              <a:ext cx="1466850" cy="3698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9pPr>
            </a:lstStyle>
            <a:p>
              <a:pPr algn="l" eaLnBrk="1" hangingPunct="1">
                <a:lnSpc>
                  <a:spcPct val="100000"/>
                </a:lnSpc>
              </a:pPr>
              <a:r>
                <a:rPr lang="en-US" altLang="en-US" sz="1800" b="0" dirty="0" err="1">
                  <a:latin typeface="Comic Sans MS" panose="030F0702030302020204" pitchFamily="66" charset="0"/>
                </a:rPr>
                <a:t>Coverlay</a:t>
              </a:r>
              <a:r>
                <a:rPr lang="en-US" altLang="en-US" sz="1800" b="0" dirty="0"/>
                <a:t> roll</a:t>
              </a:r>
            </a:p>
          </p:txBody>
        </p:sp>
        <p:sp>
          <p:nvSpPr>
            <p:cNvPr id="40985" name="Line 30">
              <a:extLst>
                <a:ext uri="{FF2B5EF4-FFF2-40B4-BE49-F238E27FC236}">
                  <a16:creationId xmlns:a16="http://schemas.microsoft.com/office/drawing/2014/main" id="{E9561A3E-E980-3F73-62EC-1D71151E4FE0}"/>
                </a:ext>
              </a:extLst>
            </p:cNvPr>
            <p:cNvSpPr>
              <a:spLocks noChangeShapeType="1"/>
            </p:cNvSpPr>
            <p:nvPr/>
          </p:nvSpPr>
          <p:spPr bwMode="auto">
            <a:xfrm flipV="1">
              <a:off x="4724400" y="2944814"/>
              <a:ext cx="609600" cy="566687"/>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0986" name="Line 31">
              <a:extLst>
                <a:ext uri="{FF2B5EF4-FFF2-40B4-BE49-F238E27FC236}">
                  <a16:creationId xmlns:a16="http://schemas.microsoft.com/office/drawing/2014/main" id="{3123512A-264C-F200-DDEC-ADFD72F98691}"/>
                </a:ext>
              </a:extLst>
            </p:cNvPr>
            <p:cNvSpPr>
              <a:spLocks noChangeShapeType="1"/>
            </p:cNvSpPr>
            <p:nvPr/>
          </p:nvSpPr>
          <p:spPr bwMode="auto">
            <a:xfrm>
              <a:off x="4741897" y="3581400"/>
              <a:ext cx="685800" cy="38100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0987" name="Line 32">
              <a:extLst>
                <a:ext uri="{FF2B5EF4-FFF2-40B4-BE49-F238E27FC236}">
                  <a16:creationId xmlns:a16="http://schemas.microsoft.com/office/drawing/2014/main" id="{5A228A8E-CF4F-1E16-2D7F-33011CC8E076}"/>
                </a:ext>
              </a:extLst>
            </p:cNvPr>
            <p:cNvSpPr>
              <a:spLocks noChangeShapeType="1"/>
            </p:cNvSpPr>
            <p:nvPr/>
          </p:nvSpPr>
          <p:spPr bwMode="auto">
            <a:xfrm>
              <a:off x="3886200" y="1371600"/>
              <a:ext cx="457200" cy="121920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0988" name="Line 33">
              <a:extLst>
                <a:ext uri="{FF2B5EF4-FFF2-40B4-BE49-F238E27FC236}">
                  <a16:creationId xmlns:a16="http://schemas.microsoft.com/office/drawing/2014/main" id="{6763F596-0484-506C-43CC-DED44DB459DF}"/>
                </a:ext>
              </a:extLst>
            </p:cNvPr>
            <p:cNvSpPr>
              <a:spLocks noChangeShapeType="1"/>
            </p:cNvSpPr>
            <p:nvPr/>
          </p:nvSpPr>
          <p:spPr bwMode="auto">
            <a:xfrm>
              <a:off x="4953000" y="1295400"/>
              <a:ext cx="304800" cy="76200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0989" name="Line 34">
              <a:extLst>
                <a:ext uri="{FF2B5EF4-FFF2-40B4-BE49-F238E27FC236}">
                  <a16:creationId xmlns:a16="http://schemas.microsoft.com/office/drawing/2014/main" id="{CEEED825-FE45-0C24-E6DB-68AA2DCB7DB2}"/>
                </a:ext>
              </a:extLst>
            </p:cNvPr>
            <p:cNvSpPr>
              <a:spLocks noChangeShapeType="1"/>
            </p:cNvSpPr>
            <p:nvPr/>
          </p:nvSpPr>
          <p:spPr bwMode="auto">
            <a:xfrm>
              <a:off x="6781800" y="1219200"/>
              <a:ext cx="0" cy="4572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0990" name="Line 37">
              <a:extLst>
                <a:ext uri="{FF2B5EF4-FFF2-40B4-BE49-F238E27FC236}">
                  <a16:creationId xmlns:a16="http://schemas.microsoft.com/office/drawing/2014/main" id="{03B9786C-8F8B-6766-7C0E-0F516EA7D893}"/>
                </a:ext>
              </a:extLst>
            </p:cNvPr>
            <p:cNvSpPr>
              <a:spLocks noChangeShapeType="1"/>
            </p:cNvSpPr>
            <p:nvPr/>
          </p:nvSpPr>
          <p:spPr bwMode="auto">
            <a:xfrm flipV="1">
              <a:off x="6781800" y="3352800"/>
              <a:ext cx="0" cy="4572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0992" name="Text Box 29">
              <a:extLst>
                <a:ext uri="{FF2B5EF4-FFF2-40B4-BE49-F238E27FC236}">
                  <a16:creationId xmlns:a16="http://schemas.microsoft.com/office/drawing/2014/main" id="{1B81CFC0-77AD-AD65-51E9-BF3B6735C2D6}"/>
                </a:ext>
              </a:extLst>
            </p:cNvPr>
            <p:cNvSpPr txBox="1">
              <a:spLocks noChangeArrowheads="1"/>
            </p:cNvSpPr>
            <p:nvPr/>
          </p:nvSpPr>
          <p:spPr bwMode="auto">
            <a:xfrm>
              <a:off x="3581401" y="3352800"/>
              <a:ext cx="1158875" cy="3698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lnSpc>
                  <a:spcPct val="90000"/>
                </a:lnSpc>
                <a:spcBef>
                  <a:spcPct val="0"/>
                </a:spcBef>
                <a:spcAft>
                  <a:spcPct val="0"/>
                </a:spcAft>
                <a:defRPr sz="2000" b="1">
                  <a:solidFill>
                    <a:schemeClr val="tx1"/>
                  </a:solidFill>
                  <a:latin typeface="Arial" panose="020B0604020202020204" pitchFamily="34" charset="0"/>
                </a:defRPr>
              </a:lvl9pPr>
            </a:lstStyle>
            <a:p>
              <a:pPr algn="l" eaLnBrk="1" hangingPunct="1">
                <a:lnSpc>
                  <a:spcPct val="100000"/>
                </a:lnSpc>
              </a:pPr>
              <a:r>
                <a:rPr lang="en-US" altLang="en-US" sz="1800" b="0">
                  <a:latin typeface="Comic Sans MS" panose="030F0702030302020204" pitchFamily="66" charset="0"/>
                </a:rPr>
                <a:t>Coverlay </a:t>
              </a:r>
            </a:p>
          </p:txBody>
        </p:sp>
        <p:sp>
          <p:nvSpPr>
            <p:cNvPr id="40993" name="Line 31">
              <a:extLst>
                <a:ext uri="{FF2B5EF4-FFF2-40B4-BE49-F238E27FC236}">
                  <a16:creationId xmlns:a16="http://schemas.microsoft.com/office/drawing/2014/main" id="{DE36F9D4-57AC-E30B-9316-C0EB3A8D783E}"/>
                </a:ext>
              </a:extLst>
            </p:cNvPr>
            <p:cNvSpPr>
              <a:spLocks noChangeShapeType="1"/>
            </p:cNvSpPr>
            <p:nvPr/>
          </p:nvSpPr>
          <p:spPr bwMode="auto">
            <a:xfrm flipH="1" flipV="1">
              <a:off x="5486400" y="5334000"/>
              <a:ext cx="1143000" cy="7620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grpSp>
      <p:sp>
        <p:nvSpPr>
          <p:cNvPr id="3" name="Rectangle 2">
            <a:extLst>
              <a:ext uri="{FF2B5EF4-FFF2-40B4-BE49-F238E27FC236}">
                <a16:creationId xmlns:a16="http://schemas.microsoft.com/office/drawing/2014/main" id="{93A84406-EB67-7EA0-DF58-CA3A98AC87C9}"/>
              </a:ext>
            </a:extLst>
          </p:cNvPr>
          <p:cNvSpPr/>
          <p:nvPr/>
        </p:nvSpPr>
        <p:spPr>
          <a:xfrm>
            <a:off x="1152404" y="886251"/>
            <a:ext cx="9998242" cy="5498432"/>
          </a:xfrm>
          <a:prstGeom prst="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a:extLst>
              <a:ext uri="{FF2B5EF4-FFF2-40B4-BE49-F238E27FC236}">
                <a16:creationId xmlns:a16="http://schemas.microsoft.com/office/drawing/2014/main" id="{C0419F10-9AA9-B31F-2372-C5B05092C732}"/>
              </a:ext>
            </a:extLst>
          </p:cNvPr>
          <p:cNvSpPr>
            <a:spLocks noGrp="1"/>
          </p:cNvSpPr>
          <p:nvPr>
            <p:ph type="sldNum" sz="quarter" idx="12"/>
          </p:nvPr>
        </p:nvSpPr>
        <p:spPr/>
        <p:txBody>
          <a:bodyPr/>
          <a:lstStyle/>
          <a:p>
            <a:fld id="{270D5762-9FA2-4D88-B8FF-9E302EEF6FFE}" type="slidenum">
              <a:rPr lang="fr-CH" smtClean="0"/>
              <a:t>14</a:t>
            </a:fld>
            <a:endParaRPr lang="fr-CH"/>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52" name="Picture 8" descr="DSCN170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800" y="381000"/>
            <a:ext cx="1905000" cy="1428750"/>
          </a:xfrm>
          <a:prstGeom prst="rect">
            <a:avLst/>
          </a:prstGeom>
          <a:noFill/>
          <a:extLst>
            <a:ext uri="{909E8E84-426E-40DD-AFC4-6F175D3DCCD1}">
              <a14:hiddenFill xmlns:a14="http://schemas.microsoft.com/office/drawing/2010/main">
                <a:solidFill>
                  <a:srgbClr val="FFFFFF"/>
                </a:solidFill>
              </a14:hiddenFill>
            </a:ext>
          </a:extLst>
        </p:spPr>
      </p:pic>
      <p:sp>
        <p:nvSpPr>
          <p:cNvPr id="31753" name="Text Box 9"/>
          <p:cNvSpPr txBox="1">
            <a:spLocks noChangeArrowheads="1"/>
          </p:cNvSpPr>
          <p:nvPr/>
        </p:nvSpPr>
        <p:spPr bwMode="auto">
          <a:xfrm>
            <a:off x="3810964" y="2442831"/>
            <a:ext cx="306387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fr-FR" dirty="0">
                <a:latin typeface="Comic Sans MS" panose="030F0702030302020204" pitchFamily="66" charset="0"/>
              </a:rPr>
              <a:t> Mesh stretched on frame</a:t>
            </a:r>
          </a:p>
        </p:txBody>
      </p:sp>
      <p:sp>
        <p:nvSpPr>
          <p:cNvPr id="31754" name="Text Box 10"/>
          <p:cNvSpPr txBox="1">
            <a:spLocks noChangeArrowheads="1"/>
          </p:cNvSpPr>
          <p:nvPr/>
        </p:nvSpPr>
        <p:spPr bwMode="auto">
          <a:xfrm>
            <a:off x="3939701" y="4045837"/>
            <a:ext cx="230704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dirty="0" err="1">
                <a:latin typeface="Comic Sans MS" panose="030F0702030302020204" pitchFamily="66" charset="0"/>
              </a:rPr>
              <a:t>Coverlay</a:t>
            </a:r>
            <a:r>
              <a:rPr lang="en-US" altLang="fr-FR" dirty="0">
                <a:latin typeface="Comic Sans MS" panose="030F0702030302020204" pitchFamily="66" charset="0"/>
              </a:rPr>
              <a:t> lamination</a:t>
            </a:r>
          </a:p>
        </p:txBody>
      </p:sp>
      <p:pic>
        <p:nvPicPr>
          <p:cNvPr id="31755" name="Picture 11" descr="DSCN170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8800" y="5181600"/>
            <a:ext cx="1905000" cy="1430338"/>
          </a:xfrm>
          <a:prstGeom prst="rect">
            <a:avLst/>
          </a:prstGeom>
          <a:noFill/>
          <a:extLst>
            <a:ext uri="{909E8E84-426E-40DD-AFC4-6F175D3DCCD1}">
              <a14:hiddenFill xmlns:a14="http://schemas.microsoft.com/office/drawing/2010/main">
                <a:solidFill>
                  <a:srgbClr val="FFFFFF"/>
                </a:solidFill>
              </a14:hiddenFill>
            </a:ext>
          </a:extLst>
        </p:spPr>
      </p:pic>
      <p:sp>
        <p:nvSpPr>
          <p:cNvPr id="31756" name="Text Box 12"/>
          <p:cNvSpPr txBox="1">
            <a:spLocks noChangeArrowheads="1"/>
          </p:cNvSpPr>
          <p:nvPr/>
        </p:nvSpPr>
        <p:spPr bwMode="auto">
          <a:xfrm>
            <a:off x="3939701" y="838215"/>
            <a:ext cx="18501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dirty="0">
                <a:latin typeface="Comic Sans MS" panose="030F0702030302020204" pitchFamily="66" charset="0"/>
              </a:rPr>
              <a:t>Read-out board</a:t>
            </a:r>
          </a:p>
        </p:txBody>
      </p:sp>
      <p:sp>
        <p:nvSpPr>
          <p:cNvPr id="31757" name="Text Box 13"/>
          <p:cNvSpPr txBox="1">
            <a:spLocks noChangeArrowheads="1"/>
          </p:cNvSpPr>
          <p:nvPr/>
        </p:nvSpPr>
        <p:spPr bwMode="auto">
          <a:xfrm>
            <a:off x="3939701" y="5712103"/>
            <a:ext cx="4229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dirty="0">
                <a:latin typeface="Comic Sans MS" panose="030F0702030302020204" pitchFamily="66" charset="0"/>
              </a:rPr>
              <a:t>Detector developed / cured / tested</a:t>
            </a:r>
          </a:p>
        </p:txBody>
      </p:sp>
      <p:pic>
        <p:nvPicPr>
          <p:cNvPr id="31758"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3505200"/>
            <a:ext cx="1981200" cy="150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60"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4752" y="1900584"/>
            <a:ext cx="2102449" cy="159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Picture 8" descr="vuilleumierbi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042333" y="1343725"/>
            <a:ext cx="2486565" cy="1864924"/>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6" descr="DSCN0574_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042333" y="3492021"/>
            <a:ext cx="2537298" cy="1662281"/>
          </a:xfrm>
          <a:prstGeom prst="rect">
            <a:avLst/>
          </a:prstGeom>
          <a:noFill/>
          <a:extLst>
            <a:ext uri="{909E8E84-426E-40DD-AFC4-6F175D3DCCD1}">
              <a14:hiddenFill xmlns:a14="http://schemas.microsoft.com/office/drawing/2010/main">
                <a:solidFill>
                  <a:srgbClr val="FFFFFF"/>
                </a:solidFill>
              </a14:hiddenFill>
            </a:ext>
          </a:extLst>
        </p:spPr>
      </p:pic>
      <p:sp>
        <p:nvSpPr>
          <p:cNvPr id="55" name="Text Box 12"/>
          <p:cNvSpPr txBox="1">
            <a:spLocks noChangeArrowheads="1"/>
          </p:cNvSpPr>
          <p:nvPr/>
        </p:nvSpPr>
        <p:spPr bwMode="auto">
          <a:xfrm>
            <a:off x="9526433" y="875687"/>
            <a:ext cx="151836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dirty="0">
                <a:latin typeface="Comic Sans MS" panose="030F0702030302020204" pitchFamily="66" charset="0"/>
              </a:rPr>
              <a:t>400um pillar</a:t>
            </a:r>
          </a:p>
        </p:txBody>
      </p:sp>
      <p:sp>
        <p:nvSpPr>
          <p:cNvPr id="56" name="Text Box 12"/>
          <p:cNvSpPr txBox="1">
            <a:spLocks noChangeArrowheads="1"/>
          </p:cNvSpPr>
          <p:nvPr/>
        </p:nvSpPr>
        <p:spPr bwMode="auto">
          <a:xfrm>
            <a:off x="9218656" y="5250438"/>
            <a:ext cx="213391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dirty="0">
                <a:latin typeface="Comic Sans MS" panose="030F0702030302020204" pitchFamily="66" charset="0"/>
              </a:rPr>
              <a:t>Pillar matrix</a:t>
            </a:r>
          </a:p>
          <a:p>
            <a:r>
              <a:rPr lang="en-US" altLang="fr-FR" dirty="0">
                <a:latin typeface="Comic Sans MS" panose="030F0702030302020204" pitchFamily="66" charset="0"/>
              </a:rPr>
              <a:t>on 1cm x 1cm pads</a:t>
            </a:r>
          </a:p>
        </p:txBody>
      </p:sp>
      <p:sp>
        <p:nvSpPr>
          <p:cNvPr id="2" name="Slide Number Placeholder 1">
            <a:extLst>
              <a:ext uri="{FF2B5EF4-FFF2-40B4-BE49-F238E27FC236}">
                <a16:creationId xmlns:a16="http://schemas.microsoft.com/office/drawing/2014/main" id="{FA423FAD-2DAA-3405-0A44-4AC656B59305}"/>
              </a:ext>
            </a:extLst>
          </p:cNvPr>
          <p:cNvSpPr>
            <a:spLocks noGrp="1"/>
          </p:cNvSpPr>
          <p:nvPr>
            <p:ph type="sldNum" sz="quarter" idx="12"/>
          </p:nvPr>
        </p:nvSpPr>
        <p:spPr/>
        <p:txBody>
          <a:bodyPr/>
          <a:lstStyle/>
          <a:p>
            <a:fld id="{270D5762-9FA2-4D88-B8FF-9E302EEF6FFE}" type="slidenum">
              <a:rPr lang="fr-CH" smtClean="0"/>
              <a:t>15</a:t>
            </a:fld>
            <a:endParaRPr lang="fr-CH"/>
          </a:p>
        </p:txBody>
      </p:sp>
    </p:spTree>
    <p:extLst>
      <p:ext uri="{BB962C8B-B14F-4D97-AF65-F5344CB8AC3E}">
        <p14:creationId xmlns:p14="http://schemas.microsoft.com/office/powerpoint/2010/main" val="40780454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4"/>
          <p:cNvSpPr txBox="1">
            <a:spLocks noChangeArrowheads="1"/>
          </p:cNvSpPr>
          <p:nvPr/>
        </p:nvSpPr>
        <p:spPr bwMode="auto">
          <a:xfrm>
            <a:off x="3308712" y="210670"/>
            <a:ext cx="5769528" cy="584775"/>
          </a:xfrm>
          <a:prstGeom prst="rect">
            <a:avLst/>
          </a:prstGeom>
          <a:noFill/>
          <a:ln w="9525" algn="ctr">
            <a:noFill/>
            <a:miter lim="800000"/>
            <a:headEnd/>
            <a:tailEnd/>
          </a:ln>
        </p:spPr>
        <p:txBody>
          <a:bodyPr wrap="none">
            <a:spAutoFit/>
          </a:bodyPr>
          <a:lstStyle/>
          <a:p>
            <a:pPr marL="361950" indent="-361950"/>
            <a:r>
              <a:rPr lang="en-US" sz="3200" dirty="0">
                <a:solidFill>
                  <a:srgbClr val="00B0F0"/>
                </a:solidFill>
                <a:latin typeface="Comic Sans MS" panose="030F0702030302020204" pitchFamily="66" charset="0"/>
              </a:rPr>
              <a:t>BULK </a:t>
            </a:r>
            <a:r>
              <a:rPr lang="en-US" sz="3200" dirty="0" err="1">
                <a:solidFill>
                  <a:srgbClr val="00B0F0"/>
                </a:solidFill>
                <a:latin typeface="Comic Sans MS" panose="030F0702030302020204" pitchFamily="66" charset="0"/>
              </a:rPr>
              <a:t>Micromegas</a:t>
            </a:r>
            <a:r>
              <a:rPr lang="en-US" sz="3200" dirty="0">
                <a:solidFill>
                  <a:srgbClr val="00B0F0"/>
                </a:solidFill>
                <a:latin typeface="Comic Sans MS" panose="030F0702030302020204" pitchFamily="66" charset="0"/>
              </a:rPr>
              <a:t> detectors </a:t>
            </a:r>
          </a:p>
        </p:txBody>
      </p:sp>
      <p:pic>
        <p:nvPicPr>
          <p:cNvPr id="15" name="Picture 14" descr="DSCN2220.JPG"/>
          <p:cNvPicPr>
            <a:picLocks noChangeAspect="1"/>
          </p:cNvPicPr>
          <p:nvPr/>
        </p:nvPicPr>
        <p:blipFill>
          <a:blip r:embed="rId2" cstate="print"/>
          <a:stretch>
            <a:fillRect/>
          </a:stretch>
        </p:blipFill>
        <p:spPr>
          <a:xfrm rot="5400000">
            <a:off x="8404801" y="1372439"/>
            <a:ext cx="2443146" cy="1832360"/>
          </a:xfrm>
          <a:prstGeom prst="rect">
            <a:avLst/>
          </a:prstGeom>
        </p:spPr>
      </p:pic>
      <p:pic>
        <p:nvPicPr>
          <p:cNvPr id="17" name="Picture 8" descr="inner_readoutplane"/>
          <p:cNvPicPr>
            <a:picLocks noChangeAspect="1" noChangeArrowheads="1"/>
          </p:cNvPicPr>
          <p:nvPr/>
        </p:nvPicPr>
        <p:blipFill>
          <a:blip r:embed="rId3" cstate="print"/>
          <a:srcRect/>
          <a:stretch>
            <a:fillRect/>
          </a:stretch>
        </p:blipFill>
        <p:spPr bwMode="auto">
          <a:xfrm>
            <a:off x="1081279" y="1067046"/>
            <a:ext cx="1496822" cy="2443146"/>
          </a:xfrm>
          <a:prstGeom prst="rect">
            <a:avLst/>
          </a:prstGeom>
          <a:noFill/>
          <a:ln w="9525">
            <a:noFill/>
            <a:miter lim="800000"/>
            <a:headEnd/>
            <a:tailEnd/>
          </a:ln>
        </p:spPr>
      </p:pic>
      <p:sp>
        <p:nvSpPr>
          <p:cNvPr id="20" name="TextBox 4"/>
          <p:cNvSpPr txBox="1">
            <a:spLocks noChangeArrowheads="1"/>
          </p:cNvSpPr>
          <p:nvPr/>
        </p:nvSpPr>
        <p:spPr bwMode="auto">
          <a:xfrm>
            <a:off x="4263822" y="3665552"/>
            <a:ext cx="2716539" cy="954107"/>
          </a:xfrm>
          <a:prstGeom prst="rect">
            <a:avLst/>
          </a:prstGeom>
          <a:solidFill>
            <a:srgbClr val="00B0F0"/>
          </a:solidFill>
          <a:ln w="9525">
            <a:noFill/>
            <a:miter lim="800000"/>
            <a:headEnd/>
            <a:tailEnd/>
          </a:ln>
        </p:spPr>
        <p:txBody>
          <a:bodyPr wrap="square">
            <a:spAutoFit/>
          </a:bodyPr>
          <a:lstStyle/>
          <a:p>
            <a:r>
              <a:rPr lang="en-US" sz="1400" dirty="0">
                <a:latin typeface="Comic Sans MS" panose="030F0702030302020204" pitchFamily="66" charset="0"/>
              </a:rPr>
              <a:t>ILC DHCAL , </a:t>
            </a:r>
          </a:p>
          <a:p>
            <a:r>
              <a:rPr lang="en-US" sz="1400" dirty="0">
                <a:latin typeface="Comic Sans MS" panose="030F0702030302020204" pitchFamily="66" charset="0"/>
              </a:rPr>
              <a:t>Max Chefdeville</a:t>
            </a:r>
          </a:p>
          <a:p>
            <a:r>
              <a:rPr lang="en-US" sz="1400" dirty="0">
                <a:latin typeface="Comic Sans MS" panose="030F0702030302020204" pitchFamily="66" charset="0"/>
              </a:rPr>
              <a:t>1m x 1m plane</a:t>
            </a:r>
          </a:p>
          <a:p>
            <a:r>
              <a:rPr lang="en-US" sz="1400" dirty="0">
                <a:latin typeface="Comic Sans MS" panose="030F0702030302020204" pitchFamily="66" charset="0"/>
              </a:rPr>
              <a:t>With 6 detectors</a:t>
            </a:r>
          </a:p>
        </p:txBody>
      </p:sp>
      <p:pic>
        <p:nvPicPr>
          <p:cNvPr id="21" name="Picture 7"/>
          <p:cNvPicPr>
            <a:picLocks noChangeAspect="1" noChangeArrowheads="1"/>
          </p:cNvPicPr>
          <p:nvPr/>
        </p:nvPicPr>
        <p:blipFill>
          <a:blip r:embed="rId4" cstate="print"/>
          <a:srcRect/>
          <a:stretch>
            <a:fillRect/>
          </a:stretch>
        </p:blipFill>
        <p:spPr bwMode="auto">
          <a:xfrm>
            <a:off x="4250503" y="1099514"/>
            <a:ext cx="2716539" cy="2443145"/>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270D5762-9FA2-4D88-B8FF-9E302EEF6FFE}" type="slidenum">
              <a:rPr lang="fr-CH" smtClean="0"/>
              <a:t>16</a:t>
            </a:fld>
            <a:endParaRPr lang="fr-CH" dirty="0"/>
          </a:p>
        </p:txBody>
      </p:sp>
      <p:sp>
        <p:nvSpPr>
          <p:cNvPr id="11" name="TextBox 4"/>
          <p:cNvSpPr txBox="1">
            <a:spLocks noChangeArrowheads="1"/>
          </p:cNvSpPr>
          <p:nvPr/>
        </p:nvSpPr>
        <p:spPr bwMode="auto">
          <a:xfrm>
            <a:off x="998116" y="3609524"/>
            <a:ext cx="1663147" cy="523220"/>
          </a:xfrm>
          <a:prstGeom prst="rect">
            <a:avLst/>
          </a:prstGeom>
          <a:solidFill>
            <a:srgbClr val="00B0F0"/>
          </a:solidFill>
          <a:ln w="9525">
            <a:noFill/>
            <a:miter lim="800000"/>
            <a:headEnd/>
            <a:tailEnd/>
          </a:ln>
        </p:spPr>
        <p:txBody>
          <a:bodyPr wrap="square">
            <a:spAutoFit/>
          </a:bodyPr>
          <a:lstStyle/>
          <a:p>
            <a:r>
              <a:rPr lang="en-US" sz="1400" dirty="0">
                <a:latin typeface="Comic Sans MS" panose="030F0702030302020204" pitchFamily="66" charset="0"/>
              </a:rPr>
              <a:t>T2K TPC </a:t>
            </a:r>
          </a:p>
          <a:p>
            <a:r>
              <a:rPr lang="en-US" sz="1400" dirty="0">
                <a:latin typeface="Comic Sans MS" panose="030F0702030302020204" pitchFamily="66" charset="0"/>
              </a:rPr>
              <a:t>Alain Delbart</a:t>
            </a:r>
          </a:p>
        </p:txBody>
      </p:sp>
      <p:pic>
        <p:nvPicPr>
          <p:cNvPr id="13" name="Picture 81" descr="P1030459"/>
          <p:cNvPicPr>
            <a:picLocks noChangeAspect="1" noChangeArrowheads="1"/>
          </p:cNvPicPr>
          <p:nvPr/>
        </p:nvPicPr>
        <p:blipFill>
          <a:blip r:embed="rId5" cstate="print"/>
          <a:srcRect/>
          <a:stretch>
            <a:fillRect/>
          </a:stretch>
        </p:blipFill>
        <p:spPr bwMode="auto">
          <a:xfrm>
            <a:off x="1325655" y="4818118"/>
            <a:ext cx="2331945" cy="1748959"/>
          </a:xfrm>
          <a:prstGeom prst="rect">
            <a:avLst/>
          </a:prstGeom>
          <a:noFill/>
        </p:spPr>
      </p:pic>
      <p:sp>
        <p:nvSpPr>
          <p:cNvPr id="14" name="ZoneTexte 5"/>
          <p:cNvSpPr txBox="1"/>
          <p:nvPr/>
        </p:nvSpPr>
        <p:spPr>
          <a:xfrm>
            <a:off x="3357443" y="5255577"/>
            <a:ext cx="2836033" cy="830997"/>
          </a:xfrm>
          <a:prstGeom prst="rect">
            <a:avLst/>
          </a:prstGeom>
          <a:solidFill>
            <a:srgbClr val="00B0F0"/>
          </a:solidFill>
        </p:spPr>
        <p:txBody>
          <a:bodyPr wrap="none" rtlCol="0">
            <a:spAutoFit/>
          </a:bodyPr>
          <a:lstStyle/>
          <a:p>
            <a:r>
              <a:rPr lang="en-US" sz="1600" dirty="0">
                <a:latin typeface="Comic Sans MS" panose="030F0702030302020204" pitchFamily="66" charset="0"/>
              </a:rPr>
              <a:t>CLAS 12 </a:t>
            </a:r>
          </a:p>
          <a:p>
            <a:r>
              <a:rPr lang="en-US" sz="1600" dirty="0">
                <a:latin typeface="Comic Sans MS" panose="030F0702030302020204" pitchFamily="66" charset="0"/>
              </a:rPr>
              <a:t>Cylindrical Micromegas bulk</a:t>
            </a:r>
          </a:p>
          <a:p>
            <a:r>
              <a:rPr lang="en-US" sz="1600" dirty="0">
                <a:latin typeface="Comic Sans MS" panose="030F0702030302020204" pitchFamily="66" charset="0"/>
              </a:rPr>
              <a:t>Stefan Aune</a:t>
            </a:r>
          </a:p>
        </p:txBody>
      </p:sp>
      <p:pic>
        <p:nvPicPr>
          <p:cNvPr id="18" name="Content Placeholder 3" descr="DSCN2094.JPG"/>
          <p:cNvPicPr>
            <a:picLocks noChangeAspect="1"/>
          </p:cNvPicPr>
          <p:nvPr/>
        </p:nvPicPr>
        <p:blipFill>
          <a:blip r:embed="rId6" cstate="print"/>
          <a:srcRect l="29297" t="11719" r="11719" b="9766"/>
          <a:stretch>
            <a:fillRect/>
          </a:stretch>
        </p:blipFill>
        <p:spPr>
          <a:xfrm>
            <a:off x="6569909" y="4818374"/>
            <a:ext cx="1755402" cy="1752511"/>
          </a:xfrm>
          <a:prstGeom prst="rect">
            <a:avLst/>
          </a:prstGeom>
        </p:spPr>
      </p:pic>
      <p:sp>
        <p:nvSpPr>
          <p:cNvPr id="19" name="TextBox 18"/>
          <p:cNvSpPr txBox="1"/>
          <p:nvPr/>
        </p:nvSpPr>
        <p:spPr>
          <a:xfrm>
            <a:off x="8174376" y="5109792"/>
            <a:ext cx="3615648" cy="1077218"/>
          </a:xfrm>
          <a:prstGeom prst="rect">
            <a:avLst/>
          </a:prstGeom>
          <a:solidFill>
            <a:srgbClr val="00B0F0"/>
          </a:solidFill>
        </p:spPr>
        <p:txBody>
          <a:bodyPr wrap="square" rtlCol="0">
            <a:spAutoFit/>
          </a:bodyPr>
          <a:lstStyle/>
          <a:p>
            <a:r>
              <a:rPr lang="en-US" sz="1600" dirty="0">
                <a:latin typeface="Comic Sans MS" panose="030F0702030302020204" pitchFamily="66" charset="0"/>
              </a:rPr>
              <a:t>33 sectors , 12cm diameter </a:t>
            </a:r>
          </a:p>
          <a:p>
            <a:r>
              <a:rPr lang="en-US" sz="1600" dirty="0">
                <a:latin typeface="Comic Sans MS" panose="030F0702030302020204" pitchFamily="66" charset="0"/>
              </a:rPr>
              <a:t>Damien Neyret</a:t>
            </a:r>
          </a:p>
          <a:p>
            <a:r>
              <a:rPr lang="en-US" sz="1600" dirty="0">
                <a:latin typeface="Comic Sans MS" panose="030F0702030302020204" pitchFamily="66" charset="0"/>
              </a:rPr>
              <a:t>2.5mm dead space for </a:t>
            </a:r>
            <a:r>
              <a:rPr lang="en-US" sz="1600" dirty="0" err="1">
                <a:latin typeface="Comic Sans MS" panose="030F0702030302020204" pitchFamily="66" charset="0"/>
              </a:rPr>
              <a:t>sectorizing</a:t>
            </a:r>
            <a:endParaRPr lang="en-US" sz="1600" dirty="0">
              <a:latin typeface="Comic Sans MS" panose="030F0702030302020204" pitchFamily="66" charset="0"/>
            </a:endParaRPr>
          </a:p>
          <a:p>
            <a:r>
              <a:rPr lang="en-US" sz="1600" dirty="0">
                <a:latin typeface="Comic Sans MS" panose="030F0702030302020204" pitchFamily="66" charset="0"/>
              </a:rPr>
              <a:t>1mm hole for HV connection</a:t>
            </a:r>
          </a:p>
        </p:txBody>
      </p:sp>
      <p:sp>
        <p:nvSpPr>
          <p:cNvPr id="16" name="TextBox 6"/>
          <p:cNvSpPr txBox="1">
            <a:spLocks noChangeArrowheads="1"/>
          </p:cNvSpPr>
          <p:nvPr/>
        </p:nvSpPr>
        <p:spPr bwMode="auto">
          <a:xfrm>
            <a:off x="8392938" y="3603996"/>
            <a:ext cx="2606376" cy="1077218"/>
          </a:xfrm>
          <a:prstGeom prst="rect">
            <a:avLst/>
          </a:prstGeom>
          <a:solidFill>
            <a:srgbClr val="00B0F0"/>
          </a:solidFill>
          <a:ln w="9525">
            <a:noFill/>
            <a:miter lim="800000"/>
            <a:headEnd/>
            <a:tailEnd/>
          </a:ln>
        </p:spPr>
        <p:txBody>
          <a:bodyPr wrap="square">
            <a:spAutoFit/>
          </a:bodyPr>
          <a:lstStyle/>
          <a:p>
            <a:r>
              <a:rPr lang="en-US" sz="1600" dirty="0">
                <a:latin typeface="Comic Sans MS" panose="030F0702030302020204" pitchFamily="66" charset="0"/>
              </a:rPr>
              <a:t>Early ATLAS NSW R&amp;D </a:t>
            </a:r>
          </a:p>
          <a:p>
            <a:r>
              <a:rPr lang="en-US" sz="1600" dirty="0">
                <a:latin typeface="Comic Sans MS" panose="030F0702030302020204" pitchFamily="66" charset="0"/>
              </a:rPr>
              <a:t>Joerg Wotschack</a:t>
            </a:r>
          </a:p>
          <a:p>
            <a:r>
              <a:rPr lang="en-US" sz="1600" dirty="0">
                <a:latin typeface="Comic Sans MS" panose="030F0702030302020204" pitchFamily="66" charset="0"/>
              </a:rPr>
              <a:t>1.5m x 0.5m plane</a:t>
            </a:r>
          </a:p>
          <a:p>
            <a:r>
              <a:rPr lang="en-US" sz="1600" dirty="0">
                <a:latin typeface="Comic Sans MS" panose="030F0702030302020204" pitchFamily="66" charset="0"/>
              </a:rPr>
              <a:t>Single panel</a:t>
            </a:r>
          </a:p>
        </p:txBody>
      </p:sp>
    </p:spTree>
    <p:extLst>
      <p:ext uri="{BB962C8B-B14F-4D97-AF65-F5344CB8AC3E}">
        <p14:creationId xmlns:p14="http://schemas.microsoft.com/office/powerpoint/2010/main" val="5480770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A4318499-5747-3CD7-EB23-3C455CD5CE7C}"/>
              </a:ext>
            </a:extLst>
          </p:cNvPr>
          <p:cNvSpPr txBox="1"/>
          <p:nvPr/>
        </p:nvSpPr>
        <p:spPr>
          <a:xfrm>
            <a:off x="916021" y="2695246"/>
            <a:ext cx="4619621" cy="3843666"/>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000" dirty="0">
                <a:latin typeface="Comic Sans MS" panose="030F0702030302020204" pitchFamily="66" charset="0"/>
              </a:rPr>
              <a:t>Resistive layer introduction.</a:t>
            </a:r>
          </a:p>
          <a:p>
            <a:pPr marL="228600" lvl="1">
              <a:lnSpc>
                <a:spcPct val="90000"/>
              </a:lnSpc>
              <a:spcAft>
                <a:spcPts val="600"/>
              </a:spcAft>
            </a:pPr>
            <a:r>
              <a:rPr lang="en-US" sz="2000" dirty="0">
                <a:latin typeface="Comic Sans MS" panose="030F0702030302020204" pitchFamily="66" charset="0"/>
              </a:rPr>
              <a:t> A long path, I think not yet fully explored !</a:t>
            </a:r>
          </a:p>
        </p:txBody>
      </p:sp>
      <p:pic>
        <p:nvPicPr>
          <p:cNvPr id="7" name="Picture 6" descr="Path winding through a grassy field">
            <a:extLst>
              <a:ext uri="{FF2B5EF4-FFF2-40B4-BE49-F238E27FC236}">
                <a16:creationId xmlns:a16="http://schemas.microsoft.com/office/drawing/2014/main" id="{61BCE3BF-8ABF-7447-46C0-C917D43F29BC}"/>
              </a:ext>
            </a:extLst>
          </p:cNvPr>
          <p:cNvPicPr>
            <a:picLocks noChangeAspect="1"/>
          </p:cNvPicPr>
          <p:nvPr/>
        </p:nvPicPr>
        <p:blipFill rotWithShape="1">
          <a:blip r:embed="rId2"/>
          <a:srcRect l="27490" r="14473" b="-1"/>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
        <p:nvSpPr>
          <p:cNvPr id="2" name="Slide Number Placeholder 1">
            <a:extLst>
              <a:ext uri="{FF2B5EF4-FFF2-40B4-BE49-F238E27FC236}">
                <a16:creationId xmlns:a16="http://schemas.microsoft.com/office/drawing/2014/main" id="{49178382-99DA-3557-A0B3-BD0E65369566}"/>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defRPr/>
            </a:pPr>
            <a:fld id="{270D5762-9FA2-4D88-B8FF-9E302EEF6FFE}" type="slidenum">
              <a:rPr lang="en-US">
                <a:solidFill>
                  <a:srgbClr val="FFFFFF"/>
                </a:solidFill>
                <a:latin typeface="Calibri" panose="020F0502020204030204"/>
              </a:rPr>
              <a:pPr>
                <a:spcAft>
                  <a:spcPts val="600"/>
                </a:spcAft>
                <a:defRPr/>
              </a:pPr>
              <a:t>17</a:t>
            </a:fld>
            <a:endParaRPr lang="en-US">
              <a:solidFill>
                <a:srgbClr val="FFFFFF"/>
              </a:solidFill>
              <a:latin typeface="Calibri" panose="020F0502020204030204"/>
            </a:endParaRPr>
          </a:p>
        </p:txBody>
      </p:sp>
    </p:spTree>
    <p:extLst>
      <p:ext uri="{BB962C8B-B14F-4D97-AF65-F5344CB8AC3E}">
        <p14:creationId xmlns:p14="http://schemas.microsoft.com/office/powerpoint/2010/main" val="31967152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437281" y="388711"/>
            <a:ext cx="9317437" cy="3816429"/>
          </a:xfrm>
          <a:prstGeom prst="rect">
            <a:avLst/>
          </a:prstGeom>
          <a:noFill/>
          <a:ln>
            <a:noFill/>
          </a:ln>
        </p:spPr>
        <p:txBody>
          <a:bodyPr wrap="square" lIns="0" tIns="0" rIns="0" bIns="0" anchor="ctr" anchorCtr="0">
            <a:spAutoFit/>
          </a:bodyPr>
          <a:lstStyle>
            <a:defPPr lvl="0">
              <a:buSzPct val="45000"/>
              <a:buFont typeface="StarSymbol"/>
              <a:buNone/>
              <a:defRPr/>
            </a:defPPr>
            <a:lvl1pPr marL="0" marR="0" lvl="0" indent="0" algn="ctr" rtl="0" hangingPunct="1">
              <a:spcBef>
                <a:spcPts val="0"/>
              </a:spcBef>
              <a:spcAft>
                <a:spcPts val="0"/>
              </a:spcAft>
              <a:buSzPct val="45000"/>
              <a:buFont typeface="StarSymbol"/>
              <a:buChar char="●"/>
              <a:tabLst/>
              <a:defRPr lang="en-GB" sz="4400" b="0" i="0" u="none" strike="noStrike" kern="1200" spc="0">
                <a:ln>
                  <a:noFill/>
                </a:ln>
                <a:solidFill>
                  <a:srgbClr val="000000"/>
                </a:solidFill>
                <a:latin typeface="Calibri" pitchFamily="18"/>
                <a:ea typeface="DejaVu Sans" pitchFamily="2"/>
                <a:cs typeface="DejaVu Sans" pitchFamily="2"/>
              </a:defRPr>
            </a:lvl1pPr>
            <a:lvl2pPr lvl="1">
              <a:buSzPct val="45000"/>
              <a:buFont typeface="StarSymbol"/>
              <a:buChar char="●"/>
              <a:defRPr/>
            </a:lvl2pPr>
            <a:lvl3pPr lvl="2">
              <a:buSzPct val="45000"/>
              <a:buFont typeface="StarSymbol"/>
              <a:buChar char="●"/>
              <a:defRPr/>
            </a:lvl3pPr>
            <a:lvl4pPr lvl="3">
              <a:buSzPct val="45000"/>
              <a:buFont typeface="StarSymbol"/>
              <a:buChar char="●"/>
              <a:defRPr/>
            </a:lvl4pPr>
            <a:lvl5pPr lvl="4">
              <a:buSzPct val="45000"/>
              <a:buFont typeface="StarSymbol"/>
              <a:buChar char="●"/>
              <a:defRPr/>
            </a:lvl5pPr>
            <a:lvl6pPr lvl="5">
              <a:buSzPct val="45000"/>
              <a:buFont typeface="StarSymbol"/>
              <a:buChar char="●"/>
              <a:defRPr/>
            </a:lvl6pPr>
            <a:lvl7pPr lvl="6">
              <a:buSzPct val="45000"/>
              <a:buFont typeface="StarSymbol"/>
              <a:buChar char="●"/>
              <a:defRPr/>
            </a:lvl7pPr>
            <a:lvl8pPr lvl="7">
              <a:buSzPct val="45000"/>
              <a:buFont typeface="StarSymbol"/>
              <a:buChar char="●"/>
              <a:defRPr/>
            </a:lvl8pPr>
            <a:lvl9pPr lvl="8">
              <a:buSzPct val="45000"/>
              <a:buFont typeface="StarSymbol"/>
              <a:buChar char="●"/>
              <a:defRPr/>
            </a:lvl9pPr>
          </a:lstStyle>
          <a:p>
            <a:pPr>
              <a:buFont typeface="StarSymbol"/>
              <a:buNone/>
            </a:pPr>
            <a:endParaRPr lang="en-GB" sz="2800" i="1" dirty="0">
              <a:solidFill>
                <a:srgbClr val="00B0F0"/>
              </a:solidFill>
              <a:latin typeface="Comic Sans MS" panose="030F0702030302020204" pitchFamily="66" charset="0"/>
            </a:endParaRPr>
          </a:p>
          <a:p>
            <a:pPr>
              <a:buFont typeface="StarSymbol"/>
              <a:buNone/>
            </a:pPr>
            <a:r>
              <a:rPr lang="en-GB" sz="1600" i="1" dirty="0">
                <a:solidFill>
                  <a:srgbClr val="00B0F0"/>
                </a:solidFill>
                <a:latin typeface="Comic Sans MS" panose="030F0702030302020204" pitchFamily="66" charset="0"/>
              </a:rPr>
              <a:t>The first person who came to our workshop asking for resistive layers was again Yannis. The idea at that time was to dilute carbon powder in epoxy resin and cover read-out strips.</a:t>
            </a:r>
          </a:p>
          <a:p>
            <a:pPr>
              <a:buFont typeface="StarSymbol"/>
              <a:buNone/>
            </a:pPr>
            <a:endParaRPr lang="en-GB" sz="1600" i="1" dirty="0">
              <a:solidFill>
                <a:srgbClr val="00B0F0"/>
              </a:solidFill>
              <a:latin typeface="Comic Sans MS" panose="030F0702030302020204" pitchFamily="66" charset="0"/>
            </a:endParaRPr>
          </a:p>
          <a:p>
            <a:pPr>
              <a:buFont typeface="StarSymbol"/>
              <a:buNone/>
            </a:pPr>
            <a:r>
              <a:rPr lang="en-GB" sz="1600" i="1" dirty="0">
                <a:solidFill>
                  <a:srgbClr val="00B0F0"/>
                </a:solidFill>
                <a:latin typeface="Comic Sans MS" panose="030F0702030302020204" pitchFamily="66" charset="0"/>
              </a:rPr>
              <a:t>In 2012 during the early phase of ATLAS NSW R&amp;D it became clear that the resistive layers are crucial.</a:t>
            </a:r>
          </a:p>
          <a:p>
            <a:pPr>
              <a:buFont typeface="StarSymbol"/>
              <a:buNone/>
            </a:pPr>
            <a:endParaRPr lang="en-GB" sz="1600" i="1" dirty="0">
              <a:solidFill>
                <a:srgbClr val="00B0F0"/>
              </a:solidFill>
              <a:latin typeface="Comic Sans MS" panose="030F0702030302020204" pitchFamily="66" charset="0"/>
            </a:endParaRPr>
          </a:p>
          <a:p>
            <a:pPr>
              <a:buFont typeface="StarSymbol"/>
              <a:buNone/>
            </a:pPr>
            <a:r>
              <a:rPr lang="en-GB" sz="1600" i="1" dirty="0">
                <a:solidFill>
                  <a:srgbClr val="00B0F0"/>
                </a:solidFill>
                <a:latin typeface="Comic Sans MS" panose="030F0702030302020204" pitchFamily="66" charset="0"/>
              </a:rPr>
              <a:t>With LHC background </a:t>
            </a:r>
            <a:r>
              <a:rPr lang="en-GB" sz="1600" i="1" dirty="0">
                <a:solidFill>
                  <a:srgbClr val="00B0F0"/>
                </a:solidFill>
                <a:latin typeface="Comic Sans MS" panose="030F0702030302020204" pitchFamily="66" charset="0"/>
                <a:sym typeface="Wingdings" panose="05000000000000000000" pitchFamily="2" charset="2"/>
              </a:rPr>
              <a:t>the single amplification stage detectors were </a:t>
            </a:r>
            <a:r>
              <a:rPr lang="en-GB" sz="1600" i="1" dirty="0">
                <a:solidFill>
                  <a:srgbClr val="00B0F0"/>
                </a:solidFill>
                <a:latin typeface="Comic Sans MS" panose="030F0702030302020204" pitchFamily="66" charset="0"/>
              </a:rPr>
              <a:t>continuously sparking, they were not damaged but simply constantly stopped due to the spark rate.</a:t>
            </a:r>
          </a:p>
          <a:p>
            <a:pPr>
              <a:buNone/>
            </a:pPr>
            <a:endParaRPr lang="en-US" sz="1600" i="1" dirty="0">
              <a:solidFill>
                <a:srgbClr val="00B0F0"/>
              </a:solidFill>
              <a:latin typeface="Comic Sans MS" panose="030F0702030302020204" pitchFamily="66" charset="0"/>
            </a:endParaRPr>
          </a:p>
          <a:p>
            <a:pPr>
              <a:buNone/>
            </a:pPr>
            <a:r>
              <a:rPr lang="en-US" sz="1600" i="1" dirty="0">
                <a:solidFill>
                  <a:srgbClr val="00B0F0"/>
                </a:solidFill>
                <a:latin typeface="Comic Sans MS" panose="030F0702030302020204" pitchFamily="66" charset="0"/>
              </a:rPr>
              <a:t>In close collaboration with </a:t>
            </a:r>
            <a:r>
              <a:rPr lang="en-US" sz="1600" i="1" u="sng" dirty="0">
                <a:solidFill>
                  <a:srgbClr val="00B0F0"/>
                </a:solidFill>
                <a:latin typeface="Comic Sans MS" panose="030F0702030302020204" pitchFamily="66" charset="0"/>
              </a:rPr>
              <a:t>Joerg Wotschack </a:t>
            </a:r>
            <a:r>
              <a:rPr lang="en-US" sz="1600" i="1" dirty="0">
                <a:solidFill>
                  <a:srgbClr val="00B0F0"/>
                </a:solidFill>
                <a:latin typeface="Comic Sans MS" panose="030F0702030302020204" pitchFamily="66" charset="0"/>
              </a:rPr>
              <a:t>we dive in resistive layers.</a:t>
            </a:r>
          </a:p>
          <a:p>
            <a:pPr>
              <a:buNone/>
            </a:pPr>
            <a:endParaRPr lang="en-US" sz="1600" i="1" dirty="0">
              <a:solidFill>
                <a:srgbClr val="00B0F0"/>
              </a:solidFill>
              <a:latin typeface="Comic Sans MS" panose="030F0702030302020204" pitchFamily="66" charset="0"/>
            </a:endParaRPr>
          </a:p>
          <a:p>
            <a:pPr>
              <a:buNone/>
            </a:pPr>
            <a:r>
              <a:rPr lang="en-US" sz="1600" i="1" dirty="0">
                <a:solidFill>
                  <a:srgbClr val="00B0F0"/>
                </a:solidFill>
                <a:latin typeface="Comic Sans MS" panose="030F0702030302020204" pitchFamily="66" charset="0"/>
              </a:rPr>
              <a:t>It took us 12 iterations to find the right structure.</a:t>
            </a:r>
          </a:p>
          <a:p>
            <a:pPr>
              <a:buNone/>
            </a:pPr>
            <a:endParaRPr lang="en-US" sz="2800" i="1" dirty="0">
              <a:solidFill>
                <a:srgbClr val="00B0F0"/>
              </a:solidFill>
              <a:latin typeface="Comic Sans MS" panose="030F0702030302020204" pitchFamily="66" charset="0"/>
            </a:endParaRPr>
          </a:p>
        </p:txBody>
      </p:sp>
      <p:sp>
        <p:nvSpPr>
          <p:cNvPr id="3" name="Slide Number Placeholder 2"/>
          <p:cNvSpPr>
            <a:spLocks noGrp="1"/>
          </p:cNvSpPr>
          <p:nvPr>
            <p:ph type="sldNum" sz="quarter" idx="12"/>
          </p:nvPr>
        </p:nvSpPr>
        <p:spPr/>
        <p:txBody>
          <a:bodyPr/>
          <a:lstStyle/>
          <a:p>
            <a:pPr lvl="0"/>
            <a:fld id="{0B6C91FC-03A2-4061-B500-71522D792A3E}" type="slidenum">
              <a:rPr lang="en-GB" smtClean="0"/>
              <a:t>18</a:t>
            </a:fld>
            <a:endParaRPr lang="en-GB" dirty="0"/>
          </a:p>
        </p:txBody>
      </p:sp>
      <p:grpSp>
        <p:nvGrpSpPr>
          <p:cNvPr id="4" name="Group 3">
            <a:extLst>
              <a:ext uri="{FF2B5EF4-FFF2-40B4-BE49-F238E27FC236}">
                <a16:creationId xmlns:a16="http://schemas.microsoft.com/office/drawing/2014/main" id="{261769FE-89B8-C300-B70C-883C08BAD9BE}"/>
              </a:ext>
            </a:extLst>
          </p:cNvPr>
          <p:cNvGrpSpPr/>
          <p:nvPr/>
        </p:nvGrpSpPr>
        <p:grpSpPr>
          <a:xfrm>
            <a:off x="3765883" y="4172363"/>
            <a:ext cx="6777789" cy="2296926"/>
            <a:chOff x="410514" y="2037534"/>
            <a:chExt cx="5482000" cy="1834735"/>
          </a:xfrm>
        </p:grpSpPr>
        <p:sp>
          <p:nvSpPr>
            <p:cNvPr id="5" name="TextBox 4">
              <a:extLst>
                <a:ext uri="{FF2B5EF4-FFF2-40B4-BE49-F238E27FC236}">
                  <a16:creationId xmlns:a16="http://schemas.microsoft.com/office/drawing/2014/main" id="{BE66EC6B-56C2-B9FD-B736-C16F824EEFEC}"/>
                </a:ext>
              </a:extLst>
            </p:cNvPr>
            <p:cNvSpPr txBox="1"/>
            <p:nvPr/>
          </p:nvSpPr>
          <p:spPr>
            <a:xfrm>
              <a:off x="995970" y="3349049"/>
              <a:ext cx="4896544" cy="523220"/>
            </a:xfrm>
            <a:prstGeom prst="rect">
              <a:avLst/>
            </a:prstGeom>
            <a:noFill/>
          </p:spPr>
          <p:txBody>
            <a:bodyPr wrap="square" rtlCol="0">
              <a:spAutoFit/>
            </a:bodyPr>
            <a:lstStyle/>
            <a:p>
              <a:r>
                <a:rPr lang="en-US" sz="1400" dirty="0">
                  <a:latin typeface="Comic Sans MS" panose="030F0702030302020204" pitchFamily="66" charset="0"/>
                </a:rPr>
                <a:t>Screen printed resistive strips (ATLAS NSW)</a:t>
              </a:r>
              <a:endParaRPr lang="en-GB" sz="1400" dirty="0">
                <a:latin typeface="Comic Sans MS" panose="030F0702030302020204" pitchFamily="66" charset="0"/>
              </a:endParaRPr>
            </a:p>
            <a:p>
              <a:pPr marL="285750" indent="-285750">
                <a:buFont typeface="Arial" panose="020B0604020202020204" pitchFamily="34" charset="0"/>
                <a:buChar char="•"/>
              </a:pPr>
              <a:endParaRPr lang="en-GB" sz="1400" dirty="0"/>
            </a:p>
          </p:txBody>
        </p:sp>
        <p:grpSp>
          <p:nvGrpSpPr>
            <p:cNvPr id="6" name="Group 5">
              <a:extLst>
                <a:ext uri="{FF2B5EF4-FFF2-40B4-BE49-F238E27FC236}">
                  <a16:creationId xmlns:a16="http://schemas.microsoft.com/office/drawing/2014/main" id="{4560FB0D-EF67-CD0C-B4AE-1BA2594388DD}"/>
                </a:ext>
              </a:extLst>
            </p:cNvPr>
            <p:cNvGrpSpPr/>
            <p:nvPr/>
          </p:nvGrpSpPr>
          <p:grpSpPr>
            <a:xfrm>
              <a:off x="410514" y="2037534"/>
              <a:ext cx="4306313" cy="1652934"/>
              <a:chOff x="410514" y="2037534"/>
              <a:chExt cx="4306313" cy="1652934"/>
            </a:xfrm>
          </p:grpSpPr>
          <p:pic>
            <p:nvPicPr>
              <p:cNvPr id="7" name="Picture 79" descr="RMM_structure_front.pdf">
                <a:extLst>
                  <a:ext uri="{FF2B5EF4-FFF2-40B4-BE49-F238E27FC236}">
                    <a16:creationId xmlns:a16="http://schemas.microsoft.com/office/drawing/2014/main" id="{F3827D71-E6AA-5389-9944-8E5620746B53}"/>
                  </a:ext>
                </a:extLst>
              </p:cNvPr>
              <p:cNvPicPr>
                <a:picLocks noChangeAspect="1"/>
              </p:cNvPicPr>
              <p:nvPr/>
            </p:nvPicPr>
            <p:blipFill>
              <a:blip r:embed="rId2" cstate="print"/>
              <a:srcRect/>
              <a:stretch>
                <a:fillRect/>
              </a:stretch>
            </p:blipFill>
            <p:spPr bwMode="auto">
              <a:xfrm>
                <a:off x="839429" y="2073021"/>
                <a:ext cx="3614565" cy="1151670"/>
              </a:xfrm>
              <a:prstGeom prst="rect">
                <a:avLst/>
              </a:prstGeom>
              <a:noFill/>
              <a:ln w="9525">
                <a:noFill/>
                <a:miter lim="800000"/>
                <a:headEnd/>
                <a:tailEnd/>
              </a:ln>
            </p:spPr>
          </p:pic>
          <p:sp>
            <p:nvSpPr>
              <p:cNvPr id="8" name="Rectangle 7">
                <a:extLst>
                  <a:ext uri="{FF2B5EF4-FFF2-40B4-BE49-F238E27FC236}">
                    <a16:creationId xmlns:a16="http://schemas.microsoft.com/office/drawing/2014/main" id="{D6319491-A8D3-4CC1-87D8-7AE8EBDB8A96}"/>
                  </a:ext>
                </a:extLst>
              </p:cNvPr>
              <p:cNvSpPr/>
              <p:nvPr/>
            </p:nvSpPr>
            <p:spPr>
              <a:xfrm>
                <a:off x="410514" y="2037534"/>
                <a:ext cx="4306313" cy="165293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Tree>
    <p:extLst>
      <p:ext uri="{BB962C8B-B14F-4D97-AF65-F5344CB8AC3E}">
        <p14:creationId xmlns:p14="http://schemas.microsoft.com/office/powerpoint/2010/main" val="7226544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Givi\Pictures\ATLAS_MM_fotos\DSCN166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 t="12125" b="838"/>
          <a:stretch/>
        </p:blipFill>
        <p:spPr bwMode="auto">
          <a:xfrm>
            <a:off x="5234930" y="1475616"/>
            <a:ext cx="3093568" cy="2018684"/>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5" name="Picture 2" descr="C:\Users\Givi\Pictures\ATLAS_MM_fotos\DSCN1685.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635" t="15529" r="3037" b="23264"/>
          <a:stretch/>
        </p:blipFill>
        <p:spPr bwMode="auto">
          <a:xfrm>
            <a:off x="5269397" y="4483823"/>
            <a:ext cx="3093568" cy="175697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5220" y="1660282"/>
            <a:ext cx="3619778" cy="1702811"/>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2878" y="4659838"/>
            <a:ext cx="3622120" cy="1235170"/>
          </a:xfrm>
          <a:prstGeom prst="rect">
            <a:avLst/>
          </a:prstGeom>
        </p:spPr>
      </p:pic>
      <p:sp>
        <p:nvSpPr>
          <p:cNvPr id="8" name="TextBox 7"/>
          <p:cNvSpPr txBox="1"/>
          <p:nvPr/>
        </p:nvSpPr>
        <p:spPr>
          <a:xfrm>
            <a:off x="1997433" y="240446"/>
            <a:ext cx="8634095" cy="523220"/>
          </a:xfrm>
          <a:prstGeom prst="rect">
            <a:avLst/>
          </a:prstGeom>
          <a:noFill/>
        </p:spPr>
        <p:txBody>
          <a:bodyPr wrap="none" rtlCol="0">
            <a:spAutoFit/>
          </a:bodyPr>
          <a:lstStyle/>
          <a:p>
            <a:r>
              <a:rPr lang="en-GB" sz="2800" dirty="0">
                <a:solidFill>
                  <a:srgbClr val="00B0F0"/>
                </a:solidFill>
                <a:latin typeface="Comic Sans MS" panose="030F0702030302020204" pitchFamily="66" charset="0"/>
              </a:rPr>
              <a:t>ATLAS NSW prototype 1m x 2m </a:t>
            </a:r>
            <a:r>
              <a:rPr lang="en-GB" sz="2800" dirty="0">
                <a:solidFill>
                  <a:srgbClr val="00B0F0"/>
                </a:solidFill>
                <a:latin typeface="Comic Sans MS" panose="030F0702030302020204" pitchFamily="66" charset="0"/>
                <a:sym typeface="Wingdings" panose="05000000000000000000" pitchFamily="2" charset="2"/>
              </a:rPr>
              <a:t> Floating mesh</a:t>
            </a:r>
            <a:r>
              <a:rPr lang="en-GB" sz="2800" dirty="0">
                <a:solidFill>
                  <a:srgbClr val="00B0F0"/>
                </a:solidFill>
                <a:latin typeface="Comic Sans MS" panose="030F0702030302020204" pitchFamily="66" charset="0"/>
              </a:rPr>
              <a:t> </a:t>
            </a:r>
          </a:p>
        </p:txBody>
      </p:sp>
      <p:pic>
        <p:nvPicPr>
          <p:cNvPr id="9" name="Picture 2"/>
          <p:cNvPicPr>
            <a:picLocks noChangeAspect="1" noChangeArrowheads="1"/>
          </p:cNvPicPr>
          <p:nvPr/>
        </p:nvPicPr>
        <p:blipFill>
          <a:blip r:embed="rId6" cstate="print"/>
          <a:srcRect/>
          <a:stretch>
            <a:fillRect/>
          </a:stretch>
        </p:blipFill>
        <p:spPr bwMode="auto">
          <a:xfrm>
            <a:off x="9201150" y="2868351"/>
            <a:ext cx="2453528" cy="2033984"/>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270D5762-9FA2-4D88-B8FF-9E302EEF6FFE}" type="slidenum">
              <a:rPr lang="fr-CH" smtClean="0"/>
              <a:t>19</a:t>
            </a:fld>
            <a:endParaRPr lang="fr-CH"/>
          </a:p>
        </p:txBody>
      </p:sp>
      <p:sp>
        <p:nvSpPr>
          <p:cNvPr id="3" name="TextBox 2"/>
          <p:cNvSpPr txBox="1"/>
          <p:nvPr/>
        </p:nvSpPr>
        <p:spPr>
          <a:xfrm>
            <a:off x="6420078" y="1044234"/>
            <a:ext cx="792205" cy="369332"/>
          </a:xfrm>
          <a:prstGeom prst="rect">
            <a:avLst/>
          </a:prstGeom>
          <a:noFill/>
        </p:spPr>
        <p:txBody>
          <a:bodyPr wrap="none" rtlCol="0">
            <a:spAutoFit/>
          </a:bodyPr>
          <a:lstStyle/>
          <a:p>
            <a:r>
              <a:rPr lang="en-US">
                <a:latin typeface="Comic Sans MS" panose="030F0702030302020204" pitchFamily="66" charset="0"/>
              </a:rPr>
              <a:t>Open</a:t>
            </a:r>
            <a:r>
              <a:rPr lang="en-US"/>
              <a:t> </a:t>
            </a:r>
            <a:endParaRPr lang="fr-CH" dirty="0"/>
          </a:p>
        </p:txBody>
      </p:sp>
      <p:sp>
        <p:nvSpPr>
          <p:cNvPr id="10" name="TextBox 9"/>
          <p:cNvSpPr txBox="1"/>
          <p:nvPr/>
        </p:nvSpPr>
        <p:spPr>
          <a:xfrm>
            <a:off x="2024582" y="1290950"/>
            <a:ext cx="792205" cy="369332"/>
          </a:xfrm>
          <a:prstGeom prst="rect">
            <a:avLst/>
          </a:prstGeom>
          <a:noFill/>
        </p:spPr>
        <p:txBody>
          <a:bodyPr wrap="none" rtlCol="0">
            <a:spAutoFit/>
          </a:bodyPr>
          <a:lstStyle/>
          <a:p>
            <a:r>
              <a:rPr lang="en-US">
                <a:latin typeface="Comic Sans MS" panose="030F0702030302020204" pitchFamily="66" charset="0"/>
              </a:rPr>
              <a:t>Open</a:t>
            </a:r>
            <a:r>
              <a:rPr lang="en-US"/>
              <a:t> </a:t>
            </a:r>
            <a:endParaRPr lang="fr-CH" dirty="0"/>
          </a:p>
        </p:txBody>
      </p:sp>
      <p:sp>
        <p:nvSpPr>
          <p:cNvPr id="11" name="TextBox 10"/>
          <p:cNvSpPr txBox="1"/>
          <p:nvPr/>
        </p:nvSpPr>
        <p:spPr>
          <a:xfrm>
            <a:off x="6313476" y="4105840"/>
            <a:ext cx="936475" cy="369332"/>
          </a:xfrm>
          <a:prstGeom prst="rect">
            <a:avLst/>
          </a:prstGeom>
          <a:noFill/>
        </p:spPr>
        <p:txBody>
          <a:bodyPr wrap="none" rtlCol="0">
            <a:spAutoFit/>
          </a:bodyPr>
          <a:lstStyle/>
          <a:p>
            <a:r>
              <a:rPr lang="en-US">
                <a:latin typeface="Comic Sans MS" panose="030F0702030302020204" pitchFamily="66" charset="0"/>
              </a:rPr>
              <a:t>Closed</a:t>
            </a:r>
            <a:r>
              <a:rPr lang="en-US"/>
              <a:t> </a:t>
            </a:r>
            <a:endParaRPr lang="fr-CH" dirty="0"/>
          </a:p>
        </p:txBody>
      </p:sp>
      <p:sp>
        <p:nvSpPr>
          <p:cNvPr id="12" name="TextBox 11"/>
          <p:cNvSpPr txBox="1"/>
          <p:nvPr/>
        </p:nvSpPr>
        <p:spPr>
          <a:xfrm>
            <a:off x="1860303" y="4290506"/>
            <a:ext cx="936475" cy="369332"/>
          </a:xfrm>
          <a:prstGeom prst="rect">
            <a:avLst/>
          </a:prstGeom>
          <a:noFill/>
        </p:spPr>
        <p:txBody>
          <a:bodyPr wrap="none" rtlCol="0">
            <a:spAutoFit/>
          </a:bodyPr>
          <a:lstStyle/>
          <a:p>
            <a:r>
              <a:rPr lang="en-US">
                <a:latin typeface="Comic Sans MS" panose="030F0702030302020204" pitchFamily="66" charset="0"/>
              </a:rPr>
              <a:t>Closed</a:t>
            </a:r>
            <a:r>
              <a:rPr lang="en-US"/>
              <a:t> </a:t>
            </a:r>
            <a:endParaRPr lang="fr-CH" dirty="0"/>
          </a:p>
        </p:txBody>
      </p:sp>
      <p:sp>
        <p:nvSpPr>
          <p:cNvPr id="16" name="Oval 15"/>
          <p:cNvSpPr/>
          <p:nvPr/>
        </p:nvSpPr>
        <p:spPr>
          <a:xfrm>
            <a:off x="3659548" y="5111382"/>
            <a:ext cx="400050" cy="27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7" name="Oval 16"/>
          <p:cNvSpPr/>
          <p:nvPr/>
        </p:nvSpPr>
        <p:spPr>
          <a:xfrm>
            <a:off x="502915" y="5111382"/>
            <a:ext cx="400050" cy="27659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3" name="TextBox 12">
            <a:extLst>
              <a:ext uri="{FF2B5EF4-FFF2-40B4-BE49-F238E27FC236}">
                <a16:creationId xmlns:a16="http://schemas.microsoft.com/office/drawing/2014/main" id="{5387C72A-EBB7-0A01-C489-2D33DFAFCAB5}"/>
              </a:ext>
            </a:extLst>
          </p:cNvPr>
          <p:cNvSpPr txBox="1"/>
          <p:nvPr/>
        </p:nvSpPr>
        <p:spPr>
          <a:xfrm>
            <a:off x="2977461" y="1631342"/>
            <a:ext cx="946862" cy="369332"/>
          </a:xfrm>
          <a:prstGeom prst="rect">
            <a:avLst/>
          </a:prstGeom>
          <a:noFill/>
        </p:spPr>
        <p:txBody>
          <a:bodyPr wrap="none" rtlCol="0">
            <a:spAutoFit/>
          </a:bodyPr>
          <a:lstStyle/>
          <a:p>
            <a:r>
              <a:rPr lang="en-US" dirty="0"/>
              <a:t>cathode</a:t>
            </a:r>
            <a:endParaRPr lang="en-GB" dirty="0"/>
          </a:p>
        </p:txBody>
      </p:sp>
      <p:sp>
        <p:nvSpPr>
          <p:cNvPr id="14" name="TextBox 13">
            <a:extLst>
              <a:ext uri="{FF2B5EF4-FFF2-40B4-BE49-F238E27FC236}">
                <a16:creationId xmlns:a16="http://schemas.microsoft.com/office/drawing/2014/main" id="{055F6B63-387E-CB00-05F0-2B8277DA9770}"/>
              </a:ext>
            </a:extLst>
          </p:cNvPr>
          <p:cNvSpPr txBox="1"/>
          <p:nvPr/>
        </p:nvSpPr>
        <p:spPr>
          <a:xfrm>
            <a:off x="2977461" y="2928087"/>
            <a:ext cx="776175" cy="369332"/>
          </a:xfrm>
          <a:prstGeom prst="rect">
            <a:avLst/>
          </a:prstGeom>
          <a:noFill/>
        </p:spPr>
        <p:txBody>
          <a:bodyPr wrap="none" rtlCol="0">
            <a:spAutoFit/>
          </a:bodyPr>
          <a:lstStyle/>
          <a:p>
            <a:r>
              <a:rPr lang="en-US" dirty="0"/>
              <a:t>anode</a:t>
            </a:r>
            <a:endParaRPr lang="en-GB" dirty="0"/>
          </a:p>
        </p:txBody>
      </p:sp>
    </p:spTree>
    <p:extLst>
      <p:ext uri="{BB962C8B-B14F-4D97-AF65-F5344CB8AC3E}">
        <p14:creationId xmlns:p14="http://schemas.microsoft.com/office/powerpoint/2010/main" val="2067001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9"/>
          <p:cNvPicPr>
            <a:picLocks noChangeAspect="1" noChangeArrowheads="1"/>
          </p:cNvPicPr>
          <p:nvPr/>
        </p:nvPicPr>
        <p:blipFill>
          <a:blip r:embed="rId2" cstate="print"/>
          <a:srcRect/>
          <a:stretch>
            <a:fillRect/>
          </a:stretch>
        </p:blipFill>
        <p:spPr bwMode="auto">
          <a:xfrm>
            <a:off x="7984831" y="981040"/>
            <a:ext cx="1913020" cy="1913018"/>
          </a:xfrm>
          <a:prstGeom prst="rect">
            <a:avLst/>
          </a:prstGeom>
          <a:noFill/>
          <a:ln w="19050" algn="ctr">
            <a:solidFill>
              <a:schemeClr val="bg1">
                <a:lumMod val="65000"/>
              </a:schemeClr>
            </a:solidFill>
            <a:miter lim="800000"/>
            <a:headEnd/>
            <a:tailEnd/>
          </a:ln>
        </p:spPr>
      </p:pic>
      <p:pic>
        <p:nvPicPr>
          <p:cNvPr id="38" name="Picture 11"/>
          <p:cNvPicPr>
            <a:picLocks noChangeAspect="1" noChangeArrowheads="1"/>
          </p:cNvPicPr>
          <p:nvPr/>
        </p:nvPicPr>
        <p:blipFill>
          <a:blip r:embed="rId3" cstate="print"/>
          <a:srcRect/>
          <a:stretch>
            <a:fillRect/>
          </a:stretch>
        </p:blipFill>
        <p:spPr bwMode="auto">
          <a:xfrm>
            <a:off x="1641506" y="981040"/>
            <a:ext cx="2103867" cy="2052302"/>
          </a:xfrm>
          <a:prstGeom prst="rect">
            <a:avLst/>
          </a:prstGeom>
          <a:noFill/>
          <a:ln w="28575" algn="ctr">
            <a:noFill/>
            <a:miter lim="800000"/>
            <a:headEnd/>
            <a:tailEnd/>
          </a:ln>
        </p:spPr>
      </p:pic>
      <p:pic>
        <p:nvPicPr>
          <p:cNvPr id="36" name="Picture 8"/>
          <p:cNvPicPr>
            <a:picLocks noChangeAspect="1" noChangeArrowheads="1"/>
          </p:cNvPicPr>
          <p:nvPr/>
        </p:nvPicPr>
        <p:blipFill>
          <a:blip r:embed="rId4" cstate="print"/>
          <a:srcRect/>
          <a:stretch>
            <a:fillRect/>
          </a:stretch>
        </p:blipFill>
        <p:spPr bwMode="auto">
          <a:xfrm>
            <a:off x="4924225" y="1002878"/>
            <a:ext cx="1881754" cy="1916833"/>
          </a:xfrm>
          <a:prstGeom prst="rect">
            <a:avLst/>
          </a:prstGeom>
          <a:noFill/>
          <a:ln w="9525">
            <a:solidFill>
              <a:schemeClr val="bg1">
                <a:lumMod val="65000"/>
              </a:schemeClr>
            </a:solidFill>
            <a:miter lim="800000"/>
            <a:headEnd/>
            <a:tailEnd/>
          </a:ln>
        </p:spPr>
      </p:pic>
      <p:sp>
        <p:nvSpPr>
          <p:cNvPr id="3" name="Title 1"/>
          <p:cNvSpPr txBox="1">
            <a:spLocks/>
          </p:cNvSpPr>
          <p:nvPr/>
        </p:nvSpPr>
        <p:spPr>
          <a:xfrm>
            <a:off x="1094941" y="250385"/>
            <a:ext cx="10002118" cy="369332"/>
          </a:xfrm>
          <a:prstGeom prst="rect">
            <a:avLst/>
          </a:prstGeom>
          <a:noFill/>
          <a:ln>
            <a:noFill/>
          </a:ln>
        </p:spPr>
        <p:txBody>
          <a:bodyPr wrap="square" lIns="0" tIns="0" rIns="0" bIns="0" anchor="ctr" anchorCtr="0">
            <a:spAutoFit/>
          </a:bodyPr>
          <a:lstStyle>
            <a:defPPr lvl="0">
              <a:buSzPct val="45000"/>
              <a:buFont typeface="StarSymbol"/>
              <a:buNone/>
              <a:defRPr/>
            </a:defPPr>
            <a:lvl1pPr marL="0" marR="0" lvl="0" indent="0" algn="ctr" rtl="0" hangingPunct="1">
              <a:spcBef>
                <a:spcPts val="0"/>
              </a:spcBef>
              <a:spcAft>
                <a:spcPts val="0"/>
              </a:spcAft>
              <a:buSzPct val="45000"/>
              <a:buFont typeface="StarSymbol"/>
              <a:buChar char="●"/>
              <a:tabLst/>
              <a:defRPr lang="en-GB" sz="4400" b="0" i="0" u="none" strike="noStrike" kern="1200" spc="0">
                <a:ln>
                  <a:noFill/>
                </a:ln>
                <a:solidFill>
                  <a:srgbClr val="000000"/>
                </a:solidFill>
                <a:latin typeface="Calibri" pitchFamily="18"/>
                <a:ea typeface="DejaVu Sans" pitchFamily="2"/>
                <a:cs typeface="DejaVu Sans" pitchFamily="2"/>
              </a:defRPr>
            </a:lvl1pPr>
            <a:lvl2pPr lvl="1">
              <a:buSzPct val="45000"/>
              <a:buFont typeface="StarSymbol"/>
              <a:buChar char="●"/>
              <a:defRPr/>
            </a:lvl2pPr>
            <a:lvl3pPr lvl="2">
              <a:buSzPct val="45000"/>
              <a:buFont typeface="StarSymbol"/>
              <a:buChar char="●"/>
              <a:defRPr/>
            </a:lvl3pPr>
            <a:lvl4pPr lvl="3">
              <a:buSzPct val="45000"/>
              <a:buFont typeface="StarSymbol"/>
              <a:buChar char="●"/>
              <a:defRPr/>
            </a:lvl4pPr>
            <a:lvl5pPr lvl="4">
              <a:buSzPct val="45000"/>
              <a:buFont typeface="StarSymbol"/>
              <a:buChar char="●"/>
              <a:defRPr/>
            </a:lvl5pPr>
            <a:lvl6pPr lvl="5">
              <a:buSzPct val="45000"/>
              <a:buFont typeface="StarSymbol"/>
              <a:buChar char="●"/>
              <a:defRPr/>
            </a:lvl6pPr>
            <a:lvl7pPr lvl="6">
              <a:buSzPct val="45000"/>
              <a:buFont typeface="StarSymbol"/>
              <a:buChar char="●"/>
              <a:defRPr/>
            </a:lvl7pPr>
            <a:lvl8pPr lvl="7">
              <a:buSzPct val="45000"/>
              <a:buFont typeface="StarSymbol"/>
              <a:buChar char="●"/>
              <a:defRPr/>
            </a:lvl8pPr>
            <a:lvl9pPr lvl="8">
              <a:buSzPct val="45000"/>
              <a:buFont typeface="StarSymbol"/>
              <a:buChar char="●"/>
              <a:defRPr/>
            </a:lvl9pPr>
          </a:lstStyle>
          <a:p>
            <a:pPr>
              <a:buFont typeface="StarSymbol"/>
              <a:buNone/>
            </a:pPr>
            <a:r>
              <a:rPr lang="en-GB" sz="2400" dirty="0">
                <a:solidFill>
                  <a:srgbClr val="00B0F0"/>
                </a:solidFill>
                <a:latin typeface="Comic Sans MS" panose="030F0702030302020204" pitchFamily="66" charset="0"/>
              </a:rPr>
              <a:t> End of nineties , 3 main MPGD structures emerged !  </a:t>
            </a:r>
          </a:p>
        </p:txBody>
      </p:sp>
      <p:sp>
        <p:nvSpPr>
          <p:cNvPr id="5" name="Slide Number Placeholder 4"/>
          <p:cNvSpPr>
            <a:spLocks noGrp="1"/>
          </p:cNvSpPr>
          <p:nvPr>
            <p:ph type="sldNum" sz="quarter" idx="12"/>
          </p:nvPr>
        </p:nvSpPr>
        <p:spPr/>
        <p:txBody>
          <a:bodyPr/>
          <a:lstStyle/>
          <a:p>
            <a:pPr lvl="0"/>
            <a:fld id="{0B6C91FC-03A2-4061-B500-71522D792A3E}" type="slidenum">
              <a:rPr lang="en-GB" smtClean="0"/>
              <a:t>2</a:t>
            </a:fld>
            <a:endParaRPr lang="en-GB" dirty="0"/>
          </a:p>
        </p:txBody>
      </p:sp>
      <p:sp>
        <p:nvSpPr>
          <p:cNvPr id="29" name="TextBox 28"/>
          <p:cNvSpPr txBox="1"/>
          <p:nvPr/>
        </p:nvSpPr>
        <p:spPr>
          <a:xfrm>
            <a:off x="1822046" y="2955339"/>
            <a:ext cx="1742785" cy="307777"/>
          </a:xfrm>
          <a:prstGeom prst="rect">
            <a:avLst/>
          </a:prstGeom>
          <a:noFill/>
        </p:spPr>
        <p:txBody>
          <a:bodyPr wrap="none" rtlCol="0">
            <a:spAutoFit/>
          </a:bodyPr>
          <a:lstStyle/>
          <a:p>
            <a:r>
              <a:rPr lang="en-US" sz="1400" dirty="0">
                <a:latin typeface="Comic Sans MS" panose="030F0702030302020204" pitchFamily="66" charset="0"/>
              </a:rPr>
              <a:t>Mesh with spacers</a:t>
            </a:r>
            <a:endParaRPr lang="fr-CH" sz="1400" dirty="0">
              <a:latin typeface="Comic Sans MS" panose="030F0702030302020204" pitchFamily="66" charset="0"/>
            </a:endParaRPr>
          </a:p>
        </p:txBody>
      </p:sp>
      <p:sp>
        <p:nvSpPr>
          <p:cNvPr id="30" name="TextBox 29"/>
          <p:cNvSpPr txBox="1"/>
          <p:nvPr/>
        </p:nvSpPr>
        <p:spPr>
          <a:xfrm>
            <a:off x="5506246" y="2963195"/>
            <a:ext cx="652743" cy="307777"/>
          </a:xfrm>
          <a:prstGeom prst="rect">
            <a:avLst/>
          </a:prstGeom>
          <a:noFill/>
        </p:spPr>
        <p:txBody>
          <a:bodyPr wrap="none" rtlCol="0">
            <a:spAutoFit/>
          </a:bodyPr>
          <a:lstStyle/>
          <a:p>
            <a:r>
              <a:rPr lang="en-US" sz="1400" dirty="0">
                <a:latin typeface="Comic Sans MS" panose="030F0702030302020204" pitchFamily="66" charset="0"/>
              </a:rPr>
              <a:t>Holes</a:t>
            </a:r>
            <a:endParaRPr lang="fr-CH" sz="1400" dirty="0">
              <a:latin typeface="Comic Sans MS" panose="030F0702030302020204" pitchFamily="66" charset="0"/>
            </a:endParaRPr>
          </a:p>
        </p:txBody>
      </p:sp>
      <p:sp>
        <p:nvSpPr>
          <p:cNvPr id="31" name="TextBox 30"/>
          <p:cNvSpPr txBox="1"/>
          <p:nvPr/>
        </p:nvSpPr>
        <p:spPr>
          <a:xfrm>
            <a:off x="8586917" y="2928014"/>
            <a:ext cx="708848" cy="307777"/>
          </a:xfrm>
          <a:prstGeom prst="rect">
            <a:avLst/>
          </a:prstGeom>
          <a:noFill/>
        </p:spPr>
        <p:txBody>
          <a:bodyPr wrap="none" rtlCol="0">
            <a:spAutoFit/>
          </a:bodyPr>
          <a:lstStyle/>
          <a:p>
            <a:r>
              <a:rPr lang="en-US" sz="1400" dirty="0">
                <a:latin typeface="Comic Sans MS" panose="030F0702030302020204" pitchFamily="66" charset="0"/>
              </a:rPr>
              <a:t>Wells </a:t>
            </a:r>
            <a:endParaRPr lang="fr-CH" sz="1400" dirty="0">
              <a:latin typeface="Comic Sans MS" panose="030F0702030302020204" pitchFamily="66" charset="0"/>
            </a:endParaRPr>
          </a:p>
        </p:txBody>
      </p:sp>
      <p:sp>
        <p:nvSpPr>
          <p:cNvPr id="4" name="Right Brace 3">
            <a:extLst>
              <a:ext uri="{FF2B5EF4-FFF2-40B4-BE49-F238E27FC236}">
                <a16:creationId xmlns:a16="http://schemas.microsoft.com/office/drawing/2014/main" id="{7AED59B7-51D7-7C49-A077-A997BABD2235}"/>
              </a:ext>
            </a:extLst>
          </p:cNvPr>
          <p:cNvSpPr/>
          <p:nvPr/>
        </p:nvSpPr>
        <p:spPr>
          <a:xfrm rot="5400000">
            <a:off x="5613616" y="-1080592"/>
            <a:ext cx="385916" cy="8822991"/>
          </a:xfrm>
          <a:prstGeom prst="rightBrace">
            <a:avLst>
              <a:gd name="adj1" fmla="val 0"/>
              <a:gd name="adj2"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a:p>
        </p:txBody>
      </p:sp>
      <p:sp>
        <p:nvSpPr>
          <p:cNvPr id="8" name="Title 1">
            <a:extLst>
              <a:ext uri="{FF2B5EF4-FFF2-40B4-BE49-F238E27FC236}">
                <a16:creationId xmlns:a16="http://schemas.microsoft.com/office/drawing/2014/main" id="{668F6913-F44B-A6A7-F38B-2995E51D3AE7}"/>
              </a:ext>
            </a:extLst>
          </p:cNvPr>
          <p:cNvSpPr txBox="1">
            <a:spLocks/>
          </p:cNvSpPr>
          <p:nvPr/>
        </p:nvSpPr>
        <p:spPr>
          <a:xfrm>
            <a:off x="2250441" y="4290189"/>
            <a:ext cx="7418854" cy="1723549"/>
          </a:xfrm>
          <a:prstGeom prst="rect">
            <a:avLst/>
          </a:prstGeom>
          <a:solidFill>
            <a:srgbClr val="FFC000"/>
          </a:solidFill>
          <a:ln>
            <a:noFill/>
          </a:ln>
        </p:spPr>
        <p:txBody>
          <a:bodyPr wrap="square" lIns="0" tIns="0" rIns="0" bIns="0" anchor="ctr" anchorCtr="0">
            <a:spAutoFit/>
          </a:bodyPr>
          <a:lstStyle>
            <a:defPPr lvl="0">
              <a:buSzPct val="45000"/>
              <a:buFont typeface="StarSymbol"/>
              <a:buNone/>
              <a:defRPr/>
            </a:defPPr>
            <a:lvl1pPr marL="0" marR="0" lvl="0" indent="0" algn="ctr" rtl="0" hangingPunct="1">
              <a:spcBef>
                <a:spcPts val="0"/>
              </a:spcBef>
              <a:spcAft>
                <a:spcPts val="0"/>
              </a:spcAft>
              <a:buSzPct val="45000"/>
              <a:buFont typeface="StarSymbol"/>
              <a:buChar char="●"/>
              <a:tabLst/>
              <a:defRPr lang="en-GB" sz="4400" b="0" i="0" u="none" strike="noStrike" kern="1200" spc="0">
                <a:ln>
                  <a:noFill/>
                </a:ln>
                <a:solidFill>
                  <a:srgbClr val="000000"/>
                </a:solidFill>
                <a:latin typeface="Calibri" pitchFamily="18"/>
                <a:ea typeface="DejaVu Sans" pitchFamily="2"/>
                <a:cs typeface="DejaVu Sans" pitchFamily="2"/>
              </a:defRPr>
            </a:lvl1pPr>
            <a:lvl2pPr lvl="1">
              <a:buSzPct val="45000"/>
              <a:buFont typeface="StarSymbol"/>
              <a:buChar char="●"/>
              <a:defRPr/>
            </a:lvl2pPr>
            <a:lvl3pPr lvl="2">
              <a:buSzPct val="45000"/>
              <a:buFont typeface="StarSymbol"/>
              <a:buChar char="●"/>
              <a:defRPr/>
            </a:lvl3pPr>
            <a:lvl4pPr lvl="3">
              <a:buSzPct val="45000"/>
              <a:buFont typeface="StarSymbol"/>
              <a:buChar char="●"/>
              <a:defRPr/>
            </a:lvl4pPr>
            <a:lvl5pPr lvl="4">
              <a:buSzPct val="45000"/>
              <a:buFont typeface="StarSymbol"/>
              <a:buChar char="●"/>
              <a:defRPr/>
            </a:lvl5pPr>
            <a:lvl6pPr lvl="5">
              <a:buSzPct val="45000"/>
              <a:buFont typeface="StarSymbol"/>
              <a:buChar char="●"/>
              <a:defRPr/>
            </a:lvl6pPr>
            <a:lvl7pPr lvl="6">
              <a:buSzPct val="45000"/>
              <a:buFont typeface="StarSymbol"/>
              <a:buChar char="●"/>
              <a:defRPr/>
            </a:lvl7pPr>
            <a:lvl8pPr lvl="7">
              <a:buSzPct val="45000"/>
              <a:buFont typeface="StarSymbol"/>
              <a:buChar char="●"/>
              <a:defRPr/>
            </a:lvl8pPr>
            <a:lvl9pPr lvl="8">
              <a:buSzPct val="45000"/>
              <a:buFont typeface="StarSymbol"/>
              <a:buChar char="●"/>
              <a:defRPr/>
            </a:lvl9pPr>
          </a:lstStyle>
          <a:p>
            <a:pPr>
              <a:buFont typeface="StarSymbol"/>
              <a:buNone/>
            </a:pPr>
            <a:endParaRPr lang="en-US" sz="1600" i="1" dirty="0">
              <a:solidFill>
                <a:schemeClr val="tx1"/>
              </a:solidFill>
              <a:latin typeface="Comic Sans MS" panose="030F0702030302020204" pitchFamily="66" charset="0"/>
            </a:endParaRPr>
          </a:p>
          <a:p>
            <a:pPr>
              <a:buFont typeface="StarSymbol"/>
              <a:buNone/>
            </a:pPr>
            <a:r>
              <a:rPr lang="en-US" sz="1600" i="1" dirty="0">
                <a:solidFill>
                  <a:schemeClr val="tx1"/>
                </a:solidFill>
                <a:latin typeface="Comic Sans MS" panose="030F0702030302020204" pitchFamily="66" charset="0"/>
              </a:rPr>
              <a:t>   It is interesting to observe that in these 3 options the amplification gaps           are precisely defined by industrial materials, not by photolithography: </a:t>
            </a:r>
          </a:p>
          <a:p>
            <a:pPr>
              <a:buFont typeface="StarSymbol"/>
              <a:buNone/>
            </a:pPr>
            <a:endParaRPr lang="en-US" sz="1600" i="1" dirty="0">
              <a:solidFill>
                <a:schemeClr val="tx1"/>
              </a:solidFill>
              <a:latin typeface="Comic Sans MS" panose="030F0702030302020204" pitchFamily="66" charset="0"/>
            </a:endParaRPr>
          </a:p>
          <a:p>
            <a:pPr>
              <a:buFont typeface="StarSymbol"/>
              <a:buNone/>
            </a:pPr>
            <a:r>
              <a:rPr lang="en-US" sz="1600" i="1" dirty="0">
                <a:solidFill>
                  <a:schemeClr val="tx1"/>
                </a:solidFill>
                <a:latin typeface="Comic Sans MS" panose="030F0702030302020204" pitchFamily="66" charset="0"/>
              </a:rPr>
              <a:t>-Polyimide 50um +/-0.1um</a:t>
            </a:r>
          </a:p>
          <a:p>
            <a:pPr>
              <a:buFont typeface="StarSymbol"/>
              <a:buNone/>
            </a:pPr>
            <a:r>
              <a:rPr lang="en-US" sz="1600" i="1" dirty="0">
                <a:solidFill>
                  <a:schemeClr val="tx1"/>
                </a:solidFill>
                <a:latin typeface="Comic Sans MS" panose="030F0702030302020204" pitchFamily="66" charset="0"/>
              </a:rPr>
              <a:t>	-Photo-imageable </a:t>
            </a:r>
            <a:r>
              <a:rPr lang="en-US" sz="1600" i="1" dirty="0" err="1">
                <a:solidFill>
                  <a:schemeClr val="tx1"/>
                </a:solidFill>
                <a:latin typeface="Comic Sans MS" panose="030F0702030302020204" pitchFamily="66" charset="0"/>
              </a:rPr>
              <a:t>coverlay</a:t>
            </a:r>
            <a:r>
              <a:rPr lang="en-US" sz="1600" i="1" dirty="0">
                <a:solidFill>
                  <a:schemeClr val="tx1"/>
                </a:solidFill>
                <a:latin typeface="Comic Sans MS" panose="030F0702030302020204" pitchFamily="66" charset="0"/>
              </a:rPr>
              <a:t> spacer 128um +/-2um</a:t>
            </a:r>
          </a:p>
          <a:p>
            <a:pPr algn="l">
              <a:buFont typeface="StarSymbol"/>
              <a:buNone/>
            </a:pPr>
            <a:endParaRPr lang="en-US" sz="1600" i="1"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2076745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B232A59-780E-4F56-B397-2B0B0C6727CE}" type="slidenum">
              <a:rPr lang="fr-FR" smtClean="0"/>
              <a:t>20</a:t>
            </a:fld>
            <a:endParaRPr lang="fr-F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28619" y="799797"/>
            <a:ext cx="4857328" cy="3642996"/>
          </a:xfrm>
          <a:prstGeom prst="rect">
            <a:avLst/>
          </a:prstGeom>
        </p:spPr>
      </p:pic>
      <p:sp>
        <p:nvSpPr>
          <p:cNvPr id="4" name="TextBox 3"/>
          <p:cNvSpPr txBox="1"/>
          <p:nvPr/>
        </p:nvSpPr>
        <p:spPr>
          <a:xfrm>
            <a:off x="4463527" y="179348"/>
            <a:ext cx="2486578" cy="584775"/>
          </a:xfrm>
          <a:prstGeom prst="rect">
            <a:avLst/>
          </a:prstGeom>
          <a:noFill/>
        </p:spPr>
        <p:txBody>
          <a:bodyPr wrap="none" rtlCol="0">
            <a:spAutoFit/>
          </a:bodyPr>
          <a:lstStyle/>
          <a:p>
            <a:pPr algn="ctr"/>
            <a:r>
              <a:rPr lang="en-US" sz="3200" dirty="0">
                <a:solidFill>
                  <a:srgbClr val="00B0F0"/>
                </a:solidFill>
                <a:latin typeface="Comic Sans MS" panose="030F0702030302020204" pitchFamily="66" charset="0"/>
              </a:rPr>
              <a:t>Atlas NSW </a:t>
            </a:r>
          </a:p>
        </p:txBody>
      </p:sp>
      <p:sp>
        <p:nvSpPr>
          <p:cNvPr id="5" name="TextBox 4"/>
          <p:cNvSpPr txBox="1"/>
          <p:nvPr/>
        </p:nvSpPr>
        <p:spPr>
          <a:xfrm>
            <a:off x="1388904" y="4583922"/>
            <a:ext cx="4459445" cy="2123658"/>
          </a:xfrm>
          <a:prstGeom prst="rect">
            <a:avLst/>
          </a:prstGeom>
          <a:noFill/>
          <a:ln>
            <a:solidFill>
              <a:schemeClr val="tx1"/>
            </a:solidFill>
          </a:ln>
        </p:spPr>
        <p:txBody>
          <a:bodyPr wrap="square" rtlCol="0">
            <a:spAutoFit/>
          </a:bodyPr>
          <a:lstStyle/>
          <a:p>
            <a:r>
              <a:rPr lang="en-US" sz="1100" dirty="0">
                <a:latin typeface="Comic Sans MS" panose="030F0702030302020204" pitchFamily="66" charset="0"/>
              </a:rPr>
              <a:t>Close to 2000 Micromegas detectors produced with modules sizes up to 2m x 0.5m</a:t>
            </a:r>
          </a:p>
          <a:p>
            <a:endParaRPr lang="en-US" sz="1100" dirty="0">
              <a:latin typeface="Comic Sans MS" panose="030F0702030302020204" pitchFamily="66" charset="0"/>
            </a:endParaRPr>
          </a:p>
          <a:p>
            <a:r>
              <a:rPr lang="en-US" sz="1100" dirty="0">
                <a:latin typeface="Comic Sans MS" panose="030F0702030302020204" pitchFamily="66" charset="0"/>
              </a:rPr>
              <a:t>PCBs with pillars built at ELTOS (IT) and ELVIA (FR)</a:t>
            </a:r>
          </a:p>
          <a:p>
            <a:endParaRPr lang="en-US" sz="1100" dirty="0">
              <a:latin typeface="Comic Sans MS" panose="030F0702030302020204" pitchFamily="66" charset="0"/>
            </a:endParaRPr>
          </a:p>
          <a:p>
            <a:r>
              <a:rPr lang="en-US" sz="1100" dirty="0">
                <a:latin typeface="Comic Sans MS" panose="030F0702030302020204" pitchFamily="66" charset="0"/>
              </a:rPr>
              <a:t>Meshes stretched and glued on frame in Thessaloniki</a:t>
            </a:r>
          </a:p>
          <a:p>
            <a:endParaRPr lang="en-US" sz="1100" dirty="0">
              <a:latin typeface="Comic Sans MS" panose="030F0702030302020204" pitchFamily="66" charset="0"/>
            </a:endParaRPr>
          </a:p>
          <a:p>
            <a:r>
              <a:rPr lang="en-US" sz="1100" dirty="0">
                <a:latin typeface="Comic Sans MS" panose="030F0702030302020204" pitchFamily="66" charset="0"/>
              </a:rPr>
              <a:t>Honey-comb panels construction and detector Assembly :</a:t>
            </a:r>
          </a:p>
          <a:p>
            <a:r>
              <a:rPr lang="en-US" sz="1100" dirty="0">
                <a:latin typeface="Comic Sans MS" panose="030F0702030302020204" pitchFamily="66" charset="0"/>
              </a:rPr>
              <a:t>	-</a:t>
            </a:r>
            <a:r>
              <a:rPr lang="en-US" sz="1100" dirty="0" err="1">
                <a:latin typeface="Comic Sans MS" panose="030F0702030302020204" pitchFamily="66" charset="0"/>
              </a:rPr>
              <a:t>Dubna</a:t>
            </a:r>
            <a:endParaRPr lang="en-US" sz="1100" dirty="0">
              <a:latin typeface="Comic Sans MS" panose="030F0702030302020204" pitchFamily="66" charset="0"/>
            </a:endParaRPr>
          </a:p>
          <a:p>
            <a:r>
              <a:rPr lang="en-US" sz="1100" dirty="0">
                <a:latin typeface="Comic Sans MS" panose="030F0702030302020204" pitchFamily="66" charset="0"/>
              </a:rPr>
              <a:t>	-INFN </a:t>
            </a:r>
            <a:r>
              <a:rPr lang="en-US" sz="1100" dirty="0" err="1">
                <a:latin typeface="Comic Sans MS" panose="030F0702030302020204" pitchFamily="66" charset="0"/>
              </a:rPr>
              <a:t>Frascati</a:t>
            </a:r>
            <a:endParaRPr lang="en-US" sz="1100" dirty="0">
              <a:latin typeface="Comic Sans MS" panose="030F0702030302020204" pitchFamily="66" charset="0"/>
            </a:endParaRPr>
          </a:p>
          <a:p>
            <a:r>
              <a:rPr lang="en-US" sz="1100" dirty="0">
                <a:latin typeface="Comic Sans MS" panose="030F0702030302020204" pitchFamily="66" charset="0"/>
              </a:rPr>
              <a:t>	-CEA </a:t>
            </a:r>
            <a:r>
              <a:rPr lang="en-US" sz="1100" dirty="0" err="1">
                <a:latin typeface="Comic Sans MS" panose="030F0702030302020204" pitchFamily="66" charset="0"/>
              </a:rPr>
              <a:t>Saclay</a:t>
            </a:r>
            <a:r>
              <a:rPr lang="en-US" sz="1100" dirty="0">
                <a:latin typeface="Comic Sans MS" panose="030F0702030302020204" pitchFamily="66" charset="0"/>
              </a:rPr>
              <a:t> (Fabien </a:t>
            </a:r>
            <a:r>
              <a:rPr lang="en-US" sz="1100" dirty="0" err="1">
                <a:latin typeface="Comic Sans MS" panose="030F0702030302020204" pitchFamily="66" charset="0"/>
              </a:rPr>
              <a:t>Jeanneau’s</a:t>
            </a:r>
            <a:r>
              <a:rPr lang="en-US" sz="1100" dirty="0">
                <a:latin typeface="Comic Sans MS" panose="030F0702030302020204" pitchFamily="66" charset="0"/>
              </a:rPr>
              <a:t> gang)</a:t>
            </a:r>
          </a:p>
          <a:p>
            <a:r>
              <a:rPr lang="en-US" sz="1100" dirty="0">
                <a:latin typeface="Comic Sans MS" panose="030F0702030302020204" pitchFamily="66" charset="0"/>
              </a:rPr>
              <a:t>	-LMU Munich</a:t>
            </a:r>
            <a:endParaRPr lang="en-GB" sz="1100" dirty="0">
              <a:latin typeface="Comic Sans MS" panose="030F0702030302020204" pitchFamily="66" charset="0"/>
            </a:endParaRPr>
          </a:p>
        </p:txBody>
      </p:sp>
      <p:sp>
        <p:nvSpPr>
          <p:cNvPr id="6" name="TextBox 5"/>
          <p:cNvSpPr txBox="1"/>
          <p:nvPr/>
        </p:nvSpPr>
        <p:spPr>
          <a:xfrm>
            <a:off x="6182340" y="4885479"/>
            <a:ext cx="3888432" cy="1338828"/>
          </a:xfrm>
          <a:prstGeom prst="rect">
            <a:avLst/>
          </a:prstGeom>
          <a:noFill/>
          <a:ln>
            <a:solidFill>
              <a:schemeClr val="tx1"/>
            </a:solidFill>
          </a:ln>
        </p:spPr>
        <p:txBody>
          <a:bodyPr wrap="square" rtlCol="0">
            <a:spAutoFit/>
          </a:bodyPr>
          <a:lstStyle/>
          <a:p>
            <a:r>
              <a:rPr lang="en-US" sz="1350" dirty="0">
                <a:latin typeface="Comic Sans MS" panose="030F0702030302020204" pitchFamily="66" charset="0"/>
              </a:rPr>
              <a:t>MPT participated to the R&amp;D and was also involved in the mass production with industry</a:t>
            </a:r>
          </a:p>
          <a:p>
            <a:r>
              <a:rPr lang="en-US" sz="1350" dirty="0">
                <a:latin typeface="Comic Sans MS" panose="030F0702030302020204" pitchFamily="66" charset="0"/>
              </a:rPr>
              <a:t>	-Specification</a:t>
            </a:r>
          </a:p>
          <a:p>
            <a:r>
              <a:rPr lang="en-US" sz="1350" dirty="0">
                <a:latin typeface="Comic Sans MS" panose="030F0702030302020204" pitchFamily="66" charset="0"/>
              </a:rPr>
              <a:t>	-Companies selection</a:t>
            </a:r>
          </a:p>
          <a:p>
            <a:r>
              <a:rPr lang="en-US" sz="1350" dirty="0">
                <a:latin typeface="Comic Sans MS" panose="030F0702030302020204" pitchFamily="66" charset="0"/>
              </a:rPr>
              <a:t>	-Technology transfer</a:t>
            </a:r>
          </a:p>
          <a:p>
            <a:r>
              <a:rPr lang="en-US" sz="1350" dirty="0">
                <a:latin typeface="Comic Sans MS" panose="030F0702030302020204" pitchFamily="66" charset="0"/>
              </a:rPr>
              <a:t>	</a:t>
            </a:r>
          </a:p>
        </p:txBody>
      </p:sp>
      <p:pic>
        <p:nvPicPr>
          <p:cNvPr id="7" name="Picture 3">
            <a:extLst>
              <a:ext uri="{FF2B5EF4-FFF2-40B4-BE49-F238E27FC236}">
                <a16:creationId xmlns:a16="http://schemas.microsoft.com/office/drawing/2014/main" id="{6659A85D-28BD-0E03-F8C3-AD5F58169E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9514" y="814802"/>
            <a:ext cx="2549459" cy="27444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a:extLst>
              <a:ext uri="{FF2B5EF4-FFF2-40B4-BE49-F238E27FC236}">
                <a16:creationId xmlns:a16="http://schemas.microsoft.com/office/drawing/2014/main" id="{C1036557-BEB7-6571-A455-0D08C844729E}"/>
              </a:ext>
            </a:extLst>
          </p:cNvPr>
          <p:cNvSpPr txBox="1"/>
          <p:nvPr/>
        </p:nvSpPr>
        <p:spPr>
          <a:xfrm>
            <a:off x="1532799" y="3700348"/>
            <a:ext cx="2085827" cy="369332"/>
          </a:xfrm>
          <a:prstGeom prst="rect">
            <a:avLst/>
          </a:prstGeom>
          <a:noFill/>
        </p:spPr>
        <p:txBody>
          <a:bodyPr wrap="none" rtlCol="0">
            <a:spAutoFit/>
          </a:bodyPr>
          <a:lstStyle/>
          <a:p>
            <a:r>
              <a:rPr lang="en-US" dirty="0">
                <a:latin typeface="Comic Sans MS" panose="030F0702030302020204" pitchFamily="66" charset="0"/>
              </a:rPr>
              <a:t>Joerg Wotschack</a:t>
            </a:r>
            <a:endParaRPr lang="en-GB" dirty="0">
              <a:latin typeface="Comic Sans MS" panose="030F0702030302020204" pitchFamily="66" charset="0"/>
            </a:endParaRPr>
          </a:p>
        </p:txBody>
      </p:sp>
    </p:spTree>
    <p:extLst>
      <p:ext uri="{BB962C8B-B14F-4D97-AF65-F5344CB8AC3E}">
        <p14:creationId xmlns:p14="http://schemas.microsoft.com/office/powerpoint/2010/main" val="37715141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70D5762-9FA2-4D88-B8FF-9E302EEF6FFE}" type="slidenum">
              <a:rPr lang="fr-CH" smtClean="0"/>
              <a:t>21</a:t>
            </a:fld>
            <a:endParaRPr lang="fr-CH"/>
          </a:p>
        </p:txBody>
      </p:sp>
      <p:sp>
        <p:nvSpPr>
          <p:cNvPr id="3" name="TextBox 2"/>
          <p:cNvSpPr txBox="1"/>
          <p:nvPr/>
        </p:nvSpPr>
        <p:spPr>
          <a:xfrm>
            <a:off x="1346863" y="260768"/>
            <a:ext cx="9869128" cy="1077137"/>
          </a:xfrm>
          <a:prstGeom prst="rect">
            <a:avLst/>
          </a:prstGeom>
          <a:noFill/>
        </p:spPr>
        <p:txBody>
          <a:bodyPr wrap="square" lIns="91352" tIns="45680" rIns="91352" bIns="45680" rtlCol="0">
            <a:spAutoFit/>
          </a:bodyPr>
          <a:lstStyle/>
          <a:p>
            <a:pPr algn="ctr"/>
            <a:r>
              <a:rPr lang="en-GB" sz="3200" dirty="0">
                <a:solidFill>
                  <a:srgbClr val="00B0F0"/>
                </a:solidFill>
                <a:latin typeface="Comic Sans MS" panose="030F0702030302020204" pitchFamily="66" charset="0"/>
              </a:rPr>
              <a:t>Right after we did a Survey on existing resistive layers to take a direction for the future</a:t>
            </a:r>
            <a:endParaRPr lang="en-GB" dirty="0">
              <a:solidFill>
                <a:srgbClr val="00B0F0"/>
              </a:solidFill>
              <a:latin typeface="Comic Sans MS" panose="030F0702030302020204" pitchFamily="66" charset="0"/>
            </a:endParaRPr>
          </a:p>
        </p:txBody>
      </p:sp>
      <p:sp>
        <p:nvSpPr>
          <p:cNvPr id="4" name="Content Placeholder 2"/>
          <p:cNvSpPr txBox="1">
            <a:spLocks/>
          </p:cNvSpPr>
          <p:nvPr/>
        </p:nvSpPr>
        <p:spPr>
          <a:xfrm>
            <a:off x="289794" y="1863606"/>
            <a:ext cx="11770242" cy="3989729"/>
          </a:xfrm>
          <a:prstGeom prst="rect">
            <a:avLst/>
          </a:prstGeom>
          <a:ln>
            <a:solidFill>
              <a:schemeClr val="tx1"/>
            </a:solidFill>
          </a:ln>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endParaRPr lang="en-US" sz="1700" dirty="0">
              <a:latin typeface="Comic Sans MS" panose="030F0702030302020204" pitchFamily="66" charset="0"/>
            </a:endParaRPr>
          </a:p>
          <a:p>
            <a:pPr marL="0" indent="0">
              <a:buNone/>
            </a:pPr>
            <a:r>
              <a:rPr lang="en-US" sz="2200" dirty="0">
                <a:latin typeface="Comic Sans MS" panose="030F0702030302020204" pitchFamily="66" charset="0"/>
              </a:rPr>
              <a:t>Polymer paste 10Kohms to 100K/Square		Too low values (but strips can artificially increase the value)</a:t>
            </a:r>
          </a:p>
          <a:p>
            <a:pPr marL="0" indent="0">
              <a:buNone/>
            </a:pPr>
            <a:endParaRPr lang="en-US" sz="2200" dirty="0">
              <a:latin typeface="Comic Sans MS" panose="030F0702030302020204" pitchFamily="66" charset="0"/>
            </a:endParaRPr>
          </a:p>
          <a:p>
            <a:pPr marL="0" indent="0">
              <a:buNone/>
            </a:pPr>
            <a:r>
              <a:rPr lang="en-US" sz="2200" dirty="0" err="1">
                <a:latin typeface="Comic Sans MS" panose="030F0702030302020204" pitchFamily="66" charset="0"/>
              </a:rPr>
              <a:t>RuO</a:t>
            </a:r>
            <a:r>
              <a:rPr lang="en-US" sz="2200" dirty="0">
                <a:latin typeface="Comic Sans MS" panose="030F0702030302020204" pitchFamily="66" charset="0"/>
              </a:rPr>
              <a:t> Thick film paste  10K to 100M/square		Perfect range , but the substrate must be ceramic</a:t>
            </a:r>
          </a:p>
          <a:p>
            <a:pPr marL="0" indent="0">
              <a:buNone/>
            </a:pPr>
            <a:endParaRPr lang="en-US" sz="2200" dirty="0">
              <a:latin typeface="Comic Sans MS" panose="030F0702030302020204" pitchFamily="66" charset="0"/>
            </a:endParaRPr>
          </a:p>
          <a:p>
            <a:pPr marL="0" indent="0">
              <a:buNone/>
            </a:pPr>
            <a:r>
              <a:rPr lang="en-US" sz="2200" dirty="0">
                <a:latin typeface="Comic Sans MS" panose="030F0702030302020204" pitchFamily="66" charset="0"/>
              </a:rPr>
              <a:t>Resistive ceramics or glass 			Limitation on resistive values and size</a:t>
            </a:r>
          </a:p>
          <a:p>
            <a:pPr marL="0" indent="0">
              <a:buNone/>
            </a:pPr>
            <a:endParaRPr lang="en-US" sz="2200" dirty="0">
              <a:latin typeface="Comic Sans MS" panose="030F0702030302020204" pitchFamily="66" charset="0"/>
            </a:endParaRPr>
          </a:p>
          <a:p>
            <a:pPr marL="0" indent="0">
              <a:buNone/>
            </a:pPr>
            <a:r>
              <a:rPr lang="en-US" sz="2200" dirty="0">
                <a:latin typeface="Comic Sans MS" panose="030F0702030302020204" pitchFamily="66" charset="0"/>
              </a:rPr>
              <a:t>Resistive Kapton					Limitation on resistive values</a:t>
            </a:r>
          </a:p>
          <a:p>
            <a:pPr marL="0" indent="0">
              <a:buNone/>
            </a:pPr>
            <a:endParaRPr lang="en-US" sz="2200" dirty="0">
              <a:latin typeface="Comic Sans MS" panose="030F0702030302020204" pitchFamily="66" charset="0"/>
            </a:endParaRPr>
          </a:p>
          <a:p>
            <a:pPr marL="0" indent="0">
              <a:buNone/>
            </a:pPr>
            <a:r>
              <a:rPr lang="en-US" sz="2200" dirty="0">
                <a:latin typeface="Comic Sans MS" panose="030F0702030302020204" pitchFamily="66" charset="0"/>
              </a:rPr>
              <a:t>Dissipative films					Too high values</a:t>
            </a:r>
          </a:p>
          <a:p>
            <a:pPr marL="0" indent="0">
              <a:buNone/>
            </a:pPr>
            <a:endParaRPr lang="en-US" sz="2200" dirty="0">
              <a:latin typeface="Comic Sans MS" panose="030F0702030302020204" pitchFamily="66" charset="0"/>
            </a:endParaRPr>
          </a:p>
          <a:p>
            <a:pPr marL="0" indent="0">
              <a:buNone/>
            </a:pPr>
            <a:r>
              <a:rPr lang="en-US" sz="2200" dirty="0">
                <a:latin typeface="Comic Sans MS" panose="030F0702030302020204" pitchFamily="66" charset="0"/>
              </a:rPr>
              <a:t>DLC: Diamond Like Carbon				Perfect range 100K to 1T</a:t>
            </a:r>
            <a:r>
              <a:rPr lang="en-US" sz="2200" dirty="0">
                <a:latin typeface="Comic Sans MS" panose="030F0702030302020204" pitchFamily="66" charset="0"/>
                <a:sym typeface="Wingdings" panose="05000000000000000000" pitchFamily="2" charset="2"/>
              </a:rPr>
              <a:t> chosen direction</a:t>
            </a:r>
            <a:endParaRPr lang="en-US" sz="2200" dirty="0">
              <a:latin typeface="Comic Sans MS" panose="030F0702030302020204" pitchFamily="66" charset="0"/>
            </a:endParaRPr>
          </a:p>
          <a:p>
            <a:pPr lvl="1"/>
            <a:endParaRPr lang="en-US" dirty="0">
              <a:latin typeface="Comic Sans MS" panose="030F0702030302020204" pitchFamily="66" charset="0"/>
            </a:endParaRPr>
          </a:p>
          <a:p>
            <a:pPr marL="0" indent="0">
              <a:buFont typeface="Arial" panose="020B0604020202020204" pitchFamily="34" charset="0"/>
              <a:buNone/>
            </a:pPr>
            <a:endParaRPr lang="en-US" dirty="0">
              <a:latin typeface="Comic Sans MS" panose="030F0702030302020204" pitchFamily="66" charset="0"/>
            </a:endParaRPr>
          </a:p>
        </p:txBody>
      </p:sp>
    </p:spTree>
    <p:extLst>
      <p:ext uri="{BB962C8B-B14F-4D97-AF65-F5344CB8AC3E}">
        <p14:creationId xmlns:p14="http://schemas.microsoft.com/office/powerpoint/2010/main" val="22828292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r>
              <a:rPr lang="fr-CH" dirty="0"/>
              <a:t>.</a:t>
            </a:r>
            <a:fld id="{270D5762-9FA2-4D88-B8FF-9E302EEF6FFE}" type="slidenum">
              <a:rPr lang="fr-CH" smtClean="0"/>
              <a:t>22</a:t>
            </a:fld>
            <a:endParaRPr lang="fr-CH" dirty="0"/>
          </a:p>
        </p:txBody>
      </p:sp>
      <p:sp>
        <p:nvSpPr>
          <p:cNvPr id="3" name="TextBox 2"/>
          <p:cNvSpPr txBox="1"/>
          <p:nvPr/>
        </p:nvSpPr>
        <p:spPr>
          <a:xfrm>
            <a:off x="814799" y="198083"/>
            <a:ext cx="10562401" cy="523139"/>
          </a:xfrm>
          <a:prstGeom prst="rect">
            <a:avLst/>
          </a:prstGeom>
          <a:noFill/>
        </p:spPr>
        <p:txBody>
          <a:bodyPr wrap="square" lIns="91352" tIns="45680" rIns="91352" bIns="45680" rtlCol="0">
            <a:spAutoFit/>
          </a:bodyPr>
          <a:lstStyle/>
          <a:p>
            <a:r>
              <a:rPr lang="en-GB" sz="2800" dirty="0">
                <a:solidFill>
                  <a:srgbClr val="00B0F0"/>
                </a:solidFill>
                <a:latin typeface="Comic Sans MS" panose="030F0702030302020204" pitchFamily="66" charset="0"/>
              </a:rPr>
              <a:t>First benefit coming from resistive layers : Spark protection</a:t>
            </a:r>
            <a:endParaRPr lang="en-GB" sz="1600" dirty="0">
              <a:solidFill>
                <a:srgbClr val="00B0F0"/>
              </a:solidFill>
              <a:latin typeface="Comic Sans MS" panose="030F0702030302020204" pitchFamily="66" charset="0"/>
            </a:endParaRPr>
          </a:p>
        </p:txBody>
      </p:sp>
      <p:sp>
        <p:nvSpPr>
          <p:cNvPr id="4" name="Content Placeholder 2"/>
          <p:cNvSpPr txBox="1">
            <a:spLocks/>
          </p:cNvSpPr>
          <p:nvPr/>
        </p:nvSpPr>
        <p:spPr>
          <a:xfrm>
            <a:off x="2360025" y="811166"/>
            <a:ext cx="8854893" cy="591030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2400" dirty="0">
              <a:latin typeface="Comic Sans MS" panose="030F0702030302020204" pitchFamily="66" charset="0"/>
            </a:endParaRPr>
          </a:p>
          <a:p>
            <a:pPr lvl="1"/>
            <a:r>
              <a:rPr lang="en-US" sz="2000" dirty="0">
                <a:latin typeface="Comic Sans MS" panose="030F0702030302020204" pitchFamily="66" charset="0"/>
              </a:rPr>
              <a:t>Spark energy : ½ CV2 </a:t>
            </a:r>
          </a:p>
          <a:p>
            <a:pPr lvl="2"/>
            <a:r>
              <a:rPr lang="en-US" sz="1600" dirty="0">
                <a:latin typeface="Comic Sans MS" panose="030F0702030302020204" pitchFamily="66" charset="0"/>
              </a:rPr>
              <a:t>600 </a:t>
            </a:r>
            <a:r>
              <a:rPr lang="en-US" sz="1600" dirty="0" err="1">
                <a:latin typeface="Comic Sans MS" panose="030F0702030302020204" pitchFamily="66" charset="0"/>
              </a:rPr>
              <a:t>uJ</a:t>
            </a:r>
            <a:r>
              <a:rPr lang="en-US" sz="1600" dirty="0">
                <a:latin typeface="Comic Sans MS" panose="030F0702030302020204" pitchFamily="66" charset="0"/>
              </a:rPr>
              <a:t> in a 10cm x 10cm GEM. </a:t>
            </a:r>
          </a:p>
          <a:p>
            <a:pPr lvl="2"/>
            <a:r>
              <a:rPr lang="en-US" sz="1600" dirty="0">
                <a:latin typeface="Comic Sans MS" panose="030F0702030302020204" pitchFamily="66" charset="0"/>
              </a:rPr>
              <a:t>30 </a:t>
            </a:r>
            <a:r>
              <a:rPr lang="en-US" sz="1600" dirty="0" err="1">
                <a:latin typeface="Comic Sans MS" panose="030F0702030302020204" pitchFamily="66" charset="0"/>
              </a:rPr>
              <a:t>uJ</a:t>
            </a:r>
            <a:r>
              <a:rPr lang="en-US" sz="1600" dirty="0">
                <a:latin typeface="Comic Sans MS" panose="030F0702030302020204" pitchFamily="66" charset="0"/>
              </a:rPr>
              <a:t> with a classical MM 10cm x10cm.</a:t>
            </a:r>
          </a:p>
          <a:p>
            <a:pPr lvl="2"/>
            <a:r>
              <a:rPr lang="en-US" sz="1600" dirty="0">
                <a:latin typeface="Comic Sans MS" panose="030F0702030302020204" pitchFamily="66" charset="0"/>
              </a:rPr>
              <a:t>0.06 </a:t>
            </a:r>
            <a:r>
              <a:rPr lang="en-US" sz="1600" dirty="0" err="1">
                <a:latin typeface="Comic Sans MS" panose="030F0702030302020204" pitchFamily="66" charset="0"/>
              </a:rPr>
              <a:t>uJ</a:t>
            </a:r>
            <a:r>
              <a:rPr lang="en-US" sz="1600" dirty="0">
                <a:latin typeface="Comic Sans MS" panose="030F0702030302020204" pitchFamily="66" charset="0"/>
              </a:rPr>
              <a:t>  with a 10M resistive layer.</a:t>
            </a:r>
          </a:p>
          <a:p>
            <a:pPr marL="914400" lvl="2" indent="0">
              <a:buNone/>
            </a:pPr>
            <a:endParaRPr lang="en-US" sz="1800" dirty="0">
              <a:latin typeface="Comic Sans MS" panose="030F0702030302020204" pitchFamily="66" charset="0"/>
            </a:endParaRPr>
          </a:p>
          <a:p>
            <a:pPr lvl="1"/>
            <a:r>
              <a:rPr lang="en-US" sz="2000" dirty="0">
                <a:latin typeface="Comic Sans MS" panose="030F0702030302020204" pitchFamily="66" charset="0"/>
              </a:rPr>
              <a:t>Below 10M/square. </a:t>
            </a:r>
          </a:p>
          <a:p>
            <a:pPr lvl="2"/>
            <a:r>
              <a:rPr lang="en-US" sz="1600" dirty="0">
                <a:latin typeface="Comic Sans MS" panose="030F0702030302020204" pitchFamily="66" charset="0"/>
              </a:rPr>
              <a:t>We can still create some visible compounds. </a:t>
            </a:r>
          </a:p>
          <a:p>
            <a:pPr lvl="2"/>
            <a:r>
              <a:rPr lang="en-US" sz="1600" dirty="0">
                <a:latin typeface="Comic Sans MS" panose="030F0702030302020204" pitchFamily="66" charset="0"/>
              </a:rPr>
              <a:t>There is still enough energy to slightly </a:t>
            </a:r>
          </a:p>
          <a:p>
            <a:pPr marL="914400" lvl="2" indent="0">
              <a:buNone/>
            </a:pPr>
            <a:r>
              <a:rPr lang="en-US" sz="1600" dirty="0">
                <a:latin typeface="Comic Sans MS" panose="030F0702030302020204" pitchFamily="66" charset="0"/>
              </a:rPr>
              <a:t>    deteriorate dielectrics.</a:t>
            </a:r>
          </a:p>
          <a:p>
            <a:pPr marL="914400" lvl="2" indent="0">
              <a:buNone/>
            </a:pPr>
            <a:endParaRPr lang="en-US" sz="1800" dirty="0">
              <a:latin typeface="Comic Sans MS" panose="030F0702030302020204" pitchFamily="66" charset="0"/>
            </a:endParaRPr>
          </a:p>
          <a:p>
            <a:pPr lvl="1"/>
            <a:r>
              <a:rPr lang="en-US" sz="2000" dirty="0">
                <a:latin typeface="Comic Sans MS" panose="030F0702030302020204" pitchFamily="66" charset="0"/>
              </a:rPr>
              <a:t>Above 10M/square </a:t>
            </a:r>
          </a:p>
          <a:p>
            <a:pPr lvl="2"/>
            <a:r>
              <a:rPr lang="en-US" sz="1600" dirty="0">
                <a:latin typeface="Comic Sans MS" panose="030F0702030302020204" pitchFamily="66" charset="0"/>
              </a:rPr>
              <a:t>No visible compounds. </a:t>
            </a:r>
          </a:p>
          <a:p>
            <a:pPr lvl="2"/>
            <a:r>
              <a:rPr lang="en-US" sz="1600" dirty="0">
                <a:latin typeface="Comic Sans MS" panose="030F0702030302020204" pitchFamily="66" charset="0"/>
              </a:rPr>
              <a:t>The structure is never damage.</a:t>
            </a:r>
          </a:p>
          <a:p>
            <a:pPr lvl="2"/>
            <a:r>
              <a:rPr lang="en-US" sz="1600" dirty="0">
                <a:latin typeface="Comic Sans MS" panose="030F0702030302020204" pitchFamily="66" charset="0"/>
              </a:rPr>
              <a:t>But low Humidity and High cleanliness are mandatory !</a:t>
            </a:r>
          </a:p>
          <a:p>
            <a:pPr lvl="2"/>
            <a:endParaRPr lang="en-US" sz="1800" dirty="0">
              <a:latin typeface="Comic Sans MS" panose="030F0702030302020204" pitchFamily="66" charset="0"/>
            </a:endParaRPr>
          </a:p>
          <a:p>
            <a:pPr lvl="1"/>
            <a:endParaRPr lang="en-US" dirty="0">
              <a:latin typeface="Comic Sans MS" panose="030F0702030302020204" pitchFamily="66" charset="0"/>
            </a:endParaRPr>
          </a:p>
          <a:p>
            <a:pPr marL="0" indent="0">
              <a:buFont typeface="Arial" panose="020B0604020202020204" pitchFamily="34" charset="0"/>
              <a:buNone/>
            </a:pPr>
            <a:endParaRPr lang="en-US" dirty="0">
              <a:latin typeface="Comic Sans MS" panose="030F0702030302020204" pitchFamily="66" charset="0"/>
            </a:endParaRPr>
          </a:p>
        </p:txBody>
      </p:sp>
      <p:pic>
        <p:nvPicPr>
          <p:cNvPr id="5" name="Content Placeholder 3"/>
          <p:cNvPicPr>
            <a:picLocks noChangeAspect="1"/>
          </p:cNvPicPr>
          <p:nvPr/>
        </p:nvPicPr>
        <p:blipFill>
          <a:blip r:embed="rId2"/>
          <a:stretch>
            <a:fillRect/>
          </a:stretch>
        </p:blipFill>
        <p:spPr>
          <a:xfrm>
            <a:off x="9002163" y="888484"/>
            <a:ext cx="2743199" cy="2773016"/>
          </a:xfrm>
          <a:prstGeom prst="rect">
            <a:avLst/>
          </a:prstGeom>
          <a:ln>
            <a:solidFill>
              <a:schemeClr val="tx1"/>
            </a:solidFill>
          </a:ln>
        </p:spPr>
      </p:pic>
      <p:cxnSp>
        <p:nvCxnSpPr>
          <p:cNvPr id="10" name="Straight Arrow Connector 9"/>
          <p:cNvCxnSpPr>
            <a:cxnSpLocks/>
          </p:cNvCxnSpPr>
          <p:nvPr/>
        </p:nvCxnSpPr>
        <p:spPr>
          <a:xfrm>
            <a:off x="2749131" y="2222829"/>
            <a:ext cx="568001"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8974180" y="3789290"/>
            <a:ext cx="2799164" cy="1384995"/>
          </a:xfrm>
          <a:prstGeom prst="rect">
            <a:avLst/>
          </a:prstGeom>
          <a:noFill/>
          <a:ln>
            <a:solidFill>
              <a:schemeClr val="tx1"/>
            </a:solidFill>
          </a:ln>
        </p:spPr>
        <p:txBody>
          <a:bodyPr wrap="none" rtlCol="0">
            <a:spAutoFit/>
          </a:bodyPr>
          <a:lstStyle/>
          <a:p>
            <a:r>
              <a:rPr lang="en-US" sz="1200" dirty="0">
                <a:latin typeface="Comic Sans MS" panose="030F0702030302020204" pitchFamily="66" charset="0"/>
              </a:rPr>
              <a:t>Massive structural effects</a:t>
            </a:r>
          </a:p>
          <a:p>
            <a:r>
              <a:rPr lang="en-US" sz="1200" dirty="0">
                <a:latin typeface="Comic Sans MS" panose="030F0702030302020204" pitchFamily="66" charset="0"/>
              </a:rPr>
              <a:t>Metal melting </a:t>
            </a:r>
          </a:p>
          <a:p>
            <a:r>
              <a:rPr lang="en-US" sz="1200" dirty="0">
                <a:latin typeface="Comic Sans MS" panose="030F0702030302020204" pitchFamily="66" charset="0"/>
              </a:rPr>
              <a:t>Kapton evaporation</a:t>
            </a:r>
          </a:p>
          <a:p>
            <a:r>
              <a:rPr lang="en-US" sz="1200" dirty="0">
                <a:latin typeface="Comic Sans MS" panose="030F0702030302020204" pitchFamily="66" charset="0"/>
              </a:rPr>
              <a:t>Processes happening above 1000 deg</a:t>
            </a:r>
          </a:p>
          <a:p>
            <a:endParaRPr lang="en-US" sz="1200" dirty="0">
              <a:latin typeface="Comic Sans MS" panose="030F0702030302020204" pitchFamily="66" charset="0"/>
            </a:endParaRPr>
          </a:p>
          <a:p>
            <a:r>
              <a:rPr lang="en-US" sz="1200" dirty="0">
                <a:latin typeface="Comic Sans MS" panose="030F0702030302020204" pitchFamily="66" charset="0"/>
              </a:rPr>
              <a:t>But thanks to Triple GEM structure</a:t>
            </a:r>
          </a:p>
          <a:p>
            <a:r>
              <a:rPr lang="en-US" sz="1200" dirty="0">
                <a:latin typeface="Comic Sans MS" panose="030F0702030302020204" pitchFamily="66" charset="0"/>
              </a:rPr>
              <a:t>this is not happening</a:t>
            </a:r>
            <a:endParaRPr lang="fr-CH" sz="1200" dirty="0">
              <a:latin typeface="Comic Sans MS" panose="030F0702030302020204" pitchFamily="66" charset="0"/>
            </a:endParaRPr>
          </a:p>
        </p:txBody>
      </p:sp>
      <p:sp>
        <p:nvSpPr>
          <p:cNvPr id="25" name="TextBox 24"/>
          <p:cNvSpPr txBox="1"/>
          <p:nvPr/>
        </p:nvSpPr>
        <p:spPr>
          <a:xfrm>
            <a:off x="153387" y="1785404"/>
            <a:ext cx="2595744" cy="646331"/>
          </a:xfrm>
          <a:prstGeom prst="rect">
            <a:avLst/>
          </a:prstGeom>
          <a:noFill/>
          <a:ln>
            <a:solidFill>
              <a:schemeClr val="tx1"/>
            </a:solidFill>
          </a:ln>
        </p:spPr>
        <p:txBody>
          <a:bodyPr wrap="square" rtlCol="0">
            <a:spAutoFit/>
          </a:bodyPr>
          <a:lstStyle/>
          <a:p>
            <a:r>
              <a:rPr lang="en-US" sz="1200" dirty="0">
                <a:latin typeface="Comic Sans MS" panose="030F0702030302020204" pitchFamily="66" charset="0"/>
              </a:rPr>
              <a:t>No structural defect</a:t>
            </a:r>
          </a:p>
          <a:p>
            <a:r>
              <a:rPr lang="en-US" sz="1200" dirty="0">
                <a:latin typeface="Comic Sans MS" panose="030F0702030302020204" pitchFamily="66" charset="0"/>
              </a:rPr>
              <a:t>No process above 100deg</a:t>
            </a:r>
          </a:p>
          <a:p>
            <a:r>
              <a:rPr lang="en-US" sz="1200" dirty="0">
                <a:latin typeface="Comic Sans MS" panose="030F0702030302020204" pitchFamily="66" charset="0"/>
              </a:rPr>
              <a:t>No effect on metals or Polymers</a:t>
            </a:r>
            <a:endParaRPr lang="fr-CH" sz="1200" dirty="0">
              <a:latin typeface="Comic Sans MS" panose="030F0702030302020204" pitchFamily="66" charset="0"/>
            </a:endParaRPr>
          </a:p>
        </p:txBody>
      </p:sp>
      <p:cxnSp>
        <p:nvCxnSpPr>
          <p:cNvPr id="13" name="Straight Arrow Connector 12">
            <a:extLst>
              <a:ext uri="{FF2B5EF4-FFF2-40B4-BE49-F238E27FC236}">
                <a16:creationId xmlns:a16="http://schemas.microsoft.com/office/drawing/2014/main" id="{6A63091D-CD49-1E1C-99C9-126A176B06E3}"/>
              </a:ext>
            </a:extLst>
          </p:cNvPr>
          <p:cNvCxnSpPr>
            <a:cxnSpLocks/>
          </p:cNvCxnSpPr>
          <p:nvPr/>
        </p:nvCxnSpPr>
        <p:spPr>
          <a:xfrm flipH="1" flipV="1">
            <a:off x="6488349" y="1666875"/>
            <a:ext cx="2589519" cy="11852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72756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70D5762-9FA2-4D88-B8FF-9E302EEF6FFE}" type="slidenum">
              <a:rPr lang="fr-CH" smtClean="0"/>
              <a:t>23</a:t>
            </a:fld>
            <a:endParaRPr lang="fr-CH" dirty="0"/>
          </a:p>
        </p:txBody>
      </p:sp>
      <p:pic>
        <p:nvPicPr>
          <p:cNvPr id="3" name="Picture 2"/>
          <p:cNvPicPr>
            <a:picLocks noChangeAspect="1"/>
          </p:cNvPicPr>
          <p:nvPr/>
        </p:nvPicPr>
        <p:blipFill>
          <a:blip r:embed="rId2"/>
          <a:stretch>
            <a:fillRect/>
          </a:stretch>
        </p:blipFill>
        <p:spPr>
          <a:xfrm>
            <a:off x="540723" y="2066438"/>
            <a:ext cx="2574160" cy="2709412"/>
          </a:xfrm>
          <a:prstGeom prst="rect">
            <a:avLst/>
          </a:prstGeom>
        </p:spPr>
      </p:pic>
      <p:pic>
        <p:nvPicPr>
          <p:cNvPr id="4" name="Content Placeholder 3"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60323" y="1633360"/>
            <a:ext cx="7793477" cy="3591280"/>
          </a:xfrm>
          <a:prstGeom prst="rect">
            <a:avLst/>
          </a:prstGeom>
          <a:ln>
            <a:solidFill>
              <a:schemeClr val="tx1"/>
            </a:solidFill>
          </a:ln>
        </p:spPr>
      </p:pic>
      <p:sp>
        <p:nvSpPr>
          <p:cNvPr id="49" name="TextBox 48"/>
          <p:cNvSpPr txBox="1"/>
          <p:nvPr/>
        </p:nvSpPr>
        <p:spPr>
          <a:xfrm>
            <a:off x="2507418" y="119761"/>
            <a:ext cx="7354899" cy="861774"/>
          </a:xfrm>
          <a:prstGeom prst="rect">
            <a:avLst/>
          </a:prstGeom>
          <a:noFill/>
        </p:spPr>
        <p:txBody>
          <a:bodyPr wrap="none" rtlCol="0">
            <a:spAutoFit/>
          </a:bodyPr>
          <a:lstStyle/>
          <a:p>
            <a:pPr algn="ctr"/>
            <a:r>
              <a:rPr lang="en-US" sz="3200" dirty="0">
                <a:solidFill>
                  <a:srgbClr val="00B0F0"/>
                </a:solidFill>
                <a:latin typeface="Comic Sans MS" panose="030F0702030302020204" pitchFamily="66" charset="0"/>
              </a:rPr>
              <a:t>second benefit : Resistive spreading </a:t>
            </a:r>
          </a:p>
          <a:p>
            <a:pPr algn="ctr"/>
            <a:r>
              <a:rPr lang="en-US" dirty="0">
                <a:solidFill>
                  <a:srgbClr val="00B0F0"/>
                </a:solidFill>
                <a:latin typeface="Comic Sans MS" panose="030F0702030302020204" pitchFamily="66" charset="0"/>
              </a:rPr>
              <a:t>spice simulation </a:t>
            </a:r>
            <a:r>
              <a:rPr lang="en-US" sz="1600" dirty="0">
                <a:solidFill>
                  <a:srgbClr val="00B0F0"/>
                </a:solidFill>
                <a:latin typeface="Comic Sans MS" panose="030F0702030302020204" pitchFamily="66" charset="0"/>
              </a:rPr>
              <a:t>Virginia university collaboration  </a:t>
            </a:r>
            <a:endParaRPr lang="en-US" sz="3200" dirty="0">
              <a:solidFill>
                <a:srgbClr val="00B0F0"/>
              </a:solidFill>
              <a:latin typeface="Comic Sans MS" panose="030F0702030302020204" pitchFamily="66" charset="0"/>
            </a:endParaRPr>
          </a:p>
        </p:txBody>
      </p:sp>
      <p:sp>
        <p:nvSpPr>
          <p:cNvPr id="56" name="TextBox 55"/>
          <p:cNvSpPr txBox="1"/>
          <p:nvPr/>
        </p:nvSpPr>
        <p:spPr>
          <a:xfrm>
            <a:off x="2740303" y="4775850"/>
            <a:ext cx="635110" cy="338554"/>
          </a:xfrm>
          <a:prstGeom prst="rect">
            <a:avLst/>
          </a:prstGeom>
          <a:noFill/>
        </p:spPr>
        <p:txBody>
          <a:bodyPr wrap="none" rtlCol="0">
            <a:spAutoFit/>
          </a:bodyPr>
          <a:lstStyle/>
          <a:p>
            <a:r>
              <a:rPr lang="en-US" sz="1600" dirty="0">
                <a:latin typeface="Comic Sans MS" panose="030F0702030302020204" pitchFamily="66" charset="0"/>
              </a:rPr>
              <a:t>GND</a:t>
            </a:r>
            <a:endParaRPr lang="fr-CH" sz="1600" dirty="0">
              <a:latin typeface="Comic Sans MS" panose="030F0702030302020204" pitchFamily="66" charset="0"/>
            </a:endParaRPr>
          </a:p>
        </p:txBody>
      </p:sp>
      <p:sp>
        <p:nvSpPr>
          <p:cNvPr id="61" name="TextBox 60"/>
          <p:cNvSpPr txBox="1"/>
          <p:nvPr/>
        </p:nvSpPr>
        <p:spPr>
          <a:xfrm>
            <a:off x="280193" y="4775850"/>
            <a:ext cx="635110" cy="338554"/>
          </a:xfrm>
          <a:prstGeom prst="rect">
            <a:avLst/>
          </a:prstGeom>
          <a:noFill/>
        </p:spPr>
        <p:txBody>
          <a:bodyPr wrap="none" rtlCol="0">
            <a:spAutoFit/>
          </a:bodyPr>
          <a:lstStyle/>
          <a:p>
            <a:r>
              <a:rPr lang="en-US" sz="1600" dirty="0">
                <a:latin typeface="Comic Sans MS" panose="030F0702030302020204" pitchFamily="66" charset="0"/>
              </a:rPr>
              <a:t>GND</a:t>
            </a:r>
            <a:endParaRPr lang="fr-CH" sz="1600" dirty="0">
              <a:latin typeface="Comic Sans MS" panose="030F0702030302020204" pitchFamily="66" charset="0"/>
            </a:endParaRPr>
          </a:p>
        </p:txBody>
      </p:sp>
      <p:sp>
        <p:nvSpPr>
          <p:cNvPr id="62" name="TextBox 61"/>
          <p:cNvSpPr txBox="1"/>
          <p:nvPr/>
        </p:nvSpPr>
        <p:spPr>
          <a:xfrm>
            <a:off x="848578" y="5415624"/>
            <a:ext cx="2101857" cy="584775"/>
          </a:xfrm>
          <a:prstGeom prst="rect">
            <a:avLst/>
          </a:prstGeom>
          <a:noFill/>
          <a:ln>
            <a:solidFill>
              <a:schemeClr val="tx1"/>
            </a:solidFill>
          </a:ln>
        </p:spPr>
        <p:txBody>
          <a:bodyPr wrap="none" rtlCol="0">
            <a:spAutoFit/>
          </a:bodyPr>
          <a:lstStyle/>
          <a:p>
            <a:pPr algn="ctr"/>
            <a:r>
              <a:rPr lang="en-US" sz="1600" dirty="0">
                <a:latin typeface="Comic Sans MS" panose="030F0702030302020204" pitchFamily="66" charset="0"/>
              </a:rPr>
              <a:t>1600 cells</a:t>
            </a:r>
          </a:p>
          <a:p>
            <a:pPr algn="ctr"/>
            <a:r>
              <a:rPr lang="en-US" sz="1600" dirty="0">
                <a:latin typeface="Comic Sans MS" panose="030F0702030302020204" pitchFamily="66" charset="0"/>
              </a:rPr>
              <a:t>0.125mm x 0.125mm</a:t>
            </a:r>
            <a:endParaRPr lang="fr-CH" sz="1600" dirty="0">
              <a:latin typeface="Comic Sans MS" panose="030F0702030302020204" pitchFamily="66" charset="0"/>
            </a:endParaRPr>
          </a:p>
        </p:txBody>
      </p:sp>
      <p:sp>
        <p:nvSpPr>
          <p:cNvPr id="65" name="TextBox 64"/>
          <p:cNvSpPr txBox="1"/>
          <p:nvPr/>
        </p:nvSpPr>
        <p:spPr>
          <a:xfrm>
            <a:off x="4686220" y="1259723"/>
            <a:ext cx="5682966" cy="338554"/>
          </a:xfrm>
          <a:prstGeom prst="rect">
            <a:avLst/>
          </a:prstGeom>
          <a:noFill/>
        </p:spPr>
        <p:txBody>
          <a:bodyPr wrap="none" rtlCol="0">
            <a:spAutoFit/>
          </a:bodyPr>
          <a:lstStyle/>
          <a:p>
            <a:r>
              <a:rPr lang="en-US" sz="1600" dirty="0">
                <a:latin typeface="Comic Sans MS" panose="030F0702030302020204" pitchFamily="66" charset="0"/>
              </a:rPr>
              <a:t>Pulse amplitude and time shift with a 1MOhms/SQR layer</a:t>
            </a:r>
            <a:endParaRPr lang="fr-CH" sz="1600" dirty="0">
              <a:latin typeface="Comic Sans MS" panose="030F0702030302020204" pitchFamily="66" charset="0"/>
            </a:endParaRPr>
          </a:p>
        </p:txBody>
      </p:sp>
      <p:sp>
        <p:nvSpPr>
          <p:cNvPr id="68" name="TextBox 67"/>
          <p:cNvSpPr txBox="1"/>
          <p:nvPr/>
        </p:nvSpPr>
        <p:spPr>
          <a:xfrm>
            <a:off x="709368" y="1271854"/>
            <a:ext cx="2204450" cy="338554"/>
          </a:xfrm>
          <a:prstGeom prst="rect">
            <a:avLst/>
          </a:prstGeom>
          <a:noFill/>
        </p:spPr>
        <p:txBody>
          <a:bodyPr wrap="none" rtlCol="0">
            <a:spAutoFit/>
          </a:bodyPr>
          <a:lstStyle/>
          <a:p>
            <a:r>
              <a:rPr lang="en-US" sz="1600" dirty="0">
                <a:latin typeface="Comic Sans MS" panose="030F0702030302020204" pitchFamily="66" charset="0"/>
              </a:rPr>
              <a:t>Resistive layer model</a:t>
            </a:r>
            <a:endParaRPr lang="fr-CH" sz="1600" dirty="0">
              <a:latin typeface="Comic Sans MS" panose="030F0702030302020204" pitchFamily="66" charset="0"/>
            </a:endParaRPr>
          </a:p>
        </p:txBody>
      </p:sp>
      <p:sp>
        <p:nvSpPr>
          <p:cNvPr id="5" name="Rectangle 4">
            <a:extLst>
              <a:ext uri="{FF2B5EF4-FFF2-40B4-BE49-F238E27FC236}">
                <a16:creationId xmlns:a16="http://schemas.microsoft.com/office/drawing/2014/main" id="{9C8E81C9-32E8-726D-1BEA-C7FA57792B63}"/>
              </a:ext>
            </a:extLst>
          </p:cNvPr>
          <p:cNvSpPr/>
          <p:nvPr/>
        </p:nvSpPr>
        <p:spPr>
          <a:xfrm>
            <a:off x="280193" y="1633360"/>
            <a:ext cx="3095220" cy="359128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733403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Shape 26">
            <a:extLst>
              <a:ext uri="{FF2B5EF4-FFF2-40B4-BE49-F238E27FC236}">
                <a16:creationId xmlns:a16="http://schemas.microsoft.com/office/drawing/2014/main" id="{63C36714-9392-FD63-684B-9988A1CF467A}"/>
              </a:ext>
            </a:extLst>
          </p:cNvPr>
          <p:cNvSpPr/>
          <p:nvPr/>
        </p:nvSpPr>
        <p:spPr>
          <a:xfrm>
            <a:off x="5144218" y="2137223"/>
            <a:ext cx="374931" cy="1720642"/>
          </a:xfrm>
          <a:custGeom>
            <a:avLst/>
            <a:gdLst>
              <a:gd name="connsiteX0" fmla="*/ 7453 w 725239"/>
              <a:gd name="connsiteY0" fmla="*/ 1186783 h 1325650"/>
              <a:gd name="connsiteX1" fmla="*/ 367376 w 725239"/>
              <a:gd name="connsiteY1" fmla="*/ 8 h 1325650"/>
              <a:gd name="connsiteX2" fmla="*/ 717572 w 725239"/>
              <a:gd name="connsiteY2" fmla="*/ 1167327 h 1325650"/>
              <a:gd name="connsiteX3" fmla="*/ 7453 w 725239"/>
              <a:gd name="connsiteY3" fmla="*/ 1186783 h 1325650"/>
            </a:gdLst>
            <a:ahLst/>
            <a:cxnLst>
              <a:cxn ang="0">
                <a:pos x="connsiteX0" y="connsiteY0"/>
              </a:cxn>
              <a:cxn ang="0">
                <a:pos x="connsiteX1" y="connsiteY1"/>
              </a:cxn>
              <a:cxn ang="0">
                <a:pos x="connsiteX2" y="connsiteY2"/>
              </a:cxn>
              <a:cxn ang="0">
                <a:pos x="connsiteX3" y="connsiteY3"/>
              </a:cxn>
            </a:cxnLst>
            <a:rect l="l" t="t" r="r" b="b"/>
            <a:pathLst>
              <a:path w="725239" h="1325650">
                <a:moveTo>
                  <a:pt x="7453" y="1186783"/>
                </a:moveTo>
                <a:cubicBezTo>
                  <a:pt x="-50913" y="992230"/>
                  <a:pt x="249023" y="3251"/>
                  <a:pt x="367376" y="8"/>
                </a:cubicBezTo>
                <a:cubicBezTo>
                  <a:pt x="485729" y="-3235"/>
                  <a:pt x="775938" y="966289"/>
                  <a:pt x="717572" y="1167327"/>
                </a:cubicBezTo>
                <a:cubicBezTo>
                  <a:pt x="659206" y="1368365"/>
                  <a:pt x="65819" y="1381336"/>
                  <a:pt x="7453" y="1186783"/>
                </a:cubicBezTo>
                <a:close/>
              </a:path>
            </a:pathLst>
          </a:cu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Freeform: Shape 28">
            <a:extLst>
              <a:ext uri="{FF2B5EF4-FFF2-40B4-BE49-F238E27FC236}">
                <a16:creationId xmlns:a16="http://schemas.microsoft.com/office/drawing/2014/main" id="{0FC936FF-D151-BCC4-42EF-86CD0C5F5186}"/>
              </a:ext>
            </a:extLst>
          </p:cNvPr>
          <p:cNvSpPr/>
          <p:nvPr/>
        </p:nvSpPr>
        <p:spPr>
          <a:xfrm>
            <a:off x="3265419" y="2862156"/>
            <a:ext cx="2107469" cy="1111794"/>
          </a:xfrm>
          <a:custGeom>
            <a:avLst/>
            <a:gdLst>
              <a:gd name="connsiteX0" fmla="*/ 7453 w 725239"/>
              <a:gd name="connsiteY0" fmla="*/ 1186783 h 1325650"/>
              <a:gd name="connsiteX1" fmla="*/ 367376 w 725239"/>
              <a:gd name="connsiteY1" fmla="*/ 8 h 1325650"/>
              <a:gd name="connsiteX2" fmla="*/ 717572 w 725239"/>
              <a:gd name="connsiteY2" fmla="*/ 1167327 h 1325650"/>
              <a:gd name="connsiteX3" fmla="*/ 7453 w 725239"/>
              <a:gd name="connsiteY3" fmla="*/ 1186783 h 1325650"/>
            </a:gdLst>
            <a:ahLst/>
            <a:cxnLst>
              <a:cxn ang="0">
                <a:pos x="connsiteX0" y="connsiteY0"/>
              </a:cxn>
              <a:cxn ang="0">
                <a:pos x="connsiteX1" y="connsiteY1"/>
              </a:cxn>
              <a:cxn ang="0">
                <a:pos x="connsiteX2" y="connsiteY2"/>
              </a:cxn>
              <a:cxn ang="0">
                <a:pos x="connsiteX3" y="connsiteY3"/>
              </a:cxn>
            </a:cxnLst>
            <a:rect l="l" t="t" r="r" b="b"/>
            <a:pathLst>
              <a:path w="725239" h="1325650">
                <a:moveTo>
                  <a:pt x="7453" y="1186783"/>
                </a:moveTo>
                <a:cubicBezTo>
                  <a:pt x="-50913" y="992230"/>
                  <a:pt x="249023" y="3251"/>
                  <a:pt x="367376" y="8"/>
                </a:cubicBezTo>
                <a:cubicBezTo>
                  <a:pt x="485729" y="-3235"/>
                  <a:pt x="775938" y="966289"/>
                  <a:pt x="717572" y="1167327"/>
                </a:cubicBezTo>
                <a:cubicBezTo>
                  <a:pt x="659206" y="1368365"/>
                  <a:pt x="65819" y="1381336"/>
                  <a:pt x="7453" y="1186783"/>
                </a:cubicBezTo>
                <a:close/>
              </a:path>
            </a:pathLst>
          </a:cu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Freeform: Shape 30">
            <a:extLst>
              <a:ext uri="{FF2B5EF4-FFF2-40B4-BE49-F238E27FC236}">
                <a16:creationId xmlns:a16="http://schemas.microsoft.com/office/drawing/2014/main" id="{FE4D4165-B2C7-9AA5-B365-931CE9AC3911}"/>
              </a:ext>
            </a:extLst>
          </p:cNvPr>
          <p:cNvSpPr/>
          <p:nvPr/>
        </p:nvSpPr>
        <p:spPr>
          <a:xfrm>
            <a:off x="1572349" y="3293326"/>
            <a:ext cx="3930340" cy="587445"/>
          </a:xfrm>
          <a:custGeom>
            <a:avLst/>
            <a:gdLst>
              <a:gd name="connsiteX0" fmla="*/ 7453 w 725239"/>
              <a:gd name="connsiteY0" fmla="*/ 1186783 h 1325650"/>
              <a:gd name="connsiteX1" fmla="*/ 367376 w 725239"/>
              <a:gd name="connsiteY1" fmla="*/ 8 h 1325650"/>
              <a:gd name="connsiteX2" fmla="*/ 717572 w 725239"/>
              <a:gd name="connsiteY2" fmla="*/ 1167327 h 1325650"/>
              <a:gd name="connsiteX3" fmla="*/ 7453 w 725239"/>
              <a:gd name="connsiteY3" fmla="*/ 1186783 h 1325650"/>
            </a:gdLst>
            <a:ahLst/>
            <a:cxnLst>
              <a:cxn ang="0">
                <a:pos x="connsiteX0" y="connsiteY0"/>
              </a:cxn>
              <a:cxn ang="0">
                <a:pos x="connsiteX1" y="connsiteY1"/>
              </a:cxn>
              <a:cxn ang="0">
                <a:pos x="connsiteX2" y="connsiteY2"/>
              </a:cxn>
              <a:cxn ang="0">
                <a:pos x="connsiteX3" y="connsiteY3"/>
              </a:cxn>
            </a:cxnLst>
            <a:rect l="l" t="t" r="r" b="b"/>
            <a:pathLst>
              <a:path w="725239" h="1325650">
                <a:moveTo>
                  <a:pt x="7453" y="1186783"/>
                </a:moveTo>
                <a:cubicBezTo>
                  <a:pt x="-50913" y="992230"/>
                  <a:pt x="249023" y="3251"/>
                  <a:pt x="367376" y="8"/>
                </a:cubicBezTo>
                <a:cubicBezTo>
                  <a:pt x="485729" y="-3235"/>
                  <a:pt x="775938" y="966289"/>
                  <a:pt x="717572" y="1167327"/>
                </a:cubicBezTo>
                <a:cubicBezTo>
                  <a:pt x="659206" y="1368365"/>
                  <a:pt x="65819" y="1381336"/>
                  <a:pt x="7453" y="1186783"/>
                </a:cubicBezTo>
                <a:close/>
              </a:path>
            </a:pathLst>
          </a:cu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reeform: Shape 27">
            <a:extLst>
              <a:ext uri="{FF2B5EF4-FFF2-40B4-BE49-F238E27FC236}">
                <a16:creationId xmlns:a16="http://schemas.microsoft.com/office/drawing/2014/main" id="{1D608ACD-E6E2-728E-4133-9B70CE1F3531}"/>
              </a:ext>
            </a:extLst>
          </p:cNvPr>
          <p:cNvSpPr/>
          <p:nvPr/>
        </p:nvSpPr>
        <p:spPr>
          <a:xfrm>
            <a:off x="5317123" y="2828114"/>
            <a:ext cx="2107469" cy="1111794"/>
          </a:xfrm>
          <a:custGeom>
            <a:avLst/>
            <a:gdLst>
              <a:gd name="connsiteX0" fmla="*/ 7453 w 725239"/>
              <a:gd name="connsiteY0" fmla="*/ 1186783 h 1325650"/>
              <a:gd name="connsiteX1" fmla="*/ 367376 w 725239"/>
              <a:gd name="connsiteY1" fmla="*/ 8 h 1325650"/>
              <a:gd name="connsiteX2" fmla="*/ 717572 w 725239"/>
              <a:gd name="connsiteY2" fmla="*/ 1167327 h 1325650"/>
              <a:gd name="connsiteX3" fmla="*/ 7453 w 725239"/>
              <a:gd name="connsiteY3" fmla="*/ 1186783 h 1325650"/>
            </a:gdLst>
            <a:ahLst/>
            <a:cxnLst>
              <a:cxn ang="0">
                <a:pos x="connsiteX0" y="connsiteY0"/>
              </a:cxn>
              <a:cxn ang="0">
                <a:pos x="connsiteX1" y="connsiteY1"/>
              </a:cxn>
              <a:cxn ang="0">
                <a:pos x="connsiteX2" y="connsiteY2"/>
              </a:cxn>
              <a:cxn ang="0">
                <a:pos x="connsiteX3" y="connsiteY3"/>
              </a:cxn>
            </a:cxnLst>
            <a:rect l="l" t="t" r="r" b="b"/>
            <a:pathLst>
              <a:path w="725239" h="1325650">
                <a:moveTo>
                  <a:pt x="7453" y="1186783"/>
                </a:moveTo>
                <a:cubicBezTo>
                  <a:pt x="-50913" y="992230"/>
                  <a:pt x="249023" y="3251"/>
                  <a:pt x="367376" y="8"/>
                </a:cubicBezTo>
                <a:cubicBezTo>
                  <a:pt x="485729" y="-3235"/>
                  <a:pt x="775938" y="966289"/>
                  <a:pt x="717572" y="1167327"/>
                </a:cubicBezTo>
                <a:cubicBezTo>
                  <a:pt x="659206" y="1368365"/>
                  <a:pt x="65819" y="1381336"/>
                  <a:pt x="7453" y="1186783"/>
                </a:cubicBezTo>
                <a:close/>
              </a:path>
            </a:pathLst>
          </a:cu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Freeform: Shape 29">
            <a:extLst>
              <a:ext uri="{FF2B5EF4-FFF2-40B4-BE49-F238E27FC236}">
                <a16:creationId xmlns:a16="http://schemas.microsoft.com/office/drawing/2014/main" id="{641AF747-5C38-5C0F-9C3E-6D695F1CB5B9}"/>
              </a:ext>
            </a:extLst>
          </p:cNvPr>
          <p:cNvSpPr/>
          <p:nvPr/>
        </p:nvSpPr>
        <p:spPr>
          <a:xfrm>
            <a:off x="5173580" y="3274764"/>
            <a:ext cx="3930340" cy="587445"/>
          </a:xfrm>
          <a:custGeom>
            <a:avLst/>
            <a:gdLst>
              <a:gd name="connsiteX0" fmla="*/ 7453 w 725239"/>
              <a:gd name="connsiteY0" fmla="*/ 1186783 h 1325650"/>
              <a:gd name="connsiteX1" fmla="*/ 367376 w 725239"/>
              <a:gd name="connsiteY1" fmla="*/ 8 h 1325650"/>
              <a:gd name="connsiteX2" fmla="*/ 717572 w 725239"/>
              <a:gd name="connsiteY2" fmla="*/ 1167327 h 1325650"/>
              <a:gd name="connsiteX3" fmla="*/ 7453 w 725239"/>
              <a:gd name="connsiteY3" fmla="*/ 1186783 h 1325650"/>
            </a:gdLst>
            <a:ahLst/>
            <a:cxnLst>
              <a:cxn ang="0">
                <a:pos x="connsiteX0" y="connsiteY0"/>
              </a:cxn>
              <a:cxn ang="0">
                <a:pos x="connsiteX1" y="connsiteY1"/>
              </a:cxn>
              <a:cxn ang="0">
                <a:pos x="connsiteX2" y="connsiteY2"/>
              </a:cxn>
              <a:cxn ang="0">
                <a:pos x="connsiteX3" y="connsiteY3"/>
              </a:cxn>
            </a:cxnLst>
            <a:rect l="l" t="t" r="r" b="b"/>
            <a:pathLst>
              <a:path w="725239" h="1325650">
                <a:moveTo>
                  <a:pt x="7453" y="1186783"/>
                </a:moveTo>
                <a:cubicBezTo>
                  <a:pt x="-50913" y="992230"/>
                  <a:pt x="249023" y="3251"/>
                  <a:pt x="367376" y="8"/>
                </a:cubicBezTo>
                <a:cubicBezTo>
                  <a:pt x="485729" y="-3235"/>
                  <a:pt x="775938" y="966289"/>
                  <a:pt x="717572" y="1167327"/>
                </a:cubicBezTo>
                <a:cubicBezTo>
                  <a:pt x="659206" y="1368365"/>
                  <a:pt x="65819" y="1381336"/>
                  <a:pt x="7453" y="1186783"/>
                </a:cubicBezTo>
                <a:close/>
              </a:path>
            </a:pathLst>
          </a:cu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p:cNvSpPr/>
          <p:nvPr/>
        </p:nvSpPr>
        <p:spPr>
          <a:xfrm>
            <a:off x="1215094" y="3619744"/>
            <a:ext cx="334074" cy="7926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1" name="Rectangle 50"/>
          <p:cNvSpPr/>
          <p:nvPr/>
        </p:nvSpPr>
        <p:spPr>
          <a:xfrm>
            <a:off x="9190454" y="3633675"/>
            <a:ext cx="334074" cy="8514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 name="Slide Number Placeholder 1"/>
          <p:cNvSpPr>
            <a:spLocks noGrp="1"/>
          </p:cNvSpPr>
          <p:nvPr>
            <p:ph type="sldNum" sz="quarter" idx="12"/>
          </p:nvPr>
        </p:nvSpPr>
        <p:spPr/>
        <p:txBody>
          <a:bodyPr/>
          <a:lstStyle/>
          <a:p>
            <a:fld id="{270D5762-9FA2-4D88-B8FF-9E302EEF6FFE}" type="slidenum">
              <a:rPr lang="fr-CH" smtClean="0"/>
              <a:t>24</a:t>
            </a:fld>
            <a:endParaRPr lang="fr-CH"/>
          </a:p>
        </p:txBody>
      </p:sp>
      <p:sp>
        <p:nvSpPr>
          <p:cNvPr id="36" name="Rectangle 35"/>
          <p:cNvSpPr/>
          <p:nvPr/>
        </p:nvSpPr>
        <p:spPr>
          <a:xfrm>
            <a:off x="1215095" y="3738408"/>
            <a:ext cx="8309434" cy="455957"/>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38" name="Rectangle 37"/>
          <p:cNvSpPr/>
          <p:nvPr/>
        </p:nvSpPr>
        <p:spPr>
          <a:xfrm>
            <a:off x="1215095" y="4194365"/>
            <a:ext cx="1392933" cy="93147"/>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cxnSp>
        <p:nvCxnSpPr>
          <p:cNvPr id="40" name="Straight Arrow Connector 39"/>
          <p:cNvCxnSpPr>
            <a:cxnSpLocks/>
          </p:cNvCxnSpPr>
          <p:nvPr/>
        </p:nvCxnSpPr>
        <p:spPr>
          <a:xfrm>
            <a:off x="1572349" y="4622835"/>
            <a:ext cx="7494426"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p:cNvCxnSpPr>
            <a:cxnSpLocks/>
          </p:cNvCxnSpPr>
          <p:nvPr/>
        </p:nvCxnSpPr>
        <p:spPr>
          <a:xfrm flipV="1">
            <a:off x="1215094" y="3714089"/>
            <a:ext cx="8309434" cy="4730"/>
          </a:xfrm>
          <a:prstGeom prst="line">
            <a:avLst/>
          </a:prstGeom>
          <a:ln w="47625">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4137654" y="4949155"/>
            <a:ext cx="3058851" cy="1169551"/>
          </a:xfrm>
          <a:prstGeom prst="rect">
            <a:avLst/>
          </a:prstGeom>
          <a:noFill/>
          <a:ln>
            <a:solidFill>
              <a:schemeClr val="tx1"/>
            </a:solidFill>
          </a:ln>
        </p:spPr>
        <p:txBody>
          <a:bodyPr wrap="none" rtlCol="0">
            <a:spAutoFit/>
          </a:bodyPr>
          <a:lstStyle/>
          <a:p>
            <a:r>
              <a:rPr lang="en-US" sz="1400" dirty="0">
                <a:latin typeface="Comic Sans MS" panose="030F0702030302020204" pitchFamily="66" charset="0"/>
              </a:rPr>
              <a:t>Approximative spreading diameter</a:t>
            </a:r>
          </a:p>
          <a:p>
            <a:r>
              <a:rPr lang="en-US" sz="1400" dirty="0">
                <a:latin typeface="Comic Sans MS" panose="030F0702030302020204" pitchFamily="66" charset="0"/>
              </a:rPr>
              <a:t>      -3mm for 1M</a:t>
            </a:r>
          </a:p>
          <a:p>
            <a:r>
              <a:rPr lang="en-US" sz="1400" dirty="0">
                <a:latin typeface="Comic Sans MS" panose="030F0702030302020204" pitchFamily="66" charset="0"/>
              </a:rPr>
              <a:t>      -1.25mm for 10M</a:t>
            </a:r>
          </a:p>
          <a:p>
            <a:r>
              <a:rPr lang="en-US" sz="1400" dirty="0">
                <a:latin typeface="Comic Sans MS" panose="030F0702030302020204" pitchFamily="66" charset="0"/>
              </a:rPr>
              <a:t>      -0.25mm for 100M</a:t>
            </a:r>
          </a:p>
          <a:p>
            <a:r>
              <a:rPr lang="en-US" sz="1400" dirty="0">
                <a:latin typeface="Comic Sans MS" panose="030F0702030302020204" pitchFamily="66" charset="0"/>
              </a:rPr>
              <a:t>      -less than 0.1mm for 1G</a:t>
            </a:r>
            <a:endParaRPr lang="fr-CH" sz="1400" dirty="0">
              <a:latin typeface="Comic Sans MS" panose="030F0702030302020204" pitchFamily="66" charset="0"/>
            </a:endParaRPr>
          </a:p>
        </p:txBody>
      </p:sp>
      <p:sp>
        <p:nvSpPr>
          <p:cNvPr id="45" name="TextBox 44"/>
          <p:cNvSpPr txBox="1"/>
          <p:nvPr/>
        </p:nvSpPr>
        <p:spPr>
          <a:xfrm>
            <a:off x="10153003" y="4120781"/>
            <a:ext cx="981359" cy="338554"/>
          </a:xfrm>
          <a:prstGeom prst="rect">
            <a:avLst/>
          </a:prstGeom>
          <a:noFill/>
        </p:spPr>
        <p:txBody>
          <a:bodyPr wrap="none" rtlCol="0">
            <a:spAutoFit/>
          </a:bodyPr>
          <a:lstStyle/>
          <a:p>
            <a:r>
              <a:rPr lang="en-US" sz="1600" dirty="0">
                <a:latin typeface="Comic Sans MS" panose="030F0702030302020204" pitchFamily="66" charset="0"/>
              </a:rPr>
              <a:t>50um PI</a:t>
            </a:r>
            <a:endParaRPr lang="fr-CH" sz="1600" dirty="0">
              <a:latin typeface="Comic Sans MS" panose="030F0702030302020204" pitchFamily="66" charset="0"/>
            </a:endParaRPr>
          </a:p>
        </p:txBody>
      </p:sp>
      <p:sp>
        <p:nvSpPr>
          <p:cNvPr id="46" name="TextBox 45"/>
          <p:cNvSpPr txBox="1"/>
          <p:nvPr/>
        </p:nvSpPr>
        <p:spPr>
          <a:xfrm>
            <a:off x="10229124" y="3428704"/>
            <a:ext cx="569387" cy="338554"/>
          </a:xfrm>
          <a:prstGeom prst="rect">
            <a:avLst/>
          </a:prstGeom>
          <a:noFill/>
        </p:spPr>
        <p:txBody>
          <a:bodyPr wrap="none" rtlCol="0">
            <a:spAutoFit/>
          </a:bodyPr>
          <a:lstStyle/>
          <a:p>
            <a:r>
              <a:rPr lang="en-US" sz="1600" dirty="0">
                <a:latin typeface="Comic Sans MS" panose="030F0702030302020204" pitchFamily="66" charset="0"/>
              </a:rPr>
              <a:t>DLC</a:t>
            </a:r>
            <a:endParaRPr lang="fr-CH" sz="1600" dirty="0">
              <a:latin typeface="Comic Sans MS" panose="030F0702030302020204" pitchFamily="66" charset="0"/>
            </a:endParaRPr>
          </a:p>
        </p:txBody>
      </p:sp>
      <p:sp>
        <p:nvSpPr>
          <p:cNvPr id="47" name="TextBox 46"/>
          <p:cNvSpPr txBox="1"/>
          <p:nvPr/>
        </p:nvSpPr>
        <p:spPr>
          <a:xfrm>
            <a:off x="4670508" y="1444867"/>
            <a:ext cx="1322799" cy="584775"/>
          </a:xfrm>
          <a:prstGeom prst="rect">
            <a:avLst/>
          </a:prstGeom>
          <a:noFill/>
        </p:spPr>
        <p:txBody>
          <a:bodyPr wrap="none" rtlCol="0">
            <a:spAutoFit/>
          </a:bodyPr>
          <a:lstStyle/>
          <a:p>
            <a:pPr algn="ctr"/>
            <a:r>
              <a:rPr lang="en-US" sz="1600" dirty="0">
                <a:latin typeface="Comic Sans MS" panose="030F0702030302020204" pitchFamily="66" charset="0"/>
              </a:rPr>
              <a:t>Initial pulse</a:t>
            </a:r>
          </a:p>
          <a:p>
            <a:pPr algn="ctr"/>
            <a:r>
              <a:rPr lang="en-US" sz="1600" dirty="0">
                <a:latin typeface="Comic Sans MS" panose="030F0702030302020204" pitchFamily="66" charset="0"/>
              </a:rPr>
              <a:t>VS</a:t>
            </a:r>
            <a:endParaRPr lang="fr-CH" sz="1600" dirty="0">
              <a:latin typeface="Comic Sans MS" panose="030F0702030302020204" pitchFamily="66" charset="0"/>
            </a:endParaRPr>
          </a:p>
        </p:txBody>
      </p:sp>
      <p:sp>
        <p:nvSpPr>
          <p:cNvPr id="49" name="TextBox 48"/>
          <p:cNvSpPr txBox="1"/>
          <p:nvPr/>
        </p:nvSpPr>
        <p:spPr>
          <a:xfrm>
            <a:off x="3815175" y="210906"/>
            <a:ext cx="4004621" cy="584775"/>
          </a:xfrm>
          <a:prstGeom prst="rect">
            <a:avLst/>
          </a:prstGeom>
          <a:noFill/>
        </p:spPr>
        <p:txBody>
          <a:bodyPr wrap="none" rtlCol="0">
            <a:spAutoFit/>
          </a:bodyPr>
          <a:lstStyle/>
          <a:p>
            <a:pPr algn="ctr"/>
            <a:r>
              <a:rPr lang="en-US" sz="3200" dirty="0">
                <a:solidFill>
                  <a:srgbClr val="00B0F0"/>
                </a:solidFill>
                <a:latin typeface="Comic Sans MS" panose="030F0702030302020204" pitchFamily="66" charset="0"/>
              </a:rPr>
              <a:t>Resistive spreading</a:t>
            </a:r>
          </a:p>
        </p:txBody>
      </p:sp>
      <p:sp>
        <p:nvSpPr>
          <p:cNvPr id="54" name="TextBox 53"/>
          <p:cNvSpPr txBox="1"/>
          <p:nvPr/>
        </p:nvSpPr>
        <p:spPr>
          <a:xfrm>
            <a:off x="9066775" y="3333934"/>
            <a:ext cx="635110" cy="338554"/>
          </a:xfrm>
          <a:prstGeom prst="rect">
            <a:avLst/>
          </a:prstGeom>
          <a:noFill/>
        </p:spPr>
        <p:txBody>
          <a:bodyPr wrap="none" rtlCol="0">
            <a:spAutoFit/>
          </a:bodyPr>
          <a:lstStyle/>
          <a:p>
            <a:r>
              <a:rPr lang="en-US" sz="1600" dirty="0">
                <a:latin typeface="Comic Sans MS" panose="030F0702030302020204" pitchFamily="66" charset="0"/>
              </a:rPr>
              <a:t>GND</a:t>
            </a:r>
            <a:endParaRPr lang="fr-CH" sz="1600" dirty="0">
              <a:latin typeface="Comic Sans MS" panose="030F0702030302020204" pitchFamily="66" charset="0"/>
            </a:endParaRPr>
          </a:p>
        </p:txBody>
      </p:sp>
      <p:sp>
        <p:nvSpPr>
          <p:cNvPr id="55" name="TextBox 54"/>
          <p:cNvSpPr txBox="1"/>
          <p:nvPr/>
        </p:nvSpPr>
        <p:spPr>
          <a:xfrm>
            <a:off x="9119674" y="4705277"/>
            <a:ext cx="2287806" cy="338554"/>
          </a:xfrm>
          <a:prstGeom prst="rect">
            <a:avLst/>
          </a:prstGeom>
          <a:noFill/>
        </p:spPr>
        <p:txBody>
          <a:bodyPr wrap="none" rtlCol="0">
            <a:spAutoFit/>
          </a:bodyPr>
          <a:lstStyle/>
          <a:p>
            <a:r>
              <a:rPr lang="en-US" sz="1600" dirty="0">
                <a:latin typeface="Comic Sans MS" panose="030F0702030302020204" pitchFamily="66" charset="0"/>
              </a:rPr>
              <a:t>R/O pick up structure</a:t>
            </a:r>
            <a:endParaRPr lang="fr-CH" sz="1600" dirty="0">
              <a:latin typeface="Comic Sans MS" panose="030F0702030302020204" pitchFamily="66" charset="0"/>
            </a:endParaRPr>
          </a:p>
        </p:txBody>
      </p:sp>
      <p:sp>
        <p:nvSpPr>
          <p:cNvPr id="57" name="Line 23"/>
          <p:cNvSpPr>
            <a:spLocks noChangeShapeType="1"/>
          </p:cNvSpPr>
          <p:nvPr/>
        </p:nvSpPr>
        <p:spPr bwMode="auto">
          <a:xfrm flipH="1">
            <a:off x="9524527" y="3672488"/>
            <a:ext cx="710712" cy="73079"/>
          </a:xfrm>
          <a:prstGeom prst="line">
            <a:avLst/>
          </a:prstGeom>
          <a:noFill/>
          <a:ln w="2857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 name="TextBox 58"/>
          <p:cNvSpPr txBox="1"/>
          <p:nvPr/>
        </p:nvSpPr>
        <p:spPr>
          <a:xfrm>
            <a:off x="5817485" y="2133740"/>
            <a:ext cx="1172116" cy="584775"/>
          </a:xfrm>
          <a:prstGeom prst="rect">
            <a:avLst/>
          </a:prstGeom>
          <a:noFill/>
        </p:spPr>
        <p:txBody>
          <a:bodyPr wrap="none" rtlCol="0">
            <a:spAutoFit/>
          </a:bodyPr>
          <a:lstStyle/>
          <a:p>
            <a:pPr algn="ctr"/>
            <a:r>
              <a:rPr lang="en-US" sz="1600" dirty="0">
                <a:latin typeface="Comic Sans MS" panose="030F0702030302020204" pitchFamily="66" charset="0"/>
              </a:rPr>
              <a:t>V7</a:t>
            </a:r>
          </a:p>
          <a:p>
            <a:pPr algn="ctr"/>
            <a:r>
              <a:rPr lang="en-US" sz="1600" dirty="0">
                <a:latin typeface="Comic Sans MS" panose="030F0702030302020204" pitchFamily="66" charset="0"/>
              </a:rPr>
              <a:t>50ns later</a:t>
            </a:r>
            <a:endParaRPr lang="fr-CH" sz="1600" dirty="0">
              <a:latin typeface="Comic Sans MS" panose="030F0702030302020204" pitchFamily="66" charset="0"/>
            </a:endParaRPr>
          </a:p>
        </p:txBody>
      </p:sp>
      <p:sp>
        <p:nvSpPr>
          <p:cNvPr id="60" name="TextBox 59"/>
          <p:cNvSpPr txBox="1"/>
          <p:nvPr/>
        </p:nvSpPr>
        <p:spPr>
          <a:xfrm>
            <a:off x="6961084" y="2624162"/>
            <a:ext cx="1265091" cy="584775"/>
          </a:xfrm>
          <a:prstGeom prst="rect">
            <a:avLst/>
          </a:prstGeom>
          <a:noFill/>
        </p:spPr>
        <p:txBody>
          <a:bodyPr wrap="none" rtlCol="0">
            <a:spAutoFit/>
          </a:bodyPr>
          <a:lstStyle/>
          <a:p>
            <a:pPr algn="ctr"/>
            <a:r>
              <a:rPr lang="en-US" sz="1600" dirty="0">
                <a:latin typeface="Comic Sans MS" panose="030F0702030302020204" pitchFamily="66" charset="0"/>
              </a:rPr>
              <a:t>V13</a:t>
            </a:r>
          </a:p>
          <a:p>
            <a:pPr algn="ctr"/>
            <a:r>
              <a:rPr lang="en-US" sz="1600" dirty="0">
                <a:latin typeface="Comic Sans MS" panose="030F0702030302020204" pitchFamily="66" charset="0"/>
              </a:rPr>
              <a:t>150ns later</a:t>
            </a:r>
            <a:endParaRPr lang="fr-CH" sz="1600" dirty="0">
              <a:latin typeface="Comic Sans MS" panose="030F0702030302020204" pitchFamily="66" charset="0"/>
            </a:endParaRPr>
          </a:p>
        </p:txBody>
      </p:sp>
      <p:cxnSp>
        <p:nvCxnSpPr>
          <p:cNvPr id="48" name="Straight Arrow Connector 47">
            <a:extLst>
              <a:ext uri="{FF2B5EF4-FFF2-40B4-BE49-F238E27FC236}">
                <a16:creationId xmlns:a16="http://schemas.microsoft.com/office/drawing/2014/main" id="{84E8B75A-2F43-692B-5DA7-C6336E60C401}"/>
              </a:ext>
            </a:extLst>
          </p:cNvPr>
          <p:cNvCxnSpPr>
            <a:cxnSpLocks/>
          </p:cNvCxnSpPr>
          <p:nvPr/>
        </p:nvCxnSpPr>
        <p:spPr>
          <a:xfrm flipH="1">
            <a:off x="1898219" y="2452846"/>
            <a:ext cx="2772289"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B3865BCF-899E-33B2-FB2C-F66D4EAE24F5}"/>
              </a:ext>
            </a:extLst>
          </p:cNvPr>
          <p:cNvSpPr txBox="1"/>
          <p:nvPr/>
        </p:nvSpPr>
        <p:spPr>
          <a:xfrm>
            <a:off x="1123785" y="2046105"/>
            <a:ext cx="3661580" cy="261610"/>
          </a:xfrm>
          <a:prstGeom prst="rect">
            <a:avLst/>
          </a:prstGeom>
          <a:noFill/>
        </p:spPr>
        <p:txBody>
          <a:bodyPr wrap="none" rtlCol="0">
            <a:spAutoFit/>
          </a:bodyPr>
          <a:lstStyle/>
          <a:p>
            <a:r>
              <a:rPr lang="en-US" sz="1100" dirty="0">
                <a:latin typeface="Comic Sans MS" panose="030F0702030302020204" pitchFamily="66" charset="0"/>
              </a:rPr>
              <a:t>Pulse evolution in position, time , width and amplitude</a:t>
            </a:r>
            <a:endParaRPr lang="en-GB" sz="1100" dirty="0">
              <a:latin typeface="Comic Sans MS" panose="030F0702030302020204" pitchFamily="66" charset="0"/>
            </a:endParaRPr>
          </a:p>
        </p:txBody>
      </p:sp>
      <p:sp>
        <p:nvSpPr>
          <p:cNvPr id="58" name="Line 23">
            <a:extLst>
              <a:ext uri="{FF2B5EF4-FFF2-40B4-BE49-F238E27FC236}">
                <a16:creationId xmlns:a16="http://schemas.microsoft.com/office/drawing/2014/main" id="{8E3ED0E5-34E8-69C0-5855-3C76D72354C4}"/>
              </a:ext>
            </a:extLst>
          </p:cNvPr>
          <p:cNvSpPr>
            <a:spLocks noChangeShapeType="1"/>
          </p:cNvSpPr>
          <p:nvPr/>
        </p:nvSpPr>
        <p:spPr bwMode="auto">
          <a:xfrm flipH="1" flipV="1">
            <a:off x="9348281" y="3945123"/>
            <a:ext cx="804722" cy="344934"/>
          </a:xfrm>
          <a:prstGeom prst="line">
            <a:avLst/>
          </a:prstGeom>
          <a:noFill/>
          <a:ln w="2857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 name="Line 23">
            <a:extLst>
              <a:ext uri="{FF2B5EF4-FFF2-40B4-BE49-F238E27FC236}">
                <a16:creationId xmlns:a16="http://schemas.microsoft.com/office/drawing/2014/main" id="{8B8097F1-8EB3-DDA6-8CE3-FD3383D8050C}"/>
              </a:ext>
            </a:extLst>
          </p:cNvPr>
          <p:cNvSpPr>
            <a:spLocks noChangeShapeType="1"/>
          </p:cNvSpPr>
          <p:nvPr/>
        </p:nvSpPr>
        <p:spPr bwMode="auto">
          <a:xfrm flipH="1" flipV="1">
            <a:off x="9207693" y="4315966"/>
            <a:ext cx="176637" cy="431002"/>
          </a:xfrm>
          <a:prstGeom prst="line">
            <a:avLst/>
          </a:prstGeom>
          <a:noFill/>
          <a:ln w="2857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2" name="Rectangle 41">
            <a:extLst>
              <a:ext uri="{FF2B5EF4-FFF2-40B4-BE49-F238E27FC236}">
                <a16:creationId xmlns:a16="http://schemas.microsoft.com/office/drawing/2014/main" id="{74A25A94-2D95-F0C8-A45B-05B24489ECF8}"/>
              </a:ext>
            </a:extLst>
          </p:cNvPr>
          <p:cNvSpPr/>
          <p:nvPr/>
        </p:nvSpPr>
        <p:spPr>
          <a:xfrm>
            <a:off x="2954575" y="4196746"/>
            <a:ext cx="1392933" cy="93147"/>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6" name="Rectangle 55">
            <a:extLst>
              <a:ext uri="{FF2B5EF4-FFF2-40B4-BE49-F238E27FC236}">
                <a16:creationId xmlns:a16="http://schemas.microsoft.com/office/drawing/2014/main" id="{1FCE465C-E3D7-12D8-A3FC-B3D1864FC54C}"/>
              </a:ext>
            </a:extLst>
          </p:cNvPr>
          <p:cNvSpPr/>
          <p:nvPr/>
        </p:nvSpPr>
        <p:spPr>
          <a:xfrm>
            <a:off x="4670508" y="4204413"/>
            <a:ext cx="1392933" cy="93147"/>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1" name="Rectangle 60">
            <a:extLst>
              <a:ext uri="{FF2B5EF4-FFF2-40B4-BE49-F238E27FC236}">
                <a16:creationId xmlns:a16="http://schemas.microsoft.com/office/drawing/2014/main" id="{8FF08187-065F-C628-BF88-17D2FA8F995E}"/>
              </a:ext>
            </a:extLst>
          </p:cNvPr>
          <p:cNvSpPr/>
          <p:nvPr/>
        </p:nvSpPr>
        <p:spPr>
          <a:xfrm>
            <a:off x="6442283" y="4203369"/>
            <a:ext cx="1392933" cy="93147"/>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2" name="Rectangle 61">
            <a:extLst>
              <a:ext uri="{FF2B5EF4-FFF2-40B4-BE49-F238E27FC236}">
                <a16:creationId xmlns:a16="http://schemas.microsoft.com/office/drawing/2014/main" id="{0CFD156C-AF6B-0EB8-AA07-27DE6AB8CE30}"/>
              </a:ext>
            </a:extLst>
          </p:cNvPr>
          <p:cNvSpPr/>
          <p:nvPr/>
        </p:nvSpPr>
        <p:spPr>
          <a:xfrm>
            <a:off x="8131594" y="4195151"/>
            <a:ext cx="1392933" cy="93147"/>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65" name="TextBox 64">
            <a:extLst>
              <a:ext uri="{FF2B5EF4-FFF2-40B4-BE49-F238E27FC236}">
                <a16:creationId xmlns:a16="http://schemas.microsoft.com/office/drawing/2014/main" id="{A32BDC67-97A2-0C25-B76E-EA3D1FCD3A6E}"/>
              </a:ext>
            </a:extLst>
          </p:cNvPr>
          <p:cNvSpPr txBox="1"/>
          <p:nvPr/>
        </p:nvSpPr>
        <p:spPr>
          <a:xfrm>
            <a:off x="1097178" y="3323057"/>
            <a:ext cx="635110" cy="338554"/>
          </a:xfrm>
          <a:prstGeom prst="rect">
            <a:avLst/>
          </a:prstGeom>
          <a:noFill/>
        </p:spPr>
        <p:txBody>
          <a:bodyPr wrap="none" rtlCol="0">
            <a:spAutoFit/>
          </a:bodyPr>
          <a:lstStyle/>
          <a:p>
            <a:r>
              <a:rPr lang="en-US" sz="1600" dirty="0">
                <a:latin typeface="Comic Sans MS" panose="030F0702030302020204" pitchFamily="66" charset="0"/>
              </a:rPr>
              <a:t>GND</a:t>
            </a:r>
            <a:endParaRPr lang="fr-CH" sz="1600" dirty="0">
              <a:latin typeface="Comic Sans MS" panose="030F0702030302020204" pitchFamily="66" charset="0"/>
            </a:endParaRPr>
          </a:p>
        </p:txBody>
      </p:sp>
      <p:pic>
        <p:nvPicPr>
          <p:cNvPr id="5" name="Picture 4" descr="A water droplet falling into water&#10;&#10;Description automatically generated">
            <a:extLst>
              <a:ext uri="{FF2B5EF4-FFF2-40B4-BE49-F238E27FC236}">
                <a16:creationId xmlns:a16="http://schemas.microsoft.com/office/drawing/2014/main" id="{C55C53EC-522F-9EE7-6644-E3CACFCB97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32684" y="833890"/>
            <a:ext cx="3336571" cy="1879461"/>
          </a:xfrm>
          <a:prstGeom prst="rect">
            <a:avLst/>
          </a:prstGeom>
        </p:spPr>
      </p:pic>
    </p:spTree>
    <p:extLst>
      <p:ext uri="{BB962C8B-B14F-4D97-AF65-F5344CB8AC3E}">
        <p14:creationId xmlns:p14="http://schemas.microsoft.com/office/powerpoint/2010/main" val="8982964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5595FAB-92DA-C4F1-43BB-E0C42581AD74}"/>
              </a:ext>
            </a:extLst>
          </p:cNvPr>
          <p:cNvSpPr>
            <a:spLocks noGrp="1"/>
          </p:cNvSpPr>
          <p:nvPr>
            <p:ph type="sldNum" sz="quarter" idx="12"/>
          </p:nvPr>
        </p:nvSpPr>
        <p:spPr/>
        <p:txBody>
          <a:bodyPr/>
          <a:lstStyle/>
          <a:p>
            <a:fld id="{270D5762-9FA2-4D88-B8FF-9E302EEF6FFE}" type="slidenum">
              <a:rPr lang="fr-CH" smtClean="0"/>
              <a:t>25</a:t>
            </a:fld>
            <a:endParaRPr lang="fr-CH"/>
          </a:p>
        </p:txBody>
      </p:sp>
      <p:pic>
        <p:nvPicPr>
          <p:cNvPr id="10" name="Picture 9" descr="A diagram of a gas volume&#10;&#10;Description automatically generated">
            <a:extLst>
              <a:ext uri="{FF2B5EF4-FFF2-40B4-BE49-F238E27FC236}">
                <a16:creationId xmlns:a16="http://schemas.microsoft.com/office/drawing/2014/main" id="{0A6C51A5-6916-CB01-33C7-577ABB6299A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64921" y="1354956"/>
            <a:ext cx="5586610" cy="2390748"/>
          </a:xfrm>
          <a:prstGeom prst="rect">
            <a:avLst/>
          </a:prstGeom>
        </p:spPr>
      </p:pic>
      <p:pic>
        <p:nvPicPr>
          <p:cNvPr id="12" name="Picture 11" descr="A diagram of a volume and volume&#10;&#10;Description automatically generated">
            <a:extLst>
              <a:ext uri="{FF2B5EF4-FFF2-40B4-BE49-F238E27FC236}">
                <a16:creationId xmlns:a16="http://schemas.microsoft.com/office/drawing/2014/main" id="{1E4F945E-D257-6AE8-EAB8-1627285E278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4921" y="4136645"/>
            <a:ext cx="5586610" cy="2373767"/>
          </a:xfrm>
          <a:prstGeom prst="rect">
            <a:avLst/>
          </a:prstGeom>
        </p:spPr>
      </p:pic>
      <p:sp>
        <p:nvSpPr>
          <p:cNvPr id="13" name="TextBox 12">
            <a:extLst>
              <a:ext uri="{FF2B5EF4-FFF2-40B4-BE49-F238E27FC236}">
                <a16:creationId xmlns:a16="http://schemas.microsoft.com/office/drawing/2014/main" id="{85DF5DEC-D360-396C-656F-5697EA0056EC}"/>
              </a:ext>
            </a:extLst>
          </p:cNvPr>
          <p:cNvSpPr txBox="1"/>
          <p:nvPr/>
        </p:nvSpPr>
        <p:spPr>
          <a:xfrm>
            <a:off x="7612199" y="2088665"/>
            <a:ext cx="3748142" cy="923330"/>
          </a:xfrm>
          <a:prstGeom prst="rect">
            <a:avLst/>
          </a:prstGeom>
          <a:solidFill>
            <a:srgbClr val="FFC000"/>
          </a:solidFill>
          <a:ln>
            <a:solidFill>
              <a:schemeClr val="tx1"/>
            </a:solidFill>
          </a:ln>
        </p:spPr>
        <p:txBody>
          <a:bodyPr wrap="none" rtlCol="0">
            <a:spAutoFit/>
          </a:bodyPr>
          <a:lstStyle/>
          <a:p>
            <a:r>
              <a:rPr lang="en-US" dirty="0">
                <a:latin typeface="Comic Sans MS" panose="030F0702030302020204" pitchFamily="66" charset="0"/>
              </a:rPr>
              <a:t>Classical MM</a:t>
            </a:r>
          </a:p>
          <a:p>
            <a:r>
              <a:rPr lang="en-US" dirty="0">
                <a:latin typeface="Comic Sans MS" panose="030F0702030302020204" pitchFamily="66" charset="0"/>
              </a:rPr>
              <a:t>C4 is defining the Spark current </a:t>
            </a:r>
          </a:p>
          <a:p>
            <a:r>
              <a:rPr lang="en-US" dirty="0">
                <a:latin typeface="Comic Sans MS" panose="030F0702030302020204" pitchFamily="66" charset="0"/>
              </a:rPr>
              <a:t>C4 is in the range of 300pF</a:t>
            </a:r>
            <a:endParaRPr lang="en-GB" dirty="0">
              <a:latin typeface="Comic Sans MS" panose="030F0702030302020204" pitchFamily="66" charset="0"/>
            </a:endParaRPr>
          </a:p>
        </p:txBody>
      </p:sp>
      <p:sp>
        <p:nvSpPr>
          <p:cNvPr id="14" name="TextBox 13">
            <a:extLst>
              <a:ext uri="{FF2B5EF4-FFF2-40B4-BE49-F238E27FC236}">
                <a16:creationId xmlns:a16="http://schemas.microsoft.com/office/drawing/2014/main" id="{B98C7966-E3A2-D581-7219-CFBBC055E585}"/>
              </a:ext>
            </a:extLst>
          </p:cNvPr>
          <p:cNvSpPr txBox="1"/>
          <p:nvPr/>
        </p:nvSpPr>
        <p:spPr>
          <a:xfrm>
            <a:off x="7612199" y="4630124"/>
            <a:ext cx="3748142" cy="923330"/>
          </a:xfrm>
          <a:prstGeom prst="rect">
            <a:avLst/>
          </a:prstGeom>
          <a:solidFill>
            <a:srgbClr val="FFC000"/>
          </a:solidFill>
          <a:ln>
            <a:solidFill>
              <a:schemeClr val="tx1"/>
            </a:solidFill>
          </a:ln>
        </p:spPr>
        <p:txBody>
          <a:bodyPr wrap="none" rtlCol="0">
            <a:spAutoFit/>
          </a:bodyPr>
          <a:lstStyle/>
          <a:p>
            <a:r>
              <a:rPr lang="en-US" dirty="0">
                <a:latin typeface="Comic Sans MS" panose="030F0702030302020204" pitchFamily="66" charset="0"/>
              </a:rPr>
              <a:t>Resistive MM</a:t>
            </a:r>
          </a:p>
          <a:p>
            <a:r>
              <a:rPr lang="en-US" dirty="0">
                <a:latin typeface="Comic Sans MS" panose="030F0702030302020204" pitchFamily="66" charset="0"/>
              </a:rPr>
              <a:t>C3 is defining the Spark current </a:t>
            </a:r>
          </a:p>
          <a:p>
            <a:r>
              <a:rPr lang="en-US" dirty="0">
                <a:latin typeface="Comic Sans MS" panose="030F0702030302020204" pitchFamily="66" charset="0"/>
              </a:rPr>
              <a:t>and C3 is less than 1pF </a:t>
            </a:r>
            <a:endParaRPr lang="en-GB" dirty="0">
              <a:latin typeface="Comic Sans MS" panose="030F0702030302020204" pitchFamily="66" charset="0"/>
            </a:endParaRPr>
          </a:p>
        </p:txBody>
      </p:sp>
      <p:sp>
        <p:nvSpPr>
          <p:cNvPr id="15" name="Titre 1">
            <a:extLst>
              <a:ext uri="{FF2B5EF4-FFF2-40B4-BE49-F238E27FC236}">
                <a16:creationId xmlns:a16="http://schemas.microsoft.com/office/drawing/2014/main" id="{70E6CDC7-25B3-6986-7417-85C814A8FB12}"/>
              </a:ext>
            </a:extLst>
          </p:cNvPr>
          <p:cNvSpPr>
            <a:spLocks noGrp="1"/>
          </p:cNvSpPr>
          <p:nvPr>
            <p:ph type="title"/>
          </p:nvPr>
        </p:nvSpPr>
        <p:spPr>
          <a:xfrm>
            <a:off x="2398844" y="16486"/>
            <a:ext cx="8229600" cy="1143000"/>
          </a:xfrm>
        </p:spPr>
        <p:txBody>
          <a:bodyPr>
            <a:normAutofit/>
          </a:bodyPr>
          <a:lstStyle/>
          <a:p>
            <a:r>
              <a:rPr lang="en-US" sz="2800" dirty="0">
                <a:solidFill>
                  <a:srgbClr val="00B0F0"/>
                </a:solidFill>
                <a:latin typeface="Comic Sans MS" panose="030F0702030302020204" pitchFamily="66" charset="0"/>
              </a:rPr>
              <a:t>Third benefit : The FE protections are useless</a:t>
            </a:r>
            <a:endParaRPr lang="fr-FR" sz="2800" dirty="0">
              <a:solidFill>
                <a:srgbClr val="00B0F0"/>
              </a:solidFill>
              <a:latin typeface="Comic Sans MS" panose="030F0702030302020204" pitchFamily="66" charset="0"/>
            </a:endParaRPr>
          </a:p>
        </p:txBody>
      </p:sp>
    </p:spTree>
    <p:extLst>
      <p:ext uri="{BB962C8B-B14F-4D97-AF65-F5344CB8AC3E}">
        <p14:creationId xmlns:p14="http://schemas.microsoft.com/office/powerpoint/2010/main" val="22942732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991553" y="548680"/>
            <a:ext cx="184731" cy="215444"/>
          </a:xfrm>
          <a:prstGeom prst="rect">
            <a:avLst/>
          </a:prstGeom>
          <a:noFill/>
        </p:spPr>
        <p:txBody>
          <a:bodyPr wrap="none" lIns="91352" tIns="45680" rIns="91352" bIns="45680" rtlCol="0">
            <a:spAutoFit/>
          </a:bodyPr>
          <a:lstStyle/>
          <a:p>
            <a:endParaRPr lang="en-GB" sz="800" dirty="0"/>
          </a:p>
        </p:txBody>
      </p:sp>
      <p:sp>
        <p:nvSpPr>
          <p:cNvPr id="42" name="TextBox 41"/>
          <p:cNvSpPr txBox="1"/>
          <p:nvPr/>
        </p:nvSpPr>
        <p:spPr>
          <a:xfrm>
            <a:off x="1776248" y="42354"/>
            <a:ext cx="7799823" cy="584695"/>
          </a:xfrm>
          <a:prstGeom prst="rect">
            <a:avLst/>
          </a:prstGeom>
          <a:noFill/>
        </p:spPr>
        <p:txBody>
          <a:bodyPr wrap="square" lIns="91352" tIns="45680" rIns="91352" bIns="45680" rtlCol="0">
            <a:spAutoFit/>
          </a:bodyPr>
          <a:lstStyle/>
          <a:p>
            <a:r>
              <a:rPr lang="en-GB" sz="3200" dirty="0">
                <a:solidFill>
                  <a:srgbClr val="00B0F0"/>
                </a:solidFill>
                <a:latin typeface="Comic Sans MS" panose="030F0702030302020204" pitchFamily="66" charset="0"/>
              </a:rPr>
              <a:t>2013-2023</a:t>
            </a:r>
            <a:r>
              <a:rPr lang="en-GB" sz="3200" dirty="0">
                <a:solidFill>
                  <a:srgbClr val="00B0F0"/>
                </a:solidFill>
                <a:latin typeface="Comic Sans MS" panose="030F0702030302020204" pitchFamily="66" charset="0"/>
                <a:sym typeface="Wingdings" panose="05000000000000000000" pitchFamily="2" charset="2"/>
              </a:rPr>
              <a:t></a:t>
            </a:r>
            <a:r>
              <a:rPr lang="en-GB" sz="3200" dirty="0">
                <a:solidFill>
                  <a:srgbClr val="00B0F0"/>
                </a:solidFill>
                <a:latin typeface="Comic Sans MS" panose="030F0702030302020204" pitchFamily="66" charset="0"/>
              </a:rPr>
              <a:t>MM with resistive layers</a:t>
            </a:r>
            <a:endParaRPr lang="en-GB" dirty="0">
              <a:solidFill>
                <a:srgbClr val="00B0F0"/>
              </a:solidFill>
              <a:latin typeface="Comic Sans MS" panose="030F0702030302020204" pitchFamily="66" charset="0"/>
            </a:endParaRPr>
          </a:p>
        </p:txBody>
      </p:sp>
      <p:grpSp>
        <p:nvGrpSpPr>
          <p:cNvPr id="10" name="Group 9"/>
          <p:cNvGrpSpPr/>
          <p:nvPr/>
        </p:nvGrpSpPr>
        <p:grpSpPr>
          <a:xfrm>
            <a:off x="505116" y="3912253"/>
            <a:ext cx="4817054" cy="1557985"/>
            <a:chOff x="410514" y="4174160"/>
            <a:chExt cx="4817054" cy="1557985"/>
          </a:xfrm>
        </p:grpSpPr>
        <p:sp>
          <p:nvSpPr>
            <p:cNvPr id="89" name="Rectangle 88"/>
            <p:cNvSpPr/>
            <p:nvPr/>
          </p:nvSpPr>
          <p:spPr>
            <a:xfrm>
              <a:off x="410514" y="4174160"/>
              <a:ext cx="4281945" cy="155798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8" name="Group 87"/>
            <p:cNvGrpSpPr/>
            <p:nvPr/>
          </p:nvGrpSpPr>
          <p:grpSpPr>
            <a:xfrm>
              <a:off x="911424" y="4360879"/>
              <a:ext cx="3334005" cy="723267"/>
              <a:chOff x="2176686" y="2959454"/>
              <a:chExt cx="5302614" cy="1186825"/>
            </a:xfrm>
          </p:grpSpPr>
          <p:sp>
            <p:nvSpPr>
              <p:cNvPr id="81" name="Rectangle 80"/>
              <p:cNvSpPr/>
              <p:nvPr/>
            </p:nvSpPr>
            <p:spPr>
              <a:xfrm>
                <a:off x="2176686" y="3316302"/>
                <a:ext cx="5302614" cy="829977"/>
              </a:xfrm>
              <a:prstGeom prst="rect">
                <a:avLst/>
              </a:prstGeom>
              <a:solidFill>
                <a:srgbClr val="15FF7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74" name="Rectangle 73"/>
              <p:cNvSpPr/>
              <p:nvPr/>
            </p:nvSpPr>
            <p:spPr>
              <a:xfrm>
                <a:off x="3037490" y="2961602"/>
                <a:ext cx="300797" cy="377212"/>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75" name="Rectangle 74"/>
              <p:cNvSpPr/>
              <p:nvPr/>
            </p:nvSpPr>
            <p:spPr>
              <a:xfrm>
                <a:off x="4307103" y="2959455"/>
                <a:ext cx="252597" cy="379359"/>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76" name="Rectangle 75"/>
              <p:cNvSpPr/>
              <p:nvPr/>
            </p:nvSpPr>
            <p:spPr>
              <a:xfrm>
                <a:off x="5703564" y="2959456"/>
                <a:ext cx="252597" cy="391231"/>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77" name="Rectangle 76"/>
              <p:cNvSpPr/>
              <p:nvPr/>
            </p:nvSpPr>
            <p:spPr>
              <a:xfrm>
                <a:off x="6924975" y="2959454"/>
                <a:ext cx="279444" cy="38571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79" name="Rectangle 78"/>
              <p:cNvSpPr/>
              <p:nvPr/>
            </p:nvSpPr>
            <p:spPr>
              <a:xfrm>
                <a:off x="2401318" y="3640342"/>
                <a:ext cx="961496" cy="5400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80" name="Rectangle 79"/>
              <p:cNvSpPr/>
              <p:nvPr/>
            </p:nvSpPr>
            <p:spPr>
              <a:xfrm>
                <a:off x="3623678" y="3640340"/>
                <a:ext cx="1026114" cy="5400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82" name="Rectangle 81"/>
              <p:cNvSpPr/>
              <p:nvPr/>
            </p:nvSpPr>
            <p:spPr>
              <a:xfrm>
                <a:off x="4981993" y="3640340"/>
                <a:ext cx="1007336" cy="5400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83" name="Rectangle 82"/>
              <p:cNvSpPr/>
              <p:nvPr/>
            </p:nvSpPr>
            <p:spPr>
              <a:xfrm>
                <a:off x="6268971" y="3640340"/>
                <a:ext cx="1007336" cy="5400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85" name="Rectangle 84"/>
              <p:cNvSpPr/>
              <p:nvPr/>
            </p:nvSpPr>
            <p:spPr>
              <a:xfrm>
                <a:off x="2186712" y="3361000"/>
                <a:ext cx="5292588" cy="270029"/>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cxnSp>
            <p:nvCxnSpPr>
              <p:cNvPr id="86" name="Straight Connector 85"/>
              <p:cNvCxnSpPr/>
              <p:nvPr/>
            </p:nvCxnSpPr>
            <p:spPr>
              <a:xfrm>
                <a:off x="2176686" y="3068783"/>
                <a:ext cx="5292588" cy="0"/>
              </a:xfrm>
              <a:prstGeom prst="line">
                <a:avLst/>
              </a:prstGeom>
              <a:ln w="50800">
                <a:solidFill>
                  <a:schemeClr val="tx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87" name="Rectangle 86"/>
              <p:cNvSpPr/>
              <p:nvPr/>
            </p:nvSpPr>
            <p:spPr>
              <a:xfrm>
                <a:off x="2186712" y="3565282"/>
                <a:ext cx="5292588" cy="7277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350"/>
              </a:p>
            </p:txBody>
          </p:sp>
          <p:sp>
            <p:nvSpPr>
              <p:cNvPr id="84" name="Rectangle 83"/>
              <p:cNvSpPr/>
              <p:nvPr/>
            </p:nvSpPr>
            <p:spPr>
              <a:xfrm>
                <a:off x="2186712" y="3316307"/>
                <a:ext cx="5282561" cy="7502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grpSp>
        <p:sp>
          <p:nvSpPr>
            <p:cNvPr id="91" name="TextBox 90"/>
            <p:cNvSpPr txBox="1"/>
            <p:nvPr/>
          </p:nvSpPr>
          <p:spPr>
            <a:xfrm>
              <a:off x="1030312" y="5203658"/>
              <a:ext cx="4197256" cy="523220"/>
            </a:xfrm>
            <a:prstGeom prst="rect">
              <a:avLst/>
            </a:prstGeom>
            <a:noFill/>
          </p:spPr>
          <p:txBody>
            <a:bodyPr wrap="square" rtlCol="0">
              <a:spAutoFit/>
            </a:bodyPr>
            <a:lstStyle/>
            <a:p>
              <a:r>
                <a:rPr lang="en-US" sz="1400" dirty="0">
                  <a:latin typeface="Comic Sans MS" panose="030F0702030302020204" pitchFamily="66" charset="0"/>
                </a:rPr>
                <a:t>1 full DLC or resistive </a:t>
              </a:r>
              <a:r>
                <a:rPr lang="en-US" sz="1400" dirty="0" err="1">
                  <a:latin typeface="Comic Sans MS" panose="030F0702030302020204" pitchFamily="66" charset="0"/>
                </a:rPr>
                <a:t>kapton</a:t>
              </a:r>
              <a:r>
                <a:rPr lang="en-US" sz="1400" dirty="0">
                  <a:latin typeface="Comic Sans MS" panose="030F0702030302020204" pitchFamily="66" charset="0"/>
                </a:rPr>
                <a:t> layer  </a:t>
              </a:r>
              <a:endParaRPr lang="en-GB" sz="1400" dirty="0">
                <a:latin typeface="Comic Sans MS" panose="030F0702030302020204" pitchFamily="66" charset="0"/>
              </a:endParaRPr>
            </a:p>
            <a:p>
              <a:pPr marL="285750" indent="-285750">
                <a:buFont typeface="Arial" panose="020B0604020202020204" pitchFamily="34" charset="0"/>
                <a:buChar char="•"/>
              </a:pPr>
              <a:endParaRPr lang="en-GB" sz="1400" dirty="0"/>
            </a:p>
          </p:txBody>
        </p:sp>
      </p:grpSp>
      <p:grpSp>
        <p:nvGrpSpPr>
          <p:cNvPr id="136" name="Group 135"/>
          <p:cNvGrpSpPr/>
          <p:nvPr/>
        </p:nvGrpSpPr>
        <p:grpSpPr>
          <a:xfrm>
            <a:off x="6747311" y="1736972"/>
            <a:ext cx="4448583" cy="1753868"/>
            <a:chOff x="7640394" y="1552393"/>
            <a:chExt cx="4448583" cy="1753868"/>
          </a:xfrm>
        </p:grpSpPr>
        <p:grpSp>
          <p:nvGrpSpPr>
            <p:cNvPr id="5" name="Group 4"/>
            <p:cNvGrpSpPr/>
            <p:nvPr/>
          </p:nvGrpSpPr>
          <p:grpSpPr>
            <a:xfrm>
              <a:off x="7640394" y="1552393"/>
              <a:ext cx="3888432" cy="1579060"/>
              <a:chOff x="7683296" y="1678187"/>
              <a:chExt cx="3888432" cy="1445955"/>
            </a:xfrm>
          </p:grpSpPr>
          <p:sp>
            <p:nvSpPr>
              <p:cNvPr id="4" name="Rectangle 3"/>
              <p:cNvSpPr/>
              <p:nvPr/>
            </p:nvSpPr>
            <p:spPr>
              <a:xfrm>
                <a:off x="7683296" y="1678187"/>
                <a:ext cx="3888432" cy="144595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4" name="Group 43"/>
              <p:cNvGrpSpPr/>
              <p:nvPr/>
            </p:nvGrpSpPr>
            <p:grpSpPr>
              <a:xfrm>
                <a:off x="7756990" y="1994409"/>
                <a:ext cx="3672464" cy="759078"/>
                <a:chOff x="3143616" y="5622210"/>
                <a:chExt cx="3672464" cy="759078"/>
              </a:xfrm>
            </p:grpSpPr>
            <p:grpSp>
              <p:nvGrpSpPr>
                <p:cNvPr id="45" name="Group 44"/>
                <p:cNvGrpSpPr/>
                <p:nvPr/>
              </p:nvGrpSpPr>
              <p:grpSpPr>
                <a:xfrm>
                  <a:off x="3207040" y="5813552"/>
                  <a:ext cx="3528392" cy="567736"/>
                  <a:chOff x="1691680" y="5129472"/>
                  <a:chExt cx="3528392" cy="567736"/>
                </a:xfrm>
              </p:grpSpPr>
              <p:sp>
                <p:nvSpPr>
                  <p:cNvPr id="51" name="Rectangle 50"/>
                  <p:cNvSpPr/>
                  <p:nvPr/>
                </p:nvSpPr>
                <p:spPr>
                  <a:xfrm>
                    <a:off x="1691680" y="5181045"/>
                    <a:ext cx="3528392" cy="162000"/>
                  </a:xfrm>
                  <a:prstGeom prst="rect">
                    <a:avLst/>
                  </a:prstGeom>
                  <a:solidFill>
                    <a:srgbClr val="FFC000"/>
                  </a:solidFill>
                  <a:ln>
                    <a:solidFill>
                      <a:srgbClr val="FFC00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latin typeface="+mj-lt"/>
                    </a:endParaRPr>
                  </a:p>
                </p:txBody>
              </p:sp>
              <p:sp>
                <p:nvSpPr>
                  <p:cNvPr id="53" name="Rectangle 52"/>
                  <p:cNvSpPr/>
                  <p:nvPr/>
                </p:nvSpPr>
                <p:spPr>
                  <a:xfrm>
                    <a:off x="1691680" y="5337208"/>
                    <a:ext cx="3528392" cy="360000"/>
                  </a:xfrm>
                  <a:prstGeom prst="rect">
                    <a:avLst/>
                  </a:prstGeom>
                  <a:solidFill>
                    <a:srgbClr val="15FF7F"/>
                  </a:solidFill>
                  <a:ln>
                    <a:solidFill>
                      <a:schemeClr val="accent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latin typeface="+mj-lt"/>
                    </a:endParaRPr>
                  </a:p>
                </p:txBody>
              </p:sp>
              <p:sp>
                <p:nvSpPr>
                  <p:cNvPr id="54" name="Rectangle 53"/>
                  <p:cNvSpPr/>
                  <p:nvPr/>
                </p:nvSpPr>
                <p:spPr>
                  <a:xfrm>
                    <a:off x="1835752" y="5337208"/>
                    <a:ext cx="504000" cy="72008"/>
                  </a:xfrm>
                  <a:prstGeom prst="rect">
                    <a:avLst/>
                  </a:prstGeom>
                  <a:solidFill>
                    <a:srgbClr val="FF0000"/>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latin typeface="+mj-lt"/>
                    </a:endParaRPr>
                  </a:p>
                </p:txBody>
              </p:sp>
              <p:sp>
                <p:nvSpPr>
                  <p:cNvPr id="55" name="Rectangle 54"/>
                  <p:cNvSpPr/>
                  <p:nvPr/>
                </p:nvSpPr>
                <p:spPr>
                  <a:xfrm>
                    <a:off x="2699792" y="5337208"/>
                    <a:ext cx="504000" cy="72008"/>
                  </a:xfrm>
                  <a:prstGeom prst="rect">
                    <a:avLst/>
                  </a:prstGeom>
                  <a:solidFill>
                    <a:srgbClr val="FF0000"/>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latin typeface="+mj-lt"/>
                    </a:endParaRPr>
                  </a:p>
                </p:txBody>
              </p:sp>
              <p:sp>
                <p:nvSpPr>
                  <p:cNvPr id="56" name="Rectangle 55"/>
                  <p:cNvSpPr/>
                  <p:nvPr/>
                </p:nvSpPr>
                <p:spPr>
                  <a:xfrm>
                    <a:off x="3707904" y="5337208"/>
                    <a:ext cx="504000" cy="72008"/>
                  </a:xfrm>
                  <a:prstGeom prst="rect">
                    <a:avLst/>
                  </a:prstGeom>
                  <a:solidFill>
                    <a:srgbClr val="FF0000"/>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latin typeface="+mj-lt"/>
                    </a:endParaRPr>
                  </a:p>
                </p:txBody>
              </p:sp>
              <p:sp>
                <p:nvSpPr>
                  <p:cNvPr id="57" name="Rectangle 56"/>
                  <p:cNvSpPr/>
                  <p:nvPr/>
                </p:nvSpPr>
                <p:spPr>
                  <a:xfrm>
                    <a:off x="4644008" y="5337208"/>
                    <a:ext cx="504000" cy="72008"/>
                  </a:xfrm>
                  <a:prstGeom prst="rect">
                    <a:avLst/>
                  </a:prstGeom>
                  <a:solidFill>
                    <a:srgbClr val="FF0000"/>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latin typeface="+mj-lt"/>
                    </a:endParaRPr>
                  </a:p>
                </p:txBody>
              </p:sp>
              <p:sp>
                <p:nvSpPr>
                  <p:cNvPr id="58" name="Rectangle 57"/>
                  <p:cNvSpPr/>
                  <p:nvPr/>
                </p:nvSpPr>
                <p:spPr>
                  <a:xfrm>
                    <a:off x="1907704" y="5265216"/>
                    <a:ext cx="45719" cy="71992"/>
                  </a:xfrm>
                  <a:prstGeom prst="rect">
                    <a:avLst/>
                  </a:prstGeom>
                  <a:solidFill>
                    <a:schemeClr val="tx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lt"/>
                    </a:endParaRPr>
                  </a:p>
                </p:txBody>
              </p:sp>
              <p:sp>
                <p:nvSpPr>
                  <p:cNvPr id="59" name="Rectangle 58"/>
                  <p:cNvSpPr/>
                  <p:nvPr/>
                </p:nvSpPr>
                <p:spPr>
                  <a:xfrm>
                    <a:off x="2771800" y="5265200"/>
                    <a:ext cx="45719" cy="71992"/>
                  </a:xfrm>
                  <a:prstGeom prst="rect">
                    <a:avLst/>
                  </a:prstGeom>
                  <a:solidFill>
                    <a:schemeClr val="tx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lt"/>
                    </a:endParaRPr>
                  </a:p>
                </p:txBody>
              </p:sp>
              <p:sp>
                <p:nvSpPr>
                  <p:cNvPr id="60" name="Rectangle 59"/>
                  <p:cNvSpPr/>
                  <p:nvPr/>
                </p:nvSpPr>
                <p:spPr>
                  <a:xfrm>
                    <a:off x="3779912" y="5265200"/>
                    <a:ext cx="45719" cy="71992"/>
                  </a:xfrm>
                  <a:prstGeom prst="rect">
                    <a:avLst/>
                  </a:prstGeom>
                  <a:solidFill>
                    <a:schemeClr val="tx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lt"/>
                    </a:endParaRPr>
                  </a:p>
                </p:txBody>
              </p:sp>
              <p:sp>
                <p:nvSpPr>
                  <p:cNvPr id="61" name="Rectangle 60"/>
                  <p:cNvSpPr/>
                  <p:nvPr/>
                </p:nvSpPr>
                <p:spPr>
                  <a:xfrm>
                    <a:off x="4716016" y="5265200"/>
                    <a:ext cx="45719" cy="71992"/>
                  </a:xfrm>
                  <a:prstGeom prst="rect">
                    <a:avLst/>
                  </a:prstGeom>
                  <a:solidFill>
                    <a:schemeClr val="tx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lt"/>
                    </a:endParaRPr>
                  </a:p>
                </p:txBody>
              </p:sp>
              <p:sp>
                <p:nvSpPr>
                  <p:cNvPr id="62" name="Rectangle 61"/>
                  <p:cNvSpPr/>
                  <p:nvPr/>
                </p:nvSpPr>
                <p:spPr>
                  <a:xfrm>
                    <a:off x="1835696" y="5229200"/>
                    <a:ext cx="504000" cy="36000"/>
                  </a:xfrm>
                  <a:prstGeom prst="rect">
                    <a:avLst/>
                  </a:prstGeom>
                  <a:solidFill>
                    <a:schemeClr val="tx1"/>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latin typeface="+mj-lt"/>
                    </a:endParaRPr>
                  </a:p>
                </p:txBody>
              </p:sp>
              <p:sp>
                <p:nvSpPr>
                  <p:cNvPr id="63" name="Rectangle 62"/>
                  <p:cNvSpPr/>
                  <p:nvPr/>
                </p:nvSpPr>
                <p:spPr>
                  <a:xfrm>
                    <a:off x="2699848" y="5229200"/>
                    <a:ext cx="504000" cy="36000"/>
                  </a:xfrm>
                  <a:prstGeom prst="rect">
                    <a:avLst/>
                  </a:prstGeom>
                  <a:solidFill>
                    <a:schemeClr val="tx1"/>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latin typeface="+mj-lt"/>
                    </a:endParaRPr>
                  </a:p>
                </p:txBody>
              </p:sp>
              <p:sp>
                <p:nvSpPr>
                  <p:cNvPr id="64" name="Rectangle 63"/>
                  <p:cNvSpPr/>
                  <p:nvPr/>
                </p:nvSpPr>
                <p:spPr>
                  <a:xfrm>
                    <a:off x="3707960" y="5229200"/>
                    <a:ext cx="504000" cy="36000"/>
                  </a:xfrm>
                  <a:prstGeom prst="rect">
                    <a:avLst/>
                  </a:prstGeom>
                  <a:solidFill>
                    <a:schemeClr val="tx1"/>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latin typeface="+mj-lt"/>
                    </a:endParaRPr>
                  </a:p>
                </p:txBody>
              </p:sp>
              <p:sp>
                <p:nvSpPr>
                  <p:cNvPr id="65" name="Rectangle 64"/>
                  <p:cNvSpPr/>
                  <p:nvPr/>
                </p:nvSpPr>
                <p:spPr>
                  <a:xfrm>
                    <a:off x="4644064" y="5229200"/>
                    <a:ext cx="504000" cy="36000"/>
                  </a:xfrm>
                  <a:prstGeom prst="rect">
                    <a:avLst/>
                  </a:prstGeom>
                  <a:solidFill>
                    <a:schemeClr val="tx1"/>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latin typeface="+mj-lt"/>
                    </a:endParaRPr>
                  </a:p>
                </p:txBody>
              </p:sp>
              <p:sp>
                <p:nvSpPr>
                  <p:cNvPr id="66" name="Rectangle 65"/>
                  <p:cNvSpPr/>
                  <p:nvPr/>
                </p:nvSpPr>
                <p:spPr>
                  <a:xfrm>
                    <a:off x="1835696" y="5129472"/>
                    <a:ext cx="504000" cy="45719"/>
                  </a:xfrm>
                  <a:prstGeom prst="rect">
                    <a:avLst/>
                  </a:prstGeom>
                  <a:solidFill>
                    <a:schemeClr val="tx1"/>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latin typeface="+mj-lt"/>
                    </a:endParaRPr>
                  </a:p>
                </p:txBody>
              </p:sp>
              <p:sp>
                <p:nvSpPr>
                  <p:cNvPr id="67" name="Rectangle 66"/>
                  <p:cNvSpPr/>
                  <p:nvPr/>
                </p:nvSpPr>
                <p:spPr>
                  <a:xfrm>
                    <a:off x="2699848" y="5129472"/>
                    <a:ext cx="504000" cy="45719"/>
                  </a:xfrm>
                  <a:prstGeom prst="rect">
                    <a:avLst/>
                  </a:prstGeom>
                  <a:solidFill>
                    <a:schemeClr val="tx1"/>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latin typeface="+mj-lt"/>
                    </a:endParaRPr>
                  </a:p>
                </p:txBody>
              </p:sp>
              <p:sp>
                <p:nvSpPr>
                  <p:cNvPr id="68" name="Rectangle 67"/>
                  <p:cNvSpPr/>
                  <p:nvPr/>
                </p:nvSpPr>
                <p:spPr>
                  <a:xfrm>
                    <a:off x="3707960" y="5129472"/>
                    <a:ext cx="504000" cy="45720"/>
                  </a:xfrm>
                  <a:prstGeom prst="rect">
                    <a:avLst/>
                  </a:prstGeom>
                  <a:solidFill>
                    <a:schemeClr val="tx1"/>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latin typeface="+mj-lt"/>
                    </a:endParaRPr>
                  </a:p>
                </p:txBody>
              </p:sp>
              <p:sp>
                <p:nvSpPr>
                  <p:cNvPr id="69" name="Rectangle 68"/>
                  <p:cNvSpPr/>
                  <p:nvPr/>
                </p:nvSpPr>
                <p:spPr>
                  <a:xfrm>
                    <a:off x="4644064" y="5129472"/>
                    <a:ext cx="504000" cy="45719"/>
                  </a:xfrm>
                  <a:prstGeom prst="rect">
                    <a:avLst/>
                  </a:prstGeom>
                  <a:solidFill>
                    <a:schemeClr val="tx1"/>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latin typeface="+mj-lt"/>
                    </a:endParaRPr>
                  </a:p>
                </p:txBody>
              </p:sp>
              <p:sp>
                <p:nvSpPr>
                  <p:cNvPr id="70" name="Rectangle 69"/>
                  <p:cNvSpPr/>
                  <p:nvPr/>
                </p:nvSpPr>
                <p:spPr>
                  <a:xfrm>
                    <a:off x="2222025" y="5157192"/>
                    <a:ext cx="45719" cy="71992"/>
                  </a:xfrm>
                  <a:prstGeom prst="rect">
                    <a:avLst/>
                  </a:prstGeom>
                  <a:solidFill>
                    <a:schemeClr val="tx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lt"/>
                    </a:endParaRPr>
                  </a:p>
                </p:txBody>
              </p:sp>
              <p:sp>
                <p:nvSpPr>
                  <p:cNvPr id="71" name="Rectangle 70"/>
                  <p:cNvSpPr/>
                  <p:nvPr/>
                </p:nvSpPr>
                <p:spPr>
                  <a:xfrm>
                    <a:off x="3059832" y="5157192"/>
                    <a:ext cx="45719" cy="71992"/>
                  </a:xfrm>
                  <a:prstGeom prst="rect">
                    <a:avLst/>
                  </a:prstGeom>
                  <a:solidFill>
                    <a:schemeClr val="tx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lt"/>
                    </a:endParaRPr>
                  </a:p>
                </p:txBody>
              </p:sp>
              <p:sp>
                <p:nvSpPr>
                  <p:cNvPr id="72" name="Rectangle 71"/>
                  <p:cNvSpPr/>
                  <p:nvPr/>
                </p:nvSpPr>
                <p:spPr>
                  <a:xfrm>
                    <a:off x="4094233" y="5157192"/>
                    <a:ext cx="45719" cy="71992"/>
                  </a:xfrm>
                  <a:prstGeom prst="rect">
                    <a:avLst/>
                  </a:prstGeom>
                  <a:solidFill>
                    <a:schemeClr val="tx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lt"/>
                    </a:endParaRPr>
                  </a:p>
                </p:txBody>
              </p:sp>
              <p:sp>
                <p:nvSpPr>
                  <p:cNvPr id="73" name="Rectangle 72"/>
                  <p:cNvSpPr/>
                  <p:nvPr/>
                </p:nvSpPr>
                <p:spPr>
                  <a:xfrm>
                    <a:off x="5030337" y="5157192"/>
                    <a:ext cx="45719" cy="71992"/>
                  </a:xfrm>
                  <a:prstGeom prst="rect">
                    <a:avLst/>
                  </a:prstGeom>
                  <a:solidFill>
                    <a:schemeClr val="tx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lt"/>
                    </a:endParaRPr>
                  </a:p>
                </p:txBody>
              </p:sp>
            </p:grpSp>
            <p:sp>
              <p:nvSpPr>
                <p:cNvPr id="46" name="Rectangle 45"/>
                <p:cNvSpPr/>
                <p:nvPr/>
              </p:nvSpPr>
              <p:spPr>
                <a:xfrm>
                  <a:off x="3529715" y="5623414"/>
                  <a:ext cx="164177" cy="180024"/>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p:cNvSpPr/>
                <p:nvPr/>
              </p:nvSpPr>
              <p:spPr>
                <a:xfrm>
                  <a:off x="4404015" y="5622210"/>
                  <a:ext cx="164177" cy="180024"/>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p:cNvSpPr/>
                <p:nvPr/>
              </p:nvSpPr>
              <p:spPr>
                <a:xfrm>
                  <a:off x="5404542" y="5622322"/>
                  <a:ext cx="164177" cy="180024"/>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p:cNvSpPr/>
                <p:nvPr/>
              </p:nvSpPr>
              <p:spPr>
                <a:xfrm>
                  <a:off x="6337919" y="5622210"/>
                  <a:ext cx="164177" cy="180024"/>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0" name="Straight Connector 49"/>
                <p:cNvCxnSpPr/>
                <p:nvPr/>
              </p:nvCxnSpPr>
              <p:spPr>
                <a:xfrm>
                  <a:off x="3143616" y="5661248"/>
                  <a:ext cx="3672464" cy="0"/>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sp>
          <p:nvSpPr>
            <p:cNvPr id="92" name="TextBox 91"/>
            <p:cNvSpPr txBox="1"/>
            <p:nvPr/>
          </p:nvSpPr>
          <p:spPr>
            <a:xfrm>
              <a:off x="8124092" y="2783041"/>
              <a:ext cx="3964885" cy="523220"/>
            </a:xfrm>
            <a:prstGeom prst="rect">
              <a:avLst/>
            </a:prstGeom>
            <a:noFill/>
          </p:spPr>
          <p:txBody>
            <a:bodyPr wrap="square" rtlCol="0">
              <a:spAutoFit/>
            </a:bodyPr>
            <a:lstStyle/>
            <a:p>
              <a:r>
                <a:rPr lang="en-US" sz="1400" dirty="0">
                  <a:latin typeface="Comic Sans MS" panose="030F0702030302020204" pitchFamily="66" charset="0"/>
                </a:rPr>
                <a:t>2 layers with screen printed pads</a:t>
              </a:r>
              <a:endParaRPr lang="en-GB" sz="1400" dirty="0">
                <a:latin typeface="Comic Sans MS" panose="030F0702030302020204" pitchFamily="66" charset="0"/>
              </a:endParaRPr>
            </a:p>
            <a:p>
              <a:pPr marL="285750" indent="-285750">
                <a:buFont typeface="Arial" panose="020B0604020202020204" pitchFamily="34" charset="0"/>
                <a:buChar char="•"/>
              </a:pPr>
              <a:endParaRPr lang="en-GB" sz="1400" dirty="0"/>
            </a:p>
          </p:txBody>
        </p:sp>
      </p:grpSp>
      <p:grpSp>
        <p:nvGrpSpPr>
          <p:cNvPr id="137" name="Group 136"/>
          <p:cNvGrpSpPr/>
          <p:nvPr/>
        </p:nvGrpSpPr>
        <p:grpSpPr>
          <a:xfrm>
            <a:off x="6698858" y="3912254"/>
            <a:ext cx="4394391" cy="1782373"/>
            <a:chOff x="7640394" y="3342870"/>
            <a:chExt cx="4394391" cy="1782373"/>
          </a:xfrm>
        </p:grpSpPr>
        <p:grpSp>
          <p:nvGrpSpPr>
            <p:cNvPr id="3" name="Group 2"/>
            <p:cNvGrpSpPr/>
            <p:nvPr/>
          </p:nvGrpSpPr>
          <p:grpSpPr>
            <a:xfrm>
              <a:off x="7640394" y="3342870"/>
              <a:ext cx="3888432" cy="1548172"/>
              <a:chOff x="7505100" y="1721537"/>
              <a:chExt cx="3888432" cy="1548172"/>
            </a:xfrm>
          </p:grpSpPr>
          <p:sp>
            <p:nvSpPr>
              <p:cNvPr id="2" name="Rectangle 1"/>
              <p:cNvSpPr/>
              <p:nvPr/>
            </p:nvSpPr>
            <p:spPr>
              <a:xfrm>
                <a:off x="7505100" y="1721537"/>
                <a:ext cx="3888432" cy="154817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9274795" y="2031724"/>
                <a:ext cx="395654" cy="357566"/>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12" name="Rectangle 11">
                <a:extLst>
                  <a:ext uri="{FF2B5EF4-FFF2-40B4-BE49-F238E27FC236}">
                    <a16:creationId xmlns:a16="http://schemas.microsoft.com/office/drawing/2014/main" id="{80BBACCD-9810-4A6F-BF12-6E4CB8204980}"/>
                  </a:ext>
                </a:extLst>
              </p:cNvPr>
              <p:cNvSpPr/>
              <p:nvPr/>
            </p:nvSpPr>
            <p:spPr>
              <a:xfrm>
                <a:off x="9345414" y="2359341"/>
                <a:ext cx="240956" cy="34289"/>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3" name="Rectangle 12">
                <a:extLst>
                  <a:ext uri="{FF2B5EF4-FFF2-40B4-BE49-F238E27FC236}">
                    <a16:creationId xmlns:a16="http://schemas.microsoft.com/office/drawing/2014/main" id="{700C5D53-6B91-4098-A47A-282B9AA47B80}"/>
                  </a:ext>
                </a:extLst>
              </p:cNvPr>
              <p:cNvSpPr/>
              <p:nvPr/>
            </p:nvSpPr>
            <p:spPr>
              <a:xfrm rot="10800000">
                <a:off x="7686305" y="2403272"/>
                <a:ext cx="3559176" cy="103486"/>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cxnSp>
            <p:nvCxnSpPr>
              <p:cNvPr id="14" name="Connecteur droit 28">
                <a:extLst>
                  <a:ext uri="{FF2B5EF4-FFF2-40B4-BE49-F238E27FC236}">
                    <a16:creationId xmlns:a16="http://schemas.microsoft.com/office/drawing/2014/main" id="{9525B561-27FF-4970-9223-E4F0031EF8BC}"/>
                  </a:ext>
                </a:extLst>
              </p:cNvPr>
              <p:cNvCxnSpPr>
                <a:cxnSpLocks/>
              </p:cNvCxnSpPr>
              <p:nvPr/>
            </p:nvCxnSpPr>
            <p:spPr>
              <a:xfrm rot="10800000">
                <a:off x="7686306" y="2389290"/>
                <a:ext cx="3559176"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7686307" y="2461334"/>
                <a:ext cx="3559176" cy="519356"/>
                <a:chOff x="1152874" y="3459709"/>
                <a:chExt cx="4745568" cy="692474"/>
              </a:xfrm>
            </p:grpSpPr>
            <p:grpSp>
              <p:nvGrpSpPr>
                <p:cNvPr id="16" name="Groupe 15">
                  <a:extLst>
                    <a:ext uri="{FF2B5EF4-FFF2-40B4-BE49-F238E27FC236}">
                      <a16:creationId xmlns:a16="http://schemas.microsoft.com/office/drawing/2014/main" id="{17393631-177E-4F21-94F6-EF4E170EC153}"/>
                    </a:ext>
                  </a:extLst>
                </p:cNvPr>
                <p:cNvGrpSpPr/>
                <p:nvPr/>
              </p:nvGrpSpPr>
              <p:grpSpPr>
                <a:xfrm>
                  <a:off x="1152874" y="3669583"/>
                  <a:ext cx="4745567" cy="482600"/>
                  <a:chOff x="1168399" y="1295400"/>
                  <a:chExt cx="4745567" cy="482600"/>
                </a:xfrm>
              </p:grpSpPr>
              <p:sp>
                <p:nvSpPr>
                  <p:cNvPr id="24" name="Rectangle 23">
                    <a:extLst>
                      <a:ext uri="{FF2B5EF4-FFF2-40B4-BE49-F238E27FC236}">
                        <a16:creationId xmlns:a16="http://schemas.microsoft.com/office/drawing/2014/main" id="{EAB62B83-7783-48E9-BE14-F2ABE087C042}"/>
                      </a:ext>
                    </a:extLst>
                  </p:cNvPr>
                  <p:cNvSpPr/>
                  <p:nvPr/>
                </p:nvSpPr>
                <p:spPr>
                  <a:xfrm>
                    <a:off x="1168399" y="1295400"/>
                    <a:ext cx="4745567" cy="482600"/>
                  </a:xfrm>
                  <a:prstGeom prst="rect">
                    <a:avLst/>
                  </a:prstGeom>
                  <a:solidFill>
                    <a:srgbClr val="15FF7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5" name="Rectangle 24">
                    <a:extLst>
                      <a:ext uri="{FF2B5EF4-FFF2-40B4-BE49-F238E27FC236}">
                        <a16:creationId xmlns:a16="http://schemas.microsoft.com/office/drawing/2014/main" id="{A5B873F9-BDDA-4D33-9AA2-2785B722A4EA}"/>
                      </a:ext>
                    </a:extLst>
                  </p:cNvPr>
                  <p:cNvSpPr/>
                  <p:nvPr/>
                </p:nvSpPr>
                <p:spPr>
                  <a:xfrm>
                    <a:off x="1319284" y="1295400"/>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6" name="Rectangle 25">
                    <a:extLst>
                      <a:ext uri="{FF2B5EF4-FFF2-40B4-BE49-F238E27FC236}">
                        <a16:creationId xmlns:a16="http://schemas.microsoft.com/office/drawing/2014/main" id="{3158B424-DDF5-415F-81AB-A54D8DF8FE56}"/>
                      </a:ext>
                    </a:extLst>
                  </p:cNvPr>
                  <p:cNvSpPr/>
                  <p:nvPr/>
                </p:nvSpPr>
                <p:spPr>
                  <a:xfrm>
                    <a:off x="1893249" y="1295400"/>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7" name="Rectangle 26">
                    <a:extLst>
                      <a:ext uri="{FF2B5EF4-FFF2-40B4-BE49-F238E27FC236}">
                        <a16:creationId xmlns:a16="http://schemas.microsoft.com/office/drawing/2014/main" id="{5C85B378-C857-4415-A9AC-1DFB5AD7928F}"/>
                      </a:ext>
                    </a:extLst>
                  </p:cNvPr>
                  <p:cNvSpPr/>
                  <p:nvPr/>
                </p:nvSpPr>
                <p:spPr>
                  <a:xfrm>
                    <a:off x="2467214" y="1295400"/>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8" name="Rectangle 27">
                    <a:extLst>
                      <a:ext uri="{FF2B5EF4-FFF2-40B4-BE49-F238E27FC236}">
                        <a16:creationId xmlns:a16="http://schemas.microsoft.com/office/drawing/2014/main" id="{E509B7B4-50F4-4399-BAD4-F79324D2AD05}"/>
                      </a:ext>
                    </a:extLst>
                  </p:cNvPr>
                  <p:cNvSpPr/>
                  <p:nvPr/>
                </p:nvSpPr>
                <p:spPr>
                  <a:xfrm>
                    <a:off x="3041179" y="1295400"/>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9" name="Rectangle 28">
                    <a:extLst>
                      <a:ext uri="{FF2B5EF4-FFF2-40B4-BE49-F238E27FC236}">
                        <a16:creationId xmlns:a16="http://schemas.microsoft.com/office/drawing/2014/main" id="{0A8E482E-268B-45C4-A3C4-ACDAC9DC8123}"/>
                      </a:ext>
                    </a:extLst>
                  </p:cNvPr>
                  <p:cNvSpPr/>
                  <p:nvPr/>
                </p:nvSpPr>
                <p:spPr>
                  <a:xfrm>
                    <a:off x="3615144" y="1295400"/>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0" name="Rectangle 29">
                    <a:extLst>
                      <a:ext uri="{FF2B5EF4-FFF2-40B4-BE49-F238E27FC236}">
                        <a16:creationId xmlns:a16="http://schemas.microsoft.com/office/drawing/2014/main" id="{558C2EA6-6D31-4595-BC6F-3698903DDC55}"/>
                      </a:ext>
                    </a:extLst>
                  </p:cNvPr>
                  <p:cNvSpPr/>
                  <p:nvPr/>
                </p:nvSpPr>
                <p:spPr>
                  <a:xfrm>
                    <a:off x="4189109" y="1295400"/>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1" name="Rectangle 30">
                    <a:extLst>
                      <a:ext uri="{FF2B5EF4-FFF2-40B4-BE49-F238E27FC236}">
                        <a16:creationId xmlns:a16="http://schemas.microsoft.com/office/drawing/2014/main" id="{46F0B984-B3FD-456E-926A-2E348D5B910C}"/>
                      </a:ext>
                    </a:extLst>
                  </p:cNvPr>
                  <p:cNvSpPr/>
                  <p:nvPr/>
                </p:nvSpPr>
                <p:spPr>
                  <a:xfrm>
                    <a:off x="4763074" y="1295400"/>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2" name="Rectangle 31">
                    <a:extLst>
                      <a:ext uri="{FF2B5EF4-FFF2-40B4-BE49-F238E27FC236}">
                        <a16:creationId xmlns:a16="http://schemas.microsoft.com/office/drawing/2014/main" id="{F3532E51-DF9D-4A61-8185-552906A42D59}"/>
                      </a:ext>
                    </a:extLst>
                  </p:cNvPr>
                  <p:cNvSpPr/>
                  <p:nvPr/>
                </p:nvSpPr>
                <p:spPr>
                  <a:xfrm>
                    <a:off x="5337039" y="1295400"/>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grpSp>
              <p:nvGrpSpPr>
                <p:cNvPr id="17" name="Group 16"/>
                <p:cNvGrpSpPr/>
                <p:nvPr/>
              </p:nvGrpSpPr>
              <p:grpSpPr>
                <a:xfrm>
                  <a:off x="1152874" y="3459709"/>
                  <a:ext cx="4745568" cy="209874"/>
                  <a:chOff x="1152874" y="3325255"/>
                  <a:chExt cx="4745568" cy="209874"/>
                </a:xfrm>
              </p:grpSpPr>
              <p:sp>
                <p:nvSpPr>
                  <p:cNvPr id="18" name="Rectangle 17">
                    <a:extLst>
                      <a:ext uri="{FF2B5EF4-FFF2-40B4-BE49-F238E27FC236}">
                        <a16:creationId xmlns:a16="http://schemas.microsoft.com/office/drawing/2014/main" id="{80BBACCD-9810-4A6F-BF12-6E4CB8204980}"/>
                      </a:ext>
                    </a:extLst>
                  </p:cNvPr>
                  <p:cNvSpPr/>
                  <p:nvPr/>
                </p:nvSpPr>
                <p:spPr>
                  <a:xfrm>
                    <a:off x="3365019" y="3338572"/>
                    <a:ext cx="321275" cy="45719"/>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9" name="Rectangle 18">
                    <a:extLst>
                      <a:ext uri="{FF2B5EF4-FFF2-40B4-BE49-F238E27FC236}">
                        <a16:creationId xmlns:a16="http://schemas.microsoft.com/office/drawing/2014/main" id="{00C58714-EFA4-4F2D-851B-962C3300B43B}"/>
                      </a:ext>
                    </a:extLst>
                  </p:cNvPr>
                  <p:cNvSpPr/>
                  <p:nvPr/>
                </p:nvSpPr>
                <p:spPr>
                  <a:xfrm>
                    <a:off x="1404460" y="3333672"/>
                    <a:ext cx="261257" cy="45719"/>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0" name="Rectangle 19">
                    <a:extLst>
                      <a:ext uri="{FF2B5EF4-FFF2-40B4-BE49-F238E27FC236}">
                        <a16:creationId xmlns:a16="http://schemas.microsoft.com/office/drawing/2014/main" id="{DB7D6F0F-0EA0-4167-9672-5C2DBB57F100}"/>
                      </a:ext>
                    </a:extLst>
                  </p:cNvPr>
                  <p:cNvSpPr/>
                  <p:nvPr/>
                </p:nvSpPr>
                <p:spPr>
                  <a:xfrm>
                    <a:off x="5422215" y="3325255"/>
                    <a:ext cx="261257" cy="45719"/>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21" name="Groupe 168">
                    <a:extLst>
                      <a:ext uri="{FF2B5EF4-FFF2-40B4-BE49-F238E27FC236}">
                        <a16:creationId xmlns:a16="http://schemas.microsoft.com/office/drawing/2014/main" id="{A01120EF-B556-43DD-8EF1-8E6314E56A28}"/>
                      </a:ext>
                    </a:extLst>
                  </p:cNvPr>
                  <p:cNvGrpSpPr/>
                  <p:nvPr/>
                </p:nvGrpSpPr>
                <p:grpSpPr>
                  <a:xfrm rot="10800000">
                    <a:off x="1152874" y="3378506"/>
                    <a:ext cx="4745568" cy="156623"/>
                    <a:chOff x="1168397" y="2105455"/>
                    <a:chExt cx="4745568" cy="156623"/>
                  </a:xfrm>
                </p:grpSpPr>
                <p:sp>
                  <p:nvSpPr>
                    <p:cNvPr id="22" name="Rectangle 21">
                      <a:extLst>
                        <a:ext uri="{FF2B5EF4-FFF2-40B4-BE49-F238E27FC236}">
                          <a16:creationId xmlns:a16="http://schemas.microsoft.com/office/drawing/2014/main" id="{700C5D53-6B91-4098-A47A-282B9AA47B80}"/>
                        </a:ext>
                      </a:extLst>
                    </p:cNvPr>
                    <p:cNvSpPr/>
                    <p:nvPr/>
                  </p:nvSpPr>
                  <p:spPr>
                    <a:xfrm>
                      <a:off x="1168398" y="2105455"/>
                      <a:ext cx="4745567" cy="13798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cxnSp>
                  <p:nvCxnSpPr>
                    <p:cNvPr id="23" name="Connecteur droit 28">
                      <a:extLst>
                        <a:ext uri="{FF2B5EF4-FFF2-40B4-BE49-F238E27FC236}">
                          <a16:creationId xmlns:a16="http://schemas.microsoft.com/office/drawing/2014/main" id="{9525B561-27FF-4970-9223-E4F0031EF8BC}"/>
                        </a:ext>
                      </a:extLst>
                    </p:cNvPr>
                    <p:cNvCxnSpPr>
                      <a:cxnSpLocks/>
                    </p:cNvCxnSpPr>
                    <p:nvPr/>
                  </p:nvCxnSpPr>
                  <p:spPr>
                    <a:xfrm>
                      <a:off x="1168397" y="2262078"/>
                      <a:ext cx="4745567"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grpSp>
          <p:sp>
            <p:nvSpPr>
              <p:cNvPr id="33" name="Rectangle 32"/>
              <p:cNvSpPr/>
              <p:nvPr/>
            </p:nvSpPr>
            <p:spPr>
              <a:xfrm>
                <a:off x="7946256" y="2468399"/>
                <a:ext cx="67158" cy="17199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350"/>
              </a:p>
            </p:txBody>
          </p:sp>
          <p:sp>
            <p:nvSpPr>
              <p:cNvPr id="34" name="Rectangle 33"/>
              <p:cNvSpPr/>
              <p:nvPr/>
            </p:nvSpPr>
            <p:spPr>
              <a:xfrm>
                <a:off x="7911967" y="2467646"/>
                <a:ext cx="34289" cy="19289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350"/>
              </a:p>
            </p:txBody>
          </p:sp>
          <p:sp>
            <p:nvSpPr>
              <p:cNvPr id="35" name="Rectangle 34"/>
              <p:cNvSpPr/>
              <p:nvPr/>
            </p:nvSpPr>
            <p:spPr>
              <a:xfrm>
                <a:off x="8005753" y="2467646"/>
                <a:ext cx="34289" cy="19289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350"/>
              </a:p>
            </p:txBody>
          </p:sp>
          <p:sp>
            <p:nvSpPr>
              <p:cNvPr id="36" name="Rectangle 35"/>
              <p:cNvSpPr/>
              <p:nvPr/>
            </p:nvSpPr>
            <p:spPr>
              <a:xfrm>
                <a:off x="10964925" y="2461334"/>
                <a:ext cx="67158" cy="17199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350"/>
              </a:p>
            </p:txBody>
          </p:sp>
          <p:sp>
            <p:nvSpPr>
              <p:cNvPr id="37" name="Rectangle 36"/>
              <p:cNvSpPr/>
              <p:nvPr/>
            </p:nvSpPr>
            <p:spPr>
              <a:xfrm>
                <a:off x="10930637" y="2460581"/>
                <a:ext cx="34289" cy="19289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350"/>
              </a:p>
            </p:txBody>
          </p:sp>
          <p:sp>
            <p:nvSpPr>
              <p:cNvPr id="38" name="Rectangle 37"/>
              <p:cNvSpPr/>
              <p:nvPr/>
            </p:nvSpPr>
            <p:spPr>
              <a:xfrm>
                <a:off x="11024422" y="2460581"/>
                <a:ext cx="34289" cy="19289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350"/>
              </a:p>
            </p:txBody>
          </p:sp>
          <p:sp>
            <p:nvSpPr>
              <p:cNvPr id="39" name="Rectangle 38"/>
              <p:cNvSpPr/>
              <p:nvPr/>
            </p:nvSpPr>
            <p:spPr>
              <a:xfrm>
                <a:off x="9415027" y="2359341"/>
                <a:ext cx="113997" cy="10348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350"/>
              </a:p>
            </p:txBody>
          </p:sp>
          <p:sp>
            <p:nvSpPr>
              <p:cNvPr id="40" name="Rectangle 39"/>
              <p:cNvSpPr/>
              <p:nvPr/>
            </p:nvSpPr>
            <p:spPr>
              <a:xfrm>
                <a:off x="9415027" y="2359340"/>
                <a:ext cx="34289" cy="108306"/>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350"/>
              </a:p>
            </p:txBody>
          </p:sp>
          <p:sp>
            <p:nvSpPr>
              <p:cNvPr id="41" name="Rectangle 40"/>
              <p:cNvSpPr/>
              <p:nvPr/>
            </p:nvSpPr>
            <p:spPr>
              <a:xfrm>
                <a:off x="9501782" y="2358192"/>
                <a:ext cx="34289" cy="108306"/>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350"/>
              </a:p>
            </p:txBody>
          </p:sp>
          <p:cxnSp>
            <p:nvCxnSpPr>
              <p:cNvPr id="43" name="Straight Connector 42"/>
              <p:cNvCxnSpPr/>
              <p:nvPr/>
            </p:nvCxnSpPr>
            <p:spPr>
              <a:xfrm flipV="1">
                <a:off x="7680176" y="2105698"/>
                <a:ext cx="3559175" cy="29271"/>
              </a:xfrm>
              <a:prstGeom prst="line">
                <a:avLst/>
              </a:prstGeom>
              <a:ln w="508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93" name="TextBox 92"/>
            <p:cNvSpPr txBox="1"/>
            <p:nvPr/>
          </p:nvSpPr>
          <p:spPr>
            <a:xfrm>
              <a:off x="8318288" y="4602023"/>
              <a:ext cx="3716497" cy="523220"/>
            </a:xfrm>
            <a:prstGeom prst="rect">
              <a:avLst/>
            </a:prstGeom>
            <a:noFill/>
          </p:spPr>
          <p:txBody>
            <a:bodyPr wrap="square" rtlCol="0">
              <a:spAutoFit/>
            </a:bodyPr>
            <a:lstStyle/>
            <a:p>
              <a:r>
                <a:rPr lang="en-US" sz="1400" dirty="0">
                  <a:latin typeface="Comic Sans MS" panose="030F0702030302020204" pitchFamily="66" charset="0"/>
                </a:rPr>
                <a:t>2 DLC layers without patterns</a:t>
              </a:r>
              <a:endParaRPr lang="en-GB" sz="1400" dirty="0">
                <a:latin typeface="Comic Sans MS" panose="030F0702030302020204" pitchFamily="66" charset="0"/>
              </a:endParaRPr>
            </a:p>
            <a:p>
              <a:pPr marL="285750" indent="-285750">
                <a:buFont typeface="Arial" panose="020B0604020202020204" pitchFamily="34" charset="0"/>
                <a:buChar char="•"/>
              </a:pPr>
              <a:endParaRPr lang="en-GB" sz="1400" dirty="0"/>
            </a:p>
          </p:txBody>
        </p:sp>
      </p:grpSp>
      <p:sp>
        <p:nvSpPr>
          <p:cNvPr id="94" name="TextBox 93"/>
          <p:cNvSpPr txBox="1"/>
          <p:nvPr/>
        </p:nvSpPr>
        <p:spPr>
          <a:xfrm>
            <a:off x="901217" y="824759"/>
            <a:ext cx="3415463" cy="738664"/>
          </a:xfrm>
          <a:prstGeom prst="rect">
            <a:avLst/>
          </a:prstGeom>
          <a:noFill/>
        </p:spPr>
        <p:txBody>
          <a:bodyPr wrap="square" rtlCol="0">
            <a:spAutoFit/>
          </a:bodyPr>
          <a:lstStyle/>
          <a:p>
            <a:pPr algn="ctr"/>
            <a:r>
              <a:rPr lang="en-US" sz="1400" u="sng" dirty="0">
                <a:latin typeface="Comic Sans MS" panose="030F0702030302020204" pitchFamily="66" charset="0"/>
              </a:rPr>
              <a:t>Medium-rate detectors 100kHz/cm2</a:t>
            </a:r>
          </a:p>
          <a:p>
            <a:pPr algn="ctr"/>
            <a:r>
              <a:rPr lang="en-US" sz="1400" dirty="0">
                <a:latin typeface="Comic Sans MS" panose="030F0702030302020204" pitchFamily="66" charset="0"/>
              </a:rPr>
              <a:t>Side evacuation of the charges</a:t>
            </a:r>
            <a:endParaRPr lang="en-GB" sz="1400" dirty="0">
              <a:latin typeface="Comic Sans MS" panose="030F0702030302020204" pitchFamily="66" charset="0"/>
            </a:endParaRPr>
          </a:p>
          <a:p>
            <a:pPr marL="285750" indent="-285750">
              <a:buFont typeface="Arial" panose="020B0604020202020204" pitchFamily="34" charset="0"/>
              <a:buChar char="•"/>
            </a:pPr>
            <a:endParaRPr lang="en-GB" sz="1400" dirty="0"/>
          </a:p>
        </p:txBody>
      </p:sp>
      <p:sp>
        <p:nvSpPr>
          <p:cNvPr id="95" name="TextBox 94"/>
          <p:cNvSpPr txBox="1"/>
          <p:nvPr/>
        </p:nvSpPr>
        <p:spPr>
          <a:xfrm>
            <a:off x="6787683" y="814850"/>
            <a:ext cx="3891991" cy="738664"/>
          </a:xfrm>
          <a:prstGeom prst="rect">
            <a:avLst/>
          </a:prstGeom>
          <a:noFill/>
        </p:spPr>
        <p:txBody>
          <a:bodyPr wrap="square" rtlCol="0">
            <a:spAutoFit/>
          </a:bodyPr>
          <a:lstStyle/>
          <a:p>
            <a:pPr algn="ctr"/>
            <a:r>
              <a:rPr lang="en-US" sz="1400" u="sng" dirty="0">
                <a:latin typeface="Comic Sans MS" panose="030F0702030302020204" pitchFamily="66" charset="0"/>
              </a:rPr>
              <a:t>High-rate detectors 10Mhz/cm2</a:t>
            </a:r>
          </a:p>
          <a:p>
            <a:pPr algn="ctr"/>
            <a:r>
              <a:rPr lang="en-US" sz="1400" dirty="0">
                <a:latin typeface="Comic Sans MS" panose="030F0702030302020204" pitchFamily="66" charset="0"/>
              </a:rPr>
              <a:t>Charge evacuation inside active area</a:t>
            </a:r>
            <a:endParaRPr lang="en-GB" sz="1400" dirty="0">
              <a:latin typeface="Comic Sans MS" panose="030F0702030302020204" pitchFamily="66" charset="0"/>
            </a:endParaRPr>
          </a:p>
          <a:p>
            <a:pPr marL="285750" indent="-285750">
              <a:buFont typeface="Arial" panose="020B0604020202020204" pitchFamily="34" charset="0"/>
              <a:buChar char="•"/>
            </a:pPr>
            <a:endParaRPr lang="en-GB" sz="1400" dirty="0"/>
          </a:p>
        </p:txBody>
      </p:sp>
      <p:sp>
        <p:nvSpPr>
          <p:cNvPr id="8" name="Slide Number Placeholder 7"/>
          <p:cNvSpPr>
            <a:spLocks noGrp="1"/>
          </p:cNvSpPr>
          <p:nvPr>
            <p:ph type="sldNum" sz="quarter" idx="12"/>
          </p:nvPr>
        </p:nvSpPr>
        <p:spPr/>
        <p:txBody>
          <a:bodyPr/>
          <a:lstStyle/>
          <a:p>
            <a:fld id="{61888546-7AC5-46E9-927F-045826FB854A}" type="slidenum">
              <a:rPr lang="en-GB" smtClean="0"/>
              <a:pPr/>
              <a:t>26</a:t>
            </a:fld>
            <a:endParaRPr lang="en-GB"/>
          </a:p>
        </p:txBody>
      </p:sp>
      <p:grpSp>
        <p:nvGrpSpPr>
          <p:cNvPr id="139" name="Group 138"/>
          <p:cNvGrpSpPr/>
          <p:nvPr/>
        </p:nvGrpSpPr>
        <p:grpSpPr>
          <a:xfrm>
            <a:off x="457449" y="1736972"/>
            <a:ext cx="4975969" cy="1834735"/>
            <a:chOff x="410514" y="2037534"/>
            <a:chExt cx="4975969" cy="1834735"/>
          </a:xfrm>
        </p:grpSpPr>
        <p:sp>
          <p:nvSpPr>
            <p:cNvPr id="90" name="TextBox 89"/>
            <p:cNvSpPr txBox="1"/>
            <p:nvPr/>
          </p:nvSpPr>
          <p:spPr>
            <a:xfrm>
              <a:off x="489939" y="3349049"/>
              <a:ext cx="4896544" cy="523220"/>
            </a:xfrm>
            <a:prstGeom prst="rect">
              <a:avLst/>
            </a:prstGeom>
            <a:noFill/>
          </p:spPr>
          <p:txBody>
            <a:bodyPr wrap="square" rtlCol="0">
              <a:spAutoFit/>
            </a:bodyPr>
            <a:lstStyle/>
            <a:p>
              <a:r>
                <a:rPr lang="en-US" sz="1400" dirty="0">
                  <a:latin typeface="Comic Sans MS" panose="030F0702030302020204" pitchFamily="66" charset="0"/>
                </a:rPr>
                <a:t>Screen printed resistive strips (ATLAS NSW)</a:t>
              </a:r>
              <a:endParaRPr lang="en-GB" sz="1400" dirty="0">
                <a:latin typeface="Comic Sans MS" panose="030F0702030302020204" pitchFamily="66" charset="0"/>
              </a:endParaRPr>
            </a:p>
            <a:p>
              <a:pPr marL="285750" indent="-285750">
                <a:buFont typeface="Arial" panose="020B0604020202020204" pitchFamily="34" charset="0"/>
                <a:buChar char="•"/>
              </a:pPr>
              <a:endParaRPr lang="en-GB" sz="1400" dirty="0"/>
            </a:p>
          </p:txBody>
        </p:sp>
        <p:grpSp>
          <p:nvGrpSpPr>
            <p:cNvPr id="135" name="Group 134"/>
            <p:cNvGrpSpPr/>
            <p:nvPr/>
          </p:nvGrpSpPr>
          <p:grpSpPr>
            <a:xfrm>
              <a:off x="410514" y="2037534"/>
              <a:ext cx="4306313" cy="1652934"/>
              <a:chOff x="410514" y="2037534"/>
              <a:chExt cx="4306313" cy="1652934"/>
            </a:xfrm>
          </p:grpSpPr>
          <p:pic>
            <p:nvPicPr>
              <p:cNvPr id="7" name="Picture 79" descr="RMM_structure_front.pdf"/>
              <p:cNvPicPr>
                <a:picLocks noChangeAspect="1"/>
              </p:cNvPicPr>
              <p:nvPr/>
            </p:nvPicPr>
            <p:blipFill>
              <a:blip r:embed="rId2" cstate="print"/>
              <a:srcRect/>
              <a:stretch>
                <a:fillRect/>
              </a:stretch>
            </p:blipFill>
            <p:spPr bwMode="auto">
              <a:xfrm>
                <a:off x="839429" y="2073021"/>
                <a:ext cx="3614565" cy="1151670"/>
              </a:xfrm>
              <a:prstGeom prst="rect">
                <a:avLst/>
              </a:prstGeom>
              <a:noFill/>
              <a:ln w="9525">
                <a:noFill/>
                <a:miter lim="800000"/>
                <a:headEnd/>
                <a:tailEnd/>
              </a:ln>
            </p:spPr>
          </p:pic>
          <p:sp>
            <p:nvSpPr>
              <p:cNvPr id="9" name="Rectangle 8"/>
              <p:cNvSpPr/>
              <p:nvPr/>
            </p:nvSpPr>
            <p:spPr>
              <a:xfrm>
                <a:off x="410514" y="2037534"/>
                <a:ext cx="4306313" cy="165293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cxnSp>
        <p:nvCxnSpPr>
          <p:cNvPr id="158" name="Straight Connector 157"/>
          <p:cNvCxnSpPr/>
          <p:nvPr/>
        </p:nvCxnSpPr>
        <p:spPr>
          <a:xfrm flipH="1">
            <a:off x="5763214" y="863105"/>
            <a:ext cx="7944" cy="5675807"/>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92C99857-31E3-CBDB-0FD7-7603F0F58E56}"/>
              </a:ext>
            </a:extLst>
          </p:cNvPr>
          <p:cNvSpPr txBox="1"/>
          <p:nvPr/>
        </p:nvSpPr>
        <p:spPr>
          <a:xfrm>
            <a:off x="7320263" y="5714747"/>
            <a:ext cx="2810385" cy="738664"/>
          </a:xfrm>
          <a:prstGeom prst="rect">
            <a:avLst/>
          </a:prstGeom>
          <a:noFill/>
        </p:spPr>
        <p:txBody>
          <a:bodyPr wrap="none" rtlCol="0">
            <a:spAutoFit/>
          </a:bodyPr>
          <a:lstStyle/>
          <a:p>
            <a:r>
              <a:rPr lang="en-US" sz="1050" dirty="0">
                <a:latin typeface="Comic Sans MS" panose="030F0702030302020204" pitchFamily="66" charset="0"/>
              </a:rPr>
              <a:t>Damien Neyret	</a:t>
            </a:r>
            <a:r>
              <a:rPr lang="en-US" sz="1050" dirty="0" err="1">
                <a:latin typeface="Comic Sans MS" panose="030F0702030302020204" pitchFamily="66" charset="0"/>
              </a:rPr>
              <a:t>Saclay</a:t>
            </a:r>
            <a:endParaRPr lang="en-US" sz="1050" dirty="0">
              <a:latin typeface="Comic Sans MS" panose="030F0702030302020204" pitchFamily="66" charset="0"/>
            </a:endParaRPr>
          </a:p>
          <a:p>
            <a:r>
              <a:rPr lang="en-US" sz="1050" dirty="0">
                <a:latin typeface="Comic Sans MS" panose="030F0702030302020204" pitchFamily="66" charset="0"/>
              </a:rPr>
              <a:t>Max Chefdeville	Lapp Annecy</a:t>
            </a:r>
          </a:p>
          <a:p>
            <a:r>
              <a:rPr lang="en-US" sz="1050" dirty="0">
                <a:latin typeface="Comic Sans MS" panose="030F0702030302020204" pitchFamily="66" charset="0"/>
              </a:rPr>
              <a:t>Renaud </a:t>
            </a:r>
            <a:r>
              <a:rPr lang="en-US" sz="1050" dirty="0" err="1">
                <a:latin typeface="Comic Sans MS" panose="030F0702030302020204" pitchFamily="66" charset="0"/>
              </a:rPr>
              <a:t>Gaglionne</a:t>
            </a:r>
            <a:r>
              <a:rPr lang="en-US" sz="1050" dirty="0">
                <a:latin typeface="Comic Sans MS" panose="030F0702030302020204" pitchFamily="66" charset="0"/>
              </a:rPr>
              <a:t>	Lapp Annecy</a:t>
            </a:r>
          </a:p>
          <a:p>
            <a:r>
              <a:rPr lang="en-US" sz="1050" dirty="0">
                <a:latin typeface="Comic Sans MS" panose="030F0702030302020204" pitchFamily="66" charset="0"/>
              </a:rPr>
              <a:t>Mauro Iodice		INFN Roma</a:t>
            </a:r>
          </a:p>
        </p:txBody>
      </p:sp>
      <p:sp>
        <p:nvSpPr>
          <p:cNvPr id="96" name="TextBox 95">
            <a:extLst>
              <a:ext uri="{FF2B5EF4-FFF2-40B4-BE49-F238E27FC236}">
                <a16:creationId xmlns:a16="http://schemas.microsoft.com/office/drawing/2014/main" id="{4BE7A2E7-5C73-BFE3-BDCD-17EE8E11D882}"/>
              </a:ext>
            </a:extLst>
          </p:cNvPr>
          <p:cNvSpPr txBox="1"/>
          <p:nvPr/>
        </p:nvSpPr>
        <p:spPr>
          <a:xfrm>
            <a:off x="2345520" y="3469555"/>
            <a:ext cx="386644" cy="369332"/>
          </a:xfrm>
          <a:prstGeom prst="rect">
            <a:avLst/>
          </a:prstGeom>
          <a:noFill/>
        </p:spPr>
        <p:txBody>
          <a:bodyPr wrap="none" rtlCol="0">
            <a:spAutoFit/>
          </a:bodyPr>
          <a:lstStyle/>
          <a:p>
            <a:r>
              <a:rPr lang="en-US" dirty="0"/>
              <a:t>or</a:t>
            </a:r>
            <a:endParaRPr lang="en-GB" dirty="0"/>
          </a:p>
        </p:txBody>
      </p:sp>
      <p:sp>
        <p:nvSpPr>
          <p:cNvPr id="97" name="TextBox 96">
            <a:extLst>
              <a:ext uri="{FF2B5EF4-FFF2-40B4-BE49-F238E27FC236}">
                <a16:creationId xmlns:a16="http://schemas.microsoft.com/office/drawing/2014/main" id="{85958CAD-A635-1EC7-302B-E9DFC380E9BD}"/>
              </a:ext>
            </a:extLst>
          </p:cNvPr>
          <p:cNvSpPr txBox="1"/>
          <p:nvPr/>
        </p:nvSpPr>
        <p:spPr>
          <a:xfrm>
            <a:off x="8502218" y="3430249"/>
            <a:ext cx="386644" cy="369332"/>
          </a:xfrm>
          <a:prstGeom prst="rect">
            <a:avLst/>
          </a:prstGeom>
          <a:noFill/>
        </p:spPr>
        <p:txBody>
          <a:bodyPr wrap="none" rtlCol="0">
            <a:spAutoFit/>
          </a:bodyPr>
          <a:lstStyle/>
          <a:p>
            <a:r>
              <a:rPr lang="en-US" dirty="0"/>
              <a:t>or</a:t>
            </a:r>
            <a:endParaRPr lang="en-GB" dirty="0"/>
          </a:p>
        </p:txBody>
      </p:sp>
      <p:sp>
        <p:nvSpPr>
          <p:cNvPr id="78" name="TextBox 77">
            <a:extLst>
              <a:ext uri="{FF2B5EF4-FFF2-40B4-BE49-F238E27FC236}">
                <a16:creationId xmlns:a16="http://schemas.microsoft.com/office/drawing/2014/main" id="{AC221D70-8F49-93DF-B4F7-20EE89C0D285}"/>
              </a:ext>
            </a:extLst>
          </p:cNvPr>
          <p:cNvSpPr txBox="1"/>
          <p:nvPr/>
        </p:nvSpPr>
        <p:spPr>
          <a:xfrm>
            <a:off x="4833274" y="2333434"/>
            <a:ext cx="712054" cy="369332"/>
          </a:xfrm>
          <a:prstGeom prst="rect">
            <a:avLst/>
          </a:prstGeom>
          <a:noFill/>
        </p:spPr>
        <p:txBody>
          <a:bodyPr wrap="none" rtlCol="0">
            <a:spAutoFit/>
          </a:bodyPr>
          <a:lstStyle/>
          <a:p>
            <a:r>
              <a:rPr lang="en-US" dirty="0">
                <a:latin typeface="Comic Sans MS" panose="030F0702030302020204" pitchFamily="66" charset="0"/>
              </a:rPr>
              <a:t>2013</a:t>
            </a:r>
            <a:endParaRPr lang="en-GB" dirty="0">
              <a:latin typeface="Comic Sans MS" panose="030F0702030302020204" pitchFamily="66" charset="0"/>
            </a:endParaRPr>
          </a:p>
        </p:txBody>
      </p:sp>
      <p:sp>
        <p:nvSpPr>
          <p:cNvPr id="98" name="TextBox 97">
            <a:extLst>
              <a:ext uri="{FF2B5EF4-FFF2-40B4-BE49-F238E27FC236}">
                <a16:creationId xmlns:a16="http://schemas.microsoft.com/office/drawing/2014/main" id="{C1A213CE-07F4-9632-937F-D0491B33EFA7}"/>
              </a:ext>
            </a:extLst>
          </p:cNvPr>
          <p:cNvSpPr txBox="1"/>
          <p:nvPr/>
        </p:nvSpPr>
        <p:spPr>
          <a:xfrm>
            <a:off x="10604499" y="2338152"/>
            <a:ext cx="712054" cy="369332"/>
          </a:xfrm>
          <a:prstGeom prst="rect">
            <a:avLst/>
          </a:prstGeom>
          <a:noFill/>
        </p:spPr>
        <p:txBody>
          <a:bodyPr wrap="none" rtlCol="0">
            <a:spAutoFit/>
          </a:bodyPr>
          <a:lstStyle/>
          <a:p>
            <a:r>
              <a:rPr lang="en-US" dirty="0">
                <a:latin typeface="Comic Sans MS" panose="030F0702030302020204" pitchFamily="66" charset="0"/>
              </a:rPr>
              <a:t>2015</a:t>
            </a:r>
            <a:endParaRPr lang="en-GB" dirty="0">
              <a:latin typeface="Comic Sans MS" panose="030F0702030302020204" pitchFamily="66" charset="0"/>
            </a:endParaRPr>
          </a:p>
        </p:txBody>
      </p:sp>
      <p:sp>
        <p:nvSpPr>
          <p:cNvPr id="99" name="TextBox 98">
            <a:extLst>
              <a:ext uri="{FF2B5EF4-FFF2-40B4-BE49-F238E27FC236}">
                <a16:creationId xmlns:a16="http://schemas.microsoft.com/office/drawing/2014/main" id="{3282B7AB-9D01-E0D5-D84D-3951B4B35A9B}"/>
              </a:ext>
            </a:extLst>
          </p:cNvPr>
          <p:cNvSpPr txBox="1"/>
          <p:nvPr/>
        </p:nvSpPr>
        <p:spPr>
          <a:xfrm>
            <a:off x="10599068" y="4494517"/>
            <a:ext cx="748923" cy="369332"/>
          </a:xfrm>
          <a:prstGeom prst="rect">
            <a:avLst/>
          </a:prstGeom>
          <a:noFill/>
        </p:spPr>
        <p:txBody>
          <a:bodyPr wrap="none" rtlCol="0">
            <a:spAutoFit/>
          </a:bodyPr>
          <a:lstStyle/>
          <a:p>
            <a:r>
              <a:rPr lang="en-US" dirty="0">
                <a:latin typeface="Comic Sans MS" panose="030F0702030302020204" pitchFamily="66" charset="0"/>
              </a:rPr>
              <a:t>2020</a:t>
            </a:r>
            <a:endParaRPr lang="en-GB" dirty="0">
              <a:latin typeface="Comic Sans MS" panose="030F0702030302020204" pitchFamily="66" charset="0"/>
            </a:endParaRPr>
          </a:p>
        </p:txBody>
      </p:sp>
      <p:sp>
        <p:nvSpPr>
          <p:cNvPr id="100" name="TextBox 99">
            <a:extLst>
              <a:ext uri="{FF2B5EF4-FFF2-40B4-BE49-F238E27FC236}">
                <a16:creationId xmlns:a16="http://schemas.microsoft.com/office/drawing/2014/main" id="{2DB5F1FA-27E9-32CA-8119-AD04EC9AE4BD}"/>
              </a:ext>
            </a:extLst>
          </p:cNvPr>
          <p:cNvSpPr txBox="1"/>
          <p:nvPr/>
        </p:nvSpPr>
        <p:spPr>
          <a:xfrm>
            <a:off x="4821350" y="4466409"/>
            <a:ext cx="712054" cy="369332"/>
          </a:xfrm>
          <a:prstGeom prst="rect">
            <a:avLst/>
          </a:prstGeom>
          <a:noFill/>
        </p:spPr>
        <p:txBody>
          <a:bodyPr wrap="none" rtlCol="0">
            <a:spAutoFit/>
          </a:bodyPr>
          <a:lstStyle/>
          <a:p>
            <a:r>
              <a:rPr lang="en-US" dirty="0">
                <a:latin typeface="Comic Sans MS" panose="030F0702030302020204" pitchFamily="66" charset="0"/>
              </a:rPr>
              <a:t>2015</a:t>
            </a:r>
            <a:endParaRPr lang="en-GB" dirty="0">
              <a:latin typeface="Comic Sans MS" panose="030F0702030302020204" pitchFamily="66" charset="0"/>
            </a:endParaRPr>
          </a:p>
        </p:txBody>
      </p:sp>
      <p:sp>
        <p:nvSpPr>
          <p:cNvPr id="101" name="TextBox 100">
            <a:extLst>
              <a:ext uri="{FF2B5EF4-FFF2-40B4-BE49-F238E27FC236}">
                <a16:creationId xmlns:a16="http://schemas.microsoft.com/office/drawing/2014/main" id="{A2DCD08E-6F9E-2CC2-8B64-412C6915B9D9}"/>
              </a:ext>
            </a:extLst>
          </p:cNvPr>
          <p:cNvSpPr txBox="1"/>
          <p:nvPr/>
        </p:nvSpPr>
        <p:spPr>
          <a:xfrm>
            <a:off x="1432732" y="5750203"/>
            <a:ext cx="2438488" cy="577081"/>
          </a:xfrm>
          <a:prstGeom prst="rect">
            <a:avLst/>
          </a:prstGeom>
          <a:noFill/>
        </p:spPr>
        <p:txBody>
          <a:bodyPr wrap="none" rtlCol="0">
            <a:spAutoFit/>
          </a:bodyPr>
          <a:lstStyle/>
          <a:p>
            <a:r>
              <a:rPr lang="en-US" sz="1050" dirty="0">
                <a:latin typeface="Comic Sans MS" panose="030F0702030302020204" pitchFamily="66" charset="0"/>
              </a:rPr>
              <a:t>Joerg Wotschack	CERN</a:t>
            </a:r>
          </a:p>
          <a:p>
            <a:r>
              <a:rPr lang="en-US" sz="1050" dirty="0">
                <a:latin typeface="Comic Sans MS" panose="030F0702030302020204" pitchFamily="66" charset="0"/>
              </a:rPr>
              <a:t>Alain Delbart		</a:t>
            </a:r>
            <a:r>
              <a:rPr lang="en-US" sz="1050" dirty="0" err="1">
                <a:latin typeface="Comic Sans MS" panose="030F0702030302020204" pitchFamily="66" charset="0"/>
              </a:rPr>
              <a:t>Saclay</a:t>
            </a:r>
            <a:endParaRPr lang="en-US" sz="1050" dirty="0">
              <a:latin typeface="Comic Sans MS" panose="030F0702030302020204" pitchFamily="66" charset="0"/>
            </a:endParaRPr>
          </a:p>
          <a:p>
            <a:r>
              <a:rPr lang="en-US" sz="1050" dirty="0">
                <a:latin typeface="Comic Sans MS" panose="030F0702030302020204" pitchFamily="66" charset="0"/>
              </a:rPr>
              <a:t>Paul Colas		</a:t>
            </a:r>
            <a:r>
              <a:rPr lang="en-US" sz="1050" dirty="0" err="1">
                <a:latin typeface="Comic Sans MS" panose="030F0702030302020204" pitchFamily="66" charset="0"/>
              </a:rPr>
              <a:t>Saclay</a:t>
            </a:r>
            <a:endParaRPr lang="en-GB" sz="1050" dirty="0">
              <a:latin typeface="Comic Sans MS" panose="030F0702030302020204" pitchFamily="66" charset="0"/>
            </a:endParaRPr>
          </a:p>
        </p:txBody>
      </p:sp>
    </p:spTree>
    <p:extLst>
      <p:ext uri="{BB962C8B-B14F-4D97-AF65-F5344CB8AC3E}">
        <p14:creationId xmlns:p14="http://schemas.microsoft.com/office/powerpoint/2010/main" val="3401708577"/>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Slide Number"/>
          <p:cNvSpPr txBox="1">
            <a:spLocks noGrp="1"/>
          </p:cNvSpPr>
          <p:nvPr>
            <p:ph type="sldNum" sz="quarter" idx="4294967295"/>
          </p:nvPr>
        </p:nvSpPr>
        <p:spPr>
          <a:xfrm>
            <a:off x="11022809" y="6473527"/>
            <a:ext cx="295276" cy="255588"/>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vert="horz" lIns="35719" tIns="35719" rIns="35719" bIns="35719" rtlCol="0" anchor="t"/>
          <a:lstStyle>
            <a:lvl1pPr defTabSz="410766">
              <a:defRPr sz="1200">
                <a:latin typeface="Helvetica Light"/>
                <a:ea typeface="Helvetica Light"/>
                <a:cs typeface="Helvetica Light"/>
                <a:sym typeface="Helvetica Light"/>
              </a:defRPr>
            </a:lvl1pPr>
          </a:lstStyle>
          <a:p>
            <a:fld id="{86CB4B4D-7CA3-9044-876B-883B54F8677D}" type="slidenum">
              <a:rPr/>
              <a:t>27</a:t>
            </a:fld>
            <a:endParaRPr dirty="0"/>
          </a:p>
        </p:txBody>
      </p:sp>
      <p:pic>
        <p:nvPicPr>
          <p:cNvPr id="161" name="page10image50140656.png" descr="page10image50140656.png"/>
          <p:cNvPicPr>
            <a:picLocks noChangeAspect="1"/>
          </p:cNvPicPr>
          <p:nvPr/>
        </p:nvPicPr>
        <p:blipFill>
          <a:blip r:embed="rId2"/>
          <a:stretch>
            <a:fillRect/>
          </a:stretch>
        </p:blipFill>
        <p:spPr>
          <a:xfrm>
            <a:off x="8115506" y="3273968"/>
            <a:ext cx="3497526" cy="2364772"/>
          </a:xfrm>
          <a:prstGeom prst="rect">
            <a:avLst/>
          </a:prstGeom>
          <a:ln w="12700">
            <a:miter lim="400000"/>
          </a:ln>
        </p:spPr>
      </p:pic>
      <p:sp>
        <p:nvSpPr>
          <p:cNvPr id="162" name="Text"/>
          <p:cNvSpPr txBox="1"/>
          <p:nvPr/>
        </p:nvSpPr>
        <p:spPr>
          <a:xfrm>
            <a:off x="8594070" y="3437541"/>
            <a:ext cx="91372" cy="359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lgn="l" defTabSz="457200">
              <a:lnSpc>
                <a:spcPts val="2800"/>
              </a:lnSpc>
              <a:defRPr sz="1200">
                <a:solidFill>
                  <a:srgbClr val="000000"/>
                </a:solidFill>
                <a:latin typeface="Times Roman"/>
                <a:ea typeface="Times Roman"/>
                <a:cs typeface="Times Roman"/>
                <a:sym typeface="Times Roman"/>
              </a:defRPr>
            </a:lvl1pPr>
          </a:lstStyle>
          <a:p>
            <a:r>
              <a:rPr sz="600"/>
              <a:t> </a:t>
            </a:r>
          </a:p>
        </p:txBody>
      </p:sp>
      <p:sp>
        <p:nvSpPr>
          <p:cNvPr id="163" name="Signal with two distinct components: Electron peak: fast (≈0.5 ns)…"/>
          <p:cNvSpPr txBox="1"/>
          <p:nvPr/>
        </p:nvSpPr>
        <p:spPr>
          <a:xfrm>
            <a:off x="7912110" y="5726713"/>
            <a:ext cx="3904319" cy="7877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p>
            <a:pPr marL="246944" indent="-246944" defTabSz="410766">
              <a:buSzPct val="75000"/>
              <a:buChar char="•"/>
              <a:defRPr sz="3100">
                <a:solidFill>
                  <a:srgbClr val="000000"/>
                </a:solidFill>
                <a:latin typeface="Helvetica"/>
                <a:ea typeface="Helvetica"/>
                <a:cs typeface="Helvetica"/>
                <a:sym typeface="Helvetica"/>
              </a:defRPr>
            </a:pPr>
            <a:r>
              <a:rPr sz="1550" b="1"/>
              <a:t>Signal with two distinct components:</a:t>
            </a:r>
            <a:br>
              <a:rPr sz="1550"/>
            </a:br>
            <a:r>
              <a:rPr sz="1550"/>
              <a:t>Electron peak: fast (≈0.5 ns)</a:t>
            </a:r>
          </a:p>
          <a:p>
            <a:pPr marL="246944" indent="-246944" defTabSz="410766">
              <a:buSzPct val="75000"/>
              <a:buChar char="•"/>
              <a:defRPr sz="3100">
                <a:solidFill>
                  <a:srgbClr val="000000"/>
                </a:solidFill>
                <a:latin typeface="Helvetica"/>
                <a:ea typeface="Helvetica"/>
                <a:cs typeface="Helvetica"/>
                <a:sym typeface="Helvetica"/>
              </a:defRPr>
            </a:pPr>
            <a:r>
              <a:rPr sz="1550"/>
              <a:t>Ion tail: slow (≈100 ns)</a:t>
            </a:r>
          </a:p>
        </p:txBody>
      </p:sp>
      <p:sp>
        <p:nvSpPr>
          <p:cNvPr id="164" name="Electron peak"/>
          <p:cNvSpPr txBox="1"/>
          <p:nvPr/>
        </p:nvSpPr>
        <p:spPr>
          <a:xfrm>
            <a:off x="9293882" y="4945007"/>
            <a:ext cx="1669294" cy="3337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lvl1pPr algn="l" defTabSz="821531">
              <a:defRPr sz="3400" b="1">
                <a:solidFill>
                  <a:srgbClr val="000000"/>
                </a:solidFill>
                <a:latin typeface="Helvetica"/>
                <a:ea typeface="Helvetica"/>
                <a:cs typeface="Helvetica"/>
                <a:sym typeface="Helvetica"/>
              </a:defRPr>
            </a:lvl1pPr>
          </a:lstStyle>
          <a:p>
            <a:r>
              <a:rPr sz="1700"/>
              <a:t>Electron peak</a:t>
            </a:r>
          </a:p>
        </p:txBody>
      </p:sp>
      <p:sp>
        <p:nvSpPr>
          <p:cNvPr id="165" name="Ion tail"/>
          <p:cNvSpPr txBox="1"/>
          <p:nvPr/>
        </p:nvSpPr>
        <p:spPr>
          <a:xfrm>
            <a:off x="9639266" y="3623537"/>
            <a:ext cx="1669294" cy="3337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lvl1pPr algn="l" defTabSz="821531">
              <a:defRPr sz="3400" b="1">
                <a:solidFill>
                  <a:srgbClr val="000000"/>
                </a:solidFill>
                <a:latin typeface="Helvetica"/>
                <a:ea typeface="Helvetica"/>
                <a:cs typeface="Helvetica"/>
                <a:sym typeface="Helvetica"/>
              </a:defRPr>
            </a:lvl1pPr>
          </a:lstStyle>
          <a:p>
            <a:r>
              <a:rPr sz="1700"/>
              <a:t>Ion tail</a:t>
            </a:r>
          </a:p>
        </p:txBody>
      </p:sp>
      <p:sp>
        <p:nvSpPr>
          <p:cNvPr id="166" name="PICOSEC detection concept Precise timing with Micromegas"/>
          <p:cNvSpPr txBox="1"/>
          <p:nvPr/>
        </p:nvSpPr>
        <p:spPr>
          <a:xfrm>
            <a:off x="1509541" y="-21898"/>
            <a:ext cx="9172917" cy="10106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normAutofit/>
          </a:bodyPr>
          <a:lstStyle/>
          <a:p>
            <a:pPr defTabSz="369689">
              <a:defRPr sz="6300">
                <a:solidFill>
                  <a:srgbClr val="000000"/>
                </a:solidFill>
              </a:defRPr>
            </a:pPr>
            <a:r>
              <a:rPr lang="en-US" sz="3150" dirty="0">
                <a:solidFill>
                  <a:srgbClr val="00B0F0"/>
                </a:solidFill>
                <a:latin typeface="Comic Sans MS" panose="030F0702030302020204" pitchFamily="66" charset="0"/>
              </a:rPr>
              <a:t>2016</a:t>
            </a:r>
            <a:r>
              <a:rPr lang="en-US" sz="3150" dirty="0">
                <a:solidFill>
                  <a:srgbClr val="00B0F0"/>
                </a:solidFill>
                <a:latin typeface="Comic Sans MS" panose="030F0702030302020204" pitchFamily="66" charset="0"/>
                <a:sym typeface="Wingdings" panose="05000000000000000000" pitchFamily="2" charset="2"/>
              </a:rPr>
              <a:t></a:t>
            </a:r>
            <a:r>
              <a:rPr sz="3150" dirty="0">
                <a:solidFill>
                  <a:srgbClr val="00B0F0"/>
                </a:solidFill>
                <a:latin typeface="Comic Sans MS" panose="030F0702030302020204" pitchFamily="66" charset="0"/>
              </a:rPr>
              <a:t>P</a:t>
            </a:r>
            <a:r>
              <a:rPr lang="en-US" sz="3150" dirty="0">
                <a:solidFill>
                  <a:srgbClr val="00B0F0"/>
                </a:solidFill>
                <a:latin typeface="Comic Sans MS" panose="030F0702030302020204" pitchFamily="66" charset="0"/>
              </a:rPr>
              <a:t>ico</a:t>
            </a:r>
            <a:r>
              <a:rPr sz="3150" dirty="0">
                <a:solidFill>
                  <a:srgbClr val="00B0F0"/>
                </a:solidFill>
                <a:latin typeface="Comic Sans MS" panose="030F0702030302020204" pitchFamily="66" charset="0"/>
              </a:rPr>
              <a:t>S</a:t>
            </a:r>
            <a:r>
              <a:rPr lang="en-US" sz="3150" dirty="0">
                <a:solidFill>
                  <a:srgbClr val="00B0F0"/>
                </a:solidFill>
                <a:latin typeface="Comic Sans MS" panose="030F0702030302020204" pitchFamily="66" charset="0"/>
              </a:rPr>
              <a:t>ec</a:t>
            </a:r>
            <a:r>
              <a:rPr sz="3150" dirty="0">
                <a:solidFill>
                  <a:srgbClr val="00B0F0"/>
                </a:solidFill>
                <a:latin typeface="Comic Sans MS" panose="030F0702030302020204" pitchFamily="66" charset="0"/>
              </a:rPr>
              <a:t> </a:t>
            </a:r>
            <a:r>
              <a:rPr lang="en-US" sz="3150" dirty="0">
                <a:solidFill>
                  <a:srgbClr val="00B0F0"/>
                </a:solidFill>
                <a:latin typeface="Comic Sans MS" panose="030F0702030302020204" pitchFamily="66" charset="0"/>
                <a:sym typeface="Helvetica Neue UltraLight"/>
              </a:rPr>
              <a:t>p</a:t>
            </a:r>
            <a:r>
              <a:rPr sz="3150" dirty="0">
                <a:solidFill>
                  <a:srgbClr val="00B0F0"/>
                </a:solidFill>
                <a:latin typeface="Comic Sans MS" panose="030F0702030302020204" pitchFamily="66" charset="0"/>
                <a:ea typeface="Helvetica Neue UltraLight"/>
                <a:cs typeface="Helvetica Neue UltraLight"/>
                <a:sym typeface="Helvetica Neue UltraLight"/>
              </a:rPr>
              <a:t>recise timing with Micromegas</a:t>
            </a:r>
            <a:endParaRPr lang="en-US" sz="3150" dirty="0">
              <a:solidFill>
                <a:srgbClr val="00B0F0"/>
              </a:solidFill>
              <a:latin typeface="Comic Sans MS" panose="030F0702030302020204" pitchFamily="66" charset="0"/>
              <a:ea typeface="Helvetica Neue UltraLight"/>
              <a:cs typeface="Helvetica Neue UltraLight"/>
              <a:sym typeface="Helvetica Neue UltraLight"/>
            </a:endParaRPr>
          </a:p>
        </p:txBody>
      </p:sp>
      <p:sp>
        <p:nvSpPr>
          <p:cNvPr id="167" name="Photocathode…"/>
          <p:cNvSpPr txBox="1"/>
          <p:nvPr/>
        </p:nvSpPr>
        <p:spPr>
          <a:xfrm>
            <a:off x="313204" y="3559401"/>
            <a:ext cx="2090416" cy="5491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p>
            <a:pPr defTabSz="410766">
              <a:defRPr sz="3100" b="1">
                <a:solidFill>
                  <a:srgbClr val="00882B"/>
                </a:solidFill>
                <a:latin typeface="Helvetica"/>
                <a:ea typeface="Helvetica"/>
                <a:cs typeface="Helvetica"/>
                <a:sym typeface="Helvetica"/>
              </a:defRPr>
            </a:pPr>
            <a:r>
              <a:rPr sz="1550"/>
              <a:t>Photocathode</a:t>
            </a:r>
          </a:p>
          <a:p>
            <a:pPr defTabSz="410766">
              <a:defRPr sz="3100">
                <a:solidFill>
                  <a:srgbClr val="00882B"/>
                </a:solidFill>
                <a:latin typeface="Helvetica Light"/>
                <a:ea typeface="Helvetica Light"/>
                <a:cs typeface="Helvetica Light"/>
                <a:sym typeface="Helvetica Light"/>
              </a:defRPr>
            </a:pPr>
            <a:r>
              <a:rPr sz="1550"/>
              <a:t>(3 nm Cr + 18 nm CsI)</a:t>
            </a:r>
          </a:p>
        </p:txBody>
      </p:sp>
      <p:sp>
        <p:nvSpPr>
          <p:cNvPr id="168" name="Cherenkov radiator…"/>
          <p:cNvSpPr txBox="1"/>
          <p:nvPr/>
        </p:nvSpPr>
        <p:spPr>
          <a:xfrm>
            <a:off x="313204" y="2987465"/>
            <a:ext cx="3449714" cy="5491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p>
            <a:pPr defTabSz="410766">
              <a:defRPr sz="3100" b="1">
                <a:solidFill>
                  <a:srgbClr val="000000"/>
                </a:solidFill>
                <a:latin typeface="Helvetica"/>
                <a:ea typeface="Helvetica"/>
                <a:cs typeface="Helvetica"/>
                <a:sym typeface="Helvetica"/>
              </a:defRPr>
            </a:pPr>
            <a:r>
              <a:rPr sz="1550"/>
              <a:t>Cherenkov radiator</a:t>
            </a:r>
          </a:p>
          <a:p>
            <a:pPr defTabSz="410766">
              <a:defRPr sz="3100">
                <a:solidFill>
                  <a:srgbClr val="000000"/>
                </a:solidFill>
                <a:latin typeface="Helvetica Light"/>
                <a:ea typeface="Helvetica Light"/>
                <a:cs typeface="Helvetica Light"/>
                <a:sym typeface="Helvetica Light"/>
              </a:defRPr>
            </a:pPr>
            <a:r>
              <a:rPr sz="1550"/>
              <a:t>(3 mm MgF</a:t>
            </a:r>
            <a:r>
              <a:rPr sz="1550" baseline="-5999"/>
              <a:t>2</a:t>
            </a:r>
            <a:r>
              <a:rPr sz="1550"/>
              <a:t>)</a:t>
            </a:r>
          </a:p>
        </p:txBody>
      </p:sp>
      <p:sp>
        <p:nvSpPr>
          <p:cNvPr id="169" name="Micromegas…"/>
          <p:cNvSpPr txBox="1"/>
          <p:nvPr/>
        </p:nvSpPr>
        <p:spPr>
          <a:xfrm>
            <a:off x="313204" y="4616747"/>
            <a:ext cx="2003848" cy="5491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p>
            <a:pPr defTabSz="410766">
              <a:defRPr sz="3100" b="1">
                <a:solidFill>
                  <a:srgbClr val="000000"/>
                </a:solidFill>
                <a:latin typeface="Helvetica"/>
                <a:ea typeface="Helvetica"/>
                <a:cs typeface="Helvetica"/>
                <a:sym typeface="Helvetica"/>
              </a:defRPr>
            </a:pPr>
            <a:r>
              <a:rPr sz="1550"/>
              <a:t>Micromegas</a:t>
            </a:r>
          </a:p>
          <a:p>
            <a:pPr defTabSz="410766">
              <a:defRPr sz="3100">
                <a:solidFill>
                  <a:srgbClr val="000000"/>
                </a:solidFill>
                <a:latin typeface="Helvetica Light"/>
                <a:ea typeface="Helvetica Light"/>
                <a:cs typeface="Helvetica Light"/>
                <a:sym typeface="Helvetica Light"/>
              </a:defRPr>
            </a:pPr>
            <a:r>
              <a:rPr sz="1550"/>
              <a:t>(Amplification)</a:t>
            </a:r>
          </a:p>
        </p:txBody>
      </p:sp>
      <p:sp>
        <p:nvSpPr>
          <p:cNvPr id="170" name="Drift gap…"/>
          <p:cNvSpPr txBox="1"/>
          <p:nvPr/>
        </p:nvSpPr>
        <p:spPr>
          <a:xfrm>
            <a:off x="313204" y="4079308"/>
            <a:ext cx="2003848" cy="5491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p>
            <a:pPr defTabSz="410766">
              <a:defRPr sz="3100" b="1">
                <a:solidFill>
                  <a:srgbClr val="000000"/>
                </a:solidFill>
                <a:latin typeface="Helvetica"/>
                <a:ea typeface="Helvetica"/>
                <a:cs typeface="Helvetica"/>
                <a:sym typeface="Helvetica"/>
              </a:defRPr>
            </a:pPr>
            <a:r>
              <a:rPr sz="1550"/>
              <a:t>Drift gap</a:t>
            </a:r>
          </a:p>
          <a:p>
            <a:pPr defTabSz="410766">
              <a:defRPr sz="3100">
                <a:solidFill>
                  <a:srgbClr val="000000"/>
                </a:solidFill>
                <a:latin typeface="Helvetica Light"/>
                <a:ea typeface="Helvetica Light"/>
                <a:cs typeface="Helvetica Light"/>
                <a:sym typeface="Helvetica Light"/>
              </a:defRPr>
            </a:pPr>
            <a:r>
              <a:rPr sz="1550"/>
              <a:t>(Pre-amplification)</a:t>
            </a:r>
          </a:p>
        </p:txBody>
      </p:sp>
      <p:grpSp>
        <p:nvGrpSpPr>
          <p:cNvPr id="173" name="Group"/>
          <p:cNvGrpSpPr/>
          <p:nvPr/>
        </p:nvGrpSpPr>
        <p:grpSpPr>
          <a:xfrm>
            <a:off x="2333935" y="2375190"/>
            <a:ext cx="5098445" cy="3604115"/>
            <a:chOff x="0" y="0"/>
            <a:chExt cx="10196887" cy="7208229"/>
          </a:xfrm>
        </p:grpSpPr>
        <p:pic>
          <p:nvPicPr>
            <p:cNvPr id="171" name="Screenshot 2020-02-17 at 12.31.15.png" descr="Screenshot 2020-02-17 at 12.31.15.png"/>
            <p:cNvPicPr>
              <a:picLocks noChangeAspect="1"/>
            </p:cNvPicPr>
            <p:nvPr/>
          </p:nvPicPr>
          <p:blipFill>
            <a:blip r:embed="rId3"/>
            <a:srcRect l="17684" t="13794" r="14927"/>
            <a:stretch>
              <a:fillRect/>
            </a:stretch>
          </p:blipFill>
          <p:spPr>
            <a:xfrm>
              <a:off x="0" y="0"/>
              <a:ext cx="10196888" cy="7208229"/>
            </a:xfrm>
            <a:prstGeom prst="rect">
              <a:avLst/>
            </a:prstGeom>
            <a:ln w="12700" cap="flat">
              <a:noFill/>
              <a:miter lim="400000"/>
            </a:ln>
            <a:effectLst/>
          </p:spPr>
        </p:pic>
        <p:sp>
          <p:nvSpPr>
            <p:cNvPr id="172" name="Line"/>
            <p:cNvSpPr/>
            <p:nvPr/>
          </p:nvSpPr>
          <p:spPr>
            <a:xfrm>
              <a:off x="71936" y="2770787"/>
              <a:ext cx="10081726" cy="1"/>
            </a:xfrm>
            <a:prstGeom prst="line">
              <a:avLst/>
            </a:prstGeom>
            <a:noFill/>
            <a:ln w="127000" cap="flat">
              <a:solidFill>
                <a:srgbClr val="00882B"/>
              </a:solidFill>
              <a:prstDash val="solid"/>
              <a:miter lim="400000"/>
            </a:ln>
            <a:effectLst/>
          </p:spPr>
          <p:txBody>
            <a:bodyPr wrap="square" lIns="35719" tIns="35719" rIns="35719" bIns="35719" numCol="1" anchor="ctr">
              <a:noAutofit/>
            </a:bodyPr>
            <a:lstStyle/>
            <a:p>
              <a:pPr defTabSz="410766">
                <a:defRPr sz="3200">
                  <a:solidFill>
                    <a:srgbClr val="000000"/>
                  </a:solidFill>
                  <a:latin typeface="Helvetica Light"/>
                  <a:ea typeface="Helvetica Light"/>
                  <a:cs typeface="Helvetica Light"/>
                  <a:sym typeface="Helvetica Light"/>
                </a:defRPr>
              </a:pPr>
              <a:endParaRPr sz="1600"/>
            </a:p>
          </p:txBody>
        </p:sp>
      </p:grpSp>
      <p:sp>
        <p:nvSpPr>
          <p:cNvPr id="174" name="Gas mixture: 80% Ne + 10% C2H6 + 10% CF4…"/>
          <p:cNvSpPr txBox="1"/>
          <p:nvPr/>
        </p:nvSpPr>
        <p:spPr>
          <a:xfrm>
            <a:off x="277099" y="5709273"/>
            <a:ext cx="4520121" cy="8569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p>
            <a:pPr defTabSz="410766">
              <a:defRPr sz="3400">
                <a:solidFill>
                  <a:srgbClr val="000000"/>
                </a:solidFill>
                <a:latin typeface="Helvetica"/>
                <a:ea typeface="Helvetica"/>
                <a:cs typeface="Helvetica"/>
                <a:sym typeface="Helvetica"/>
              </a:defRPr>
            </a:pPr>
            <a:endParaRPr sz="1700"/>
          </a:p>
          <a:p>
            <a:pPr defTabSz="410766">
              <a:defRPr sz="3400">
                <a:solidFill>
                  <a:srgbClr val="000000"/>
                </a:solidFill>
                <a:latin typeface="Helvetica"/>
                <a:ea typeface="Helvetica"/>
                <a:cs typeface="Helvetica"/>
                <a:sym typeface="Helvetica"/>
              </a:defRPr>
            </a:pPr>
            <a:r>
              <a:rPr sz="1700"/>
              <a:t>Gas mixture: 80% Ne + 10% C</a:t>
            </a:r>
            <a:r>
              <a:rPr sz="1700" baseline="-5999"/>
              <a:t>2</a:t>
            </a:r>
            <a:r>
              <a:rPr sz="1700"/>
              <a:t>H</a:t>
            </a:r>
            <a:r>
              <a:rPr sz="1700" baseline="-5999"/>
              <a:t>6</a:t>
            </a:r>
            <a:r>
              <a:rPr sz="1700"/>
              <a:t> + 10% CF</a:t>
            </a:r>
            <a:r>
              <a:rPr sz="1700" baseline="-5999"/>
              <a:t>4</a:t>
            </a:r>
            <a:r>
              <a:rPr sz="1700"/>
              <a:t> </a:t>
            </a:r>
          </a:p>
          <a:p>
            <a:pPr defTabSz="410766">
              <a:defRPr sz="3400">
                <a:solidFill>
                  <a:srgbClr val="000000"/>
                </a:solidFill>
                <a:latin typeface="Helvetica"/>
                <a:ea typeface="Helvetica"/>
                <a:cs typeface="Helvetica"/>
                <a:sym typeface="Helvetica"/>
              </a:defRPr>
            </a:pPr>
            <a:r>
              <a:rPr sz="1700"/>
              <a:t>(COMPASS gas)</a:t>
            </a:r>
          </a:p>
        </p:txBody>
      </p:sp>
      <p:sp>
        <p:nvSpPr>
          <p:cNvPr id="175" name="PICOSEC: Charged particle timing at sub-25 picosecond precision with a Micromegas based detector J. Bortfeldt et. al. (RD51-PICOSEC collaboration), NIM A (903), 2018, https://doi.org/10.1016/j.nima.2018.04.033"/>
          <p:cNvSpPr txBox="1"/>
          <p:nvPr/>
        </p:nvSpPr>
        <p:spPr>
          <a:xfrm>
            <a:off x="505600" y="1463048"/>
            <a:ext cx="7267953" cy="11031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p>
            <a:pPr defTabSz="410766">
              <a:defRPr sz="3400">
                <a:solidFill>
                  <a:srgbClr val="0365C0"/>
                </a:solidFill>
                <a:latin typeface="Helvetica"/>
                <a:ea typeface="Helvetica"/>
                <a:cs typeface="Helvetica"/>
                <a:sym typeface="Helvetica"/>
              </a:defRPr>
            </a:pPr>
            <a:r>
              <a:rPr sz="1700" b="1" dirty="0"/>
              <a:t>PICOSEC: Charged particle timing at sub-25 picosecond precision with a Micromegas based detector</a:t>
            </a:r>
            <a:br>
              <a:rPr sz="1700" dirty="0"/>
            </a:br>
            <a:r>
              <a:rPr sz="1650" dirty="0"/>
              <a:t>J. Bortfeldt et. al. (RD51-PICOSEC collaboration), NIM A (903), 2018, </a:t>
            </a:r>
            <a:r>
              <a:rPr sz="1650" u="sng" dirty="0">
                <a:hlinkClick r:id="rId4"/>
              </a:rPr>
              <a:t>https://doi.org/10.1016/j.nima.2018.04.033</a:t>
            </a:r>
          </a:p>
        </p:txBody>
      </p:sp>
      <p:sp>
        <p:nvSpPr>
          <p:cNvPr id="176" name="X. Wang et al., Study of DLC photocathode for PICOSEC detector, RD51 collaboration meeting, October 2018"/>
          <p:cNvSpPr txBox="1"/>
          <p:nvPr/>
        </p:nvSpPr>
        <p:spPr>
          <a:xfrm>
            <a:off x="140244" y="6677395"/>
            <a:ext cx="4793831" cy="1875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lvl1pPr algn="just" defTabSz="821531">
              <a:defRPr sz="1500">
                <a:solidFill>
                  <a:srgbClr val="53585F"/>
                </a:solidFill>
                <a:latin typeface="Helvetica Light"/>
                <a:ea typeface="Helvetica Light"/>
                <a:cs typeface="Helvetica Light"/>
                <a:sym typeface="Helvetica Light"/>
              </a:defRPr>
            </a:lvl1pPr>
          </a:lstStyle>
          <a:p>
            <a:r>
              <a:rPr sz="750"/>
              <a:t>X. Wang et al., Study of DLC photocathode for PICOSEC detector, RD51 collaboration meeting, October 2018 </a:t>
            </a:r>
          </a:p>
        </p:txBody>
      </p:sp>
      <p:pic>
        <p:nvPicPr>
          <p:cNvPr id="177" name="page1image50326496.jpg" descr="page1image50326496.jpg"/>
          <p:cNvPicPr>
            <a:picLocks noChangeAspect="1"/>
          </p:cNvPicPr>
          <p:nvPr/>
        </p:nvPicPr>
        <p:blipFill>
          <a:blip r:embed="rId5"/>
          <a:stretch>
            <a:fillRect/>
          </a:stretch>
        </p:blipFill>
        <p:spPr>
          <a:xfrm>
            <a:off x="9117376" y="1586543"/>
            <a:ext cx="1043779" cy="1010643"/>
          </a:xfrm>
          <a:prstGeom prst="rect">
            <a:avLst/>
          </a:prstGeom>
          <a:ln w="12700">
            <a:miter lim="400000"/>
          </a:ln>
        </p:spPr>
      </p:pic>
      <p:sp>
        <p:nvSpPr>
          <p:cNvPr id="178" name="Line"/>
          <p:cNvSpPr/>
          <p:nvPr/>
        </p:nvSpPr>
        <p:spPr>
          <a:xfrm>
            <a:off x="7440344" y="3790958"/>
            <a:ext cx="333209" cy="1"/>
          </a:xfrm>
          <a:prstGeom prst="line">
            <a:avLst/>
          </a:prstGeom>
          <a:ln w="50800">
            <a:solidFill>
              <a:srgbClr val="00882B"/>
            </a:solidFill>
            <a:miter lim="400000"/>
            <a:headEnd type="triangle"/>
          </a:ln>
        </p:spPr>
        <p:txBody>
          <a:bodyPr lIns="35719" tIns="35719" rIns="35719" bIns="35719" anchor="ctr"/>
          <a:lstStyle/>
          <a:p>
            <a:pPr defTabSz="410766">
              <a:defRPr sz="3200">
                <a:solidFill>
                  <a:srgbClr val="000000"/>
                </a:solidFill>
                <a:latin typeface="Helvetica Light"/>
                <a:ea typeface="Helvetica Light"/>
                <a:cs typeface="Helvetica Light"/>
                <a:sym typeface="Helvetica Light"/>
              </a:defRPr>
            </a:pPr>
            <a:endParaRPr sz="1600"/>
          </a:p>
        </p:txBody>
      </p:sp>
      <p:sp>
        <p:nvSpPr>
          <p:cNvPr id="179" name="Schematic not drawn to scale"/>
          <p:cNvSpPr txBox="1"/>
          <p:nvPr/>
        </p:nvSpPr>
        <p:spPr>
          <a:xfrm>
            <a:off x="148040" y="6452712"/>
            <a:ext cx="1774525" cy="2337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lgn="l" defTabSz="821531">
              <a:defRPr sz="2100">
                <a:solidFill>
                  <a:srgbClr val="53585F"/>
                </a:solidFill>
                <a:latin typeface="Helvetica Light"/>
                <a:ea typeface="Helvetica Light"/>
                <a:cs typeface="Helvetica Light"/>
                <a:sym typeface="Helvetica Light"/>
              </a:defRPr>
            </a:lvl1pPr>
          </a:lstStyle>
          <a:p>
            <a:r>
              <a:rPr sz="1050"/>
              <a:t>Schematic not drawn to scale</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Slide Number"/>
          <p:cNvSpPr txBox="1">
            <a:spLocks noGrp="1"/>
          </p:cNvSpPr>
          <p:nvPr>
            <p:ph type="sldNum" sz="quarter" idx="4294967295"/>
          </p:nvPr>
        </p:nvSpPr>
        <p:spPr>
          <a:xfrm>
            <a:off x="10949976" y="6467177"/>
            <a:ext cx="361951" cy="133648"/>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vert="horz" lIns="35719" tIns="35719" rIns="35719" bIns="35719" rtlCol="0" anchor="t"/>
          <a:lstStyle>
            <a:lvl1pPr defTabSz="410766">
              <a:defRPr sz="1200">
                <a:latin typeface="Helvetica Light"/>
                <a:ea typeface="Helvetica Light"/>
                <a:cs typeface="Helvetica Light"/>
                <a:sym typeface="Helvetica Light"/>
              </a:defRPr>
            </a:lvl1pPr>
          </a:lstStyle>
          <a:p>
            <a:fld id="{86CB4B4D-7CA3-9044-876B-883B54F8677D}" type="slidenum">
              <a:rPr/>
              <a:t>28</a:t>
            </a:fld>
            <a:endParaRPr dirty="0"/>
          </a:p>
        </p:txBody>
      </p:sp>
      <p:sp>
        <p:nvSpPr>
          <p:cNvPr id="182" name="Picosec detector modules"/>
          <p:cNvSpPr txBox="1"/>
          <p:nvPr/>
        </p:nvSpPr>
        <p:spPr>
          <a:xfrm>
            <a:off x="3089708" y="567356"/>
            <a:ext cx="5798189" cy="10106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normAutofit/>
          </a:bodyPr>
          <a:lstStyle>
            <a:lvl1pPr algn="l" defTabSz="821531">
              <a:defRPr sz="7000">
                <a:solidFill>
                  <a:srgbClr val="000000"/>
                </a:solidFill>
              </a:defRPr>
            </a:lvl1pPr>
          </a:lstStyle>
          <a:p>
            <a:r>
              <a:rPr sz="3500" dirty="0" err="1">
                <a:solidFill>
                  <a:srgbClr val="00B0F0"/>
                </a:solidFill>
                <a:latin typeface="Comic Sans MS" panose="030F0702030302020204" pitchFamily="66" charset="0"/>
              </a:rPr>
              <a:t>P</a:t>
            </a:r>
            <a:r>
              <a:rPr lang="en-US" sz="3500" dirty="0" err="1">
                <a:solidFill>
                  <a:srgbClr val="00B0F0"/>
                </a:solidFill>
                <a:latin typeface="Comic Sans MS" panose="030F0702030302020204" pitchFamily="66" charset="0"/>
              </a:rPr>
              <a:t>icoSec</a:t>
            </a:r>
            <a:r>
              <a:rPr sz="3500" dirty="0">
                <a:solidFill>
                  <a:srgbClr val="00B0F0"/>
                </a:solidFill>
                <a:latin typeface="Comic Sans MS" panose="030F0702030302020204" pitchFamily="66" charset="0"/>
              </a:rPr>
              <a:t> detector modules</a:t>
            </a:r>
          </a:p>
        </p:txBody>
      </p:sp>
      <p:sp>
        <p:nvSpPr>
          <p:cNvPr id="183" name="Text"/>
          <p:cNvSpPr txBox="1"/>
          <p:nvPr/>
        </p:nvSpPr>
        <p:spPr>
          <a:xfrm>
            <a:off x="944630" y="2120787"/>
            <a:ext cx="91372" cy="359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lgn="l" defTabSz="457200">
              <a:lnSpc>
                <a:spcPts val="2800"/>
              </a:lnSpc>
              <a:defRPr sz="1200">
                <a:solidFill>
                  <a:srgbClr val="000000"/>
                </a:solidFill>
                <a:latin typeface="Times Roman"/>
                <a:ea typeface="Times Roman"/>
                <a:cs typeface="Times Roman"/>
                <a:sym typeface="Times Roman"/>
              </a:defRPr>
            </a:lvl1pPr>
          </a:lstStyle>
          <a:p>
            <a:r>
              <a:rPr sz="600"/>
              <a:t> </a:t>
            </a:r>
          </a:p>
        </p:txBody>
      </p:sp>
      <p:sp>
        <p:nvSpPr>
          <p:cNvPr id="185" name="Text"/>
          <p:cNvSpPr txBox="1"/>
          <p:nvPr/>
        </p:nvSpPr>
        <p:spPr>
          <a:xfrm>
            <a:off x="1936750" y="644549"/>
            <a:ext cx="91372" cy="359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lgn="l" defTabSz="457200">
              <a:lnSpc>
                <a:spcPts val="2800"/>
              </a:lnSpc>
              <a:defRPr sz="1200">
                <a:solidFill>
                  <a:srgbClr val="000000"/>
                </a:solidFill>
                <a:latin typeface="Times Roman"/>
                <a:ea typeface="Times Roman"/>
                <a:cs typeface="Times Roman"/>
                <a:sym typeface="Times Roman"/>
              </a:defRPr>
            </a:lvl1pPr>
          </a:lstStyle>
          <a:p>
            <a:r>
              <a:rPr sz="600"/>
              <a:t> </a:t>
            </a:r>
          </a:p>
        </p:txBody>
      </p:sp>
      <p:pic>
        <p:nvPicPr>
          <p:cNvPr id="186" name="singlePadPicoSecInner.png" descr="singlePadPicoSecInner.png"/>
          <p:cNvPicPr>
            <a:picLocks noChangeAspect="1"/>
          </p:cNvPicPr>
          <p:nvPr/>
        </p:nvPicPr>
        <p:blipFill>
          <a:blip r:embed="rId2"/>
          <a:srcRect t="8014" b="36473"/>
          <a:stretch>
            <a:fillRect/>
          </a:stretch>
        </p:blipFill>
        <p:spPr>
          <a:xfrm>
            <a:off x="346201" y="2455627"/>
            <a:ext cx="3545718" cy="2624395"/>
          </a:xfrm>
          <a:prstGeom prst="rect">
            <a:avLst/>
          </a:prstGeom>
          <a:ln w="12700">
            <a:miter lim="400000"/>
          </a:ln>
        </p:spPr>
      </p:pic>
      <p:pic>
        <p:nvPicPr>
          <p:cNvPr id="187" name="multiPadInner2.png" descr="multiPadInner2.png"/>
          <p:cNvPicPr>
            <a:picLocks noChangeAspect="1"/>
          </p:cNvPicPr>
          <p:nvPr/>
        </p:nvPicPr>
        <p:blipFill>
          <a:blip r:embed="rId3"/>
          <a:stretch>
            <a:fillRect/>
          </a:stretch>
        </p:blipFill>
        <p:spPr>
          <a:xfrm rot="16200000">
            <a:off x="4413348" y="2300583"/>
            <a:ext cx="2624395" cy="2934482"/>
          </a:xfrm>
          <a:prstGeom prst="rect">
            <a:avLst/>
          </a:prstGeom>
          <a:ln w="12700">
            <a:miter lim="400000"/>
          </a:ln>
        </p:spPr>
      </p:pic>
      <p:sp>
        <p:nvSpPr>
          <p:cNvPr id="188" name="Single pad (2016)…"/>
          <p:cNvSpPr txBox="1"/>
          <p:nvPr/>
        </p:nvSpPr>
        <p:spPr>
          <a:xfrm>
            <a:off x="1522679" y="5450998"/>
            <a:ext cx="2228510" cy="48203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lstStyle/>
          <a:p>
            <a:pPr defTabSz="292100">
              <a:defRPr sz="2100" b="1">
                <a:solidFill>
                  <a:srgbClr val="000000"/>
                </a:solidFill>
                <a:latin typeface="Helvetica"/>
                <a:ea typeface="Helvetica"/>
                <a:cs typeface="Helvetica"/>
                <a:sym typeface="Helvetica"/>
              </a:defRPr>
            </a:pPr>
            <a:r>
              <a:rPr sz="1050" dirty="0"/>
              <a:t>Single pad (2016)</a:t>
            </a:r>
          </a:p>
          <a:p>
            <a:pPr defTabSz="292100">
              <a:defRPr sz="2100">
                <a:solidFill>
                  <a:srgbClr val="000000"/>
                </a:solidFill>
                <a:latin typeface="Helvetica Light"/>
                <a:ea typeface="Helvetica Light"/>
                <a:cs typeface="Helvetica Light"/>
                <a:sym typeface="Helvetica Light"/>
              </a:defRPr>
            </a:pPr>
            <a:r>
              <a:rPr lang="en-US" sz="1050" dirty="0"/>
              <a:t>Pads </a:t>
            </a:r>
            <a:r>
              <a:rPr sz="1050" dirty="0"/>
              <a:t>⌀1 cm</a:t>
            </a:r>
          </a:p>
        </p:txBody>
      </p:sp>
      <p:sp>
        <p:nvSpPr>
          <p:cNvPr id="189" name="Multi pad (2017)…"/>
          <p:cNvSpPr txBox="1"/>
          <p:nvPr/>
        </p:nvSpPr>
        <p:spPr>
          <a:xfrm>
            <a:off x="5107785" y="5431242"/>
            <a:ext cx="2228510" cy="513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lstStyle/>
          <a:p>
            <a:pPr defTabSz="292100">
              <a:defRPr sz="2100" b="1">
                <a:solidFill>
                  <a:srgbClr val="000000"/>
                </a:solidFill>
                <a:latin typeface="Helvetica"/>
                <a:ea typeface="Helvetica"/>
                <a:cs typeface="Helvetica"/>
                <a:sym typeface="Helvetica"/>
              </a:defRPr>
            </a:pPr>
            <a:r>
              <a:rPr sz="1050" dirty="0"/>
              <a:t>Multi pad (2017)</a:t>
            </a:r>
          </a:p>
          <a:p>
            <a:pPr defTabSz="292100">
              <a:defRPr sz="2100">
                <a:solidFill>
                  <a:srgbClr val="000000"/>
                </a:solidFill>
                <a:latin typeface="Helvetica Light"/>
                <a:ea typeface="Helvetica Light"/>
                <a:cs typeface="Helvetica Light"/>
                <a:sym typeface="Helvetica Light"/>
              </a:defRPr>
            </a:pPr>
            <a:r>
              <a:rPr lang="en-US" sz="1050" dirty="0"/>
              <a:t>Pads </a:t>
            </a:r>
            <a:r>
              <a:rPr sz="1050" dirty="0"/>
              <a:t>⬡ 1 cm</a:t>
            </a:r>
          </a:p>
        </p:txBody>
      </p:sp>
      <p:sp>
        <p:nvSpPr>
          <p:cNvPr id="190" name="10x10 module…"/>
          <p:cNvSpPr txBox="1"/>
          <p:nvPr/>
        </p:nvSpPr>
        <p:spPr>
          <a:xfrm>
            <a:off x="8692891" y="5443096"/>
            <a:ext cx="2228510" cy="4899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lstStyle/>
          <a:p>
            <a:pPr defTabSz="292100">
              <a:defRPr sz="2100" b="1">
                <a:solidFill>
                  <a:srgbClr val="000000"/>
                </a:solidFill>
                <a:latin typeface="Helvetica"/>
                <a:ea typeface="Helvetica"/>
                <a:cs typeface="Helvetica"/>
                <a:sym typeface="Helvetica"/>
              </a:defRPr>
            </a:pPr>
            <a:r>
              <a:rPr sz="1050" dirty="0"/>
              <a:t>10x10 module</a:t>
            </a:r>
            <a:r>
              <a:rPr lang="en-US" sz="1050" dirty="0"/>
              <a:t> (2022)</a:t>
            </a:r>
            <a:endParaRPr sz="1050" dirty="0"/>
          </a:p>
          <a:p>
            <a:pPr defTabSz="292100">
              <a:defRPr sz="2100">
                <a:solidFill>
                  <a:srgbClr val="000000"/>
                </a:solidFill>
                <a:latin typeface="Helvetica Light"/>
                <a:ea typeface="Helvetica Light"/>
                <a:cs typeface="Helvetica Light"/>
                <a:sym typeface="Helvetica Light"/>
              </a:defRPr>
            </a:pPr>
            <a:r>
              <a:rPr lang="en-US" sz="1250" dirty="0"/>
              <a:t>Pads </a:t>
            </a:r>
            <a:r>
              <a:rPr sz="1250" dirty="0"/>
              <a:t>□</a:t>
            </a:r>
            <a:r>
              <a:rPr sz="1050" dirty="0"/>
              <a:t> 1 cm</a:t>
            </a:r>
          </a:p>
        </p:txBody>
      </p:sp>
      <p:sp>
        <p:nvSpPr>
          <p:cNvPr id="191" name="Text"/>
          <p:cNvSpPr txBox="1"/>
          <p:nvPr/>
        </p:nvSpPr>
        <p:spPr>
          <a:xfrm>
            <a:off x="808867" y="3143537"/>
            <a:ext cx="91372" cy="359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lgn="l" defTabSz="457200">
              <a:lnSpc>
                <a:spcPts val="2800"/>
              </a:lnSpc>
              <a:defRPr sz="1200">
                <a:solidFill>
                  <a:srgbClr val="000000"/>
                </a:solidFill>
                <a:latin typeface="Times Roman"/>
                <a:ea typeface="Times Roman"/>
                <a:cs typeface="Times Roman"/>
                <a:sym typeface="Times Roman"/>
              </a:defRPr>
            </a:lvl1pPr>
          </a:lstStyle>
          <a:p>
            <a:r>
              <a:rPr sz="600"/>
              <a:t> </a:t>
            </a:r>
          </a:p>
        </p:txBody>
      </p:sp>
      <p:sp>
        <p:nvSpPr>
          <p:cNvPr id="192" name="Text"/>
          <p:cNvSpPr txBox="1"/>
          <p:nvPr/>
        </p:nvSpPr>
        <p:spPr>
          <a:xfrm>
            <a:off x="8692891" y="1577999"/>
            <a:ext cx="91372" cy="359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lgn="l" defTabSz="457200">
              <a:lnSpc>
                <a:spcPts val="2800"/>
              </a:lnSpc>
              <a:defRPr sz="1200">
                <a:solidFill>
                  <a:srgbClr val="000000"/>
                </a:solidFill>
                <a:latin typeface="Times Roman"/>
                <a:ea typeface="Times Roman"/>
                <a:cs typeface="Times Roman"/>
                <a:sym typeface="Times Roman"/>
              </a:defRPr>
            </a:lvl1pPr>
          </a:lstStyle>
          <a:p>
            <a:r>
              <a:rPr sz="600"/>
              <a:t> </a:t>
            </a:r>
          </a:p>
        </p:txBody>
      </p:sp>
      <p:sp>
        <p:nvSpPr>
          <p:cNvPr id="193" name="Text"/>
          <p:cNvSpPr txBox="1"/>
          <p:nvPr/>
        </p:nvSpPr>
        <p:spPr>
          <a:xfrm>
            <a:off x="366532" y="997788"/>
            <a:ext cx="91372" cy="359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lgn="l" defTabSz="457200">
              <a:lnSpc>
                <a:spcPts val="2800"/>
              </a:lnSpc>
              <a:defRPr sz="1200">
                <a:solidFill>
                  <a:srgbClr val="000000"/>
                </a:solidFill>
                <a:latin typeface="Times Roman"/>
                <a:ea typeface="Times Roman"/>
                <a:cs typeface="Times Roman"/>
                <a:sym typeface="Times Roman"/>
              </a:defRPr>
            </a:lvl1pPr>
          </a:lstStyle>
          <a:p>
            <a:r>
              <a:rPr sz="600"/>
              <a:t> </a:t>
            </a:r>
          </a:p>
        </p:txBody>
      </p:sp>
      <p:pic>
        <p:nvPicPr>
          <p:cNvPr id="3" name="Picture 2" descr="A square device with small squares on it&#10;&#10;Description automatically generated">
            <a:extLst>
              <a:ext uri="{FF2B5EF4-FFF2-40B4-BE49-F238E27FC236}">
                <a16:creationId xmlns:a16="http://schemas.microsoft.com/office/drawing/2014/main" id="{A123531F-81AB-6B33-115D-D7768C5C7EF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19166" y="2441255"/>
            <a:ext cx="3499194" cy="2624395"/>
          </a:xfrm>
          <a:prstGeom prst="rect">
            <a:avLst/>
          </a:prstGeom>
        </p:spPr>
      </p:pic>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657F69E0-C4B0-4BEC-A689-4F8D877F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crystal lattice grid">
            <a:extLst>
              <a:ext uri="{FF2B5EF4-FFF2-40B4-BE49-F238E27FC236}">
                <a16:creationId xmlns:a16="http://schemas.microsoft.com/office/drawing/2014/main" id="{9FA15F6C-1763-FB86-BB3C-7626B9765B15}"/>
              </a:ext>
            </a:extLst>
          </p:cNvPr>
          <p:cNvPicPr>
            <a:picLocks noChangeAspect="1"/>
          </p:cNvPicPr>
          <p:nvPr/>
        </p:nvPicPr>
        <p:blipFill rotWithShape="1">
          <a:blip r:embed="rId2">
            <a:alphaModFix amt="50000"/>
          </a:blip>
          <a:srcRect l="25"/>
          <a:stretch/>
        </p:blipFill>
        <p:spPr>
          <a:xfrm>
            <a:off x="3070" y="10"/>
            <a:ext cx="12188930" cy="6857990"/>
          </a:xfrm>
          <a:prstGeom prst="rect">
            <a:avLst/>
          </a:prstGeom>
        </p:spPr>
      </p:pic>
      <p:sp>
        <p:nvSpPr>
          <p:cNvPr id="2" name="Title 1"/>
          <p:cNvSpPr>
            <a:spLocks noGrp="1"/>
          </p:cNvSpPr>
          <p:nvPr>
            <p:ph type="title"/>
          </p:nvPr>
        </p:nvSpPr>
        <p:spPr>
          <a:xfrm>
            <a:off x="995560" y="368484"/>
            <a:ext cx="10197831" cy="4000139"/>
          </a:xfrm>
        </p:spPr>
        <p:txBody>
          <a:bodyPr vert="horz" lIns="91440" tIns="45720" rIns="91440" bIns="45720" rtlCol="0" anchor="b">
            <a:normAutofit fontScale="90000"/>
          </a:bodyPr>
          <a:lstStyle/>
          <a:p>
            <a:pPr algn="ctr"/>
            <a:r>
              <a:rPr lang="en-US" sz="2100" dirty="0">
                <a:solidFill>
                  <a:schemeClr val="bg1"/>
                </a:solidFill>
                <a:latin typeface="Comic Sans MS" panose="030F0702030302020204" pitchFamily="66" charset="0"/>
              </a:rPr>
              <a:t>Conclusion</a:t>
            </a:r>
            <a:br>
              <a:rPr lang="en-US" sz="2100" dirty="0">
                <a:solidFill>
                  <a:schemeClr val="bg1"/>
                </a:solidFill>
                <a:latin typeface="Comic Sans MS" panose="030F0702030302020204" pitchFamily="66" charset="0"/>
              </a:rPr>
            </a:br>
            <a:br>
              <a:rPr lang="en-US" sz="2100" dirty="0">
                <a:solidFill>
                  <a:schemeClr val="bg1"/>
                </a:solidFill>
                <a:latin typeface="Comic Sans MS" panose="030F0702030302020204" pitchFamily="66" charset="0"/>
              </a:rPr>
            </a:br>
            <a:r>
              <a:rPr lang="en-US" sz="2100" dirty="0">
                <a:solidFill>
                  <a:schemeClr val="bg1"/>
                </a:solidFill>
                <a:latin typeface="Comic Sans MS" panose="030F0702030302020204" pitchFamily="66" charset="0"/>
              </a:rPr>
              <a:t>Yannis have triggered nearly all the major MM improvements  </a:t>
            </a:r>
            <a:br>
              <a:rPr lang="en-US" sz="2100" dirty="0">
                <a:solidFill>
                  <a:schemeClr val="bg1"/>
                </a:solidFill>
                <a:latin typeface="Comic Sans MS" panose="030F0702030302020204" pitchFamily="66" charset="0"/>
              </a:rPr>
            </a:br>
            <a:br>
              <a:rPr lang="en-US" sz="2100" dirty="0">
                <a:solidFill>
                  <a:schemeClr val="bg1"/>
                </a:solidFill>
                <a:latin typeface="Comic Sans MS" panose="030F0702030302020204" pitchFamily="66" charset="0"/>
              </a:rPr>
            </a:br>
            <a:r>
              <a:rPr lang="en-US" sz="2100" dirty="0">
                <a:solidFill>
                  <a:schemeClr val="bg1"/>
                </a:solidFill>
                <a:latin typeface="Comic Sans MS" panose="030F0702030302020204" pitchFamily="66" charset="0"/>
              </a:rPr>
              <a:t>There is now a solution for nearly all applications:</a:t>
            </a:r>
            <a:br>
              <a:rPr lang="en-US" sz="2100" dirty="0">
                <a:solidFill>
                  <a:schemeClr val="bg1"/>
                </a:solidFill>
                <a:latin typeface="Comic Sans MS" panose="030F0702030302020204" pitchFamily="66" charset="0"/>
              </a:rPr>
            </a:br>
            <a:br>
              <a:rPr lang="en-US" sz="2100" dirty="0">
                <a:solidFill>
                  <a:schemeClr val="bg1"/>
                </a:solidFill>
                <a:latin typeface="Comic Sans MS" panose="030F0702030302020204" pitchFamily="66" charset="0"/>
              </a:rPr>
            </a:br>
            <a:r>
              <a:rPr lang="en-US" sz="2100" dirty="0">
                <a:solidFill>
                  <a:schemeClr val="bg1"/>
                </a:solidFill>
                <a:latin typeface="Comic Sans MS" panose="030F0702030302020204" pitchFamily="66" charset="0"/>
              </a:rPr>
              <a:t>large size, shape, protection , rate , space resolution, mass production , time resolution etc.</a:t>
            </a:r>
            <a:br>
              <a:rPr lang="en-US" sz="2100" dirty="0">
                <a:solidFill>
                  <a:schemeClr val="bg1"/>
                </a:solidFill>
                <a:latin typeface="Comic Sans MS" panose="030F0702030302020204" pitchFamily="66" charset="0"/>
              </a:rPr>
            </a:br>
            <a:br>
              <a:rPr lang="en-US" sz="2100" dirty="0">
                <a:solidFill>
                  <a:schemeClr val="bg1"/>
                </a:solidFill>
                <a:latin typeface="Comic Sans MS" panose="030F0702030302020204" pitchFamily="66" charset="0"/>
              </a:rPr>
            </a:br>
            <a:r>
              <a:rPr lang="en-US" sz="2100" dirty="0">
                <a:solidFill>
                  <a:schemeClr val="bg1"/>
                </a:solidFill>
                <a:latin typeface="Comic Sans MS" panose="030F0702030302020204" pitchFamily="66" charset="0"/>
              </a:rPr>
              <a:t>Yannis could you help us to face our last problem :</a:t>
            </a:r>
            <a:br>
              <a:rPr lang="en-US" sz="2100" dirty="0">
                <a:solidFill>
                  <a:schemeClr val="bg1"/>
                </a:solidFill>
                <a:latin typeface="Comic Sans MS" panose="030F0702030302020204" pitchFamily="66" charset="0"/>
              </a:rPr>
            </a:br>
            <a:br>
              <a:rPr lang="en-US" sz="2100" dirty="0">
                <a:solidFill>
                  <a:schemeClr val="bg1"/>
                </a:solidFill>
                <a:latin typeface="Comic Sans MS" panose="030F0702030302020204" pitchFamily="66" charset="0"/>
              </a:rPr>
            </a:br>
            <a:r>
              <a:rPr lang="en-US" sz="2100" dirty="0">
                <a:solidFill>
                  <a:schemeClr val="bg1"/>
                </a:solidFill>
                <a:latin typeface="Comic Sans MS" panose="030F0702030302020204" pitchFamily="66" charset="0"/>
              </a:rPr>
              <a:t>Improving the robustness of photocathode layers for precise timing detectors</a:t>
            </a:r>
            <a:br>
              <a:rPr lang="en-US" sz="2100" dirty="0">
                <a:solidFill>
                  <a:schemeClr val="bg1"/>
                </a:solidFill>
                <a:latin typeface="Comic Sans MS" panose="030F0702030302020204" pitchFamily="66" charset="0"/>
              </a:rPr>
            </a:br>
            <a:br>
              <a:rPr lang="en-US" sz="2100" dirty="0">
                <a:solidFill>
                  <a:schemeClr val="bg1"/>
                </a:solidFill>
                <a:latin typeface="Comic Sans MS" panose="030F0702030302020204" pitchFamily="66" charset="0"/>
              </a:rPr>
            </a:br>
            <a:endParaRPr lang="en-US" sz="2100" dirty="0">
              <a:solidFill>
                <a:schemeClr val="bg1"/>
              </a:solidFill>
              <a:latin typeface="Comic Sans MS" panose="030F0702030302020204" pitchFamily="66" charset="0"/>
            </a:endParaRPr>
          </a:p>
        </p:txBody>
      </p:sp>
      <p:sp>
        <p:nvSpPr>
          <p:cNvPr id="16" name="sketchy line">
            <a:extLst>
              <a:ext uri="{FF2B5EF4-FFF2-40B4-BE49-F238E27FC236}">
                <a16:creationId xmlns:a16="http://schemas.microsoft.com/office/drawing/2014/main" id="{9F6380B4-6A1C-481E-8408-B4E6C75B9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368623"/>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rgbClr val="FFFFFF">
              <a:alpha val="75000"/>
            </a:srgbClr>
          </a:solidFill>
          <a:ln w="44450" cap="rnd">
            <a:solidFill>
              <a:schemeClr val="bg1">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Espace réservé du numéro de diapositive 2">
            <a:extLst>
              <a:ext uri="{FF2B5EF4-FFF2-40B4-BE49-F238E27FC236}">
                <a16:creationId xmlns:a16="http://schemas.microsoft.com/office/drawing/2014/main" id="{0609352E-257B-4446-BE06-3B833DF2D16A}"/>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defRPr/>
            </a:pPr>
            <a:fld id="{7D6EAFFE-9915-4141-8F16-2160B8C26952}" type="slidenum">
              <a:rPr lang="en-US">
                <a:solidFill>
                  <a:srgbClr val="FFFFFF"/>
                </a:solidFill>
                <a:latin typeface="Calibri" panose="020F0502020204030204"/>
              </a:rPr>
              <a:pPr>
                <a:spcAft>
                  <a:spcPts val="600"/>
                </a:spcAft>
                <a:defRPr/>
              </a:pPr>
              <a:t>29</a:t>
            </a:fld>
            <a:endParaRPr lang="en-US">
              <a:solidFill>
                <a:srgbClr val="FFFFFF"/>
              </a:solidFill>
              <a:latin typeface="Calibri" panose="020F0502020204030204"/>
            </a:endParaRPr>
          </a:p>
        </p:txBody>
      </p:sp>
    </p:spTree>
    <p:extLst>
      <p:ext uri="{BB962C8B-B14F-4D97-AF65-F5344CB8AC3E}">
        <p14:creationId xmlns:p14="http://schemas.microsoft.com/office/powerpoint/2010/main" val="3623755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950" y="315755"/>
            <a:ext cx="10454087" cy="1325563"/>
          </a:xfrm>
        </p:spPr>
        <p:txBody>
          <a:bodyPr>
            <a:normAutofit/>
          </a:bodyPr>
          <a:lstStyle/>
          <a:p>
            <a:pPr algn="ctr"/>
            <a:r>
              <a:rPr lang="en-US" sz="3200" dirty="0">
                <a:solidFill>
                  <a:srgbClr val="00B0F0"/>
                </a:solidFill>
                <a:latin typeface="Comic Sans MS" panose="030F0702030302020204" pitchFamily="66" charset="0"/>
              </a:rPr>
              <a:t> 1997</a:t>
            </a:r>
            <a:r>
              <a:rPr lang="en-US" sz="3200" dirty="0">
                <a:solidFill>
                  <a:srgbClr val="00B0F0"/>
                </a:solidFill>
                <a:latin typeface="Comic Sans MS" panose="030F0702030302020204" pitchFamily="66" charset="0"/>
                <a:sym typeface="Wingdings" panose="05000000000000000000" pitchFamily="2" charset="2"/>
              </a:rPr>
              <a:t></a:t>
            </a:r>
            <a:r>
              <a:rPr lang="en-US" sz="3200" dirty="0">
                <a:solidFill>
                  <a:srgbClr val="00B0F0"/>
                </a:solidFill>
                <a:latin typeface="Comic Sans MS" panose="030F0702030302020204" pitchFamily="66" charset="0"/>
              </a:rPr>
              <a:t>Micromegas (Yannis)</a:t>
            </a:r>
            <a:r>
              <a:rPr lang="en-US" dirty="0">
                <a:solidFill>
                  <a:srgbClr val="00B0F0"/>
                </a:solidFill>
                <a:latin typeface="Comic Sans MS" panose="030F0702030302020204" pitchFamily="66" charset="0"/>
              </a:rPr>
              <a:t> </a:t>
            </a:r>
            <a:br>
              <a:rPr lang="en-US" dirty="0">
                <a:solidFill>
                  <a:srgbClr val="00B0F0"/>
                </a:solidFill>
                <a:latin typeface="Comic Sans MS" panose="030F0702030302020204" pitchFamily="66" charset="0"/>
              </a:rPr>
            </a:br>
            <a:endParaRPr lang="fr-CH" dirty="0">
              <a:solidFill>
                <a:srgbClr val="00B0F0"/>
              </a:solidFill>
              <a:latin typeface="Comic Sans MS" panose="030F0702030302020204" pitchFamily="66" charset="0"/>
            </a:endParaRPr>
          </a:p>
        </p:txBody>
      </p:sp>
      <p:pic>
        <p:nvPicPr>
          <p:cNvPr id="5" name="Picture 21"/>
          <p:cNvPicPr>
            <a:picLocks noGrp="1" noChangeAspect="1" noChangeArrowheads="1"/>
          </p:cNvPicPr>
          <p:nvPr>
            <p:ph idx="1"/>
          </p:nvPr>
        </p:nvPicPr>
        <p:blipFill>
          <a:blip r:embed="rId2" cstate="print"/>
          <a:srcRect/>
          <a:stretch>
            <a:fillRect/>
          </a:stretch>
        </p:blipFill>
        <p:spPr bwMode="auto">
          <a:xfrm>
            <a:off x="1784522" y="2058849"/>
            <a:ext cx="5644647" cy="3294284"/>
          </a:xfrm>
          <a:prstGeom prst="rect">
            <a:avLst/>
          </a:prstGeom>
          <a:noFill/>
          <a:ln w="28575" algn="ctr">
            <a:solidFill>
              <a:schemeClr val="tx1"/>
            </a:solidFill>
            <a:miter lim="800000"/>
            <a:headEnd/>
            <a:tailEnd/>
          </a:ln>
        </p:spPr>
      </p:pic>
      <p:sp>
        <p:nvSpPr>
          <p:cNvPr id="3" name="Slide Number Placeholder 2"/>
          <p:cNvSpPr>
            <a:spLocks noGrp="1"/>
          </p:cNvSpPr>
          <p:nvPr>
            <p:ph type="sldNum" sz="quarter" idx="12"/>
          </p:nvPr>
        </p:nvSpPr>
        <p:spPr/>
        <p:txBody>
          <a:bodyPr/>
          <a:lstStyle/>
          <a:p>
            <a:fld id="{270D5762-9FA2-4D88-B8FF-9E302EEF6FFE}" type="slidenum">
              <a:rPr lang="fr-CH" smtClean="0"/>
              <a:t>3</a:t>
            </a:fld>
            <a:endParaRPr lang="fr-CH"/>
          </a:p>
        </p:txBody>
      </p:sp>
      <p:pic>
        <p:nvPicPr>
          <p:cNvPr id="29" name="Image 3" descr="cernpeople8_10-02.jpg">
            <a:extLst>
              <a:ext uri="{FF2B5EF4-FFF2-40B4-BE49-F238E27FC236}">
                <a16:creationId xmlns:a16="http://schemas.microsoft.com/office/drawing/2014/main" id="{B0EAF824-B185-3DAD-D1C1-87ED783FD476}"/>
              </a:ext>
            </a:extLst>
          </p:cNvPr>
          <p:cNvPicPr>
            <a:picLocks noChangeAspect="1"/>
          </p:cNvPicPr>
          <p:nvPr/>
        </p:nvPicPr>
        <p:blipFill rotWithShape="1">
          <a:blip r:embed="rId3" cstate="print"/>
          <a:srcRect r="-2" b="2653"/>
          <a:stretch/>
        </p:blipFill>
        <p:spPr>
          <a:xfrm>
            <a:off x="8093572" y="2550827"/>
            <a:ext cx="2405656" cy="1756346"/>
          </a:xfrm>
          <a:custGeom>
            <a:avLst/>
            <a:gdLst/>
            <a:ahLst/>
            <a:cxnLst/>
            <a:rect l="l" t="t" r="r" b="b"/>
            <a:pathLst>
              <a:path w="8279548" h="6044817">
                <a:moveTo>
                  <a:pt x="8670" y="3353401"/>
                </a:moveTo>
                <a:lnTo>
                  <a:pt x="9145" y="3371492"/>
                </a:lnTo>
                <a:cubicBezTo>
                  <a:pt x="9699" y="3387565"/>
                  <a:pt x="10447" y="3405952"/>
                  <a:pt x="11359" y="3425479"/>
                </a:cubicBezTo>
                <a:lnTo>
                  <a:pt x="12840" y="3453616"/>
                </a:lnTo>
                <a:lnTo>
                  <a:pt x="10088" y="3453505"/>
                </a:lnTo>
                <a:cubicBezTo>
                  <a:pt x="-1786" y="3446192"/>
                  <a:pt x="-2668" y="3413238"/>
                  <a:pt x="4780" y="3369666"/>
                </a:cubicBezTo>
                <a:close/>
                <a:moveTo>
                  <a:pt x="8372" y="3312218"/>
                </a:moveTo>
                <a:cubicBezTo>
                  <a:pt x="8874" y="3309151"/>
                  <a:pt x="9584" y="3310642"/>
                  <a:pt x="10474" y="3315559"/>
                </a:cubicBezTo>
                <a:lnTo>
                  <a:pt x="13062" y="3335036"/>
                </a:lnTo>
                <a:lnTo>
                  <a:pt x="8670" y="3353401"/>
                </a:lnTo>
                <a:lnTo>
                  <a:pt x="8092" y="3331389"/>
                </a:lnTo>
                <a:cubicBezTo>
                  <a:pt x="7953" y="3321118"/>
                  <a:pt x="8037" y="3314336"/>
                  <a:pt x="8372" y="3312218"/>
                </a:cubicBezTo>
                <a:close/>
                <a:moveTo>
                  <a:pt x="7241326" y="1569777"/>
                </a:moveTo>
                <a:cubicBezTo>
                  <a:pt x="7223035" y="1582267"/>
                  <a:pt x="7204746" y="1594758"/>
                  <a:pt x="7186456" y="1607248"/>
                </a:cubicBezTo>
                <a:cubicBezTo>
                  <a:pt x="7196717" y="1604126"/>
                  <a:pt x="7207869" y="1601003"/>
                  <a:pt x="7218575" y="1597880"/>
                </a:cubicBezTo>
                <a:cubicBezTo>
                  <a:pt x="7227497" y="1590296"/>
                  <a:pt x="7236865" y="1583160"/>
                  <a:pt x="7245787" y="1575129"/>
                </a:cubicBezTo>
                <a:cubicBezTo>
                  <a:pt x="7244449" y="1573345"/>
                  <a:pt x="7242665" y="1571561"/>
                  <a:pt x="7241326" y="1569777"/>
                </a:cubicBezTo>
                <a:close/>
                <a:moveTo>
                  <a:pt x="6913001" y="943907"/>
                </a:moveTo>
                <a:cubicBezTo>
                  <a:pt x="6803262" y="1018851"/>
                  <a:pt x="6693523" y="1094241"/>
                  <a:pt x="6583784" y="1169185"/>
                </a:cubicBezTo>
                <a:cubicBezTo>
                  <a:pt x="6585569" y="1170969"/>
                  <a:pt x="6586907" y="1172754"/>
                  <a:pt x="6588692" y="1174538"/>
                </a:cubicBezTo>
                <a:cubicBezTo>
                  <a:pt x="6709136" y="1111193"/>
                  <a:pt x="6822890" y="1040710"/>
                  <a:pt x="6913001" y="943907"/>
                </a:cubicBezTo>
                <a:close/>
                <a:moveTo>
                  <a:pt x="7619780" y="253"/>
                </a:moveTo>
                <a:cubicBezTo>
                  <a:pt x="7623962" y="-472"/>
                  <a:pt x="7628088" y="197"/>
                  <a:pt x="7631657" y="4435"/>
                </a:cubicBezTo>
                <a:cubicBezTo>
                  <a:pt x="7637902" y="11572"/>
                  <a:pt x="7632550" y="20049"/>
                  <a:pt x="7628088" y="26294"/>
                </a:cubicBezTo>
                <a:cubicBezTo>
                  <a:pt x="7620059" y="37446"/>
                  <a:pt x="7612921" y="48152"/>
                  <a:pt x="7609799" y="61535"/>
                </a:cubicBezTo>
                <a:cubicBezTo>
                  <a:pt x="7607569" y="70457"/>
                  <a:pt x="7605337" y="80271"/>
                  <a:pt x="7611583" y="86962"/>
                </a:cubicBezTo>
                <a:cubicBezTo>
                  <a:pt x="7637456" y="115512"/>
                  <a:pt x="7618720" y="128895"/>
                  <a:pt x="7596416" y="144062"/>
                </a:cubicBezTo>
                <a:cubicBezTo>
                  <a:pt x="7565636" y="164583"/>
                  <a:pt x="7553591" y="194916"/>
                  <a:pt x="7560728" y="231050"/>
                </a:cubicBezTo>
                <a:cubicBezTo>
                  <a:pt x="7563405" y="245772"/>
                  <a:pt x="7561621" y="254693"/>
                  <a:pt x="7543330" y="254247"/>
                </a:cubicBezTo>
                <a:cubicBezTo>
                  <a:pt x="7536194" y="254247"/>
                  <a:pt x="7534409" y="259155"/>
                  <a:pt x="7531732" y="264507"/>
                </a:cubicBezTo>
                <a:cubicBezTo>
                  <a:pt x="7474633" y="390752"/>
                  <a:pt x="7392105" y="501383"/>
                  <a:pt x="7295303" y="603092"/>
                </a:cubicBezTo>
                <a:cubicBezTo>
                  <a:pt x="7216791" y="685620"/>
                  <a:pt x="7130248" y="760117"/>
                  <a:pt x="7040584" y="832385"/>
                </a:cubicBezTo>
                <a:cubicBezTo>
                  <a:pt x="7037908" y="834615"/>
                  <a:pt x="7035231" y="837291"/>
                  <a:pt x="7033892" y="841752"/>
                </a:cubicBezTo>
                <a:cubicBezTo>
                  <a:pt x="7076271" y="832831"/>
                  <a:pt x="7112851" y="814540"/>
                  <a:pt x="7148093" y="794021"/>
                </a:cubicBezTo>
                <a:cubicBezTo>
                  <a:pt x="7241772" y="739597"/>
                  <a:pt x="7320730" y="669114"/>
                  <a:pt x="7400581" y="599969"/>
                </a:cubicBezTo>
                <a:cubicBezTo>
                  <a:pt x="7449206" y="557591"/>
                  <a:pt x="7499167" y="516550"/>
                  <a:pt x="7552699" y="479079"/>
                </a:cubicBezTo>
                <a:cubicBezTo>
                  <a:pt x="7561621" y="472833"/>
                  <a:pt x="7567866" y="464803"/>
                  <a:pt x="7574111" y="456774"/>
                </a:cubicBezTo>
                <a:cubicBezTo>
                  <a:pt x="7577680" y="452313"/>
                  <a:pt x="7582140" y="448298"/>
                  <a:pt x="7589278" y="450083"/>
                </a:cubicBezTo>
                <a:cubicBezTo>
                  <a:pt x="7598201" y="452313"/>
                  <a:pt x="7599092" y="459004"/>
                  <a:pt x="7599985" y="465696"/>
                </a:cubicBezTo>
                <a:cubicBezTo>
                  <a:pt x="7602661" y="487108"/>
                  <a:pt x="7596862" y="506290"/>
                  <a:pt x="7585709" y="524580"/>
                </a:cubicBezTo>
                <a:cubicBezTo>
                  <a:pt x="7556713" y="571419"/>
                  <a:pt x="7513889" y="607553"/>
                  <a:pt x="7469725" y="641903"/>
                </a:cubicBezTo>
                <a:cubicBezTo>
                  <a:pt x="7412626" y="686066"/>
                  <a:pt x="7357310" y="732014"/>
                  <a:pt x="7306902" y="782422"/>
                </a:cubicBezTo>
                <a:cubicBezTo>
                  <a:pt x="7303333" y="785991"/>
                  <a:pt x="7296642" y="788221"/>
                  <a:pt x="7298872" y="798481"/>
                </a:cubicBezTo>
                <a:cubicBezTo>
                  <a:pt x="7330544" y="774838"/>
                  <a:pt x="7360433" y="751642"/>
                  <a:pt x="7390767" y="729336"/>
                </a:cubicBezTo>
                <a:cubicBezTo>
                  <a:pt x="7420655" y="707032"/>
                  <a:pt x="7450990" y="684727"/>
                  <a:pt x="7480878" y="662869"/>
                </a:cubicBezTo>
                <a:cubicBezTo>
                  <a:pt x="7488016" y="657516"/>
                  <a:pt x="7495599" y="649932"/>
                  <a:pt x="7505859" y="656624"/>
                </a:cubicBezTo>
                <a:cubicBezTo>
                  <a:pt x="7516565" y="663315"/>
                  <a:pt x="7515227" y="674467"/>
                  <a:pt x="7512550" y="683389"/>
                </a:cubicBezTo>
                <a:cubicBezTo>
                  <a:pt x="7504075" y="709708"/>
                  <a:pt x="7489353" y="732905"/>
                  <a:pt x="7469725" y="753426"/>
                </a:cubicBezTo>
                <a:cubicBezTo>
                  <a:pt x="7402812" y="821232"/>
                  <a:pt x="7325638" y="879670"/>
                  <a:pt x="7253816" y="943015"/>
                </a:cubicBezTo>
                <a:cubicBezTo>
                  <a:pt x="7215006" y="977365"/>
                  <a:pt x="7179319" y="1013945"/>
                  <a:pt x="7145415" y="1051862"/>
                </a:cubicBezTo>
                <a:cubicBezTo>
                  <a:pt x="7137832" y="1060338"/>
                  <a:pt x="7138279" y="1068368"/>
                  <a:pt x="7140509" y="1078182"/>
                </a:cubicBezTo>
                <a:cubicBezTo>
                  <a:pt x="7149430" y="1117885"/>
                  <a:pt x="7135602" y="1131267"/>
                  <a:pt x="7090992" y="1123684"/>
                </a:cubicBezTo>
                <a:cubicBezTo>
                  <a:pt x="7077164" y="1121452"/>
                  <a:pt x="7067796" y="1123684"/>
                  <a:pt x="7059320" y="1133051"/>
                </a:cubicBezTo>
                <a:cubicBezTo>
                  <a:pt x="6956718" y="1249035"/>
                  <a:pt x="6835381" y="1346730"/>
                  <a:pt x="6702891" y="1433718"/>
                </a:cubicBezTo>
                <a:cubicBezTo>
                  <a:pt x="6648914" y="1468959"/>
                  <a:pt x="6593152" y="1502417"/>
                  <a:pt x="6536499" y="1533643"/>
                </a:cubicBezTo>
                <a:cubicBezTo>
                  <a:pt x="6536499" y="1535873"/>
                  <a:pt x="6536499" y="1538551"/>
                  <a:pt x="6536499" y="1540781"/>
                </a:cubicBezTo>
                <a:cubicBezTo>
                  <a:pt x="6536945" y="1543903"/>
                  <a:pt x="6537391" y="1545687"/>
                  <a:pt x="6537836" y="1548365"/>
                </a:cubicBezTo>
                <a:cubicBezTo>
                  <a:pt x="6617688" y="1500186"/>
                  <a:pt x="6696646" y="1450670"/>
                  <a:pt x="6773821" y="1398477"/>
                </a:cubicBezTo>
                <a:cubicBezTo>
                  <a:pt x="6983038" y="1257066"/>
                  <a:pt x="7182888" y="1105393"/>
                  <a:pt x="7385860" y="957290"/>
                </a:cubicBezTo>
                <a:cubicBezTo>
                  <a:pt x="7454112" y="907327"/>
                  <a:pt x="7508089" y="843536"/>
                  <a:pt x="7569650" y="787329"/>
                </a:cubicBezTo>
                <a:cubicBezTo>
                  <a:pt x="7610691" y="749857"/>
                  <a:pt x="7649948" y="710601"/>
                  <a:pt x="7697679" y="679821"/>
                </a:cubicBezTo>
                <a:cubicBezTo>
                  <a:pt x="7717307" y="667330"/>
                  <a:pt x="7737827" y="656177"/>
                  <a:pt x="7764147" y="659300"/>
                </a:cubicBezTo>
                <a:cubicBezTo>
                  <a:pt x="7774407" y="660639"/>
                  <a:pt x="7786005" y="663315"/>
                  <a:pt x="7789574" y="674913"/>
                </a:cubicBezTo>
                <a:cubicBezTo>
                  <a:pt x="7792698" y="686512"/>
                  <a:pt x="7783329" y="691865"/>
                  <a:pt x="7774853" y="696771"/>
                </a:cubicBezTo>
                <a:cubicBezTo>
                  <a:pt x="7772623" y="698110"/>
                  <a:pt x="7770392" y="699895"/>
                  <a:pt x="7768162" y="699895"/>
                </a:cubicBezTo>
                <a:cubicBezTo>
                  <a:pt x="7725783" y="702571"/>
                  <a:pt x="7715969" y="736474"/>
                  <a:pt x="7695894" y="761010"/>
                </a:cubicBezTo>
                <a:cubicBezTo>
                  <a:pt x="7689649" y="768593"/>
                  <a:pt x="7689203" y="776177"/>
                  <a:pt x="7695894" y="785098"/>
                </a:cubicBezTo>
                <a:cubicBezTo>
                  <a:pt x="7707940" y="801157"/>
                  <a:pt x="7699463" y="808295"/>
                  <a:pt x="7683404" y="812756"/>
                </a:cubicBezTo>
                <a:cubicBezTo>
                  <a:pt x="7667345" y="817217"/>
                  <a:pt x="7649948" y="818555"/>
                  <a:pt x="7632550" y="828816"/>
                </a:cubicBezTo>
                <a:cubicBezTo>
                  <a:pt x="7660207" y="837291"/>
                  <a:pt x="7679389" y="828370"/>
                  <a:pt x="7697233" y="817217"/>
                </a:cubicBezTo>
                <a:cubicBezTo>
                  <a:pt x="7737382" y="792682"/>
                  <a:pt x="7763254" y="756548"/>
                  <a:pt x="7787790" y="719522"/>
                </a:cubicBezTo>
                <a:cubicBezTo>
                  <a:pt x="7792698" y="712385"/>
                  <a:pt x="7796712" y="704355"/>
                  <a:pt x="7803403" y="698556"/>
                </a:cubicBezTo>
                <a:cubicBezTo>
                  <a:pt x="7815894" y="686958"/>
                  <a:pt x="7829277" y="685620"/>
                  <a:pt x="7844443" y="699895"/>
                </a:cubicBezTo>
                <a:cubicBezTo>
                  <a:pt x="7864518" y="718631"/>
                  <a:pt x="7871655" y="717292"/>
                  <a:pt x="7878347" y="693204"/>
                </a:cubicBezTo>
                <a:cubicBezTo>
                  <a:pt x="7887269" y="660639"/>
                  <a:pt x="7907343" y="637888"/>
                  <a:pt x="7941692" y="625844"/>
                </a:cubicBezTo>
                <a:cubicBezTo>
                  <a:pt x="7948829" y="623166"/>
                  <a:pt x="7956413" y="619597"/>
                  <a:pt x="7963996" y="625397"/>
                </a:cubicBezTo>
                <a:cubicBezTo>
                  <a:pt x="7972026" y="632089"/>
                  <a:pt x="7966674" y="638779"/>
                  <a:pt x="7963551" y="645026"/>
                </a:cubicBezTo>
                <a:cubicBezTo>
                  <a:pt x="7959090" y="654840"/>
                  <a:pt x="7953737" y="664653"/>
                  <a:pt x="7949722" y="674913"/>
                </a:cubicBezTo>
                <a:cubicBezTo>
                  <a:pt x="7942584" y="691419"/>
                  <a:pt x="7941245" y="708817"/>
                  <a:pt x="7954628" y="724876"/>
                </a:cubicBezTo>
                <a:cubicBezTo>
                  <a:pt x="7964443" y="736474"/>
                  <a:pt x="7963551" y="744058"/>
                  <a:pt x="7950614" y="752087"/>
                </a:cubicBezTo>
                <a:cubicBezTo>
                  <a:pt x="7909127" y="777069"/>
                  <a:pt x="7882808" y="809634"/>
                  <a:pt x="7897083" y="860488"/>
                </a:cubicBezTo>
                <a:cubicBezTo>
                  <a:pt x="7899313" y="867626"/>
                  <a:pt x="7896636" y="874764"/>
                  <a:pt x="7888161" y="874317"/>
                </a:cubicBezTo>
                <a:cubicBezTo>
                  <a:pt x="7869425" y="872979"/>
                  <a:pt x="7866303" y="884578"/>
                  <a:pt x="7860949" y="896622"/>
                </a:cubicBezTo>
                <a:cubicBezTo>
                  <a:pt x="7808757" y="1012160"/>
                  <a:pt x="7733367" y="1112977"/>
                  <a:pt x="7646379" y="1207549"/>
                </a:cubicBezTo>
                <a:cubicBezTo>
                  <a:pt x="7560282" y="1301229"/>
                  <a:pt x="7463480" y="1385094"/>
                  <a:pt x="7360433" y="1465391"/>
                </a:cubicBezTo>
                <a:cubicBezTo>
                  <a:pt x="7389429" y="1462714"/>
                  <a:pt x="7426901" y="1446209"/>
                  <a:pt x="7463034" y="1427027"/>
                </a:cubicBezTo>
                <a:cubicBezTo>
                  <a:pt x="7558498" y="1375726"/>
                  <a:pt x="7637011" y="1306135"/>
                  <a:pt x="7716861" y="1237883"/>
                </a:cubicBezTo>
                <a:cubicBezTo>
                  <a:pt x="7772623" y="1190151"/>
                  <a:pt x="7827046" y="1141081"/>
                  <a:pt x="7889500" y="1100040"/>
                </a:cubicBezTo>
                <a:cubicBezTo>
                  <a:pt x="7896636" y="1095579"/>
                  <a:pt x="7901544" y="1089780"/>
                  <a:pt x="7905559" y="1082642"/>
                </a:cubicBezTo>
                <a:cubicBezTo>
                  <a:pt x="7909127" y="1076397"/>
                  <a:pt x="7914481" y="1070598"/>
                  <a:pt x="7923848" y="1073274"/>
                </a:cubicBezTo>
                <a:cubicBezTo>
                  <a:pt x="7933216" y="1076397"/>
                  <a:pt x="7934109" y="1084427"/>
                  <a:pt x="7934109" y="1091565"/>
                </a:cubicBezTo>
                <a:cubicBezTo>
                  <a:pt x="7932770" y="1118330"/>
                  <a:pt x="7925186" y="1142419"/>
                  <a:pt x="7908682" y="1163831"/>
                </a:cubicBezTo>
                <a:cubicBezTo>
                  <a:pt x="7876563" y="1206657"/>
                  <a:pt x="7833738" y="1240114"/>
                  <a:pt x="7790913" y="1273570"/>
                </a:cubicBezTo>
                <a:cubicBezTo>
                  <a:pt x="7731582" y="1319518"/>
                  <a:pt x="7676712" y="1369481"/>
                  <a:pt x="7627197" y="1425243"/>
                </a:cubicBezTo>
                <a:cubicBezTo>
                  <a:pt x="7662883" y="1398031"/>
                  <a:pt x="7698572" y="1370372"/>
                  <a:pt x="7734705" y="1343161"/>
                </a:cubicBezTo>
                <a:cubicBezTo>
                  <a:pt x="7761917" y="1322641"/>
                  <a:pt x="7790020" y="1303012"/>
                  <a:pt x="7817678" y="1282938"/>
                </a:cubicBezTo>
                <a:cubicBezTo>
                  <a:pt x="7824370" y="1278032"/>
                  <a:pt x="7831507" y="1272679"/>
                  <a:pt x="7840874" y="1279370"/>
                </a:cubicBezTo>
                <a:cubicBezTo>
                  <a:pt x="7849351" y="1285169"/>
                  <a:pt x="7848012" y="1293645"/>
                  <a:pt x="7846228" y="1301675"/>
                </a:cubicBezTo>
                <a:cubicBezTo>
                  <a:pt x="7839537" y="1333347"/>
                  <a:pt x="7820801" y="1358774"/>
                  <a:pt x="7797604" y="1381525"/>
                </a:cubicBezTo>
                <a:cubicBezTo>
                  <a:pt x="7769501" y="1408737"/>
                  <a:pt x="7740058" y="1434611"/>
                  <a:pt x="7709724" y="1460484"/>
                </a:cubicBezTo>
                <a:cubicBezTo>
                  <a:pt x="7742288" y="1453346"/>
                  <a:pt x="7774853" y="1446209"/>
                  <a:pt x="7807418" y="1440410"/>
                </a:cubicBezTo>
                <a:cubicBezTo>
                  <a:pt x="7792698" y="1492156"/>
                  <a:pt x="7758348" y="1502417"/>
                  <a:pt x="7727568" y="1510446"/>
                </a:cubicBezTo>
                <a:cubicBezTo>
                  <a:pt x="7686080" y="1520706"/>
                  <a:pt x="7646379" y="1533643"/>
                  <a:pt x="7607122" y="1548365"/>
                </a:cubicBezTo>
                <a:cubicBezTo>
                  <a:pt x="7590617" y="1563085"/>
                  <a:pt x="7574111" y="1577361"/>
                  <a:pt x="7558052" y="1592527"/>
                </a:cubicBezTo>
                <a:cubicBezTo>
                  <a:pt x="7541546" y="1608141"/>
                  <a:pt x="7525933" y="1623754"/>
                  <a:pt x="7510320" y="1640259"/>
                </a:cubicBezTo>
                <a:cubicBezTo>
                  <a:pt x="7499167" y="1652303"/>
                  <a:pt x="7485785" y="1662564"/>
                  <a:pt x="7498721" y="1683084"/>
                </a:cubicBezTo>
                <a:cubicBezTo>
                  <a:pt x="7504521" y="1692452"/>
                  <a:pt x="7466603" y="1743307"/>
                  <a:pt x="7454558" y="1746429"/>
                </a:cubicBezTo>
                <a:cubicBezTo>
                  <a:pt x="7452773" y="1746875"/>
                  <a:pt x="7450990" y="1747322"/>
                  <a:pt x="7449652" y="1747322"/>
                </a:cubicBezTo>
                <a:cubicBezTo>
                  <a:pt x="7423777" y="1745538"/>
                  <a:pt x="7417978" y="1760705"/>
                  <a:pt x="7417532" y="1779887"/>
                </a:cubicBezTo>
                <a:cubicBezTo>
                  <a:pt x="7417087" y="1798622"/>
                  <a:pt x="7421547" y="1821819"/>
                  <a:pt x="7386306" y="1812451"/>
                </a:cubicBezTo>
                <a:cubicBezTo>
                  <a:pt x="7382291" y="1811559"/>
                  <a:pt x="7381399" y="1814235"/>
                  <a:pt x="7379615" y="1817358"/>
                </a:cubicBezTo>
                <a:cubicBezTo>
                  <a:pt x="7341251" y="1897208"/>
                  <a:pt x="7276567" y="1958770"/>
                  <a:pt x="7212776" y="2020331"/>
                </a:cubicBezTo>
                <a:cubicBezTo>
                  <a:pt x="7209207" y="2023454"/>
                  <a:pt x="7205638" y="2026576"/>
                  <a:pt x="7202070" y="2029699"/>
                </a:cubicBezTo>
                <a:cubicBezTo>
                  <a:pt x="7268983" y="2014086"/>
                  <a:pt x="7489800" y="1994011"/>
                  <a:pt x="7554483" y="2000703"/>
                </a:cubicBezTo>
                <a:cubicBezTo>
                  <a:pt x="7612029" y="2006502"/>
                  <a:pt x="7937231" y="1909254"/>
                  <a:pt x="8004591" y="1851708"/>
                </a:cubicBezTo>
                <a:cubicBezTo>
                  <a:pt x="8013959" y="1896763"/>
                  <a:pt x="7993885" y="1914606"/>
                  <a:pt x="7977825" y="1935127"/>
                </a:cubicBezTo>
                <a:cubicBezTo>
                  <a:pt x="7955075" y="1964123"/>
                  <a:pt x="7951506" y="1984644"/>
                  <a:pt x="7994331" y="2007840"/>
                </a:cubicBezTo>
                <a:cubicBezTo>
                  <a:pt x="8117007" y="2073862"/>
                  <a:pt x="8115669" y="2076092"/>
                  <a:pt x="8000576" y="2165757"/>
                </a:cubicBezTo>
                <a:cubicBezTo>
                  <a:pt x="7995223" y="2169772"/>
                  <a:pt x="7997900" y="2182708"/>
                  <a:pt x="7996561" y="2191631"/>
                </a:cubicBezTo>
                <a:cubicBezTo>
                  <a:pt x="8026450" y="2205014"/>
                  <a:pt x="8061691" y="2170218"/>
                  <a:pt x="8097378" y="2207690"/>
                </a:cubicBezTo>
                <a:cubicBezTo>
                  <a:pt x="7943477" y="2372298"/>
                  <a:pt x="7709277" y="2528878"/>
                  <a:pt x="7496937" y="2652445"/>
                </a:cubicBezTo>
                <a:cubicBezTo>
                  <a:pt x="7668683" y="2693040"/>
                  <a:pt x="7771731" y="2550290"/>
                  <a:pt x="7897975" y="2568579"/>
                </a:cubicBezTo>
                <a:cubicBezTo>
                  <a:pt x="7960875" y="2613189"/>
                  <a:pt x="7773515" y="2685456"/>
                  <a:pt x="7952398" y="2706423"/>
                </a:cubicBezTo>
                <a:cubicBezTo>
                  <a:pt x="7874778" y="2745678"/>
                  <a:pt x="7817232" y="2784043"/>
                  <a:pt x="7763701" y="2829098"/>
                </a:cubicBezTo>
                <a:cubicBezTo>
                  <a:pt x="7668683" y="2909841"/>
                  <a:pt x="7649948" y="2963373"/>
                  <a:pt x="7693664" y="3071773"/>
                </a:cubicBezTo>
                <a:cubicBezTo>
                  <a:pt x="7722660" y="3143148"/>
                  <a:pt x="7764593" y="3208723"/>
                  <a:pt x="7727568" y="3293927"/>
                </a:cubicBezTo>
                <a:cubicBezTo>
                  <a:pt x="7702141" y="3352365"/>
                  <a:pt x="7711954" y="3390729"/>
                  <a:pt x="7808311" y="3364409"/>
                </a:cubicBezTo>
                <a:cubicBezTo>
                  <a:pt x="7912249" y="3336306"/>
                  <a:pt x="7951506" y="3388945"/>
                  <a:pt x="7925186" y="3491100"/>
                </a:cubicBezTo>
                <a:cubicBezTo>
                  <a:pt x="7908235" y="3556676"/>
                  <a:pt x="7926079" y="3577197"/>
                  <a:pt x="7997454" y="3569613"/>
                </a:cubicBezTo>
                <a:cubicBezTo>
                  <a:pt x="8076413" y="3561136"/>
                  <a:pt x="8151355" y="3518312"/>
                  <a:pt x="8249050" y="3538832"/>
                </a:cubicBezTo>
                <a:cubicBezTo>
                  <a:pt x="8170985" y="3658385"/>
                  <a:pt x="8004145" y="3624482"/>
                  <a:pt x="7913142" y="3738236"/>
                </a:cubicBezTo>
                <a:cubicBezTo>
                  <a:pt x="8021543" y="3738682"/>
                  <a:pt x="8104516" y="3738236"/>
                  <a:pt x="8184813" y="3713254"/>
                </a:cubicBezTo>
                <a:cubicBezTo>
                  <a:pt x="8218270" y="3702995"/>
                  <a:pt x="8254850" y="3692735"/>
                  <a:pt x="8273586" y="3727083"/>
                </a:cubicBezTo>
                <a:cubicBezTo>
                  <a:pt x="8295890" y="3768570"/>
                  <a:pt x="8250389" y="3784184"/>
                  <a:pt x="8223177" y="3791767"/>
                </a:cubicBezTo>
                <a:cubicBezTo>
                  <a:pt x="8146449" y="3812734"/>
                  <a:pt x="8087564" y="3862249"/>
                  <a:pt x="8023773" y="3901059"/>
                </a:cubicBezTo>
                <a:cubicBezTo>
                  <a:pt x="7884146" y="3986264"/>
                  <a:pt x="7730689" y="4057192"/>
                  <a:pt x="7612475" y="4197266"/>
                </a:cubicBezTo>
                <a:cubicBezTo>
                  <a:pt x="7761024" y="4161579"/>
                  <a:pt x="7872102" y="4078159"/>
                  <a:pt x="8010390" y="4061208"/>
                </a:cubicBezTo>
                <a:cubicBezTo>
                  <a:pt x="7890391" y="4189236"/>
                  <a:pt x="7736489" y="4272656"/>
                  <a:pt x="7590617" y="4365889"/>
                </a:cubicBezTo>
                <a:cubicBezTo>
                  <a:pt x="7549130" y="4392209"/>
                  <a:pt x="7506751" y="4410052"/>
                  <a:pt x="7497384" y="4467153"/>
                </a:cubicBezTo>
                <a:cubicBezTo>
                  <a:pt x="7479093" y="4577783"/>
                  <a:pt x="7425116" y="4669679"/>
                  <a:pt x="7308686" y="4718303"/>
                </a:cubicBezTo>
                <a:cubicBezTo>
                  <a:pt x="7307793" y="4718749"/>
                  <a:pt x="7314039" y="4735255"/>
                  <a:pt x="7318054" y="4746853"/>
                </a:cubicBezTo>
                <a:cubicBezTo>
                  <a:pt x="7388982" y="4750422"/>
                  <a:pt x="7444744" y="4684845"/>
                  <a:pt x="7535747" y="4706259"/>
                </a:cubicBezTo>
                <a:cubicBezTo>
                  <a:pt x="7449206" y="4795031"/>
                  <a:pt x="7376492" y="4874882"/>
                  <a:pt x="7253370" y="4917261"/>
                </a:cubicBezTo>
                <a:cubicBezTo>
                  <a:pt x="7154784" y="4951164"/>
                  <a:pt x="7033000" y="4970345"/>
                  <a:pt x="6961625" y="5079638"/>
                </a:cubicBezTo>
                <a:cubicBezTo>
                  <a:pt x="7044599" y="5101051"/>
                  <a:pt x="7106605" y="5074285"/>
                  <a:pt x="7168612" y="5055104"/>
                </a:cubicBezTo>
                <a:cubicBezTo>
                  <a:pt x="7264077" y="5025661"/>
                  <a:pt x="7357756" y="4992204"/>
                  <a:pt x="7453220" y="4962316"/>
                </a:cubicBezTo>
                <a:cubicBezTo>
                  <a:pt x="7489353" y="4951164"/>
                  <a:pt x="7529056" y="4942688"/>
                  <a:pt x="7552253" y="4997111"/>
                </a:cubicBezTo>
                <a:cubicBezTo>
                  <a:pt x="7431361" y="5008709"/>
                  <a:pt x="7358649" y="5081869"/>
                  <a:pt x="7282812" y="5150568"/>
                </a:cubicBezTo>
                <a:cubicBezTo>
                  <a:pt x="7239987" y="5189378"/>
                  <a:pt x="7205192" y="5241125"/>
                  <a:pt x="7128464" y="5221497"/>
                </a:cubicBezTo>
                <a:cubicBezTo>
                  <a:pt x="7087869" y="5211236"/>
                  <a:pt x="7061996" y="5240233"/>
                  <a:pt x="7066457" y="5275920"/>
                </a:cubicBezTo>
                <a:cubicBezTo>
                  <a:pt x="7081624" y="5401718"/>
                  <a:pt x="6987498" y="5445881"/>
                  <a:pt x="6889805" y="5469970"/>
                </a:cubicBezTo>
                <a:cubicBezTo>
                  <a:pt x="6705122" y="5515918"/>
                  <a:pt x="6551219" y="5623426"/>
                  <a:pt x="6371444" y="5682310"/>
                </a:cubicBezTo>
                <a:cubicBezTo>
                  <a:pt x="6196576" y="5739411"/>
                  <a:pt x="4884170" y="6004390"/>
                  <a:pt x="4551831" y="6030710"/>
                </a:cubicBezTo>
                <a:cubicBezTo>
                  <a:pt x="2518092" y="6191749"/>
                  <a:pt x="1055352" y="4921275"/>
                  <a:pt x="1048661" y="4903878"/>
                </a:cubicBezTo>
                <a:cubicBezTo>
                  <a:pt x="1017880" y="4822243"/>
                  <a:pt x="941599" y="4787001"/>
                  <a:pt x="872455" y="4743284"/>
                </a:cubicBezTo>
                <a:cubicBezTo>
                  <a:pt x="812231" y="4704920"/>
                  <a:pt x="747994" y="4664326"/>
                  <a:pt x="723013" y="4598750"/>
                </a:cubicBezTo>
                <a:cubicBezTo>
                  <a:pt x="690002" y="4511762"/>
                  <a:pt x="783682" y="4583137"/>
                  <a:pt x="801080" y="4549680"/>
                </a:cubicBezTo>
                <a:cubicBezTo>
                  <a:pt x="765392" y="4504624"/>
                  <a:pt x="710077" y="4463138"/>
                  <a:pt x="695355" y="4411837"/>
                </a:cubicBezTo>
                <a:cubicBezTo>
                  <a:pt x="642715" y="4226262"/>
                  <a:pt x="529409" y="4091096"/>
                  <a:pt x="359893" y="3986264"/>
                </a:cubicBezTo>
                <a:cubicBezTo>
                  <a:pt x="311269" y="3955930"/>
                  <a:pt x="279150" y="3901506"/>
                  <a:pt x="212682" y="3892584"/>
                </a:cubicBezTo>
                <a:cubicBezTo>
                  <a:pt x="65025" y="3873402"/>
                  <a:pt x="111866" y="3723515"/>
                  <a:pt x="33799" y="3657047"/>
                </a:cubicBezTo>
                <a:cubicBezTo>
                  <a:pt x="26438" y="3650802"/>
                  <a:pt x="19412" y="3568832"/>
                  <a:pt x="14561" y="3486305"/>
                </a:cubicBezTo>
                <a:lnTo>
                  <a:pt x="12840" y="3453616"/>
                </a:lnTo>
                <a:lnTo>
                  <a:pt x="21095" y="3453948"/>
                </a:lnTo>
                <a:lnTo>
                  <a:pt x="25905" y="3450639"/>
                </a:lnTo>
                <a:lnTo>
                  <a:pt x="27770" y="3466411"/>
                </a:lnTo>
                <a:cubicBezTo>
                  <a:pt x="33262" y="3508951"/>
                  <a:pt x="39263" y="3541509"/>
                  <a:pt x="44951" y="3533479"/>
                </a:cubicBezTo>
                <a:cubicBezTo>
                  <a:pt x="60119" y="3511621"/>
                  <a:pt x="83315" y="3492439"/>
                  <a:pt x="72163" y="3463889"/>
                </a:cubicBezTo>
                <a:cubicBezTo>
                  <a:pt x="67702" y="3451844"/>
                  <a:pt x="70824" y="3410804"/>
                  <a:pt x="36475" y="3443368"/>
                </a:cubicBezTo>
                <a:lnTo>
                  <a:pt x="25905" y="3450639"/>
                </a:lnTo>
                <a:lnTo>
                  <a:pt x="22479" y="3421677"/>
                </a:lnTo>
                <a:cubicBezTo>
                  <a:pt x="19106" y="3391148"/>
                  <a:pt x="16081" y="3360716"/>
                  <a:pt x="13648" y="3339450"/>
                </a:cubicBezTo>
                <a:lnTo>
                  <a:pt x="13062" y="3335036"/>
                </a:lnTo>
                <a:lnTo>
                  <a:pt x="21866" y="3298221"/>
                </a:lnTo>
                <a:cubicBezTo>
                  <a:pt x="52089" y="3197348"/>
                  <a:pt x="110303" y="3084040"/>
                  <a:pt x="175210" y="3078464"/>
                </a:cubicBezTo>
                <a:cubicBezTo>
                  <a:pt x="127925" y="2954896"/>
                  <a:pt x="127925" y="2954896"/>
                  <a:pt x="282273" y="2937945"/>
                </a:cubicBezTo>
                <a:cubicBezTo>
                  <a:pt x="222942" y="2859432"/>
                  <a:pt x="222942" y="2839357"/>
                  <a:pt x="294764" y="2812593"/>
                </a:cubicBezTo>
                <a:cubicBezTo>
                  <a:pt x="363908" y="2786719"/>
                  <a:pt x="440636" y="2778244"/>
                  <a:pt x="504427" y="2738541"/>
                </a:cubicBezTo>
                <a:cubicBezTo>
                  <a:pt x="445542" y="2638170"/>
                  <a:pt x="429038" y="2522185"/>
                  <a:pt x="307254" y="2473116"/>
                </a:cubicBezTo>
                <a:cubicBezTo>
                  <a:pt x="288072" y="2465532"/>
                  <a:pt x="275135" y="2435197"/>
                  <a:pt x="287626" y="2418246"/>
                </a:cubicBezTo>
                <a:cubicBezTo>
                  <a:pt x="331790" y="2355347"/>
                  <a:pt x="268444" y="2234901"/>
                  <a:pt x="405841" y="2221965"/>
                </a:cubicBezTo>
                <a:cubicBezTo>
                  <a:pt x="422793" y="2220181"/>
                  <a:pt x="438406" y="2207690"/>
                  <a:pt x="425023" y="2190292"/>
                </a:cubicBezTo>
                <a:cubicBezTo>
                  <a:pt x="379075" y="2130962"/>
                  <a:pt x="434837" y="2134976"/>
                  <a:pt x="468739" y="2127394"/>
                </a:cubicBezTo>
                <a:cubicBezTo>
                  <a:pt x="509781" y="2118471"/>
                  <a:pt x="556174" y="2144344"/>
                  <a:pt x="594091" y="2112226"/>
                </a:cubicBezTo>
                <a:cubicBezTo>
                  <a:pt x="585170" y="2078323"/>
                  <a:pt x="552160" y="2078769"/>
                  <a:pt x="528963" y="2068063"/>
                </a:cubicBezTo>
                <a:cubicBezTo>
                  <a:pt x="461157" y="2036390"/>
                  <a:pt x="405841" y="1998918"/>
                  <a:pt x="402718" y="1917729"/>
                </a:cubicBezTo>
                <a:cubicBezTo>
                  <a:pt x="400042" y="1852153"/>
                  <a:pt x="392904" y="1794162"/>
                  <a:pt x="486584" y="1774087"/>
                </a:cubicBezTo>
                <a:cubicBezTo>
                  <a:pt x="501304" y="1770965"/>
                  <a:pt x="508888" y="1762489"/>
                  <a:pt x="511565" y="1751337"/>
                </a:cubicBezTo>
                <a:cubicBezTo>
                  <a:pt x="500858" y="1740630"/>
                  <a:pt x="490599" y="1729477"/>
                  <a:pt x="478109" y="1721448"/>
                </a:cubicBezTo>
                <a:cubicBezTo>
                  <a:pt x="436175" y="1695129"/>
                  <a:pt x="421900" y="1656318"/>
                  <a:pt x="409410" y="1615724"/>
                </a:cubicBezTo>
                <a:cubicBezTo>
                  <a:pt x="401380" y="1589851"/>
                  <a:pt x="392012" y="1564424"/>
                  <a:pt x="373722" y="1542118"/>
                </a:cubicBezTo>
                <a:cubicBezTo>
                  <a:pt x="362569" y="1528290"/>
                  <a:pt x="348740" y="1518030"/>
                  <a:pt x="331343" y="1512231"/>
                </a:cubicBezTo>
                <a:cubicBezTo>
                  <a:pt x="316177" y="1506877"/>
                  <a:pt x="311715" y="1499739"/>
                  <a:pt x="321976" y="1486804"/>
                </a:cubicBezTo>
                <a:cubicBezTo>
                  <a:pt x="350972" y="1449777"/>
                  <a:pt x="362569" y="1409182"/>
                  <a:pt x="343388" y="1361897"/>
                </a:cubicBezTo>
                <a:cubicBezTo>
                  <a:pt x="337588" y="1347623"/>
                  <a:pt x="341602" y="1335131"/>
                  <a:pt x="355432" y="1329778"/>
                </a:cubicBezTo>
                <a:cubicBezTo>
                  <a:pt x="412979" y="1307028"/>
                  <a:pt x="427253" y="1254388"/>
                  <a:pt x="451789" y="1209779"/>
                </a:cubicBezTo>
                <a:cubicBezTo>
                  <a:pt x="486584" y="1146434"/>
                  <a:pt x="518256" y="1081751"/>
                  <a:pt x="542344" y="1013052"/>
                </a:cubicBezTo>
                <a:cubicBezTo>
                  <a:pt x="556620" y="972012"/>
                  <a:pt x="570449" y="931417"/>
                  <a:pt x="560635" y="885915"/>
                </a:cubicBezTo>
                <a:cubicBezTo>
                  <a:pt x="558405" y="874764"/>
                  <a:pt x="562419" y="865395"/>
                  <a:pt x="568219" y="856919"/>
                </a:cubicBezTo>
                <a:cubicBezTo>
                  <a:pt x="592754" y="819893"/>
                  <a:pt x="589631" y="780638"/>
                  <a:pt x="570895" y="740043"/>
                </a:cubicBezTo>
                <a:cubicBezTo>
                  <a:pt x="559296" y="715508"/>
                  <a:pt x="560635" y="712385"/>
                  <a:pt x="590077" y="713277"/>
                </a:cubicBezTo>
                <a:cubicBezTo>
                  <a:pt x="649853" y="714616"/>
                  <a:pt x="709184" y="716846"/>
                  <a:pt x="768069" y="709263"/>
                </a:cubicBezTo>
                <a:cubicBezTo>
                  <a:pt x="834090" y="700786"/>
                  <a:pt x="855503" y="681158"/>
                  <a:pt x="805540" y="624505"/>
                </a:cubicBezTo>
                <a:cubicBezTo>
                  <a:pt x="794833" y="612461"/>
                  <a:pt x="785466" y="599078"/>
                  <a:pt x="780559" y="583910"/>
                </a:cubicBezTo>
                <a:cubicBezTo>
                  <a:pt x="776990" y="571866"/>
                  <a:pt x="780113" y="563390"/>
                  <a:pt x="790819" y="557591"/>
                </a:cubicBezTo>
                <a:cubicBezTo>
                  <a:pt x="803310" y="550454"/>
                  <a:pt x="810001" y="560268"/>
                  <a:pt x="817139" y="567404"/>
                </a:cubicBezTo>
                <a:cubicBezTo>
                  <a:pt x="855949" y="605769"/>
                  <a:pt x="904572" y="632089"/>
                  <a:pt x="950966" y="661085"/>
                </a:cubicBezTo>
                <a:cubicBezTo>
                  <a:pt x="1017435" y="703018"/>
                  <a:pt x="1087471" y="740043"/>
                  <a:pt x="1146802" y="790897"/>
                </a:cubicBezTo>
                <a:cubicBezTo>
                  <a:pt x="1161968" y="803835"/>
                  <a:pt x="1186503" y="794021"/>
                  <a:pt x="1188288" y="772161"/>
                </a:cubicBezTo>
                <a:cubicBezTo>
                  <a:pt x="1190072" y="750303"/>
                  <a:pt x="1202116" y="750303"/>
                  <a:pt x="1219960" y="755656"/>
                </a:cubicBezTo>
                <a:cubicBezTo>
                  <a:pt x="1241373" y="761901"/>
                  <a:pt x="1262786" y="768146"/>
                  <a:pt x="1283752" y="775284"/>
                </a:cubicBezTo>
                <a:cubicBezTo>
                  <a:pt x="1305611" y="782868"/>
                  <a:pt x="1315424" y="798927"/>
                  <a:pt x="1317655" y="819002"/>
                </a:cubicBezTo>
                <a:cubicBezTo>
                  <a:pt x="1318101" y="822794"/>
                  <a:pt x="1318213" y="827031"/>
                  <a:pt x="1317209" y="830488"/>
                </a:cubicBezTo>
                <a:lnTo>
                  <a:pt x="1312784" y="834706"/>
                </a:lnTo>
                <a:lnTo>
                  <a:pt x="1307604" y="836392"/>
                </a:lnTo>
                <a:cubicBezTo>
                  <a:pt x="1302209" y="838239"/>
                  <a:pt x="1301818" y="838741"/>
                  <a:pt x="1310071" y="837291"/>
                </a:cubicBezTo>
                <a:lnTo>
                  <a:pt x="1312784" y="834706"/>
                </a:lnTo>
                <a:lnTo>
                  <a:pt x="1335164" y="827421"/>
                </a:lnTo>
                <a:cubicBezTo>
                  <a:pt x="1358695" y="819559"/>
                  <a:pt x="1387691" y="808741"/>
                  <a:pt x="1393044" y="799820"/>
                </a:cubicBezTo>
                <a:cubicBezTo>
                  <a:pt x="1393490" y="798927"/>
                  <a:pt x="1657132" y="863165"/>
                  <a:pt x="1737429" y="903760"/>
                </a:cubicBezTo>
                <a:cubicBezTo>
                  <a:pt x="1787390" y="929187"/>
                  <a:pt x="2773257" y="1331562"/>
                  <a:pt x="4138303" y="1231638"/>
                </a:cubicBezTo>
                <a:cubicBezTo>
                  <a:pt x="4186481" y="1228070"/>
                  <a:pt x="4231982" y="1225838"/>
                  <a:pt x="4278375" y="1224055"/>
                </a:cubicBezTo>
                <a:cubicBezTo>
                  <a:pt x="4688781" y="1205764"/>
                  <a:pt x="5091603" y="1196842"/>
                  <a:pt x="5261564" y="1174984"/>
                </a:cubicBezTo>
                <a:cubicBezTo>
                  <a:pt x="5394500" y="1157586"/>
                  <a:pt x="6074346" y="1010376"/>
                  <a:pt x="6273750" y="885915"/>
                </a:cubicBezTo>
                <a:cubicBezTo>
                  <a:pt x="6477614" y="758332"/>
                  <a:pt x="6669881" y="617367"/>
                  <a:pt x="6861254" y="475956"/>
                </a:cubicBezTo>
                <a:cubicBezTo>
                  <a:pt x="6944228" y="414841"/>
                  <a:pt x="7032555" y="359079"/>
                  <a:pt x="7107498" y="289043"/>
                </a:cubicBezTo>
                <a:cubicBezTo>
                  <a:pt x="7182441" y="218560"/>
                  <a:pt x="7253816" y="145401"/>
                  <a:pt x="7335005" y="80271"/>
                </a:cubicBezTo>
                <a:cubicBezTo>
                  <a:pt x="7358202" y="61535"/>
                  <a:pt x="7381399" y="41461"/>
                  <a:pt x="7415302" y="38338"/>
                </a:cubicBezTo>
                <a:cubicBezTo>
                  <a:pt x="7422886" y="37446"/>
                  <a:pt x="7430915" y="37892"/>
                  <a:pt x="7438499" y="38784"/>
                </a:cubicBezTo>
                <a:cubicBezTo>
                  <a:pt x="7446974" y="39677"/>
                  <a:pt x="7453666" y="44137"/>
                  <a:pt x="7456789" y="51721"/>
                </a:cubicBezTo>
                <a:cubicBezTo>
                  <a:pt x="7459911" y="60197"/>
                  <a:pt x="7454558" y="65104"/>
                  <a:pt x="7448313" y="69564"/>
                </a:cubicBezTo>
                <a:cubicBezTo>
                  <a:pt x="7443852" y="72687"/>
                  <a:pt x="7439392" y="77595"/>
                  <a:pt x="7433593" y="78487"/>
                </a:cubicBezTo>
                <a:cubicBezTo>
                  <a:pt x="7396566" y="83840"/>
                  <a:pt x="7382737" y="111052"/>
                  <a:pt x="7365340" y="135140"/>
                </a:cubicBezTo>
                <a:cubicBezTo>
                  <a:pt x="7357756" y="145401"/>
                  <a:pt x="7349726" y="153430"/>
                  <a:pt x="7363555" y="168151"/>
                </a:cubicBezTo>
                <a:cubicBezTo>
                  <a:pt x="7375599" y="181088"/>
                  <a:pt x="7363109" y="187780"/>
                  <a:pt x="7350619" y="191349"/>
                </a:cubicBezTo>
                <a:cubicBezTo>
                  <a:pt x="7333222" y="196255"/>
                  <a:pt x="7312701" y="195364"/>
                  <a:pt x="7293073" y="211422"/>
                </a:cubicBezTo>
                <a:cubicBezTo>
                  <a:pt x="7366678" y="212761"/>
                  <a:pt x="7397905" y="170382"/>
                  <a:pt x="7431361" y="131125"/>
                </a:cubicBezTo>
                <a:cubicBezTo>
                  <a:pt x="7443852" y="116851"/>
                  <a:pt x="7452328" y="99899"/>
                  <a:pt x="7463034" y="83840"/>
                </a:cubicBezTo>
                <a:cubicBezTo>
                  <a:pt x="7476417" y="64212"/>
                  <a:pt x="7492030" y="63319"/>
                  <a:pt x="7511658" y="80717"/>
                </a:cubicBezTo>
                <a:cubicBezTo>
                  <a:pt x="7529056" y="96330"/>
                  <a:pt x="7537531" y="94993"/>
                  <a:pt x="7543330" y="73579"/>
                </a:cubicBezTo>
                <a:cubicBezTo>
                  <a:pt x="7552253" y="40122"/>
                  <a:pt x="7572773" y="16480"/>
                  <a:pt x="7607569" y="4435"/>
                </a:cubicBezTo>
                <a:cubicBezTo>
                  <a:pt x="7611361" y="3097"/>
                  <a:pt x="7615598" y="978"/>
                  <a:pt x="7619780" y="253"/>
                </a:cubicBezTo>
                <a:close/>
              </a:path>
            </a:pathLst>
          </a:custGeom>
        </p:spPr>
      </p:pic>
    </p:spTree>
    <p:extLst>
      <p:ext uri="{BB962C8B-B14F-4D97-AF65-F5344CB8AC3E}">
        <p14:creationId xmlns:p14="http://schemas.microsoft.com/office/powerpoint/2010/main" val="23900347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22BE2BFF-1A80-4249-82AE-6FEB39D536C0}" type="slidenum">
              <a:rPr lang="fr-FR" smtClean="0"/>
              <a:pPr/>
              <a:t>30</a:t>
            </a:fld>
            <a:endParaRPr lang="fr-FR" dirty="0"/>
          </a:p>
        </p:txBody>
      </p:sp>
      <p:sp>
        <p:nvSpPr>
          <p:cNvPr id="116" name="Titre 1"/>
          <p:cNvSpPr>
            <a:spLocks noGrp="1"/>
          </p:cNvSpPr>
          <p:nvPr>
            <p:ph type="title"/>
          </p:nvPr>
        </p:nvSpPr>
        <p:spPr>
          <a:xfrm>
            <a:off x="2446971" y="-165086"/>
            <a:ext cx="8229600" cy="1143000"/>
          </a:xfrm>
        </p:spPr>
        <p:txBody>
          <a:bodyPr>
            <a:normAutofit/>
          </a:bodyPr>
          <a:lstStyle/>
          <a:p>
            <a:r>
              <a:rPr lang="en-US" sz="2800" dirty="0">
                <a:solidFill>
                  <a:srgbClr val="00B0F0"/>
                </a:solidFill>
                <a:latin typeface="Comic Sans MS" panose="030F0702030302020204" pitchFamily="66" charset="0"/>
              </a:rPr>
              <a:t>Third benefit : The FE protections are useless</a:t>
            </a:r>
            <a:endParaRPr lang="fr-FR" sz="2800" dirty="0">
              <a:solidFill>
                <a:srgbClr val="00B0F0"/>
              </a:solidFill>
              <a:latin typeface="Comic Sans MS" panose="030F0702030302020204" pitchFamily="66" charset="0"/>
            </a:endParaRPr>
          </a:p>
        </p:txBody>
      </p:sp>
      <p:sp>
        <p:nvSpPr>
          <p:cNvPr id="72" name="TextBox 119"/>
          <p:cNvSpPr txBox="1"/>
          <p:nvPr/>
        </p:nvSpPr>
        <p:spPr>
          <a:xfrm>
            <a:off x="184200" y="5207079"/>
            <a:ext cx="5819713" cy="1200329"/>
          </a:xfrm>
          <a:prstGeom prst="rect">
            <a:avLst/>
          </a:prstGeom>
          <a:noFill/>
          <a:ln>
            <a:solidFill>
              <a:schemeClr val="tx1"/>
            </a:solidFill>
          </a:ln>
        </p:spPr>
        <p:txBody>
          <a:bodyPr wrap="square" rtlCol="0">
            <a:spAutoFit/>
          </a:bodyPr>
          <a:lstStyle/>
          <a:p>
            <a:r>
              <a:rPr lang="en-US" sz="1200" dirty="0">
                <a:latin typeface="Comic Sans MS" panose="030F0702030302020204" pitchFamily="66" charset="0"/>
              </a:rPr>
              <a:t>C1 : capacity mesh to GND	many </a:t>
            </a:r>
            <a:r>
              <a:rPr lang="en-US" sz="1200" dirty="0" err="1">
                <a:latin typeface="Comic Sans MS" panose="030F0702030302020204" pitchFamily="66" charset="0"/>
              </a:rPr>
              <a:t>nF</a:t>
            </a:r>
            <a:r>
              <a:rPr lang="en-US" sz="1200" dirty="0">
                <a:latin typeface="Comic Sans MS" panose="030F0702030302020204" pitchFamily="66" charset="0"/>
              </a:rPr>
              <a:t> </a:t>
            </a:r>
          </a:p>
          <a:p>
            <a:r>
              <a:rPr lang="en-US" sz="1200" dirty="0">
                <a:latin typeface="Comic Sans MS" panose="030F0702030302020204" pitchFamily="66" charset="0"/>
              </a:rPr>
              <a:t>C2 : strip capacity to GND	in the range of 20 pF</a:t>
            </a:r>
          </a:p>
          <a:p>
            <a:r>
              <a:rPr lang="en-US" sz="1200" dirty="0">
                <a:latin typeface="Comic Sans MS" panose="030F0702030302020204" pitchFamily="66" charset="0"/>
              </a:rPr>
              <a:t>C3 : strip capacity to mesh	in the range of 10pf</a:t>
            </a:r>
          </a:p>
          <a:p>
            <a:r>
              <a:rPr lang="en-US" sz="1200" dirty="0">
                <a:latin typeface="Comic Sans MS" panose="030F0702030302020204" pitchFamily="66" charset="0"/>
              </a:rPr>
              <a:t>C4 : spark protection capacitor	in the range of 300pF </a:t>
            </a:r>
            <a:r>
              <a:rPr lang="en-US" sz="1200" dirty="0">
                <a:latin typeface="Comic Sans MS" panose="030F0702030302020204" pitchFamily="66" charset="0"/>
                <a:sym typeface="Wingdings" panose="05000000000000000000" pitchFamily="2" charset="2"/>
              </a:rPr>
              <a:t> </a:t>
            </a:r>
            <a:r>
              <a:rPr lang="en-US" sz="1200" dirty="0">
                <a:latin typeface="Comic Sans MS" panose="030F0702030302020204" pitchFamily="66" charset="0"/>
              </a:rPr>
              <a:t>10 x (C2//C3)</a:t>
            </a:r>
          </a:p>
          <a:p>
            <a:r>
              <a:rPr lang="en-US" sz="1200" dirty="0">
                <a:latin typeface="Comic Sans MS" panose="030F0702030302020204" pitchFamily="66" charset="0"/>
              </a:rPr>
              <a:t>R1 : polarization resistor		1M</a:t>
            </a:r>
            <a:endParaRPr lang="en-US" sz="1200" dirty="0">
              <a:latin typeface="Comic Sans MS" panose="030F0702030302020204" pitchFamily="66" charset="0"/>
              <a:sym typeface="Wingdings" panose="05000000000000000000" pitchFamily="2" charset="2"/>
            </a:endParaRPr>
          </a:p>
          <a:p>
            <a:r>
              <a:rPr lang="en-US" sz="1200" dirty="0">
                <a:latin typeface="Comic Sans MS" panose="030F0702030302020204" pitchFamily="66" charset="0"/>
              </a:rPr>
              <a:t>R2 : peak spark current limitation 	20 Ohms to protect the external diodes</a:t>
            </a:r>
            <a:endParaRPr lang="en-US" sz="1200" dirty="0">
              <a:latin typeface="Comic Sans MS" panose="030F0702030302020204" pitchFamily="66" charset="0"/>
              <a:sym typeface="Wingdings" panose="05000000000000000000" pitchFamily="2" charset="2"/>
            </a:endParaRPr>
          </a:p>
        </p:txBody>
      </p:sp>
      <p:sp>
        <p:nvSpPr>
          <p:cNvPr id="126" name="TextBox 125">
            <a:extLst>
              <a:ext uri="{FF2B5EF4-FFF2-40B4-BE49-F238E27FC236}">
                <a16:creationId xmlns:a16="http://schemas.microsoft.com/office/drawing/2014/main" id="{99E01471-6F25-3CF6-06C9-73C362120709}"/>
              </a:ext>
            </a:extLst>
          </p:cNvPr>
          <p:cNvSpPr txBox="1"/>
          <p:nvPr/>
        </p:nvSpPr>
        <p:spPr>
          <a:xfrm>
            <a:off x="184200" y="2034447"/>
            <a:ext cx="1540499" cy="1754326"/>
          </a:xfrm>
          <a:prstGeom prst="rect">
            <a:avLst/>
          </a:prstGeom>
          <a:solidFill>
            <a:schemeClr val="accent6">
              <a:lumMod val="40000"/>
              <a:lumOff val="60000"/>
            </a:schemeClr>
          </a:solidFill>
          <a:ln>
            <a:solidFill>
              <a:schemeClr val="tx1"/>
            </a:solidFill>
          </a:ln>
        </p:spPr>
        <p:txBody>
          <a:bodyPr wrap="square" rtlCol="0">
            <a:spAutoFit/>
          </a:bodyPr>
          <a:lstStyle/>
          <a:p>
            <a:r>
              <a:rPr lang="en-US" dirty="0">
                <a:latin typeface="Comic Sans MS" panose="030F0702030302020204" pitchFamily="66" charset="0"/>
              </a:rPr>
              <a:t>MM with classical</a:t>
            </a:r>
          </a:p>
          <a:p>
            <a:r>
              <a:rPr lang="en-US" dirty="0">
                <a:latin typeface="Comic Sans MS" panose="030F0702030302020204" pitchFamily="66" charset="0"/>
              </a:rPr>
              <a:t>discrete components</a:t>
            </a:r>
          </a:p>
          <a:p>
            <a:r>
              <a:rPr lang="en-US" dirty="0">
                <a:latin typeface="Comic Sans MS" panose="030F0702030302020204" pitchFamily="66" charset="0"/>
              </a:rPr>
              <a:t>protection </a:t>
            </a:r>
          </a:p>
          <a:p>
            <a:r>
              <a:rPr lang="en-US" dirty="0">
                <a:latin typeface="Comic Sans MS" panose="030F0702030302020204" pitchFamily="66" charset="0"/>
              </a:rPr>
              <a:t>(In green)</a:t>
            </a:r>
            <a:endParaRPr lang="en-GB" dirty="0">
              <a:latin typeface="Comic Sans MS" panose="030F0702030302020204" pitchFamily="66" charset="0"/>
            </a:endParaRPr>
          </a:p>
        </p:txBody>
      </p:sp>
      <p:grpSp>
        <p:nvGrpSpPr>
          <p:cNvPr id="160" name="Group 159">
            <a:extLst>
              <a:ext uri="{FF2B5EF4-FFF2-40B4-BE49-F238E27FC236}">
                <a16:creationId xmlns:a16="http://schemas.microsoft.com/office/drawing/2014/main" id="{9086C930-974C-FA73-1370-8709652E79AC}"/>
              </a:ext>
            </a:extLst>
          </p:cNvPr>
          <p:cNvGrpSpPr/>
          <p:nvPr/>
        </p:nvGrpSpPr>
        <p:grpSpPr>
          <a:xfrm>
            <a:off x="2120802" y="977914"/>
            <a:ext cx="9426103" cy="4025319"/>
            <a:chOff x="1731523" y="1007097"/>
            <a:chExt cx="9426103" cy="4025319"/>
          </a:xfrm>
        </p:grpSpPr>
        <p:sp>
          <p:nvSpPr>
            <p:cNvPr id="132" name="Rectangle 131">
              <a:extLst>
                <a:ext uri="{FF2B5EF4-FFF2-40B4-BE49-F238E27FC236}">
                  <a16:creationId xmlns:a16="http://schemas.microsoft.com/office/drawing/2014/main" id="{79E19198-93A4-7C68-622B-91F5E8DC28D3}"/>
                </a:ext>
              </a:extLst>
            </p:cNvPr>
            <p:cNvSpPr/>
            <p:nvPr/>
          </p:nvSpPr>
          <p:spPr>
            <a:xfrm>
              <a:off x="3257184" y="2974394"/>
              <a:ext cx="853441" cy="1644156"/>
            </a:xfrm>
            <a:prstGeom prst="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Rectangle 130">
              <a:extLst>
                <a:ext uri="{FF2B5EF4-FFF2-40B4-BE49-F238E27FC236}">
                  <a16:creationId xmlns:a16="http://schemas.microsoft.com/office/drawing/2014/main" id="{E8FEB981-3DAA-A88C-55A9-9701BEEB2BD4}"/>
                </a:ext>
              </a:extLst>
            </p:cNvPr>
            <p:cNvSpPr/>
            <p:nvPr/>
          </p:nvSpPr>
          <p:spPr>
            <a:xfrm>
              <a:off x="7802693" y="1892036"/>
              <a:ext cx="1835009" cy="2655747"/>
            </a:xfrm>
            <a:prstGeom prst="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9" name="Rectangle 128">
              <a:extLst>
                <a:ext uri="{FF2B5EF4-FFF2-40B4-BE49-F238E27FC236}">
                  <a16:creationId xmlns:a16="http://schemas.microsoft.com/office/drawing/2014/main" id="{BCBF3B7E-A45C-2DF4-842D-E533CE64279C}"/>
                </a:ext>
              </a:extLst>
            </p:cNvPr>
            <p:cNvSpPr/>
            <p:nvPr/>
          </p:nvSpPr>
          <p:spPr>
            <a:xfrm>
              <a:off x="4236334" y="3217225"/>
              <a:ext cx="3437244" cy="1534617"/>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8" name="Rectangle 127">
              <a:extLst>
                <a:ext uri="{FF2B5EF4-FFF2-40B4-BE49-F238E27FC236}">
                  <a16:creationId xmlns:a16="http://schemas.microsoft.com/office/drawing/2014/main" id="{8D67366C-3C07-822E-5E23-34324068CF52}"/>
                </a:ext>
              </a:extLst>
            </p:cNvPr>
            <p:cNvSpPr/>
            <p:nvPr/>
          </p:nvSpPr>
          <p:spPr>
            <a:xfrm>
              <a:off x="4236334" y="1349743"/>
              <a:ext cx="3426522" cy="1817197"/>
            </a:xfrm>
            <a:prstGeom prst="rect">
              <a:avLst/>
            </a:prstGeom>
            <a:solidFill>
              <a:schemeClr val="accent1">
                <a:lumMod val="40000"/>
                <a:lumOff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7" name="Straight Connector 26">
              <a:extLst>
                <a:ext uri="{FF2B5EF4-FFF2-40B4-BE49-F238E27FC236}">
                  <a16:creationId xmlns:a16="http://schemas.microsoft.com/office/drawing/2014/main" id="{42524236-6164-E89B-6BA5-070AA0DBC470}"/>
                </a:ext>
              </a:extLst>
            </p:cNvPr>
            <p:cNvCxnSpPr>
              <a:cxnSpLocks/>
            </p:cNvCxnSpPr>
            <p:nvPr/>
          </p:nvCxnSpPr>
          <p:spPr>
            <a:xfrm flipV="1">
              <a:off x="3705512" y="3181290"/>
              <a:ext cx="948571" cy="23641"/>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nvGrpSpPr>
            <p:cNvPr id="2" name="Group 49"/>
            <p:cNvGrpSpPr/>
            <p:nvPr/>
          </p:nvGrpSpPr>
          <p:grpSpPr>
            <a:xfrm>
              <a:off x="5742879" y="3625499"/>
              <a:ext cx="428628" cy="714380"/>
              <a:chOff x="2928926" y="2928934"/>
              <a:chExt cx="428628" cy="714380"/>
            </a:xfrm>
          </p:grpSpPr>
          <p:cxnSp>
            <p:nvCxnSpPr>
              <p:cNvPr id="15" name="Straight Connector 14"/>
              <p:cNvCxnSpPr/>
              <p:nvPr/>
            </p:nvCxnSpPr>
            <p:spPr>
              <a:xfrm rot="5400000">
                <a:off x="3036083" y="3036091"/>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28926" y="3143248"/>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928926" y="3429000"/>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3036083" y="3536157"/>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928926" y="3143248"/>
                <a:ext cx="372218" cy="276999"/>
              </a:xfrm>
              <a:prstGeom prst="rect">
                <a:avLst/>
              </a:prstGeom>
              <a:noFill/>
              <a:ln>
                <a:noFill/>
              </a:ln>
            </p:spPr>
            <p:txBody>
              <a:bodyPr wrap="square" rtlCol="0">
                <a:spAutoFit/>
              </a:bodyPr>
              <a:lstStyle/>
              <a:p>
                <a:r>
                  <a:rPr lang="en-US" sz="1200" dirty="0">
                    <a:latin typeface="Comic Sans MS" panose="030F0702030302020204" pitchFamily="66" charset="0"/>
                  </a:rPr>
                  <a:t>C2</a:t>
                </a:r>
              </a:p>
            </p:txBody>
          </p:sp>
        </p:grpSp>
        <p:cxnSp>
          <p:nvCxnSpPr>
            <p:cNvPr id="47" name="Straight Connector 46"/>
            <p:cNvCxnSpPr>
              <a:cxnSpLocks/>
            </p:cNvCxnSpPr>
            <p:nvPr/>
          </p:nvCxnSpPr>
          <p:spPr>
            <a:xfrm>
              <a:off x="4249578" y="1330541"/>
              <a:ext cx="3429021" cy="571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cxnSpLocks/>
            </p:cNvCxnSpPr>
            <p:nvPr/>
          </p:nvCxnSpPr>
          <p:spPr>
            <a:xfrm flipV="1">
              <a:off x="9283767" y="3174943"/>
              <a:ext cx="435743" cy="3818"/>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cxnSpLocks/>
            </p:cNvCxnSpPr>
            <p:nvPr/>
          </p:nvCxnSpPr>
          <p:spPr>
            <a:xfrm>
              <a:off x="2569855" y="4765283"/>
              <a:ext cx="7500990" cy="0"/>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1847000" y="4538171"/>
              <a:ext cx="692818" cy="369332"/>
            </a:xfrm>
            <a:prstGeom prst="rect">
              <a:avLst/>
            </a:prstGeom>
            <a:noFill/>
            <a:ln>
              <a:noFill/>
            </a:ln>
          </p:spPr>
          <p:txBody>
            <a:bodyPr wrap="square" rtlCol="0">
              <a:spAutoFit/>
            </a:bodyPr>
            <a:lstStyle/>
            <a:p>
              <a:r>
                <a:rPr lang="en-US" dirty="0">
                  <a:latin typeface="Comic Sans MS" panose="030F0702030302020204" pitchFamily="66" charset="0"/>
                </a:rPr>
                <a:t>GND</a:t>
              </a:r>
            </a:p>
          </p:txBody>
        </p:sp>
        <p:sp>
          <p:nvSpPr>
            <p:cNvPr id="73" name="TextBox 72"/>
            <p:cNvSpPr txBox="1"/>
            <p:nvPr/>
          </p:nvSpPr>
          <p:spPr>
            <a:xfrm>
              <a:off x="1890873" y="1200837"/>
              <a:ext cx="609462" cy="369332"/>
            </a:xfrm>
            <a:prstGeom prst="rect">
              <a:avLst/>
            </a:prstGeom>
            <a:noFill/>
            <a:ln>
              <a:noFill/>
            </a:ln>
          </p:spPr>
          <p:txBody>
            <a:bodyPr wrap="square" rtlCol="0">
              <a:spAutoFit/>
            </a:bodyPr>
            <a:lstStyle/>
            <a:p>
              <a:r>
                <a:rPr lang="en-US" dirty="0">
                  <a:latin typeface="Comic Sans MS" panose="030F0702030302020204" pitchFamily="66" charset="0"/>
                </a:rPr>
                <a:t>-HV</a:t>
              </a:r>
            </a:p>
          </p:txBody>
        </p:sp>
        <p:cxnSp>
          <p:nvCxnSpPr>
            <p:cNvPr id="81" name="Straight Connector 80"/>
            <p:cNvCxnSpPr>
              <a:cxnSpLocks/>
            </p:cNvCxnSpPr>
            <p:nvPr/>
          </p:nvCxnSpPr>
          <p:spPr>
            <a:xfrm>
              <a:off x="9719511" y="2702145"/>
              <a:ext cx="0" cy="10001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a:cxnSpLocks/>
            </p:cNvCxnSpPr>
            <p:nvPr/>
          </p:nvCxnSpPr>
          <p:spPr>
            <a:xfrm>
              <a:off x="9719511" y="2702145"/>
              <a:ext cx="1000132" cy="5000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cxnSpLocks/>
            </p:cNvCxnSpPr>
            <p:nvPr/>
          </p:nvCxnSpPr>
          <p:spPr>
            <a:xfrm flipV="1">
              <a:off x="9719511" y="3202211"/>
              <a:ext cx="1000132" cy="5000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a:cxnSpLocks/>
            </p:cNvCxnSpPr>
            <p:nvPr/>
          </p:nvCxnSpPr>
          <p:spPr>
            <a:xfrm flipH="1">
              <a:off x="10719643" y="3202211"/>
              <a:ext cx="35719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4336987" y="2034476"/>
              <a:ext cx="1409424" cy="369332"/>
            </a:xfrm>
            <a:prstGeom prst="rect">
              <a:avLst/>
            </a:prstGeom>
            <a:noFill/>
            <a:ln>
              <a:noFill/>
            </a:ln>
          </p:spPr>
          <p:txBody>
            <a:bodyPr wrap="square" rtlCol="0">
              <a:spAutoFit/>
            </a:bodyPr>
            <a:lstStyle/>
            <a:p>
              <a:r>
                <a:rPr lang="en-US" dirty="0">
                  <a:latin typeface="Comic Sans MS" panose="030F0702030302020204" pitchFamily="66" charset="0"/>
                </a:rPr>
                <a:t>Gas</a:t>
              </a:r>
              <a:r>
                <a:rPr lang="en-US" dirty="0"/>
                <a:t> volume </a:t>
              </a:r>
            </a:p>
          </p:txBody>
        </p:sp>
        <p:grpSp>
          <p:nvGrpSpPr>
            <p:cNvPr id="8" name="Group 64"/>
            <p:cNvGrpSpPr/>
            <p:nvPr/>
          </p:nvGrpSpPr>
          <p:grpSpPr>
            <a:xfrm>
              <a:off x="2355541" y="2765019"/>
              <a:ext cx="428628" cy="714380"/>
              <a:chOff x="2928926" y="2928934"/>
              <a:chExt cx="428628" cy="714380"/>
            </a:xfrm>
          </p:grpSpPr>
          <p:cxnSp>
            <p:nvCxnSpPr>
              <p:cNvPr id="65" name="Straight Connector 64"/>
              <p:cNvCxnSpPr/>
              <p:nvPr/>
            </p:nvCxnSpPr>
            <p:spPr>
              <a:xfrm rot="5400000">
                <a:off x="3036083" y="3036091"/>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2928926" y="3143248"/>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2928926" y="3429000"/>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3036083" y="3536157"/>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2928926" y="3143248"/>
                <a:ext cx="372218" cy="276999"/>
              </a:xfrm>
              <a:prstGeom prst="rect">
                <a:avLst/>
              </a:prstGeom>
              <a:noFill/>
              <a:ln>
                <a:noFill/>
              </a:ln>
            </p:spPr>
            <p:txBody>
              <a:bodyPr wrap="square" rtlCol="0">
                <a:spAutoFit/>
              </a:bodyPr>
              <a:lstStyle/>
              <a:p>
                <a:r>
                  <a:rPr lang="en-US" sz="1200" dirty="0">
                    <a:latin typeface="Comic Sans MS" panose="030F0702030302020204" pitchFamily="66" charset="0"/>
                  </a:rPr>
                  <a:t>C1</a:t>
                </a:r>
              </a:p>
            </p:txBody>
          </p:sp>
        </p:grpSp>
        <p:cxnSp>
          <p:nvCxnSpPr>
            <p:cNvPr id="85" name="Straight Connector 84"/>
            <p:cNvCxnSpPr>
              <a:cxnSpLocks/>
            </p:cNvCxnSpPr>
            <p:nvPr/>
          </p:nvCxnSpPr>
          <p:spPr>
            <a:xfrm flipV="1">
              <a:off x="2569855" y="1336259"/>
              <a:ext cx="0" cy="142876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a:cxnSpLocks/>
            </p:cNvCxnSpPr>
            <p:nvPr/>
          </p:nvCxnSpPr>
          <p:spPr>
            <a:xfrm flipV="1">
              <a:off x="2569855" y="3479399"/>
              <a:ext cx="0" cy="128588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 name="Group 73"/>
            <p:cNvGrpSpPr/>
            <p:nvPr/>
          </p:nvGrpSpPr>
          <p:grpSpPr>
            <a:xfrm>
              <a:off x="5738916" y="1762837"/>
              <a:ext cx="428628" cy="714380"/>
              <a:chOff x="2928926" y="2928934"/>
              <a:chExt cx="428628" cy="714380"/>
            </a:xfrm>
          </p:grpSpPr>
          <p:cxnSp>
            <p:nvCxnSpPr>
              <p:cNvPr id="91" name="Straight Connector 74"/>
              <p:cNvCxnSpPr/>
              <p:nvPr/>
            </p:nvCxnSpPr>
            <p:spPr>
              <a:xfrm rot="5400000">
                <a:off x="3036083" y="3036091"/>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75"/>
              <p:cNvCxnSpPr/>
              <p:nvPr/>
            </p:nvCxnSpPr>
            <p:spPr>
              <a:xfrm>
                <a:off x="2928926" y="3143248"/>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76"/>
              <p:cNvCxnSpPr/>
              <p:nvPr/>
            </p:nvCxnSpPr>
            <p:spPr>
              <a:xfrm>
                <a:off x="2928926" y="3429000"/>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77"/>
              <p:cNvCxnSpPr/>
              <p:nvPr/>
            </p:nvCxnSpPr>
            <p:spPr>
              <a:xfrm rot="5400000">
                <a:off x="3036083" y="3536157"/>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2" name="TextBox 78"/>
              <p:cNvSpPr txBox="1"/>
              <p:nvPr/>
            </p:nvSpPr>
            <p:spPr>
              <a:xfrm>
                <a:off x="2957132" y="3151996"/>
                <a:ext cx="372218" cy="276999"/>
              </a:xfrm>
              <a:prstGeom prst="rect">
                <a:avLst/>
              </a:prstGeom>
              <a:noFill/>
              <a:ln>
                <a:noFill/>
              </a:ln>
            </p:spPr>
            <p:txBody>
              <a:bodyPr wrap="square" rtlCol="0">
                <a:spAutoFit/>
              </a:bodyPr>
              <a:lstStyle/>
              <a:p>
                <a:r>
                  <a:rPr lang="en-US" sz="1200" dirty="0">
                    <a:latin typeface="Comic Sans MS" panose="030F0702030302020204" pitchFamily="66" charset="0"/>
                  </a:rPr>
                  <a:t>C3</a:t>
                </a:r>
              </a:p>
            </p:txBody>
          </p:sp>
        </p:grpSp>
        <p:sp>
          <p:nvSpPr>
            <p:cNvPr id="105" name="TextBox 106"/>
            <p:cNvSpPr txBox="1"/>
            <p:nvPr/>
          </p:nvSpPr>
          <p:spPr>
            <a:xfrm>
              <a:off x="8295734" y="1407697"/>
              <a:ext cx="2629246" cy="369332"/>
            </a:xfrm>
            <a:prstGeom prst="rect">
              <a:avLst/>
            </a:prstGeom>
            <a:noFill/>
            <a:ln>
              <a:noFill/>
            </a:ln>
          </p:spPr>
          <p:txBody>
            <a:bodyPr wrap="square" rtlCol="0">
              <a:spAutoFit/>
            </a:bodyPr>
            <a:lstStyle/>
            <a:p>
              <a:r>
                <a:rPr lang="en-US" dirty="0">
                  <a:latin typeface="Comic Sans MS" panose="030F0702030302020204" pitchFamily="66" charset="0"/>
                </a:rPr>
                <a:t>Cu Strip 0.1mm x 10cm</a:t>
              </a:r>
            </a:p>
          </p:txBody>
        </p:sp>
        <p:cxnSp>
          <p:nvCxnSpPr>
            <p:cNvPr id="107" name="Connecteur droit avec flèche 106"/>
            <p:cNvCxnSpPr>
              <a:cxnSpLocks/>
              <a:stCxn id="105" idx="1"/>
            </p:cNvCxnSpPr>
            <p:nvPr/>
          </p:nvCxnSpPr>
          <p:spPr>
            <a:xfrm flipH="1">
              <a:off x="6984069" y="1592363"/>
              <a:ext cx="1311665" cy="159259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2" name="Rectangle 111"/>
            <p:cNvSpPr/>
            <p:nvPr/>
          </p:nvSpPr>
          <p:spPr>
            <a:xfrm>
              <a:off x="3551113" y="3655935"/>
              <a:ext cx="357190" cy="42862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Comic Sans MS" panose="030F0702030302020204" pitchFamily="66" charset="0"/>
                </a:rPr>
                <a:t>R1</a:t>
              </a:r>
            </a:p>
          </p:txBody>
        </p:sp>
        <p:cxnSp>
          <p:nvCxnSpPr>
            <p:cNvPr id="64" name="Straight Connector 53"/>
            <p:cNvCxnSpPr>
              <a:cxnSpLocks/>
            </p:cNvCxnSpPr>
            <p:nvPr/>
          </p:nvCxnSpPr>
          <p:spPr>
            <a:xfrm flipH="1" flipV="1">
              <a:off x="5953230" y="2439173"/>
              <a:ext cx="3963" cy="124882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53"/>
            <p:cNvCxnSpPr>
              <a:cxnSpLocks/>
            </p:cNvCxnSpPr>
            <p:nvPr/>
          </p:nvCxnSpPr>
          <p:spPr>
            <a:xfrm flipV="1">
              <a:off x="5953230" y="1339104"/>
              <a:ext cx="9597" cy="44278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53"/>
            <p:cNvCxnSpPr>
              <a:cxnSpLocks/>
              <a:endCxn id="112" idx="2"/>
            </p:cNvCxnSpPr>
            <p:nvPr/>
          </p:nvCxnSpPr>
          <p:spPr>
            <a:xfrm flipV="1">
              <a:off x="3729708" y="4084563"/>
              <a:ext cx="0" cy="67016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4BF2B2F2-2379-050F-5023-CDFAC3D524C4}"/>
                </a:ext>
              </a:extLst>
            </p:cNvPr>
            <p:cNvSpPr/>
            <p:nvPr/>
          </p:nvSpPr>
          <p:spPr>
            <a:xfrm>
              <a:off x="4249578" y="3145787"/>
              <a:ext cx="3429024" cy="7143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87" name="Straight Connector 53"/>
            <p:cNvCxnSpPr>
              <a:cxnSpLocks/>
              <a:stCxn id="112" idx="0"/>
            </p:cNvCxnSpPr>
            <p:nvPr/>
          </p:nvCxnSpPr>
          <p:spPr>
            <a:xfrm flipV="1">
              <a:off x="3729708" y="3189271"/>
              <a:ext cx="0" cy="46666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4C84852-B079-A134-B24D-E7C948313D2A}"/>
                </a:ext>
              </a:extLst>
            </p:cNvPr>
            <p:cNvCxnSpPr>
              <a:cxnSpLocks/>
            </p:cNvCxnSpPr>
            <p:nvPr/>
          </p:nvCxnSpPr>
          <p:spPr>
            <a:xfrm>
              <a:off x="2541650" y="1318721"/>
              <a:ext cx="1707928" cy="8785"/>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4" name="TextBox 106">
              <a:extLst>
                <a:ext uri="{FF2B5EF4-FFF2-40B4-BE49-F238E27FC236}">
                  <a16:creationId xmlns:a16="http://schemas.microsoft.com/office/drawing/2014/main" id="{B2CF1867-253C-BBAA-C404-F1239C1577EF}"/>
                </a:ext>
              </a:extLst>
            </p:cNvPr>
            <p:cNvSpPr txBox="1"/>
            <p:nvPr/>
          </p:nvSpPr>
          <p:spPr>
            <a:xfrm>
              <a:off x="8307421" y="1122146"/>
              <a:ext cx="736099" cy="369332"/>
            </a:xfrm>
            <a:prstGeom prst="rect">
              <a:avLst/>
            </a:prstGeom>
            <a:noFill/>
            <a:ln>
              <a:noFill/>
            </a:ln>
          </p:spPr>
          <p:txBody>
            <a:bodyPr wrap="none" rtlCol="0">
              <a:spAutoFit/>
            </a:bodyPr>
            <a:lstStyle/>
            <a:p>
              <a:r>
                <a:rPr lang="en-US" dirty="0">
                  <a:latin typeface="Comic Sans MS" panose="030F0702030302020204" pitchFamily="66" charset="0"/>
                </a:rPr>
                <a:t>mesh</a:t>
              </a:r>
            </a:p>
          </p:txBody>
        </p:sp>
        <p:cxnSp>
          <p:nvCxnSpPr>
            <p:cNvPr id="35" name="Connecteur droit avec flèche 106">
              <a:extLst>
                <a:ext uri="{FF2B5EF4-FFF2-40B4-BE49-F238E27FC236}">
                  <a16:creationId xmlns:a16="http://schemas.microsoft.com/office/drawing/2014/main" id="{CB46111D-3301-8E98-27E5-D1F83E6BEC4B}"/>
                </a:ext>
              </a:extLst>
            </p:cNvPr>
            <p:cNvCxnSpPr>
              <a:cxnSpLocks/>
            </p:cNvCxnSpPr>
            <p:nvPr/>
          </p:nvCxnSpPr>
          <p:spPr>
            <a:xfrm flipH="1">
              <a:off x="7748182" y="1336259"/>
              <a:ext cx="559239"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Connector 53">
              <a:extLst>
                <a:ext uri="{FF2B5EF4-FFF2-40B4-BE49-F238E27FC236}">
                  <a16:creationId xmlns:a16="http://schemas.microsoft.com/office/drawing/2014/main" id="{9E7CF97A-AB5E-B6E1-80CF-AE22267175A1}"/>
                </a:ext>
              </a:extLst>
            </p:cNvPr>
            <p:cNvCxnSpPr>
              <a:cxnSpLocks/>
            </p:cNvCxnSpPr>
            <p:nvPr/>
          </p:nvCxnSpPr>
          <p:spPr>
            <a:xfrm flipV="1">
              <a:off x="5957193" y="4265217"/>
              <a:ext cx="0" cy="50006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77E07588-45B2-B1B3-66BE-2F3823055D9D}"/>
                </a:ext>
              </a:extLst>
            </p:cNvPr>
            <p:cNvSpPr/>
            <p:nvPr/>
          </p:nvSpPr>
          <p:spPr>
            <a:xfrm>
              <a:off x="5811885" y="3042993"/>
              <a:ext cx="303344" cy="293524"/>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1" name="Group 73">
              <a:extLst>
                <a:ext uri="{FF2B5EF4-FFF2-40B4-BE49-F238E27FC236}">
                  <a16:creationId xmlns:a16="http://schemas.microsoft.com/office/drawing/2014/main" id="{99B4D755-BB5D-6DDE-5FE1-BBDA17B8B387}"/>
                </a:ext>
              </a:extLst>
            </p:cNvPr>
            <p:cNvGrpSpPr/>
            <p:nvPr/>
          </p:nvGrpSpPr>
          <p:grpSpPr>
            <a:xfrm rot="5400000">
              <a:off x="7813432" y="2822733"/>
              <a:ext cx="428628" cy="714380"/>
              <a:chOff x="2928926" y="2928934"/>
              <a:chExt cx="428628" cy="714380"/>
            </a:xfrm>
          </p:grpSpPr>
          <p:cxnSp>
            <p:nvCxnSpPr>
              <p:cNvPr id="33" name="Straight Connector 74">
                <a:extLst>
                  <a:ext uri="{FF2B5EF4-FFF2-40B4-BE49-F238E27FC236}">
                    <a16:creationId xmlns:a16="http://schemas.microsoft.com/office/drawing/2014/main" id="{DCE803A0-406A-E320-D7B0-F4F73688EDF8}"/>
                  </a:ext>
                </a:extLst>
              </p:cNvPr>
              <p:cNvCxnSpPr/>
              <p:nvPr/>
            </p:nvCxnSpPr>
            <p:spPr>
              <a:xfrm rot="5400000">
                <a:off x="3036083" y="3036091"/>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75">
                <a:extLst>
                  <a:ext uri="{FF2B5EF4-FFF2-40B4-BE49-F238E27FC236}">
                    <a16:creationId xmlns:a16="http://schemas.microsoft.com/office/drawing/2014/main" id="{7A22A5F7-FB93-B87A-437D-A0398507E686}"/>
                  </a:ext>
                </a:extLst>
              </p:cNvPr>
              <p:cNvCxnSpPr/>
              <p:nvPr/>
            </p:nvCxnSpPr>
            <p:spPr>
              <a:xfrm>
                <a:off x="2928926" y="3143248"/>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76">
                <a:extLst>
                  <a:ext uri="{FF2B5EF4-FFF2-40B4-BE49-F238E27FC236}">
                    <a16:creationId xmlns:a16="http://schemas.microsoft.com/office/drawing/2014/main" id="{03F77EF2-35E1-A6FB-5E7A-9CA7CADD1B4B}"/>
                  </a:ext>
                </a:extLst>
              </p:cNvPr>
              <p:cNvCxnSpPr/>
              <p:nvPr/>
            </p:nvCxnSpPr>
            <p:spPr>
              <a:xfrm>
                <a:off x="2928926" y="3429000"/>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77">
                <a:extLst>
                  <a:ext uri="{FF2B5EF4-FFF2-40B4-BE49-F238E27FC236}">
                    <a16:creationId xmlns:a16="http://schemas.microsoft.com/office/drawing/2014/main" id="{BF0D42B2-269C-2D9C-2D19-39CE09E0CD63}"/>
                  </a:ext>
                </a:extLst>
              </p:cNvPr>
              <p:cNvCxnSpPr/>
              <p:nvPr/>
            </p:nvCxnSpPr>
            <p:spPr>
              <a:xfrm rot="5400000">
                <a:off x="3036083" y="3536157"/>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TextBox 78">
                <a:extLst>
                  <a:ext uri="{FF2B5EF4-FFF2-40B4-BE49-F238E27FC236}">
                    <a16:creationId xmlns:a16="http://schemas.microsoft.com/office/drawing/2014/main" id="{489DF2EC-3ED9-0E9B-150D-5A8E1E568F64}"/>
                  </a:ext>
                </a:extLst>
              </p:cNvPr>
              <p:cNvSpPr txBox="1"/>
              <p:nvPr/>
            </p:nvSpPr>
            <p:spPr>
              <a:xfrm>
                <a:off x="2957132" y="3151996"/>
                <a:ext cx="372218" cy="276999"/>
              </a:xfrm>
              <a:prstGeom prst="rect">
                <a:avLst/>
              </a:prstGeom>
              <a:noFill/>
              <a:ln>
                <a:noFill/>
              </a:ln>
            </p:spPr>
            <p:txBody>
              <a:bodyPr wrap="square" rtlCol="0">
                <a:spAutoFit/>
              </a:bodyPr>
              <a:lstStyle/>
              <a:p>
                <a:r>
                  <a:rPr lang="en-US" sz="1200" dirty="0">
                    <a:latin typeface="Comic Sans MS" panose="030F0702030302020204" pitchFamily="66" charset="0"/>
                  </a:rPr>
                  <a:t>C4</a:t>
                </a:r>
              </a:p>
            </p:txBody>
          </p:sp>
        </p:grpSp>
        <p:sp>
          <p:nvSpPr>
            <p:cNvPr id="42" name="Rectangle 41">
              <a:extLst>
                <a:ext uri="{FF2B5EF4-FFF2-40B4-BE49-F238E27FC236}">
                  <a16:creationId xmlns:a16="http://schemas.microsoft.com/office/drawing/2014/main" id="{3058BDC8-B824-3F67-15A9-114B2B92176C}"/>
                </a:ext>
              </a:extLst>
            </p:cNvPr>
            <p:cNvSpPr/>
            <p:nvPr/>
          </p:nvSpPr>
          <p:spPr>
            <a:xfrm rot="5400000">
              <a:off x="8622321" y="2964447"/>
              <a:ext cx="357190" cy="42862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Comic Sans MS" panose="030F0702030302020204" pitchFamily="66" charset="0"/>
                </a:rPr>
                <a:t>R2</a:t>
              </a:r>
            </a:p>
          </p:txBody>
        </p:sp>
        <p:cxnSp>
          <p:nvCxnSpPr>
            <p:cNvPr id="43" name="Straight Connector 42">
              <a:extLst>
                <a:ext uri="{FF2B5EF4-FFF2-40B4-BE49-F238E27FC236}">
                  <a16:creationId xmlns:a16="http://schemas.microsoft.com/office/drawing/2014/main" id="{0F8C8B1D-E5D9-DEA3-9257-5B9814FD2459}"/>
                </a:ext>
              </a:extLst>
            </p:cNvPr>
            <p:cNvCxnSpPr>
              <a:cxnSpLocks/>
            </p:cNvCxnSpPr>
            <p:nvPr/>
          </p:nvCxnSpPr>
          <p:spPr>
            <a:xfrm>
              <a:off x="8277779" y="3166940"/>
              <a:ext cx="341348" cy="0"/>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96818923-A22B-7851-E470-8F36FEF7FB69}"/>
                </a:ext>
              </a:extLst>
            </p:cNvPr>
            <p:cNvCxnSpPr>
              <a:cxnSpLocks/>
            </p:cNvCxnSpPr>
            <p:nvPr/>
          </p:nvCxnSpPr>
          <p:spPr>
            <a:xfrm>
              <a:off x="9007051" y="3178761"/>
              <a:ext cx="341348" cy="0"/>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51" name="Isosceles Triangle 50">
              <a:extLst>
                <a:ext uri="{FF2B5EF4-FFF2-40B4-BE49-F238E27FC236}">
                  <a16:creationId xmlns:a16="http://schemas.microsoft.com/office/drawing/2014/main" id="{899852E9-74D0-4C23-02A4-5BDC14181B25}"/>
                </a:ext>
              </a:extLst>
            </p:cNvPr>
            <p:cNvSpPr/>
            <p:nvPr/>
          </p:nvSpPr>
          <p:spPr>
            <a:xfrm>
              <a:off x="9122695" y="2307043"/>
              <a:ext cx="435743" cy="358154"/>
            </a:xfrm>
            <a:prstGeom prst="triangle">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Isosceles Triangle 51">
              <a:extLst>
                <a:ext uri="{FF2B5EF4-FFF2-40B4-BE49-F238E27FC236}">
                  <a16:creationId xmlns:a16="http://schemas.microsoft.com/office/drawing/2014/main" id="{39F2DDB5-0433-171E-7DCB-DFA9AF87FBA3}"/>
                </a:ext>
              </a:extLst>
            </p:cNvPr>
            <p:cNvSpPr/>
            <p:nvPr/>
          </p:nvSpPr>
          <p:spPr>
            <a:xfrm>
              <a:off x="9130958" y="3755723"/>
              <a:ext cx="435743" cy="358154"/>
            </a:xfrm>
            <a:prstGeom prst="triangle">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6" name="Straight Connector 55">
              <a:extLst>
                <a:ext uri="{FF2B5EF4-FFF2-40B4-BE49-F238E27FC236}">
                  <a16:creationId xmlns:a16="http://schemas.microsoft.com/office/drawing/2014/main" id="{790E780F-1979-464E-0467-0DAA0A7FA206}"/>
                </a:ext>
              </a:extLst>
            </p:cNvPr>
            <p:cNvCxnSpPr>
              <a:cxnSpLocks/>
            </p:cNvCxnSpPr>
            <p:nvPr/>
          </p:nvCxnSpPr>
          <p:spPr>
            <a:xfrm>
              <a:off x="9154954" y="3711713"/>
              <a:ext cx="371791" cy="1295"/>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E76CD508-69FC-53E0-6CCC-2196863E5794}"/>
                </a:ext>
              </a:extLst>
            </p:cNvPr>
            <p:cNvCxnSpPr>
              <a:cxnSpLocks/>
            </p:cNvCxnSpPr>
            <p:nvPr/>
          </p:nvCxnSpPr>
          <p:spPr>
            <a:xfrm>
              <a:off x="9150528" y="2297689"/>
              <a:ext cx="371791" cy="1295"/>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3ACC8388-0EB1-3D64-D5C2-871678EF3EB8}"/>
                </a:ext>
              </a:extLst>
            </p:cNvPr>
            <p:cNvCxnSpPr>
              <a:cxnSpLocks/>
            </p:cNvCxnSpPr>
            <p:nvPr/>
          </p:nvCxnSpPr>
          <p:spPr>
            <a:xfrm>
              <a:off x="9340849" y="4095500"/>
              <a:ext cx="0" cy="376316"/>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D880EE05-AE9F-AA58-9662-076BF3123218}"/>
                </a:ext>
              </a:extLst>
            </p:cNvPr>
            <p:cNvCxnSpPr>
              <a:cxnSpLocks/>
              <a:stCxn id="51" idx="3"/>
              <a:endCxn id="52" idx="0"/>
            </p:cNvCxnSpPr>
            <p:nvPr/>
          </p:nvCxnSpPr>
          <p:spPr>
            <a:xfrm>
              <a:off x="9340567" y="2665197"/>
              <a:ext cx="8263" cy="1090526"/>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11C03F20-752A-E25C-9467-83028B262006}"/>
                </a:ext>
              </a:extLst>
            </p:cNvPr>
            <p:cNvCxnSpPr>
              <a:cxnSpLocks/>
            </p:cNvCxnSpPr>
            <p:nvPr/>
          </p:nvCxnSpPr>
          <p:spPr>
            <a:xfrm>
              <a:off x="9336423" y="1973125"/>
              <a:ext cx="0" cy="376316"/>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BF1E9678-C2D8-15E8-19CB-104D0F9E507C}"/>
                </a:ext>
              </a:extLst>
            </p:cNvPr>
            <p:cNvCxnSpPr>
              <a:cxnSpLocks/>
            </p:cNvCxnSpPr>
            <p:nvPr/>
          </p:nvCxnSpPr>
          <p:spPr>
            <a:xfrm>
              <a:off x="9348399" y="1973125"/>
              <a:ext cx="1001574" cy="0"/>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9265D8C7-9FC3-F14F-357F-CB30C85EBCBB}"/>
                </a:ext>
              </a:extLst>
            </p:cNvPr>
            <p:cNvCxnSpPr>
              <a:cxnSpLocks/>
            </p:cNvCxnSpPr>
            <p:nvPr/>
          </p:nvCxnSpPr>
          <p:spPr>
            <a:xfrm>
              <a:off x="9336423" y="4471816"/>
              <a:ext cx="1001574" cy="0"/>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04" name="TextBox 106">
              <a:extLst>
                <a:ext uri="{FF2B5EF4-FFF2-40B4-BE49-F238E27FC236}">
                  <a16:creationId xmlns:a16="http://schemas.microsoft.com/office/drawing/2014/main" id="{8B9D0FF4-73A3-72C8-58CF-11DEC93A740C}"/>
                </a:ext>
              </a:extLst>
            </p:cNvPr>
            <p:cNvSpPr txBox="1"/>
            <p:nvPr/>
          </p:nvSpPr>
          <p:spPr>
            <a:xfrm>
              <a:off x="10391032" y="1766892"/>
              <a:ext cx="558166" cy="369332"/>
            </a:xfrm>
            <a:prstGeom prst="rect">
              <a:avLst/>
            </a:prstGeom>
            <a:noFill/>
            <a:ln>
              <a:noFill/>
            </a:ln>
          </p:spPr>
          <p:txBody>
            <a:bodyPr wrap="square" rtlCol="0">
              <a:spAutoFit/>
            </a:bodyPr>
            <a:lstStyle/>
            <a:p>
              <a:r>
                <a:rPr lang="en-US" dirty="0">
                  <a:latin typeface="Comic Sans MS" panose="030F0702030302020204" pitchFamily="66" charset="0"/>
                </a:rPr>
                <a:t>+Vs</a:t>
              </a:r>
            </a:p>
          </p:txBody>
        </p:sp>
        <p:sp>
          <p:nvSpPr>
            <p:cNvPr id="106" name="TextBox 106">
              <a:extLst>
                <a:ext uri="{FF2B5EF4-FFF2-40B4-BE49-F238E27FC236}">
                  <a16:creationId xmlns:a16="http://schemas.microsoft.com/office/drawing/2014/main" id="{4A72667F-E8A4-AE3B-00A3-ED5DF7D0E7AF}"/>
                </a:ext>
              </a:extLst>
            </p:cNvPr>
            <p:cNvSpPr txBox="1"/>
            <p:nvPr/>
          </p:nvSpPr>
          <p:spPr>
            <a:xfrm>
              <a:off x="10419806" y="4273649"/>
              <a:ext cx="543739" cy="369332"/>
            </a:xfrm>
            <a:prstGeom prst="rect">
              <a:avLst/>
            </a:prstGeom>
            <a:noFill/>
            <a:ln>
              <a:noFill/>
            </a:ln>
          </p:spPr>
          <p:txBody>
            <a:bodyPr wrap="square" rtlCol="0">
              <a:spAutoFit/>
            </a:bodyPr>
            <a:lstStyle/>
            <a:p>
              <a:r>
                <a:rPr lang="en-US" dirty="0">
                  <a:latin typeface="Comic Sans MS" panose="030F0702030302020204" pitchFamily="66" charset="0"/>
                </a:rPr>
                <a:t>-Vs</a:t>
              </a:r>
            </a:p>
          </p:txBody>
        </p:sp>
        <p:cxnSp>
          <p:nvCxnSpPr>
            <p:cNvPr id="111" name="Straight Connector 110">
              <a:extLst>
                <a:ext uri="{FF2B5EF4-FFF2-40B4-BE49-F238E27FC236}">
                  <a16:creationId xmlns:a16="http://schemas.microsoft.com/office/drawing/2014/main" id="{9C093AFD-4E9F-67F4-F397-A0F05D0CDB1A}"/>
                </a:ext>
              </a:extLst>
            </p:cNvPr>
            <p:cNvCxnSpPr>
              <a:cxnSpLocks/>
            </p:cNvCxnSpPr>
            <p:nvPr/>
          </p:nvCxnSpPr>
          <p:spPr>
            <a:xfrm>
              <a:off x="10192527" y="1971285"/>
              <a:ext cx="0" cy="971349"/>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750E07C6-C09C-D8FB-EFB7-F5E1938A5A13}"/>
                </a:ext>
              </a:extLst>
            </p:cNvPr>
            <p:cNvCxnSpPr>
              <a:cxnSpLocks/>
            </p:cNvCxnSpPr>
            <p:nvPr/>
          </p:nvCxnSpPr>
          <p:spPr>
            <a:xfrm>
              <a:off x="10219577" y="3458079"/>
              <a:ext cx="0" cy="1013737"/>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nvGrpSpPr>
            <p:cNvPr id="120" name="Group 119">
              <a:extLst>
                <a:ext uri="{FF2B5EF4-FFF2-40B4-BE49-F238E27FC236}">
                  <a16:creationId xmlns:a16="http://schemas.microsoft.com/office/drawing/2014/main" id="{8BBCA091-CE3A-38F7-3E8A-D187D0118105}"/>
                </a:ext>
              </a:extLst>
            </p:cNvPr>
            <p:cNvGrpSpPr/>
            <p:nvPr/>
          </p:nvGrpSpPr>
          <p:grpSpPr>
            <a:xfrm>
              <a:off x="9840731" y="2915064"/>
              <a:ext cx="203854" cy="170204"/>
              <a:chOff x="10970099" y="2129934"/>
              <a:chExt cx="435743" cy="367508"/>
            </a:xfrm>
          </p:grpSpPr>
          <p:sp>
            <p:nvSpPr>
              <p:cNvPr id="118" name="Isosceles Triangle 117">
                <a:extLst>
                  <a:ext uri="{FF2B5EF4-FFF2-40B4-BE49-F238E27FC236}">
                    <a16:creationId xmlns:a16="http://schemas.microsoft.com/office/drawing/2014/main" id="{D4CA1227-C220-2175-962A-70FB6D60729E}"/>
                  </a:ext>
                </a:extLst>
              </p:cNvPr>
              <p:cNvSpPr/>
              <p:nvPr/>
            </p:nvSpPr>
            <p:spPr>
              <a:xfrm>
                <a:off x="10970099" y="2139288"/>
                <a:ext cx="435743" cy="358154"/>
              </a:xfrm>
              <a:prstGeom prst="triangle">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9" name="Straight Connector 118">
                <a:extLst>
                  <a:ext uri="{FF2B5EF4-FFF2-40B4-BE49-F238E27FC236}">
                    <a16:creationId xmlns:a16="http://schemas.microsoft.com/office/drawing/2014/main" id="{E6DD3826-E82A-E05A-CE24-A145117ED38C}"/>
                  </a:ext>
                </a:extLst>
              </p:cNvPr>
              <p:cNvCxnSpPr>
                <a:cxnSpLocks/>
              </p:cNvCxnSpPr>
              <p:nvPr/>
            </p:nvCxnSpPr>
            <p:spPr>
              <a:xfrm>
                <a:off x="10997932" y="2129934"/>
                <a:ext cx="371791" cy="1295"/>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23" name="Group 122">
              <a:extLst>
                <a:ext uri="{FF2B5EF4-FFF2-40B4-BE49-F238E27FC236}">
                  <a16:creationId xmlns:a16="http://schemas.microsoft.com/office/drawing/2014/main" id="{B17FF048-11AC-C74E-ABE6-F70BAA5914D3}"/>
                </a:ext>
              </a:extLst>
            </p:cNvPr>
            <p:cNvGrpSpPr/>
            <p:nvPr/>
          </p:nvGrpSpPr>
          <p:grpSpPr>
            <a:xfrm>
              <a:off x="9859349" y="3301461"/>
              <a:ext cx="203854" cy="170204"/>
              <a:chOff x="10970099" y="2129934"/>
              <a:chExt cx="435743" cy="367508"/>
            </a:xfrm>
          </p:grpSpPr>
          <p:sp>
            <p:nvSpPr>
              <p:cNvPr id="124" name="Isosceles Triangle 123">
                <a:extLst>
                  <a:ext uri="{FF2B5EF4-FFF2-40B4-BE49-F238E27FC236}">
                    <a16:creationId xmlns:a16="http://schemas.microsoft.com/office/drawing/2014/main" id="{6774502A-030C-28D0-C6AF-69AF1E104C48}"/>
                  </a:ext>
                </a:extLst>
              </p:cNvPr>
              <p:cNvSpPr/>
              <p:nvPr/>
            </p:nvSpPr>
            <p:spPr>
              <a:xfrm>
                <a:off x="10970099" y="2139288"/>
                <a:ext cx="435743" cy="358154"/>
              </a:xfrm>
              <a:prstGeom prst="triangle">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5" name="Straight Connector 124">
                <a:extLst>
                  <a:ext uri="{FF2B5EF4-FFF2-40B4-BE49-F238E27FC236}">
                    <a16:creationId xmlns:a16="http://schemas.microsoft.com/office/drawing/2014/main" id="{112ABF10-204A-A5EE-242D-EF493FA413C8}"/>
                  </a:ext>
                </a:extLst>
              </p:cNvPr>
              <p:cNvCxnSpPr>
                <a:cxnSpLocks/>
              </p:cNvCxnSpPr>
              <p:nvPr/>
            </p:nvCxnSpPr>
            <p:spPr>
              <a:xfrm>
                <a:off x="10997932" y="2129934"/>
                <a:ext cx="371791" cy="1295"/>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130" name="TextBox 129">
              <a:extLst>
                <a:ext uri="{FF2B5EF4-FFF2-40B4-BE49-F238E27FC236}">
                  <a16:creationId xmlns:a16="http://schemas.microsoft.com/office/drawing/2014/main" id="{E988F652-819B-23F3-553A-9DA39A8DAE1D}"/>
                </a:ext>
              </a:extLst>
            </p:cNvPr>
            <p:cNvSpPr txBox="1"/>
            <p:nvPr/>
          </p:nvSpPr>
          <p:spPr>
            <a:xfrm>
              <a:off x="4345722" y="3741394"/>
              <a:ext cx="1409424" cy="369332"/>
            </a:xfrm>
            <a:prstGeom prst="rect">
              <a:avLst/>
            </a:prstGeom>
            <a:noFill/>
            <a:ln>
              <a:noFill/>
            </a:ln>
          </p:spPr>
          <p:txBody>
            <a:bodyPr wrap="square" rtlCol="0">
              <a:spAutoFit/>
            </a:bodyPr>
            <a:lstStyle/>
            <a:p>
              <a:r>
                <a:rPr lang="en-US" dirty="0">
                  <a:latin typeface="Comic Sans MS" panose="030F0702030302020204" pitchFamily="66" charset="0"/>
                </a:rPr>
                <a:t>PCB</a:t>
              </a:r>
              <a:r>
                <a:rPr lang="en-US" dirty="0"/>
                <a:t> </a:t>
              </a:r>
            </a:p>
          </p:txBody>
        </p:sp>
        <p:sp>
          <p:nvSpPr>
            <p:cNvPr id="159" name="Rectangle 158">
              <a:extLst>
                <a:ext uri="{FF2B5EF4-FFF2-40B4-BE49-F238E27FC236}">
                  <a16:creationId xmlns:a16="http://schemas.microsoft.com/office/drawing/2014/main" id="{A7751182-B78C-90FF-D95A-5CECAB74E97E}"/>
                </a:ext>
              </a:extLst>
            </p:cNvPr>
            <p:cNvSpPr/>
            <p:nvPr/>
          </p:nvSpPr>
          <p:spPr>
            <a:xfrm>
              <a:off x="1731523" y="1007097"/>
              <a:ext cx="9426103" cy="4025319"/>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6346340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22BE2BFF-1A80-4249-82AE-6FEB39D536C0}" type="slidenum">
              <a:rPr lang="fr-FR" smtClean="0"/>
              <a:pPr/>
              <a:t>31</a:t>
            </a:fld>
            <a:endParaRPr lang="fr-FR" dirty="0"/>
          </a:p>
        </p:txBody>
      </p:sp>
      <p:sp>
        <p:nvSpPr>
          <p:cNvPr id="116" name="Titre 1"/>
          <p:cNvSpPr>
            <a:spLocks noGrp="1"/>
          </p:cNvSpPr>
          <p:nvPr>
            <p:ph type="title"/>
          </p:nvPr>
        </p:nvSpPr>
        <p:spPr>
          <a:xfrm>
            <a:off x="2446971" y="-165086"/>
            <a:ext cx="8229600" cy="1143000"/>
          </a:xfrm>
        </p:spPr>
        <p:txBody>
          <a:bodyPr>
            <a:normAutofit/>
          </a:bodyPr>
          <a:lstStyle/>
          <a:p>
            <a:r>
              <a:rPr lang="en-US" sz="2800" dirty="0">
                <a:solidFill>
                  <a:srgbClr val="00B0F0"/>
                </a:solidFill>
                <a:latin typeface="Comic Sans MS" panose="030F0702030302020204" pitchFamily="66" charset="0"/>
              </a:rPr>
              <a:t>Third benefit : The FE protections are useless</a:t>
            </a:r>
            <a:endParaRPr lang="fr-FR" sz="2800" dirty="0">
              <a:solidFill>
                <a:srgbClr val="00B0F0"/>
              </a:solidFill>
              <a:latin typeface="Comic Sans MS" panose="030F0702030302020204" pitchFamily="66" charset="0"/>
            </a:endParaRPr>
          </a:p>
        </p:txBody>
      </p:sp>
      <p:sp>
        <p:nvSpPr>
          <p:cNvPr id="72" name="TextBox 119"/>
          <p:cNvSpPr txBox="1"/>
          <p:nvPr/>
        </p:nvSpPr>
        <p:spPr>
          <a:xfrm>
            <a:off x="184200" y="5207079"/>
            <a:ext cx="5819713" cy="1200329"/>
          </a:xfrm>
          <a:prstGeom prst="rect">
            <a:avLst/>
          </a:prstGeom>
          <a:noFill/>
          <a:ln>
            <a:solidFill>
              <a:schemeClr val="tx1"/>
            </a:solidFill>
          </a:ln>
        </p:spPr>
        <p:txBody>
          <a:bodyPr wrap="square" rtlCol="0">
            <a:spAutoFit/>
          </a:bodyPr>
          <a:lstStyle/>
          <a:p>
            <a:r>
              <a:rPr lang="en-US" sz="1200" dirty="0">
                <a:latin typeface="Comic Sans MS" panose="030F0702030302020204" pitchFamily="66" charset="0"/>
              </a:rPr>
              <a:t>C1 : capacity mesh to GND	many </a:t>
            </a:r>
            <a:r>
              <a:rPr lang="en-US" sz="1200" dirty="0" err="1">
                <a:latin typeface="Comic Sans MS" panose="030F0702030302020204" pitchFamily="66" charset="0"/>
              </a:rPr>
              <a:t>nF</a:t>
            </a:r>
            <a:r>
              <a:rPr lang="en-US" sz="1200" dirty="0">
                <a:latin typeface="Comic Sans MS" panose="030F0702030302020204" pitchFamily="66" charset="0"/>
              </a:rPr>
              <a:t> </a:t>
            </a:r>
          </a:p>
          <a:p>
            <a:r>
              <a:rPr lang="en-US" sz="1200" dirty="0">
                <a:latin typeface="Comic Sans MS" panose="030F0702030302020204" pitchFamily="66" charset="0"/>
              </a:rPr>
              <a:t>C2 : strip capacity to GND	in the range of 20 pF</a:t>
            </a:r>
          </a:p>
          <a:p>
            <a:r>
              <a:rPr lang="en-US" sz="1200" dirty="0">
                <a:latin typeface="Comic Sans MS" panose="030F0702030302020204" pitchFamily="66" charset="0"/>
              </a:rPr>
              <a:t>C3 : strip capacity to mesh	in the range of 10pf</a:t>
            </a:r>
          </a:p>
          <a:p>
            <a:r>
              <a:rPr lang="en-US" sz="1200" dirty="0">
                <a:latin typeface="Comic Sans MS" panose="030F0702030302020204" pitchFamily="66" charset="0"/>
              </a:rPr>
              <a:t>C4 : spark protection capacitor	in the range of 300pF </a:t>
            </a:r>
            <a:r>
              <a:rPr lang="en-US" sz="1200" dirty="0">
                <a:latin typeface="Comic Sans MS" panose="030F0702030302020204" pitchFamily="66" charset="0"/>
                <a:sym typeface="Wingdings" panose="05000000000000000000" pitchFamily="2" charset="2"/>
              </a:rPr>
              <a:t> </a:t>
            </a:r>
            <a:r>
              <a:rPr lang="en-US" sz="1200" dirty="0">
                <a:latin typeface="Comic Sans MS" panose="030F0702030302020204" pitchFamily="66" charset="0"/>
              </a:rPr>
              <a:t>10 x (C2//C3)</a:t>
            </a:r>
          </a:p>
          <a:p>
            <a:r>
              <a:rPr lang="en-US" sz="1200" dirty="0">
                <a:latin typeface="Comic Sans MS" panose="030F0702030302020204" pitchFamily="66" charset="0"/>
              </a:rPr>
              <a:t>R1 : polarization resistor		1M</a:t>
            </a:r>
            <a:endParaRPr lang="en-US" sz="1200" dirty="0">
              <a:latin typeface="Comic Sans MS" panose="030F0702030302020204" pitchFamily="66" charset="0"/>
              <a:sym typeface="Wingdings" panose="05000000000000000000" pitchFamily="2" charset="2"/>
            </a:endParaRPr>
          </a:p>
          <a:p>
            <a:r>
              <a:rPr lang="en-US" sz="1200" dirty="0">
                <a:latin typeface="Comic Sans MS" panose="030F0702030302020204" pitchFamily="66" charset="0"/>
              </a:rPr>
              <a:t>R2 : peak spark current limitation 	20 Ohms to protect the external diodes</a:t>
            </a:r>
            <a:endParaRPr lang="en-US" sz="1200" dirty="0">
              <a:latin typeface="Comic Sans MS" panose="030F0702030302020204" pitchFamily="66" charset="0"/>
              <a:sym typeface="Wingdings" panose="05000000000000000000" pitchFamily="2" charset="2"/>
            </a:endParaRPr>
          </a:p>
        </p:txBody>
      </p:sp>
      <p:sp>
        <p:nvSpPr>
          <p:cNvPr id="117" name="TextBox 119">
            <a:extLst>
              <a:ext uri="{FF2B5EF4-FFF2-40B4-BE49-F238E27FC236}">
                <a16:creationId xmlns:a16="http://schemas.microsoft.com/office/drawing/2014/main" id="{5E1CBE41-7F05-D5B2-E6C4-E99D48309950}"/>
              </a:ext>
            </a:extLst>
          </p:cNvPr>
          <p:cNvSpPr txBox="1"/>
          <p:nvPr/>
        </p:nvSpPr>
        <p:spPr>
          <a:xfrm>
            <a:off x="6188088" y="5311504"/>
            <a:ext cx="5358817" cy="1015663"/>
          </a:xfrm>
          <a:prstGeom prst="rect">
            <a:avLst/>
          </a:prstGeom>
          <a:noFill/>
          <a:ln>
            <a:solidFill>
              <a:schemeClr val="tx1"/>
            </a:solidFill>
          </a:ln>
        </p:spPr>
        <p:txBody>
          <a:bodyPr wrap="square" rtlCol="0">
            <a:spAutoFit/>
          </a:bodyPr>
          <a:lstStyle/>
          <a:p>
            <a:r>
              <a:rPr lang="en-US" sz="1200" dirty="0">
                <a:latin typeface="Comic Sans MS" panose="030F0702030302020204" pitchFamily="66" charset="0"/>
                <a:sym typeface="Wingdings" panose="05000000000000000000" pitchFamily="2" charset="2"/>
              </a:rPr>
              <a:t>The spark current is defined  by C4 serial to R2 through outer diodes.</a:t>
            </a:r>
          </a:p>
          <a:p>
            <a:r>
              <a:rPr lang="en-US" sz="1200" dirty="0">
                <a:latin typeface="Comic Sans MS" panose="030F0702030302020204" pitchFamily="66" charset="0"/>
                <a:sym typeface="Wingdings" panose="05000000000000000000" pitchFamily="2" charset="2"/>
              </a:rPr>
              <a:t>This spark current do not flow through the amplifier.</a:t>
            </a:r>
          </a:p>
          <a:p>
            <a:r>
              <a:rPr lang="en-US" sz="1200" dirty="0">
                <a:latin typeface="Comic Sans MS" panose="030F0702030302020204" pitchFamily="66" charset="0"/>
                <a:sym typeface="Wingdings" panose="05000000000000000000" pitchFamily="2" charset="2"/>
              </a:rPr>
              <a:t>Without external diodes the inner diodes would have been damaged.</a:t>
            </a:r>
          </a:p>
          <a:p>
            <a:r>
              <a:rPr lang="en-US" sz="1200" dirty="0">
                <a:latin typeface="Comic Sans MS" panose="030F0702030302020204" pitchFamily="66" charset="0"/>
                <a:sym typeface="Wingdings" panose="05000000000000000000" pitchFamily="2" charset="2"/>
              </a:rPr>
              <a:t>Without C4 , C1 defines a so large current that the outer diodes would have been damaged, melting also the mesh.</a:t>
            </a:r>
          </a:p>
        </p:txBody>
      </p:sp>
      <p:sp>
        <p:nvSpPr>
          <p:cNvPr id="126" name="TextBox 125">
            <a:extLst>
              <a:ext uri="{FF2B5EF4-FFF2-40B4-BE49-F238E27FC236}">
                <a16:creationId xmlns:a16="http://schemas.microsoft.com/office/drawing/2014/main" id="{99E01471-6F25-3CF6-06C9-73C362120709}"/>
              </a:ext>
            </a:extLst>
          </p:cNvPr>
          <p:cNvSpPr txBox="1"/>
          <p:nvPr/>
        </p:nvSpPr>
        <p:spPr>
          <a:xfrm>
            <a:off x="184200" y="2034447"/>
            <a:ext cx="1540499" cy="1754326"/>
          </a:xfrm>
          <a:prstGeom prst="rect">
            <a:avLst/>
          </a:prstGeom>
          <a:solidFill>
            <a:schemeClr val="accent6">
              <a:lumMod val="40000"/>
              <a:lumOff val="60000"/>
            </a:schemeClr>
          </a:solidFill>
          <a:ln>
            <a:solidFill>
              <a:schemeClr val="tx1"/>
            </a:solidFill>
          </a:ln>
        </p:spPr>
        <p:txBody>
          <a:bodyPr wrap="square" rtlCol="0">
            <a:spAutoFit/>
          </a:bodyPr>
          <a:lstStyle/>
          <a:p>
            <a:r>
              <a:rPr lang="en-US" dirty="0">
                <a:latin typeface="Comic Sans MS" panose="030F0702030302020204" pitchFamily="66" charset="0"/>
              </a:rPr>
              <a:t>MM with classical</a:t>
            </a:r>
          </a:p>
          <a:p>
            <a:r>
              <a:rPr lang="en-US" dirty="0">
                <a:latin typeface="Comic Sans MS" panose="030F0702030302020204" pitchFamily="66" charset="0"/>
              </a:rPr>
              <a:t>discrete components</a:t>
            </a:r>
          </a:p>
          <a:p>
            <a:r>
              <a:rPr lang="en-US" dirty="0">
                <a:latin typeface="Comic Sans MS" panose="030F0702030302020204" pitchFamily="66" charset="0"/>
              </a:rPr>
              <a:t>protection </a:t>
            </a:r>
          </a:p>
          <a:p>
            <a:r>
              <a:rPr lang="en-US" dirty="0">
                <a:latin typeface="Comic Sans MS" panose="030F0702030302020204" pitchFamily="66" charset="0"/>
              </a:rPr>
              <a:t>(In green)</a:t>
            </a:r>
            <a:endParaRPr lang="en-GB" dirty="0">
              <a:latin typeface="Comic Sans MS" panose="030F0702030302020204" pitchFamily="66" charset="0"/>
            </a:endParaRPr>
          </a:p>
        </p:txBody>
      </p:sp>
      <p:grpSp>
        <p:nvGrpSpPr>
          <p:cNvPr id="7" name="Group 6">
            <a:extLst>
              <a:ext uri="{FF2B5EF4-FFF2-40B4-BE49-F238E27FC236}">
                <a16:creationId xmlns:a16="http://schemas.microsoft.com/office/drawing/2014/main" id="{EDDB6F37-25D0-E699-A7AC-C7F010E7D9C2}"/>
              </a:ext>
            </a:extLst>
          </p:cNvPr>
          <p:cNvGrpSpPr/>
          <p:nvPr/>
        </p:nvGrpSpPr>
        <p:grpSpPr>
          <a:xfrm>
            <a:off x="2120802" y="977914"/>
            <a:ext cx="9426103" cy="4025319"/>
            <a:chOff x="2120802" y="977914"/>
            <a:chExt cx="9426103" cy="4025319"/>
          </a:xfrm>
        </p:grpSpPr>
        <p:grpSp>
          <p:nvGrpSpPr>
            <p:cNvPr id="160" name="Group 159">
              <a:extLst>
                <a:ext uri="{FF2B5EF4-FFF2-40B4-BE49-F238E27FC236}">
                  <a16:creationId xmlns:a16="http://schemas.microsoft.com/office/drawing/2014/main" id="{9086C930-974C-FA73-1370-8709652E79AC}"/>
                </a:ext>
              </a:extLst>
            </p:cNvPr>
            <p:cNvGrpSpPr/>
            <p:nvPr/>
          </p:nvGrpSpPr>
          <p:grpSpPr>
            <a:xfrm>
              <a:off x="2120802" y="977914"/>
              <a:ext cx="9426103" cy="4025319"/>
              <a:chOff x="1731523" y="1007097"/>
              <a:chExt cx="9426103" cy="4025319"/>
            </a:xfrm>
          </p:grpSpPr>
          <p:sp>
            <p:nvSpPr>
              <p:cNvPr id="132" name="Rectangle 131">
                <a:extLst>
                  <a:ext uri="{FF2B5EF4-FFF2-40B4-BE49-F238E27FC236}">
                    <a16:creationId xmlns:a16="http://schemas.microsoft.com/office/drawing/2014/main" id="{79E19198-93A4-7C68-622B-91F5E8DC28D3}"/>
                  </a:ext>
                </a:extLst>
              </p:cNvPr>
              <p:cNvSpPr/>
              <p:nvPr/>
            </p:nvSpPr>
            <p:spPr>
              <a:xfrm>
                <a:off x="3257184" y="2974394"/>
                <a:ext cx="853441" cy="1644156"/>
              </a:xfrm>
              <a:prstGeom prst="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Rectangle 130">
                <a:extLst>
                  <a:ext uri="{FF2B5EF4-FFF2-40B4-BE49-F238E27FC236}">
                    <a16:creationId xmlns:a16="http://schemas.microsoft.com/office/drawing/2014/main" id="{E8FEB981-3DAA-A88C-55A9-9701BEEB2BD4}"/>
                  </a:ext>
                </a:extLst>
              </p:cNvPr>
              <p:cNvSpPr/>
              <p:nvPr/>
            </p:nvSpPr>
            <p:spPr>
              <a:xfrm>
                <a:off x="7802693" y="1892036"/>
                <a:ext cx="1835009" cy="2655747"/>
              </a:xfrm>
              <a:prstGeom prst="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9" name="Rectangle 128">
                <a:extLst>
                  <a:ext uri="{FF2B5EF4-FFF2-40B4-BE49-F238E27FC236}">
                    <a16:creationId xmlns:a16="http://schemas.microsoft.com/office/drawing/2014/main" id="{BCBF3B7E-A45C-2DF4-842D-E533CE64279C}"/>
                  </a:ext>
                </a:extLst>
              </p:cNvPr>
              <p:cNvSpPr/>
              <p:nvPr/>
            </p:nvSpPr>
            <p:spPr>
              <a:xfrm>
                <a:off x="4236334" y="3217225"/>
                <a:ext cx="3437244" cy="1534617"/>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8" name="Rectangle 127">
                <a:extLst>
                  <a:ext uri="{FF2B5EF4-FFF2-40B4-BE49-F238E27FC236}">
                    <a16:creationId xmlns:a16="http://schemas.microsoft.com/office/drawing/2014/main" id="{8D67366C-3C07-822E-5E23-34324068CF52}"/>
                  </a:ext>
                </a:extLst>
              </p:cNvPr>
              <p:cNvSpPr/>
              <p:nvPr/>
            </p:nvSpPr>
            <p:spPr>
              <a:xfrm>
                <a:off x="4236334" y="1349743"/>
                <a:ext cx="3426522" cy="1817197"/>
              </a:xfrm>
              <a:prstGeom prst="rect">
                <a:avLst/>
              </a:prstGeom>
              <a:solidFill>
                <a:schemeClr val="accent1">
                  <a:lumMod val="40000"/>
                  <a:lumOff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7" name="Straight Connector 26">
                <a:extLst>
                  <a:ext uri="{FF2B5EF4-FFF2-40B4-BE49-F238E27FC236}">
                    <a16:creationId xmlns:a16="http://schemas.microsoft.com/office/drawing/2014/main" id="{42524236-6164-E89B-6BA5-070AA0DBC470}"/>
                  </a:ext>
                </a:extLst>
              </p:cNvPr>
              <p:cNvCxnSpPr>
                <a:cxnSpLocks/>
              </p:cNvCxnSpPr>
              <p:nvPr/>
            </p:nvCxnSpPr>
            <p:spPr>
              <a:xfrm flipV="1">
                <a:off x="3705512" y="3181290"/>
                <a:ext cx="948571" cy="23641"/>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nvGrpSpPr>
              <p:cNvPr id="2" name="Group 49"/>
              <p:cNvGrpSpPr/>
              <p:nvPr/>
            </p:nvGrpSpPr>
            <p:grpSpPr>
              <a:xfrm>
                <a:off x="5742879" y="3625499"/>
                <a:ext cx="428628" cy="714380"/>
                <a:chOff x="2928926" y="2928934"/>
                <a:chExt cx="428628" cy="714380"/>
              </a:xfrm>
            </p:grpSpPr>
            <p:cxnSp>
              <p:nvCxnSpPr>
                <p:cNvPr id="15" name="Straight Connector 14"/>
                <p:cNvCxnSpPr/>
                <p:nvPr/>
              </p:nvCxnSpPr>
              <p:spPr>
                <a:xfrm rot="5400000">
                  <a:off x="3036083" y="3036091"/>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28926" y="3143248"/>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928926" y="3429000"/>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3036083" y="3536157"/>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928926" y="3143248"/>
                  <a:ext cx="372218" cy="276999"/>
                </a:xfrm>
                <a:prstGeom prst="rect">
                  <a:avLst/>
                </a:prstGeom>
                <a:noFill/>
                <a:ln>
                  <a:noFill/>
                </a:ln>
              </p:spPr>
              <p:txBody>
                <a:bodyPr wrap="square" rtlCol="0">
                  <a:spAutoFit/>
                </a:bodyPr>
                <a:lstStyle/>
                <a:p>
                  <a:r>
                    <a:rPr lang="en-US" sz="1200" dirty="0">
                      <a:latin typeface="Comic Sans MS" panose="030F0702030302020204" pitchFamily="66" charset="0"/>
                    </a:rPr>
                    <a:t>C2</a:t>
                  </a:r>
                </a:p>
              </p:txBody>
            </p:sp>
          </p:grpSp>
          <p:cxnSp>
            <p:nvCxnSpPr>
              <p:cNvPr id="47" name="Straight Connector 46"/>
              <p:cNvCxnSpPr>
                <a:cxnSpLocks/>
              </p:cNvCxnSpPr>
              <p:nvPr/>
            </p:nvCxnSpPr>
            <p:spPr>
              <a:xfrm>
                <a:off x="4249578" y="1330541"/>
                <a:ext cx="3429021" cy="571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cxnSpLocks/>
              </p:cNvCxnSpPr>
              <p:nvPr/>
            </p:nvCxnSpPr>
            <p:spPr>
              <a:xfrm flipV="1">
                <a:off x="9283767" y="3174943"/>
                <a:ext cx="435743" cy="3818"/>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cxnSpLocks/>
              </p:cNvCxnSpPr>
              <p:nvPr/>
            </p:nvCxnSpPr>
            <p:spPr>
              <a:xfrm>
                <a:off x="2569855" y="4765283"/>
                <a:ext cx="7500990" cy="0"/>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1847000" y="4538171"/>
                <a:ext cx="692818" cy="369332"/>
              </a:xfrm>
              <a:prstGeom prst="rect">
                <a:avLst/>
              </a:prstGeom>
              <a:noFill/>
              <a:ln>
                <a:noFill/>
              </a:ln>
            </p:spPr>
            <p:txBody>
              <a:bodyPr wrap="square" rtlCol="0">
                <a:spAutoFit/>
              </a:bodyPr>
              <a:lstStyle/>
              <a:p>
                <a:r>
                  <a:rPr lang="en-US" dirty="0">
                    <a:latin typeface="Comic Sans MS" panose="030F0702030302020204" pitchFamily="66" charset="0"/>
                  </a:rPr>
                  <a:t>GND</a:t>
                </a:r>
              </a:p>
            </p:txBody>
          </p:sp>
          <p:sp>
            <p:nvSpPr>
              <p:cNvPr id="73" name="TextBox 72"/>
              <p:cNvSpPr txBox="1"/>
              <p:nvPr/>
            </p:nvSpPr>
            <p:spPr>
              <a:xfrm>
                <a:off x="1890873" y="1200837"/>
                <a:ext cx="609462" cy="369332"/>
              </a:xfrm>
              <a:prstGeom prst="rect">
                <a:avLst/>
              </a:prstGeom>
              <a:noFill/>
              <a:ln>
                <a:noFill/>
              </a:ln>
            </p:spPr>
            <p:txBody>
              <a:bodyPr wrap="square" rtlCol="0">
                <a:spAutoFit/>
              </a:bodyPr>
              <a:lstStyle/>
              <a:p>
                <a:r>
                  <a:rPr lang="en-US" dirty="0">
                    <a:latin typeface="Comic Sans MS" panose="030F0702030302020204" pitchFamily="66" charset="0"/>
                  </a:rPr>
                  <a:t>-HV</a:t>
                </a:r>
              </a:p>
            </p:txBody>
          </p:sp>
          <p:cxnSp>
            <p:nvCxnSpPr>
              <p:cNvPr id="81" name="Straight Connector 80"/>
              <p:cNvCxnSpPr>
                <a:cxnSpLocks/>
              </p:cNvCxnSpPr>
              <p:nvPr/>
            </p:nvCxnSpPr>
            <p:spPr>
              <a:xfrm>
                <a:off x="9719511" y="2702145"/>
                <a:ext cx="0" cy="10001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a:cxnSpLocks/>
              </p:cNvCxnSpPr>
              <p:nvPr/>
            </p:nvCxnSpPr>
            <p:spPr>
              <a:xfrm>
                <a:off x="9719511" y="2702145"/>
                <a:ext cx="1000132" cy="5000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cxnSpLocks/>
              </p:cNvCxnSpPr>
              <p:nvPr/>
            </p:nvCxnSpPr>
            <p:spPr>
              <a:xfrm flipV="1">
                <a:off x="9719511" y="3202211"/>
                <a:ext cx="1000132" cy="5000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a:cxnSpLocks/>
              </p:cNvCxnSpPr>
              <p:nvPr/>
            </p:nvCxnSpPr>
            <p:spPr>
              <a:xfrm flipH="1">
                <a:off x="10719643" y="3202211"/>
                <a:ext cx="35719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4336987" y="2034476"/>
                <a:ext cx="1409424" cy="369332"/>
              </a:xfrm>
              <a:prstGeom prst="rect">
                <a:avLst/>
              </a:prstGeom>
              <a:noFill/>
              <a:ln>
                <a:noFill/>
              </a:ln>
            </p:spPr>
            <p:txBody>
              <a:bodyPr wrap="square" rtlCol="0">
                <a:spAutoFit/>
              </a:bodyPr>
              <a:lstStyle/>
              <a:p>
                <a:r>
                  <a:rPr lang="en-US" dirty="0">
                    <a:latin typeface="Comic Sans MS" panose="030F0702030302020204" pitchFamily="66" charset="0"/>
                  </a:rPr>
                  <a:t>Gas</a:t>
                </a:r>
                <a:r>
                  <a:rPr lang="en-US" dirty="0"/>
                  <a:t> volume </a:t>
                </a:r>
              </a:p>
            </p:txBody>
          </p:sp>
          <p:grpSp>
            <p:nvGrpSpPr>
              <p:cNvPr id="8" name="Group 64"/>
              <p:cNvGrpSpPr/>
              <p:nvPr/>
            </p:nvGrpSpPr>
            <p:grpSpPr>
              <a:xfrm>
                <a:off x="2355541" y="2765019"/>
                <a:ext cx="428628" cy="714380"/>
                <a:chOff x="2928926" y="2928934"/>
                <a:chExt cx="428628" cy="714380"/>
              </a:xfrm>
            </p:grpSpPr>
            <p:cxnSp>
              <p:nvCxnSpPr>
                <p:cNvPr id="65" name="Straight Connector 64"/>
                <p:cNvCxnSpPr/>
                <p:nvPr/>
              </p:nvCxnSpPr>
              <p:spPr>
                <a:xfrm rot="5400000">
                  <a:off x="3036083" y="3036091"/>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2928926" y="3143248"/>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2928926" y="3429000"/>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3036083" y="3536157"/>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2928926" y="3143248"/>
                  <a:ext cx="372218" cy="276999"/>
                </a:xfrm>
                <a:prstGeom prst="rect">
                  <a:avLst/>
                </a:prstGeom>
                <a:noFill/>
                <a:ln>
                  <a:noFill/>
                </a:ln>
              </p:spPr>
              <p:txBody>
                <a:bodyPr wrap="square" rtlCol="0">
                  <a:spAutoFit/>
                </a:bodyPr>
                <a:lstStyle/>
                <a:p>
                  <a:r>
                    <a:rPr lang="en-US" sz="1200" dirty="0">
                      <a:latin typeface="Comic Sans MS" panose="030F0702030302020204" pitchFamily="66" charset="0"/>
                    </a:rPr>
                    <a:t>C1</a:t>
                  </a:r>
                </a:p>
              </p:txBody>
            </p:sp>
          </p:grpSp>
          <p:cxnSp>
            <p:nvCxnSpPr>
              <p:cNvPr id="85" name="Straight Connector 84"/>
              <p:cNvCxnSpPr>
                <a:cxnSpLocks/>
              </p:cNvCxnSpPr>
              <p:nvPr/>
            </p:nvCxnSpPr>
            <p:spPr>
              <a:xfrm flipV="1">
                <a:off x="2569855" y="1336259"/>
                <a:ext cx="0" cy="142876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a:cxnSpLocks/>
              </p:cNvCxnSpPr>
              <p:nvPr/>
            </p:nvCxnSpPr>
            <p:spPr>
              <a:xfrm flipV="1">
                <a:off x="2569855" y="3479399"/>
                <a:ext cx="0" cy="128588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 name="Group 73"/>
              <p:cNvGrpSpPr/>
              <p:nvPr/>
            </p:nvGrpSpPr>
            <p:grpSpPr>
              <a:xfrm>
                <a:off x="5738916" y="1762837"/>
                <a:ext cx="428628" cy="714380"/>
                <a:chOff x="2928926" y="2928934"/>
                <a:chExt cx="428628" cy="714380"/>
              </a:xfrm>
            </p:grpSpPr>
            <p:cxnSp>
              <p:nvCxnSpPr>
                <p:cNvPr id="91" name="Straight Connector 74"/>
                <p:cNvCxnSpPr/>
                <p:nvPr/>
              </p:nvCxnSpPr>
              <p:spPr>
                <a:xfrm rot="5400000">
                  <a:off x="3036083" y="3036091"/>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75"/>
                <p:cNvCxnSpPr/>
                <p:nvPr/>
              </p:nvCxnSpPr>
              <p:spPr>
                <a:xfrm>
                  <a:off x="2928926" y="3143248"/>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76"/>
                <p:cNvCxnSpPr/>
                <p:nvPr/>
              </p:nvCxnSpPr>
              <p:spPr>
                <a:xfrm>
                  <a:off x="2928926" y="3429000"/>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77"/>
                <p:cNvCxnSpPr/>
                <p:nvPr/>
              </p:nvCxnSpPr>
              <p:spPr>
                <a:xfrm rot="5400000">
                  <a:off x="3036083" y="3536157"/>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2" name="TextBox 78"/>
                <p:cNvSpPr txBox="1"/>
                <p:nvPr/>
              </p:nvSpPr>
              <p:spPr>
                <a:xfrm>
                  <a:off x="2957132" y="3151996"/>
                  <a:ext cx="372218" cy="276999"/>
                </a:xfrm>
                <a:prstGeom prst="rect">
                  <a:avLst/>
                </a:prstGeom>
                <a:noFill/>
                <a:ln>
                  <a:noFill/>
                </a:ln>
              </p:spPr>
              <p:txBody>
                <a:bodyPr wrap="square" rtlCol="0">
                  <a:spAutoFit/>
                </a:bodyPr>
                <a:lstStyle/>
                <a:p>
                  <a:r>
                    <a:rPr lang="en-US" sz="1200" dirty="0">
                      <a:latin typeface="Comic Sans MS" panose="030F0702030302020204" pitchFamily="66" charset="0"/>
                    </a:rPr>
                    <a:t>C3</a:t>
                  </a:r>
                </a:p>
              </p:txBody>
            </p:sp>
          </p:grpSp>
          <p:sp>
            <p:nvSpPr>
              <p:cNvPr id="105" name="TextBox 106"/>
              <p:cNvSpPr txBox="1"/>
              <p:nvPr/>
            </p:nvSpPr>
            <p:spPr>
              <a:xfrm>
                <a:off x="8295734" y="1407697"/>
                <a:ext cx="2629246" cy="369332"/>
              </a:xfrm>
              <a:prstGeom prst="rect">
                <a:avLst/>
              </a:prstGeom>
              <a:noFill/>
              <a:ln>
                <a:noFill/>
              </a:ln>
            </p:spPr>
            <p:txBody>
              <a:bodyPr wrap="square" rtlCol="0">
                <a:spAutoFit/>
              </a:bodyPr>
              <a:lstStyle/>
              <a:p>
                <a:r>
                  <a:rPr lang="en-US" dirty="0">
                    <a:latin typeface="Comic Sans MS" panose="030F0702030302020204" pitchFamily="66" charset="0"/>
                  </a:rPr>
                  <a:t>Cu Strip 0.1mm x 10cm</a:t>
                </a:r>
              </a:p>
            </p:txBody>
          </p:sp>
          <p:cxnSp>
            <p:nvCxnSpPr>
              <p:cNvPr id="107" name="Connecteur droit avec flèche 106"/>
              <p:cNvCxnSpPr>
                <a:cxnSpLocks/>
                <a:stCxn id="105" idx="1"/>
              </p:cNvCxnSpPr>
              <p:nvPr/>
            </p:nvCxnSpPr>
            <p:spPr>
              <a:xfrm flipH="1">
                <a:off x="6984069" y="1592363"/>
                <a:ext cx="1311665" cy="159259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2" name="Rectangle 111"/>
              <p:cNvSpPr/>
              <p:nvPr/>
            </p:nvSpPr>
            <p:spPr>
              <a:xfrm>
                <a:off x="3551113" y="3655935"/>
                <a:ext cx="357190" cy="42862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Comic Sans MS" panose="030F0702030302020204" pitchFamily="66" charset="0"/>
                  </a:rPr>
                  <a:t>R1</a:t>
                </a:r>
              </a:p>
            </p:txBody>
          </p:sp>
          <p:cxnSp>
            <p:nvCxnSpPr>
              <p:cNvPr id="64" name="Straight Connector 53"/>
              <p:cNvCxnSpPr>
                <a:cxnSpLocks/>
              </p:cNvCxnSpPr>
              <p:nvPr/>
            </p:nvCxnSpPr>
            <p:spPr>
              <a:xfrm flipH="1" flipV="1">
                <a:off x="5953230" y="2439173"/>
                <a:ext cx="3963" cy="124882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53"/>
              <p:cNvCxnSpPr>
                <a:cxnSpLocks/>
              </p:cNvCxnSpPr>
              <p:nvPr/>
            </p:nvCxnSpPr>
            <p:spPr>
              <a:xfrm flipV="1">
                <a:off x="5953230" y="1339104"/>
                <a:ext cx="9597" cy="44278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53"/>
              <p:cNvCxnSpPr>
                <a:cxnSpLocks/>
                <a:endCxn id="112" idx="2"/>
              </p:cNvCxnSpPr>
              <p:nvPr/>
            </p:nvCxnSpPr>
            <p:spPr>
              <a:xfrm flipV="1">
                <a:off x="3729708" y="4084563"/>
                <a:ext cx="0" cy="67016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4BF2B2F2-2379-050F-5023-CDFAC3D524C4}"/>
                  </a:ext>
                </a:extLst>
              </p:cNvPr>
              <p:cNvSpPr/>
              <p:nvPr/>
            </p:nvSpPr>
            <p:spPr>
              <a:xfrm>
                <a:off x="4249578" y="3145787"/>
                <a:ext cx="3429024" cy="7143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87" name="Straight Connector 53"/>
              <p:cNvCxnSpPr>
                <a:cxnSpLocks/>
                <a:stCxn id="112" idx="0"/>
              </p:cNvCxnSpPr>
              <p:nvPr/>
            </p:nvCxnSpPr>
            <p:spPr>
              <a:xfrm flipV="1">
                <a:off x="3729708" y="3189271"/>
                <a:ext cx="0" cy="46666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4C84852-B079-A134-B24D-E7C948313D2A}"/>
                  </a:ext>
                </a:extLst>
              </p:cNvPr>
              <p:cNvCxnSpPr>
                <a:cxnSpLocks/>
              </p:cNvCxnSpPr>
              <p:nvPr/>
            </p:nvCxnSpPr>
            <p:spPr>
              <a:xfrm>
                <a:off x="2541650" y="1318721"/>
                <a:ext cx="1707928" cy="8785"/>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4" name="TextBox 106">
                <a:extLst>
                  <a:ext uri="{FF2B5EF4-FFF2-40B4-BE49-F238E27FC236}">
                    <a16:creationId xmlns:a16="http://schemas.microsoft.com/office/drawing/2014/main" id="{B2CF1867-253C-BBAA-C404-F1239C1577EF}"/>
                  </a:ext>
                </a:extLst>
              </p:cNvPr>
              <p:cNvSpPr txBox="1"/>
              <p:nvPr/>
            </p:nvSpPr>
            <p:spPr>
              <a:xfrm>
                <a:off x="8307421" y="1122146"/>
                <a:ext cx="736099" cy="369332"/>
              </a:xfrm>
              <a:prstGeom prst="rect">
                <a:avLst/>
              </a:prstGeom>
              <a:noFill/>
              <a:ln>
                <a:noFill/>
              </a:ln>
            </p:spPr>
            <p:txBody>
              <a:bodyPr wrap="none" rtlCol="0">
                <a:spAutoFit/>
              </a:bodyPr>
              <a:lstStyle/>
              <a:p>
                <a:r>
                  <a:rPr lang="en-US" dirty="0">
                    <a:latin typeface="Comic Sans MS" panose="030F0702030302020204" pitchFamily="66" charset="0"/>
                  </a:rPr>
                  <a:t>mesh</a:t>
                </a:r>
              </a:p>
            </p:txBody>
          </p:sp>
          <p:cxnSp>
            <p:nvCxnSpPr>
              <p:cNvPr id="35" name="Connecteur droit avec flèche 106">
                <a:extLst>
                  <a:ext uri="{FF2B5EF4-FFF2-40B4-BE49-F238E27FC236}">
                    <a16:creationId xmlns:a16="http://schemas.microsoft.com/office/drawing/2014/main" id="{CB46111D-3301-8E98-27E5-D1F83E6BEC4B}"/>
                  </a:ext>
                </a:extLst>
              </p:cNvPr>
              <p:cNvCxnSpPr>
                <a:cxnSpLocks/>
              </p:cNvCxnSpPr>
              <p:nvPr/>
            </p:nvCxnSpPr>
            <p:spPr>
              <a:xfrm flipH="1">
                <a:off x="7748182" y="1336259"/>
                <a:ext cx="559239"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Connector 53">
                <a:extLst>
                  <a:ext uri="{FF2B5EF4-FFF2-40B4-BE49-F238E27FC236}">
                    <a16:creationId xmlns:a16="http://schemas.microsoft.com/office/drawing/2014/main" id="{9E7CF97A-AB5E-B6E1-80CF-AE22267175A1}"/>
                  </a:ext>
                </a:extLst>
              </p:cNvPr>
              <p:cNvCxnSpPr>
                <a:cxnSpLocks/>
              </p:cNvCxnSpPr>
              <p:nvPr/>
            </p:nvCxnSpPr>
            <p:spPr>
              <a:xfrm flipV="1">
                <a:off x="5957193" y="4265217"/>
                <a:ext cx="0" cy="50006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77E07588-45B2-B1B3-66BE-2F3823055D9D}"/>
                  </a:ext>
                </a:extLst>
              </p:cNvPr>
              <p:cNvSpPr/>
              <p:nvPr/>
            </p:nvSpPr>
            <p:spPr>
              <a:xfrm>
                <a:off x="5811885" y="3042993"/>
                <a:ext cx="303344" cy="293524"/>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1" name="Group 73">
                <a:extLst>
                  <a:ext uri="{FF2B5EF4-FFF2-40B4-BE49-F238E27FC236}">
                    <a16:creationId xmlns:a16="http://schemas.microsoft.com/office/drawing/2014/main" id="{99B4D755-BB5D-6DDE-5FE1-BBDA17B8B387}"/>
                  </a:ext>
                </a:extLst>
              </p:cNvPr>
              <p:cNvGrpSpPr/>
              <p:nvPr/>
            </p:nvGrpSpPr>
            <p:grpSpPr>
              <a:xfrm rot="5400000">
                <a:off x="7813432" y="2822733"/>
                <a:ext cx="428628" cy="714380"/>
                <a:chOff x="2928926" y="2928934"/>
                <a:chExt cx="428628" cy="714380"/>
              </a:xfrm>
            </p:grpSpPr>
            <p:cxnSp>
              <p:nvCxnSpPr>
                <p:cNvPr id="33" name="Straight Connector 74">
                  <a:extLst>
                    <a:ext uri="{FF2B5EF4-FFF2-40B4-BE49-F238E27FC236}">
                      <a16:creationId xmlns:a16="http://schemas.microsoft.com/office/drawing/2014/main" id="{DCE803A0-406A-E320-D7B0-F4F73688EDF8}"/>
                    </a:ext>
                  </a:extLst>
                </p:cNvPr>
                <p:cNvCxnSpPr/>
                <p:nvPr/>
              </p:nvCxnSpPr>
              <p:spPr>
                <a:xfrm rot="5400000">
                  <a:off x="3036083" y="3036091"/>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75">
                  <a:extLst>
                    <a:ext uri="{FF2B5EF4-FFF2-40B4-BE49-F238E27FC236}">
                      <a16:creationId xmlns:a16="http://schemas.microsoft.com/office/drawing/2014/main" id="{7A22A5F7-FB93-B87A-437D-A0398507E686}"/>
                    </a:ext>
                  </a:extLst>
                </p:cNvPr>
                <p:cNvCxnSpPr/>
                <p:nvPr/>
              </p:nvCxnSpPr>
              <p:spPr>
                <a:xfrm>
                  <a:off x="2928926" y="3143248"/>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76">
                  <a:extLst>
                    <a:ext uri="{FF2B5EF4-FFF2-40B4-BE49-F238E27FC236}">
                      <a16:creationId xmlns:a16="http://schemas.microsoft.com/office/drawing/2014/main" id="{03F77EF2-35E1-A6FB-5E7A-9CA7CADD1B4B}"/>
                    </a:ext>
                  </a:extLst>
                </p:cNvPr>
                <p:cNvCxnSpPr/>
                <p:nvPr/>
              </p:nvCxnSpPr>
              <p:spPr>
                <a:xfrm>
                  <a:off x="2928926" y="3429000"/>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77">
                  <a:extLst>
                    <a:ext uri="{FF2B5EF4-FFF2-40B4-BE49-F238E27FC236}">
                      <a16:creationId xmlns:a16="http://schemas.microsoft.com/office/drawing/2014/main" id="{BF0D42B2-269C-2D9C-2D19-39CE09E0CD63}"/>
                    </a:ext>
                  </a:extLst>
                </p:cNvPr>
                <p:cNvCxnSpPr/>
                <p:nvPr/>
              </p:nvCxnSpPr>
              <p:spPr>
                <a:xfrm rot="5400000">
                  <a:off x="3036083" y="3536157"/>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TextBox 78">
                  <a:extLst>
                    <a:ext uri="{FF2B5EF4-FFF2-40B4-BE49-F238E27FC236}">
                      <a16:creationId xmlns:a16="http://schemas.microsoft.com/office/drawing/2014/main" id="{489DF2EC-3ED9-0E9B-150D-5A8E1E568F64}"/>
                    </a:ext>
                  </a:extLst>
                </p:cNvPr>
                <p:cNvSpPr txBox="1"/>
                <p:nvPr/>
              </p:nvSpPr>
              <p:spPr>
                <a:xfrm>
                  <a:off x="2957132" y="3151996"/>
                  <a:ext cx="372218" cy="276999"/>
                </a:xfrm>
                <a:prstGeom prst="rect">
                  <a:avLst/>
                </a:prstGeom>
                <a:noFill/>
                <a:ln>
                  <a:noFill/>
                </a:ln>
              </p:spPr>
              <p:txBody>
                <a:bodyPr wrap="square" rtlCol="0">
                  <a:spAutoFit/>
                </a:bodyPr>
                <a:lstStyle/>
                <a:p>
                  <a:r>
                    <a:rPr lang="en-US" sz="1200" dirty="0">
                      <a:latin typeface="Comic Sans MS" panose="030F0702030302020204" pitchFamily="66" charset="0"/>
                    </a:rPr>
                    <a:t>C4</a:t>
                  </a:r>
                </a:p>
              </p:txBody>
            </p:sp>
          </p:grpSp>
          <p:sp>
            <p:nvSpPr>
              <p:cNvPr id="42" name="Rectangle 41">
                <a:extLst>
                  <a:ext uri="{FF2B5EF4-FFF2-40B4-BE49-F238E27FC236}">
                    <a16:creationId xmlns:a16="http://schemas.microsoft.com/office/drawing/2014/main" id="{3058BDC8-B824-3F67-15A9-114B2B92176C}"/>
                  </a:ext>
                </a:extLst>
              </p:cNvPr>
              <p:cNvSpPr/>
              <p:nvPr/>
            </p:nvSpPr>
            <p:spPr>
              <a:xfrm rot="5400000">
                <a:off x="8622321" y="2964447"/>
                <a:ext cx="357190" cy="42862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Comic Sans MS" panose="030F0702030302020204" pitchFamily="66" charset="0"/>
                  </a:rPr>
                  <a:t>R2</a:t>
                </a:r>
              </a:p>
            </p:txBody>
          </p:sp>
          <p:cxnSp>
            <p:nvCxnSpPr>
              <p:cNvPr id="43" name="Straight Connector 42">
                <a:extLst>
                  <a:ext uri="{FF2B5EF4-FFF2-40B4-BE49-F238E27FC236}">
                    <a16:creationId xmlns:a16="http://schemas.microsoft.com/office/drawing/2014/main" id="{0F8C8B1D-E5D9-DEA3-9257-5B9814FD2459}"/>
                  </a:ext>
                </a:extLst>
              </p:cNvPr>
              <p:cNvCxnSpPr>
                <a:cxnSpLocks/>
              </p:cNvCxnSpPr>
              <p:nvPr/>
            </p:nvCxnSpPr>
            <p:spPr>
              <a:xfrm>
                <a:off x="8277779" y="3166940"/>
                <a:ext cx="341348" cy="0"/>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96818923-A22B-7851-E470-8F36FEF7FB69}"/>
                  </a:ext>
                </a:extLst>
              </p:cNvPr>
              <p:cNvCxnSpPr>
                <a:cxnSpLocks/>
              </p:cNvCxnSpPr>
              <p:nvPr/>
            </p:nvCxnSpPr>
            <p:spPr>
              <a:xfrm>
                <a:off x="9007051" y="3178761"/>
                <a:ext cx="341348" cy="0"/>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51" name="Isosceles Triangle 50">
                <a:extLst>
                  <a:ext uri="{FF2B5EF4-FFF2-40B4-BE49-F238E27FC236}">
                    <a16:creationId xmlns:a16="http://schemas.microsoft.com/office/drawing/2014/main" id="{899852E9-74D0-4C23-02A4-5BDC14181B25}"/>
                  </a:ext>
                </a:extLst>
              </p:cNvPr>
              <p:cNvSpPr/>
              <p:nvPr/>
            </p:nvSpPr>
            <p:spPr>
              <a:xfrm>
                <a:off x="9122695" y="2307043"/>
                <a:ext cx="435743" cy="358154"/>
              </a:xfrm>
              <a:prstGeom prst="triangle">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Isosceles Triangle 51">
                <a:extLst>
                  <a:ext uri="{FF2B5EF4-FFF2-40B4-BE49-F238E27FC236}">
                    <a16:creationId xmlns:a16="http://schemas.microsoft.com/office/drawing/2014/main" id="{39F2DDB5-0433-171E-7DCB-DFA9AF87FBA3}"/>
                  </a:ext>
                </a:extLst>
              </p:cNvPr>
              <p:cNvSpPr/>
              <p:nvPr/>
            </p:nvSpPr>
            <p:spPr>
              <a:xfrm>
                <a:off x="9130958" y="3755723"/>
                <a:ext cx="435743" cy="358154"/>
              </a:xfrm>
              <a:prstGeom prst="triangle">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6" name="Straight Connector 55">
                <a:extLst>
                  <a:ext uri="{FF2B5EF4-FFF2-40B4-BE49-F238E27FC236}">
                    <a16:creationId xmlns:a16="http://schemas.microsoft.com/office/drawing/2014/main" id="{790E780F-1979-464E-0467-0DAA0A7FA206}"/>
                  </a:ext>
                </a:extLst>
              </p:cNvPr>
              <p:cNvCxnSpPr>
                <a:cxnSpLocks/>
              </p:cNvCxnSpPr>
              <p:nvPr/>
            </p:nvCxnSpPr>
            <p:spPr>
              <a:xfrm>
                <a:off x="9154954" y="3711713"/>
                <a:ext cx="371791" cy="1295"/>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E76CD508-69FC-53E0-6CCC-2196863E5794}"/>
                  </a:ext>
                </a:extLst>
              </p:cNvPr>
              <p:cNvCxnSpPr>
                <a:cxnSpLocks/>
              </p:cNvCxnSpPr>
              <p:nvPr/>
            </p:nvCxnSpPr>
            <p:spPr>
              <a:xfrm>
                <a:off x="9150528" y="2297689"/>
                <a:ext cx="371791" cy="1295"/>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3ACC8388-0EB1-3D64-D5C2-871678EF3EB8}"/>
                  </a:ext>
                </a:extLst>
              </p:cNvPr>
              <p:cNvCxnSpPr>
                <a:cxnSpLocks/>
              </p:cNvCxnSpPr>
              <p:nvPr/>
            </p:nvCxnSpPr>
            <p:spPr>
              <a:xfrm>
                <a:off x="9340849" y="4095500"/>
                <a:ext cx="0" cy="376316"/>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D880EE05-AE9F-AA58-9662-076BF3123218}"/>
                  </a:ext>
                </a:extLst>
              </p:cNvPr>
              <p:cNvCxnSpPr>
                <a:cxnSpLocks/>
                <a:stCxn id="51" idx="3"/>
                <a:endCxn id="52" idx="0"/>
              </p:cNvCxnSpPr>
              <p:nvPr/>
            </p:nvCxnSpPr>
            <p:spPr>
              <a:xfrm>
                <a:off x="9340567" y="2665197"/>
                <a:ext cx="8263" cy="1090526"/>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11C03F20-752A-E25C-9467-83028B262006}"/>
                  </a:ext>
                </a:extLst>
              </p:cNvPr>
              <p:cNvCxnSpPr>
                <a:cxnSpLocks/>
              </p:cNvCxnSpPr>
              <p:nvPr/>
            </p:nvCxnSpPr>
            <p:spPr>
              <a:xfrm>
                <a:off x="9336423" y="1973125"/>
                <a:ext cx="0" cy="376316"/>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BF1E9678-C2D8-15E8-19CB-104D0F9E507C}"/>
                  </a:ext>
                </a:extLst>
              </p:cNvPr>
              <p:cNvCxnSpPr>
                <a:cxnSpLocks/>
              </p:cNvCxnSpPr>
              <p:nvPr/>
            </p:nvCxnSpPr>
            <p:spPr>
              <a:xfrm>
                <a:off x="9348399" y="1973125"/>
                <a:ext cx="1001574" cy="0"/>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9265D8C7-9FC3-F14F-357F-CB30C85EBCBB}"/>
                  </a:ext>
                </a:extLst>
              </p:cNvPr>
              <p:cNvCxnSpPr>
                <a:cxnSpLocks/>
              </p:cNvCxnSpPr>
              <p:nvPr/>
            </p:nvCxnSpPr>
            <p:spPr>
              <a:xfrm>
                <a:off x="9336423" y="4471816"/>
                <a:ext cx="1001574" cy="0"/>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04" name="TextBox 106">
                <a:extLst>
                  <a:ext uri="{FF2B5EF4-FFF2-40B4-BE49-F238E27FC236}">
                    <a16:creationId xmlns:a16="http://schemas.microsoft.com/office/drawing/2014/main" id="{8B9D0FF4-73A3-72C8-58CF-11DEC93A740C}"/>
                  </a:ext>
                </a:extLst>
              </p:cNvPr>
              <p:cNvSpPr txBox="1"/>
              <p:nvPr/>
            </p:nvSpPr>
            <p:spPr>
              <a:xfrm>
                <a:off x="10391032" y="1766892"/>
                <a:ext cx="558166" cy="369332"/>
              </a:xfrm>
              <a:prstGeom prst="rect">
                <a:avLst/>
              </a:prstGeom>
              <a:noFill/>
              <a:ln>
                <a:noFill/>
              </a:ln>
            </p:spPr>
            <p:txBody>
              <a:bodyPr wrap="square" rtlCol="0">
                <a:spAutoFit/>
              </a:bodyPr>
              <a:lstStyle/>
              <a:p>
                <a:r>
                  <a:rPr lang="en-US" dirty="0">
                    <a:latin typeface="Comic Sans MS" panose="030F0702030302020204" pitchFamily="66" charset="0"/>
                  </a:rPr>
                  <a:t>+Vs</a:t>
                </a:r>
              </a:p>
            </p:txBody>
          </p:sp>
          <p:sp>
            <p:nvSpPr>
              <p:cNvPr id="106" name="TextBox 106">
                <a:extLst>
                  <a:ext uri="{FF2B5EF4-FFF2-40B4-BE49-F238E27FC236}">
                    <a16:creationId xmlns:a16="http://schemas.microsoft.com/office/drawing/2014/main" id="{4A72667F-E8A4-AE3B-00A3-ED5DF7D0E7AF}"/>
                  </a:ext>
                </a:extLst>
              </p:cNvPr>
              <p:cNvSpPr txBox="1"/>
              <p:nvPr/>
            </p:nvSpPr>
            <p:spPr>
              <a:xfrm>
                <a:off x="10419806" y="4273649"/>
                <a:ext cx="543739" cy="369332"/>
              </a:xfrm>
              <a:prstGeom prst="rect">
                <a:avLst/>
              </a:prstGeom>
              <a:noFill/>
              <a:ln>
                <a:noFill/>
              </a:ln>
            </p:spPr>
            <p:txBody>
              <a:bodyPr wrap="square" rtlCol="0">
                <a:spAutoFit/>
              </a:bodyPr>
              <a:lstStyle/>
              <a:p>
                <a:r>
                  <a:rPr lang="en-US" dirty="0">
                    <a:latin typeface="Comic Sans MS" panose="030F0702030302020204" pitchFamily="66" charset="0"/>
                  </a:rPr>
                  <a:t>-Vs</a:t>
                </a:r>
              </a:p>
            </p:txBody>
          </p:sp>
          <p:cxnSp>
            <p:nvCxnSpPr>
              <p:cNvPr id="111" name="Straight Connector 110">
                <a:extLst>
                  <a:ext uri="{FF2B5EF4-FFF2-40B4-BE49-F238E27FC236}">
                    <a16:creationId xmlns:a16="http://schemas.microsoft.com/office/drawing/2014/main" id="{9C093AFD-4E9F-67F4-F397-A0F05D0CDB1A}"/>
                  </a:ext>
                </a:extLst>
              </p:cNvPr>
              <p:cNvCxnSpPr>
                <a:cxnSpLocks/>
              </p:cNvCxnSpPr>
              <p:nvPr/>
            </p:nvCxnSpPr>
            <p:spPr>
              <a:xfrm>
                <a:off x="10192527" y="1971285"/>
                <a:ext cx="0" cy="971349"/>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750E07C6-C09C-D8FB-EFB7-F5E1938A5A13}"/>
                  </a:ext>
                </a:extLst>
              </p:cNvPr>
              <p:cNvCxnSpPr>
                <a:cxnSpLocks/>
              </p:cNvCxnSpPr>
              <p:nvPr/>
            </p:nvCxnSpPr>
            <p:spPr>
              <a:xfrm>
                <a:off x="10219577" y="3458079"/>
                <a:ext cx="0" cy="1013737"/>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nvGrpSpPr>
              <p:cNvPr id="120" name="Group 119">
                <a:extLst>
                  <a:ext uri="{FF2B5EF4-FFF2-40B4-BE49-F238E27FC236}">
                    <a16:creationId xmlns:a16="http://schemas.microsoft.com/office/drawing/2014/main" id="{8BBCA091-CE3A-38F7-3E8A-D187D0118105}"/>
                  </a:ext>
                </a:extLst>
              </p:cNvPr>
              <p:cNvGrpSpPr/>
              <p:nvPr/>
            </p:nvGrpSpPr>
            <p:grpSpPr>
              <a:xfrm>
                <a:off x="9840731" y="2915064"/>
                <a:ext cx="203854" cy="170204"/>
                <a:chOff x="10970099" y="2129934"/>
                <a:chExt cx="435743" cy="367508"/>
              </a:xfrm>
            </p:grpSpPr>
            <p:sp>
              <p:nvSpPr>
                <p:cNvPr id="118" name="Isosceles Triangle 117">
                  <a:extLst>
                    <a:ext uri="{FF2B5EF4-FFF2-40B4-BE49-F238E27FC236}">
                      <a16:creationId xmlns:a16="http://schemas.microsoft.com/office/drawing/2014/main" id="{D4CA1227-C220-2175-962A-70FB6D60729E}"/>
                    </a:ext>
                  </a:extLst>
                </p:cNvPr>
                <p:cNvSpPr/>
                <p:nvPr/>
              </p:nvSpPr>
              <p:spPr>
                <a:xfrm>
                  <a:off x="10970099" y="2139288"/>
                  <a:ext cx="435743" cy="358154"/>
                </a:xfrm>
                <a:prstGeom prst="triangle">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9" name="Straight Connector 118">
                  <a:extLst>
                    <a:ext uri="{FF2B5EF4-FFF2-40B4-BE49-F238E27FC236}">
                      <a16:creationId xmlns:a16="http://schemas.microsoft.com/office/drawing/2014/main" id="{E6DD3826-E82A-E05A-CE24-A145117ED38C}"/>
                    </a:ext>
                  </a:extLst>
                </p:cNvPr>
                <p:cNvCxnSpPr>
                  <a:cxnSpLocks/>
                </p:cNvCxnSpPr>
                <p:nvPr/>
              </p:nvCxnSpPr>
              <p:spPr>
                <a:xfrm>
                  <a:off x="10997932" y="2129934"/>
                  <a:ext cx="371791" cy="1295"/>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23" name="Group 122">
                <a:extLst>
                  <a:ext uri="{FF2B5EF4-FFF2-40B4-BE49-F238E27FC236}">
                    <a16:creationId xmlns:a16="http://schemas.microsoft.com/office/drawing/2014/main" id="{B17FF048-11AC-C74E-ABE6-F70BAA5914D3}"/>
                  </a:ext>
                </a:extLst>
              </p:cNvPr>
              <p:cNvGrpSpPr/>
              <p:nvPr/>
            </p:nvGrpSpPr>
            <p:grpSpPr>
              <a:xfrm>
                <a:off x="9859349" y="3301461"/>
                <a:ext cx="203854" cy="170204"/>
                <a:chOff x="10970099" y="2129934"/>
                <a:chExt cx="435743" cy="367508"/>
              </a:xfrm>
            </p:grpSpPr>
            <p:sp>
              <p:nvSpPr>
                <p:cNvPr id="124" name="Isosceles Triangle 123">
                  <a:extLst>
                    <a:ext uri="{FF2B5EF4-FFF2-40B4-BE49-F238E27FC236}">
                      <a16:creationId xmlns:a16="http://schemas.microsoft.com/office/drawing/2014/main" id="{6774502A-030C-28D0-C6AF-69AF1E104C48}"/>
                    </a:ext>
                  </a:extLst>
                </p:cNvPr>
                <p:cNvSpPr/>
                <p:nvPr/>
              </p:nvSpPr>
              <p:spPr>
                <a:xfrm>
                  <a:off x="10970099" y="2139288"/>
                  <a:ext cx="435743" cy="358154"/>
                </a:xfrm>
                <a:prstGeom prst="triangle">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5" name="Straight Connector 124">
                  <a:extLst>
                    <a:ext uri="{FF2B5EF4-FFF2-40B4-BE49-F238E27FC236}">
                      <a16:creationId xmlns:a16="http://schemas.microsoft.com/office/drawing/2014/main" id="{112ABF10-204A-A5EE-242D-EF493FA413C8}"/>
                    </a:ext>
                  </a:extLst>
                </p:cNvPr>
                <p:cNvCxnSpPr>
                  <a:cxnSpLocks/>
                </p:cNvCxnSpPr>
                <p:nvPr/>
              </p:nvCxnSpPr>
              <p:spPr>
                <a:xfrm>
                  <a:off x="10997932" y="2129934"/>
                  <a:ext cx="371791" cy="1295"/>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127" name="Lightning Bolt 126">
                <a:extLst>
                  <a:ext uri="{FF2B5EF4-FFF2-40B4-BE49-F238E27FC236}">
                    <a16:creationId xmlns:a16="http://schemas.microsoft.com/office/drawing/2014/main" id="{A40D04E3-B0E1-4B1F-2CBB-FE56FF8FA9F0}"/>
                  </a:ext>
                </a:extLst>
              </p:cNvPr>
              <p:cNvSpPr/>
              <p:nvPr/>
            </p:nvSpPr>
            <p:spPr>
              <a:xfrm flipH="1">
                <a:off x="6069497" y="1349743"/>
                <a:ext cx="692615" cy="1754727"/>
              </a:xfrm>
              <a:prstGeom prst="lightningBol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0" name="TextBox 129">
                <a:extLst>
                  <a:ext uri="{FF2B5EF4-FFF2-40B4-BE49-F238E27FC236}">
                    <a16:creationId xmlns:a16="http://schemas.microsoft.com/office/drawing/2014/main" id="{E988F652-819B-23F3-553A-9DA39A8DAE1D}"/>
                  </a:ext>
                </a:extLst>
              </p:cNvPr>
              <p:cNvSpPr txBox="1"/>
              <p:nvPr/>
            </p:nvSpPr>
            <p:spPr>
              <a:xfrm>
                <a:off x="4345722" y="3741394"/>
                <a:ext cx="1409424" cy="369332"/>
              </a:xfrm>
              <a:prstGeom prst="rect">
                <a:avLst/>
              </a:prstGeom>
              <a:noFill/>
              <a:ln>
                <a:noFill/>
              </a:ln>
            </p:spPr>
            <p:txBody>
              <a:bodyPr wrap="square" rtlCol="0">
                <a:spAutoFit/>
              </a:bodyPr>
              <a:lstStyle/>
              <a:p>
                <a:r>
                  <a:rPr lang="en-US" dirty="0">
                    <a:latin typeface="Comic Sans MS" panose="030F0702030302020204" pitchFamily="66" charset="0"/>
                  </a:rPr>
                  <a:t>PCB</a:t>
                </a:r>
                <a:r>
                  <a:rPr lang="en-US" dirty="0"/>
                  <a:t> </a:t>
                </a:r>
              </a:p>
            </p:txBody>
          </p:sp>
          <p:sp>
            <p:nvSpPr>
              <p:cNvPr id="159" name="Rectangle 158">
                <a:extLst>
                  <a:ext uri="{FF2B5EF4-FFF2-40B4-BE49-F238E27FC236}">
                    <a16:creationId xmlns:a16="http://schemas.microsoft.com/office/drawing/2014/main" id="{A7751182-B78C-90FF-D95A-5CECAB74E97E}"/>
                  </a:ext>
                </a:extLst>
              </p:cNvPr>
              <p:cNvSpPr/>
              <p:nvPr/>
            </p:nvSpPr>
            <p:spPr>
              <a:xfrm>
                <a:off x="1731523" y="1007097"/>
                <a:ext cx="9426103" cy="4025319"/>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Freeform: Shape 2">
              <a:extLst>
                <a:ext uri="{FF2B5EF4-FFF2-40B4-BE49-F238E27FC236}">
                  <a16:creationId xmlns:a16="http://schemas.microsoft.com/office/drawing/2014/main" id="{AC89877A-191E-795E-EB4F-9CB84FCBD831}"/>
                </a:ext>
              </a:extLst>
            </p:cNvPr>
            <p:cNvSpPr/>
            <p:nvPr/>
          </p:nvSpPr>
          <p:spPr>
            <a:xfrm>
              <a:off x="6581496" y="1402617"/>
              <a:ext cx="3202431" cy="2568102"/>
            </a:xfrm>
            <a:custGeom>
              <a:avLst/>
              <a:gdLst>
                <a:gd name="connsiteX0" fmla="*/ 71483 w 2464487"/>
                <a:gd name="connsiteY0" fmla="*/ 0 h 2568102"/>
                <a:gd name="connsiteX1" fmla="*/ 52028 w 2464487"/>
                <a:gd name="connsiteY1" fmla="*/ 1293779 h 2568102"/>
                <a:gd name="connsiteX2" fmla="*/ 655143 w 2464487"/>
                <a:gd name="connsiteY2" fmla="*/ 1585608 h 2568102"/>
                <a:gd name="connsiteX3" fmla="*/ 2124019 w 2464487"/>
                <a:gd name="connsiteY3" fmla="*/ 1643974 h 2568102"/>
                <a:gd name="connsiteX4" fmla="*/ 2464487 w 2464487"/>
                <a:gd name="connsiteY4" fmla="*/ 2568102 h 2568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4487" h="2568102">
                  <a:moveTo>
                    <a:pt x="71483" y="0"/>
                  </a:moveTo>
                  <a:cubicBezTo>
                    <a:pt x="13117" y="514755"/>
                    <a:pt x="-45249" y="1029511"/>
                    <a:pt x="52028" y="1293779"/>
                  </a:cubicBezTo>
                  <a:cubicBezTo>
                    <a:pt x="149305" y="1558047"/>
                    <a:pt x="309811" y="1527242"/>
                    <a:pt x="655143" y="1585608"/>
                  </a:cubicBezTo>
                  <a:cubicBezTo>
                    <a:pt x="1000475" y="1643974"/>
                    <a:pt x="1822462" y="1480225"/>
                    <a:pt x="2124019" y="1643974"/>
                  </a:cubicBezTo>
                  <a:cubicBezTo>
                    <a:pt x="2425576" y="1807723"/>
                    <a:pt x="2410985" y="2404353"/>
                    <a:pt x="2464487" y="2568102"/>
                  </a:cubicBezTo>
                </a:path>
              </a:pathLst>
            </a:custGeom>
            <a:noFill/>
            <a:ln w="571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9806106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22BE2BFF-1A80-4249-82AE-6FEB39D536C0}" type="slidenum">
              <a:rPr lang="fr-FR" smtClean="0"/>
              <a:pPr/>
              <a:t>32</a:t>
            </a:fld>
            <a:endParaRPr lang="fr-FR" dirty="0"/>
          </a:p>
        </p:txBody>
      </p:sp>
      <p:sp>
        <p:nvSpPr>
          <p:cNvPr id="72" name="TextBox 119"/>
          <p:cNvSpPr txBox="1"/>
          <p:nvPr/>
        </p:nvSpPr>
        <p:spPr>
          <a:xfrm>
            <a:off x="289711" y="5153086"/>
            <a:ext cx="5643602" cy="1015663"/>
          </a:xfrm>
          <a:prstGeom prst="rect">
            <a:avLst/>
          </a:prstGeom>
          <a:noFill/>
          <a:ln>
            <a:solidFill>
              <a:schemeClr val="tx1"/>
            </a:solidFill>
          </a:ln>
        </p:spPr>
        <p:txBody>
          <a:bodyPr wrap="square" rtlCol="0">
            <a:spAutoFit/>
          </a:bodyPr>
          <a:lstStyle/>
          <a:p>
            <a:r>
              <a:rPr lang="en-US" sz="1200" dirty="0">
                <a:latin typeface="Comic Sans MS" panose="030F0702030302020204" pitchFamily="66" charset="0"/>
              </a:rPr>
              <a:t>C1 : capacity mesh to GND	many </a:t>
            </a:r>
            <a:r>
              <a:rPr lang="en-US" sz="1200" dirty="0" err="1">
                <a:latin typeface="Comic Sans MS" panose="030F0702030302020204" pitchFamily="66" charset="0"/>
              </a:rPr>
              <a:t>nF</a:t>
            </a:r>
            <a:r>
              <a:rPr lang="en-US" sz="1200" dirty="0">
                <a:latin typeface="Comic Sans MS" panose="030F0702030302020204" pitchFamily="66" charset="0"/>
              </a:rPr>
              <a:t> </a:t>
            </a:r>
          </a:p>
          <a:p>
            <a:r>
              <a:rPr lang="en-US" sz="1200" dirty="0">
                <a:latin typeface="Comic Sans MS" panose="030F0702030302020204" pitchFamily="66" charset="0"/>
              </a:rPr>
              <a:t>C2 : strip capacity to GND	in the range of 20 pF</a:t>
            </a:r>
          </a:p>
          <a:p>
            <a:r>
              <a:rPr lang="en-US" sz="1200" dirty="0">
                <a:latin typeface="Comic Sans MS" panose="030F0702030302020204" pitchFamily="66" charset="0"/>
              </a:rPr>
              <a:t>C3 : local capacity res layer to mesh	below the pF</a:t>
            </a:r>
          </a:p>
          <a:p>
            <a:r>
              <a:rPr lang="en-US" sz="1200" dirty="0">
                <a:latin typeface="Comic Sans MS" panose="030F0702030302020204" pitchFamily="66" charset="0"/>
              </a:rPr>
              <a:t>C4 : local capacity res layer to strip	below the pF</a:t>
            </a:r>
          </a:p>
          <a:p>
            <a:r>
              <a:rPr lang="en-US" sz="1200" dirty="0">
                <a:latin typeface="Comic Sans MS" panose="030F0702030302020204" pitchFamily="66" charset="0"/>
              </a:rPr>
              <a:t>R1 : embedded resistor		part of the resistive strip or layer</a:t>
            </a:r>
          </a:p>
        </p:txBody>
      </p:sp>
      <p:sp>
        <p:nvSpPr>
          <p:cNvPr id="52" name="TextBox 51">
            <a:extLst>
              <a:ext uri="{FF2B5EF4-FFF2-40B4-BE49-F238E27FC236}">
                <a16:creationId xmlns:a16="http://schemas.microsoft.com/office/drawing/2014/main" id="{8C754859-9F75-CB8F-B678-448AE90408CF}"/>
              </a:ext>
            </a:extLst>
          </p:cNvPr>
          <p:cNvSpPr txBox="1"/>
          <p:nvPr/>
        </p:nvSpPr>
        <p:spPr>
          <a:xfrm>
            <a:off x="518844" y="2304886"/>
            <a:ext cx="1387509" cy="923330"/>
          </a:xfrm>
          <a:prstGeom prst="rect">
            <a:avLst/>
          </a:prstGeom>
          <a:solidFill>
            <a:schemeClr val="accent6">
              <a:lumMod val="40000"/>
              <a:lumOff val="60000"/>
            </a:schemeClr>
          </a:solidFill>
          <a:ln>
            <a:solidFill>
              <a:schemeClr val="tx1"/>
            </a:solidFill>
          </a:ln>
        </p:spPr>
        <p:txBody>
          <a:bodyPr wrap="square" rtlCol="0">
            <a:spAutoFit/>
          </a:bodyPr>
          <a:lstStyle/>
          <a:p>
            <a:r>
              <a:rPr lang="en-US" dirty="0">
                <a:latin typeface="Comic Sans MS" panose="030F0702030302020204" pitchFamily="66" charset="0"/>
              </a:rPr>
              <a:t>MM with</a:t>
            </a:r>
          </a:p>
          <a:p>
            <a:r>
              <a:rPr lang="en-US" dirty="0">
                <a:latin typeface="Comic Sans MS" panose="030F0702030302020204" pitchFamily="66" charset="0"/>
              </a:rPr>
              <a:t>Resistive protection</a:t>
            </a:r>
          </a:p>
        </p:txBody>
      </p:sp>
      <p:sp>
        <p:nvSpPr>
          <p:cNvPr id="54" name="Titre 1">
            <a:extLst>
              <a:ext uri="{FF2B5EF4-FFF2-40B4-BE49-F238E27FC236}">
                <a16:creationId xmlns:a16="http://schemas.microsoft.com/office/drawing/2014/main" id="{E6EF7462-047D-D5A2-C56E-B78F6298B8C3}"/>
              </a:ext>
            </a:extLst>
          </p:cNvPr>
          <p:cNvSpPr txBox="1">
            <a:spLocks/>
          </p:cNvSpPr>
          <p:nvPr/>
        </p:nvSpPr>
        <p:spPr>
          <a:xfrm>
            <a:off x="2224118" y="-77886"/>
            <a:ext cx="8229600" cy="1143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dirty="0">
                <a:solidFill>
                  <a:srgbClr val="00B0F0"/>
                </a:solidFill>
                <a:latin typeface="Comic Sans MS" panose="030F0702030302020204" pitchFamily="66" charset="0"/>
              </a:rPr>
              <a:t>Third benefit : The FE protections are useless</a:t>
            </a:r>
            <a:endParaRPr lang="fr-FR" sz="2800" dirty="0">
              <a:solidFill>
                <a:srgbClr val="00B0F0"/>
              </a:solidFill>
              <a:latin typeface="Comic Sans MS" panose="030F0702030302020204" pitchFamily="66" charset="0"/>
            </a:endParaRPr>
          </a:p>
        </p:txBody>
      </p:sp>
      <p:grpSp>
        <p:nvGrpSpPr>
          <p:cNvPr id="10" name="Group 9">
            <a:extLst>
              <a:ext uri="{FF2B5EF4-FFF2-40B4-BE49-F238E27FC236}">
                <a16:creationId xmlns:a16="http://schemas.microsoft.com/office/drawing/2014/main" id="{E6A03C72-6C61-BB65-FBA3-DC614B29FB22}"/>
              </a:ext>
            </a:extLst>
          </p:cNvPr>
          <p:cNvGrpSpPr/>
          <p:nvPr/>
        </p:nvGrpSpPr>
        <p:grpSpPr>
          <a:xfrm>
            <a:off x="2527527" y="938045"/>
            <a:ext cx="9212075" cy="3850796"/>
            <a:chOff x="1940663" y="729574"/>
            <a:chExt cx="9212075" cy="3850796"/>
          </a:xfrm>
        </p:grpSpPr>
        <p:sp>
          <p:nvSpPr>
            <p:cNvPr id="11" name="Rectangle 10">
              <a:extLst>
                <a:ext uri="{FF2B5EF4-FFF2-40B4-BE49-F238E27FC236}">
                  <a16:creationId xmlns:a16="http://schemas.microsoft.com/office/drawing/2014/main" id="{C2C049A2-FAC8-11F6-3AEB-6E4E7D4F7C81}"/>
                </a:ext>
              </a:extLst>
            </p:cNvPr>
            <p:cNvSpPr/>
            <p:nvPr/>
          </p:nvSpPr>
          <p:spPr>
            <a:xfrm>
              <a:off x="3344749" y="1916659"/>
              <a:ext cx="4414073" cy="979614"/>
            </a:xfrm>
            <a:prstGeom prst="rect">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a:extLst>
                <a:ext uri="{FF2B5EF4-FFF2-40B4-BE49-F238E27FC236}">
                  <a16:creationId xmlns:a16="http://schemas.microsoft.com/office/drawing/2014/main" id="{620CB49F-F2E9-DD61-0808-649E2774370B}"/>
                </a:ext>
              </a:extLst>
            </p:cNvPr>
            <p:cNvSpPr/>
            <p:nvPr/>
          </p:nvSpPr>
          <p:spPr>
            <a:xfrm>
              <a:off x="3344749" y="2881074"/>
              <a:ext cx="4425950" cy="1534617"/>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62CD7256-1797-5EA4-54D5-5C32C4701EB9}"/>
                </a:ext>
              </a:extLst>
            </p:cNvPr>
            <p:cNvSpPr/>
            <p:nvPr/>
          </p:nvSpPr>
          <p:spPr>
            <a:xfrm>
              <a:off x="3344749" y="1013593"/>
              <a:ext cx="4417726" cy="845766"/>
            </a:xfrm>
            <a:prstGeom prst="rect">
              <a:avLst/>
            </a:prstGeom>
            <a:solidFill>
              <a:schemeClr val="accent1">
                <a:lumMod val="40000"/>
                <a:lumOff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2" name="Straight Connector 21">
              <a:extLst>
                <a:ext uri="{FF2B5EF4-FFF2-40B4-BE49-F238E27FC236}">
                  <a16:creationId xmlns:a16="http://schemas.microsoft.com/office/drawing/2014/main" id="{6D15ED3E-2118-85DE-AE46-671250CD6D7B}"/>
                </a:ext>
              </a:extLst>
            </p:cNvPr>
            <p:cNvCxnSpPr>
              <a:cxnSpLocks/>
            </p:cNvCxnSpPr>
            <p:nvPr/>
          </p:nvCxnSpPr>
          <p:spPr>
            <a:xfrm flipV="1">
              <a:off x="3826829" y="1893018"/>
              <a:ext cx="948571" cy="23641"/>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nvGrpSpPr>
            <p:cNvPr id="23" name="Group 49">
              <a:extLst>
                <a:ext uri="{FF2B5EF4-FFF2-40B4-BE49-F238E27FC236}">
                  <a16:creationId xmlns:a16="http://schemas.microsoft.com/office/drawing/2014/main" id="{ABADCC03-2571-6369-0026-9AE4367F0CB4}"/>
                </a:ext>
              </a:extLst>
            </p:cNvPr>
            <p:cNvGrpSpPr/>
            <p:nvPr/>
          </p:nvGrpSpPr>
          <p:grpSpPr>
            <a:xfrm>
              <a:off x="5840000" y="3289348"/>
              <a:ext cx="428628" cy="714380"/>
              <a:chOff x="2928926" y="2928934"/>
              <a:chExt cx="428628" cy="714380"/>
            </a:xfrm>
          </p:grpSpPr>
          <p:cxnSp>
            <p:nvCxnSpPr>
              <p:cNvPr id="147" name="Straight Connector 146">
                <a:extLst>
                  <a:ext uri="{FF2B5EF4-FFF2-40B4-BE49-F238E27FC236}">
                    <a16:creationId xmlns:a16="http://schemas.microsoft.com/office/drawing/2014/main" id="{0E5B58E2-8571-B361-ECE1-2DDD7269F562}"/>
                  </a:ext>
                </a:extLst>
              </p:cNvPr>
              <p:cNvCxnSpPr/>
              <p:nvPr/>
            </p:nvCxnSpPr>
            <p:spPr>
              <a:xfrm rot="5400000">
                <a:off x="3036083" y="3036091"/>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E608BC87-2BF0-A700-E463-1E708FDA6819}"/>
                  </a:ext>
                </a:extLst>
              </p:cNvPr>
              <p:cNvCxnSpPr/>
              <p:nvPr/>
            </p:nvCxnSpPr>
            <p:spPr>
              <a:xfrm>
                <a:off x="2928926" y="3143248"/>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4EA1948C-2BE9-7FB0-ABB1-C2F51FFA429E}"/>
                  </a:ext>
                </a:extLst>
              </p:cNvPr>
              <p:cNvCxnSpPr/>
              <p:nvPr/>
            </p:nvCxnSpPr>
            <p:spPr>
              <a:xfrm>
                <a:off x="2928926" y="3429000"/>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39EEE8A0-4F8D-105F-5D4E-582E6BDB2C3E}"/>
                  </a:ext>
                </a:extLst>
              </p:cNvPr>
              <p:cNvCxnSpPr/>
              <p:nvPr/>
            </p:nvCxnSpPr>
            <p:spPr>
              <a:xfrm rot="5400000">
                <a:off x="3036083" y="3536157"/>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95B9CCE5-4E92-ED72-4F10-6B705FC8D978}"/>
                  </a:ext>
                </a:extLst>
              </p:cNvPr>
              <p:cNvSpPr txBox="1"/>
              <p:nvPr/>
            </p:nvSpPr>
            <p:spPr>
              <a:xfrm>
                <a:off x="2928926" y="3143248"/>
                <a:ext cx="372218" cy="276999"/>
              </a:xfrm>
              <a:prstGeom prst="rect">
                <a:avLst/>
              </a:prstGeom>
              <a:noFill/>
              <a:ln>
                <a:noFill/>
              </a:ln>
            </p:spPr>
            <p:txBody>
              <a:bodyPr wrap="square" rtlCol="0">
                <a:spAutoFit/>
              </a:bodyPr>
              <a:lstStyle/>
              <a:p>
                <a:r>
                  <a:rPr lang="en-US" sz="1200" dirty="0">
                    <a:latin typeface="Comic Sans MS" panose="030F0702030302020204" pitchFamily="66" charset="0"/>
                  </a:rPr>
                  <a:t>C2</a:t>
                </a:r>
              </a:p>
            </p:txBody>
          </p:sp>
        </p:grpSp>
        <p:cxnSp>
          <p:nvCxnSpPr>
            <p:cNvPr id="24" name="Straight Connector 23">
              <a:extLst>
                <a:ext uri="{FF2B5EF4-FFF2-40B4-BE49-F238E27FC236}">
                  <a16:creationId xmlns:a16="http://schemas.microsoft.com/office/drawing/2014/main" id="{9DC7F677-5CCE-13DE-52CE-078A363F3449}"/>
                </a:ext>
              </a:extLst>
            </p:cNvPr>
            <p:cNvCxnSpPr>
              <a:cxnSpLocks/>
            </p:cNvCxnSpPr>
            <p:nvPr/>
          </p:nvCxnSpPr>
          <p:spPr>
            <a:xfrm>
              <a:off x="4346699" y="994390"/>
              <a:ext cx="3429021" cy="571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153AD855-C85E-F081-7795-08637413DB25}"/>
                </a:ext>
              </a:extLst>
            </p:cNvPr>
            <p:cNvCxnSpPr>
              <a:cxnSpLocks/>
            </p:cNvCxnSpPr>
            <p:nvPr/>
          </p:nvCxnSpPr>
          <p:spPr>
            <a:xfrm>
              <a:off x="7514505" y="2834425"/>
              <a:ext cx="1296138" cy="12989"/>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872AFA9-F4E2-FED6-FBE8-F88AD2C6ADB8}"/>
                </a:ext>
              </a:extLst>
            </p:cNvPr>
            <p:cNvCxnSpPr/>
            <p:nvPr/>
          </p:nvCxnSpPr>
          <p:spPr>
            <a:xfrm>
              <a:off x="2666976" y="4429132"/>
              <a:ext cx="7500990" cy="0"/>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0E282559-C427-B525-41EB-51F098216A4C}"/>
                </a:ext>
              </a:extLst>
            </p:cNvPr>
            <p:cNvSpPr txBox="1"/>
            <p:nvPr/>
          </p:nvSpPr>
          <p:spPr>
            <a:xfrm>
              <a:off x="1940663" y="4211038"/>
              <a:ext cx="692818" cy="369332"/>
            </a:xfrm>
            <a:prstGeom prst="rect">
              <a:avLst/>
            </a:prstGeom>
            <a:noFill/>
            <a:ln>
              <a:noFill/>
            </a:ln>
          </p:spPr>
          <p:txBody>
            <a:bodyPr wrap="none" rtlCol="0">
              <a:spAutoFit/>
            </a:bodyPr>
            <a:lstStyle/>
            <a:p>
              <a:r>
                <a:rPr lang="en-US" dirty="0">
                  <a:latin typeface="Comic Sans MS" panose="030F0702030302020204" pitchFamily="66" charset="0"/>
                </a:rPr>
                <a:t>GND</a:t>
              </a:r>
            </a:p>
          </p:txBody>
        </p:sp>
        <p:sp>
          <p:nvSpPr>
            <p:cNvPr id="30" name="TextBox 29">
              <a:extLst>
                <a:ext uri="{FF2B5EF4-FFF2-40B4-BE49-F238E27FC236}">
                  <a16:creationId xmlns:a16="http://schemas.microsoft.com/office/drawing/2014/main" id="{FE2C9934-2DD6-81F0-5264-4ED83837A705}"/>
                </a:ext>
              </a:extLst>
            </p:cNvPr>
            <p:cNvSpPr txBox="1"/>
            <p:nvPr/>
          </p:nvSpPr>
          <p:spPr>
            <a:xfrm>
              <a:off x="2050092" y="845090"/>
              <a:ext cx="609462" cy="369332"/>
            </a:xfrm>
            <a:prstGeom prst="rect">
              <a:avLst/>
            </a:prstGeom>
            <a:noFill/>
            <a:ln>
              <a:noFill/>
            </a:ln>
          </p:spPr>
          <p:txBody>
            <a:bodyPr wrap="none" rtlCol="0">
              <a:spAutoFit/>
            </a:bodyPr>
            <a:lstStyle/>
            <a:p>
              <a:r>
                <a:rPr lang="en-US" dirty="0">
                  <a:latin typeface="Comic Sans MS" panose="030F0702030302020204" pitchFamily="66" charset="0"/>
                </a:rPr>
                <a:t>-HV</a:t>
              </a:r>
            </a:p>
          </p:txBody>
        </p:sp>
        <p:grpSp>
          <p:nvGrpSpPr>
            <p:cNvPr id="40" name="Group 73">
              <a:extLst>
                <a:ext uri="{FF2B5EF4-FFF2-40B4-BE49-F238E27FC236}">
                  <a16:creationId xmlns:a16="http://schemas.microsoft.com/office/drawing/2014/main" id="{A09B6F35-5A2A-C1B9-39A1-E136835DCB43}"/>
                </a:ext>
              </a:extLst>
            </p:cNvPr>
            <p:cNvGrpSpPr/>
            <p:nvPr/>
          </p:nvGrpSpPr>
          <p:grpSpPr>
            <a:xfrm>
              <a:off x="5836037" y="2009371"/>
              <a:ext cx="428628" cy="714380"/>
              <a:chOff x="2928926" y="2928934"/>
              <a:chExt cx="428628" cy="714380"/>
            </a:xfrm>
          </p:grpSpPr>
          <p:cxnSp>
            <p:nvCxnSpPr>
              <p:cNvPr id="142" name="Straight Connector 141">
                <a:extLst>
                  <a:ext uri="{FF2B5EF4-FFF2-40B4-BE49-F238E27FC236}">
                    <a16:creationId xmlns:a16="http://schemas.microsoft.com/office/drawing/2014/main" id="{FB791DCE-3542-1513-D337-A314F2B69CA5}"/>
                  </a:ext>
                </a:extLst>
              </p:cNvPr>
              <p:cNvCxnSpPr/>
              <p:nvPr/>
            </p:nvCxnSpPr>
            <p:spPr>
              <a:xfrm rot="5400000">
                <a:off x="3036083" y="3036091"/>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263DCAEF-ED9A-2F16-C544-382D96BEB5D2}"/>
                  </a:ext>
                </a:extLst>
              </p:cNvPr>
              <p:cNvCxnSpPr/>
              <p:nvPr/>
            </p:nvCxnSpPr>
            <p:spPr>
              <a:xfrm>
                <a:off x="2928926" y="3143248"/>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BB9AA6EB-2C51-7CCF-F504-E3DCAEB54100}"/>
                  </a:ext>
                </a:extLst>
              </p:cNvPr>
              <p:cNvCxnSpPr/>
              <p:nvPr/>
            </p:nvCxnSpPr>
            <p:spPr>
              <a:xfrm>
                <a:off x="2928926" y="3429000"/>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68982128-FFB9-F593-D510-BDEC159244EE}"/>
                  </a:ext>
                </a:extLst>
              </p:cNvPr>
              <p:cNvCxnSpPr/>
              <p:nvPr/>
            </p:nvCxnSpPr>
            <p:spPr>
              <a:xfrm rot="5400000">
                <a:off x="3036083" y="3536157"/>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46" name="TextBox 145">
                <a:extLst>
                  <a:ext uri="{FF2B5EF4-FFF2-40B4-BE49-F238E27FC236}">
                    <a16:creationId xmlns:a16="http://schemas.microsoft.com/office/drawing/2014/main" id="{D425E26F-8B09-A777-FFE2-FD47EFCF4780}"/>
                  </a:ext>
                </a:extLst>
              </p:cNvPr>
              <p:cNvSpPr txBox="1"/>
              <p:nvPr/>
            </p:nvSpPr>
            <p:spPr>
              <a:xfrm>
                <a:off x="2928926" y="3143248"/>
                <a:ext cx="372218" cy="276999"/>
              </a:xfrm>
              <a:prstGeom prst="rect">
                <a:avLst/>
              </a:prstGeom>
              <a:noFill/>
              <a:ln>
                <a:noFill/>
              </a:ln>
            </p:spPr>
            <p:txBody>
              <a:bodyPr wrap="square" rtlCol="0">
                <a:spAutoFit/>
              </a:bodyPr>
              <a:lstStyle/>
              <a:p>
                <a:r>
                  <a:rPr lang="en-US" sz="1200" dirty="0">
                    <a:latin typeface="Comic Sans MS" panose="030F0702030302020204" pitchFamily="66" charset="0"/>
                  </a:rPr>
                  <a:t>C3</a:t>
                </a:r>
              </a:p>
            </p:txBody>
          </p:sp>
        </p:grpSp>
        <p:cxnSp>
          <p:nvCxnSpPr>
            <p:cNvPr id="43" name="Straight Connector 42">
              <a:extLst>
                <a:ext uri="{FF2B5EF4-FFF2-40B4-BE49-F238E27FC236}">
                  <a16:creationId xmlns:a16="http://schemas.microsoft.com/office/drawing/2014/main" id="{619552D6-9600-7BCA-B5F9-201880E5FE8D}"/>
                </a:ext>
              </a:extLst>
            </p:cNvPr>
            <p:cNvCxnSpPr/>
            <p:nvPr/>
          </p:nvCxnSpPr>
          <p:spPr>
            <a:xfrm rot="5400000">
              <a:off x="8310578" y="2857496"/>
              <a:ext cx="100013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F380932B-7FBD-11F4-848C-15CD5689D4A0}"/>
                </a:ext>
              </a:extLst>
            </p:cNvPr>
            <p:cNvCxnSpPr/>
            <p:nvPr/>
          </p:nvCxnSpPr>
          <p:spPr>
            <a:xfrm>
              <a:off x="8810644" y="2357430"/>
              <a:ext cx="1000132" cy="5000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89DD9E00-01F6-46F0-1FAC-3879AAC69FB7}"/>
                </a:ext>
              </a:extLst>
            </p:cNvPr>
            <p:cNvCxnSpPr/>
            <p:nvPr/>
          </p:nvCxnSpPr>
          <p:spPr>
            <a:xfrm flipV="1">
              <a:off x="8810644" y="2857496"/>
              <a:ext cx="1000132" cy="5000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D01E17B1-6C9B-E842-EA2C-092C3A8031BA}"/>
                </a:ext>
              </a:extLst>
            </p:cNvPr>
            <p:cNvCxnSpPr/>
            <p:nvPr/>
          </p:nvCxnSpPr>
          <p:spPr>
            <a:xfrm rot="10800000">
              <a:off x="9810776" y="2857496"/>
              <a:ext cx="35719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4192DD1-62B2-ED0D-EA48-00BC54B1B40A}"/>
                </a:ext>
              </a:extLst>
            </p:cNvPr>
            <p:cNvSpPr txBox="1"/>
            <p:nvPr/>
          </p:nvSpPr>
          <p:spPr>
            <a:xfrm>
              <a:off x="4301114" y="1110137"/>
              <a:ext cx="2028153" cy="369332"/>
            </a:xfrm>
            <a:prstGeom prst="rect">
              <a:avLst/>
            </a:prstGeom>
            <a:noFill/>
            <a:ln>
              <a:noFill/>
            </a:ln>
          </p:spPr>
          <p:txBody>
            <a:bodyPr wrap="square" rtlCol="0">
              <a:spAutoFit/>
            </a:bodyPr>
            <a:lstStyle/>
            <a:p>
              <a:r>
                <a:rPr lang="en-US" dirty="0">
                  <a:latin typeface="Comic Sans MS" panose="030F0702030302020204" pitchFamily="66" charset="0"/>
                </a:rPr>
                <a:t>Gas volume</a:t>
              </a:r>
            </a:p>
          </p:txBody>
        </p:sp>
        <p:grpSp>
          <p:nvGrpSpPr>
            <p:cNvPr id="56" name="Group 64">
              <a:extLst>
                <a:ext uri="{FF2B5EF4-FFF2-40B4-BE49-F238E27FC236}">
                  <a16:creationId xmlns:a16="http://schemas.microsoft.com/office/drawing/2014/main" id="{8FDF5728-BEE7-32A1-50E9-E4390773EA5E}"/>
                </a:ext>
              </a:extLst>
            </p:cNvPr>
            <p:cNvGrpSpPr/>
            <p:nvPr/>
          </p:nvGrpSpPr>
          <p:grpSpPr>
            <a:xfrm>
              <a:off x="2452662" y="2428868"/>
              <a:ext cx="428628" cy="714380"/>
              <a:chOff x="2928926" y="2928934"/>
              <a:chExt cx="428628" cy="714380"/>
            </a:xfrm>
          </p:grpSpPr>
          <p:cxnSp>
            <p:nvCxnSpPr>
              <p:cNvPr id="137" name="Straight Connector 136">
                <a:extLst>
                  <a:ext uri="{FF2B5EF4-FFF2-40B4-BE49-F238E27FC236}">
                    <a16:creationId xmlns:a16="http://schemas.microsoft.com/office/drawing/2014/main" id="{B873783F-137A-D77C-C720-F90B6F6BF49B}"/>
                  </a:ext>
                </a:extLst>
              </p:cNvPr>
              <p:cNvCxnSpPr/>
              <p:nvPr/>
            </p:nvCxnSpPr>
            <p:spPr>
              <a:xfrm rot="5400000">
                <a:off x="3036083" y="3036091"/>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89F1D45D-1BD2-9997-1C0C-CDC6723691FC}"/>
                  </a:ext>
                </a:extLst>
              </p:cNvPr>
              <p:cNvCxnSpPr/>
              <p:nvPr/>
            </p:nvCxnSpPr>
            <p:spPr>
              <a:xfrm>
                <a:off x="2928926" y="3143248"/>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763F3E1A-F582-3D88-04E1-5CCA2CDDD757}"/>
                  </a:ext>
                </a:extLst>
              </p:cNvPr>
              <p:cNvCxnSpPr/>
              <p:nvPr/>
            </p:nvCxnSpPr>
            <p:spPr>
              <a:xfrm>
                <a:off x="2928926" y="3429000"/>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29FACF0D-C054-40B8-8D31-2379946F0494}"/>
                  </a:ext>
                </a:extLst>
              </p:cNvPr>
              <p:cNvCxnSpPr/>
              <p:nvPr/>
            </p:nvCxnSpPr>
            <p:spPr>
              <a:xfrm rot="5400000">
                <a:off x="3036083" y="3536157"/>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41" name="TextBox 140">
                <a:extLst>
                  <a:ext uri="{FF2B5EF4-FFF2-40B4-BE49-F238E27FC236}">
                    <a16:creationId xmlns:a16="http://schemas.microsoft.com/office/drawing/2014/main" id="{3DCC75DD-12B2-FC6D-91E7-864C5EE99BDA}"/>
                  </a:ext>
                </a:extLst>
              </p:cNvPr>
              <p:cNvSpPr txBox="1"/>
              <p:nvPr/>
            </p:nvSpPr>
            <p:spPr>
              <a:xfrm>
                <a:off x="2928926" y="3143248"/>
                <a:ext cx="372218" cy="276999"/>
              </a:xfrm>
              <a:prstGeom prst="rect">
                <a:avLst/>
              </a:prstGeom>
              <a:noFill/>
              <a:ln>
                <a:noFill/>
              </a:ln>
            </p:spPr>
            <p:txBody>
              <a:bodyPr wrap="square" rtlCol="0">
                <a:spAutoFit/>
              </a:bodyPr>
              <a:lstStyle/>
              <a:p>
                <a:r>
                  <a:rPr lang="en-US" sz="1200" dirty="0">
                    <a:latin typeface="Comic Sans MS" panose="030F0702030302020204" pitchFamily="66" charset="0"/>
                  </a:rPr>
                  <a:t>C1</a:t>
                </a:r>
              </a:p>
            </p:txBody>
          </p:sp>
        </p:grpSp>
        <p:cxnSp>
          <p:nvCxnSpPr>
            <p:cNvPr id="66" name="Straight Connector 65">
              <a:extLst>
                <a:ext uri="{FF2B5EF4-FFF2-40B4-BE49-F238E27FC236}">
                  <a16:creationId xmlns:a16="http://schemas.microsoft.com/office/drawing/2014/main" id="{AAEC6E85-8739-F05D-B30E-805463F936AD}"/>
                </a:ext>
              </a:extLst>
            </p:cNvPr>
            <p:cNvCxnSpPr/>
            <p:nvPr/>
          </p:nvCxnSpPr>
          <p:spPr>
            <a:xfrm rot="5400000" flipH="1" flipV="1">
              <a:off x="1952596" y="1714488"/>
              <a:ext cx="142876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247838E-4302-CE4B-1350-82A8CA340E57}"/>
                </a:ext>
              </a:extLst>
            </p:cNvPr>
            <p:cNvCxnSpPr/>
            <p:nvPr/>
          </p:nvCxnSpPr>
          <p:spPr>
            <a:xfrm rot="5400000" flipH="1" flipV="1">
              <a:off x="2024034" y="3786190"/>
              <a:ext cx="128588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8" name="Group 73">
              <a:extLst>
                <a:ext uri="{FF2B5EF4-FFF2-40B4-BE49-F238E27FC236}">
                  <a16:creationId xmlns:a16="http://schemas.microsoft.com/office/drawing/2014/main" id="{4A7B1608-3D5C-6542-7A6A-4AB937002435}"/>
                </a:ext>
              </a:extLst>
            </p:cNvPr>
            <p:cNvGrpSpPr/>
            <p:nvPr/>
          </p:nvGrpSpPr>
          <p:grpSpPr>
            <a:xfrm>
              <a:off x="5845634" y="1000108"/>
              <a:ext cx="428628" cy="714380"/>
              <a:chOff x="2928926" y="2928934"/>
              <a:chExt cx="428628" cy="714380"/>
            </a:xfrm>
          </p:grpSpPr>
          <p:cxnSp>
            <p:nvCxnSpPr>
              <p:cNvPr id="132" name="Straight Connector 74">
                <a:extLst>
                  <a:ext uri="{FF2B5EF4-FFF2-40B4-BE49-F238E27FC236}">
                    <a16:creationId xmlns:a16="http://schemas.microsoft.com/office/drawing/2014/main" id="{94C9F207-5571-FB95-8246-C786408D6AAD}"/>
                  </a:ext>
                </a:extLst>
              </p:cNvPr>
              <p:cNvCxnSpPr/>
              <p:nvPr/>
            </p:nvCxnSpPr>
            <p:spPr>
              <a:xfrm rot="5400000">
                <a:off x="3036083" y="3036091"/>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75">
                <a:extLst>
                  <a:ext uri="{FF2B5EF4-FFF2-40B4-BE49-F238E27FC236}">
                    <a16:creationId xmlns:a16="http://schemas.microsoft.com/office/drawing/2014/main" id="{052C0C20-8EEC-9E6D-D143-AAA0F673A83E}"/>
                  </a:ext>
                </a:extLst>
              </p:cNvPr>
              <p:cNvCxnSpPr/>
              <p:nvPr/>
            </p:nvCxnSpPr>
            <p:spPr>
              <a:xfrm>
                <a:off x="2928926" y="3143248"/>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76">
                <a:extLst>
                  <a:ext uri="{FF2B5EF4-FFF2-40B4-BE49-F238E27FC236}">
                    <a16:creationId xmlns:a16="http://schemas.microsoft.com/office/drawing/2014/main" id="{089D9B8A-FD0A-9D26-D481-1950879B34B1}"/>
                  </a:ext>
                </a:extLst>
              </p:cNvPr>
              <p:cNvCxnSpPr/>
              <p:nvPr/>
            </p:nvCxnSpPr>
            <p:spPr>
              <a:xfrm>
                <a:off x="2928926" y="3429000"/>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77">
                <a:extLst>
                  <a:ext uri="{FF2B5EF4-FFF2-40B4-BE49-F238E27FC236}">
                    <a16:creationId xmlns:a16="http://schemas.microsoft.com/office/drawing/2014/main" id="{FA8EB16C-AA19-E8FC-3AE0-0F714BAC1C34}"/>
                  </a:ext>
                </a:extLst>
              </p:cNvPr>
              <p:cNvCxnSpPr/>
              <p:nvPr/>
            </p:nvCxnSpPr>
            <p:spPr>
              <a:xfrm rot="5400000">
                <a:off x="3036083" y="3536157"/>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36" name="TextBox 78">
                <a:extLst>
                  <a:ext uri="{FF2B5EF4-FFF2-40B4-BE49-F238E27FC236}">
                    <a16:creationId xmlns:a16="http://schemas.microsoft.com/office/drawing/2014/main" id="{59AC66C5-4655-E0BF-5CCB-11460F939768}"/>
                  </a:ext>
                </a:extLst>
              </p:cNvPr>
              <p:cNvSpPr txBox="1"/>
              <p:nvPr/>
            </p:nvSpPr>
            <p:spPr>
              <a:xfrm>
                <a:off x="2957132" y="3151996"/>
                <a:ext cx="372218" cy="276999"/>
              </a:xfrm>
              <a:prstGeom prst="rect">
                <a:avLst/>
              </a:prstGeom>
              <a:noFill/>
              <a:ln>
                <a:noFill/>
              </a:ln>
            </p:spPr>
            <p:txBody>
              <a:bodyPr wrap="square" rtlCol="0">
                <a:spAutoFit/>
              </a:bodyPr>
              <a:lstStyle/>
              <a:p>
                <a:r>
                  <a:rPr lang="en-US" sz="1200" dirty="0">
                    <a:latin typeface="Comic Sans MS" panose="030F0702030302020204" pitchFamily="66" charset="0"/>
                  </a:rPr>
                  <a:t>C4</a:t>
                </a:r>
              </a:p>
            </p:txBody>
          </p:sp>
        </p:grpSp>
        <p:sp>
          <p:nvSpPr>
            <p:cNvPr id="69" name="TextBox 106">
              <a:extLst>
                <a:ext uri="{FF2B5EF4-FFF2-40B4-BE49-F238E27FC236}">
                  <a16:creationId xmlns:a16="http://schemas.microsoft.com/office/drawing/2014/main" id="{4FFBFFA6-E308-FCE7-CE20-861ADB8730AF}"/>
                </a:ext>
              </a:extLst>
            </p:cNvPr>
            <p:cNvSpPr txBox="1"/>
            <p:nvPr/>
          </p:nvSpPr>
          <p:spPr>
            <a:xfrm>
              <a:off x="8505129" y="1733690"/>
              <a:ext cx="2629246" cy="369332"/>
            </a:xfrm>
            <a:prstGeom prst="rect">
              <a:avLst/>
            </a:prstGeom>
            <a:noFill/>
            <a:ln>
              <a:noFill/>
            </a:ln>
          </p:spPr>
          <p:txBody>
            <a:bodyPr wrap="none" rtlCol="0">
              <a:spAutoFit/>
            </a:bodyPr>
            <a:lstStyle/>
            <a:p>
              <a:r>
                <a:rPr lang="en-US" dirty="0">
                  <a:latin typeface="Comic Sans MS" panose="030F0702030302020204" pitchFamily="66" charset="0"/>
                </a:rPr>
                <a:t>Cu Strip 0.1mm x 10cm</a:t>
              </a:r>
            </a:p>
          </p:txBody>
        </p:sp>
        <p:cxnSp>
          <p:nvCxnSpPr>
            <p:cNvPr id="70" name="Connecteur droit avec flèche 106">
              <a:extLst>
                <a:ext uri="{FF2B5EF4-FFF2-40B4-BE49-F238E27FC236}">
                  <a16:creationId xmlns:a16="http://schemas.microsoft.com/office/drawing/2014/main" id="{1761A57B-66CF-5AF6-8E55-C31997791D34}"/>
                </a:ext>
              </a:extLst>
            </p:cNvPr>
            <p:cNvCxnSpPr>
              <a:cxnSpLocks/>
              <a:stCxn id="69" idx="1"/>
            </p:cNvCxnSpPr>
            <p:nvPr/>
          </p:nvCxnSpPr>
          <p:spPr>
            <a:xfrm flipH="1">
              <a:off x="7850221" y="1918356"/>
              <a:ext cx="654908" cy="80539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7" name="TextBox 106">
              <a:extLst>
                <a:ext uri="{FF2B5EF4-FFF2-40B4-BE49-F238E27FC236}">
                  <a16:creationId xmlns:a16="http://schemas.microsoft.com/office/drawing/2014/main" id="{D5F626FF-EDAF-2DBF-2E9E-F72F2974A8A1}"/>
                </a:ext>
              </a:extLst>
            </p:cNvPr>
            <p:cNvSpPr txBox="1"/>
            <p:nvPr/>
          </p:nvSpPr>
          <p:spPr>
            <a:xfrm>
              <a:off x="8499448" y="1152860"/>
              <a:ext cx="2653290" cy="369332"/>
            </a:xfrm>
            <a:prstGeom prst="rect">
              <a:avLst/>
            </a:prstGeom>
            <a:noFill/>
            <a:ln>
              <a:noFill/>
            </a:ln>
          </p:spPr>
          <p:txBody>
            <a:bodyPr wrap="none" rtlCol="0">
              <a:spAutoFit/>
            </a:bodyPr>
            <a:lstStyle/>
            <a:p>
              <a:r>
                <a:rPr lang="en-US" dirty="0">
                  <a:latin typeface="Comic Sans MS" panose="030F0702030302020204" pitchFamily="66" charset="0"/>
                </a:rPr>
                <a:t>Resistive strip or layer</a:t>
              </a:r>
            </a:p>
          </p:txBody>
        </p:sp>
        <p:sp>
          <p:nvSpPr>
            <p:cNvPr id="98" name="Rectangle 97">
              <a:extLst>
                <a:ext uri="{FF2B5EF4-FFF2-40B4-BE49-F238E27FC236}">
                  <a16:creationId xmlns:a16="http://schemas.microsoft.com/office/drawing/2014/main" id="{B944541D-44D6-B614-15AD-9837222E846E}"/>
                </a:ext>
              </a:extLst>
            </p:cNvPr>
            <p:cNvSpPr/>
            <p:nvPr/>
          </p:nvSpPr>
          <p:spPr>
            <a:xfrm>
              <a:off x="3648234" y="3319784"/>
              <a:ext cx="357190" cy="42862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Comic Sans MS" panose="030F0702030302020204" pitchFamily="66" charset="0"/>
                </a:rPr>
                <a:t>R1</a:t>
              </a:r>
            </a:p>
          </p:txBody>
        </p:sp>
        <p:cxnSp>
          <p:nvCxnSpPr>
            <p:cNvPr id="99" name="Straight Connector 53">
              <a:extLst>
                <a:ext uri="{FF2B5EF4-FFF2-40B4-BE49-F238E27FC236}">
                  <a16:creationId xmlns:a16="http://schemas.microsoft.com/office/drawing/2014/main" id="{9FF049EF-5024-4558-63E2-D52C212A65ED}"/>
                </a:ext>
              </a:extLst>
            </p:cNvPr>
            <p:cNvCxnSpPr>
              <a:cxnSpLocks/>
            </p:cNvCxnSpPr>
            <p:nvPr/>
          </p:nvCxnSpPr>
          <p:spPr>
            <a:xfrm flipV="1">
              <a:off x="6054314" y="2631747"/>
              <a:ext cx="0" cy="72009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53">
              <a:extLst>
                <a:ext uri="{FF2B5EF4-FFF2-40B4-BE49-F238E27FC236}">
                  <a16:creationId xmlns:a16="http://schemas.microsoft.com/office/drawing/2014/main" id="{F7294A65-F99C-6E23-0975-9B3919D3AD48}"/>
                </a:ext>
              </a:extLst>
            </p:cNvPr>
            <p:cNvCxnSpPr>
              <a:cxnSpLocks/>
            </p:cNvCxnSpPr>
            <p:nvPr/>
          </p:nvCxnSpPr>
          <p:spPr>
            <a:xfrm flipV="1">
              <a:off x="6050351" y="1714488"/>
              <a:ext cx="9597" cy="44278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53">
              <a:extLst>
                <a:ext uri="{FF2B5EF4-FFF2-40B4-BE49-F238E27FC236}">
                  <a16:creationId xmlns:a16="http://schemas.microsoft.com/office/drawing/2014/main" id="{B631B5CA-82D9-9825-F675-99713FB71078}"/>
                </a:ext>
              </a:extLst>
            </p:cNvPr>
            <p:cNvCxnSpPr>
              <a:cxnSpLocks/>
              <a:endCxn id="98" idx="2"/>
            </p:cNvCxnSpPr>
            <p:nvPr/>
          </p:nvCxnSpPr>
          <p:spPr>
            <a:xfrm flipV="1">
              <a:off x="3826829" y="3748412"/>
              <a:ext cx="0" cy="67016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Rectangle 105">
              <a:extLst>
                <a:ext uri="{FF2B5EF4-FFF2-40B4-BE49-F238E27FC236}">
                  <a16:creationId xmlns:a16="http://schemas.microsoft.com/office/drawing/2014/main" id="{99244283-88B3-AB11-A63B-470DC921615C}"/>
                </a:ext>
              </a:extLst>
            </p:cNvPr>
            <p:cNvSpPr/>
            <p:nvPr/>
          </p:nvSpPr>
          <p:spPr>
            <a:xfrm>
              <a:off x="4132345" y="2809636"/>
              <a:ext cx="3643378" cy="6593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9" name="Straight Connector 53">
              <a:extLst>
                <a:ext uri="{FF2B5EF4-FFF2-40B4-BE49-F238E27FC236}">
                  <a16:creationId xmlns:a16="http://schemas.microsoft.com/office/drawing/2014/main" id="{25D5C5E5-1F48-66BF-DB40-278F0EF5CE6B}"/>
                </a:ext>
              </a:extLst>
            </p:cNvPr>
            <p:cNvCxnSpPr>
              <a:cxnSpLocks/>
              <a:stCxn id="98" idx="0"/>
            </p:cNvCxnSpPr>
            <p:nvPr/>
          </p:nvCxnSpPr>
          <p:spPr>
            <a:xfrm flipV="1">
              <a:off x="3826829" y="1923084"/>
              <a:ext cx="0" cy="13967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10" name="Rectangle 109">
              <a:extLst>
                <a:ext uri="{FF2B5EF4-FFF2-40B4-BE49-F238E27FC236}">
                  <a16:creationId xmlns:a16="http://schemas.microsoft.com/office/drawing/2014/main" id="{818907C9-C256-1C48-DE63-558BA1E415F9}"/>
                </a:ext>
              </a:extLst>
            </p:cNvPr>
            <p:cNvSpPr/>
            <p:nvPr/>
          </p:nvSpPr>
          <p:spPr>
            <a:xfrm>
              <a:off x="3339068" y="1851645"/>
              <a:ext cx="4436655" cy="8628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11" name="Connecteur droit avec flèche 106">
              <a:extLst>
                <a:ext uri="{FF2B5EF4-FFF2-40B4-BE49-F238E27FC236}">
                  <a16:creationId xmlns:a16="http://schemas.microsoft.com/office/drawing/2014/main" id="{3C4105A7-F0B6-A32E-D5F8-67D30A7FF272}"/>
                </a:ext>
              </a:extLst>
            </p:cNvPr>
            <p:cNvCxnSpPr>
              <a:cxnSpLocks/>
              <a:stCxn id="97" idx="1"/>
            </p:cNvCxnSpPr>
            <p:nvPr/>
          </p:nvCxnSpPr>
          <p:spPr>
            <a:xfrm flipH="1">
              <a:off x="7850221" y="1337526"/>
              <a:ext cx="649227" cy="50063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297127F1-8C81-218F-97DE-8C6A28F020C6}"/>
                </a:ext>
              </a:extLst>
            </p:cNvPr>
            <p:cNvCxnSpPr>
              <a:cxnSpLocks/>
            </p:cNvCxnSpPr>
            <p:nvPr/>
          </p:nvCxnSpPr>
          <p:spPr>
            <a:xfrm>
              <a:off x="2638771" y="982570"/>
              <a:ext cx="1707928" cy="8785"/>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14" name="TextBox 106">
              <a:extLst>
                <a:ext uri="{FF2B5EF4-FFF2-40B4-BE49-F238E27FC236}">
                  <a16:creationId xmlns:a16="http://schemas.microsoft.com/office/drawing/2014/main" id="{3FE0028E-BE38-9956-380C-A88338E2D219}"/>
                </a:ext>
              </a:extLst>
            </p:cNvPr>
            <p:cNvSpPr txBox="1"/>
            <p:nvPr/>
          </p:nvSpPr>
          <p:spPr>
            <a:xfrm>
              <a:off x="8490424" y="798926"/>
              <a:ext cx="736099" cy="369332"/>
            </a:xfrm>
            <a:prstGeom prst="rect">
              <a:avLst/>
            </a:prstGeom>
            <a:noFill/>
            <a:ln>
              <a:noFill/>
            </a:ln>
          </p:spPr>
          <p:txBody>
            <a:bodyPr wrap="none" rtlCol="0">
              <a:spAutoFit/>
            </a:bodyPr>
            <a:lstStyle/>
            <a:p>
              <a:r>
                <a:rPr lang="en-US" dirty="0">
                  <a:latin typeface="Comic Sans MS" panose="030F0702030302020204" pitchFamily="66" charset="0"/>
                </a:rPr>
                <a:t>mesh</a:t>
              </a:r>
            </a:p>
          </p:txBody>
        </p:sp>
        <p:cxnSp>
          <p:nvCxnSpPr>
            <p:cNvPr id="115" name="Connecteur droit avec flèche 106">
              <a:extLst>
                <a:ext uri="{FF2B5EF4-FFF2-40B4-BE49-F238E27FC236}">
                  <a16:creationId xmlns:a16="http://schemas.microsoft.com/office/drawing/2014/main" id="{173B219A-6A40-C5F4-7A93-6E75E0A356E3}"/>
                </a:ext>
              </a:extLst>
            </p:cNvPr>
            <p:cNvCxnSpPr>
              <a:cxnSpLocks/>
            </p:cNvCxnSpPr>
            <p:nvPr/>
          </p:nvCxnSpPr>
          <p:spPr>
            <a:xfrm flipH="1">
              <a:off x="7845303" y="982570"/>
              <a:ext cx="530212"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6" name="Straight Connector 53">
              <a:extLst>
                <a:ext uri="{FF2B5EF4-FFF2-40B4-BE49-F238E27FC236}">
                  <a16:creationId xmlns:a16="http://schemas.microsoft.com/office/drawing/2014/main" id="{57485409-D9E9-F20E-00F5-823702CB6F78}"/>
                </a:ext>
              </a:extLst>
            </p:cNvPr>
            <p:cNvCxnSpPr/>
            <p:nvPr/>
          </p:nvCxnSpPr>
          <p:spPr>
            <a:xfrm rot="5400000" flipH="1" flipV="1">
              <a:off x="5804281" y="4179099"/>
              <a:ext cx="50006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7" name="Group 116">
              <a:extLst>
                <a:ext uri="{FF2B5EF4-FFF2-40B4-BE49-F238E27FC236}">
                  <a16:creationId xmlns:a16="http://schemas.microsoft.com/office/drawing/2014/main" id="{A532DD26-F7D1-A659-DE56-D0EEE3BDA0A5}"/>
                </a:ext>
              </a:extLst>
            </p:cNvPr>
            <p:cNvGrpSpPr/>
            <p:nvPr/>
          </p:nvGrpSpPr>
          <p:grpSpPr>
            <a:xfrm>
              <a:off x="8897707" y="2558080"/>
              <a:ext cx="203854" cy="170204"/>
              <a:chOff x="10970099" y="2129934"/>
              <a:chExt cx="435743" cy="367508"/>
            </a:xfrm>
          </p:grpSpPr>
          <p:sp>
            <p:nvSpPr>
              <p:cNvPr id="130" name="Isosceles Triangle 129">
                <a:extLst>
                  <a:ext uri="{FF2B5EF4-FFF2-40B4-BE49-F238E27FC236}">
                    <a16:creationId xmlns:a16="http://schemas.microsoft.com/office/drawing/2014/main" id="{6CBB6D51-C5E1-A111-4AAD-79926AAFEC6F}"/>
                  </a:ext>
                </a:extLst>
              </p:cNvPr>
              <p:cNvSpPr/>
              <p:nvPr/>
            </p:nvSpPr>
            <p:spPr>
              <a:xfrm>
                <a:off x="10970099" y="2139288"/>
                <a:ext cx="435743" cy="358154"/>
              </a:xfrm>
              <a:prstGeom prst="triangle">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1" name="Straight Connector 130">
                <a:extLst>
                  <a:ext uri="{FF2B5EF4-FFF2-40B4-BE49-F238E27FC236}">
                    <a16:creationId xmlns:a16="http://schemas.microsoft.com/office/drawing/2014/main" id="{2CDA8662-4C38-9E8F-04EF-E9DDEB1FBEDF}"/>
                  </a:ext>
                </a:extLst>
              </p:cNvPr>
              <p:cNvCxnSpPr>
                <a:cxnSpLocks/>
              </p:cNvCxnSpPr>
              <p:nvPr/>
            </p:nvCxnSpPr>
            <p:spPr>
              <a:xfrm>
                <a:off x="10997932" y="2129934"/>
                <a:ext cx="371791" cy="1295"/>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18" name="Group 117">
              <a:extLst>
                <a:ext uri="{FF2B5EF4-FFF2-40B4-BE49-F238E27FC236}">
                  <a16:creationId xmlns:a16="http://schemas.microsoft.com/office/drawing/2014/main" id="{D325E01B-5727-B3D6-A999-9D0619EC9E3B}"/>
                </a:ext>
              </a:extLst>
            </p:cNvPr>
            <p:cNvGrpSpPr/>
            <p:nvPr/>
          </p:nvGrpSpPr>
          <p:grpSpPr>
            <a:xfrm>
              <a:off x="8916325" y="2944477"/>
              <a:ext cx="203854" cy="170204"/>
              <a:chOff x="10970099" y="2129934"/>
              <a:chExt cx="435743" cy="367508"/>
            </a:xfrm>
          </p:grpSpPr>
          <p:sp>
            <p:nvSpPr>
              <p:cNvPr id="128" name="Isosceles Triangle 127">
                <a:extLst>
                  <a:ext uri="{FF2B5EF4-FFF2-40B4-BE49-F238E27FC236}">
                    <a16:creationId xmlns:a16="http://schemas.microsoft.com/office/drawing/2014/main" id="{0D245970-D855-2CBD-3A18-DCF663982B0B}"/>
                  </a:ext>
                </a:extLst>
              </p:cNvPr>
              <p:cNvSpPr/>
              <p:nvPr/>
            </p:nvSpPr>
            <p:spPr>
              <a:xfrm>
                <a:off x="10970099" y="2139288"/>
                <a:ext cx="435743" cy="358154"/>
              </a:xfrm>
              <a:prstGeom prst="triangle">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9" name="Straight Connector 128">
                <a:extLst>
                  <a:ext uri="{FF2B5EF4-FFF2-40B4-BE49-F238E27FC236}">
                    <a16:creationId xmlns:a16="http://schemas.microsoft.com/office/drawing/2014/main" id="{9F1186F6-B9DD-26D5-B9F3-E44F628F0F42}"/>
                  </a:ext>
                </a:extLst>
              </p:cNvPr>
              <p:cNvCxnSpPr>
                <a:cxnSpLocks/>
              </p:cNvCxnSpPr>
              <p:nvPr/>
            </p:nvCxnSpPr>
            <p:spPr>
              <a:xfrm>
                <a:off x="10997932" y="2129934"/>
                <a:ext cx="371791" cy="1295"/>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cxnSp>
          <p:nvCxnSpPr>
            <p:cNvPr id="119" name="Straight Connector 118">
              <a:extLst>
                <a:ext uri="{FF2B5EF4-FFF2-40B4-BE49-F238E27FC236}">
                  <a16:creationId xmlns:a16="http://schemas.microsoft.com/office/drawing/2014/main" id="{A43D68CB-B69F-E03D-A105-75BE9E3DD4CD}"/>
                </a:ext>
              </a:extLst>
            </p:cNvPr>
            <p:cNvCxnSpPr>
              <a:cxnSpLocks/>
            </p:cNvCxnSpPr>
            <p:nvPr/>
          </p:nvCxnSpPr>
          <p:spPr>
            <a:xfrm>
              <a:off x="9316882" y="2244204"/>
              <a:ext cx="0" cy="344492"/>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E6073D48-3BBA-7A75-B735-5377277D52A0}"/>
                </a:ext>
              </a:extLst>
            </p:cNvPr>
            <p:cNvCxnSpPr>
              <a:cxnSpLocks/>
            </p:cNvCxnSpPr>
            <p:nvPr/>
          </p:nvCxnSpPr>
          <p:spPr>
            <a:xfrm>
              <a:off x="9343932" y="3104141"/>
              <a:ext cx="0" cy="324859"/>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21" name="TextBox 106">
              <a:extLst>
                <a:ext uri="{FF2B5EF4-FFF2-40B4-BE49-F238E27FC236}">
                  <a16:creationId xmlns:a16="http://schemas.microsoft.com/office/drawing/2014/main" id="{33BF97F7-C4C9-DDD4-3A5D-A25C9B84A959}"/>
                </a:ext>
              </a:extLst>
            </p:cNvPr>
            <p:cNvSpPr txBox="1"/>
            <p:nvPr/>
          </p:nvSpPr>
          <p:spPr>
            <a:xfrm>
              <a:off x="9369043" y="2076135"/>
              <a:ext cx="558166" cy="369332"/>
            </a:xfrm>
            <a:prstGeom prst="rect">
              <a:avLst/>
            </a:prstGeom>
            <a:noFill/>
            <a:ln>
              <a:noFill/>
            </a:ln>
          </p:spPr>
          <p:txBody>
            <a:bodyPr wrap="none" rtlCol="0">
              <a:spAutoFit/>
            </a:bodyPr>
            <a:lstStyle/>
            <a:p>
              <a:r>
                <a:rPr lang="en-US" dirty="0">
                  <a:latin typeface="Comic Sans MS" panose="030F0702030302020204" pitchFamily="66" charset="0"/>
                </a:rPr>
                <a:t>+Vs</a:t>
              </a:r>
            </a:p>
          </p:txBody>
        </p:sp>
        <p:sp>
          <p:nvSpPr>
            <p:cNvPr id="122" name="TextBox 106">
              <a:extLst>
                <a:ext uri="{FF2B5EF4-FFF2-40B4-BE49-F238E27FC236}">
                  <a16:creationId xmlns:a16="http://schemas.microsoft.com/office/drawing/2014/main" id="{38B3173B-095E-80BE-C8B1-9887678A31C3}"/>
                </a:ext>
              </a:extLst>
            </p:cNvPr>
            <p:cNvSpPr txBox="1"/>
            <p:nvPr/>
          </p:nvSpPr>
          <p:spPr>
            <a:xfrm>
              <a:off x="9379285" y="3289348"/>
              <a:ext cx="543739" cy="369332"/>
            </a:xfrm>
            <a:prstGeom prst="rect">
              <a:avLst/>
            </a:prstGeom>
            <a:noFill/>
            <a:ln>
              <a:noFill/>
            </a:ln>
          </p:spPr>
          <p:txBody>
            <a:bodyPr wrap="none" rtlCol="0">
              <a:spAutoFit/>
            </a:bodyPr>
            <a:lstStyle/>
            <a:p>
              <a:r>
                <a:rPr lang="en-US" dirty="0">
                  <a:latin typeface="Comic Sans MS" panose="030F0702030302020204" pitchFamily="66" charset="0"/>
                </a:rPr>
                <a:t>-Vs</a:t>
              </a:r>
            </a:p>
          </p:txBody>
        </p:sp>
        <p:sp>
          <p:nvSpPr>
            <p:cNvPr id="123" name="Oval 122">
              <a:extLst>
                <a:ext uri="{FF2B5EF4-FFF2-40B4-BE49-F238E27FC236}">
                  <a16:creationId xmlns:a16="http://schemas.microsoft.com/office/drawing/2014/main" id="{D395064B-43D0-DDCA-67D9-F5FCA6EF0A59}"/>
                </a:ext>
              </a:extLst>
            </p:cNvPr>
            <p:cNvSpPr/>
            <p:nvPr/>
          </p:nvSpPr>
          <p:spPr>
            <a:xfrm>
              <a:off x="5898679" y="1723840"/>
              <a:ext cx="303344" cy="293524"/>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5" name="TextBox 124">
              <a:extLst>
                <a:ext uri="{FF2B5EF4-FFF2-40B4-BE49-F238E27FC236}">
                  <a16:creationId xmlns:a16="http://schemas.microsoft.com/office/drawing/2014/main" id="{30C19D61-31AE-FB74-DADC-183A0D36AF31}"/>
                </a:ext>
              </a:extLst>
            </p:cNvPr>
            <p:cNvSpPr txBox="1"/>
            <p:nvPr/>
          </p:nvSpPr>
          <p:spPr>
            <a:xfrm>
              <a:off x="4359614" y="2208026"/>
              <a:ext cx="1076601" cy="646331"/>
            </a:xfrm>
            <a:prstGeom prst="rect">
              <a:avLst/>
            </a:prstGeom>
            <a:noFill/>
            <a:ln>
              <a:noFill/>
            </a:ln>
          </p:spPr>
          <p:txBody>
            <a:bodyPr wrap="square" rtlCol="0">
              <a:spAutoFit/>
            </a:bodyPr>
            <a:lstStyle/>
            <a:p>
              <a:r>
                <a:rPr lang="en-US" dirty="0">
                  <a:latin typeface="Comic Sans MS" panose="030F0702030302020204" pitchFamily="66" charset="0"/>
                </a:rPr>
                <a:t>Kapton </a:t>
              </a:r>
            </a:p>
            <a:p>
              <a:endParaRPr lang="en-US" dirty="0">
                <a:latin typeface="Comic Sans MS" panose="030F0702030302020204" pitchFamily="66" charset="0"/>
              </a:endParaRPr>
            </a:p>
          </p:txBody>
        </p:sp>
        <p:sp>
          <p:nvSpPr>
            <p:cNvPr id="126" name="TextBox 125">
              <a:extLst>
                <a:ext uri="{FF2B5EF4-FFF2-40B4-BE49-F238E27FC236}">
                  <a16:creationId xmlns:a16="http://schemas.microsoft.com/office/drawing/2014/main" id="{AACC29FC-D06B-82A2-9BB2-C35B5994FE25}"/>
                </a:ext>
              </a:extLst>
            </p:cNvPr>
            <p:cNvSpPr txBox="1"/>
            <p:nvPr/>
          </p:nvSpPr>
          <p:spPr>
            <a:xfrm>
              <a:off x="4577767" y="3432027"/>
              <a:ext cx="929998" cy="646331"/>
            </a:xfrm>
            <a:prstGeom prst="rect">
              <a:avLst/>
            </a:prstGeom>
            <a:noFill/>
            <a:ln>
              <a:noFill/>
            </a:ln>
          </p:spPr>
          <p:txBody>
            <a:bodyPr wrap="square" rtlCol="0">
              <a:spAutoFit/>
            </a:bodyPr>
            <a:lstStyle/>
            <a:p>
              <a:r>
                <a:rPr lang="en-US" dirty="0">
                  <a:latin typeface="Comic Sans MS" panose="030F0702030302020204" pitchFamily="66" charset="0"/>
                </a:rPr>
                <a:t>PCB </a:t>
              </a:r>
            </a:p>
            <a:p>
              <a:endParaRPr lang="en-US" dirty="0">
                <a:latin typeface="Comic Sans MS" panose="030F0702030302020204" pitchFamily="66" charset="0"/>
              </a:endParaRPr>
            </a:p>
          </p:txBody>
        </p:sp>
        <p:sp>
          <p:nvSpPr>
            <p:cNvPr id="127" name="Rectangle 126">
              <a:extLst>
                <a:ext uri="{FF2B5EF4-FFF2-40B4-BE49-F238E27FC236}">
                  <a16:creationId xmlns:a16="http://schemas.microsoft.com/office/drawing/2014/main" id="{A58E2A68-ED0E-1DEF-B9D8-54C2C057562D}"/>
                </a:ext>
              </a:extLst>
            </p:cNvPr>
            <p:cNvSpPr/>
            <p:nvPr/>
          </p:nvSpPr>
          <p:spPr>
            <a:xfrm>
              <a:off x="1940663" y="729574"/>
              <a:ext cx="9212075" cy="385079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7504570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22BE2BFF-1A80-4249-82AE-6FEB39D536C0}" type="slidenum">
              <a:rPr lang="fr-FR" smtClean="0"/>
              <a:pPr/>
              <a:t>33</a:t>
            </a:fld>
            <a:endParaRPr lang="fr-FR" dirty="0"/>
          </a:p>
        </p:txBody>
      </p:sp>
      <p:sp>
        <p:nvSpPr>
          <p:cNvPr id="72" name="TextBox 119"/>
          <p:cNvSpPr txBox="1"/>
          <p:nvPr/>
        </p:nvSpPr>
        <p:spPr>
          <a:xfrm>
            <a:off x="289711" y="5153086"/>
            <a:ext cx="5643602" cy="1015663"/>
          </a:xfrm>
          <a:prstGeom prst="rect">
            <a:avLst/>
          </a:prstGeom>
          <a:noFill/>
          <a:ln>
            <a:solidFill>
              <a:schemeClr val="tx1"/>
            </a:solidFill>
          </a:ln>
        </p:spPr>
        <p:txBody>
          <a:bodyPr wrap="square" rtlCol="0">
            <a:spAutoFit/>
          </a:bodyPr>
          <a:lstStyle/>
          <a:p>
            <a:r>
              <a:rPr lang="en-US" sz="1200" dirty="0">
                <a:latin typeface="Comic Sans MS" panose="030F0702030302020204" pitchFamily="66" charset="0"/>
              </a:rPr>
              <a:t>C1 : capacity mesh to GND	many </a:t>
            </a:r>
            <a:r>
              <a:rPr lang="en-US" sz="1200" dirty="0" err="1">
                <a:latin typeface="Comic Sans MS" panose="030F0702030302020204" pitchFamily="66" charset="0"/>
              </a:rPr>
              <a:t>nF</a:t>
            </a:r>
            <a:r>
              <a:rPr lang="en-US" sz="1200" dirty="0">
                <a:latin typeface="Comic Sans MS" panose="030F0702030302020204" pitchFamily="66" charset="0"/>
              </a:rPr>
              <a:t> </a:t>
            </a:r>
          </a:p>
          <a:p>
            <a:r>
              <a:rPr lang="en-US" sz="1200" dirty="0">
                <a:latin typeface="Comic Sans MS" panose="030F0702030302020204" pitchFamily="66" charset="0"/>
              </a:rPr>
              <a:t>C2 : strip capacity to GND	in the range of 20 pF</a:t>
            </a:r>
          </a:p>
          <a:p>
            <a:r>
              <a:rPr lang="en-US" sz="1200" dirty="0">
                <a:latin typeface="Comic Sans MS" panose="030F0702030302020204" pitchFamily="66" charset="0"/>
              </a:rPr>
              <a:t>C3 : local capacity res layer to mesh	below the pF</a:t>
            </a:r>
          </a:p>
          <a:p>
            <a:r>
              <a:rPr lang="en-US" sz="1200" dirty="0">
                <a:latin typeface="Comic Sans MS" panose="030F0702030302020204" pitchFamily="66" charset="0"/>
              </a:rPr>
              <a:t>C4 : local capacity res layer to strip	below the pF</a:t>
            </a:r>
          </a:p>
          <a:p>
            <a:r>
              <a:rPr lang="en-US" sz="1200" dirty="0">
                <a:latin typeface="Comic Sans MS" panose="030F0702030302020204" pitchFamily="66" charset="0"/>
              </a:rPr>
              <a:t>R1 : embedded resistor		part of the resistive strip or layer</a:t>
            </a:r>
          </a:p>
        </p:txBody>
      </p:sp>
      <p:sp>
        <p:nvSpPr>
          <p:cNvPr id="3" name="TextBox 119">
            <a:extLst>
              <a:ext uri="{FF2B5EF4-FFF2-40B4-BE49-F238E27FC236}">
                <a16:creationId xmlns:a16="http://schemas.microsoft.com/office/drawing/2014/main" id="{26676390-3669-37A5-A1DC-97FCE0722F61}"/>
              </a:ext>
            </a:extLst>
          </p:cNvPr>
          <p:cNvSpPr txBox="1"/>
          <p:nvPr/>
        </p:nvSpPr>
        <p:spPr>
          <a:xfrm>
            <a:off x="6096000" y="5225360"/>
            <a:ext cx="5643602" cy="830997"/>
          </a:xfrm>
          <a:prstGeom prst="rect">
            <a:avLst/>
          </a:prstGeom>
          <a:noFill/>
          <a:ln>
            <a:solidFill>
              <a:schemeClr val="tx1"/>
            </a:solidFill>
          </a:ln>
        </p:spPr>
        <p:txBody>
          <a:bodyPr wrap="square" rtlCol="0">
            <a:spAutoFit/>
          </a:bodyPr>
          <a:lstStyle/>
          <a:p>
            <a:r>
              <a:rPr lang="en-US" sz="1200" dirty="0">
                <a:latin typeface="Comic Sans MS" panose="030F0702030302020204" pitchFamily="66" charset="0"/>
              </a:rPr>
              <a:t>The peak spark current flowing in the amplifier is defined by C3 and the amplifier internal diodes.</a:t>
            </a:r>
          </a:p>
          <a:p>
            <a:r>
              <a:rPr lang="en-US" sz="1200" dirty="0">
                <a:latin typeface="Comic Sans MS" panose="030F0702030302020204" pitchFamily="66" charset="0"/>
              </a:rPr>
              <a:t>Approximately 1000 time less the previous scheme.</a:t>
            </a:r>
          </a:p>
          <a:p>
            <a:r>
              <a:rPr lang="en-US" sz="1200" dirty="0">
                <a:latin typeface="Comic Sans MS" panose="030F0702030302020204" pitchFamily="66" charset="0"/>
              </a:rPr>
              <a:t>External diodes are not necessary.</a:t>
            </a:r>
          </a:p>
        </p:txBody>
      </p:sp>
      <p:sp>
        <p:nvSpPr>
          <p:cNvPr id="52" name="TextBox 51">
            <a:extLst>
              <a:ext uri="{FF2B5EF4-FFF2-40B4-BE49-F238E27FC236}">
                <a16:creationId xmlns:a16="http://schemas.microsoft.com/office/drawing/2014/main" id="{8C754859-9F75-CB8F-B678-448AE90408CF}"/>
              </a:ext>
            </a:extLst>
          </p:cNvPr>
          <p:cNvSpPr txBox="1"/>
          <p:nvPr/>
        </p:nvSpPr>
        <p:spPr>
          <a:xfrm>
            <a:off x="518844" y="2304886"/>
            <a:ext cx="1387509" cy="923330"/>
          </a:xfrm>
          <a:prstGeom prst="rect">
            <a:avLst/>
          </a:prstGeom>
          <a:solidFill>
            <a:schemeClr val="accent6">
              <a:lumMod val="40000"/>
              <a:lumOff val="60000"/>
            </a:schemeClr>
          </a:solidFill>
          <a:ln>
            <a:solidFill>
              <a:schemeClr val="tx1"/>
            </a:solidFill>
          </a:ln>
        </p:spPr>
        <p:txBody>
          <a:bodyPr wrap="square" rtlCol="0">
            <a:spAutoFit/>
          </a:bodyPr>
          <a:lstStyle/>
          <a:p>
            <a:r>
              <a:rPr lang="en-US" dirty="0">
                <a:latin typeface="Comic Sans MS" panose="030F0702030302020204" pitchFamily="66" charset="0"/>
              </a:rPr>
              <a:t>MM with</a:t>
            </a:r>
          </a:p>
          <a:p>
            <a:r>
              <a:rPr lang="en-US" dirty="0">
                <a:latin typeface="Comic Sans MS" panose="030F0702030302020204" pitchFamily="66" charset="0"/>
              </a:rPr>
              <a:t>Resistive protection</a:t>
            </a:r>
          </a:p>
        </p:txBody>
      </p:sp>
      <p:sp>
        <p:nvSpPr>
          <p:cNvPr id="54" name="Titre 1">
            <a:extLst>
              <a:ext uri="{FF2B5EF4-FFF2-40B4-BE49-F238E27FC236}">
                <a16:creationId xmlns:a16="http://schemas.microsoft.com/office/drawing/2014/main" id="{E6EF7462-047D-D5A2-C56E-B78F6298B8C3}"/>
              </a:ext>
            </a:extLst>
          </p:cNvPr>
          <p:cNvSpPr txBox="1">
            <a:spLocks/>
          </p:cNvSpPr>
          <p:nvPr/>
        </p:nvSpPr>
        <p:spPr>
          <a:xfrm>
            <a:off x="2426098" y="-125883"/>
            <a:ext cx="8229600" cy="1143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dirty="0">
                <a:solidFill>
                  <a:srgbClr val="00B0F0"/>
                </a:solidFill>
                <a:latin typeface="Comic Sans MS" panose="030F0702030302020204" pitchFamily="66" charset="0"/>
              </a:rPr>
              <a:t>Third benefit : The FE protections are useless</a:t>
            </a:r>
            <a:endParaRPr lang="fr-FR" sz="2800" dirty="0">
              <a:solidFill>
                <a:srgbClr val="00B0F0"/>
              </a:solidFill>
              <a:latin typeface="Comic Sans MS" panose="030F0702030302020204" pitchFamily="66" charset="0"/>
            </a:endParaRPr>
          </a:p>
        </p:txBody>
      </p:sp>
      <p:grpSp>
        <p:nvGrpSpPr>
          <p:cNvPr id="10" name="Group 9">
            <a:extLst>
              <a:ext uri="{FF2B5EF4-FFF2-40B4-BE49-F238E27FC236}">
                <a16:creationId xmlns:a16="http://schemas.microsoft.com/office/drawing/2014/main" id="{045936AE-D746-CF92-B3E2-9B83EEE40DF9}"/>
              </a:ext>
            </a:extLst>
          </p:cNvPr>
          <p:cNvGrpSpPr/>
          <p:nvPr/>
        </p:nvGrpSpPr>
        <p:grpSpPr>
          <a:xfrm>
            <a:off x="2527527" y="938045"/>
            <a:ext cx="9212075" cy="3850796"/>
            <a:chOff x="2527527" y="938045"/>
            <a:chExt cx="9212075" cy="3850796"/>
          </a:xfrm>
        </p:grpSpPr>
        <p:grpSp>
          <p:nvGrpSpPr>
            <p:cNvPr id="94" name="Group 93">
              <a:extLst>
                <a:ext uri="{FF2B5EF4-FFF2-40B4-BE49-F238E27FC236}">
                  <a16:creationId xmlns:a16="http://schemas.microsoft.com/office/drawing/2014/main" id="{7AACCD60-9CD7-6C65-4AD1-3BA18F3B5CDF}"/>
                </a:ext>
              </a:extLst>
            </p:cNvPr>
            <p:cNvGrpSpPr/>
            <p:nvPr/>
          </p:nvGrpSpPr>
          <p:grpSpPr>
            <a:xfrm>
              <a:off x="2527527" y="938045"/>
              <a:ext cx="9212075" cy="3850796"/>
              <a:chOff x="1940663" y="729574"/>
              <a:chExt cx="9212075" cy="3850796"/>
            </a:xfrm>
          </p:grpSpPr>
          <p:sp>
            <p:nvSpPr>
              <p:cNvPr id="21" name="Rectangle 20">
                <a:extLst>
                  <a:ext uri="{FF2B5EF4-FFF2-40B4-BE49-F238E27FC236}">
                    <a16:creationId xmlns:a16="http://schemas.microsoft.com/office/drawing/2014/main" id="{8DE899F5-9311-C159-FC8A-A781C59803AC}"/>
                  </a:ext>
                </a:extLst>
              </p:cNvPr>
              <p:cNvSpPr/>
              <p:nvPr/>
            </p:nvSpPr>
            <p:spPr>
              <a:xfrm>
                <a:off x="3344749" y="1916659"/>
                <a:ext cx="4414073" cy="979614"/>
              </a:xfrm>
              <a:prstGeom prst="rect">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2" name="Rectangle 61">
                <a:extLst>
                  <a:ext uri="{FF2B5EF4-FFF2-40B4-BE49-F238E27FC236}">
                    <a16:creationId xmlns:a16="http://schemas.microsoft.com/office/drawing/2014/main" id="{C953239F-714B-DC0F-332C-8BB942B3CDF8}"/>
                  </a:ext>
                </a:extLst>
              </p:cNvPr>
              <p:cNvSpPr/>
              <p:nvPr/>
            </p:nvSpPr>
            <p:spPr>
              <a:xfrm>
                <a:off x="3344749" y="2881074"/>
                <a:ext cx="4425950" cy="1534617"/>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a:extLst>
                  <a:ext uri="{FF2B5EF4-FFF2-40B4-BE49-F238E27FC236}">
                    <a16:creationId xmlns:a16="http://schemas.microsoft.com/office/drawing/2014/main" id="{3ECF9735-2EA8-935C-7AE1-937DC451A7DF}"/>
                  </a:ext>
                </a:extLst>
              </p:cNvPr>
              <p:cNvSpPr/>
              <p:nvPr/>
            </p:nvSpPr>
            <p:spPr>
              <a:xfrm>
                <a:off x="3344749" y="1013593"/>
                <a:ext cx="4417726" cy="845766"/>
              </a:xfrm>
              <a:prstGeom prst="rect">
                <a:avLst/>
              </a:prstGeom>
              <a:solidFill>
                <a:schemeClr val="accent1">
                  <a:lumMod val="40000"/>
                  <a:lumOff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7" name="Straight Connector 26">
                <a:extLst>
                  <a:ext uri="{FF2B5EF4-FFF2-40B4-BE49-F238E27FC236}">
                    <a16:creationId xmlns:a16="http://schemas.microsoft.com/office/drawing/2014/main" id="{42524236-6164-E89B-6BA5-070AA0DBC470}"/>
                  </a:ext>
                </a:extLst>
              </p:cNvPr>
              <p:cNvCxnSpPr>
                <a:cxnSpLocks/>
              </p:cNvCxnSpPr>
              <p:nvPr/>
            </p:nvCxnSpPr>
            <p:spPr>
              <a:xfrm flipV="1">
                <a:off x="3826829" y="1893018"/>
                <a:ext cx="948571" cy="23641"/>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nvGrpSpPr>
              <p:cNvPr id="2" name="Group 49"/>
              <p:cNvGrpSpPr/>
              <p:nvPr/>
            </p:nvGrpSpPr>
            <p:grpSpPr>
              <a:xfrm>
                <a:off x="5840000" y="3289348"/>
                <a:ext cx="428628" cy="714380"/>
                <a:chOff x="2928926" y="2928934"/>
                <a:chExt cx="428628" cy="714380"/>
              </a:xfrm>
            </p:grpSpPr>
            <p:cxnSp>
              <p:nvCxnSpPr>
                <p:cNvPr id="15" name="Straight Connector 14"/>
                <p:cNvCxnSpPr/>
                <p:nvPr/>
              </p:nvCxnSpPr>
              <p:spPr>
                <a:xfrm rot="5400000">
                  <a:off x="3036083" y="3036091"/>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28926" y="3143248"/>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928926" y="3429000"/>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3036083" y="3536157"/>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928926" y="3143248"/>
                  <a:ext cx="372218" cy="276999"/>
                </a:xfrm>
                <a:prstGeom prst="rect">
                  <a:avLst/>
                </a:prstGeom>
                <a:noFill/>
                <a:ln>
                  <a:noFill/>
                </a:ln>
              </p:spPr>
              <p:txBody>
                <a:bodyPr wrap="square" rtlCol="0">
                  <a:spAutoFit/>
                </a:bodyPr>
                <a:lstStyle/>
                <a:p>
                  <a:r>
                    <a:rPr lang="en-US" sz="1200" dirty="0">
                      <a:latin typeface="Comic Sans MS" panose="030F0702030302020204" pitchFamily="66" charset="0"/>
                    </a:rPr>
                    <a:t>C2</a:t>
                  </a:r>
                </a:p>
              </p:txBody>
            </p:sp>
          </p:grpSp>
          <p:cxnSp>
            <p:nvCxnSpPr>
              <p:cNvPr id="47" name="Straight Connector 46"/>
              <p:cNvCxnSpPr>
                <a:cxnSpLocks/>
              </p:cNvCxnSpPr>
              <p:nvPr/>
            </p:nvCxnSpPr>
            <p:spPr>
              <a:xfrm>
                <a:off x="4346699" y="994390"/>
                <a:ext cx="3429021" cy="571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cxnSpLocks/>
              </p:cNvCxnSpPr>
              <p:nvPr/>
            </p:nvCxnSpPr>
            <p:spPr>
              <a:xfrm>
                <a:off x="7514505" y="2834425"/>
                <a:ext cx="1296138" cy="12989"/>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2666976" y="4429132"/>
                <a:ext cx="7500990" cy="0"/>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1940663" y="4211038"/>
                <a:ext cx="692818" cy="369332"/>
              </a:xfrm>
              <a:prstGeom prst="rect">
                <a:avLst/>
              </a:prstGeom>
              <a:noFill/>
              <a:ln>
                <a:noFill/>
              </a:ln>
            </p:spPr>
            <p:txBody>
              <a:bodyPr wrap="none" rtlCol="0">
                <a:spAutoFit/>
              </a:bodyPr>
              <a:lstStyle/>
              <a:p>
                <a:r>
                  <a:rPr lang="en-US" dirty="0">
                    <a:latin typeface="Comic Sans MS" panose="030F0702030302020204" pitchFamily="66" charset="0"/>
                  </a:rPr>
                  <a:t>GND</a:t>
                </a:r>
              </a:p>
            </p:txBody>
          </p:sp>
          <p:sp>
            <p:nvSpPr>
              <p:cNvPr id="73" name="TextBox 72"/>
              <p:cNvSpPr txBox="1"/>
              <p:nvPr/>
            </p:nvSpPr>
            <p:spPr>
              <a:xfrm>
                <a:off x="2050092" y="845090"/>
                <a:ext cx="609462" cy="369332"/>
              </a:xfrm>
              <a:prstGeom prst="rect">
                <a:avLst/>
              </a:prstGeom>
              <a:noFill/>
              <a:ln>
                <a:noFill/>
              </a:ln>
            </p:spPr>
            <p:txBody>
              <a:bodyPr wrap="none" rtlCol="0">
                <a:spAutoFit/>
              </a:bodyPr>
              <a:lstStyle/>
              <a:p>
                <a:r>
                  <a:rPr lang="en-US" dirty="0">
                    <a:latin typeface="Comic Sans MS" panose="030F0702030302020204" pitchFamily="66" charset="0"/>
                  </a:rPr>
                  <a:t>-HV</a:t>
                </a:r>
              </a:p>
            </p:txBody>
          </p:sp>
          <p:grpSp>
            <p:nvGrpSpPr>
              <p:cNvPr id="7" name="Group 73"/>
              <p:cNvGrpSpPr/>
              <p:nvPr/>
            </p:nvGrpSpPr>
            <p:grpSpPr>
              <a:xfrm>
                <a:off x="5836037" y="2009371"/>
                <a:ext cx="428628" cy="714380"/>
                <a:chOff x="2928926" y="2928934"/>
                <a:chExt cx="428628" cy="714380"/>
              </a:xfrm>
            </p:grpSpPr>
            <p:cxnSp>
              <p:nvCxnSpPr>
                <p:cNvPr id="75" name="Straight Connector 74"/>
                <p:cNvCxnSpPr/>
                <p:nvPr/>
              </p:nvCxnSpPr>
              <p:spPr>
                <a:xfrm rot="5400000">
                  <a:off x="3036083" y="3036091"/>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2928926" y="3143248"/>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2928926" y="3429000"/>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5400000">
                  <a:off x="3036083" y="3536157"/>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2928926" y="3143248"/>
                  <a:ext cx="372218" cy="276999"/>
                </a:xfrm>
                <a:prstGeom prst="rect">
                  <a:avLst/>
                </a:prstGeom>
                <a:noFill/>
                <a:ln>
                  <a:noFill/>
                </a:ln>
              </p:spPr>
              <p:txBody>
                <a:bodyPr wrap="square" rtlCol="0">
                  <a:spAutoFit/>
                </a:bodyPr>
                <a:lstStyle/>
                <a:p>
                  <a:r>
                    <a:rPr lang="en-US" sz="1200" dirty="0">
                      <a:latin typeface="Comic Sans MS" panose="030F0702030302020204" pitchFamily="66" charset="0"/>
                    </a:rPr>
                    <a:t>C3</a:t>
                  </a:r>
                </a:p>
              </p:txBody>
            </p:sp>
          </p:grpSp>
          <p:cxnSp>
            <p:nvCxnSpPr>
              <p:cNvPr id="81" name="Straight Connector 80"/>
              <p:cNvCxnSpPr/>
              <p:nvPr/>
            </p:nvCxnSpPr>
            <p:spPr>
              <a:xfrm rot="5400000">
                <a:off x="8310578" y="2857496"/>
                <a:ext cx="100013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8810644" y="2357430"/>
                <a:ext cx="1000132" cy="5000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V="1">
                <a:off x="8810644" y="2857496"/>
                <a:ext cx="1000132" cy="5000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10800000">
                <a:off x="9810776" y="2857496"/>
                <a:ext cx="35719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4301114" y="1110137"/>
                <a:ext cx="2028153" cy="369332"/>
              </a:xfrm>
              <a:prstGeom prst="rect">
                <a:avLst/>
              </a:prstGeom>
              <a:noFill/>
              <a:ln>
                <a:noFill/>
              </a:ln>
            </p:spPr>
            <p:txBody>
              <a:bodyPr wrap="square" rtlCol="0">
                <a:spAutoFit/>
              </a:bodyPr>
              <a:lstStyle/>
              <a:p>
                <a:r>
                  <a:rPr lang="en-US" dirty="0">
                    <a:latin typeface="Comic Sans MS" panose="030F0702030302020204" pitchFamily="66" charset="0"/>
                  </a:rPr>
                  <a:t>Gas volume</a:t>
                </a:r>
              </a:p>
            </p:txBody>
          </p:sp>
          <p:grpSp>
            <p:nvGrpSpPr>
              <p:cNvPr id="8" name="Group 64"/>
              <p:cNvGrpSpPr/>
              <p:nvPr/>
            </p:nvGrpSpPr>
            <p:grpSpPr>
              <a:xfrm>
                <a:off x="2452662" y="2428868"/>
                <a:ext cx="428628" cy="714380"/>
                <a:chOff x="2928926" y="2928934"/>
                <a:chExt cx="428628" cy="714380"/>
              </a:xfrm>
            </p:grpSpPr>
            <p:cxnSp>
              <p:nvCxnSpPr>
                <p:cNvPr id="65" name="Straight Connector 64"/>
                <p:cNvCxnSpPr/>
                <p:nvPr/>
              </p:nvCxnSpPr>
              <p:spPr>
                <a:xfrm rot="5400000">
                  <a:off x="3036083" y="3036091"/>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2928926" y="3143248"/>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2928926" y="3429000"/>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3036083" y="3536157"/>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2928926" y="3143248"/>
                  <a:ext cx="372218" cy="276999"/>
                </a:xfrm>
                <a:prstGeom prst="rect">
                  <a:avLst/>
                </a:prstGeom>
                <a:noFill/>
                <a:ln>
                  <a:noFill/>
                </a:ln>
              </p:spPr>
              <p:txBody>
                <a:bodyPr wrap="square" rtlCol="0">
                  <a:spAutoFit/>
                </a:bodyPr>
                <a:lstStyle/>
                <a:p>
                  <a:r>
                    <a:rPr lang="en-US" sz="1200" dirty="0">
                      <a:latin typeface="Comic Sans MS" panose="030F0702030302020204" pitchFamily="66" charset="0"/>
                    </a:rPr>
                    <a:t>C1</a:t>
                  </a:r>
                </a:p>
              </p:txBody>
            </p:sp>
          </p:grpSp>
          <p:cxnSp>
            <p:nvCxnSpPr>
              <p:cNvPr id="85" name="Straight Connector 84"/>
              <p:cNvCxnSpPr/>
              <p:nvPr/>
            </p:nvCxnSpPr>
            <p:spPr>
              <a:xfrm rot="5400000" flipH="1" flipV="1">
                <a:off x="1952596" y="1714488"/>
                <a:ext cx="142876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flipH="1" flipV="1">
                <a:off x="2024034" y="3786190"/>
                <a:ext cx="128588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 name="Group 73"/>
              <p:cNvGrpSpPr/>
              <p:nvPr/>
            </p:nvGrpSpPr>
            <p:grpSpPr>
              <a:xfrm>
                <a:off x="5845634" y="1000108"/>
                <a:ext cx="428628" cy="714380"/>
                <a:chOff x="2928926" y="2928934"/>
                <a:chExt cx="428628" cy="714380"/>
              </a:xfrm>
            </p:grpSpPr>
            <p:cxnSp>
              <p:nvCxnSpPr>
                <p:cNvPr id="91" name="Straight Connector 74"/>
                <p:cNvCxnSpPr/>
                <p:nvPr/>
              </p:nvCxnSpPr>
              <p:spPr>
                <a:xfrm rot="5400000">
                  <a:off x="3036083" y="3036091"/>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75"/>
                <p:cNvCxnSpPr/>
                <p:nvPr/>
              </p:nvCxnSpPr>
              <p:spPr>
                <a:xfrm>
                  <a:off x="2928926" y="3143248"/>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76"/>
                <p:cNvCxnSpPr/>
                <p:nvPr/>
              </p:nvCxnSpPr>
              <p:spPr>
                <a:xfrm>
                  <a:off x="2928926" y="3429000"/>
                  <a:ext cx="42862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77"/>
                <p:cNvCxnSpPr/>
                <p:nvPr/>
              </p:nvCxnSpPr>
              <p:spPr>
                <a:xfrm rot="5400000">
                  <a:off x="3036083" y="3536157"/>
                  <a:ext cx="214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2" name="TextBox 78"/>
                <p:cNvSpPr txBox="1"/>
                <p:nvPr/>
              </p:nvSpPr>
              <p:spPr>
                <a:xfrm>
                  <a:off x="2957132" y="3151996"/>
                  <a:ext cx="372218" cy="276999"/>
                </a:xfrm>
                <a:prstGeom prst="rect">
                  <a:avLst/>
                </a:prstGeom>
                <a:noFill/>
                <a:ln>
                  <a:noFill/>
                </a:ln>
              </p:spPr>
              <p:txBody>
                <a:bodyPr wrap="square" rtlCol="0">
                  <a:spAutoFit/>
                </a:bodyPr>
                <a:lstStyle/>
                <a:p>
                  <a:r>
                    <a:rPr lang="en-US" sz="1200" dirty="0">
                      <a:latin typeface="Comic Sans MS" panose="030F0702030302020204" pitchFamily="66" charset="0"/>
                    </a:rPr>
                    <a:t>C4</a:t>
                  </a:r>
                </a:p>
              </p:txBody>
            </p:sp>
          </p:grpSp>
          <p:sp>
            <p:nvSpPr>
              <p:cNvPr id="105" name="TextBox 106"/>
              <p:cNvSpPr txBox="1"/>
              <p:nvPr/>
            </p:nvSpPr>
            <p:spPr>
              <a:xfrm>
                <a:off x="8505129" y="1733690"/>
                <a:ext cx="2629246" cy="369332"/>
              </a:xfrm>
              <a:prstGeom prst="rect">
                <a:avLst/>
              </a:prstGeom>
              <a:noFill/>
              <a:ln>
                <a:noFill/>
              </a:ln>
            </p:spPr>
            <p:txBody>
              <a:bodyPr wrap="none" rtlCol="0">
                <a:spAutoFit/>
              </a:bodyPr>
              <a:lstStyle/>
              <a:p>
                <a:r>
                  <a:rPr lang="en-US" dirty="0">
                    <a:latin typeface="Comic Sans MS" panose="030F0702030302020204" pitchFamily="66" charset="0"/>
                  </a:rPr>
                  <a:t>Cu Strip 0.1mm x 10cm</a:t>
                </a:r>
              </a:p>
            </p:txBody>
          </p:sp>
          <p:cxnSp>
            <p:nvCxnSpPr>
              <p:cNvPr id="107" name="Connecteur droit avec flèche 106"/>
              <p:cNvCxnSpPr>
                <a:cxnSpLocks/>
                <a:stCxn id="105" idx="1"/>
              </p:cNvCxnSpPr>
              <p:nvPr/>
            </p:nvCxnSpPr>
            <p:spPr>
              <a:xfrm flipH="1">
                <a:off x="7850221" y="1918356"/>
                <a:ext cx="654908" cy="80539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8" name="TextBox 106"/>
              <p:cNvSpPr txBox="1"/>
              <p:nvPr/>
            </p:nvSpPr>
            <p:spPr>
              <a:xfrm>
                <a:off x="8499448" y="1152860"/>
                <a:ext cx="2653290" cy="369332"/>
              </a:xfrm>
              <a:prstGeom prst="rect">
                <a:avLst/>
              </a:prstGeom>
              <a:noFill/>
              <a:ln>
                <a:noFill/>
              </a:ln>
            </p:spPr>
            <p:txBody>
              <a:bodyPr wrap="none" rtlCol="0">
                <a:spAutoFit/>
              </a:bodyPr>
              <a:lstStyle/>
              <a:p>
                <a:r>
                  <a:rPr lang="en-US" dirty="0">
                    <a:latin typeface="Comic Sans MS" panose="030F0702030302020204" pitchFamily="66" charset="0"/>
                  </a:rPr>
                  <a:t>Resistive strip or layer</a:t>
                </a:r>
              </a:p>
            </p:txBody>
          </p:sp>
          <p:sp>
            <p:nvSpPr>
              <p:cNvPr id="112" name="Rectangle 111"/>
              <p:cNvSpPr/>
              <p:nvPr/>
            </p:nvSpPr>
            <p:spPr>
              <a:xfrm>
                <a:off x="3648234" y="3319784"/>
                <a:ext cx="357190" cy="42862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Comic Sans MS" panose="030F0702030302020204" pitchFamily="66" charset="0"/>
                  </a:rPr>
                  <a:t>R1</a:t>
                </a:r>
              </a:p>
            </p:txBody>
          </p:sp>
          <p:cxnSp>
            <p:nvCxnSpPr>
              <p:cNvPr id="64" name="Straight Connector 53"/>
              <p:cNvCxnSpPr>
                <a:cxnSpLocks/>
              </p:cNvCxnSpPr>
              <p:nvPr/>
            </p:nvCxnSpPr>
            <p:spPr>
              <a:xfrm flipV="1">
                <a:off x="6054314" y="2631747"/>
                <a:ext cx="0" cy="72009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53"/>
              <p:cNvCxnSpPr>
                <a:cxnSpLocks/>
              </p:cNvCxnSpPr>
              <p:nvPr/>
            </p:nvCxnSpPr>
            <p:spPr>
              <a:xfrm flipV="1">
                <a:off x="6050351" y="1714488"/>
                <a:ext cx="9597" cy="44278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53"/>
              <p:cNvCxnSpPr>
                <a:cxnSpLocks/>
                <a:endCxn id="112" idx="2"/>
              </p:cNvCxnSpPr>
              <p:nvPr/>
            </p:nvCxnSpPr>
            <p:spPr>
              <a:xfrm flipV="1">
                <a:off x="3826829" y="3748412"/>
                <a:ext cx="0" cy="67016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4BF2B2F2-2379-050F-5023-CDFAC3D524C4}"/>
                  </a:ext>
                </a:extLst>
              </p:cNvPr>
              <p:cNvSpPr/>
              <p:nvPr/>
            </p:nvSpPr>
            <p:spPr>
              <a:xfrm>
                <a:off x="4132345" y="2809636"/>
                <a:ext cx="3643378" cy="6593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87" name="Straight Connector 53"/>
              <p:cNvCxnSpPr>
                <a:cxnSpLocks/>
                <a:stCxn id="112" idx="0"/>
              </p:cNvCxnSpPr>
              <p:nvPr/>
            </p:nvCxnSpPr>
            <p:spPr>
              <a:xfrm flipV="1">
                <a:off x="3826829" y="1923084"/>
                <a:ext cx="0" cy="13967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1" name="Rectangle 60"/>
              <p:cNvSpPr/>
              <p:nvPr/>
            </p:nvSpPr>
            <p:spPr>
              <a:xfrm>
                <a:off x="3339068" y="1851645"/>
                <a:ext cx="4436655" cy="8628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5" name="Connecteur droit avec flèche 106">
                <a:extLst>
                  <a:ext uri="{FF2B5EF4-FFF2-40B4-BE49-F238E27FC236}">
                    <a16:creationId xmlns:a16="http://schemas.microsoft.com/office/drawing/2014/main" id="{C2217D2E-10F0-FFF5-93D6-1A21BBABB65F}"/>
                  </a:ext>
                </a:extLst>
              </p:cNvPr>
              <p:cNvCxnSpPr>
                <a:cxnSpLocks/>
                <a:stCxn id="108" idx="1"/>
              </p:cNvCxnSpPr>
              <p:nvPr/>
            </p:nvCxnSpPr>
            <p:spPr>
              <a:xfrm flipH="1">
                <a:off x="7850221" y="1337526"/>
                <a:ext cx="649227" cy="50063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4C84852-B079-A134-B24D-E7C948313D2A}"/>
                  </a:ext>
                </a:extLst>
              </p:cNvPr>
              <p:cNvCxnSpPr>
                <a:cxnSpLocks/>
              </p:cNvCxnSpPr>
              <p:nvPr/>
            </p:nvCxnSpPr>
            <p:spPr>
              <a:xfrm>
                <a:off x="2638771" y="982570"/>
                <a:ext cx="1707928" cy="8785"/>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4" name="TextBox 106">
                <a:extLst>
                  <a:ext uri="{FF2B5EF4-FFF2-40B4-BE49-F238E27FC236}">
                    <a16:creationId xmlns:a16="http://schemas.microsoft.com/office/drawing/2014/main" id="{B2CF1867-253C-BBAA-C404-F1239C1577EF}"/>
                  </a:ext>
                </a:extLst>
              </p:cNvPr>
              <p:cNvSpPr txBox="1"/>
              <p:nvPr/>
            </p:nvSpPr>
            <p:spPr>
              <a:xfrm>
                <a:off x="8490424" y="798926"/>
                <a:ext cx="736099" cy="369332"/>
              </a:xfrm>
              <a:prstGeom prst="rect">
                <a:avLst/>
              </a:prstGeom>
              <a:noFill/>
              <a:ln>
                <a:noFill/>
              </a:ln>
            </p:spPr>
            <p:txBody>
              <a:bodyPr wrap="none" rtlCol="0">
                <a:spAutoFit/>
              </a:bodyPr>
              <a:lstStyle/>
              <a:p>
                <a:r>
                  <a:rPr lang="en-US" dirty="0">
                    <a:latin typeface="Comic Sans MS" panose="030F0702030302020204" pitchFamily="66" charset="0"/>
                  </a:rPr>
                  <a:t>mesh</a:t>
                </a:r>
              </a:p>
            </p:txBody>
          </p:sp>
          <p:cxnSp>
            <p:nvCxnSpPr>
              <p:cNvPr id="35" name="Connecteur droit avec flèche 106">
                <a:extLst>
                  <a:ext uri="{FF2B5EF4-FFF2-40B4-BE49-F238E27FC236}">
                    <a16:creationId xmlns:a16="http://schemas.microsoft.com/office/drawing/2014/main" id="{CB46111D-3301-8E98-27E5-D1F83E6BEC4B}"/>
                  </a:ext>
                </a:extLst>
              </p:cNvPr>
              <p:cNvCxnSpPr>
                <a:cxnSpLocks/>
              </p:cNvCxnSpPr>
              <p:nvPr/>
            </p:nvCxnSpPr>
            <p:spPr>
              <a:xfrm flipH="1">
                <a:off x="7845303" y="982570"/>
                <a:ext cx="530212"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Connector 53">
                <a:extLst>
                  <a:ext uri="{FF2B5EF4-FFF2-40B4-BE49-F238E27FC236}">
                    <a16:creationId xmlns:a16="http://schemas.microsoft.com/office/drawing/2014/main" id="{9E7CF97A-AB5E-B6E1-80CF-AE22267175A1}"/>
                  </a:ext>
                </a:extLst>
              </p:cNvPr>
              <p:cNvCxnSpPr/>
              <p:nvPr/>
            </p:nvCxnSpPr>
            <p:spPr>
              <a:xfrm rot="5400000" flipH="1" flipV="1">
                <a:off x="5804281" y="4179099"/>
                <a:ext cx="50006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F189CD94-3101-3E4F-35D9-02CE2C9CEC8C}"/>
                  </a:ext>
                </a:extLst>
              </p:cNvPr>
              <p:cNvGrpSpPr/>
              <p:nvPr/>
            </p:nvGrpSpPr>
            <p:grpSpPr>
              <a:xfrm>
                <a:off x="8897707" y="2558080"/>
                <a:ext cx="203854" cy="170204"/>
                <a:chOff x="10970099" y="2129934"/>
                <a:chExt cx="435743" cy="367508"/>
              </a:xfrm>
            </p:grpSpPr>
            <p:sp>
              <p:nvSpPr>
                <p:cNvPr id="31" name="Isosceles Triangle 30">
                  <a:extLst>
                    <a:ext uri="{FF2B5EF4-FFF2-40B4-BE49-F238E27FC236}">
                      <a16:creationId xmlns:a16="http://schemas.microsoft.com/office/drawing/2014/main" id="{E2C8BC8D-6EF0-F25F-695E-0786935C135B}"/>
                    </a:ext>
                  </a:extLst>
                </p:cNvPr>
                <p:cNvSpPr/>
                <p:nvPr/>
              </p:nvSpPr>
              <p:spPr>
                <a:xfrm>
                  <a:off x="10970099" y="2139288"/>
                  <a:ext cx="435743" cy="358154"/>
                </a:xfrm>
                <a:prstGeom prst="triangle">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3" name="Straight Connector 32">
                  <a:extLst>
                    <a:ext uri="{FF2B5EF4-FFF2-40B4-BE49-F238E27FC236}">
                      <a16:creationId xmlns:a16="http://schemas.microsoft.com/office/drawing/2014/main" id="{74663172-EA66-7955-49B9-C21B637A68DF}"/>
                    </a:ext>
                  </a:extLst>
                </p:cNvPr>
                <p:cNvCxnSpPr>
                  <a:cxnSpLocks/>
                </p:cNvCxnSpPr>
                <p:nvPr/>
              </p:nvCxnSpPr>
              <p:spPr>
                <a:xfrm>
                  <a:off x="10997932" y="2129934"/>
                  <a:ext cx="371791" cy="1295"/>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3C2BC77D-09E9-51D9-7BF7-B1DEBDA516F7}"/>
                  </a:ext>
                </a:extLst>
              </p:cNvPr>
              <p:cNvGrpSpPr/>
              <p:nvPr/>
            </p:nvGrpSpPr>
            <p:grpSpPr>
              <a:xfrm>
                <a:off x="8916325" y="2944477"/>
                <a:ext cx="203854" cy="170204"/>
                <a:chOff x="10970099" y="2129934"/>
                <a:chExt cx="435743" cy="367508"/>
              </a:xfrm>
            </p:grpSpPr>
            <p:sp>
              <p:nvSpPr>
                <p:cNvPr id="37" name="Isosceles Triangle 36">
                  <a:extLst>
                    <a:ext uri="{FF2B5EF4-FFF2-40B4-BE49-F238E27FC236}">
                      <a16:creationId xmlns:a16="http://schemas.microsoft.com/office/drawing/2014/main" id="{D2CF296C-ADC4-E855-133F-95A75EF6C8B8}"/>
                    </a:ext>
                  </a:extLst>
                </p:cNvPr>
                <p:cNvSpPr/>
                <p:nvPr/>
              </p:nvSpPr>
              <p:spPr>
                <a:xfrm>
                  <a:off x="10970099" y="2139288"/>
                  <a:ext cx="435743" cy="358154"/>
                </a:xfrm>
                <a:prstGeom prst="triangle">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8" name="Straight Connector 37">
                  <a:extLst>
                    <a:ext uri="{FF2B5EF4-FFF2-40B4-BE49-F238E27FC236}">
                      <a16:creationId xmlns:a16="http://schemas.microsoft.com/office/drawing/2014/main" id="{A7F0103D-4030-9301-AAA1-CDE809DB53EC}"/>
                    </a:ext>
                  </a:extLst>
                </p:cNvPr>
                <p:cNvCxnSpPr>
                  <a:cxnSpLocks/>
                </p:cNvCxnSpPr>
                <p:nvPr/>
              </p:nvCxnSpPr>
              <p:spPr>
                <a:xfrm>
                  <a:off x="10997932" y="2129934"/>
                  <a:ext cx="371791" cy="1295"/>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cxnSp>
            <p:nvCxnSpPr>
              <p:cNvPr id="41" name="Straight Connector 40">
                <a:extLst>
                  <a:ext uri="{FF2B5EF4-FFF2-40B4-BE49-F238E27FC236}">
                    <a16:creationId xmlns:a16="http://schemas.microsoft.com/office/drawing/2014/main" id="{22A869A9-E2FD-D109-75F3-B628AAE6BA66}"/>
                  </a:ext>
                </a:extLst>
              </p:cNvPr>
              <p:cNvCxnSpPr>
                <a:cxnSpLocks/>
              </p:cNvCxnSpPr>
              <p:nvPr/>
            </p:nvCxnSpPr>
            <p:spPr>
              <a:xfrm>
                <a:off x="9316882" y="2244204"/>
                <a:ext cx="0" cy="344492"/>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096DB54-68BD-86B8-71ED-5209D4B47AE5}"/>
                  </a:ext>
                </a:extLst>
              </p:cNvPr>
              <p:cNvCxnSpPr>
                <a:cxnSpLocks/>
              </p:cNvCxnSpPr>
              <p:nvPr/>
            </p:nvCxnSpPr>
            <p:spPr>
              <a:xfrm>
                <a:off x="9343932" y="3104141"/>
                <a:ext cx="0" cy="324859"/>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50" name="TextBox 106">
                <a:extLst>
                  <a:ext uri="{FF2B5EF4-FFF2-40B4-BE49-F238E27FC236}">
                    <a16:creationId xmlns:a16="http://schemas.microsoft.com/office/drawing/2014/main" id="{AA6D7B22-32AB-1B9B-FA65-9BB16A8B6C5D}"/>
                  </a:ext>
                </a:extLst>
              </p:cNvPr>
              <p:cNvSpPr txBox="1"/>
              <p:nvPr/>
            </p:nvSpPr>
            <p:spPr>
              <a:xfrm>
                <a:off x="9369043" y="2076135"/>
                <a:ext cx="558166" cy="369332"/>
              </a:xfrm>
              <a:prstGeom prst="rect">
                <a:avLst/>
              </a:prstGeom>
              <a:noFill/>
              <a:ln>
                <a:noFill/>
              </a:ln>
            </p:spPr>
            <p:txBody>
              <a:bodyPr wrap="none" rtlCol="0">
                <a:spAutoFit/>
              </a:bodyPr>
              <a:lstStyle/>
              <a:p>
                <a:r>
                  <a:rPr lang="en-US" dirty="0">
                    <a:latin typeface="Comic Sans MS" panose="030F0702030302020204" pitchFamily="66" charset="0"/>
                  </a:rPr>
                  <a:t>+Vs</a:t>
                </a:r>
              </a:p>
            </p:txBody>
          </p:sp>
          <p:sp>
            <p:nvSpPr>
              <p:cNvPr id="51" name="TextBox 106">
                <a:extLst>
                  <a:ext uri="{FF2B5EF4-FFF2-40B4-BE49-F238E27FC236}">
                    <a16:creationId xmlns:a16="http://schemas.microsoft.com/office/drawing/2014/main" id="{95ED7E67-32E9-F904-5FE6-B832B2A81174}"/>
                  </a:ext>
                </a:extLst>
              </p:cNvPr>
              <p:cNvSpPr txBox="1"/>
              <p:nvPr/>
            </p:nvSpPr>
            <p:spPr>
              <a:xfrm>
                <a:off x="9379285" y="3289348"/>
                <a:ext cx="543739" cy="369332"/>
              </a:xfrm>
              <a:prstGeom prst="rect">
                <a:avLst/>
              </a:prstGeom>
              <a:noFill/>
              <a:ln>
                <a:noFill/>
              </a:ln>
            </p:spPr>
            <p:txBody>
              <a:bodyPr wrap="none" rtlCol="0">
                <a:spAutoFit/>
              </a:bodyPr>
              <a:lstStyle/>
              <a:p>
                <a:r>
                  <a:rPr lang="en-US" dirty="0">
                    <a:latin typeface="Comic Sans MS" panose="030F0702030302020204" pitchFamily="66" charset="0"/>
                  </a:rPr>
                  <a:t>-Vs</a:t>
                </a:r>
              </a:p>
            </p:txBody>
          </p:sp>
          <p:sp>
            <p:nvSpPr>
              <p:cNvPr id="57" name="Oval 56">
                <a:extLst>
                  <a:ext uri="{FF2B5EF4-FFF2-40B4-BE49-F238E27FC236}">
                    <a16:creationId xmlns:a16="http://schemas.microsoft.com/office/drawing/2014/main" id="{6070EA54-321C-0C0F-C3D3-FD8B4AD6E916}"/>
                  </a:ext>
                </a:extLst>
              </p:cNvPr>
              <p:cNvSpPr/>
              <p:nvPr/>
            </p:nvSpPr>
            <p:spPr>
              <a:xfrm>
                <a:off x="5898679" y="1723840"/>
                <a:ext cx="303344" cy="293524"/>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Lightning Bolt 58">
                <a:extLst>
                  <a:ext uri="{FF2B5EF4-FFF2-40B4-BE49-F238E27FC236}">
                    <a16:creationId xmlns:a16="http://schemas.microsoft.com/office/drawing/2014/main" id="{089C67CC-7F82-1452-F56C-7175F1B61808}"/>
                  </a:ext>
                </a:extLst>
              </p:cNvPr>
              <p:cNvSpPr/>
              <p:nvPr/>
            </p:nvSpPr>
            <p:spPr>
              <a:xfrm flipH="1">
                <a:off x="6202898" y="1013592"/>
                <a:ext cx="372217" cy="824569"/>
              </a:xfrm>
              <a:prstGeom prst="lightningBol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TextBox 59">
                <a:extLst>
                  <a:ext uri="{FF2B5EF4-FFF2-40B4-BE49-F238E27FC236}">
                    <a16:creationId xmlns:a16="http://schemas.microsoft.com/office/drawing/2014/main" id="{0A10B8BB-A72E-99A8-6F56-2D040A2040C2}"/>
                  </a:ext>
                </a:extLst>
              </p:cNvPr>
              <p:cNvSpPr txBox="1"/>
              <p:nvPr/>
            </p:nvSpPr>
            <p:spPr>
              <a:xfrm>
                <a:off x="4359614" y="2208026"/>
                <a:ext cx="1076601" cy="646331"/>
              </a:xfrm>
              <a:prstGeom prst="rect">
                <a:avLst/>
              </a:prstGeom>
              <a:noFill/>
              <a:ln>
                <a:noFill/>
              </a:ln>
            </p:spPr>
            <p:txBody>
              <a:bodyPr wrap="square" rtlCol="0">
                <a:spAutoFit/>
              </a:bodyPr>
              <a:lstStyle/>
              <a:p>
                <a:r>
                  <a:rPr lang="en-US" dirty="0">
                    <a:latin typeface="Comic Sans MS" panose="030F0702030302020204" pitchFamily="66" charset="0"/>
                  </a:rPr>
                  <a:t>Kapton </a:t>
                </a:r>
              </a:p>
              <a:p>
                <a:endParaRPr lang="en-US" dirty="0">
                  <a:latin typeface="Comic Sans MS" panose="030F0702030302020204" pitchFamily="66" charset="0"/>
                </a:endParaRPr>
              </a:p>
            </p:txBody>
          </p:sp>
          <p:sp>
            <p:nvSpPr>
              <p:cNvPr id="63" name="TextBox 62">
                <a:extLst>
                  <a:ext uri="{FF2B5EF4-FFF2-40B4-BE49-F238E27FC236}">
                    <a16:creationId xmlns:a16="http://schemas.microsoft.com/office/drawing/2014/main" id="{973BD3B2-EE9B-9672-CEFE-48DF37C587D2}"/>
                  </a:ext>
                </a:extLst>
              </p:cNvPr>
              <p:cNvSpPr txBox="1"/>
              <p:nvPr/>
            </p:nvSpPr>
            <p:spPr>
              <a:xfrm>
                <a:off x="4577767" y="3432027"/>
                <a:ext cx="929998" cy="646331"/>
              </a:xfrm>
              <a:prstGeom prst="rect">
                <a:avLst/>
              </a:prstGeom>
              <a:noFill/>
              <a:ln>
                <a:noFill/>
              </a:ln>
            </p:spPr>
            <p:txBody>
              <a:bodyPr wrap="square" rtlCol="0">
                <a:spAutoFit/>
              </a:bodyPr>
              <a:lstStyle/>
              <a:p>
                <a:r>
                  <a:rPr lang="en-US" dirty="0">
                    <a:latin typeface="Comic Sans MS" panose="030F0702030302020204" pitchFamily="66" charset="0"/>
                  </a:rPr>
                  <a:t>PCB </a:t>
                </a:r>
              </a:p>
              <a:p>
                <a:endParaRPr lang="en-US" dirty="0">
                  <a:latin typeface="Comic Sans MS" panose="030F0702030302020204" pitchFamily="66" charset="0"/>
                </a:endParaRPr>
              </a:p>
            </p:txBody>
          </p:sp>
          <p:sp>
            <p:nvSpPr>
              <p:cNvPr id="88" name="Rectangle 87">
                <a:extLst>
                  <a:ext uri="{FF2B5EF4-FFF2-40B4-BE49-F238E27FC236}">
                    <a16:creationId xmlns:a16="http://schemas.microsoft.com/office/drawing/2014/main" id="{0D6A9C98-18E9-F7D1-7DC1-154817B06031}"/>
                  </a:ext>
                </a:extLst>
              </p:cNvPr>
              <p:cNvSpPr/>
              <p:nvPr/>
            </p:nvSpPr>
            <p:spPr>
              <a:xfrm>
                <a:off x="1940663" y="729574"/>
                <a:ext cx="9212075" cy="385079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0" name="Freeform: Shape 99">
              <a:extLst>
                <a:ext uri="{FF2B5EF4-FFF2-40B4-BE49-F238E27FC236}">
                  <a16:creationId xmlns:a16="http://schemas.microsoft.com/office/drawing/2014/main" id="{0C2725E5-2BB5-8C41-EB6F-8D81FFB9D7EE}"/>
                </a:ext>
              </a:extLst>
            </p:cNvPr>
            <p:cNvSpPr/>
            <p:nvPr/>
          </p:nvSpPr>
          <p:spPr>
            <a:xfrm>
              <a:off x="6950496" y="1284051"/>
              <a:ext cx="3069091" cy="2344366"/>
            </a:xfrm>
            <a:custGeom>
              <a:avLst/>
              <a:gdLst>
                <a:gd name="connsiteX0" fmla="*/ 9728 w 3560422"/>
                <a:gd name="connsiteY0" fmla="*/ 0 h 2344366"/>
                <a:gd name="connsiteX1" fmla="*/ 0 w 3560422"/>
                <a:gd name="connsiteY1" fmla="*/ 651753 h 2344366"/>
                <a:gd name="connsiteX2" fmla="*/ 9728 w 3560422"/>
                <a:gd name="connsiteY2" fmla="*/ 1157592 h 2344366"/>
                <a:gd name="connsiteX3" fmla="*/ 19455 w 3560422"/>
                <a:gd name="connsiteY3" fmla="*/ 1196502 h 2344366"/>
                <a:gd name="connsiteX4" fmla="*/ 29183 w 3560422"/>
                <a:gd name="connsiteY4" fmla="*/ 1254868 h 2344366"/>
                <a:gd name="connsiteX5" fmla="*/ 48638 w 3560422"/>
                <a:gd name="connsiteY5" fmla="*/ 1313234 h 2344366"/>
                <a:gd name="connsiteX6" fmla="*/ 77821 w 3560422"/>
                <a:gd name="connsiteY6" fmla="*/ 1391055 h 2344366"/>
                <a:gd name="connsiteX7" fmla="*/ 97277 w 3560422"/>
                <a:gd name="connsiteY7" fmla="*/ 1420238 h 2344366"/>
                <a:gd name="connsiteX8" fmla="*/ 175098 w 3560422"/>
                <a:gd name="connsiteY8" fmla="*/ 1507787 h 2344366"/>
                <a:gd name="connsiteX9" fmla="*/ 252919 w 3560422"/>
                <a:gd name="connsiteY9" fmla="*/ 1566153 h 2344366"/>
                <a:gd name="connsiteX10" fmla="*/ 282102 w 3560422"/>
                <a:gd name="connsiteY10" fmla="*/ 1575881 h 2344366"/>
                <a:gd name="connsiteX11" fmla="*/ 321013 w 3560422"/>
                <a:gd name="connsiteY11" fmla="*/ 1585609 h 2344366"/>
                <a:gd name="connsiteX12" fmla="*/ 369651 w 3560422"/>
                <a:gd name="connsiteY12" fmla="*/ 1605064 h 2344366"/>
                <a:gd name="connsiteX13" fmla="*/ 457200 w 3560422"/>
                <a:gd name="connsiteY13" fmla="*/ 1614792 h 2344366"/>
                <a:gd name="connsiteX14" fmla="*/ 515566 w 3560422"/>
                <a:gd name="connsiteY14" fmla="*/ 1634247 h 2344366"/>
                <a:gd name="connsiteX15" fmla="*/ 729574 w 3560422"/>
                <a:gd name="connsiteY15" fmla="*/ 1653702 h 2344366"/>
                <a:gd name="connsiteX16" fmla="*/ 865762 w 3560422"/>
                <a:gd name="connsiteY16" fmla="*/ 1673158 h 2344366"/>
                <a:gd name="connsiteX17" fmla="*/ 943583 w 3560422"/>
                <a:gd name="connsiteY17" fmla="*/ 1682885 h 2344366"/>
                <a:gd name="connsiteX18" fmla="*/ 1420238 w 3560422"/>
                <a:gd name="connsiteY18" fmla="*/ 1692613 h 2344366"/>
                <a:gd name="connsiteX19" fmla="*/ 2178996 w 3560422"/>
                <a:gd name="connsiteY19" fmla="*/ 1712068 h 2344366"/>
                <a:gd name="connsiteX20" fmla="*/ 2373549 w 3560422"/>
                <a:gd name="connsiteY20" fmla="*/ 1731523 h 2344366"/>
                <a:gd name="connsiteX21" fmla="*/ 2616740 w 3560422"/>
                <a:gd name="connsiteY21" fmla="*/ 1741251 h 2344366"/>
                <a:gd name="connsiteX22" fmla="*/ 2840477 w 3560422"/>
                <a:gd name="connsiteY22" fmla="*/ 1760706 h 2344366"/>
                <a:gd name="connsiteX23" fmla="*/ 3054485 w 3560422"/>
                <a:gd name="connsiteY23" fmla="*/ 1789889 h 2344366"/>
                <a:gd name="connsiteX24" fmla="*/ 3122579 w 3560422"/>
                <a:gd name="connsiteY24" fmla="*/ 1819072 h 2344366"/>
                <a:gd name="connsiteX25" fmla="*/ 3210128 w 3560422"/>
                <a:gd name="connsiteY25" fmla="*/ 1867711 h 2344366"/>
                <a:gd name="connsiteX26" fmla="*/ 3239311 w 3560422"/>
                <a:gd name="connsiteY26" fmla="*/ 1896894 h 2344366"/>
                <a:gd name="connsiteX27" fmla="*/ 3268494 w 3560422"/>
                <a:gd name="connsiteY27" fmla="*/ 1916349 h 2344366"/>
                <a:gd name="connsiteX28" fmla="*/ 3326860 w 3560422"/>
                <a:gd name="connsiteY28" fmla="*/ 1964987 h 2344366"/>
                <a:gd name="connsiteX29" fmla="*/ 3375498 w 3560422"/>
                <a:gd name="connsiteY29" fmla="*/ 2033081 h 2344366"/>
                <a:gd name="connsiteX30" fmla="*/ 3414408 w 3560422"/>
                <a:gd name="connsiteY30" fmla="*/ 2071992 h 2344366"/>
                <a:gd name="connsiteX31" fmla="*/ 3424136 w 3560422"/>
                <a:gd name="connsiteY31" fmla="*/ 2110902 h 2344366"/>
                <a:gd name="connsiteX32" fmla="*/ 3472774 w 3560422"/>
                <a:gd name="connsiteY32" fmla="*/ 2178996 h 2344366"/>
                <a:gd name="connsiteX33" fmla="*/ 3511685 w 3560422"/>
                <a:gd name="connsiteY33" fmla="*/ 2276272 h 2344366"/>
                <a:gd name="connsiteX34" fmla="*/ 3560323 w 3560422"/>
                <a:gd name="connsiteY34" fmla="*/ 2344366 h 2344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560422" h="2344366">
                  <a:moveTo>
                    <a:pt x="9728" y="0"/>
                  </a:moveTo>
                  <a:cubicBezTo>
                    <a:pt x="6485" y="217251"/>
                    <a:pt x="0" y="434478"/>
                    <a:pt x="0" y="651753"/>
                  </a:cubicBezTo>
                  <a:cubicBezTo>
                    <a:pt x="0" y="820397"/>
                    <a:pt x="3709" y="989055"/>
                    <a:pt x="9728" y="1157592"/>
                  </a:cubicBezTo>
                  <a:cubicBezTo>
                    <a:pt x="10205" y="1170953"/>
                    <a:pt x="16833" y="1183392"/>
                    <a:pt x="19455" y="1196502"/>
                  </a:cubicBezTo>
                  <a:cubicBezTo>
                    <a:pt x="23323" y="1215843"/>
                    <a:pt x="24399" y="1235733"/>
                    <a:pt x="29183" y="1254868"/>
                  </a:cubicBezTo>
                  <a:cubicBezTo>
                    <a:pt x="34157" y="1274763"/>
                    <a:pt x="42153" y="1293779"/>
                    <a:pt x="48638" y="1313234"/>
                  </a:cubicBezTo>
                  <a:cubicBezTo>
                    <a:pt x="57056" y="1338487"/>
                    <a:pt x="66193" y="1367799"/>
                    <a:pt x="77821" y="1391055"/>
                  </a:cubicBezTo>
                  <a:cubicBezTo>
                    <a:pt x="83050" y="1401512"/>
                    <a:pt x="91000" y="1410374"/>
                    <a:pt x="97277" y="1420238"/>
                  </a:cubicBezTo>
                  <a:cubicBezTo>
                    <a:pt x="152598" y="1507171"/>
                    <a:pt x="116476" y="1488248"/>
                    <a:pt x="175098" y="1507787"/>
                  </a:cubicBezTo>
                  <a:cubicBezTo>
                    <a:pt x="201038" y="1527242"/>
                    <a:pt x="222158" y="1555899"/>
                    <a:pt x="252919" y="1566153"/>
                  </a:cubicBezTo>
                  <a:cubicBezTo>
                    <a:pt x="262647" y="1569396"/>
                    <a:pt x="272243" y="1573064"/>
                    <a:pt x="282102" y="1575881"/>
                  </a:cubicBezTo>
                  <a:cubicBezTo>
                    <a:pt x="294957" y="1579554"/>
                    <a:pt x="308330" y="1581381"/>
                    <a:pt x="321013" y="1585609"/>
                  </a:cubicBezTo>
                  <a:cubicBezTo>
                    <a:pt x="337578" y="1591131"/>
                    <a:pt x="352577" y="1601405"/>
                    <a:pt x="369651" y="1605064"/>
                  </a:cubicBezTo>
                  <a:cubicBezTo>
                    <a:pt x="398362" y="1611216"/>
                    <a:pt x="428017" y="1611549"/>
                    <a:pt x="457200" y="1614792"/>
                  </a:cubicBezTo>
                  <a:cubicBezTo>
                    <a:pt x="476655" y="1621277"/>
                    <a:pt x="495457" y="1630225"/>
                    <a:pt x="515566" y="1634247"/>
                  </a:cubicBezTo>
                  <a:cubicBezTo>
                    <a:pt x="554116" y="1641957"/>
                    <a:pt x="704890" y="1651351"/>
                    <a:pt x="729574" y="1653702"/>
                  </a:cubicBezTo>
                  <a:cubicBezTo>
                    <a:pt x="821875" y="1662492"/>
                    <a:pt x="785452" y="1661685"/>
                    <a:pt x="865762" y="1673158"/>
                  </a:cubicBezTo>
                  <a:cubicBezTo>
                    <a:pt x="891641" y="1676855"/>
                    <a:pt x="917457" y="1681968"/>
                    <a:pt x="943583" y="1682885"/>
                  </a:cubicBezTo>
                  <a:cubicBezTo>
                    <a:pt x="1102403" y="1688458"/>
                    <a:pt x="1261353" y="1689370"/>
                    <a:pt x="1420238" y="1692613"/>
                  </a:cubicBezTo>
                  <a:cubicBezTo>
                    <a:pt x="1731489" y="1731516"/>
                    <a:pt x="1400897" y="1693089"/>
                    <a:pt x="2178996" y="1712068"/>
                  </a:cubicBezTo>
                  <a:cubicBezTo>
                    <a:pt x="2398913" y="1717432"/>
                    <a:pt x="2205341" y="1721329"/>
                    <a:pt x="2373549" y="1731523"/>
                  </a:cubicBezTo>
                  <a:cubicBezTo>
                    <a:pt x="2454529" y="1736431"/>
                    <a:pt x="2535676" y="1738008"/>
                    <a:pt x="2616740" y="1741251"/>
                  </a:cubicBezTo>
                  <a:cubicBezTo>
                    <a:pt x="2818156" y="1763631"/>
                    <a:pt x="2568620" y="1737067"/>
                    <a:pt x="2840477" y="1760706"/>
                  </a:cubicBezTo>
                  <a:cubicBezTo>
                    <a:pt x="2923478" y="1767923"/>
                    <a:pt x="2967178" y="1776457"/>
                    <a:pt x="3054485" y="1789889"/>
                  </a:cubicBezTo>
                  <a:cubicBezTo>
                    <a:pt x="3122924" y="1812703"/>
                    <a:pt x="3038435" y="1783011"/>
                    <a:pt x="3122579" y="1819072"/>
                  </a:cubicBezTo>
                  <a:cubicBezTo>
                    <a:pt x="3178617" y="1843088"/>
                    <a:pt x="3132575" y="1807392"/>
                    <a:pt x="3210128" y="1867711"/>
                  </a:cubicBezTo>
                  <a:cubicBezTo>
                    <a:pt x="3220987" y="1876157"/>
                    <a:pt x="3228743" y="1888087"/>
                    <a:pt x="3239311" y="1896894"/>
                  </a:cubicBezTo>
                  <a:cubicBezTo>
                    <a:pt x="3248292" y="1904378"/>
                    <a:pt x="3258981" y="1909554"/>
                    <a:pt x="3268494" y="1916349"/>
                  </a:cubicBezTo>
                  <a:cubicBezTo>
                    <a:pt x="3286145" y="1928957"/>
                    <a:pt x="3312116" y="1946558"/>
                    <a:pt x="3326860" y="1964987"/>
                  </a:cubicBezTo>
                  <a:cubicBezTo>
                    <a:pt x="3375305" y="2025542"/>
                    <a:pt x="3311569" y="1960018"/>
                    <a:pt x="3375498" y="2033081"/>
                  </a:cubicBezTo>
                  <a:cubicBezTo>
                    <a:pt x="3387577" y="2046885"/>
                    <a:pt x="3401438" y="2059022"/>
                    <a:pt x="3414408" y="2071992"/>
                  </a:cubicBezTo>
                  <a:cubicBezTo>
                    <a:pt x="3417651" y="2084962"/>
                    <a:pt x="3418870" y="2098614"/>
                    <a:pt x="3424136" y="2110902"/>
                  </a:cubicBezTo>
                  <a:cubicBezTo>
                    <a:pt x="3428878" y="2121966"/>
                    <a:pt x="3469451" y="2174566"/>
                    <a:pt x="3472774" y="2178996"/>
                  </a:cubicBezTo>
                  <a:cubicBezTo>
                    <a:pt x="3482647" y="2208614"/>
                    <a:pt x="3496920" y="2254125"/>
                    <a:pt x="3511685" y="2276272"/>
                  </a:cubicBezTo>
                  <a:cubicBezTo>
                    <a:pt x="3564909" y="2356108"/>
                    <a:pt x="3560323" y="2294456"/>
                    <a:pt x="3560323" y="2344366"/>
                  </a:cubicBezTo>
                </a:path>
              </a:pathLst>
            </a:custGeom>
            <a:noFill/>
            <a:ln w="571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092419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F135F96-FBCF-4865-1438-33819E2D0B99}"/>
              </a:ext>
            </a:extLst>
          </p:cNvPr>
          <p:cNvSpPr>
            <a:spLocks noGrp="1"/>
          </p:cNvSpPr>
          <p:nvPr>
            <p:ph type="sldNum" sz="quarter" idx="12"/>
          </p:nvPr>
        </p:nvSpPr>
        <p:spPr/>
        <p:txBody>
          <a:bodyPr/>
          <a:lstStyle/>
          <a:p>
            <a:fld id="{270D5762-9FA2-4D88-B8FF-9E302EEF6FFE}" type="slidenum">
              <a:rPr lang="fr-CH" smtClean="0"/>
              <a:t>4</a:t>
            </a:fld>
            <a:endParaRPr lang="fr-CH"/>
          </a:p>
        </p:txBody>
      </p:sp>
      <p:sp>
        <p:nvSpPr>
          <p:cNvPr id="4" name="TextBox 3">
            <a:extLst>
              <a:ext uri="{FF2B5EF4-FFF2-40B4-BE49-F238E27FC236}">
                <a16:creationId xmlns:a16="http://schemas.microsoft.com/office/drawing/2014/main" id="{6C871E05-684C-CF6C-C27A-CE0C3BD8AA1A}"/>
              </a:ext>
            </a:extLst>
          </p:cNvPr>
          <p:cNvSpPr txBox="1"/>
          <p:nvPr/>
        </p:nvSpPr>
        <p:spPr>
          <a:xfrm>
            <a:off x="9112258" y="2333059"/>
            <a:ext cx="2743200" cy="2677656"/>
          </a:xfrm>
          <a:prstGeom prst="rect">
            <a:avLst/>
          </a:prstGeom>
          <a:solidFill>
            <a:srgbClr val="FFC000"/>
          </a:solidFill>
        </p:spPr>
        <p:txBody>
          <a:bodyPr wrap="square" rtlCol="0">
            <a:spAutoFit/>
          </a:bodyPr>
          <a:lstStyle/>
          <a:p>
            <a:r>
              <a:rPr lang="en-US" sz="1400" dirty="0">
                <a:latin typeface="Comic Sans MS" panose="030F0702030302020204" pitchFamily="66" charset="0"/>
              </a:rPr>
              <a:t>Spark problem solved by stacking 3 GEMs:</a:t>
            </a:r>
          </a:p>
          <a:p>
            <a:endParaRPr lang="en-US" sz="1400" dirty="0">
              <a:latin typeface="Comic Sans MS" panose="030F0702030302020204" pitchFamily="66" charset="0"/>
            </a:endParaRPr>
          </a:p>
          <a:p>
            <a:r>
              <a:rPr lang="en-US" sz="1400" dirty="0">
                <a:latin typeface="Comic Sans MS" panose="030F0702030302020204" pitchFamily="66" charset="0"/>
              </a:rPr>
              <a:t>The size of the detector do not affect the performance.</a:t>
            </a:r>
          </a:p>
          <a:p>
            <a:endParaRPr lang="en-US" sz="1400" dirty="0">
              <a:latin typeface="Comic Sans MS" panose="030F0702030302020204" pitchFamily="66" charset="0"/>
            </a:endParaRPr>
          </a:p>
          <a:p>
            <a:r>
              <a:rPr lang="en-US" sz="1400" dirty="0">
                <a:latin typeface="Comic Sans MS" panose="030F0702030302020204" pitchFamily="66" charset="0"/>
              </a:rPr>
              <a:t>A GEM is only made with </a:t>
            </a:r>
          </a:p>
          <a:p>
            <a:r>
              <a:rPr lang="en-US" sz="1400" dirty="0">
                <a:latin typeface="Comic Sans MS" panose="030F0702030302020204" pitchFamily="66" charset="0"/>
              </a:rPr>
              <a:t>Photolithographic processes.</a:t>
            </a:r>
          </a:p>
          <a:p>
            <a:r>
              <a:rPr lang="en-US" sz="1400" dirty="0">
                <a:latin typeface="Comic Sans MS" panose="030F0702030302020204" pitchFamily="66" charset="0"/>
              </a:rPr>
              <a:t>Industrial by nature.</a:t>
            </a:r>
          </a:p>
          <a:p>
            <a:endParaRPr lang="en-US" sz="1400" dirty="0">
              <a:latin typeface="Comic Sans MS" panose="030F0702030302020204" pitchFamily="66" charset="0"/>
            </a:endParaRPr>
          </a:p>
          <a:p>
            <a:r>
              <a:rPr lang="en-US" sz="1400" dirty="0">
                <a:latin typeface="Comic Sans MS" panose="030F0702030302020204" pitchFamily="66" charset="0"/>
              </a:rPr>
              <a:t>The technology was spread rapidly.</a:t>
            </a:r>
            <a:endParaRPr lang="fr-CH" sz="1400" dirty="0">
              <a:latin typeface="Comic Sans MS" panose="030F0702030302020204" pitchFamily="66" charset="0"/>
            </a:endParaRPr>
          </a:p>
        </p:txBody>
      </p:sp>
      <p:sp>
        <p:nvSpPr>
          <p:cNvPr id="5" name="Title 1">
            <a:extLst>
              <a:ext uri="{FF2B5EF4-FFF2-40B4-BE49-F238E27FC236}">
                <a16:creationId xmlns:a16="http://schemas.microsoft.com/office/drawing/2014/main" id="{3A21DB5D-EF04-B52C-AF47-A9B1592F8969}"/>
              </a:ext>
            </a:extLst>
          </p:cNvPr>
          <p:cNvSpPr txBox="1">
            <a:spLocks/>
          </p:cNvSpPr>
          <p:nvPr/>
        </p:nvSpPr>
        <p:spPr>
          <a:xfrm>
            <a:off x="1167319" y="136525"/>
            <a:ext cx="10492257" cy="850900"/>
          </a:xfrm>
          <a:prstGeom prst="rect">
            <a:avLst/>
          </a:prstGeom>
        </p:spPr>
        <p:txBody>
          <a:bodyPr vert="horz" lIns="91440" tIns="45720" rIns="91440" bIns="45720" rtlCol="0" anchor="ctr">
            <a:normAutofit/>
          </a:bodyPr>
          <a:lstStyle>
            <a:defPPr lvl="0">
              <a:buSzPct val="45000"/>
              <a:buFont typeface="StarSymbol"/>
              <a:buNone/>
              <a:defRPr/>
            </a:defPPr>
            <a:lvl1pPr lvl="0" algn="l" defTabSz="914400" rtl="0" eaLnBrk="1" latinLnBrk="0" hangingPunct="1">
              <a:lnSpc>
                <a:spcPct val="90000"/>
              </a:lnSpc>
              <a:spcBef>
                <a:spcPct val="0"/>
              </a:spcBef>
              <a:buSzPct val="45000"/>
              <a:buFont typeface="StarSymbol"/>
              <a:buChar char="●"/>
              <a:defRPr sz="4400" kern="1200">
                <a:solidFill>
                  <a:schemeClr val="tx1"/>
                </a:solidFill>
                <a:latin typeface="+mj-lt"/>
                <a:ea typeface="+mj-ea"/>
                <a:cs typeface="+mj-cs"/>
              </a:defRPr>
            </a:lvl1pPr>
            <a:lvl2pPr lvl="1">
              <a:buSzPct val="45000"/>
              <a:buFont typeface="StarSymbol"/>
              <a:buChar char="●"/>
              <a:defRPr/>
            </a:lvl2pPr>
            <a:lvl3pPr lvl="2">
              <a:buSzPct val="45000"/>
              <a:buFont typeface="StarSymbol"/>
              <a:buChar char="●"/>
              <a:defRPr/>
            </a:lvl3pPr>
            <a:lvl4pPr lvl="3">
              <a:buSzPct val="45000"/>
              <a:buFont typeface="StarSymbol"/>
              <a:buChar char="●"/>
              <a:defRPr/>
            </a:lvl4pPr>
            <a:lvl5pPr lvl="4">
              <a:buSzPct val="45000"/>
              <a:buFont typeface="StarSymbol"/>
              <a:buChar char="●"/>
              <a:defRPr/>
            </a:lvl5pPr>
            <a:lvl6pPr lvl="5">
              <a:buSzPct val="45000"/>
              <a:buFont typeface="StarSymbol"/>
              <a:buChar char="●"/>
              <a:defRPr/>
            </a:lvl6pPr>
            <a:lvl7pPr lvl="6">
              <a:buSzPct val="45000"/>
              <a:buFont typeface="StarSymbol"/>
              <a:buChar char="●"/>
              <a:defRPr/>
            </a:lvl7pPr>
            <a:lvl8pPr lvl="7">
              <a:buSzPct val="45000"/>
              <a:buFont typeface="StarSymbol"/>
              <a:buChar char="●"/>
              <a:defRPr/>
            </a:lvl8pPr>
            <a:lvl9pPr lvl="8">
              <a:buSzPct val="45000"/>
              <a:buFont typeface="StarSymbol"/>
              <a:buChar char="●"/>
              <a:defRPr/>
            </a:lvl9pPr>
          </a:lstStyle>
          <a:p>
            <a:pPr>
              <a:buFont typeface="StarSymbol"/>
              <a:buNone/>
            </a:pPr>
            <a:r>
              <a:rPr lang="en-GB" sz="2800" dirty="0">
                <a:solidFill>
                  <a:srgbClr val="00B0F0"/>
                </a:solidFill>
                <a:latin typeface="Comic Sans MS" panose="030F0702030302020204" pitchFamily="66" charset="0"/>
              </a:rPr>
              <a:t>1998</a:t>
            </a:r>
            <a:r>
              <a:rPr lang="en-GB" sz="2800" dirty="0">
                <a:solidFill>
                  <a:srgbClr val="00B0F0"/>
                </a:solidFill>
                <a:latin typeface="Comic Sans MS" panose="030F0702030302020204" pitchFamily="66" charset="0"/>
                <a:sym typeface="Wingdings" panose="05000000000000000000" pitchFamily="2" charset="2"/>
              </a:rPr>
              <a:t></a:t>
            </a:r>
            <a:r>
              <a:rPr lang="en-GB" sz="2800" dirty="0">
                <a:solidFill>
                  <a:srgbClr val="00B0F0"/>
                </a:solidFill>
                <a:latin typeface="Comic Sans MS" panose="030F0702030302020204" pitchFamily="66" charset="0"/>
              </a:rPr>
              <a:t>GEM foil and then triple GEM </a:t>
            </a:r>
            <a:r>
              <a:rPr lang="en-GB" sz="2800" dirty="0">
                <a:solidFill>
                  <a:srgbClr val="00B0F0"/>
                </a:solidFill>
                <a:latin typeface="Comic Sans MS" panose="030F0702030302020204" pitchFamily="66" charset="0"/>
                <a:sym typeface="Wingdings" panose="05000000000000000000" pitchFamily="2" charset="2"/>
              </a:rPr>
              <a:t>detector (Fabio Sauli)</a:t>
            </a:r>
            <a:endParaRPr lang="en-GB" sz="2800" dirty="0">
              <a:solidFill>
                <a:srgbClr val="00B0F0"/>
              </a:solidFill>
              <a:latin typeface="Comic Sans MS" panose="030F0702030302020204" pitchFamily="66" charset="0"/>
            </a:endParaRPr>
          </a:p>
        </p:txBody>
      </p:sp>
      <p:pic>
        <p:nvPicPr>
          <p:cNvPr id="8" name="Picture 7">
            <a:extLst>
              <a:ext uri="{FF2B5EF4-FFF2-40B4-BE49-F238E27FC236}">
                <a16:creationId xmlns:a16="http://schemas.microsoft.com/office/drawing/2014/main" id="{51177A08-AE1E-5023-486E-B2576D343622}"/>
              </a:ext>
            </a:extLst>
          </p:cNvPr>
          <p:cNvPicPr>
            <a:picLocks noChangeAspect="1"/>
          </p:cNvPicPr>
          <p:nvPr/>
        </p:nvPicPr>
        <p:blipFill rotWithShape="1">
          <a:blip r:embed="rId2"/>
          <a:srcRect r="4497" b="3"/>
          <a:stretch/>
        </p:blipFill>
        <p:spPr>
          <a:xfrm>
            <a:off x="5405786" y="987425"/>
            <a:ext cx="1700356" cy="1709156"/>
          </a:xfrm>
          <a:custGeom>
            <a:avLst/>
            <a:gdLst/>
            <a:ahLst/>
            <a:cxnLst/>
            <a:rect l="l" t="t" r="r" b="b"/>
            <a:pathLst>
              <a:path w="3458367" h="3476265">
                <a:moveTo>
                  <a:pt x="549716" y="15"/>
                </a:moveTo>
                <a:cubicBezTo>
                  <a:pt x="557611" y="271"/>
                  <a:pt x="565778" y="3856"/>
                  <a:pt x="573176" y="4995"/>
                </a:cubicBezTo>
                <a:cubicBezTo>
                  <a:pt x="736504" y="30493"/>
                  <a:pt x="899830" y="58040"/>
                  <a:pt x="1063336" y="82398"/>
                </a:cubicBezTo>
                <a:cubicBezTo>
                  <a:pt x="1216195" y="105163"/>
                  <a:pt x="1370136" y="110398"/>
                  <a:pt x="1523717" y="122237"/>
                </a:cubicBezTo>
                <a:cubicBezTo>
                  <a:pt x="1709602" y="136580"/>
                  <a:pt x="1895127" y="156841"/>
                  <a:pt x="2079929" y="188711"/>
                </a:cubicBezTo>
                <a:cubicBezTo>
                  <a:pt x="2208244" y="211023"/>
                  <a:pt x="2337823" y="226502"/>
                  <a:pt x="2467943" y="208745"/>
                </a:cubicBezTo>
                <a:cubicBezTo>
                  <a:pt x="2474439" y="207834"/>
                  <a:pt x="2481839" y="204876"/>
                  <a:pt x="2487253" y="207834"/>
                </a:cubicBezTo>
                <a:cubicBezTo>
                  <a:pt x="2550419" y="241073"/>
                  <a:pt x="2619357" y="217168"/>
                  <a:pt x="2684869" y="238113"/>
                </a:cubicBezTo>
                <a:cubicBezTo>
                  <a:pt x="2668085" y="318930"/>
                  <a:pt x="2596077" y="312327"/>
                  <a:pt x="2555471" y="368331"/>
                </a:cubicBezTo>
                <a:cubicBezTo>
                  <a:pt x="2621704" y="390639"/>
                  <a:pt x="2681259" y="413178"/>
                  <a:pt x="2741717" y="430023"/>
                </a:cubicBezTo>
                <a:cubicBezTo>
                  <a:pt x="2805785" y="447780"/>
                  <a:pt x="2860106" y="495816"/>
                  <a:pt x="2922728" y="517216"/>
                </a:cubicBezTo>
                <a:cubicBezTo>
                  <a:pt x="2936085" y="521769"/>
                  <a:pt x="2952146" y="537704"/>
                  <a:pt x="2956838" y="553184"/>
                </a:cubicBezTo>
                <a:cubicBezTo>
                  <a:pt x="2971997" y="603269"/>
                  <a:pt x="3274647" y="743732"/>
                  <a:pt x="3238914" y="788350"/>
                </a:cubicBezTo>
                <a:cubicBezTo>
                  <a:pt x="3224116" y="806791"/>
                  <a:pt x="3204986" y="819994"/>
                  <a:pt x="3184953" y="838207"/>
                </a:cubicBezTo>
                <a:cubicBezTo>
                  <a:pt x="3215093" y="872582"/>
                  <a:pt x="3249020" y="887608"/>
                  <a:pt x="3285115" y="897852"/>
                </a:cubicBezTo>
                <a:cubicBezTo>
                  <a:pt x="3295944" y="901039"/>
                  <a:pt x="3306591" y="907413"/>
                  <a:pt x="3307674" y="922894"/>
                </a:cubicBezTo>
                <a:cubicBezTo>
                  <a:pt x="3308757" y="939056"/>
                  <a:pt x="3297748" y="945429"/>
                  <a:pt x="3288544" y="952944"/>
                </a:cubicBezTo>
                <a:cubicBezTo>
                  <a:pt x="3275731" y="963415"/>
                  <a:pt x="3263278" y="972523"/>
                  <a:pt x="3247036" y="973888"/>
                </a:cubicBezTo>
                <a:cubicBezTo>
                  <a:pt x="3220325" y="975937"/>
                  <a:pt x="3207513" y="1005076"/>
                  <a:pt x="3191993" y="1026930"/>
                </a:cubicBezTo>
                <a:cubicBezTo>
                  <a:pt x="3183330" y="1039224"/>
                  <a:pt x="3178998" y="1064037"/>
                  <a:pt x="3194157" y="1068363"/>
                </a:cubicBezTo>
                <a:cubicBezTo>
                  <a:pt x="3230613" y="1078837"/>
                  <a:pt x="3227725" y="1109114"/>
                  <a:pt x="3226824" y="1143489"/>
                </a:cubicBezTo>
                <a:cubicBezTo>
                  <a:pt x="3225560" y="1186061"/>
                  <a:pt x="3204083" y="1205638"/>
                  <a:pt x="3177734" y="1222030"/>
                </a:cubicBezTo>
                <a:cubicBezTo>
                  <a:pt x="3168711" y="1227720"/>
                  <a:pt x="3155898" y="1227493"/>
                  <a:pt x="3152469" y="1245250"/>
                </a:cubicBezTo>
                <a:cubicBezTo>
                  <a:pt x="3167267" y="1262097"/>
                  <a:pt x="3185314" y="1248439"/>
                  <a:pt x="3201197" y="1253218"/>
                </a:cubicBezTo>
                <a:cubicBezTo>
                  <a:pt x="3214370" y="1257088"/>
                  <a:pt x="3236208" y="1255040"/>
                  <a:pt x="3218160" y="1286000"/>
                </a:cubicBezTo>
                <a:cubicBezTo>
                  <a:pt x="3212926" y="1294878"/>
                  <a:pt x="3219062" y="1301709"/>
                  <a:pt x="3225741" y="1302392"/>
                </a:cubicBezTo>
                <a:cubicBezTo>
                  <a:pt x="3279159" y="1309449"/>
                  <a:pt x="3254615" y="1372054"/>
                  <a:pt x="3271761" y="1405063"/>
                </a:cubicBezTo>
                <a:cubicBezTo>
                  <a:pt x="3276452" y="1414169"/>
                  <a:pt x="3271399" y="1429877"/>
                  <a:pt x="3263999" y="1433747"/>
                </a:cubicBezTo>
                <a:cubicBezTo>
                  <a:pt x="3216716" y="1459245"/>
                  <a:pt x="3210220" y="1520028"/>
                  <a:pt x="3187299" y="1572389"/>
                </a:cubicBezTo>
                <a:cubicBezTo>
                  <a:pt x="3212205" y="1593104"/>
                  <a:pt x="3241982" y="1597657"/>
                  <a:pt x="3268872" y="1611089"/>
                </a:cubicBezTo>
                <a:cubicBezTo>
                  <a:pt x="3296846" y="1625204"/>
                  <a:pt x="3296846" y="1635676"/>
                  <a:pt x="3273746" y="1676653"/>
                </a:cubicBezTo>
                <a:cubicBezTo>
                  <a:pt x="3333842" y="1685532"/>
                  <a:pt x="3333842" y="1685532"/>
                  <a:pt x="3315254" y="1749957"/>
                </a:cubicBezTo>
                <a:cubicBezTo>
                  <a:pt x="3365607" y="1755877"/>
                  <a:pt x="3398812" y="1786382"/>
                  <a:pt x="3406572" y="1853085"/>
                </a:cubicBezTo>
                <a:cubicBezTo>
                  <a:pt x="3410362" y="1885411"/>
                  <a:pt x="3433101" y="1900663"/>
                  <a:pt x="3458367" y="1922291"/>
                </a:cubicBezTo>
                <a:cubicBezTo>
                  <a:pt x="3426966" y="1943236"/>
                  <a:pt x="3405669" y="1986945"/>
                  <a:pt x="3369034" y="1940730"/>
                </a:cubicBezTo>
                <a:cubicBezTo>
                  <a:pt x="3355680" y="1923885"/>
                  <a:pt x="3356941" y="1945284"/>
                  <a:pt x="3355138" y="1951430"/>
                </a:cubicBezTo>
                <a:cubicBezTo>
                  <a:pt x="3350807" y="1966455"/>
                  <a:pt x="3359830" y="1976472"/>
                  <a:pt x="3365786" y="1987854"/>
                </a:cubicBezTo>
                <a:cubicBezTo>
                  <a:pt x="3371561" y="1999237"/>
                  <a:pt x="3378420" y="2011302"/>
                  <a:pt x="3380043" y="2024054"/>
                </a:cubicBezTo>
                <a:cubicBezTo>
                  <a:pt x="3381125" y="2032931"/>
                  <a:pt x="3375892" y="2045905"/>
                  <a:pt x="3370117" y="2052509"/>
                </a:cubicBezTo>
                <a:cubicBezTo>
                  <a:pt x="3339797" y="2087340"/>
                  <a:pt x="3357844" y="2165652"/>
                  <a:pt x="3300454" y="2175670"/>
                </a:cubicBezTo>
                <a:cubicBezTo>
                  <a:pt x="3274647" y="2180221"/>
                  <a:pt x="3262195" y="2208906"/>
                  <a:pt x="3243246" y="2224614"/>
                </a:cubicBezTo>
                <a:cubicBezTo>
                  <a:pt x="3177374" y="2279478"/>
                  <a:pt x="3133338" y="2350051"/>
                  <a:pt x="3112946" y="2447031"/>
                </a:cubicBezTo>
                <a:cubicBezTo>
                  <a:pt x="3107352" y="2473894"/>
                  <a:pt x="3085875" y="2495522"/>
                  <a:pt x="3071979" y="2519197"/>
                </a:cubicBezTo>
                <a:cubicBezTo>
                  <a:pt x="3078657" y="2536499"/>
                  <a:pt x="3115112" y="2499164"/>
                  <a:pt x="3102298" y="2544694"/>
                </a:cubicBezTo>
                <a:cubicBezTo>
                  <a:pt x="3092553" y="2578843"/>
                  <a:pt x="3067647" y="2600014"/>
                  <a:pt x="3044185" y="2620276"/>
                </a:cubicBezTo>
                <a:cubicBezTo>
                  <a:pt x="3017476" y="2643268"/>
                  <a:pt x="2987879" y="2661708"/>
                  <a:pt x="2975787" y="2704279"/>
                </a:cubicBezTo>
                <a:cubicBezTo>
                  <a:pt x="2973260" y="2713386"/>
                  <a:pt x="2965140" y="2722947"/>
                  <a:pt x="2957921" y="2726591"/>
                </a:cubicBezTo>
                <a:cubicBezTo>
                  <a:pt x="2581458" y="3475797"/>
                  <a:pt x="1654740" y="3480805"/>
                  <a:pt x="1547901" y="3475568"/>
                </a:cubicBezTo>
                <a:cubicBezTo>
                  <a:pt x="1418503" y="3468966"/>
                  <a:pt x="1296143" y="3422753"/>
                  <a:pt x="1176132" y="3365156"/>
                </a:cubicBezTo>
                <a:cubicBezTo>
                  <a:pt x="1125418" y="3340797"/>
                  <a:pt x="1078316" y="3306195"/>
                  <a:pt x="1029045" y="3279332"/>
                </a:cubicBezTo>
                <a:cubicBezTo>
                  <a:pt x="961009" y="3242223"/>
                  <a:pt x="908492" y="3171424"/>
                  <a:pt x="840634" y="3141601"/>
                </a:cubicBezTo>
                <a:cubicBezTo>
                  <a:pt x="770793" y="3110867"/>
                  <a:pt x="711057" y="3054638"/>
                  <a:pt x="639229" y="3030734"/>
                </a:cubicBezTo>
                <a:cubicBezTo>
                  <a:pt x="601330" y="3017985"/>
                  <a:pt x="564695" y="2994993"/>
                  <a:pt x="570649" y="2929200"/>
                </a:cubicBezTo>
                <a:cubicBezTo>
                  <a:pt x="572274" y="2910532"/>
                  <a:pt x="562349" y="2895282"/>
                  <a:pt x="546647" y="2900745"/>
                </a:cubicBezTo>
                <a:cubicBezTo>
                  <a:pt x="516690" y="2910989"/>
                  <a:pt x="503154" y="2883898"/>
                  <a:pt x="486550" y="2863636"/>
                </a:cubicBezTo>
                <a:cubicBezTo>
                  <a:pt x="456953" y="2827667"/>
                  <a:pt x="428801" y="2789422"/>
                  <a:pt x="381697" y="2783503"/>
                </a:cubicBezTo>
                <a:cubicBezTo>
                  <a:pt x="390720" y="2755272"/>
                  <a:pt x="406060" y="2759371"/>
                  <a:pt x="420137" y="2765290"/>
                </a:cubicBezTo>
                <a:cubicBezTo>
                  <a:pt x="457133" y="2780772"/>
                  <a:pt x="493769" y="2798300"/>
                  <a:pt x="530765" y="2813781"/>
                </a:cubicBezTo>
                <a:cubicBezTo>
                  <a:pt x="554948" y="2823799"/>
                  <a:pt x="578952" y="2837912"/>
                  <a:pt x="611257" y="2826755"/>
                </a:cubicBezTo>
                <a:cubicBezTo>
                  <a:pt x="583463" y="2769843"/>
                  <a:pt x="536180" y="2759598"/>
                  <a:pt x="497920" y="2742071"/>
                </a:cubicBezTo>
                <a:cubicBezTo>
                  <a:pt x="450096" y="2719988"/>
                  <a:pt x="421942" y="2678326"/>
                  <a:pt x="388193" y="2631885"/>
                </a:cubicBezTo>
                <a:cubicBezTo>
                  <a:pt x="423386" y="2620730"/>
                  <a:pt x="445223" y="2654879"/>
                  <a:pt x="472834" y="2653056"/>
                </a:cubicBezTo>
                <a:cubicBezTo>
                  <a:pt x="474279" y="2647140"/>
                  <a:pt x="476804" y="2638488"/>
                  <a:pt x="476444" y="2638259"/>
                </a:cubicBezTo>
                <a:cubicBezTo>
                  <a:pt x="431326" y="2612763"/>
                  <a:pt x="410211" y="2564956"/>
                  <a:pt x="403173" y="2507131"/>
                </a:cubicBezTo>
                <a:cubicBezTo>
                  <a:pt x="399563" y="2477310"/>
                  <a:pt x="383140" y="2467976"/>
                  <a:pt x="366897" y="2454316"/>
                </a:cubicBezTo>
                <a:cubicBezTo>
                  <a:pt x="310230" y="2405826"/>
                  <a:pt x="250314" y="2361890"/>
                  <a:pt x="203752" y="2295188"/>
                </a:cubicBezTo>
                <a:cubicBezTo>
                  <a:pt x="257532" y="2304066"/>
                  <a:pt x="300665" y="2347547"/>
                  <a:pt x="358597" y="2366215"/>
                </a:cubicBezTo>
                <a:cubicBezTo>
                  <a:pt x="312577" y="2292910"/>
                  <a:pt x="253020" y="2255803"/>
                  <a:pt x="198698" y="2211409"/>
                </a:cubicBezTo>
                <a:cubicBezTo>
                  <a:pt x="173974" y="2191149"/>
                  <a:pt x="151055" y="2165197"/>
                  <a:pt x="121097" y="2154269"/>
                </a:cubicBezTo>
                <a:cubicBezTo>
                  <a:pt x="110448" y="2150400"/>
                  <a:pt x="92943" y="2142204"/>
                  <a:pt x="101425" y="2120577"/>
                </a:cubicBezTo>
                <a:cubicBezTo>
                  <a:pt x="108643" y="2102593"/>
                  <a:pt x="122900" y="2108055"/>
                  <a:pt x="135895" y="2113292"/>
                </a:cubicBezTo>
                <a:cubicBezTo>
                  <a:pt x="167116" y="2126269"/>
                  <a:pt x="199421" y="2126495"/>
                  <a:pt x="241652" y="2126269"/>
                </a:cubicBezTo>
                <a:cubicBezTo>
                  <a:pt x="206279" y="2066851"/>
                  <a:pt x="141489" y="2084608"/>
                  <a:pt x="111170" y="2022231"/>
                </a:cubicBezTo>
                <a:cubicBezTo>
                  <a:pt x="149069" y="2011302"/>
                  <a:pt x="178305" y="2033841"/>
                  <a:pt x="208987" y="2038166"/>
                </a:cubicBezTo>
                <a:cubicBezTo>
                  <a:pt x="236777" y="2042036"/>
                  <a:pt x="243636" y="2031565"/>
                  <a:pt x="237139" y="1997188"/>
                </a:cubicBezTo>
                <a:cubicBezTo>
                  <a:pt x="227034" y="1943690"/>
                  <a:pt x="242193" y="1916371"/>
                  <a:pt x="282618" y="1930941"/>
                </a:cubicBezTo>
                <a:cubicBezTo>
                  <a:pt x="320155" y="1944601"/>
                  <a:pt x="324125" y="1924568"/>
                  <a:pt x="314019" y="1894062"/>
                </a:cubicBezTo>
                <a:cubicBezTo>
                  <a:pt x="299582" y="1849671"/>
                  <a:pt x="316004" y="1815295"/>
                  <a:pt x="327194" y="1777960"/>
                </a:cubicBezTo>
                <a:cubicBezTo>
                  <a:pt x="344339" y="1721045"/>
                  <a:pt x="337121" y="1693272"/>
                  <a:pt x="300123" y="1650929"/>
                </a:cubicBezTo>
                <a:cubicBezTo>
                  <a:pt x="279370" y="1627251"/>
                  <a:pt x="256992" y="1607219"/>
                  <a:pt x="226852" y="1586731"/>
                </a:cubicBezTo>
                <a:cubicBezTo>
                  <a:pt x="296334" y="1575576"/>
                  <a:pt x="223423" y="1538013"/>
                  <a:pt x="247968" y="1514564"/>
                </a:cubicBezTo>
                <a:cubicBezTo>
                  <a:pt x="297056" y="1505003"/>
                  <a:pt x="337121" y="1579673"/>
                  <a:pt x="403895" y="1558274"/>
                </a:cubicBezTo>
                <a:cubicBezTo>
                  <a:pt x="321420" y="1493619"/>
                  <a:pt x="230281" y="1472448"/>
                  <a:pt x="170546" y="1386396"/>
                </a:cubicBezTo>
                <a:cubicBezTo>
                  <a:pt x="184261" y="1366817"/>
                  <a:pt x="197977" y="1385030"/>
                  <a:pt x="209707" y="1377746"/>
                </a:cubicBezTo>
                <a:cubicBezTo>
                  <a:pt x="209346" y="1373192"/>
                  <a:pt x="210250" y="1366362"/>
                  <a:pt x="208083" y="1364314"/>
                </a:cubicBezTo>
                <a:cubicBezTo>
                  <a:pt x="163508" y="1317416"/>
                  <a:pt x="162784" y="1316279"/>
                  <a:pt x="210610" y="1281675"/>
                </a:cubicBezTo>
                <a:cubicBezTo>
                  <a:pt x="227394" y="1269609"/>
                  <a:pt x="225950" y="1258909"/>
                  <a:pt x="217108" y="1243657"/>
                </a:cubicBezTo>
                <a:cubicBezTo>
                  <a:pt x="210790" y="1232957"/>
                  <a:pt x="203211" y="1223395"/>
                  <a:pt x="206820" y="1199947"/>
                </a:cubicBezTo>
                <a:cubicBezTo>
                  <a:pt x="232988" y="1229998"/>
                  <a:pt x="359499" y="1220208"/>
                  <a:pt x="381877" y="1217021"/>
                </a:cubicBezTo>
                <a:cubicBezTo>
                  <a:pt x="406963" y="1213607"/>
                  <a:pt x="431688" y="1199037"/>
                  <a:pt x="458035" y="1207003"/>
                </a:cubicBezTo>
                <a:cubicBezTo>
                  <a:pt x="479150" y="1213381"/>
                  <a:pt x="576966" y="1275073"/>
                  <a:pt x="590863" y="1204273"/>
                </a:cubicBezTo>
                <a:cubicBezTo>
                  <a:pt x="591585" y="1200858"/>
                  <a:pt x="631107" y="1208826"/>
                  <a:pt x="652403" y="1212696"/>
                </a:cubicBezTo>
                <a:cubicBezTo>
                  <a:pt x="671172" y="1215883"/>
                  <a:pt x="692288" y="1229998"/>
                  <a:pt x="704920" y="1201769"/>
                </a:cubicBezTo>
                <a:cubicBezTo>
                  <a:pt x="712320" y="1185150"/>
                  <a:pt x="681820" y="1153051"/>
                  <a:pt x="654569" y="1150320"/>
                </a:cubicBezTo>
                <a:cubicBezTo>
                  <a:pt x="630926" y="1147814"/>
                  <a:pt x="606202" y="1144172"/>
                  <a:pt x="583643" y="1151001"/>
                </a:cubicBezTo>
                <a:cubicBezTo>
                  <a:pt x="555852" y="1159198"/>
                  <a:pt x="540873" y="1145995"/>
                  <a:pt x="533111" y="1117538"/>
                </a:cubicBezTo>
                <a:cubicBezTo>
                  <a:pt x="524450" y="1086122"/>
                  <a:pt x="507845" y="1071550"/>
                  <a:pt x="484926" y="1056980"/>
                </a:cubicBezTo>
                <a:cubicBezTo>
                  <a:pt x="429340" y="1021696"/>
                  <a:pt x="375921" y="980946"/>
                  <a:pt x="314922" y="960456"/>
                </a:cubicBezTo>
                <a:cubicBezTo>
                  <a:pt x="302830" y="956358"/>
                  <a:pt x="289476" y="950894"/>
                  <a:pt x="283881" y="923805"/>
                </a:cubicBezTo>
                <a:cubicBezTo>
                  <a:pt x="449013" y="964326"/>
                  <a:pt x="599526" y="1069958"/>
                  <a:pt x="769890" y="1063811"/>
                </a:cubicBezTo>
                <a:cubicBezTo>
                  <a:pt x="723329" y="1030346"/>
                  <a:pt x="669369" y="1028524"/>
                  <a:pt x="619738" y="1005076"/>
                </a:cubicBezTo>
                <a:cubicBezTo>
                  <a:pt x="654930" y="987546"/>
                  <a:pt x="687956" y="1005759"/>
                  <a:pt x="721344" y="1015777"/>
                </a:cubicBezTo>
                <a:cubicBezTo>
                  <a:pt x="749317" y="1023970"/>
                  <a:pt x="774583" y="1025337"/>
                  <a:pt x="777650" y="976393"/>
                </a:cubicBezTo>
                <a:cubicBezTo>
                  <a:pt x="776566" y="973205"/>
                  <a:pt x="776747" y="969107"/>
                  <a:pt x="776929" y="965238"/>
                </a:cubicBezTo>
                <a:cubicBezTo>
                  <a:pt x="767542" y="944976"/>
                  <a:pt x="752926" y="934504"/>
                  <a:pt x="735601" y="928584"/>
                </a:cubicBezTo>
                <a:cubicBezTo>
                  <a:pt x="725133" y="924942"/>
                  <a:pt x="711237" y="919478"/>
                  <a:pt x="711416" y="904909"/>
                </a:cubicBezTo>
                <a:cubicBezTo>
                  <a:pt x="711958" y="850955"/>
                  <a:pt x="678571" y="835246"/>
                  <a:pt x="645185" y="819539"/>
                </a:cubicBezTo>
                <a:cubicBezTo>
                  <a:pt x="663773" y="792676"/>
                  <a:pt x="678391" y="812481"/>
                  <a:pt x="692468" y="810433"/>
                </a:cubicBezTo>
                <a:cubicBezTo>
                  <a:pt x="701672" y="809067"/>
                  <a:pt x="709973" y="806563"/>
                  <a:pt x="709973" y="792676"/>
                </a:cubicBezTo>
                <a:cubicBezTo>
                  <a:pt x="710154" y="781065"/>
                  <a:pt x="705822" y="767861"/>
                  <a:pt x="696799" y="767635"/>
                </a:cubicBezTo>
                <a:cubicBezTo>
                  <a:pt x="640312" y="765585"/>
                  <a:pt x="609090" y="690914"/>
                  <a:pt x="550437" y="690687"/>
                </a:cubicBezTo>
                <a:cubicBezTo>
                  <a:pt x="515425" y="690687"/>
                  <a:pt x="568666" y="648572"/>
                  <a:pt x="539068" y="631042"/>
                </a:cubicBezTo>
                <a:cubicBezTo>
                  <a:pt x="532570" y="627171"/>
                  <a:pt x="556032" y="621254"/>
                  <a:pt x="566500" y="622164"/>
                </a:cubicBezTo>
                <a:cubicBezTo>
                  <a:pt x="576786" y="623074"/>
                  <a:pt x="585990" y="634229"/>
                  <a:pt x="598443" y="626261"/>
                </a:cubicBezTo>
                <a:cubicBezTo>
                  <a:pt x="605300" y="597806"/>
                  <a:pt x="587615" y="587332"/>
                  <a:pt x="572996" y="579365"/>
                </a:cubicBezTo>
                <a:cubicBezTo>
                  <a:pt x="539247" y="560925"/>
                  <a:pt x="506402" y="538615"/>
                  <a:pt x="469405" y="532013"/>
                </a:cubicBezTo>
                <a:cubicBezTo>
                  <a:pt x="456232" y="529737"/>
                  <a:pt x="488355" y="499231"/>
                  <a:pt x="494671" y="488532"/>
                </a:cubicBezTo>
                <a:cubicBezTo>
                  <a:pt x="345782" y="376071"/>
                  <a:pt x="166756" y="381762"/>
                  <a:pt x="0" y="290928"/>
                </a:cubicBezTo>
                <a:cubicBezTo>
                  <a:pt x="36817" y="273173"/>
                  <a:pt x="63887" y="286148"/>
                  <a:pt x="88973" y="288880"/>
                </a:cubicBezTo>
                <a:cubicBezTo>
                  <a:pt x="151595" y="295708"/>
                  <a:pt x="213498" y="309822"/>
                  <a:pt x="275940" y="318246"/>
                </a:cubicBezTo>
                <a:cubicBezTo>
                  <a:pt x="306620" y="322344"/>
                  <a:pt x="335134" y="337824"/>
                  <a:pt x="369424" y="313239"/>
                </a:cubicBezTo>
                <a:cubicBezTo>
                  <a:pt x="392343" y="296847"/>
                  <a:pt x="428980" y="314604"/>
                  <a:pt x="457133" y="329174"/>
                </a:cubicBezTo>
                <a:cubicBezTo>
                  <a:pt x="480414" y="341238"/>
                  <a:pt x="502612" y="344425"/>
                  <a:pt x="533474" y="329174"/>
                </a:cubicBezTo>
                <a:cubicBezTo>
                  <a:pt x="505501" y="319841"/>
                  <a:pt x="484023" y="311645"/>
                  <a:pt x="462006" y="305953"/>
                </a:cubicBezTo>
                <a:cubicBezTo>
                  <a:pt x="444501" y="301400"/>
                  <a:pt x="486189" y="282960"/>
                  <a:pt x="507484" y="285237"/>
                </a:cubicBezTo>
                <a:cubicBezTo>
                  <a:pt x="537263" y="288423"/>
                  <a:pt x="520479" y="276586"/>
                  <a:pt x="515425" y="260195"/>
                </a:cubicBezTo>
                <a:cubicBezTo>
                  <a:pt x="510012" y="242665"/>
                  <a:pt x="526074" y="237203"/>
                  <a:pt x="536180" y="240844"/>
                </a:cubicBezTo>
                <a:cubicBezTo>
                  <a:pt x="574980" y="255187"/>
                  <a:pt x="613602" y="229917"/>
                  <a:pt x="653668" y="250407"/>
                </a:cubicBezTo>
                <a:cubicBezTo>
                  <a:pt x="643561" y="199867"/>
                  <a:pt x="621723" y="177784"/>
                  <a:pt x="576064" y="170726"/>
                </a:cubicBezTo>
                <a:cubicBezTo>
                  <a:pt x="558919" y="167996"/>
                  <a:pt x="541053" y="172093"/>
                  <a:pt x="526254" y="157522"/>
                </a:cubicBezTo>
                <a:cubicBezTo>
                  <a:pt x="517771" y="149101"/>
                  <a:pt x="508207" y="139084"/>
                  <a:pt x="514884" y="123603"/>
                </a:cubicBezTo>
                <a:cubicBezTo>
                  <a:pt x="519577" y="112674"/>
                  <a:pt x="529684" y="112674"/>
                  <a:pt x="537985" y="116318"/>
                </a:cubicBezTo>
                <a:cubicBezTo>
                  <a:pt x="575162" y="132483"/>
                  <a:pt x="613963" y="138400"/>
                  <a:pt x="652764" y="144320"/>
                </a:cubicBezTo>
                <a:cubicBezTo>
                  <a:pt x="658720" y="145230"/>
                  <a:pt x="665397" y="148191"/>
                  <a:pt x="672075" y="133164"/>
                </a:cubicBezTo>
                <a:cubicBezTo>
                  <a:pt x="599526" y="108805"/>
                  <a:pt x="530585" y="74202"/>
                  <a:pt x="456051" y="60770"/>
                </a:cubicBezTo>
                <a:cubicBezTo>
                  <a:pt x="457133" y="54397"/>
                  <a:pt x="458215" y="48022"/>
                  <a:pt x="459299" y="41649"/>
                </a:cubicBezTo>
                <a:cubicBezTo>
                  <a:pt x="517591" y="50753"/>
                  <a:pt x="575884" y="59859"/>
                  <a:pt x="649515" y="71243"/>
                </a:cubicBezTo>
                <a:cubicBezTo>
                  <a:pt x="604218" y="35045"/>
                  <a:pt x="561446" y="47111"/>
                  <a:pt x="527879" y="15013"/>
                </a:cubicBezTo>
                <a:cubicBezTo>
                  <a:pt x="534195" y="2833"/>
                  <a:pt x="541820" y="-241"/>
                  <a:pt x="549716" y="15"/>
                </a:cubicBezTo>
                <a:close/>
              </a:path>
            </a:pathLst>
          </a:custGeom>
          <a:noFill/>
        </p:spPr>
      </p:pic>
      <p:pic>
        <p:nvPicPr>
          <p:cNvPr id="11" name="Picture 10">
            <a:extLst>
              <a:ext uri="{FF2B5EF4-FFF2-40B4-BE49-F238E27FC236}">
                <a16:creationId xmlns:a16="http://schemas.microsoft.com/office/drawing/2014/main" id="{5217198F-7526-8DDD-F513-8E891DF6A7A3}"/>
              </a:ext>
            </a:extLst>
          </p:cNvPr>
          <p:cNvPicPr>
            <a:picLocks noChangeAspect="1"/>
          </p:cNvPicPr>
          <p:nvPr/>
        </p:nvPicPr>
        <p:blipFill>
          <a:blip r:embed="rId3">
            <a:lum/>
            <a:alphaModFix/>
          </a:blip>
          <a:srcRect/>
          <a:stretch>
            <a:fillRect/>
          </a:stretch>
        </p:blipFill>
        <p:spPr>
          <a:xfrm>
            <a:off x="545838" y="2096133"/>
            <a:ext cx="2853832" cy="3651601"/>
          </a:xfrm>
          <a:prstGeom prst="rect">
            <a:avLst/>
          </a:prstGeom>
          <a:noFill/>
          <a:ln>
            <a:solidFill>
              <a:schemeClr val="tx1"/>
            </a:solidFill>
          </a:ln>
        </p:spPr>
      </p:pic>
      <p:pic>
        <p:nvPicPr>
          <p:cNvPr id="3" name="Picture 2">
            <a:extLst>
              <a:ext uri="{FF2B5EF4-FFF2-40B4-BE49-F238E27FC236}">
                <a16:creationId xmlns:a16="http://schemas.microsoft.com/office/drawing/2014/main" id="{5B95BC85-CB58-82BD-893C-F64001B5F40B}"/>
              </a:ext>
            </a:extLst>
          </p:cNvPr>
          <p:cNvPicPr>
            <a:picLocks noChangeAspect="1"/>
          </p:cNvPicPr>
          <p:nvPr/>
        </p:nvPicPr>
        <p:blipFill>
          <a:blip r:embed="rId4">
            <a:lum/>
            <a:alphaModFix/>
          </a:blip>
          <a:srcRect/>
          <a:stretch>
            <a:fillRect/>
          </a:stretch>
        </p:blipFill>
        <p:spPr>
          <a:xfrm>
            <a:off x="3911984" y="3243487"/>
            <a:ext cx="4687960" cy="2879126"/>
          </a:xfrm>
          <a:prstGeom prst="rect">
            <a:avLst/>
          </a:prstGeom>
          <a:noFill/>
          <a:ln>
            <a:solidFill>
              <a:schemeClr val="tx1"/>
            </a:solidFill>
          </a:ln>
        </p:spPr>
      </p:pic>
    </p:spTree>
    <p:extLst>
      <p:ext uri="{BB962C8B-B14F-4D97-AF65-F5344CB8AC3E}">
        <p14:creationId xmlns:p14="http://schemas.microsoft.com/office/powerpoint/2010/main" val="3919742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 22" descr="kat_5_drills1.jpg">
            <a:extLst>
              <a:ext uri="{FF2B5EF4-FFF2-40B4-BE49-F238E27FC236}">
                <a16:creationId xmlns:a16="http://schemas.microsoft.com/office/drawing/2014/main" id="{F55A9CF9-D7AF-BD49-78B9-CF79C1041CB5}"/>
              </a:ext>
            </a:extLst>
          </p:cNvPr>
          <p:cNvPicPr>
            <a:picLocks noChangeAspect="1"/>
          </p:cNvPicPr>
          <p:nvPr/>
        </p:nvPicPr>
        <p:blipFill>
          <a:blip r:embed="rId2" cstate="print"/>
          <a:srcRect l="49642" t="5727" r="40289" b="8590"/>
          <a:stretch>
            <a:fillRect/>
          </a:stretch>
        </p:blipFill>
        <p:spPr>
          <a:xfrm>
            <a:off x="7104682" y="1167199"/>
            <a:ext cx="1001949" cy="2154597"/>
          </a:xfrm>
          <a:prstGeom prst="rect">
            <a:avLst/>
          </a:prstGeom>
        </p:spPr>
      </p:pic>
      <p:sp>
        <p:nvSpPr>
          <p:cNvPr id="2" name="Slide Number Placeholder 1">
            <a:extLst>
              <a:ext uri="{FF2B5EF4-FFF2-40B4-BE49-F238E27FC236}">
                <a16:creationId xmlns:a16="http://schemas.microsoft.com/office/drawing/2014/main" id="{E41D762D-7CEA-770D-DBD5-587D5CEEE2BD}"/>
              </a:ext>
            </a:extLst>
          </p:cNvPr>
          <p:cNvSpPr>
            <a:spLocks noGrp="1"/>
          </p:cNvSpPr>
          <p:nvPr>
            <p:ph type="sldNum" sz="quarter" idx="12"/>
          </p:nvPr>
        </p:nvSpPr>
        <p:spPr>
          <a:xfrm>
            <a:off x="8673468" y="6364976"/>
            <a:ext cx="2743200" cy="365125"/>
          </a:xfrm>
        </p:spPr>
        <p:txBody>
          <a:bodyPr/>
          <a:lstStyle/>
          <a:p>
            <a:fld id="{270D5762-9FA2-4D88-B8FF-9E302EEF6FFE}" type="slidenum">
              <a:rPr lang="fr-CH" smtClean="0"/>
              <a:t>5</a:t>
            </a:fld>
            <a:endParaRPr lang="fr-CH" dirty="0"/>
          </a:p>
        </p:txBody>
      </p:sp>
      <p:sp>
        <p:nvSpPr>
          <p:cNvPr id="3" name="TextBox 2">
            <a:extLst>
              <a:ext uri="{FF2B5EF4-FFF2-40B4-BE49-F238E27FC236}">
                <a16:creationId xmlns:a16="http://schemas.microsoft.com/office/drawing/2014/main" id="{BA8D4CE4-4BEC-3008-9026-F5B7C986E2A1}"/>
              </a:ext>
            </a:extLst>
          </p:cNvPr>
          <p:cNvSpPr txBox="1"/>
          <p:nvPr/>
        </p:nvSpPr>
        <p:spPr>
          <a:xfrm>
            <a:off x="287642" y="1156455"/>
            <a:ext cx="4209807" cy="1754326"/>
          </a:xfrm>
          <a:prstGeom prst="rect">
            <a:avLst/>
          </a:prstGeom>
          <a:noFill/>
          <a:ln>
            <a:solidFill>
              <a:schemeClr val="tx1"/>
            </a:solidFill>
          </a:ln>
        </p:spPr>
        <p:txBody>
          <a:bodyPr wrap="none" rtlCol="0">
            <a:spAutoFit/>
          </a:bodyPr>
          <a:lstStyle/>
          <a:p>
            <a:endParaRPr lang="en-US" dirty="0">
              <a:latin typeface="Comic Sans MS" panose="030F0702030302020204" pitchFamily="66" charset="0"/>
            </a:endParaRPr>
          </a:p>
          <a:p>
            <a:r>
              <a:rPr lang="en-US" dirty="0">
                <a:latin typeface="Comic Sans MS" panose="030F0702030302020204" pitchFamily="66" charset="0"/>
              </a:rPr>
              <a:t>Mechanical Drilling : FR4, PMMA etc..</a:t>
            </a:r>
          </a:p>
          <a:p>
            <a:r>
              <a:rPr lang="en-US" dirty="0">
                <a:latin typeface="Comic Sans MS" panose="030F0702030302020204" pitchFamily="66" charset="0"/>
              </a:rPr>
              <a:t>More recently: </a:t>
            </a:r>
          </a:p>
          <a:p>
            <a:r>
              <a:rPr lang="en-US" dirty="0">
                <a:latin typeface="Comic Sans MS" panose="030F0702030302020204" pitchFamily="66" charset="0"/>
              </a:rPr>
              <a:t>	Multi electrode THGEM</a:t>
            </a:r>
          </a:p>
          <a:p>
            <a:r>
              <a:rPr lang="en-US" dirty="0">
                <a:latin typeface="Comic Sans MS" panose="030F0702030302020204" pitchFamily="66" charset="0"/>
              </a:rPr>
              <a:t>	Sand blasting on glass</a:t>
            </a:r>
          </a:p>
          <a:p>
            <a:r>
              <a:rPr lang="en-US" dirty="0">
                <a:latin typeface="Comic Sans MS" panose="030F0702030302020204" pitchFamily="66" charset="0"/>
              </a:rPr>
              <a:t>	Photo imaged glass</a:t>
            </a:r>
            <a:endParaRPr lang="en-GB" dirty="0">
              <a:latin typeface="Comic Sans MS" panose="030F0702030302020204" pitchFamily="66" charset="0"/>
            </a:endParaRPr>
          </a:p>
        </p:txBody>
      </p:sp>
      <p:grpSp>
        <p:nvGrpSpPr>
          <p:cNvPr id="7" name="Groupe 17">
            <a:extLst>
              <a:ext uri="{FF2B5EF4-FFF2-40B4-BE49-F238E27FC236}">
                <a16:creationId xmlns:a16="http://schemas.microsoft.com/office/drawing/2014/main" id="{CE69040D-C3C8-B0CA-8A3D-58E21904ED00}"/>
              </a:ext>
            </a:extLst>
          </p:cNvPr>
          <p:cNvGrpSpPr/>
          <p:nvPr/>
        </p:nvGrpSpPr>
        <p:grpSpPr>
          <a:xfrm>
            <a:off x="6556486" y="1455231"/>
            <a:ext cx="792088" cy="936104"/>
            <a:chOff x="5940152" y="332656"/>
            <a:chExt cx="2088232" cy="936104"/>
          </a:xfrm>
        </p:grpSpPr>
        <p:sp>
          <p:nvSpPr>
            <p:cNvPr id="8" name="Rectangle 7">
              <a:extLst>
                <a:ext uri="{FF2B5EF4-FFF2-40B4-BE49-F238E27FC236}">
                  <a16:creationId xmlns:a16="http://schemas.microsoft.com/office/drawing/2014/main" id="{F63FC9E9-5FFC-9D79-A83C-C9CF9CE8219C}"/>
                </a:ext>
              </a:extLst>
            </p:cNvPr>
            <p:cNvSpPr/>
            <p:nvPr/>
          </p:nvSpPr>
          <p:spPr>
            <a:xfrm>
              <a:off x="5940152" y="332656"/>
              <a:ext cx="2088232" cy="7200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a:extLst>
                <a:ext uri="{FF2B5EF4-FFF2-40B4-BE49-F238E27FC236}">
                  <a16:creationId xmlns:a16="http://schemas.microsoft.com/office/drawing/2014/main" id="{22FB0D94-C12E-D4D3-3717-6DAB3F1B1775}"/>
                </a:ext>
              </a:extLst>
            </p:cNvPr>
            <p:cNvSpPr/>
            <p:nvPr/>
          </p:nvSpPr>
          <p:spPr>
            <a:xfrm>
              <a:off x="5940152" y="1196752"/>
              <a:ext cx="2088232" cy="7200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a:extLst>
                <a:ext uri="{FF2B5EF4-FFF2-40B4-BE49-F238E27FC236}">
                  <a16:creationId xmlns:a16="http://schemas.microsoft.com/office/drawing/2014/main" id="{EE23CB84-748A-638F-8B40-D3A06A6C1C06}"/>
                </a:ext>
              </a:extLst>
            </p:cNvPr>
            <p:cNvSpPr/>
            <p:nvPr/>
          </p:nvSpPr>
          <p:spPr>
            <a:xfrm>
              <a:off x="5940152" y="404664"/>
              <a:ext cx="2088232" cy="79208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2" name="Groupe 18">
            <a:extLst>
              <a:ext uri="{FF2B5EF4-FFF2-40B4-BE49-F238E27FC236}">
                <a16:creationId xmlns:a16="http://schemas.microsoft.com/office/drawing/2014/main" id="{2582981B-D815-964F-3E47-9D3B23CB712F}"/>
              </a:ext>
            </a:extLst>
          </p:cNvPr>
          <p:cNvGrpSpPr/>
          <p:nvPr/>
        </p:nvGrpSpPr>
        <p:grpSpPr>
          <a:xfrm>
            <a:off x="7996646" y="1455231"/>
            <a:ext cx="792088" cy="936104"/>
            <a:chOff x="5940152" y="332656"/>
            <a:chExt cx="2088232" cy="936104"/>
          </a:xfrm>
        </p:grpSpPr>
        <p:sp>
          <p:nvSpPr>
            <p:cNvPr id="13" name="Rectangle 12">
              <a:extLst>
                <a:ext uri="{FF2B5EF4-FFF2-40B4-BE49-F238E27FC236}">
                  <a16:creationId xmlns:a16="http://schemas.microsoft.com/office/drawing/2014/main" id="{75A755ED-72F0-5000-9043-18C8DC29E6FA}"/>
                </a:ext>
              </a:extLst>
            </p:cNvPr>
            <p:cNvSpPr/>
            <p:nvPr/>
          </p:nvSpPr>
          <p:spPr>
            <a:xfrm>
              <a:off x="5940152" y="332656"/>
              <a:ext cx="2088232" cy="7200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11AC7DFC-FCC2-E672-0D31-19B8E6AC5B8B}"/>
                </a:ext>
              </a:extLst>
            </p:cNvPr>
            <p:cNvSpPr/>
            <p:nvPr/>
          </p:nvSpPr>
          <p:spPr>
            <a:xfrm>
              <a:off x="5940152" y="1196752"/>
              <a:ext cx="2088232" cy="7200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a:extLst>
                <a:ext uri="{FF2B5EF4-FFF2-40B4-BE49-F238E27FC236}">
                  <a16:creationId xmlns:a16="http://schemas.microsoft.com/office/drawing/2014/main" id="{4F266C40-37D7-0F3E-2EBD-085410857C0E}"/>
                </a:ext>
              </a:extLst>
            </p:cNvPr>
            <p:cNvSpPr/>
            <p:nvPr/>
          </p:nvSpPr>
          <p:spPr>
            <a:xfrm>
              <a:off x="5940152" y="404664"/>
              <a:ext cx="2088232" cy="79208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19" name="Picture 18">
            <a:extLst>
              <a:ext uri="{FF2B5EF4-FFF2-40B4-BE49-F238E27FC236}">
                <a16:creationId xmlns:a16="http://schemas.microsoft.com/office/drawing/2014/main" id="{7277BC37-5307-4FE6-25FB-383E760230E6}"/>
              </a:ext>
            </a:extLst>
          </p:cNvPr>
          <p:cNvPicPr>
            <a:picLocks noChangeAspect="1"/>
          </p:cNvPicPr>
          <p:nvPr/>
        </p:nvPicPr>
        <p:blipFill>
          <a:blip r:embed="rId3">
            <a:lum/>
            <a:alphaModFix/>
          </a:blip>
          <a:srcRect/>
          <a:stretch>
            <a:fillRect/>
          </a:stretch>
        </p:blipFill>
        <p:spPr>
          <a:xfrm>
            <a:off x="681578" y="3354890"/>
            <a:ext cx="2770811" cy="1970150"/>
          </a:xfrm>
          <a:prstGeom prst="rect">
            <a:avLst/>
          </a:prstGeom>
          <a:noFill/>
          <a:ln>
            <a:noFill/>
          </a:ln>
        </p:spPr>
      </p:pic>
      <p:grpSp>
        <p:nvGrpSpPr>
          <p:cNvPr id="21" name="Groupe 18">
            <a:extLst>
              <a:ext uri="{FF2B5EF4-FFF2-40B4-BE49-F238E27FC236}">
                <a16:creationId xmlns:a16="http://schemas.microsoft.com/office/drawing/2014/main" id="{3066897E-19CB-3137-8F5D-AAF48F2C2E1A}"/>
              </a:ext>
            </a:extLst>
          </p:cNvPr>
          <p:cNvGrpSpPr/>
          <p:nvPr/>
        </p:nvGrpSpPr>
        <p:grpSpPr>
          <a:xfrm>
            <a:off x="9407611" y="1455231"/>
            <a:ext cx="792088" cy="936104"/>
            <a:chOff x="5940152" y="332656"/>
            <a:chExt cx="2088232" cy="936104"/>
          </a:xfrm>
        </p:grpSpPr>
        <p:sp>
          <p:nvSpPr>
            <p:cNvPr id="22" name="Rectangle 21">
              <a:extLst>
                <a:ext uri="{FF2B5EF4-FFF2-40B4-BE49-F238E27FC236}">
                  <a16:creationId xmlns:a16="http://schemas.microsoft.com/office/drawing/2014/main" id="{22EE5CBE-8F4D-B883-B579-4B440036473A}"/>
                </a:ext>
              </a:extLst>
            </p:cNvPr>
            <p:cNvSpPr/>
            <p:nvPr/>
          </p:nvSpPr>
          <p:spPr>
            <a:xfrm>
              <a:off x="5940152" y="332656"/>
              <a:ext cx="2088232" cy="7200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a:extLst>
                <a:ext uri="{FF2B5EF4-FFF2-40B4-BE49-F238E27FC236}">
                  <a16:creationId xmlns:a16="http://schemas.microsoft.com/office/drawing/2014/main" id="{5F4FC4D8-0287-42CA-3952-18A44F895DDF}"/>
                </a:ext>
              </a:extLst>
            </p:cNvPr>
            <p:cNvSpPr/>
            <p:nvPr/>
          </p:nvSpPr>
          <p:spPr>
            <a:xfrm>
              <a:off x="5940152" y="1196752"/>
              <a:ext cx="2088232" cy="7200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a:extLst>
                <a:ext uri="{FF2B5EF4-FFF2-40B4-BE49-F238E27FC236}">
                  <a16:creationId xmlns:a16="http://schemas.microsoft.com/office/drawing/2014/main" id="{8410603A-DFBB-D68D-9922-8E06433CC5DF}"/>
                </a:ext>
              </a:extLst>
            </p:cNvPr>
            <p:cNvSpPr/>
            <p:nvPr/>
          </p:nvSpPr>
          <p:spPr>
            <a:xfrm>
              <a:off x="5940152" y="404664"/>
              <a:ext cx="2088232" cy="79208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latin typeface="Comic Sans MS" panose="030F0702030302020204" pitchFamily="66" charset="0"/>
                </a:rPr>
                <a:t>PCB</a:t>
              </a:r>
            </a:p>
          </p:txBody>
        </p:sp>
      </p:grpSp>
      <p:grpSp>
        <p:nvGrpSpPr>
          <p:cNvPr id="26" name="Groupe 17">
            <a:extLst>
              <a:ext uri="{FF2B5EF4-FFF2-40B4-BE49-F238E27FC236}">
                <a16:creationId xmlns:a16="http://schemas.microsoft.com/office/drawing/2014/main" id="{C2CF3032-1F62-7F64-5B88-881DA79C2A47}"/>
              </a:ext>
            </a:extLst>
          </p:cNvPr>
          <p:cNvGrpSpPr/>
          <p:nvPr/>
        </p:nvGrpSpPr>
        <p:grpSpPr>
          <a:xfrm>
            <a:off x="5145521" y="1455231"/>
            <a:ext cx="792088" cy="936104"/>
            <a:chOff x="5940152" y="332656"/>
            <a:chExt cx="2088232" cy="936104"/>
          </a:xfrm>
        </p:grpSpPr>
        <p:sp>
          <p:nvSpPr>
            <p:cNvPr id="27" name="Rectangle 26">
              <a:extLst>
                <a:ext uri="{FF2B5EF4-FFF2-40B4-BE49-F238E27FC236}">
                  <a16:creationId xmlns:a16="http://schemas.microsoft.com/office/drawing/2014/main" id="{4C67C248-5705-FD5F-98D7-DEE8F1681B14}"/>
                </a:ext>
              </a:extLst>
            </p:cNvPr>
            <p:cNvSpPr/>
            <p:nvPr/>
          </p:nvSpPr>
          <p:spPr>
            <a:xfrm>
              <a:off x="5940152" y="332656"/>
              <a:ext cx="2088232" cy="7200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27">
              <a:extLst>
                <a:ext uri="{FF2B5EF4-FFF2-40B4-BE49-F238E27FC236}">
                  <a16:creationId xmlns:a16="http://schemas.microsoft.com/office/drawing/2014/main" id="{5DC847B9-4BA4-B5F7-97A6-29C0E39CEA57}"/>
                </a:ext>
              </a:extLst>
            </p:cNvPr>
            <p:cNvSpPr/>
            <p:nvPr/>
          </p:nvSpPr>
          <p:spPr>
            <a:xfrm>
              <a:off x="5940152" y="1196752"/>
              <a:ext cx="2088232" cy="7200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28">
              <a:extLst>
                <a:ext uri="{FF2B5EF4-FFF2-40B4-BE49-F238E27FC236}">
                  <a16:creationId xmlns:a16="http://schemas.microsoft.com/office/drawing/2014/main" id="{9391A823-3CFC-C2C0-B964-EC585E6B3B49}"/>
                </a:ext>
              </a:extLst>
            </p:cNvPr>
            <p:cNvSpPr/>
            <p:nvPr/>
          </p:nvSpPr>
          <p:spPr>
            <a:xfrm>
              <a:off x="5940152" y="404664"/>
              <a:ext cx="2088232" cy="79208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0" name="Title 1">
            <a:extLst>
              <a:ext uri="{FF2B5EF4-FFF2-40B4-BE49-F238E27FC236}">
                <a16:creationId xmlns:a16="http://schemas.microsoft.com/office/drawing/2014/main" id="{24BFCA43-94CF-133C-ACEC-C0699EAC9057}"/>
              </a:ext>
            </a:extLst>
          </p:cNvPr>
          <p:cNvSpPr txBox="1">
            <a:spLocks/>
          </p:cNvSpPr>
          <p:nvPr/>
        </p:nvSpPr>
        <p:spPr>
          <a:xfrm>
            <a:off x="2488651" y="61056"/>
            <a:ext cx="7214697" cy="850900"/>
          </a:xfrm>
          <a:prstGeom prst="rect">
            <a:avLst/>
          </a:prstGeom>
        </p:spPr>
        <p:txBody>
          <a:bodyPr vert="horz" lIns="91440" tIns="45720" rIns="91440" bIns="45720" rtlCol="0" anchor="ctr">
            <a:normAutofit fontScale="92500" lnSpcReduction="10000"/>
          </a:bodyPr>
          <a:lstStyle>
            <a:defPPr lvl="0">
              <a:buSzPct val="45000"/>
              <a:buFont typeface="StarSymbol"/>
              <a:buNone/>
              <a:defRPr/>
            </a:defPPr>
            <a:lvl1pPr lvl="0" algn="l" defTabSz="914400" rtl="0" eaLnBrk="1" latinLnBrk="0" hangingPunct="1">
              <a:lnSpc>
                <a:spcPct val="90000"/>
              </a:lnSpc>
              <a:spcBef>
                <a:spcPct val="0"/>
              </a:spcBef>
              <a:buSzPct val="45000"/>
              <a:buFont typeface="StarSymbol"/>
              <a:buChar char="●"/>
              <a:defRPr sz="4400" kern="1200">
                <a:solidFill>
                  <a:schemeClr val="tx1"/>
                </a:solidFill>
                <a:latin typeface="+mj-lt"/>
                <a:ea typeface="+mj-ea"/>
                <a:cs typeface="+mj-cs"/>
              </a:defRPr>
            </a:lvl1pPr>
            <a:lvl2pPr lvl="1">
              <a:buSzPct val="45000"/>
              <a:buFont typeface="StarSymbol"/>
              <a:buChar char="●"/>
              <a:defRPr/>
            </a:lvl2pPr>
            <a:lvl3pPr lvl="2">
              <a:buSzPct val="45000"/>
              <a:buFont typeface="StarSymbol"/>
              <a:buChar char="●"/>
              <a:defRPr/>
            </a:lvl3pPr>
            <a:lvl4pPr lvl="3">
              <a:buSzPct val="45000"/>
              <a:buFont typeface="StarSymbol"/>
              <a:buChar char="●"/>
              <a:defRPr/>
            </a:lvl4pPr>
            <a:lvl5pPr lvl="4">
              <a:buSzPct val="45000"/>
              <a:buFont typeface="StarSymbol"/>
              <a:buChar char="●"/>
              <a:defRPr/>
            </a:lvl5pPr>
            <a:lvl6pPr lvl="5">
              <a:buSzPct val="45000"/>
              <a:buFont typeface="StarSymbol"/>
              <a:buChar char="●"/>
              <a:defRPr/>
            </a:lvl6pPr>
            <a:lvl7pPr lvl="6">
              <a:buSzPct val="45000"/>
              <a:buFont typeface="StarSymbol"/>
              <a:buChar char="●"/>
              <a:defRPr/>
            </a:lvl7pPr>
            <a:lvl8pPr lvl="7">
              <a:buSzPct val="45000"/>
              <a:buFont typeface="StarSymbol"/>
              <a:buChar char="●"/>
              <a:defRPr/>
            </a:lvl8pPr>
            <a:lvl9pPr lvl="8">
              <a:buSzPct val="45000"/>
              <a:buFont typeface="StarSymbol"/>
              <a:buChar char="●"/>
              <a:defRPr/>
            </a:lvl9pPr>
          </a:lstStyle>
          <a:p>
            <a:pPr algn="ctr">
              <a:buFont typeface="StarSymbol"/>
              <a:buNone/>
            </a:pPr>
            <a:r>
              <a:rPr lang="en-GB" sz="3200" dirty="0">
                <a:solidFill>
                  <a:srgbClr val="00B0F0"/>
                </a:solidFill>
                <a:latin typeface="Comic Sans MS" panose="030F0702030302020204" pitchFamily="66" charset="0"/>
              </a:rPr>
              <a:t>1998</a:t>
            </a:r>
            <a:r>
              <a:rPr lang="en-GB" sz="3200" dirty="0">
                <a:solidFill>
                  <a:srgbClr val="00B0F0"/>
                </a:solidFill>
                <a:latin typeface="Comic Sans MS" panose="030F0702030302020204" pitchFamily="66" charset="0"/>
                <a:sym typeface="Wingdings" panose="05000000000000000000" pitchFamily="2" charset="2"/>
              </a:rPr>
              <a:t></a:t>
            </a:r>
            <a:r>
              <a:rPr lang="en-GB" sz="3200" dirty="0">
                <a:solidFill>
                  <a:srgbClr val="00B0F0"/>
                </a:solidFill>
                <a:latin typeface="Comic Sans MS" panose="030F0702030302020204" pitchFamily="66" charset="0"/>
              </a:rPr>
              <a:t>first LEM or THGEM </a:t>
            </a:r>
          </a:p>
          <a:p>
            <a:pPr algn="ctr">
              <a:buFont typeface="StarSymbol"/>
              <a:buNone/>
            </a:pPr>
            <a:r>
              <a:rPr lang="en-GB" sz="3200" dirty="0">
                <a:solidFill>
                  <a:srgbClr val="00B0F0"/>
                </a:solidFill>
                <a:latin typeface="Comic Sans MS" panose="030F0702030302020204" pitchFamily="66" charset="0"/>
                <a:sym typeface="Wingdings" panose="05000000000000000000" pitchFamily="2" charset="2"/>
              </a:rPr>
              <a:t>(Pio </a:t>
            </a:r>
            <a:r>
              <a:rPr lang="en-GB" sz="3200" dirty="0" err="1">
                <a:solidFill>
                  <a:srgbClr val="00B0F0"/>
                </a:solidFill>
                <a:latin typeface="Comic Sans MS" panose="030F0702030302020204" pitchFamily="66" charset="0"/>
                <a:sym typeface="Wingdings" panose="05000000000000000000" pitchFamily="2" charset="2"/>
              </a:rPr>
              <a:t>Picchi</a:t>
            </a:r>
            <a:r>
              <a:rPr lang="en-GB" sz="3200" dirty="0">
                <a:solidFill>
                  <a:srgbClr val="00B0F0"/>
                </a:solidFill>
                <a:latin typeface="Comic Sans MS" panose="030F0702030302020204" pitchFamily="66" charset="0"/>
                <a:sym typeface="Wingdings" panose="05000000000000000000" pitchFamily="2" charset="2"/>
              </a:rPr>
              <a:t> and his team)</a:t>
            </a:r>
            <a:endParaRPr lang="en-GB" sz="3200" dirty="0">
              <a:solidFill>
                <a:srgbClr val="00B0F0"/>
              </a:solidFill>
              <a:latin typeface="Comic Sans MS" panose="030F0702030302020204" pitchFamily="66" charset="0"/>
            </a:endParaRPr>
          </a:p>
        </p:txBody>
      </p:sp>
      <p:pic>
        <p:nvPicPr>
          <p:cNvPr id="4" name="Picture 3" descr="DSCN2557.JPG">
            <a:extLst>
              <a:ext uri="{FF2B5EF4-FFF2-40B4-BE49-F238E27FC236}">
                <a16:creationId xmlns:a16="http://schemas.microsoft.com/office/drawing/2014/main" id="{D6B18A7A-9613-4EA2-8A1F-075FA968F75D}"/>
              </a:ext>
            </a:extLst>
          </p:cNvPr>
          <p:cNvPicPr>
            <a:picLocks noChangeAspect="1"/>
          </p:cNvPicPr>
          <p:nvPr/>
        </p:nvPicPr>
        <p:blipFill>
          <a:blip r:embed="rId4" cstate="print"/>
          <a:stretch>
            <a:fillRect/>
          </a:stretch>
        </p:blipFill>
        <p:spPr>
          <a:xfrm rot="16200000">
            <a:off x="9098513" y="3920865"/>
            <a:ext cx="1970150" cy="1526714"/>
          </a:xfrm>
          <a:prstGeom prst="rect">
            <a:avLst/>
          </a:prstGeom>
        </p:spPr>
      </p:pic>
      <p:pic>
        <p:nvPicPr>
          <p:cNvPr id="5" name="Picture 45" descr="IMG_3145">
            <a:extLst>
              <a:ext uri="{FF2B5EF4-FFF2-40B4-BE49-F238E27FC236}">
                <a16:creationId xmlns:a16="http://schemas.microsoft.com/office/drawing/2014/main" id="{4B748D75-4D41-A2D4-45D5-D0347E81980F}"/>
              </a:ext>
            </a:extLst>
          </p:cNvPr>
          <p:cNvPicPr>
            <a:picLocks noChangeAspect="1" noChangeArrowheads="1"/>
          </p:cNvPicPr>
          <p:nvPr/>
        </p:nvPicPr>
        <p:blipFill>
          <a:blip r:embed="rId5" cstate="print"/>
          <a:srcRect l="8842" r="2211"/>
          <a:stretch>
            <a:fillRect/>
          </a:stretch>
        </p:blipFill>
        <p:spPr bwMode="auto">
          <a:xfrm>
            <a:off x="4134492" y="3930955"/>
            <a:ext cx="2022058" cy="1728192"/>
          </a:xfrm>
          <a:prstGeom prst="rect">
            <a:avLst/>
          </a:prstGeom>
          <a:noFill/>
          <a:ln w="9525">
            <a:noFill/>
            <a:miter lim="800000"/>
            <a:headEnd/>
            <a:tailEnd/>
          </a:ln>
        </p:spPr>
      </p:pic>
      <p:pic>
        <p:nvPicPr>
          <p:cNvPr id="6" name="Picture 4" descr="P1010005">
            <a:extLst>
              <a:ext uri="{FF2B5EF4-FFF2-40B4-BE49-F238E27FC236}">
                <a16:creationId xmlns:a16="http://schemas.microsoft.com/office/drawing/2014/main" id="{3E4F4EEE-6D65-A8EB-BAC8-D0FC3EEE9956}"/>
              </a:ext>
            </a:extLst>
          </p:cNvPr>
          <p:cNvPicPr>
            <a:picLocks noChangeAspect="1" noChangeArrowheads="1"/>
          </p:cNvPicPr>
          <p:nvPr/>
        </p:nvPicPr>
        <p:blipFill>
          <a:blip r:embed="rId6" cstate="print"/>
          <a:srcRect/>
          <a:stretch>
            <a:fillRect/>
          </a:stretch>
        </p:blipFill>
        <p:spPr>
          <a:xfrm>
            <a:off x="6617486" y="3930955"/>
            <a:ext cx="2171248" cy="1728192"/>
          </a:xfrm>
          <a:prstGeom prst="rect">
            <a:avLst/>
          </a:prstGeom>
          <a:noFill/>
        </p:spPr>
      </p:pic>
      <p:sp>
        <p:nvSpPr>
          <p:cNvPr id="11" name="TextBox 10">
            <a:extLst>
              <a:ext uri="{FF2B5EF4-FFF2-40B4-BE49-F238E27FC236}">
                <a16:creationId xmlns:a16="http://schemas.microsoft.com/office/drawing/2014/main" id="{71DE9E23-49D7-A01C-7E1B-7293AC0AE764}"/>
              </a:ext>
            </a:extLst>
          </p:cNvPr>
          <p:cNvSpPr txBox="1"/>
          <p:nvPr/>
        </p:nvSpPr>
        <p:spPr>
          <a:xfrm>
            <a:off x="4248557" y="5768502"/>
            <a:ext cx="1861407" cy="1107996"/>
          </a:xfrm>
          <a:prstGeom prst="rect">
            <a:avLst/>
          </a:prstGeom>
          <a:noFill/>
        </p:spPr>
        <p:txBody>
          <a:bodyPr wrap="none" rtlCol="0">
            <a:spAutoFit/>
          </a:bodyPr>
          <a:lstStyle/>
          <a:p>
            <a:r>
              <a:rPr lang="en-US" sz="1600" dirty="0" err="1">
                <a:latin typeface="Comic Sans MS" panose="030F0702030302020204" pitchFamily="66" charset="0"/>
              </a:rPr>
              <a:t>Eltos</a:t>
            </a:r>
            <a:r>
              <a:rPr lang="en-US" sz="1600" dirty="0">
                <a:latin typeface="Comic Sans MS" panose="030F0702030302020204" pitchFamily="66" charset="0"/>
              </a:rPr>
              <a:t> (IT)</a:t>
            </a:r>
          </a:p>
          <a:p>
            <a:r>
              <a:rPr lang="en-US" sz="1600" dirty="0">
                <a:latin typeface="Comic Sans MS" panose="030F0702030302020204" pitchFamily="66" charset="0"/>
              </a:rPr>
              <a:t>Hold by </a:t>
            </a:r>
          </a:p>
          <a:p>
            <a:r>
              <a:rPr lang="en-US" sz="1600" dirty="0">
                <a:latin typeface="Comic Sans MS" panose="030F0702030302020204" pitchFamily="66" charset="0"/>
              </a:rPr>
              <a:t>Fulvio Tessarotto</a:t>
            </a:r>
          </a:p>
          <a:p>
            <a:endParaRPr lang="en-GB" dirty="0"/>
          </a:p>
        </p:txBody>
      </p:sp>
      <p:sp>
        <p:nvSpPr>
          <p:cNvPr id="20" name="TextBox 19">
            <a:extLst>
              <a:ext uri="{FF2B5EF4-FFF2-40B4-BE49-F238E27FC236}">
                <a16:creationId xmlns:a16="http://schemas.microsoft.com/office/drawing/2014/main" id="{5D8C2977-3A84-D52A-5052-FA104221AF90}"/>
              </a:ext>
            </a:extLst>
          </p:cNvPr>
          <p:cNvSpPr txBox="1"/>
          <p:nvPr/>
        </p:nvSpPr>
        <p:spPr>
          <a:xfrm>
            <a:off x="6671930" y="5768502"/>
            <a:ext cx="2239716" cy="830997"/>
          </a:xfrm>
          <a:prstGeom prst="rect">
            <a:avLst/>
          </a:prstGeom>
          <a:noFill/>
        </p:spPr>
        <p:txBody>
          <a:bodyPr wrap="none" rtlCol="0">
            <a:spAutoFit/>
          </a:bodyPr>
          <a:lstStyle/>
          <a:p>
            <a:r>
              <a:rPr lang="en-US" sz="1600" dirty="0">
                <a:latin typeface="Comic Sans MS" panose="030F0702030302020204" pitchFamily="66" charset="0"/>
              </a:rPr>
              <a:t>Print electronics (IS)</a:t>
            </a:r>
          </a:p>
          <a:p>
            <a:r>
              <a:rPr lang="en-US" sz="1600" dirty="0">
                <a:latin typeface="Comic Sans MS" panose="030F0702030302020204" pitchFamily="66" charset="0"/>
              </a:rPr>
              <a:t>Hold by </a:t>
            </a:r>
          </a:p>
          <a:p>
            <a:r>
              <a:rPr lang="en-US" sz="1600" dirty="0">
                <a:latin typeface="Comic Sans MS" panose="030F0702030302020204" pitchFamily="66" charset="0"/>
              </a:rPr>
              <a:t>Amos Breskin</a:t>
            </a:r>
            <a:endParaRPr lang="en-GB" sz="1600" dirty="0">
              <a:latin typeface="Comic Sans MS" panose="030F0702030302020204" pitchFamily="66" charset="0"/>
            </a:endParaRPr>
          </a:p>
        </p:txBody>
      </p:sp>
      <p:sp>
        <p:nvSpPr>
          <p:cNvPr id="25" name="TextBox 24">
            <a:extLst>
              <a:ext uri="{FF2B5EF4-FFF2-40B4-BE49-F238E27FC236}">
                <a16:creationId xmlns:a16="http://schemas.microsoft.com/office/drawing/2014/main" id="{974145F1-EA1B-611D-8CFD-B19DC53C3515}"/>
              </a:ext>
            </a:extLst>
          </p:cNvPr>
          <p:cNvSpPr txBox="1"/>
          <p:nvPr/>
        </p:nvSpPr>
        <p:spPr>
          <a:xfrm>
            <a:off x="9535723" y="5768502"/>
            <a:ext cx="1364476" cy="830997"/>
          </a:xfrm>
          <a:prstGeom prst="rect">
            <a:avLst/>
          </a:prstGeom>
          <a:noFill/>
        </p:spPr>
        <p:txBody>
          <a:bodyPr wrap="none" rtlCol="0">
            <a:spAutoFit/>
          </a:bodyPr>
          <a:lstStyle/>
          <a:p>
            <a:r>
              <a:rPr lang="en-US" sz="1600" dirty="0">
                <a:latin typeface="Comic Sans MS" panose="030F0702030302020204" pitchFamily="66" charset="0"/>
              </a:rPr>
              <a:t>CERN </a:t>
            </a:r>
          </a:p>
          <a:p>
            <a:r>
              <a:rPr lang="en-US" sz="1600" dirty="0">
                <a:latin typeface="Comic Sans MS" panose="030F0702030302020204" pitchFamily="66" charset="0"/>
              </a:rPr>
              <a:t>Hold by </a:t>
            </a:r>
          </a:p>
          <a:p>
            <a:r>
              <a:rPr lang="en-US" sz="1600" dirty="0">
                <a:latin typeface="Comic Sans MS" panose="030F0702030302020204" pitchFamily="66" charset="0"/>
              </a:rPr>
              <a:t>Serge Ferry</a:t>
            </a:r>
            <a:endParaRPr lang="en-GB" sz="1600" dirty="0">
              <a:latin typeface="Comic Sans MS" panose="030F0702030302020204" pitchFamily="66" charset="0"/>
            </a:endParaRPr>
          </a:p>
        </p:txBody>
      </p:sp>
      <p:sp>
        <p:nvSpPr>
          <p:cNvPr id="17" name="Rectangle 16">
            <a:extLst>
              <a:ext uri="{FF2B5EF4-FFF2-40B4-BE49-F238E27FC236}">
                <a16:creationId xmlns:a16="http://schemas.microsoft.com/office/drawing/2014/main" id="{20000670-63B5-E2A5-EBCE-C2F69CDD33FF}"/>
              </a:ext>
            </a:extLst>
          </p:cNvPr>
          <p:cNvSpPr/>
          <p:nvPr/>
        </p:nvSpPr>
        <p:spPr>
          <a:xfrm>
            <a:off x="4766553" y="911956"/>
            <a:ext cx="5729592" cy="2517044"/>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911585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2918284" y="324683"/>
            <a:ext cx="7928056" cy="828675"/>
          </a:xfrm>
        </p:spPr>
        <p:txBody>
          <a:bodyPr>
            <a:normAutofit/>
          </a:bodyPr>
          <a:lstStyle/>
          <a:p>
            <a:r>
              <a:rPr lang="en-US" altLang="en-US" sz="3200" dirty="0">
                <a:solidFill>
                  <a:srgbClr val="00B0F0"/>
                </a:solidFill>
                <a:latin typeface="Comic Sans MS" panose="030F0702030302020204" pitchFamily="66" charset="0"/>
              </a:rPr>
              <a:t> 1999</a:t>
            </a:r>
            <a:r>
              <a:rPr lang="en-US" altLang="en-US" sz="3200" dirty="0">
                <a:solidFill>
                  <a:srgbClr val="00B0F0"/>
                </a:solidFill>
                <a:latin typeface="Comic Sans MS" panose="030F0702030302020204" pitchFamily="66" charset="0"/>
                <a:sym typeface="Wingdings" panose="05000000000000000000" pitchFamily="2" charset="2"/>
              </a:rPr>
              <a:t></a:t>
            </a:r>
            <a:r>
              <a:rPr lang="en-US" altLang="en-US" sz="3200" dirty="0">
                <a:solidFill>
                  <a:srgbClr val="00B0F0"/>
                </a:solidFill>
                <a:latin typeface="Comic Sans MS" panose="030F0702030302020204" pitchFamily="66" charset="0"/>
              </a:rPr>
              <a:t>Micro-Well (Ronaldo Bellazzini)</a:t>
            </a:r>
          </a:p>
        </p:txBody>
      </p:sp>
      <p:pic>
        <p:nvPicPr>
          <p:cNvPr id="33801" name="Picture 9" descr="DSCN0833"/>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214929" y="1339008"/>
            <a:ext cx="4724400" cy="3394075"/>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803" name="Picture 11" descr="close-up"/>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tretch>
            <a:fillRect/>
          </a:stretch>
        </p:blipFill>
        <p:spPr bwMode="auto">
          <a:xfrm>
            <a:off x="6734175" y="1334401"/>
            <a:ext cx="2718918" cy="2039189"/>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808" name="Picture 16" descr="microwell"/>
          <p:cNvPicPr>
            <a:picLocks noGrp="1" noChangeAspect="1" noChangeArrowheads="1"/>
          </p:cNvPicPr>
          <p:nvPr>
            <p:ph sz="quarter" idx="3"/>
          </p:nvPr>
        </p:nvPicPr>
        <p:blipFill>
          <a:blip r:embed="rId4">
            <a:extLst>
              <a:ext uri="{28A0092B-C50C-407E-A947-70E740481C1C}">
                <a14:useLocalDpi xmlns:a14="http://schemas.microsoft.com/office/drawing/2010/main" val="0"/>
              </a:ext>
            </a:extLst>
          </a:blip>
          <a:stretch>
            <a:fillRect/>
          </a:stretch>
        </p:blipFill>
        <p:spPr bwMode="auto">
          <a:xfrm>
            <a:off x="6400392" y="4390879"/>
            <a:ext cx="3582216" cy="1282992"/>
          </a:xfr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802" name="Text Box 10"/>
          <p:cNvSpPr txBox="1">
            <a:spLocks noChangeArrowheads="1"/>
          </p:cNvSpPr>
          <p:nvPr/>
        </p:nvSpPr>
        <p:spPr bwMode="auto">
          <a:xfrm>
            <a:off x="3108325" y="5937250"/>
            <a:ext cx="184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sz="1600">
              <a:latin typeface="Book Antiqua" pitchFamily="18" charset="0"/>
            </a:endParaRPr>
          </a:p>
        </p:txBody>
      </p:sp>
      <p:sp>
        <p:nvSpPr>
          <p:cNvPr id="33810" name="Text Box 18"/>
          <p:cNvSpPr txBox="1">
            <a:spLocks noChangeArrowheads="1"/>
          </p:cNvSpPr>
          <p:nvPr/>
        </p:nvSpPr>
        <p:spPr bwMode="auto">
          <a:xfrm>
            <a:off x="1406848" y="5032234"/>
            <a:ext cx="4511171" cy="1200329"/>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latin typeface="Comic Sans MS" panose="030F0702030302020204" pitchFamily="66" charset="0"/>
              </a:rPr>
              <a:t>-3 x 3 cm Micro-well detector</a:t>
            </a:r>
          </a:p>
          <a:p>
            <a:r>
              <a:rPr lang="en-US" altLang="en-US" dirty="0">
                <a:latin typeface="Comic Sans MS" panose="030F0702030302020204" pitchFamily="66" charset="0"/>
              </a:rPr>
              <a:t>-Produced with GEM processes</a:t>
            </a:r>
          </a:p>
          <a:p>
            <a:r>
              <a:rPr lang="en-US" altLang="en-US" dirty="0">
                <a:latin typeface="Comic Sans MS" panose="030F0702030302020204" pitchFamily="66" charset="0"/>
              </a:rPr>
              <a:t>-Really simple but abandoned for a while</a:t>
            </a:r>
          </a:p>
          <a:p>
            <a:r>
              <a:rPr lang="en-US" altLang="en-US" dirty="0">
                <a:latin typeface="Comic Sans MS" panose="030F0702030302020204" pitchFamily="66" charset="0"/>
              </a:rPr>
              <a:t> due to the difficulty to mitigate sparks</a:t>
            </a:r>
          </a:p>
        </p:txBody>
      </p:sp>
      <p:sp>
        <p:nvSpPr>
          <p:cNvPr id="33811" name="Text Box 19"/>
          <p:cNvSpPr txBox="1">
            <a:spLocks noChangeArrowheads="1"/>
          </p:cNvSpPr>
          <p:nvPr/>
        </p:nvSpPr>
        <p:spPr bwMode="auto">
          <a:xfrm>
            <a:off x="6961035" y="3350220"/>
            <a:ext cx="246093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latin typeface="Comic Sans MS" panose="030F0702030302020204" pitchFamily="66" charset="0"/>
              </a:rPr>
              <a:t>Close-up view</a:t>
            </a:r>
          </a:p>
          <a:p>
            <a:r>
              <a:rPr lang="en-US" altLang="en-US" dirty="0">
                <a:latin typeface="Comic Sans MS" panose="030F0702030302020204" pitchFamily="66" charset="0"/>
              </a:rPr>
              <a:t>Square pattern used </a:t>
            </a:r>
          </a:p>
          <a:p>
            <a:r>
              <a:rPr lang="en-US" altLang="en-US" dirty="0">
                <a:latin typeface="Comic Sans MS" panose="030F0702030302020204" pitchFamily="66" charset="0"/>
              </a:rPr>
              <a:t>in the early days</a:t>
            </a:r>
          </a:p>
        </p:txBody>
      </p:sp>
      <p:sp>
        <p:nvSpPr>
          <p:cNvPr id="33812" name="Text Box 20"/>
          <p:cNvSpPr txBox="1">
            <a:spLocks noChangeArrowheads="1"/>
          </p:cNvSpPr>
          <p:nvPr/>
        </p:nvSpPr>
        <p:spPr bwMode="auto">
          <a:xfrm>
            <a:off x="6537326" y="6003925"/>
            <a:ext cx="107593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dirty="0">
                <a:latin typeface="Comic Sans MS" panose="030F0702030302020204" pitchFamily="66" charset="0"/>
              </a:rPr>
              <a:t>R/O lines</a:t>
            </a:r>
          </a:p>
          <a:p>
            <a:r>
              <a:rPr lang="en-US" altLang="en-US" sz="1600" dirty="0">
                <a:latin typeface="Comic Sans MS" panose="030F0702030302020204" pitchFamily="66" charset="0"/>
              </a:rPr>
              <a:t>Anode</a:t>
            </a:r>
          </a:p>
        </p:txBody>
      </p:sp>
      <p:sp>
        <p:nvSpPr>
          <p:cNvPr id="33813" name="Text Box 21"/>
          <p:cNvSpPr txBox="1">
            <a:spLocks noChangeArrowheads="1"/>
          </p:cNvSpPr>
          <p:nvPr/>
        </p:nvSpPr>
        <p:spPr bwMode="auto">
          <a:xfrm>
            <a:off x="8863342" y="6019174"/>
            <a:ext cx="95090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dirty="0">
                <a:latin typeface="Comic Sans MS" panose="030F0702030302020204" pitchFamily="66" charset="0"/>
              </a:rPr>
              <a:t>cathode</a:t>
            </a:r>
          </a:p>
        </p:txBody>
      </p:sp>
      <p:sp>
        <p:nvSpPr>
          <p:cNvPr id="33814" name="Line 22"/>
          <p:cNvSpPr>
            <a:spLocks noChangeShapeType="1"/>
          </p:cNvSpPr>
          <p:nvPr/>
        </p:nvSpPr>
        <p:spPr bwMode="auto">
          <a:xfrm flipV="1">
            <a:off x="7391400" y="5563673"/>
            <a:ext cx="335924" cy="456127"/>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3815" name="Line 23"/>
          <p:cNvSpPr>
            <a:spLocks noChangeShapeType="1"/>
          </p:cNvSpPr>
          <p:nvPr/>
        </p:nvSpPr>
        <p:spPr bwMode="auto">
          <a:xfrm flipV="1">
            <a:off x="7467600" y="5594611"/>
            <a:ext cx="915226" cy="456127"/>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3816" name="Line 24"/>
          <p:cNvSpPr>
            <a:spLocks noChangeShapeType="1"/>
          </p:cNvSpPr>
          <p:nvPr/>
        </p:nvSpPr>
        <p:spPr bwMode="auto">
          <a:xfrm flipV="1">
            <a:off x="9338793" y="4855335"/>
            <a:ext cx="255968" cy="1114246"/>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 name="TextBox 2"/>
          <p:cNvSpPr txBox="1"/>
          <p:nvPr/>
        </p:nvSpPr>
        <p:spPr>
          <a:xfrm>
            <a:off x="3687995" y="2587127"/>
            <a:ext cx="1069524" cy="369332"/>
          </a:xfrm>
          <a:prstGeom prst="rect">
            <a:avLst/>
          </a:prstGeom>
          <a:noFill/>
        </p:spPr>
        <p:txBody>
          <a:bodyPr wrap="none" rtlCol="0">
            <a:spAutoFit/>
          </a:bodyPr>
          <a:lstStyle/>
          <a:p>
            <a:r>
              <a:rPr lang="en-US" dirty="0">
                <a:latin typeface="Comic Sans MS" panose="030F0702030302020204" pitchFamily="66" charset="0"/>
              </a:rPr>
              <a:t>Cathode</a:t>
            </a:r>
            <a:endParaRPr lang="fr-CH" dirty="0">
              <a:latin typeface="Comic Sans MS" panose="030F0702030302020204" pitchFamily="66" charset="0"/>
            </a:endParaRPr>
          </a:p>
        </p:txBody>
      </p:sp>
      <p:sp>
        <p:nvSpPr>
          <p:cNvPr id="16" name="TextBox 15"/>
          <p:cNvSpPr txBox="1"/>
          <p:nvPr/>
        </p:nvSpPr>
        <p:spPr>
          <a:xfrm>
            <a:off x="3443537" y="3971435"/>
            <a:ext cx="1558440" cy="369332"/>
          </a:xfrm>
          <a:prstGeom prst="rect">
            <a:avLst/>
          </a:prstGeom>
          <a:noFill/>
        </p:spPr>
        <p:txBody>
          <a:bodyPr wrap="none" rtlCol="0">
            <a:spAutoFit/>
          </a:bodyPr>
          <a:lstStyle/>
          <a:p>
            <a:r>
              <a:rPr lang="en-US" dirty="0">
                <a:latin typeface="Comic Sans MS" panose="030F0702030302020204" pitchFamily="66" charset="0"/>
              </a:rPr>
              <a:t>Anode strips</a:t>
            </a:r>
            <a:endParaRPr lang="fr-CH" dirty="0">
              <a:latin typeface="Comic Sans MS" panose="030F0702030302020204" pitchFamily="66" charset="0"/>
            </a:endParaRPr>
          </a:p>
        </p:txBody>
      </p:sp>
      <p:sp>
        <p:nvSpPr>
          <p:cNvPr id="17" name="TextBox 16"/>
          <p:cNvSpPr txBox="1"/>
          <p:nvPr/>
        </p:nvSpPr>
        <p:spPr>
          <a:xfrm>
            <a:off x="3443537" y="1710307"/>
            <a:ext cx="1558440" cy="369332"/>
          </a:xfrm>
          <a:prstGeom prst="rect">
            <a:avLst/>
          </a:prstGeom>
          <a:noFill/>
        </p:spPr>
        <p:txBody>
          <a:bodyPr wrap="none" rtlCol="0">
            <a:spAutoFit/>
          </a:bodyPr>
          <a:lstStyle/>
          <a:p>
            <a:r>
              <a:rPr lang="en-US" dirty="0">
                <a:latin typeface="Comic Sans MS" panose="030F0702030302020204" pitchFamily="66" charset="0"/>
              </a:rPr>
              <a:t>Anode strips</a:t>
            </a:r>
            <a:endParaRPr lang="fr-CH" dirty="0">
              <a:latin typeface="Comic Sans MS" panose="030F0702030302020204" pitchFamily="66" charset="0"/>
            </a:endParaRPr>
          </a:p>
        </p:txBody>
      </p:sp>
      <p:pic>
        <p:nvPicPr>
          <p:cNvPr id="20" name="Picture 9"/>
          <p:cNvPicPr>
            <a:picLocks noChangeAspect="1" noChangeArrowheads="1"/>
          </p:cNvPicPr>
          <p:nvPr/>
        </p:nvPicPr>
        <p:blipFill>
          <a:blip r:embed="rId5" cstate="print"/>
          <a:srcRect/>
          <a:stretch>
            <a:fillRect/>
          </a:stretch>
        </p:blipFill>
        <p:spPr bwMode="auto">
          <a:xfrm>
            <a:off x="9777078" y="1331992"/>
            <a:ext cx="2025062" cy="2025060"/>
          </a:xfrm>
          <a:prstGeom prst="rect">
            <a:avLst/>
          </a:prstGeom>
          <a:noFill/>
          <a:ln w="28575" algn="ctr">
            <a:noFill/>
            <a:miter lim="800000"/>
            <a:headEnd/>
            <a:tailEnd/>
          </a:ln>
        </p:spPr>
      </p:pic>
      <p:pic>
        <p:nvPicPr>
          <p:cNvPr id="5" name="Picture 4">
            <a:extLst>
              <a:ext uri="{FF2B5EF4-FFF2-40B4-BE49-F238E27FC236}">
                <a16:creationId xmlns:a16="http://schemas.microsoft.com/office/drawing/2014/main" id="{50D4EC9A-4BB6-C473-B198-88669D6C84AC}"/>
              </a:ext>
            </a:extLst>
          </p:cNvPr>
          <p:cNvPicPr>
            <a:picLocks noChangeAspect="1"/>
          </p:cNvPicPr>
          <p:nvPr/>
        </p:nvPicPr>
        <p:blipFill rotWithShape="1">
          <a:blip r:embed="rId6">
            <a:extLst>
              <a:ext uri="{28A0092B-C50C-407E-A947-70E740481C1C}">
                <a14:useLocalDpi xmlns:a14="http://schemas.microsoft.com/office/drawing/2010/main" val="0"/>
              </a:ext>
            </a:extLst>
          </a:blip>
          <a:srcRect l="5602" r="-1" b="-1"/>
          <a:stretch/>
        </p:blipFill>
        <p:spPr>
          <a:xfrm>
            <a:off x="320448" y="324683"/>
            <a:ext cx="1788961" cy="1425531"/>
          </a:xfrm>
          <a:custGeom>
            <a:avLst/>
            <a:gdLst/>
            <a:ahLst/>
            <a:cxnLst/>
            <a:rect l="l" t="t" r="r" b="b"/>
            <a:pathLst>
              <a:path w="4488714" h="3576825">
                <a:moveTo>
                  <a:pt x="713492" y="15"/>
                </a:moveTo>
                <a:cubicBezTo>
                  <a:pt x="723739" y="278"/>
                  <a:pt x="734339" y="3967"/>
                  <a:pt x="743942" y="5139"/>
                </a:cubicBezTo>
                <a:cubicBezTo>
                  <a:pt x="955929" y="31374"/>
                  <a:pt x="1167914" y="59717"/>
                  <a:pt x="1380134" y="84780"/>
                </a:cubicBezTo>
                <a:cubicBezTo>
                  <a:pt x="1578535" y="108204"/>
                  <a:pt x="1778340" y="113591"/>
                  <a:pt x="1977677" y="125771"/>
                </a:cubicBezTo>
                <a:cubicBezTo>
                  <a:pt x="2218942" y="140529"/>
                  <a:pt x="2459740" y="161377"/>
                  <a:pt x="2699600" y="194169"/>
                </a:cubicBezTo>
                <a:cubicBezTo>
                  <a:pt x="2866144" y="217126"/>
                  <a:pt x="3034328" y="233053"/>
                  <a:pt x="3203214" y="214783"/>
                </a:cubicBezTo>
                <a:cubicBezTo>
                  <a:pt x="3211646" y="213845"/>
                  <a:pt x="3221250" y="210801"/>
                  <a:pt x="3228277" y="213845"/>
                </a:cubicBezTo>
                <a:cubicBezTo>
                  <a:pt x="3310262" y="248045"/>
                  <a:pt x="3399740" y="223449"/>
                  <a:pt x="3484768" y="244999"/>
                </a:cubicBezTo>
                <a:cubicBezTo>
                  <a:pt x="3462984" y="328154"/>
                  <a:pt x="3369523" y="321361"/>
                  <a:pt x="3316820" y="378984"/>
                </a:cubicBezTo>
                <a:cubicBezTo>
                  <a:pt x="3402785" y="401939"/>
                  <a:pt x="3480084" y="425129"/>
                  <a:pt x="3558554" y="442462"/>
                </a:cubicBezTo>
                <a:cubicBezTo>
                  <a:pt x="3641709" y="460733"/>
                  <a:pt x="3712214" y="510158"/>
                  <a:pt x="3793494" y="532176"/>
                </a:cubicBezTo>
                <a:cubicBezTo>
                  <a:pt x="3810829" y="536861"/>
                  <a:pt x="3831676" y="553257"/>
                  <a:pt x="3837766" y="569186"/>
                </a:cubicBezTo>
                <a:cubicBezTo>
                  <a:pt x="3857442" y="620719"/>
                  <a:pt x="4250260" y="765244"/>
                  <a:pt x="4203881" y="811154"/>
                </a:cubicBezTo>
                <a:cubicBezTo>
                  <a:pt x="4184673" y="830128"/>
                  <a:pt x="4159844" y="843714"/>
                  <a:pt x="4133843" y="862453"/>
                </a:cubicBezTo>
                <a:cubicBezTo>
                  <a:pt x="4172962" y="897823"/>
                  <a:pt x="4216998" y="913283"/>
                  <a:pt x="4263846" y="923823"/>
                </a:cubicBezTo>
                <a:cubicBezTo>
                  <a:pt x="4277901" y="927103"/>
                  <a:pt x="4291721" y="933661"/>
                  <a:pt x="4293126" y="949590"/>
                </a:cubicBezTo>
                <a:cubicBezTo>
                  <a:pt x="4294531" y="966220"/>
                  <a:pt x="4280242" y="972778"/>
                  <a:pt x="4268297" y="980509"/>
                </a:cubicBezTo>
                <a:cubicBezTo>
                  <a:pt x="4251666" y="991283"/>
                  <a:pt x="4235503" y="1000654"/>
                  <a:pt x="4214422" y="1002059"/>
                </a:cubicBezTo>
                <a:cubicBezTo>
                  <a:pt x="4179754" y="1004167"/>
                  <a:pt x="4163124" y="1034149"/>
                  <a:pt x="4142980" y="1056636"/>
                </a:cubicBezTo>
                <a:cubicBezTo>
                  <a:pt x="4131736" y="1069286"/>
                  <a:pt x="4126114" y="1094817"/>
                  <a:pt x="4145790" y="1099268"/>
                </a:cubicBezTo>
                <a:cubicBezTo>
                  <a:pt x="4193106" y="1110043"/>
                  <a:pt x="4189358" y="1141197"/>
                  <a:pt x="4188188" y="1176567"/>
                </a:cubicBezTo>
                <a:cubicBezTo>
                  <a:pt x="4186548" y="1220370"/>
                  <a:pt x="4158673" y="1240514"/>
                  <a:pt x="4124474" y="1257380"/>
                </a:cubicBezTo>
                <a:cubicBezTo>
                  <a:pt x="4112762" y="1263235"/>
                  <a:pt x="4096132" y="1263000"/>
                  <a:pt x="4091680" y="1281271"/>
                </a:cubicBezTo>
                <a:cubicBezTo>
                  <a:pt x="4110888" y="1298606"/>
                  <a:pt x="4134312" y="1284551"/>
                  <a:pt x="4154926" y="1289469"/>
                </a:cubicBezTo>
                <a:cubicBezTo>
                  <a:pt x="4172025" y="1293452"/>
                  <a:pt x="4200368" y="1291344"/>
                  <a:pt x="4176944" y="1323200"/>
                </a:cubicBezTo>
                <a:cubicBezTo>
                  <a:pt x="4170150" y="1332335"/>
                  <a:pt x="4178114" y="1339363"/>
                  <a:pt x="4186782" y="1340066"/>
                </a:cubicBezTo>
                <a:cubicBezTo>
                  <a:pt x="4256117" y="1347327"/>
                  <a:pt x="4224260" y="1411743"/>
                  <a:pt x="4246513" y="1445708"/>
                </a:cubicBezTo>
                <a:cubicBezTo>
                  <a:pt x="4252602" y="1455076"/>
                  <a:pt x="4246044" y="1471239"/>
                  <a:pt x="4236440" y="1475221"/>
                </a:cubicBezTo>
                <a:cubicBezTo>
                  <a:pt x="4175069" y="1501456"/>
                  <a:pt x="4166637" y="1563998"/>
                  <a:pt x="4136888" y="1617873"/>
                </a:cubicBezTo>
                <a:cubicBezTo>
                  <a:pt x="4169214" y="1639188"/>
                  <a:pt x="4207863" y="1643873"/>
                  <a:pt x="4242764" y="1657693"/>
                </a:cubicBezTo>
                <a:cubicBezTo>
                  <a:pt x="4279072" y="1672216"/>
                  <a:pt x="4279072" y="1682991"/>
                  <a:pt x="4249089" y="1725153"/>
                </a:cubicBezTo>
                <a:cubicBezTo>
                  <a:pt x="4327090" y="1734290"/>
                  <a:pt x="4327090" y="1734290"/>
                  <a:pt x="4302964" y="1800579"/>
                </a:cubicBezTo>
                <a:cubicBezTo>
                  <a:pt x="4368318" y="1806669"/>
                  <a:pt x="4411417" y="1838057"/>
                  <a:pt x="4421488" y="1906689"/>
                </a:cubicBezTo>
                <a:cubicBezTo>
                  <a:pt x="4426408" y="1939951"/>
                  <a:pt x="4455922" y="1955644"/>
                  <a:pt x="4488714" y="1977897"/>
                </a:cubicBezTo>
                <a:cubicBezTo>
                  <a:pt x="4447958" y="1999448"/>
                  <a:pt x="4420318" y="2044421"/>
                  <a:pt x="4372767" y="1996870"/>
                </a:cubicBezTo>
                <a:cubicBezTo>
                  <a:pt x="4355434" y="1979537"/>
                  <a:pt x="4357072" y="2001555"/>
                  <a:pt x="4354731" y="2007880"/>
                </a:cubicBezTo>
                <a:cubicBezTo>
                  <a:pt x="4349110" y="2023339"/>
                  <a:pt x="4360820" y="2033646"/>
                  <a:pt x="4368551" y="2045357"/>
                </a:cubicBezTo>
                <a:cubicBezTo>
                  <a:pt x="4376046" y="2057070"/>
                  <a:pt x="4384948" y="2069484"/>
                  <a:pt x="4387056" y="2082603"/>
                </a:cubicBezTo>
                <a:cubicBezTo>
                  <a:pt x="4388460" y="2091738"/>
                  <a:pt x="4381668" y="2105088"/>
                  <a:pt x="4374173" y="2111882"/>
                </a:cubicBezTo>
                <a:cubicBezTo>
                  <a:pt x="4334820" y="2147720"/>
                  <a:pt x="4358244" y="2228299"/>
                  <a:pt x="4283756" y="2238606"/>
                </a:cubicBezTo>
                <a:cubicBezTo>
                  <a:pt x="4250260" y="2243289"/>
                  <a:pt x="4234098" y="2272804"/>
                  <a:pt x="4209503" y="2288966"/>
                </a:cubicBezTo>
                <a:cubicBezTo>
                  <a:pt x="4124006" y="2345418"/>
                  <a:pt x="4066851" y="2418032"/>
                  <a:pt x="4040383" y="2517817"/>
                </a:cubicBezTo>
                <a:cubicBezTo>
                  <a:pt x="4033122" y="2545457"/>
                  <a:pt x="4005246" y="2567711"/>
                  <a:pt x="3987210" y="2592071"/>
                </a:cubicBezTo>
                <a:cubicBezTo>
                  <a:pt x="3995878" y="2609873"/>
                  <a:pt x="4043193" y="2571458"/>
                  <a:pt x="4026563" y="2618305"/>
                </a:cubicBezTo>
                <a:cubicBezTo>
                  <a:pt x="4013914" y="2653442"/>
                  <a:pt x="3981588" y="2675226"/>
                  <a:pt x="3951137" y="2696074"/>
                </a:cubicBezTo>
                <a:cubicBezTo>
                  <a:pt x="3916470" y="2719731"/>
                  <a:pt x="3878055" y="2738704"/>
                  <a:pt x="3862360" y="2782506"/>
                </a:cubicBezTo>
                <a:cubicBezTo>
                  <a:pt x="3859081" y="2791877"/>
                  <a:pt x="3848540" y="2801714"/>
                  <a:pt x="3839172" y="2805463"/>
                </a:cubicBezTo>
                <a:cubicBezTo>
                  <a:pt x="3350549" y="3576343"/>
                  <a:pt x="2147734" y="3581495"/>
                  <a:pt x="2009066" y="3576107"/>
                </a:cubicBezTo>
                <a:cubicBezTo>
                  <a:pt x="1841116" y="3569315"/>
                  <a:pt x="1682302" y="3521764"/>
                  <a:pt x="1526534" y="3462502"/>
                </a:cubicBezTo>
                <a:cubicBezTo>
                  <a:pt x="1460712" y="3437439"/>
                  <a:pt x="1399577" y="3401835"/>
                  <a:pt x="1335628" y="3374195"/>
                </a:cubicBezTo>
                <a:cubicBezTo>
                  <a:pt x="1247321" y="3336013"/>
                  <a:pt x="1179158" y="3263165"/>
                  <a:pt x="1091084" y="3232479"/>
                </a:cubicBezTo>
                <a:cubicBezTo>
                  <a:pt x="1000434" y="3200857"/>
                  <a:pt x="922901" y="3143000"/>
                  <a:pt x="829673" y="3118405"/>
                </a:cubicBezTo>
                <a:cubicBezTo>
                  <a:pt x="780484" y="3105288"/>
                  <a:pt x="732933" y="3081631"/>
                  <a:pt x="740662" y="3013935"/>
                </a:cubicBezTo>
                <a:cubicBezTo>
                  <a:pt x="742771" y="2994727"/>
                  <a:pt x="729888" y="2979034"/>
                  <a:pt x="709509" y="2984656"/>
                </a:cubicBezTo>
                <a:cubicBezTo>
                  <a:pt x="670626" y="2995196"/>
                  <a:pt x="653058" y="2967321"/>
                  <a:pt x="631507" y="2946474"/>
                </a:cubicBezTo>
                <a:cubicBezTo>
                  <a:pt x="593093" y="2909465"/>
                  <a:pt x="556552" y="2870113"/>
                  <a:pt x="495415" y="2864022"/>
                </a:cubicBezTo>
                <a:cubicBezTo>
                  <a:pt x="507126" y="2834976"/>
                  <a:pt x="527037" y="2839193"/>
                  <a:pt x="545308" y="2845283"/>
                </a:cubicBezTo>
                <a:cubicBezTo>
                  <a:pt x="593327" y="2861212"/>
                  <a:pt x="640877" y="2879248"/>
                  <a:pt x="688896" y="2895176"/>
                </a:cubicBezTo>
                <a:cubicBezTo>
                  <a:pt x="720284" y="2905483"/>
                  <a:pt x="751438" y="2920006"/>
                  <a:pt x="793367" y="2908527"/>
                </a:cubicBezTo>
                <a:cubicBezTo>
                  <a:pt x="757294" y="2849968"/>
                  <a:pt x="695923" y="2839427"/>
                  <a:pt x="646265" y="2821391"/>
                </a:cubicBezTo>
                <a:cubicBezTo>
                  <a:pt x="584192" y="2798670"/>
                  <a:pt x="547651" y="2755803"/>
                  <a:pt x="503847" y="2708019"/>
                </a:cubicBezTo>
                <a:cubicBezTo>
                  <a:pt x="549524" y="2696541"/>
                  <a:pt x="577867" y="2731678"/>
                  <a:pt x="613705" y="2729803"/>
                </a:cubicBezTo>
                <a:cubicBezTo>
                  <a:pt x="615580" y="2723714"/>
                  <a:pt x="618859" y="2714813"/>
                  <a:pt x="618390" y="2714577"/>
                </a:cubicBezTo>
                <a:cubicBezTo>
                  <a:pt x="559831" y="2688343"/>
                  <a:pt x="532425" y="2639153"/>
                  <a:pt x="523289" y="2579656"/>
                </a:cubicBezTo>
                <a:cubicBezTo>
                  <a:pt x="518605" y="2548972"/>
                  <a:pt x="497289" y="2539368"/>
                  <a:pt x="476207" y="2525313"/>
                </a:cubicBezTo>
                <a:cubicBezTo>
                  <a:pt x="402656" y="2475421"/>
                  <a:pt x="324889" y="2430213"/>
                  <a:pt x="264455" y="2361581"/>
                </a:cubicBezTo>
                <a:cubicBezTo>
                  <a:pt x="334259" y="2370716"/>
                  <a:pt x="390242" y="2415455"/>
                  <a:pt x="465433" y="2434663"/>
                </a:cubicBezTo>
                <a:cubicBezTo>
                  <a:pt x="405702" y="2359238"/>
                  <a:pt x="328402" y="2321058"/>
                  <a:pt x="257897" y="2275380"/>
                </a:cubicBezTo>
                <a:cubicBezTo>
                  <a:pt x="225806" y="2254533"/>
                  <a:pt x="196059" y="2227830"/>
                  <a:pt x="157174" y="2216586"/>
                </a:cubicBezTo>
                <a:cubicBezTo>
                  <a:pt x="143354" y="2212604"/>
                  <a:pt x="120633" y="2204172"/>
                  <a:pt x="131643" y="2181919"/>
                </a:cubicBezTo>
                <a:cubicBezTo>
                  <a:pt x="141011" y="2163415"/>
                  <a:pt x="159516" y="2169035"/>
                  <a:pt x="176382" y="2174423"/>
                </a:cubicBezTo>
                <a:cubicBezTo>
                  <a:pt x="216905" y="2187776"/>
                  <a:pt x="258834" y="2188009"/>
                  <a:pt x="313646" y="2187776"/>
                </a:cubicBezTo>
                <a:cubicBezTo>
                  <a:pt x="267735" y="2126639"/>
                  <a:pt x="183643" y="2144910"/>
                  <a:pt x="144292" y="2080728"/>
                </a:cubicBezTo>
                <a:cubicBezTo>
                  <a:pt x="193481" y="2069484"/>
                  <a:pt x="231428" y="2092674"/>
                  <a:pt x="271249" y="2097124"/>
                </a:cubicBezTo>
                <a:cubicBezTo>
                  <a:pt x="307321" y="2101106"/>
                  <a:pt x="316222" y="2090332"/>
                  <a:pt x="307790" y="2054961"/>
                </a:cubicBezTo>
                <a:cubicBezTo>
                  <a:pt x="294673" y="1999915"/>
                  <a:pt x="314349" y="1971806"/>
                  <a:pt x="366818" y="1986798"/>
                </a:cubicBezTo>
                <a:cubicBezTo>
                  <a:pt x="415539" y="2000852"/>
                  <a:pt x="420692" y="1980240"/>
                  <a:pt x="407575" y="1948852"/>
                </a:cubicBezTo>
                <a:cubicBezTo>
                  <a:pt x="388836" y="1903176"/>
                  <a:pt x="410151" y="1867805"/>
                  <a:pt x="424674" y="1829390"/>
                </a:cubicBezTo>
                <a:cubicBezTo>
                  <a:pt x="446928" y="1770831"/>
                  <a:pt x="437558" y="1742253"/>
                  <a:pt x="389539" y="1698685"/>
                </a:cubicBezTo>
                <a:cubicBezTo>
                  <a:pt x="362602" y="1674323"/>
                  <a:pt x="333557" y="1653711"/>
                  <a:pt x="294438" y="1632630"/>
                </a:cubicBezTo>
                <a:cubicBezTo>
                  <a:pt x="384620" y="1621152"/>
                  <a:pt x="289988" y="1582503"/>
                  <a:pt x="321844" y="1558376"/>
                </a:cubicBezTo>
                <a:cubicBezTo>
                  <a:pt x="385557" y="1548538"/>
                  <a:pt x="437558" y="1625368"/>
                  <a:pt x="524227" y="1603350"/>
                </a:cubicBezTo>
                <a:cubicBezTo>
                  <a:pt x="417179" y="1536825"/>
                  <a:pt x="298889" y="1515041"/>
                  <a:pt x="221356" y="1426500"/>
                </a:cubicBezTo>
                <a:cubicBezTo>
                  <a:pt x="239158" y="1406355"/>
                  <a:pt x="256960" y="1425094"/>
                  <a:pt x="272186" y="1417599"/>
                </a:cubicBezTo>
                <a:cubicBezTo>
                  <a:pt x="271717" y="1412914"/>
                  <a:pt x="272889" y="1405886"/>
                  <a:pt x="270077" y="1403779"/>
                </a:cubicBezTo>
                <a:cubicBezTo>
                  <a:pt x="212221" y="1355525"/>
                  <a:pt x="211283" y="1354355"/>
                  <a:pt x="273356" y="1318749"/>
                </a:cubicBezTo>
                <a:cubicBezTo>
                  <a:pt x="295141" y="1306335"/>
                  <a:pt x="293267" y="1295325"/>
                  <a:pt x="281790" y="1279632"/>
                </a:cubicBezTo>
                <a:cubicBezTo>
                  <a:pt x="273590" y="1268622"/>
                  <a:pt x="263753" y="1258784"/>
                  <a:pt x="268438" y="1234657"/>
                </a:cubicBezTo>
                <a:cubicBezTo>
                  <a:pt x="302402" y="1265578"/>
                  <a:pt x="466603" y="1255505"/>
                  <a:pt x="495649" y="1252226"/>
                </a:cubicBezTo>
                <a:cubicBezTo>
                  <a:pt x="528208" y="1248713"/>
                  <a:pt x="560299" y="1233721"/>
                  <a:pt x="594497" y="1241919"/>
                </a:cubicBezTo>
                <a:cubicBezTo>
                  <a:pt x="621903" y="1248479"/>
                  <a:pt x="748860" y="1311957"/>
                  <a:pt x="766898" y="1239109"/>
                </a:cubicBezTo>
                <a:cubicBezTo>
                  <a:pt x="767835" y="1235595"/>
                  <a:pt x="819132" y="1243794"/>
                  <a:pt x="846773" y="1247776"/>
                </a:cubicBezTo>
                <a:cubicBezTo>
                  <a:pt x="871134" y="1251055"/>
                  <a:pt x="898540" y="1265578"/>
                  <a:pt x="914936" y="1236532"/>
                </a:cubicBezTo>
                <a:cubicBezTo>
                  <a:pt x="924540" y="1219433"/>
                  <a:pt x="884954" y="1186405"/>
                  <a:pt x="849584" y="1183594"/>
                </a:cubicBezTo>
                <a:cubicBezTo>
                  <a:pt x="818898" y="1181017"/>
                  <a:pt x="786807" y="1177269"/>
                  <a:pt x="757528" y="1184296"/>
                </a:cubicBezTo>
                <a:cubicBezTo>
                  <a:pt x="721456" y="1192730"/>
                  <a:pt x="702014" y="1179144"/>
                  <a:pt x="691941" y="1149864"/>
                </a:cubicBezTo>
                <a:cubicBezTo>
                  <a:pt x="680698" y="1117539"/>
                  <a:pt x="659147" y="1102547"/>
                  <a:pt x="629400" y="1087555"/>
                </a:cubicBezTo>
                <a:cubicBezTo>
                  <a:pt x="557253" y="1051250"/>
                  <a:pt x="487920" y="1009321"/>
                  <a:pt x="408747" y="988239"/>
                </a:cubicBezTo>
                <a:cubicBezTo>
                  <a:pt x="393052" y="984022"/>
                  <a:pt x="375719" y="978400"/>
                  <a:pt x="368458" y="950527"/>
                </a:cubicBezTo>
                <a:cubicBezTo>
                  <a:pt x="582786" y="992220"/>
                  <a:pt x="778141" y="1100908"/>
                  <a:pt x="999262" y="1094583"/>
                </a:cubicBezTo>
                <a:cubicBezTo>
                  <a:pt x="938829" y="1060149"/>
                  <a:pt x="868792" y="1058276"/>
                  <a:pt x="804376" y="1034149"/>
                </a:cubicBezTo>
                <a:cubicBezTo>
                  <a:pt x="850053" y="1016113"/>
                  <a:pt x="892918" y="1034852"/>
                  <a:pt x="936252" y="1045159"/>
                </a:cubicBezTo>
                <a:cubicBezTo>
                  <a:pt x="972559" y="1053591"/>
                  <a:pt x="1005353" y="1054997"/>
                  <a:pt x="1009335" y="1004636"/>
                </a:cubicBezTo>
                <a:cubicBezTo>
                  <a:pt x="1007929" y="1001356"/>
                  <a:pt x="1008163" y="997141"/>
                  <a:pt x="1008398" y="993158"/>
                </a:cubicBezTo>
                <a:cubicBezTo>
                  <a:pt x="996216" y="972311"/>
                  <a:pt x="977244" y="961536"/>
                  <a:pt x="954757" y="955445"/>
                </a:cubicBezTo>
                <a:cubicBezTo>
                  <a:pt x="941171" y="951697"/>
                  <a:pt x="923135" y="946075"/>
                  <a:pt x="923368" y="931085"/>
                </a:cubicBezTo>
                <a:cubicBezTo>
                  <a:pt x="924071" y="875570"/>
                  <a:pt x="880738" y="859407"/>
                  <a:pt x="837403" y="843245"/>
                </a:cubicBezTo>
                <a:cubicBezTo>
                  <a:pt x="861530" y="815605"/>
                  <a:pt x="880503" y="835983"/>
                  <a:pt x="898774" y="833876"/>
                </a:cubicBezTo>
                <a:cubicBezTo>
                  <a:pt x="910720" y="832470"/>
                  <a:pt x="921495" y="829894"/>
                  <a:pt x="921495" y="815605"/>
                </a:cubicBezTo>
                <a:cubicBezTo>
                  <a:pt x="921729" y="803658"/>
                  <a:pt x="916107" y="790072"/>
                  <a:pt x="904396" y="789839"/>
                </a:cubicBezTo>
                <a:cubicBezTo>
                  <a:pt x="831079" y="787730"/>
                  <a:pt x="790556" y="710900"/>
                  <a:pt x="714428" y="710666"/>
                </a:cubicBezTo>
                <a:cubicBezTo>
                  <a:pt x="668986" y="710666"/>
                  <a:pt x="738086" y="667332"/>
                  <a:pt x="699672" y="649295"/>
                </a:cubicBezTo>
                <a:cubicBezTo>
                  <a:pt x="691238" y="645313"/>
                  <a:pt x="721690" y="639224"/>
                  <a:pt x="735276" y="640160"/>
                </a:cubicBezTo>
                <a:cubicBezTo>
                  <a:pt x="748627" y="641097"/>
                  <a:pt x="760573" y="652574"/>
                  <a:pt x="776736" y="644376"/>
                </a:cubicBezTo>
                <a:cubicBezTo>
                  <a:pt x="785637" y="615097"/>
                  <a:pt x="762682" y="604322"/>
                  <a:pt x="743708" y="596123"/>
                </a:cubicBezTo>
                <a:cubicBezTo>
                  <a:pt x="699905" y="577150"/>
                  <a:pt x="657274" y="554195"/>
                  <a:pt x="609255" y="547401"/>
                </a:cubicBezTo>
                <a:cubicBezTo>
                  <a:pt x="592156" y="545059"/>
                  <a:pt x="633850" y="513671"/>
                  <a:pt x="642048" y="502662"/>
                </a:cubicBezTo>
                <a:cubicBezTo>
                  <a:pt x="448801" y="386949"/>
                  <a:pt x="216437" y="392804"/>
                  <a:pt x="0" y="299342"/>
                </a:cubicBezTo>
                <a:cubicBezTo>
                  <a:pt x="47785" y="281073"/>
                  <a:pt x="82921" y="294424"/>
                  <a:pt x="115480" y="297235"/>
                </a:cubicBezTo>
                <a:cubicBezTo>
                  <a:pt x="196760" y="304261"/>
                  <a:pt x="277105" y="318784"/>
                  <a:pt x="358151" y="327451"/>
                </a:cubicBezTo>
                <a:cubicBezTo>
                  <a:pt x="397971" y="331667"/>
                  <a:pt x="434981" y="347596"/>
                  <a:pt x="479486" y="322299"/>
                </a:cubicBezTo>
                <a:cubicBezTo>
                  <a:pt x="509235" y="305433"/>
                  <a:pt x="556786" y="323703"/>
                  <a:pt x="593327" y="338695"/>
                </a:cubicBezTo>
                <a:cubicBezTo>
                  <a:pt x="623543" y="351109"/>
                  <a:pt x="652355" y="354388"/>
                  <a:pt x="692410" y="338695"/>
                </a:cubicBezTo>
                <a:cubicBezTo>
                  <a:pt x="656103" y="329091"/>
                  <a:pt x="628228" y="320659"/>
                  <a:pt x="599651" y="314802"/>
                </a:cubicBezTo>
                <a:cubicBezTo>
                  <a:pt x="576930" y="310118"/>
                  <a:pt x="631040" y="291144"/>
                  <a:pt x="658679" y="293487"/>
                </a:cubicBezTo>
                <a:cubicBezTo>
                  <a:pt x="697329" y="296766"/>
                  <a:pt x="675545" y="284586"/>
                  <a:pt x="668986" y="267720"/>
                </a:cubicBezTo>
                <a:cubicBezTo>
                  <a:pt x="661959" y="249684"/>
                  <a:pt x="682806" y="244063"/>
                  <a:pt x="695923" y="247810"/>
                </a:cubicBezTo>
                <a:cubicBezTo>
                  <a:pt x="746284" y="262568"/>
                  <a:pt x="796411" y="236567"/>
                  <a:pt x="848413" y="257649"/>
                </a:cubicBezTo>
                <a:cubicBezTo>
                  <a:pt x="835295" y="205647"/>
                  <a:pt x="806952" y="182926"/>
                  <a:pt x="747690" y="175664"/>
                </a:cubicBezTo>
                <a:cubicBezTo>
                  <a:pt x="725437" y="172854"/>
                  <a:pt x="702248" y="177070"/>
                  <a:pt x="683040" y="162078"/>
                </a:cubicBezTo>
                <a:cubicBezTo>
                  <a:pt x="672030" y="153413"/>
                  <a:pt x="659616" y="143106"/>
                  <a:pt x="668283" y="127177"/>
                </a:cubicBezTo>
                <a:cubicBezTo>
                  <a:pt x="674373" y="115933"/>
                  <a:pt x="687491" y="115933"/>
                  <a:pt x="698266" y="119682"/>
                </a:cubicBezTo>
                <a:cubicBezTo>
                  <a:pt x="746519" y="136313"/>
                  <a:pt x="796880" y="142403"/>
                  <a:pt x="847241" y="148494"/>
                </a:cubicBezTo>
                <a:cubicBezTo>
                  <a:pt x="854972" y="149430"/>
                  <a:pt x="863637" y="152476"/>
                  <a:pt x="872305" y="137015"/>
                </a:cubicBezTo>
                <a:cubicBezTo>
                  <a:pt x="778141" y="111951"/>
                  <a:pt x="688662" y="76347"/>
                  <a:pt x="591921" y="62527"/>
                </a:cubicBezTo>
                <a:cubicBezTo>
                  <a:pt x="593327" y="55969"/>
                  <a:pt x="594732" y="49410"/>
                  <a:pt x="596138" y="42852"/>
                </a:cubicBezTo>
                <a:cubicBezTo>
                  <a:pt x="671796" y="52220"/>
                  <a:pt x="747456" y="61590"/>
                  <a:pt x="843025" y="73303"/>
                </a:cubicBezTo>
                <a:cubicBezTo>
                  <a:pt x="784231" y="36058"/>
                  <a:pt x="728717" y="48473"/>
                  <a:pt x="685149" y="15446"/>
                </a:cubicBezTo>
                <a:cubicBezTo>
                  <a:pt x="693347" y="2914"/>
                  <a:pt x="703244" y="-249"/>
                  <a:pt x="713492" y="15"/>
                </a:cubicBezTo>
                <a:close/>
              </a:path>
            </a:pathLst>
          </a:custGeom>
        </p:spPr>
      </p:pic>
      <p:sp>
        <p:nvSpPr>
          <p:cNvPr id="2" name="Slide Number Placeholder 4">
            <a:extLst>
              <a:ext uri="{FF2B5EF4-FFF2-40B4-BE49-F238E27FC236}">
                <a16:creationId xmlns:a16="http://schemas.microsoft.com/office/drawing/2014/main" id="{12F16C01-AB66-DE47-7C76-C8A5EEF1D8BB}"/>
              </a:ext>
            </a:extLst>
          </p:cNvPr>
          <p:cNvSpPr txBox="1">
            <a:spLocks/>
          </p:cNvSpPr>
          <p:nvPr/>
        </p:nvSpPr>
        <p:spPr>
          <a:xfrm>
            <a:off x="8610600" y="6356350"/>
            <a:ext cx="2743200" cy="365125"/>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270D5762-9FA2-4D88-B8FF-9E302EEF6FFE}" type="slidenum">
              <a:rPr lang="fr-CH" sz="1400" smtClean="0"/>
              <a:pPr algn="r"/>
              <a:t>6</a:t>
            </a:fld>
            <a:endParaRPr lang="fr-CH" dirty="0"/>
          </a:p>
        </p:txBody>
      </p:sp>
    </p:spTree>
    <p:extLst>
      <p:ext uri="{BB962C8B-B14F-4D97-AF65-F5344CB8AC3E}">
        <p14:creationId xmlns:p14="http://schemas.microsoft.com/office/powerpoint/2010/main" val="3287267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7">
            <a:extLst>
              <a:ext uri="{FF2B5EF4-FFF2-40B4-BE49-F238E27FC236}">
                <a16:creationId xmlns:a16="http://schemas.microsoft.com/office/drawing/2014/main" id="{06DA9DF9-31F7-4056-B42E-878CC92417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0B34B6-F924-0198-71CD-985D87485B5D}"/>
              </a:ext>
            </a:extLst>
          </p:cNvPr>
          <p:cNvSpPr>
            <a:spLocks noGrp="1"/>
          </p:cNvSpPr>
          <p:nvPr>
            <p:ph type="title"/>
          </p:nvPr>
        </p:nvSpPr>
        <p:spPr>
          <a:xfrm>
            <a:off x="1257079" y="2718671"/>
            <a:ext cx="4445890" cy="1420657"/>
          </a:xfrm>
        </p:spPr>
        <p:txBody>
          <a:bodyPr vert="horz" lIns="91440" tIns="45720" rIns="91440" bIns="45720" rtlCol="0" anchor="b">
            <a:normAutofit/>
          </a:bodyPr>
          <a:lstStyle/>
          <a:p>
            <a:r>
              <a:rPr lang="en-US" dirty="0">
                <a:latin typeface="Comic Sans MS" panose="030F0702030302020204" pitchFamily="66" charset="0"/>
              </a:rPr>
              <a:t>But let’s come back to MM</a:t>
            </a:r>
          </a:p>
        </p:txBody>
      </p:sp>
      <p:pic>
        <p:nvPicPr>
          <p:cNvPr id="3" name="Picture 4">
            <a:extLst>
              <a:ext uri="{FF2B5EF4-FFF2-40B4-BE49-F238E27FC236}">
                <a16:creationId xmlns:a16="http://schemas.microsoft.com/office/drawing/2014/main" id="{73FFBFE5-B974-1BB9-B7B9-63FE0AE6C4F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571" r="26609"/>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6826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30EB5-09BA-5EAA-4538-4A5EE4A09796}"/>
              </a:ext>
            </a:extLst>
          </p:cNvPr>
          <p:cNvSpPr>
            <a:spLocks noGrp="1"/>
          </p:cNvSpPr>
          <p:nvPr>
            <p:ph type="title"/>
          </p:nvPr>
        </p:nvSpPr>
        <p:spPr>
          <a:xfrm>
            <a:off x="2307410" y="333832"/>
            <a:ext cx="8108113" cy="828675"/>
          </a:xfrm>
        </p:spPr>
        <p:txBody>
          <a:bodyPr>
            <a:normAutofit fontScale="90000"/>
          </a:bodyPr>
          <a:lstStyle/>
          <a:p>
            <a:r>
              <a:rPr lang="en-US" dirty="0">
                <a:solidFill>
                  <a:srgbClr val="00B0F0"/>
                </a:solidFill>
                <a:latin typeface="Comic Sans MS" panose="030F0702030302020204" pitchFamily="66" charset="0"/>
              </a:rPr>
              <a:t>1997 First Micromegas (Yannis)</a:t>
            </a:r>
            <a:endParaRPr lang="en-GB" dirty="0">
              <a:solidFill>
                <a:srgbClr val="00B0F0"/>
              </a:solidFill>
              <a:latin typeface="Comic Sans MS" panose="030F0702030302020204" pitchFamily="66" charset="0"/>
            </a:endParaRPr>
          </a:p>
        </p:txBody>
      </p:sp>
      <p:grpSp>
        <p:nvGrpSpPr>
          <p:cNvPr id="6" name="Group 5">
            <a:extLst>
              <a:ext uri="{FF2B5EF4-FFF2-40B4-BE49-F238E27FC236}">
                <a16:creationId xmlns:a16="http://schemas.microsoft.com/office/drawing/2014/main" id="{265E438A-2A51-7360-8351-6D9F5E3C8EB8}"/>
              </a:ext>
            </a:extLst>
          </p:cNvPr>
          <p:cNvGrpSpPr/>
          <p:nvPr/>
        </p:nvGrpSpPr>
        <p:grpSpPr>
          <a:xfrm>
            <a:off x="1780324" y="2338423"/>
            <a:ext cx="4474724" cy="2704289"/>
            <a:chOff x="6760723" y="1206230"/>
            <a:chExt cx="5019473" cy="2961024"/>
          </a:xfrm>
        </p:grpSpPr>
        <p:grpSp>
          <p:nvGrpSpPr>
            <p:cNvPr id="7" name="Group 6">
              <a:extLst>
                <a:ext uri="{FF2B5EF4-FFF2-40B4-BE49-F238E27FC236}">
                  <a16:creationId xmlns:a16="http://schemas.microsoft.com/office/drawing/2014/main" id="{181A7716-2FD4-7492-CA5C-BDEB60E057C5}"/>
                </a:ext>
              </a:extLst>
            </p:cNvPr>
            <p:cNvGrpSpPr/>
            <p:nvPr/>
          </p:nvGrpSpPr>
          <p:grpSpPr>
            <a:xfrm>
              <a:off x="6954181" y="1355919"/>
              <a:ext cx="4581746" cy="2682950"/>
              <a:chOff x="395005" y="-345861"/>
              <a:chExt cx="6274340" cy="3522547"/>
            </a:xfrm>
          </p:grpSpPr>
          <p:grpSp>
            <p:nvGrpSpPr>
              <p:cNvPr id="9" name="Group 8">
                <a:extLst>
                  <a:ext uri="{FF2B5EF4-FFF2-40B4-BE49-F238E27FC236}">
                    <a16:creationId xmlns:a16="http://schemas.microsoft.com/office/drawing/2014/main" id="{F9A4DB09-99F1-8112-32CF-BE3F6E323252}"/>
                  </a:ext>
                </a:extLst>
              </p:cNvPr>
              <p:cNvGrpSpPr/>
              <p:nvPr/>
            </p:nvGrpSpPr>
            <p:grpSpPr>
              <a:xfrm>
                <a:off x="1227216" y="2694086"/>
                <a:ext cx="4745567" cy="482600"/>
                <a:chOff x="1129939" y="4952174"/>
                <a:chExt cx="4745567" cy="482600"/>
              </a:xfrm>
            </p:grpSpPr>
            <p:sp>
              <p:nvSpPr>
                <p:cNvPr id="18" name="Rectangle 17">
                  <a:extLst>
                    <a:ext uri="{FF2B5EF4-FFF2-40B4-BE49-F238E27FC236}">
                      <a16:creationId xmlns:a16="http://schemas.microsoft.com/office/drawing/2014/main" id="{304981A5-B46F-C6C9-9AF2-75E229CE8492}"/>
                    </a:ext>
                  </a:extLst>
                </p:cNvPr>
                <p:cNvSpPr/>
                <p:nvPr/>
              </p:nvSpPr>
              <p:spPr>
                <a:xfrm>
                  <a:off x="1129939" y="4952174"/>
                  <a:ext cx="4745567" cy="482600"/>
                </a:xfrm>
                <a:prstGeom prst="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mic Sans MS" panose="030F0702030302020204" pitchFamily="66" charset="0"/>
                    </a:rPr>
                    <a:t>PCB with R/O structure</a:t>
                  </a:r>
                </a:p>
              </p:txBody>
            </p:sp>
            <p:sp>
              <p:nvSpPr>
                <p:cNvPr id="19" name="Rectangle 18">
                  <a:extLst>
                    <a:ext uri="{FF2B5EF4-FFF2-40B4-BE49-F238E27FC236}">
                      <a16:creationId xmlns:a16="http://schemas.microsoft.com/office/drawing/2014/main" id="{A1A7842C-BF44-F1C3-56AA-8F8CC35DE10A}"/>
                    </a:ext>
                  </a:extLst>
                </p:cNvPr>
                <p:cNvSpPr/>
                <p:nvPr/>
              </p:nvSpPr>
              <p:spPr>
                <a:xfrm>
                  <a:off x="1280824" y="4952174"/>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3E472E1F-77A9-C3E3-DCEA-4FB7EE645282}"/>
                    </a:ext>
                  </a:extLst>
                </p:cNvPr>
                <p:cNvSpPr/>
                <p:nvPr/>
              </p:nvSpPr>
              <p:spPr>
                <a:xfrm>
                  <a:off x="1854789" y="4952174"/>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03B39D8B-8B9F-2CC2-4AED-80B92C4BD003}"/>
                    </a:ext>
                  </a:extLst>
                </p:cNvPr>
                <p:cNvSpPr/>
                <p:nvPr/>
              </p:nvSpPr>
              <p:spPr>
                <a:xfrm>
                  <a:off x="2428754" y="4952174"/>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1A4BF2BF-0BCC-9F9F-18B3-06D200C2C1E1}"/>
                    </a:ext>
                  </a:extLst>
                </p:cNvPr>
                <p:cNvSpPr/>
                <p:nvPr/>
              </p:nvSpPr>
              <p:spPr>
                <a:xfrm>
                  <a:off x="3002719" y="4952174"/>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E7A87675-DF2C-7BBC-9E9D-36A477AC5DB4}"/>
                    </a:ext>
                  </a:extLst>
                </p:cNvPr>
                <p:cNvSpPr/>
                <p:nvPr/>
              </p:nvSpPr>
              <p:spPr>
                <a:xfrm>
                  <a:off x="3576684" y="4952174"/>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CE695348-8924-218E-05D6-923C720FF62E}"/>
                    </a:ext>
                  </a:extLst>
                </p:cNvPr>
                <p:cNvSpPr/>
                <p:nvPr/>
              </p:nvSpPr>
              <p:spPr>
                <a:xfrm>
                  <a:off x="4150649" y="4952174"/>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23870A8A-5CFA-CFFC-1349-5C187178FFA3}"/>
                    </a:ext>
                  </a:extLst>
                </p:cNvPr>
                <p:cNvSpPr/>
                <p:nvPr/>
              </p:nvSpPr>
              <p:spPr>
                <a:xfrm>
                  <a:off x="4724614" y="4952174"/>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6BD9DDA2-29BC-F887-A7F4-5DC6A4DD14CB}"/>
                    </a:ext>
                  </a:extLst>
                </p:cNvPr>
                <p:cNvSpPr/>
                <p:nvPr/>
              </p:nvSpPr>
              <p:spPr>
                <a:xfrm>
                  <a:off x="5298579" y="4952174"/>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Oval 9">
                <a:extLst>
                  <a:ext uri="{FF2B5EF4-FFF2-40B4-BE49-F238E27FC236}">
                    <a16:creationId xmlns:a16="http://schemas.microsoft.com/office/drawing/2014/main" id="{99BA9556-0039-1165-A3F5-6210C7A2FCF3}"/>
                  </a:ext>
                </a:extLst>
              </p:cNvPr>
              <p:cNvSpPr/>
              <p:nvPr/>
            </p:nvSpPr>
            <p:spPr>
              <a:xfrm>
                <a:off x="1941086" y="2256341"/>
                <a:ext cx="451178" cy="437745"/>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1" name="Oval 10">
                <a:extLst>
                  <a:ext uri="{FF2B5EF4-FFF2-40B4-BE49-F238E27FC236}">
                    <a16:creationId xmlns:a16="http://schemas.microsoft.com/office/drawing/2014/main" id="{09E762B4-B0F0-E0AC-DA18-F2D3B3C0D094}"/>
                  </a:ext>
                </a:extLst>
              </p:cNvPr>
              <p:cNvSpPr/>
              <p:nvPr/>
            </p:nvSpPr>
            <p:spPr>
              <a:xfrm>
                <a:off x="3429373" y="2256340"/>
                <a:ext cx="451178" cy="437745"/>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2" name="Oval 11">
                <a:extLst>
                  <a:ext uri="{FF2B5EF4-FFF2-40B4-BE49-F238E27FC236}">
                    <a16:creationId xmlns:a16="http://schemas.microsoft.com/office/drawing/2014/main" id="{594F5D27-B6A7-342C-4D8D-D4D0D53A0F42}"/>
                  </a:ext>
                </a:extLst>
              </p:cNvPr>
              <p:cNvSpPr/>
              <p:nvPr/>
            </p:nvSpPr>
            <p:spPr>
              <a:xfrm>
                <a:off x="4916920" y="2256339"/>
                <a:ext cx="451178" cy="437745"/>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cxnSp>
            <p:nvCxnSpPr>
              <p:cNvPr id="13" name="Straight Connector 12">
                <a:extLst>
                  <a:ext uri="{FF2B5EF4-FFF2-40B4-BE49-F238E27FC236}">
                    <a16:creationId xmlns:a16="http://schemas.microsoft.com/office/drawing/2014/main" id="{F7A77375-1298-585A-8C2C-677EC04EAA9C}"/>
                  </a:ext>
                </a:extLst>
              </p:cNvPr>
              <p:cNvCxnSpPr/>
              <p:nvPr/>
            </p:nvCxnSpPr>
            <p:spPr>
              <a:xfrm>
                <a:off x="395005" y="2225753"/>
                <a:ext cx="6274340" cy="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73C620E4-FD53-16D8-7005-EF00BBE650C4}"/>
                  </a:ext>
                </a:extLst>
              </p:cNvPr>
              <p:cNvSpPr/>
              <p:nvPr/>
            </p:nvSpPr>
            <p:spPr>
              <a:xfrm>
                <a:off x="6124596" y="1947692"/>
                <a:ext cx="544749" cy="278061"/>
              </a:xfrm>
              <a:prstGeom prst="rect">
                <a:avLst/>
              </a:prstGeom>
              <a:solidFill>
                <a:srgbClr val="CC66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5" name="Rectangle 14">
                <a:extLst>
                  <a:ext uri="{FF2B5EF4-FFF2-40B4-BE49-F238E27FC236}">
                    <a16:creationId xmlns:a16="http://schemas.microsoft.com/office/drawing/2014/main" id="{700E193F-336B-5D23-3ED9-A80F3AF601D4}"/>
                  </a:ext>
                </a:extLst>
              </p:cNvPr>
              <p:cNvSpPr/>
              <p:nvPr/>
            </p:nvSpPr>
            <p:spPr>
              <a:xfrm>
                <a:off x="395005" y="1947692"/>
                <a:ext cx="544749" cy="278061"/>
              </a:xfrm>
              <a:prstGeom prst="rect">
                <a:avLst/>
              </a:prstGeom>
              <a:solidFill>
                <a:srgbClr val="CC66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cxnSp>
            <p:nvCxnSpPr>
              <p:cNvPr id="16" name="Connecteur droit avec flèche 77">
                <a:extLst>
                  <a:ext uri="{FF2B5EF4-FFF2-40B4-BE49-F238E27FC236}">
                    <a16:creationId xmlns:a16="http://schemas.microsoft.com/office/drawing/2014/main" id="{B838E8B4-621A-2AFD-E744-9F741D54E150}"/>
                  </a:ext>
                </a:extLst>
              </p:cNvPr>
              <p:cNvCxnSpPr>
                <a:cxnSpLocks/>
              </p:cNvCxnSpPr>
              <p:nvPr/>
            </p:nvCxnSpPr>
            <p:spPr>
              <a:xfrm flipH="1">
                <a:off x="1810280" y="1527243"/>
                <a:ext cx="424560" cy="698509"/>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36E64D22-9128-9C70-C351-C66AEB1E3B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3740" y="-345861"/>
                <a:ext cx="2361560" cy="1793977"/>
              </a:xfrm>
              <a:prstGeom prst="rect">
                <a:avLst/>
              </a:prstGeom>
              <a:ln>
                <a:solidFill>
                  <a:schemeClr val="tx1"/>
                </a:solidFill>
              </a:ln>
            </p:spPr>
          </p:pic>
        </p:grpSp>
        <p:sp>
          <p:nvSpPr>
            <p:cNvPr id="8" name="Rectangle 7">
              <a:extLst>
                <a:ext uri="{FF2B5EF4-FFF2-40B4-BE49-F238E27FC236}">
                  <a16:creationId xmlns:a16="http://schemas.microsoft.com/office/drawing/2014/main" id="{BF04D809-5F1A-A63F-3247-5089F832756E}"/>
                </a:ext>
              </a:extLst>
            </p:cNvPr>
            <p:cNvSpPr/>
            <p:nvPr/>
          </p:nvSpPr>
          <p:spPr>
            <a:xfrm>
              <a:off x="6760723" y="1206230"/>
              <a:ext cx="5019473" cy="2961024"/>
            </a:xfrm>
            <a:prstGeom prst="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TextBox 2">
            <a:extLst>
              <a:ext uri="{FF2B5EF4-FFF2-40B4-BE49-F238E27FC236}">
                <a16:creationId xmlns:a16="http://schemas.microsoft.com/office/drawing/2014/main" id="{46A3E81E-DDB5-4E41-6B5B-E7671DA9DFC5}"/>
              </a:ext>
            </a:extLst>
          </p:cNvPr>
          <p:cNvSpPr txBox="1"/>
          <p:nvPr/>
        </p:nvSpPr>
        <p:spPr>
          <a:xfrm>
            <a:off x="7592770" y="1577483"/>
            <a:ext cx="3450239" cy="3970318"/>
          </a:xfrm>
          <a:prstGeom prst="rect">
            <a:avLst/>
          </a:prstGeom>
          <a:solidFill>
            <a:srgbClr val="FFC000"/>
          </a:solidFill>
        </p:spPr>
        <p:txBody>
          <a:bodyPr wrap="square" rtlCol="0">
            <a:spAutoFit/>
          </a:bodyPr>
          <a:lstStyle/>
          <a:p>
            <a:r>
              <a:rPr lang="en-US" sz="1400" dirty="0">
                <a:latin typeface="Comic Sans MS" panose="030F0702030302020204" pitchFamily="66" charset="0"/>
              </a:rPr>
              <a:t>-Ni electroformed mesh stretched on a frame.</a:t>
            </a:r>
          </a:p>
          <a:p>
            <a:endParaRPr lang="en-US" sz="1400" dirty="0">
              <a:latin typeface="Comic Sans MS" panose="030F0702030302020204" pitchFamily="66" charset="0"/>
            </a:endParaRPr>
          </a:p>
          <a:p>
            <a:r>
              <a:rPr lang="en-US" sz="1400" dirty="0">
                <a:latin typeface="Comic Sans MS" panose="030F0702030302020204" pitchFamily="66" charset="0"/>
              </a:rPr>
              <a:t>-Spacers done with fishing wires.</a:t>
            </a:r>
          </a:p>
          <a:p>
            <a:endParaRPr lang="en-US" sz="1400" dirty="0">
              <a:latin typeface="Comic Sans MS" panose="030F0702030302020204" pitchFamily="66" charset="0"/>
            </a:endParaRPr>
          </a:p>
          <a:p>
            <a:r>
              <a:rPr lang="en-US" sz="1400" dirty="0">
                <a:latin typeface="Comic Sans MS" panose="030F0702030302020204" pitchFamily="66" charset="0"/>
              </a:rPr>
              <a:t>-Spark protection done with added </a:t>
            </a:r>
            <a:r>
              <a:rPr lang="en-US" sz="1400" dirty="0">
                <a:latin typeface="Comic Sans MS" panose="030F0702030302020204" pitchFamily="66" charset="0"/>
                <a:sym typeface="Wingdings" panose="05000000000000000000" pitchFamily="2" charset="2"/>
              </a:rPr>
              <a:t>discrete components.</a:t>
            </a:r>
          </a:p>
          <a:p>
            <a:endParaRPr lang="en-US" sz="1400" dirty="0">
              <a:latin typeface="Comic Sans MS" panose="030F0702030302020204" pitchFamily="66" charset="0"/>
            </a:endParaRPr>
          </a:p>
          <a:p>
            <a:r>
              <a:rPr lang="en-US" sz="1400" dirty="0">
                <a:latin typeface="Comic Sans MS" panose="030F0702030302020204" pitchFamily="66" charset="0"/>
              </a:rPr>
              <a:t>-The size of the detector have an impact on the spark current.</a:t>
            </a:r>
          </a:p>
          <a:p>
            <a:endParaRPr lang="en-US" sz="1400" dirty="0">
              <a:latin typeface="Comic Sans MS" panose="030F0702030302020204" pitchFamily="66" charset="0"/>
            </a:endParaRPr>
          </a:p>
          <a:p>
            <a:r>
              <a:rPr lang="en-US" sz="1400" dirty="0">
                <a:latin typeface="Comic Sans MS" panose="030F0702030302020204" pitchFamily="66" charset="0"/>
              </a:rPr>
              <a:t>-The Ni mesh is fragile.</a:t>
            </a:r>
          </a:p>
          <a:p>
            <a:endParaRPr lang="en-US" sz="1400" dirty="0">
              <a:latin typeface="Comic Sans MS" panose="030F0702030302020204" pitchFamily="66" charset="0"/>
            </a:endParaRPr>
          </a:p>
          <a:p>
            <a:r>
              <a:rPr lang="en-US" sz="1400" dirty="0">
                <a:latin typeface="Comic Sans MS" panose="030F0702030302020204" pitchFamily="66" charset="0"/>
              </a:rPr>
              <a:t>-The production steps are mainly relying on manual artisanal skills .</a:t>
            </a:r>
          </a:p>
          <a:p>
            <a:endParaRPr lang="en-US" sz="1400" dirty="0">
              <a:latin typeface="Comic Sans MS" panose="030F0702030302020204" pitchFamily="66" charset="0"/>
            </a:endParaRPr>
          </a:p>
          <a:p>
            <a:r>
              <a:rPr lang="en-US" sz="1400" dirty="0">
                <a:latin typeface="Comic Sans MS" panose="030F0702030302020204" pitchFamily="66" charset="0"/>
              </a:rPr>
              <a:t>-Challenge to produce a 30cm x30cm detector</a:t>
            </a:r>
            <a:endParaRPr lang="fr-CH" sz="1400" dirty="0">
              <a:latin typeface="Comic Sans MS" panose="030F0702030302020204" pitchFamily="66" charset="0"/>
            </a:endParaRPr>
          </a:p>
        </p:txBody>
      </p:sp>
      <p:sp>
        <p:nvSpPr>
          <p:cNvPr id="4" name="Slide Number Placeholder 4">
            <a:extLst>
              <a:ext uri="{FF2B5EF4-FFF2-40B4-BE49-F238E27FC236}">
                <a16:creationId xmlns:a16="http://schemas.microsoft.com/office/drawing/2014/main" id="{41BB3118-DE42-1F7B-06F8-15014281E186}"/>
              </a:ext>
            </a:extLst>
          </p:cNvPr>
          <p:cNvSpPr txBox="1">
            <a:spLocks/>
          </p:cNvSpPr>
          <p:nvPr/>
        </p:nvSpPr>
        <p:spPr>
          <a:xfrm>
            <a:off x="8610600" y="6356350"/>
            <a:ext cx="2743200" cy="365125"/>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270D5762-9FA2-4D88-B8FF-9E302EEF6FFE}" type="slidenum">
              <a:rPr lang="fr-CH" sz="1400" smtClean="0"/>
              <a:pPr algn="r"/>
              <a:t>8</a:t>
            </a:fld>
            <a:endParaRPr lang="fr-CH" dirty="0"/>
          </a:p>
        </p:txBody>
      </p:sp>
    </p:spTree>
    <p:extLst>
      <p:ext uri="{BB962C8B-B14F-4D97-AF65-F5344CB8AC3E}">
        <p14:creationId xmlns:p14="http://schemas.microsoft.com/office/powerpoint/2010/main" val="1854807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ADBC0A3-A0F3-5E49-EF1D-45FA52984639}"/>
              </a:ext>
            </a:extLst>
          </p:cNvPr>
          <p:cNvSpPr>
            <a:spLocks noGrp="1"/>
          </p:cNvSpPr>
          <p:nvPr>
            <p:ph type="sldNum" sz="quarter" idx="12"/>
          </p:nvPr>
        </p:nvSpPr>
        <p:spPr/>
        <p:txBody>
          <a:bodyPr/>
          <a:lstStyle/>
          <a:p>
            <a:fld id="{270D5762-9FA2-4D88-B8FF-9E302EEF6FFE}" type="slidenum">
              <a:rPr lang="fr-CH" smtClean="0"/>
              <a:t>9</a:t>
            </a:fld>
            <a:endParaRPr lang="fr-CH"/>
          </a:p>
        </p:txBody>
      </p:sp>
      <p:sp>
        <p:nvSpPr>
          <p:cNvPr id="28" name="Title 1">
            <a:extLst>
              <a:ext uri="{FF2B5EF4-FFF2-40B4-BE49-F238E27FC236}">
                <a16:creationId xmlns:a16="http://schemas.microsoft.com/office/drawing/2014/main" id="{7FC653CB-825B-46CC-937E-E9F1A9C24C67}"/>
              </a:ext>
            </a:extLst>
          </p:cNvPr>
          <p:cNvSpPr>
            <a:spLocks noGrp="1"/>
          </p:cNvSpPr>
          <p:nvPr>
            <p:ph type="title"/>
          </p:nvPr>
        </p:nvSpPr>
        <p:spPr>
          <a:xfrm>
            <a:off x="825072" y="254282"/>
            <a:ext cx="10023373" cy="828675"/>
          </a:xfrm>
        </p:spPr>
        <p:txBody>
          <a:bodyPr>
            <a:noAutofit/>
          </a:bodyPr>
          <a:lstStyle/>
          <a:p>
            <a:pPr algn="ctr"/>
            <a:r>
              <a:rPr lang="en-US" sz="3200" dirty="0">
                <a:solidFill>
                  <a:srgbClr val="00B0F0"/>
                </a:solidFill>
                <a:latin typeface="Comic Sans MS" panose="030F0702030302020204" pitchFamily="66" charset="0"/>
              </a:rPr>
              <a:t>2000 First Evolution (Yannis)</a:t>
            </a:r>
            <a:br>
              <a:rPr lang="en-US" sz="3200" dirty="0">
                <a:solidFill>
                  <a:srgbClr val="00B0F0"/>
                </a:solidFill>
                <a:latin typeface="Comic Sans MS" panose="030F0702030302020204" pitchFamily="66" charset="0"/>
              </a:rPr>
            </a:br>
            <a:r>
              <a:rPr lang="en-US" sz="3200" dirty="0">
                <a:solidFill>
                  <a:srgbClr val="00B0F0"/>
                </a:solidFill>
                <a:latin typeface="Comic Sans MS" panose="030F0702030302020204" pitchFamily="66" charset="0"/>
                <a:sym typeface="Wingdings" panose="05000000000000000000" pitchFamily="2" charset="2"/>
              </a:rPr>
              <a:t></a:t>
            </a:r>
            <a:r>
              <a:rPr lang="en-US" sz="3200" dirty="0">
                <a:solidFill>
                  <a:srgbClr val="00B0F0"/>
                </a:solidFill>
                <a:latin typeface="Comic Sans MS" panose="030F0702030302020204" pitchFamily="66" charset="0"/>
              </a:rPr>
              <a:t> Photo imaged pillars</a:t>
            </a:r>
            <a:endParaRPr lang="en-GB" sz="3200" dirty="0">
              <a:solidFill>
                <a:srgbClr val="00B0F0"/>
              </a:solidFill>
              <a:latin typeface="Comic Sans MS" panose="030F0702030302020204" pitchFamily="66" charset="0"/>
            </a:endParaRPr>
          </a:p>
        </p:txBody>
      </p:sp>
      <p:grpSp>
        <p:nvGrpSpPr>
          <p:cNvPr id="2" name="Group 1">
            <a:extLst>
              <a:ext uri="{FF2B5EF4-FFF2-40B4-BE49-F238E27FC236}">
                <a16:creationId xmlns:a16="http://schemas.microsoft.com/office/drawing/2014/main" id="{32130E31-2435-CA0E-1A07-18530214579E}"/>
              </a:ext>
            </a:extLst>
          </p:cNvPr>
          <p:cNvGrpSpPr/>
          <p:nvPr/>
        </p:nvGrpSpPr>
        <p:grpSpPr>
          <a:xfrm>
            <a:off x="1497845" y="2289785"/>
            <a:ext cx="4474724" cy="2704289"/>
            <a:chOff x="3297839" y="2299513"/>
            <a:chExt cx="4474724" cy="2704289"/>
          </a:xfrm>
        </p:grpSpPr>
        <p:sp>
          <p:nvSpPr>
            <p:cNvPr id="52" name="Rectangle 51">
              <a:extLst>
                <a:ext uri="{FF2B5EF4-FFF2-40B4-BE49-F238E27FC236}">
                  <a16:creationId xmlns:a16="http://schemas.microsoft.com/office/drawing/2014/main" id="{EAAAEDFB-5B3F-5954-5C3C-15702393AFB3}"/>
                </a:ext>
              </a:extLst>
            </p:cNvPr>
            <p:cNvSpPr/>
            <p:nvPr/>
          </p:nvSpPr>
          <p:spPr>
            <a:xfrm>
              <a:off x="4252240" y="4225067"/>
              <a:ext cx="415767" cy="325779"/>
            </a:xfrm>
            <a:prstGeom prst="rect">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a:extLst>
                <a:ext uri="{FF2B5EF4-FFF2-40B4-BE49-F238E27FC236}">
                  <a16:creationId xmlns:a16="http://schemas.microsoft.com/office/drawing/2014/main" id="{DE325E16-ECE1-C2BE-765C-BCECEE15CB79}"/>
                </a:ext>
              </a:extLst>
            </p:cNvPr>
            <p:cNvSpPr/>
            <p:nvPr/>
          </p:nvSpPr>
          <p:spPr>
            <a:xfrm>
              <a:off x="5377257" y="4225067"/>
              <a:ext cx="415767" cy="325779"/>
            </a:xfrm>
            <a:prstGeom prst="rect">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a:extLst>
                <a:ext uri="{FF2B5EF4-FFF2-40B4-BE49-F238E27FC236}">
                  <a16:creationId xmlns:a16="http://schemas.microsoft.com/office/drawing/2014/main" id="{1A63F6C4-C699-B19F-F843-FC0EBA94657A}"/>
                </a:ext>
              </a:extLst>
            </p:cNvPr>
            <p:cNvSpPr/>
            <p:nvPr/>
          </p:nvSpPr>
          <p:spPr>
            <a:xfrm>
              <a:off x="6598060" y="4225067"/>
              <a:ext cx="415767" cy="325779"/>
            </a:xfrm>
            <a:prstGeom prst="rect">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2" name="Group 31">
              <a:extLst>
                <a:ext uri="{FF2B5EF4-FFF2-40B4-BE49-F238E27FC236}">
                  <a16:creationId xmlns:a16="http://schemas.microsoft.com/office/drawing/2014/main" id="{E79709AF-0B40-D50F-3B07-DF6A60EA73F4}"/>
                </a:ext>
              </a:extLst>
            </p:cNvPr>
            <p:cNvGrpSpPr/>
            <p:nvPr/>
          </p:nvGrpSpPr>
          <p:grpSpPr>
            <a:xfrm>
              <a:off x="3470302" y="2436223"/>
              <a:ext cx="4084502" cy="2450325"/>
              <a:chOff x="395005" y="-345861"/>
              <a:chExt cx="6274340" cy="3522547"/>
            </a:xfrm>
          </p:grpSpPr>
          <p:grpSp>
            <p:nvGrpSpPr>
              <p:cNvPr id="34" name="Group 33">
                <a:extLst>
                  <a:ext uri="{FF2B5EF4-FFF2-40B4-BE49-F238E27FC236}">
                    <a16:creationId xmlns:a16="http://schemas.microsoft.com/office/drawing/2014/main" id="{64168047-DEE1-C6D0-3CA7-0EC7F37C947F}"/>
                  </a:ext>
                </a:extLst>
              </p:cNvPr>
              <p:cNvGrpSpPr/>
              <p:nvPr/>
            </p:nvGrpSpPr>
            <p:grpSpPr>
              <a:xfrm>
                <a:off x="1227216" y="2694086"/>
                <a:ext cx="4745567" cy="482600"/>
                <a:chOff x="1129939" y="4952174"/>
                <a:chExt cx="4745567" cy="482600"/>
              </a:xfrm>
            </p:grpSpPr>
            <p:sp>
              <p:nvSpPr>
                <p:cNvPr id="43" name="Rectangle 42">
                  <a:extLst>
                    <a:ext uri="{FF2B5EF4-FFF2-40B4-BE49-F238E27FC236}">
                      <a16:creationId xmlns:a16="http://schemas.microsoft.com/office/drawing/2014/main" id="{72194A8F-C47F-1180-8F49-FA6DF7A6435B}"/>
                    </a:ext>
                  </a:extLst>
                </p:cNvPr>
                <p:cNvSpPr/>
                <p:nvPr/>
              </p:nvSpPr>
              <p:spPr>
                <a:xfrm>
                  <a:off x="1129939" y="4952174"/>
                  <a:ext cx="4745567" cy="482600"/>
                </a:xfrm>
                <a:prstGeom prst="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mic Sans MS" panose="030F0702030302020204" pitchFamily="66" charset="0"/>
                    </a:rPr>
                    <a:t>PCB with R/O structure</a:t>
                  </a:r>
                </a:p>
              </p:txBody>
            </p:sp>
            <p:sp>
              <p:nvSpPr>
                <p:cNvPr id="44" name="Rectangle 43">
                  <a:extLst>
                    <a:ext uri="{FF2B5EF4-FFF2-40B4-BE49-F238E27FC236}">
                      <a16:creationId xmlns:a16="http://schemas.microsoft.com/office/drawing/2014/main" id="{07D1E122-9628-1D8D-2B69-631EABF39949}"/>
                    </a:ext>
                  </a:extLst>
                </p:cNvPr>
                <p:cNvSpPr/>
                <p:nvPr/>
              </p:nvSpPr>
              <p:spPr>
                <a:xfrm>
                  <a:off x="1280824" y="4952174"/>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a:extLst>
                    <a:ext uri="{FF2B5EF4-FFF2-40B4-BE49-F238E27FC236}">
                      <a16:creationId xmlns:a16="http://schemas.microsoft.com/office/drawing/2014/main" id="{F1F7BCB9-625B-A4FB-B0D1-78FAE3E2CF68}"/>
                    </a:ext>
                  </a:extLst>
                </p:cNvPr>
                <p:cNvSpPr/>
                <p:nvPr/>
              </p:nvSpPr>
              <p:spPr>
                <a:xfrm>
                  <a:off x="1854789" y="4952174"/>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E7F66605-6E56-F23C-650B-A893E14C745E}"/>
                    </a:ext>
                  </a:extLst>
                </p:cNvPr>
                <p:cNvSpPr/>
                <p:nvPr/>
              </p:nvSpPr>
              <p:spPr>
                <a:xfrm>
                  <a:off x="2428754" y="4952174"/>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757DA162-7483-5DA5-1B54-01C75CCE3B2C}"/>
                    </a:ext>
                  </a:extLst>
                </p:cNvPr>
                <p:cNvSpPr/>
                <p:nvPr/>
              </p:nvSpPr>
              <p:spPr>
                <a:xfrm>
                  <a:off x="3002719" y="4952174"/>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35A59695-15BE-B490-5384-3FA13B23DD3B}"/>
                    </a:ext>
                  </a:extLst>
                </p:cNvPr>
                <p:cNvSpPr/>
                <p:nvPr/>
              </p:nvSpPr>
              <p:spPr>
                <a:xfrm>
                  <a:off x="3576684" y="4952174"/>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a:extLst>
                    <a:ext uri="{FF2B5EF4-FFF2-40B4-BE49-F238E27FC236}">
                      <a16:creationId xmlns:a16="http://schemas.microsoft.com/office/drawing/2014/main" id="{945E4DC8-441E-C5E0-FCA8-214989756D19}"/>
                    </a:ext>
                  </a:extLst>
                </p:cNvPr>
                <p:cNvSpPr/>
                <p:nvPr/>
              </p:nvSpPr>
              <p:spPr>
                <a:xfrm>
                  <a:off x="4150649" y="4952174"/>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a:extLst>
                    <a:ext uri="{FF2B5EF4-FFF2-40B4-BE49-F238E27FC236}">
                      <a16:creationId xmlns:a16="http://schemas.microsoft.com/office/drawing/2014/main" id="{A979C637-B340-B325-4ED6-FFA37399DC62}"/>
                    </a:ext>
                  </a:extLst>
                </p:cNvPr>
                <p:cNvSpPr/>
                <p:nvPr/>
              </p:nvSpPr>
              <p:spPr>
                <a:xfrm>
                  <a:off x="4724614" y="4952174"/>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a:extLst>
                    <a:ext uri="{FF2B5EF4-FFF2-40B4-BE49-F238E27FC236}">
                      <a16:creationId xmlns:a16="http://schemas.microsoft.com/office/drawing/2014/main" id="{7016575F-031E-E0CD-C6D0-ED50CFFF2E12}"/>
                    </a:ext>
                  </a:extLst>
                </p:cNvPr>
                <p:cNvSpPr/>
                <p:nvPr/>
              </p:nvSpPr>
              <p:spPr>
                <a:xfrm>
                  <a:off x="5298579" y="4952174"/>
                  <a:ext cx="432179" cy="55728"/>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38" name="Straight Connector 37">
                <a:extLst>
                  <a:ext uri="{FF2B5EF4-FFF2-40B4-BE49-F238E27FC236}">
                    <a16:creationId xmlns:a16="http://schemas.microsoft.com/office/drawing/2014/main" id="{98F331F1-495A-3733-71AC-3B62AD6DC637}"/>
                  </a:ext>
                </a:extLst>
              </p:cNvPr>
              <p:cNvCxnSpPr/>
              <p:nvPr/>
            </p:nvCxnSpPr>
            <p:spPr>
              <a:xfrm>
                <a:off x="395005" y="2225753"/>
                <a:ext cx="6274340" cy="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C4F146C4-65EB-AD59-C792-E8E39FA4AFE5}"/>
                  </a:ext>
                </a:extLst>
              </p:cNvPr>
              <p:cNvSpPr/>
              <p:nvPr/>
            </p:nvSpPr>
            <p:spPr>
              <a:xfrm>
                <a:off x="6124596" y="1947692"/>
                <a:ext cx="544749" cy="278061"/>
              </a:xfrm>
              <a:prstGeom prst="rect">
                <a:avLst/>
              </a:prstGeom>
              <a:solidFill>
                <a:srgbClr val="CC66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0" name="Rectangle 39">
                <a:extLst>
                  <a:ext uri="{FF2B5EF4-FFF2-40B4-BE49-F238E27FC236}">
                    <a16:creationId xmlns:a16="http://schemas.microsoft.com/office/drawing/2014/main" id="{469B6D2A-D56D-787D-7E05-A359A2B3C4EE}"/>
                  </a:ext>
                </a:extLst>
              </p:cNvPr>
              <p:cNvSpPr/>
              <p:nvPr/>
            </p:nvSpPr>
            <p:spPr>
              <a:xfrm>
                <a:off x="395005" y="1947692"/>
                <a:ext cx="544749" cy="278061"/>
              </a:xfrm>
              <a:prstGeom prst="rect">
                <a:avLst/>
              </a:prstGeom>
              <a:solidFill>
                <a:srgbClr val="CC66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cxnSp>
            <p:nvCxnSpPr>
              <p:cNvPr id="41" name="Connecteur droit avec flèche 77">
                <a:extLst>
                  <a:ext uri="{FF2B5EF4-FFF2-40B4-BE49-F238E27FC236}">
                    <a16:creationId xmlns:a16="http://schemas.microsoft.com/office/drawing/2014/main" id="{304EBA65-98CF-4ED1-F358-6C30FBD0872B}"/>
                  </a:ext>
                </a:extLst>
              </p:cNvPr>
              <p:cNvCxnSpPr>
                <a:cxnSpLocks/>
              </p:cNvCxnSpPr>
              <p:nvPr/>
            </p:nvCxnSpPr>
            <p:spPr>
              <a:xfrm flipH="1">
                <a:off x="1810280" y="1527243"/>
                <a:ext cx="424560" cy="698509"/>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42" name="Picture 41">
                <a:extLst>
                  <a:ext uri="{FF2B5EF4-FFF2-40B4-BE49-F238E27FC236}">
                    <a16:creationId xmlns:a16="http://schemas.microsoft.com/office/drawing/2014/main" id="{EABB0A57-825F-7461-B6A0-4355145999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3740" y="-345861"/>
                <a:ext cx="2361560" cy="1793977"/>
              </a:xfrm>
              <a:prstGeom prst="rect">
                <a:avLst/>
              </a:prstGeom>
              <a:ln>
                <a:solidFill>
                  <a:schemeClr val="tx1"/>
                </a:solidFill>
              </a:ln>
            </p:spPr>
          </p:pic>
        </p:grpSp>
        <p:sp>
          <p:nvSpPr>
            <p:cNvPr id="33" name="Rectangle 32">
              <a:extLst>
                <a:ext uri="{FF2B5EF4-FFF2-40B4-BE49-F238E27FC236}">
                  <a16:creationId xmlns:a16="http://schemas.microsoft.com/office/drawing/2014/main" id="{3FB68348-8835-FAA0-C891-0A8D88B0EED5}"/>
                </a:ext>
              </a:extLst>
            </p:cNvPr>
            <p:cNvSpPr/>
            <p:nvPr/>
          </p:nvSpPr>
          <p:spPr>
            <a:xfrm>
              <a:off x="3297839" y="2299513"/>
              <a:ext cx="4474724" cy="2704289"/>
            </a:xfrm>
            <a:prstGeom prst="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TextBox 2">
            <a:extLst>
              <a:ext uri="{FF2B5EF4-FFF2-40B4-BE49-F238E27FC236}">
                <a16:creationId xmlns:a16="http://schemas.microsoft.com/office/drawing/2014/main" id="{D87E4159-3227-7EA4-69BC-004CB87C42C0}"/>
              </a:ext>
            </a:extLst>
          </p:cNvPr>
          <p:cNvSpPr txBox="1"/>
          <p:nvPr/>
        </p:nvSpPr>
        <p:spPr>
          <a:xfrm>
            <a:off x="7161967" y="2289785"/>
            <a:ext cx="3450239" cy="2677656"/>
          </a:xfrm>
          <a:prstGeom prst="rect">
            <a:avLst/>
          </a:prstGeom>
          <a:solidFill>
            <a:srgbClr val="FFC000"/>
          </a:solidFill>
        </p:spPr>
        <p:txBody>
          <a:bodyPr wrap="square" rtlCol="0">
            <a:spAutoFit/>
          </a:bodyPr>
          <a:lstStyle/>
          <a:p>
            <a:r>
              <a:rPr lang="en-US" sz="1400" dirty="0">
                <a:latin typeface="Comic Sans MS" panose="030F0702030302020204" pitchFamily="66" charset="0"/>
              </a:rPr>
              <a:t>-Still fragile Ni Electroformed mesh stretched on a frame.</a:t>
            </a:r>
          </a:p>
          <a:p>
            <a:endParaRPr lang="en-US" sz="1400" dirty="0">
              <a:latin typeface="Comic Sans MS" panose="030F0702030302020204" pitchFamily="66" charset="0"/>
            </a:endParaRPr>
          </a:p>
          <a:p>
            <a:r>
              <a:rPr lang="en-US" sz="1400" dirty="0">
                <a:latin typeface="Comic Sans MS" panose="030F0702030302020204" pitchFamily="66" charset="0"/>
              </a:rPr>
              <a:t>-Spacers deposited on the PCB by photo lithographical processes.</a:t>
            </a:r>
          </a:p>
          <a:p>
            <a:endParaRPr lang="en-US" sz="1400" dirty="0">
              <a:latin typeface="Comic Sans MS" panose="030F0702030302020204" pitchFamily="66" charset="0"/>
            </a:endParaRPr>
          </a:p>
          <a:p>
            <a:r>
              <a:rPr lang="en-US" sz="1400" dirty="0">
                <a:latin typeface="Comic Sans MS" panose="030F0702030302020204" pitchFamily="66" charset="0"/>
              </a:rPr>
              <a:t>-Still production steps relying to much on manual artisanal skills .</a:t>
            </a:r>
          </a:p>
          <a:p>
            <a:endParaRPr lang="en-US" sz="1400" dirty="0">
              <a:latin typeface="Comic Sans MS" panose="030F0702030302020204" pitchFamily="66" charset="0"/>
            </a:endParaRPr>
          </a:p>
          <a:p>
            <a:r>
              <a:rPr lang="en-US" sz="1400" dirty="0">
                <a:latin typeface="Comic Sans MS" panose="030F0702030302020204" pitchFamily="66" charset="0"/>
              </a:rPr>
              <a:t>-Structure used initially for Compass.</a:t>
            </a:r>
          </a:p>
          <a:p>
            <a:endParaRPr lang="en-US" sz="1400" dirty="0">
              <a:latin typeface="Comic Sans MS" panose="030F0702030302020204" pitchFamily="66" charset="0"/>
            </a:endParaRPr>
          </a:p>
          <a:p>
            <a:r>
              <a:rPr lang="en-US" sz="1400" dirty="0">
                <a:latin typeface="Comic Sans MS" panose="030F0702030302020204" pitchFamily="66" charset="0"/>
              </a:rPr>
              <a:t>-30cm x 30cm challenging</a:t>
            </a:r>
            <a:endParaRPr lang="fr-CH" sz="1400" dirty="0">
              <a:latin typeface="Comic Sans MS" panose="030F0702030302020204" pitchFamily="66" charset="0"/>
            </a:endParaRPr>
          </a:p>
        </p:txBody>
      </p:sp>
      <p:sp>
        <p:nvSpPr>
          <p:cNvPr id="5" name="Arrow: Right 4">
            <a:extLst>
              <a:ext uri="{FF2B5EF4-FFF2-40B4-BE49-F238E27FC236}">
                <a16:creationId xmlns:a16="http://schemas.microsoft.com/office/drawing/2014/main" id="{A6713B70-12FF-9EFA-8DB4-C9E2BCA52223}"/>
              </a:ext>
            </a:extLst>
          </p:cNvPr>
          <p:cNvSpPr/>
          <p:nvPr/>
        </p:nvSpPr>
        <p:spPr>
          <a:xfrm rot="18156848">
            <a:off x="1498254" y="4771143"/>
            <a:ext cx="1390358"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69572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15280</TotalTime>
  <Words>2163</Words>
  <Application>Microsoft Office PowerPoint</Application>
  <PresentationFormat>Widescreen</PresentationFormat>
  <Paragraphs>453</Paragraphs>
  <Slides>33</Slides>
  <Notes>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33</vt:i4>
      </vt:variant>
    </vt:vector>
  </HeadingPairs>
  <TitlesOfParts>
    <vt:vector size="44" baseType="lpstr">
      <vt:lpstr>Arial</vt:lpstr>
      <vt:lpstr>Book Antiqua</vt:lpstr>
      <vt:lpstr>Calibri</vt:lpstr>
      <vt:lpstr>Calibri Light</vt:lpstr>
      <vt:lpstr>Comic Sans MS</vt:lpstr>
      <vt:lpstr>Helvetica</vt:lpstr>
      <vt:lpstr>Helvetica Light</vt:lpstr>
      <vt:lpstr>StarSymbol</vt:lpstr>
      <vt:lpstr>Times New Roman</vt:lpstr>
      <vt:lpstr>Times Roman</vt:lpstr>
      <vt:lpstr>Office Theme</vt:lpstr>
      <vt:lpstr>PowerPoint Presentation</vt:lpstr>
      <vt:lpstr>PowerPoint Presentation</vt:lpstr>
      <vt:lpstr> 1997Micromegas (Yannis)  </vt:lpstr>
      <vt:lpstr>PowerPoint Presentation</vt:lpstr>
      <vt:lpstr>PowerPoint Presentation</vt:lpstr>
      <vt:lpstr> 1999Micro-Well (Ronaldo Bellazzini)</vt:lpstr>
      <vt:lpstr>But let’s come back to MM</vt:lpstr>
      <vt:lpstr>1997 First Micromegas (Yannis)</vt:lpstr>
      <vt:lpstr>2000 First Evolution (Yannis)  Photo imaged pillars</vt:lpstr>
      <vt:lpstr>2001 Second evolution (CERN)   Dots on mesh</vt:lpstr>
      <vt:lpstr>PowerPoint Presentation</vt:lpstr>
      <vt:lpstr>2004 Third evolution (Yannis and CERN)  use of stainless-steel woven mesh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Third benefit : The FE protections are useless</vt:lpstr>
      <vt:lpstr>PowerPoint Presentation</vt:lpstr>
      <vt:lpstr>PowerPoint Presentation</vt:lpstr>
      <vt:lpstr>PowerPoint Presentation</vt:lpstr>
      <vt:lpstr>Conclusion  Yannis have triggered nearly all the major MM improvements    There is now a solution for nearly all applications:  large size, shape, protection , rate , space resolution, mass production , time resolution etc.  Yannis could you help us to face our last problem :  Improving the robustness of photocathode layers for precise timing detectors  </vt:lpstr>
      <vt:lpstr>Third benefit : The FE protections are useless</vt:lpstr>
      <vt:lpstr>Third benefit : The FE protections are useless</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Rui De Oliveira</dc:creator>
  <cp:lastModifiedBy>Rui De Oliveira</cp:lastModifiedBy>
  <cp:revision>2422</cp:revision>
  <dcterms:created xsi:type="dcterms:W3CDTF">2022-11-01T14:54:31Z</dcterms:created>
  <dcterms:modified xsi:type="dcterms:W3CDTF">2023-10-04T14:21:56Z</dcterms:modified>
</cp:coreProperties>
</file>