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65" r:id="rId5"/>
    <p:sldId id="270" r:id="rId6"/>
    <p:sldId id="259" r:id="rId7"/>
    <p:sldId id="267" r:id="rId8"/>
    <p:sldId id="271" r:id="rId9"/>
    <p:sldId id="266" r:id="rId10"/>
    <p:sldId id="263" r:id="rId11"/>
    <p:sldId id="261" r:id="rId12"/>
    <p:sldId id="260" r:id="rId13"/>
    <p:sldId id="269" r:id="rId14"/>
    <p:sldId id="273" r:id="rId15"/>
    <p:sldId id="268" r:id="rId16"/>
    <p:sldId id="275" r:id="rId17"/>
    <p:sldId id="274" r:id="rId18"/>
    <p:sldId id="276" r:id="rId19"/>
    <p:sldId id="272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9" autoAdjust="0"/>
    <p:restoredTop sz="94660"/>
  </p:normalViewPr>
  <p:slideViewPr>
    <p:cSldViewPr snapToGrid="0">
      <p:cViewPr varScale="1">
        <p:scale>
          <a:sx n="89" d="100"/>
          <a:sy n="89" d="100"/>
        </p:scale>
        <p:origin x="2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E60D71-1AED-48A7-8DB2-947A77827A01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F715E-E197-48EF-A271-7ADBC1A8DFE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631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737937-59AA-4EDA-ABEB-036947096474}" type="slidenum">
              <a:rPr lang="fr-FR" altLang="fr-FR"/>
              <a:pPr/>
              <a:t>18</a:t>
            </a:fld>
            <a:endParaRPr lang="fr-FR" altLang="fr-FR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64788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181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190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545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070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8325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5841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65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254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0675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558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997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99071-26FD-4C93-AF28-32CC3A6F0117}" type="datetimeFigureOut">
              <a:rPr lang="fr-FR" smtClean="0"/>
              <a:t>04/10/2023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B419F-8EAF-42F8-8AD3-564A050861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988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Yannis and the TPC for Future </a:t>
            </a:r>
            <a:r>
              <a:rPr lang="fr-FR" dirty="0" err="1" smtClean="0"/>
              <a:t>Colliders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4326"/>
          </a:xfrm>
        </p:spPr>
        <p:txBody>
          <a:bodyPr/>
          <a:lstStyle/>
          <a:p>
            <a:r>
              <a:rPr lang="fr-FR" dirty="0" smtClean="0"/>
              <a:t>Paul Colas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309091" y="5412509"/>
            <a:ext cx="7952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err="1" smtClean="0"/>
              <a:t>History</a:t>
            </a:r>
            <a:r>
              <a:rPr lang="fr-FR" sz="2400" dirty="0" smtClean="0"/>
              <a:t> of </a:t>
            </a:r>
            <a:r>
              <a:rPr lang="fr-FR" sz="2400" dirty="0" err="1" smtClean="0"/>
              <a:t>fruitful</a:t>
            </a:r>
            <a:r>
              <a:rPr lang="fr-FR" sz="2400" dirty="0" smtClean="0"/>
              <a:t> interactions </a:t>
            </a:r>
            <a:r>
              <a:rPr lang="fr-FR" sz="2400" dirty="0" err="1" smtClean="0"/>
              <a:t>with</a:t>
            </a:r>
            <a:r>
              <a:rPr lang="fr-FR" sz="2400" dirty="0" smtClean="0"/>
              <a:t> Yannis and </a:t>
            </a:r>
            <a:r>
              <a:rPr lang="fr-FR" sz="2400" dirty="0" err="1" smtClean="0"/>
              <a:t>others</a:t>
            </a:r>
            <a:r>
              <a:rPr lang="fr-FR" sz="2400" dirty="0" smtClean="0"/>
              <a:t> in 27 </a:t>
            </a:r>
            <a:r>
              <a:rPr lang="fr-FR" sz="2400" dirty="0" err="1" smtClean="0"/>
              <a:t>years</a:t>
            </a:r>
            <a:r>
              <a:rPr lang="fr-FR" sz="2400" dirty="0" smtClean="0"/>
              <a:t> of </a:t>
            </a:r>
            <a:r>
              <a:rPr lang="fr-FR" sz="2400" dirty="0" err="1" smtClean="0"/>
              <a:t>quest</a:t>
            </a:r>
            <a:r>
              <a:rPr lang="fr-FR" sz="2400" dirty="0" smtClean="0"/>
              <a:t> for the best </a:t>
            </a:r>
            <a:r>
              <a:rPr lang="fr-FR" sz="2400" dirty="0" err="1" smtClean="0"/>
              <a:t>tracking</a:t>
            </a:r>
            <a:r>
              <a:rPr lang="fr-FR" sz="2400" dirty="0" smtClean="0"/>
              <a:t> for future </a:t>
            </a:r>
            <a:r>
              <a:rPr lang="fr-FR" sz="2400" dirty="0" err="1" smtClean="0"/>
              <a:t>e+e</a:t>
            </a:r>
            <a:r>
              <a:rPr lang="fr-FR" sz="2400" dirty="0" smtClean="0"/>
              <a:t>- </a:t>
            </a:r>
            <a:r>
              <a:rPr lang="fr-FR" sz="2400" dirty="0" err="1" smtClean="0"/>
              <a:t>colliders</a:t>
            </a:r>
            <a:r>
              <a:rPr lang="fr-FR" sz="2400" dirty="0" smtClean="0"/>
              <a:t>.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927762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267870" cy="1325563"/>
          </a:xfrm>
        </p:spPr>
        <p:txBody>
          <a:bodyPr/>
          <a:lstStyle/>
          <a:p>
            <a:r>
              <a:rPr lang="fr-FR" dirty="0" smtClean="0"/>
              <a:t>Tests in </a:t>
            </a:r>
            <a:r>
              <a:rPr lang="fr-FR" dirty="0" err="1" smtClean="0"/>
              <a:t>Japan</a:t>
            </a:r>
            <a:endParaRPr lang="fr-FR" dirty="0"/>
          </a:p>
        </p:txBody>
      </p:sp>
      <p:pic>
        <p:nvPicPr>
          <p:cNvPr id="9" name="Picture 4" descr="Japan (Oct 2005)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102" y="782638"/>
            <a:ext cx="7247226" cy="5436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4106070" y="3740728"/>
            <a:ext cx="1795967" cy="92333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Ron Settles</a:t>
            </a:r>
          </a:p>
          <a:p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Takeshi </a:t>
            </a:r>
            <a:r>
              <a:rPr lang="fr-FR" dirty="0" err="1" smtClean="0">
                <a:solidFill>
                  <a:schemeClr val="bg1">
                    <a:lumMod val="95000"/>
                  </a:schemeClr>
                </a:solidFill>
              </a:rPr>
              <a:t>Matsuda</a:t>
            </a:r>
            <a:endParaRPr lang="fr-FR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fr-FR" dirty="0" err="1" smtClean="0">
                <a:solidFill>
                  <a:schemeClr val="bg1">
                    <a:lumMod val="95000"/>
                  </a:schemeClr>
                </a:solidFill>
              </a:rPr>
              <a:t>Keisuke</a:t>
            </a: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bg1">
                    <a:lumMod val="95000"/>
                  </a:schemeClr>
                </a:solidFill>
              </a:rPr>
              <a:t>Fujii</a:t>
            </a:r>
            <a:endParaRPr lang="fr-FR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" name="Picture 6" descr="MPIKEK_mm_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86" y="3727225"/>
            <a:ext cx="3460832" cy="2492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078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Tests in </a:t>
            </a:r>
            <a:r>
              <a:rPr lang="fr-FR" dirty="0" err="1" smtClean="0"/>
              <a:t>Japan</a:t>
            </a:r>
            <a:endParaRPr lang="fr-FR" dirty="0"/>
          </a:p>
        </p:txBody>
      </p:sp>
      <p:pic>
        <p:nvPicPr>
          <p:cNvPr id="4" name="Picture 6" descr="Japan2 (Oct 2005)08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828" y="754856"/>
            <a:ext cx="6953972" cy="425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3366257" y="2286556"/>
            <a:ext cx="1173018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Dan Burke</a:t>
            </a:r>
            <a:endParaRPr lang="fr-FR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468451" y="1506022"/>
            <a:ext cx="1786731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Arnaud Giganon</a:t>
            </a:r>
            <a:endParaRPr lang="fr-FR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965060" y="1383327"/>
            <a:ext cx="1425849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>
                    <a:lumMod val="95000"/>
                  </a:schemeClr>
                </a:solidFill>
              </a:rPr>
              <a:t>Madhu</a:t>
            </a:r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 Dixit</a:t>
            </a:r>
            <a:endParaRPr lang="fr-FR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9737623" y="3773054"/>
            <a:ext cx="1786731" cy="36933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95000"/>
                  </a:schemeClr>
                </a:solidFill>
              </a:rPr>
              <a:t>Vincent Lepeltier</a:t>
            </a:r>
            <a:endParaRPr lang="fr-FR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720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Bulk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(2004-2005)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With</a:t>
            </a:r>
            <a:r>
              <a:rPr lang="fr-FR" dirty="0" smtClean="0"/>
              <a:t> Rui de Oliveira from CERN,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started</a:t>
            </a:r>
            <a:r>
              <a:rPr lang="fr-FR" dirty="0" smtClean="0"/>
              <a:t> to </a:t>
            </a:r>
            <a:r>
              <a:rPr lang="fr-FR" dirty="0" err="1" smtClean="0"/>
              <a:t>make</a:t>
            </a:r>
            <a:r>
              <a:rPr lang="fr-FR" dirty="0" smtClean="0"/>
              <a:t> ‘</a:t>
            </a:r>
            <a:r>
              <a:rPr lang="fr-FR" dirty="0" err="1" smtClean="0"/>
              <a:t>bulk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’ detectors, and </a:t>
            </a:r>
            <a:r>
              <a:rPr lang="fr-FR" dirty="0" err="1" smtClean="0"/>
              <a:t>tested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 </a:t>
            </a:r>
            <a:r>
              <a:rPr lang="fr-FR" dirty="0" err="1" smtClean="0"/>
              <a:t>extensively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Arnaud Giganon. </a:t>
            </a:r>
          </a:p>
          <a:p>
            <a:r>
              <a:rPr lang="fr-FR" dirty="0" smtClean="0"/>
              <a:t>This </a:t>
            </a:r>
            <a:r>
              <a:rPr lang="fr-FR" dirty="0" smtClean="0"/>
              <a:t>all-in-one </a:t>
            </a:r>
            <a:r>
              <a:rPr lang="fr-FR" dirty="0" err="1" smtClean="0"/>
              <a:t>process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make</a:t>
            </a:r>
            <a:r>
              <a:rPr lang="fr-FR" dirty="0" smtClean="0"/>
              <a:t> </a:t>
            </a:r>
            <a:r>
              <a:rPr lang="fr-FR" dirty="0" err="1" smtClean="0"/>
              <a:t>subsequent</a:t>
            </a:r>
            <a:r>
              <a:rPr lang="fr-FR" dirty="0" smtClean="0"/>
              <a:t> large-</a:t>
            </a:r>
            <a:r>
              <a:rPr lang="fr-FR" dirty="0" err="1" smtClean="0"/>
              <a:t>scale</a:t>
            </a:r>
            <a:r>
              <a:rPr lang="fr-FR" dirty="0" smtClean="0"/>
              <a:t> productions of </a:t>
            </a:r>
            <a:r>
              <a:rPr lang="fr-FR" dirty="0" err="1" smtClean="0"/>
              <a:t>Micromegas</a:t>
            </a:r>
            <a:r>
              <a:rPr lang="fr-FR" dirty="0" smtClean="0"/>
              <a:t> modules : ILC TPC prototypes, T2K, Atlas/NSW,…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4031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6795407" cy="64724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T2K </a:t>
            </a:r>
            <a:r>
              <a:rPr lang="fr-FR" dirty="0" err="1" smtClean="0"/>
              <a:t>gas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012371"/>
            <a:ext cx="10515600" cy="5184321"/>
          </a:xfrm>
        </p:spPr>
        <p:txBody>
          <a:bodyPr>
            <a:normAutofit lnSpcReduction="10000"/>
          </a:bodyPr>
          <a:lstStyle/>
          <a:p>
            <a:r>
              <a:rPr lang="fr-FR" dirty="0" smtClean="0"/>
              <a:t>Ar:CF4:isobutane (95:3:2) mixture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optimized</a:t>
            </a:r>
            <a:r>
              <a:rPr lang="fr-FR" dirty="0" smtClean="0"/>
              <a:t> for </a:t>
            </a:r>
            <a:r>
              <a:rPr lang="fr-FR" dirty="0" err="1" smtClean="0"/>
              <a:t>TPCs</a:t>
            </a:r>
            <a:r>
              <a:rPr lang="fr-FR" dirty="0" smtClean="0"/>
              <a:t> in </a:t>
            </a:r>
            <a:r>
              <a:rPr lang="fr-FR" dirty="0" err="1" smtClean="0"/>
              <a:t>September</a:t>
            </a:r>
            <a:r>
              <a:rPr lang="fr-FR" dirty="0" smtClean="0"/>
              <a:t> 2005, and </a:t>
            </a:r>
            <a:r>
              <a:rPr lang="fr-FR" dirty="0" err="1" smtClean="0"/>
              <a:t>immediately</a:t>
            </a:r>
            <a:r>
              <a:rPr lang="fr-FR" dirty="0" smtClean="0"/>
              <a:t> </a:t>
            </a:r>
            <a:r>
              <a:rPr lang="fr-FR" dirty="0" err="1" smtClean="0"/>
              <a:t>adopted</a:t>
            </a:r>
            <a:r>
              <a:rPr lang="fr-FR" dirty="0" smtClean="0"/>
              <a:t> by T2K. </a:t>
            </a:r>
            <a:endParaRPr lang="fr-FR" dirty="0" smtClean="0"/>
          </a:p>
          <a:p>
            <a:r>
              <a:rPr lang="fr-FR" dirty="0" smtClean="0"/>
              <a:t>Ar </a:t>
            </a:r>
            <a:r>
              <a:rPr lang="fr-FR" dirty="0" err="1" smtClean="0"/>
              <a:t>is</a:t>
            </a:r>
            <a:r>
              <a:rPr lang="fr-FR" dirty="0" smtClean="0"/>
              <a:t> a cheap ‘carrier’ </a:t>
            </a:r>
            <a:r>
              <a:rPr lang="fr-FR" dirty="0" err="1" smtClean="0"/>
              <a:t>gas</a:t>
            </a:r>
            <a:r>
              <a:rPr lang="fr-FR" dirty="0" smtClean="0"/>
              <a:t> </a:t>
            </a:r>
            <a:r>
              <a:rPr lang="fr-FR" dirty="0" err="1" smtClean="0"/>
              <a:t>giving</a:t>
            </a:r>
            <a:r>
              <a:rPr lang="fr-FR" dirty="0" smtClean="0"/>
              <a:t> close to 100 e-/cm of ionisation</a:t>
            </a:r>
            <a:endParaRPr lang="fr-FR" dirty="0" smtClean="0"/>
          </a:p>
          <a:p>
            <a:r>
              <a:rPr lang="fr-FR" dirty="0" smtClean="0"/>
              <a:t>Ioannis </a:t>
            </a:r>
            <a:r>
              <a:rPr lang="fr-FR" dirty="0" err="1" smtClean="0"/>
              <a:t>suggested</a:t>
            </a:r>
            <a:r>
              <a:rPr lang="fr-FR" dirty="0" smtClean="0"/>
              <a:t> to use CF4 (</a:t>
            </a:r>
            <a:r>
              <a:rPr lang="fr-FR" dirty="0" err="1" smtClean="0"/>
              <a:t>based</a:t>
            </a:r>
            <a:r>
              <a:rPr lang="fr-FR" dirty="0" smtClean="0"/>
              <a:t> on a </a:t>
            </a:r>
            <a:r>
              <a:rPr lang="fr-FR" dirty="0" err="1" smtClean="0"/>
              <a:t>paper</a:t>
            </a:r>
            <a:r>
              <a:rPr lang="fr-FR" dirty="0" smtClean="0"/>
              <a:t> by </a:t>
            </a:r>
            <a:r>
              <a:rPr lang="fr-FR" dirty="0" err="1" smtClean="0"/>
              <a:t>Christophorou</a:t>
            </a:r>
            <a:r>
              <a:rPr lang="fr-FR" dirty="0" smtClean="0"/>
              <a:t> et al.).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student</a:t>
            </a:r>
            <a:r>
              <a:rPr lang="fr-FR" dirty="0" smtClean="0"/>
              <a:t> Dan Burke,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tested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gas</a:t>
            </a:r>
            <a:r>
              <a:rPr lang="fr-FR" dirty="0" smtClean="0"/>
              <a:t>, </a:t>
            </a:r>
            <a:r>
              <a:rPr lang="fr-FR" dirty="0" err="1" smtClean="0"/>
              <a:t>measured</a:t>
            </a:r>
            <a:r>
              <a:rPr lang="fr-FR" dirty="0" smtClean="0"/>
              <a:t> the gain, and </a:t>
            </a:r>
            <a:r>
              <a:rPr lang="fr-FR" dirty="0" err="1" smtClean="0"/>
              <a:t>performed</a:t>
            </a:r>
            <a:r>
              <a:rPr lang="fr-FR" dirty="0" smtClean="0"/>
              <a:t> </a:t>
            </a:r>
            <a:r>
              <a:rPr lang="fr-FR" dirty="0" err="1" smtClean="0"/>
              <a:t>Magboltz</a:t>
            </a:r>
            <a:r>
              <a:rPr lang="fr-FR" dirty="0" smtClean="0"/>
              <a:t> simulations to </a:t>
            </a:r>
            <a:r>
              <a:rPr lang="fr-FR" dirty="0" err="1" smtClean="0"/>
              <a:t>estimate</a:t>
            </a:r>
            <a:r>
              <a:rPr lang="fr-FR" dirty="0" smtClean="0"/>
              <a:t> the </a:t>
            </a:r>
            <a:r>
              <a:rPr lang="fr-FR" dirty="0" err="1" smtClean="0"/>
              <a:t>omega.tau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governs</a:t>
            </a:r>
            <a:r>
              <a:rPr lang="fr-FR" dirty="0" smtClean="0"/>
              <a:t> the diffusion suppression in a high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. </a:t>
            </a:r>
          </a:p>
          <a:p>
            <a:r>
              <a:rPr lang="fr-FR" dirty="0" smtClean="0"/>
              <a:t>At 4T,  </a:t>
            </a:r>
            <a:r>
              <a:rPr lang="fr-FR" dirty="0" smtClean="0">
                <a:latin typeface="Symbol" panose="05050102010706020507" pitchFamily="18" charset="2"/>
              </a:rPr>
              <a:t>w.t</a:t>
            </a:r>
            <a:r>
              <a:rPr lang="fr-FR" dirty="0" smtClean="0"/>
              <a:t> ~ 15, </a:t>
            </a:r>
            <a:r>
              <a:rPr lang="fr-FR" dirty="0" err="1" smtClean="0"/>
              <a:t>allowing</a:t>
            </a:r>
            <a:r>
              <a:rPr lang="fr-FR" dirty="0" smtClean="0"/>
              <a:t> an excellent spatial </a:t>
            </a:r>
            <a:r>
              <a:rPr lang="fr-FR" dirty="0" err="1" smtClean="0"/>
              <a:t>resolution</a:t>
            </a:r>
            <a:r>
              <a:rPr lang="fr-FR" dirty="0" smtClean="0"/>
              <a:t> (30 µm </a:t>
            </a:r>
            <a:r>
              <a:rPr lang="fr-FR" dirty="0" err="1" smtClean="0"/>
              <a:t>with</a:t>
            </a:r>
            <a:r>
              <a:rPr lang="fr-FR" dirty="0" smtClean="0"/>
              <a:t> 2mm pads)</a:t>
            </a:r>
            <a:endParaRPr lang="fr-FR" dirty="0" smtClean="0"/>
          </a:p>
          <a:p>
            <a:r>
              <a:rPr lang="fr-FR" dirty="0" smtClean="0"/>
              <a:t>2% isobutane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considered</a:t>
            </a:r>
            <a:r>
              <a:rPr lang="fr-FR" dirty="0" smtClean="0"/>
              <a:t> as a </a:t>
            </a:r>
            <a:r>
              <a:rPr lang="fr-FR" dirty="0" err="1" smtClean="0"/>
              <a:t>safe</a:t>
            </a:r>
            <a:r>
              <a:rPr lang="fr-FR" dirty="0" smtClean="0"/>
              <a:t> value for the mixture not </a:t>
            </a:r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smtClean="0"/>
              <a:t>explosive. 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required</a:t>
            </a:r>
            <a:r>
              <a:rPr lang="fr-FR" dirty="0" smtClean="0"/>
              <a:t> for </a:t>
            </a:r>
            <a:r>
              <a:rPr lang="fr-FR" dirty="0" err="1" smtClean="0"/>
              <a:t>quenching</a:t>
            </a:r>
            <a:r>
              <a:rPr lang="fr-FR" dirty="0" smtClean="0"/>
              <a:t> the avalanches and </a:t>
            </a:r>
            <a:r>
              <a:rPr lang="fr-FR" dirty="0" err="1" smtClean="0"/>
              <a:t>stabilizing</a:t>
            </a:r>
            <a:r>
              <a:rPr lang="fr-FR" dirty="0" smtClean="0"/>
              <a:t> the </a:t>
            </a:r>
            <a:r>
              <a:rPr lang="fr-FR" dirty="0" err="1" smtClean="0"/>
              <a:t>gas</a:t>
            </a:r>
            <a:r>
              <a:rPr lang="fr-FR" dirty="0" smtClean="0"/>
              <a:t>.</a:t>
            </a:r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9839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018" y="155998"/>
            <a:ext cx="10515600" cy="679904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Medipix</a:t>
            </a:r>
            <a:r>
              <a:rPr lang="fr-FR" dirty="0" smtClean="0"/>
              <a:t> and </a:t>
            </a:r>
            <a:r>
              <a:rPr lang="fr-FR" dirty="0" err="1" smtClean="0"/>
              <a:t>Timepix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96018" y="835902"/>
            <a:ext cx="10599964" cy="4351338"/>
          </a:xfrm>
        </p:spPr>
        <p:txBody>
          <a:bodyPr/>
          <a:lstStyle/>
          <a:p>
            <a:r>
              <a:rPr lang="fr-FR" dirty="0" err="1" smtClean="0"/>
              <a:t>Nikhef</a:t>
            </a:r>
            <a:r>
              <a:rPr lang="fr-FR" dirty="0" smtClean="0"/>
              <a:t> </a:t>
            </a:r>
            <a:r>
              <a:rPr lang="fr-FR" dirty="0" err="1" smtClean="0"/>
              <a:t>colleagues</a:t>
            </a:r>
            <a:r>
              <a:rPr lang="fr-FR" dirty="0" smtClean="0"/>
              <a:t> (Harry van der Graaf, Jan Timmermans, Jan </a:t>
            </a:r>
            <a:r>
              <a:rPr lang="fr-FR" dirty="0" err="1" smtClean="0"/>
              <a:t>Visschers</a:t>
            </a:r>
            <a:r>
              <a:rPr lang="fr-FR" dirty="0" smtClean="0"/>
              <a:t>) </a:t>
            </a:r>
            <a:r>
              <a:rPr lang="fr-FR" dirty="0" err="1" smtClean="0"/>
              <a:t>attempted</a:t>
            </a:r>
            <a:r>
              <a:rPr lang="fr-FR" dirty="0" smtClean="0"/>
              <a:t> to use the </a:t>
            </a:r>
            <a:r>
              <a:rPr lang="fr-FR" dirty="0" err="1" smtClean="0"/>
              <a:t>Medipix</a:t>
            </a:r>
            <a:r>
              <a:rPr lang="fr-FR" dirty="0" smtClean="0"/>
              <a:t> chip to </a:t>
            </a:r>
            <a:r>
              <a:rPr lang="fr-FR" dirty="0" err="1" smtClean="0"/>
              <a:t>amplify</a:t>
            </a:r>
            <a:r>
              <a:rPr lang="fr-FR" dirty="0" smtClean="0"/>
              <a:t> the </a:t>
            </a:r>
            <a:r>
              <a:rPr lang="fr-FR" dirty="0" err="1" smtClean="0"/>
              <a:t>electron</a:t>
            </a:r>
            <a:r>
              <a:rPr lang="fr-FR" dirty="0" smtClean="0"/>
              <a:t> signal from a GEM. At the end of 2003 </a:t>
            </a:r>
            <a:r>
              <a:rPr lang="fr-FR" dirty="0" err="1"/>
              <a:t>w</a:t>
            </a:r>
            <a:r>
              <a:rPr lang="fr-FR" dirty="0" err="1" smtClean="0"/>
              <a:t>e</a:t>
            </a:r>
            <a:r>
              <a:rPr lang="fr-FR" dirty="0" smtClean="0"/>
              <a:t> </a:t>
            </a:r>
            <a:r>
              <a:rPr lang="fr-FR" dirty="0" err="1" smtClean="0"/>
              <a:t>proposed</a:t>
            </a:r>
            <a:r>
              <a:rPr lang="fr-FR" dirty="0" smtClean="0"/>
              <a:t> to help by </a:t>
            </a:r>
            <a:r>
              <a:rPr lang="fr-FR" dirty="0" err="1" smtClean="0"/>
              <a:t>adding</a:t>
            </a:r>
            <a:r>
              <a:rPr lang="fr-FR" dirty="0" smtClean="0"/>
              <a:t> a </a:t>
            </a:r>
            <a:r>
              <a:rPr lang="fr-FR" dirty="0" err="1" smtClean="0"/>
              <a:t>Micromegas</a:t>
            </a:r>
            <a:r>
              <a:rPr lang="fr-FR" dirty="0" smtClean="0"/>
              <a:t> on top of a chip. </a:t>
            </a:r>
            <a:endParaRPr lang="fr-FR" dirty="0"/>
          </a:p>
        </p:txBody>
      </p:sp>
      <p:pic>
        <p:nvPicPr>
          <p:cNvPr id="6" name="Picture 26" descr="test2mesh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775" y="2794958"/>
            <a:ext cx="4197639" cy="335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elta_r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922" y="2605177"/>
            <a:ext cx="4131842" cy="381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5211792" y="3626828"/>
            <a:ext cx="22321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Arnaud Giganon </a:t>
            </a:r>
            <a:r>
              <a:rPr lang="fr-FR" dirty="0" err="1" smtClean="0"/>
              <a:t>glued</a:t>
            </a:r>
            <a:r>
              <a:rPr lang="fr-FR" dirty="0" smtClean="0"/>
              <a:t> a </a:t>
            </a:r>
            <a:r>
              <a:rPr lang="fr-FR" dirty="0" err="1" smtClean="0"/>
              <a:t>copper</a:t>
            </a:r>
            <a:r>
              <a:rPr lang="fr-FR" dirty="0" smtClean="0"/>
              <a:t> </a:t>
            </a:r>
            <a:r>
              <a:rPr lang="fr-FR" dirty="0" err="1" smtClean="0"/>
              <a:t>mesh</a:t>
            </a:r>
            <a:r>
              <a:rPr lang="fr-FR" dirty="0" smtClean="0"/>
              <a:t> on a frame, and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tracks</a:t>
            </a:r>
            <a:r>
              <a:rPr lang="fr-FR" dirty="0" smtClean="0"/>
              <a:t> </a:t>
            </a:r>
            <a:r>
              <a:rPr lang="fr-FR" dirty="0" err="1" smtClean="0"/>
              <a:t>early</a:t>
            </a:r>
            <a:r>
              <a:rPr lang="fr-FR" dirty="0" smtClean="0"/>
              <a:t> 2004, first proof of single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detection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9643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0435" y="175084"/>
            <a:ext cx="4713052" cy="929098"/>
          </a:xfrm>
        </p:spPr>
        <p:txBody>
          <a:bodyPr/>
          <a:lstStyle/>
          <a:p>
            <a:r>
              <a:rPr lang="fr-FR" dirty="0" smtClean="0"/>
              <a:t>Ingrid and </a:t>
            </a:r>
            <a:r>
              <a:rPr lang="fr-FR" dirty="0" err="1" smtClean="0"/>
              <a:t>GridPix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436" y="3430587"/>
            <a:ext cx="5308274" cy="307519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9432" y="63558"/>
            <a:ext cx="5972537" cy="3053751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FF0000"/>
            </a:solidFill>
          </a:ln>
        </p:spPr>
      </p:pic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591" y="3430587"/>
            <a:ext cx="5802409" cy="305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092" y="994763"/>
            <a:ext cx="5800340" cy="19986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/>
              <a:t>By post-</a:t>
            </a:r>
            <a:r>
              <a:rPr lang="fr-FR" dirty="0" err="1" smtClean="0"/>
              <a:t>processing</a:t>
            </a:r>
            <a:r>
              <a:rPr lang="fr-FR" dirty="0" smtClean="0"/>
              <a:t> on </a:t>
            </a:r>
            <a:r>
              <a:rPr lang="fr-FR" dirty="0" err="1" smtClean="0"/>
              <a:t>silicon</a:t>
            </a:r>
            <a:r>
              <a:rPr lang="fr-FR" dirty="0" smtClean="0"/>
              <a:t> wafers, </a:t>
            </a:r>
            <a:r>
              <a:rPr lang="fr-FR" dirty="0" err="1" smtClean="0"/>
              <a:t>with</a:t>
            </a:r>
            <a:r>
              <a:rPr lang="fr-FR" dirty="0" smtClean="0"/>
              <a:t> Twente and </a:t>
            </a:r>
            <a:r>
              <a:rPr lang="fr-FR" dirty="0" err="1" smtClean="0"/>
              <a:t>Nikhef</a:t>
            </a:r>
            <a:r>
              <a:rPr lang="fr-FR" dirty="0" smtClean="0"/>
              <a:t> </a:t>
            </a:r>
            <a:r>
              <a:rPr lang="fr-FR" dirty="0" err="1" smtClean="0"/>
              <a:t>colleagues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able to </a:t>
            </a:r>
            <a:r>
              <a:rPr lang="fr-FR" dirty="0" err="1" smtClean="0"/>
              <a:t>deposit</a:t>
            </a:r>
            <a:r>
              <a:rPr lang="fr-FR" dirty="0" smtClean="0"/>
              <a:t> 0.8 µm Al </a:t>
            </a:r>
            <a:r>
              <a:rPr lang="fr-FR" dirty="0" err="1" smtClean="0"/>
              <a:t>mesh</a:t>
            </a:r>
            <a:r>
              <a:rPr lang="fr-FR" dirty="0" err="1" smtClean="0"/>
              <a:t>es</a:t>
            </a:r>
            <a:r>
              <a:rPr lang="fr-FR" dirty="0" smtClean="0"/>
              <a:t>. The </a:t>
            </a:r>
            <a:r>
              <a:rPr lang="fr-FR" dirty="0"/>
              <a:t>‘Integrated </a:t>
            </a:r>
            <a:r>
              <a:rPr lang="fr-FR" dirty="0" err="1"/>
              <a:t>Grid</a:t>
            </a:r>
            <a:r>
              <a:rPr lang="fr-FR" dirty="0"/>
              <a:t>’ </a:t>
            </a:r>
            <a:r>
              <a:rPr lang="fr-FR" dirty="0" err="1"/>
              <a:t>InGrid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born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8587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0435" y="175084"/>
            <a:ext cx="4713052" cy="929098"/>
          </a:xfrm>
        </p:spPr>
        <p:txBody>
          <a:bodyPr/>
          <a:lstStyle/>
          <a:p>
            <a:r>
              <a:rPr lang="fr-FR" dirty="0" smtClean="0"/>
              <a:t>Ingrid and </a:t>
            </a:r>
            <a:r>
              <a:rPr lang="fr-FR" dirty="0" err="1" smtClean="0"/>
              <a:t>GridPix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436" y="3430587"/>
            <a:ext cx="5308274" cy="307519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591" y="3430587"/>
            <a:ext cx="5802409" cy="3053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19092" y="994763"/>
            <a:ext cx="5800340" cy="19986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/>
              <a:t>By post-</a:t>
            </a:r>
            <a:r>
              <a:rPr lang="fr-FR" dirty="0" err="1" smtClean="0"/>
              <a:t>processing</a:t>
            </a:r>
            <a:r>
              <a:rPr lang="fr-FR" dirty="0" smtClean="0"/>
              <a:t> on </a:t>
            </a:r>
            <a:r>
              <a:rPr lang="fr-FR" dirty="0" err="1" smtClean="0"/>
              <a:t>silicon</a:t>
            </a:r>
            <a:r>
              <a:rPr lang="fr-FR" dirty="0" smtClean="0"/>
              <a:t> wafers, </a:t>
            </a:r>
            <a:r>
              <a:rPr lang="fr-FR" dirty="0" err="1" smtClean="0"/>
              <a:t>with</a:t>
            </a:r>
            <a:r>
              <a:rPr lang="fr-FR" dirty="0" smtClean="0"/>
              <a:t> Twente and </a:t>
            </a:r>
            <a:r>
              <a:rPr lang="fr-FR" dirty="0" err="1" smtClean="0"/>
              <a:t>Nikhef</a:t>
            </a:r>
            <a:r>
              <a:rPr lang="fr-FR" dirty="0" smtClean="0"/>
              <a:t> </a:t>
            </a:r>
            <a:r>
              <a:rPr lang="fr-FR" dirty="0" err="1" smtClean="0"/>
              <a:t>colleagues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able to </a:t>
            </a:r>
            <a:r>
              <a:rPr lang="fr-FR" dirty="0" err="1" smtClean="0"/>
              <a:t>deposit</a:t>
            </a:r>
            <a:r>
              <a:rPr lang="fr-FR" dirty="0" smtClean="0"/>
              <a:t> 0.8 µm Al </a:t>
            </a:r>
            <a:r>
              <a:rPr lang="fr-FR" dirty="0" err="1" smtClean="0"/>
              <a:t>mesh</a:t>
            </a:r>
            <a:r>
              <a:rPr lang="fr-FR" dirty="0" err="1" smtClean="0"/>
              <a:t>es</a:t>
            </a:r>
            <a:r>
              <a:rPr lang="fr-FR" dirty="0" smtClean="0"/>
              <a:t>. The </a:t>
            </a:r>
            <a:r>
              <a:rPr lang="fr-FR" dirty="0"/>
              <a:t>‘Integrated </a:t>
            </a:r>
            <a:r>
              <a:rPr lang="fr-FR" dirty="0" err="1"/>
              <a:t>Grid</a:t>
            </a:r>
            <a:r>
              <a:rPr lang="fr-FR" dirty="0"/>
              <a:t>’ </a:t>
            </a:r>
            <a:r>
              <a:rPr lang="fr-FR" dirty="0" err="1"/>
              <a:t>InGrid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born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3056" y="175084"/>
            <a:ext cx="4117383" cy="311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893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3578525" cy="713177"/>
          </a:xfrm>
        </p:spPr>
        <p:txBody>
          <a:bodyPr/>
          <a:lstStyle/>
          <a:p>
            <a:r>
              <a:rPr lang="fr-FR" dirty="0" err="1" smtClean="0"/>
              <a:t>Timepix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17288" y="365125"/>
            <a:ext cx="5926238" cy="305375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838200" y="1324894"/>
            <a:ext cx="43549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By </a:t>
            </a:r>
            <a:r>
              <a:rPr lang="fr-FR" dirty="0" err="1" smtClean="0"/>
              <a:t>adding</a:t>
            </a:r>
            <a:r>
              <a:rPr lang="fr-FR" dirty="0" smtClean="0"/>
              <a:t> a </a:t>
            </a:r>
            <a:r>
              <a:rPr lang="fr-FR" dirty="0" err="1" smtClean="0"/>
              <a:t>clock</a:t>
            </a:r>
            <a:r>
              <a:rPr lang="fr-FR" dirty="0" smtClean="0"/>
              <a:t> </a:t>
            </a:r>
            <a:r>
              <a:rPr lang="fr-FR" dirty="0" err="1" smtClean="0"/>
              <a:t>distributed</a:t>
            </a:r>
            <a:r>
              <a:rPr lang="fr-FR" dirty="0" smtClean="0"/>
              <a:t> in all the pixels,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changed</a:t>
            </a:r>
            <a:r>
              <a:rPr lang="fr-FR" dirty="0" smtClean="0"/>
              <a:t> the ‘</a:t>
            </a:r>
            <a:r>
              <a:rPr lang="fr-FR" dirty="0" err="1" smtClean="0"/>
              <a:t>grey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’ for photon </a:t>
            </a:r>
            <a:r>
              <a:rPr lang="fr-FR" dirty="0" err="1" smtClean="0"/>
              <a:t>counting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a time </a:t>
            </a:r>
            <a:r>
              <a:rPr lang="fr-FR" dirty="0" err="1" smtClean="0"/>
              <a:t>measurement</a:t>
            </a:r>
            <a:r>
              <a:rPr lang="fr-FR" dirty="0" smtClean="0"/>
              <a:t> on all pixels, </a:t>
            </a:r>
            <a:r>
              <a:rPr lang="fr-FR" dirty="0" err="1" smtClean="0"/>
              <a:t>changing</a:t>
            </a:r>
            <a:r>
              <a:rPr lang="fr-FR" dirty="0" smtClean="0"/>
              <a:t> the </a:t>
            </a:r>
            <a:r>
              <a:rPr lang="fr-FR" dirty="0" err="1" smtClean="0"/>
              <a:t>imaging</a:t>
            </a:r>
            <a:r>
              <a:rPr lang="fr-FR" dirty="0" smtClean="0"/>
              <a:t> chip </a:t>
            </a:r>
            <a:r>
              <a:rPr lang="fr-FR" dirty="0" err="1" smtClean="0"/>
              <a:t>into</a:t>
            </a:r>
            <a:r>
              <a:rPr lang="fr-FR" dirty="0" smtClean="0"/>
              <a:t> a TPC (digital) </a:t>
            </a:r>
            <a:r>
              <a:rPr lang="fr-FR" dirty="0" err="1" smtClean="0"/>
              <a:t>readout</a:t>
            </a:r>
            <a:r>
              <a:rPr lang="fr-FR" dirty="0" smtClean="0"/>
              <a:t>. </a:t>
            </a:r>
          </a:p>
          <a:p>
            <a:endParaRPr lang="fr-FR" dirty="0"/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fund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, from the chip design (Xavier </a:t>
            </a:r>
            <a:r>
              <a:rPr lang="fr-FR" dirty="0" err="1" smtClean="0"/>
              <a:t>Lloppart</a:t>
            </a:r>
            <a:r>
              <a:rPr lang="fr-FR" dirty="0" smtClean="0"/>
              <a:t>) to the wafer production, and tests (David </a:t>
            </a:r>
            <a:r>
              <a:rPr lang="fr-FR" dirty="0" err="1" smtClean="0"/>
              <a:t>Attié</a:t>
            </a:r>
            <a:r>
              <a:rPr lang="fr-FR" dirty="0" smtClean="0"/>
              <a:t>) </a:t>
            </a:r>
            <a:r>
              <a:rPr lang="fr-FR" dirty="0" err="1" smtClean="0"/>
              <a:t>within</a:t>
            </a:r>
            <a:r>
              <a:rPr lang="fr-FR" dirty="0" smtClean="0"/>
              <a:t> an EU project, EUDET, from 2006 on.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931653" y="4563374"/>
            <a:ext cx="10506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In the </a:t>
            </a:r>
            <a:r>
              <a:rPr lang="fr-FR" dirty="0" err="1" smtClean="0"/>
              <a:t>following</a:t>
            </a:r>
            <a:r>
              <a:rPr lang="fr-FR" dirty="0" smtClean="0"/>
              <a:t> </a:t>
            </a:r>
            <a:r>
              <a:rPr lang="fr-FR" dirty="0" err="1" smtClean="0"/>
              <a:t>years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carried</a:t>
            </a:r>
            <a:r>
              <a:rPr lang="fr-FR" dirty="0" smtClean="0"/>
              <a:t> out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TimePix</a:t>
            </a:r>
            <a:r>
              <a:rPr lang="fr-FR" dirty="0" smtClean="0"/>
              <a:t> : </a:t>
            </a:r>
            <a:r>
              <a:rPr lang="fr-FR" dirty="0" err="1" smtClean="0"/>
              <a:t>Octopuce</a:t>
            </a:r>
            <a:r>
              <a:rPr lang="fr-FR" dirty="0" smtClean="0"/>
              <a:t>, an 8-chip module, </a:t>
            </a:r>
            <a:r>
              <a:rPr lang="fr-FR" dirty="0" err="1" smtClean="0"/>
              <a:t>study</a:t>
            </a:r>
            <a:r>
              <a:rPr lang="fr-FR" dirty="0" smtClean="0"/>
              <a:t> of avalanche fluctuations (Michael Lupberger), </a:t>
            </a: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studies</a:t>
            </a:r>
            <a:r>
              <a:rPr lang="fr-FR" dirty="0" smtClean="0"/>
              <a:t> on </a:t>
            </a:r>
            <a:r>
              <a:rPr lang="fr-FR" dirty="0" err="1" smtClean="0"/>
              <a:t>Micromegas</a:t>
            </a:r>
            <a:r>
              <a:rPr lang="fr-FR" dirty="0" smtClean="0"/>
              <a:t> (Max Chefdeville), and </a:t>
            </a:r>
            <a:r>
              <a:rPr lang="fr-FR" dirty="0" err="1" smtClean="0"/>
              <a:t>improved</a:t>
            </a:r>
            <a:r>
              <a:rPr lang="fr-FR" dirty="0" smtClean="0"/>
              <a:t> the protection </a:t>
            </a:r>
            <a:r>
              <a:rPr lang="fr-FR" dirty="0" err="1" smtClean="0"/>
              <a:t>against</a:t>
            </a:r>
            <a:r>
              <a:rPr lang="fr-FR" dirty="0" smtClean="0"/>
              <a:t> </a:t>
            </a:r>
            <a:r>
              <a:rPr lang="fr-FR" dirty="0" err="1" smtClean="0"/>
              <a:t>sparks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15 µm </a:t>
            </a:r>
            <a:r>
              <a:rPr lang="fr-FR" dirty="0" err="1" smtClean="0"/>
              <a:t>resistive</a:t>
            </a:r>
            <a:r>
              <a:rPr lang="fr-FR" dirty="0" smtClean="0"/>
              <a:t> layer…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858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62" name="Group 10"/>
          <p:cNvGrpSpPr>
            <a:grpSpLocks/>
          </p:cNvGrpSpPr>
          <p:nvPr/>
        </p:nvGrpSpPr>
        <p:grpSpPr bwMode="auto">
          <a:xfrm>
            <a:off x="1524000" y="838200"/>
            <a:ext cx="9144000" cy="5638800"/>
            <a:chOff x="0" y="528"/>
            <a:chExt cx="5760" cy="3552"/>
          </a:xfrm>
        </p:grpSpPr>
        <p:sp>
          <p:nvSpPr>
            <p:cNvPr id="100361" name="Rectangle 9"/>
            <p:cNvSpPr>
              <a:spLocks noChangeArrowheads="1"/>
            </p:cNvSpPr>
            <p:nvPr/>
          </p:nvSpPr>
          <p:spPr bwMode="auto">
            <a:xfrm>
              <a:off x="0" y="672"/>
              <a:ext cx="5760" cy="340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aphicFrame>
          <p:nvGraphicFramePr>
            <p:cNvPr id="100355" name="Object 3"/>
            <p:cNvGraphicFramePr>
              <a:graphicFrameLocks noChangeAspect="1"/>
            </p:cNvGraphicFramePr>
            <p:nvPr/>
          </p:nvGraphicFramePr>
          <p:xfrm>
            <a:off x="48" y="528"/>
            <a:ext cx="5640" cy="34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name="Chart" r:id="rId4" imgW="8839200" imgH="5486400" progId="Excel.Chart.8">
                    <p:embed/>
                  </p:oleObj>
                </mc:Choice>
                <mc:Fallback>
                  <p:oleObj name="Chart" r:id="rId4" imgW="8839200" imgH="5486400" progId="Excel.Chart.8">
                    <p:embed/>
                    <p:pic>
                      <p:nvPicPr>
                        <p:cNvPr id="100355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" y="528"/>
                          <a:ext cx="5640" cy="34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 algn="ctr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0360" name="Rectangle 8"/>
          <p:cNvSpPr>
            <a:spLocks noChangeArrowheads="1"/>
          </p:cNvSpPr>
          <p:nvPr/>
        </p:nvSpPr>
        <p:spPr bwMode="auto">
          <a:xfrm>
            <a:off x="563991" y="350838"/>
            <a:ext cx="7787418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fr-FR" sz="4000" dirty="0"/>
              <a:t>Mélanges </a:t>
            </a:r>
            <a:r>
              <a:rPr lang="fr-FR" altLang="fr-FR" sz="4000" dirty="0" smtClean="0"/>
              <a:t>à </a:t>
            </a:r>
            <a:r>
              <a:rPr lang="fr-FR" altLang="fr-FR" sz="4000" dirty="0"/>
              <a:t>base d’Argon</a:t>
            </a:r>
          </a:p>
        </p:txBody>
      </p:sp>
      <p:sp>
        <p:nvSpPr>
          <p:cNvPr id="100363" name="Text Box 11"/>
          <p:cNvSpPr txBox="1">
            <a:spLocks noChangeArrowheads="1"/>
          </p:cNvSpPr>
          <p:nvPr/>
        </p:nvSpPr>
        <p:spPr bwMode="auto">
          <a:xfrm>
            <a:off x="3962400" y="2057400"/>
            <a:ext cx="990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FF0000"/>
                </a:solidFill>
              </a:rPr>
              <a:t>iC</a:t>
            </a:r>
            <a:r>
              <a:rPr lang="fr-FR" altLang="fr-FR" baseline="-25000">
                <a:solidFill>
                  <a:srgbClr val="FF0000"/>
                </a:solidFill>
              </a:rPr>
              <a:t>4</a:t>
            </a:r>
            <a:r>
              <a:rPr lang="fr-FR" altLang="fr-FR">
                <a:solidFill>
                  <a:srgbClr val="FF0000"/>
                </a:solidFill>
              </a:rPr>
              <a:t>H</a:t>
            </a:r>
            <a:r>
              <a:rPr lang="fr-FR" altLang="fr-FR" baseline="-2500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00364" name="Text Box 12"/>
          <p:cNvSpPr txBox="1">
            <a:spLocks noChangeArrowheads="1"/>
          </p:cNvSpPr>
          <p:nvPr/>
        </p:nvSpPr>
        <p:spPr bwMode="auto">
          <a:xfrm>
            <a:off x="7848600" y="5029201"/>
            <a:ext cx="1905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>
                <a:solidFill>
                  <a:schemeClr val="accent1"/>
                </a:solidFill>
              </a:rPr>
              <a:t>Gaz froids: CO</a:t>
            </a:r>
            <a:r>
              <a:rPr lang="fr-FR" altLang="fr-FR" baseline="-25000">
                <a:solidFill>
                  <a:schemeClr val="accent1"/>
                </a:solidFill>
              </a:rPr>
              <a:t>2</a:t>
            </a:r>
            <a:r>
              <a:rPr lang="fr-FR" altLang="fr-FR">
                <a:solidFill>
                  <a:schemeClr val="accent1"/>
                </a:solidFill>
              </a:rPr>
              <a:t>, CH</a:t>
            </a:r>
            <a:r>
              <a:rPr lang="fr-FR" altLang="fr-FR" baseline="-2500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100365" name="Text Box 13"/>
          <p:cNvSpPr txBox="1">
            <a:spLocks noChangeArrowheads="1"/>
          </p:cNvSpPr>
          <p:nvPr/>
        </p:nvSpPr>
        <p:spPr bwMode="auto">
          <a:xfrm>
            <a:off x="4267200" y="5181600"/>
            <a:ext cx="990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>
                <a:solidFill>
                  <a:srgbClr val="FF9900"/>
                </a:solidFill>
              </a:rPr>
              <a:t>C</a:t>
            </a:r>
            <a:r>
              <a:rPr lang="fr-FR" altLang="fr-FR" baseline="-25000">
                <a:solidFill>
                  <a:srgbClr val="FF9900"/>
                </a:solidFill>
              </a:rPr>
              <a:t>2</a:t>
            </a:r>
            <a:r>
              <a:rPr lang="fr-FR" altLang="fr-FR">
                <a:solidFill>
                  <a:srgbClr val="FF9900"/>
                </a:solidFill>
              </a:rPr>
              <a:t>H</a:t>
            </a:r>
            <a:r>
              <a:rPr lang="fr-FR" altLang="fr-FR" baseline="-25000">
                <a:solidFill>
                  <a:srgbClr val="FF9900"/>
                </a:solidFill>
              </a:rPr>
              <a:t>6</a:t>
            </a:r>
          </a:p>
        </p:txBody>
      </p:sp>
      <p:sp>
        <p:nvSpPr>
          <p:cNvPr id="100366" name="Oval 14"/>
          <p:cNvSpPr>
            <a:spLocks noChangeArrowheads="1"/>
          </p:cNvSpPr>
          <p:nvPr/>
        </p:nvSpPr>
        <p:spPr bwMode="auto">
          <a:xfrm rot="3116098">
            <a:off x="4765676" y="1089026"/>
            <a:ext cx="1482725" cy="385127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0367" name="Oval 15"/>
          <p:cNvSpPr>
            <a:spLocks noChangeArrowheads="1"/>
          </p:cNvSpPr>
          <p:nvPr/>
        </p:nvSpPr>
        <p:spPr bwMode="auto">
          <a:xfrm rot="3065121">
            <a:off x="5992813" y="1241425"/>
            <a:ext cx="1301750" cy="4800600"/>
          </a:xfrm>
          <a:prstGeom prst="ellipse">
            <a:avLst/>
          </a:prstGeom>
          <a:noFill/>
          <a:ln w="254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0368" name="Oval 16"/>
          <p:cNvSpPr>
            <a:spLocks noChangeArrowheads="1"/>
          </p:cNvSpPr>
          <p:nvPr/>
        </p:nvSpPr>
        <p:spPr bwMode="auto">
          <a:xfrm rot="3245380">
            <a:off x="6680200" y="2197100"/>
            <a:ext cx="1809750" cy="3981450"/>
          </a:xfrm>
          <a:prstGeom prst="ellips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8358601" y="505570"/>
            <a:ext cx="255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David </a:t>
            </a:r>
            <a:r>
              <a:rPr lang="fr-FR" dirty="0" err="1" smtClean="0"/>
              <a:t>Attié</a:t>
            </a:r>
            <a:r>
              <a:rPr lang="fr-FR" dirty="0" smtClean="0"/>
              <a:t>, Michal Was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71817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0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0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0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0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0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0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0" grpId="0"/>
      <p:bldP spid="100363" grpId="0"/>
      <p:bldP spid="100364" grpId="0"/>
      <p:bldP spid="10036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EUDET Prototype and DESY </a:t>
            </a:r>
            <a:r>
              <a:rPr lang="fr-FR" dirty="0" err="1" smtClean="0"/>
              <a:t>beam</a:t>
            </a:r>
            <a:r>
              <a:rPr lang="fr-FR" smtClean="0"/>
              <a:t> tests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77019" y="1568150"/>
            <a:ext cx="4868624" cy="461699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FR" dirty="0" err="1" smtClean="0"/>
              <a:t>Since</a:t>
            </a:r>
            <a:r>
              <a:rPr lang="fr-FR" dirty="0" smtClean="0"/>
              <a:t> 2008,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had</a:t>
            </a:r>
            <a:r>
              <a:rPr lang="fr-FR" dirty="0" smtClean="0"/>
              <a:t> on </a:t>
            </a:r>
            <a:r>
              <a:rPr lang="fr-FR" dirty="0" err="1" smtClean="0"/>
              <a:t>average</a:t>
            </a:r>
            <a:r>
              <a:rPr lang="fr-FR" dirty="0" smtClean="0"/>
              <a:t> 1 </a:t>
            </a:r>
            <a:r>
              <a:rPr lang="fr-FR" dirty="0" err="1" smtClean="0"/>
              <a:t>beam</a:t>
            </a:r>
            <a:r>
              <a:rPr lang="fr-FR" dirty="0" smtClean="0"/>
              <a:t> test per </a:t>
            </a:r>
            <a:r>
              <a:rPr lang="fr-FR" dirty="0" err="1" smtClean="0"/>
              <a:t>year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our</a:t>
            </a:r>
            <a:r>
              <a:rPr lang="fr-FR" dirty="0" smtClean="0"/>
              <a:t> large prototype, </a:t>
            </a:r>
            <a:r>
              <a:rPr lang="fr-FR" dirty="0" err="1" smtClean="0"/>
              <a:t>with</a:t>
            </a:r>
            <a:r>
              <a:rPr lang="fr-FR" dirty="0" smtClean="0"/>
              <a:t> up to 7 modules, and one module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take</a:t>
            </a:r>
            <a:r>
              <a:rPr lang="fr-FR" dirty="0" smtClean="0"/>
              <a:t> </a:t>
            </a:r>
            <a:r>
              <a:rPr lang="fr-FR" dirty="0" err="1" smtClean="0"/>
              <a:t>cosmic</a:t>
            </a:r>
            <a:r>
              <a:rPr lang="fr-FR" dirty="0" smtClean="0"/>
              <a:t> data in Saclay (Boris Tuchming). </a:t>
            </a:r>
          </a:p>
          <a:p>
            <a:pPr marL="0" indent="0">
              <a:buNone/>
            </a:pPr>
            <a:r>
              <a:rPr lang="fr-FR" dirty="0" smtClean="0"/>
              <a:t>For </a:t>
            </a:r>
            <a:r>
              <a:rPr lang="fr-FR" dirty="0" err="1" smtClean="0"/>
              <a:t>this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developped</a:t>
            </a:r>
            <a:r>
              <a:rPr lang="fr-FR" dirty="0" smtClean="0"/>
              <a:t> </a:t>
            </a:r>
            <a:r>
              <a:rPr lang="fr-FR" dirty="0" err="1" smtClean="0"/>
              <a:t>resistive</a:t>
            </a:r>
            <a:r>
              <a:rPr lang="fr-FR" dirty="0" smtClean="0"/>
              <a:t>-anode </a:t>
            </a:r>
            <a:r>
              <a:rPr lang="fr-FR" dirty="0" err="1" smtClean="0"/>
              <a:t>bulk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,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in T2K, to </a:t>
            </a:r>
            <a:r>
              <a:rPr lang="fr-FR" dirty="0" err="1" smtClean="0"/>
              <a:t>suppress</a:t>
            </a:r>
            <a:r>
              <a:rPr lang="fr-FR" dirty="0" smtClean="0"/>
              <a:t> </a:t>
            </a:r>
            <a:r>
              <a:rPr lang="fr-FR" dirty="0" err="1" smtClean="0"/>
              <a:t>sparks</a:t>
            </a:r>
            <a:r>
              <a:rPr lang="fr-FR" dirty="0" smtClean="0"/>
              <a:t> and to </a:t>
            </a:r>
            <a:r>
              <a:rPr lang="fr-FR" dirty="0" err="1" smtClean="0"/>
              <a:t>improve</a:t>
            </a:r>
            <a:r>
              <a:rPr lang="fr-FR" dirty="0" smtClean="0"/>
              <a:t> the </a:t>
            </a:r>
            <a:r>
              <a:rPr lang="fr-FR" dirty="0" err="1" smtClean="0"/>
              <a:t>resolution</a:t>
            </a:r>
            <a:r>
              <a:rPr lang="fr-FR" dirty="0" smtClean="0"/>
              <a:t>.</a:t>
            </a:r>
            <a:r>
              <a:rPr lang="fr-FR" dirty="0" smtClean="0"/>
              <a:t> </a:t>
            </a:r>
          </a:p>
          <a:p>
            <a:pPr marL="0" indent="0">
              <a:buNone/>
            </a:pPr>
            <a:r>
              <a:rPr lang="fr-FR" dirty="0" err="1" smtClean="0"/>
              <a:t>Drawings</a:t>
            </a:r>
            <a:r>
              <a:rPr lang="fr-FR" dirty="0" smtClean="0"/>
              <a:t> and </a:t>
            </a:r>
            <a:r>
              <a:rPr lang="fr-FR" dirty="0" err="1" smtClean="0"/>
              <a:t>mechanical</a:t>
            </a:r>
            <a:r>
              <a:rPr lang="fr-FR" dirty="0" smtClean="0"/>
              <a:t> conception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by Marc </a:t>
            </a:r>
            <a:r>
              <a:rPr lang="fr-FR" dirty="0" err="1" smtClean="0"/>
              <a:t>Riallot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2050" name="Picture 2" descr="08C2BCD7-4D61-40F4-9565-4944EB81CB8C_1_201_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462" y="1568150"/>
            <a:ext cx="5722937" cy="425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2361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Prequel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In 1992 at Garmisch-Partenkirchen, the </a:t>
            </a:r>
            <a:r>
              <a:rPr lang="fr-FR" dirty="0" err="1" smtClean="0"/>
              <a:t>decision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made to </a:t>
            </a:r>
            <a:r>
              <a:rPr lang="fr-FR" dirty="0" err="1" smtClean="0"/>
              <a:t>start</a:t>
            </a:r>
            <a:r>
              <a:rPr lang="fr-FR" dirty="0" smtClean="0"/>
              <a:t> </a:t>
            </a:r>
            <a:r>
              <a:rPr lang="fr-FR" dirty="0" err="1" smtClean="0"/>
              <a:t>designing</a:t>
            </a:r>
            <a:r>
              <a:rPr lang="fr-FR" dirty="0" smtClean="0"/>
              <a:t> a detector for </a:t>
            </a:r>
            <a:r>
              <a:rPr lang="fr-FR" dirty="0" err="1" smtClean="0"/>
              <a:t>capturing</a:t>
            </a:r>
            <a:r>
              <a:rPr lang="fr-FR" dirty="0" smtClean="0"/>
              <a:t> </a:t>
            </a:r>
            <a:r>
              <a:rPr lang="fr-FR" dirty="0" err="1" smtClean="0"/>
              <a:t>e+e</a:t>
            </a:r>
            <a:r>
              <a:rPr lang="fr-FR" dirty="0" smtClean="0"/>
              <a:t>- collisions at 500 </a:t>
            </a:r>
            <a:r>
              <a:rPr lang="fr-FR" dirty="0" err="1" smtClean="0"/>
              <a:t>GeV</a:t>
            </a:r>
            <a:r>
              <a:rPr lang="fr-FR" dirty="0" smtClean="0"/>
              <a:t>. </a:t>
            </a:r>
          </a:p>
          <a:p>
            <a:r>
              <a:rPr lang="fr-FR" dirty="0" smtClean="0"/>
              <a:t>As far as </a:t>
            </a:r>
            <a:r>
              <a:rPr lang="fr-FR" dirty="0" err="1" smtClean="0"/>
              <a:t>tracking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concerned</a:t>
            </a:r>
            <a:r>
              <a:rPr lang="fr-FR" dirty="0" smtClean="0"/>
              <a:t>, </a:t>
            </a:r>
            <a:r>
              <a:rPr lang="fr-FR" dirty="0" err="1" smtClean="0"/>
              <a:t>mainly</a:t>
            </a:r>
            <a:r>
              <a:rPr lang="fr-FR" dirty="0" smtClean="0"/>
              <a:t> </a:t>
            </a:r>
            <a:r>
              <a:rPr lang="fr-FR" dirty="0" err="1" smtClean="0"/>
              <a:t>two</a:t>
            </a:r>
            <a:r>
              <a:rPr lang="fr-FR" dirty="0" smtClean="0"/>
              <a:t> solutions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advocated</a:t>
            </a:r>
            <a:r>
              <a:rPr lang="fr-FR" dirty="0" smtClean="0"/>
              <a:t> : a TPC, by Ron Settles and a </a:t>
            </a:r>
            <a:r>
              <a:rPr lang="fr-FR" dirty="0" err="1" smtClean="0"/>
              <a:t>silicon</a:t>
            </a:r>
            <a:r>
              <a:rPr lang="fr-FR" dirty="0" smtClean="0"/>
              <a:t> </a:t>
            </a:r>
            <a:r>
              <a:rPr lang="fr-FR" dirty="0" err="1" smtClean="0"/>
              <a:t>tracker</a:t>
            </a:r>
            <a:r>
              <a:rPr lang="fr-FR" dirty="0" smtClean="0"/>
              <a:t>, by Paul </a:t>
            </a:r>
            <a:r>
              <a:rPr lang="fr-FR" dirty="0" err="1" smtClean="0"/>
              <a:t>Gro</a:t>
            </a:r>
            <a:r>
              <a:rPr lang="fr-FR" dirty="0" err="1" smtClean="0">
                <a:latin typeface="Symbol" panose="05050102010706020507" pitchFamily="18" charset="2"/>
              </a:rPr>
              <a:t>b</a:t>
            </a:r>
            <a:r>
              <a:rPr lang="fr-FR" dirty="0" err="1" smtClean="0"/>
              <a:t>e-Wiesmann</a:t>
            </a:r>
            <a:r>
              <a:rPr lang="fr-FR" dirty="0" smtClean="0"/>
              <a:t>.</a:t>
            </a:r>
          </a:p>
          <a:p>
            <a:r>
              <a:rPr lang="fr-FR" dirty="0" smtClean="0"/>
              <a:t>The TPC </a:t>
            </a:r>
            <a:r>
              <a:rPr lang="fr-FR" dirty="0" err="1" smtClean="0"/>
              <a:t>was</a:t>
            </a:r>
            <a:r>
              <a:rPr lang="fr-FR" dirty="0" smtClean="0"/>
              <a:t> building on the </a:t>
            </a:r>
            <a:r>
              <a:rPr lang="fr-FR" dirty="0" err="1" smtClean="0"/>
              <a:t>successful</a:t>
            </a:r>
            <a:r>
              <a:rPr lang="fr-FR" dirty="0" smtClean="0"/>
              <a:t> application in ALEPH and DELPHI at LEP, and the </a:t>
            </a:r>
            <a:r>
              <a:rPr lang="fr-FR" dirty="0" err="1" smtClean="0"/>
              <a:t>silicon</a:t>
            </a:r>
            <a:r>
              <a:rPr lang="fr-FR" dirty="0" smtClean="0"/>
              <a:t> </a:t>
            </a:r>
            <a:r>
              <a:rPr lang="fr-FR" dirty="0" err="1" smtClean="0"/>
              <a:t>tracker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an extrapolation of the </a:t>
            </a:r>
            <a:r>
              <a:rPr lang="fr-FR" dirty="0" err="1" smtClean="0"/>
              <a:t>emerging</a:t>
            </a:r>
            <a:r>
              <a:rPr lang="fr-FR" dirty="0" smtClean="0"/>
              <a:t> vertex detectors in LEP </a:t>
            </a:r>
            <a:r>
              <a:rPr lang="fr-FR" dirty="0" err="1" smtClean="0"/>
              <a:t>experiments</a:t>
            </a:r>
            <a:endParaRPr lang="fr-FR" dirty="0"/>
          </a:p>
          <a:p>
            <a:r>
              <a:rPr lang="fr-FR" dirty="0" smtClean="0"/>
              <a:t>In the </a:t>
            </a:r>
            <a:r>
              <a:rPr lang="fr-FR" dirty="0" err="1" smtClean="0"/>
              <a:t>following</a:t>
            </a:r>
            <a:r>
              <a:rPr lang="fr-FR" dirty="0" smtClean="0"/>
              <a:t> </a:t>
            </a:r>
            <a:r>
              <a:rPr lang="fr-FR" dirty="0" err="1" smtClean="0"/>
              <a:t>years</a:t>
            </a:r>
            <a:r>
              <a:rPr lang="fr-FR" dirty="0" smtClean="0"/>
              <a:t> I </a:t>
            </a:r>
            <a:r>
              <a:rPr lang="fr-FR" dirty="0" err="1" smtClean="0"/>
              <a:t>estimated</a:t>
            </a:r>
            <a:r>
              <a:rPr lang="fr-FR" dirty="0" smtClean="0"/>
              <a:t> the impact of multiple </a:t>
            </a:r>
            <a:r>
              <a:rPr lang="fr-FR" dirty="0" err="1" smtClean="0"/>
              <a:t>scattering</a:t>
            </a:r>
            <a:r>
              <a:rPr lang="fr-FR" dirty="0" smtClean="0"/>
              <a:t> in a </a:t>
            </a:r>
            <a:r>
              <a:rPr lang="fr-FR" dirty="0" err="1" smtClean="0"/>
              <a:t>silicon</a:t>
            </a:r>
            <a:r>
              <a:rPr lang="fr-FR" dirty="0" smtClean="0"/>
              <a:t> </a:t>
            </a:r>
            <a:r>
              <a:rPr lang="fr-FR" dirty="0" err="1" smtClean="0"/>
              <a:t>tracker</a:t>
            </a:r>
            <a:r>
              <a:rPr lang="fr-FR" dirty="0" smtClean="0"/>
              <a:t> and </a:t>
            </a:r>
            <a:r>
              <a:rPr lang="fr-FR" dirty="0" err="1" smtClean="0"/>
              <a:t>concluded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, </a:t>
            </a:r>
            <a:r>
              <a:rPr lang="fr-FR" dirty="0" err="1" smtClean="0"/>
              <a:t>unless</a:t>
            </a:r>
            <a:r>
              <a:rPr lang="fr-FR" dirty="0" smtClean="0"/>
              <a:t> </a:t>
            </a:r>
            <a:r>
              <a:rPr lang="fr-FR" dirty="0" err="1" smtClean="0"/>
              <a:t>enormous</a:t>
            </a:r>
            <a:r>
              <a:rPr lang="fr-FR" dirty="0" smtClean="0"/>
              <a:t> </a:t>
            </a:r>
            <a:r>
              <a:rPr lang="fr-FR" dirty="0" err="1" smtClean="0"/>
              <a:t>progress</a:t>
            </a:r>
            <a:r>
              <a:rPr lang="fr-FR" dirty="0" smtClean="0"/>
              <a:t> in </a:t>
            </a:r>
            <a:r>
              <a:rPr lang="fr-FR" dirty="0" err="1" smtClean="0"/>
              <a:t>silicon</a:t>
            </a:r>
            <a:r>
              <a:rPr lang="fr-FR" dirty="0" smtClean="0"/>
              <a:t> </a:t>
            </a:r>
            <a:r>
              <a:rPr lang="fr-FR" dirty="0" err="1" smtClean="0"/>
              <a:t>thinning</a:t>
            </a:r>
            <a:r>
              <a:rPr lang="fr-FR" dirty="0" smtClean="0"/>
              <a:t> and </a:t>
            </a:r>
            <a:r>
              <a:rPr lang="fr-FR" dirty="0" err="1" smtClean="0"/>
              <a:t>cooling</a:t>
            </a:r>
            <a:r>
              <a:rPr lang="fr-FR" dirty="0" smtClean="0"/>
              <a:t>, a </a:t>
            </a:r>
            <a:r>
              <a:rPr lang="fr-FR" dirty="0" err="1" smtClean="0"/>
              <a:t>silicon</a:t>
            </a:r>
            <a:r>
              <a:rPr lang="fr-FR" dirty="0" smtClean="0"/>
              <a:t> </a:t>
            </a:r>
            <a:r>
              <a:rPr lang="fr-FR" dirty="0" err="1" smtClean="0"/>
              <a:t>tracker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limited</a:t>
            </a:r>
            <a:r>
              <a:rPr lang="fr-FR" dirty="0" smtClean="0"/>
              <a:t> to 5 </a:t>
            </a:r>
            <a:r>
              <a:rPr lang="fr-FR" dirty="0" err="1" smtClean="0"/>
              <a:t>measuring</a:t>
            </a:r>
            <a:r>
              <a:rPr lang="fr-FR" dirty="0" smtClean="0"/>
              <a:t> points per </a:t>
            </a:r>
            <a:r>
              <a:rPr lang="fr-FR" dirty="0" err="1" smtClean="0"/>
              <a:t>track</a:t>
            </a:r>
            <a:r>
              <a:rPr lang="fr-FR" dirty="0" smtClean="0"/>
              <a:t>, </a:t>
            </a:r>
            <a:r>
              <a:rPr lang="fr-FR" dirty="0" err="1" smtClean="0"/>
              <a:t>because</a:t>
            </a:r>
            <a:r>
              <a:rPr lang="fr-FR" dirty="0" smtClean="0"/>
              <a:t> of multiple </a:t>
            </a:r>
            <a:r>
              <a:rPr lang="fr-FR" dirty="0" err="1" smtClean="0"/>
              <a:t>scattering</a:t>
            </a:r>
            <a:r>
              <a:rPr lang="fr-FR" dirty="0" smtClean="0"/>
              <a:t>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594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Encounter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In 1995 Michel </a:t>
            </a:r>
            <a:r>
              <a:rPr lang="fr-FR" dirty="0" err="1" smtClean="0"/>
              <a:t>Spiro</a:t>
            </a:r>
            <a:r>
              <a:rPr lang="fr-FR" dirty="0" smtClean="0"/>
              <a:t> (</a:t>
            </a:r>
            <a:r>
              <a:rPr lang="fr-FR" dirty="0" err="1" smtClean="0"/>
              <a:t>head</a:t>
            </a:r>
            <a:r>
              <a:rPr lang="fr-FR" dirty="0" smtClean="0"/>
              <a:t> of </a:t>
            </a:r>
            <a:r>
              <a:rPr lang="fr-FR" dirty="0" err="1" smtClean="0"/>
              <a:t>Particle</a:t>
            </a:r>
            <a:r>
              <a:rPr lang="fr-FR" dirty="0" smtClean="0"/>
              <a:t> Physics) </a:t>
            </a:r>
            <a:r>
              <a:rPr lang="fr-FR" dirty="0" err="1" smtClean="0"/>
              <a:t>advised</a:t>
            </a:r>
            <a:r>
              <a:rPr lang="fr-FR" dirty="0" smtClean="0"/>
              <a:t> me to </a:t>
            </a:r>
            <a:r>
              <a:rPr lang="fr-FR" dirty="0" err="1" smtClean="0"/>
              <a:t>consider</a:t>
            </a:r>
            <a:r>
              <a:rPr lang="fr-FR" dirty="0" smtClean="0"/>
              <a:t> the </a:t>
            </a:r>
            <a:r>
              <a:rPr lang="fr-FR" dirty="0" err="1" smtClean="0"/>
              <a:t>newly</a:t>
            </a:r>
            <a:r>
              <a:rPr lang="fr-FR" dirty="0" smtClean="0"/>
              <a:t> </a:t>
            </a:r>
            <a:r>
              <a:rPr lang="fr-FR" dirty="0" err="1" smtClean="0"/>
              <a:t>born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concept as a </a:t>
            </a:r>
            <a:r>
              <a:rPr lang="fr-FR" dirty="0" err="1" smtClean="0"/>
              <a:t>tracker</a:t>
            </a:r>
            <a:r>
              <a:rPr lang="fr-FR" dirty="0" smtClean="0"/>
              <a:t>, and to contact Yannis, </a:t>
            </a:r>
            <a:r>
              <a:rPr lang="fr-FR" dirty="0" err="1" smtClean="0"/>
              <a:t>newly</a:t>
            </a:r>
            <a:r>
              <a:rPr lang="fr-FR" dirty="0" smtClean="0"/>
              <a:t> </a:t>
            </a:r>
            <a:r>
              <a:rPr lang="fr-FR" dirty="0" err="1" smtClean="0"/>
              <a:t>appointed</a:t>
            </a:r>
            <a:r>
              <a:rPr lang="fr-FR" dirty="0" smtClean="0"/>
              <a:t> at DAPNIA (ex-</a:t>
            </a:r>
            <a:r>
              <a:rPr lang="fr-FR" dirty="0" err="1" smtClean="0"/>
              <a:t>Irfu</a:t>
            </a:r>
            <a:r>
              <a:rPr lang="fr-FR" dirty="0" smtClean="0"/>
              <a:t>)</a:t>
            </a:r>
          </a:p>
          <a:p>
            <a:r>
              <a:rPr lang="fr-FR" dirty="0" smtClean="0"/>
              <a:t>I </a:t>
            </a:r>
            <a:r>
              <a:rPr lang="fr-FR" dirty="0" err="1" smtClean="0"/>
              <a:t>started</a:t>
            </a:r>
            <a:r>
              <a:rPr lang="fr-FR" dirty="0" smtClean="0"/>
              <a:t> </a:t>
            </a:r>
            <a:r>
              <a:rPr lang="fr-FR" dirty="0" err="1" smtClean="0"/>
              <a:t>thinking</a:t>
            </a:r>
            <a:r>
              <a:rPr lang="fr-FR" dirty="0" smtClean="0"/>
              <a:t> on </a:t>
            </a:r>
            <a:r>
              <a:rPr lang="fr-FR" dirty="0" err="1" smtClean="0"/>
              <a:t>Micromegas</a:t>
            </a:r>
            <a:r>
              <a:rPr lang="fr-FR" dirty="0" smtClean="0"/>
              <a:t> planes to </a:t>
            </a:r>
            <a:r>
              <a:rPr lang="fr-FR" dirty="0" err="1" smtClean="0"/>
              <a:t>make</a:t>
            </a:r>
            <a:r>
              <a:rPr lang="fr-FR" dirty="0" smtClean="0"/>
              <a:t> a </a:t>
            </a:r>
            <a:r>
              <a:rPr lang="fr-FR" dirty="0" err="1" smtClean="0"/>
              <a:t>tracker</a:t>
            </a:r>
            <a:r>
              <a:rPr lang="fr-FR" dirty="0" smtClean="0"/>
              <a:t>, but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hampered</a:t>
            </a:r>
            <a:r>
              <a:rPr lang="fr-FR" dirty="0" smtClean="0"/>
              <a:t> by the </a:t>
            </a:r>
            <a:r>
              <a:rPr lang="fr-FR" dirty="0" err="1" smtClean="0"/>
              <a:t>necessary</a:t>
            </a:r>
            <a:r>
              <a:rPr lang="fr-FR" dirty="0" smtClean="0"/>
              <a:t> frames and the </a:t>
            </a:r>
            <a:r>
              <a:rPr lang="fr-FR" dirty="0" err="1" smtClean="0"/>
              <a:t>readout</a:t>
            </a:r>
            <a:r>
              <a:rPr lang="fr-FR" dirty="0" smtClean="0"/>
              <a:t> </a:t>
            </a:r>
            <a:r>
              <a:rPr lang="fr-FR" dirty="0" err="1" smtClean="0"/>
              <a:t>electronics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ruining</a:t>
            </a:r>
            <a:r>
              <a:rPr lang="fr-FR" dirty="0" smtClean="0"/>
              <a:t> the </a:t>
            </a:r>
            <a:r>
              <a:rPr lang="fr-FR" dirty="0" err="1" smtClean="0"/>
              <a:t>matter</a:t>
            </a:r>
            <a:r>
              <a:rPr lang="fr-FR" dirty="0" smtClean="0"/>
              <a:t> budget of </a:t>
            </a:r>
            <a:r>
              <a:rPr lang="fr-FR" dirty="0" err="1" smtClean="0"/>
              <a:t>such</a:t>
            </a:r>
            <a:r>
              <a:rPr lang="fr-FR" dirty="0" smtClean="0"/>
              <a:t> a </a:t>
            </a:r>
            <a:r>
              <a:rPr lang="fr-FR" dirty="0" err="1" smtClean="0"/>
              <a:t>tracker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Then</a:t>
            </a:r>
            <a:r>
              <a:rPr lang="fr-FR" dirty="0" smtClean="0"/>
              <a:t> came the </a:t>
            </a:r>
            <a:r>
              <a:rPr lang="fr-FR" dirty="0" err="1" smtClean="0"/>
              <a:t>idea</a:t>
            </a:r>
            <a:r>
              <a:rPr lang="fr-FR" dirty="0" smtClean="0"/>
              <a:t> of 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for </a:t>
            </a:r>
            <a:r>
              <a:rPr lang="fr-FR" dirty="0" err="1" smtClean="0"/>
              <a:t>reading</a:t>
            </a:r>
            <a:r>
              <a:rPr lang="fr-FR" dirty="0" smtClean="0"/>
              <a:t> out a TPC, </a:t>
            </a:r>
            <a:r>
              <a:rPr lang="fr-FR" dirty="0" err="1" smtClean="0"/>
              <a:t>instead</a:t>
            </a:r>
            <a:r>
              <a:rPr lang="fr-FR" dirty="0" smtClean="0"/>
              <a:t> of a </a:t>
            </a:r>
            <a:r>
              <a:rPr lang="fr-FR" dirty="0" err="1" smtClean="0"/>
              <a:t>wire</a:t>
            </a:r>
            <a:r>
              <a:rPr lang="fr-FR" dirty="0" smtClean="0"/>
              <a:t> </a:t>
            </a:r>
            <a:r>
              <a:rPr lang="fr-FR" dirty="0" err="1" smtClean="0"/>
              <a:t>chamber</a:t>
            </a:r>
            <a:r>
              <a:rPr lang="fr-FR" dirty="0" smtClean="0"/>
              <a:t>. </a:t>
            </a:r>
            <a:r>
              <a:rPr lang="fr-FR" dirty="0" err="1" smtClean="0"/>
              <a:t>Then</a:t>
            </a:r>
            <a:r>
              <a:rPr lang="fr-FR" dirty="0" smtClean="0"/>
              <a:t> the </a:t>
            </a:r>
            <a:r>
              <a:rPr lang="fr-FR" dirty="0" err="1" smtClean="0"/>
              <a:t>matter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on the </a:t>
            </a:r>
            <a:r>
              <a:rPr lang="fr-FR" dirty="0" err="1" smtClean="0"/>
              <a:t>endplate</a:t>
            </a:r>
            <a:r>
              <a:rPr lang="fr-FR" dirty="0" smtClean="0"/>
              <a:t>, and 3D points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measured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2D </a:t>
            </a:r>
            <a:r>
              <a:rPr lang="fr-FR" dirty="0" err="1" smtClean="0"/>
              <a:t>readout</a:t>
            </a:r>
            <a:r>
              <a:rPr lang="fr-FR" dirty="0" smtClean="0"/>
              <a:t> </a:t>
            </a:r>
            <a:r>
              <a:rPr lang="fr-FR" dirty="0" err="1" smtClean="0"/>
              <a:t>combined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drift time </a:t>
            </a:r>
            <a:r>
              <a:rPr lang="fr-FR" dirty="0" err="1" smtClean="0"/>
              <a:t>measurement</a:t>
            </a:r>
            <a:r>
              <a:rPr lang="fr-FR" dirty="0" smtClean="0"/>
              <a:t>. I </a:t>
            </a:r>
            <a:r>
              <a:rPr lang="fr-FR" dirty="0" err="1" smtClean="0"/>
              <a:t>presented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idea</a:t>
            </a:r>
            <a:r>
              <a:rPr lang="fr-FR" dirty="0" smtClean="0"/>
              <a:t> in 1996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7567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563" y="365125"/>
            <a:ext cx="3031052" cy="24778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0623" y="237762"/>
            <a:ext cx="2595880" cy="671195"/>
          </a:xfrm>
        </p:spPr>
        <p:txBody>
          <a:bodyPr>
            <a:normAutofit fontScale="90000"/>
          </a:bodyPr>
          <a:lstStyle/>
          <a:p>
            <a:r>
              <a:rPr lang="fr-FR" b="1" dirty="0" smtClean="0"/>
              <a:t>HELLAZ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3055" y="2852807"/>
            <a:ext cx="10515600" cy="3230267"/>
          </a:xfrm>
        </p:spPr>
        <p:txBody>
          <a:bodyPr/>
          <a:lstStyle/>
          <a:p>
            <a:r>
              <a:rPr lang="fr-FR" dirty="0" smtClean="0"/>
              <a:t>Yannis </a:t>
            </a:r>
            <a:r>
              <a:rPr lang="fr-FR" dirty="0" err="1" smtClean="0"/>
              <a:t>worked</a:t>
            </a:r>
            <a:r>
              <a:rPr lang="fr-FR" dirty="0" smtClean="0"/>
              <a:t> on a TPC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: The HELLAZ project, for </a:t>
            </a:r>
            <a:r>
              <a:rPr lang="fr-FR" dirty="0" err="1" smtClean="0"/>
              <a:t>solar</a:t>
            </a:r>
            <a:r>
              <a:rPr lang="fr-FR" dirty="0" smtClean="0"/>
              <a:t> neutrino </a:t>
            </a:r>
            <a:r>
              <a:rPr lang="fr-FR" dirty="0" err="1" smtClean="0"/>
              <a:t>detection</a:t>
            </a:r>
            <a:r>
              <a:rPr lang="fr-FR" dirty="0" smtClean="0"/>
              <a:t>, a 20 bar He TPC. </a:t>
            </a:r>
          </a:p>
          <a:p>
            <a:r>
              <a:rPr lang="fr-FR" dirty="0" smtClean="0"/>
              <a:t>I came to one or </a:t>
            </a:r>
            <a:r>
              <a:rPr lang="fr-FR" dirty="0" err="1" smtClean="0"/>
              <a:t>two</a:t>
            </a:r>
            <a:r>
              <a:rPr lang="fr-FR" dirty="0" smtClean="0"/>
              <a:t> meetings, but </a:t>
            </a:r>
            <a:r>
              <a:rPr lang="fr-FR" dirty="0" err="1" smtClean="0"/>
              <a:t>realized</a:t>
            </a:r>
            <a:r>
              <a:rPr lang="fr-FR" dirty="0" smtClean="0"/>
              <a:t> </a:t>
            </a:r>
            <a:r>
              <a:rPr lang="fr-FR" dirty="0" err="1" smtClean="0"/>
              <a:t>immediately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not </a:t>
            </a:r>
            <a:r>
              <a:rPr lang="fr-FR" dirty="0" err="1" smtClean="0"/>
              <a:t>suitable</a:t>
            </a:r>
            <a:r>
              <a:rPr lang="fr-FR" dirty="0" smtClean="0"/>
              <a:t> for the </a:t>
            </a:r>
            <a:r>
              <a:rPr lang="fr-FR" dirty="0" err="1" smtClean="0"/>
              <a:t>linear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r>
              <a:rPr lang="fr-FR" dirty="0"/>
              <a:t> </a:t>
            </a:r>
            <a:r>
              <a:rPr lang="fr-FR" dirty="0" smtClean="0"/>
              <a:t>: high pressure </a:t>
            </a:r>
            <a:r>
              <a:rPr lang="fr-FR" dirty="0" err="1" smtClean="0"/>
              <a:t>requires</a:t>
            </a:r>
            <a:r>
              <a:rPr lang="fr-FR" dirty="0" smtClean="0"/>
              <a:t> a </a:t>
            </a:r>
            <a:r>
              <a:rPr lang="fr-FR" dirty="0" err="1" smtClean="0"/>
              <a:t>thick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 cage.</a:t>
            </a:r>
          </a:p>
          <a:p>
            <a:r>
              <a:rPr lang="fr-FR" dirty="0" err="1" smtClean="0"/>
              <a:t>However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project </a:t>
            </a:r>
            <a:r>
              <a:rPr lang="fr-FR" dirty="0" err="1" smtClean="0"/>
              <a:t>introduced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of the </a:t>
            </a:r>
            <a:r>
              <a:rPr lang="fr-FR" dirty="0" err="1" smtClean="0"/>
              <a:t>ideas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pursued</a:t>
            </a:r>
            <a:r>
              <a:rPr lang="fr-FR" dirty="0" smtClean="0"/>
              <a:t> </a:t>
            </a:r>
            <a:r>
              <a:rPr lang="fr-FR" dirty="0" err="1" smtClean="0"/>
              <a:t>later</a:t>
            </a:r>
            <a:r>
              <a:rPr lang="fr-FR" dirty="0" smtClean="0"/>
              <a:t> : </a:t>
            </a:r>
            <a:r>
              <a:rPr lang="fr-FR" dirty="0" err="1" smtClean="0"/>
              <a:t>TPCs</a:t>
            </a:r>
            <a:r>
              <a:rPr lang="fr-FR" dirty="0" smtClean="0"/>
              <a:t> for </a:t>
            </a:r>
            <a:r>
              <a:rPr lang="fr-FR" dirty="0" err="1" smtClean="0"/>
              <a:t>low-energy</a:t>
            </a:r>
            <a:r>
              <a:rPr lang="fr-FR" dirty="0" smtClean="0"/>
              <a:t> rare </a:t>
            </a:r>
            <a:r>
              <a:rPr lang="fr-FR" dirty="0" err="1" smtClean="0"/>
              <a:t>events</a:t>
            </a:r>
            <a:r>
              <a:rPr lang="fr-FR" dirty="0" smtClean="0"/>
              <a:t>, single </a:t>
            </a:r>
            <a:r>
              <a:rPr lang="fr-FR" dirty="0" err="1" smtClean="0"/>
              <a:t>electron</a:t>
            </a:r>
            <a:r>
              <a:rPr lang="fr-FR" dirty="0" smtClean="0"/>
              <a:t> </a:t>
            </a:r>
            <a:r>
              <a:rPr lang="fr-FR" dirty="0" err="1" smtClean="0"/>
              <a:t>detection</a:t>
            </a:r>
            <a:r>
              <a:rPr lang="fr-FR" dirty="0" smtClean="0"/>
              <a:t>,…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9661" y="238397"/>
            <a:ext cx="5524834" cy="2507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267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1960" y="375285"/>
            <a:ext cx="6568440" cy="874395"/>
          </a:xfrm>
        </p:spPr>
        <p:txBody>
          <a:bodyPr/>
          <a:lstStyle/>
          <a:p>
            <a:r>
              <a:rPr lang="fr-FR" dirty="0" smtClean="0"/>
              <a:t>Drift </a:t>
            </a:r>
            <a:r>
              <a:rPr lang="fr-FR" dirty="0" err="1" smtClean="0"/>
              <a:t>velocity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/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56528"/>
            <a:ext cx="4956498" cy="647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838200" y="1374894"/>
            <a:ext cx="2385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altLang="fr-FR" dirty="0">
                <a:solidFill>
                  <a:schemeClr val="folHlink"/>
                </a:solidFill>
              </a:rPr>
              <a:t>[</a:t>
            </a:r>
            <a:r>
              <a:rPr lang="en-GB" altLang="fr-FR" dirty="0">
                <a:solidFill>
                  <a:schemeClr val="folHlink"/>
                </a:solidFill>
              </a:rPr>
              <a:t>NIM A 478 (2002) 215]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987800" y="1374894"/>
            <a:ext cx="3022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method</a:t>
            </a:r>
            <a:r>
              <a:rPr lang="fr-FR" dirty="0" smtClean="0"/>
              <a:t> </a:t>
            </a:r>
            <a:r>
              <a:rPr lang="fr-FR" dirty="0" err="1" smtClean="0"/>
              <a:t>invented</a:t>
            </a:r>
            <a:r>
              <a:rPr lang="fr-FR" dirty="0" smtClean="0"/>
              <a:t> by Yannis,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measured</a:t>
            </a:r>
            <a:r>
              <a:rPr lang="fr-FR" dirty="0" smtClean="0"/>
              <a:t> the drift </a:t>
            </a:r>
            <a:r>
              <a:rPr lang="fr-FR" dirty="0" err="1" smtClean="0"/>
              <a:t>velocity</a:t>
            </a:r>
            <a:r>
              <a:rPr lang="fr-FR" dirty="0" smtClean="0"/>
              <a:t> of </a:t>
            </a:r>
            <a:r>
              <a:rPr lang="fr-FR" dirty="0" err="1" smtClean="0"/>
              <a:t>electrons</a:t>
            </a:r>
            <a:r>
              <a:rPr lang="fr-FR" dirty="0" smtClean="0"/>
              <a:t> in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gases</a:t>
            </a:r>
            <a:r>
              <a:rPr lang="fr-FR" dirty="0" smtClean="0"/>
              <a:t>, on a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wide</a:t>
            </a:r>
            <a:r>
              <a:rPr lang="fr-FR" dirty="0" smtClean="0"/>
              <a:t> range of </a:t>
            </a:r>
            <a:r>
              <a:rPr lang="fr-FR" dirty="0" err="1" smtClean="0"/>
              <a:t>fields</a:t>
            </a:r>
            <a:r>
              <a:rPr lang="fr-FR" dirty="0" smtClean="0"/>
              <a:t>, </a:t>
            </a:r>
            <a:r>
              <a:rPr lang="fr-FR" dirty="0" err="1" smtClean="0"/>
              <a:t>with</a:t>
            </a:r>
            <a:r>
              <a:rPr lang="fr-FR" dirty="0" smtClean="0"/>
              <a:t> Vincent Lepeltier and Fabien Jeanneau in 2001-2002 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439" y="1869440"/>
            <a:ext cx="3432629" cy="428799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1485" y="3744249"/>
            <a:ext cx="3356658" cy="2507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264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32670"/>
            <a:ext cx="10515600" cy="1032940"/>
          </a:xfrm>
        </p:spPr>
        <p:txBody>
          <a:bodyPr/>
          <a:lstStyle/>
          <a:p>
            <a:r>
              <a:rPr lang="fr-FR" dirty="0" smtClean="0"/>
              <a:t>Tests of </a:t>
            </a:r>
            <a:r>
              <a:rPr lang="fr-FR" dirty="0" err="1" smtClean="0"/>
              <a:t>Micromegas</a:t>
            </a:r>
            <a:r>
              <a:rPr lang="fr-FR" dirty="0" smtClean="0"/>
              <a:t> in a </a:t>
            </a:r>
            <a:r>
              <a:rPr lang="fr-FR" dirty="0" err="1" smtClean="0"/>
              <a:t>magnet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38554" y="1066346"/>
            <a:ext cx="10515600" cy="4351338"/>
          </a:xfrm>
        </p:spPr>
        <p:txBody>
          <a:bodyPr/>
          <a:lstStyle/>
          <a:p>
            <a:r>
              <a:rPr lang="fr-FR" dirty="0" smtClean="0"/>
              <a:t>At the </a:t>
            </a:r>
            <a:r>
              <a:rPr lang="fr-FR" dirty="0" err="1" smtClean="0"/>
              <a:t>begining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were</a:t>
            </a:r>
            <a:r>
              <a:rPr lang="fr-FR" dirty="0" smtClean="0"/>
              <a:t> not sure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in a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r>
              <a:rPr lang="fr-FR" dirty="0" smtClean="0"/>
              <a:t>. </a:t>
            </a:r>
            <a:r>
              <a:rPr lang="fr-FR" dirty="0" err="1" smtClean="0"/>
              <a:t>Using</a:t>
            </a:r>
            <a:r>
              <a:rPr lang="fr-FR" dirty="0" smtClean="0"/>
              <a:t> a Nickel </a:t>
            </a:r>
            <a:r>
              <a:rPr lang="fr-FR" dirty="0" err="1" smtClean="0"/>
              <a:t>mesh</a:t>
            </a:r>
            <a:r>
              <a:rPr lang="fr-FR" dirty="0" smtClean="0"/>
              <a:t> </a:t>
            </a:r>
            <a:r>
              <a:rPr lang="fr-FR" dirty="0" err="1" smtClean="0"/>
              <a:t>stretched</a:t>
            </a:r>
            <a:r>
              <a:rPr lang="fr-FR" dirty="0" smtClean="0"/>
              <a:t> on a frame,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saw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concentrical</a:t>
            </a:r>
            <a:r>
              <a:rPr lang="fr-FR" dirty="0" smtClean="0"/>
              <a:t> </a:t>
            </a:r>
            <a:r>
              <a:rPr lang="fr-FR" dirty="0" err="1" smtClean="0"/>
              <a:t>waves</a:t>
            </a:r>
            <a:r>
              <a:rPr lang="fr-FR" dirty="0" smtClean="0"/>
              <a:t> </a:t>
            </a:r>
            <a:r>
              <a:rPr lang="fr-FR" dirty="0" err="1" smtClean="0"/>
              <a:t>formed</a:t>
            </a:r>
            <a:r>
              <a:rPr lang="fr-FR" dirty="0" smtClean="0"/>
              <a:t> on the </a:t>
            </a:r>
            <a:r>
              <a:rPr lang="fr-FR" dirty="0" err="1" smtClean="0"/>
              <a:t>mesh</a:t>
            </a:r>
            <a:r>
              <a:rPr lang="fr-FR" dirty="0" smtClean="0"/>
              <a:t>. </a:t>
            </a:r>
            <a:endParaRPr lang="fr-FR" dirty="0"/>
          </a:p>
          <a:p>
            <a:r>
              <a:rPr lang="fr-FR" dirty="0" err="1" smtClean="0"/>
              <a:t>Since</a:t>
            </a:r>
            <a:r>
              <a:rPr lang="fr-FR" dirty="0" smtClean="0"/>
              <a:t> </a:t>
            </a:r>
            <a:r>
              <a:rPr lang="fr-FR" dirty="0" err="1" smtClean="0"/>
              <a:t>then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use </a:t>
            </a:r>
            <a:r>
              <a:rPr lang="fr-FR" dirty="0" err="1" smtClean="0"/>
              <a:t>only</a:t>
            </a:r>
            <a:r>
              <a:rPr lang="fr-FR" dirty="0" smtClean="0"/>
              <a:t> non-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materials</a:t>
            </a:r>
            <a:r>
              <a:rPr lang="fr-FR" dirty="0" smtClean="0"/>
              <a:t> for the </a:t>
            </a:r>
            <a:r>
              <a:rPr lang="fr-FR" dirty="0" err="1" smtClean="0"/>
              <a:t>mesh</a:t>
            </a:r>
            <a:r>
              <a:rPr lang="fr-FR" dirty="0" smtClean="0"/>
              <a:t> : </a:t>
            </a:r>
            <a:r>
              <a:rPr lang="fr-FR" dirty="0" err="1" smtClean="0"/>
              <a:t>copper</a:t>
            </a:r>
            <a:r>
              <a:rPr lang="fr-FR" dirty="0" smtClean="0"/>
              <a:t> and </a:t>
            </a:r>
            <a:r>
              <a:rPr lang="fr-FR" dirty="0" err="1" smtClean="0"/>
              <a:t>stainless</a:t>
            </a:r>
            <a:r>
              <a:rPr lang="fr-FR" dirty="0" smtClean="0"/>
              <a:t> </a:t>
            </a:r>
            <a:r>
              <a:rPr lang="fr-FR" dirty="0" err="1" smtClean="0"/>
              <a:t>steel</a:t>
            </a:r>
            <a:r>
              <a:rPr lang="fr-FR" dirty="0" smtClean="0"/>
              <a:t>.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883" y="3346179"/>
            <a:ext cx="4654271" cy="3054694"/>
          </a:xfrm>
          <a:prstGeom prst="rect">
            <a:avLst/>
          </a:prstGeom>
        </p:spPr>
      </p:pic>
      <p:pic>
        <p:nvPicPr>
          <p:cNvPr id="5" name="Picture 6" descr="25172_FELIC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3241251"/>
            <a:ext cx="4376895" cy="311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039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495" y="143580"/>
            <a:ext cx="4471988" cy="658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87" y="150725"/>
            <a:ext cx="4284662" cy="656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1644215" y="884255"/>
            <a:ext cx="9505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checked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position and </a:t>
            </a:r>
            <a:r>
              <a:rPr lang="fr-FR" dirty="0" err="1" smtClean="0"/>
              <a:t>width</a:t>
            </a:r>
            <a:r>
              <a:rPr lang="fr-FR" dirty="0" smtClean="0"/>
              <a:t> of the 55Fe </a:t>
            </a:r>
            <a:r>
              <a:rPr lang="fr-FR" dirty="0" err="1" smtClean="0"/>
              <a:t>peak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not </a:t>
            </a:r>
            <a:r>
              <a:rPr lang="fr-FR" dirty="0" err="1" smtClean="0"/>
              <a:t>altered</a:t>
            </a:r>
            <a:r>
              <a:rPr lang="fr-FR" dirty="0" smtClean="0"/>
              <a:t> by the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9144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Study</a:t>
            </a:r>
            <a:r>
              <a:rPr lang="fr-FR" dirty="0" smtClean="0"/>
              <a:t> of ion </a:t>
            </a:r>
            <a:r>
              <a:rPr lang="fr-FR" dirty="0" smtClean="0"/>
              <a:t>back-flow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In a TPC, ions back-</a:t>
            </a:r>
            <a:r>
              <a:rPr lang="fr-FR" dirty="0" err="1" smtClean="0"/>
              <a:t>flowing</a:t>
            </a:r>
            <a:r>
              <a:rPr lang="fr-FR" dirty="0" smtClean="0"/>
              <a:t> in the drift </a:t>
            </a:r>
            <a:r>
              <a:rPr lang="fr-FR" dirty="0" err="1" smtClean="0"/>
              <a:t>space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build</a:t>
            </a:r>
            <a:r>
              <a:rPr lang="fr-FR" dirty="0" smtClean="0"/>
              <a:t> up a </a:t>
            </a:r>
            <a:r>
              <a:rPr lang="fr-FR" dirty="0" err="1" smtClean="0"/>
              <a:t>space</a:t>
            </a:r>
            <a:r>
              <a:rPr lang="fr-FR" dirty="0" smtClean="0"/>
              <a:t> charge </a:t>
            </a:r>
            <a:r>
              <a:rPr lang="fr-FR" dirty="0" err="1" smtClean="0"/>
              <a:t>which</a:t>
            </a:r>
            <a:r>
              <a:rPr lang="fr-FR" dirty="0" smtClean="0"/>
              <a:t>, in </a:t>
            </a:r>
            <a:r>
              <a:rPr lang="fr-FR" dirty="0" err="1" smtClean="0"/>
              <a:t>turn</a:t>
            </a:r>
            <a:r>
              <a:rPr lang="fr-FR" dirty="0" smtClean="0"/>
              <a:t>,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distort</a:t>
            </a:r>
            <a:r>
              <a:rPr lang="fr-FR" dirty="0" smtClean="0"/>
              <a:t> the </a:t>
            </a:r>
            <a:r>
              <a:rPr lang="fr-FR" dirty="0" err="1" smtClean="0"/>
              <a:t>trajectory</a:t>
            </a:r>
            <a:r>
              <a:rPr lang="fr-FR" dirty="0" smtClean="0"/>
              <a:t> of the </a:t>
            </a:r>
            <a:r>
              <a:rPr lang="fr-FR" dirty="0" err="1" smtClean="0"/>
              <a:t>drifting</a:t>
            </a:r>
            <a:r>
              <a:rPr lang="fr-FR" dirty="0" smtClean="0"/>
              <a:t> </a:t>
            </a:r>
            <a:r>
              <a:rPr lang="fr-FR" dirty="0" err="1" smtClean="0"/>
              <a:t>electrons</a:t>
            </a:r>
            <a:r>
              <a:rPr lang="fr-FR" dirty="0" smtClean="0"/>
              <a:t>. </a:t>
            </a:r>
          </a:p>
          <a:p>
            <a:r>
              <a:rPr lang="fr-FR" dirty="0" err="1" smtClean="0"/>
              <a:t>With</a:t>
            </a:r>
            <a:r>
              <a:rPr lang="fr-FR" dirty="0" smtClean="0"/>
              <a:t> Yannis and Vincent Lepeltier,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r>
              <a:rPr lang="fr-FR" dirty="0" smtClean="0"/>
              <a:t> </a:t>
            </a:r>
            <a:r>
              <a:rPr lang="fr-FR" dirty="0" smtClean="0"/>
              <a:t>the ion </a:t>
            </a:r>
            <a:r>
              <a:rPr lang="fr-FR" dirty="0" err="1" smtClean="0"/>
              <a:t>backflow</a:t>
            </a:r>
            <a:r>
              <a:rPr lang="fr-FR" dirty="0" smtClean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understood</a:t>
            </a:r>
            <a:r>
              <a:rPr lang="fr-FR" dirty="0" smtClean="0"/>
              <a:t> how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governed</a:t>
            </a:r>
            <a:r>
              <a:rPr lang="fr-FR" dirty="0" smtClean="0"/>
              <a:t> by the </a:t>
            </a:r>
            <a:r>
              <a:rPr lang="fr-FR" dirty="0" err="1" smtClean="0"/>
              <a:t>field</a:t>
            </a:r>
            <a:r>
              <a:rPr lang="fr-FR" dirty="0" smtClean="0"/>
              <a:t> ratio </a:t>
            </a:r>
            <a:r>
              <a:rPr lang="fr-FR" dirty="0" err="1" smtClean="0"/>
              <a:t>between</a:t>
            </a:r>
            <a:r>
              <a:rPr lang="fr-FR" dirty="0" smtClean="0"/>
              <a:t> the amplification </a:t>
            </a:r>
            <a:r>
              <a:rPr lang="fr-FR" dirty="0" err="1" smtClean="0"/>
              <a:t>field</a:t>
            </a:r>
            <a:r>
              <a:rPr lang="fr-FR" dirty="0" smtClean="0"/>
              <a:t> and the drift </a:t>
            </a:r>
            <a:r>
              <a:rPr lang="fr-FR" dirty="0" err="1" smtClean="0"/>
              <a:t>field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carried</a:t>
            </a:r>
            <a:r>
              <a:rPr lang="fr-FR" dirty="0" smtClean="0"/>
              <a:t> out </a:t>
            </a:r>
            <a:r>
              <a:rPr lang="fr-FR" dirty="0" err="1" smtClean="0"/>
              <a:t>measurements</a:t>
            </a:r>
            <a:r>
              <a:rPr lang="fr-FR" dirty="0" smtClean="0"/>
              <a:t> of </a:t>
            </a:r>
            <a:r>
              <a:rPr lang="fr-FR" dirty="0" smtClean="0"/>
              <a:t>Ion back-flow</a:t>
            </a:r>
            <a:r>
              <a:rPr lang="fr-FR" dirty="0" smtClean="0"/>
              <a:t> </a:t>
            </a:r>
            <a:r>
              <a:rPr lang="fr-FR" dirty="0" smtClean="0"/>
              <a:t>in a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field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6453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921" y="2194259"/>
            <a:ext cx="6555467" cy="424396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853" y="0"/>
            <a:ext cx="7611836" cy="1014640"/>
          </a:xfrm>
        </p:spPr>
        <p:txBody>
          <a:bodyPr/>
          <a:lstStyle/>
          <a:p>
            <a:r>
              <a:rPr lang="fr-FR" dirty="0"/>
              <a:t>Berkeley-Orsay-Saclay prototype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764689" y="365125"/>
            <a:ext cx="3589111" cy="5926138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186871" y="771482"/>
            <a:ext cx="7577818" cy="1351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 err="1" smtClean="0"/>
              <a:t>Recuperating</a:t>
            </a:r>
            <a:r>
              <a:rPr lang="fr-FR" sz="2000" dirty="0" smtClean="0"/>
              <a:t> </a:t>
            </a:r>
            <a:r>
              <a:rPr lang="fr-FR" sz="2000" dirty="0" err="1" smtClean="0"/>
              <a:t>electronics</a:t>
            </a:r>
            <a:r>
              <a:rPr lang="fr-FR" sz="2000" dirty="0" smtClean="0"/>
              <a:t> from the STAR TPC, </a:t>
            </a:r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built</a:t>
            </a:r>
            <a:r>
              <a:rPr lang="fr-FR" sz="2000" dirty="0" smtClean="0"/>
              <a:t> a prototype TPC (Field cage from Robert </a:t>
            </a:r>
            <a:r>
              <a:rPr lang="fr-FR" sz="2000" dirty="0" err="1" smtClean="0"/>
              <a:t>Cizeron</a:t>
            </a:r>
            <a:r>
              <a:rPr lang="fr-FR" sz="2000" dirty="0" smtClean="0"/>
              <a:t>) </a:t>
            </a:r>
            <a:r>
              <a:rPr lang="fr-FR" sz="2000" dirty="0" err="1" smtClean="0"/>
              <a:t>with</a:t>
            </a:r>
            <a:r>
              <a:rPr lang="fr-FR" sz="2000" dirty="0" smtClean="0"/>
              <a:t> Vincent </a:t>
            </a:r>
            <a:r>
              <a:rPr lang="fr-FR" sz="2000" dirty="0" smtClean="0"/>
              <a:t>Lepeltier and Mike Ronan, </a:t>
            </a:r>
            <a:r>
              <a:rPr lang="fr-FR" sz="2000" dirty="0" err="1" smtClean="0"/>
              <a:t>fitted</a:t>
            </a:r>
            <a:r>
              <a:rPr lang="fr-FR" sz="2000" dirty="0" smtClean="0"/>
              <a:t> in a 2 </a:t>
            </a:r>
            <a:r>
              <a:rPr lang="fr-FR" sz="2000" dirty="0" smtClean="0"/>
              <a:t>Tesla </a:t>
            </a:r>
            <a:r>
              <a:rPr lang="fr-FR" sz="2000" dirty="0" smtClean="0"/>
              <a:t>RMN </a:t>
            </a:r>
            <a:r>
              <a:rPr lang="fr-FR" sz="2000" dirty="0" err="1" smtClean="0"/>
              <a:t>magnet</a:t>
            </a:r>
            <a:r>
              <a:rPr lang="fr-FR" sz="2000" dirty="0" smtClean="0"/>
              <a:t> at Saclay, and </a:t>
            </a:r>
            <a:r>
              <a:rPr lang="fr-FR" sz="2000" dirty="0" err="1" smtClean="0"/>
              <a:t>tested</a:t>
            </a:r>
            <a:r>
              <a:rPr lang="fr-FR" sz="2000" dirty="0" smtClean="0"/>
              <a:t> </a:t>
            </a:r>
            <a:r>
              <a:rPr lang="fr-FR" sz="2000" dirty="0" err="1" smtClean="0"/>
              <a:t>it</a:t>
            </a:r>
            <a:r>
              <a:rPr lang="fr-FR" sz="2000" dirty="0" smtClean="0"/>
              <a:t> in </a:t>
            </a:r>
            <a:r>
              <a:rPr lang="fr-FR" sz="2000" dirty="0" err="1" smtClean="0"/>
              <a:t>cosmics</a:t>
            </a:r>
            <a:r>
              <a:rPr lang="fr-FR" sz="2000" dirty="0" smtClean="0"/>
              <a:t>. </a:t>
            </a:r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took</a:t>
            </a:r>
            <a:r>
              <a:rPr lang="fr-FR" sz="2000" dirty="0" smtClean="0"/>
              <a:t> data in 2002 and 2003 at </a:t>
            </a:r>
            <a:r>
              <a:rPr lang="fr-FR" sz="2000" dirty="0" err="1" smtClean="0"/>
              <a:t>Bdg</a:t>
            </a:r>
            <a:r>
              <a:rPr lang="fr-FR" sz="2000" dirty="0" smtClean="0"/>
              <a:t> </a:t>
            </a:r>
            <a:r>
              <a:rPr lang="fr-FR" sz="2000" dirty="0" smtClean="0"/>
              <a:t>192(Jean-Pierre Robert)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2479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1180</Words>
  <Application>Microsoft Office PowerPoint</Application>
  <PresentationFormat>Grand écran</PresentationFormat>
  <Paragraphs>69</Paragraphs>
  <Slides>19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Symbol</vt:lpstr>
      <vt:lpstr>Thème Office</vt:lpstr>
      <vt:lpstr>Microsoft Office Excel Chart</vt:lpstr>
      <vt:lpstr>Yannis and the TPC for Future Colliders</vt:lpstr>
      <vt:lpstr>Prequel</vt:lpstr>
      <vt:lpstr>Encounter with Micromegas</vt:lpstr>
      <vt:lpstr>HELLAZ</vt:lpstr>
      <vt:lpstr>Drift velocity measurements</vt:lpstr>
      <vt:lpstr>Tests of Micromegas in a magnet</vt:lpstr>
      <vt:lpstr>Présentation PowerPoint</vt:lpstr>
      <vt:lpstr>Study of ion back-flow</vt:lpstr>
      <vt:lpstr>Berkeley-Orsay-Saclay prototype</vt:lpstr>
      <vt:lpstr>Tests in Japan</vt:lpstr>
      <vt:lpstr>Tests in Japan</vt:lpstr>
      <vt:lpstr>Bulk Micromegas (2004-2005)</vt:lpstr>
      <vt:lpstr>T2K gas</vt:lpstr>
      <vt:lpstr>Medipix and Timepix</vt:lpstr>
      <vt:lpstr>Ingrid and GridPix </vt:lpstr>
      <vt:lpstr>Ingrid and GridPix </vt:lpstr>
      <vt:lpstr>Timepix</vt:lpstr>
      <vt:lpstr>Présentation PowerPoint</vt:lpstr>
      <vt:lpstr>EUDET Prototype and DESY beam tests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Yannis and the TPC for Future Colliders</dc:title>
  <dc:creator>Colas Paul</dc:creator>
  <cp:lastModifiedBy>Colas Paul</cp:lastModifiedBy>
  <cp:revision>50</cp:revision>
  <dcterms:created xsi:type="dcterms:W3CDTF">2023-10-02T11:54:06Z</dcterms:created>
  <dcterms:modified xsi:type="dcterms:W3CDTF">2023-10-04T18:55:36Z</dcterms:modified>
</cp:coreProperties>
</file>