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 Ferrara" userId="ef3d09a638017ad1" providerId="LiveId" clId="{D0FEB63D-289C-4BC1-B02D-5FCAB6A3CD32}"/>
    <pc:docChg chg="modSld">
      <pc:chgData name="Nicola Ferrara" userId="ef3d09a638017ad1" providerId="LiveId" clId="{D0FEB63D-289C-4BC1-B02D-5FCAB6A3CD32}" dt="2023-06-21T13:59:31.366" v="11" actId="20577"/>
      <pc:docMkLst>
        <pc:docMk/>
      </pc:docMkLst>
      <pc:sldChg chg="modSp mod">
        <pc:chgData name="Nicola Ferrara" userId="ef3d09a638017ad1" providerId="LiveId" clId="{D0FEB63D-289C-4BC1-B02D-5FCAB6A3CD32}" dt="2023-06-21T13:56:52.422" v="10" actId="20577"/>
        <pc:sldMkLst>
          <pc:docMk/>
          <pc:sldMk cId="3006983135" sldId="257"/>
        </pc:sldMkLst>
        <pc:spChg chg="mod">
          <ac:chgData name="Nicola Ferrara" userId="ef3d09a638017ad1" providerId="LiveId" clId="{D0FEB63D-289C-4BC1-B02D-5FCAB6A3CD32}" dt="2023-06-21T13:56:52.422" v="10" actId="20577"/>
          <ac:spMkLst>
            <pc:docMk/>
            <pc:sldMk cId="3006983135" sldId="257"/>
            <ac:spMk id="3" creationId="{CED63646-EA2F-F4CB-88F8-A8C960F58A09}"/>
          </ac:spMkLst>
        </pc:spChg>
      </pc:sldChg>
      <pc:sldChg chg="modSp mod">
        <pc:chgData name="Nicola Ferrara" userId="ef3d09a638017ad1" providerId="LiveId" clId="{D0FEB63D-289C-4BC1-B02D-5FCAB6A3CD32}" dt="2023-06-21T13:59:31.366" v="11" actId="20577"/>
        <pc:sldMkLst>
          <pc:docMk/>
          <pc:sldMk cId="854102408" sldId="260"/>
        </pc:sldMkLst>
        <pc:spChg chg="mod">
          <ac:chgData name="Nicola Ferrara" userId="ef3d09a638017ad1" providerId="LiveId" clId="{D0FEB63D-289C-4BC1-B02D-5FCAB6A3CD32}" dt="2023-06-21T13:59:31.366" v="11" actId="20577"/>
          <ac:spMkLst>
            <pc:docMk/>
            <pc:sldMk cId="854102408" sldId="260"/>
            <ac:spMk id="3" creationId="{335CEE24-8C4B-C526-E497-6342CD22E306}"/>
          </ac:spMkLst>
        </pc:spChg>
      </pc:sldChg>
      <pc:sldChg chg="modSp mod">
        <pc:chgData name="Nicola Ferrara" userId="ef3d09a638017ad1" providerId="LiveId" clId="{D0FEB63D-289C-4BC1-B02D-5FCAB6A3CD32}" dt="2023-06-21T13:52:58.328" v="1" actId="20577"/>
        <pc:sldMkLst>
          <pc:docMk/>
          <pc:sldMk cId="2793545136" sldId="261"/>
        </pc:sldMkLst>
        <pc:spChg chg="mod">
          <ac:chgData name="Nicola Ferrara" userId="ef3d09a638017ad1" providerId="LiveId" clId="{D0FEB63D-289C-4BC1-B02D-5FCAB6A3CD32}" dt="2023-06-21T13:52:58.328" v="1" actId="20577"/>
          <ac:spMkLst>
            <pc:docMk/>
            <pc:sldMk cId="2793545136" sldId="261"/>
            <ac:spMk id="3" creationId="{E9421BE0-7474-9EBE-A7BC-BA128031D0F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E5E373-71CE-FC50-7B47-8DF9D164E0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A2A9C88-41F3-E98F-EA90-A2053E1E7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864421-AE31-2227-87A8-8DE71CD8A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8B8738-3A09-5429-D3C2-D5C45EA60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163CF3-91AC-C90E-B7CA-23CA3DFF2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341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1C123C-016E-86D6-5B72-98EF126C9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5723597-9A14-BCB6-AF4C-0A94358625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0AA7A2-C24D-2FB0-7261-28DE0C887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D3DCA40-E170-80B8-20EF-055659613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CECE0FD-8E6C-1A62-B93D-91C8D6C69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271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8A5EB1C-6290-910D-6EDF-2620E1C202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0CED96D-EBE0-450F-DDC6-633C47C4F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E11463-9590-F54B-0348-5A38460E2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C87251-E702-6265-6D4B-36D55D7DB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9E11AF2-BF4B-D719-6444-81610003B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820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941A83-7E81-96FB-8C4C-6CA9A643A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64A52C-677A-2C0E-F336-BC3EB38D2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808E9FE-E90F-0E56-D135-554F32C70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4CF46D-43A4-156A-2194-A0A49DA2C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022406-94A2-549E-FFE9-05B9F9337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972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F8C9E1-715E-339B-C239-AD1138B17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4B24A88-7461-8C20-0FF0-2F66D38A5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FD4377-1AB8-034A-7B9E-7EE563FA0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09F241-0FDA-F038-3F39-9A7B61723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F2C0AC-61D2-8265-79D9-E22C20CF5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092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CD570B-E069-D574-5B72-E28E0E7CE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5AC5EA-7025-9659-1348-7948061813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7F989D0-4D99-71CC-9488-0DEEA643D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5E9943-30DC-D629-5991-76F358492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7311DB6-27F3-2F87-0A0F-08011BC8E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4BB66C-7515-BBB1-CDAA-2088A8B3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450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30BC4C-5D13-C3EA-E4C2-39E6F5E84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5C65398-A67A-121A-7BA9-8E0347CEA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745E137-892A-27E6-FA07-5A987292A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DF84803-78A8-B170-2075-3C95316F39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E544A85-C679-DB3D-D10D-1EAB4DD838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F1F1FCC-3F05-733D-2C39-482106DB4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542BA0D-6176-B808-C132-92E9E7D46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7457A23-BA7C-9C2D-36D1-72D90BE59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511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FFA604-F467-B462-77A4-FA0911020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DF18418-3B04-B785-87D7-A1F9DBB9C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7D3492-9B06-D175-2D28-67E743B55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9F28BB5-CEFF-A634-F722-E7797D7C5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4154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07C875C-8DD5-A899-B757-6180EDF4D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A43A883-6211-A750-354B-6EB74DBEF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46E8E33-B89B-CA33-1B93-0BA543B19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0457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247099-4C57-00F7-9D3E-2F33C57D7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295BD2-8AAF-11A2-FB6A-E02F3ECDB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9689FA4-19CA-47E6-DD4B-89E6FFE8D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D3760AF-2D55-5774-A589-D37341E05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9F01FBD-541C-79AD-AEB3-F063203B6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332B6F1-B2D9-8F5C-0D61-D2B0C9F5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30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9A9DBF-1BA6-EBC7-E65E-F28A92607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F18F399-C997-8605-D2FA-DD5420A763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D198699-FE5E-32EB-F9E9-5C1AF84FE3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D964759-3848-05CA-5D2F-EEAE8A505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9A35DC8-7EB2-7261-199C-CA3519A29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CB01C2-5564-BE2C-8E20-519F41CA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007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BBBC48F-C584-32EB-FEAF-E5BD440BD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9289FD6-6DE9-37F0-06C5-1ED5F4B5D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39ECCE-FC58-F03F-11F7-49D979036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244ED-C9AC-411C-8372-8EC23AEACE9B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AC4E3A-964E-73C7-45B3-26544D4FF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8E1953-59D9-503D-D332-6D279F721C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13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KeithSloan/GDML/wiki/Step2Tessellat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hristopherpoole/CADMes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B08B9A-2973-97C1-36D7-0620F89246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487" y="2453379"/>
            <a:ext cx="9144000" cy="2387600"/>
          </a:xfrm>
        </p:spPr>
        <p:txBody>
          <a:bodyPr/>
          <a:lstStyle/>
          <a:p>
            <a:r>
              <a:rPr lang="it-IT" dirty="0" err="1"/>
              <a:t>Radiation</a:t>
            </a:r>
            <a:r>
              <a:rPr lang="it-IT" dirty="0"/>
              <a:t> Field in GIF ++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7CBDA7D-2040-08FA-AA79-AE47BFD56E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4476" y="4525963"/>
            <a:ext cx="9144000" cy="1655762"/>
          </a:xfrm>
        </p:spPr>
        <p:txBody>
          <a:bodyPr/>
          <a:lstStyle/>
          <a:p>
            <a:endParaRPr lang="it-IT" dirty="0"/>
          </a:p>
          <a:p>
            <a:r>
              <a:rPr lang="it-IT" dirty="0"/>
              <a:t>Nicola Ferrara, Bari University </a:t>
            </a:r>
          </a:p>
          <a:p>
            <a:endParaRPr lang="it-IT" dirty="0"/>
          </a:p>
        </p:txBody>
      </p:sp>
      <p:pic>
        <p:nvPicPr>
          <p:cNvPr id="5" name="Immagine 4" descr="Immagine che contiene Elementi grafici, Carattere, logo, giallo&#10;&#10;Descrizione generata automaticamente">
            <a:extLst>
              <a:ext uri="{FF2B5EF4-FFF2-40B4-BE49-F238E27FC236}">
                <a16:creationId xmlns:a16="http://schemas.microsoft.com/office/drawing/2014/main" id="{AEC835F3-42C2-5277-68B7-538EC47311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" t="5944" r="3087"/>
          <a:stretch/>
        </p:blipFill>
        <p:spPr>
          <a:xfrm>
            <a:off x="4991101" y="676275"/>
            <a:ext cx="2190750" cy="1281112"/>
          </a:xfrm>
          <a:prstGeom prst="rect">
            <a:avLst/>
          </a:prstGeom>
        </p:spPr>
      </p:pic>
      <p:pic>
        <p:nvPicPr>
          <p:cNvPr id="7" name="Immagine 6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D9BA7A7E-E1C1-27BA-757D-34B7BB9C0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212" y="600075"/>
            <a:ext cx="2657475" cy="1714500"/>
          </a:xfrm>
          <a:prstGeom prst="rect">
            <a:avLst/>
          </a:prstGeom>
        </p:spPr>
      </p:pic>
      <p:pic>
        <p:nvPicPr>
          <p:cNvPr id="9" name="Immagine 8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EB29017C-D54F-05DA-774F-A3830DA7A0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600075"/>
            <a:ext cx="339090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0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2E03FE-0F44-EBFC-5A61-FCFB2778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dirty="0"/>
              <a:t>Geant4 GIF++ code simulation :   </a:t>
            </a:r>
            <a:br>
              <a:rPr lang="en-US" sz="3000" dirty="0"/>
            </a:br>
            <a:r>
              <a:rPr lang="en-US" sz="3000" dirty="0"/>
              <a:t>Pfeiffer Dorothea Software developed in GEANT4-10.0 to simulate GIF++ radiation background [ref]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D63646-EA2F-F4CB-88F8-A8C960F58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04414"/>
            <a:ext cx="10813775" cy="28180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Just 1 month, in the framework of the new DRD1 «collaboration», I started to  upgrade the project.   </a:t>
            </a:r>
          </a:p>
          <a:p>
            <a:pPr marL="0" indent="0">
              <a:buNone/>
            </a:pPr>
            <a:r>
              <a:rPr lang="en-US" sz="2400" dirty="0">
                <a:sym typeface="Wingdings" pitchFamily="2" charset="2"/>
              </a:rPr>
              <a:t>Main steps: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ym typeface="Wingdings" pitchFamily="2" charset="2"/>
              </a:rPr>
              <a:t>Transition from GEANT4-10.0 to GEANT4-10.7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New bunker geometry  </a:t>
            </a:r>
          </a:p>
          <a:p>
            <a:pPr marL="0" indent="0">
              <a:buNone/>
            </a:pPr>
            <a:r>
              <a:rPr lang="en-US" sz="2400" dirty="0"/>
              <a:t>[ref] https://gif-irrad.web.cern.ch/documents/1-s2.0-S0168900217306113-main.pdf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5738E23-0651-0C35-28CE-0755AC231619}"/>
              </a:ext>
            </a:extLst>
          </p:cNvPr>
          <p:cNvSpPr txBox="1"/>
          <p:nvPr/>
        </p:nvSpPr>
        <p:spPr>
          <a:xfrm>
            <a:off x="8607287" y="2216879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PLOT ..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32C5D94-C9ED-044C-628E-6913B194B2FB}"/>
              </a:ext>
            </a:extLst>
          </p:cNvPr>
          <p:cNvSpPr txBox="1"/>
          <p:nvPr/>
        </p:nvSpPr>
        <p:spPr>
          <a:xfrm>
            <a:off x="3134139" y="2401545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PLOT .. </a:t>
            </a:r>
          </a:p>
        </p:txBody>
      </p:sp>
      <p:pic>
        <p:nvPicPr>
          <p:cNvPr id="7" name="Immagine 6" descr="Immagine che contiene Policromia, linea, diagramma, Diagramma&#10;&#10;Descrizione generata automaticamente">
            <a:extLst>
              <a:ext uri="{FF2B5EF4-FFF2-40B4-BE49-F238E27FC236}">
                <a16:creationId xmlns:a16="http://schemas.microsoft.com/office/drawing/2014/main" id="{82CBD78A-9DD4-8A4E-FFF2-CE518C2A5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502" y="1955277"/>
            <a:ext cx="4174209" cy="1526390"/>
          </a:xfrm>
          <a:prstGeom prst="rect">
            <a:avLst/>
          </a:prstGeom>
        </p:spPr>
      </p:pic>
      <p:pic>
        <p:nvPicPr>
          <p:cNvPr id="9" name="Immagine 8" descr="Immagine che contiene Policromia, linea, schermata&#10;&#10;Descrizione generata automaticamente">
            <a:extLst>
              <a:ext uri="{FF2B5EF4-FFF2-40B4-BE49-F238E27FC236}">
                <a16:creationId xmlns:a16="http://schemas.microsoft.com/office/drawing/2014/main" id="{C957228B-3A02-025C-E16C-39FE593B71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182" y="1955278"/>
            <a:ext cx="4174209" cy="149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83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2E03FE-0F44-EBFC-5A61-FCFB2778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>
                <a:sym typeface="Wingdings" pitchFamily="2" charset="2"/>
              </a:rPr>
              <a:t>Transition from GEANT4-10.0 to GEANT4-10.7 (1) 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D63646-EA2F-F4CB-88F8-A8C960F58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263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Open GIF++ project ()</a:t>
            </a:r>
          </a:p>
          <a:p>
            <a:pPr marL="0" indent="0">
              <a:buNone/>
            </a:pPr>
            <a:r>
              <a:rPr lang="en-US" sz="2400" dirty="0"/>
              <a:t>   GEANT4 version: geant4-10-07-patch-03 [MT]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b="1" dirty="0"/>
              <a:t>Issue: </a:t>
            </a:r>
            <a:r>
              <a:rPr lang="en-US" sz="2400" dirty="0"/>
              <a:t>in class GIF++</a:t>
            </a:r>
            <a:r>
              <a:rPr lang="en-US" sz="2400" dirty="0" err="1"/>
              <a:t>UserScoreWriter</a:t>
            </a:r>
            <a:r>
              <a:rPr lang="en-US" sz="2400" dirty="0"/>
              <a:t>, </a:t>
            </a:r>
          </a:p>
          <a:p>
            <a:pPr marL="0" indent="0">
              <a:buNone/>
            </a:pPr>
            <a:r>
              <a:rPr lang="en-US" sz="2400" dirty="0"/>
              <a:t>   the typedef </a:t>
            </a:r>
            <a:r>
              <a:rPr lang="en-US" sz="2400" dirty="0" err="1">
                <a:solidFill>
                  <a:srgbClr val="FF0000"/>
                </a:solidFill>
              </a:rPr>
              <a:t>MeshScoreMap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becomes defined in G4VScoringMesh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   Solutions: </a:t>
            </a:r>
            <a:r>
              <a:rPr lang="en-US" sz="2400" dirty="0"/>
              <a:t>Geant4 upgrades to G4VScoringMesh::</a:t>
            </a:r>
            <a:r>
              <a:rPr lang="en-US" sz="2400" dirty="0" err="1"/>
              <a:t>MeshScoreMap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1977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7D7064-4415-0AB5-350A-8630530F1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9951"/>
            <a:ext cx="10515600" cy="1325563"/>
          </a:xfrm>
        </p:spPr>
        <p:txBody>
          <a:bodyPr>
            <a:normAutofit/>
          </a:bodyPr>
          <a:lstStyle/>
          <a:p>
            <a:r>
              <a:rPr lang="it-IT" sz="3000" dirty="0" err="1"/>
              <a:t>Changes</a:t>
            </a:r>
            <a:endParaRPr lang="it-IT" sz="3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E89426C-0A93-A9D4-DEB3-29576847A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2216"/>
            <a:ext cx="105156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dirty="0" err="1">
                <a:solidFill>
                  <a:srgbClr val="FF0000"/>
                </a:solidFill>
              </a:rPr>
              <a:t>MeshScoreMap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fSMap</a:t>
            </a:r>
            <a:r>
              <a:rPr lang="it-IT" dirty="0">
                <a:solidFill>
                  <a:srgbClr val="FF0000"/>
                </a:solidFill>
              </a:rPr>
              <a:t> = </a:t>
            </a:r>
            <a:r>
              <a:rPr lang="it-IT" dirty="0" err="1">
                <a:solidFill>
                  <a:srgbClr val="FF0000"/>
                </a:solidFill>
              </a:rPr>
              <a:t>fScoringMesh</a:t>
            </a:r>
            <a:r>
              <a:rPr lang="it-IT" dirty="0">
                <a:solidFill>
                  <a:srgbClr val="FF0000"/>
                </a:solidFill>
              </a:rPr>
              <a:t>-&gt;</a:t>
            </a:r>
            <a:r>
              <a:rPr lang="it-IT" dirty="0" err="1">
                <a:solidFill>
                  <a:srgbClr val="FF0000"/>
                </a:solidFill>
              </a:rPr>
              <a:t>GetScoreMap</a:t>
            </a:r>
            <a:r>
              <a:rPr lang="it-IT" dirty="0">
                <a:solidFill>
                  <a:srgbClr val="FF0000"/>
                </a:solidFill>
              </a:rPr>
              <a:t>();</a:t>
            </a:r>
          </a:p>
          <a:p>
            <a:pPr marL="0" indent="0">
              <a:buNone/>
            </a:pPr>
            <a:r>
              <a:rPr lang="it-IT" dirty="0"/>
              <a:t>G4VScoringMesh::</a:t>
            </a:r>
            <a:r>
              <a:rPr lang="it-IT" dirty="0" err="1"/>
              <a:t>MeshScoreMap</a:t>
            </a:r>
            <a:r>
              <a:rPr lang="it-IT" dirty="0"/>
              <a:t> </a:t>
            </a:r>
            <a:r>
              <a:rPr lang="it-IT" dirty="0" err="1"/>
              <a:t>fSMap</a:t>
            </a:r>
            <a:r>
              <a:rPr lang="it-IT" dirty="0"/>
              <a:t> = </a:t>
            </a:r>
            <a:r>
              <a:rPr lang="it-IT" dirty="0" err="1"/>
              <a:t>fScoringMesh</a:t>
            </a:r>
            <a:r>
              <a:rPr lang="it-IT" dirty="0"/>
              <a:t>-&gt;</a:t>
            </a:r>
            <a:r>
              <a:rPr lang="it-IT" dirty="0" err="1"/>
              <a:t>GetScoreMap</a:t>
            </a:r>
            <a:r>
              <a:rPr lang="it-IT" dirty="0"/>
              <a:t>();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>
                <a:solidFill>
                  <a:srgbClr val="FF0000"/>
                </a:solidFill>
              </a:rPr>
              <a:t>std</a:t>
            </a:r>
            <a:r>
              <a:rPr lang="it-IT" dirty="0">
                <a:solidFill>
                  <a:srgbClr val="FF0000"/>
                </a:solidFill>
              </a:rPr>
              <a:t>::</a:t>
            </a:r>
            <a:r>
              <a:rPr lang="it-IT" dirty="0" err="1">
                <a:solidFill>
                  <a:srgbClr val="FF0000"/>
                </a:solidFill>
              </a:rPr>
              <a:t>map</a:t>
            </a:r>
            <a:r>
              <a:rPr lang="it-IT" dirty="0">
                <a:solidFill>
                  <a:srgbClr val="FF0000"/>
                </a:solidFill>
              </a:rPr>
              <a:t>&lt;G4int, G4double*&gt; * score = </a:t>
            </a:r>
            <a:r>
              <a:rPr lang="it-IT" dirty="0" err="1">
                <a:solidFill>
                  <a:srgbClr val="FF0000"/>
                </a:solidFill>
              </a:rPr>
              <a:t>msMapItr</a:t>
            </a:r>
            <a:r>
              <a:rPr lang="it-IT" dirty="0">
                <a:solidFill>
                  <a:srgbClr val="FF0000"/>
                </a:solidFill>
              </a:rPr>
              <a:t>-&gt;second-&gt;</a:t>
            </a:r>
            <a:r>
              <a:rPr lang="it-IT" dirty="0" err="1">
                <a:solidFill>
                  <a:srgbClr val="FF0000"/>
                </a:solidFill>
              </a:rPr>
              <a:t>GetMap</a:t>
            </a:r>
            <a:r>
              <a:rPr lang="it-IT" dirty="0">
                <a:solidFill>
                  <a:srgbClr val="FF0000"/>
                </a:solidFill>
              </a:rPr>
              <a:t>();</a:t>
            </a:r>
          </a:p>
          <a:p>
            <a:pPr marL="0" indent="0">
              <a:buNone/>
            </a:pPr>
            <a:r>
              <a:rPr lang="it-IT" dirty="0" err="1"/>
              <a:t>std</a:t>
            </a:r>
            <a:r>
              <a:rPr lang="it-IT" dirty="0"/>
              <a:t>::</a:t>
            </a:r>
            <a:r>
              <a:rPr lang="it-IT" dirty="0" err="1"/>
              <a:t>map</a:t>
            </a:r>
            <a:r>
              <a:rPr lang="it-IT" dirty="0"/>
              <a:t>&lt;G4int, G4StatDouble *&gt; &amp;score = *(</a:t>
            </a:r>
            <a:r>
              <a:rPr lang="it-IT" dirty="0" err="1"/>
              <a:t>msMapItr</a:t>
            </a:r>
            <a:r>
              <a:rPr lang="it-IT" dirty="0"/>
              <a:t>-&gt;second-&gt;</a:t>
            </a:r>
            <a:r>
              <a:rPr lang="it-IT" dirty="0" err="1"/>
              <a:t>GetMap</a:t>
            </a:r>
            <a:r>
              <a:rPr lang="it-IT" dirty="0"/>
              <a:t>());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std::map&lt;G4int, G4double*&gt;::iterator value = score-&gt;find(</a:t>
            </a:r>
            <a:r>
              <a:rPr lang="en-US" dirty="0" err="1">
                <a:solidFill>
                  <a:srgbClr val="FF0000"/>
                </a:solidFill>
              </a:rPr>
              <a:t>idx</a:t>
            </a:r>
            <a:r>
              <a:rPr lang="en-US" dirty="0">
                <a:solidFill>
                  <a:srgbClr val="FF0000"/>
                </a:solidFill>
              </a:rPr>
              <a:t>);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 err="1"/>
              <a:t>std</a:t>
            </a:r>
            <a:r>
              <a:rPr lang="it-IT" dirty="0"/>
              <a:t>::</a:t>
            </a:r>
            <a:r>
              <a:rPr lang="it-IT" dirty="0" err="1"/>
              <a:t>map</a:t>
            </a:r>
            <a:r>
              <a:rPr lang="it-IT" dirty="0"/>
              <a:t>&lt;G4int, G4StatDouble *&gt;::iterator </a:t>
            </a:r>
            <a:r>
              <a:rPr lang="it-IT" dirty="0" err="1"/>
              <a:t>value</a:t>
            </a:r>
            <a:r>
              <a:rPr lang="it-IT" dirty="0"/>
              <a:t> = </a:t>
            </a:r>
            <a:r>
              <a:rPr lang="it-IT" dirty="0" err="1"/>
              <a:t>score.find</a:t>
            </a:r>
            <a:r>
              <a:rPr lang="it-IT" dirty="0"/>
              <a:t>(</a:t>
            </a:r>
            <a:r>
              <a:rPr lang="it-IT" dirty="0" err="1"/>
              <a:t>idx</a:t>
            </a:r>
            <a:r>
              <a:rPr lang="it-IT" dirty="0"/>
              <a:t>);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256E33B-727E-80FF-3E39-57ABC5095DDF}"/>
              </a:ext>
            </a:extLst>
          </p:cNvPr>
          <p:cNvSpPr txBox="1">
            <a:spLocks/>
          </p:cNvSpPr>
          <p:nvPr/>
        </p:nvSpPr>
        <p:spPr>
          <a:xfrm>
            <a:off x="569844" y="12444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+mj-lt"/>
              <a:buAutoNum type="arabicPeriod"/>
            </a:pPr>
            <a:r>
              <a:rPr lang="en-US" sz="3200" dirty="0">
                <a:sym typeface="Wingdings" pitchFamily="2" charset="2"/>
              </a:rPr>
              <a:t>Transition from GEANT4-10.0 to GEANT4-10.7  (2)</a:t>
            </a:r>
          </a:p>
        </p:txBody>
      </p:sp>
    </p:spTree>
    <p:extLst>
      <p:ext uri="{BB962C8B-B14F-4D97-AF65-F5344CB8AC3E}">
        <p14:creationId xmlns:p14="http://schemas.microsoft.com/office/powerpoint/2010/main" val="3524521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CB05A1-44D4-918D-105D-C0D10F377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GIF++ geometry UPDATE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E625F0-7E9B-5181-5C2E-9569F2FD4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Open with FreeCAD the STEP file with the description of the new bunker geometry</a:t>
            </a:r>
          </a:p>
        </p:txBody>
      </p:sp>
      <p:pic>
        <p:nvPicPr>
          <p:cNvPr id="5" name="Immagine 4" descr="Immagine che contiene testo, schermata, diagramma, software&#10;&#10;Descrizione generata automaticamente">
            <a:extLst>
              <a:ext uri="{FF2B5EF4-FFF2-40B4-BE49-F238E27FC236}">
                <a16:creationId xmlns:a16="http://schemas.microsoft.com/office/drawing/2014/main" id="{CE2BCEC5-9645-7669-295C-B6E1EF6D2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52694"/>
            <a:ext cx="6858000" cy="3640181"/>
          </a:xfrm>
          <a:prstGeom prst="rect">
            <a:avLst/>
          </a:prstGeom>
        </p:spPr>
      </p:pic>
      <p:pic>
        <p:nvPicPr>
          <p:cNvPr id="7" name="Immagine 6" descr="Immagine che contiene schermata, Modellazione 3D, schizzo&#10;&#10;Descrizione generata automaticamente">
            <a:extLst>
              <a:ext uri="{FF2B5EF4-FFF2-40B4-BE49-F238E27FC236}">
                <a16:creationId xmlns:a16="http://schemas.microsoft.com/office/drawing/2014/main" id="{5F1D99D0-0C3F-DADD-E01F-637AF0B55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360" y="2433985"/>
            <a:ext cx="3588134" cy="202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83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3805B8-B08B-AB06-3E4C-AA2EF3F5F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008000"/>
                </a:solidFill>
              </a:rPr>
              <a:t>Transition</a:t>
            </a:r>
            <a:r>
              <a:rPr lang="it-IT" dirty="0">
                <a:solidFill>
                  <a:srgbClr val="008000"/>
                </a:solidFill>
              </a:rPr>
              <a:t> from STEP file to GDML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35CEE24-8C4B-C526-E497-6342CD22E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FreeCAD</a:t>
            </a:r>
            <a:r>
              <a:rPr lang="en-US" dirty="0"/>
              <a:t> automatically does *:  </a:t>
            </a:r>
          </a:p>
          <a:p>
            <a:r>
              <a:rPr lang="en-US" dirty="0"/>
              <a:t>Tessellate object with separate volumes</a:t>
            </a:r>
          </a:p>
          <a:p>
            <a:r>
              <a:rPr lang="en-US" dirty="0"/>
              <a:t>Set GDML material  for every volume</a:t>
            </a:r>
          </a:p>
          <a:p>
            <a:r>
              <a:rPr lang="en-US" dirty="0"/>
              <a:t>Gives as Outcome a set of tessellated GDML volumes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GDML volumes imported </a:t>
            </a:r>
            <a:r>
              <a:rPr lang="en-US"/>
              <a:t>in GEANT4 </a:t>
            </a:r>
            <a:r>
              <a:rPr lang="en-US" dirty="0"/>
              <a:t>software…. </a:t>
            </a:r>
            <a:r>
              <a:rPr lang="it-IT" dirty="0" err="1"/>
              <a:t>it</a:t>
            </a:r>
            <a:r>
              <a:rPr lang="it-IT" dirty="0"/>
              <a:t> crashes opening!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82C0085-5389-66C2-8E0E-6A331AF4C937}"/>
              </a:ext>
            </a:extLst>
          </p:cNvPr>
          <p:cNvSpPr txBox="1"/>
          <p:nvPr/>
        </p:nvSpPr>
        <p:spPr>
          <a:xfrm>
            <a:off x="643559" y="6123543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*https://github.com/KeithSloan/GDML/wiki/Step2Tessellate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102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DCB8F3-EE18-2390-77BA-C0C25D385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Next step: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9421BE0-7474-9EBE-A7BC-BA128031D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Two options in order to solve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issue</a:t>
            </a:r>
            <a:r>
              <a:rPr lang="it-IT" dirty="0"/>
              <a:t>: </a:t>
            </a:r>
          </a:p>
          <a:p>
            <a:endParaRPr lang="it-IT" dirty="0"/>
          </a:p>
          <a:p>
            <a:pPr marL="514350" indent="-514350">
              <a:buFont typeface="+mj-lt"/>
              <a:buAutoNum type="arabicPeriod"/>
            </a:pPr>
            <a:r>
              <a:rPr lang="it-IT" dirty="0" err="1"/>
              <a:t>Try</a:t>
            </a:r>
            <a:r>
              <a:rPr lang="it-IT" dirty="0"/>
              <a:t> to tessellate with </a:t>
            </a:r>
            <a:r>
              <a:rPr lang="it-IT" dirty="0">
                <a:hlinkClick r:id="rId2"/>
              </a:rPr>
              <a:t>https://github.com/christopherpoole/CADMesh</a:t>
            </a:r>
            <a:r>
              <a:rPr lang="it-IT" dirty="0"/>
              <a:t> </a:t>
            </a:r>
            <a:r>
              <a:rPr lang="it-IT" dirty="0" err="1"/>
              <a:t>every</a:t>
            </a:r>
            <a:r>
              <a:rPr lang="it-IT" dirty="0"/>
              <a:t> sub-</a:t>
            </a:r>
            <a:r>
              <a:rPr lang="it-IT" dirty="0" err="1"/>
              <a:t>volumes</a:t>
            </a:r>
            <a:r>
              <a:rPr lang="it-IT" dirty="0"/>
              <a:t> setting a scale for the mesh.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/>
              <a:t>Build </a:t>
            </a:r>
            <a:r>
              <a:rPr lang="it-IT" dirty="0" err="1"/>
              <a:t>geometry</a:t>
            </a:r>
            <a:r>
              <a:rPr lang="it-IT" dirty="0"/>
              <a:t> from zero with </a:t>
            </a:r>
            <a:r>
              <a:rPr lang="it-IT" dirty="0" err="1"/>
              <a:t>basic</a:t>
            </a:r>
            <a:r>
              <a:rPr lang="it-IT" dirty="0"/>
              <a:t> </a:t>
            </a:r>
            <a:r>
              <a:rPr lang="it-IT" dirty="0" err="1"/>
              <a:t>geometric</a:t>
            </a:r>
            <a:r>
              <a:rPr lang="it-IT" dirty="0"/>
              <a:t> parts </a:t>
            </a:r>
            <a:r>
              <a:rPr lang="it-IT" dirty="0" err="1"/>
              <a:t>assembled</a:t>
            </a:r>
            <a:r>
              <a:rPr lang="it-IT" dirty="0"/>
              <a:t> </a:t>
            </a:r>
            <a:r>
              <a:rPr lang="it-IT" dirty="0" err="1"/>
              <a:t>togheter</a:t>
            </a:r>
            <a:r>
              <a:rPr lang="it-IT" dirty="0"/>
              <a:t>, with </a:t>
            </a:r>
            <a:r>
              <a:rPr lang="it-IT" dirty="0" err="1"/>
              <a:t>less</a:t>
            </a:r>
            <a:r>
              <a:rPr lang="it-IT" dirty="0"/>
              <a:t> </a:t>
            </a:r>
            <a:r>
              <a:rPr lang="it-IT" dirty="0" err="1"/>
              <a:t>details</a:t>
            </a:r>
            <a:r>
              <a:rPr lang="it-IT" dirty="0"/>
              <a:t> with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relevance</a:t>
            </a:r>
            <a:r>
              <a:rPr lang="it-IT" dirty="0"/>
              <a:t> for </a:t>
            </a:r>
            <a:r>
              <a:rPr lang="it-IT" dirty="0" err="1"/>
              <a:t>simulation</a:t>
            </a:r>
            <a:r>
              <a:rPr lang="it-IT" dirty="0"/>
              <a:t>(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suggested</a:t>
            </a:r>
            <a:r>
              <a:rPr lang="it-IT" dirty="0"/>
              <a:t> by Dorothea).</a:t>
            </a:r>
          </a:p>
        </p:txBody>
      </p:sp>
    </p:spTree>
    <p:extLst>
      <p:ext uri="{BB962C8B-B14F-4D97-AF65-F5344CB8AC3E}">
        <p14:creationId xmlns:p14="http://schemas.microsoft.com/office/powerpoint/2010/main" val="27935451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361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Radiation Field in GIF ++</vt:lpstr>
      <vt:lpstr>Geant4 GIF++ code simulation :    Pfeiffer Dorothea Software developed in GEANT4-10.0 to simulate GIF++ radiation background [ref]</vt:lpstr>
      <vt:lpstr>Transition from GEANT4-10.0 to GEANT4-10.7 (1)  </vt:lpstr>
      <vt:lpstr>Changes</vt:lpstr>
      <vt:lpstr>2. GIF++ geometry UPDATE</vt:lpstr>
      <vt:lpstr>Transition from STEP file to GDML</vt:lpstr>
      <vt:lpstr>Next step: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GIF ++ code UPGRADE</dc:title>
  <dc:creator>FERRARA NICOLA</dc:creator>
  <cp:lastModifiedBy>Nicola Ferrara</cp:lastModifiedBy>
  <cp:revision>22</cp:revision>
  <dcterms:created xsi:type="dcterms:W3CDTF">2023-06-21T09:08:53Z</dcterms:created>
  <dcterms:modified xsi:type="dcterms:W3CDTF">2023-06-21T13:59:36Z</dcterms:modified>
</cp:coreProperties>
</file>