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8" r:id="rId2"/>
    <p:sldId id="259" r:id="rId3"/>
    <p:sldId id="263" r:id="rId4"/>
    <p:sldId id="260" r:id="rId5"/>
    <p:sldId id="261" r:id="rId6"/>
    <p:sldId id="264" r:id="rId7"/>
    <p:sldId id="269" r:id="rId8"/>
    <p:sldId id="267" r:id="rId9"/>
    <p:sldId id="270" r:id="rId10"/>
    <p:sldId id="271" r:id="rId11"/>
    <p:sldId id="268" r:id="rId12"/>
    <p:sldId id="272" r:id="rId13"/>
    <p:sldId id="273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9" y="8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97708D-93D4-4634-AFBC-1D0028F67AD6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2585D8EA-553B-4AED-B552-4BAC50A157CB}">
      <dgm:prSet phldrT="[Text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n-US" dirty="0"/>
            <a:t>2023</a:t>
          </a:r>
        </a:p>
      </dgm:t>
    </dgm:pt>
    <dgm:pt modelId="{54C20CA0-0D91-402C-88F1-31F0898B30E5}" type="parTrans" cxnId="{557A8BC5-B4F6-476A-89C4-B67C987EC818}">
      <dgm:prSet/>
      <dgm:spPr/>
      <dgm:t>
        <a:bodyPr/>
        <a:lstStyle/>
        <a:p>
          <a:endParaRPr lang="en-US"/>
        </a:p>
      </dgm:t>
    </dgm:pt>
    <dgm:pt modelId="{83308556-4DEF-4645-901C-06376356FC7B}" type="sibTrans" cxnId="{557A8BC5-B4F6-476A-89C4-B67C987EC818}">
      <dgm:prSet/>
      <dgm:spPr/>
      <dgm:t>
        <a:bodyPr/>
        <a:lstStyle/>
        <a:p>
          <a:endParaRPr lang="en-US"/>
        </a:p>
      </dgm:t>
    </dgm:pt>
    <dgm:pt modelId="{5971AA4C-1F12-43B0-8E1F-5011F0480DE0}">
      <dgm:prSet phldrT="[Text]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en-US" dirty="0"/>
            <a:t>2023</a:t>
          </a:r>
        </a:p>
      </dgm:t>
    </dgm:pt>
    <dgm:pt modelId="{67934B87-0B16-4450-957A-39064FBDFDB8}" type="parTrans" cxnId="{766BE26E-30B2-44B1-A214-407A4DCFC0E2}">
      <dgm:prSet/>
      <dgm:spPr/>
      <dgm:t>
        <a:bodyPr/>
        <a:lstStyle/>
        <a:p>
          <a:endParaRPr lang="en-US"/>
        </a:p>
      </dgm:t>
    </dgm:pt>
    <dgm:pt modelId="{C89FDCA8-63F0-4978-9DED-F8D2F7741AC0}" type="sibTrans" cxnId="{766BE26E-30B2-44B1-A214-407A4DCFC0E2}">
      <dgm:prSet/>
      <dgm:spPr/>
      <dgm:t>
        <a:bodyPr/>
        <a:lstStyle/>
        <a:p>
          <a:endParaRPr lang="en-US"/>
        </a:p>
      </dgm:t>
    </dgm:pt>
    <dgm:pt modelId="{58D83E67-ECBD-4E4C-BC3D-E805BA5F834D}">
      <dgm:prSet phldrT="[Text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dirty="0"/>
            <a:t>2024 -</a:t>
          </a:r>
        </a:p>
      </dgm:t>
    </dgm:pt>
    <dgm:pt modelId="{197BEC93-18F0-4353-AFAA-EF2363BCB2B4}" type="sibTrans" cxnId="{AB2EB2C8-B97A-494E-8C79-AEF03B209AEF}">
      <dgm:prSet/>
      <dgm:spPr/>
      <dgm:t>
        <a:bodyPr/>
        <a:lstStyle/>
        <a:p>
          <a:endParaRPr lang="en-US"/>
        </a:p>
      </dgm:t>
    </dgm:pt>
    <dgm:pt modelId="{4DAE1516-17B6-47A4-82BA-F9263C519EE7}" type="parTrans" cxnId="{AB2EB2C8-B97A-494E-8C79-AEF03B209AEF}">
      <dgm:prSet/>
      <dgm:spPr/>
      <dgm:t>
        <a:bodyPr/>
        <a:lstStyle/>
        <a:p>
          <a:endParaRPr lang="en-US"/>
        </a:p>
      </dgm:t>
    </dgm:pt>
    <dgm:pt modelId="{4C3750CB-EE5F-4627-9716-D4C7A0F23D21}" type="pres">
      <dgm:prSet presAssocID="{7F97708D-93D4-4634-AFBC-1D0028F67AD6}" presName="Name0" presStyleCnt="0">
        <dgm:presLayoutVars>
          <dgm:dir/>
          <dgm:animLvl val="lvl"/>
          <dgm:resizeHandles val="exact"/>
        </dgm:presLayoutVars>
      </dgm:prSet>
      <dgm:spPr/>
    </dgm:pt>
    <dgm:pt modelId="{FCC85F81-FAEE-40A3-9BA8-86D16472899D}" type="pres">
      <dgm:prSet presAssocID="{2585D8EA-553B-4AED-B552-4BAC50A157CB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41F2DD34-C87D-4B90-AA9E-2E8A8B755866}" type="pres">
      <dgm:prSet presAssocID="{83308556-4DEF-4645-901C-06376356FC7B}" presName="parTxOnlySpace" presStyleCnt="0"/>
      <dgm:spPr/>
    </dgm:pt>
    <dgm:pt modelId="{DE04F8CE-1180-4AA0-93BF-CD145FDDB466}" type="pres">
      <dgm:prSet presAssocID="{5971AA4C-1F12-43B0-8E1F-5011F0480DE0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6516B76C-6A39-41C0-850E-9EC0C9778699}" type="pres">
      <dgm:prSet presAssocID="{C89FDCA8-63F0-4978-9DED-F8D2F7741AC0}" presName="parTxOnlySpace" presStyleCnt="0"/>
      <dgm:spPr/>
    </dgm:pt>
    <dgm:pt modelId="{E452C9A3-6DDB-4216-AD38-C2D775AA4421}" type="pres">
      <dgm:prSet presAssocID="{58D83E67-ECBD-4E4C-BC3D-E805BA5F834D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766BE26E-30B2-44B1-A214-407A4DCFC0E2}" srcId="{7F97708D-93D4-4634-AFBC-1D0028F67AD6}" destId="{5971AA4C-1F12-43B0-8E1F-5011F0480DE0}" srcOrd="1" destOrd="0" parTransId="{67934B87-0B16-4450-957A-39064FBDFDB8}" sibTransId="{C89FDCA8-63F0-4978-9DED-F8D2F7741AC0}"/>
    <dgm:cxn modelId="{88972D7D-89F0-434D-959A-78098FBECC3A}" type="presOf" srcId="{58D83E67-ECBD-4E4C-BC3D-E805BA5F834D}" destId="{E452C9A3-6DDB-4216-AD38-C2D775AA4421}" srcOrd="0" destOrd="0" presId="urn:microsoft.com/office/officeart/2005/8/layout/chevron1"/>
    <dgm:cxn modelId="{1B0AED8B-BD9B-49BC-89E6-D5360C12B777}" type="presOf" srcId="{2585D8EA-553B-4AED-B552-4BAC50A157CB}" destId="{FCC85F81-FAEE-40A3-9BA8-86D16472899D}" srcOrd="0" destOrd="0" presId="urn:microsoft.com/office/officeart/2005/8/layout/chevron1"/>
    <dgm:cxn modelId="{6326F48F-BCD5-4E8F-8785-D6A60D628878}" type="presOf" srcId="{7F97708D-93D4-4634-AFBC-1D0028F67AD6}" destId="{4C3750CB-EE5F-4627-9716-D4C7A0F23D21}" srcOrd="0" destOrd="0" presId="urn:microsoft.com/office/officeart/2005/8/layout/chevron1"/>
    <dgm:cxn modelId="{557A8BC5-B4F6-476A-89C4-B67C987EC818}" srcId="{7F97708D-93D4-4634-AFBC-1D0028F67AD6}" destId="{2585D8EA-553B-4AED-B552-4BAC50A157CB}" srcOrd="0" destOrd="0" parTransId="{54C20CA0-0D91-402C-88F1-31F0898B30E5}" sibTransId="{83308556-4DEF-4645-901C-06376356FC7B}"/>
    <dgm:cxn modelId="{AB2EB2C8-B97A-494E-8C79-AEF03B209AEF}" srcId="{7F97708D-93D4-4634-AFBC-1D0028F67AD6}" destId="{58D83E67-ECBD-4E4C-BC3D-E805BA5F834D}" srcOrd="2" destOrd="0" parTransId="{4DAE1516-17B6-47A4-82BA-F9263C519EE7}" sibTransId="{197BEC93-18F0-4353-AFAA-EF2363BCB2B4}"/>
    <dgm:cxn modelId="{AC619CD5-0C4F-4A95-96F6-077682EBB47A}" type="presOf" srcId="{5971AA4C-1F12-43B0-8E1F-5011F0480DE0}" destId="{DE04F8CE-1180-4AA0-93BF-CD145FDDB466}" srcOrd="0" destOrd="0" presId="urn:microsoft.com/office/officeart/2005/8/layout/chevron1"/>
    <dgm:cxn modelId="{27818D4F-AD8D-49AB-8BCA-5B8FE4D76652}" type="presParOf" srcId="{4C3750CB-EE5F-4627-9716-D4C7A0F23D21}" destId="{FCC85F81-FAEE-40A3-9BA8-86D16472899D}" srcOrd="0" destOrd="0" presId="urn:microsoft.com/office/officeart/2005/8/layout/chevron1"/>
    <dgm:cxn modelId="{DAFB7337-8912-48E5-A0ED-7E4BAC2F6D97}" type="presParOf" srcId="{4C3750CB-EE5F-4627-9716-D4C7A0F23D21}" destId="{41F2DD34-C87D-4B90-AA9E-2E8A8B755866}" srcOrd="1" destOrd="0" presId="urn:microsoft.com/office/officeart/2005/8/layout/chevron1"/>
    <dgm:cxn modelId="{773AB80D-5CFB-41B9-BF38-81ADC28D0B83}" type="presParOf" srcId="{4C3750CB-EE5F-4627-9716-D4C7A0F23D21}" destId="{DE04F8CE-1180-4AA0-93BF-CD145FDDB466}" srcOrd="2" destOrd="0" presId="urn:microsoft.com/office/officeart/2005/8/layout/chevron1"/>
    <dgm:cxn modelId="{656AFA4A-9841-4FAA-B79F-232DD9FC19CC}" type="presParOf" srcId="{4C3750CB-EE5F-4627-9716-D4C7A0F23D21}" destId="{6516B76C-6A39-41C0-850E-9EC0C9778699}" srcOrd="3" destOrd="0" presId="urn:microsoft.com/office/officeart/2005/8/layout/chevron1"/>
    <dgm:cxn modelId="{51B1BC84-374E-4E26-B53A-C40E5285F051}" type="presParOf" srcId="{4C3750CB-EE5F-4627-9716-D4C7A0F23D21}" destId="{E452C9A3-6DDB-4216-AD38-C2D775AA4421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F97708D-93D4-4634-AFBC-1D0028F67AD6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2585D8EA-553B-4AED-B552-4BAC50A157CB}">
      <dgm:prSet phldrT="[Text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n-US" dirty="0"/>
            <a:t>2023</a:t>
          </a:r>
        </a:p>
      </dgm:t>
    </dgm:pt>
    <dgm:pt modelId="{54C20CA0-0D91-402C-88F1-31F0898B30E5}" type="parTrans" cxnId="{557A8BC5-B4F6-476A-89C4-B67C987EC818}">
      <dgm:prSet/>
      <dgm:spPr/>
      <dgm:t>
        <a:bodyPr/>
        <a:lstStyle/>
        <a:p>
          <a:endParaRPr lang="en-US"/>
        </a:p>
      </dgm:t>
    </dgm:pt>
    <dgm:pt modelId="{83308556-4DEF-4645-901C-06376356FC7B}" type="sibTrans" cxnId="{557A8BC5-B4F6-476A-89C4-B67C987EC818}">
      <dgm:prSet/>
      <dgm:spPr/>
      <dgm:t>
        <a:bodyPr/>
        <a:lstStyle/>
        <a:p>
          <a:endParaRPr lang="en-US"/>
        </a:p>
      </dgm:t>
    </dgm:pt>
    <dgm:pt modelId="{5971AA4C-1F12-43B0-8E1F-5011F0480DE0}">
      <dgm:prSet phldrT="[Text]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en-US" dirty="0"/>
            <a:t>2023</a:t>
          </a:r>
        </a:p>
      </dgm:t>
    </dgm:pt>
    <dgm:pt modelId="{67934B87-0B16-4450-957A-39064FBDFDB8}" type="parTrans" cxnId="{766BE26E-30B2-44B1-A214-407A4DCFC0E2}">
      <dgm:prSet/>
      <dgm:spPr/>
      <dgm:t>
        <a:bodyPr/>
        <a:lstStyle/>
        <a:p>
          <a:endParaRPr lang="en-US"/>
        </a:p>
      </dgm:t>
    </dgm:pt>
    <dgm:pt modelId="{C89FDCA8-63F0-4978-9DED-F8D2F7741AC0}" type="sibTrans" cxnId="{766BE26E-30B2-44B1-A214-407A4DCFC0E2}">
      <dgm:prSet/>
      <dgm:spPr/>
      <dgm:t>
        <a:bodyPr/>
        <a:lstStyle/>
        <a:p>
          <a:endParaRPr lang="en-US"/>
        </a:p>
      </dgm:t>
    </dgm:pt>
    <dgm:pt modelId="{58D83E67-ECBD-4E4C-BC3D-E805BA5F834D}">
      <dgm:prSet phldrT="[Text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dirty="0"/>
            <a:t>2024 -</a:t>
          </a:r>
        </a:p>
      </dgm:t>
    </dgm:pt>
    <dgm:pt modelId="{197BEC93-18F0-4353-AFAA-EF2363BCB2B4}" type="sibTrans" cxnId="{AB2EB2C8-B97A-494E-8C79-AEF03B209AEF}">
      <dgm:prSet/>
      <dgm:spPr/>
      <dgm:t>
        <a:bodyPr/>
        <a:lstStyle/>
        <a:p>
          <a:endParaRPr lang="en-US"/>
        </a:p>
      </dgm:t>
    </dgm:pt>
    <dgm:pt modelId="{4DAE1516-17B6-47A4-82BA-F9263C519EE7}" type="parTrans" cxnId="{AB2EB2C8-B97A-494E-8C79-AEF03B209AEF}">
      <dgm:prSet/>
      <dgm:spPr/>
      <dgm:t>
        <a:bodyPr/>
        <a:lstStyle/>
        <a:p>
          <a:endParaRPr lang="en-US"/>
        </a:p>
      </dgm:t>
    </dgm:pt>
    <dgm:pt modelId="{4C3750CB-EE5F-4627-9716-D4C7A0F23D21}" type="pres">
      <dgm:prSet presAssocID="{7F97708D-93D4-4634-AFBC-1D0028F67AD6}" presName="Name0" presStyleCnt="0">
        <dgm:presLayoutVars>
          <dgm:dir/>
          <dgm:animLvl val="lvl"/>
          <dgm:resizeHandles val="exact"/>
        </dgm:presLayoutVars>
      </dgm:prSet>
      <dgm:spPr/>
    </dgm:pt>
    <dgm:pt modelId="{FCC85F81-FAEE-40A3-9BA8-86D16472899D}" type="pres">
      <dgm:prSet presAssocID="{2585D8EA-553B-4AED-B552-4BAC50A157CB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41F2DD34-C87D-4B90-AA9E-2E8A8B755866}" type="pres">
      <dgm:prSet presAssocID="{83308556-4DEF-4645-901C-06376356FC7B}" presName="parTxOnlySpace" presStyleCnt="0"/>
      <dgm:spPr/>
    </dgm:pt>
    <dgm:pt modelId="{DE04F8CE-1180-4AA0-93BF-CD145FDDB466}" type="pres">
      <dgm:prSet presAssocID="{5971AA4C-1F12-43B0-8E1F-5011F0480DE0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6516B76C-6A39-41C0-850E-9EC0C9778699}" type="pres">
      <dgm:prSet presAssocID="{C89FDCA8-63F0-4978-9DED-F8D2F7741AC0}" presName="parTxOnlySpace" presStyleCnt="0"/>
      <dgm:spPr/>
    </dgm:pt>
    <dgm:pt modelId="{E452C9A3-6DDB-4216-AD38-C2D775AA4421}" type="pres">
      <dgm:prSet presAssocID="{58D83E67-ECBD-4E4C-BC3D-E805BA5F834D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766BE26E-30B2-44B1-A214-407A4DCFC0E2}" srcId="{7F97708D-93D4-4634-AFBC-1D0028F67AD6}" destId="{5971AA4C-1F12-43B0-8E1F-5011F0480DE0}" srcOrd="1" destOrd="0" parTransId="{67934B87-0B16-4450-957A-39064FBDFDB8}" sibTransId="{C89FDCA8-63F0-4978-9DED-F8D2F7741AC0}"/>
    <dgm:cxn modelId="{88972D7D-89F0-434D-959A-78098FBECC3A}" type="presOf" srcId="{58D83E67-ECBD-4E4C-BC3D-E805BA5F834D}" destId="{E452C9A3-6DDB-4216-AD38-C2D775AA4421}" srcOrd="0" destOrd="0" presId="urn:microsoft.com/office/officeart/2005/8/layout/chevron1"/>
    <dgm:cxn modelId="{1B0AED8B-BD9B-49BC-89E6-D5360C12B777}" type="presOf" srcId="{2585D8EA-553B-4AED-B552-4BAC50A157CB}" destId="{FCC85F81-FAEE-40A3-9BA8-86D16472899D}" srcOrd="0" destOrd="0" presId="urn:microsoft.com/office/officeart/2005/8/layout/chevron1"/>
    <dgm:cxn modelId="{6326F48F-BCD5-4E8F-8785-D6A60D628878}" type="presOf" srcId="{7F97708D-93D4-4634-AFBC-1D0028F67AD6}" destId="{4C3750CB-EE5F-4627-9716-D4C7A0F23D21}" srcOrd="0" destOrd="0" presId="urn:microsoft.com/office/officeart/2005/8/layout/chevron1"/>
    <dgm:cxn modelId="{557A8BC5-B4F6-476A-89C4-B67C987EC818}" srcId="{7F97708D-93D4-4634-AFBC-1D0028F67AD6}" destId="{2585D8EA-553B-4AED-B552-4BAC50A157CB}" srcOrd="0" destOrd="0" parTransId="{54C20CA0-0D91-402C-88F1-31F0898B30E5}" sibTransId="{83308556-4DEF-4645-901C-06376356FC7B}"/>
    <dgm:cxn modelId="{AB2EB2C8-B97A-494E-8C79-AEF03B209AEF}" srcId="{7F97708D-93D4-4634-AFBC-1D0028F67AD6}" destId="{58D83E67-ECBD-4E4C-BC3D-E805BA5F834D}" srcOrd="2" destOrd="0" parTransId="{4DAE1516-17B6-47A4-82BA-F9263C519EE7}" sibTransId="{197BEC93-18F0-4353-AFAA-EF2363BCB2B4}"/>
    <dgm:cxn modelId="{AC619CD5-0C4F-4A95-96F6-077682EBB47A}" type="presOf" srcId="{5971AA4C-1F12-43B0-8E1F-5011F0480DE0}" destId="{DE04F8CE-1180-4AA0-93BF-CD145FDDB466}" srcOrd="0" destOrd="0" presId="urn:microsoft.com/office/officeart/2005/8/layout/chevron1"/>
    <dgm:cxn modelId="{27818D4F-AD8D-49AB-8BCA-5B8FE4D76652}" type="presParOf" srcId="{4C3750CB-EE5F-4627-9716-D4C7A0F23D21}" destId="{FCC85F81-FAEE-40A3-9BA8-86D16472899D}" srcOrd="0" destOrd="0" presId="urn:microsoft.com/office/officeart/2005/8/layout/chevron1"/>
    <dgm:cxn modelId="{DAFB7337-8912-48E5-A0ED-7E4BAC2F6D97}" type="presParOf" srcId="{4C3750CB-EE5F-4627-9716-D4C7A0F23D21}" destId="{41F2DD34-C87D-4B90-AA9E-2E8A8B755866}" srcOrd="1" destOrd="0" presId="urn:microsoft.com/office/officeart/2005/8/layout/chevron1"/>
    <dgm:cxn modelId="{773AB80D-5CFB-41B9-BF38-81ADC28D0B83}" type="presParOf" srcId="{4C3750CB-EE5F-4627-9716-D4C7A0F23D21}" destId="{DE04F8CE-1180-4AA0-93BF-CD145FDDB466}" srcOrd="2" destOrd="0" presId="urn:microsoft.com/office/officeart/2005/8/layout/chevron1"/>
    <dgm:cxn modelId="{656AFA4A-9841-4FAA-B79F-232DD9FC19CC}" type="presParOf" srcId="{4C3750CB-EE5F-4627-9716-D4C7A0F23D21}" destId="{6516B76C-6A39-41C0-850E-9EC0C9778699}" srcOrd="3" destOrd="0" presId="urn:microsoft.com/office/officeart/2005/8/layout/chevron1"/>
    <dgm:cxn modelId="{51B1BC84-374E-4E26-B53A-C40E5285F051}" type="presParOf" srcId="{4C3750CB-EE5F-4627-9716-D4C7A0F23D21}" destId="{E452C9A3-6DDB-4216-AD38-C2D775AA4421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C85F81-FAEE-40A3-9BA8-86D16472899D}">
      <dsp:nvSpPr>
        <dsp:cNvPr id="0" name=""/>
        <dsp:cNvSpPr/>
      </dsp:nvSpPr>
      <dsp:spPr>
        <a:xfrm>
          <a:off x="1897" y="1089606"/>
          <a:ext cx="2312336" cy="924934"/>
        </a:xfrm>
        <a:prstGeom prst="chevron">
          <a:avLst/>
        </a:prstGeom>
        <a:solidFill>
          <a:schemeClr val="accent1">
            <a:lumMod val="40000"/>
            <a:lumOff val="6000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2017" tIns="44006" rIns="44006" bIns="44006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2023</a:t>
          </a:r>
        </a:p>
      </dsp:txBody>
      <dsp:txXfrm>
        <a:off x="464364" y="1089606"/>
        <a:ext cx="1387402" cy="924934"/>
      </dsp:txXfrm>
    </dsp:sp>
    <dsp:sp modelId="{DE04F8CE-1180-4AA0-93BF-CD145FDDB466}">
      <dsp:nvSpPr>
        <dsp:cNvPr id="0" name=""/>
        <dsp:cNvSpPr/>
      </dsp:nvSpPr>
      <dsp:spPr>
        <a:xfrm>
          <a:off x="2083000" y="1089606"/>
          <a:ext cx="2312336" cy="924934"/>
        </a:xfrm>
        <a:prstGeom prst="chevron">
          <a:avLst/>
        </a:prstGeom>
        <a:solidFill>
          <a:schemeClr val="accent6">
            <a:lumMod val="40000"/>
            <a:lumOff val="6000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2017" tIns="44006" rIns="44006" bIns="44006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2023</a:t>
          </a:r>
        </a:p>
      </dsp:txBody>
      <dsp:txXfrm>
        <a:off x="2545467" y="1089606"/>
        <a:ext cx="1387402" cy="924934"/>
      </dsp:txXfrm>
    </dsp:sp>
    <dsp:sp modelId="{E452C9A3-6DDB-4216-AD38-C2D775AA4421}">
      <dsp:nvSpPr>
        <dsp:cNvPr id="0" name=""/>
        <dsp:cNvSpPr/>
      </dsp:nvSpPr>
      <dsp:spPr>
        <a:xfrm>
          <a:off x="4164102" y="1089606"/>
          <a:ext cx="2312336" cy="924934"/>
        </a:xfrm>
        <a:prstGeom prst="chevron">
          <a:avLst/>
        </a:prstGeom>
        <a:solidFill>
          <a:schemeClr val="bg1">
            <a:lumMod val="8500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2017" tIns="44006" rIns="44006" bIns="44006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2024 -</a:t>
          </a:r>
        </a:p>
      </dsp:txBody>
      <dsp:txXfrm>
        <a:off x="4626569" y="1089606"/>
        <a:ext cx="1387402" cy="9249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C85F81-FAEE-40A3-9BA8-86D16472899D}">
      <dsp:nvSpPr>
        <dsp:cNvPr id="0" name=""/>
        <dsp:cNvSpPr/>
      </dsp:nvSpPr>
      <dsp:spPr>
        <a:xfrm>
          <a:off x="1897" y="1089606"/>
          <a:ext cx="2312336" cy="924934"/>
        </a:xfrm>
        <a:prstGeom prst="chevron">
          <a:avLst/>
        </a:prstGeom>
        <a:solidFill>
          <a:schemeClr val="accent1">
            <a:lumMod val="40000"/>
            <a:lumOff val="6000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2017" tIns="44006" rIns="44006" bIns="44006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2023</a:t>
          </a:r>
        </a:p>
      </dsp:txBody>
      <dsp:txXfrm>
        <a:off x="464364" y="1089606"/>
        <a:ext cx="1387402" cy="924934"/>
      </dsp:txXfrm>
    </dsp:sp>
    <dsp:sp modelId="{DE04F8CE-1180-4AA0-93BF-CD145FDDB466}">
      <dsp:nvSpPr>
        <dsp:cNvPr id="0" name=""/>
        <dsp:cNvSpPr/>
      </dsp:nvSpPr>
      <dsp:spPr>
        <a:xfrm>
          <a:off x="2083000" y="1089606"/>
          <a:ext cx="2312336" cy="924934"/>
        </a:xfrm>
        <a:prstGeom prst="chevron">
          <a:avLst/>
        </a:prstGeom>
        <a:solidFill>
          <a:schemeClr val="accent6">
            <a:lumMod val="40000"/>
            <a:lumOff val="6000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2017" tIns="44006" rIns="44006" bIns="44006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2023</a:t>
          </a:r>
        </a:p>
      </dsp:txBody>
      <dsp:txXfrm>
        <a:off x="2545467" y="1089606"/>
        <a:ext cx="1387402" cy="924934"/>
      </dsp:txXfrm>
    </dsp:sp>
    <dsp:sp modelId="{E452C9A3-6DDB-4216-AD38-C2D775AA4421}">
      <dsp:nvSpPr>
        <dsp:cNvPr id="0" name=""/>
        <dsp:cNvSpPr/>
      </dsp:nvSpPr>
      <dsp:spPr>
        <a:xfrm>
          <a:off x="4164102" y="1089606"/>
          <a:ext cx="2312336" cy="924934"/>
        </a:xfrm>
        <a:prstGeom prst="chevron">
          <a:avLst/>
        </a:prstGeom>
        <a:solidFill>
          <a:schemeClr val="bg1">
            <a:lumMod val="8500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2017" tIns="44006" rIns="44006" bIns="44006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2024 -</a:t>
          </a:r>
        </a:p>
      </dsp:txBody>
      <dsp:txXfrm>
        <a:off x="4626569" y="1089606"/>
        <a:ext cx="1387402" cy="9249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975CF-34A6-447F-9DC5-A82449F0B210}" type="datetimeFigureOut">
              <a:rPr lang="en-US" smtClean="0"/>
              <a:t>6/20/2023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BD4A48-3D50-41B8-9CEF-2091EFF1E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75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21" b="31272"/>
          <a:stretch/>
        </p:blipFill>
        <p:spPr>
          <a:xfrm>
            <a:off x="431969" y="620713"/>
            <a:ext cx="11328062" cy="28082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1801" y="4563876"/>
            <a:ext cx="11328400" cy="1673412"/>
          </a:xfrm>
          <a:solidFill>
            <a:schemeClr val="bg2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6/20/2023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A24D-6D51-415D-81AC-C6463AB4395A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801" y="3429000"/>
            <a:ext cx="11328400" cy="1152128"/>
          </a:xfrm>
          <a:solidFill>
            <a:schemeClr val="bg2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009350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apitelauftakt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31801" y="612002"/>
            <a:ext cx="11328400" cy="5616575"/>
          </a:xfrm>
          <a:solidFill>
            <a:schemeClr val="tx1"/>
          </a:solidFill>
        </p:spPr>
        <p:txBody>
          <a:bodyPr lIns="144000" tIns="450000" bIns="0" anchor="t" anchorCtr="0"/>
          <a:lstStyle>
            <a:lvl1pPr>
              <a:lnSpc>
                <a:spcPct val="113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/>
              <a:t>Titel und Hintergrundfarbe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6/20/2023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A24D-6D51-415D-81AC-C6463AB439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049991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801" y="4823307"/>
            <a:ext cx="11328400" cy="1013969"/>
          </a:xfrm>
          <a:solidFill>
            <a:schemeClr val="bg2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1801" y="5809755"/>
            <a:ext cx="11328400" cy="427535"/>
          </a:xfrm>
          <a:solidFill>
            <a:schemeClr val="bg2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6/20/2023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A24D-6D51-415D-81AC-C6463AB4395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431801" y="620713"/>
            <a:ext cx="113284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48048009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801" y="4823307"/>
            <a:ext cx="113284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1801" y="5809755"/>
            <a:ext cx="113284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6/20/2023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A24D-6D51-415D-81AC-C6463AB4395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431801" y="620715"/>
            <a:ext cx="113284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38210761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 D (Hintergrundbild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1800" y="620714"/>
            <a:ext cx="11328398" cy="465726"/>
          </a:xfrm>
          <a:solidFill>
            <a:schemeClr val="bg1"/>
          </a:solidFill>
          <a:ln>
            <a:noFill/>
          </a:ln>
        </p:spPr>
        <p:txBody>
          <a:bodyPr lIns="144000" tIns="108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grpSp>
        <p:nvGrpSpPr>
          <p:cNvPr id="6" name="Gruppieren 5"/>
          <p:cNvGrpSpPr/>
          <p:nvPr/>
        </p:nvGrpSpPr>
        <p:grpSpPr>
          <a:xfrm>
            <a:off x="190501" y="152402"/>
            <a:ext cx="11811000" cy="612775"/>
            <a:chOff x="142875" y="152400"/>
            <a:chExt cx="8858250" cy="612775"/>
          </a:xfrm>
        </p:grpSpPr>
        <p:sp>
          <p:nvSpPr>
            <p:cNvPr id="7" name="Rechteck 6"/>
            <p:cNvSpPr/>
            <p:nvPr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1800"/>
            </a:p>
          </p:txBody>
        </p:sp>
        <p:sp>
          <p:nvSpPr>
            <p:cNvPr id="9" name="Rechteck 8"/>
            <p:cNvSpPr/>
            <p:nvPr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1800"/>
            </a:p>
          </p:txBody>
        </p:sp>
        <p:sp>
          <p:nvSpPr>
            <p:cNvPr id="11" name="Rechteck 10"/>
            <p:cNvSpPr/>
            <p:nvPr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180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783306" cy="17044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801" y="1063256"/>
            <a:ext cx="11328399" cy="960809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777598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31801" y="2024064"/>
            <a:ext cx="11328400" cy="42100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6/20/2023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A24D-6D51-415D-81AC-C6463AB4395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23231469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431800" y="2024065"/>
            <a:ext cx="5472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288022" y="2024065"/>
            <a:ext cx="5472178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6/20/2023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A24D-6D51-415D-81AC-C6463AB4395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72394974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6/20/2023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A24D-6D51-415D-81AC-C6463AB4395A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32615619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6/20/2023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A24D-6D51-415D-81AC-C6463AB4395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431801" y="620713"/>
            <a:ext cx="113284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7825616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pitelauftakt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6/20/2023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A24D-6D51-415D-81AC-C6463AB4395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431801" y="1565138"/>
            <a:ext cx="11328400" cy="4672150"/>
          </a:xfrm>
          <a:solidFill>
            <a:schemeClr val="tx1"/>
          </a:solidFill>
        </p:spPr>
        <p:txBody>
          <a:bodyPr lIns="144000" tIns="450000"/>
          <a:lstStyle>
            <a:lvl1pPr marL="0" indent="0">
              <a:lnSpc>
                <a:spcPct val="114000"/>
              </a:lnSpc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Inhalt und Hintergrundfarbe bearbeiten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31801" y="612000"/>
            <a:ext cx="11328400" cy="972000"/>
          </a:xfrm>
          <a:solidFill>
            <a:schemeClr val="tx1"/>
          </a:solidFill>
        </p:spPr>
        <p:txBody>
          <a:bodyPr lIns="140400"/>
          <a:lstStyle>
            <a:lvl1pPr>
              <a:lnSpc>
                <a:spcPct val="10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de-DE"/>
              <a:t>Titel und Hintergrundfarbe bearbeiten</a:t>
            </a:r>
          </a:p>
        </p:txBody>
      </p:sp>
    </p:spTree>
    <p:extLst>
      <p:ext uri="{BB962C8B-B14F-4D97-AF65-F5344CB8AC3E}">
        <p14:creationId xmlns:p14="http://schemas.microsoft.com/office/powerpoint/2010/main" val="3619451958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en 10"/>
          <p:cNvGrpSpPr/>
          <p:nvPr/>
        </p:nvGrpSpPr>
        <p:grpSpPr>
          <a:xfrm>
            <a:off x="190500" y="152402"/>
            <a:ext cx="11812801" cy="612775"/>
            <a:chOff x="142874" y="152400"/>
            <a:chExt cx="8859601" cy="612775"/>
          </a:xfrm>
        </p:grpSpPr>
        <p:sp>
          <p:nvSpPr>
            <p:cNvPr id="24" name="Rechteck 23"/>
            <p:cNvSpPr/>
            <p:nvPr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1800"/>
            </a:p>
          </p:txBody>
        </p:sp>
        <p:sp>
          <p:nvSpPr>
            <p:cNvPr id="25" name="Rechteck 24"/>
            <p:cNvSpPr/>
            <p:nvPr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1800"/>
            </a:p>
          </p:txBody>
        </p:sp>
        <p:sp>
          <p:nvSpPr>
            <p:cNvPr id="26" name="Rechteck 25"/>
            <p:cNvSpPr/>
            <p:nvPr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180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781900" cy="17014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583499" y="6308726"/>
            <a:ext cx="816091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6/20/2023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096001" y="6308726"/>
            <a:ext cx="4278151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Dario Stocco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501802" y="6308726"/>
            <a:ext cx="3556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5119A24D-6D51-415D-81AC-C6463AB4395A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31800" y="2024064"/>
            <a:ext cx="11311917" cy="4210046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11413132" y="6300190"/>
            <a:ext cx="141277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de-CH" sz="800"/>
              <a:t>|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10446011" y="6300189"/>
            <a:ext cx="141277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de-CH" sz="80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31801" y="620714"/>
            <a:ext cx="113284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0400" tIns="0" rIns="144000" bIns="0" rtlCol="0" anchor="b" anchorCtr="0">
            <a:no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432000" y="6308727"/>
            <a:ext cx="5664000" cy="459774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endParaRPr lang="de-CH" sz="80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100" y="6310776"/>
            <a:ext cx="1743780" cy="472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275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bg2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bg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bg2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bg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bg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mailto:stoccod@ethz.ch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3EE7FBB0-2C0E-20BE-448B-96F91B471ED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/>
              <a:t>Dario Stocco</a:t>
            </a:r>
          </a:p>
          <a:p>
            <a:r>
              <a:rPr lang="de-CH" i="1" dirty="0"/>
              <a:t>Project </a:t>
            </a:r>
            <a:r>
              <a:rPr lang="en-US" i="1" dirty="0"/>
              <a:t>Presentation: </a:t>
            </a:r>
            <a:r>
              <a:rPr lang="de-CH" i="1" dirty="0"/>
              <a:t>RD51 </a:t>
            </a:r>
            <a:r>
              <a:rPr lang="de-CH" i="1" dirty="0" err="1"/>
              <a:t>Collaboration</a:t>
            </a:r>
            <a:endParaRPr lang="de-CH" i="1" dirty="0"/>
          </a:p>
          <a:p>
            <a:r>
              <a:rPr lang="de-CH" i="1" dirty="0"/>
              <a:t>22</a:t>
            </a:r>
            <a:r>
              <a:rPr lang="de-CH" i="1" baseline="30000" dirty="0"/>
              <a:t>nd</a:t>
            </a:r>
            <a:r>
              <a:rPr lang="de-CH" i="1" dirty="0"/>
              <a:t> May 2023</a:t>
            </a:r>
          </a:p>
          <a:p>
            <a:endParaRPr lang="de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A3BE6AD-2655-1C84-00C1-65DDBE56BF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sz="2800" b="1" i="0" u="none" strike="noStrike" baseline="0" dirty="0">
                <a:latin typeface="+mn-lt"/>
              </a:rPr>
              <a:t>Environmental Friendly Gas Mixtures for Gaseous Tracking and Timing Detectors</a:t>
            </a:r>
            <a:endParaRPr lang="de-CH" sz="2800" dirty="0">
              <a:latin typeface="+mn-lt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AB30F6-EA7C-E3D4-B73E-9E78A1165C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6/20/2023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EEE77E-442C-9263-51E3-018B74FDB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A24D-6D51-415D-81AC-C6463AB4395A}" type="slidenum">
              <a:rPr lang="en-US" smtClean="0"/>
              <a:t>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F94CBC-0234-EFB3-ABB7-B7B4E4B13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</p:spTree>
    <p:extLst>
      <p:ext uri="{BB962C8B-B14F-4D97-AF65-F5344CB8AC3E}">
        <p14:creationId xmlns:p14="http://schemas.microsoft.com/office/powerpoint/2010/main" val="303872976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B1F43A-9492-A141-D5BD-FC88E5C785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Status &amp; Outlook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395E25-8D57-6EA6-D762-06D94F2C2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6/20/2023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FED954-193A-8198-AA40-B0E832456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A24D-6D51-415D-81AC-C6463AB4395A}" type="slidenum">
              <a:rPr lang="en-US" smtClean="0"/>
              <a:t>10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F40725-92E3-FA34-4833-8D816C839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793F0148-05B6-5226-B563-8013007C33E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69240745"/>
              </p:ext>
            </p:extLst>
          </p:nvPr>
        </p:nvGraphicFramePr>
        <p:xfrm>
          <a:off x="2580830" y="961866"/>
          <a:ext cx="6478337" cy="31041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290DEBE-904F-68E1-EFDC-9CF229E7F081}"/>
              </a:ext>
            </a:extLst>
          </p:cNvPr>
          <p:cNvCxnSpPr>
            <a:cxnSpLocks/>
          </p:cNvCxnSpPr>
          <p:nvPr/>
        </p:nvCxnSpPr>
        <p:spPr>
          <a:xfrm>
            <a:off x="2609969" y="2993945"/>
            <a:ext cx="0" cy="198000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87B238B-040D-C45B-284B-8F750CD32DFD}"/>
              </a:ext>
            </a:extLst>
          </p:cNvPr>
          <p:cNvCxnSpPr>
            <a:cxnSpLocks/>
          </p:cNvCxnSpPr>
          <p:nvPr/>
        </p:nvCxnSpPr>
        <p:spPr>
          <a:xfrm>
            <a:off x="4690659" y="2993945"/>
            <a:ext cx="0" cy="198000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E54E1D6-7716-9135-43EC-C9242F546FB3}"/>
              </a:ext>
            </a:extLst>
          </p:cNvPr>
          <p:cNvCxnSpPr>
            <a:cxnSpLocks/>
          </p:cNvCxnSpPr>
          <p:nvPr/>
        </p:nvCxnSpPr>
        <p:spPr>
          <a:xfrm>
            <a:off x="6784062" y="2993945"/>
            <a:ext cx="0" cy="198000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7F9AF4D-0B9C-9BC1-0570-D37AA43B24D9}"/>
              </a:ext>
            </a:extLst>
          </p:cNvPr>
          <p:cNvSpPr txBox="1"/>
          <p:nvPr/>
        </p:nvSpPr>
        <p:spPr>
          <a:xfrm>
            <a:off x="2613980" y="2993945"/>
            <a:ext cx="205995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Optimization of standard gas mixture (</a:t>
            </a:r>
            <a:r>
              <a:rPr lang="en-US" sz="1400" b="1" dirty="0"/>
              <a:t>R134a</a:t>
            </a:r>
            <a:r>
              <a:rPr lang="en-US" sz="1400" dirty="0"/>
              <a:t>) by adding CO2</a:t>
            </a:r>
          </a:p>
          <a:p>
            <a:endParaRPr lang="en-US" sz="1400" dirty="0"/>
          </a:p>
          <a:p>
            <a:r>
              <a:rPr lang="en-US" sz="1400" i="1" dirty="0"/>
              <a:t>G. </a:t>
            </a:r>
            <a:r>
              <a:rPr lang="en-US" sz="1400" i="1" dirty="0" err="1"/>
              <a:t>Rigoletti</a:t>
            </a:r>
            <a:r>
              <a:rPr lang="en-US" sz="1400" i="1" dirty="0"/>
              <a:t> et al. (2023)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DC0D1F-3141-4E68-35DA-63DCD5616F7F}"/>
              </a:ext>
            </a:extLst>
          </p:cNvPr>
          <p:cNvSpPr txBox="1"/>
          <p:nvPr/>
        </p:nvSpPr>
        <p:spPr>
          <a:xfrm>
            <a:off x="4707382" y="2993944"/>
            <a:ext cx="207667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Optimization of partial replacement of R134a with </a:t>
            </a:r>
            <a:r>
              <a:rPr lang="en-US" sz="1400" b="1" dirty="0"/>
              <a:t>HFO1234ze</a:t>
            </a:r>
          </a:p>
          <a:p>
            <a:endParaRPr lang="en-US" sz="1400" dirty="0"/>
          </a:p>
          <a:p>
            <a:r>
              <a:rPr lang="en-US" sz="1400" i="1" dirty="0"/>
              <a:t>R. </a:t>
            </a:r>
            <a:r>
              <a:rPr lang="en-US" sz="1400" i="1" dirty="0" err="1"/>
              <a:t>Guida</a:t>
            </a:r>
            <a:r>
              <a:rPr lang="en-US" sz="1400" i="1" dirty="0"/>
              <a:t> et al. (2016)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D25BCDE-3AC2-A573-3226-6F8CE747E79A}"/>
              </a:ext>
            </a:extLst>
          </p:cNvPr>
          <p:cNvSpPr txBox="1"/>
          <p:nvPr/>
        </p:nvSpPr>
        <p:spPr>
          <a:xfrm>
            <a:off x="6784061" y="2993943"/>
            <a:ext cx="196000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Start optimization of various gas mixtures using novel cross-sections</a:t>
            </a:r>
          </a:p>
          <a:p>
            <a:endParaRPr lang="en-US" sz="1400" dirty="0"/>
          </a:p>
          <a:p>
            <a:r>
              <a:rPr lang="en-US" sz="1400" dirty="0"/>
              <a:t>Extend to other types of </a:t>
            </a:r>
            <a:r>
              <a:rPr lang="en-US" sz="1400"/>
              <a:t>gaseous detectors</a:t>
            </a:r>
            <a:endParaRPr lang="en-US" sz="1400" dirty="0"/>
          </a:p>
        </p:txBody>
      </p:sp>
      <p:sp>
        <p:nvSpPr>
          <p:cNvPr id="16" name="Arrow: Chevron 15">
            <a:extLst>
              <a:ext uri="{FF2B5EF4-FFF2-40B4-BE49-F238E27FC236}">
                <a16:creationId xmlns:a16="http://schemas.microsoft.com/office/drawing/2014/main" id="{43FC573C-1BA6-70F9-8C29-68D08D4D2551}"/>
              </a:ext>
            </a:extLst>
          </p:cNvPr>
          <p:cNvSpPr/>
          <p:nvPr/>
        </p:nvSpPr>
        <p:spPr>
          <a:xfrm>
            <a:off x="2639834" y="5045103"/>
            <a:ext cx="5748790" cy="355691"/>
          </a:xfrm>
          <a:prstGeom prst="chevr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Improving the streamer probability prediction</a:t>
            </a:r>
          </a:p>
        </p:txBody>
      </p:sp>
      <p:sp>
        <p:nvSpPr>
          <p:cNvPr id="17" name="Arrow: Chevron 16">
            <a:extLst>
              <a:ext uri="{FF2B5EF4-FFF2-40B4-BE49-F238E27FC236}">
                <a16:creationId xmlns:a16="http://schemas.microsoft.com/office/drawing/2014/main" id="{E65603AB-FB06-6B9A-C4D3-96FB75732D1B}"/>
              </a:ext>
            </a:extLst>
          </p:cNvPr>
          <p:cNvSpPr/>
          <p:nvPr/>
        </p:nvSpPr>
        <p:spPr>
          <a:xfrm>
            <a:off x="8309376" y="5045103"/>
            <a:ext cx="414520" cy="355691"/>
          </a:xfrm>
          <a:prstGeom prst="chevr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Arrow: Chevron 17">
            <a:extLst>
              <a:ext uri="{FF2B5EF4-FFF2-40B4-BE49-F238E27FC236}">
                <a16:creationId xmlns:a16="http://schemas.microsoft.com/office/drawing/2014/main" id="{D97825C3-9775-21E9-4152-3C8155F27094}"/>
              </a:ext>
            </a:extLst>
          </p:cNvPr>
          <p:cNvSpPr/>
          <p:nvPr/>
        </p:nvSpPr>
        <p:spPr>
          <a:xfrm>
            <a:off x="8644647" y="5045103"/>
            <a:ext cx="414520" cy="355691"/>
          </a:xfrm>
          <a:prstGeom prst="chevr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324013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056BF-E422-8DD8-3407-F0696A9823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B01FF02B-01C3-3733-F664-708E7C3B692C}"/>
              </a:ext>
            </a:extLst>
          </p:cNvPr>
          <p:cNvSpPr txBox="1">
            <a:spLocks/>
          </p:cNvSpPr>
          <p:nvPr/>
        </p:nvSpPr>
        <p:spPr>
          <a:xfrm>
            <a:off x="431801" y="2024064"/>
            <a:ext cx="11328400" cy="4210046"/>
          </a:xfrm>
          <a:prstGeom prst="rect">
            <a:avLst/>
          </a:prstGeom>
        </p:spPr>
        <p:txBody>
          <a:bodyPr/>
          <a:lstStyle>
            <a:lvl1pPr marL="361950" indent="-3619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bg2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63" indent="-265113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3763" indent="-2667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77913" indent="-1778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62063" indent="-18415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bg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indent="-400050">
              <a:buFont typeface="+mj-lt"/>
              <a:buAutoNum type="romanLcPeriod"/>
            </a:pPr>
            <a:r>
              <a:rPr lang="en-US" sz="1800" dirty="0"/>
              <a:t>Cross section determination of R134a and HFO1234ze ongoing</a:t>
            </a:r>
          </a:p>
          <a:p>
            <a:pPr marL="665163" lvl="1" indent="-400050">
              <a:buFont typeface="+mj-lt"/>
              <a:buAutoNum type="romanLcPeriod"/>
            </a:pPr>
            <a:r>
              <a:rPr lang="en-US" sz="1400" dirty="0"/>
              <a:t>Promising initial results using electron scattering experiments </a:t>
            </a:r>
          </a:p>
          <a:p>
            <a:pPr marL="400050" indent="-400050">
              <a:buFont typeface="+mj-lt"/>
              <a:buAutoNum type="romanLcPeriod"/>
            </a:pPr>
            <a:endParaRPr lang="en-US" sz="1800" dirty="0"/>
          </a:p>
          <a:p>
            <a:pPr marL="400050" indent="-400050">
              <a:buFont typeface="+mj-lt"/>
              <a:buAutoNum type="romanLcPeriod"/>
            </a:pPr>
            <a:r>
              <a:rPr lang="en-US" sz="1800" dirty="0"/>
              <a:t>Optimization of gas mixtures for given gas content</a:t>
            </a:r>
          </a:p>
          <a:p>
            <a:pPr marL="762000" lvl="1" indent="-400050">
              <a:buFont typeface="+mj-lt"/>
              <a:buAutoNum type="romanLcPeriod"/>
            </a:pPr>
            <a:r>
              <a:rPr lang="en-US" sz="1400" dirty="0"/>
              <a:t>Optimization approaches in development</a:t>
            </a:r>
          </a:p>
          <a:p>
            <a:pPr marL="762000" lvl="1" indent="-400050">
              <a:buFont typeface="+mj-lt"/>
              <a:buAutoNum type="romanLcPeriod"/>
            </a:pPr>
            <a:r>
              <a:rPr lang="en-US" sz="1400" dirty="0"/>
              <a:t>CO2 in standard gas mixtures</a:t>
            </a:r>
          </a:p>
          <a:p>
            <a:pPr marL="762000" lvl="1" indent="-400050">
              <a:buFont typeface="+mj-lt"/>
              <a:buAutoNum type="romanLcPeriod"/>
            </a:pPr>
            <a:r>
              <a:rPr lang="en-US" sz="1400" dirty="0"/>
              <a:t>Partial replacement of R134a with HFO1234ze</a:t>
            </a:r>
          </a:p>
          <a:p>
            <a:pPr marL="400050" indent="-400050">
              <a:buFont typeface="+mj-lt"/>
              <a:buAutoNum type="romanLcPeriod"/>
            </a:pPr>
            <a:endParaRPr lang="en-US" sz="1800" dirty="0"/>
          </a:p>
          <a:p>
            <a:pPr marL="400050" indent="-400050">
              <a:buFont typeface="+mj-lt"/>
              <a:buAutoNum type="romanLcPeriod"/>
            </a:pPr>
            <a:r>
              <a:rPr lang="en-US" sz="1800" dirty="0"/>
              <a:t>Improving streamer probability prediction, to help </a:t>
            </a:r>
            <a:r>
              <a:rPr lang="en-US" sz="1800" b="1" dirty="0"/>
              <a:t>optimize</a:t>
            </a:r>
            <a:r>
              <a:rPr lang="en-US" sz="1800" dirty="0"/>
              <a:t> gas mixtures</a:t>
            </a:r>
          </a:p>
          <a:p>
            <a:pPr marL="762000" lvl="1" indent="-400050">
              <a:buFont typeface="+mj-lt"/>
              <a:buAutoNum type="romanLcPeriod"/>
            </a:pPr>
            <a:r>
              <a:rPr lang="en-US" sz="1400" dirty="0"/>
              <a:t>Investigations of already available data, i.e. time shift between precursor to fast increasing signal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7A4ECB-FADD-3128-C781-53700E4B4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6/20/2023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26DAF1-0F89-242B-9665-BAD28DC688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A24D-6D51-415D-81AC-C6463AB4395A}" type="slidenum">
              <a:rPr lang="en-US" smtClean="0"/>
              <a:t>11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936387-1725-8B62-D730-C7AEAA76E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</p:spTree>
    <p:extLst>
      <p:ext uri="{BB962C8B-B14F-4D97-AF65-F5344CB8AC3E}">
        <p14:creationId xmlns:p14="http://schemas.microsoft.com/office/powerpoint/2010/main" val="257520082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6F0CD82-BEB7-E515-6DB9-9C9B6C938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6/20/2023</a:t>
            </a:r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F572C18-3D57-22E5-72FB-CEB3CA189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12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3C806736-6460-3659-39A6-575DB64B60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014" y="620714"/>
            <a:ext cx="11323975" cy="818472"/>
          </a:xfrm>
        </p:spPr>
        <p:txBody>
          <a:bodyPr/>
          <a:lstStyle/>
          <a:p>
            <a:r>
              <a:rPr lang="en-GB" dirty="0"/>
              <a:t>Contact Information</a:t>
            </a:r>
            <a:endParaRPr lang="de-CH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3B4C348F-776D-1C43-BCF1-6A9B52E966FA}"/>
              </a:ext>
            </a:extLst>
          </p:cNvPr>
          <p:cNvSpPr txBox="1"/>
          <p:nvPr/>
        </p:nvSpPr>
        <p:spPr>
          <a:xfrm>
            <a:off x="1326273" y="2250219"/>
            <a:ext cx="496161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Dario Stocco</a:t>
            </a:r>
          </a:p>
          <a:p>
            <a:r>
              <a:rPr lang="de-CH" dirty="0"/>
              <a:t>PhD Student</a:t>
            </a:r>
          </a:p>
          <a:p>
            <a:r>
              <a:rPr lang="de-CH" dirty="0">
                <a:hlinkClick r:id="rId2"/>
              </a:rPr>
              <a:t>stoccod@ethz.ch</a:t>
            </a:r>
            <a:endParaRPr lang="de-CH" dirty="0"/>
          </a:p>
          <a:p>
            <a:endParaRPr lang="de-CH" dirty="0"/>
          </a:p>
          <a:p>
            <a:r>
              <a:rPr lang="de-CH" i="1" dirty="0"/>
              <a:t>ETH Zürich</a:t>
            </a:r>
          </a:p>
          <a:p>
            <a:r>
              <a:rPr lang="de-CH" i="1" dirty="0"/>
              <a:t>High </a:t>
            </a:r>
            <a:r>
              <a:rPr lang="de-CH" i="1" dirty="0" err="1"/>
              <a:t>Voltage</a:t>
            </a:r>
            <a:r>
              <a:rPr lang="de-CH" i="1" dirty="0"/>
              <a:t> Laboratory</a:t>
            </a:r>
          </a:p>
          <a:p>
            <a:r>
              <a:rPr lang="de-CH" i="1" dirty="0"/>
              <a:t>ETL H 29</a:t>
            </a:r>
          </a:p>
          <a:p>
            <a:r>
              <a:rPr lang="de-CH" i="1" dirty="0"/>
              <a:t>Physikstrasse 3</a:t>
            </a:r>
          </a:p>
          <a:p>
            <a:r>
              <a:rPr lang="de-CH" i="1" dirty="0"/>
              <a:t>8092 Zürich, </a:t>
            </a:r>
            <a:r>
              <a:rPr lang="de-CH" i="1" dirty="0" err="1"/>
              <a:t>Switzerland</a:t>
            </a:r>
            <a:endParaRPr lang="de-CH" i="1" dirty="0"/>
          </a:p>
          <a:p>
            <a:r>
              <a:rPr lang="de-CH" i="1" dirty="0"/>
              <a:t>https://hvl.ee.ethz.ch</a:t>
            </a:r>
          </a:p>
          <a:p>
            <a:endParaRPr lang="de-CH" dirty="0"/>
          </a:p>
          <a:p>
            <a:endParaRPr lang="de-CH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B2EDBC-DA10-CD47-2EFD-B663028C98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</p:spTree>
    <p:extLst>
      <p:ext uri="{BB962C8B-B14F-4D97-AF65-F5344CB8AC3E}">
        <p14:creationId xmlns:p14="http://schemas.microsoft.com/office/powerpoint/2010/main" val="2177569771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936F43-1A27-BC48-3475-0124A1ADA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6/20/2023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6665CE-D50F-F6FF-6E0E-C22D8D6F4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03799A-D45D-BE9A-BB77-A898ABB34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A24D-6D51-415D-81AC-C6463AB4395A}" type="slidenum">
              <a:rPr lang="en-US" smtClean="0"/>
              <a:t>13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13AA708-D7D1-89FE-35F2-FB58BB1984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PT – Ion Signal</a:t>
            </a:r>
          </a:p>
        </p:txBody>
      </p:sp>
      <p:pic>
        <p:nvPicPr>
          <p:cNvPr id="6" name="Picture 5" descr="Chart, histogram&#10;&#10;Description automatically generated">
            <a:extLst>
              <a:ext uri="{FF2B5EF4-FFF2-40B4-BE49-F238E27FC236}">
                <a16:creationId xmlns:a16="http://schemas.microsoft.com/office/drawing/2014/main" id="{2BD539B4-8139-6D61-8193-04E1AA0026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0694" y="1663258"/>
            <a:ext cx="7128000" cy="4574028"/>
          </a:xfrm>
          <a:prstGeom prst="rect">
            <a:avLst/>
          </a:prstGeom>
        </p:spPr>
      </p:pic>
      <p:pic>
        <p:nvPicPr>
          <p:cNvPr id="7" name="Picture 6" descr="A picture containing text, clock, gauge&#10;&#10;Description automatically generated">
            <a:extLst>
              <a:ext uri="{FF2B5EF4-FFF2-40B4-BE49-F238E27FC236}">
                <a16:creationId xmlns:a16="http://schemas.microsoft.com/office/drawing/2014/main" id="{931BDBE0-C1C4-A72E-14BB-E56D1700D6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1" y="3551076"/>
            <a:ext cx="2780681" cy="67511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78A7A5F-E09E-1B2B-0BEB-4089E765C378}"/>
              </a:ext>
            </a:extLst>
          </p:cNvPr>
          <p:cNvSpPr txBox="1"/>
          <p:nvPr/>
        </p:nvSpPr>
        <p:spPr>
          <a:xfrm>
            <a:off x="5450370" y="4441442"/>
            <a:ext cx="100594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500" dirty="0"/>
              <a:t>Electron time </a:t>
            </a:r>
            <a:r>
              <a:rPr lang="fr-CH" sz="1500" dirty="0" err="1"/>
              <a:t>scale</a:t>
            </a:r>
            <a:endParaRPr lang="fr-CH" sz="15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4FFD314-0D94-0E4F-179C-DDEC9B16ADD8}"/>
              </a:ext>
            </a:extLst>
          </p:cNvPr>
          <p:cNvSpPr txBox="1"/>
          <p:nvPr/>
        </p:nvSpPr>
        <p:spPr>
          <a:xfrm>
            <a:off x="6852470" y="5194742"/>
            <a:ext cx="137249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500" dirty="0"/>
              <a:t>Ion time </a:t>
            </a:r>
            <a:r>
              <a:rPr lang="fr-CH" sz="1500" dirty="0" err="1"/>
              <a:t>scale</a:t>
            </a:r>
            <a:endParaRPr lang="fr-CH" sz="15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3BA1BF2-058B-BDB3-08F8-3CA6E4BF8F9D}"/>
              </a:ext>
            </a:extLst>
          </p:cNvPr>
          <p:cNvCxnSpPr>
            <a:cxnSpLocks/>
          </p:cNvCxnSpPr>
          <p:nvPr/>
        </p:nvCxnSpPr>
        <p:spPr>
          <a:xfrm>
            <a:off x="5234346" y="5309884"/>
            <a:ext cx="216024" cy="0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CA3BCB2-0836-3E42-C47E-FB5CB742D807}"/>
              </a:ext>
            </a:extLst>
          </p:cNvPr>
          <p:cNvCxnSpPr>
            <a:cxnSpLocks/>
          </p:cNvCxnSpPr>
          <p:nvPr/>
        </p:nvCxnSpPr>
        <p:spPr>
          <a:xfrm flipH="1">
            <a:off x="5486346" y="5309884"/>
            <a:ext cx="224408" cy="400"/>
          </a:xfrm>
          <a:prstGeom prst="straightConnector1">
            <a:avLst/>
          </a:prstGeom>
          <a:ln w="12700" cap="sq">
            <a:solidFill>
              <a:schemeClr val="tx1"/>
            </a:solidFill>
            <a:round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559296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-up of a document&#10;&#10;Description automatically generated with low confidence">
            <a:extLst>
              <a:ext uri="{FF2B5EF4-FFF2-40B4-BE49-F238E27FC236}">
                <a16:creationId xmlns:a16="http://schemas.microsoft.com/office/drawing/2014/main" id="{204CE793-9653-BDA3-DDAF-CD680A3A55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5436" y="1687180"/>
            <a:ext cx="7981128" cy="4210046"/>
          </a:xfrm>
          <a:prstGeom prst="rect">
            <a:avLst/>
          </a:pr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987B55D-728A-250B-F1BF-C55170CE98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1" y="620714"/>
            <a:ext cx="11328400" cy="972000"/>
          </a:xfrm>
        </p:spPr>
        <p:txBody>
          <a:bodyPr anchor="b">
            <a:normAutofit/>
          </a:bodyPr>
          <a:lstStyle/>
          <a:p>
            <a:r>
              <a:rPr lang="en-US" dirty="0"/>
              <a:t>Collaboration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10BFB2-AB44-71D8-D53B-BFBEAB654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6/20/2023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BEADFB-777D-4E0C-C6DB-275C987C6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A24D-6D51-415D-81AC-C6463AB4395A}" type="slidenum">
              <a:rPr lang="en-US" smtClean="0"/>
              <a:t>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6AD200-4FF5-E48A-B98F-785FA2EA6A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</p:spTree>
    <p:extLst>
      <p:ext uri="{BB962C8B-B14F-4D97-AF65-F5344CB8AC3E}">
        <p14:creationId xmlns:p14="http://schemas.microsoft.com/office/powerpoint/2010/main" val="2558659059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20D055E-35B3-3D7F-13BE-45864C5971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3985" y="1200150"/>
            <a:ext cx="11456214" cy="5037136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D944F2B-D0AC-564F-6AE0-9B06B0B248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Overview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754741-D34D-3CAF-F186-AE4AD9DB2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6/20/2023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A968F7-113A-B176-8CD5-DFECEF01D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A24D-6D51-415D-81AC-C6463AB4395A}" type="slidenum">
              <a:rPr lang="en-US" smtClean="0"/>
              <a:t>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288A92-5076-C02D-4F12-D7B4A9153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</p:spTree>
    <p:extLst>
      <p:ext uri="{BB962C8B-B14F-4D97-AF65-F5344CB8AC3E}">
        <p14:creationId xmlns:p14="http://schemas.microsoft.com/office/powerpoint/2010/main" val="1232364245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1655790-03F5-A2DF-752C-677ADC01D5A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5119"/>
          <a:stretch/>
        </p:blipFill>
        <p:spPr>
          <a:xfrm>
            <a:off x="800998" y="3085326"/>
            <a:ext cx="10306050" cy="300463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FDF4788-C16E-04F2-2EF3-B4C5ABC19F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 1: Electron-Molecule Cross-Section Determination</a:t>
            </a:r>
          </a:p>
        </p:txBody>
      </p:sp>
      <p:sp>
        <p:nvSpPr>
          <p:cNvPr id="10" name="Rechteck 5">
            <a:extLst>
              <a:ext uri="{FF2B5EF4-FFF2-40B4-BE49-F238E27FC236}">
                <a16:creationId xmlns:a16="http://schemas.microsoft.com/office/drawing/2014/main" id="{2B2A2E1E-5242-D5F5-0EC2-A750C7416B6C}"/>
              </a:ext>
            </a:extLst>
          </p:cNvPr>
          <p:cNvSpPr/>
          <p:nvPr/>
        </p:nvSpPr>
        <p:spPr>
          <a:xfrm>
            <a:off x="871641" y="1726477"/>
            <a:ext cx="10372477" cy="135884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Rechteck 6">
            <a:extLst>
              <a:ext uri="{FF2B5EF4-FFF2-40B4-BE49-F238E27FC236}">
                <a16:creationId xmlns:a16="http://schemas.microsoft.com/office/drawing/2014/main" id="{CF2E5FB8-B231-80DE-C77E-719A22D42F6D}"/>
              </a:ext>
            </a:extLst>
          </p:cNvPr>
          <p:cNvSpPr/>
          <p:nvPr/>
        </p:nvSpPr>
        <p:spPr>
          <a:xfrm>
            <a:off x="866733" y="1726477"/>
            <a:ext cx="10382292" cy="42539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dirty="0">
                <a:solidFill>
                  <a:schemeClr val="bg1"/>
                </a:solidFill>
              </a:rPr>
              <a:t>Research Goal</a:t>
            </a:r>
          </a:p>
        </p:txBody>
      </p:sp>
      <p:sp>
        <p:nvSpPr>
          <p:cNvPr id="12" name="Textfeld 7">
            <a:extLst>
              <a:ext uri="{FF2B5EF4-FFF2-40B4-BE49-F238E27FC236}">
                <a16:creationId xmlns:a16="http://schemas.microsoft.com/office/drawing/2014/main" id="{F0B6C430-4AE4-FC3C-13B5-ECCA7D4F7033}"/>
              </a:ext>
            </a:extLst>
          </p:cNvPr>
          <p:cNvSpPr txBox="1"/>
          <p:nvPr/>
        </p:nvSpPr>
        <p:spPr>
          <a:xfrm>
            <a:off x="1097764" y="2256291"/>
            <a:ext cx="97125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>
                <a:effectLst/>
                <a:latin typeface="+mj-lt"/>
              </a:rPr>
              <a:t>Determine a complete and self-consistent set of cross section for several promising candidate gases in gaseous tracking and timing detectors.</a:t>
            </a:r>
            <a:endParaRPr lang="de-CH" dirty="0">
              <a:latin typeface="+mj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7B3E4C9-3528-9466-C410-34E46A49F3FB}"/>
              </a:ext>
            </a:extLst>
          </p:cNvPr>
          <p:cNvSpPr/>
          <p:nvPr/>
        </p:nvSpPr>
        <p:spPr>
          <a:xfrm>
            <a:off x="1315954" y="4587645"/>
            <a:ext cx="1704975" cy="79448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Electron Scattering experiment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5B05492-7349-C7DB-DD69-CCAAB91012C7}"/>
              </a:ext>
            </a:extLst>
          </p:cNvPr>
          <p:cNvSpPr txBox="1"/>
          <p:nvPr/>
        </p:nvSpPr>
        <p:spPr>
          <a:xfrm>
            <a:off x="1981200" y="4126961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18A6B3-0617-34A8-6A91-E3A8DF198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6/20/2023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2E2502-FEC6-E08E-70E0-3C42B0239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A24D-6D51-415D-81AC-C6463AB4395A}" type="slidenum">
              <a:rPr lang="en-US" smtClean="0"/>
              <a:t>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754600-F778-CEB8-EE9C-056F3FEDF1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1B769FB-6808-647C-255F-144701CBDF38}"/>
              </a:ext>
            </a:extLst>
          </p:cNvPr>
          <p:cNvSpPr txBox="1"/>
          <p:nvPr/>
        </p:nvSpPr>
        <p:spPr>
          <a:xfrm>
            <a:off x="1391489" y="4365488"/>
            <a:ext cx="18685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Extended collaboration</a:t>
            </a:r>
          </a:p>
        </p:txBody>
      </p:sp>
    </p:spTree>
    <p:extLst>
      <p:ext uri="{BB962C8B-B14F-4D97-AF65-F5344CB8AC3E}">
        <p14:creationId xmlns:p14="http://schemas.microsoft.com/office/powerpoint/2010/main" val="2426924259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BB77692-EEED-91E6-F195-A862984D1C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26547" y="1756355"/>
            <a:ext cx="9538906" cy="4480931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A01A80D-1B0B-14CC-9DC3-78651EFBE3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Pulsed Townsend (PT) Experiment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DF6B9C-4D0D-1F01-7283-54601C5AE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6/20/2023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620454-F6A5-145E-063F-B2E05E3C8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A24D-6D51-415D-81AC-C6463AB4395A}" type="slidenum">
              <a:rPr lang="en-US" smtClean="0"/>
              <a:t>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8116E2-CC5A-CB7B-844F-B109AFB1A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</p:spTree>
    <p:extLst>
      <p:ext uri="{BB962C8B-B14F-4D97-AF65-F5344CB8AC3E}">
        <p14:creationId xmlns:p14="http://schemas.microsoft.com/office/powerpoint/2010/main" val="1784284549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9DB4154-250B-BC37-B01A-492CE74BA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Results HFO1234ze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467D34-1B94-7031-4E84-2AFB1DD32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6/20/2023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8D9C71-29DC-A3B9-1FB4-0DDBDD178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A24D-6D51-415D-81AC-C6463AB4395A}" type="slidenum">
              <a:rPr lang="en-US" smtClean="0"/>
              <a:t>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7DF437-9723-01C5-8E62-B22CF21B3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C8CACA61-18BB-9833-86EC-0156091F41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6293" y="1828800"/>
            <a:ext cx="6181634" cy="3711472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D98B8B0-1EC2-E5AD-6879-5F23CA004B5D}"/>
              </a:ext>
            </a:extLst>
          </p:cNvPr>
          <p:cNvSpPr txBox="1"/>
          <p:nvPr/>
        </p:nvSpPr>
        <p:spPr>
          <a:xfrm>
            <a:off x="6754612" y="2834450"/>
            <a:ext cx="453064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Elastic line motivated by water </a:t>
            </a:r>
            <a:r>
              <a:rPr lang="en-US" dirty="0" err="1"/>
              <a:t>vapour</a:t>
            </a:r>
            <a:endParaRPr lang="en-US" dirty="0"/>
          </a:p>
          <a:p>
            <a:endParaRPr lang="en-US" dirty="0"/>
          </a:p>
          <a:p>
            <a:r>
              <a:rPr lang="en-US" dirty="0"/>
              <a:t>Vibrational excitations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0.144eV (C-F)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0.386 eV (C-H)</a:t>
            </a:r>
          </a:p>
        </p:txBody>
      </p:sp>
    </p:spTree>
    <p:extLst>
      <p:ext uri="{BB962C8B-B14F-4D97-AF65-F5344CB8AC3E}">
        <p14:creationId xmlns:p14="http://schemas.microsoft.com/office/powerpoint/2010/main" val="1517644570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E93D83B-8C93-68D8-6F47-02A564F6F4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Status &amp; Outlook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DBB1A3-2001-1F4C-DF24-195DCBC24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6/20/2023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0449CC-5FD7-5079-5B02-E70298894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A24D-6D51-415D-81AC-C6463AB4395A}" type="slidenum">
              <a:rPr lang="en-US" smtClean="0"/>
              <a:t>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06D47B-CBA3-C985-D8E9-07A9BB3F4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8B8A6E01-8F22-F546-10FA-BC13DC1A204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59207060"/>
              </p:ext>
            </p:extLst>
          </p:nvPr>
        </p:nvGraphicFramePr>
        <p:xfrm>
          <a:off x="2481439" y="1041379"/>
          <a:ext cx="6478337" cy="31041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0ED58DF-C2A6-5A10-2447-04251C7E1F05}"/>
              </a:ext>
            </a:extLst>
          </p:cNvPr>
          <p:cNvCxnSpPr>
            <a:cxnSpLocks/>
          </p:cNvCxnSpPr>
          <p:nvPr/>
        </p:nvCxnSpPr>
        <p:spPr>
          <a:xfrm>
            <a:off x="2510578" y="3073458"/>
            <a:ext cx="0" cy="198000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05960BB-C88F-9197-8BA7-6DF46377CB9A}"/>
              </a:ext>
            </a:extLst>
          </p:cNvPr>
          <p:cNvCxnSpPr>
            <a:cxnSpLocks/>
          </p:cNvCxnSpPr>
          <p:nvPr/>
        </p:nvCxnSpPr>
        <p:spPr>
          <a:xfrm>
            <a:off x="4591268" y="3073458"/>
            <a:ext cx="0" cy="198000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046A582-A024-43A1-FCFE-AEC760478AB3}"/>
              </a:ext>
            </a:extLst>
          </p:cNvPr>
          <p:cNvCxnSpPr>
            <a:cxnSpLocks/>
          </p:cNvCxnSpPr>
          <p:nvPr/>
        </p:nvCxnSpPr>
        <p:spPr>
          <a:xfrm>
            <a:off x="6684671" y="3073458"/>
            <a:ext cx="0" cy="1980000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2B5F1A3-87EB-A356-9183-DA20290E1E98}"/>
              </a:ext>
            </a:extLst>
          </p:cNvPr>
          <p:cNvSpPr txBox="1"/>
          <p:nvPr/>
        </p:nvSpPr>
        <p:spPr>
          <a:xfrm>
            <a:off x="2514589" y="3073458"/>
            <a:ext cx="20599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PT measurements and determination of an improved </a:t>
            </a:r>
            <a:r>
              <a:rPr lang="en-US" sz="1400" b="1" dirty="0"/>
              <a:t>R134a</a:t>
            </a:r>
            <a:r>
              <a:rPr lang="en-US" sz="1400" dirty="0"/>
              <a:t> cross-section set.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4D96A8B-2B48-7D93-F8C6-8C0F628EEEAF}"/>
              </a:ext>
            </a:extLst>
          </p:cNvPr>
          <p:cNvSpPr txBox="1"/>
          <p:nvPr/>
        </p:nvSpPr>
        <p:spPr>
          <a:xfrm>
            <a:off x="4607991" y="3073457"/>
            <a:ext cx="207667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PT &amp; electron scattering measurements and determination of a consistent </a:t>
            </a:r>
            <a:r>
              <a:rPr lang="en-US" sz="1400" b="1" dirty="0"/>
              <a:t>HFO1234ze</a:t>
            </a:r>
            <a:r>
              <a:rPr lang="en-US" sz="1400" dirty="0"/>
              <a:t> cross-section set.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DF56111-DEF4-09D6-E464-F247849FA2C6}"/>
              </a:ext>
            </a:extLst>
          </p:cNvPr>
          <p:cNvSpPr txBox="1"/>
          <p:nvPr/>
        </p:nvSpPr>
        <p:spPr>
          <a:xfrm>
            <a:off x="6655235" y="3073457"/>
            <a:ext cx="19600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Start cross-section determination of other promising gases</a:t>
            </a:r>
          </a:p>
        </p:txBody>
      </p:sp>
    </p:spTree>
    <p:extLst>
      <p:ext uri="{BB962C8B-B14F-4D97-AF65-F5344CB8AC3E}">
        <p14:creationId xmlns:p14="http://schemas.microsoft.com/office/powerpoint/2010/main" val="3579130921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5CE8758C-EE28-0804-0205-E9E0C628ADF5}"/>
              </a:ext>
            </a:extLst>
          </p:cNvPr>
          <p:cNvSpPr/>
          <p:nvPr/>
        </p:nvSpPr>
        <p:spPr>
          <a:xfrm>
            <a:off x="3068975" y="3320868"/>
            <a:ext cx="5574631" cy="292533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3F5C478-AC87-9F62-CED9-003DCA60F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6/20/2023</a:t>
            </a:r>
            <a:endParaRPr lang="de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0E9061-3131-7B6C-4EC9-85F771F22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3D0D5-2411-4026-8125-D5E5B1DB673B}" type="slidenum">
              <a:rPr lang="de-CH" smtClean="0"/>
              <a:t>8</a:t>
            </a:fld>
            <a:endParaRPr lang="de-CH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6D0A031-3438-03DC-6A09-2BF973CC8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 2: Detector Simulation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C316C6D5-B032-C11E-6D95-D7E22269F947}"/>
              </a:ext>
            </a:extLst>
          </p:cNvPr>
          <p:cNvSpPr/>
          <p:nvPr/>
        </p:nvSpPr>
        <p:spPr>
          <a:xfrm>
            <a:off x="909762" y="1756178"/>
            <a:ext cx="10372477" cy="146754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E42BFC94-77F4-A11F-638E-DCF6D6AB3EEE}"/>
              </a:ext>
            </a:extLst>
          </p:cNvPr>
          <p:cNvSpPr/>
          <p:nvPr/>
        </p:nvSpPr>
        <p:spPr>
          <a:xfrm>
            <a:off x="904854" y="1756178"/>
            <a:ext cx="10382292" cy="42539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dirty="0">
                <a:solidFill>
                  <a:schemeClr val="bg1"/>
                </a:solidFill>
              </a:rPr>
              <a:t>Research Goal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ADEF3879-0FE2-E700-21BC-96CD0B642018}"/>
              </a:ext>
            </a:extLst>
          </p:cNvPr>
          <p:cNvSpPr txBox="1"/>
          <p:nvPr/>
        </p:nvSpPr>
        <p:spPr>
          <a:xfrm>
            <a:off x="1135885" y="2237866"/>
            <a:ext cx="97125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>
                <a:effectLst/>
                <a:latin typeface="+mj-lt"/>
              </a:rPr>
              <a:t>Simulate and predict the performance of gaseous detectors using various environmentally-friendly gas mixtures. Identify optimal mixtures and validate them through lab-scale experiments.</a:t>
            </a:r>
            <a:endParaRPr lang="de-CH" dirty="0">
              <a:latin typeface="+mj-lt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AAB4AC7-5C30-DE16-C5B9-BC8F3DB2F9C0}"/>
              </a:ext>
            </a:extLst>
          </p:cNvPr>
          <p:cNvSpPr/>
          <p:nvPr/>
        </p:nvSpPr>
        <p:spPr>
          <a:xfrm>
            <a:off x="3611437" y="4443997"/>
            <a:ext cx="1704975" cy="67490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Gas mixture selection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67E884A-9683-0BBC-637C-4058D5D91920}"/>
              </a:ext>
            </a:extLst>
          </p:cNvPr>
          <p:cNvSpPr/>
          <p:nvPr/>
        </p:nvSpPr>
        <p:spPr>
          <a:xfrm>
            <a:off x="6304362" y="4439819"/>
            <a:ext cx="1704975" cy="67490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Detector performance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625B27A-7A4C-F820-4985-1B6794301CC4}"/>
              </a:ext>
            </a:extLst>
          </p:cNvPr>
          <p:cNvSpPr/>
          <p:nvPr/>
        </p:nvSpPr>
        <p:spPr>
          <a:xfrm>
            <a:off x="633881" y="4446081"/>
            <a:ext cx="1941074" cy="674906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Novel cross-sections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B2DA6C5-FAE1-1C95-1A6E-C2A3424B1F9C}"/>
              </a:ext>
            </a:extLst>
          </p:cNvPr>
          <p:cNvSpPr txBox="1"/>
          <p:nvPr/>
        </p:nvSpPr>
        <p:spPr>
          <a:xfrm>
            <a:off x="5316412" y="3689531"/>
            <a:ext cx="108412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Garfield++</a:t>
            </a:r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F9F3FC53-7BB9-3AC8-D9D1-4695B8348AB3}"/>
              </a:ext>
            </a:extLst>
          </p:cNvPr>
          <p:cNvSpPr/>
          <p:nvPr/>
        </p:nvSpPr>
        <p:spPr>
          <a:xfrm rot="5400000">
            <a:off x="5399091" y="4338607"/>
            <a:ext cx="914400" cy="1560592"/>
          </a:xfrm>
          <a:prstGeom prst="arc">
            <a:avLst>
              <a:gd name="adj1" fmla="val 16200000"/>
              <a:gd name="adj2" fmla="val 5420959"/>
            </a:avLst>
          </a:prstGeom>
          <a:ln w="952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rc 23">
            <a:extLst>
              <a:ext uri="{FF2B5EF4-FFF2-40B4-BE49-F238E27FC236}">
                <a16:creationId xmlns:a16="http://schemas.microsoft.com/office/drawing/2014/main" id="{E195C93F-6EE4-ED66-C714-9AB7D2164458}"/>
              </a:ext>
            </a:extLst>
          </p:cNvPr>
          <p:cNvSpPr/>
          <p:nvPr/>
        </p:nvSpPr>
        <p:spPr>
          <a:xfrm rot="16200000">
            <a:off x="5399091" y="3659524"/>
            <a:ext cx="914400" cy="1560592"/>
          </a:xfrm>
          <a:prstGeom prst="arc">
            <a:avLst>
              <a:gd name="adj1" fmla="val 16200000"/>
              <a:gd name="adj2" fmla="val 5420959"/>
            </a:avLst>
          </a:prstGeom>
          <a:ln w="952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3751BF8-7ED2-B499-D1F4-61E480D97B54}"/>
              </a:ext>
            </a:extLst>
          </p:cNvPr>
          <p:cNvCxnSpPr>
            <a:cxnSpLocks/>
            <a:stCxn id="14" idx="6"/>
            <a:endCxn id="30" idx="1"/>
          </p:cNvCxnSpPr>
          <p:nvPr/>
        </p:nvCxnSpPr>
        <p:spPr>
          <a:xfrm>
            <a:off x="2574955" y="4783534"/>
            <a:ext cx="494020" cy="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89DD3921-89FB-06FD-BAF3-A4CCE3344642}"/>
              </a:ext>
            </a:extLst>
          </p:cNvPr>
          <p:cNvSpPr txBox="1"/>
          <p:nvPr/>
        </p:nvSpPr>
        <p:spPr>
          <a:xfrm>
            <a:off x="5241815" y="5595277"/>
            <a:ext cx="12289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Quantify performance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4F56CCB-72D2-6CF8-5F5E-1A488886BA8E}"/>
              </a:ext>
            </a:extLst>
          </p:cNvPr>
          <p:cNvSpPr txBox="1"/>
          <p:nvPr/>
        </p:nvSpPr>
        <p:spPr>
          <a:xfrm>
            <a:off x="3068975" y="3341229"/>
            <a:ext cx="34550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Systematic parameter-space scan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195E8C8-046E-3058-F8DC-4180793C3D7D}"/>
              </a:ext>
            </a:extLst>
          </p:cNvPr>
          <p:cNvCxnSpPr>
            <a:cxnSpLocks/>
          </p:cNvCxnSpPr>
          <p:nvPr/>
        </p:nvCxnSpPr>
        <p:spPr>
          <a:xfrm>
            <a:off x="8651627" y="4777272"/>
            <a:ext cx="494020" cy="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feld 82">
            <a:extLst>
              <a:ext uri="{FF2B5EF4-FFF2-40B4-BE49-F238E27FC236}">
                <a16:creationId xmlns:a16="http://schemas.microsoft.com/office/drawing/2014/main" id="{7F38690C-EB32-D470-01BE-C20B937731EF}"/>
              </a:ext>
            </a:extLst>
          </p:cNvPr>
          <p:cNvSpPr txBox="1"/>
          <p:nvPr/>
        </p:nvSpPr>
        <p:spPr>
          <a:xfrm>
            <a:off x="9238628" y="4293511"/>
            <a:ext cx="1739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i="1" dirty="0" err="1">
                <a:solidFill>
                  <a:srgbClr val="00B050"/>
                </a:solidFill>
              </a:rPr>
              <a:t>Proposed</a:t>
            </a:r>
            <a:r>
              <a:rPr lang="de-CH" b="1" i="1" dirty="0">
                <a:solidFill>
                  <a:srgbClr val="00B050"/>
                </a:solidFill>
              </a:rPr>
              <a:t> </a:t>
            </a:r>
          </a:p>
          <a:p>
            <a:r>
              <a:rPr lang="de-CH" b="1" i="1" dirty="0">
                <a:solidFill>
                  <a:srgbClr val="00B050"/>
                </a:solidFill>
              </a:rPr>
              <a:t>Alternative </a:t>
            </a:r>
          </a:p>
          <a:p>
            <a:r>
              <a:rPr lang="de-CH" b="1" i="1" dirty="0" err="1">
                <a:solidFill>
                  <a:srgbClr val="00B050"/>
                </a:solidFill>
              </a:rPr>
              <a:t>Mixture</a:t>
            </a:r>
            <a:endParaRPr lang="de-CH" b="1" i="1" dirty="0">
              <a:solidFill>
                <a:srgbClr val="00B050"/>
              </a:solidFill>
            </a:endParaRP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1DFD996F-96A5-BAD6-2748-C463176CA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</p:spTree>
    <p:extLst>
      <p:ext uri="{BB962C8B-B14F-4D97-AF65-F5344CB8AC3E}">
        <p14:creationId xmlns:p14="http://schemas.microsoft.com/office/powerpoint/2010/main" val="2537635599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0B597-55BE-665D-ECD2-B89FB764B2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 with: Resistive Plate Chamber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1">
                <a:extLst>
                  <a:ext uri="{FF2B5EF4-FFF2-40B4-BE49-F238E27FC236}">
                    <a16:creationId xmlns:a16="http://schemas.microsoft.com/office/drawing/2014/main" id="{D8A43AA0-4A38-DE82-010B-4E055FAFA59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65362" y="4326541"/>
                <a:ext cx="11328400" cy="4210046"/>
              </a:xfrm>
              <a:prstGeom prst="rect">
                <a:avLst/>
              </a:prstGeom>
            </p:spPr>
            <p:txBody>
              <a:bodyPr/>
              <a:lstStyle>
                <a:lvl1pPr marL="361950" indent="-36195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Clr>
                    <a:schemeClr val="bg2"/>
                  </a:buClr>
                  <a:buFont typeface="Wingdings" pitchFamily="2" charset="2"/>
                  <a:buChar char="§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27063" indent="-265113" algn="l" defTabSz="914400" rtl="0" eaLnBrk="1" latinLnBrk="0" hangingPunct="1">
                  <a:lnSpc>
                    <a:spcPct val="100000"/>
                  </a:lnSpc>
                  <a:spcBef>
                    <a:spcPts val="400"/>
                  </a:spcBef>
                  <a:buClr>
                    <a:schemeClr val="bg2"/>
                  </a:buClr>
                  <a:buFont typeface="Wingdings" pitchFamily="2" charset="2"/>
                  <a:buChar char="§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93763" indent="-266700" algn="l" defTabSz="914400" rtl="0" eaLnBrk="1" latinLnBrk="0" hangingPunct="1">
                  <a:lnSpc>
                    <a:spcPct val="100000"/>
                  </a:lnSpc>
                  <a:spcBef>
                    <a:spcPts val="400"/>
                  </a:spcBef>
                  <a:buClr>
                    <a:schemeClr val="bg2"/>
                  </a:buClr>
                  <a:buFont typeface="Wingdings" pitchFamily="2" charset="2"/>
                  <a:buChar char="§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77913" indent="-177800" algn="l" defTabSz="914400" rtl="0" eaLnBrk="1" latinLnBrk="0" hangingPunct="1">
                  <a:lnSpc>
                    <a:spcPct val="100000"/>
                  </a:lnSpc>
                  <a:spcBef>
                    <a:spcPts val="400"/>
                  </a:spcBef>
                  <a:buClr>
                    <a:schemeClr val="bg2"/>
                  </a:buClr>
                  <a:buFont typeface="Wingdings" pitchFamily="2" charset="2"/>
                  <a:buChar char="§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262063" indent="-184150" algn="l" defTabSz="914400" rtl="0" eaLnBrk="1" latinLnBrk="0" hangingPunct="1">
                  <a:lnSpc>
                    <a:spcPct val="100000"/>
                  </a:lnSpc>
                  <a:spcBef>
                    <a:spcPts val="400"/>
                  </a:spcBef>
                  <a:buClr>
                    <a:schemeClr val="bg2"/>
                  </a:buClr>
                  <a:buFont typeface="Wingdings" pitchFamily="2" charset="2"/>
                  <a:buChar char="§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400050" indent="-400050">
                  <a:buFont typeface="+mj-lt"/>
                  <a:buAutoNum type="romanLcPeriod"/>
                </a:pPr>
                <a:r>
                  <a:rPr lang="en-US" sz="1800" dirty="0"/>
                  <a:t>Garfield++ for determination of efficiency curves and time resolutions</a:t>
                </a:r>
              </a:p>
              <a:p>
                <a:pPr marL="400050" indent="-400050">
                  <a:buFont typeface="+mj-lt"/>
                  <a:buAutoNum type="romanLcPeriod"/>
                </a:pPr>
                <a:endParaRPr lang="en-US" sz="1800" dirty="0"/>
              </a:p>
              <a:p>
                <a:pPr marL="400050" indent="-400050">
                  <a:buFont typeface="+mj-lt"/>
                  <a:buAutoNum type="romanLcPeriod"/>
                </a:pPr>
                <a:r>
                  <a:rPr lang="en-US" sz="1800" dirty="0"/>
                  <a:t>Prediction of streamer probability </a:t>
                </a:r>
              </a:p>
              <a:p>
                <a:pPr marL="762000" lvl="1" indent="-400050">
                  <a:buFont typeface="+mj-lt"/>
                  <a:buAutoNum type="romanLcPeriod"/>
                </a:pPr>
                <a:r>
                  <a:rPr lang="en-US" sz="1400" i="1" dirty="0"/>
                  <a:t>No reliable tool available?</a:t>
                </a:r>
              </a:p>
              <a:p>
                <a:pPr marL="762000" lvl="1" indent="-400050">
                  <a:buFont typeface="+mj-lt"/>
                  <a:buAutoNum type="romanLcPeriod"/>
                </a:pPr>
                <a:r>
                  <a:rPr lang="en-US" sz="1400" i="1" dirty="0"/>
                  <a:t>Monte Carlo simulation of space charge effects, deexcitation + photoionization effects</a:t>
                </a:r>
              </a:p>
              <a:p>
                <a:pPr marL="361950" lvl="1" indent="0">
                  <a:buNone/>
                </a:pPr>
                <a:r>
                  <a:rPr lang="en-US" sz="1400" i="1" dirty="0"/>
                  <a:t>        </a:t>
                </a:r>
                <a14:m>
                  <m:oMath xmlns:m="http://schemas.openxmlformats.org/officeDocument/2006/math">
                    <m:r>
                      <a:rPr lang="de-CH" sz="14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400" i="1" dirty="0"/>
                  <a:t> extend 2d model from Lippmann and </a:t>
                </a:r>
                <a:r>
                  <a:rPr lang="en-US" sz="1400" i="1" dirty="0" err="1"/>
                  <a:t>Riegler</a:t>
                </a:r>
                <a:r>
                  <a:rPr lang="en-US" sz="1400" i="1" dirty="0"/>
                  <a:t> from 2003</a:t>
                </a:r>
                <a:endParaRPr lang="en-US" sz="1800" i="1" dirty="0"/>
              </a:p>
            </p:txBody>
          </p:sp>
        </mc:Choice>
        <mc:Fallback xmlns="">
          <p:sp>
            <p:nvSpPr>
              <p:cNvPr id="3" name="Content Placeholder 1">
                <a:extLst>
                  <a:ext uri="{FF2B5EF4-FFF2-40B4-BE49-F238E27FC236}">
                    <a16:creationId xmlns:a16="http://schemas.microsoft.com/office/drawing/2014/main" id="{D8A43AA0-4A38-DE82-010B-4E055FAFA5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5362" y="4326541"/>
                <a:ext cx="11328400" cy="4210046"/>
              </a:xfrm>
              <a:prstGeom prst="rect">
                <a:avLst/>
              </a:prstGeom>
              <a:blipFill>
                <a:blip r:embed="rId2"/>
                <a:stretch>
                  <a:fillRect l="-377" t="-8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7D519F-67BF-3C02-1680-A308424FB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6/20/2023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458579-54A0-3818-D218-B34BDD19F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9A24D-6D51-415D-81AC-C6463AB4395A}" type="slidenum">
              <a:rPr lang="en-US" smtClean="0"/>
              <a:t>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A5C49F-2A6B-2C66-CD43-9E4479416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96000" y="6308726"/>
            <a:ext cx="4278151" cy="468312"/>
          </a:xfrm>
        </p:spPr>
        <p:txBody>
          <a:bodyPr/>
          <a:lstStyle/>
          <a:p>
            <a:r>
              <a:rPr lang="en-US"/>
              <a:t>Dario Stocco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285174B-DDBB-8172-0073-3C5BB67AE0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364" y="2189856"/>
            <a:ext cx="1845177" cy="119746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F82FA0A-61EF-B939-B4C5-D35799FD0219}"/>
              </a:ext>
            </a:extLst>
          </p:cNvPr>
          <p:cNvCxnSpPr>
            <a:stCxn id="8" idx="3"/>
          </p:cNvCxnSpPr>
          <p:nvPr/>
        </p:nvCxnSpPr>
        <p:spPr>
          <a:xfrm>
            <a:off x="2780541" y="2788586"/>
            <a:ext cx="1381966" cy="0"/>
          </a:xfrm>
          <a:prstGeom prst="straightConnector1">
            <a:avLst/>
          </a:prstGeom>
          <a:ln w="19050" cmpd="sng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screen shot of a graph&#10;&#10;Description automatically generated with medium confidence">
            <a:extLst>
              <a:ext uri="{FF2B5EF4-FFF2-40B4-BE49-F238E27FC236}">
                <a16:creationId xmlns:a16="http://schemas.microsoft.com/office/drawing/2014/main" id="{37A13C5C-6F57-05A4-8BAB-6506D9726D8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6" t="4315" r="8497" b="5179"/>
          <a:stretch/>
        </p:blipFill>
        <p:spPr>
          <a:xfrm>
            <a:off x="4310080" y="1566442"/>
            <a:ext cx="3395207" cy="267727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C4C234A-5100-4FD1-4039-FFBE8EE7D6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85826" y="1580341"/>
            <a:ext cx="3468427" cy="2672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881256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Theme1">
  <a:themeElements>
    <a:clrScheme name="ETH Zuerich - ETH 1">
      <a:dk1>
        <a:sysClr val="windowText" lastClr="000000"/>
      </a:dk1>
      <a:lt1>
        <a:sysClr val="window" lastClr="FFFFFF"/>
      </a:lt1>
      <a:dk2>
        <a:srgbClr val="1269B0"/>
      </a:dk2>
      <a:lt2>
        <a:srgbClr val="1F407A"/>
      </a:lt2>
      <a:accent1>
        <a:srgbClr val="72791C"/>
      </a:accent1>
      <a:accent2>
        <a:srgbClr val="91056A"/>
      </a:accent2>
      <a:accent3>
        <a:srgbClr val="6F6F64"/>
      </a:accent3>
      <a:accent4>
        <a:srgbClr val="A8322D"/>
      </a:accent4>
      <a:accent5>
        <a:srgbClr val="007A96"/>
      </a:accent5>
      <a:accent6>
        <a:srgbClr val="956013"/>
      </a:accent6>
      <a:hlink>
        <a:srgbClr val="1269B0"/>
      </a:hlink>
      <a:folHlink>
        <a:srgbClr val="8CB63C"/>
      </a:folHlink>
    </a:clrScheme>
    <a:fontScheme name="ETH Züric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  <a:headEnd type="none" w="med" len="med"/>
          <a:tailEnd type="triangl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heme1" id="{B799AA46-6562-4AA9-A4A4-C4111B9D2DAA}" vid="{3FC75B55-46A0-4DB1-81D6-A16B5386CE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0</TotalTime>
  <Words>449</Words>
  <Application>Microsoft Office PowerPoint</Application>
  <PresentationFormat>Widescreen</PresentationFormat>
  <Paragraphs>123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Cambria Math</vt:lpstr>
      <vt:lpstr>Wingdings</vt:lpstr>
      <vt:lpstr>Theme1</vt:lpstr>
      <vt:lpstr>Environmental Friendly Gas Mixtures for Gaseous Tracking and Timing Detectors</vt:lpstr>
      <vt:lpstr>Collaboration</vt:lpstr>
      <vt:lpstr>Project Overview</vt:lpstr>
      <vt:lpstr>Objective 1: Electron-Molecule Cross-Section Determination</vt:lpstr>
      <vt:lpstr>Pulsed Townsend (PT) Experiment</vt:lpstr>
      <vt:lpstr>Preliminary Results HFO1234ze</vt:lpstr>
      <vt:lpstr>Project Status &amp; Outlook</vt:lpstr>
      <vt:lpstr>Objective 2: Detector Simulation</vt:lpstr>
      <vt:lpstr>Start with: Resistive Plate Chamber</vt:lpstr>
      <vt:lpstr>Project Status &amp; Outlook</vt:lpstr>
      <vt:lpstr>Conclusion</vt:lpstr>
      <vt:lpstr>Contact Information</vt:lpstr>
      <vt:lpstr>PT – Ion Signal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TODO</dc:title>
  <dc:creator>Stocco  Dario</dc:creator>
  <cp:lastModifiedBy>Stocco  Dario</cp:lastModifiedBy>
  <cp:revision>19</cp:revision>
  <dcterms:created xsi:type="dcterms:W3CDTF">2023-06-15T08:50:58Z</dcterms:created>
  <dcterms:modified xsi:type="dcterms:W3CDTF">2023-06-20T06:34:57Z</dcterms:modified>
</cp:coreProperties>
</file>