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1.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75" r:id="rId2"/>
    <p:sldId id="257" r:id="rId3"/>
    <p:sldId id="258" r:id="rId4"/>
    <p:sldId id="276" r:id="rId5"/>
    <p:sldId id="345" r:id="rId6"/>
    <p:sldId id="259" r:id="rId7"/>
    <p:sldId id="264" r:id="rId8"/>
    <p:sldId id="273" r:id="rId9"/>
    <p:sldId id="265" r:id="rId10"/>
    <p:sldId id="274" r:id="rId11"/>
    <p:sldId id="267" r:id="rId12"/>
    <p:sldId id="260" r:id="rId13"/>
    <p:sldId id="268" r:id="rId14"/>
    <p:sldId id="269" r:id="rId15"/>
    <p:sldId id="339" r:id="rId16"/>
    <p:sldId id="341" r:id="rId17"/>
    <p:sldId id="342" r:id="rId18"/>
    <p:sldId id="261" r:id="rId19"/>
    <p:sldId id="338" r:id="rId20"/>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 zhou" initials="lz" lastIdx="1" clrIdx="0"/>
  <p:cmAuthor id="2" name="ZhouYi" initials="Z" lastIdx="1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77930" autoAdjust="0"/>
  </p:normalViewPr>
  <p:slideViewPr>
    <p:cSldViewPr snapToGrid="0">
      <p:cViewPr varScale="1">
        <p:scale>
          <a:sx n="84" d="100"/>
          <a:sy n="84" d="100"/>
        </p:scale>
        <p:origin x="1632" y="7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3-06-17T11:44:27.912" idx="11">
    <p:pos x="10" y="10"/>
    <p:text>要陈述清楚问题所在，另外要加上干膜显影存在的问题描述，并把图贴出来</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DF647-ADFE-4DFA-889F-DAAEE28856D3}" type="datetimeFigureOut">
              <a:rPr lang="zh-CN" altLang="en-US" smtClean="0"/>
              <a:t>2023/6/21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69702E-334E-4B71-B0FE-D246CC100F2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kern="100" dirty="0">
                <a:solidFill>
                  <a:srgbClr val="00B0F0"/>
                </a:solidFill>
                <a:effectLst/>
                <a:latin typeface="等线" panose="02010600030101010101" pitchFamily="2" charset="-122"/>
                <a:ea typeface="等线" panose="02010600030101010101" pitchFamily="2" charset="-122"/>
                <a:cs typeface="Times New Roman" panose="02020603050405020304" pitchFamily="18" charset="0"/>
              </a:rPr>
              <a:t>Good morning everyone, I am Zhou Lin from USTC, my presentation is about the R&amp;D work of low mass electrode for STCF inner tracker</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01AC8BF7-4879-4E16-8770-40EBE658FD93}"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b="0" dirty="0">
                <a:latin typeface="Calibri" panose="020F0502020204030204" pitchFamily="34" charset="0"/>
                <a:cs typeface="Calibri" panose="020F0502020204030204" pitchFamily="34" charset="0"/>
              </a:rPr>
              <a:t>The layered structure of our low material budget electrode is shown here. From bottom to top are Kapton substrate,         chromium layer,     chromium copper co-doped layer,         copper layer, copper chromium co-doped layer,          chromium layer,           chromium carbon co-doped layer,     DLC,           and the thickness of each layer is shown in the figure. The thickness of the copper layer is 105nm, and the thickness of the DLC is 187nm.</a:t>
            </a:r>
          </a:p>
          <a:p>
            <a:endParaRPr lang="zh-CN" altLang="en-US" dirty="0"/>
          </a:p>
        </p:txBody>
      </p:sp>
      <p:sp>
        <p:nvSpPr>
          <p:cNvPr id="4" name="灯片编号占位符 3"/>
          <p:cNvSpPr>
            <a:spLocks noGrp="1"/>
          </p:cNvSpPr>
          <p:nvPr>
            <p:ph type="sldNum" sz="quarter" idx="5"/>
          </p:nvPr>
        </p:nvSpPr>
        <p:spPr/>
        <p:txBody>
          <a:bodyPr/>
          <a:lstStyle/>
          <a:p>
            <a:fld id="{6469702E-334E-4B71-B0FE-D246CC100F21}"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Based on the thickness of the various elements on the previous page, we calculated the </a:t>
            </a:r>
            <a:r>
              <a:rPr lang="en-US" altLang="zh-CN" dirty="0"/>
              <a:t>material budget</a:t>
            </a:r>
            <a:r>
              <a:rPr lang="zh-CN" altLang="en-US" dirty="0"/>
              <a:t> of the conductive layer we made. </a:t>
            </a:r>
            <a:endParaRPr lang="en-US" altLang="zh-CN" dirty="0"/>
          </a:p>
          <a:p>
            <a:endParaRPr lang="en-US" altLang="zh-CN" dirty="0"/>
          </a:p>
          <a:p>
            <a:r>
              <a:rPr lang="zh-CN" altLang="en-US" dirty="0"/>
              <a:t>Without considering the Polyimide substrate, the metal on the existing APICAL substrate is Cr layer at 10nm and copper layer at 5nm. </a:t>
            </a:r>
            <a:endParaRPr lang="en-US" altLang="zh-CN" dirty="0"/>
          </a:p>
          <a:p>
            <a:endParaRPr lang="en-US" altLang="zh-CN" dirty="0"/>
          </a:p>
          <a:p>
            <a:r>
              <a:rPr lang="zh-CN" altLang="en-US" dirty="0"/>
              <a:t>The material budget of the conductive layer produced by us </a:t>
            </a:r>
            <a:r>
              <a:rPr lang="en-US" altLang="zh-CN" dirty="0"/>
              <a:t>1/30 </a:t>
            </a:r>
            <a:r>
              <a:rPr lang="zh-CN" altLang="en-US" dirty="0"/>
              <a:t>of the existing APICAL substrate</a:t>
            </a:r>
            <a:r>
              <a:rPr lang="en-US" altLang="zh-CN" dirty="0"/>
              <a:t>.</a:t>
            </a:r>
            <a:endParaRPr lang="zh-CN" altLang="en-US" dirty="0"/>
          </a:p>
        </p:txBody>
      </p:sp>
      <p:sp>
        <p:nvSpPr>
          <p:cNvPr id="4" name="灯片编号占位符 3"/>
          <p:cNvSpPr>
            <a:spLocks noGrp="1"/>
          </p:cNvSpPr>
          <p:nvPr>
            <p:ph type="sldNum" sz="quarter" idx="5"/>
          </p:nvPr>
        </p:nvSpPr>
        <p:spPr/>
        <p:txBody>
          <a:bodyPr/>
          <a:lstStyle/>
          <a:p>
            <a:fld id="{6469702E-334E-4B71-B0FE-D246CC100F21}"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kern="100" dirty="0">
                <a:solidFill>
                  <a:srgbClr val="00B0F0"/>
                </a:solidFill>
                <a:effectLst/>
                <a:latin typeface="等线" panose="02010600030101010101" pitchFamily="2" charset="-122"/>
                <a:ea typeface="等线" panose="02010600030101010101" pitchFamily="2" charset="-122"/>
                <a:cs typeface="Times New Roman" panose="02020603050405020304" pitchFamily="18" charset="0"/>
              </a:rPr>
              <a:t>Now we go to the R&amp;D work of LMB readout electrode on V direction.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6469702E-334E-4B71-B0FE-D246CC100F21}"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Because the readout strip and ground plane on the readout electrode have a specific configuration, it is not possible to directly plate a low material budget conductive layer on the whole surface like the drift. </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Due to the special composition and structure of our conductive layer, the standard PCB etching process cannot be used to make the line. </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In order to solve this problem, we first use the standard PCB process to make the line on the readout electrode that is outside the effective zone of the detector, and then use the Lift-Off method to make a low material budget readout strip and ground plane on the effective zone. </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Since these readout strips and ground planes need to be electrically connected to the PCB line outside the effective area, it is necessary to check the adhesion between this conductive film and the metal on the PCB, which is mainly made by Cu and Au.</a:t>
            </a:r>
          </a:p>
          <a:p>
            <a:endParaRPr lang="zh-CN" altLang="en-US" dirty="0"/>
          </a:p>
        </p:txBody>
      </p:sp>
      <p:sp>
        <p:nvSpPr>
          <p:cNvPr id="4" name="灯片编号占位符 3"/>
          <p:cNvSpPr>
            <a:spLocks noGrp="1"/>
          </p:cNvSpPr>
          <p:nvPr>
            <p:ph type="sldNum" sz="quarter" idx="5"/>
          </p:nvPr>
        </p:nvSpPr>
        <p:spPr/>
        <p:txBody>
          <a:bodyPr/>
          <a:lstStyle/>
          <a:p>
            <a:fld id="{6469702E-334E-4B71-B0FE-D246CC100F21}"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As shown in the figure, we have respectively tested on the gold surface and the copper surface, and the results show that </a:t>
            </a:r>
            <a:endParaRPr lang="en-US" altLang="zh-CN" dirty="0"/>
          </a:p>
          <a:p>
            <a:endParaRPr lang="en-US" altLang="zh-CN" dirty="0"/>
          </a:p>
          <a:p>
            <a:r>
              <a:rPr lang="zh-CN" altLang="en-US" dirty="0"/>
              <a:t>when PSE is not used, the adhesion of these two metals with low material budget conductive film is not good. </a:t>
            </a:r>
            <a:endParaRPr lang="en-US" altLang="zh-CN" dirty="0"/>
          </a:p>
          <a:p>
            <a:endParaRPr lang="en-US" altLang="zh-CN" dirty="0"/>
          </a:p>
          <a:p>
            <a:r>
              <a:rPr lang="zh-CN" altLang="en-US" dirty="0"/>
              <a:t>After adding PSE, the gold and low material budget conductive film can be perfectly combined, the one with copper behaved better but there are still occur deformation, which means copper is oxidized in the air.</a:t>
            </a:r>
          </a:p>
        </p:txBody>
      </p:sp>
      <p:sp>
        <p:nvSpPr>
          <p:cNvPr id="4" name="灯片编号占位符 3"/>
          <p:cNvSpPr>
            <a:spLocks noGrp="1"/>
          </p:cNvSpPr>
          <p:nvPr>
            <p:ph type="sldNum" sz="quarter" idx="5"/>
          </p:nvPr>
        </p:nvSpPr>
        <p:spPr/>
        <p:txBody>
          <a:bodyPr/>
          <a:lstStyle/>
          <a:p>
            <a:fld id="{6469702E-334E-4B71-B0FE-D246CC100F21}"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In order to ensure that the conductive film has the best adhesion with the PCB peripheral lines, </a:t>
            </a:r>
            <a:endParaRPr lang="en-US" altLang="zh-CN" dirty="0"/>
          </a:p>
          <a:p>
            <a:endParaRPr lang="en-US" altLang="zh-CN" dirty="0"/>
          </a:p>
          <a:p>
            <a:r>
              <a:rPr lang="zh-CN" altLang="en-US" dirty="0"/>
              <a:t>we gold-plated the PCB peripheral lines of the readout electrode, and then we use Photoresist to develop the graphics of the readout strip and the ground plane as a Mask on the PCB, </a:t>
            </a:r>
            <a:endParaRPr lang="en-US" altLang="zh-CN" dirty="0"/>
          </a:p>
          <a:p>
            <a:endParaRPr lang="en-US" altLang="zh-CN" dirty="0"/>
          </a:p>
          <a:p>
            <a:r>
              <a:rPr lang="zh-CN" altLang="en-US" dirty="0"/>
              <a:t>and then deposited a low material budget conductive film on the readout electrode.</a:t>
            </a:r>
          </a:p>
        </p:txBody>
      </p:sp>
      <p:sp>
        <p:nvSpPr>
          <p:cNvPr id="4" name="灯片编号占位符 3"/>
          <p:cNvSpPr>
            <a:spLocks noGrp="1"/>
          </p:cNvSpPr>
          <p:nvPr>
            <p:ph type="sldNum" sz="quarter" idx="5"/>
          </p:nvPr>
        </p:nvSpPr>
        <p:spPr/>
        <p:txBody>
          <a:bodyPr/>
          <a:lstStyle/>
          <a:p>
            <a:fld id="{6469702E-334E-4B71-B0FE-D246CC100F21}"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After the low material budget conductive film was deposited, we used a special film removal solution to remove the Photoresist Mask. After the removal, we cleaned the film twice with water, and then dried the film.</a:t>
            </a:r>
          </a:p>
        </p:txBody>
      </p:sp>
      <p:sp>
        <p:nvSpPr>
          <p:cNvPr id="4" name="灯片编号占位符 3"/>
          <p:cNvSpPr>
            <a:spLocks noGrp="1"/>
          </p:cNvSpPr>
          <p:nvPr>
            <p:ph type="sldNum" sz="quarter" idx="5"/>
          </p:nvPr>
        </p:nvSpPr>
        <p:spPr/>
        <p:txBody>
          <a:bodyPr/>
          <a:lstStyle/>
          <a:p>
            <a:fld id="{6469702E-334E-4B71-B0FE-D246CC100F21}"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We used a microscope to examine the graphics on the PCB of the readout electrode, as shown in the figure. </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The shape of these bars is relatively complete, and the width and relative position of the bars are quite accurate, and the connection with the external line is also better. </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But the existing problems are also significant, the first is that some of the PCB readout bar overall has a significant offset, as shown in this figure, the readout bar overall offset is too large to the adjacent lines are connected together. </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t>There were also cases where the readout strips broke, and where multiple strips were joined together by a large piece of metal</a:t>
            </a:r>
          </a:p>
        </p:txBody>
      </p:sp>
      <p:sp>
        <p:nvSpPr>
          <p:cNvPr id="4" name="灯片编号占位符 3"/>
          <p:cNvSpPr>
            <a:spLocks noGrp="1"/>
          </p:cNvSpPr>
          <p:nvPr>
            <p:ph type="sldNum" sz="quarter" idx="5"/>
          </p:nvPr>
        </p:nvSpPr>
        <p:spPr/>
        <p:txBody>
          <a:bodyPr/>
          <a:lstStyle/>
          <a:p>
            <a:fld id="{6469702E-334E-4B71-B0FE-D246CC100F21}"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kern="100" dirty="0">
                <a:solidFill>
                  <a:srgbClr val="00B0F0"/>
                </a:solidFill>
                <a:effectLst/>
                <a:latin typeface="等线" panose="02010600030101010101" pitchFamily="2" charset="-122"/>
                <a:ea typeface="等线" panose="02010600030101010101" pitchFamily="2" charset="-122"/>
                <a:cs typeface="Times New Roman" panose="02020603050405020304" pitchFamily="18" charset="0"/>
              </a:rPr>
              <a:t>OK</a:t>
            </a:r>
            <a:r>
              <a:rPr lang="zh-CN" altLang="zh-CN" sz="1800" kern="100" dirty="0">
                <a:solidFill>
                  <a:srgbClr val="00B0F0"/>
                </a:solidFill>
                <a:effectLst/>
                <a:latin typeface="等线" panose="02010600030101010101" pitchFamily="2" charset="-122"/>
                <a:ea typeface="等线" panose="02010600030101010101" pitchFamily="2" charset="-122"/>
                <a:cs typeface="Times New Roman" panose="02020603050405020304" pitchFamily="18" charset="0"/>
              </a:rPr>
              <a:t>，</a:t>
            </a:r>
            <a:r>
              <a:rPr lang="en-US" altLang="zh-CN" sz="1800" kern="100" dirty="0">
                <a:solidFill>
                  <a:srgbClr val="00B0F0"/>
                </a:solidFill>
                <a:effectLst/>
                <a:latin typeface="等线" panose="02010600030101010101" pitchFamily="2" charset="-122"/>
                <a:ea typeface="等线" panose="02010600030101010101" pitchFamily="2" charset="-122"/>
                <a:cs typeface="Times New Roman" panose="02020603050405020304" pitchFamily="18" charset="0"/>
              </a:rPr>
              <a:t>now I want to summary this R&amp;D work.</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6469702E-334E-4B71-B0FE-D246CC100F21}"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We successfully prepared low-material budget conductive electrodes on polyimide substrates of three thicknesses, and the sample size reached 1.5m×0.6m. </a:t>
            </a: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And by using the lift-off process, we have prepared high-quality low material budget readout electrodes with specific pattern structures. </a:t>
            </a: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But we also found some problems, the first is the deformation of Flexible PCB will cause the strip alignment problem; </a:t>
            </a: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 addition, there are still defects on the Photoresist Mask, which will lead the broken and connected strips in some places. Both of these problems need to be solved by improving the production process of Photoresist Mask. </a:t>
            </a: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a:p>
          <a:p>
            <a:pPr marL="0" marR="0" lvl="0" indent="0" algn="l" defTabSz="914400" rtl="0" eaLnBrk="1" fontAlgn="auto" latinLnBrk="0" hangingPunct="1">
              <a:lnSpc>
                <a:spcPct val="100000"/>
              </a:lnSpc>
              <a:spcBef>
                <a:spcPts val="0"/>
              </a:spcBef>
              <a:spcAft>
                <a:spcPts val="0"/>
              </a:spcAft>
              <a:buClrTx/>
              <a:buSzTx/>
              <a:buFontTx/>
              <a:buNone/>
              <a:defRPr/>
            </a:pPr>
            <a:r>
              <a:rPr lang="en-US" altLang="zh-CN"/>
              <a:t>Finally</a:t>
            </a:r>
            <a:r>
              <a:rPr lang="en-US" altLang="zh-CN" dirty="0"/>
              <a:t>, if we need to further improve the conductivity of the low-material budget electrode, we can consider incorporating silver into the coating to achieve this. Thanks for your attention!</a:t>
            </a:r>
          </a:p>
          <a:p>
            <a:endParaRPr lang="en-US" altLang="zh-CN" b="0" dirty="0">
              <a:effectLst>
                <a:outerShdw blurRad="38100" dist="38100" dir="2700000" algn="tl">
                  <a:srgbClr val="000000">
                    <a:alpha val="43137"/>
                  </a:srgbClr>
                </a:outerShdw>
              </a:effectLst>
            </a:endParaRPr>
          </a:p>
        </p:txBody>
      </p:sp>
      <p:sp>
        <p:nvSpPr>
          <p:cNvPr id="4" name="灯片编号占位符 3"/>
          <p:cNvSpPr>
            <a:spLocks noGrp="1"/>
          </p:cNvSpPr>
          <p:nvPr>
            <p:ph type="sldNum" sz="quarter" idx="5"/>
          </p:nvPr>
        </p:nvSpPr>
        <p:spPr/>
        <p:txBody>
          <a:bodyPr/>
          <a:lstStyle/>
          <a:p>
            <a:fld id="{01AC8BF7-4879-4E16-8770-40EBE658FD93}"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kern="100" dirty="0">
                <a:solidFill>
                  <a:srgbClr val="00B0F0"/>
                </a:solidFill>
                <a:effectLst/>
                <a:latin typeface="等线" panose="02010600030101010101" pitchFamily="2" charset="-122"/>
                <a:ea typeface="等线" panose="02010600030101010101" pitchFamily="2" charset="-122"/>
                <a:cs typeface="Times New Roman" panose="02020603050405020304" pitchFamily="18" charset="0"/>
              </a:rPr>
              <a:t>There are 4 parts in my presentation, including the introduction, the R&amp;D work of low mass drift electrode, the R&amp;D work of low mass V-strip readout electrode, and the summary.</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01AC8BF7-4879-4E16-8770-40EBE658FD93}"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kern="100" dirty="0">
                <a:solidFill>
                  <a:srgbClr val="00B0F0"/>
                </a:solidFill>
                <a:effectLst/>
                <a:latin typeface="等线" panose="02010600030101010101" pitchFamily="2" charset="-122"/>
                <a:ea typeface="等线" panose="02010600030101010101" pitchFamily="2" charset="-122"/>
                <a:cs typeface="Times New Roman" panose="02020603050405020304" pitchFamily="18" charset="0"/>
              </a:rPr>
              <a:t>Let’s start the introduction part first.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6469702E-334E-4B71-B0FE-D246CC100F21}"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effectLst>
                  <a:outerShdw blurRad="38100" dist="38100" dir="2700000" algn="tl">
                    <a:srgbClr val="000000">
                      <a:alpha val="43137"/>
                    </a:srgbClr>
                  </a:outerShdw>
                </a:effectLst>
              </a:rPr>
              <a:t>The low material budget electrode was developed for Super tau charm factory c-μRWELL inner tracker. The STCF is an electron-positron collision experiment in the 2-7GeV energy region,</a:t>
            </a:r>
          </a:p>
          <a:p>
            <a:r>
              <a:rPr lang="en-US" altLang="zh-CN" b="0" dirty="0">
                <a:effectLst>
                  <a:outerShdw blurRad="38100" dist="38100" dir="2700000" algn="tl">
                    <a:srgbClr val="000000">
                      <a:alpha val="43137"/>
                    </a:srgbClr>
                  </a:outerShdw>
                </a:effectLst>
              </a:rPr>
              <a:t> with a collision brightness of 0.5*E35.</a:t>
            </a:r>
          </a:p>
          <a:p>
            <a:endParaRPr lang="en-US" altLang="zh-CN" b="0" dirty="0">
              <a:effectLst>
                <a:outerShdw blurRad="38100" dist="38100" dir="2700000" algn="tl">
                  <a:srgbClr val="000000">
                    <a:alpha val="43137"/>
                  </a:srgbClr>
                </a:outerShdw>
              </a:effectLst>
            </a:endParaRPr>
          </a:p>
          <a:p>
            <a:r>
              <a:rPr lang="en-US" altLang="zh-CN" b="0" dirty="0">
                <a:effectLst>
                  <a:outerShdw blurRad="38100" dist="38100" dir="2700000" algn="tl">
                    <a:srgbClr val="000000">
                      <a:alpha val="43137"/>
                    </a:srgbClr>
                  </a:outerShdw>
                </a:effectLst>
              </a:rPr>
              <a:t>Its inner tracker system is expected to include three layers of c-μRWELL detectors, </a:t>
            </a:r>
          </a:p>
          <a:p>
            <a:r>
              <a:rPr lang="en-US" altLang="zh-CN" b="0" dirty="0">
                <a:effectLst>
                  <a:outerShdw blurRad="38100" dist="38100" dir="2700000" algn="tl">
                    <a:srgbClr val="000000">
                      <a:alpha val="43137"/>
                    </a:srgbClr>
                  </a:outerShdw>
                </a:effectLst>
              </a:rPr>
              <a:t>requiring the detector to have a position resolution of 100 microns in the R-φ direction and a counting rate capability of no less than </a:t>
            </a:r>
            <a:r>
              <a:rPr lang="en-US" altLang="zh-CN" dirty="0">
                <a:solidFill>
                  <a:srgbClr val="FF0000"/>
                </a:solidFill>
                <a:sym typeface="+mn-ea"/>
              </a:rPr>
              <a:t>~30kHz/cm2</a:t>
            </a:r>
            <a:r>
              <a:rPr lang="en-US" altLang="zh-CN" b="0" dirty="0">
                <a:effectLst>
                  <a:outerShdw blurRad="38100" dist="38100" dir="2700000" algn="tl">
                    <a:srgbClr val="000000">
                      <a:alpha val="43137"/>
                    </a:srgbClr>
                  </a:outerShdw>
                </a:effectLst>
              </a:rPr>
              <a:t>. </a:t>
            </a:r>
          </a:p>
          <a:p>
            <a:endParaRPr lang="en-US" altLang="zh-CN" b="0" dirty="0">
              <a:effectLst>
                <a:outerShdw blurRad="38100" dist="38100" dir="2700000" algn="tl">
                  <a:srgbClr val="000000">
                    <a:alpha val="43137"/>
                  </a:srgbClr>
                </a:outerShdw>
              </a:effectLst>
            </a:endParaRPr>
          </a:p>
          <a:p>
            <a:r>
              <a:rPr lang="en-US" altLang="zh-CN" b="0" dirty="0">
                <a:effectLst>
                  <a:outerShdw blurRad="38100" dist="38100" dir="2700000" algn="tl">
                    <a:srgbClr val="000000">
                      <a:alpha val="43137"/>
                    </a:srgbClr>
                  </a:outerShdw>
                </a:effectLst>
              </a:rPr>
              <a:t>In particular, the mass of each detector layer is required not to exceed 0.3%X0.</a:t>
            </a:r>
          </a:p>
        </p:txBody>
      </p:sp>
      <p:sp>
        <p:nvSpPr>
          <p:cNvPr id="4" name="灯片编号占位符 3"/>
          <p:cNvSpPr>
            <a:spLocks noGrp="1"/>
          </p:cNvSpPr>
          <p:nvPr>
            <p:ph type="sldNum" sz="quarter" idx="5"/>
          </p:nvPr>
        </p:nvSpPr>
        <p:spPr/>
        <p:txBody>
          <a:bodyPr/>
          <a:lstStyle/>
          <a:p>
            <a:fld id="{01AC8BF7-4879-4E16-8770-40EBE658FD93}"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In the existing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μRWELL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detector structure, the metal electrode is made of 5μm copper, so the material budget of the existing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μRWELL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detection metal is here . </a:t>
            </a:r>
          </a:p>
          <a:p>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If the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Rohacell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with 2mm thickness is used, the material budget of the foam is 0.029%. When producing the innermost c-</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μRWELL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detector, 2mm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Rohacell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provides sufficient mechanical strength.</a:t>
            </a:r>
          </a:p>
          <a:p>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When producing the outer layers of c-</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μRWELL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detectors,we</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need thicker </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Rohacell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to ensure that the detector has a good enough mechanical strength, which will increase </a:t>
            </a:r>
            <a:r>
              <a:rPr lang="en-US" altLang="zh-CN" sz="1800" kern="100" dirty="0">
                <a:effectLst/>
                <a:latin typeface="等线" panose="02010600030101010101" pitchFamily="2" charset="-122"/>
                <a:ea typeface="+mn-ea"/>
                <a:cs typeface="Times New Roman" panose="02020603050405020304" pitchFamily="18" charset="0"/>
              </a:rPr>
              <a:t>material budget of the </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detector. </a:t>
            </a:r>
          </a:p>
          <a:p>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Therefore, the development of low material budget electrode is a key technical problem in the development of c-</a:t>
            </a:r>
            <a:r>
              <a:rPr lang="en-US" altLang="zh-CN" sz="1800" kern="100" dirty="0" err="1">
                <a:effectLst/>
                <a:latin typeface="等线" panose="02010600030101010101" pitchFamily="2" charset="-122"/>
                <a:ea typeface="等线" panose="02010600030101010101" pitchFamily="2" charset="-122"/>
                <a:cs typeface="Times New Roman" panose="02020603050405020304" pitchFamily="18" charset="0"/>
              </a:rPr>
              <a:t>μRWELL</a:t>
            </a:r>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 detector. </a:t>
            </a:r>
            <a:endParaRPr lang="en-US" altLang="zh-CN" b="0" dirty="0">
              <a:effectLst>
                <a:outerShdw blurRad="38100" dist="38100" dir="2700000" algn="tl">
                  <a:srgbClr val="000000">
                    <a:alpha val="43137"/>
                  </a:srgbClr>
                </a:outerShdw>
              </a:effectLst>
            </a:endParaRPr>
          </a:p>
        </p:txBody>
      </p:sp>
      <p:sp>
        <p:nvSpPr>
          <p:cNvPr id="4" name="灯片编号占位符 3"/>
          <p:cNvSpPr>
            <a:spLocks noGrp="1"/>
          </p:cNvSpPr>
          <p:nvPr>
            <p:ph type="sldNum" sz="quarter" idx="5"/>
          </p:nvPr>
        </p:nvSpPr>
        <p:spPr/>
        <p:txBody>
          <a:bodyPr/>
          <a:lstStyle/>
          <a:p>
            <a:fld id="{01AC8BF7-4879-4E16-8770-40EBE658FD93}"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kern="100" dirty="0">
                <a:solidFill>
                  <a:srgbClr val="00B0F0"/>
                </a:solidFill>
                <a:effectLst/>
                <a:latin typeface="等线" panose="02010600030101010101" pitchFamily="2" charset="-122"/>
                <a:ea typeface="等线" panose="02010600030101010101" pitchFamily="2" charset="-122"/>
                <a:cs typeface="Times New Roman" panose="02020603050405020304" pitchFamily="18" charset="0"/>
              </a:rPr>
              <a:t>Here we go to the R&amp;D work of the low mass drift electrode</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6469702E-334E-4B71-B0FE-D246CC100F21}"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In order to produce low material drift electrode, we </a:t>
            </a:r>
            <a:r>
              <a:rPr lang="en-US" altLang="zh-CN" dirty="0"/>
              <a:t>chose</a:t>
            </a:r>
            <a:r>
              <a:rPr lang="zh-CN" altLang="en-US" dirty="0"/>
              <a:t> a thinner (12.5μm or 25μm) Kapton as the substrate, and then used magnetron sputtering to deposit a layer of ~100nm conductive layer on the Kapton to replace the original 5μm thick Cu electrode. </a:t>
            </a:r>
            <a:endParaRPr lang="en-US" altLang="zh-CN" dirty="0"/>
          </a:p>
          <a:p>
            <a:endParaRPr lang="en-US" altLang="zh-CN" dirty="0"/>
          </a:p>
          <a:p>
            <a:r>
              <a:rPr lang="zh-CN" altLang="en-US" dirty="0"/>
              <a:t>The production process of this conductive layer is shown below on the right part. Since the main component of the conductive layer is Cu, and the pure Cu with a thickness of ~100nm is easy to be oxidized in the air, it is necessary to coat a layer of DLC on the copper to protect it from oxidation, </a:t>
            </a:r>
            <a:endParaRPr lang="en-US" altLang="zh-CN" dirty="0"/>
          </a:p>
          <a:p>
            <a:endParaRPr lang="en-US" altLang="zh-CN" dirty="0"/>
          </a:p>
          <a:p>
            <a:r>
              <a:rPr lang="zh-CN" altLang="en-US" dirty="0"/>
              <a:t>and the thickness of this layer of DLC is about ~200nm. Considering that the adhesion , we need to use Cr as a transition layer to enhance their adhesion.</a:t>
            </a:r>
          </a:p>
        </p:txBody>
      </p:sp>
      <p:sp>
        <p:nvSpPr>
          <p:cNvPr id="4" name="灯片编号占位符 3"/>
          <p:cNvSpPr>
            <a:spLocks noGrp="1"/>
          </p:cNvSpPr>
          <p:nvPr>
            <p:ph type="sldNum" sz="quarter" idx="5"/>
          </p:nvPr>
        </p:nvSpPr>
        <p:spPr/>
        <p:txBody>
          <a:bodyPr/>
          <a:lstStyle/>
          <a:p>
            <a:fld id="{6469702E-334E-4B71-B0FE-D246CC100F21}"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We </a:t>
            </a:r>
            <a:r>
              <a:rPr lang="en-US" altLang="zh-CN" dirty="0"/>
              <a:t>tried productions</a:t>
            </a:r>
            <a:r>
              <a:rPr lang="zh-CN" altLang="en-US" dirty="0"/>
              <a:t> with APICAL at 50μm, Kapton at 25μm, and Kapton at 12.5μm. </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For 50μm APICAL, </a:t>
            </a:r>
            <a:r>
              <a:rPr lang="en-US" altLang="zh-CN" dirty="0"/>
              <a:t>it </a:t>
            </a:r>
            <a:r>
              <a:rPr lang="zh-CN" altLang="en-US" dirty="0"/>
              <a:t>can be directly fixed on the Drum to obtain a good quality conductive coating. </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For Kapton of 25μm and 12.5μm, the same coating process will cause severe deformation of Kapton film and will easily fall off, as shown in the figure on the left part. </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To solve this problem, we inserted a layer of base plate between Kapton substrate and Drum to prevent polyimide deformation. </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At the same time, we used PSE </a:t>
            </a:r>
            <a:r>
              <a:rPr lang="en-US" altLang="zh-CN" dirty="0"/>
              <a:t>for surface activation</a:t>
            </a:r>
            <a:r>
              <a:rPr lang="zh-CN" altLang="en-US" dirty="0"/>
              <a:t> before film deposition. Finally, we successfully produced high-quality conductive film on Kapton 25μm and 12.5μm. As shown in the picture on the right part.</a:t>
            </a:r>
          </a:p>
        </p:txBody>
      </p:sp>
      <p:sp>
        <p:nvSpPr>
          <p:cNvPr id="4" name="灯片编号占位符 3"/>
          <p:cNvSpPr>
            <a:spLocks noGrp="1"/>
          </p:cNvSpPr>
          <p:nvPr>
            <p:ph type="sldNum" sz="quarter" idx="5"/>
          </p:nvPr>
        </p:nvSpPr>
        <p:spPr/>
        <p:txBody>
          <a:bodyPr/>
          <a:lstStyle/>
          <a:p>
            <a:fld id="{6469702E-334E-4B71-B0FE-D246CC100F21}"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Before producing the LMB drift electrode, we first calibrated the sputtering rate of the target with Si plates, as shown in the upper left figure. The sputtering rate is shown here. </a:t>
            </a:r>
          </a:p>
          <a:p>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We prepared the LMB drift electrode substrate on a Kapton with a size of 1.5m×0.6m, and tested its end resistance and surface resistance. </a:t>
            </a:r>
          </a:p>
          <a:p>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rPr>
              <a:t>As shown in the figure below, the resistance between the two points about 61cm on the film is about 22Ω, while the surface resistivity of the conductive layer is 0.5Ω/□.</a:t>
            </a:r>
          </a:p>
        </p:txBody>
      </p:sp>
      <p:sp>
        <p:nvSpPr>
          <p:cNvPr id="4" name="灯片编号占位符 3"/>
          <p:cNvSpPr>
            <a:spLocks noGrp="1"/>
          </p:cNvSpPr>
          <p:nvPr>
            <p:ph type="sldNum" sz="quarter" idx="5"/>
          </p:nvPr>
        </p:nvSpPr>
        <p:spPr/>
        <p:txBody>
          <a:bodyPr/>
          <a:lstStyle/>
          <a:p>
            <a:fld id="{6469702E-334E-4B71-B0FE-D246CC100F21}"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218E807-8E50-4405-9E0B-82AB2B495800}" type="datetimeFigureOut">
              <a:rPr lang="zh-CN" altLang="en-US" smtClean="0"/>
              <a:t>2023/6/21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8492443-DC1B-492D-A16D-1FDA5189DA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7"/>
          <p:cNvSpPr>
            <a:spLocks noChangeArrowheads="1"/>
          </p:cNvSpPr>
          <p:nvPr/>
        </p:nvSpPr>
        <p:spPr bwMode="auto">
          <a:xfrm>
            <a:off x="29290" y="1052513"/>
            <a:ext cx="12081194" cy="341312"/>
          </a:xfrm>
          <a:prstGeom prst="rect">
            <a:avLst/>
          </a:prstGeom>
          <a:gradFill rotWithShape="0">
            <a:gsLst>
              <a:gs pos="0">
                <a:srgbClr val="24D7E3"/>
              </a:gs>
              <a:gs pos="100000">
                <a:srgbClr val="FFEF3A"/>
              </a:gs>
            </a:gsLst>
            <a:lin ang="0" scaled="1"/>
          </a:gra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en-US" altLang="zh-CN"/>
          </a:p>
        </p:txBody>
      </p:sp>
      <p:sp>
        <p:nvSpPr>
          <p:cNvPr id="8" name="Rectangle 8"/>
          <p:cNvSpPr>
            <a:spLocks noChangeArrowheads="1"/>
          </p:cNvSpPr>
          <p:nvPr/>
        </p:nvSpPr>
        <p:spPr bwMode="auto">
          <a:xfrm>
            <a:off x="219790" y="76200"/>
            <a:ext cx="76200" cy="6400800"/>
          </a:xfrm>
          <a:prstGeom prst="rect">
            <a:avLst/>
          </a:prstGeom>
          <a:gradFill rotWithShape="0">
            <a:gsLst>
              <a:gs pos="0">
                <a:schemeClr val="hlink"/>
              </a:gs>
              <a:gs pos="100000">
                <a:srgbClr val="F2ABE7"/>
              </a:gs>
            </a:gsLst>
            <a:lin ang="5400000" scaled="1"/>
          </a:gra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en-US" altLang="zh-CN"/>
          </a:p>
        </p:txBody>
      </p:sp>
      <p:sp>
        <p:nvSpPr>
          <p:cNvPr id="9" name="Text Box 9"/>
          <p:cNvSpPr txBox="1">
            <a:spLocks noChangeArrowheads="1"/>
          </p:cNvSpPr>
          <p:nvPr/>
        </p:nvSpPr>
        <p:spPr bwMode="auto">
          <a:xfrm>
            <a:off x="11636615" y="6324600"/>
            <a:ext cx="360362" cy="304800"/>
          </a:xfrm>
          <a:prstGeom prst="rect">
            <a:avLst/>
          </a:prstGeom>
          <a:noFill/>
          <a:ln w="9525">
            <a:noFill/>
            <a:miter lim="800000"/>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fld id="{269991BF-E30C-45A0-A276-14E4E81C5DF7}" type="slidenum">
              <a:rPr lang="en-US" altLang="zh-CN" sz="1400" b="1" i="1" smtClean="0">
                <a:solidFill>
                  <a:srgbClr val="801EFF"/>
                </a:solidFill>
                <a:latin typeface="Times" panose="02020603050405020304" pitchFamily="18" charset="0"/>
              </a:rPr>
              <a:t>‹#›</a:t>
            </a:fld>
            <a:endParaRPr lang="en-US" altLang="zh-CN" sz="1400" b="1" i="1" dirty="0">
              <a:solidFill>
                <a:srgbClr val="801EFF"/>
              </a:solidFill>
              <a:latin typeface="Times" panose="02020603050405020304" pitchFamily="18" charset="0"/>
            </a:endParaRPr>
          </a:p>
        </p:txBody>
      </p:sp>
      <p:pic>
        <p:nvPicPr>
          <p:cNvPr id="10" name="Picture 10"/>
          <p:cNvPicPr>
            <a:picLocks noChangeAspect="1" noChangeArrowheads="1"/>
          </p:cNvPicPr>
          <p:nvPr/>
        </p:nvPicPr>
        <p:blipFill>
          <a:blip r:embed="rId13"/>
          <a:srcRect/>
          <a:stretch>
            <a:fillRect/>
          </a:stretch>
        </p:blipFill>
        <p:spPr bwMode="auto">
          <a:xfrm>
            <a:off x="11049240" y="76200"/>
            <a:ext cx="947737"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34.jpeg"/><Relationship Id="rId7" Type="http://schemas.openxmlformats.org/officeDocument/2006/relationships/image" Target="../media/image37.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88373" y="1501053"/>
            <a:ext cx="11383241" cy="2387600"/>
          </a:xfrm>
        </p:spPr>
        <p:txBody>
          <a:bodyPr>
            <a:normAutofit/>
          </a:bodyPr>
          <a:lstStyle/>
          <a:p>
            <a:r>
              <a:rPr lang="en-US" altLang="zh-CN" sz="5400" b="1" dirty="0"/>
              <a:t>R&amp;D of </a:t>
            </a:r>
            <a:r>
              <a:rPr lang="en-US" altLang="zh-CN" sz="5400" b="1" dirty="0">
                <a:solidFill>
                  <a:srgbClr val="FF0000"/>
                </a:solidFill>
              </a:rPr>
              <a:t>L</a:t>
            </a:r>
            <a:r>
              <a:rPr lang="en-US" altLang="zh-CN" sz="5400" b="1" dirty="0"/>
              <a:t>ow-</a:t>
            </a:r>
            <a:r>
              <a:rPr lang="en-US" altLang="zh-CN" sz="5400" b="1" dirty="0">
                <a:solidFill>
                  <a:srgbClr val="FF0000"/>
                </a:solidFill>
              </a:rPr>
              <a:t>M</a:t>
            </a:r>
            <a:r>
              <a:rPr lang="en-US" altLang="zh-CN" sz="5400" b="1" dirty="0"/>
              <a:t>aterial-</a:t>
            </a:r>
            <a:r>
              <a:rPr lang="en-US" altLang="zh-CN" sz="5400" b="1" dirty="0">
                <a:solidFill>
                  <a:srgbClr val="FF0000"/>
                </a:solidFill>
              </a:rPr>
              <a:t>B</a:t>
            </a:r>
            <a:r>
              <a:rPr lang="en-US" altLang="zh-CN" sz="5400" b="1" dirty="0"/>
              <a:t>udget(LMB) Electrode for STCF inner tracker</a:t>
            </a:r>
            <a:endParaRPr lang="zh-CN" altLang="zh-CN" sz="5400" b="1" dirty="0"/>
          </a:p>
        </p:txBody>
      </p:sp>
      <p:sp>
        <p:nvSpPr>
          <p:cNvPr id="3" name="副标题 2"/>
          <p:cNvSpPr>
            <a:spLocks noGrp="1"/>
          </p:cNvSpPr>
          <p:nvPr>
            <p:ph type="subTitle" idx="1"/>
          </p:nvPr>
        </p:nvSpPr>
        <p:spPr>
          <a:xfrm>
            <a:off x="1285010" y="4529066"/>
            <a:ext cx="9144000" cy="1655762"/>
          </a:xfrm>
        </p:spPr>
        <p:txBody>
          <a:bodyPr/>
          <a:lstStyle/>
          <a:p>
            <a:r>
              <a:rPr lang="zh-CN" altLang="en-US" dirty="0"/>
              <a:t>　</a:t>
            </a:r>
            <a:r>
              <a:rPr lang="en-US" altLang="zh-CN" b="1" u="sng" dirty="0"/>
              <a:t>Zhou Lin </a:t>
            </a:r>
            <a:r>
              <a:rPr lang="en-US" altLang="zh-CN" b="1" dirty="0"/>
              <a:t>, Tian Xiangqi , He </a:t>
            </a:r>
            <a:r>
              <a:rPr lang="en-US" altLang="zh-CN" b="1" dirty="0" err="1"/>
              <a:t>Siqi</a:t>
            </a:r>
            <a:endParaRPr lang="en-US" altLang="zh-CN"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330545" y="6221268"/>
            <a:ext cx="859111" cy="25518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64029" y="6164193"/>
            <a:ext cx="2749151"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Cr &amp; C Co-Deposition Layer</a:t>
            </a:r>
            <a:endParaRPr lang="zh-CN" altLang="en-US" b="1" dirty="0">
              <a:latin typeface="Calibri" panose="020F0502020204030204" pitchFamily="34" charset="0"/>
              <a:cs typeface="Calibri" panose="020F0502020204030204" pitchFamily="34" charset="0"/>
            </a:endParaRPr>
          </a:p>
        </p:txBody>
      </p:sp>
      <p:sp>
        <p:nvSpPr>
          <p:cNvPr id="7" name="矩形 6"/>
          <p:cNvSpPr/>
          <p:nvPr/>
        </p:nvSpPr>
        <p:spPr>
          <a:xfrm>
            <a:off x="2280779" y="6222553"/>
            <a:ext cx="859111" cy="255183"/>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314263" y="6165478"/>
            <a:ext cx="842010" cy="368300"/>
          </a:xfrm>
          <a:prstGeom prst="rect">
            <a:avLst/>
          </a:prstGeom>
          <a:noFill/>
        </p:spPr>
        <p:txBody>
          <a:bodyPr wrap="none" rtlCol="0">
            <a:spAutoFit/>
          </a:bodyPr>
          <a:lstStyle/>
          <a:p>
            <a:r>
              <a:rPr lang="en-US" altLang="zh-CN" b="1">
                <a:latin typeface="Calibri" panose="020F0502020204030204" pitchFamily="34" charset="0"/>
                <a:cs typeface="Calibri" panose="020F0502020204030204" pitchFamily="34" charset="0"/>
              </a:rPr>
              <a:t>copper</a:t>
            </a:r>
          </a:p>
        </p:txBody>
      </p:sp>
      <p:sp>
        <p:nvSpPr>
          <p:cNvPr id="9" name="矩形 8"/>
          <p:cNvSpPr/>
          <p:nvPr/>
        </p:nvSpPr>
        <p:spPr>
          <a:xfrm>
            <a:off x="2280779" y="5662687"/>
            <a:ext cx="859111" cy="25518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314263" y="5605612"/>
            <a:ext cx="869469"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Kapton</a:t>
            </a:r>
            <a:endParaRPr lang="zh-CN" altLang="en-US" b="1" dirty="0">
              <a:latin typeface="Calibri" panose="020F0502020204030204" pitchFamily="34" charset="0"/>
              <a:cs typeface="Calibri" panose="020F0502020204030204" pitchFamily="34" charset="0"/>
            </a:endParaRPr>
          </a:p>
        </p:txBody>
      </p:sp>
      <p:sp>
        <p:nvSpPr>
          <p:cNvPr id="11" name="矩形 10"/>
          <p:cNvSpPr/>
          <p:nvPr/>
        </p:nvSpPr>
        <p:spPr>
          <a:xfrm>
            <a:off x="4932952" y="5662687"/>
            <a:ext cx="843111" cy="238113"/>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950436" y="5588542"/>
            <a:ext cx="388248"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Cr</a:t>
            </a:r>
            <a:endParaRPr lang="zh-CN" altLang="en-US" b="1" dirty="0">
              <a:latin typeface="Calibri" panose="020F0502020204030204" pitchFamily="34" charset="0"/>
              <a:cs typeface="Calibri" panose="020F0502020204030204" pitchFamily="34" charset="0"/>
            </a:endParaRPr>
          </a:p>
        </p:txBody>
      </p:sp>
      <p:sp>
        <p:nvSpPr>
          <p:cNvPr id="13" name="矩形 12"/>
          <p:cNvSpPr/>
          <p:nvPr/>
        </p:nvSpPr>
        <p:spPr>
          <a:xfrm>
            <a:off x="4932952" y="6227158"/>
            <a:ext cx="859111" cy="2551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966436" y="6170083"/>
            <a:ext cx="547329"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DLC</a:t>
            </a:r>
            <a:endParaRPr lang="zh-CN" altLang="en-US" b="1" dirty="0">
              <a:latin typeface="Calibri" panose="020F0502020204030204" pitchFamily="34" charset="0"/>
              <a:cs typeface="Calibri" panose="020F0502020204030204" pitchFamily="34" charset="0"/>
            </a:endParaRPr>
          </a:p>
        </p:txBody>
      </p:sp>
      <p:sp>
        <p:nvSpPr>
          <p:cNvPr id="15" name="矩形 14"/>
          <p:cNvSpPr/>
          <p:nvPr/>
        </p:nvSpPr>
        <p:spPr>
          <a:xfrm>
            <a:off x="7330545" y="5662687"/>
            <a:ext cx="859111" cy="25518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8364029" y="5605612"/>
            <a:ext cx="2872581"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Cr &amp; Cu Co-Deposition Layer</a:t>
            </a:r>
            <a:endParaRPr lang="zh-CN" altLang="en-US" b="1" dirty="0">
              <a:latin typeface="Calibri" panose="020F0502020204030204" pitchFamily="34" charset="0"/>
              <a:cs typeface="Calibri" panose="020F0502020204030204" pitchFamily="34" charset="0"/>
            </a:endParaRPr>
          </a:p>
        </p:txBody>
      </p:sp>
      <p:grpSp>
        <p:nvGrpSpPr>
          <p:cNvPr id="2" name="组合 1"/>
          <p:cNvGrpSpPr/>
          <p:nvPr/>
        </p:nvGrpSpPr>
        <p:grpSpPr>
          <a:xfrm>
            <a:off x="1341907" y="1599219"/>
            <a:ext cx="8900312" cy="3957364"/>
            <a:chOff x="1353817" y="1388475"/>
            <a:chExt cx="8900312" cy="3957364"/>
          </a:xfrm>
        </p:grpSpPr>
        <p:pic>
          <p:nvPicPr>
            <p:cNvPr id="4" name="图片 3"/>
            <p:cNvPicPr>
              <a:picLocks noChangeAspect="1"/>
            </p:cNvPicPr>
            <p:nvPr/>
          </p:nvPicPr>
          <p:blipFill>
            <a:blip r:embed="rId3"/>
            <a:stretch>
              <a:fillRect/>
            </a:stretch>
          </p:blipFill>
          <p:spPr>
            <a:xfrm>
              <a:off x="3045498" y="1388475"/>
              <a:ext cx="5756166" cy="3957364"/>
            </a:xfrm>
            <a:prstGeom prst="rect">
              <a:avLst/>
            </a:prstGeom>
          </p:spPr>
        </p:pic>
        <p:sp>
          <p:nvSpPr>
            <p:cNvPr id="17" name="文本框 16"/>
            <p:cNvSpPr txBox="1"/>
            <p:nvPr/>
          </p:nvSpPr>
          <p:spPr>
            <a:xfrm>
              <a:off x="1379157" y="2202086"/>
              <a:ext cx="907621"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18.6nm</a:t>
              </a:r>
              <a:endParaRPr lang="zh-CN" altLang="en-US" b="1" dirty="0">
                <a:latin typeface="Calibri" panose="020F0502020204030204" pitchFamily="34" charset="0"/>
                <a:cs typeface="Calibri" panose="020F0502020204030204" pitchFamily="34" charset="0"/>
              </a:endParaRPr>
            </a:p>
          </p:txBody>
        </p:sp>
        <p:sp>
          <p:nvSpPr>
            <p:cNvPr id="18" name="文本框 17"/>
            <p:cNvSpPr txBox="1"/>
            <p:nvPr/>
          </p:nvSpPr>
          <p:spPr>
            <a:xfrm>
              <a:off x="1353817" y="2611326"/>
              <a:ext cx="907621"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10.3nm</a:t>
              </a:r>
              <a:endParaRPr lang="zh-CN" altLang="en-US" b="1" dirty="0">
                <a:latin typeface="Calibri" panose="020F0502020204030204" pitchFamily="34" charset="0"/>
                <a:cs typeface="Calibri" panose="020F0502020204030204" pitchFamily="34" charset="0"/>
              </a:endParaRPr>
            </a:p>
          </p:txBody>
        </p:sp>
        <p:cxnSp>
          <p:nvCxnSpPr>
            <p:cNvPr id="19" name="直接箭头连接符 18"/>
            <p:cNvCxnSpPr/>
            <p:nvPr/>
          </p:nvCxnSpPr>
          <p:spPr>
            <a:xfrm>
              <a:off x="2280779" y="2811140"/>
              <a:ext cx="613214"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373158" y="3429000"/>
              <a:ext cx="907621"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10.3nm</a:t>
              </a:r>
              <a:endParaRPr lang="zh-CN" altLang="en-US" b="1" dirty="0">
                <a:latin typeface="Calibri" panose="020F0502020204030204" pitchFamily="34" charset="0"/>
                <a:cs typeface="Calibri" panose="020F0502020204030204" pitchFamily="34" charset="0"/>
              </a:endParaRPr>
            </a:p>
          </p:txBody>
        </p:sp>
        <p:cxnSp>
          <p:nvCxnSpPr>
            <p:cNvPr id="21" name="直接箭头连接符 20"/>
            <p:cNvCxnSpPr/>
            <p:nvPr/>
          </p:nvCxnSpPr>
          <p:spPr>
            <a:xfrm>
              <a:off x="2352850" y="3618333"/>
              <a:ext cx="613214"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2280779" y="2361991"/>
              <a:ext cx="613214"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9290129" y="4726229"/>
              <a:ext cx="869469"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Kapton</a:t>
              </a:r>
              <a:endParaRPr lang="zh-CN" altLang="en-US" b="1" dirty="0">
                <a:latin typeface="Calibri" panose="020F0502020204030204" pitchFamily="34" charset="0"/>
                <a:cs typeface="Calibri" panose="020F0502020204030204" pitchFamily="34" charset="0"/>
              </a:endParaRPr>
            </a:p>
          </p:txBody>
        </p:sp>
        <p:sp>
          <p:nvSpPr>
            <p:cNvPr id="24" name="文本框 23"/>
            <p:cNvSpPr txBox="1"/>
            <p:nvPr/>
          </p:nvSpPr>
          <p:spPr>
            <a:xfrm>
              <a:off x="9315702" y="3020733"/>
              <a:ext cx="846707"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105nm</a:t>
              </a:r>
              <a:endParaRPr lang="zh-CN" altLang="en-US" b="1" dirty="0">
                <a:latin typeface="Calibri" panose="020F0502020204030204" pitchFamily="34" charset="0"/>
                <a:cs typeface="Calibri" panose="020F0502020204030204" pitchFamily="34" charset="0"/>
              </a:endParaRPr>
            </a:p>
          </p:txBody>
        </p:sp>
        <p:sp>
          <p:nvSpPr>
            <p:cNvPr id="25" name="文本框 24"/>
            <p:cNvSpPr txBox="1"/>
            <p:nvPr/>
          </p:nvSpPr>
          <p:spPr>
            <a:xfrm>
              <a:off x="9314961" y="1635961"/>
              <a:ext cx="846707"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187nm</a:t>
              </a:r>
              <a:endParaRPr lang="zh-CN" altLang="en-US" b="1" dirty="0">
                <a:latin typeface="Calibri" panose="020F0502020204030204" pitchFamily="34" charset="0"/>
                <a:cs typeface="Calibri" panose="020F0502020204030204" pitchFamily="34" charset="0"/>
              </a:endParaRPr>
            </a:p>
          </p:txBody>
        </p:sp>
        <p:cxnSp>
          <p:nvCxnSpPr>
            <p:cNvPr id="26" name="直接箭头连接符 25"/>
            <p:cNvCxnSpPr>
              <a:stCxn id="25" idx="1"/>
            </p:cNvCxnSpPr>
            <p:nvPr/>
          </p:nvCxnSpPr>
          <p:spPr>
            <a:xfrm flipH="1" flipV="1">
              <a:off x="8935667" y="1819308"/>
              <a:ext cx="379294" cy="131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H="1">
              <a:off x="8935667" y="3205399"/>
              <a:ext cx="400026"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a:stCxn id="23" idx="1"/>
            </p:cNvCxnSpPr>
            <p:nvPr/>
          </p:nvCxnSpPr>
          <p:spPr>
            <a:xfrm flipH="1" flipV="1">
              <a:off x="8936409" y="4907275"/>
              <a:ext cx="353720" cy="362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9307766" y="3618333"/>
              <a:ext cx="907621"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15.5nm</a:t>
              </a:r>
              <a:endParaRPr lang="zh-CN" altLang="en-US" b="1" dirty="0">
                <a:latin typeface="Calibri" panose="020F0502020204030204" pitchFamily="34" charset="0"/>
                <a:cs typeface="Calibri" panose="020F0502020204030204" pitchFamily="34" charset="0"/>
              </a:endParaRPr>
            </a:p>
          </p:txBody>
        </p:sp>
        <p:cxnSp>
          <p:nvCxnSpPr>
            <p:cNvPr id="30" name="直接箭头连接符 29"/>
            <p:cNvCxnSpPr/>
            <p:nvPr/>
          </p:nvCxnSpPr>
          <p:spPr>
            <a:xfrm flipH="1">
              <a:off x="8935667" y="3797122"/>
              <a:ext cx="372840"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9346508" y="2398621"/>
              <a:ext cx="907621" cy="369332"/>
            </a:xfrm>
            <a:prstGeom prst="rect">
              <a:avLst/>
            </a:prstGeom>
            <a:noFill/>
          </p:spPr>
          <p:txBody>
            <a:bodyPr wrap="none" rtlCol="0">
              <a:spAutoFit/>
            </a:bodyPr>
            <a:lstStyle/>
            <a:p>
              <a:r>
                <a:rPr lang="en-US" altLang="zh-CN" b="1" dirty="0">
                  <a:latin typeface="Calibri" panose="020F0502020204030204" pitchFamily="34" charset="0"/>
                  <a:cs typeface="Calibri" panose="020F0502020204030204" pitchFamily="34" charset="0"/>
                </a:rPr>
                <a:t>15.5nm</a:t>
              </a:r>
              <a:endParaRPr lang="zh-CN" altLang="en-US" b="1" dirty="0">
                <a:latin typeface="Calibri" panose="020F0502020204030204" pitchFamily="34" charset="0"/>
                <a:cs typeface="Calibri" panose="020F0502020204030204" pitchFamily="34" charset="0"/>
              </a:endParaRPr>
            </a:p>
          </p:txBody>
        </p:sp>
        <p:cxnSp>
          <p:nvCxnSpPr>
            <p:cNvPr id="32" name="直接箭头连接符 31"/>
            <p:cNvCxnSpPr/>
            <p:nvPr/>
          </p:nvCxnSpPr>
          <p:spPr>
            <a:xfrm flipH="1">
              <a:off x="8942862" y="2614276"/>
              <a:ext cx="372840"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342606" y="317638"/>
            <a:ext cx="8232434"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Structure of LMB drift electrode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14895" y="1558674"/>
            <a:ext cx="3268133" cy="646331"/>
          </a:xfrm>
          <a:prstGeom prst="rect">
            <a:avLst/>
          </a:prstGeom>
          <a:noFill/>
        </p:spPr>
        <p:txBody>
          <a:bodyPr wrap="square" rtlCol="0">
            <a:spAutoFit/>
          </a:bodyPr>
          <a:lstStyle/>
          <a:p>
            <a:r>
              <a:rPr lang="en-US" altLang="zh-CN" dirty="0"/>
              <a:t>Low Material budget Conductive Electrode</a:t>
            </a:r>
            <a:endParaRPr lang="zh-CN" altLang="en-US" dirty="0"/>
          </a:p>
        </p:txBody>
      </p:sp>
      <p:graphicFrame>
        <p:nvGraphicFramePr>
          <p:cNvPr id="3" name="表格 3"/>
          <p:cNvGraphicFramePr>
            <a:graphicFrameLocks noGrp="1"/>
          </p:cNvGraphicFramePr>
          <p:nvPr>
            <p:custDataLst>
              <p:tags r:id="rId1"/>
            </p:custDataLst>
          </p:nvPr>
        </p:nvGraphicFramePr>
        <p:xfrm>
          <a:off x="1103116" y="1889330"/>
          <a:ext cx="9985768" cy="1854200"/>
        </p:xfrm>
        <a:graphic>
          <a:graphicData uri="http://schemas.openxmlformats.org/drawingml/2006/table">
            <a:tbl>
              <a:tblPr firstRow="1" bandRow="1">
                <a:tableStyleId>{5C22544A-7EE6-4342-B048-85BDC9FD1C3A}</a:tableStyleId>
              </a:tblPr>
              <a:tblGrid>
                <a:gridCol w="1669307">
                  <a:extLst>
                    <a:ext uri="{9D8B030D-6E8A-4147-A177-3AD203B41FA5}">
                      <a16:colId xmlns:a16="http://schemas.microsoft.com/office/drawing/2014/main" val="20000"/>
                    </a:ext>
                  </a:extLst>
                </a:gridCol>
                <a:gridCol w="2827016">
                  <a:extLst>
                    <a:ext uri="{9D8B030D-6E8A-4147-A177-3AD203B41FA5}">
                      <a16:colId xmlns:a16="http://schemas.microsoft.com/office/drawing/2014/main" val="20001"/>
                    </a:ext>
                  </a:extLst>
                </a:gridCol>
                <a:gridCol w="2075267">
                  <a:extLst>
                    <a:ext uri="{9D8B030D-6E8A-4147-A177-3AD203B41FA5}">
                      <a16:colId xmlns:a16="http://schemas.microsoft.com/office/drawing/2014/main" val="20002"/>
                    </a:ext>
                  </a:extLst>
                </a:gridCol>
                <a:gridCol w="3414178">
                  <a:extLst>
                    <a:ext uri="{9D8B030D-6E8A-4147-A177-3AD203B41FA5}">
                      <a16:colId xmlns:a16="http://schemas.microsoft.com/office/drawing/2014/main" val="20003"/>
                    </a:ext>
                  </a:extLst>
                </a:gridCol>
              </a:tblGrid>
              <a:tr h="370840">
                <a:tc>
                  <a:txBody>
                    <a:bodyPr/>
                    <a:lstStyle/>
                    <a:p>
                      <a:endParaRPr lang="zh-CN" altLang="en-US" dirty="0"/>
                    </a:p>
                  </a:txBody>
                  <a:tcPr/>
                </a:tc>
                <a:tc>
                  <a:txBody>
                    <a:bodyPr/>
                    <a:lstStyle/>
                    <a:p>
                      <a:r>
                        <a:rPr lang="en-US" altLang="zh-CN" dirty="0"/>
                        <a:t>X0</a:t>
                      </a:r>
                      <a:r>
                        <a:rPr lang="zh-CN" altLang="en-US" dirty="0"/>
                        <a:t>（</a:t>
                      </a:r>
                      <a:r>
                        <a:rPr lang="en-US" altLang="zh-CN" dirty="0"/>
                        <a:t>mm</a:t>
                      </a:r>
                      <a:r>
                        <a:rPr lang="zh-CN" altLang="en-US" dirty="0"/>
                        <a:t>）</a:t>
                      </a:r>
                    </a:p>
                  </a:txBody>
                  <a:tcPr/>
                </a:tc>
                <a:tc>
                  <a:txBody>
                    <a:bodyPr/>
                    <a:lstStyle/>
                    <a:p>
                      <a:r>
                        <a:rPr lang="en-US" altLang="zh-CN" dirty="0"/>
                        <a:t>Thickness</a:t>
                      </a:r>
                      <a:r>
                        <a:rPr lang="zh-CN" altLang="en-US" dirty="0"/>
                        <a:t>（</a:t>
                      </a:r>
                      <a:r>
                        <a:rPr lang="en-US" altLang="zh-CN" dirty="0"/>
                        <a:t>nm</a:t>
                      </a:r>
                      <a:r>
                        <a:rPr lang="zh-CN" altLang="en-US" dirty="0"/>
                        <a:t>）</a:t>
                      </a:r>
                    </a:p>
                  </a:txBody>
                  <a:tcPr/>
                </a:tc>
                <a:tc>
                  <a:txBody>
                    <a:bodyPr/>
                    <a:lstStyle/>
                    <a:p>
                      <a:r>
                        <a:rPr lang="en-US" altLang="zh-CN" dirty="0"/>
                        <a:t>MB</a:t>
                      </a:r>
                      <a:r>
                        <a:rPr lang="zh-CN" altLang="en-US" dirty="0"/>
                        <a:t>（</a:t>
                      </a:r>
                      <a:r>
                        <a:rPr lang="en-US" altLang="zh-CN" dirty="0">
                          <a:solidFill>
                            <a:schemeClr val="bg1"/>
                          </a:solidFill>
                        </a:rPr>
                        <a:t>%</a:t>
                      </a:r>
                      <a:r>
                        <a:rPr lang="en-US" altLang="zh-CN" baseline="0" dirty="0">
                          <a:solidFill>
                            <a:schemeClr val="bg1"/>
                          </a:solidFill>
                        </a:rPr>
                        <a:t>X0</a:t>
                      </a:r>
                      <a:r>
                        <a:rPr lang="zh-CN" altLang="en-US" baseline="0" dirty="0"/>
                        <a:t>）</a:t>
                      </a:r>
                    </a:p>
                  </a:txBody>
                  <a:tcPr/>
                </a:tc>
                <a:extLst>
                  <a:ext uri="{0D108BD9-81ED-4DB2-BD59-A6C34878D82A}">
                    <a16:rowId xmlns:a16="http://schemas.microsoft.com/office/drawing/2014/main" val="10000"/>
                  </a:ext>
                </a:extLst>
              </a:tr>
              <a:tr h="370840">
                <a:tc>
                  <a:txBody>
                    <a:bodyPr/>
                    <a:lstStyle/>
                    <a:p>
                      <a:r>
                        <a:rPr lang="en-US" altLang="zh-CN" dirty="0"/>
                        <a:t>C</a:t>
                      </a:r>
                      <a:endParaRPr lang="zh-CN" altLang="en-US" dirty="0"/>
                    </a:p>
                  </a:txBody>
                  <a:tcPr/>
                </a:tc>
                <a:tc>
                  <a:txBody>
                    <a:bodyPr/>
                    <a:lstStyle/>
                    <a:p>
                      <a:r>
                        <a:rPr lang="en-US" altLang="zh-CN" dirty="0"/>
                        <a:t>188.4</a:t>
                      </a:r>
                      <a:endParaRPr lang="zh-CN" altLang="en-US" dirty="0"/>
                    </a:p>
                  </a:txBody>
                  <a:tcPr/>
                </a:tc>
                <a:tc>
                  <a:txBody>
                    <a:bodyPr/>
                    <a:lstStyle/>
                    <a:p>
                      <a:r>
                        <a:rPr lang="en-US" altLang="zh-CN" dirty="0"/>
                        <a:t>193.3</a:t>
                      </a:r>
                      <a:endParaRPr lang="zh-CN" altLang="en-US" dirty="0"/>
                    </a:p>
                  </a:txBody>
                  <a:tcPr/>
                </a:tc>
                <a:tc>
                  <a:txBody>
                    <a:bodyPr/>
                    <a:lstStyle/>
                    <a:p>
                      <a:r>
                        <a:rPr lang="en-US" altLang="zh-CN" dirty="0"/>
                        <a:t>0.0001026</a:t>
                      </a:r>
                      <a:endParaRPr lang="zh-CN" altLang="en-US" dirty="0"/>
                    </a:p>
                  </a:txBody>
                  <a:tcPr/>
                </a:tc>
                <a:extLst>
                  <a:ext uri="{0D108BD9-81ED-4DB2-BD59-A6C34878D82A}">
                    <a16:rowId xmlns:a16="http://schemas.microsoft.com/office/drawing/2014/main" val="10001"/>
                  </a:ext>
                </a:extLst>
              </a:tr>
              <a:tr h="370840">
                <a:tc>
                  <a:txBody>
                    <a:bodyPr/>
                    <a:lstStyle/>
                    <a:p>
                      <a:r>
                        <a:rPr lang="en-US" altLang="zh-CN" dirty="0">
                          <a:solidFill>
                            <a:srgbClr val="FF0000"/>
                          </a:solidFill>
                        </a:rPr>
                        <a:t>Cu</a:t>
                      </a:r>
                      <a:endParaRPr lang="zh-CN" altLang="en-US" dirty="0">
                        <a:solidFill>
                          <a:srgbClr val="FF0000"/>
                        </a:solidFill>
                      </a:endParaRPr>
                    </a:p>
                  </a:txBody>
                  <a:tcPr/>
                </a:tc>
                <a:tc>
                  <a:txBody>
                    <a:bodyPr/>
                    <a:lstStyle/>
                    <a:p>
                      <a:r>
                        <a:rPr lang="en-US" altLang="zh-CN" dirty="0"/>
                        <a:t>14.3</a:t>
                      </a:r>
                      <a:endParaRPr lang="zh-CN" altLang="en-US" dirty="0"/>
                    </a:p>
                  </a:txBody>
                  <a:tcPr/>
                </a:tc>
                <a:tc>
                  <a:txBody>
                    <a:bodyPr/>
                    <a:lstStyle/>
                    <a:p>
                      <a:r>
                        <a:rPr lang="en-US" altLang="zh-CN" dirty="0"/>
                        <a:t>115.3</a:t>
                      </a:r>
                      <a:endParaRPr lang="zh-CN" altLang="en-US" dirty="0"/>
                    </a:p>
                  </a:txBody>
                  <a:tcPr/>
                </a:tc>
                <a:tc>
                  <a:txBody>
                    <a:bodyPr/>
                    <a:lstStyle/>
                    <a:p>
                      <a:r>
                        <a:rPr lang="en-US" altLang="zh-CN" dirty="0"/>
                        <a:t>0.000862</a:t>
                      </a:r>
                      <a:endParaRPr lang="zh-CN" altLang="en-US" dirty="0"/>
                    </a:p>
                  </a:txBody>
                  <a:tcPr/>
                </a:tc>
                <a:extLst>
                  <a:ext uri="{0D108BD9-81ED-4DB2-BD59-A6C34878D82A}">
                    <a16:rowId xmlns:a16="http://schemas.microsoft.com/office/drawing/2014/main" val="10002"/>
                  </a:ext>
                </a:extLst>
              </a:tr>
              <a:tr h="370840">
                <a:tc>
                  <a:txBody>
                    <a:bodyPr/>
                    <a:lstStyle/>
                    <a:p>
                      <a:r>
                        <a:rPr lang="en-US" altLang="zh-CN" dirty="0"/>
                        <a:t>Cr</a:t>
                      </a:r>
                      <a:endParaRPr lang="zh-CN" altLang="en-US" dirty="0"/>
                    </a:p>
                  </a:txBody>
                  <a:tcPr/>
                </a:tc>
                <a:tc>
                  <a:txBody>
                    <a:bodyPr/>
                    <a:lstStyle/>
                    <a:p>
                      <a:r>
                        <a:rPr lang="en-US" altLang="zh-CN" dirty="0"/>
                        <a:t>20.7</a:t>
                      </a:r>
                      <a:endParaRPr lang="zh-CN" altLang="en-US" dirty="0"/>
                    </a:p>
                  </a:txBody>
                  <a:tcPr/>
                </a:tc>
                <a:tc>
                  <a:txBody>
                    <a:bodyPr/>
                    <a:lstStyle/>
                    <a:p>
                      <a:r>
                        <a:rPr lang="en-US" altLang="zh-CN" dirty="0"/>
                        <a:t>41.3</a:t>
                      </a:r>
                      <a:endParaRPr lang="zh-CN" altLang="en-US" dirty="0"/>
                    </a:p>
                  </a:txBody>
                  <a:tcPr/>
                </a:tc>
                <a:tc>
                  <a:txBody>
                    <a:bodyPr/>
                    <a:lstStyle/>
                    <a:p>
                      <a:r>
                        <a:rPr lang="en-US" altLang="zh-CN" dirty="0"/>
                        <a:t>0.0001995</a:t>
                      </a:r>
                      <a:endParaRPr lang="zh-CN" altLang="en-US" dirty="0"/>
                    </a:p>
                  </a:txBody>
                  <a:tcPr/>
                </a:tc>
                <a:extLst>
                  <a:ext uri="{0D108BD9-81ED-4DB2-BD59-A6C34878D82A}">
                    <a16:rowId xmlns:a16="http://schemas.microsoft.com/office/drawing/2014/main" val="10003"/>
                  </a:ext>
                </a:extLst>
              </a:tr>
              <a:tr h="370840">
                <a:tc>
                  <a:txBody>
                    <a:bodyPr/>
                    <a:lstStyle/>
                    <a:p>
                      <a:r>
                        <a:rPr lang="en-US" altLang="zh-CN" dirty="0"/>
                        <a:t>Total MB</a:t>
                      </a:r>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r>
                        <a:rPr lang="en-US" altLang="zh-CN" dirty="0"/>
                        <a:t>0.0011641</a:t>
                      </a:r>
                      <a:endParaRPr lang="zh-CN" altLang="en-US" dirty="0"/>
                    </a:p>
                  </a:txBody>
                  <a:tcPr/>
                </a:tc>
                <a:extLst>
                  <a:ext uri="{0D108BD9-81ED-4DB2-BD59-A6C34878D82A}">
                    <a16:rowId xmlns:a16="http://schemas.microsoft.com/office/drawing/2014/main" val="10004"/>
                  </a:ext>
                </a:extLst>
              </a:tr>
            </a:tbl>
          </a:graphicData>
        </a:graphic>
      </p:graphicFrame>
      <p:graphicFrame>
        <p:nvGraphicFramePr>
          <p:cNvPr id="7" name="表格 3"/>
          <p:cNvGraphicFramePr>
            <a:graphicFrameLocks noGrp="1"/>
          </p:cNvGraphicFramePr>
          <p:nvPr/>
        </p:nvGraphicFramePr>
        <p:xfrm>
          <a:off x="1103116" y="4168454"/>
          <a:ext cx="9985768" cy="1483360"/>
        </p:xfrm>
        <a:graphic>
          <a:graphicData uri="http://schemas.openxmlformats.org/drawingml/2006/table">
            <a:tbl>
              <a:tblPr firstRow="1" bandRow="1">
                <a:tableStyleId>{5C22544A-7EE6-4342-B048-85BDC9FD1C3A}</a:tableStyleId>
              </a:tblPr>
              <a:tblGrid>
                <a:gridCol w="1669307">
                  <a:extLst>
                    <a:ext uri="{9D8B030D-6E8A-4147-A177-3AD203B41FA5}">
                      <a16:colId xmlns:a16="http://schemas.microsoft.com/office/drawing/2014/main" val="20000"/>
                    </a:ext>
                  </a:extLst>
                </a:gridCol>
                <a:gridCol w="2827016">
                  <a:extLst>
                    <a:ext uri="{9D8B030D-6E8A-4147-A177-3AD203B41FA5}">
                      <a16:colId xmlns:a16="http://schemas.microsoft.com/office/drawing/2014/main" val="20001"/>
                    </a:ext>
                  </a:extLst>
                </a:gridCol>
                <a:gridCol w="2075267">
                  <a:extLst>
                    <a:ext uri="{9D8B030D-6E8A-4147-A177-3AD203B41FA5}">
                      <a16:colId xmlns:a16="http://schemas.microsoft.com/office/drawing/2014/main" val="20002"/>
                    </a:ext>
                  </a:extLst>
                </a:gridCol>
                <a:gridCol w="3414178">
                  <a:extLst>
                    <a:ext uri="{9D8B030D-6E8A-4147-A177-3AD203B41FA5}">
                      <a16:colId xmlns:a16="http://schemas.microsoft.com/office/drawing/2014/main" val="20003"/>
                    </a:ext>
                  </a:extLst>
                </a:gridCol>
              </a:tblGrid>
              <a:tr h="370840">
                <a:tc>
                  <a:txBody>
                    <a:bodyPr/>
                    <a:lstStyle/>
                    <a:p>
                      <a:endParaRPr lang="zh-CN" altLang="en-US" dirty="0"/>
                    </a:p>
                  </a:txBody>
                  <a:tcPr/>
                </a:tc>
                <a:tc>
                  <a:txBody>
                    <a:bodyPr/>
                    <a:lstStyle/>
                    <a:p>
                      <a:r>
                        <a:rPr lang="en-US" altLang="zh-CN" dirty="0"/>
                        <a:t>X0</a:t>
                      </a:r>
                      <a:r>
                        <a:rPr lang="zh-CN" altLang="en-US" dirty="0"/>
                        <a:t>（</a:t>
                      </a:r>
                      <a:r>
                        <a:rPr lang="en-US" altLang="zh-CN" dirty="0"/>
                        <a:t>mm</a:t>
                      </a:r>
                      <a:r>
                        <a:rPr lang="zh-CN" altLang="en-US" dirty="0"/>
                        <a:t>）</a:t>
                      </a:r>
                    </a:p>
                  </a:txBody>
                  <a:tcPr/>
                </a:tc>
                <a:tc>
                  <a:txBody>
                    <a:bodyPr/>
                    <a:lstStyle/>
                    <a:p>
                      <a:r>
                        <a:rPr lang="en-US" altLang="zh-CN" dirty="0"/>
                        <a:t>Thickness</a:t>
                      </a:r>
                      <a:r>
                        <a:rPr lang="zh-CN" altLang="en-US" dirty="0"/>
                        <a:t>（</a:t>
                      </a:r>
                      <a:r>
                        <a:rPr lang="en-US" altLang="zh-CN" dirty="0"/>
                        <a:t>nm</a:t>
                      </a:r>
                      <a:r>
                        <a:rPr lang="zh-CN" altLang="en-US" dirty="0"/>
                        <a:t>）</a:t>
                      </a:r>
                    </a:p>
                  </a:txBody>
                  <a:tcPr/>
                </a:tc>
                <a:tc>
                  <a:txBody>
                    <a:bodyPr/>
                    <a:lstStyle/>
                    <a:p>
                      <a:r>
                        <a:rPr lang="en-US" altLang="zh-CN" dirty="0"/>
                        <a:t>MB</a:t>
                      </a:r>
                      <a:r>
                        <a:rPr lang="zh-CN" altLang="en-US" dirty="0"/>
                        <a:t>（</a:t>
                      </a:r>
                      <a:r>
                        <a:rPr lang="en-US" altLang="zh-CN" dirty="0">
                          <a:solidFill>
                            <a:schemeClr val="bg1"/>
                          </a:solidFill>
                        </a:rPr>
                        <a:t>%</a:t>
                      </a:r>
                      <a:r>
                        <a:rPr lang="en-US" altLang="zh-CN" baseline="0" dirty="0">
                          <a:solidFill>
                            <a:schemeClr val="bg1"/>
                          </a:solidFill>
                        </a:rPr>
                        <a:t>X0</a:t>
                      </a:r>
                      <a:r>
                        <a:rPr lang="zh-CN" altLang="en-US" baseline="0" dirty="0"/>
                        <a:t>）</a:t>
                      </a:r>
                    </a:p>
                  </a:txBody>
                  <a:tcPr/>
                </a:tc>
                <a:extLst>
                  <a:ext uri="{0D108BD9-81ED-4DB2-BD59-A6C34878D82A}">
                    <a16:rowId xmlns:a16="http://schemas.microsoft.com/office/drawing/2014/main" val="10000"/>
                  </a:ext>
                </a:extLst>
              </a:tr>
              <a:tr h="370840">
                <a:tc>
                  <a:txBody>
                    <a:bodyPr/>
                    <a:lstStyle/>
                    <a:p>
                      <a:r>
                        <a:rPr lang="en-US" altLang="zh-CN" dirty="0">
                          <a:solidFill>
                            <a:srgbClr val="FF0000"/>
                          </a:solidFill>
                        </a:rPr>
                        <a:t>Cu</a:t>
                      </a:r>
                      <a:endParaRPr lang="zh-CN" altLang="en-US" dirty="0">
                        <a:solidFill>
                          <a:srgbClr val="FF0000"/>
                        </a:solidFill>
                      </a:endParaRPr>
                    </a:p>
                  </a:txBody>
                  <a:tcPr/>
                </a:tc>
                <a:tc>
                  <a:txBody>
                    <a:bodyPr/>
                    <a:lstStyle/>
                    <a:p>
                      <a:r>
                        <a:rPr lang="en-US" altLang="zh-CN" dirty="0"/>
                        <a:t>14.3</a:t>
                      </a:r>
                      <a:endParaRPr lang="zh-CN" altLang="en-US" dirty="0"/>
                    </a:p>
                  </a:txBody>
                  <a:tcPr/>
                </a:tc>
                <a:tc>
                  <a:txBody>
                    <a:bodyPr/>
                    <a:lstStyle/>
                    <a:p>
                      <a:r>
                        <a:rPr lang="en-US" altLang="zh-CN" dirty="0"/>
                        <a:t>5000</a:t>
                      </a:r>
                      <a:endParaRPr lang="zh-CN" altLang="en-US" dirty="0"/>
                    </a:p>
                  </a:txBody>
                  <a:tcPr/>
                </a:tc>
                <a:tc>
                  <a:txBody>
                    <a:bodyPr/>
                    <a:lstStyle/>
                    <a:p>
                      <a:r>
                        <a:rPr lang="en-US" altLang="zh-CN" dirty="0"/>
                        <a:t>0.0349</a:t>
                      </a:r>
                      <a:endParaRPr lang="zh-CN" altLang="en-US" dirty="0"/>
                    </a:p>
                  </a:txBody>
                  <a:tcPr/>
                </a:tc>
                <a:extLst>
                  <a:ext uri="{0D108BD9-81ED-4DB2-BD59-A6C34878D82A}">
                    <a16:rowId xmlns:a16="http://schemas.microsoft.com/office/drawing/2014/main" val="10001"/>
                  </a:ext>
                </a:extLst>
              </a:tr>
              <a:tr h="370840">
                <a:tc>
                  <a:txBody>
                    <a:bodyPr/>
                    <a:lstStyle/>
                    <a:p>
                      <a:r>
                        <a:rPr lang="en-US" altLang="zh-CN" dirty="0"/>
                        <a:t>Cr</a:t>
                      </a:r>
                      <a:endParaRPr lang="zh-CN" altLang="en-US" dirty="0"/>
                    </a:p>
                  </a:txBody>
                  <a:tcPr/>
                </a:tc>
                <a:tc>
                  <a:txBody>
                    <a:bodyPr/>
                    <a:lstStyle/>
                    <a:p>
                      <a:r>
                        <a:rPr lang="en-US" altLang="zh-CN" dirty="0"/>
                        <a:t>20.7</a:t>
                      </a:r>
                      <a:endParaRPr lang="zh-CN" altLang="en-US" dirty="0"/>
                    </a:p>
                  </a:txBody>
                  <a:tcPr/>
                </a:tc>
                <a:tc>
                  <a:txBody>
                    <a:bodyPr/>
                    <a:lstStyle/>
                    <a:p>
                      <a:r>
                        <a:rPr lang="en-US" altLang="zh-CN" dirty="0"/>
                        <a:t>10</a:t>
                      </a:r>
                      <a:endParaRPr lang="zh-CN" altLang="en-US" dirty="0"/>
                    </a:p>
                  </a:txBody>
                  <a:tcPr/>
                </a:tc>
                <a:tc>
                  <a:txBody>
                    <a:bodyPr/>
                    <a:lstStyle/>
                    <a:p>
                      <a:r>
                        <a:rPr lang="en-US" altLang="zh-CN" dirty="0"/>
                        <a:t>0.000048</a:t>
                      </a:r>
                      <a:endParaRPr lang="zh-CN" altLang="en-US" dirty="0"/>
                    </a:p>
                  </a:txBody>
                  <a:tcPr/>
                </a:tc>
                <a:extLst>
                  <a:ext uri="{0D108BD9-81ED-4DB2-BD59-A6C34878D82A}">
                    <a16:rowId xmlns:a16="http://schemas.microsoft.com/office/drawing/2014/main" val="10002"/>
                  </a:ext>
                </a:extLst>
              </a:tr>
              <a:tr h="370840">
                <a:tc>
                  <a:txBody>
                    <a:bodyPr/>
                    <a:lstStyle/>
                    <a:p>
                      <a:r>
                        <a:rPr lang="en-US" altLang="zh-CN" dirty="0"/>
                        <a:t>Total MB</a:t>
                      </a:r>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r>
                        <a:rPr lang="en-US" altLang="zh-CN" dirty="0"/>
                        <a:t>0.034948</a:t>
                      </a:r>
                      <a:endParaRPr lang="zh-CN" altLang="en-US" dirty="0"/>
                    </a:p>
                  </a:txBody>
                  <a:tcPr/>
                </a:tc>
                <a:extLst>
                  <a:ext uri="{0D108BD9-81ED-4DB2-BD59-A6C34878D82A}">
                    <a16:rowId xmlns:a16="http://schemas.microsoft.com/office/drawing/2014/main" val="10003"/>
                  </a:ext>
                </a:extLst>
              </a:tr>
            </a:tbl>
          </a:graphicData>
        </a:graphic>
      </p:graphicFrame>
      <p:sp>
        <p:nvSpPr>
          <p:cNvPr id="8" name="文本框 7"/>
          <p:cNvSpPr txBox="1"/>
          <p:nvPr/>
        </p:nvSpPr>
        <p:spPr>
          <a:xfrm>
            <a:off x="5456408" y="3771326"/>
            <a:ext cx="910140" cy="369332"/>
          </a:xfrm>
          <a:prstGeom prst="rect">
            <a:avLst/>
          </a:prstGeom>
          <a:noFill/>
        </p:spPr>
        <p:txBody>
          <a:bodyPr wrap="square" rtlCol="0">
            <a:spAutoFit/>
          </a:bodyPr>
          <a:lstStyle/>
          <a:p>
            <a:r>
              <a:rPr lang="en-US" altLang="zh-CN" dirty="0"/>
              <a:t>APICAL</a:t>
            </a:r>
            <a:endParaRPr lang="zh-CN" altLang="en-US" dirty="0"/>
          </a:p>
        </p:txBody>
      </p:sp>
      <p:sp>
        <p:nvSpPr>
          <p:cNvPr id="9" name="文本框 8"/>
          <p:cNvSpPr txBox="1"/>
          <p:nvPr/>
        </p:nvSpPr>
        <p:spPr>
          <a:xfrm>
            <a:off x="3090332" y="5850467"/>
            <a:ext cx="6552432" cy="369332"/>
          </a:xfrm>
          <a:prstGeom prst="rect">
            <a:avLst/>
          </a:prstGeom>
          <a:noFill/>
        </p:spPr>
        <p:txBody>
          <a:bodyPr wrap="square" rtlCol="0">
            <a:spAutoFit/>
          </a:bodyPr>
          <a:lstStyle/>
          <a:p>
            <a:r>
              <a:rPr lang="en-US" altLang="zh-CN" dirty="0"/>
              <a:t>The material budget has been reduced to </a:t>
            </a:r>
            <a:r>
              <a:rPr lang="en-US" altLang="zh-CN" dirty="0">
                <a:solidFill>
                  <a:srgbClr val="FF0000"/>
                </a:solidFill>
              </a:rPr>
              <a:t>3.33% </a:t>
            </a:r>
            <a:r>
              <a:rPr lang="en-US" altLang="zh-CN" dirty="0"/>
              <a:t>of APICAL</a:t>
            </a:r>
            <a:endParaRPr lang="zh-CN" altLang="en-US" b="1" dirty="0">
              <a:solidFill>
                <a:srgbClr val="C00000"/>
              </a:solidFill>
              <a:effectLst>
                <a:outerShdw blurRad="38100" dist="38100" dir="2700000" algn="tl">
                  <a:srgbClr val="000000">
                    <a:alpha val="43137"/>
                  </a:srgbClr>
                </a:outerShdw>
              </a:effectLst>
            </a:endParaRPr>
          </a:p>
        </p:txBody>
      </p:sp>
      <p:sp>
        <p:nvSpPr>
          <p:cNvPr id="4" name="文本框 3"/>
          <p:cNvSpPr txBox="1"/>
          <p:nvPr/>
        </p:nvSpPr>
        <p:spPr>
          <a:xfrm>
            <a:off x="290640" y="253480"/>
            <a:ext cx="10393925" cy="769441"/>
          </a:xfrm>
          <a:prstGeom prst="rect">
            <a:avLst/>
          </a:prstGeom>
          <a:noFill/>
        </p:spPr>
        <p:txBody>
          <a:bodyPr wrap="square" rtlCol="0">
            <a:spAutoFit/>
          </a:bodyPr>
          <a:lstStyle/>
          <a:p>
            <a:pPr algn="l"/>
            <a:r>
              <a:rPr lang="en-US" altLang="zh-CN" sz="4400" b="1" dirty="0">
                <a:solidFill>
                  <a:srgbClr val="2A2B2E"/>
                </a:solidFill>
                <a:cs typeface="+mn-lt"/>
              </a:rPr>
              <a:t>C</a:t>
            </a:r>
            <a:r>
              <a:rPr lang="en-US" altLang="zh-CN" sz="4400" b="1" i="0" dirty="0">
                <a:solidFill>
                  <a:srgbClr val="2A2B2E"/>
                </a:solidFill>
                <a:effectLst/>
                <a:cs typeface="+mn-lt"/>
              </a:rPr>
              <a:t>omparison of the material budget of metal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946155" y="3429000"/>
            <a:ext cx="10757647"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R&amp;D</a:t>
            </a:r>
            <a:r>
              <a:rPr lang="en-US" altLang="zh-CN" sz="4400" b="1" dirty="0">
                <a:solidFill>
                  <a:srgbClr val="00B0F0"/>
                </a:solidFill>
                <a:effectLst>
                  <a:outerShdw blurRad="38100" dist="38100" dir="2700000" algn="tl">
                    <a:srgbClr val="000000">
                      <a:alpha val="43137"/>
                    </a:srgbClr>
                  </a:outerShdw>
                </a:effectLst>
              </a:rPr>
              <a:t> </a:t>
            </a:r>
            <a:r>
              <a:rPr lang="en-US" altLang="zh-CN" sz="4400" b="1" dirty="0">
                <a:effectLst>
                  <a:outerShdw blurRad="38100" dist="38100" dir="2700000" algn="tl">
                    <a:srgbClr val="000000">
                      <a:alpha val="43137"/>
                    </a:srgbClr>
                  </a:outerShdw>
                </a:effectLst>
              </a:rPr>
              <a:t>of LMB V-strip readout electrode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a:srcRect l="5578" t="3137" r="19851" b="3245"/>
          <a:stretch>
            <a:fillRect/>
          </a:stretch>
        </p:blipFill>
        <p:spPr>
          <a:xfrm>
            <a:off x="3849681" y="1588206"/>
            <a:ext cx="2095043" cy="4039341"/>
          </a:xfrm>
          <a:prstGeom prst="rect">
            <a:avLst/>
          </a:prstGeom>
        </p:spPr>
      </p:pic>
      <p:pic>
        <p:nvPicPr>
          <p:cNvPr id="20" name="图片 19"/>
          <p:cNvPicPr>
            <a:picLocks noChangeAspect="1"/>
          </p:cNvPicPr>
          <p:nvPr/>
        </p:nvPicPr>
        <p:blipFill rotWithShape="1">
          <a:blip r:embed="rId4" cstate="hqprint"/>
          <a:srcRect/>
          <a:stretch>
            <a:fillRect/>
          </a:stretch>
        </p:blipFill>
        <p:spPr>
          <a:xfrm>
            <a:off x="411793" y="1770781"/>
            <a:ext cx="3428903" cy="2632016"/>
          </a:xfrm>
          <a:prstGeom prst="rect">
            <a:avLst/>
          </a:prstGeom>
        </p:spPr>
      </p:pic>
      <p:sp>
        <p:nvSpPr>
          <p:cNvPr id="17" name="文本框 16"/>
          <p:cNvSpPr txBox="1"/>
          <p:nvPr/>
        </p:nvSpPr>
        <p:spPr>
          <a:xfrm>
            <a:off x="9324856" y="4165169"/>
            <a:ext cx="2108301" cy="646331"/>
          </a:xfrm>
          <a:prstGeom prst="rect">
            <a:avLst/>
          </a:prstGeom>
          <a:noFill/>
        </p:spPr>
        <p:txBody>
          <a:bodyPr wrap="square" rtlCol="0">
            <a:spAutoFit/>
          </a:bodyPr>
          <a:lstStyle/>
          <a:p>
            <a:r>
              <a:rPr lang="en-US" altLang="zh-CN" dirty="0"/>
              <a:t>Low material budget electrode</a:t>
            </a:r>
            <a:endParaRPr lang="zh-CN" altLang="en-US" dirty="0"/>
          </a:p>
        </p:txBody>
      </p:sp>
      <p:pic>
        <p:nvPicPr>
          <p:cNvPr id="7" name="图片 6"/>
          <p:cNvPicPr>
            <a:picLocks noChangeAspect="1"/>
          </p:cNvPicPr>
          <p:nvPr/>
        </p:nvPicPr>
        <p:blipFill rotWithShape="1">
          <a:blip r:embed="rId5" cstate="hqprint"/>
          <a:srcRect r="-1821"/>
          <a:stretch>
            <a:fillRect/>
          </a:stretch>
        </p:blipFill>
        <p:spPr>
          <a:xfrm>
            <a:off x="6269055" y="4223064"/>
            <a:ext cx="5164102" cy="1658611"/>
          </a:xfrm>
          <a:prstGeom prst="rect">
            <a:avLst/>
          </a:prstGeom>
          <a:ln w="41275">
            <a:solidFill>
              <a:srgbClr val="00B0F0"/>
            </a:solidFill>
          </a:ln>
          <a:effectLst>
            <a:outerShdw blurRad="292100" dist="139700" dir="2700000" algn="tl" rotWithShape="0">
              <a:srgbClr val="333333">
                <a:alpha val="65000"/>
              </a:srgbClr>
            </a:outerShdw>
          </a:effectLst>
        </p:spPr>
      </p:pic>
      <p:sp>
        <p:nvSpPr>
          <p:cNvPr id="10" name="矩形: 圆角 9"/>
          <p:cNvSpPr/>
          <p:nvPr/>
        </p:nvSpPr>
        <p:spPr>
          <a:xfrm>
            <a:off x="4819486" y="3386131"/>
            <a:ext cx="275166" cy="226484"/>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箭头连接符 11"/>
          <p:cNvCxnSpPr/>
          <p:nvPr/>
        </p:nvCxnSpPr>
        <p:spPr>
          <a:xfrm>
            <a:off x="5199148" y="3567409"/>
            <a:ext cx="2033257" cy="479138"/>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1291662" y="3895075"/>
            <a:ext cx="2503404" cy="2443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6269055" y="4156336"/>
            <a:ext cx="2548165" cy="368300"/>
          </a:xfrm>
          <a:prstGeom prst="rect">
            <a:avLst/>
          </a:prstGeom>
          <a:noFill/>
        </p:spPr>
        <p:txBody>
          <a:bodyPr wrap="square" rtlCol="0">
            <a:spAutoFit/>
          </a:bodyPr>
          <a:lstStyle/>
          <a:p>
            <a:r>
              <a:rPr lang="en-US" altLang="zh-CN" b="0" i="0" dirty="0">
                <a:solidFill>
                  <a:srgbClr val="2A2B2E"/>
                </a:solidFill>
                <a:effectLst/>
                <a:cs typeface="+mn-lt"/>
              </a:rPr>
              <a:t>External metal electrode</a:t>
            </a:r>
          </a:p>
        </p:txBody>
      </p:sp>
      <p:sp>
        <p:nvSpPr>
          <p:cNvPr id="19" name="文本框 18"/>
          <p:cNvSpPr txBox="1"/>
          <p:nvPr/>
        </p:nvSpPr>
        <p:spPr>
          <a:xfrm>
            <a:off x="262145" y="127143"/>
            <a:ext cx="10627527"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Solution of LMB V-strip readout electrode</a:t>
            </a:r>
          </a:p>
        </p:txBody>
      </p:sp>
      <p:sp>
        <p:nvSpPr>
          <p:cNvPr id="4" name="矩形: 圆角 3"/>
          <p:cNvSpPr/>
          <p:nvPr/>
        </p:nvSpPr>
        <p:spPr>
          <a:xfrm>
            <a:off x="4544320" y="2344749"/>
            <a:ext cx="275166" cy="226484"/>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箭头连接符 4"/>
          <p:cNvCxnSpPr/>
          <p:nvPr/>
        </p:nvCxnSpPr>
        <p:spPr>
          <a:xfrm flipV="1">
            <a:off x="4819486" y="2358790"/>
            <a:ext cx="1653938" cy="77554"/>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6" cstate="hqprint"/>
          <a:stretch>
            <a:fillRect/>
          </a:stretch>
        </p:blipFill>
        <p:spPr>
          <a:xfrm>
            <a:off x="6584401" y="1732281"/>
            <a:ext cx="2352346" cy="2012447"/>
          </a:xfrm>
          <a:prstGeom prst="rect">
            <a:avLst/>
          </a:prstGeom>
        </p:spPr>
      </p:pic>
      <p:pic>
        <p:nvPicPr>
          <p:cNvPr id="14" name="图片 13"/>
          <p:cNvPicPr>
            <a:picLocks noChangeAspect="1"/>
          </p:cNvPicPr>
          <p:nvPr/>
        </p:nvPicPr>
        <p:blipFill>
          <a:blip r:embed="rId7" cstate="hqprint"/>
          <a:stretch>
            <a:fillRect/>
          </a:stretch>
        </p:blipFill>
        <p:spPr>
          <a:xfrm>
            <a:off x="9106010" y="1732281"/>
            <a:ext cx="2232043" cy="2012446"/>
          </a:xfrm>
          <a:prstGeom prst="rect">
            <a:avLst/>
          </a:prstGeom>
        </p:spPr>
      </p:pic>
      <p:sp>
        <p:nvSpPr>
          <p:cNvPr id="2" name="文本框 1"/>
          <p:cNvSpPr txBox="1"/>
          <p:nvPr/>
        </p:nvSpPr>
        <p:spPr>
          <a:xfrm>
            <a:off x="796034" y="5848261"/>
            <a:ext cx="9559747" cy="645160"/>
          </a:xfrm>
          <a:prstGeom prst="rect">
            <a:avLst/>
          </a:prstGeom>
          <a:noFill/>
        </p:spPr>
        <p:txBody>
          <a:bodyPr wrap="square" rtlCol="0">
            <a:spAutoFit/>
          </a:bodyPr>
          <a:lstStyle/>
          <a:p>
            <a:pPr marL="285750" indent="-285750">
              <a:buFont typeface="Wingdings" panose="05000000000000000000" pitchFamily="2" charset="2"/>
              <a:buChar char="Ø"/>
            </a:pPr>
            <a:r>
              <a:rPr lang="en-US" altLang="zh-CN" dirty="0"/>
              <a:t>Lift-off method is chosen for LMB strip production </a:t>
            </a:r>
          </a:p>
          <a:p>
            <a:pPr marL="285750" indent="-285750">
              <a:buFont typeface="Wingdings" panose="05000000000000000000" pitchFamily="2" charset="2"/>
              <a:buChar char="Ø"/>
            </a:pPr>
            <a:r>
              <a:rPr lang="en-US" altLang="zh-CN" dirty="0">
                <a:solidFill>
                  <a:srgbClr val="2A2B2E"/>
                </a:solidFill>
                <a:cs typeface="+mn-lt"/>
              </a:rPr>
              <a:t>The adhesion between the conductive layer and the </a:t>
            </a:r>
            <a:r>
              <a:rPr lang="en-US" altLang="zh-CN" dirty="0">
                <a:cs typeface="+mn-lt"/>
              </a:rPr>
              <a:t>PCB</a:t>
            </a:r>
            <a:r>
              <a:rPr lang="en-US" altLang="zh-CN" dirty="0">
                <a:solidFill>
                  <a:srgbClr val="00B0F0"/>
                </a:solidFill>
                <a:cs typeface="+mn-lt"/>
              </a:rPr>
              <a:t> </a:t>
            </a:r>
            <a:r>
              <a:rPr lang="en-US" altLang="zh-CN" dirty="0">
                <a:solidFill>
                  <a:srgbClr val="2A2B2E"/>
                </a:solidFill>
                <a:cs typeface="+mn-lt"/>
              </a:rPr>
              <a:t>metal(Cu/Au) needs to be considered</a:t>
            </a:r>
            <a:endParaRPr lang="en-US" altLang="zh-CN" dirty="0">
              <a:cs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hqprint"/>
          <a:stretch>
            <a:fillRect/>
          </a:stretch>
        </p:blipFill>
        <p:spPr>
          <a:xfrm rot="16200000">
            <a:off x="8450875" y="3663524"/>
            <a:ext cx="2565593" cy="3497665"/>
          </a:xfrm>
          <a:prstGeom prst="rect">
            <a:avLst/>
          </a:prstGeom>
        </p:spPr>
      </p:pic>
      <p:grpSp>
        <p:nvGrpSpPr>
          <p:cNvPr id="8" name="组合 7"/>
          <p:cNvGrpSpPr/>
          <p:nvPr/>
        </p:nvGrpSpPr>
        <p:grpSpPr>
          <a:xfrm>
            <a:off x="4297065" y="1512976"/>
            <a:ext cx="3598594" cy="2700000"/>
            <a:chOff x="5214260" y="3949121"/>
            <a:chExt cx="3598594" cy="2700000"/>
          </a:xfrm>
        </p:grpSpPr>
        <p:pic>
          <p:nvPicPr>
            <p:cNvPr id="9" name="图片 8"/>
            <p:cNvPicPr>
              <a:picLocks noChangeAspect="1"/>
            </p:cNvPicPr>
            <p:nvPr/>
          </p:nvPicPr>
          <p:blipFill>
            <a:blip r:embed="rId4" cstate="hqprint"/>
            <a:stretch>
              <a:fillRect/>
            </a:stretch>
          </p:blipFill>
          <p:spPr>
            <a:xfrm>
              <a:off x="5214260" y="3949121"/>
              <a:ext cx="3598594" cy="2700000"/>
            </a:xfrm>
            <a:prstGeom prst="rect">
              <a:avLst/>
            </a:prstGeom>
          </p:spPr>
        </p:pic>
        <p:sp>
          <p:nvSpPr>
            <p:cNvPr id="10" name="文本框 9"/>
            <p:cNvSpPr txBox="1"/>
            <p:nvPr/>
          </p:nvSpPr>
          <p:spPr>
            <a:xfrm>
              <a:off x="6101834" y="4317054"/>
              <a:ext cx="719668" cy="369332"/>
            </a:xfrm>
            <a:prstGeom prst="rect">
              <a:avLst/>
            </a:prstGeom>
            <a:noFill/>
          </p:spPr>
          <p:txBody>
            <a:bodyPr wrap="square" rtlCol="0">
              <a:spAutoFit/>
            </a:bodyPr>
            <a:lstStyle/>
            <a:p>
              <a:r>
                <a:rPr lang="en-US" altLang="zh-CN" b="1" dirty="0">
                  <a:effectLst>
                    <a:outerShdw blurRad="38100" dist="38100" dir="2700000" algn="tl">
                      <a:srgbClr val="000000">
                        <a:alpha val="43137"/>
                      </a:srgbClr>
                    </a:outerShdw>
                  </a:effectLst>
                </a:rPr>
                <a:t>Au</a:t>
              </a:r>
              <a:endParaRPr lang="zh-CN" altLang="en-US" b="1" dirty="0">
                <a:effectLst>
                  <a:outerShdw blurRad="38100" dist="38100" dir="2700000" algn="tl">
                    <a:srgbClr val="000000">
                      <a:alpha val="43137"/>
                    </a:srgbClr>
                  </a:outerShdw>
                </a:effectLst>
              </a:endParaRPr>
            </a:p>
          </p:txBody>
        </p:sp>
        <p:sp>
          <p:nvSpPr>
            <p:cNvPr id="11" name="文本框 10"/>
            <p:cNvSpPr txBox="1"/>
            <p:nvPr/>
          </p:nvSpPr>
          <p:spPr>
            <a:xfrm>
              <a:off x="7494517" y="4478410"/>
              <a:ext cx="719668" cy="369332"/>
            </a:xfrm>
            <a:prstGeom prst="rect">
              <a:avLst/>
            </a:prstGeom>
            <a:noFill/>
          </p:spPr>
          <p:txBody>
            <a:bodyPr wrap="square" rtlCol="0">
              <a:spAutoFit/>
            </a:bodyPr>
            <a:lstStyle/>
            <a:p>
              <a:r>
                <a:rPr lang="en-US" altLang="zh-CN" b="1" dirty="0">
                  <a:effectLst>
                    <a:outerShdw blurRad="38100" dist="38100" dir="2700000" algn="tl">
                      <a:srgbClr val="000000">
                        <a:alpha val="43137"/>
                      </a:srgbClr>
                    </a:outerShdw>
                  </a:effectLst>
                </a:rPr>
                <a:t>Cu</a:t>
              </a:r>
              <a:endParaRPr lang="zh-CN" altLang="en-US" b="1" dirty="0">
                <a:effectLst>
                  <a:outerShdw blurRad="38100" dist="38100" dir="2700000" algn="tl">
                    <a:srgbClr val="000000">
                      <a:alpha val="43137"/>
                    </a:srgbClr>
                  </a:outerShdw>
                </a:effectLst>
              </a:endParaRPr>
            </a:p>
          </p:txBody>
        </p:sp>
      </p:grpSp>
      <p:pic>
        <p:nvPicPr>
          <p:cNvPr id="12" name="图片 11"/>
          <p:cNvPicPr>
            <a:picLocks noChangeAspect="1"/>
          </p:cNvPicPr>
          <p:nvPr/>
        </p:nvPicPr>
        <p:blipFill>
          <a:blip r:embed="rId5" cstate="hqprint"/>
          <a:stretch>
            <a:fillRect/>
          </a:stretch>
        </p:blipFill>
        <p:spPr>
          <a:xfrm>
            <a:off x="520358" y="4187281"/>
            <a:ext cx="3743461" cy="2565591"/>
          </a:xfrm>
          <a:prstGeom prst="rect">
            <a:avLst/>
          </a:prstGeom>
        </p:spPr>
      </p:pic>
      <p:sp>
        <p:nvSpPr>
          <p:cNvPr id="2" name="文本框 1"/>
          <p:cNvSpPr txBox="1"/>
          <p:nvPr/>
        </p:nvSpPr>
        <p:spPr>
          <a:xfrm>
            <a:off x="1923394" y="3793671"/>
            <a:ext cx="2396359" cy="369332"/>
          </a:xfrm>
          <a:prstGeom prst="rect">
            <a:avLst/>
          </a:prstGeom>
          <a:noFill/>
        </p:spPr>
        <p:txBody>
          <a:bodyPr wrap="square" rtlCol="0">
            <a:spAutoFit/>
          </a:bodyPr>
          <a:lstStyle/>
          <a:p>
            <a:r>
              <a:rPr lang="en-US" altLang="zh-CN" dirty="0"/>
              <a:t>NO PSE</a:t>
            </a:r>
            <a:endParaRPr lang="zh-CN" altLang="en-US" dirty="0"/>
          </a:p>
        </p:txBody>
      </p:sp>
      <p:sp>
        <p:nvSpPr>
          <p:cNvPr id="3" name="文本框 2"/>
          <p:cNvSpPr txBox="1"/>
          <p:nvPr/>
        </p:nvSpPr>
        <p:spPr>
          <a:xfrm>
            <a:off x="9550403" y="3722366"/>
            <a:ext cx="1633521" cy="369332"/>
          </a:xfrm>
          <a:prstGeom prst="rect">
            <a:avLst/>
          </a:prstGeom>
          <a:noFill/>
        </p:spPr>
        <p:txBody>
          <a:bodyPr wrap="square" rtlCol="0">
            <a:spAutoFit/>
          </a:bodyPr>
          <a:lstStyle/>
          <a:p>
            <a:r>
              <a:rPr lang="en-US" altLang="zh-CN" dirty="0"/>
              <a:t>PSE</a:t>
            </a:r>
            <a:endParaRPr lang="zh-CN" altLang="en-US" dirty="0"/>
          </a:p>
        </p:txBody>
      </p:sp>
      <p:sp>
        <p:nvSpPr>
          <p:cNvPr id="4" name="文本框 3"/>
          <p:cNvSpPr txBox="1"/>
          <p:nvPr/>
        </p:nvSpPr>
        <p:spPr>
          <a:xfrm>
            <a:off x="8769108" y="4212976"/>
            <a:ext cx="747151" cy="369332"/>
          </a:xfrm>
          <a:prstGeom prst="rect">
            <a:avLst/>
          </a:prstGeom>
          <a:noFill/>
        </p:spPr>
        <p:txBody>
          <a:bodyPr wrap="square" rtlCol="0">
            <a:spAutoFit/>
          </a:bodyPr>
          <a:lstStyle/>
          <a:p>
            <a:r>
              <a:rPr lang="en-US" altLang="zh-CN" b="1" dirty="0">
                <a:effectLst>
                  <a:outerShdw blurRad="38100" dist="38100" dir="2700000" algn="tl">
                    <a:srgbClr val="000000">
                      <a:alpha val="43137"/>
                    </a:srgbClr>
                  </a:outerShdw>
                </a:effectLst>
              </a:rPr>
              <a:t>Au</a:t>
            </a:r>
          </a:p>
        </p:txBody>
      </p:sp>
      <p:sp>
        <p:nvSpPr>
          <p:cNvPr id="14" name="文本框 13"/>
          <p:cNvSpPr txBox="1"/>
          <p:nvPr/>
        </p:nvSpPr>
        <p:spPr>
          <a:xfrm>
            <a:off x="231662" y="253358"/>
            <a:ext cx="10625622"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Adhesion testing </a:t>
            </a:r>
          </a:p>
        </p:txBody>
      </p:sp>
      <p:sp>
        <p:nvSpPr>
          <p:cNvPr id="6" name="文本框 5"/>
          <p:cNvSpPr txBox="1"/>
          <p:nvPr/>
        </p:nvSpPr>
        <p:spPr>
          <a:xfrm>
            <a:off x="4440957" y="5052214"/>
            <a:ext cx="3648590" cy="400110"/>
          </a:xfrm>
          <a:prstGeom prst="rect">
            <a:avLst/>
          </a:prstGeom>
          <a:noFill/>
        </p:spPr>
        <p:txBody>
          <a:bodyPr wrap="square" rtlCol="0">
            <a:spAutoFit/>
          </a:bodyPr>
          <a:lstStyle/>
          <a:p>
            <a:r>
              <a:rPr lang="en-US" altLang="zh-CN" sz="2000" dirty="0">
                <a:solidFill>
                  <a:srgbClr val="FF0000"/>
                </a:solidFill>
              </a:rPr>
              <a:t>PSE: Plasma Source Etching</a:t>
            </a:r>
            <a:endParaRPr lang="zh-CN" altLang="en-US" sz="2000" dirty="0">
              <a:solidFill>
                <a:srgbClr val="FF0000"/>
              </a:solidFill>
            </a:endParaRPr>
          </a:p>
        </p:txBody>
      </p:sp>
      <p:sp>
        <p:nvSpPr>
          <p:cNvPr id="5" name="文本框 4"/>
          <p:cNvSpPr txBox="1"/>
          <p:nvPr/>
        </p:nvSpPr>
        <p:spPr>
          <a:xfrm>
            <a:off x="10278592" y="4255545"/>
            <a:ext cx="741437" cy="369332"/>
          </a:xfrm>
          <a:prstGeom prst="rect">
            <a:avLst/>
          </a:prstGeom>
          <a:noFill/>
        </p:spPr>
        <p:txBody>
          <a:bodyPr wrap="square" rtlCol="0">
            <a:spAutoFit/>
          </a:bodyPr>
          <a:lstStyle/>
          <a:p>
            <a:r>
              <a:rPr lang="en-US" altLang="zh-CN" b="1" dirty="0">
                <a:effectLst>
                  <a:outerShdw blurRad="38100" dist="38100" dir="2700000" algn="tl">
                    <a:srgbClr val="000000">
                      <a:alpha val="43137"/>
                    </a:srgbClr>
                  </a:outerShdw>
                </a:effectLst>
              </a:rPr>
              <a:t>Cu</a:t>
            </a:r>
            <a:endParaRPr lang="zh-CN" altLang="en-US" b="1" dirty="0">
              <a:effectLst>
                <a:outerShdw blurRad="38100" dist="38100" dir="2700000" algn="tl">
                  <a:srgbClr val="000000">
                    <a:alpha val="43137"/>
                  </a:srgbClr>
                </a:outerShdw>
              </a:effectLst>
            </a:endParaRPr>
          </a:p>
        </p:txBody>
      </p:sp>
      <p:sp>
        <p:nvSpPr>
          <p:cNvPr id="16" name="文本框 15"/>
          <p:cNvSpPr txBox="1"/>
          <p:nvPr/>
        </p:nvSpPr>
        <p:spPr>
          <a:xfrm>
            <a:off x="1203726" y="4741320"/>
            <a:ext cx="719668" cy="369332"/>
          </a:xfrm>
          <a:prstGeom prst="rect">
            <a:avLst/>
          </a:prstGeom>
          <a:noFill/>
        </p:spPr>
        <p:txBody>
          <a:bodyPr wrap="square" rtlCol="0">
            <a:spAutoFit/>
          </a:bodyPr>
          <a:lstStyle/>
          <a:p>
            <a:r>
              <a:rPr lang="en-US" altLang="zh-CN" b="1" dirty="0">
                <a:effectLst>
                  <a:outerShdw blurRad="38100" dist="38100" dir="2700000" algn="tl">
                    <a:srgbClr val="000000">
                      <a:alpha val="43137"/>
                    </a:srgbClr>
                  </a:outerShdw>
                </a:effectLst>
              </a:rPr>
              <a:t>Au</a:t>
            </a:r>
            <a:endParaRPr lang="zh-CN" altLang="en-US" b="1" dirty="0">
              <a:effectLst>
                <a:outerShdw blurRad="38100" dist="38100" dir="2700000" algn="tl">
                  <a:srgbClr val="000000">
                    <a:alpha val="43137"/>
                  </a:srgbClr>
                </a:outerShdw>
              </a:effectLst>
            </a:endParaRPr>
          </a:p>
        </p:txBody>
      </p:sp>
      <p:sp>
        <p:nvSpPr>
          <p:cNvPr id="17" name="文本框 16"/>
          <p:cNvSpPr txBox="1"/>
          <p:nvPr/>
        </p:nvSpPr>
        <p:spPr>
          <a:xfrm>
            <a:off x="3093175" y="4720781"/>
            <a:ext cx="719668" cy="369332"/>
          </a:xfrm>
          <a:prstGeom prst="rect">
            <a:avLst/>
          </a:prstGeom>
          <a:noFill/>
        </p:spPr>
        <p:txBody>
          <a:bodyPr wrap="square" rtlCol="0">
            <a:spAutoFit/>
          </a:bodyPr>
          <a:lstStyle/>
          <a:p>
            <a:r>
              <a:rPr lang="en-US" altLang="zh-CN" b="1" dirty="0">
                <a:effectLst>
                  <a:outerShdw blurRad="38100" dist="38100" dir="2700000" algn="tl">
                    <a:srgbClr val="000000">
                      <a:alpha val="43137"/>
                    </a:srgbClr>
                  </a:outerShdw>
                </a:effectLst>
              </a:rPr>
              <a:t>Cu</a:t>
            </a:r>
            <a:endParaRPr lang="zh-CN" altLang="en-US" b="1" dirty="0">
              <a:effectLst>
                <a:outerShdw blurRad="38100" dist="38100" dir="2700000" algn="tl">
                  <a:srgbClr val="000000">
                    <a:alpha val="43137"/>
                  </a:srgbClr>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hqprint"/>
          <a:stretch>
            <a:fillRect/>
          </a:stretch>
        </p:blipFill>
        <p:spPr>
          <a:xfrm>
            <a:off x="3438416" y="1615786"/>
            <a:ext cx="2569832" cy="1927374"/>
          </a:xfrm>
          <a:prstGeom prst="rect">
            <a:avLst/>
          </a:prstGeom>
        </p:spPr>
      </p:pic>
      <p:pic>
        <p:nvPicPr>
          <p:cNvPr id="23" name="图片 22"/>
          <p:cNvPicPr>
            <a:picLocks noChangeAspect="1"/>
          </p:cNvPicPr>
          <p:nvPr/>
        </p:nvPicPr>
        <p:blipFill>
          <a:blip r:embed="rId4" cstate="hqprint"/>
          <a:stretch>
            <a:fillRect/>
          </a:stretch>
        </p:blipFill>
        <p:spPr>
          <a:xfrm rot="10800000">
            <a:off x="464935" y="1652942"/>
            <a:ext cx="2860560" cy="1609065"/>
          </a:xfrm>
          <a:prstGeom prst="rect">
            <a:avLst/>
          </a:prstGeom>
        </p:spPr>
      </p:pic>
      <p:pic>
        <p:nvPicPr>
          <p:cNvPr id="25" name="图片 24"/>
          <p:cNvPicPr>
            <a:picLocks noChangeAspect="1"/>
          </p:cNvPicPr>
          <p:nvPr/>
        </p:nvPicPr>
        <p:blipFill rotWithShape="1">
          <a:blip r:embed="rId5" cstate="hqprint"/>
          <a:srcRect/>
          <a:stretch>
            <a:fillRect/>
          </a:stretch>
        </p:blipFill>
        <p:spPr>
          <a:xfrm>
            <a:off x="2996671" y="3710418"/>
            <a:ext cx="2382137" cy="2884640"/>
          </a:xfrm>
          <a:prstGeom prst="rect">
            <a:avLst/>
          </a:prstGeom>
        </p:spPr>
      </p:pic>
      <p:pic>
        <p:nvPicPr>
          <p:cNvPr id="15" name="图片 14"/>
          <p:cNvPicPr>
            <a:picLocks noChangeAspect="1"/>
          </p:cNvPicPr>
          <p:nvPr/>
        </p:nvPicPr>
        <p:blipFill rotWithShape="1">
          <a:blip r:embed="rId6" cstate="hqprint"/>
          <a:srcRect/>
          <a:stretch>
            <a:fillRect/>
          </a:stretch>
        </p:blipFill>
        <p:spPr>
          <a:xfrm rot="5400000">
            <a:off x="270167" y="4088194"/>
            <a:ext cx="3031905" cy="1941838"/>
          </a:xfrm>
          <a:prstGeom prst="rect">
            <a:avLst/>
          </a:prstGeom>
        </p:spPr>
      </p:pic>
      <p:sp>
        <p:nvSpPr>
          <p:cNvPr id="37" name="文本框 36"/>
          <p:cNvSpPr txBox="1"/>
          <p:nvPr/>
        </p:nvSpPr>
        <p:spPr>
          <a:xfrm>
            <a:off x="262145" y="216384"/>
            <a:ext cx="10627527"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LMB Coating on V readout electrode</a:t>
            </a:r>
          </a:p>
        </p:txBody>
      </p:sp>
      <p:sp>
        <p:nvSpPr>
          <p:cNvPr id="2" name="文本框 1"/>
          <p:cNvSpPr txBox="1"/>
          <p:nvPr/>
        </p:nvSpPr>
        <p:spPr>
          <a:xfrm>
            <a:off x="10034405" y="4755914"/>
            <a:ext cx="1947334" cy="922020"/>
          </a:xfrm>
          <a:prstGeom prst="rect">
            <a:avLst/>
          </a:prstGeom>
          <a:noFill/>
        </p:spPr>
        <p:txBody>
          <a:bodyPr wrap="square" rtlCol="0">
            <a:spAutoFit/>
          </a:bodyPr>
          <a:lstStyle/>
          <a:p>
            <a:r>
              <a:rPr lang="en-US" altLang="zh-CN" dirty="0">
                <a:solidFill>
                  <a:schemeClr val="accent6"/>
                </a:solidFill>
              </a:rPr>
              <a:t>The transition layer of copper and</a:t>
            </a:r>
            <a:r>
              <a:rPr lang="en-US" altLang="zh-CN" dirty="0">
                <a:solidFill>
                  <a:schemeClr val="accent6"/>
                </a:solidFill>
                <a:cs typeface="+mn-lt"/>
              </a:rPr>
              <a:t> </a:t>
            </a:r>
            <a:r>
              <a:rPr lang="en-US" altLang="zh-CN" b="0" i="0" dirty="0">
                <a:solidFill>
                  <a:schemeClr val="accent6"/>
                </a:solidFill>
                <a:effectLst/>
                <a:cs typeface="+mn-lt"/>
              </a:rPr>
              <a:t>DLC</a:t>
            </a:r>
            <a:endParaRPr lang="zh-CN" altLang="en-US" dirty="0">
              <a:solidFill>
                <a:schemeClr val="accent6"/>
              </a:solidFill>
              <a:cs typeface="+mn-lt"/>
            </a:endParaRPr>
          </a:p>
        </p:txBody>
      </p:sp>
      <p:sp>
        <p:nvSpPr>
          <p:cNvPr id="16" name="文本框 15"/>
          <p:cNvSpPr txBox="1"/>
          <p:nvPr/>
        </p:nvSpPr>
        <p:spPr>
          <a:xfrm>
            <a:off x="10034405" y="2717298"/>
            <a:ext cx="1947334" cy="923330"/>
          </a:xfrm>
          <a:prstGeom prst="rect">
            <a:avLst/>
          </a:prstGeom>
          <a:noFill/>
        </p:spPr>
        <p:txBody>
          <a:bodyPr wrap="square" rtlCol="0">
            <a:spAutoFit/>
          </a:bodyPr>
          <a:lstStyle/>
          <a:p>
            <a:r>
              <a:rPr lang="en-US" altLang="zh-CN" dirty="0">
                <a:solidFill>
                  <a:schemeClr val="accent5">
                    <a:lumMod val="50000"/>
                  </a:schemeClr>
                </a:solidFill>
              </a:rPr>
              <a:t>The transition layer of copper and polyimide</a:t>
            </a:r>
            <a:endParaRPr lang="zh-CN" altLang="en-US" dirty="0">
              <a:solidFill>
                <a:schemeClr val="accent5">
                  <a:lumMod val="50000"/>
                </a:schemeClr>
              </a:solidFill>
            </a:endParaRPr>
          </a:p>
        </p:txBody>
      </p:sp>
      <p:sp>
        <p:nvSpPr>
          <p:cNvPr id="18" name="箭头: 下 17"/>
          <p:cNvSpPr/>
          <p:nvPr/>
        </p:nvSpPr>
        <p:spPr>
          <a:xfrm>
            <a:off x="7983299" y="2566432"/>
            <a:ext cx="136689" cy="22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箭头: 下 19"/>
          <p:cNvSpPr/>
          <p:nvPr/>
        </p:nvSpPr>
        <p:spPr>
          <a:xfrm>
            <a:off x="8002837" y="4971594"/>
            <a:ext cx="154095" cy="24420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箭头: 下 20"/>
          <p:cNvSpPr/>
          <p:nvPr/>
        </p:nvSpPr>
        <p:spPr>
          <a:xfrm>
            <a:off x="7965893" y="1950954"/>
            <a:ext cx="154095" cy="24420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箭头: 下 21"/>
          <p:cNvSpPr/>
          <p:nvPr/>
        </p:nvSpPr>
        <p:spPr>
          <a:xfrm>
            <a:off x="8042940" y="5541531"/>
            <a:ext cx="154095" cy="24420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箭头: 下 23"/>
          <p:cNvSpPr/>
          <p:nvPr/>
        </p:nvSpPr>
        <p:spPr>
          <a:xfrm>
            <a:off x="7996145" y="4352029"/>
            <a:ext cx="154095" cy="24420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箭头: 下 25"/>
          <p:cNvSpPr/>
          <p:nvPr/>
        </p:nvSpPr>
        <p:spPr>
          <a:xfrm>
            <a:off x="8001531" y="3616972"/>
            <a:ext cx="154095" cy="24420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箭头: 下 26"/>
          <p:cNvSpPr/>
          <p:nvPr/>
        </p:nvSpPr>
        <p:spPr>
          <a:xfrm>
            <a:off x="7983299" y="3128554"/>
            <a:ext cx="154095" cy="24420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627909" y="2217050"/>
            <a:ext cx="2909172" cy="3255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PSE</a:t>
            </a:r>
            <a:endParaRPr lang="zh-CN" altLang="en-US" dirty="0"/>
          </a:p>
        </p:txBody>
      </p:sp>
      <p:sp>
        <p:nvSpPr>
          <p:cNvPr id="5" name="矩形 4"/>
          <p:cNvSpPr/>
          <p:nvPr/>
        </p:nvSpPr>
        <p:spPr>
          <a:xfrm>
            <a:off x="6625299" y="2815841"/>
            <a:ext cx="2909172" cy="278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Pure Cr  1min 3kW</a:t>
            </a:r>
            <a:endParaRPr lang="zh-CN" altLang="en-US" dirty="0"/>
          </a:p>
        </p:txBody>
      </p:sp>
      <p:sp>
        <p:nvSpPr>
          <p:cNvPr id="6" name="矩形 5"/>
          <p:cNvSpPr/>
          <p:nvPr/>
        </p:nvSpPr>
        <p:spPr>
          <a:xfrm>
            <a:off x="6547495" y="3374382"/>
            <a:ext cx="3146912" cy="278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cs typeface="+mn-lt"/>
            </a:endParaRPr>
          </a:p>
          <a:p>
            <a:pPr algn="ctr"/>
            <a:r>
              <a:rPr lang="en-US" altLang="zh-CN" dirty="0">
                <a:cs typeface="+mn-lt"/>
              </a:rPr>
              <a:t>Cr + Cu 30s  </a:t>
            </a:r>
            <a:r>
              <a:rPr lang="en-US" altLang="zh-CN" dirty="0">
                <a:solidFill>
                  <a:schemeClr val="bg1"/>
                </a:solidFill>
                <a:cs typeface="+mn-lt"/>
              </a:rPr>
              <a:t>co-deposition</a:t>
            </a:r>
            <a:r>
              <a:rPr lang="en-US" altLang="zh-CN" b="0" i="0" dirty="0">
                <a:solidFill>
                  <a:schemeClr val="bg1"/>
                </a:solidFill>
                <a:effectLst/>
                <a:cs typeface="+mn-lt"/>
              </a:rPr>
              <a:t> layer</a:t>
            </a:r>
            <a:endParaRPr lang="en-US" altLang="zh-CN" b="0" i="0" dirty="0">
              <a:solidFill>
                <a:schemeClr val="bg1"/>
              </a:solidFill>
              <a:effectLst/>
              <a:latin typeface="PingFang SC"/>
            </a:endParaRPr>
          </a:p>
          <a:p>
            <a:pPr algn="ctr"/>
            <a:endParaRPr lang="zh-CN" altLang="en-US" dirty="0"/>
          </a:p>
        </p:txBody>
      </p:sp>
      <p:sp>
        <p:nvSpPr>
          <p:cNvPr id="7" name="矩形 6"/>
          <p:cNvSpPr/>
          <p:nvPr/>
        </p:nvSpPr>
        <p:spPr>
          <a:xfrm>
            <a:off x="6625299" y="3880588"/>
            <a:ext cx="2866432" cy="4522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a:p>
            <a:pPr algn="ctr"/>
            <a:r>
              <a:rPr lang="en-US" altLang="zh-CN" b="1" dirty="0">
                <a:solidFill>
                  <a:srgbClr val="FF0000"/>
                </a:solidFill>
                <a:effectLst>
                  <a:outerShdw blurRad="38100" dist="38100" dir="2700000" algn="tl">
                    <a:srgbClr val="000000">
                      <a:alpha val="43137"/>
                    </a:srgbClr>
                  </a:outerShdw>
                </a:effectLst>
              </a:rPr>
              <a:t>Pure Cu 20min 0.5kW </a:t>
            </a:r>
            <a:r>
              <a:rPr lang="en-US" altLang="zh-CN" b="0" i="0" dirty="0">
                <a:solidFill>
                  <a:schemeClr val="bg1"/>
                </a:solidFill>
                <a:effectLst/>
                <a:cs typeface="+mn-lt"/>
              </a:rPr>
              <a:t>conductive layer</a:t>
            </a:r>
          </a:p>
          <a:p>
            <a:pPr algn="ctr"/>
            <a:endParaRPr lang="zh-CN" altLang="en-US" dirty="0">
              <a:cs typeface="+mn-lt"/>
            </a:endParaRPr>
          </a:p>
        </p:txBody>
      </p:sp>
      <p:sp>
        <p:nvSpPr>
          <p:cNvPr id="8" name="矩形 7"/>
          <p:cNvSpPr/>
          <p:nvPr/>
        </p:nvSpPr>
        <p:spPr>
          <a:xfrm>
            <a:off x="6547495" y="4609536"/>
            <a:ext cx="3061040" cy="3378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lt"/>
              </a:rPr>
              <a:t>Cu + Cr 30s </a:t>
            </a:r>
            <a:r>
              <a:rPr lang="en-US" altLang="zh-CN" dirty="0">
                <a:solidFill>
                  <a:schemeClr val="bg1"/>
                </a:solidFill>
                <a:cs typeface="+mn-lt"/>
              </a:rPr>
              <a:t>co-deposition</a:t>
            </a:r>
            <a:r>
              <a:rPr lang="en-US" altLang="zh-CN" b="0" i="0" dirty="0">
                <a:solidFill>
                  <a:schemeClr val="bg1"/>
                </a:solidFill>
                <a:effectLst/>
                <a:cs typeface="+mn-lt"/>
              </a:rPr>
              <a:t> layer</a:t>
            </a:r>
            <a:endParaRPr lang="en-US" altLang="zh-CN" dirty="0">
              <a:cs typeface="+mn-lt"/>
            </a:endParaRPr>
          </a:p>
        </p:txBody>
      </p:sp>
      <p:sp>
        <p:nvSpPr>
          <p:cNvPr id="9" name="矩形 8"/>
          <p:cNvSpPr/>
          <p:nvPr/>
        </p:nvSpPr>
        <p:spPr>
          <a:xfrm>
            <a:off x="6625299" y="5207819"/>
            <a:ext cx="2909172" cy="3255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Pure Cr 1min 3kW</a:t>
            </a:r>
            <a:endParaRPr lang="zh-CN" altLang="en-US" dirty="0"/>
          </a:p>
        </p:txBody>
      </p:sp>
      <p:sp>
        <p:nvSpPr>
          <p:cNvPr id="10" name="矩形 9"/>
          <p:cNvSpPr/>
          <p:nvPr/>
        </p:nvSpPr>
        <p:spPr>
          <a:xfrm>
            <a:off x="6625299" y="5793874"/>
            <a:ext cx="2909172" cy="3255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Cr + DLC 1min</a:t>
            </a:r>
            <a:endParaRPr lang="zh-CN" altLang="en-US" dirty="0"/>
          </a:p>
        </p:txBody>
      </p:sp>
      <p:sp>
        <p:nvSpPr>
          <p:cNvPr id="11" name="箭头: 下 10"/>
          <p:cNvSpPr/>
          <p:nvPr/>
        </p:nvSpPr>
        <p:spPr>
          <a:xfrm>
            <a:off x="8078579" y="6148147"/>
            <a:ext cx="123946" cy="1994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625299" y="6371838"/>
            <a:ext cx="2909172" cy="3255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effectLst>
                  <a:outerShdw blurRad="38100" dist="38100" dir="2700000" algn="tl">
                    <a:srgbClr val="000000">
                      <a:alpha val="43137"/>
                    </a:srgbClr>
                  </a:outerShdw>
                </a:effectLst>
              </a:rPr>
              <a:t>DLC 1hour 4kW</a:t>
            </a:r>
            <a:endParaRPr lang="zh-CN" altLang="en-US" dirty="0"/>
          </a:p>
        </p:txBody>
      </p:sp>
      <p:sp>
        <p:nvSpPr>
          <p:cNvPr id="14" name="矩形 13"/>
          <p:cNvSpPr/>
          <p:nvPr/>
        </p:nvSpPr>
        <p:spPr>
          <a:xfrm>
            <a:off x="6405784" y="2772068"/>
            <a:ext cx="3409106" cy="923940"/>
          </a:xfrm>
          <a:prstGeom prst="rect">
            <a:avLst/>
          </a:prstGeom>
          <a:no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655750" y="1612455"/>
            <a:ext cx="2909172" cy="3255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Vacuum control  5E-4 mbar</a:t>
            </a:r>
            <a:endParaRPr lang="zh-CN" altLang="en-US" dirty="0"/>
          </a:p>
        </p:txBody>
      </p:sp>
      <p:sp>
        <p:nvSpPr>
          <p:cNvPr id="28" name="矩形 27"/>
          <p:cNvSpPr/>
          <p:nvPr/>
        </p:nvSpPr>
        <p:spPr>
          <a:xfrm>
            <a:off x="6384947" y="4546899"/>
            <a:ext cx="3387264" cy="1601248"/>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hqprint"/>
          <a:stretch>
            <a:fillRect/>
          </a:stretch>
        </p:blipFill>
        <p:spPr>
          <a:xfrm>
            <a:off x="2465934" y="1563377"/>
            <a:ext cx="2798631" cy="2098974"/>
          </a:xfrm>
          <a:prstGeom prst="rect">
            <a:avLst/>
          </a:prstGeom>
        </p:spPr>
      </p:pic>
      <p:sp>
        <p:nvSpPr>
          <p:cNvPr id="24" name="箭头: 下 23"/>
          <p:cNvSpPr/>
          <p:nvPr/>
        </p:nvSpPr>
        <p:spPr>
          <a:xfrm rot="16200000">
            <a:off x="5711145" y="2467828"/>
            <a:ext cx="220717" cy="6266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rotWithShape="1">
          <a:blip r:embed="rId4" cstate="hqprint"/>
          <a:srcRect/>
          <a:stretch>
            <a:fillRect/>
          </a:stretch>
        </p:blipFill>
        <p:spPr>
          <a:xfrm rot="10800000">
            <a:off x="6378442" y="1543303"/>
            <a:ext cx="3124559" cy="2098974"/>
          </a:xfrm>
          <a:prstGeom prst="rect">
            <a:avLst/>
          </a:prstGeom>
        </p:spPr>
      </p:pic>
      <p:sp>
        <p:nvSpPr>
          <p:cNvPr id="26" name="箭头: 左 25"/>
          <p:cNvSpPr/>
          <p:nvPr/>
        </p:nvSpPr>
        <p:spPr>
          <a:xfrm rot="16200000">
            <a:off x="6394387" y="3859426"/>
            <a:ext cx="441125" cy="1851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rotWithShape="1">
          <a:blip r:embed="rId5" cstate="hqprint"/>
          <a:srcRect/>
          <a:stretch>
            <a:fillRect/>
          </a:stretch>
        </p:blipFill>
        <p:spPr>
          <a:xfrm rot="10800000">
            <a:off x="6378442" y="4265209"/>
            <a:ext cx="3209148" cy="2238276"/>
          </a:xfrm>
          <a:prstGeom prst="rect">
            <a:avLst/>
          </a:prstGeom>
        </p:spPr>
      </p:pic>
      <p:pic>
        <p:nvPicPr>
          <p:cNvPr id="29" name="图片 28"/>
          <p:cNvPicPr>
            <a:picLocks noChangeAspect="1"/>
          </p:cNvPicPr>
          <p:nvPr/>
        </p:nvPicPr>
        <p:blipFill>
          <a:blip r:embed="rId6" cstate="hqprint"/>
          <a:stretch>
            <a:fillRect/>
          </a:stretch>
        </p:blipFill>
        <p:spPr>
          <a:xfrm rot="16200000">
            <a:off x="2785444" y="3892165"/>
            <a:ext cx="2238276" cy="2984367"/>
          </a:xfrm>
          <a:prstGeom prst="rect">
            <a:avLst/>
          </a:prstGeom>
        </p:spPr>
      </p:pic>
      <p:sp>
        <p:nvSpPr>
          <p:cNvPr id="30" name="箭头: 左 29"/>
          <p:cNvSpPr/>
          <p:nvPr/>
        </p:nvSpPr>
        <p:spPr>
          <a:xfrm>
            <a:off x="5508164" y="4891214"/>
            <a:ext cx="587647" cy="2325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874148" y="3710935"/>
            <a:ext cx="2314280" cy="368300"/>
          </a:xfrm>
          <a:prstGeom prst="rect">
            <a:avLst/>
          </a:prstGeom>
          <a:noFill/>
        </p:spPr>
        <p:txBody>
          <a:bodyPr wrap="square" rtlCol="0">
            <a:spAutoFit/>
          </a:bodyPr>
          <a:lstStyle/>
          <a:p>
            <a:r>
              <a:rPr lang="en-US" altLang="zh-CN" dirty="0"/>
              <a:t>20 min;</a:t>
            </a:r>
            <a:r>
              <a:rPr lang="en-US" altLang="zh-CN" dirty="0">
                <a:solidFill>
                  <a:srgbClr val="2A2B2E"/>
                </a:solidFill>
                <a:cs typeface="+mn-lt"/>
              </a:rPr>
              <a:t> 45-55</a:t>
            </a:r>
            <a:r>
              <a:rPr lang="en-US" altLang="zh-CN" dirty="0">
                <a:solidFill>
                  <a:srgbClr val="2A2B2E"/>
                </a:solidFill>
                <a:ea typeface="等线" panose="02010600030101010101" pitchFamily="2" charset="-122"/>
                <a:cs typeface="+mn-lt"/>
              </a:rPr>
              <a:t>℃</a:t>
            </a:r>
            <a:endParaRPr lang="zh-CN" altLang="en-US" dirty="0">
              <a:cs typeface="+mn-lt"/>
            </a:endParaRPr>
          </a:p>
        </p:txBody>
      </p:sp>
      <p:sp>
        <p:nvSpPr>
          <p:cNvPr id="5" name="文本框 4"/>
          <p:cNvSpPr txBox="1"/>
          <p:nvPr/>
        </p:nvSpPr>
        <p:spPr>
          <a:xfrm>
            <a:off x="7074994" y="3677186"/>
            <a:ext cx="2008996" cy="369332"/>
          </a:xfrm>
          <a:prstGeom prst="rect">
            <a:avLst/>
          </a:prstGeom>
          <a:noFill/>
        </p:spPr>
        <p:txBody>
          <a:bodyPr wrap="square" rtlCol="0">
            <a:spAutoFit/>
          </a:bodyPr>
          <a:lstStyle/>
          <a:p>
            <a:r>
              <a:rPr lang="en-US" altLang="zh-CN" dirty="0"/>
              <a:t>First water rinse</a:t>
            </a:r>
            <a:endParaRPr lang="zh-CN" altLang="en-US" strike="sngStrike" dirty="0"/>
          </a:p>
        </p:txBody>
      </p:sp>
      <p:sp>
        <p:nvSpPr>
          <p:cNvPr id="6" name="文本框 5"/>
          <p:cNvSpPr txBox="1"/>
          <p:nvPr/>
        </p:nvSpPr>
        <p:spPr>
          <a:xfrm>
            <a:off x="7074994" y="6488668"/>
            <a:ext cx="2008996" cy="369332"/>
          </a:xfrm>
          <a:prstGeom prst="rect">
            <a:avLst/>
          </a:prstGeom>
          <a:noFill/>
        </p:spPr>
        <p:txBody>
          <a:bodyPr wrap="square" rtlCol="0">
            <a:spAutoFit/>
          </a:bodyPr>
          <a:lstStyle/>
          <a:p>
            <a:r>
              <a:rPr lang="en-US" altLang="zh-CN" dirty="0"/>
              <a:t>Second water rinse</a:t>
            </a:r>
            <a:endParaRPr lang="zh-CN" altLang="en-US" dirty="0"/>
          </a:p>
        </p:txBody>
      </p:sp>
      <p:sp>
        <p:nvSpPr>
          <p:cNvPr id="7" name="文本框 6"/>
          <p:cNvSpPr txBox="1"/>
          <p:nvPr/>
        </p:nvSpPr>
        <p:spPr>
          <a:xfrm>
            <a:off x="3429483" y="6481790"/>
            <a:ext cx="1904215" cy="369332"/>
          </a:xfrm>
          <a:prstGeom prst="rect">
            <a:avLst/>
          </a:prstGeom>
          <a:noFill/>
        </p:spPr>
        <p:txBody>
          <a:bodyPr wrap="square" rtlCol="0">
            <a:spAutoFit/>
          </a:bodyPr>
          <a:lstStyle/>
          <a:p>
            <a:r>
              <a:rPr lang="en-US" altLang="zh-CN" dirty="0"/>
              <a:t>drying</a:t>
            </a:r>
            <a:endParaRPr lang="zh-CN" altLang="en-US" dirty="0"/>
          </a:p>
        </p:txBody>
      </p:sp>
      <p:sp>
        <p:nvSpPr>
          <p:cNvPr id="9" name="文本框 8"/>
          <p:cNvSpPr txBox="1"/>
          <p:nvPr/>
        </p:nvSpPr>
        <p:spPr>
          <a:xfrm>
            <a:off x="407080" y="249669"/>
            <a:ext cx="10761314"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Lift-off process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hqprint"/>
          <a:stretch>
            <a:fillRect/>
          </a:stretch>
        </p:blipFill>
        <p:spPr>
          <a:xfrm>
            <a:off x="1007226" y="3993406"/>
            <a:ext cx="3011756" cy="2262352"/>
          </a:xfrm>
          <a:prstGeom prst="rect">
            <a:avLst/>
          </a:prstGeom>
        </p:spPr>
      </p:pic>
      <p:sp>
        <p:nvSpPr>
          <p:cNvPr id="24" name="文本框 23"/>
          <p:cNvSpPr txBox="1"/>
          <p:nvPr/>
        </p:nvSpPr>
        <p:spPr>
          <a:xfrm>
            <a:off x="7571620" y="4153869"/>
            <a:ext cx="4375451" cy="1506855"/>
          </a:xfrm>
          <a:prstGeom prst="rect">
            <a:avLst/>
          </a:prstGeom>
          <a:noFill/>
        </p:spPr>
        <p:txBody>
          <a:bodyPr wrap="square" rtlCol="0">
            <a:spAutoFit/>
          </a:bodyPr>
          <a:lstStyle/>
          <a:p>
            <a:r>
              <a:rPr lang="en-US" altLang="zh-CN" sz="2000" dirty="0">
                <a:solidFill>
                  <a:srgbClr val="2A2B2E"/>
                </a:solidFill>
                <a:cs typeface="+mn-lt"/>
              </a:rPr>
              <a:t>O</a:t>
            </a:r>
            <a:r>
              <a:rPr lang="en-US" altLang="zh-CN" sz="2000" b="0" i="0" dirty="0">
                <a:solidFill>
                  <a:srgbClr val="2A2B2E"/>
                </a:solidFill>
                <a:effectLst/>
                <a:cs typeface="+mn-lt"/>
              </a:rPr>
              <a:t>bserved under the microscope:</a:t>
            </a:r>
          </a:p>
          <a:p>
            <a:endParaRPr lang="en-US" altLang="zh-CN" b="0" i="0" dirty="0">
              <a:solidFill>
                <a:srgbClr val="2A2B2E"/>
              </a:solidFill>
              <a:effectLst/>
              <a:cs typeface="+mn-lt"/>
            </a:endParaRPr>
          </a:p>
          <a:p>
            <a:pPr marL="285750" indent="-285750">
              <a:buFont typeface="Arial" panose="020B0604020202020204" pitchFamily="34" charset="0"/>
              <a:buChar char="•"/>
            </a:pPr>
            <a:r>
              <a:rPr lang="en-US" altLang="zh-CN" b="0" i="0" dirty="0">
                <a:solidFill>
                  <a:schemeClr val="accent6">
                    <a:lumMod val="75000"/>
                  </a:schemeClr>
                </a:solidFill>
                <a:effectLst/>
                <a:cs typeface="+mn-lt"/>
              </a:rPr>
              <a:t>Good quality of the coated strips</a:t>
            </a:r>
          </a:p>
          <a:p>
            <a:pPr marL="285750" indent="-285750">
              <a:buFont typeface="Arial" panose="020B0604020202020204" pitchFamily="34" charset="0"/>
              <a:buChar char="•"/>
            </a:pPr>
            <a:r>
              <a:rPr lang="en-US" altLang="zh-CN" b="0" i="0" dirty="0">
                <a:solidFill>
                  <a:schemeClr val="accent6">
                    <a:lumMod val="75000"/>
                  </a:schemeClr>
                </a:solidFill>
                <a:effectLst/>
                <a:cs typeface="+mn-lt"/>
              </a:rPr>
              <a:t>Good connection to the external metal </a:t>
            </a:r>
          </a:p>
          <a:p>
            <a:pPr marL="285750" indent="-285750">
              <a:buFont typeface="Arial" panose="020B0604020202020204" pitchFamily="34" charset="0"/>
              <a:buChar char="•"/>
            </a:pPr>
            <a:r>
              <a:rPr lang="en-US" altLang="zh-CN" b="0" i="0" dirty="0">
                <a:solidFill>
                  <a:srgbClr val="FF0000"/>
                </a:solidFill>
                <a:effectLst/>
                <a:cs typeface="+mn-lt"/>
              </a:rPr>
              <a:t>Significantly mis-alignment of the pattern</a:t>
            </a:r>
          </a:p>
        </p:txBody>
      </p:sp>
      <p:sp>
        <p:nvSpPr>
          <p:cNvPr id="3" name="文本框 2"/>
          <p:cNvSpPr txBox="1"/>
          <p:nvPr/>
        </p:nvSpPr>
        <p:spPr>
          <a:xfrm>
            <a:off x="270165" y="217521"/>
            <a:ext cx="10903118"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Production of LMB V-strip readout electrode</a:t>
            </a:r>
          </a:p>
        </p:txBody>
      </p:sp>
      <p:pic>
        <p:nvPicPr>
          <p:cNvPr id="8" name="图片 7"/>
          <p:cNvPicPr>
            <a:picLocks noChangeAspect="1"/>
          </p:cNvPicPr>
          <p:nvPr/>
        </p:nvPicPr>
        <p:blipFill>
          <a:blip r:embed="rId4" cstate="hqprint"/>
          <a:stretch>
            <a:fillRect/>
          </a:stretch>
        </p:blipFill>
        <p:spPr>
          <a:xfrm>
            <a:off x="8254699" y="1775656"/>
            <a:ext cx="2232043" cy="2012446"/>
          </a:xfrm>
          <a:prstGeom prst="rect">
            <a:avLst/>
          </a:prstGeom>
        </p:spPr>
      </p:pic>
      <p:cxnSp>
        <p:nvCxnSpPr>
          <p:cNvPr id="4" name="直接箭头连接符 3"/>
          <p:cNvCxnSpPr/>
          <p:nvPr/>
        </p:nvCxnSpPr>
        <p:spPr>
          <a:xfrm>
            <a:off x="7193342" y="2529959"/>
            <a:ext cx="1061357" cy="36467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7226" y="1650703"/>
            <a:ext cx="3011756" cy="2262406"/>
          </a:xfrm>
          <a:prstGeom prst="rect">
            <a:avLst/>
          </a:prstGeom>
        </p:spPr>
      </p:pic>
      <p:pic>
        <p:nvPicPr>
          <p:cNvPr id="7" name="图片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25384" y="1650702"/>
            <a:ext cx="3011755" cy="2262405"/>
          </a:xfrm>
          <a:prstGeom prst="rect">
            <a:avLst/>
          </a:prstGeom>
        </p:spPr>
      </p:pic>
      <p:pic>
        <p:nvPicPr>
          <p:cNvPr id="10" name="图片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25384" y="4008789"/>
            <a:ext cx="2991279" cy="224697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819573" y="3231139"/>
            <a:ext cx="2930542"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Summary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6204" y="156474"/>
            <a:ext cx="10868696" cy="854683"/>
          </a:xfrm>
        </p:spPr>
        <p:txBody>
          <a:bodyPr>
            <a:noAutofit/>
          </a:bodyPr>
          <a:lstStyle/>
          <a:p>
            <a:pPr fontAlgn="base" latinLnBrk="1">
              <a:lnSpc>
                <a:spcPct val="150000"/>
              </a:lnSpc>
              <a:spcAft>
                <a:spcPct val="0"/>
              </a:spcAft>
            </a:pPr>
            <a:r>
              <a:rPr lang="en-US" altLang="zh-CN" b="1" dirty="0">
                <a:effectLst>
                  <a:outerShdw blurRad="38100" dist="38100" dir="2700000" algn="tl">
                    <a:srgbClr val="000000">
                      <a:alpha val="43137"/>
                    </a:srgbClr>
                  </a:outerShdw>
                </a:effectLst>
              </a:rPr>
              <a:t>Summary and Outlook </a:t>
            </a:r>
            <a:br>
              <a:rPr lang="en-US" altLang="zh-CN" b="1" dirty="0">
                <a:effectLst>
                  <a:outerShdw blurRad="38100" dist="38100" dir="2700000" algn="tl">
                    <a:srgbClr val="000000">
                      <a:alpha val="43137"/>
                    </a:srgbClr>
                  </a:outerShdw>
                </a:effectLst>
              </a:rPr>
            </a:br>
            <a:endParaRPr lang="en-US" altLang="zh-CN" b="1" dirty="0">
              <a:effectLst>
                <a:outerShdw blurRad="38100" dist="38100" dir="2700000" algn="tl">
                  <a:srgbClr val="000000">
                    <a:alpha val="43137"/>
                  </a:srgbClr>
                </a:outerShdw>
              </a:effectLst>
              <a:latin typeface="+mn-lt"/>
              <a:ea typeface="+mn-ea"/>
              <a:cs typeface="+mn-cs"/>
            </a:endParaRPr>
          </a:p>
        </p:txBody>
      </p:sp>
      <p:sp>
        <p:nvSpPr>
          <p:cNvPr id="9" name="文本框 8"/>
          <p:cNvSpPr txBox="1"/>
          <p:nvPr/>
        </p:nvSpPr>
        <p:spPr>
          <a:xfrm>
            <a:off x="396204" y="3015556"/>
            <a:ext cx="7391782" cy="1753235"/>
          </a:xfrm>
          <a:prstGeom prst="rect">
            <a:avLst/>
          </a:prstGeom>
          <a:noFill/>
        </p:spPr>
        <p:txBody>
          <a:bodyPr wrap="square" rtlCol="0">
            <a:spAutoFit/>
          </a:bodyPr>
          <a:lstStyle/>
          <a:p>
            <a:r>
              <a:rPr lang="en-US" altLang="zh-CN" sz="1800" b="1" dirty="0">
                <a:effectLst/>
                <a:ea typeface="等线" panose="02010600030101010101" pitchFamily="2" charset="-122"/>
                <a:cs typeface="+mn-lt"/>
              </a:rPr>
              <a:t>Problems and </a:t>
            </a:r>
            <a:r>
              <a:rPr lang="en-US" altLang="zh-CN" b="1" dirty="0">
                <a:ea typeface="等线" panose="02010600030101010101" pitchFamily="2" charset="-122"/>
                <a:cs typeface="+mn-lt"/>
              </a:rPr>
              <a:t>possible solution</a:t>
            </a:r>
            <a:r>
              <a:rPr lang="en-US" altLang="zh-CN" sz="1800" b="1" dirty="0">
                <a:effectLst/>
                <a:latin typeface="PingFang SC"/>
                <a:ea typeface="等线" panose="02010600030101010101" pitchFamily="2" charset="-122"/>
                <a:cs typeface="Times New Roman" panose="02020603050405020304" pitchFamily="18" charset="0"/>
              </a:rPr>
              <a:t>:</a:t>
            </a:r>
            <a:endParaRPr lang="en-US" altLang="zh-CN" b="1" dirty="0"/>
          </a:p>
          <a:p>
            <a:pPr marL="285750" indent="-285750">
              <a:buFont typeface="Wingdings" panose="05000000000000000000" pitchFamily="2" charset="2"/>
              <a:buChar char="Ø"/>
            </a:pPr>
            <a:r>
              <a:rPr lang="en-US" altLang="zh-CN" dirty="0"/>
              <a:t>Pattern mis-alignment occurred in some samples</a:t>
            </a:r>
            <a:r>
              <a:rPr lang="zh-CN" altLang="en-US" dirty="0"/>
              <a:t>；</a:t>
            </a:r>
            <a:r>
              <a:rPr lang="en-US" altLang="zh-CN" dirty="0"/>
              <a:t>We will carefully check the deformation of flexible PCB and make a precise alignment for the pattern.</a:t>
            </a:r>
          </a:p>
          <a:p>
            <a:pPr marL="285750" indent="-285750">
              <a:buFont typeface="Wingdings" panose="05000000000000000000" pitchFamily="2" charset="2"/>
              <a:buChar char="Ø"/>
            </a:pPr>
            <a:r>
              <a:rPr lang="en-US" altLang="zh-CN" dirty="0"/>
              <a:t>Broken strips found. We will check the mask after the pattern made, to make sure there is no any defects on the mask.</a:t>
            </a:r>
            <a:endParaRPr lang="zh-CN" altLang="en-US" dirty="0"/>
          </a:p>
        </p:txBody>
      </p:sp>
      <p:sp>
        <p:nvSpPr>
          <p:cNvPr id="3" name="文本框 2"/>
          <p:cNvSpPr txBox="1"/>
          <p:nvPr/>
        </p:nvSpPr>
        <p:spPr>
          <a:xfrm>
            <a:off x="396204" y="1570765"/>
            <a:ext cx="8744828" cy="1200329"/>
          </a:xfrm>
          <a:prstGeom prst="rect">
            <a:avLst/>
          </a:prstGeom>
          <a:noFill/>
        </p:spPr>
        <p:txBody>
          <a:bodyPr wrap="square" rtlCol="0">
            <a:spAutoFit/>
          </a:bodyPr>
          <a:lstStyle/>
          <a:p>
            <a:r>
              <a:rPr lang="en-US" altLang="zh-CN" b="1" dirty="0"/>
              <a:t>Achievements:</a:t>
            </a:r>
          </a:p>
          <a:p>
            <a:pPr marL="285750" indent="-285750">
              <a:buFont typeface="Wingdings" panose="05000000000000000000" pitchFamily="2" charset="2"/>
              <a:buChar char="Ø"/>
            </a:pPr>
            <a:r>
              <a:rPr lang="en-US" altLang="zh-CN" dirty="0"/>
              <a:t>Large size (</a:t>
            </a:r>
            <a:r>
              <a:rPr lang="zh-CN" altLang="en-US" dirty="0">
                <a:latin typeface="宋体" panose="02010600030101010101" pitchFamily="2" charset="-122"/>
                <a:ea typeface="宋体" panose="02010600030101010101" pitchFamily="2" charset="-122"/>
              </a:rPr>
              <a:t>～</a:t>
            </a:r>
            <a:r>
              <a:rPr lang="en-US" altLang="zh-CN" dirty="0"/>
              <a:t>1.5m×0.6m) of LMB electrodes on</a:t>
            </a:r>
            <a:r>
              <a:rPr lang="zh-CN" altLang="en-US" dirty="0"/>
              <a:t> </a:t>
            </a:r>
            <a:r>
              <a:rPr lang="en-US" altLang="zh-CN" dirty="0" err="1"/>
              <a:t>Kaptons</a:t>
            </a:r>
            <a:r>
              <a:rPr lang="en-US" altLang="zh-CN" dirty="0"/>
              <a:t>(12.5um/25um/50um) with very low resistivity are successfully prepared</a:t>
            </a:r>
          </a:p>
          <a:p>
            <a:pPr marL="285750" indent="-285750">
              <a:buFont typeface="Wingdings" panose="05000000000000000000" pitchFamily="2" charset="2"/>
              <a:buChar char="Ø"/>
            </a:pPr>
            <a:r>
              <a:rPr lang="en-US" altLang="zh-CN" dirty="0"/>
              <a:t>Precise strip patterns have been achieved with Lift-off method</a:t>
            </a:r>
          </a:p>
        </p:txBody>
      </p:sp>
      <p:sp>
        <p:nvSpPr>
          <p:cNvPr id="8" name="文本框 7"/>
          <p:cNvSpPr txBox="1"/>
          <p:nvPr/>
        </p:nvSpPr>
        <p:spPr>
          <a:xfrm>
            <a:off x="396204" y="4769882"/>
            <a:ext cx="5352197" cy="923330"/>
          </a:xfrm>
          <a:prstGeom prst="rect">
            <a:avLst/>
          </a:prstGeom>
          <a:noFill/>
        </p:spPr>
        <p:txBody>
          <a:bodyPr wrap="square" rtlCol="0">
            <a:spAutoFit/>
          </a:bodyPr>
          <a:lstStyle/>
          <a:p>
            <a:r>
              <a:rPr lang="en-US" altLang="zh-CN" b="1" dirty="0"/>
              <a:t>Future plans:</a:t>
            </a:r>
          </a:p>
          <a:p>
            <a:pPr marL="285750" indent="-285750">
              <a:buFont typeface="Wingdings" panose="05000000000000000000" pitchFamily="2" charset="2"/>
              <a:buChar char="Ø"/>
            </a:pPr>
            <a:r>
              <a:rPr lang="en-US" altLang="zh-CN" dirty="0"/>
              <a:t>We can improve the conductivity of LMB electrode by doping silver in future</a:t>
            </a:r>
            <a:endParaRPr lang="zh-CN" altLang="en-US" dirty="0"/>
          </a:p>
        </p:txBody>
      </p:sp>
      <p:sp>
        <p:nvSpPr>
          <p:cNvPr id="10" name="WordArt 3">
            <a:hlinkClick r:id="" action="ppaction://noaction">
              <a:snd r:embed="rId3" name="applause.wav"/>
            </a:hlinkClick>
          </p:cNvPr>
          <p:cNvSpPr>
            <a:spLocks noChangeArrowheads="1" noChangeShapeType="1" noTextEdit="1"/>
          </p:cNvSpPr>
          <p:nvPr/>
        </p:nvSpPr>
        <p:spPr bwMode="auto">
          <a:xfrm>
            <a:off x="6155074" y="5050188"/>
            <a:ext cx="3978792" cy="1286047"/>
          </a:xfrm>
          <a:prstGeom prst="rect">
            <a:avLst/>
          </a:prstGeom>
        </p:spPr>
        <p:txBody>
          <a:bodyPr wrap="none" fromWordArt="1">
            <a:prstTxWarp prst="textCascadeUp">
              <a:avLst>
                <a:gd name="adj" fmla="val 44444"/>
              </a:avLst>
            </a:prstTxWarp>
            <a:scene3d>
              <a:camera prst="legacyPerspectiveFront">
                <a:rot lat="20519972" lon="1080000" rev="0"/>
              </a:camera>
              <a:lightRig rig="legacyFlat1" dir="r"/>
            </a:scene3d>
            <a:sp3d extrusionH="430200" prstMaterial="legacyMatte">
              <a:extrusionClr>
                <a:srgbClr val="FF6600"/>
              </a:extrusionClr>
            </a:sp3d>
          </a:bodyPr>
          <a:lstStyle/>
          <a:p>
            <a:pPr algn="ctr" eaLnBrk="1" hangingPunct="1">
              <a:defRPr/>
            </a:pPr>
            <a:r>
              <a:rPr lang="en-US" sz="7200" dirty="0">
                <a:ln w="9525" cmpd="sng">
                  <a:round/>
                </a:ln>
                <a:gradFill rotWithShape="1">
                  <a:gsLst>
                    <a:gs pos="0">
                      <a:srgbClr val="FE3E02"/>
                    </a:gs>
                    <a:gs pos="100000">
                      <a:srgbClr val="FFE701"/>
                    </a:gs>
                  </a:gsLst>
                  <a:lin ang="5400000" scaled="1"/>
                </a:gradFill>
                <a:latin typeface="Impact" panose="020B0806030902050204"/>
                <a:ea typeface="Impact" panose="020B0806030902050204"/>
                <a:cs typeface="Impact" panose="020B0806030902050204"/>
              </a:rPr>
              <a:t>Thank</a:t>
            </a:r>
            <a:r>
              <a:rPr lang="en-US" altLang="zh-CN" sz="7200" dirty="0">
                <a:ln w="9525" cmpd="sng">
                  <a:round/>
                </a:ln>
                <a:gradFill rotWithShape="1">
                  <a:gsLst>
                    <a:gs pos="0">
                      <a:srgbClr val="FE3E02"/>
                    </a:gs>
                    <a:gs pos="100000">
                      <a:srgbClr val="FFE701"/>
                    </a:gs>
                  </a:gsLst>
                  <a:lin ang="5400000" scaled="1"/>
                </a:gradFill>
                <a:latin typeface="Impact" panose="020B0806030902050204"/>
                <a:ea typeface="Impact" panose="020B0806030902050204"/>
                <a:cs typeface="Impact" panose="020B0806030902050204"/>
              </a:rPr>
              <a:t>s</a:t>
            </a:r>
            <a:endParaRPr lang="en-US" sz="7200" dirty="0">
              <a:ln w="9525" cmpd="sng">
                <a:round/>
              </a:ln>
              <a:gradFill rotWithShape="1">
                <a:gsLst>
                  <a:gs pos="0">
                    <a:srgbClr val="FE3E02"/>
                  </a:gs>
                  <a:gs pos="100000">
                    <a:srgbClr val="FFE701"/>
                  </a:gs>
                </a:gsLst>
                <a:lin ang="5400000" scaled="1"/>
              </a:gradFill>
              <a:latin typeface="Impact" panose="020B0806030902050204"/>
              <a:ea typeface="Impact" panose="020B0806030902050204"/>
              <a:cs typeface="Impact" panose="020B0806030902050204"/>
            </a:endParaRPr>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r="16622"/>
          <a:stretch>
            <a:fillRect/>
          </a:stretch>
        </p:blipFill>
        <p:spPr>
          <a:xfrm rot="10800000">
            <a:off x="7959766" y="2383614"/>
            <a:ext cx="3432243" cy="231552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6387" y="450771"/>
            <a:ext cx="10515600" cy="860958"/>
          </a:xfrm>
        </p:spPr>
        <p:txBody>
          <a:bodyPr/>
          <a:lstStyle/>
          <a:p>
            <a:r>
              <a:rPr lang="en-US" altLang="zh-CN" b="1" dirty="0"/>
              <a:t>Outline</a:t>
            </a:r>
            <a:r>
              <a:rPr lang="en-US" altLang="zh-CN" dirty="0"/>
              <a:t> </a:t>
            </a:r>
            <a:endParaRPr lang="zh-CN" altLang="en-US" dirty="0"/>
          </a:p>
        </p:txBody>
      </p:sp>
      <p:sp>
        <p:nvSpPr>
          <p:cNvPr id="3" name="内容占位符 2"/>
          <p:cNvSpPr>
            <a:spLocks noGrp="1"/>
          </p:cNvSpPr>
          <p:nvPr>
            <p:ph idx="1"/>
          </p:nvPr>
        </p:nvSpPr>
        <p:spPr>
          <a:xfrm>
            <a:off x="1327702" y="1976356"/>
            <a:ext cx="9095369" cy="4351338"/>
          </a:xfrm>
        </p:spPr>
        <p:txBody>
          <a:bodyPr/>
          <a:lstStyle/>
          <a:p>
            <a:r>
              <a:rPr lang="en-US" altLang="zh-CN" sz="3600" b="1" dirty="0">
                <a:effectLst>
                  <a:outerShdw blurRad="38100" dist="38100" dir="2700000" algn="tl">
                    <a:srgbClr val="000000">
                      <a:alpha val="43137"/>
                    </a:srgbClr>
                  </a:outerShdw>
                </a:effectLst>
              </a:rPr>
              <a:t>Introduction</a:t>
            </a:r>
          </a:p>
          <a:p>
            <a:r>
              <a:rPr lang="en-US" altLang="zh-CN" sz="3600" b="1" dirty="0">
                <a:effectLst>
                  <a:outerShdw blurRad="38100" dist="38100" dir="2700000" algn="tl">
                    <a:srgbClr val="000000">
                      <a:alpha val="43137"/>
                    </a:srgbClr>
                  </a:outerShdw>
                </a:effectLst>
              </a:rPr>
              <a:t>R&amp;D of LMB drift electrode</a:t>
            </a:r>
          </a:p>
          <a:p>
            <a:r>
              <a:rPr lang="en-US" altLang="zh-CN" sz="3600" b="1" dirty="0">
                <a:effectLst>
                  <a:outerShdw blurRad="38100" dist="38100" dir="2700000" algn="tl">
                    <a:srgbClr val="000000">
                      <a:alpha val="43137"/>
                    </a:srgbClr>
                  </a:outerShdw>
                </a:effectLst>
              </a:rPr>
              <a:t>R&amp;D of LMB V-strip readout electrode</a:t>
            </a:r>
          </a:p>
          <a:p>
            <a:r>
              <a:rPr lang="en-US" altLang="zh-CN" sz="3600" b="1" dirty="0">
                <a:effectLst>
                  <a:outerShdw blurRad="38100" dist="38100" dir="2700000" algn="tl">
                    <a:srgbClr val="000000">
                      <a:alpha val="43137"/>
                    </a:srgbClr>
                  </a:outerShdw>
                </a:effectLst>
              </a:rPr>
              <a:t>Summary</a:t>
            </a:r>
            <a:endParaRPr lang="en-US" altLang="zh-CN" sz="3600" b="1" strike="sngStrike" dirty="0">
              <a:solidFill>
                <a:srgbClr val="00B0F0"/>
              </a:solidFill>
              <a:effectLst>
                <a:outerShdw blurRad="38100" dist="38100" dir="2700000" algn="tl">
                  <a:srgbClr val="000000">
                    <a:alpha val="43137"/>
                  </a:srgbClr>
                </a:outerShdw>
              </a:effectLst>
            </a:endParaRPr>
          </a:p>
          <a:p>
            <a:pPr marL="0" indent="0">
              <a:buNone/>
            </a:pPr>
            <a:endParaRPr lang="en-US" altLang="zh-C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36307" y="3299344"/>
            <a:ext cx="6095184"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Introduction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6204" y="96390"/>
            <a:ext cx="10868696" cy="914768"/>
          </a:xfrm>
        </p:spPr>
        <p:txBody>
          <a:bodyPr>
            <a:normAutofit fontScale="90000"/>
          </a:bodyPr>
          <a:lstStyle/>
          <a:p>
            <a:pPr fontAlgn="base" latinLnBrk="1">
              <a:lnSpc>
                <a:spcPct val="150000"/>
              </a:lnSpc>
              <a:spcAft>
                <a:spcPct val="0"/>
              </a:spcAft>
            </a:pPr>
            <a:r>
              <a:rPr kumimoji="1" lang="en-US" altLang="zh-CN" sz="4900" b="1" dirty="0">
                <a:effectLst>
                  <a:outerShdw blurRad="38100" dist="38100" dir="2700000" algn="tl">
                    <a:srgbClr val="000000">
                      <a:alpha val="43137"/>
                    </a:srgbClr>
                  </a:outerShdw>
                </a:effectLst>
                <a:ea typeface="Yu Gothic UI Light" panose="020B0300000000000000" pitchFamily="34" charset="-128"/>
              </a:rPr>
              <a:t>Motivation </a:t>
            </a:r>
            <a:r>
              <a:rPr kumimoji="1" lang="en-US" altLang="zh-CN" b="1" dirty="0">
                <a:latin typeface="Yu Gothic UI Light" panose="020B0300000000000000" pitchFamily="34" charset="-128"/>
                <a:ea typeface="Yu Gothic UI Light" panose="020B0300000000000000" pitchFamily="34" charset="-128"/>
              </a:rPr>
              <a:t> </a:t>
            </a:r>
          </a:p>
        </p:txBody>
      </p:sp>
      <p:pic>
        <p:nvPicPr>
          <p:cNvPr id="9" name="图片 8"/>
          <p:cNvPicPr>
            <a:picLocks noChangeAspect="1"/>
          </p:cNvPicPr>
          <p:nvPr/>
        </p:nvPicPr>
        <p:blipFill>
          <a:blip r:embed="rId3"/>
          <a:stretch>
            <a:fillRect/>
          </a:stretch>
        </p:blipFill>
        <p:spPr>
          <a:xfrm>
            <a:off x="6761038" y="3429000"/>
            <a:ext cx="4281336" cy="3341896"/>
          </a:xfrm>
          <a:prstGeom prst="rect">
            <a:avLst/>
          </a:prstGeom>
        </p:spPr>
      </p:pic>
      <p:pic>
        <p:nvPicPr>
          <p:cNvPr id="11" name="图片 10"/>
          <p:cNvPicPr>
            <a:picLocks noChangeAspect="1"/>
          </p:cNvPicPr>
          <p:nvPr/>
        </p:nvPicPr>
        <p:blipFill>
          <a:blip r:embed="rId4" cstate="hqprint"/>
          <a:stretch>
            <a:fillRect/>
          </a:stretch>
        </p:blipFill>
        <p:spPr>
          <a:xfrm>
            <a:off x="9660834" y="1448322"/>
            <a:ext cx="2385391" cy="1980678"/>
          </a:xfrm>
          <a:prstGeom prst="rect">
            <a:avLst/>
          </a:prstGeom>
        </p:spPr>
      </p:pic>
      <p:pic>
        <p:nvPicPr>
          <p:cNvPr id="13" name="图片 12"/>
          <p:cNvPicPr>
            <a:picLocks noChangeAspect="1"/>
          </p:cNvPicPr>
          <p:nvPr/>
        </p:nvPicPr>
        <p:blipFill>
          <a:blip r:embed="rId5"/>
          <a:stretch>
            <a:fillRect/>
          </a:stretch>
        </p:blipFill>
        <p:spPr>
          <a:xfrm>
            <a:off x="5489296" y="1448322"/>
            <a:ext cx="4253013" cy="1838955"/>
          </a:xfrm>
          <a:prstGeom prst="rect">
            <a:avLst/>
          </a:prstGeom>
        </p:spPr>
      </p:pic>
      <mc:AlternateContent xmlns:mc="http://schemas.openxmlformats.org/markup-compatibility/2006" xmlns:a14="http://schemas.microsoft.com/office/drawing/2010/main">
        <mc:Choice Requires="a14">
          <p:sp>
            <p:nvSpPr>
              <p:cNvPr id="14" name="文本框 13"/>
              <p:cNvSpPr txBox="1"/>
              <p:nvPr/>
            </p:nvSpPr>
            <p:spPr>
              <a:xfrm>
                <a:off x="619870" y="1766679"/>
                <a:ext cx="5137317" cy="4807406"/>
              </a:xfrm>
              <a:prstGeom prst="rect">
                <a:avLst/>
              </a:prstGeom>
              <a:noFill/>
            </p:spPr>
            <p:txBody>
              <a:bodyPr wrap="square" rtlCol="0">
                <a:spAutoFit/>
              </a:bodyPr>
              <a:lstStyle/>
              <a:p>
                <a:r>
                  <a:rPr lang="en-US" altLang="zh-CN" dirty="0"/>
                  <a:t>STCF is an e + e- collider operating at </a:t>
                </a:r>
                <a14:m>
                  <m:oMath xmlns:m="http://schemas.openxmlformats.org/officeDocument/2006/math">
                    <m:rad>
                      <m:radPr>
                        <m:degHide m:val="on"/>
                        <m:ctrlPr>
                          <a:rPr lang="en-US" altLang="zh-CN" i="1" smtClean="0">
                            <a:latin typeface="Cambria Math" panose="02040503050406030204" pitchFamily="18" charset="0"/>
                          </a:rPr>
                        </m:ctrlPr>
                      </m:radPr>
                      <m:deg/>
                      <m:e>
                        <m:r>
                          <a:rPr lang="en-US" altLang="zh-CN" b="0" i="1" smtClean="0">
                            <a:latin typeface="Cambria Math" panose="02040503050406030204" pitchFamily="18" charset="0"/>
                          </a:rPr>
                          <m:t>𝑠</m:t>
                        </m:r>
                      </m:e>
                    </m:rad>
                  </m:oMath>
                </a14:m>
                <a:r>
                  <a:rPr lang="en-US" altLang="zh-CN" dirty="0"/>
                  <a:t>=2</a:t>
                </a:r>
                <a:r>
                  <a:rPr lang="zh-CN" altLang="en-US" dirty="0">
                    <a:solidFill>
                      <a:srgbClr val="00B0F0"/>
                    </a:solidFill>
                    <a:latin typeface="宋体" panose="02010600030101010101" pitchFamily="2" charset="-122"/>
                    <a:ea typeface="宋体" panose="02010600030101010101" pitchFamily="2" charset="-122"/>
                  </a:rPr>
                  <a:t>～</a:t>
                </a:r>
                <a:r>
                  <a:rPr lang="en-US" altLang="zh-CN" dirty="0"/>
                  <a:t>7 GeV with a peak luminosity of </a:t>
                </a:r>
                <a14:m>
                  <m:oMath xmlns:m="http://schemas.openxmlformats.org/officeDocument/2006/math">
                    <m:r>
                      <a:rPr lang="en-US" altLang="zh-CN" b="0" i="0" smtClean="0">
                        <a:latin typeface="Cambria Math" panose="02040503050406030204" pitchFamily="18" charset="0"/>
                        <a:ea typeface="Cambria Math" panose="02040503050406030204" pitchFamily="18" charset="0"/>
                      </a:rPr>
                      <m:t>0.5</m:t>
                    </m:r>
                    <m:r>
                      <a:rPr lang="en-US" altLang="zh-CN" i="1">
                        <a:latin typeface="Cambria Math" panose="02040503050406030204" pitchFamily="18" charset="0"/>
                        <a:ea typeface="Cambria Math" panose="02040503050406030204" pitchFamily="18" charset="0"/>
                      </a:rPr>
                      <m:t>×</m:t>
                    </m:r>
                    <m:sSup>
                      <m:sSupPr>
                        <m:ctrlPr>
                          <a:rPr lang="en-US" altLang="zh-CN" b="0" i="1" smtClean="0">
                            <a:latin typeface="Cambria Math" panose="02040503050406030204" pitchFamily="18" charset="0"/>
                            <a:ea typeface="Cambria Math" panose="02040503050406030204" pitchFamily="18" charset="0"/>
                          </a:rPr>
                        </m:ctrlPr>
                      </m:sSupPr>
                      <m:e>
                        <m:r>
                          <a:rPr lang="en-US" altLang="zh-CN" b="0" i="1" smtClean="0">
                            <a:latin typeface="Cambria Math" panose="02040503050406030204" pitchFamily="18" charset="0"/>
                            <a:ea typeface="Cambria Math" panose="02040503050406030204" pitchFamily="18" charset="0"/>
                          </a:rPr>
                          <m:t>10</m:t>
                        </m:r>
                      </m:e>
                      <m:sup>
                        <m:r>
                          <a:rPr lang="en-US" altLang="zh-CN" b="0" i="1" smtClean="0">
                            <a:latin typeface="Cambria Math" panose="02040503050406030204" pitchFamily="18" charset="0"/>
                            <a:ea typeface="Cambria Math" panose="02040503050406030204" pitchFamily="18" charset="0"/>
                          </a:rPr>
                          <m:t>35</m:t>
                        </m:r>
                      </m:sup>
                    </m:sSup>
                  </m:oMath>
                </a14:m>
                <a:r>
                  <a:rPr lang="en-US" altLang="zh-CN" dirty="0"/>
                  <a:t>cm</a:t>
                </a:r>
                <a:r>
                  <a:rPr lang="en-US" altLang="zh-CN" baseline="30000" dirty="0"/>
                  <a:t>-2</a:t>
                </a:r>
                <a:r>
                  <a:rPr lang="en-US" altLang="zh-CN" dirty="0"/>
                  <a:t>s</a:t>
                </a:r>
                <a:r>
                  <a:rPr lang="en-US" altLang="zh-CN" baseline="30000" dirty="0"/>
                  <a:t>-1</a:t>
                </a:r>
                <a:r>
                  <a:rPr lang="en-US" altLang="zh-CN" dirty="0"/>
                  <a:t>.</a:t>
                </a:r>
              </a:p>
              <a:p>
                <a:endParaRPr lang="en-US" altLang="zh-CN" dirty="0"/>
              </a:p>
              <a:p>
                <a:r>
                  <a:rPr lang="en-US" altLang="zh-CN" dirty="0"/>
                  <a:t>3-layers of c - </a:t>
                </a:r>
                <a:r>
                  <a:rPr lang="en-US" altLang="zh-CN" dirty="0" err="1"/>
                  <a:t>μRWELL</a:t>
                </a:r>
                <a:r>
                  <a:rPr lang="en-US" altLang="zh-CN" dirty="0"/>
                  <a:t> inner tracker(ITK) </a:t>
                </a:r>
              </a:p>
              <a:p>
                <a:endParaRPr lang="en-US" altLang="zh-CN" dirty="0"/>
              </a:p>
              <a:p>
                <a:r>
                  <a:rPr lang="en-US" altLang="zh-CN" dirty="0"/>
                  <a:t>The required performance of </a:t>
                </a:r>
                <a:r>
                  <a:rPr lang="en-US" altLang="zh-CN" b="1" dirty="0"/>
                  <a:t>ITK</a:t>
                </a:r>
                <a:r>
                  <a:rPr lang="en-US" altLang="zh-CN" dirty="0"/>
                  <a:t> used in </a:t>
                </a:r>
                <a:r>
                  <a:rPr lang="en-US" altLang="zh-CN" b="1" dirty="0"/>
                  <a:t>STCF </a:t>
                </a:r>
                <a:r>
                  <a:rPr lang="en-US" altLang="zh-CN" dirty="0"/>
                  <a:t>includes:</a:t>
                </a:r>
              </a:p>
              <a:p>
                <a:pPr marL="742950" lvl="1" indent="-285750">
                  <a:buFont typeface="Wingdings" panose="05000000000000000000" pitchFamily="2" charset="2"/>
                  <a:buChar char="Ø"/>
                </a:pPr>
                <a:r>
                  <a:rPr lang="en-US" altLang="zh-CN" dirty="0"/>
                  <a:t>Good Spatial resolution (100μm in r−</a:t>
                </a:r>
                <a:r>
                  <a:rPr lang="el-GR" altLang="zh-CN" dirty="0"/>
                  <a:t>ϕ </a:t>
                </a:r>
                <a:r>
                  <a:rPr lang="en-US" altLang="zh-CN" dirty="0"/>
                  <a:t>direction)</a:t>
                </a:r>
              </a:p>
              <a:p>
                <a:pPr marL="742950" lvl="1" indent="-285750">
                  <a:buFont typeface="Wingdings" panose="05000000000000000000" pitchFamily="2" charset="2"/>
                  <a:buChar char="Ø"/>
                </a:pPr>
                <a:r>
                  <a:rPr lang="en-US" altLang="zh-CN" dirty="0"/>
                  <a:t>Measurement for </a:t>
                </a:r>
                <a:r>
                  <a:rPr lang="en-US" altLang="zh-CN" b="1" dirty="0"/>
                  <a:t>Low-momentum</a:t>
                </a:r>
                <a:r>
                  <a:rPr lang="en-US" altLang="zh-CN" dirty="0"/>
                  <a:t> charged particles</a:t>
                </a:r>
              </a:p>
              <a:p>
                <a:pPr marL="742950" lvl="1" indent="-285750">
                  <a:buFont typeface="Wingdings" panose="05000000000000000000" pitchFamily="2" charset="2"/>
                  <a:buChar char="Ø"/>
                </a:pPr>
                <a:r>
                  <a:rPr lang="en-US" altLang="zh-CN" b="1" dirty="0">
                    <a:highlight>
                      <a:srgbClr val="FFFF00"/>
                    </a:highlight>
                  </a:rPr>
                  <a:t>Ultra-Low material budget </a:t>
                </a:r>
              </a:p>
              <a:p>
                <a:pPr marL="457200" lvl="1"/>
                <a:r>
                  <a:rPr lang="en-US" altLang="zh-CN" b="1" dirty="0">
                    <a:highlight>
                      <a:srgbClr val="FFFF00"/>
                    </a:highlight>
                  </a:rPr>
                  <a:t>     </a:t>
                </a:r>
                <a:r>
                  <a:rPr lang="en-US" altLang="zh-CN" dirty="0">
                    <a:highlight>
                      <a:srgbClr val="FFFF00"/>
                    </a:highlight>
                  </a:rPr>
                  <a:t>(below </a:t>
                </a:r>
                <a:r>
                  <a:rPr lang="en-US" altLang="zh-CN" b="1" dirty="0">
                    <a:solidFill>
                      <a:srgbClr val="FF0000"/>
                    </a:solidFill>
                    <a:highlight>
                      <a:srgbClr val="FFFF00"/>
                    </a:highlight>
                  </a:rPr>
                  <a:t>0.3% X0 </a:t>
                </a:r>
                <a:r>
                  <a:rPr lang="en-US" altLang="zh-CN" dirty="0">
                    <a:highlight>
                      <a:srgbClr val="FFFF00"/>
                    </a:highlight>
                  </a:rPr>
                  <a:t>for each detector layer )</a:t>
                </a:r>
              </a:p>
              <a:p>
                <a:pPr marL="742950" lvl="1" indent="-285750">
                  <a:buFont typeface="Wingdings" panose="05000000000000000000" pitchFamily="2" charset="2"/>
                  <a:buChar char="Ø"/>
                </a:pPr>
                <a:r>
                  <a:rPr lang="en-US" altLang="zh-CN" dirty="0"/>
                  <a:t>High occupancy operated in </a:t>
                </a:r>
                <a:r>
                  <a:rPr lang="en-US" altLang="zh-CN" dirty="0" err="1"/>
                  <a:t>μTPC</a:t>
                </a:r>
                <a:r>
                  <a:rPr lang="en-US" altLang="zh-CN" dirty="0"/>
                  <a:t> mode </a:t>
                </a:r>
              </a:p>
              <a:p>
                <a:pPr lvl="1"/>
                <a:r>
                  <a:rPr lang="en-US" altLang="zh-CN" dirty="0"/>
                  <a:t>     (10 signals per hit)</a:t>
                </a:r>
              </a:p>
              <a:p>
                <a:pPr marL="742950" lvl="1" indent="-285750">
                  <a:buFont typeface="Wingdings" panose="05000000000000000000" pitchFamily="2" charset="2"/>
                  <a:buChar char="Ø"/>
                </a:pPr>
                <a:r>
                  <a:rPr lang="en-US" altLang="zh-CN" dirty="0"/>
                  <a:t>…</a:t>
                </a:r>
              </a:p>
              <a:p>
                <a:endParaRPr lang="zh-CN" altLang="en-US" dirty="0"/>
              </a:p>
            </p:txBody>
          </p:sp>
        </mc:Choice>
        <mc:Fallback xmlns="">
          <p:sp>
            <p:nvSpPr>
              <p:cNvPr id="14" name="文本框 13"/>
              <p:cNvSpPr txBox="1">
                <a:spLocks noRot="1" noChangeAspect="1" noMove="1" noResize="1" noEditPoints="1" noAdjustHandles="1" noChangeArrowheads="1" noChangeShapeType="1" noTextEdit="1"/>
              </p:cNvSpPr>
              <p:nvPr/>
            </p:nvSpPr>
            <p:spPr>
              <a:xfrm>
                <a:off x="619870" y="1766679"/>
                <a:ext cx="5137317" cy="4807406"/>
              </a:xfrm>
              <a:prstGeom prst="rect">
                <a:avLst/>
              </a:prstGeom>
              <a:blipFill>
                <a:blip r:embed="rId6"/>
                <a:stretch>
                  <a:fillRect l="-1069" t="-1142"/>
                </a:stretch>
              </a:blipFill>
            </p:spPr>
            <p:txBody>
              <a:bodyPr/>
              <a:lstStyle/>
              <a:p>
                <a:r>
                  <a:rPr lang="zh-CN" altLang="en-US">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6204" y="96390"/>
            <a:ext cx="10868696" cy="914768"/>
          </a:xfrm>
        </p:spPr>
        <p:txBody>
          <a:bodyPr>
            <a:normAutofit fontScale="90000"/>
          </a:bodyPr>
          <a:lstStyle/>
          <a:p>
            <a:pPr fontAlgn="base" latinLnBrk="1">
              <a:lnSpc>
                <a:spcPct val="150000"/>
              </a:lnSpc>
              <a:spcAft>
                <a:spcPct val="0"/>
              </a:spcAft>
            </a:pPr>
            <a:r>
              <a:rPr kumimoji="1" lang="en-US" altLang="zh-CN" sz="4900" b="1">
                <a:effectLst>
                  <a:outerShdw blurRad="38100" dist="38100" dir="2700000" algn="tl">
                    <a:srgbClr val="000000">
                      <a:alpha val="43137"/>
                    </a:srgbClr>
                  </a:outerShdw>
                </a:effectLst>
                <a:ea typeface="Yu Gothic UI Light" panose="020B0300000000000000" pitchFamily="34" charset="-128"/>
              </a:rPr>
              <a:t>Material budget of μRWELL detector</a:t>
            </a:r>
            <a:r>
              <a:rPr kumimoji="1" lang="en-US" altLang="zh-CN" b="1">
                <a:latin typeface="Yu Gothic UI Light" panose="020B0300000000000000" pitchFamily="34" charset="-128"/>
                <a:ea typeface="Yu Gothic UI Light" panose="020B0300000000000000" pitchFamily="34" charset="-128"/>
              </a:rPr>
              <a:t> </a:t>
            </a:r>
            <a:endParaRPr kumimoji="1" lang="en-US" altLang="zh-CN" b="1" dirty="0">
              <a:latin typeface="Yu Gothic UI Light" panose="020B0300000000000000" pitchFamily="34" charset="-128"/>
              <a:ea typeface="Yu Gothic UI Light" panose="020B0300000000000000" pitchFamily="34" charset="-128"/>
            </a:endParaRPr>
          </a:p>
        </p:txBody>
      </p:sp>
      <p:sp>
        <p:nvSpPr>
          <p:cNvPr id="23" name="文本框 22"/>
          <p:cNvSpPr txBox="1"/>
          <p:nvPr/>
        </p:nvSpPr>
        <p:spPr>
          <a:xfrm>
            <a:off x="2414950" y="6148294"/>
            <a:ext cx="8286528" cy="461665"/>
          </a:xfrm>
          <a:prstGeom prst="rect">
            <a:avLst/>
          </a:prstGeom>
          <a:noFill/>
        </p:spPr>
        <p:txBody>
          <a:bodyPr wrap="square">
            <a:spAutoFit/>
          </a:bodyPr>
          <a:lstStyle/>
          <a:p>
            <a:r>
              <a:rPr lang="zh-CN" altLang="en-US" sz="2400" dirty="0">
                <a:solidFill>
                  <a:srgbClr val="FF0000"/>
                </a:solidFill>
              </a:rPr>
              <a:t>Research on low-ma</a:t>
            </a:r>
            <a:r>
              <a:rPr lang="en-US" altLang="zh-CN" sz="2400" dirty="0" err="1">
                <a:solidFill>
                  <a:srgbClr val="FF0000"/>
                </a:solidFill>
              </a:rPr>
              <a:t>terial</a:t>
            </a:r>
            <a:r>
              <a:rPr lang="zh-CN" altLang="en-US" sz="2400" dirty="0">
                <a:solidFill>
                  <a:srgbClr val="FF0000"/>
                </a:solidFill>
              </a:rPr>
              <a:t> electrodes is urgently needed</a:t>
            </a:r>
          </a:p>
        </p:txBody>
      </p:sp>
      <p:grpSp>
        <p:nvGrpSpPr>
          <p:cNvPr id="19" name="组合 18"/>
          <p:cNvGrpSpPr/>
          <p:nvPr/>
        </p:nvGrpSpPr>
        <p:grpSpPr>
          <a:xfrm>
            <a:off x="6172200" y="1452374"/>
            <a:ext cx="7562300" cy="3765373"/>
            <a:chOff x="4437165" y="1256220"/>
            <a:chExt cx="7667148" cy="2883830"/>
          </a:xfrm>
        </p:grpSpPr>
        <p:pic>
          <p:nvPicPr>
            <p:cNvPr id="22" name="图片 21"/>
            <p:cNvPicPr>
              <a:picLocks noChangeAspect="1"/>
            </p:cNvPicPr>
            <p:nvPr/>
          </p:nvPicPr>
          <p:blipFill>
            <a:blip r:embed="rId3"/>
            <a:stretch>
              <a:fillRect/>
            </a:stretch>
          </p:blipFill>
          <p:spPr>
            <a:xfrm>
              <a:off x="4437165" y="1256220"/>
              <a:ext cx="4334871" cy="2883830"/>
            </a:xfrm>
            <a:prstGeom prst="rect">
              <a:avLst/>
            </a:prstGeom>
          </p:spPr>
        </p:pic>
        <p:grpSp>
          <p:nvGrpSpPr>
            <p:cNvPr id="24" name="组合 23"/>
            <p:cNvGrpSpPr/>
            <p:nvPr/>
          </p:nvGrpSpPr>
          <p:grpSpPr>
            <a:xfrm>
              <a:off x="7688580" y="2674336"/>
              <a:ext cx="4415733" cy="1142828"/>
              <a:chOff x="8536639" y="2309073"/>
              <a:chExt cx="4415733" cy="1142828"/>
            </a:xfrm>
          </p:grpSpPr>
          <p:sp>
            <p:nvSpPr>
              <p:cNvPr id="27" name="文本框 26"/>
              <p:cNvSpPr txBox="1"/>
              <p:nvPr/>
            </p:nvSpPr>
            <p:spPr>
              <a:xfrm>
                <a:off x="9755227" y="2579979"/>
                <a:ext cx="1668085" cy="307777"/>
              </a:xfrm>
              <a:prstGeom prst="rect">
                <a:avLst/>
              </a:prstGeom>
              <a:noFill/>
            </p:spPr>
            <p:txBody>
              <a:bodyPr wrap="none" rtlCol="0">
                <a:spAutoFit/>
              </a:bodyPr>
              <a:lstStyle/>
              <a:p>
                <a:r>
                  <a:rPr lang="en-US" altLang="zh-CN" sz="1400" b="1" dirty="0">
                    <a:solidFill>
                      <a:srgbClr val="FF0000"/>
                    </a:solidFill>
                  </a:rPr>
                  <a:t>V readout electrode</a:t>
                </a:r>
                <a:endParaRPr lang="zh-CN" altLang="en-US" sz="1400" b="1" dirty="0">
                  <a:solidFill>
                    <a:srgbClr val="FF0000"/>
                  </a:solidFill>
                </a:endParaRPr>
              </a:p>
            </p:txBody>
          </p:sp>
          <p:sp>
            <p:nvSpPr>
              <p:cNvPr id="28" name="文本框 27"/>
              <p:cNvSpPr txBox="1"/>
              <p:nvPr/>
            </p:nvSpPr>
            <p:spPr>
              <a:xfrm>
                <a:off x="9756295" y="2880487"/>
                <a:ext cx="891013" cy="307777"/>
              </a:xfrm>
              <a:prstGeom prst="rect">
                <a:avLst/>
              </a:prstGeom>
              <a:noFill/>
            </p:spPr>
            <p:txBody>
              <a:bodyPr wrap="none" rtlCol="0">
                <a:spAutoFit/>
              </a:bodyPr>
              <a:lstStyle/>
              <a:p>
                <a:r>
                  <a:rPr lang="en-US" altLang="zh-CN" sz="1400" dirty="0"/>
                  <a:t>PMI foam</a:t>
                </a:r>
                <a:endParaRPr lang="zh-CN" altLang="en-US" sz="1400" strike="sngStrike" dirty="0"/>
              </a:p>
            </p:txBody>
          </p:sp>
          <p:sp>
            <p:nvSpPr>
              <p:cNvPr id="29" name="文本框 28"/>
              <p:cNvSpPr txBox="1"/>
              <p:nvPr/>
            </p:nvSpPr>
            <p:spPr>
              <a:xfrm>
                <a:off x="9755227" y="3144124"/>
                <a:ext cx="703398" cy="307777"/>
              </a:xfrm>
              <a:prstGeom prst="rect">
                <a:avLst/>
              </a:prstGeom>
              <a:noFill/>
            </p:spPr>
            <p:txBody>
              <a:bodyPr wrap="none" rtlCol="0">
                <a:spAutoFit/>
              </a:bodyPr>
              <a:lstStyle/>
              <a:p>
                <a:r>
                  <a:rPr lang="en-US" altLang="zh-CN" sz="1400" dirty="0"/>
                  <a:t>Kapton</a:t>
                </a:r>
                <a:endParaRPr lang="zh-CN" altLang="en-US" sz="1400" strike="sngStrike" dirty="0">
                  <a:solidFill>
                    <a:srgbClr val="00B0F0"/>
                  </a:solidFill>
                </a:endParaRPr>
              </a:p>
            </p:txBody>
          </p:sp>
          <p:cxnSp>
            <p:nvCxnSpPr>
              <p:cNvPr id="30" name="直接箭头连接符 29"/>
              <p:cNvCxnSpPr>
                <a:stCxn id="29" idx="1"/>
              </p:cNvCxnSpPr>
              <p:nvPr/>
            </p:nvCxnSpPr>
            <p:spPr>
              <a:xfrm flipH="1" flipV="1">
                <a:off x="8741329" y="3258075"/>
                <a:ext cx="1013898" cy="399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stCxn id="28" idx="1"/>
              </p:cNvCxnSpPr>
              <p:nvPr/>
            </p:nvCxnSpPr>
            <p:spPr>
              <a:xfrm flipH="1">
                <a:off x="8741329" y="3034376"/>
                <a:ext cx="1014966" cy="538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27" idx="1"/>
              </p:cNvCxnSpPr>
              <p:nvPr/>
            </p:nvCxnSpPr>
            <p:spPr>
              <a:xfrm flipH="1">
                <a:off x="8741329" y="2733868"/>
                <a:ext cx="1013898" cy="2086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9755227" y="2309073"/>
                <a:ext cx="3197145" cy="307777"/>
              </a:xfrm>
              <a:prstGeom prst="rect">
                <a:avLst/>
              </a:prstGeom>
              <a:noFill/>
            </p:spPr>
            <p:txBody>
              <a:bodyPr wrap="square" rtlCol="0">
                <a:spAutoFit/>
              </a:bodyPr>
              <a:lstStyle/>
              <a:p>
                <a:r>
                  <a:rPr lang="en-US" altLang="zh-CN" sz="1400" dirty="0" err="1"/>
                  <a:t>μRWELL</a:t>
                </a:r>
                <a:r>
                  <a:rPr lang="en-US" altLang="zh-CN" sz="1400" dirty="0"/>
                  <a:t>/X readout</a:t>
                </a:r>
                <a:endParaRPr lang="zh-CN" altLang="en-US" sz="1400" dirty="0"/>
              </a:p>
            </p:txBody>
          </p:sp>
          <p:cxnSp>
            <p:nvCxnSpPr>
              <p:cNvPr id="34" name="直接箭头连接符 33"/>
              <p:cNvCxnSpPr>
                <a:stCxn id="33" idx="1"/>
              </p:cNvCxnSpPr>
              <p:nvPr/>
            </p:nvCxnSpPr>
            <p:spPr>
              <a:xfrm flipH="1">
                <a:off x="8536639" y="2462962"/>
                <a:ext cx="1218588" cy="2709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8883445" y="2208943"/>
              <a:ext cx="3197145" cy="307777"/>
            </a:xfrm>
            <a:prstGeom prst="rect">
              <a:avLst/>
            </a:prstGeom>
            <a:noFill/>
          </p:spPr>
          <p:txBody>
            <a:bodyPr wrap="square" rtlCol="0">
              <a:spAutoFit/>
            </a:bodyPr>
            <a:lstStyle/>
            <a:p>
              <a:r>
                <a:rPr lang="en-US" altLang="zh-CN" sz="1400" b="1" dirty="0">
                  <a:solidFill>
                    <a:srgbClr val="FF0000"/>
                  </a:solidFill>
                </a:rPr>
                <a:t>Drift electrode</a:t>
              </a:r>
              <a:endParaRPr lang="zh-CN" altLang="en-US" sz="1400" b="1" dirty="0">
                <a:solidFill>
                  <a:srgbClr val="FF0000"/>
                </a:solidFill>
              </a:endParaRPr>
            </a:p>
          </p:txBody>
        </p:sp>
        <p:cxnSp>
          <p:nvCxnSpPr>
            <p:cNvPr id="26" name="直接箭头连接符 25"/>
            <p:cNvCxnSpPr/>
            <p:nvPr/>
          </p:nvCxnSpPr>
          <p:spPr>
            <a:xfrm flipH="1">
              <a:off x="8218447" y="2351304"/>
              <a:ext cx="688721" cy="955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graphicFrame>
            <p:nvGraphicFramePr>
              <p:cNvPr id="35" name="表格 2"/>
              <p:cNvGraphicFramePr>
                <a:graphicFrameLocks noGrp="1"/>
              </p:cNvGraphicFramePr>
              <p:nvPr/>
            </p:nvGraphicFramePr>
            <p:xfrm>
              <a:off x="452228" y="1836385"/>
              <a:ext cx="5939732" cy="4328160"/>
            </p:xfrm>
            <a:graphic>
              <a:graphicData uri="http://schemas.openxmlformats.org/drawingml/2006/table">
                <a:tbl>
                  <a:tblPr firstRow="1" bandRow="1">
                    <a:tableStyleId>{2D5ABB26-0587-4C30-8999-92F81FD0307C}</a:tableStyleId>
                  </a:tblPr>
                  <a:tblGrid>
                    <a:gridCol w="1162493">
                      <a:extLst>
                        <a:ext uri="{9D8B030D-6E8A-4147-A177-3AD203B41FA5}">
                          <a16:colId xmlns:a16="http://schemas.microsoft.com/office/drawing/2014/main" val="20000"/>
                        </a:ext>
                      </a:extLst>
                    </a:gridCol>
                    <a:gridCol w="1872172">
                      <a:extLst>
                        <a:ext uri="{9D8B030D-6E8A-4147-A177-3AD203B41FA5}">
                          <a16:colId xmlns:a16="http://schemas.microsoft.com/office/drawing/2014/main" val="20001"/>
                        </a:ext>
                      </a:extLst>
                    </a:gridCol>
                    <a:gridCol w="1523843">
                      <a:extLst>
                        <a:ext uri="{9D8B030D-6E8A-4147-A177-3AD203B41FA5}">
                          <a16:colId xmlns:a16="http://schemas.microsoft.com/office/drawing/2014/main" val="20002"/>
                        </a:ext>
                      </a:extLst>
                    </a:gridCol>
                    <a:gridCol w="1381224">
                      <a:extLst>
                        <a:ext uri="{9D8B030D-6E8A-4147-A177-3AD203B41FA5}">
                          <a16:colId xmlns:a16="http://schemas.microsoft.com/office/drawing/2014/main" val="20003"/>
                        </a:ext>
                      </a:extLst>
                    </a:gridCol>
                  </a:tblGrid>
                  <a:tr h="513809">
                    <a:tc>
                      <a:txBody>
                        <a:bodyPr/>
                        <a:lstStyle/>
                        <a:p>
                          <a:pPr algn="ctr"/>
                          <a:r>
                            <a:rPr lang="en-US" altLang="zh-CN" sz="1400" dirty="0"/>
                            <a:t>Structure</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Material</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Thickness</a:t>
                          </a:r>
                          <a:r>
                            <a:rPr lang="zh-CN" altLang="en-US" sz="1400" dirty="0"/>
                            <a:t>（</a:t>
                          </a:r>
                          <a:r>
                            <a:rPr lang="en-US" altLang="zh-CN" sz="1400" dirty="0"/>
                            <a:t>cm</a:t>
                          </a:r>
                          <a:r>
                            <a:rPr lang="zh-CN" altLang="en-US" sz="1400" dirty="0"/>
                            <a: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Material </a:t>
                          </a:r>
                          <a:r>
                            <a:rPr lang="en-US" altLang="zh-CN" sz="1400" dirty="0" err="1"/>
                            <a:t>buget</a:t>
                          </a:r>
                          <a:r>
                            <a:rPr lang="zh-CN" altLang="en-US" sz="1400" dirty="0"/>
                            <a:t>（</a:t>
                          </a:r>
                          <a:r>
                            <a:rPr lang="en-US" altLang="zh-CN" sz="1400" dirty="0"/>
                            <a:t>X0</a:t>
                          </a:r>
                          <a:r>
                            <a:rPr lang="zh-CN" altLang="en-US" sz="1400" dirty="0"/>
                            <a: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02240">
                    <a:tc rowSpan="3">
                      <a:txBody>
                        <a:bodyPr/>
                        <a:lstStyle/>
                        <a:p>
                          <a:pPr algn="ctr"/>
                          <a:r>
                            <a:rPr lang="en-US" altLang="zh-CN" sz="1400" dirty="0"/>
                            <a:t>Drift electrode</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b="1" dirty="0">
                              <a:solidFill>
                                <a:srgbClr val="FF0000"/>
                              </a:solidFill>
                            </a:rPr>
                            <a:t>Cooper</a:t>
                          </a:r>
                          <a:r>
                            <a:rPr lang="zh-CN" altLang="en-US" sz="1400" b="1" dirty="0">
                              <a:solidFill>
                                <a:srgbClr val="FF0000"/>
                              </a:solidFill>
                            </a:rPr>
                            <a:t>（</a:t>
                          </a:r>
                          <a:r>
                            <a:rPr lang="en-US" altLang="zh-CN" sz="1400" b="1" dirty="0">
                              <a:solidFill>
                                <a:srgbClr val="FF0000"/>
                              </a:solidFill>
                            </a:rPr>
                            <a:t>X0=14.3cm</a:t>
                          </a:r>
                          <a:r>
                            <a:rPr lang="zh-CN" altLang="en-US" sz="1400" b="1" dirty="0">
                              <a:solidFill>
                                <a:srgbClr val="FF0000"/>
                              </a:solidFill>
                            </a:rPr>
                            <a:t>）</a:t>
                          </a:r>
                        </a:p>
                      </a:txBody>
                      <a:tcPr anchor="ctr">
                        <a:lnT w="12700" cap="flat" cmpd="sng" algn="ctr">
                          <a:solidFill>
                            <a:schemeClr val="tx1"/>
                          </a:solidFill>
                          <a:prstDash val="solid"/>
                          <a:round/>
                          <a:headEnd type="none" w="med" len="med"/>
                          <a:tailEnd type="none" w="med" len="med"/>
                        </a:lnT>
                      </a:tcPr>
                    </a:tc>
                    <a:tc>
                      <a:txBody>
                        <a:bodyPr/>
                        <a:lstStyle/>
                        <a:p>
                          <a:pPr algn="ctr"/>
                          <a:r>
                            <a:rPr lang="en-US" altLang="zh-CN" sz="1400" b="1" dirty="0">
                              <a:solidFill>
                                <a:srgbClr val="FF0000"/>
                              </a:solidFill>
                            </a:rPr>
                            <a:t>0.0005</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rgbClr val="FF0000"/>
                              </a:solidFill>
                            </a:rPr>
                            <a:t>0.0349%</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513809">
                    <a:tc vMerge="1">
                      <a:txBody>
                        <a:bodyPr/>
                        <a:lstStyle/>
                        <a:p>
                          <a:endParaRPr lang="zh-CN"/>
                        </a:p>
                      </a:txBody>
                      <a:tcPr/>
                    </a:tc>
                    <a:tc>
                      <a:txBody>
                        <a:bodyPr/>
                        <a:lstStyle/>
                        <a:p>
                          <a:pPr algn="ctr"/>
                          <a:r>
                            <a:rPr lang="en-US" altLang="zh-CN" sz="1400" b="1" dirty="0">
                              <a:solidFill>
                                <a:schemeClr val="accent5">
                                  <a:lumMod val="50000"/>
                                </a:schemeClr>
                              </a:solidFill>
                            </a:rPr>
                            <a:t>Polyimide</a:t>
                          </a:r>
                        </a:p>
                        <a:p>
                          <a:pPr algn="ctr"/>
                          <a:r>
                            <a:rPr lang="en-US" altLang="zh-CN" sz="1400" b="1" dirty="0">
                              <a:solidFill>
                                <a:schemeClr val="accent5">
                                  <a:lumMod val="50000"/>
                                </a:schemeClr>
                              </a:solidFill>
                            </a:rPr>
                            <a:t>(X0=28.57cm)</a:t>
                          </a:r>
                          <a:endParaRPr lang="zh-CN" altLang="en-US" sz="1400" b="1" dirty="0">
                            <a:solidFill>
                              <a:schemeClr val="accent5">
                                <a:lumMod val="50000"/>
                              </a:schemeClr>
                            </a:solidFill>
                          </a:endParaRPr>
                        </a:p>
                      </a:txBody>
                      <a:tcPr anchor="ctr"/>
                    </a:tc>
                    <a:tc>
                      <a:txBody>
                        <a:bodyPr/>
                        <a:lstStyle/>
                        <a:p>
                          <a:pPr algn="ctr"/>
                          <a:r>
                            <a:rPr lang="en-US" altLang="zh-CN" sz="1400" b="1" dirty="0">
                              <a:solidFill>
                                <a:schemeClr val="accent5">
                                  <a:lumMod val="50000"/>
                                </a:schemeClr>
                              </a:solidFill>
                            </a:rPr>
                            <a:t>0.05*2</a:t>
                          </a:r>
                          <a:endParaRPr lang="zh-CN" altLang="en-US" sz="1400" b="1" dirty="0">
                            <a:solidFill>
                              <a:schemeClr val="accent5">
                                <a:lumMod val="50000"/>
                              </a:schemeClr>
                            </a:solidFill>
                          </a:endParaRPr>
                        </a:p>
                      </a:txBody>
                      <a:tcPr anchor="ctr"/>
                    </a:tc>
                    <a:tc>
                      <a:txBody>
                        <a:bodyPr/>
                        <a:lstStyle/>
                        <a:p>
                          <a:pPr algn="ctr"/>
                          <a:r>
                            <a:rPr lang="en-US" altLang="zh-CN" sz="1400" b="1" dirty="0">
                              <a:solidFill>
                                <a:schemeClr val="accent5">
                                  <a:lumMod val="50000"/>
                                </a:schemeClr>
                              </a:solidFill>
                            </a:rPr>
                            <a:t>0.035%</a:t>
                          </a:r>
                          <a:endParaRPr lang="zh-CN" altLang="en-US" sz="1400" b="1" dirty="0">
                            <a:solidFill>
                              <a:schemeClr val="accent5">
                                <a:lumMod val="50000"/>
                              </a:schemeClr>
                            </a:solidFill>
                          </a:endParaRPr>
                        </a:p>
                      </a:txBody>
                      <a:tcPr anchor="ctr"/>
                    </a:tc>
                    <a:extLst>
                      <a:ext uri="{0D108BD9-81ED-4DB2-BD59-A6C34878D82A}">
                        <a16:rowId xmlns:a16="http://schemas.microsoft.com/office/drawing/2014/main" val="10002"/>
                      </a:ext>
                    </a:extLst>
                  </a:tr>
                  <a:tr h="302240">
                    <a:tc vMerge="1">
                      <a:txBody>
                        <a:bodyPr/>
                        <a:lstStyle/>
                        <a:p>
                          <a:endParaRPr lang="zh-CN"/>
                        </a:p>
                      </a:txBody>
                      <a:tcPr anchor="ctr">
                        <a:lnB w="12700" cap="flat" cmpd="sng" algn="ctr">
                          <a:solidFill>
                            <a:schemeClr val="tx1"/>
                          </a:solidFill>
                          <a:prstDash val="solid"/>
                          <a:round/>
                          <a:headEnd type="none" w="med" len="med"/>
                          <a:tailEnd type="none" w="med" len="med"/>
                        </a:lnB>
                      </a:tcPr>
                    </a:tc>
                    <a:tc>
                      <a:txBody>
                        <a:bodyPr/>
                        <a:lstStyle/>
                        <a:p>
                          <a:pPr algn="ctr"/>
                          <a:r>
                            <a:rPr lang="en-US" altLang="zh-CN" sz="1400" dirty="0"/>
                            <a:t>Rohacell(X0</a:t>
                          </a:r>
                          <a14:m>
                            <m:oMath xmlns:m="http://schemas.openxmlformats.org/officeDocument/2006/math">
                              <m:r>
                                <a:rPr lang="en-US" altLang="zh-CN" sz="1400" smtClean="0">
                                  <a:latin typeface="Cambria Math" panose="02040503050406030204" pitchFamily="18" charset="0"/>
                                </a:rPr>
                                <m:t>≈</m:t>
                              </m:r>
                              <m:r>
                                <a:rPr lang="en-US" altLang="zh-CN" sz="1400" b="0" i="0" smtClean="0">
                                  <a:latin typeface="Cambria Math" panose="02040503050406030204" pitchFamily="18" charset="0"/>
                                </a:rPr>
                                <m:t>689</m:t>
                              </m:r>
                            </m:oMath>
                          </a14:m>
                          <a:r>
                            <a:rPr lang="en-US" altLang="zh-CN" sz="1400" dirty="0"/>
                            <a:t>cm)</a:t>
                          </a: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r>
                            <a:rPr lang="en-US" altLang="zh-CN" sz="1400" dirty="0"/>
                            <a:t>0.2</a:t>
                          </a: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r>
                            <a:rPr lang="en-US" altLang="zh-CN" sz="1400" dirty="0"/>
                            <a:t>0.029%</a:t>
                          </a:r>
                          <a:endParaRPr lang="zh-CN" altLang="en-US" sz="1400" dirty="0"/>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513809">
                    <a:tc>
                      <a:txBody>
                        <a:bodyPr/>
                        <a:lstStyle/>
                        <a:p>
                          <a:pPr algn="ctr"/>
                          <a:r>
                            <a:rPr lang="en-US" altLang="zh-CN" sz="1400" dirty="0"/>
                            <a:t>Gas volume</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Argon-based gas mixture (X0=11760cm</a:t>
                          </a:r>
                          <a:r>
                            <a:rPr lang="zh-CN" altLang="en-US" sz="1400" dirty="0"/>
                            <a: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0.5</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0.00425%</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02240">
                    <a:tc rowSpan="4">
                      <a:txBody>
                        <a:bodyPr/>
                        <a:lstStyle/>
                        <a:p>
                          <a:pPr algn="ctr"/>
                          <a:r>
                            <a:rPr lang="en-US" altLang="zh-CN" sz="1400" dirty="0"/>
                            <a:t>Inner cylinder</a:t>
                          </a:r>
                        </a:p>
                        <a:p>
                          <a:pPr algn="ctr"/>
                          <a:r>
                            <a:rPr lang="en-US" altLang="zh-CN" sz="1400" dirty="0"/>
                            <a:t>(</a:t>
                          </a:r>
                          <a:r>
                            <a:rPr lang="en-US" altLang="zh-CN" sz="1400" dirty="0" err="1"/>
                            <a:t>μRWELL</a:t>
                          </a:r>
                          <a:r>
                            <a:rPr lang="en-US" altLang="zh-CN" sz="1400" dirty="0"/>
                            <a:t> foil)</a:t>
                          </a:r>
                          <a:endParaRPr lang="zh-CN" altLang="en-US" sz="1400" dirty="0"/>
                        </a:p>
                      </a:txBody>
                      <a:tcPr anchor="ctr">
                        <a:lnT w="12700" cap="flat" cmpd="sng" algn="ctr">
                          <a:solidFill>
                            <a:schemeClr val="tx1"/>
                          </a:solidFill>
                          <a:prstDash val="solid"/>
                          <a:round/>
                          <a:headEnd type="none" w="med" len="med"/>
                          <a:tailEnd type="none" w="med" len="med"/>
                        </a:lnT>
                      </a:tcPr>
                    </a:tc>
                    <a:tc>
                      <a:txBody>
                        <a:bodyPr/>
                        <a:lstStyle/>
                        <a:p>
                          <a:pPr algn="ctr"/>
                          <a:r>
                            <a:rPr lang="en-US" altLang="zh-CN" sz="1400" b="1" dirty="0">
                              <a:solidFill>
                                <a:srgbClr val="FF0000"/>
                              </a:solidFill>
                            </a:rPr>
                            <a:t>Cooper(X0=14.3cm)</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rgbClr val="FF0000"/>
                              </a:solidFill>
                            </a:rPr>
                            <a:t>0.0005×</a:t>
                          </a: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rgbClr val="FF0000"/>
                              </a:solidFill>
                            </a:rPr>
                            <a:t>(</a:t>
                          </a:r>
                          <a:r>
                            <a:rPr lang="en-US" altLang="zh-CN" sz="1400" b="1" kern="1200" dirty="0">
                              <a:solidFill>
                                <a:srgbClr val="FF0000"/>
                              </a:solidFill>
                              <a:latin typeface="+mn-lt"/>
                              <a:ea typeface="+mn-ea"/>
                              <a:cs typeface="+mn-cs"/>
                            </a:rPr>
                            <a:t>2+1×77.33%+</a:t>
                          </a: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kern="1200" dirty="0">
                              <a:solidFill>
                                <a:srgbClr val="FF0000"/>
                              </a:solidFill>
                              <a:latin typeface="+mn-lt"/>
                              <a:ea typeface="+mn-ea"/>
                              <a:cs typeface="+mn-cs"/>
                            </a:rPr>
                            <a:t>1×20%+1×75%)</a:t>
                          </a:r>
                        </a:p>
                      </a:txBody>
                      <a:tcPr anchor="ctr">
                        <a:lnT w="12700" cap="flat" cmpd="sng" algn="ctr">
                          <a:solidFill>
                            <a:schemeClr val="tx1"/>
                          </a:solidFill>
                          <a:prstDash val="solid"/>
                          <a:round/>
                          <a:headEnd type="none" w="med" len="med"/>
                          <a:tailEnd type="none" w="med" len="med"/>
                        </a:lnT>
                      </a:tcPr>
                    </a:tc>
                    <a:tc>
                      <a:txBody>
                        <a:bodyPr/>
                        <a:lstStyle/>
                        <a:p>
                          <a:pPr algn="ctr"/>
                          <a:r>
                            <a:rPr lang="en-US" altLang="zh-CN" sz="1400" b="1" dirty="0">
                              <a:solidFill>
                                <a:srgbClr val="FF0000"/>
                              </a:solidFill>
                            </a:rPr>
                            <a:t>0.13%</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5"/>
                      </a:ext>
                    </a:extLst>
                  </a:tr>
                  <a:tr h="513809">
                    <a:tc vMerge="1">
                      <a:txBody>
                        <a:bodyPr/>
                        <a:lstStyle/>
                        <a:p>
                          <a:endParaRPr lang="zh-CN"/>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chemeClr val="accent5">
                                  <a:lumMod val="50000"/>
                                </a:schemeClr>
                              </a:solidFill>
                            </a:rPr>
                            <a:t>Polyimide</a:t>
                          </a: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chemeClr val="accent5">
                                  <a:lumMod val="50000"/>
                                </a:schemeClr>
                              </a:solidFill>
                            </a:rPr>
                            <a:t>(X0=28.57cm)</a:t>
                          </a:r>
                          <a:endParaRPr lang="zh-CN" altLang="en-US" sz="1400" b="1" dirty="0">
                            <a:solidFill>
                              <a:schemeClr val="accent5">
                                <a:lumMod val="50000"/>
                              </a:schemeClr>
                            </a:solidFill>
                          </a:endParaRPr>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chemeClr val="accent5">
                                  <a:lumMod val="50000"/>
                                </a:schemeClr>
                              </a:solidFill>
                            </a:rPr>
                            <a:t>0.005×</a:t>
                          </a: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chemeClr val="accent5">
                                  <a:lumMod val="50000"/>
                                </a:schemeClr>
                              </a:solidFill>
                            </a:rPr>
                            <a:t>(5+1×83.19%)</a:t>
                          </a:r>
                          <a:endParaRPr lang="zh-CN" altLang="en-US" sz="1400" b="1" dirty="0">
                            <a:solidFill>
                              <a:schemeClr val="accent5">
                                <a:lumMod val="50000"/>
                              </a:schemeClr>
                            </a:solidFill>
                          </a:endParaRPr>
                        </a:p>
                      </a:txBody>
                      <a:tcPr anchor="ctr">
                        <a:noFill/>
                      </a:tcPr>
                    </a:tc>
                    <a:tc>
                      <a:txBody>
                        <a:bodyPr/>
                        <a:lstStyle/>
                        <a:p>
                          <a:pPr algn="ctr"/>
                          <a:r>
                            <a:rPr lang="en-US" altLang="zh-CN" sz="1400" b="1" dirty="0">
                              <a:solidFill>
                                <a:schemeClr val="accent5">
                                  <a:lumMod val="50000"/>
                                </a:schemeClr>
                              </a:solidFill>
                            </a:rPr>
                            <a:t>0.102%</a:t>
                          </a:r>
                        </a:p>
                      </a:txBody>
                      <a:tcPr anchor="ctr">
                        <a:noFill/>
                      </a:tcPr>
                    </a:tc>
                    <a:extLst>
                      <a:ext uri="{0D108BD9-81ED-4DB2-BD59-A6C34878D82A}">
                        <a16:rowId xmlns:a16="http://schemas.microsoft.com/office/drawing/2014/main" val="10006"/>
                      </a:ext>
                    </a:extLst>
                  </a:tr>
                  <a:tr h="302240">
                    <a:tc vMerge="1">
                      <a:txBody>
                        <a:bodyPr/>
                        <a:lstStyle/>
                        <a:p>
                          <a:endParaRPr lang="zh-CN"/>
                        </a:p>
                      </a:txBody>
                      <a:tcPr anchor="ctr"/>
                    </a:tc>
                    <a:tc>
                      <a:txBody>
                        <a:bodyPr/>
                        <a:lstStyle/>
                        <a:p>
                          <a:pPr algn="ctr"/>
                          <a:r>
                            <a:rPr lang="en-US" altLang="zh-CN" sz="1400" dirty="0"/>
                            <a:t>Rohacell(X0</a:t>
                          </a:r>
                          <a14:m>
                            <m:oMath xmlns:m="http://schemas.openxmlformats.org/officeDocument/2006/math">
                              <m:r>
                                <a:rPr lang="en-US" altLang="zh-CN" sz="1400" smtClean="0">
                                  <a:latin typeface="Cambria Math" panose="02040503050406030204" pitchFamily="18" charset="0"/>
                                </a:rPr>
                                <m:t>≈</m:t>
                              </m:r>
                              <m:r>
                                <a:rPr lang="en-US" altLang="zh-CN" sz="1400" b="0" i="0" smtClean="0">
                                  <a:latin typeface="Cambria Math" panose="02040503050406030204" pitchFamily="18" charset="0"/>
                                </a:rPr>
                                <m:t>689</m:t>
                              </m:r>
                            </m:oMath>
                          </a14:m>
                          <a:r>
                            <a:rPr lang="en-US" altLang="zh-CN" sz="1400" dirty="0"/>
                            <a:t>cm)</a:t>
                          </a:r>
                          <a:endParaRPr lang="zh-CN" altLang="en-US" sz="1400" dirty="0"/>
                        </a:p>
                      </a:txBody>
                      <a:tcPr anchor="ctr"/>
                    </a:tc>
                    <a:tc>
                      <a:txBody>
                        <a:bodyPr/>
                        <a:lstStyle/>
                        <a:p>
                          <a:pPr algn="ctr"/>
                          <a:r>
                            <a:rPr lang="en-US" altLang="zh-CN" sz="1400" dirty="0"/>
                            <a:t>0.2</a:t>
                          </a:r>
                          <a:endParaRPr lang="zh-CN" altLang="en-US" sz="1400" dirty="0"/>
                        </a:p>
                      </a:txBody>
                      <a:tcPr anchor="ctr"/>
                    </a:tc>
                    <a:tc>
                      <a:txBody>
                        <a:bodyPr/>
                        <a:lstStyle/>
                        <a:p>
                          <a:pPr algn="ctr"/>
                          <a:r>
                            <a:rPr lang="en-US" altLang="zh-CN" sz="1400" dirty="0"/>
                            <a:t>0.029%</a:t>
                          </a:r>
                          <a:endParaRPr lang="zh-CN" altLang="en-US" sz="1400" dirty="0"/>
                        </a:p>
                      </a:txBody>
                      <a:tcPr anchor="ctr"/>
                    </a:tc>
                    <a:extLst>
                      <a:ext uri="{0D108BD9-81ED-4DB2-BD59-A6C34878D82A}">
                        <a16:rowId xmlns:a16="http://schemas.microsoft.com/office/drawing/2014/main" val="10007"/>
                      </a:ext>
                    </a:extLst>
                  </a:tr>
                  <a:tr h="302240">
                    <a:tc vMerge="1">
                      <a:txBody>
                        <a:bodyPr/>
                        <a:lstStyle/>
                        <a:p>
                          <a:endParaRPr lang="zh-CN"/>
                        </a:p>
                      </a:txBody>
                      <a:tcPr anchor="ctr"/>
                    </a:tc>
                    <a:tc>
                      <a:txBody>
                        <a:bodyPr/>
                        <a:lstStyle/>
                        <a:p>
                          <a:pPr algn="ctr"/>
                          <a:r>
                            <a:rPr lang="en-US" altLang="zh-CN" sz="1400" dirty="0"/>
                            <a:t>DLC(X0=12.13cm)</a:t>
                          </a:r>
                          <a:endParaRPr lang="zh-CN" altLang="en-US" sz="1400" dirty="0"/>
                        </a:p>
                      </a:txBody>
                      <a:tcPr anchor="ctr"/>
                    </a:tc>
                    <a:tc>
                      <a:txBody>
                        <a:bodyPr/>
                        <a:lstStyle/>
                        <a:p>
                          <a:pPr algn="ctr"/>
                          <a:r>
                            <a:rPr lang="en-US" altLang="zh-CN" sz="1400" dirty="0"/>
                            <a:t>0.0001</a:t>
                          </a:r>
                          <a:endParaRPr lang="zh-CN" altLang="en-US" sz="1400" dirty="0"/>
                        </a:p>
                      </a:txBody>
                      <a:tcPr anchor="ctr"/>
                    </a:tc>
                    <a:tc>
                      <a:txBody>
                        <a:bodyPr/>
                        <a:lstStyle/>
                        <a:p>
                          <a:pPr algn="ctr"/>
                          <a:r>
                            <a:rPr lang="en-US" altLang="zh-CN" sz="1400" dirty="0"/>
                            <a:t>0.00082%</a:t>
                          </a:r>
                          <a:endParaRPr lang="zh-CN" altLang="en-US" sz="1400" dirty="0"/>
                        </a:p>
                      </a:txBody>
                      <a:tcPr anchor="ctr"/>
                    </a:tc>
                    <a:extLst>
                      <a:ext uri="{0D108BD9-81ED-4DB2-BD59-A6C34878D82A}">
                        <a16:rowId xmlns:a16="http://schemas.microsoft.com/office/drawing/2014/main" val="10008"/>
                      </a:ext>
                    </a:extLst>
                  </a:tr>
                  <a:tr h="302240">
                    <a:tc>
                      <a:txBody>
                        <a:bodyPr/>
                        <a:lstStyle/>
                        <a:p>
                          <a:pPr algn="ctr"/>
                          <a:r>
                            <a:rPr lang="en-US" altLang="zh-CN" sz="1400" dirty="0"/>
                            <a:t>Total</a:t>
                          </a: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r>
                            <a:rPr lang="en-US" altLang="zh-CN" sz="1400" b="1" dirty="0">
                              <a:solidFill>
                                <a:srgbClr val="FF0000"/>
                              </a:solidFill>
                            </a:rPr>
                            <a:t>0.365%</a:t>
                          </a:r>
                          <a:endParaRPr lang="zh-CN" altLang="en-US" sz="1400" b="1" dirty="0">
                            <a:solidFill>
                              <a:srgbClr val="FF0000"/>
                            </a:solidFill>
                          </a:endParaRP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mc:Choice>
        <mc:Fallback xmlns="">
          <p:graphicFrame>
            <p:nvGraphicFramePr>
              <p:cNvPr id="35" name="表格 2"/>
              <p:cNvGraphicFramePr>
                <a:graphicFrameLocks noGrp="1"/>
              </p:cNvGraphicFramePr>
              <p:nvPr/>
            </p:nvGraphicFramePr>
            <p:xfrm>
              <a:off x="452228" y="1836385"/>
              <a:ext cx="5939732" cy="4328160"/>
            </p:xfrm>
            <a:graphic>
              <a:graphicData uri="http://schemas.openxmlformats.org/drawingml/2006/table">
                <a:tbl>
                  <a:tblPr firstRow="1" bandRow="1">
                    <a:tableStyleId>{2D5ABB26-0587-4C30-8999-92F81FD0307C}</a:tableStyleId>
                  </a:tblPr>
                  <a:tblGrid>
                    <a:gridCol w="1162493"/>
                    <a:gridCol w="1872172"/>
                    <a:gridCol w="1523843"/>
                    <a:gridCol w="1381224"/>
                  </a:tblGrid>
                  <a:tr h="513809">
                    <a:tc>
                      <a:txBody>
                        <a:bodyPr/>
                        <a:lstStyle/>
                        <a:p>
                          <a:pPr algn="ctr"/>
                          <a:r>
                            <a:rPr lang="en-US" altLang="zh-CN" sz="1400" dirty="0"/>
                            <a:t>Structure</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Material</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Thickness</a:t>
                          </a:r>
                          <a:r>
                            <a:rPr lang="zh-CN" altLang="en-US" sz="1400" dirty="0"/>
                            <a:t>（</a:t>
                          </a:r>
                          <a:r>
                            <a:rPr lang="en-US" altLang="zh-CN" sz="1400" dirty="0"/>
                            <a:t>cm</a:t>
                          </a:r>
                          <a:r>
                            <a:rPr lang="zh-CN" altLang="en-US" sz="1400" dirty="0"/>
                            <a:t>）</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Material </a:t>
                          </a:r>
                          <a:r>
                            <a:rPr lang="en-US" altLang="zh-CN" sz="1400" dirty="0" err="1"/>
                            <a:t>buget</a:t>
                          </a:r>
                          <a:r>
                            <a:rPr lang="zh-CN" altLang="en-US" sz="1400" dirty="0"/>
                            <a:t>（</a:t>
                          </a:r>
                          <a:r>
                            <a:rPr lang="en-US" altLang="zh-CN" sz="1400" dirty="0"/>
                            <a:t>X0</a:t>
                          </a:r>
                          <a:r>
                            <a:rPr lang="zh-CN" altLang="en-US" sz="1400" dirty="0"/>
                            <a:t>）</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40">
                    <a:tc rowSpan="3">
                      <a:txBody>
                        <a:bodyPr/>
                        <a:lstStyle/>
                        <a:p>
                          <a:pPr algn="ctr"/>
                          <a:r>
                            <a:rPr lang="en-US" altLang="zh-CN" sz="1400" dirty="0"/>
                            <a:t>Drift electrode</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b="1" dirty="0">
                              <a:solidFill>
                                <a:srgbClr val="FF0000"/>
                              </a:solidFill>
                            </a:rPr>
                            <a:t>Cooper</a:t>
                          </a:r>
                          <a:r>
                            <a:rPr lang="zh-CN" altLang="en-US" sz="1400" b="1" dirty="0">
                              <a:solidFill>
                                <a:srgbClr val="FF0000"/>
                              </a:solidFill>
                            </a:rPr>
                            <a:t>（</a:t>
                          </a:r>
                          <a:r>
                            <a:rPr lang="en-US" altLang="zh-CN" sz="1400" b="1" dirty="0">
                              <a:solidFill>
                                <a:srgbClr val="FF0000"/>
                              </a:solidFill>
                            </a:rPr>
                            <a:t>X0=14.3cm</a:t>
                          </a:r>
                          <a:r>
                            <a:rPr lang="zh-CN" altLang="en-US" sz="1400" b="1" dirty="0">
                              <a:solidFill>
                                <a:srgbClr val="FF0000"/>
                              </a:solidFill>
                            </a:rPr>
                            <a:t>）</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tc>
                      <a:txBody>
                        <a:bodyPr/>
                        <a:lstStyle/>
                        <a:p>
                          <a:pPr algn="ctr"/>
                          <a:r>
                            <a:rPr lang="en-US" altLang="zh-CN" sz="1400" b="1" dirty="0">
                              <a:solidFill>
                                <a:srgbClr val="FF0000"/>
                              </a:solidFill>
                            </a:rPr>
                            <a:t>0.0005</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rgbClr val="FF0000"/>
                              </a:solidFill>
                            </a:rPr>
                            <a:t>0.0349%</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tr>
                  <a:tr h="513809">
                    <a:tc vMerge="1">
                      <a:tcPr/>
                    </a:tc>
                    <a:tc>
                      <a:txBody>
                        <a:bodyPr/>
                        <a:lstStyle/>
                        <a:p>
                          <a:pPr algn="ctr"/>
                          <a:r>
                            <a:rPr lang="en-US" altLang="zh-CN" sz="1400" b="1" dirty="0">
                              <a:solidFill>
                                <a:schemeClr val="accent5">
                                  <a:lumMod val="50000"/>
                                </a:schemeClr>
                              </a:solidFill>
                            </a:rPr>
                            <a:t>Polyimide</a:t>
                          </a:r>
                          <a:endParaRPr lang="en-US" altLang="zh-CN" sz="1400" b="1" dirty="0">
                            <a:solidFill>
                              <a:schemeClr val="accent5">
                                <a:lumMod val="50000"/>
                              </a:schemeClr>
                            </a:solidFill>
                          </a:endParaRPr>
                        </a:p>
                        <a:p>
                          <a:pPr algn="ctr"/>
                          <a:r>
                            <a:rPr lang="en-US" altLang="zh-CN" sz="1400" b="1" dirty="0">
                              <a:solidFill>
                                <a:schemeClr val="accent5">
                                  <a:lumMod val="50000"/>
                                </a:schemeClr>
                              </a:solidFill>
                            </a:rPr>
                            <a:t>(X0=28.57cm)</a:t>
                          </a:r>
                          <a:endParaRPr lang="zh-CN" altLang="en-US" sz="1400" b="1" dirty="0">
                            <a:solidFill>
                              <a:schemeClr val="accent5">
                                <a:lumMod val="50000"/>
                              </a:schemeClr>
                            </a:solidFill>
                          </a:endParaRPr>
                        </a:p>
                      </a:txBody>
                      <a:tcPr anchor="ctr"/>
                    </a:tc>
                    <a:tc>
                      <a:txBody>
                        <a:bodyPr/>
                        <a:lstStyle/>
                        <a:p>
                          <a:pPr algn="ctr"/>
                          <a:r>
                            <a:rPr lang="en-US" altLang="zh-CN" sz="1400" b="1" dirty="0">
                              <a:solidFill>
                                <a:schemeClr val="accent5">
                                  <a:lumMod val="50000"/>
                                </a:schemeClr>
                              </a:solidFill>
                            </a:rPr>
                            <a:t>0.05*2</a:t>
                          </a:r>
                          <a:endParaRPr lang="zh-CN" altLang="en-US" sz="1400" b="1" dirty="0">
                            <a:solidFill>
                              <a:schemeClr val="accent5">
                                <a:lumMod val="50000"/>
                              </a:schemeClr>
                            </a:solidFill>
                          </a:endParaRPr>
                        </a:p>
                      </a:txBody>
                      <a:tcPr anchor="ctr"/>
                    </a:tc>
                    <a:tc>
                      <a:txBody>
                        <a:bodyPr/>
                        <a:lstStyle/>
                        <a:p>
                          <a:pPr algn="ctr"/>
                          <a:r>
                            <a:rPr lang="en-US" altLang="zh-CN" sz="1400" b="1" dirty="0">
                              <a:solidFill>
                                <a:schemeClr val="accent5">
                                  <a:lumMod val="50000"/>
                                </a:schemeClr>
                              </a:solidFill>
                            </a:rPr>
                            <a:t>0.035%</a:t>
                          </a:r>
                          <a:endParaRPr lang="zh-CN" altLang="en-US" sz="1400" b="1" dirty="0">
                            <a:solidFill>
                              <a:schemeClr val="accent5">
                                <a:lumMod val="50000"/>
                              </a:schemeClr>
                            </a:solidFill>
                          </a:endParaRPr>
                        </a:p>
                      </a:txBody>
                      <a:tcPr anchor="ctr"/>
                    </a:tc>
                  </a:tr>
                  <a:tr h="304800">
                    <a:tc vMerge="1">
                      <a:tcPr anchor="ctr">
                        <a:lnB w="12700" cap="flat" cmpd="sng" algn="ctr">
                          <a:solidFill>
                            <a:schemeClr val="tx1"/>
                          </a:solidFill>
                          <a:prstDash val="solid"/>
                          <a:round/>
                          <a:headEnd type="none" w="med" len="med"/>
                          <a:tailEnd type="none" w="med" len="med"/>
                        </a:lnB>
                      </a:tcPr>
                    </a:tc>
                    <a:tc>
                      <a:txBody>
                        <a:bodyPr/>
                        <a:lstStyle/>
                        <a:p>
                          <a:endParaRPr lang="zh-CN"/>
                        </a:p>
                      </a:txBody>
                      <a:tcPr anchor="ctr">
                        <a:lnB w="12700" cap="flat" cmpd="sng" algn="ctr">
                          <a:solidFill>
                            <a:schemeClr val="tx1"/>
                          </a:solidFill>
                          <a:prstDash val="solid"/>
                          <a:round/>
                          <a:headEnd type="none" w="med" len="med"/>
                          <a:tailEnd type="none" w="med" len="med"/>
                        </a:lnB>
                        <a:blipFill>
                          <a:blip r:embed="rId4"/>
                        </a:blipFill>
                      </a:tcPr>
                    </a:tc>
                    <a:tc>
                      <a:txBody>
                        <a:bodyPr/>
                        <a:lstStyle/>
                        <a:p>
                          <a:pPr algn="ctr"/>
                          <a:r>
                            <a:rPr lang="en-US" altLang="zh-CN" sz="1400" dirty="0"/>
                            <a:t>0.2</a:t>
                          </a: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r>
                            <a:rPr lang="en-US" altLang="zh-CN" sz="1400" dirty="0"/>
                            <a:t>0.029%</a:t>
                          </a:r>
                          <a:endParaRPr lang="zh-CN" altLang="en-US" sz="1400" dirty="0"/>
                        </a:p>
                      </a:txBody>
                      <a:tcPr anchor="ctr">
                        <a:lnB w="12700" cap="flat" cmpd="sng" algn="ctr">
                          <a:solidFill>
                            <a:schemeClr val="tx1"/>
                          </a:solidFill>
                          <a:prstDash val="solid"/>
                          <a:round/>
                          <a:headEnd type="none" w="med" len="med"/>
                          <a:tailEnd type="none" w="med" len="med"/>
                        </a:lnB>
                      </a:tcPr>
                    </a:tc>
                  </a:tr>
                  <a:tr h="513809">
                    <a:tc>
                      <a:txBody>
                        <a:bodyPr/>
                        <a:lstStyle/>
                        <a:p>
                          <a:pPr algn="ctr"/>
                          <a:r>
                            <a:rPr lang="en-US" altLang="zh-CN" sz="1400" dirty="0"/>
                            <a:t>Gas volume</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Argon-based gas mixture (X0=11760cm</a:t>
                          </a:r>
                          <a:r>
                            <a:rPr lang="zh-CN" altLang="en-US" sz="1400" dirty="0"/>
                            <a:t>）</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0.5</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a:t>0.00425%</a:t>
                          </a:r>
                          <a:endParaRPr lang="zh-CN"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40">
                    <a:tc rowSpan="4">
                      <a:txBody>
                        <a:bodyPr/>
                        <a:lstStyle/>
                        <a:p>
                          <a:pPr algn="ctr"/>
                          <a:r>
                            <a:rPr lang="en-US" altLang="zh-CN" sz="1400" dirty="0"/>
                            <a:t>Inner cylinder</a:t>
                          </a:r>
                          <a:endParaRPr lang="en-US" altLang="zh-CN" sz="1400" dirty="0"/>
                        </a:p>
                        <a:p>
                          <a:pPr algn="ctr"/>
                          <a:r>
                            <a:rPr lang="en-US" altLang="zh-CN" sz="1400" dirty="0"/>
                            <a:t>(</a:t>
                          </a:r>
                          <a:r>
                            <a:rPr lang="en-US" altLang="zh-CN" sz="1400" dirty="0" err="1"/>
                            <a:t>μRWELL</a:t>
                          </a:r>
                          <a:r>
                            <a:rPr lang="en-US" altLang="zh-CN" sz="1400" dirty="0"/>
                            <a:t> foil)</a:t>
                          </a:r>
                          <a:endParaRPr lang="zh-CN" altLang="en-US" sz="1400" dirty="0"/>
                        </a:p>
                      </a:txBody>
                      <a:tcPr anchor="ctr">
                        <a:lnT w="12700" cap="flat" cmpd="sng" algn="ctr">
                          <a:solidFill>
                            <a:schemeClr val="tx1"/>
                          </a:solidFill>
                          <a:prstDash val="solid"/>
                          <a:round/>
                          <a:headEnd type="none" w="med" len="med"/>
                          <a:tailEnd type="none" w="med" len="med"/>
                        </a:lnT>
                      </a:tcPr>
                    </a:tc>
                    <a:tc>
                      <a:txBody>
                        <a:bodyPr/>
                        <a:lstStyle/>
                        <a:p>
                          <a:pPr algn="ctr"/>
                          <a:r>
                            <a:rPr lang="en-US" altLang="zh-CN" sz="1400" b="1" dirty="0">
                              <a:solidFill>
                                <a:srgbClr val="FF0000"/>
                              </a:solidFill>
                            </a:rPr>
                            <a:t>Cooper(X0=14.3cm)</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rgbClr val="FF0000"/>
                              </a:solidFill>
                            </a:rPr>
                            <a:t>0.0005×</a:t>
                          </a:r>
                          <a:endParaRPr lang="en-US" altLang="zh-CN" sz="1400" b="1" dirty="0">
                            <a:solidFill>
                              <a:srgbClr val="FF0000"/>
                            </a:solidFill>
                          </a:endParaRP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rgbClr val="FF0000"/>
                              </a:solidFill>
                            </a:rPr>
                            <a:t>(</a:t>
                          </a:r>
                          <a:r>
                            <a:rPr lang="en-US" altLang="zh-CN" sz="1400" b="1" kern="1200" dirty="0">
                              <a:solidFill>
                                <a:srgbClr val="FF0000"/>
                              </a:solidFill>
                              <a:latin typeface="+mn-lt"/>
                              <a:ea typeface="+mn-ea"/>
                              <a:cs typeface="+mn-cs"/>
                            </a:rPr>
                            <a:t>2+1×77.33%+</a:t>
                          </a:r>
                          <a:endParaRPr lang="en-US" altLang="zh-CN" sz="1400" b="1" kern="1200" dirty="0">
                            <a:solidFill>
                              <a:srgbClr val="FF0000"/>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kern="1200" dirty="0">
                              <a:solidFill>
                                <a:srgbClr val="FF0000"/>
                              </a:solidFill>
                              <a:latin typeface="+mn-lt"/>
                              <a:ea typeface="+mn-ea"/>
                              <a:cs typeface="+mn-cs"/>
                            </a:rPr>
                            <a:t>1×20%+1×75%)</a:t>
                          </a:r>
                          <a:endParaRPr lang="en-US" altLang="zh-CN" sz="1400" b="1" kern="1200" dirty="0">
                            <a:solidFill>
                              <a:srgbClr val="FF0000"/>
                            </a:solidFill>
                            <a:latin typeface="+mn-lt"/>
                            <a:ea typeface="+mn-ea"/>
                            <a:cs typeface="+mn-cs"/>
                          </a:endParaRPr>
                        </a:p>
                      </a:txBody>
                      <a:tcPr anchor="ctr">
                        <a:lnT w="12700" cap="flat" cmpd="sng" algn="ctr">
                          <a:solidFill>
                            <a:schemeClr val="tx1"/>
                          </a:solidFill>
                          <a:prstDash val="solid"/>
                          <a:round/>
                          <a:headEnd type="none" w="med" len="med"/>
                          <a:tailEnd type="none" w="med" len="med"/>
                        </a:lnT>
                      </a:tcPr>
                    </a:tc>
                    <a:tc>
                      <a:txBody>
                        <a:bodyPr/>
                        <a:lstStyle/>
                        <a:p>
                          <a:pPr algn="ctr"/>
                          <a:r>
                            <a:rPr lang="en-US" altLang="zh-CN" sz="1400" b="1" dirty="0">
                              <a:solidFill>
                                <a:srgbClr val="FF0000"/>
                              </a:solidFill>
                            </a:rPr>
                            <a:t>0.13%</a:t>
                          </a:r>
                          <a:endParaRPr lang="zh-CN" altLang="en-US" sz="1400" b="1" dirty="0">
                            <a:solidFill>
                              <a:srgbClr val="FF0000"/>
                            </a:solidFill>
                          </a:endParaRPr>
                        </a:p>
                      </a:txBody>
                      <a:tcPr anchor="ctr">
                        <a:lnT w="12700" cap="flat" cmpd="sng" algn="ctr">
                          <a:solidFill>
                            <a:schemeClr val="tx1"/>
                          </a:solidFill>
                          <a:prstDash val="solid"/>
                          <a:round/>
                          <a:headEnd type="none" w="med" len="med"/>
                          <a:tailEnd type="none" w="med" len="med"/>
                        </a:lnT>
                      </a:tcPr>
                    </a:tc>
                  </a:tr>
                  <a:tr h="513809">
                    <a:tc vMerge="1">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chemeClr val="accent5">
                                  <a:lumMod val="50000"/>
                                </a:schemeClr>
                              </a:solidFill>
                            </a:rPr>
                            <a:t>Polyimide</a:t>
                          </a:r>
                          <a:endParaRPr lang="en-US" altLang="zh-CN" sz="1400" b="1" dirty="0">
                            <a:solidFill>
                              <a:schemeClr val="accent5">
                                <a:lumMod val="50000"/>
                              </a:schemeClr>
                            </a:solidFill>
                          </a:endParaRP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chemeClr val="accent5">
                                  <a:lumMod val="50000"/>
                                </a:schemeClr>
                              </a:solidFill>
                            </a:rPr>
                            <a:t>(X0=28.57cm)</a:t>
                          </a:r>
                          <a:endParaRPr lang="zh-CN" altLang="en-US" sz="1400" b="1" dirty="0">
                            <a:solidFill>
                              <a:schemeClr val="accent5">
                                <a:lumMod val="50000"/>
                              </a:schemeClr>
                            </a:solidFill>
                          </a:endParaRPr>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chemeClr val="accent5">
                                  <a:lumMod val="50000"/>
                                </a:schemeClr>
                              </a:solidFill>
                            </a:rPr>
                            <a:t>0.005×</a:t>
                          </a:r>
                          <a:endParaRPr lang="en-US" altLang="zh-CN" sz="1400" b="1" dirty="0">
                            <a:solidFill>
                              <a:schemeClr val="accent5">
                                <a:lumMod val="50000"/>
                              </a:schemeClr>
                            </a:solidFill>
                          </a:endParaRP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dirty="0">
                              <a:solidFill>
                                <a:schemeClr val="accent5">
                                  <a:lumMod val="50000"/>
                                </a:schemeClr>
                              </a:solidFill>
                            </a:rPr>
                            <a:t>(5+1×83.19%)</a:t>
                          </a:r>
                          <a:endParaRPr lang="zh-CN" altLang="en-US" sz="1400" b="1" dirty="0">
                            <a:solidFill>
                              <a:schemeClr val="accent5">
                                <a:lumMod val="50000"/>
                              </a:schemeClr>
                            </a:solidFill>
                          </a:endParaRPr>
                        </a:p>
                      </a:txBody>
                      <a:tcPr anchor="ctr">
                        <a:noFill/>
                      </a:tcPr>
                    </a:tc>
                    <a:tc>
                      <a:txBody>
                        <a:bodyPr/>
                        <a:lstStyle/>
                        <a:p>
                          <a:pPr algn="ctr"/>
                          <a:r>
                            <a:rPr lang="en-US" altLang="zh-CN" sz="1400" b="1" dirty="0">
                              <a:solidFill>
                                <a:schemeClr val="accent5">
                                  <a:lumMod val="50000"/>
                                </a:schemeClr>
                              </a:solidFill>
                            </a:rPr>
                            <a:t>0.102%</a:t>
                          </a:r>
                          <a:endParaRPr lang="en-US" altLang="zh-CN" sz="1400" b="1" dirty="0">
                            <a:solidFill>
                              <a:schemeClr val="accent5">
                                <a:lumMod val="50000"/>
                              </a:schemeClr>
                            </a:solidFill>
                          </a:endParaRPr>
                        </a:p>
                      </a:txBody>
                      <a:tcPr anchor="ctr">
                        <a:noFill/>
                      </a:tcPr>
                    </a:tc>
                  </a:tr>
                  <a:tr h="304800">
                    <a:tc vMerge="1">
                      <a:tcPr anchor="ctr"/>
                    </a:tc>
                    <a:tc>
                      <a:txBody>
                        <a:bodyPr/>
                        <a:lstStyle/>
                        <a:p>
                          <a:endParaRPr lang="zh-CN"/>
                        </a:p>
                      </a:txBody>
                      <a:tcPr anchor="ctr">
                        <a:blipFill>
                          <a:blip r:embed="rId4"/>
                        </a:blipFill>
                      </a:tcPr>
                    </a:tc>
                    <a:tc>
                      <a:txBody>
                        <a:bodyPr/>
                        <a:lstStyle/>
                        <a:p>
                          <a:pPr algn="ctr"/>
                          <a:r>
                            <a:rPr lang="en-US" altLang="zh-CN" sz="1400" dirty="0"/>
                            <a:t>0.2</a:t>
                          </a:r>
                          <a:endParaRPr lang="zh-CN" altLang="en-US" sz="1400" dirty="0"/>
                        </a:p>
                      </a:txBody>
                      <a:tcPr anchor="ctr"/>
                    </a:tc>
                    <a:tc>
                      <a:txBody>
                        <a:bodyPr/>
                        <a:lstStyle/>
                        <a:p>
                          <a:pPr algn="ctr"/>
                          <a:r>
                            <a:rPr lang="en-US" altLang="zh-CN" sz="1400" dirty="0"/>
                            <a:t>0.029%</a:t>
                          </a:r>
                          <a:endParaRPr lang="zh-CN" altLang="en-US" sz="1400" dirty="0"/>
                        </a:p>
                      </a:txBody>
                      <a:tcPr anchor="ctr"/>
                    </a:tc>
                  </a:tr>
                  <a:tr h="302240">
                    <a:tc vMerge="1">
                      <a:tcPr anchor="ctr"/>
                    </a:tc>
                    <a:tc>
                      <a:txBody>
                        <a:bodyPr/>
                        <a:lstStyle/>
                        <a:p>
                          <a:pPr algn="ctr"/>
                          <a:r>
                            <a:rPr lang="en-US" altLang="zh-CN" sz="1400" dirty="0"/>
                            <a:t>DLC(X0=12.13cm)</a:t>
                          </a:r>
                          <a:endParaRPr lang="zh-CN" altLang="en-US" sz="1400" dirty="0"/>
                        </a:p>
                      </a:txBody>
                      <a:tcPr anchor="ctr"/>
                    </a:tc>
                    <a:tc>
                      <a:txBody>
                        <a:bodyPr/>
                        <a:lstStyle/>
                        <a:p>
                          <a:pPr algn="ctr"/>
                          <a:r>
                            <a:rPr lang="en-US" altLang="zh-CN" sz="1400" dirty="0"/>
                            <a:t>0.0001</a:t>
                          </a:r>
                          <a:endParaRPr lang="zh-CN" altLang="en-US" sz="1400" dirty="0"/>
                        </a:p>
                      </a:txBody>
                      <a:tcPr anchor="ctr"/>
                    </a:tc>
                    <a:tc>
                      <a:txBody>
                        <a:bodyPr/>
                        <a:lstStyle/>
                        <a:p>
                          <a:pPr algn="ctr"/>
                          <a:r>
                            <a:rPr lang="en-US" altLang="zh-CN" sz="1400" dirty="0"/>
                            <a:t>0.00082%</a:t>
                          </a:r>
                          <a:endParaRPr lang="zh-CN" altLang="en-US" sz="1400" dirty="0"/>
                        </a:p>
                      </a:txBody>
                      <a:tcPr anchor="ctr"/>
                    </a:tc>
                  </a:tr>
                  <a:tr h="302240">
                    <a:tc>
                      <a:txBody>
                        <a:bodyPr/>
                        <a:lstStyle/>
                        <a:p>
                          <a:pPr algn="ctr"/>
                          <a:r>
                            <a:rPr lang="en-US" altLang="zh-CN" sz="1400" dirty="0"/>
                            <a:t>Total</a:t>
                          </a: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endParaRPr lang="zh-CN" altLang="en-US" sz="1400" dirty="0"/>
                        </a:p>
                      </a:txBody>
                      <a:tcPr anchor="ctr">
                        <a:lnB w="12700" cap="flat" cmpd="sng" algn="ctr">
                          <a:solidFill>
                            <a:schemeClr val="tx1"/>
                          </a:solidFill>
                          <a:prstDash val="solid"/>
                          <a:round/>
                          <a:headEnd type="none" w="med" len="med"/>
                          <a:tailEnd type="none" w="med" len="med"/>
                        </a:lnB>
                      </a:tcPr>
                    </a:tc>
                    <a:tc>
                      <a:txBody>
                        <a:bodyPr/>
                        <a:lstStyle/>
                        <a:p>
                          <a:pPr algn="ctr"/>
                          <a:r>
                            <a:rPr lang="en-US" altLang="zh-CN" sz="1400" b="1" dirty="0">
                              <a:solidFill>
                                <a:srgbClr val="FF0000"/>
                              </a:solidFill>
                            </a:rPr>
                            <a:t>0.365%</a:t>
                          </a:r>
                          <a:endParaRPr lang="zh-CN" altLang="en-US" sz="1400" b="1" dirty="0">
                            <a:solidFill>
                              <a:srgbClr val="FF0000"/>
                            </a:solidFill>
                          </a:endParaRPr>
                        </a:p>
                      </a:txBody>
                      <a:tcPr anchor="ctr">
                        <a:lnB w="12700" cap="flat" cmpd="sng" algn="ctr">
                          <a:solidFill>
                            <a:schemeClr val="tx1"/>
                          </a:solidFill>
                          <a:prstDash val="solid"/>
                          <a:round/>
                          <a:headEnd type="none" w="med" len="med"/>
                          <a:tailEnd type="none" w="med" len="med"/>
                        </a:lnB>
                      </a:tcPr>
                    </a:tc>
                  </a:tr>
                </a:tbl>
              </a:graphicData>
            </a:graphic>
          </p:graphicFrame>
        </mc:Fallback>
      </mc:AlternateContent>
      <p:sp>
        <p:nvSpPr>
          <p:cNvPr id="36" name="文本框 35"/>
          <p:cNvSpPr txBox="1"/>
          <p:nvPr/>
        </p:nvSpPr>
        <p:spPr>
          <a:xfrm>
            <a:off x="6501847" y="4957168"/>
            <a:ext cx="5186840" cy="800219"/>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altLang="zh-CN" dirty="0"/>
              <a:t>Outer layers needs thicker support structure</a:t>
            </a:r>
          </a:p>
          <a:p>
            <a:pPr marL="285750" indent="-285750">
              <a:spcBef>
                <a:spcPts val="600"/>
              </a:spcBef>
              <a:spcAft>
                <a:spcPts val="600"/>
              </a:spcAft>
              <a:buFont typeface="Arial" panose="020B0604020202020204" pitchFamily="34" charset="0"/>
              <a:buChar char="•"/>
            </a:pPr>
            <a:r>
              <a:rPr lang="en-US" altLang="zh-CN" dirty="0"/>
              <a:t>Main contribution is copper and polyimide</a:t>
            </a:r>
            <a:endParaRPr lang="zh-CN" altLang="en-US" dirty="0"/>
          </a:p>
        </p:txBody>
      </p:sp>
      <p:sp>
        <p:nvSpPr>
          <p:cNvPr id="37" name="矩形 36"/>
          <p:cNvSpPr/>
          <p:nvPr/>
        </p:nvSpPr>
        <p:spPr>
          <a:xfrm rot="1153411">
            <a:off x="9505653" y="5851099"/>
            <a:ext cx="394659" cy="923330"/>
          </a:xfrm>
          <a:prstGeom prst="rect">
            <a:avLst/>
          </a:prstGeom>
          <a:noFill/>
          <a:ln>
            <a:noFill/>
          </a:ln>
        </p:spPr>
        <p:txBody>
          <a:bodyPr wrap="none" lIns="91440" tIns="45720" rIns="91440" bIns="45720">
            <a:spAutoFit/>
          </a:bodyPr>
          <a:lstStyle/>
          <a:p>
            <a:pPr algn="ctr"/>
            <a:r>
              <a:rPr lang="en-US" altLang="zh-CN" sz="5400" b="1" cap="none" spc="0" dirty="0">
                <a:ln w="22225">
                  <a:noFill/>
                  <a:prstDash val="solid"/>
                </a:ln>
                <a:solidFill>
                  <a:srgbClr val="FF0000"/>
                </a:solidFill>
                <a:effectLst/>
              </a:rPr>
              <a:t>!</a:t>
            </a:r>
            <a:endParaRPr lang="zh-CN" altLang="en-US" sz="5400" b="1" cap="none" spc="0" dirty="0">
              <a:ln w="22225">
                <a:noFill/>
                <a:prstDash val="solid"/>
              </a:ln>
              <a:solidFill>
                <a:srgbClr val="FF0000"/>
              </a:solidFill>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125723" y="3429000"/>
            <a:ext cx="9584085"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R&amp;D of LMB drift electrode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hqprint"/>
          <a:stretch>
            <a:fillRect/>
          </a:stretch>
        </p:blipFill>
        <p:spPr>
          <a:xfrm>
            <a:off x="1088791" y="2349543"/>
            <a:ext cx="3094138" cy="4123906"/>
          </a:xfrm>
          <a:prstGeom prst="rect">
            <a:avLst/>
          </a:prstGeom>
        </p:spPr>
      </p:pic>
      <p:sp>
        <p:nvSpPr>
          <p:cNvPr id="7" name="文本框 6"/>
          <p:cNvSpPr txBox="1"/>
          <p:nvPr/>
        </p:nvSpPr>
        <p:spPr>
          <a:xfrm>
            <a:off x="5925046" y="1378250"/>
            <a:ext cx="2489200" cy="369332"/>
          </a:xfrm>
          <a:prstGeom prst="rect">
            <a:avLst/>
          </a:prstGeom>
          <a:noFill/>
        </p:spPr>
        <p:txBody>
          <a:bodyPr wrap="square" rtlCol="0">
            <a:spAutoFit/>
          </a:bodyPr>
          <a:lstStyle/>
          <a:p>
            <a:r>
              <a:rPr lang="en-US" altLang="zh-CN"/>
              <a:t>Coating</a:t>
            </a:r>
            <a:r>
              <a:rPr lang="zh-CN" altLang="en-US"/>
              <a:t> </a:t>
            </a:r>
            <a:r>
              <a:rPr lang="en-US" altLang="zh-CN" dirty="0"/>
              <a:t>process:</a:t>
            </a:r>
          </a:p>
        </p:txBody>
      </p:sp>
      <p:sp>
        <p:nvSpPr>
          <p:cNvPr id="12" name="文本框 11"/>
          <p:cNvSpPr txBox="1"/>
          <p:nvPr/>
        </p:nvSpPr>
        <p:spPr>
          <a:xfrm>
            <a:off x="10171521" y="4825474"/>
            <a:ext cx="1947334" cy="922020"/>
          </a:xfrm>
          <a:prstGeom prst="rect">
            <a:avLst/>
          </a:prstGeom>
          <a:noFill/>
        </p:spPr>
        <p:txBody>
          <a:bodyPr wrap="square" rtlCol="0">
            <a:spAutoFit/>
          </a:bodyPr>
          <a:lstStyle/>
          <a:p>
            <a:r>
              <a:rPr lang="en-US" altLang="zh-CN" dirty="0">
                <a:solidFill>
                  <a:schemeClr val="accent6"/>
                </a:solidFill>
              </a:rPr>
              <a:t>The transition layer of copper and</a:t>
            </a:r>
            <a:r>
              <a:rPr lang="en-US" altLang="zh-CN" dirty="0">
                <a:solidFill>
                  <a:schemeClr val="accent6"/>
                </a:solidFill>
                <a:cs typeface="+mn-lt"/>
              </a:rPr>
              <a:t> </a:t>
            </a:r>
            <a:r>
              <a:rPr lang="en-US" altLang="zh-CN" b="0" i="0" dirty="0">
                <a:solidFill>
                  <a:schemeClr val="accent6"/>
                </a:solidFill>
                <a:effectLst/>
                <a:cs typeface="+mn-lt"/>
              </a:rPr>
              <a:t>DLC</a:t>
            </a:r>
            <a:endParaRPr lang="zh-CN" altLang="en-US" dirty="0">
              <a:solidFill>
                <a:schemeClr val="accent6"/>
              </a:solidFill>
              <a:cs typeface="+mn-lt"/>
            </a:endParaRPr>
          </a:p>
        </p:txBody>
      </p:sp>
      <p:sp>
        <p:nvSpPr>
          <p:cNvPr id="9" name="矩形 8"/>
          <p:cNvSpPr/>
          <p:nvPr/>
        </p:nvSpPr>
        <p:spPr>
          <a:xfrm>
            <a:off x="6096000" y="1709793"/>
            <a:ext cx="3208257"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Vacuum control  5E-4 mbar</a:t>
            </a:r>
            <a:endParaRPr lang="zh-CN" altLang="en-US" dirty="0"/>
          </a:p>
        </p:txBody>
      </p:sp>
      <p:sp>
        <p:nvSpPr>
          <p:cNvPr id="10" name="箭头: 下 9"/>
          <p:cNvSpPr/>
          <p:nvPr/>
        </p:nvSpPr>
        <p:spPr>
          <a:xfrm>
            <a:off x="7627466" y="2123300"/>
            <a:ext cx="136689" cy="22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093122" y="2389052"/>
            <a:ext cx="3208257" cy="315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Pure Cr  1min 3kW</a:t>
            </a:r>
            <a:endParaRPr lang="zh-CN" altLang="en-US" dirty="0"/>
          </a:p>
        </p:txBody>
      </p:sp>
      <p:sp>
        <p:nvSpPr>
          <p:cNvPr id="14" name="矩形 13"/>
          <p:cNvSpPr/>
          <p:nvPr/>
        </p:nvSpPr>
        <p:spPr>
          <a:xfrm>
            <a:off x="5875317" y="2992875"/>
            <a:ext cx="3208257" cy="315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a:p>
            <a:pPr algn="ctr"/>
            <a:r>
              <a:rPr lang="en-US" altLang="zh-CN" dirty="0">
                <a:cs typeface="+mn-lt"/>
              </a:rPr>
              <a:t>Cr + Cu 30s  </a:t>
            </a:r>
            <a:r>
              <a:rPr lang="en-US" altLang="zh-CN" b="0" i="0" dirty="0" err="1">
                <a:solidFill>
                  <a:schemeClr val="bg1"/>
                </a:solidFill>
                <a:effectLst/>
                <a:cs typeface="+mn-lt"/>
              </a:rPr>
              <a:t>codeposition</a:t>
            </a:r>
            <a:r>
              <a:rPr lang="en-US" altLang="zh-CN" b="0" i="0" dirty="0">
                <a:solidFill>
                  <a:schemeClr val="bg1"/>
                </a:solidFill>
                <a:effectLst/>
                <a:cs typeface="+mn-lt"/>
              </a:rPr>
              <a:t> layer</a:t>
            </a:r>
          </a:p>
          <a:p>
            <a:pPr algn="ctr"/>
            <a:endParaRPr lang="zh-CN" altLang="en-US" dirty="0">
              <a:cs typeface="+mn-lt"/>
            </a:endParaRPr>
          </a:p>
        </p:txBody>
      </p:sp>
      <p:sp>
        <p:nvSpPr>
          <p:cNvPr id="15" name="箭头: 下 14"/>
          <p:cNvSpPr/>
          <p:nvPr/>
        </p:nvSpPr>
        <p:spPr>
          <a:xfrm>
            <a:off x="7629567" y="2753000"/>
            <a:ext cx="136689" cy="22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箭头: 下 15"/>
          <p:cNvSpPr/>
          <p:nvPr/>
        </p:nvSpPr>
        <p:spPr>
          <a:xfrm>
            <a:off x="7649595" y="3346320"/>
            <a:ext cx="136689" cy="226243"/>
          </a:xfrm>
          <a:prstGeom prst="downArrow">
            <a:avLst>
              <a:gd name="adj1" fmla="val 4310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093122" y="3596884"/>
            <a:ext cx="3161123" cy="5130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a:p>
            <a:pPr algn="ctr"/>
            <a:r>
              <a:rPr lang="en-US" altLang="zh-CN" b="1" dirty="0">
                <a:solidFill>
                  <a:srgbClr val="FF0000"/>
                </a:solidFill>
                <a:effectLst>
                  <a:outerShdw blurRad="38100" dist="38100" dir="2700000" algn="tl">
                    <a:srgbClr val="000000">
                      <a:alpha val="43137"/>
                    </a:srgbClr>
                  </a:outerShdw>
                </a:effectLst>
              </a:rPr>
              <a:t>Pure Cu 20min 0.5kW </a:t>
            </a:r>
            <a:r>
              <a:rPr lang="en-US" altLang="zh-CN" b="0" i="0" dirty="0">
                <a:solidFill>
                  <a:schemeClr val="bg1"/>
                </a:solidFill>
                <a:effectLst/>
                <a:cs typeface="+mn-lt"/>
              </a:rPr>
              <a:t>conductive layer</a:t>
            </a:r>
          </a:p>
          <a:p>
            <a:pPr algn="ctr"/>
            <a:endParaRPr lang="zh-CN" altLang="en-US" dirty="0">
              <a:cs typeface="+mn-lt"/>
            </a:endParaRPr>
          </a:p>
        </p:txBody>
      </p:sp>
      <p:sp>
        <p:nvSpPr>
          <p:cNvPr id="21" name="箭头: 下 20"/>
          <p:cNvSpPr/>
          <p:nvPr/>
        </p:nvSpPr>
        <p:spPr>
          <a:xfrm>
            <a:off x="7649596" y="4166447"/>
            <a:ext cx="136689" cy="22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093122" y="4423790"/>
            <a:ext cx="3208257" cy="3832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lt"/>
              </a:rPr>
              <a:t>Cu + Cr 30s </a:t>
            </a:r>
            <a:r>
              <a:rPr lang="en-US" altLang="zh-CN" b="0" i="0" dirty="0" err="1">
                <a:solidFill>
                  <a:schemeClr val="bg1"/>
                </a:solidFill>
                <a:effectLst/>
                <a:cs typeface="+mn-lt"/>
              </a:rPr>
              <a:t>codeposition</a:t>
            </a:r>
            <a:r>
              <a:rPr lang="en-US" altLang="zh-CN" b="0" i="0" dirty="0">
                <a:solidFill>
                  <a:schemeClr val="bg1"/>
                </a:solidFill>
                <a:effectLst/>
                <a:cs typeface="+mn-lt"/>
              </a:rPr>
              <a:t> layer</a:t>
            </a:r>
            <a:endParaRPr lang="en-US" altLang="zh-CN" dirty="0">
              <a:cs typeface="+mn-lt"/>
            </a:endParaRPr>
          </a:p>
        </p:txBody>
      </p:sp>
      <p:sp>
        <p:nvSpPr>
          <p:cNvPr id="23" name="箭头: 下 22"/>
          <p:cNvSpPr/>
          <p:nvPr/>
        </p:nvSpPr>
        <p:spPr>
          <a:xfrm>
            <a:off x="7649859" y="4855144"/>
            <a:ext cx="136689" cy="22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093122" y="5102473"/>
            <a:ext cx="3208257"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Pure Cr 1min 3kW</a:t>
            </a:r>
            <a:endParaRPr lang="zh-CN" altLang="en-US" dirty="0"/>
          </a:p>
        </p:txBody>
      </p:sp>
      <p:sp>
        <p:nvSpPr>
          <p:cNvPr id="25" name="箭头: 下 24"/>
          <p:cNvSpPr/>
          <p:nvPr/>
        </p:nvSpPr>
        <p:spPr>
          <a:xfrm>
            <a:off x="7673683" y="5508491"/>
            <a:ext cx="136689" cy="22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6093122" y="5767284"/>
            <a:ext cx="3208257"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Cr + DLC 1min</a:t>
            </a:r>
            <a:endParaRPr lang="zh-CN" altLang="en-US" dirty="0"/>
          </a:p>
        </p:txBody>
      </p:sp>
      <p:sp>
        <p:nvSpPr>
          <p:cNvPr id="39" name="箭头: 下 38"/>
          <p:cNvSpPr/>
          <p:nvPr/>
        </p:nvSpPr>
        <p:spPr>
          <a:xfrm>
            <a:off x="7695810" y="6169166"/>
            <a:ext cx="136689" cy="22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6093122" y="6422917"/>
            <a:ext cx="3208257"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effectLst>
                  <a:outerShdw blurRad="38100" dist="38100" dir="2700000" algn="tl">
                    <a:srgbClr val="000000">
                      <a:alpha val="43137"/>
                    </a:srgbClr>
                  </a:outerShdw>
                </a:effectLst>
              </a:rPr>
              <a:t>DLC 1hour 4kW</a:t>
            </a:r>
            <a:endParaRPr lang="zh-CN" altLang="en-US" dirty="0"/>
          </a:p>
        </p:txBody>
      </p:sp>
      <p:sp>
        <p:nvSpPr>
          <p:cNvPr id="41" name="矩形 40"/>
          <p:cNvSpPr/>
          <p:nvPr/>
        </p:nvSpPr>
        <p:spPr>
          <a:xfrm>
            <a:off x="5851039" y="2339396"/>
            <a:ext cx="3759588" cy="1048103"/>
          </a:xfrm>
          <a:prstGeom prst="rect">
            <a:avLst/>
          </a:prstGeom>
          <a:no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箭头: 右 41"/>
          <p:cNvSpPr/>
          <p:nvPr/>
        </p:nvSpPr>
        <p:spPr>
          <a:xfrm>
            <a:off x="9686041" y="2753000"/>
            <a:ext cx="339365" cy="1645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75127" y="4371255"/>
            <a:ext cx="3735500" cy="1816430"/>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箭头: 右 43"/>
          <p:cNvSpPr/>
          <p:nvPr/>
        </p:nvSpPr>
        <p:spPr>
          <a:xfrm>
            <a:off x="9658939" y="5221957"/>
            <a:ext cx="339365" cy="198455"/>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10264138" y="2582234"/>
            <a:ext cx="1947334" cy="923330"/>
          </a:xfrm>
          <a:prstGeom prst="rect">
            <a:avLst/>
          </a:prstGeom>
          <a:noFill/>
        </p:spPr>
        <p:txBody>
          <a:bodyPr wrap="square" rtlCol="0">
            <a:spAutoFit/>
          </a:bodyPr>
          <a:lstStyle/>
          <a:p>
            <a:r>
              <a:rPr lang="en-US" altLang="zh-CN" dirty="0">
                <a:solidFill>
                  <a:schemeClr val="accent5">
                    <a:lumMod val="50000"/>
                  </a:schemeClr>
                </a:solidFill>
              </a:rPr>
              <a:t>The transition layer of copper and polyimide</a:t>
            </a:r>
            <a:endParaRPr lang="zh-CN" altLang="en-US" dirty="0">
              <a:solidFill>
                <a:schemeClr val="accent5">
                  <a:lumMod val="50000"/>
                </a:schemeClr>
              </a:solidFill>
            </a:endParaRPr>
          </a:p>
        </p:txBody>
      </p:sp>
      <p:sp>
        <p:nvSpPr>
          <p:cNvPr id="47" name="文本框 46"/>
          <p:cNvSpPr txBox="1"/>
          <p:nvPr/>
        </p:nvSpPr>
        <p:spPr>
          <a:xfrm>
            <a:off x="319062" y="163526"/>
            <a:ext cx="8164810"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Solution of LMB drift electrode</a:t>
            </a:r>
          </a:p>
        </p:txBody>
      </p:sp>
      <p:sp>
        <p:nvSpPr>
          <p:cNvPr id="28" name="文本框 27"/>
          <p:cNvSpPr txBox="1"/>
          <p:nvPr/>
        </p:nvSpPr>
        <p:spPr>
          <a:xfrm>
            <a:off x="392625" y="1465722"/>
            <a:ext cx="5382999" cy="645160"/>
          </a:xfrm>
          <a:prstGeom prst="rect">
            <a:avLst/>
          </a:prstGeom>
          <a:noFill/>
        </p:spPr>
        <p:txBody>
          <a:bodyPr wrap="square">
            <a:spAutoFit/>
          </a:bodyPr>
          <a:lstStyle/>
          <a:p>
            <a:r>
              <a:rPr lang="zh-CN" altLang="en-US" dirty="0">
                <a:cs typeface="+mn-lt"/>
              </a:rPr>
              <a:t>① </a:t>
            </a:r>
            <a:r>
              <a:rPr lang="en-US" altLang="zh-CN" b="0" i="0" dirty="0">
                <a:effectLst/>
                <a:cs typeface="+mn-lt"/>
              </a:rPr>
              <a:t>Thinner </a:t>
            </a:r>
            <a:r>
              <a:rPr lang="en-US" altLang="zh-CN" dirty="0">
                <a:cs typeface="+mn-lt"/>
              </a:rPr>
              <a:t>Kapton foils</a:t>
            </a:r>
            <a:r>
              <a:rPr lang="zh-CN" altLang="en-US" dirty="0">
                <a:cs typeface="+mn-lt"/>
              </a:rPr>
              <a:t>（</a:t>
            </a:r>
            <a:r>
              <a:rPr lang="en-US" altLang="zh-CN" dirty="0">
                <a:cs typeface="+mn-lt"/>
              </a:rPr>
              <a:t>12.5μm</a:t>
            </a:r>
            <a:r>
              <a:rPr lang="zh-CN" altLang="en-US" dirty="0">
                <a:cs typeface="+mn-lt"/>
              </a:rPr>
              <a:t>、</a:t>
            </a:r>
            <a:r>
              <a:rPr lang="en-US" altLang="zh-CN" dirty="0">
                <a:cs typeface="+mn-lt"/>
              </a:rPr>
              <a:t>25μm </a:t>
            </a:r>
            <a:r>
              <a:rPr lang="zh-CN" altLang="en-US" dirty="0">
                <a:cs typeface="+mn-lt"/>
              </a:rPr>
              <a:t>）</a:t>
            </a:r>
            <a:endParaRPr lang="en-US" altLang="zh-CN" dirty="0">
              <a:cs typeface="+mn-lt"/>
            </a:endParaRPr>
          </a:p>
          <a:p>
            <a:r>
              <a:rPr lang="zh-CN" altLang="en-US" dirty="0">
                <a:cs typeface="+mn-lt"/>
              </a:rPr>
              <a:t>② </a:t>
            </a:r>
            <a:r>
              <a:rPr lang="en-US" altLang="zh-CN" dirty="0">
                <a:cs typeface="+mn-lt"/>
              </a:rPr>
              <a:t>Coat</a:t>
            </a:r>
            <a:r>
              <a:rPr lang="en-US" altLang="zh-CN" b="0" i="0" dirty="0">
                <a:effectLst/>
                <a:cs typeface="+mn-lt"/>
              </a:rPr>
              <a:t> </a:t>
            </a:r>
            <a:r>
              <a:rPr lang="zh-CN" altLang="en-US" dirty="0">
                <a:cs typeface="+mn-lt"/>
              </a:rPr>
              <a:t>～</a:t>
            </a:r>
            <a:r>
              <a:rPr lang="en-US" altLang="zh-CN" dirty="0">
                <a:cs typeface="+mn-lt"/>
              </a:rPr>
              <a:t>1</a:t>
            </a:r>
            <a:r>
              <a:rPr lang="en-US" altLang="zh-CN" b="0" i="0" dirty="0">
                <a:effectLst/>
                <a:cs typeface="+mn-lt"/>
              </a:rPr>
              <a:t>00nm conductive layer instead of  5μm Cu</a:t>
            </a:r>
            <a:endParaRPr lang="zh-CN" altLang="en-US" dirty="0">
              <a:cs typeface="+mn-lt"/>
            </a:endParaRPr>
          </a:p>
        </p:txBody>
      </p:sp>
      <p:sp>
        <p:nvSpPr>
          <p:cNvPr id="30" name="文本框 29"/>
          <p:cNvSpPr txBox="1"/>
          <p:nvPr/>
        </p:nvSpPr>
        <p:spPr>
          <a:xfrm>
            <a:off x="1628726" y="2501303"/>
            <a:ext cx="1727940" cy="646331"/>
          </a:xfrm>
          <a:prstGeom prst="rect">
            <a:avLst/>
          </a:prstGeom>
          <a:noFill/>
        </p:spPr>
        <p:txBody>
          <a:bodyPr wrap="square">
            <a:spAutoFit/>
          </a:bodyPr>
          <a:lstStyle/>
          <a:p>
            <a:pPr algn="ctr"/>
            <a:r>
              <a:rPr lang="en-US" altLang="zh-CN" b="1">
                <a:solidFill>
                  <a:schemeClr val="bg1"/>
                </a:solidFill>
              </a:rPr>
              <a:t>Coating Device</a:t>
            </a:r>
          </a:p>
          <a:p>
            <a:pPr algn="ctr"/>
            <a:r>
              <a:rPr lang="en-US" altLang="zh-CN" b="1">
                <a:solidFill>
                  <a:schemeClr val="bg1"/>
                </a:solidFill>
              </a:rPr>
              <a:t>Hauzer 850</a:t>
            </a:r>
            <a:endParaRPr lang="zh-CN" altLang="en-US" b="1">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hqprint"/>
          <a:stretch>
            <a:fillRect/>
          </a:stretch>
        </p:blipFill>
        <p:spPr>
          <a:xfrm rot="5400000">
            <a:off x="1596698" y="2728491"/>
            <a:ext cx="2715380" cy="2036536"/>
          </a:xfrm>
          <a:prstGeom prst="rect">
            <a:avLst/>
          </a:prstGeom>
        </p:spPr>
      </p:pic>
      <p:pic>
        <p:nvPicPr>
          <p:cNvPr id="8" name="图片 7"/>
          <p:cNvPicPr>
            <a:picLocks noChangeAspect="1"/>
          </p:cNvPicPr>
          <p:nvPr/>
        </p:nvPicPr>
        <p:blipFill>
          <a:blip r:embed="rId4" cstate="hqprint"/>
          <a:stretch>
            <a:fillRect/>
          </a:stretch>
        </p:blipFill>
        <p:spPr>
          <a:xfrm rot="5400000">
            <a:off x="9115911" y="2729058"/>
            <a:ext cx="2715378" cy="2036533"/>
          </a:xfrm>
          <a:prstGeom prst="rect">
            <a:avLst/>
          </a:prstGeom>
        </p:spPr>
      </p:pic>
      <p:sp>
        <p:nvSpPr>
          <p:cNvPr id="10" name="箭头: 右 9"/>
          <p:cNvSpPr/>
          <p:nvPr/>
        </p:nvSpPr>
        <p:spPr>
          <a:xfrm>
            <a:off x="5063971" y="3461055"/>
            <a:ext cx="1216197" cy="4695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5" cstate="hqprint"/>
          <a:srcRect/>
          <a:stretch>
            <a:fillRect/>
          </a:stretch>
        </p:blipFill>
        <p:spPr>
          <a:xfrm>
            <a:off x="7225428" y="2389633"/>
            <a:ext cx="1918353" cy="2755313"/>
          </a:xfrm>
          <a:prstGeom prst="rect">
            <a:avLst/>
          </a:prstGeom>
        </p:spPr>
      </p:pic>
      <p:sp>
        <p:nvSpPr>
          <p:cNvPr id="15" name="文本框 14"/>
          <p:cNvSpPr txBox="1"/>
          <p:nvPr/>
        </p:nvSpPr>
        <p:spPr>
          <a:xfrm>
            <a:off x="304391" y="190429"/>
            <a:ext cx="10065735"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Optimization for 25</a:t>
            </a:r>
            <a:r>
              <a:rPr lang="el-GR" altLang="zh-CN" sz="4400" b="1" dirty="0">
                <a:effectLst>
                  <a:outerShdw blurRad="38100" dist="38100" dir="2700000" algn="tl">
                    <a:srgbClr val="000000">
                      <a:alpha val="43137"/>
                    </a:srgbClr>
                  </a:outerShdw>
                </a:effectLst>
              </a:rPr>
              <a:t>μ</a:t>
            </a:r>
            <a:r>
              <a:rPr lang="en-US" altLang="zh-CN" sz="4400" b="1" dirty="0">
                <a:effectLst>
                  <a:outerShdw blurRad="38100" dist="38100" dir="2700000" algn="tl">
                    <a:srgbClr val="000000">
                      <a:alpha val="43137"/>
                    </a:srgbClr>
                  </a:outerShdw>
                </a:effectLst>
              </a:rPr>
              <a:t>m &amp; 12.5</a:t>
            </a:r>
            <a:r>
              <a:rPr lang="el-GR" altLang="zh-CN" sz="4400" b="1" dirty="0">
                <a:effectLst>
                  <a:outerShdw blurRad="38100" dist="38100" dir="2700000" algn="tl">
                    <a:srgbClr val="000000">
                      <a:alpha val="43137"/>
                    </a:srgbClr>
                  </a:outerShdw>
                </a:effectLst>
              </a:rPr>
              <a:t>μ</a:t>
            </a:r>
            <a:r>
              <a:rPr lang="en-US" altLang="zh-CN" sz="4400" b="1" dirty="0">
                <a:effectLst>
                  <a:outerShdw blurRad="38100" dist="38100" dir="2700000" algn="tl">
                    <a:srgbClr val="000000">
                      <a:alpha val="43137"/>
                    </a:srgbClr>
                  </a:outerShdw>
                </a:effectLst>
              </a:rPr>
              <a:t>m Kapton</a:t>
            </a:r>
          </a:p>
        </p:txBody>
      </p:sp>
      <p:sp>
        <p:nvSpPr>
          <p:cNvPr id="2" name="文本框 1"/>
          <p:cNvSpPr txBox="1"/>
          <p:nvPr/>
        </p:nvSpPr>
        <p:spPr>
          <a:xfrm>
            <a:off x="8044661" y="5335446"/>
            <a:ext cx="2605826" cy="369332"/>
          </a:xfrm>
          <a:prstGeom prst="rect">
            <a:avLst/>
          </a:prstGeom>
          <a:noFill/>
        </p:spPr>
        <p:txBody>
          <a:bodyPr wrap="square" rtlCol="0">
            <a:spAutoFit/>
          </a:bodyPr>
          <a:lstStyle/>
          <a:p>
            <a:r>
              <a:rPr lang="en-US" altLang="zh-CN" dirty="0"/>
              <a:t>With PSE and base plate</a:t>
            </a:r>
            <a:endParaRPr lang="zh-CN" altLang="en-US" dirty="0"/>
          </a:p>
        </p:txBody>
      </p:sp>
      <p:sp>
        <p:nvSpPr>
          <p:cNvPr id="12" name="文本框 11"/>
          <p:cNvSpPr txBox="1"/>
          <p:nvPr/>
        </p:nvSpPr>
        <p:spPr>
          <a:xfrm>
            <a:off x="1541513" y="5335446"/>
            <a:ext cx="3303815" cy="369332"/>
          </a:xfrm>
          <a:prstGeom prst="rect">
            <a:avLst/>
          </a:prstGeom>
          <a:noFill/>
        </p:spPr>
        <p:txBody>
          <a:bodyPr wrap="square" rtlCol="0">
            <a:spAutoFit/>
          </a:bodyPr>
          <a:lstStyle/>
          <a:p>
            <a:r>
              <a:rPr lang="en-US" altLang="zh-CN" dirty="0"/>
              <a:t>Without PSE and base plate</a:t>
            </a:r>
            <a:endParaRPr lang="zh-CN" altLang="en-US" dirty="0"/>
          </a:p>
        </p:txBody>
      </p:sp>
      <p:sp>
        <p:nvSpPr>
          <p:cNvPr id="7" name="文本框 6"/>
          <p:cNvSpPr txBox="1"/>
          <p:nvPr/>
        </p:nvSpPr>
        <p:spPr>
          <a:xfrm>
            <a:off x="4966573" y="4078699"/>
            <a:ext cx="1683919" cy="369332"/>
          </a:xfrm>
          <a:prstGeom prst="rect">
            <a:avLst/>
          </a:prstGeom>
          <a:noFill/>
        </p:spPr>
        <p:txBody>
          <a:bodyPr wrap="square" rtlCol="0">
            <a:spAutoFit/>
          </a:bodyPr>
          <a:lstStyle/>
          <a:p>
            <a:r>
              <a:rPr lang="en-US" altLang="zh-CN" dirty="0"/>
              <a:t>optimization</a:t>
            </a:r>
            <a:endParaRPr lang="zh-CN" altLang="en-US" dirty="0"/>
          </a:p>
        </p:txBody>
      </p:sp>
      <p:sp>
        <p:nvSpPr>
          <p:cNvPr id="3" name="文本框 2"/>
          <p:cNvSpPr txBox="1"/>
          <p:nvPr/>
        </p:nvSpPr>
        <p:spPr>
          <a:xfrm>
            <a:off x="4113601" y="1673970"/>
            <a:ext cx="3648590" cy="400110"/>
          </a:xfrm>
          <a:prstGeom prst="rect">
            <a:avLst/>
          </a:prstGeom>
          <a:noFill/>
        </p:spPr>
        <p:txBody>
          <a:bodyPr wrap="square" rtlCol="0">
            <a:spAutoFit/>
          </a:bodyPr>
          <a:lstStyle/>
          <a:p>
            <a:r>
              <a:rPr lang="en-US" altLang="zh-CN" sz="2000" dirty="0">
                <a:solidFill>
                  <a:srgbClr val="FF0000"/>
                </a:solidFill>
              </a:rPr>
              <a:t>PSE: Plasma Source Etching</a:t>
            </a:r>
            <a:endParaRPr lang="zh-CN" altLang="en-US" sz="20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994797" y="4151644"/>
            <a:ext cx="1617919" cy="2272078"/>
            <a:chOff x="2767727" y="3894236"/>
            <a:chExt cx="1890000" cy="2520000"/>
          </a:xfrm>
        </p:grpSpPr>
        <p:pic>
          <p:nvPicPr>
            <p:cNvPr id="19" name="图片 18"/>
            <p:cNvPicPr>
              <a:picLocks noChangeAspect="1"/>
            </p:cNvPicPr>
            <p:nvPr/>
          </p:nvPicPr>
          <p:blipFill>
            <a:blip r:embed="rId3" cstate="hqprint"/>
            <a:stretch>
              <a:fillRect/>
            </a:stretch>
          </p:blipFill>
          <p:spPr>
            <a:xfrm>
              <a:off x="2767727" y="3894236"/>
              <a:ext cx="1890000" cy="2520000"/>
            </a:xfrm>
            <a:prstGeom prst="rect">
              <a:avLst/>
            </a:prstGeom>
          </p:spPr>
        </p:pic>
        <p:sp>
          <p:nvSpPr>
            <p:cNvPr id="22" name="椭圆 21"/>
            <p:cNvSpPr/>
            <p:nvPr/>
          </p:nvSpPr>
          <p:spPr>
            <a:xfrm>
              <a:off x="3744380" y="4481697"/>
              <a:ext cx="148926" cy="1305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744380" y="5741885"/>
              <a:ext cx="148926" cy="1305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 name="图片 6"/>
          <p:cNvPicPr>
            <a:picLocks noChangeAspect="1"/>
          </p:cNvPicPr>
          <p:nvPr/>
        </p:nvPicPr>
        <p:blipFill>
          <a:blip r:embed="rId4" cstate="hqprint"/>
          <a:stretch>
            <a:fillRect/>
          </a:stretch>
        </p:blipFill>
        <p:spPr>
          <a:xfrm>
            <a:off x="6188993" y="1503507"/>
            <a:ext cx="1796255" cy="2395007"/>
          </a:xfrm>
          <a:prstGeom prst="rect">
            <a:avLst/>
          </a:prstGeom>
        </p:spPr>
      </p:pic>
      <p:pic>
        <p:nvPicPr>
          <p:cNvPr id="12" name="图片 11"/>
          <p:cNvPicPr>
            <a:picLocks noChangeAspect="1"/>
          </p:cNvPicPr>
          <p:nvPr/>
        </p:nvPicPr>
        <p:blipFill>
          <a:blip r:embed="rId5" cstate="hqprint"/>
          <a:stretch>
            <a:fillRect/>
          </a:stretch>
        </p:blipFill>
        <p:spPr>
          <a:xfrm>
            <a:off x="3223210" y="1503507"/>
            <a:ext cx="1791674" cy="2388899"/>
          </a:xfrm>
          <a:prstGeom prst="rect">
            <a:avLst/>
          </a:prstGeom>
        </p:spPr>
      </p:pic>
      <p:pic>
        <p:nvPicPr>
          <p:cNvPr id="14" name="图片 13"/>
          <p:cNvPicPr>
            <a:picLocks noChangeAspect="1"/>
          </p:cNvPicPr>
          <p:nvPr/>
        </p:nvPicPr>
        <p:blipFill>
          <a:blip r:embed="rId6" cstate="hqprint"/>
          <a:stretch>
            <a:fillRect/>
          </a:stretch>
        </p:blipFill>
        <p:spPr>
          <a:xfrm>
            <a:off x="9159356" y="1503507"/>
            <a:ext cx="1796255" cy="2395007"/>
          </a:xfrm>
          <a:prstGeom prst="rect">
            <a:avLst/>
          </a:prstGeom>
        </p:spPr>
      </p:pic>
      <p:sp>
        <p:nvSpPr>
          <p:cNvPr id="10" name="文本框 9"/>
          <p:cNvSpPr txBox="1"/>
          <p:nvPr/>
        </p:nvSpPr>
        <p:spPr>
          <a:xfrm>
            <a:off x="3223210" y="1689225"/>
            <a:ext cx="1957913" cy="400110"/>
          </a:xfrm>
          <a:prstGeom prst="rect">
            <a:avLst/>
          </a:prstGeom>
          <a:noFill/>
        </p:spPr>
        <p:txBody>
          <a:bodyPr wrap="square" rtlCol="0">
            <a:spAutoFit/>
          </a:bodyPr>
          <a:lstStyle/>
          <a:p>
            <a:r>
              <a:rPr lang="zh-CN" altLang="en-US" sz="2000"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en-US" altLang="zh-CN" sz="2000" b="1">
                <a:solidFill>
                  <a:schemeClr val="bg1"/>
                </a:solidFill>
                <a:effectLst>
                  <a:outerShdw blurRad="38100" dist="38100" dir="2700000" algn="tl">
                    <a:srgbClr val="000000">
                      <a:alpha val="43137"/>
                    </a:srgbClr>
                  </a:outerShdw>
                </a:effectLst>
              </a:rPr>
              <a:t>1.5m×0.6m</a:t>
            </a:r>
            <a:endParaRPr lang="zh-CN" altLang="en-US" sz="2000" b="1" dirty="0">
              <a:solidFill>
                <a:schemeClr val="bg1"/>
              </a:solidFill>
              <a:effectLst>
                <a:outerShdw blurRad="38100" dist="38100" dir="2700000" algn="tl">
                  <a:srgbClr val="000000">
                    <a:alpha val="43137"/>
                  </a:srgbClr>
                </a:outerShdw>
              </a:effectLst>
            </a:endParaRPr>
          </a:p>
        </p:txBody>
      </p:sp>
      <p:sp>
        <p:nvSpPr>
          <p:cNvPr id="17" name="箭头: 右 16"/>
          <p:cNvSpPr/>
          <p:nvPr/>
        </p:nvSpPr>
        <p:spPr>
          <a:xfrm>
            <a:off x="5257116" y="2421978"/>
            <a:ext cx="711200" cy="3894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右 17"/>
          <p:cNvSpPr/>
          <p:nvPr/>
        </p:nvSpPr>
        <p:spPr>
          <a:xfrm>
            <a:off x="8205925" y="2421978"/>
            <a:ext cx="711200" cy="3894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390767" y="5113995"/>
            <a:ext cx="1001705" cy="369332"/>
          </a:xfrm>
          <a:prstGeom prst="rect">
            <a:avLst/>
          </a:prstGeom>
          <a:noFill/>
        </p:spPr>
        <p:txBody>
          <a:bodyPr wrap="square">
            <a:spAutoFit/>
          </a:bodyPr>
          <a:lstStyle/>
          <a:p>
            <a:r>
              <a:rPr lang="zh-CN" altLang="en-US"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 </a:t>
            </a:r>
            <a:r>
              <a:rPr lang="en-US" altLang="zh-CN" b="1">
                <a:solidFill>
                  <a:schemeClr val="bg1"/>
                </a:solidFill>
              </a:rPr>
              <a:t>22Ω</a:t>
            </a:r>
            <a:endParaRPr lang="zh-CN" altLang="en-US" b="1" dirty="0">
              <a:solidFill>
                <a:schemeClr val="bg1"/>
              </a:solidFill>
            </a:endParaRPr>
          </a:p>
        </p:txBody>
      </p:sp>
      <p:sp>
        <p:nvSpPr>
          <p:cNvPr id="26" name="文本框 25"/>
          <p:cNvSpPr txBox="1"/>
          <p:nvPr/>
        </p:nvSpPr>
        <p:spPr>
          <a:xfrm>
            <a:off x="943762" y="6041178"/>
            <a:ext cx="2413531" cy="645160"/>
          </a:xfrm>
          <a:prstGeom prst="rect">
            <a:avLst/>
          </a:prstGeom>
          <a:noFill/>
        </p:spPr>
        <p:txBody>
          <a:bodyPr wrap="square" rtlCol="0">
            <a:spAutoFit/>
          </a:bodyPr>
          <a:lstStyle/>
          <a:p>
            <a:r>
              <a:rPr lang="en-US" altLang="zh-CN" b="0" i="0" dirty="0">
                <a:solidFill>
                  <a:srgbClr val="2A2B2E"/>
                </a:solidFill>
                <a:effectLst/>
                <a:cs typeface="+mn-lt"/>
              </a:rPr>
              <a:t>Integral thickness scale</a:t>
            </a:r>
            <a:endParaRPr lang="en-US" altLang="zh-CN" b="0" i="0" dirty="0">
              <a:solidFill>
                <a:srgbClr val="2A2B2E"/>
              </a:solidFill>
              <a:effectLst/>
              <a:latin typeface="PingFang SC"/>
            </a:endParaRPr>
          </a:p>
          <a:p>
            <a:r>
              <a:rPr lang="zh-CN" altLang="en-US" b="1" dirty="0">
                <a:solidFill>
                  <a:srgbClr val="C00000"/>
                </a:solidFill>
                <a:effectLst>
                  <a:outerShdw blurRad="38100" dist="38100" dir="2700000" algn="tl">
                    <a:srgbClr val="000000">
                      <a:alpha val="43137"/>
                    </a:srgbClr>
                  </a:outerShdw>
                </a:effectLst>
              </a:rPr>
              <a:t>（</a:t>
            </a:r>
            <a:r>
              <a:rPr lang="en-US" altLang="zh-CN" b="1" dirty="0">
                <a:solidFill>
                  <a:srgbClr val="C00000"/>
                </a:solidFill>
                <a:effectLst>
                  <a:outerShdw blurRad="38100" dist="38100" dir="2700000" algn="tl">
                    <a:srgbClr val="000000">
                      <a:alpha val="43137"/>
                    </a:srgbClr>
                  </a:outerShdw>
                </a:effectLst>
              </a:rPr>
              <a:t>on Si</a:t>
            </a:r>
            <a:r>
              <a:rPr lang="zh-CN" altLang="en-US" b="1">
                <a:solidFill>
                  <a:srgbClr val="C00000"/>
                </a:solidFill>
                <a:effectLst>
                  <a:outerShdw blurRad="38100" dist="38100" dir="2700000" algn="tl">
                    <a:srgbClr val="000000">
                      <a:alpha val="43137"/>
                    </a:srgbClr>
                  </a:outerShdw>
                </a:effectLst>
              </a:rPr>
              <a:t>）：</a:t>
            </a:r>
            <a:r>
              <a:rPr lang="zh-CN" altLang="en-US" b="1">
                <a:solidFill>
                  <a:srgbClr val="C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en-US" altLang="zh-CN" b="1">
                <a:solidFill>
                  <a:srgbClr val="C00000"/>
                </a:solidFill>
                <a:effectLst>
                  <a:outerShdw blurRad="38100" dist="38100" dir="2700000" algn="tl">
                    <a:srgbClr val="000000">
                      <a:alpha val="43137"/>
                    </a:srgbClr>
                  </a:outerShdw>
                </a:effectLst>
              </a:rPr>
              <a:t>350nm</a:t>
            </a:r>
            <a:endParaRPr lang="zh-CN" altLang="en-US" b="1" dirty="0">
              <a:solidFill>
                <a:srgbClr val="C00000"/>
              </a:solidFill>
              <a:effectLst>
                <a:outerShdw blurRad="38100" dist="38100" dir="2700000" algn="tl">
                  <a:srgbClr val="000000">
                    <a:alpha val="43137"/>
                  </a:srgbClr>
                </a:outerShdw>
              </a:effectLst>
            </a:endParaRPr>
          </a:p>
        </p:txBody>
      </p:sp>
      <p:pic>
        <p:nvPicPr>
          <p:cNvPr id="28" name="图片 27"/>
          <p:cNvPicPr>
            <a:picLocks noChangeAspect="1"/>
          </p:cNvPicPr>
          <p:nvPr/>
        </p:nvPicPr>
        <p:blipFill>
          <a:blip r:embed="rId7" cstate="hqprint"/>
          <a:stretch>
            <a:fillRect/>
          </a:stretch>
        </p:blipFill>
        <p:spPr>
          <a:xfrm>
            <a:off x="6202422" y="4183172"/>
            <a:ext cx="1704725" cy="2272078"/>
          </a:xfrm>
          <a:prstGeom prst="rect">
            <a:avLst/>
          </a:prstGeom>
        </p:spPr>
      </p:pic>
      <p:sp>
        <p:nvSpPr>
          <p:cNvPr id="29" name="文本框 28"/>
          <p:cNvSpPr txBox="1"/>
          <p:nvPr/>
        </p:nvSpPr>
        <p:spPr>
          <a:xfrm>
            <a:off x="316957" y="1441011"/>
            <a:ext cx="2328457" cy="368300"/>
          </a:xfrm>
          <a:prstGeom prst="rect">
            <a:avLst/>
          </a:prstGeom>
          <a:noFill/>
        </p:spPr>
        <p:txBody>
          <a:bodyPr wrap="square" rtlCol="0">
            <a:spAutoFit/>
          </a:bodyPr>
          <a:lstStyle/>
          <a:p>
            <a:r>
              <a:rPr lang="en-US" altLang="zh-CN" b="0" i="0" dirty="0">
                <a:solidFill>
                  <a:srgbClr val="2A2B2E"/>
                </a:solidFill>
                <a:effectLst/>
                <a:cs typeface="+mn-lt"/>
              </a:rPr>
              <a:t>Target sputtering rate : </a:t>
            </a:r>
          </a:p>
        </p:txBody>
      </p:sp>
      <p:graphicFrame>
        <p:nvGraphicFramePr>
          <p:cNvPr id="30" name="表格 30"/>
          <p:cNvGraphicFramePr>
            <a:graphicFrameLocks noGrp="1"/>
          </p:cNvGraphicFramePr>
          <p:nvPr/>
        </p:nvGraphicFramePr>
        <p:xfrm>
          <a:off x="392826" y="1901679"/>
          <a:ext cx="2252588" cy="1331676"/>
        </p:xfrm>
        <a:graphic>
          <a:graphicData uri="http://schemas.openxmlformats.org/drawingml/2006/table">
            <a:tbl>
              <a:tblPr firstRow="1" bandRow="1">
                <a:tableStyleId>{5C22544A-7EE6-4342-B048-85BDC9FD1C3A}</a:tableStyleId>
              </a:tblPr>
              <a:tblGrid>
                <a:gridCol w="564407">
                  <a:extLst>
                    <a:ext uri="{9D8B030D-6E8A-4147-A177-3AD203B41FA5}">
                      <a16:colId xmlns:a16="http://schemas.microsoft.com/office/drawing/2014/main" val="20000"/>
                    </a:ext>
                  </a:extLst>
                </a:gridCol>
                <a:gridCol w="1688181">
                  <a:extLst>
                    <a:ext uri="{9D8B030D-6E8A-4147-A177-3AD203B41FA5}">
                      <a16:colId xmlns:a16="http://schemas.microsoft.com/office/drawing/2014/main" val="20001"/>
                    </a:ext>
                  </a:extLst>
                </a:gridCol>
              </a:tblGrid>
              <a:tr h="0">
                <a:tc>
                  <a:txBody>
                    <a:bodyPr/>
                    <a:lstStyle/>
                    <a:p>
                      <a:r>
                        <a:rPr lang="en-US" altLang="zh-CN" dirty="0"/>
                        <a:t>Cr</a:t>
                      </a:r>
                      <a:endParaRPr lang="zh-CN" altLang="en-US" dirty="0"/>
                    </a:p>
                  </a:txBody>
                  <a:tcPr/>
                </a:tc>
                <a:tc>
                  <a:txBody>
                    <a:bodyPr/>
                    <a:lstStyle/>
                    <a:p>
                      <a:r>
                        <a:rPr lang="en-US" altLang="zh-CN" dirty="0"/>
                        <a:t>5.25nm/min</a:t>
                      </a:r>
                      <a:endParaRPr lang="zh-CN" altLang="en-US" dirty="0"/>
                    </a:p>
                  </a:txBody>
                  <a:tcPr/>
                </a:tc>
                <a:extLst>
                  <a:ext uri="{0D108BD9-81ED-4DB2-BD59-A6C34878D82A}">
                    <a16:rowId xmlns:a16="http://schemas.microsoft.com/office/drawing/2014/main" val="10000"/>
                  </a:ext>
                </a:extLst>
              </a:tr>
              <a:tr h="482958">
                <a:tc>
                  <a:txBody>
                    <a:bodyPr/>
                    <a:lstStyle/>
                    <a:p>
                      <a:r>
                        <a:rPr lang="en-US" altLang="zh-CN" dirty="0"/>
                        <a:t>Cu</a:t>
                      </a:r>
                      <a:endParaRPr lang="zh-CN" altLang="en-US" dirty="0"/>
                    </a:p>
                  </a:txBody>
                  <a:tcPr/>
                </a:tc>
                <a:tc>
                  <a:txBody>
                    <a:bodyPr/>
                    <a:lstStyle/>
                    <a:p>
                      <a:r>
                        <a:rPr lang="en-US" altLang="zh-CN" dirty="0"/>
                        <a:t>15.5nm/min</a:t>
                      </a:r>
                      <a:endParaRPr lang="zh-CN" altLang="en-US" dirty="0"/>
                    </a:p>
                  </a:txBody>
                  <a:tcPr/>
                </a:tc>
                <a:extLst>
                  <a:ext uri="{0D108BD9-81ED-4DB2-BD59-A6C34878D82A}">
                    <a16:rowId xmlns:a16="http://schemas.microsoft.com/office/drawing/2014/main" val="10001"/>
                  </a:ext>
                </a:extLst>
              </a:tr>
              <a:tr h="482958">
                <a:tc>
                  <a:txBody>
                    <a:bodyPr/>
                    <a:lstStyle/>
                    <a:p>
                      <a:r>
                        <a:rPr lang="en-US" altLang="zh-CN" dirty="0"/>
                        <a:t>DLC</a:t>
                      </a:r>
                      <a:endParaRPr lang="zh-CN" altLang="en-US" dirty="0"/>
                    </a:p>
                  </a:txBody>
                  <a:tcPr/>
                </a:tc>
                <a:tc>
                  <a:txBody>
                    <a:bodyPr/>
                    <a:lstStyle/>
                    <a:p>
                      <a:r>
                        <a:rPr lang="zh-CN" altLang="en-US" dirty="0">
                          <a:solidFill>
                            <a:schemeClr val="tx1"/>
                          </a:solidFill>
                          <a:latin typeface="宋体" panose="02010600030101010101" pitchFamily="2" charset="-122"/>
                          <a:ea typeface="宋体" panose="02010600030101010101" pitchFamily="2" charset="-122"/>
                        </a:rPr>
                        <a:t>～</a:t>
                      </a:r>
                      <a:r>
                        <a:rPr lang="en-US" altLang="zh-CN" dirty="0"/>
                        <a:t>3.1nm/min</a:t>
                      </a:r>
                      <a:endParaRPr lang="zh-CN" altLang="en-US" dirty="0"/>
                    </a:p>
                  </a:txBody>
                  <a:tcPr/>
                </a:tc>
                <a:extLst>
                  <a:ext uri="{0D108BD9-81ED-4DB2-BD59-A6C34878D82A}">
                    <a16:rowId xmlns:a16="http://schemas.microsoft.com/office/drawing/2014/main" val="10002"/>
                  </a:ext>
                </a:extLst>
              </a:tr>
            </a:tbl>
          </a:graphicData>
        </a:graphic>
      </p:graphicFrame>
      <p:sp>
        <p:nvSpPr>
          <p:cNvPr id="2" name="文本框 1"/>
          <p:cNvSpPr txBox="1"/>
          <p:nvPr/>
        </p:nvSpPr>
        <p:spPr>
          <a:xfrm>
            <a:off x="8205925" y="4836996"/>
            <a:ext cx="3320482" cy="369332"/>
          </a:xfrm>
          <a:prstGeom prst="rect">
            <a:avLst/>
          </a:prstGeom>
          <a:noFill/>
        </p:spPr>
        <p:txBody>
          <a:bodyPr wrap="square" rtlCol="0">
            <a:spAutoFit/>
          </a:bodyPr>
          <a:lstStyle/>
          <a:p>
            <a:pPr>
              <a:defRPr/>
            </a:pPr>
            <a:r>
              <a:rPr lang="en-US" altLang="zh-CN" b="1" dirty="0">
                <a:solidFill>
                  <a:srgbClr val="C00000"/>
                </a:solidFill>
                <a:effectLst>
                  <a:outerShdw blurRad="38100" dist="38100" dir="2700000" algn="tl">
                    <a:srgbClr val="000000">
                      <a:alpha val="43137"/>
                    </a:srgbClr>
                  </a:outerShdw>
                </a:effectLst>
              </a:rPr>
              <a:t>Surface </a:t>
            </a:r>
            <a:r>
              <a:rPr lang="en-US" altLang="zh-CN" b="1">
                <a:solidFill>
                  <a:srgbClr val="C00000"/>
                </a:solidFill>
                <a:effectLst>
                  <a:outerShdw blurRad="38100" dist="38100" dir="2700000" algn="tl">
                    <a:srgbClr val="000000">
                      <a:alpha val="43137"/>
                    </a:srgbClr>
                  </a:outerShdw>
                </a:effectLst>
              </a:rPr>
              <a:t>resistance test</a:t>
            </a:r>
            <a:r>
              <a:rPr lang="zh-CN" altLang="en-US" b="1">
                <a:solidFill>
                  <a:srgbClr val="C00000"/>
                </a:solidFill>
                <a:effectLst>
                  <a:outerShdw blurRad="38100" dist="38100" dir="2700000" algn="tl">
                    <a:srgbClr val="000000">
                      <a:alpha val="43137"/>
                    </a:srgbClr>
                  </a:outerShdw>
                </a:effectLst>
              </a:rPr>
              <a:t>：</a:t>
            </a:r>
            <a:r>
              <a:rPr lang="en-US" altLang="zh-CN" b="1">
                <a:solidFill>
                  <a:srgbClr val="C00000"/>
                </a:solidFill>
                <a:effectLst>
                  <a:outerShdw blurRad="38100" dist="38100" dir="2700000" algn="tl">
                    <a:srgbClr val="000000">
                      <a:alpha val="43137"/>
                    </a:srgbClr>
                  </a:outerShdw>
                </a:effectLst>
              </a:rPr>
              <a:t>0.5Ω/</a:t>
            </a:r>
            <a:r>
              <a:rPr lang="zh-CN" altLang="en-US" b="1">
                <a:solidFill>
                  <a:srgbClr val="C00000"/>
                </a:solidFill>
                <a:effectLst>
                  <a:outerShdw blurRad="38100" dist="38100" dir="2700000" algn="tl">
                    <a:srgbClr val="000000">
                      <a:alpha val="43137"/>
                    </a:srgbClr>
                  </a:outerShdw>
                </a:effectLst>
              </a:rPr>
              <a:t>□</a:t>
            </a:r>
            <a:endParaRPr lang="en-US" altLang="zh-CN" b="1" dirty="0">
              <a:solidFill>
                <a:srgbClr val="C00000"/>
              </a:solidFill>
              <a:effectLst>
                <a:outerShdw blurRad="38100" dist="38100" dir="2700000" algn="tl">
                  <a:srgbClr val="000000">
                    <a:alpha val="43137"/>
                  </a:srgbClr>
                </a:outerShdw>
              </a:effectLst>
            </a:endParaRPr>
          </a:p>
        </p:txBody>
      </p:sp>
      <p:pic>
        <p:nvPicPr>
          <p:cNvPr id="4" name="图片 3"/>
          <p:cNvPicPr>
            <a:picLocks noChangeAspect="1"/>
          </p:cNvPicPr>
          <p:nvPr/>
        </p:nvPicPr>
        <p:blipFill>
          <a:blip r:embed="rId8" cstate="hqprint"/>
          <a:stretch>
            <a:fillRect/>
          </a:stretch>
        </p:blipFill>
        <p:spPr>
          <a:xfrm>
            <a:off x="861051" y="4158378"/>
            <a:ext cx="2510400" cy="1882800"/>
          </a:xfrm>
          <a:prstGeom prst="rect">
            <a:avLst/>
          </a:prstGeom>
        </p:spPr>
      </p:pic>
      <p:sp>
        <p:nvSpPr>
          <p:cNvPr id="6" name="文本框 5"/>
          <p:cNvSpPr txBox="1"/>
          <p:nvPr/>
        </p:nvSpPr>
        <p:spPr>
          <a:xfrm>
            <a:off x="305583" y="213950"/>
            <a:ext cx="9363158" cy="769441"/>
          </a:xfrm>
          <a:prstGeom prst="rect">
            <a:avLst/>
          </a:prstGeom>
          <a:noFill/>
        </p:spPr>
        <p:txBody>
          <a:bodyPr wrap="square">
            <a:spAutoFit/>
          </a:bodyPr>
          <a:lstStyle/>
          <a:p>
            <a:r>
              <a:rPr lang="en-US" altLang="zh-CN" sz="4400" b="1" dirty="0">
                <a:effectLst>
                  <a:outerShdw blurRad="38100" dist="38100" dir="2700000" algn="tl">
                    <a:srgbClr val="000000">
                      <a:alpha val="43137"/>
                    </a:srgbClr>
                  </a:outerShdw>
                </a:effectLst>
              </a:rPr>
              <a:t>Test of the LMB drift electrode sample</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6b6d17f1-756f-459c-b9fc-4bd0def0f59f"/>
  <p:tag name="COMMONDATA" val="eyJoZGlkIjoiNDA5NjI5OTNhZDVmNTA4MjI5ZjRiNWEyOTg2ZTI3N2QifQ=="/>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3113229a-3431-4498-8615-d1e3e0616ffa}"/>
</p:tagLst>
</file>

<file path=ppt/theme/theme1.xml><?xml version="1.0" encoding="utf-8"?>
<a:theme xmlns:a="http://schemas.openxmlformats.org/drawingml/2006/main" name="主题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15</TotalTime>
  <Words>2354</Words>
  <Application>Microsoft Office PowerPoint</Application>
  <PresentationFormat>宽屏</PresentationFormat>
  <Paragraphs>306</Paragraphs>
  <Slides>19</Slides>
  <Notes>19</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19</vt:i4>
      </vt:variant>
    </vt:vector>
  </HeadingPairs>
  <TitlesOfParts>
    <vt:vector size="32" baseType="lpstr">
      <vt:lpstr>PingFang SC</vt:lpstr>
      <vt:lpstr>Yu Gothic UI Light</vt:lpstr>
      <vt:lpstr>等线</vt:lpstr>
      <vt:lpstr>宋体</vt:lpstr>
      <vt:lpstr>微软雅黑</vt:lpstr>
      <vt:lpstr>Arial</vt:lpstr>
      <vt:lpstr>Calibri</vt:lpstr>
      <vt:lpstr>Cambria Math</vt:lpstr>
      <vt:lpstr>Impact</vt:lpstr>
      <vt:lpstr>Times</vt:lpstr>
      <vt:lpstr>Times New Roman</vt:lpstr>
      <vt:lpstr>Wingdings</vt:lpstr>
      <vt:lpstr>主题1</vt:lpstr>
      <vt:lpstr>R&amp;D of Low-Material-Budget(LMB) Electrode for STCF inner tracker</vt:lpstr>
      <vt:lpstr>Outline </vt:lpstr>
      <vt:lpstr>PowerPoint 演示文稿</vt:lpstr>
      <vt:lpstr>Motivation  </vt:lpstr>
      <vt:lpstr>Material budget of μRWELL detector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Summary and Outlook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Bosons</dc:creator>
  <cp:lastModifiedBy>Bosons</cp:lastModifiedBy>
  <cp:revision>97</cp:revision>
  <dcterms:created xsi:type="dcterms:W3CDTF">2023-06-16T09:24:00Z</dcterms:created>
  <dcterms:modified xsi:type="dcterms:W3CDTF">2023-06-21T07:37:36Z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FC4776AA159F4671A39716E7B8E0F316_12</vt:lpwstr>
  </property>
  <property fmtid="{D5CDD505-2E9C-101B-9397-08002B2CF9AE}" pid="3" name="KSOProductBuildVer">
    <vt:lpwstr>2052-11.1.0.14036</vt:lpwstr>
  </property>
</Properties>
</file>