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1388" r:id="rId2"/>
    <p:sldId id="1389" r:id="rId3"/>
    <p:sldId id="1407" r:id="rId4"/>
    <p:sldId id="803" r:id="rId5"/>
    <p:sldId id="1390" r:id="rId6"/>
    <p:sldId id="1395" r:id="rId7"/>
    <p:sldId id="1402" r:id="rId8"/>
    <p:sldId id="1403" r:id="rId9"/>
    <p:sldId id="1404" r:id="rId10"/>
    <p:sldId id="1413" r:id="rId11"/>
    <p:sldId id="1406" r:id="rId12"/>
    <p:sldId id="1412" r:id="rId13"/>
    <p:sldId id="1410" r:id="rId14"/>
    <p:sldId id="1411" r:id="rId15"/>
    <p:sldId id="1414" r:id="rId16"/>
    <p:sldId id="1400" r:id="rId17"/>
    <p:sldId id="1416" r:id="rId18"/>
    <p:sldId id="1417" r:id="rId19"/>
    <p:sldId id="1401" r:id="rId20"/>
    <p:sldId id="1418" r:id="rId21"/>
    <p:sldId id="1394" r:id="rId22"/>
    <p:sldId id="1391" r:id="rId23"/>
    <p:sldId id="1392" r:id="rId24"/>
    <p:sldId id="1393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ias Waldmann" initials="TW" lastIdx="3" clrIdx="0">
    <p:extLst>
      <p:ext uri="{19B8F6BF-5375-455C-9EA6-DF929625EA0E}">
        <p15:presenceInfo xmlns:p15="http://schemas.microsoft.com/office/powerpoint/2012/main" userId="54f8ada69c3c4b54" providerId="Windows Live"/>
      </p:ext>
    </p:extLst>
  </p:cmAuthor>
  <p:cmAuthor id="2" name="Piotr Gasik" initials="PG" lastIdx="1" clrIdx="1">
    <p:extLst>
      <p:ext uri="{19B8F6BF-5375-455C-9EA6-DF929625EA0E}">
        <p15:presenceInfo xmlns:p15="http://schemas.microsoft.com/office/powerpoint/2012/main" userId="S::p.gasik@cern.ch::36489971-f330-4833-98e6-9247d8ff1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9AE"/>
    <a:srgbClr val="000000"/>
    <a:srgbClr val="1B59AE"/>
    <a:srgbClr val="008F00"/>
    <a:srgbClr val="9D3654"/>
    <a:srgbClr val="00007F"/>
    <a:srgbClr val="FFA610"/>
    <a:srgbClr val="8C0000"/>
    <a:srgbClr val="222122"/>
    <a:srgbClr val="F10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2"/>
    <p:restoredTop sz="96918"/>
  </p:normalViewPr>
  <p:slideViewPr>
    <p:cSldViewPr snapToGrid="0" snapToObjects="1">
      <p:cViewPr>
        <p:scale>
          <a:sx n="188" d="100"/>
          <a:sy n="188" d="100"/>
        </p:scale>
        <p:origin x="216" y="3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81769-0800-944A-8DBB-2DAEF1C6D333}" type="datetimeFigureOut">
              <a:rPr lang="en-US" smtClean="0"/>
              <a:pPr/>
              <a:t>6/18/23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5C290-D270-0C47-828A-99847FD738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8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BCFC-5A55-3748-A3F0-3E2A4EDC3E18}" type="datetimeFigureOut">
              <a:rPr lang="en-US" smtClean="0"/>
              <a:pPr/>
              <a:t>6/18/23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71D0-4E26-554E-994E-38E72B70DF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3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9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E71D0-4E26-554E-994E-38E72B70DF4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2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rgbClr val="1D59AE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  <a:prstGeom prst="rect">
            <a:avLst/>
          </a:prstGeom>
        </p:spPr>
        <p:txBody>
          <a:bodyPr/>
          <a:lstStyle>
            <a:lvl1pPr marL="184150" indent="-184150">
              <a:tabLst/>
              <a:defRPr sz="2400"/>
            </a:lvl1pPr>
            <a:lvl2pPr marL="584200" indent="-223838">
              <a:tabLst/>
              <a:defRPr sz="2000"/>
            </a:lvl2pPr>
            <a:lvl3pPr marL="892175" indent="-177800">
              <a:tabLst/>
              <a:defRPr sz="1800"/>
            </a:lvl3pPr>
            <a:lvl4pPr marL="1246188" indent="-177800">
              <a:tabLst/>
              <a:defRPr sz="1600"/>
            </a:lvl4pPr>
            <a:lvl5pPr marL="1600200" indent="-177800">
              <a:tabLst/>
              <a:defRPr sz="1600"/>
            </a:lvl5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RD51 Collaboration Meeeting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686AB-5E0E-0B44-9671-EE4812669FB6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4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r>
              <a:rPr lang="pl-PL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F0F621-22DA-A041-BEF9-0984CECC0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CBD7919-FFEF-A34C-BFE8-1DB51E817C54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D7353-A87F-F045-88D7-5F7C0E113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6EDFA5-39E8-4742-B5F1-F1A770D2F73F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8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2" y="616856"/>
            <a:ext cx="7844971" cy="0"/>
          </a:xfrm>
          <a:prstGeom prst="line">
            <a:avLst/>
          </a:prstGeom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F9D8119-F7C0-A247-8E36-475B9225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3D846DC-638D-AF44-93D2-613D06B8E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90CF7F1-AE20-02FD-FC35-0FAF8FBB6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11" y="-4643"/>
            <a:ext cx="779489" cy="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5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9798958-EFBE-54BC-C6F3-D422F5AC1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712602"/>
            <a:ext cx="7848600" cy="14454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i="0" dirty="0">
                <a:effectLst/>
                <a:latin typeface="Liberation Sans"/>
              </a:rPr>
              <a:t>Introduction to the DRD1 Work Packages</a:t>
            </a:r>
            <a:endParaRPr lang="en-US" sz="8000" cap="all" dirty="0">
              <a:effectLst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ED31FB4-1E3A-E92B-6DE0-2844FCDFC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9944" y="2671482"/>
            <a:ext cx="6004112" cy="2366683"/>
          </a:xfrm>
        </p:spPr>
        <p:txBody>
          <a:bodyPr>
            <a:normAutofit fontScale="85000" lnSpcReduction="20000"/>
          </a:bodyPr>
          <a:lstStyle/>
          <a:p>
            <a:endParaRPr lang="en-US" sz="1400" dirty="0"/>
          </a:p>
          <a:p>
            <a:r>
              <a:rPr lang="en-US" sz="1800" dirty="0"/>
              <a:t>Piotr Gasik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br>
              <a:rPr lang="en-US" sz="1800" dirty="0"/>
            </a:br>
            <a:r>
              <a:rPr lang="en-US" sz="1500" dirty="0"/>
              <a:t>(on behalf of DRD1 WG2 conveners and WP coordinators)</a:t>
            </a:r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RD51 Collaboration Meeting</a:t>
            </a:r>
          </a:p>
          <a:p>
            <a:r>
              <a:rPr lang="en-US" sz="1400" dirty="0"/>
              <a:t>19 June 2023</a:t>
            </a:r>
          </a:p>
        </p:txBody>
      </p:sp>
      <p:pic>
        <p:nvPicPr>
          <p:cNvPr id="1030" name="Picture 6" descr="FAIR GSI - @FAIR_GSI_de@helmholtz.social (@FAIR_GSI_de ...">
            <a:extLst>
              <a:ext uri="{FF2B5EF4-FFF2-40B4-BE49-F238E27FC236}">
                <a16:creationId xmlns:a16="http://schemas.microsoft.com/office/drawing/2014/main" id="{02F4D2A7-08A9-3298-9527-888884B4B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158" y="2941140"/>
            <a:ext cx="913683" cy="91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81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9179E7-BEDD-7CA1-2549-B201D6546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034" y="928067"/>
            <a:ext cx="4090966" cy="2567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WP3: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STRAW chambers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5140999" y="1791266"/>
            <a:ext cx="3937687" cy="1156996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758612" cy="279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thinner, smaller diameter, longer straw tubes / mechanical stability</a:t>
            </a:r>
            <a:b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6+6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mylar + 3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glue wound-type or 25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seamless (resistive) type, few mm diameter, several m length /self-supporting structures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Material studies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Creep under tension (tension relaxation), gas leakage (operation under vacuum or overpressure)</a:t>
            </a: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b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Leading and trailing time resolution for 4D measurements and for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/dx with time over threshold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ABCC593C-D1A6-E205-0FBE-BA2DA2D79E67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237D537A-88A7-24BA-061C-EB3F4B9DC7A9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5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D07393-6C38-F1B8-DC28-88B0113A9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817" y="893372"/>
            <a:ext cx="4212416" cy="4250826"/>
          </a:xfrm>
          <a:prstGeom prst="rect">
            <a:avLst/>
          </a:prstGeom>
        </p:spPr>
      </p:pic>
      <p:pic>
        <p:nvPicPr>
          <p:cNvPr id="5" name="object 2">
            <a:extLst>
              <a:ext uri="{FF2B5EF4-FFF2-40B4-BE49-F238E27FC236}">
                <a16:creationId xmlns:a16="http://schemas.microsoft.com/office/drawing/2014/main" id="{B4B507A5-935E-FFF3-0AA9-0B9AC236609C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8" name="object 2">
            <a:extLst>
              <a:ext uri="{FF2B5EF4-FFF2-40B4-BE49-F238E27FC236}">
                <a16:creationId xmlns:a16="http://schemas.microsoft.com/office/drawing/2014/main" id="{9C713985-8AD8-2B95-9ADA-BC4300BC0E5E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WP4: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Large volume TRACKING TPCs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rate,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ow mass,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ranularity,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&amp; cluster counting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backflow suppression,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mixture optimization and Eco gas mixtures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4906387" y="2658878"/>
            <a:ext cx="4139361" cy="2416975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FDC57E-AB6C-4FC6-B9B3-A6C87DEA7B2D}"/>
              </a:ext>
            </a:extLst>
          </p:cNvPr>
          <p:cNvSpPr/>
          <p:nvPr/>
        </p:nvSpPr>
        <p:spPr>
          <a:xfrm>
            <a:off x="4906387" y="1094062"/>
            <a:ext cx="4139361" cy="1564816"/>
          </a:xfrm>
          <a:prstGeom prst="rect">
            <a:avLst/>
          </a:prstGeom>
          <a:noFill/>
          <a:ln w="28575">
            <a:solidFill>
              <a:srgbClr val="1D59AE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8730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2">
            <a:extLst>
              <a:ext uri="{FF2B5EF4-FFF2-40B4-BE49-F238E27FC236}">
                <a16:creationId xmlns:a16="http://schemas.microsoft.com/office/drawing/2014/main" id="{B4B507A5-935E-FFF3-0AA9-0B9AC236609C}"/>
              </a:ext>
            </a:extLst>
          </p:cNvPr>
          <p:cNvPicPr/>
          <p:nvPr/>
        </p:nvPicPr>
        <p:blipFill rotWithShape="1">
          <a:blip r:embed="rId2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8" name="object 2">
            <a:extLst>
              <a:ext uri="{FF2B5EF4-FFF2-40B4-BE49-F238E27FC236}">
                <a16:creationId xmlns:a16="http://schemas.microsoft.com/office/drawing/2014/main" id="{9C713985-8AD8-2B95-9ADA-BC4300BC0E5E}"/>
              </a:ext>
            </a:extLst>
          </p:cNvPr>
          <p:cNvPicPr/>
          <p:nvPr/>
        </p:nvPicPr>
        <p:blipFill rotWithShape="1">
          <a:blip r:embed="rId2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WP4: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Large volume TRACKING TPCs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 rate,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ow mass,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ranularity,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&amp; cluster counting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backflow suppression,</a:t>
            </a:r>
          </a:p>
          <a:p>
            <a:pPr marL="171450" marR="0" indent="-1714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mixture optimization and Eco gas mixtures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07ED3-F956-5CA2-49DB-ED87DE844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333" y="1209243"/>
            <a:ext cx="4212415" cy="317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78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D837BA-2EAA-C63E-CC31-B6AD3BAC8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26" y="965054"/>
            <a:ext cx="4826049" cy="2961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482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WP5: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Calorimetry</a:t>
            </a:r>
            <a:endParaRPr lang="en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71D98FD-3858-4604-9282-B24ECE889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45622"/>
            <a:ext cx="3947809" cy="3463795"/>
          </a:xfrm>
        </p:spPr>
        <p:txBody>
          <a:bodyPr/>
          <a:lstStyle/>
          <a:p>
            <a:pPr marL="0" indent="0" algn="l" rtl="0" latinLnBrk="0">
              <a:spcBef>
                <a:spcPts val="750"/>
              </a:spcBef>
              <a:spcAft>
                <a:spcPts val="750"/>
              </a:spcAft>
              <a:buNone/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Challenges to develop large detector area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Uniformity of the response and dynamic energy range</a:t>
            </a: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Rate capability (x resistive material detector):  1 kHz/cm</a:t>
            </a:r>
            <a:r>
              <a:rPr lang="en-GB" sz="900" b="0" i="0" u="none" strike="noStrike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sz="9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 latinLnBrk="0">
              <a:spcBef>
                <a:spcPts val="750"/>
              </a:spcBef>
              <a:spcAft>
                <a:spcPts val="750"/>
              </a:spcAft>
            </a:pPr>
            <a:r>
              <a:rPr lang="en-GB" sz="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Time resolution O(100ps)</a:t>
            </a:r>
            <a:endParaRPr lang="en-GB" sz="10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 rtl="0" latinLnBrk="0">
              <a:spcBef>
                <a:spcPts val="750"/>
              </a:spcBef>
              <a:spcAft>
                <a:spcPts val="750"/>
              </a:spcAft>
              <a:buNone/>
            </a:pPr>
            <a:r>
              <a:rPr lang="en-GB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necessarily for large-area: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Eco-gas mixture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Stable performance (gas gain, time resolution, etc) </a:t>
            </a:r>
          </a:p>
          <a:p>
            <a:pPr>
              <a:spcBef>
                <a:spcPts val="750"/>
              </a:spcBef>
              <a:spcAft>
                <a:spcPts val="750"/>
              </a:spcAft>
              <a:buFont typeface="System Font Regular"/>
              <a:buChar char="+"/>
            </a:pPr>
            <a:r>
              <a:rPr lang="en-GB" sz="9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 radiation hardness  </a:t>
            </a:r>
          </a:p>
        </p:txBody>
      </p:sp>
      <p:pic>
        <p:nvPicPr>
          <p:cNvPr id="12" name="object 2">
            <a:extLst>
              <a:ext uri="{FF2B5EF4-FFF2-40B4-BE49-F238E27FC236}">
                <a16:creationId xmlns:a16="http://schemas.microsoft.com/office/drawing/2014/main" id="{E138967C-E950-4FBD-3A66-42FB009034F2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728173"/>
            <a:ext cx="3840426" cy="914963"/>
          </a:xfrm>
          <a:prstGeom prst="rect">
            <a:avLst/>
          </a:prstGeom>
        </p:spPr>
      </p:pic>
      <p:pic>
        <p:nvPicPr>
          <p:cNvPr id="13" name="object 2">
            <a:extLst>
              <a:ext uri="{FF2B5EF4-FFF2-40B4-BE49-F238E27FC236}">
                <a16:creationId xmlns:a16="http://schemas.microsoft.com/office/drawing/2014/main" id="{2945E40A-2928-1E90-EA6B-D92E5B43C676}"/>
              </a:ext>
            </a:extLst>
          </p:cNvPr>
          <p:cNvPicPr/>
          <p:nvPr/>
        </p:nvPicPr>
        <p:blipFill rotWithShape="1">
          <a:blip r:embed="rId3" cstate="print"/>
          <a:srcRect t="48822" b="38029"/>
          <a:stretch/>
        </p:blipFill>
        <p:spPr>
          <a:xfrm>
            <a:off x="457200" y="1641032"/>
            <a:ext cx="3840426" cy="4941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E4141C4-BE85-53A8-63A1-8E256467B5D9}"/>
              </a:ext>
            </a:extLst>
          </p:cNvPr>
          <p:cNvSpPr txBox="1"/>
          <p:nvPr/>
        </p:nvSpPr>
        <p:spPr>
          <a:xfrm>
            <a:off x="4327949" y="3876651"/>
            <a:ext cx="3917486" cy="69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Technologies:</a:t>
            </a:r>
          </a:p>
          <a:p>
            <a:pPr>
              <a:lnSpc>
                <a:spcPct val="150000"/>
              </a:lnSpc>
            </a:pPr>
            <a:r>
              <a:rPr lang="en-GB" sz="9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RPC, Micromegas, GEM, RWELL/RPWELL, micro-RWELL, </a:t>
            </a:r>
            <a:r>
              <a:rPr lang="en-GB" sz="9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gridPix</a:t>
            </a:r>
            <a:r>
              <a:rPr lang="en-GB" sz="9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PICOSEC, FTM.</a:t>
            </a:r>
          </a:p>
          <a:p>
            <a:pPr>
              <a:lnSpc>
                <a:spcPct val="150000"/>
              </a:lnSpc>
            </a:pPr>
            <a:endParaRPr lang="en-DE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4432190" y="1323126"/>
            <a:ext cx="4601807" cy="739430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6416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C7AF6FB-B236-3590-F59A-74E4F4922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160" y="949470"/>
            <a:ext cx="4528840" cy="3958029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604DC5C-C55C-B84E-43E4-A207B55BA739}"/>
              </a:ext>
            </a:extLst>
          </p:cNvPr>
          <p:cNvPicPr/>
          <p:nvPr/>
        </p:nvPicPr>
        <p:blipFill rotWithShape="1">
          <a:blip r:embed="rId3" cstate="print"/>
          <a:srcRect b="75948"/>
          <a:stretch/>
        </p:blipFill>
        <p:spPr>
          <a:xfrm>
            <a:off x="454785" y="652039"/>
            <a:ext cx="4117215" cy="1161046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C8FAECFF-3483-0EC8-2031-953810C40676}"/>
              </a:ext>
            </a:extLst>
          </p:cNvPr>
          <p:cNvPicPr/>
          <p:nvPr/>
        </p:nvPicPr>
        <p:blipFill rotWithShape="1">
          <a:blip r:embed="rId3" cstate="print"/>
          <a:srcRect t="62252" b="26543"/>
          <a:stretch/>
        </p:blipFill>
        <p:spPr>
          <a:xfrm>
            <a:off x="454785" y="1840479"/>
            <a:ext cx="4117215" cy="542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WP6: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Photo-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0" y="2749484"/>
            <a:ext cx="4894310" cy="2260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Preserve the photocathode efficiency by IBF and more robust photoconverters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Very low noise, large dynamic range of the FEE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Separate the TR radiation and the ionization process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4709299" y="4002399"/>
            <a:ext cx="4347932" cy="884478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FDC57E-AB6C-4FC6-B9B3-A6C87DEA7B2D}"/>
              </a:ext>
            </a:extLst>
          </p:cNvPr>
          <p:cNvSpPr/>
          <p:nvPr/>
        </p:nvSpPr>
        <p:spPr>
          <a:xfrm>
            <a:off x="4709299" y="1190847"/>
            <a:ext cx="4347933" cy="1623237"/>
          </a:xfrm>
          <a:prstGeom prst="rect">
            <a:avLst/>
          </a:prstGeom>
          <a:noFill/>
          <a:ln w="28575">
            <a:solidFill>
              <a:srgbClr val="1D59AE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8100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344F86-D18F-2D03-4FB6-3EAB4D87D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085" y="789107"/>
            <a:ext cx="4573915" cy="4250826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F604DC5C-C55C-B84E-43E4-A207B55BA739}"/>
              </a:ext>
            </a:extLst>
          </p:cNvPr>
          <p:cNvPicPr/>
          <p:nvPr/>
        </p:nvPicPr>
        <p:blipFill rotWithShape="1">
          <a:blip r:embed="rId3" cstate="print"/>
          <a:srcRect b="75948"/>
          <a:stretch/>
        </p:blipFill>
        <p:spPr>
          <a:xfrm>
            <a:off x="454785" y="652039"/>
            <a:ext cx="4117215" cy="1161046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C8FAECFF-3483-0EC8-2031-953810C40676}"/>
              </a:ext>
            </a:extLst>
          </p:cNvPr>
          <p:cNvPicPr/>
          <p:nvPr/>
        </p:nvPicPr>
        <p:blipFill rotWithShape="1">
          <a:blip r:embed="rId3" cstate="print"/>
          <a:srcRect t="62252" b="26543"/>
          <a:stretch/>
        </p:blipFill>
        <p:spPr>
          <a:xfrm>
            <a:off x="454785" y="1840479"/>
            <a:ext cx="4117215" cy="542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WP7: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Timing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b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PID and trigger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0" y="2292282"/>
            <a:ext cx="4347932" cy="2896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Uniform rate capability, time resolution, and efficiency over large detector area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material for high rate (low res., </a:t>
            </a: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rad.hard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.): uniform gas distribution, spacer material, spacer geometry, thinner structures: mechanical stability and uniformity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Eco-gas mixture, Gas recuperation systems</a:t>
            </a:r>
          </a:p>
          <a:p>
            <a:pPr marL="184150" indent="-184150" rtl="0">
              <a:lnSpc>
                <a:spcPct val="150000"/>
              </a:lnSpc>
              <a:spcBef>
                <a:spcPts val="11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Electronics: Low noise, fast rise time, sensitive to small charge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4684033" y="956000"/>
            <a:ext cx="4351593" cy="2031039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1586EF-74AB-3A9D-DE7E-09CC9B7D884A}"/>
              </a:ext>
            </a:extLst>
          </p:cNvPr>
          <p:cNvSpPr/>
          <p:nvPr/>
        </p:nvSpPr>
        <p:spPr>
          <a:xfrm>
            <a:off x="4684033" y="4050453"/>
            <a:ext cx="4351593" cy="321819"/>
          </a:xfrm>
          <a:prstGeom prst="rect">
            <a:avLst/>
          </a:prstGeom>
          <a:noFill/>
          <a:ln w="28575">
            <a:solidFill>
              <a:srgbClr val="1D59AE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0546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7E0667-259F-13E3-8A5E-021EC6A5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083" y="1114037"/>
            <a:ext cx="3896771" cy="38643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73C28-3DF4-6FC1-9FA4-19446CA23F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08" r="4299" b="73489"/>
          <a:stretch/>
        </p:blipFill>
        <p:spPr>
          <a:xfrm>
            <a:off x="1485088" y="831186"/>
            <a:ext cx="1816315" cy="766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282B4-491B-2254-FA52-9333AFB473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151" r="4981"/>
          <a:stretch/>
        </p:blipFill>
        <p:spPr>
          <a:xfrm>
            <a:off x="457200" y="1597945"/>
            <a:ext cx="2844203" cy="619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BE76B-188D-ED80-C9EE-AA207968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WP8: TPCs as reaction and decay chambers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(RARE EVENTS, NEUTRINO PHYSICS, NUCLEAR PHYSICS)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819AD60E-CF87-1083-ECBF-BE4366BB3F08}"/>
              </a:ext>
            </a:extLst>
          </p:cNvPr>
          <p:cNvSpPr txBox="1"/>
          <p:nvPr/>
        </p:nvSpPr>
        <p:spPr>
          <a:xfrm>
            <a:off x="457199" y="2292282"/>
            <a:ext cx="4548294" cy="257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 low-energy nuclear tracks (down to 10 keV energy-scale) with high granularity and close to the thermal diffusion limit.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threshold (keV or less) far from atmospheric pressure (10mbar-20bar).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high and uniform amplification in nearly pure or weakly-doped noble gases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optical throughput (primary and secondary)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suitably scintillating and/or eco-friendly gas mixtures as well as recuperation systems;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the radiopurity of the amplification structure and of the TPC as a whole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F31F82-55AD-09CA-B764-C133E79FAC82}"/>
              </a:ext>
            </a:extLst>
          </p:cNvPr>
          <p:cNvSpPr/>
          <p:nvPr/>
        </p:nvSpPr>
        <p:spPr>
          <a:xfrm>
            <a:off x="5262880" y="1259840"/>
            <a:ext cx="3752428" cy="3677920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350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373C28-3DF4-6FC1-9FA4-19446CA23F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08" r="4299" b="73489"/>
          <a:stretch/>
        </p:blipFill>
        <p:spPr>
          <a:xfrm>
            <a:off x="1485088" y="831186"/>
            <a:ext cx="1816315" cy="766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D282B4-491B-2254-FA52-9333AFB47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151" r="4981"/>
          <a:stretch/>
        </p:blipFill>
        <p:spPr>
          <a:xfrm>
            <a:off x="457200" y="1597945"/>
            <a:ext cx="2844203" cy="619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DBE76B-188D-ED80-C9EE-AA207968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WP8: TPCs as reaction and decay chambers</a:t>
            </a:r>
            <a:b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(RARE EVENTS, NEUTRINO PHYSICS, NUCLEAR PHYSICS)</a:t>
            </a:r>
            <a:endParaRPr lang="en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819AD60E-CF87-1083-ECBF-BE4366BB3F08}"/>
              </a:ext>
            </a:extLst>
          </p:cNvPr>
          <p:cNvSpPr txBox="1"/>
          <p:nvPr/>
        </p:nvSpPr>
        <p:spPr>
          <a:xfrm>
            <a:off x="457198" y="2292282"/>
            <a:ext cx="4731427" cy="243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 low-energy nuclear tracks (down to 10 keV energy-scale) with high granularity and close to the thermal diffusion limit.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threshold (keV or less) far from atmospheric pressure (10mbar-20bar).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high and uniform amplification in nearly pure or weakly-doped noble gases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optical throughput (primary and secondary)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more suitably scintillating and/or eco-friendly gas mixtures as well as recuperation systems;</a:t>
            </a:r>
          </a:p>
          <a:p>
            <a:pPr marL="180975" indent="-180975" rtl="0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the radiopurity of the amplification structure and of the TPC as a whole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8DC95B-B003-99F7-F927-1099D1E04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626" y="892674"/>
            <a:ext cx="3870235" cy="42508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74100E5-E501-E231-F778-BB5F82FC6945}"/>
              </a:ext>
            </a:extLst>
          </p:cNvPr>
          <p:cNvSpPr/>
          <p:nvPr/>
        </p:nvSpPr>
        <p:spPr>
          <a:xfrm>
            <a:off x="5262880" y="1043093"/>
            <a:ext cx="3738880" cy="1249189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999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D7BCF-6B2B-83EC-0CAB-49B9B69C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(WP9: B</a:t>
            </a:r>
            <a:r>
              <a:rPr lang="en-GB" dirty="0"/>
              <a:t>e</a:t>
            </a:r>
            <a:r>
              <a:rPr lang="en-DE" dirty="0"/>
              <a:t>yond HEP)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5054-DC3D-B274-40CB-FF3E30BFD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 WP9 in the first proposal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Community feedback: clear need of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Beuyond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HEP WP definition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be discussed on Thursday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 can identify different tasks: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muography</a:t>
            </a: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and large area applications;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dosimetry/beam monitoring and medical imaging applications (PET, CT, X-ray, SPECT, Gamma cameras, or X-ray fluorescence imaging);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fast/thermal neutron imaging (MPGD-based readout with solid converter for tomography and nuclear waste monitoring;</a:t>
            </a:r>
          </a:p>
          <a:p>
            <a:pPr lvl="1">
              <a:lnSpc>
                <a:spcPct val="150000"/>
              </a:lnSpc>
            </a:pPr>
            <a:r>
              <a:rPr lang="en-GB" sz="105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X-ray polarimetry and space applications;</a:t>
            </a:r>
          </a:p>
        </p:txBody>
      </p:sp>
    </p:spTree>
    <p:extLst>
      <p:ext uri="{BB962C8B-B14F-4D97-AF65-F5344CB8AC3E}">
        <p14:creationId xmlns:p14="http://schemas.microsoft.com/office/powerpoint/2010/main" val="412078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C7809-98EB-F826-AEC5-9EED49BA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CE86C-AFF6-1649-5867-95C194FC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4383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100" dirty="0"/>
              <a:t>WP Coordinators will contact ALL institutes which shared their interest in given WP topics in the survey and/or community feedback</a:t>
            </a:r>
          </a:p>
          <a:p>
            <a:pPr>
              <a:lnSpc>
                <a:spcPct val="150000"/>
              </a:lnSpc>
            </a:pPr>
            <a:endParaRPr lang="en-DE" sz="1100" dirty="0"/>
          </a:p>
          <a:p>
            <a:pPr>
              <a:lnSpc>
                <a:spcPct val="150000"/>
              </a:lnSpc>
            </a:pPr>
            <a:r>
              <a:rPr lang="en-DE" sz="1100" dirty="0"/>
              <a:t>Institutes can still be added/removed from the individual WP and their tasks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It is </a:t>
            </a:r>
            <a:r>
              <a:rPr lang="en-DE" sz="1000" b="1" dirty="0"/>
              <a:t>not required </a:t>
            </a:r>
            <a:r>
              <a:rPr lang="en-DE" sz="1000" dirty="0"/>
              <a:t>to be involved in a WP to be a member of DRD1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It is </a:t>
            </a:r>
            <a:r>
              <a:rPr lang="en-DE" sz="1000" b="1" dirty="0"/>
              <a:t>required</a:t>
            </a:r>
            <a:r>
              <a:rPr lang="en-DE" sz="1000" dirty="0"/>
              <a:t> to be a member of DRD1 to contribute to a WP</a:t>
            </a:r>
          </a:p>
          <a:p>
            <a:pPr>
              <a:lnSpc>
                <a:spcPct val="150000"/>
              </a:lnSpc>
            </a:pPr>
            <a:endParaRPr lang="en-DE" sz="1100" dirty="0"/>
          </a:p>
          <a:p>
            <a:pPr>
              <a:lnSpc>
                <a:spcPct val="150000"/>
              </a:lnSpc>
            </a:pPr>
            <a:r>
              <a:rPr lang="en-DE" sz="1100" dirty="0"/>
              <a:t>”Extended WP tables” will be created together with institutes which declare their contribution to specific WPs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“WP projects” with well defined tasks will cluster institutes interested in common goals; 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Final DRD1-proposal WP tables (foll</a:t>
            </a:r>
            <a:r>
              <a:rPr lang="en-GB" sz="1000" dirty="0"/>
              <a:t>ow</a:t>
            </a:r>
            <a:r>
              <a:rPr lang="en-DE" sz="1000" dirty="0"/>
              <a:t>ing current scheme) will be a compilation of such “WP projects”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The institutes intrtested to contribute to a given WP need to provide FTE and non-FTE resources in the extended WP tables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We differentiate between “existing” and “requested” resources. </a:t>
            </a:r>
          </a:p>
          <a:p>
            <a:pPr lvl="1">
              <a:lnSpc>
                <a:spcPct val="150000"/>
              </a:lnSpc>
            </a:pPr>
            <a:r>
              <a:rPr lang="en-DE" sz="1000" dirty="0"/>
              <a:t>WP can help in acquiring strategic funding, however, it is not mandatory for an institute to apply for extra funding. One can contribute with the exiting resources only</a:t>
            </a:r>
          </a:p>
          <a:p>
            <a:pPr marL="360362" lvl="1" indent="0">
              <a:lnSpc>
                <a:spcPct val="150000"/>
              </a:lnSpc>
              <a:buNone/>
            </a:pPr>
            <a:endParaRPr lang="en-DE" sz="1050" dirty="0"/>
          </a:p>
          <a:p>
            <a:pPr>
              <a:lnSpc>
                <a:spcPct val="150000"/>
              </a:lnSpc>
            </a:pPr>
            <a:r>
              <a:rPr lang="en-DE" sz="1100" dirty="0"/>
              <a:t>WP can be created at any time in the future</a:t>
            </a:r>
          </a:p>
        </p:txBody>
      </p:sp>
    </p:spTree>
    <p:extLst>
      <p:ext uri="{BB962C8B-B14F-4D97-AF65-F5344CB8AC3E}">
        <p14:creationId xmlns:p14="http://schemas.microsoft.com/office/powerpoint/2010/main" val="2263005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DA51-5E51-A7EF-DEBD-238BBBAC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DE" dirty="0"/>
              <a:t>DRD1 structure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020254-BC81-2F12-43C8-BBEAB244B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7101"/>
            <a:ext cx="8229600" cy="3708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400" dirty="0"/>
              <a:t>Structure in Working Groups, forum for scientific discussions, coordinated by conveners:</a:t>
            </a:r>
          </a:p>
          <a:p>
            <a:pPr marL="446088" lvl="1">
              <a:lnSpc>
                <a:spcPct val="150000"/>
              </a:lnSpc>
            </a:pPr>
            <a:r>
              <a:rPr lang="en-GB" sz="1200" dirty="0"/>
              <a:t>aligned with the scientific program of the ECFA roadmap through the applications related to future facilities challenges, outlined by R&amp;D Themes (DRDTs</a:t>
            </a:r>
            <a:r>
              <a:rPr lang="en-GB" sz="1200" dirty="0">
                <a:solidFill>
                  <a:srgbClr val="008F00"/>
                </a:solidFill>
              </a:rPr>
              <a:t>*</a:t>
            </a:r>
            <a:r>
              <a:rPr lang="en-GB" sz="1200" dirty="0"/>
              <a:t>), but also to the GSRs</a:t>
            </a:r>
            <a:r>
              <a:rPr lang="en-GB" sz="1200" dirty="0">
                <a:solidFill>
                  <a:srgbClr val="008F00"/>
                </a:solidFill>
              </a:rPr>
              <a:t>*</a:t>
            </a:r>
            <a:r>
              <a:rPr lang="en-GB" sz="1200" dirty="0"/>
              <a:t> (General Recommendation Strategies)</a:t>
            </a:r>
          </a:p>
          <a:p>
            <a:pPr>
              <a:lnSpc>
                <a:spcPct val="150000"/>
              </a:lnSpc>
            </a:pPr>
            <a:endParaRPr lang="en-DE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AF809D-8BD1-DFA5-26D0-60CB47A96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82" y="1649605"/>
            <a:ext cx="7189917" cy="34938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9C1D3F-2832-DB3B-4D3D-7057AB5E7019}"/>
              </a:ext>
            </a:extLst>
          </p:cNvPr>
          <p:cNvSpPr txBox="1"/>
          <p:nvPr/>
        </p:nvSpPr>
        <p:spPr>
          <a:xfrm>
            <a:off x="-80525" y="4926745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008F00"/>
                </a:solidFill>
              </a:rPr>
              <a:t>* See backup for details</a:t>
            </a:r>
          </a:p>
        </p:txBody>
      </p:sp>
    </p:spTree>
    <p:extLst>
      <p:ext uri="{BB962C8B-B14F-4D97-AF65-F5344CB8AC3E}">
        <p14:creationId xmlns:p14="http://schemas.microsoft.com/office/powerpoint/2010/main" val="3940893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3372A-F44C-5957-88A7-5FD49C8B3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E8CF1-4196-B429-1E41-67A0CD676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64774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AD849-8C2F-4927-E729-CFBC2E5BE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DRD Themes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BD3B4F-315D-4264-65E1-6CD9F6214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448" y="751137"/>
            <a:ext cx="3333500" cy="4250826"/>
          </a:xfrm>
          <a:prstGeom prst="rect">
            <a:avLst/>
          </a:prstGeom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6D255-9B8E-9A82-DED1-756E94559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59" y="2294559"/>
            <a:ext cx="4387317" cy="1163982"/>
          </a:xfrm>
          <a:prstGeom prst="rect">
            <a:avLst/>
          </a:prstGeom>
          <a:ln w="19050">
            <a:solidFill>
              <a:srgbClr val="9D3654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47BF931-2100-C539-E080-E144F7428F35}"/>
              </a:ext>
            </a:extLst>
          </p:cNvPr>
          <p:cNvSpPr/>
          <p:nvPr/>
        </p:nvSpPr>
        <p:spPr>
          <a:xfrm>
            <a:off x="4999342" y="751137"/>
            <a:ext cx="3333500" cy="903879"/>
          </a:xfrm>
          <a:prstGeom prst="rect">
            <a:avLst/>
          </a:prstGeom>
          <a:noFill/>
          <a:ln w="19050">
            <a:solidFill>
              <a:srgbClr val="9D365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EDE929-C88A-E489-FD37-79BB13F038F3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2586318" y="1203077"/>
            <a:ext cx="2413024" cy="1091482"/>
          </a:xfrm>
          <a:prstGeom prst="line">
            <a:avLst/>
          </a:prstGeom>
          <a:ln w="19050">
            <a:solidFill>
              <a:srgbClr val="9D3654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100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34E63-404C-1AFB-0AA9-AFB76BF83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1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05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B12018-9BCF-7AC2-9167-75FF59D8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1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24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/>
                <a:latin typeface="Helvetica" pitchFamily="2" charset="0"/>
              </a:rPr>
              <a:t>General Strategic Recommendations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FA0153-F967-8903-C83E-E4DBC66C8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79818"/>
            <a:ext cx="8549640" cy="42382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6E6D45-5B4D-B899-D163-1405BBB94B48}"/>
              </a:ext>
            </a:extLst>
          </p:cNvPr>
          <p:cNvSpPr/>
          <p:nvPr/>
        </p:nvSpPr>
        <p:spPr>
          <a:xfrm>
            <a:off x="8480612" y="708212"/>
            <a:ext cx="526228" cy="2241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4752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99392-AA70-D553-15E8-69A59A3C8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Digression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A17B8-956F-4A63-FB29-D3C206B32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sz="1600" dirty="0"/>
              <a:t>Where, in the DRD1 scheme, current RD51 WG2 (Detector Physics and Performance)?</a:t>
            </a:r>
          </a:p>
          <a:p>
            <a:r>
              <a:rPr lang="en-DE" sz="1600" b="1" dirty="0"/>
              <a:t>Shared</a:t>
            </a:r>
            <a:r>
              <a:rPr lang="en-DE" sz="1600" dirty="0"/>
              <a:t> between WG1/WG2/WG3/WG4 topics 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33651B-3FFB-8241-9AB2-7E99D2B8B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82" y="1649605"/>
            <a:ext cx="7189917" cy="349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14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70AD1B-D61E-0304-0534-7E58AECD2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18D7E4-9AA1-5C38-B1D4-8F5B8CE8A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5710"/>
            <a:ext cx="8166848" cy="370925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Strategic R&amp;D 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according to the ECFA Detector R&amp;D Roadmap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1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 organized in Work Packages</a:t>
            </a:r>
          </a:p>
          <a:p>
            <a:pPr marL="446088" lvl="1">
              <a:lnSpc>
                <a:spcPct val="150000"/>
              </a:lnSpc>
              <a:spcBef>
                <a:spcPts val="0"/>
              </a:spcBef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group activities of the Institutes with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shared research interests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around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with a focus on a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specific task(s)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devoted to a specific DRDT challenge, typically related to specific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Detector Technologies and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to the development of 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specific tool or infrastructure</a:t>
            </a:r>
          </a:p>
          <a:p>
            <a:pPr>
              <a:lnSpc>
                <a:spcPct val="150000"/>
              </a:lnSpc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987D989-3C04-CC9F-670E-9F93DDF56035}"/>
              </a:ext>
            </a:extLst>
          </p:cNvPr>
          <p:cNvSpPr/>
          <p:nvPr/>
        </p:nvSpPr>
        <p:spPr>
          <a:xfrm>
            <a:off x="1144633" y="1905409"/>
            <a:ext cx="1819835" cy="31127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endParaRPr lang="en-GB" sz="15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AC9098-AE29-F771-3A7E-25A09BB86F1B}"/>
              </a:ext>
            </a:extLst>
          </p:cNvPr>
          <p:cNvSpPr/>
          <p:nvPr/>
        </p:nvSpPr>
        <p:spPr>
          <a:xfrm>
            <a:off x="2207262" y="2364585"/>
            <a:ext cx="2268070" cy="80713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endParaRPr lang="en-GB" sz="12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focusing on challenges related to performance (precise timing, high rates performances, longevity …)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E7C30D-C32A-8FD5-9805-709186DDDF4E}"/>
              </a:ext>
            </a:extLst>
          </p:cNvPr>
          <p:cNvSpPr txBox="1"/>
          <p:nvPr/>
        </p:nvSpPr>
        <p:spPr>
          <a:xfrm>
            <a:off x="3100268" y="1922547"/>
            <a:ext cx="2292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⇽ </a:t>
            </a:r>
            <a:r>
              <a:rPr lang="en-GB" sz="12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200" i="1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efined by ECFA R&amp;D Roadmap</a:t>
            </a:r>
            <a:endParaRPr lang="en-DE" sz="12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7DB630D-B404-A227-F51B-55299BF2D21A}"/>
              </a:ext>
            </a:extLst>
          </p:cNvPr>
          <p:cNvSpPr/>
          <p:nvPr/>
        </p:nvSpPr>
        <p:spPr>
          <a:xfrm>
            <a:off x="3718126" y="3319621"/>
            <a:ext cx="2268070" cy="501168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Technological areas: </a:t>
            </a:r>
          </a:p>
          <a:p>
            <a:endParaRPr lang="en-GB" sz="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MPGD, RPC, Wire, LDC, TPC, …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6C97BEC-CF5F-B910-24B8-D8A143979F27}"/>
              </a:ext>
            </a:extLst>
          </p:cNvPr>
          <p:cNvSpPr/>
          <p:nvPr/>
        </p:nvSpPr>
        <p:spPr>
          <a:xfrm>
            <a:off x="5228990" y="3968688"/>
            <a:ext cx="2770196" cy="1074299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R&amp;D on Sensors, Electronics, Software Tools, Gas Properties studies;</a:t>
            </a:r>
          </a:p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Development of infrastructure and production techniques</a:t>
            </a:r>
          </a:p>
          <a:p>
            <a:pPr marL="88900" indent="-88900" algn="just">
              <a:spcBef>
                <a:spcPts val="110"/>
              </a:spcBef>
              <a:buFont typeface="Arial" panose="020B0604020202020204" pitchFamily="34" charset="0"/>
              <a:buChar char="•"/>
            </a:pPr>
            <a:r>
              <a:rPr lang="en-GB" sz="1100" dirty="0">
                <a:effectLst/>
                <a:latin typeface="Helvetica" pitchFamily="2" charset="0"/>
              </a:rPr>
              <a:t>Training </a:t>
            </a:r>
          </a:p>
        </p:txBody>
      </p:sp>
      <p:sp>
        <p:nvSpPr>
          <p:cNvPr id="22" name="Bent Arrow 21">
            <a:extLst>
              <a:ext uri="{FF2B5EF4-FFF2-40B4-BE49-F238E27FC236}">
                <a16:creationId xmlns:a16="http://schemas.microsoft.com/office/drawing/2014/main" id="{566FCC86-E6D6-8A34-060A-B04DD897A53B}"/>
              </a:ext>
            </a:extLst>
          </p:cNvPr>
          <p:cNvSpPr>
            <a:spLocks/>
          </p:cNvSpPr>
          <p:nvPr/>
        </p:nvSpPr>
        <p:spPr>
          <a:xfrm rot="10800000" flipH="1">
            <a:off x="1366488" y="2364584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4" name="Bent Arrow 23">
            <a:extLst>
              <a:ext uri="{FF2B5EF4-FFF2-40B4-BE49-F238E27FC236}">
                <a16:creationId xmlns:a16="http://schemas.microsoft.com/office/drawing/2014/main" id="{FCCAE303-FDB8-9D95-7C3D-CAEFE92CB491}"/>
              </a:ext>
            </a:extLst>
          </p:cNvPr>
          <p:cNvSpPr>
            <a:spLocks/>
          </p:cNvSpPr>
          <p:nvPr/>
        </p:nvSpPr>
        <p:spPr>
          <a:xfrm rot="10800000" flipH="1">
            <a:off x="2964468" y="3251007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5" name="Bent Arrow 24">
            <a:extLst>
              <a:ext uri="{FF2B5EF4-FFF2-40B4-BE49-F238E27FC236}">
                <a16:creationId xmlns:a16="http://schemas.microsoft.com/office/drawing/2014/main" id="{4D6D481E-98BB-09A3-CF77-00959D8F1D10}"/>
              </a:ext>
            </a:extLst>
          </p:cNvPr>
          <p:cNvSpPr>
            <a:spLocks/>
          </p:cNvSpPr>
          <p:nvPr/>
        </p:nvSpPr>
        <p:spPr>
          <a:xfrm rot="10800000" flipH="1">
            <a:off x="4475332" y="3919029"/>
            <a:ext cx="688062" cy="555727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9D4E2E-7CC6-5F93-1040-F5EC75E3C427}"/>
              </a:ext>
            </a:extLst>
          </p:cNvPr>
          <p:cNvSpPr txBox="1"/>
          <p:nvPr/>
        </p:nvSpPr>
        <p:spPr>
          <a:xfrm>
            <a:off x="4628044" y="2629653"/>
            <a:ext cx="1994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⇽ connection to ECFA DRDTs</a:t>
            </a:r>
            <a:endParaRPr lang="en-DE" sz="12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31BBE8-46EA-E52C-9CD5-6D6FA9F38668}"/>
              </a:ext>
            </a:extLst>
          </p:cNvPr>
          <p:cNvSpPr/>
          <p:nvPr/>
        </p:nvSpPr>
        <p:spPr>
          <a:xfrm>
            <a:off x="1081881" y="1837854"/>
            <a:ext cx="7183925" cy="3268301"/>
          </a:xfrm>
          <a:prstGeom prst="rect">
            <a:avLst/>
          </a:prstGeom>
          <a:noFill/>
          <a:ln>
            <a:solidFill>
              <a:srgbClr val="1D59AE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F383F3-35A6-9354-F865-29A95CCB3E3E}"/>
              </a:ext>
            </a:extLst>
          </p:cNvPr>
          <p:cNvSpPr txBox="1"/>
          <p:nvPr/>
        </p:nvSpPr>
        <p:spPr>
          <a:xfrm>
            <a:off x="1081881" y="4776466"/>
            <a:ext cx="1526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>
                <a:solidFill>
                  <a:srgbClr val="1D59AE"/>
                </a:solidFill>
              </a:rPr>
              <a:t>Work Package</a:t>
            </a:r>
          </a:p>
        </p:txBody>
      </p:sp>
    </p:spTree>
    <p:extLst>
      <p:ext uri="{BB962C8B-B14F-4D97-AF65-F5344CB8AC3E}">
        <p14:creationId xmlns:p14="http://schemas.microsoft.com/office/powerpoint/2010/main" val="384130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2713B-D0A4-BD86-A2EA-EA146966A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Work Packages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7D8803-63E2-1E34-85B1-3E5880474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81" y="1056375"/>
            <a:ext cx="7898638" cy="371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0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/>
              <a:t>WP1: Genuine trackers/hodoscopes </a:t>
            </a:r>
            <a:br>
              <a:rPr lang="en-DE" dirty="0"/>
            </a:br>
            <a:r>
              <a:rPr lang="en-DE" sz="1600" dirty="0"/>
              <a:t>(large area muon systems, tracking/vertexing)</a:t>
            </a:r>
          </a:p>
        </p:txBody>
      </p:sp>
      <p:pic>
        <p:nvPicPr>
          <p:cNvPr id="13" name="object 2">
            <a:extLst>
              <a:ext uri="{FF2B5EF4-FFF2-40B4-BE49-F238E27FC236}">
                <a16:creationId xmlns:a16="http://schemas.microsoft.com/office/drawing/2014/main" id="{70BB4879-6BF7-3A2A-B205-F8945E42016C}"/>
              </a:ext>
            </a:extLst>
          </p:cNvPr>
          <p:cNvPicPr/>
          <p:nvPr/>
        </p:nvPicPr>
        <p:blipFill rotWithShape="1">
          <a:blip r:embed="rId2" cstate="print"/>
          <a:srcRect b="64420"/>
          <a:stretch/>
        </p:blipFill>
        <p:spPr>
          <a:xfrm>
            <a:off x="5310131" y="0"/>
            <a:ext cx="3833870" cy="133473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9F35FC6-A0C4-F452-02C0-7827F45DE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2146"/>
            <a:ext cx="7886700" cy="41083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750"/>
              </a:spcBef>
              <a:buNone/>
            </a:pPr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Challenges/tasks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 state-of-the-art rate capability and longevity by minimum one order of magnitude or more in the highest eta region (up to an order of MHz/cm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 detectors reliably and efficiently working with suitable low GWP mixtures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reaching the two objectives above can be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favored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3 ways: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noise electronics integrated in a highly stable and noise immune Faraday cage</a:t>
            </a: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detector geometries increasing the signal collection yield</a:t>
            </a:r>
          </a:p>
          <a:p>
            <a:pPr marL="555498" lvl="1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innovative resistive material for suppressing discharges on the electrodes. </a:t>
            </a: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resolution O(20ps) for timing applications and of 200-300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identify the BC in a very high rate collider, to help in cutting the pile up and to boost the ability to measure particle velocity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2598">
              <a:lnSpc>
                <a:spcPct val="150000"/>
              </a:lnSpc>
              <a:spcBef>
                <a:spcPts val="825"/>
              </a:spcBef>
              <a:spcAft>
                <a:spcPts val="150"/>
              </a:spcAft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series industrializes production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980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WP1: Genuine trackers/hodoscopes 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(large area muon systems, tracking/vertexing)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BEE14C-011E-FA53-C5F9-D8741DAF0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6079"/>
            <a:ext cx="3852007" cy="4250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DDBD49-2FB0-185E-199B-4AE30E506D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5441" y="833807"/>
            <a:ext cx="3840145" cy="38643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496957" y="907774"/>
            <a:ext cx="3710608" cy="2120348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6C45F9-B59D-C498-283F-8C8D4131E748}"/>
              </a:ext>
            </a:extLst>
          </p:cNvPr>
          <p:cNvSpPr/>
          <p:nvPr/>
        </p:nvSpPr>
        <p:spPr>
          <a:xfrm>
            <a:off x="4446103" y="3001616"/>
            <a:ext cx="3710609" cy="1027045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176FE8-DBCA-81A5-4B1C-4FCDF68C3743}"/>
              </a:ext>
            </a:extLst>
          </p:cNvPr>
          <p:cNvSpPr txBox="1"/>
          <p:nvPr/>
        </p:nvSpPr>
        <p:spPr>
          <a:xfrm rot="16200000">
            <a:off x="-648550" y="2009346"/>
            <a:ext cx="19896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rgbClr val="1D59AE"/>
                </a:solidFill>
              </a:rPr>
              <a:t>WG1 (Technologies) – related</a:t>
            </a:r>
          </a:p>
        </p:txBody>
      </p:sp>
    </p:spTree>
    <p:extLst>
      <p:ext uri="{BB962C8B-B14F-4D97-AF65-F5344CB8AC3E}">
        <p14:creationId xmlns:p14="http://schemas.microsoft.com/office/powerpoint/2010/main" val="216664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/>
              <a:t>WP2: </a:t>
            </a:r>
            <a:r>
              <a:rPr lang="en-GB" dirty="0">
                <a:latin typeface="Helvetica" pitchFamily="2" charset="0"/>
              </a:rPr>
              <a:t>I</a:t>
            </a:r>
            <a:r>
              <a:rPr lang="en-GB" dirty="0">
                <a:effectLst/>
                <a:latin typeface="Helvetica" pitchFamily="2" charset="0"/>
              </a:rPr>
              <a:t>nner and central tracking with PID</a:t>
            </a:r>
            <a:br>
              <a:rPr lang="en-DE" dirty="0"/>
            </a:br>
            <a:r>
              <a:rPr lang="en-DE" sz="1600" dirty="0"/>
              <a:t>(</a:t>
            </a:r>
            <a:r>
              <a:rPr lang="en-DE" sz="1600" cap="all" dirty="0"/>
              <a:t>drift chambers</a:t>
            </a:r>
            <a:r>
              <a:rPr lang="en-DE" sz="16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C60152-0AB4-2555-901F-3E4FDC354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294" y="806672"/>
            <a:ext cx="3409359" cy="433682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5376865" y="2696548"/>
            <a:ext cx="3309934" cy="1411274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848093" cy="253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new wiring procedures, new wire materials 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High gas gains 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∼5×10</a:t>
            </a:r>
            <a:r>
              <a:rPr lang="en-US" sz="9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, required for the application of the cluster counting techniques, high granularities (small cell size, order of 1 cm), long wires (order of 4-5 m) and electrostatic stability demand studies on new light materials with high YTS for wires.</a:t>
            </a:r>
            <a:endParaRPr lang="en-US" sz="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Electronics: on-line, real time data processing algorithms 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Waveform digitizers, signal processing for cluster counting exploiting new data processing algorithms</a:t>
            </a:r>
            <a:endParaRPr lang="en-US" sz="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Hydrocarbon-free gas mixtures / recirculating gas systems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Safety requirements (</a:t>
            </a:r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ATEX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) on flammable gases and ever-increasing costs of noble gas                     </a:t>
            </a:r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4D8DF8AE-7F84-735E-46D0-2CE2C5D8AEC0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8E6AE423-E082-7F15-C26D-A07ACFD0FC91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0091FB-1F71-9CA4-FC59-01E2324F0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768" y="825334"/>
            <a:ext cx="4095232" cy="42508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36A63-969B-1282-903C-DCF9555C8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7065"/>
            <a:ext cx="8229600" cy="403621"/>
          </a:xfrm>
        </p:spPr>
        <p:txBody>
          <a:bodyPr/>
          <a:lstStyle/>
          <a:p>
            <a: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  <a:t>WP3: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nner and central tracking with PID</a:t>
            </a:r>
            <a:br>
              <a:rPr lang="en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DE" sz="1600" cap="all" dirty="0">
                <a:latin typeface="Calibri" panose="020F0502020204030204" pitchFamily="34" charset="0"/>
                <a:cs typeface="Calibri" panose="020F0502020204030204" pitchFamily="34" charset="0"/>
              </a:rPr>
              <a:t>STRAW chambers</a:t>
            </a:r>
            <a:r>
              <a:rPr lang="en-DE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F1B4B-4FCB-7C83-4D29-E4F38E6ED165}"/>
              </a:ext>
            </a:extLst>
          </p:cNvPr>
          <p:cNvSpPr/>
          <p:nvPr/>
        </p:nvSpPr>
        <p:spPr>
          <a:xfrm>
            <a:off x="5140999" y="1123836"/>
            <a:ext cx="3937687" cy="3260893"/>
          </a:xfrm>
          <a:prstGeom prst="rect">
            <a:avLst/>
          </a:prstGeom>
          <a:noFill/>
          <a:ln w="28575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3482944-7DD9-C424-318D-1CED950C3630}"/>
              </a:ext>
            </a:extLst>
          </p:cNvPr>
          <p:cNvSpPr txBox="1"/>
          <p:nvPr/>
        </p:nvSpPr>
        <p:spPr>
          <a:xfrm>
            <a:off x="457201" y="2520855"/>
            <a:ext cx="4758612" cy="279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Challenges/tasks</a:t>
            </a:r>
          </a:p>
          <a:p>
            <a:pPr>
              <a:lnSpc>
                <a:spcPct val="150000"/>
              </a:lnSpc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Mechanics: thinner, smaller diameter, longer straw tubes / mechanical stability</a:t>
            </a:r>
            <a:b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6+6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mylar + 3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glue wound-type or 25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seamless (resistive) type, few mm diameter, several m length /self-supporting structures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  <a:t>Material studies</a:t>
            </a:r>
            <a:br>
              <a:rPr lang="en-US" sz="105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Creep under tension (tension relaxation), gas leakage (operation under vacuum or overpressure)</a:t>
            </a:r>
            <a:endParaRPr 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Electronics</a:t>
            </a:r>
            <a:b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Leading and trailing time resolution for 4D measurements and for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/dx with time over threshold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8A185-B348-760C-E6F3-809075205169}"/>
              </a:ext>
            </a:extLst>
          </p:cNvPr>
          <p:cNvSpPr/>
          <p:nvPr/>
        </p:nvSpPr>
        <p:spPr>
          <a:xfrm>
            <a:off x="5140999" y="4384729"/>
            <a:ext cx="3937687" cy="625810"/>
          </a:xfrm>
          <a:prstGeom prst="rect">
            <a:avLst/>
          </a:prstGeom>
          <a:noFill/>
          <a:ln w="28575">
            <a:solidFill>
              <a:srgbClr val="1D59AE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1" name="object 2">
            <a:extLst>
              <a:ext uri="{FF2B5EF4-FFF2-40B4-BE49-F238E27FC236}">
                <a16:creationId xmlns:a16="http://schemas.microsoft.com/office/drawing/2014/main" id="{ABCC593C-D1A6-E205-0FBE-BA2DA2D79E67}"/>
              </a:ext>
            </a:extLst>
          </p:cNvPr>
          <p:cNvPicPr/>
          <p:nvPr/>
        </p:nvPicPr>
        <p:blipFill rotWithShape="1">
          <a:blip r:embed="rId3" cstate="print"/>
          <a:srcRect t="-1" b="75652"/>
          <a:stretch/>
        </p:blipFill>
        <p:spPr>
          <a:xfrm>
            <a:off x="457200" y="893372"/>
            <a:ext cx="4224469" cy="1006459"/>
          </a:xfrm>
          <a:prstGeom prst="rect">
            <a:avLst/>
          </a:prstGeom>
        </p:spPr>
      </p:pic>
      <p:pic>
        <p:nvPicPr>
          <p:cNvPr id="12" name="object 2">
            <a:extLst>
              <a:ext uri="{FF2B5EF4-FFF2-40B4-BE49-F238E27FC236}">
                <a16:creationId xmlns:a16="http://schemas.microsoft.com/office/drawing/2014/main" id="{237D537A-88A7-24BA-061C-EB3F4B9DC7A9}"/>
              </a:ext>
            </a:extLst>
          </p:cNvPr>
          <p:cNvPicPr/>
          <p:nvPr/>
        </p:nvPicPr>
        <p:blipFill rotWithShape="1">
          <a:blip r:embed="rId3" cstate="print"/>
          <a:srcRect t="35886" b="50965"/>
          <a:stretch/>
        </p:blipFill>
        <p:spPr>
          <a:xfrm>
            <a:off x="457200" y="1902682"/>
            <a:ext cx="4224469" cy="5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3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ALICE_own_16-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16-9" id="{5F4209C4-504F-F14C-B350-41E86D492D0D}" vid="{9466F39D-475A-804D-9B27-93E6AD09E3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127398</TotalTime>
  <Words>1528</Words>
  <Application>Microsoft Macintosh PowerPoint</Application>
  <PresentationFormat>On-screen Show (16:9)</PresentationFormat>
  <Paragraphs>155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Helvetica</vt:lpstr>
      <vt:lpstr>Liberation Sans</vt:lpstr>
      <vt:lpstr>System Font Regular</vt:lpstr>
      <vt:lpstr>ALICE_own_16-9</vt:lpstr>
      <vt:lpstr>Introduction to the DRD1 Work Packages</vt:lpstr>
      <vt:lpstr>DRD1 structure</vt:lpstr>
      <vt:lpstr>Digression</vt:lpstr>
      <vt:lpstr>Work Packages</vt:lpstr>
      <vt:lpstr>Work Packages</vt:lpstr>
      <vt:lpstr>WP1: Genuine trackers/hodoscopes  (large area muon systems, tracking/vertexing)</vt:lpstr>
      <vt:lpstr>WP1: Genuine trackers/hodoscopes  (large area muon systems, tracking/vertexing)</vt:lpstr>
      <vt:lpstr>WP2: Inner and central tracking with PID (drift chambers)</vt:lpstr>
      <vt:lpstr>WP3: Inner and central tracking with PID (STRAW chambers)</vt:lpstr>
      <vt:lpstr>WP3: Inner and central tracking with PID (STRAW chambers)</vt:lpstr>
      <vt:lpstr>WP4: Inner and central tracking with PID (Large volume TRACKING TPCs)</vt:lpstr>
      <vt:lpstr>WP4: Inner and central tracking with PID (Large volume TRACKING TPCs)</vt:lpstr>
      <vt:lpstr>WP5: Calorimetry</vt:lpstr>
      <vt:lpstr>WP6: Photo-detectors  (PID)</vt:lpstr>
      <vt:lpstr>WP7: Timing detectors (PID and trigger)</vt:lpstr>
      <vt:lpstr>WP8: TPCs as reaction and decay chambers (RARE EVENTS, NEUTRINO PHYSICS, NUCLEAR PHYSICS)</vt:lpstr>
      <vt:lpstr>WP8: TPCs as reaction and decay chambers (RARE EVENTS, NEUTRINO PHYSICS, NUCLEAR PHYSICS)</vt:lpstr>
      <vt:lpstr>(WP9: Beyond HEP)</vt:lpstr>
      <vt:lpstr>Next steps</vt:lpstr>
      <vt:lpstr>BACKUP SLIDES</vt:lpstr>
      <vt:lpstr>DRD Themes</vt:lpstr>
      <vt:lpstr>General Strategic Recommendations</vt:lpstr>
      <vt:lpstr>General Strategic Recommendations</vt:lpstr>
      <vt:lpstr>General Strategic Recommendations</vt:lpstr>
    </vt:vector>
  </TitlesOfParts>
  <Company>Technische Universität München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Gasik</dc:creator>
  <cp:lastModifiedBy>Piotr Gasik</cp:lastModifiedBy>
  <cp:revision>2475</cp:revision>
  <cp:lastPrinted>2022-10-02T09:45:25Z</cp:lastPrinted>
  <dcterms:created xsi:type="dcterms:W3CDTF">2018-04-16T13:41:07Z</dcterms:created>
  <dcterms:modified xsi:type="dcterms:W3CDTF">2023-06-18T13:34:57Z</dcterms:modified>
</cp:coreProperties>
</file>