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sldIdLst>
    <p:sldId id="256" r:id="rId2"/>
    <p:sldId id="257" r:id="rId3"/>
    <p:sldId id="258" r:id="rId4"/>
    <p:sldId id="259" r:id="rId5"/>
    <p:sldId id="260" r:id="rId6"/>
    <p:sldId id="261" r:id="rId7"/>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719"/>
    <p:restoredTop sz="93814"/>
  </p:normalViewPr>
  <p:slideViewPr>
    <p:cSldViewPr snapToGrid="0">
      <p:cViewPr varScale="1">
        <p:scale>
          <a:sx n="110" d="100"/>
          <a:sy n="110" d="100"/>
        </p:scale>
        <p:origin x="1648" y="17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GB"/>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dirty="0"/>
          </a:p>
        </p:txBody>
      </p:sp>
      <p:sp>
        <p:nvSpPr>
          <p:cNvPr id="4" name="Date Placeholder 3"/>
          <p:cNvSpPr>
            <a:spLocks noGrp="1"/>
          </p:cNvSpPr>
          <p:nvPr>
            <p:ph type="dt" sz="half" idx="10"/>
          </p:nvPr>
        </p:nvSpPr>
        <p:spPr/>
        <p:txBody>
          <a:bodyPr/>
          <a:lstStyle/>
          <a:p>
            <a:fld id="{67710328-5D02-3E47-B4D1-0A5A66C712ED}" type="datetimeFigureOut">
              <a:rPr lang="en-IT" smtClean="0"/>
              <a:t>20/06/23</a:t>
            </a:fld>
            <a:endParaRPr lang="en-IT"/>
          </a:p>
        </p:txBody>
      </p:sp>
      <p:sp>
        <p:nvSpPr>
          <p:cNvPr id="5" name="Footer Placeholder 4"/>
          <p:cNvSpPr>
            <a:spLocks noGrp="1"/>
          </p:cNvSpPr>
          <p:nvPr>
            <p:ph type="ftr" sz="quarter" idx="11"/>
          </p:nvPr>
        </p:nvSpPr>
        <p:spPr/>
        <p:txBody>
          <a:bodyPr/>
          <a:lstStyle/>
          <a:p>
            <a:endParaRPr lang="en-IT"/>
          </a:p>
        </p:txBody>
      </p:sp>
      <p:sp>
        <p:nvSpPr>
          <p:cNvPr id="6" name="Slide Number Placeholder 5"/>
          <p:cNvSpPr>
            <a:spLocks noGrp="1"/>
          </p:cNvSpPr>
          <p:nvPr>
            <p:ph type="sldNum" sz="quarter" idx="12"/>
          </p:nvPr>
        </p:nvSpPr>
        <p:spPr/>
        <p:txBody>
          <a:bodyPr/>
          <a:lstStyle/>
          <a:p>
            <a:fld id="{75996650-E382-224C-A6F7-5BEDCD3FF096}" type="slidenum">
              <a:rPr lang="en-IT" smtClean="0"/>
              <a:t>‹#›</a:t>
            </a:fld>
            <a:endParaRPr lang="en-IT"/>
          </a:p>
        </p:txBody>
      </p:sp>
    </p:spTree>
    <p:extLst>
      <p:ext uri="{BB962C8B-B14F-4D97-AF65-F5344CB8AC3E}">
        <p14:creationId xmlns:p14="http://schemas.microsoft.com/office/powerpoint/2010/main" val="58791980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10"/>
          </p:nvPr>
        </p:nvSpPr>
        <p:spPr/>
        <p:txBody>
          <a:bodyPr/>
          <a:lstStyle/>
          <a:p>
            <a:fld id="{67710328-5D02-3E47-B4D1-0A5A66C712ED}" type="datetimeFigureOut">
              <a:rPr lang="en-IT" smtClean="0"/>
              <a:t>20/06/23</a:t>
            </a:fld>
            <a:endParaRPr lang="en-IT"/>
          </a:p>
        </p:txBody>
      </p:sp>
      <p:sp>
        <p:nvSpPr>
          <p:cNvPr id="5" name="Footer Placeholder 4"/>
          <p:cNvSpPr>
            <a:spLocks noGrp="1"/>
          </p:cNvSpPr>
          <p:nvPr>
            <p:ph type="ftr" sz="quarter" idx="11"/>
          </p:nvPr>
        </p:nvSpPr>
        <p:spPr/>
        <p:txBody>
          <a:bodyPr/>
          <a:lstStyle/>
          <a:p>
            <a:endParaRPr lang="en-IT"/>
          </a:p>
        </p:txBody>
      </p:sp>
      <p:sp>
        <p:nvSpPr>
          <p:cNvPr id="6" name="Slide Number Placeholder 5"/>
          <p:cNvSpPr>
            <a:spLocks noGrp="1"/>
          </p:cNvSpPr>
          <p:nvPr>
            <p:ph type="sldNum" sz="quarter" idx="12"/>
          </p:nvPr>
        </p:nvSpPr>
        <p:spPr/>
        <p:txBody>
          <a:bodyPr/>
          <a:lstStyle/>
          <a:p>
            <a:fld id="{75996650-E382-224C-A6F7-5BEDCD3FF096}" type="slidenum">
              <a:rPr lang="en-IT" smtClean="0"/>
              <a:t>‹#›</a:t>
            </a:fld>
            <a:endParaRPr lang="en-IT"/>
          </a:p>
        </p:txBody>
      </p:sp>
    </p:spTree>
    <p:extLst>
      <p:ext uri="{BB962C8B-B14F-4D97-AF65-F5344CB8AC3E}">
        <p14:creationId xmlns:p14="http://schemas.microsoft.com/office/powerpoint/2010/main" val="214852106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GB"/>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10"/>
          </p:nvPr>
        </p:nvSpPr>
        <p:spPr/>
        <p:txBody>
          <a:bodyPr/>
          <a:lstStyle/>
          <a:p>
            <a:fld id="{67710328-5D02-3E47-B4D1-0A5A66C712ED}" type="datetimeFigureOut">
              <a:rPr lang="en-IT" smtClean="0"/>
              <a:t>20/06/23</a:t>
            </a:fld>
            <a:endParaRPr lang="en-IT"/>
          </a:p>
        </p:txBody>
      </p:sp>
      <p:sp>
        <p:nvSpPr>
          <p:cNvPr id="5" name="Footer Placeholder 4"/>
          <p:cNvSpPr>
            <a:spLocks noGrp="1"/>
          </p:cNvSpPr>
          <p:nvPr>
            <p:ph type="ftr" sz="quarter" idx="11"/>
          </p:nvPr>
        </p:nvSpPr>
        <p:spPr/>
        <p:txBody>
          <a:bodyPr/>
          <a:lstStyle/>
          <a:p>
            <a:endParaRPr lang="en-IT"/>
          </a:p>
        </p:txBody>
      </p:sp>
      <p:sp>
        <p:nvSpPr>
          <p:cNvPr id="6" name="Slide Number Placeholder 5"/>
          <p:cNvSpPr>
            <a:spLocks noGrp="1"/>
          </p:cNvSpPr>
          <p:nvPr>
            <p:ph type="sldNum" sz="quarter" idx="12"/>
          </p:nvPr>
        </p:nvSpPr>
        <p:spPr/>
        <p:txBody>
          <a:bodyPr/>
          <a:lstStyle/>
          <a:p>
            <a:fld id="{75996650-E382-224C-A6F7-5BEDCD3FF096}" type="slidenum">
              <a:rPr lang="en-IT" smtClean="0"/>
              <a:t>‹#›</a:t>
            </a:fld>
            <a:endParaRPr lang="en-IT"/>
          </a:p>
        </p:txBody>
      </p:sp>
    </p:spTree>
    <p:extLst>
      <p:ext uri="{BB962C8B-B14F-4D97-AF65-F5344CB8AC3E}">
        <p14:creationId xmlns:p14="http://schemas.microsoft.com/office/powerpoint/2010/main" val="354385493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10"/>
          </p:nvPr>
        </p:nvSpPr>
        <p:spPr/>
        <p:txBody>
          <a:bodyPr/>
          <a:lstStyle/>
          <a:p>
            <a:fld id="{67710328-5D02-3E47-B4D1-0A5A66C712ED}" type="datetimeFigureOut">
              <a:rPr lang="en-IT" smtClean="0"/>
              <a:t>20/06/23</a:t>
            </a:fld>
            <a:endParaRPr lang="en-IT"/>
          </a:p>
        </p:txBody>
      </p:sp>
      <p:sp>
        <p:nvSpPr>
          <p:cNvPr id="5" name="Footer Placeholder 4"/>
          <p:cNvSpPr>
            <a:spLocks noGrp="1"/>
          </p:cNvSpPr>
          <p:nvPr>
            <p:ph type="ftr" sz="quarter" idx="11"/>
          </p:nvPr>
        </p:nvSpPr>
        <p:spPr/>
        <p:txBody>
          <a:bodyPr/>
          <a:lstStyle/>
          <a:p>
            <a:endParaRPr lang="en-IT"/>
          </a:p>
        </p:txBody>
      </p:sp>
      <p:sp>
        <p:nvSpPr>
          <p:cNvPr id="6" name="Slide Number Placeholder 5"/>
          <p:cNvSpPr>
            <a:spLocks noGrp="1"/>
          </p:cNvSpPr>
          <p:nvPr>
            <p:ph type="sldNum" sz="quarter" idx="12"/>
          </p:nvPr>
        </p:nvSpPr>
        <p:spPr/>
        <p:txBody>
          <a:bodyPr/>
          <a:lstStyle/>
          <a:p>
            <a:fld id="{75996650-E382-224C-A6F7-5BEDCD3FF096}" type="slidenum">
              <a:rPr lang="en-IT" smtClean="0"/>
              <a:t>‹#›</a:t>
            </a:fld>
            <a:endParaRPr lang="en-IT"/>
          </a:p>
        </p:txBody>
      </p:sp>
    </p:spTree>
    <p:extLst>
      <p:ext uri="{BB962C8B-B14F-4D97-AF65-F5344CB8AC3E}">
        <p14:creationId xmlns:p14="http://schemas.microsoft.com/office/powerpoint/2010/main" val="165180359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GB"/>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p>
            <a:fld id="{67710328-5D02-3E47-B4D1-0A5A66C712ED}" type="datetimeFigureOut">
              <a:rPr lang="en-IT" smtClean="0"/>
              <a:t>20/06/23</a:t>
            </a:fld>
            <a:endParaRPr lang="en-IT"/>
          </a:p>
        </p:txBody>
      </p:sp>
      <p:sp>
        <p:nvSpPr>
          <p:cNvPr id="5" name="Footer Placeholder 4"/>
          <p:cNvSpPr>
            <a:spLocks noGrp="1"/>
          </p:cNvSpPr>
          <p:nvPr>
            <p:ph type="ftr" sz="quarter" idx="11"/>
          </p:nvPr>
        </p:nvSpPr>
        <p:spPr/>
        <p:txBody>
          <a:bodyPr/>
          <a:lstStyle/>
          <a:p>
            <a:endParaRPr lang="en-IT"/>
          </a:p>
        </p:txBody>
      </p:sp>
      <p:sp>
        <p:nvSpPr>
          <p:cNvPr id="6" name="Slide Number Placeholder 5"/>
          <p:cNvSpPr>
            <a:spLocks noGrp="1"/>
          </p:cNvSpPr>
          <p:nvPr>
            <p:ph type="sldNum" sz="quarter" idx="12"/>
          </p:nvPr>
        </p:nvSpPr>
        <p:spPr/>
        <p:txBody>
          <a:bodyPr/>
          <a:lstStyle/>
          <a:p>
            <a:fld id="{75996650-E382-224C-A6F7-5BEDCD3FF096}" type="slidenum">
              <a:rPr lang="en-IT" smtClean="0"/>
              <a:t>‹#›</a:t>
            </a:fld>
            <a:endParaRPr lang="en-IT"/>
          </a:p>
        </p:txBody>
      </p:sp>
    </p:spTree>
    <p:extLst>
      <p:ext uri="{BB962C8B-B14F-4D97-AF65-F5344CB8AC3E}">
        <p14:creationId xmlns:p14="http://schemas.microsoft.com/office/powerpoint/2010/main" val="41545001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5" name="Date Placeholder 4"/>
          <p:cNvSpPr>
            <a:spLocks noGrp="1"/>
          </p:cNvSpPr>
          <p:nvPr>
            <p:ph type="dt" sz="half" idx="10"/>
          </p:nvPr>
        </p:nvSpPr>
        <p:spPr/>
        <p:txBody>
          <a:bodyPr/>
          <a:lstStyle/>
          <a:p>
            <a:fld id="{67710328-5D02-3E47-B4D1-0A5A66C712ED}" type="datetimeFigureOut">
              <a:rPr lang="en-IT" smtClean="0"/>
              <a:t>20/06/23</a:t>
            </a:fld>
            <a:endParaRPr lang="en-IT"/>
          </a:p>
        </p:txBody>
      </p:sp>
      <p:sp>
        <p:nvSpPr>
          <p:cNvPr id="6" name="Footer Placeholder 5"/>
          <p:cNvSpPr>
            <a:spLocks noGrp="1"/>
          </p:cNvSpPr>
          <p:nvPr>
            <p:ph type="ftr" sz="quarter" idx="11"/>
          </p:nvPr>
        </p:nvSpPr>
        <p:spPr/>
        <p:txBody>
          <a:bodyPr/>
          <a:lstStyle/>
          <a:p>
            <a:endParaRPr lang="en-IT"/>
          </a:p>
        </p:txBody>
      </p:sp>
      <p:sp>
        <p:nvSpPr>
          <p:cNvPr id="7" name="Slide Number Placeholder 6"/>
          <p:cNvSpPr>
            <a:spLocks noGrp="1"/>
          </p:cNvSpPr>
          <p:nvPr>
            <p:ph type="sldNum" sz="quarter" idx="12"/>
          </p:nvPr>
        </p:nvSpPr>
        <p:spPr/>
        <p:txBody>
          <a:bodyPr/>
          <a:lstStyle/>
          <a:p>
            <a:fld id="{75996650-E382-224C-A6F7-5BEDCD3FF096}" type="slidenum">
              <a:rPr lang="en-IT" smtClean="0"/>
              <a:t>‹#›</a:t>
            </a:fld>
            <a:endParaRPr lang="en-IT"/>
          </a:p>
        </p:txBody>
      </p:sp>
    </p:spTree>
    <p:extLst>
      <p:ext uri="{BB962C8B-B14F-4D97-AF65-F5344CB8AC3E}">
        <p14:creationId xmlns:p14="http://schemas.microsoft.com/office/powerpoint/2010/main" val="40553214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GB"/>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7" name="Date Placeholder 6"/>
          <p:cNvSpPr>
            <a:spLocks noGrp="1"/>
          </p:cNvSpPr>
          <p:nvPr>
            <p:ph type="dt" sz="half" idx="10"/>
          </p:nvPr>
        </p:nvSpPr>
        <p:spPr/>
        <p:txBody>
          <a:bodyPr/>
          <a:lstStyle/>
          <a:p>
            <a:fld id="{67710328-5D02-3E47-B4D1-0A5A66C712ED}" type="datetimeFigureOut">
              <a:rPr lang="en-IT" smtClean="0"/>
              <a:t>20/06/23</a:t>
            </a:fld>
            <a:endParaRPr lang="en-IT"/>
          </a:p>
        </p:txBody>
      </p:sp>
      <p:sp>
        <p:nvSpPr>
          <p:cNvPr id="8" name="Footer Placeholder 7"/>
          <p:cNvSpPr>
            <a:spLocks noGrp="1"/>
          </p:cNvSpPr>
          <p:nvPr>
            <p:ph type="ftr" sz="quarter" idx="11"/>
          </p:nvPr>
        </p:nvSpPr>
        <p:spPr/>
        <p:txBody>
          <a:bodyPr/>
          <a:lstStyle/>
          <a:p>
            <a:endParaRPr lang="en-IT"/>
          </a:p>
        </p:txBody>
      </p:sp>
      <p:sp>
        <p:nvSpPr>
          <p:cNvPr id="9" name="Slide Number Placeholder 8"/>
          <p:cNvSpPr>
            <a:spLocks noGrp="1"/>
          </p:cNvSpPr>
          <p:nvPr>
            <p:ph type="sldNum" sz="quarter" idx="12"/>
          </p:nvPr>
        </p:nvSpPr>
        <p:spPr/>
        <p:txBody>
          <a:bodyPr/>
          <a:lstStyle/>
          <a:p>
            <a:fld id="{75996650-E382-224C-A6F7-5BEDCD3FF096}" type="slidenum">
              <a:rPr lang="en-IT" smtClean="0"/>
              <a:t>‹#›</a:t>
            </a:fld>
            <a:endParaRPr lang="en-IT"/>
          </a:p>
        </p:txBody>
      </p:sp>
    </p:spTree>
    <p:extLst>
      <p:ext uri="{BB962C8B-B14F-4D97-AF65-F5344CB8AC3E}">
        <p14:creationId xmlns:p14="http://schemas.microsoft.com/office/powerpoint/2010/main" val="46143970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Date Placeholder 2"/>
          <p:cNvSpPr>
            <a:spLocks noGrp="1"/>
          </p:cNvSpPr>
          <p:nvPr>
            <p:ph type="dt" sz="half" idx="10"/>
          </p:nvPr>
        </p:nvSpPr>
        <p:spPr/>
        <p:txBody>
          <a:bodyPr/>
          <a:lstStyle/>
          <a:p>
            <a:fld id="{67710328-5D02-3E47-B4D1-0A5A66C712ED}" type="datetimeFigureOut">
              <a:rPr lang="en-IT" smtClean="0"/>
              <a:t>20/06/23</a:t>
            </a:fld>
            <a:endParaRPr lang="en-IT"/>
          </a:p>
        </p:txBody>
      </p:sp>
      <p:sp>
        <p:nvSpPr>
          <p:cNvPr id="4" name="Footer Placeholder 3"/>
          <p:cNvSpPr>
            <a:spLocks noGrp="1"/>
          </p:cNvSpPr>
          <p:nvPr>
            <p:ph type="ftr" sz="quarter" idx="11"/>
          </p:nvPr>
        </p:nvSpPr>
        <p:spPr/>
        <p:txBody>
          <a:bodyPr/>
          <a:lstStyle/>
          <a:p>
            <a:endParaRPr lang="en-IT"/>
          </a:p>
        </p:txBody>
      </p:sp>
      <p:sp>
        <p:nvSpPr>
          <p:cNvPr id="5" name="Slide Number Placeholder 4"/>
          <p:cNvSpPr>
            <a:spLocks noGrp="1"/>
          </p:cNvSpPr>
          <p:nvPr>
            <p:ph type="sldNum" sz="quarter" idx="12"/>
          </p:nvPr>
        </p:nvSpPr>
        <p:spPr/>
        <p:txBody>
          <a:bodyPr/>
          <a:lstStyle/>
          <a:p>
            <a:fld id="{75996650-E382-224C-A6F7-5BEDCD3FF096}" type="slidenum">
              <a:rPr lang="en-IT" smtClean="0"/>
              <a:t>‹#›</a:t>
            </a:fld>
            <a:endParaRPr lang="en-IT"/>
          </a:p>
        </p:txBody>
      </p:sp>
    </p:spTree>
    <p:extLst>
      <p:ext uri="{BB962C8B-B14F-4D97-AF65-F5344CB8AC3E}">
        <p14:creationId xmlns:p14="http://schemas.microsoft.com/office/powerpoint/2010/main" val="257982665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7710328-5D02-3E47-B4D1-0A5A66C712ED}" type="datetimeFigureOut">
              <a:rPr lang="en-IT" smtClean="0"/>
              <a:t>20/06/23</a:t>
            </a:fld>
            <a:endParaRPr lang="en-IT"/>
          </a:p>
        </p:txBody>
      </p:sp>
      <p:sp>
        <p:nvSpPr>
          <p:cNvPr id="3" name="Footer Placeholder 2"/>
          <p:cNvSpPr>
            <a:spLocks noGrp="1"/>
          </p:cNvSpPr>
          <p:nvPr>
            <p:ph type="ftr" sz="quarter" idx="11"/>
          </p:nvPr>
        </p:nvSpPr>
        <p:spPr/>
        <p:txBody>
          <a:bodyPr/>
          <a:lstStyle/>
          <a:p>
            <a:endParaRPr lang="en-IT"/>
          </a:p>
        </p:txBody>
      </p:sp>
      <p:sp>
        <p:nvSpPr>
          <p:cNvPr id="4" name="Slide Number Placeholder 3"/>
          <p:cNvSpPr>
            <a:spLocks noGrp="1"/>
          </p:cNvSpPr>
          <p:nvPr>
            <p:ph type="sldNum" sz="quarter" idx="12"/>
          </p:nvPr>
        </p:nvSpPr>
        <p:spPr/>
        <p:txBody>
          <a:bodyPr/>
          <a:lstStyle/>
          <a:p>
            <a:fld id="{75996650-E382-224C-A6F7-5BEDCD3FF096}" type="slidenum">
              <a:rPr lang="en-IT" smtClean="0"/>
              <a:t>‹#›</a:t>
            </a:fld>
            <a:endParaRPr lang="en-IT"/>
          </a:p>
        </p:txBody>
      </p:sp>
    </p:spTree>
    <p:extLst>
      <p:ext uri="{BB962C8B-B14F-4D97-AF65-F5344CB8AC3E}">
        <p14:creationId xmlns:p14="http://schemas.microsoft.com/office/powerpoint/2010/main" val="169716286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GB"/>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p:cNvSpPr>
            <a:spLocks noGrp="1"/>
          </p:cNvSpPr>
          <p:nvPr>
            <p:ph type="dt" sz="half" idx="10"/>
          </p:nvPr>
        </p:nvSpPr>
        <p:spPr/>
        <p:txBody>
          <a:bodyPr/>
          <a:lstStyle/>
          <a:p>
            <a:fld id="{67710328-5D02-3E47-B4D1-0A5A66C712ED}" type="datetimeFigureOut">
              <a:rPr lang="en-IT" smtClean="0"/>
              <a:t>20/06/23</a:t>
            </a:fld>
            <a:endParaRPr lang="en-IT"/>
          </a:p>
        </p:txBody>
      </p:sp>
      <p:sp>
        <p:nvSpPr>
          <p:cNvPr id="6" name="Footer Placeholder 5"/>
          <p:cNvSpPr>
            <a:spLocks noGrp="1"/>
          </p:cNvSpPr>
          <p:nvPr>
            <p:ph type="ftr" sz="quarter" idx="11"/>
          </p:nvPr>
        </p:nvSpPr>
        <p:spPr/>
        <p:txBody>
          <a:bodyPr/>
          <a:lstStyle/>
          <a:p>
            <a:endParaRPr lang="en-IT"/>
          </a:p>
        </p:txBody>
      </p:sp>
      <p:sp>
        <p:nvSpPr>
          <p:cNvPr id="7" name="Slide Number Placeholder 6"/>
          <p:cNvSpPr>
            <a:spLocks noGrp="1"/>
          </p:cNvSpPr>
          <p:nvPr>
            <p:ph type="sldNum" sz="quarter" idx="12"/>
          </p:nvPr>
        </p:nvSpPr>
        <p:spPr/>
        <p:txBody>
          <a:bodyPr/>
          <a:lstStyle/>
          <a:p>
            <a:fld id="{75996650-E382-224C-A6F7-5BEDCD3FF096}" type="slidenum">
              <a:rPr lang="en-IT" smtClean="0"/>
              <a:t>‹#›</a:t>
            </a:fld>
            <a:endParaRPr lang="en-IT"/>
          </a:p>
        </p:txBody>
      </p:sp>
    </p:spTree>
    <p:extLst>
      <p:ext uri="{BB962C8B-B14F-4D97-AF65-F5344CB8AC3E}">
        <p14:creationId xmlns:p14="http://schemas.microsoft.com/office/powerpoint/2010/main" val="227117208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GB"/>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p:cNvSpPr>
            <a:spLocks noGrp="1"/>
          </p:cNvSpPr>
          <p:nvPr>
            <p:ph type="dt" sz="half" idx="10"/>
          </p:nvPr>
        </p:nvSpPr>
        <p:spPr/>
        <p:txBody>
          <a:bodyPr/>
          <a:lstStyle/>
          <a:p>
            <a:fld id="{67710328-5D02-3E47-B4D1-0A5A66C712ED}" type="datetimeFigureOut">
              <a:rPr lang="en-IT" smtClean="0"/>
              <a:t>20/06/23</a:t>
            </a:fld>
            <a:endParaRPr lang="en-IT"/>
          </a:p>
        </p:txBody>
      </p:sp>
      <p:sp>
        <p:nvSpPr>
          <p:cNvPr id="6" name="Footer Placeholder 5"/>
          <p:cNvSpPr>
            <a:spLocks noGrp="1"/>
          </p:cNvSpPr>
          <p:nvPr>
            <p:ph type="ftr" sz="quarter" idx="11"/>
          </p:nvPr>
        </p:nvSpPr>
        <p:spPr/>
        <p:txBody>
          <a:bodyPr/>
          <a:lstStyle/>
          <a:p>
            <a:endParaRPr lang="en-IT"/>
          </a:p>
        </p:txBody>
      </p:sp>
      <p:sp>
        <p:nvSpPr>
          <p:cNvPr id="7" name="Slide Number Placeholder 6"/>
          <p:cNvSpPr>
            <a:spLocks noGrp="1"/>
          </p:cNvSpPr>
          <p:nvPr>
            <p:ph type="sldNum" sz="quarter" idx="12"/>
          </p:nvPr>
        </p:nvSpPr>
        <p:spPr/>
        <p:txBody>
          <a:bodyPr/>
          <a:lstStyle/>
          <a:p>
            <a:fld id="{75996650-E382-224C-A6F7-5BEDCD3FF096}" type="slidenum">
              <a:rPr lang="en-IT" smtClean="0"/>
              <a:t>‹#›</a:t>
            </a:fld>
            <a:endParaRPr lang="en-IT"/>
          </a:p>
        </p:txBody>
      </p:sp>
    </p:spTree>
    <p:extLst>
      <p:ext uri="{BB962C8B-B14F-4D97-AF65-F5344CB8AC3E}">
        <p14:creationId xmlns:p14="http://schemas.microsoft.com/office/powerpoint/2010/main" val="117390155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GB"/>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7710328-5D02-3E47-B4D1-0A5A66C712ED}" type="datetimeFigureOut">
              <a:rPr lang="en-IT" smtClean="0"/>
              <a:t>20/06/23</a:t>
            </a:fld>
            <a:endParaRPr lang="en-IT"/>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IT"/>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5996650-E382-224C-A6F7-5BEDCD3FF096}" type="slidenum">
              <a:rPr lang="en-IT" smtClean="0"/>
              <a:t>‹#›</a:t>
            </a:fld>
            <a:endParaRPr lang="en-IT"/>
          </a:p>
        </p:txBody>
      </p:sp>
    </p:spTree>
    <p:extLst>
      <p:ext uri="{BB962C8B-B14F-4D97-AF65-F5344CB8AC3E}">
        <p14:creationId xmlns:p14="http://schemas.microsoft.com/office/powerpoint/2010/main" val="182572223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4A726D-3D12-8D99-C199-237C7AC9F62F}"/>
              </a:ext>
            </a:extLst>
          </p:cNvPr>
          <p:cNvSpPr>
            <a:spLocks noGrp="1"/>
          </p:cNvSpPr>
          <p:nvPr>
            <p:ph type="ctrTitle"/>
          </p:nvPr>
        </p:nvSpPr>
        <p:spPr/>
        <p:txBody>
          <a:bodyPr/>
          <a:lstStyle/>
          <a:p>
            <a:r>
              <a:rPr lang="en-IT" dirty="0">
                <a:solidFill>
                  <a:schemeClr val="accent1"/>
                </a:solidFill>
              </a:rPr>
              <a:t>DRD1 WG4</a:t>
            </a:r>
          </a:p>
        </p:txBody>
      </p:sp>
      <p:sp>
        <p:nvSpPr>
          <p:cNvPr id="3" name="Subtitle 2">
            <a:extLst>
              <a:ext uri="{FF2B5EF4-FFF2-40B4-BE49-F238E27FC236}">
                <a16:creationId xmlns:a16="http://schemas.microsoft.com/office/drawing/2014/main" id="{360D906F-54B8-885B-705C-58CAFCCFD608}"/>
              </a:ext>
            </a:extLst>
          </p:cNvPr>
          <p:cNvSpPr>
            <a:spLocks noGrp="1"/>
          </p:cNvSpPr>
          <p:nvPr>
            <p:ph type="subTitle" idx="1"/>
          </p:nvPr>
        </p:nvSpPr>
        <p:spPr/>
        <p:txBody>
          <a:bodyPr>
            <a:normAutofit fontScale="92500"/>
          </a:bodyPr>
          <a:lstStyle/>
          <a:p>
            <a:r>
              <a:rPr lang="en-IT" i="1" dirty="0"/>
              <a:t>Detector Physics Modelling and Simulation</a:t>
            </a:r>
          </a:p>
          <a:p>
            <a:endParaRPr lang="en-IT" i="1" dirty="0"/>
          </a:p>
          <a:p>
            <a:r>
              <a:rPr lang="en-IT" i="1" dirty="0"/>
              <a:t>An introduction to the discussion</a:t>
            </a:r>
            <a:br>
              <a:rPr lang="en-IT" i="1" dirty="0"/>
            </a:br>
            <a:r>
              <a:rPr lang="en-IT" i="1" dirty="0"/>
              <a:t>(also for who did not have the time to read the proposal)</a:t>
            </a:r>
          </a:p>
        </p:txBody>
      </p:sp>
    </p:spTree>
    <p:extLst>
      <p:ext uri="{BB962C8B-B14F-4D97-AF65-F5344CB8AC3E}">
        <p14:creationId xmlns:p14="http://schemas.microsoft.com/office/powerpoint/2010/main" val="395892069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E7EC59-B853-C8B2-CE37-51A1CA1BDAA9}"/>
              </a:ext>
            </a:extLst>
          </p:cNvPr>
          <p:cNvSpPr>
            <a:spLocks noGrp="1"/>
          </p:cNvSpPr>
          <p:nvPr>
            <p:ph type="title"/>
          </p:nvPr>
        </p:nvSpPr>
        <p:spPr/>
        <p:txBody>
          <a:bodyPr/>
          <a:lstStyle/>
          <a:p>
            <a:r>
              <a:rPr lang="en-IT" dirty="0"/>
              <a:t>Outline of the contribution (4.4)</a:t>
            </a:r>
          </a:p>
        </p:txBody>
      </p:sp>
      <p:sp>
        <p:nvSpPr>
          <p:cNvPr id="3" name="Content Placeholder 2">
            <a:extLst>
              <a:ext uri="{FF2B5EF4-FFF2-40B4-BE49-F238E27FC236}">
                <a16:creationId xmlns:a16="http://schemas.microsoft.com/office/drawing/2014/main" id="{6887216A-DB4B-3F4E-0FB4-235B2A05FB9C}"/>
              </a:ext>
            </a:extLst>
          </p:cNvPr>
          <p:cNvSpPr>
            <a:spLocks noGrp="1"/>
          </p:cNvSpPr>
          <p:nvPr>
            <p:ph idx="1"/>
          </p:nvPr>
        </p:nvSpPr>
        <p:spPr>
          <a:xfrm>
            <a:off x="314325" y="1690688"/>
            <a:ext cx="8515350" cy="5167311"/>
          </a:xfrm>
        </p:spPr>
        <p:txBody>
          <a:bodyPr>
            <a:normAutofit fontScale="70000" lnSpcReduction="20000"/>
          </a:bodyPr>
          <a:lstStyle/>
          <a:p>
            <a:r>
              <a:rPr lang="en-IT" i="1" dirty="0"/>
              <a:t>10 pages – 321 lines – 1 Figure – 1 Table</a:t>
            </a:r>
          </a:p>
          <a:p>
            <a:r>
              <a:rPr lang="en-IT" b="1" dirty="0">
                <a:solidFill>
                  <a:schemeClr val="accent1"/>
                </a:solidFill>
              </a:rPr>
              <a:t>4.4.1 	Introduction	</a:t>
            </a:r>
            <a:r>
              <a:rPr lang="en-IT" dirty="0"/>
              <a:t>					(0.5p)</a:t>
            </a:r>
          </a:p>
          <a:p>
            <a:r>
              <a:rPr lang="en-IT" b="1" dirty="0">
                <a:solidFill>
                  <a:schemeClr val="accent1"/>
                </a:solidFill>
              </a:rPr>
              <a:t>4.4.2	State-of-the-Art</a:t>
            </a:r>
            <a:r>
              <a:rPr lang="en-IT" dirty="0"/>
              <a:t>						(2p)</a:t>
            </a:r>
          </a:p>
          <a:p>
            <a:pPr lvl="1"/>
            <a:r>
              <a:rPr lang="en-IT" i="1" dirty="0"/>
              <a:t>Understanding of Detector Physics inside Wire Chambers (WC), TPC, RPC, MPGD and the state of the art of their simulations</a:t>
            </a:r>
          </a:p>
          <a:p>
            <a:pPr lvl="1"/>
            <a:r>
              <a:rPr lang="en-GB" i="1" dirty="0"/>
              <a:t>Generally w</a:t>
            </a:r>
            <a:r>
              <a:rPr lang="en-IT" i="1" dirty="0"/>
              <a:t>ell understood for WC, TPC … </a:t>
            </a:r>
          </a:p>
          <a:p>
            <a:pPr lvl="1"/>
            <a:r>
              <a:rPr lang="en-IT" i="1" dirty="0">
                <a:solidFill>
                  <a:schemeClr val="accent1"/>
                </a:solidFill>
              </a:rPr>
              <a:t>Not full understanding </a:t>
            </a:r>
            <a:r>
              <a:rPr lang="en-IT" i="1" dirty="0"/>
              <a:t>(or sometimes poor understanding)  </a:t>
            </a:r>
            <a:r>
              <a:rPr lang="en-IT" i="1" dirty="0">
                <a:solidFill>
                  <a:schemeClr val="accent1"/>
                </a:solidFill>
              </a:rPr>
              <a:t>of “High-Energy” and “High Rate” phenomena in RPC and MPGDs</a:t>
            </a:r>
          </a:p>
          <a:p>
            <a:pPr lvl="2"/>
            <a:r>
              <a:rPr lang="en-GB" i="1" dirty="0"/>
              <a:t>E</a:t>
            </a:r>
            <a:r>
              <a:rPr lang="en-IT" i="1" dirty="0"/>
              <a:t>.g. avalanche-to-streamer transition in RPC</a:t>
            </a:r>
          </a:p>
          <a:p>
            <a:pPr lvl="2"/>
            <a:r>
              <a:rPr lang="en-IT" i="1" dirty="0"/>
              <a:t>E.g. Discharge formation and propation in MPGD</a:t>
            </a:r>
          </a:p>
          <a:p>
            <a:pPr lvl="1"/>
            <a:r>
              <a:rPr lang="en-GB" i="1" dirty="0">
                <a:solidFill>
                  <a:schemeClr val="accent6">
                    <a:lumMod val="75000"/>
                  </a:schemeClr>
                </a:solidFill>
              </a:rPr>
              <a:t>K</a:t>
            </a:r>
            <a:r>
              <a:rPr lang="en-IT" i="1" dirty="0">
                <a:solidFill>
                  <a:schemeClr val="accent6">
                    <a:lumMod val="75000"/>
                  </a:schemeClr>
                </a:solidFill>
              </a:rPr>
              <a:t>nown blind spots:</a:t>
            </a:r>
            <a:r>
              <a:rPr lang="en-IT" i="1" dirty="0"/>
              <a:t> electroluminescence, (negative) ion drift, new gas cross-sections …</a:t>
            </a:r>
          </a:p>
          <a:p>
            <a:pPr lvl="1"/>
            <a:r>
              <a:rPr lang="en-IT" i="1" dirty="0">
                <a:solidFill>
                  <a:schemeClr val="accent2">
                    <a:lumMod val="75000"/>
                  </a:schemeClr>
                </a:solidFill>
              </a:rPr>
              <a:t>Not all physics that is rather well understood is implemented in simulation tools in the public domain</a:t>
            </a:r>
          </a:p>
          <a:p>
            <a:r>
              <a:rPr lang="en-IT" b="1" dirty="0">
                <a:solidFill>
                  <a:schemeClr val="accent1"/>
                </a:solidFill>
              </a:rPr>
              <a:t>4.4.3	Needs of the Community</a:t>
            </a:r>
            <a:r>
              <a:rPr lang="en-IT" dirty="0"/>
              <a:t>					(7p)</a:t>
            </a:r>
          </a:p>
          <a:p>
            <a:pPr lvl="1"/>
            <a:r>
              <a:rPr lang="en-GB" dirty="0"/>
              <a:t>W</a:t>
            </a:r>
            <a:r>
              <a:rPr lang="en-IT" dirty="0"/>
              <a:t>hat we understood from the survey…</a:t>
            </a:r>
          </a:p>
          <a:p>
            <a:pPr lvl="2"/>
            <a:r>
              <a:rPr lang="en-IT" dirty="0"/>
              <a:t>2/3 interested in contributing to the understanding of gaseous detector physics </a:t>
            </a:r>
          </a:p>
          <a:p>
            <a:pPr lvl="2"/>
            <a:r>
              <a:rPr lang="en-IT" dirty="0"/>
              <a:t>1/3 willing to contribute to software development</a:t>
            </a:r>
          </a:p>
          <a:p>
            <a:pPr lvl="1"/>
            <a:r>
              <a:rPr lang="en-IT" dirty="0"/>
              <a:t>2 tasks dedicated to the improvement of the CORE Simulation </a:t>
            </a:r>
          </a:p>
          <a:p>
            <a:pPr lvl="1"/>
            <a:r>
              <a:rPr lang="en-IT" dirty="0"/>
              <a:t>9 tasks we envision within </a:t>
            </a:r>
            <a:r>
              <a:rPr lang="en-IT" i="1" dirty="0"/>
              <a:t>WG4 (and should find a home in Applications)</a:t>
            </a:r>
          </a:p>
        </p:txBody>
      </p:sp>
    </p:spTree>
    <p:extLst>
      <p:ext uri="{BB962C8B-B14F-4D97-AF65-F5344CB8AC3E}">
        <p14:creationId xmlns:p14="http://schemas.microsoft.com/office/powerpoint/2010/main" val="219901313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CDB0CF-38F5-26D0-78A6-4D1E0434C348}"/>
              </a:ext>
            </a:extLst>
          </p:cNvPr>
          <p:cNvSpPr>
            <a:spLocks noGrp="1"/>
          </p:cNvSpPr>
          <p:nvPr>
            <p:ph type="title"/>
          </p:nvPr>
        </p:nvSpPr>
        <p:spPr/>
        <p:txBody>
          <a:bodyPr/>
          <a:lstStyle/>
          <a:p>
            <a:r>
              <a:rPr lang="en-IT" b="1" dirty="0">
                <a:solidFill>
                  <a:schemeClr val="accent1"/>
                </a:solidFill>
              </a:rPr>
              <a:t>Tasks associated to WG4</a:t>
            </a:r>
          </a:p>
        </p:txBody>
      </p:sp>
      <p:sp>
        <p:nvSpPr>
          <p:cNvPr id="3" name="Content Placeholder 2">
            <a:extLst>
              <a:ext uri="{FF2B5EF4-FFF2-40B4-BE49-F238E27FC236}">
                <a16:creationId xmlns:a16="http://schemas.microsoft.com/office/drawing/2014/main" id="{13CD2A72-4803-0E12-3700-58DA16705268}"/>
              </a:ext>
            </a:extLst>
          </p:cNvPr>
          <p:cNvSpPr>
            <a:spLocks noGrp="1"/>
          </p:cNvSpPr>
          <p:nvPr>
            <p:ph idx="1"/>
          </p:nvPr>
        </p:nvSpPr>
        <p:spPr>
          <a:xfrm>
            <a:off x="628650" y="1489959"/>
            <a:ext cx="7886700" cy="4351338"/>
          </a:xfrm>
        </p:spPr>
        <p:txBody>
          <a:bodyPr/>
          <a:lstStyle/>
          <a:p>
            <a:r>
              <a:rPr lang="en-IT" dirty="0"/>
              <a:t>”Core” Software Tool development (2 Tasks)</a:t>
            </a:r>
          </a:p>
          <a:p>
            <a:pPr marL="0" indent="0">
              <a:buNone/>
            </a:pPr>
            <a:endParaRPr lang="en-IT" dirty="0"/>
          </a:p>
        </p:txBody>
      </p:sp>
      <p:graphicFrame>
        <p:nvGraphicFramePr>
          <p:cNvPr id="4" name="Table 4">
            <a:extLst>
              <a:ext uri="{FF2B5EF4-FFF2-40B4-BE49-F238E27FC236}">
                <a16:creationId xmlns:a16="http://schemas.microsoft.com/office/drawing/2014/main" id="{AA8DCDE8-A834-4A09-44DF-D06B02741DB7}"/>
              </a:ext>
            </a:extLst>
          </p:cNvPr>
          <p:cNvGraphicFramePr>
            <a:graphicFrameLocks noGrp="1"/>
          </p:cNvGraphicFramePr>
          <p:nvPr>
            <p:extLst>
              <p:ext uri="{D42A27DB-BD31-4B8C-83A1-F6EECF244321}">
                <p14:modId xmlns:p14="http://schemas.microsoft.com/office/powerpoint/2010/main" val="2236573389"/>
              </p:ext>
            </p:extLst>
          </p:nvPr>
        </p:nvGraphicFramePr>
        <p:xfrm>
          <a:off x="332508" y="2037094"/>
          <a:ext cx="8478984" cy="3677920"/>
        </p:xfrm>
        <a:graphic>
          <a:graphicData uri="http://schemas.openxmlformats.org/drawingml/2006/table">
            <a:tbl>
              <a:tblPr firstRow="1" bandRow="1">
                <a:tableStyleId>{5C22544A-7EE6-4342-B048-85BDC9FD1C3A}</a:tableStyleId>
              </a:tblPr>
              <a:tblGrid>
                <a:gridCol w="1698171">
                  <a:extLst>
                    <a:ext uri="{9D8B030D-6E8A-4147-A177-3AD203B41FA5}">
                      <a16:colId xmlns:a16="http://schemas.microsoft.com/office/drawing/2014/main" val="126751308"/>
                    </a:ext>
                  </a:extLst>
                </a:gridCol>
                <a:gridCol w="700645">
                  <a:extLst>
                    <a:ext uri="{9D8B030D-6E8A-4147-A177-3AD203B41FA5}">
                      <a16:colId xmlns:a16="http://schemas.microsoft.com/office/drawing/2014/main" val="2912899112"/>
                    </a:ext>
                  </a:extLst>
                </a:gridCol>
                <a:gridCol w="4263241">
                  <a:extLst>
                    <a:ext uri="{9D8B030D-6E8A-4147-A177-3AD203B41FA5}">
                      <a16:colId xmlns:a16="http://schemas.microsoft.com/office/drawing/2014/main" val="3026850463"/>
                    </a:ext>
                  </a:extLst>
                </a:gridCol>
                <a:gridCol w="1816927">
                  <a:extLst>
                    <a:ext uri="{9D8B030D-6E8A-4147-A177-3AD203B41FA5}">
                      <a16:colId xmlns:a16="http://schemas.microsoft.com/office/drawing/2014/main" val="22568285"/>
                    </a:ext>
                  </a:extLst>
                </a:gridCol>
              </a:tblGrid>
              <a:tr h="370840">
                <a:tc>
                  <a:txBody>
                    <a:bodyPr/>
                    <a:lstStyle/>
                    <a:p>
                      <a:endParaRPr lang="en-IT" dirty="0"/>
                    </a:p>
                  </a:txBody>
                  <a:tcPr/>
                </a:tc>
                <a:tc>
                  <a:txBody>
                    <a:bodyPr/>
                    <a:lstStyle/>
                    <a:p>
                      <a:r>
                        <a:rPr lang="en-IT" dirty="0"/>
                        <a:t>Ref.</a:t>
                      </a:r>
                    </a:p>
                  </a:txBody>
                  <a:tcPr/>
                </a:tc>
                <a:tc>
                  <a:txBody>
                    <a:bodyPr/>
                    <a:lstStyle/>
                    <a:p>
                      <a:r>
                        <a:rPr lang="en-IT" dirty="0"/>
                        <a:t>Description</a:t>
                      </a:r>
                    </a:p>
                  </a:txBody>
                  <a:tcPr/>
                </a:tc>
                <a:tc>
                  <a:txBody>
                    <a:bodyPr/>
                    <a:lstStyle/>
                    <a:p>
                      <a:r>
                        <a:rPr lang="en-IT" dirty="0"/>
                        <a:t>Deliverable</a:t>
                      </a:r>
                    </a:p>
                  </a:txBody>
                  <a:tcPr/>
                </a:tc>
                <a:extLst>
                  <a:ext uri="{0D108BD9-81ED-4DB2-BD59-A6C34878D82A}">
                    <a16:rowId xmlns:a16="http://schemas.microsoft.com/office/drawing/2014/main" val="129731067"/>
                  </a:ext>
                </a:extLst>
              </a:tr>
              <a:tr h="370840">
                <a:tc rowSpan="3">
                  <a:txBody>
                    <a:bodyPr/>
                    <a:lstStyle/>
                    <a:p>
                      <a:r>
                        <a:rPr lang="en-IT" b="1" dirty="0">
                          <a:solidFill>
                            <a:srgbClr val="FF0000"/>
                          </a:solidFill>
                        </a:rPr>
                        <a:t>4.1.X GARFIELD Modernization</a:t>
                      </a:r>
                    </a:p>
                  </a:txBody>
                  <a:tcPr anchor="ctr"/>
                </a:tc>
                <a:tc>
                  <a:txBody>
                    <a:bodyPr/>
                    <a:lstStyle/>
                    <a:p>
                      <a:r>
                        <a:rPr lang="en-IT" dirty="0"/>
                        <a:t>4.1.1</a:t>
                      </a:r>
                    </a:p>
                  </a:txBody>
                  <a:tcPr/>
                </a:tc>
                <a:tc>
                  <a:txBody>
                    <a:bodyPr/>
                    <a:lstStyle/>
                    <a:p>
                      <a:r>
                        <a:rPr lang="en-IT" i="1" dirty="0"/>
                        <a:t>Review Core code for Multi-Threading and Heterogeneous Computing (CPU – GPU), optimized C++ code for modern CPUs, …</a:t>
                      </a:r>
                    </a:p>
                  </a:txBody>
                  <a:tcPr/>
                </a:tc>
                <a:tc>
                  <a:txBody>
                    <a:bodyPr/>
                    <a:lstStyle/>
                    <a:p>
                      <a:r>
                        <a:rPr lang="en-IT" dirty="0"/>
                        <a:t>Core Code</a:t>
                      </a:r>
                    </a:p>
                  </a:txBody>
                  <a:tcPr/>
                </a:tc>
                <a:extLst>
                  <a:ext uri="{0D108BD9-81ED-4DB2-BD59-A6C34878D82A}">
                    <a16:rowId xmlns:a16="http://schemas.microsoft.com/office/drawing/2014/main" val="4056269445"/>
                  </a:ext>
                </a:extLst>
              </a:tr>
              <a:tr h="370840">
                <a:tc vMerge="1">
                  <a:txBody>
                    <a:bodyPr/>
                    <a:lstStyle/>
                    <a:p>
                      <a:endParaRPr lang="en-IT"/>
                    </a:p>
                  </a:txBody>
                  <a:tcPr/>
                </a:tc>
                <a:tc>
                  <a:txBody>
                    <a:bodyPr/>
                    <a:lstStyle/>
                    <a:p>
                      <a:r>
                        <a:rPr lang="en-IT" dirty="0"/>
                        <a:t>4.1.2</a:t>
                      </a:r>
                    </a:p>
                  </a:txBody>
                  <a:tcPr/>
                </a:tc>
                <a:tc>
                  <a:txBody>
                    <a:bodyPr/>
                    <a:lstStyle/>
                    <a:p>
                      <a:r>
                        <a:rPr lang="en-IT" i="1" dirty="0"/>
                        <a:t>Add Community Tools (Validation, Automatic Pull-Request Tests, Builds, …)</a:t>
                      </a:r>
                    </a:p>
                  </a:txBody>
                  <a:tcPr/>
                </a:tc>
                <a:tc>
                  <a:txBody>
                    <a:bodyPr/>
                    <a:lstStyle/>
                    <a:p>
                      <a:r>
                        <a:rPr lang="en-IT" dirty="0"/>
                        <a:t>Software Tools</a:t>
                      </a:r>
                    </a:p>
                  </a:txBody>
                  <a:tcPr/>
                </a:tc>
                <a:extLst>
                  <a:ext uri="{0D108BD9-81ED-4DB2-BD59-A6C34878D82A}">
                    <a16:rowId xmlns:a16="http://schemas.microsoft.com/office/drawing/2014/main" val="3370074777"/>
                  </a:ext>
                </a:extLst>
              </a:tr>
              <a:tr h="370840">
                <a:tc vMerge="1">
                  <a:txBody>
                    <a:bodyPr/>
                    <a:lstStyle/>
                    <a:p>
                      <a:endParaRPr lang="en-IT" dirty="0"/>
                    </a:p>
                  </a:txBody>
                  <a:tcPr/>
                </a:tc>
                <a:tc>
                  <a:txBody>
                    <a:bodyPr/>
                    <a:lstStyle/>
                    <a:p>
                      <a:r>
                        <a:rPr lang="en-IT" dirty="0"/>
                        <a:t>4.1.3</a:t>
                      </a:r>
                    </a:p>
                  </a:txBody>
                  <a:tcPr/>
                </a:tc>
                <a:tc>
                  <a:txBody>
                    <a:bodyPr/>
                    <a:lstStyle/>
                    <a:p>
                      <a:r>
                        <a:rPr lang="en-IT" i="1" dirty="0"/>
                        <a:t>Review &amp; Accelerate G++ integrated neBEM</a:t>
                      </a:r>
                    </a:p>
                  </a:txBody>
                  <a:tcPr/>
                </a:tc>
                <a:tc>
                  <a:txBody>
                    <a:bodyPr/>
                    <a:lstStyle/>
                    <a:p>
                      <a:r>
                        <a:rPr lang="en-IT" dirty="0"/>
                        <a:t>Core Code</a:t>
                      </a:r>
                    </a:p>
                  </a:txBody>
                  <a:tcPr/>
                </a:tc>
                <a:extLst>
                  <a:ext uri="{0D108BD9-81ED-4DB2-BD59-A6C34878D82A}">
                    <a16:rowId xmlns:a16="http://schemas.microsoft.com/office/drawing/2014/main" val="3024468283"/>
                  </a:ext>
                </a:extLst>
              </a:tr>
              <a:tr h="370840">
                <a:tc rowSpan="3">
                  <a:txBody>
                    <a:bodyPr/>
                    <a:lstStyle/>
                    <a:p>
                      <a:r>
                        <a:rPr lang="en-IT" b="1" dirty="0">
                          <a:solidFill>
                            <a:schemeClr val="accent1"/>
                          </a:solidFill>
                        </a:rPr>
                        <a:t>4.2.X GARFIELD</a:t>
                      </a:r>
                      <a:br>
                        <a:rPr lang="en-IT" b="1" dirty="0">
                          <a:solidFill>
                            <a:schemeClr val="accent1"/>
                          </a:solidFill>
                        </a:rPr>
                      </a:br>
                      <a:r>
                        <a:rPr lang="en-IT" b="1" dirty="0">
                          <a:solidFill>
                            <a:schemeClr val="accent1"/>
                          </a:solidFill>
                        </a:rPr>
                        <a:t>Framework Improvement</a:t>
                      </a:r>
                    </a:p>
                  </a:txBody>
                  <a:tcPr anchor="ctr"/>
                </a:tc>
                <a:tc>
                  <a:txBody>
                    <a:bodyPr/>
                    <a:lstStyle/>
                    <a:p>
                      <a:r>
                        <a:rPr lang="en-IT" dirty="0"/>
                        <a:t>4.2.1</a:t>
                      </a:r>
                    </a:p>
                  </a:txBody>
                  <a:tcPr/>
                </a:tc>
                <a:tc>
                  <a:txBody>
                    <a:bodyPr/>
                    <a:lstStyle/>
                    <a:p>
                      <a:r>
                        <a:rPr lang="en-IT" i="1" dirty="0"/>
                        <a:t>Recommended Set of Ion Mobilities</a:t>
                      </a:r>
                    </a:p>
                  </a:txBody>
                  <a:tcPr/>
                </a:tc>
                <a:tc>
                  <a:txBody>
                    <a:bodyPr/>
                    <a:lstStyle/>
                    <a:p>
                      <a:r>
                        <a:rPr lang="en-IT" dirty="0"/>
                        <a:t>New SW release</a:t>
                      </a:r>
                    </a:p>
                  </a:txBody>
                  <a:tcPr/>
                </a:tc>
                <a:extLst>
                  <a:ext uri="{0D108BD9-81ED-4DB2-BD59-A6C34878D82A}">
                    <a16:rowId xmlns:a16="http://schemas.microsoft.com/office/drawing/2014/main" val="2811568293"/>
                  </a:ext>
                </a:extLst>
              </a:tr>
              <a:tr h="370840">
                <a:tc vMerge="1">
                  <a:txBody>
                    <a:bodyPr/>
                    <a:lstStyle/>
                    <a:p>
                      <a:endParaRPr lang="en-IT"/>
                    </a:p>
                  </a:txBody>
                  <a:tcPr/>
                </a:tc>
                <a:tc>
                  <a:txBody>
                    <a:bodyPr/>
                    <a:lstStyle/>
                    <a:p>
                      <a:r>
                        <a:rPr lang="en-IT" dirty="0"/>
                        <a:t>4.2.2</a:t>
                      </a:r>
                    </a:p>
                  </a:txBody>
                  <a:tcPr/>
                </a:tc>
                <a:tc>
                  <a:txBody>
                    <a:bodyPr/>
                    <a:lstStyle/>
                    <a:p>
                      <a:r>
                        <a:rPr lang="en-IT" i="1" dirty="0"/>
                        <a:t>Secure long-term solution for Magboltz</a:t>
                      </a:r>
                    </a:p>
                  </a:txBody>
                  <a:tcPr/>
                </a:tc>
                <a:tc>
                  <a:txBody>
                    <a:bodyPr/>
                    <a:lstStyle/>
                    <a:p>
                      <a:r>
                        <a:rPr lang="en-IT" dirty="0"/>
                        <a:t>New SW release</a:t>
                      </a:r>
                    </a:p>
                  </a:txBody>
                  <a:tcPr/>
                </a:tc>
                <a:extLst>
                  <a:ext uri="{0D108BD9-81ED-4DB2-BD59-A6C34878D82A}">
                    <a16:rowId xmlns:a16="http://schemas.microsoft.com/office/drawing/2014/main" val="2025852673"/>
                  </a:ext>
                </a:extLst>
              </a:tr>
              <a:tr h="370840">
                <a:tc vMerge="1">
                  <a:txBody>
                    <a:bodyPr/>
                    <a:lstStyle/>
                    <a:p>
                      <a:endParaRPr lang="en-IT" dirty="0"/>
                    </a:p>
                  </a:txBody>
                  <a:tcPr/>
                </a:tc>
                <a:tc>
                  <a:txBody>
                    <a:bodyPr/>
                    <a:lstStyle/>
                    <a:p>
                      <a:r>
                        <a:rPr lang="en-IT" dirty="0"/>
                        <a:t>4.2.3</a:t>
                      </a:r>
                    </a:p>
                  </a:txBody>
                  <a:tcPr/>
                </a:tc>
                <a:tc>
                  <a:txBody>
                    <a:bodyPr/>
                    <a:lstStyle/>
                    <a:p>
                      <a:r>
                        <a:rPr lang="en-IT" i="1" dirty="0"/>
                        <a:t>Miscellaneous: better Event Displays, Improve Documentation, Provide Examples</a:t>
                      </a:r>
                    </a:p>
                  </a:txBody>
                  <a:tcPr/>
                </a:tc>
                <a:tc>
                  <a:txBody>
                    <a:bodyPr/>
                    <a:lstStyle/>
                    <a:p>
                      <a:r>
                        <a:rPr lang="en-IT" dirty="0"/>
                        <a:t>New SW release</a:t>
                      </a:r>
                    </a:p>
                  </a:txBody>
                  <a:tcPr/>
                </a:tc>
                <a:extLst>
                  <a:ext uri="{0D108BD9-81ED-4DB2-BD59-A6C34878D82A}">
                    <a16:rowId xmlns:a16="http://schemas.microsoft.com/office/drawing/2014/main" val="2315752507"/>
                  </a:ext>
                </a:extLst>
              </a:tr>
            </a:tbl>
          </a:graphicData>
        </a:graphic>
      </p:graphicFrame>
      <p:sp>
        <p:nvSpPr>
          <p:cNvPr id="5" name="TextBox 4">
            <a:extLst>
              <a:ext uri="{FF2B5EF4-FFF2-40B4-BE49-F238E27FC236}">
                <a16:creationId xmlns:a16="http://schemas.microsoft.com/office/drawing/2014/main" id="{1FE8096F-CDCB-FEEC-505C-E71233D07EE6}"/>
              </a:ext>
            </a:extLst>
          </p:cNvPr>
          <p:cNvSpPr txBox="1"/>
          <p:nvPr/>
        </p:nvSpPr>
        <p:spPr>
          <a:xfrm>
            <a:off x="272005" y="5864536"/>
            <a:ext cx="8599990" cy="923330"/>
          </a:xfrm>
          <a:prstGeom prst="rect">
            <a:avLst/>
          </a:prstGeom>
          <a:noFill/>
        </p:spPr>
        <p:txBody>
          <a:bodyPr wrap="square" rtlCol="0">
            <a:spAutoFit/>
          </a:bodyPr>
          <a:lstStyle/>
          <a:p>
            <a:r>
              <a:rPr lang="en-IT" i="1" dirty="0"/>
              <a:t>We would like / need to collaborate with CERN IT department for Core Code and for the deployment of modern software tools. We would need people willing to push these developments forward and can follow PhD students (partly) working on these topics … </a:t>
            </a:r>
          </a:p>
        </p:txBody>
      </p:sp>
    </p:spTree>
    <p:extLst>
      <p:ext uri="{BB962C8B-B14F-4D97-AF65-F5344CB8AC3E}">
        <p14:creationId xmlns:p14="http://schemas.microsoft.com/office/powerpoint/2010/main" val="187128367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C98AE0-1548-BE06-25D6-F512EA600A4A}"/>
              </a:ext>
            </a:extLst>
          </p:cNvPr>
          <p:cNvSpPr>
            <a:spLocks noGrp="1"/>
          </p:cNvSpPr>
          <p:nvPr>
            <p:ph type="title"/>
          </p:nvPr>
        </p:nvSpPr>
        <p:spPr/>
        <p:txBody>
          <a:bodyPr/>
          <a:lstStyle/>
          <a:p>
            <a:r>
              <a:rPr lang="en-IT" b="1" dirty="0">
                <a:solidFill>
                  <a:schemeClr val="accent1"/>
                </a:solidFill>
              </a:rPr>
              <a:t>Tasks associated to WG4</a:t>
            </a:r>
          </a:p>
        </p:txBody>
      </p:sp>
      <p:sp>
        <p:nvSpPr>
          <p:cNvPr id="3" name="Content Placeholder 2">
            <a:extLst>
              <a:ext uri="{FF2B5EF4-FFF2-40B4-BE49-F238E27FC236}">
                <a16:creationId xmlns:a16="http://schemas.microsoft.com/office/drawing/2014/main" id="{B820851D-2966-F811-8ECD-10C45660C845}"/>
              </a:ext>
            </a:extLst>
          </p:cNvPr>
          <p:cNvSpPr>
            <a:spLocks noGrp="1"/>
          </p:cNvSpPr>
          <p:nvPr>
            <p:ph idx="1"/>
          </p:nvPr>
        </p:nvSpPr>
        <p:spPr/>
        <p:txBody>
          <a:bodyPr/>
          <a:lstStyle/>
          <a:p>
            <a:r>
              <a:rPr lang="en-IT" dirty="0"/>
              <a:t>Application specific Software Development (Part I) </a:t>
            </a:r>
          </a:p>
        </p:txBody>
      </p:sp>
      <p:graphicFrame>
        <p:nvGraphicFramePr>
          <p:cNvPr id="5" name="Table 4">
            <a:extLst>
              <a:ext uri="{FF2B5EF4-FFF2-40B4-BE49-F238E27FC236}">
                <a16:creationId xmlns:a16="http://schemas.microsoft.com/office/drawing/2014/main" id="{1ED8E78F-1264-98E8-6183-AAC455A89947}"/>
              </a:ext>
            </a:extLst>
          </p:cNvPr>
          <p:cNvGraphicFramePr>
            <a:graphicFrameLocks noGrp="1"/>
          </p:cNvGraphicFramePr>
          <p:nvPr>
            <p:extLst>
              <p:ext uri="{D42A27DB-BD31-4B8C-83A1-F6EECF244321}">
                <p14:modId xmlns:p14="http://schemas.microsoft.com/office/powerpoint/2010/main" val="2672237368"/>
              </p:ext>
            </p:extLst>
          </p:nvPr>
        </p:nvGraphicFramePr>
        <p:xfrm>
          <a:off x="332508" y="2407873"/>
          <a:ext cx="8478984" cy="3439160"/>
        </p:xfrm>
        <a:graphic>
          <a:graphicData uri="http://schemas.openxmlformats.org/drawingml/2006/table">
            <a:tbl>
              <a:tblPr firstRow="1" bandRow="1">
                <a:tableStyleId>{5C22544A-7EE6-4342-B048-85BDC9FD1C3A}</a:tableStyleId>
              </a:tblPr>
              <a:tblGrid>
                <a:gridCol w="1519441">
                  <a:extLst>
                    <a:ext uri="{9D8B030D-6E8A-4147-A177-3AD203B41FA5}">
                      <a16:colId xmlns:a16="http://schemas.microsoft.com/office/drawing/2014/main" val="126751308"/>
                    </a:ext>
                  </a:extLst>
                </a:gridCol>
                <a:gridCol w="694481">
                  <a:extLst>
                    <a:ext uri="{9D8B030D-6E8A-4147-A177-3AD203B41FA5}">
                      <a16:colId xmlns:a16="http://schemas.microsoft.com/office/drawing/2014/main" val="2912899112"/>
                    </a:ext>
                  </a:extLst>
                </a:gridCol>
                <a:gridCol w="4791919">
                  <a:extLst>
                    <a:ext uri="{9D8B030D-6E8A-4147-A177-3AD203B41FA5}">
                      <a16:colId xmlns:a16="http://schemas.microsoft.com/office/drawing/2014/main" val="3026850463"/>
                    </a:ext>
                  </a:extLst>
                </a:gridCol>
                <a:gridCol w="1473143">
                  <a:extLst>
                    <a:ext uri="{9D8B030D-6E8A-4147-A177-3AD203B41FA5}">
                      <a16:colId xmlns:a16="http://schemas.microsoft.com/office/drawing/2014/main" val="22568285"/>
                    </a:ext>
                  </a:extLst>
                </a:gridCol>
              </a:tblGrid>
              <a:tr h="370840">
                <a:tc>
                  <a:txBody>
                    <a:bodyPr/>
                    <a:lstStyle/>
                    <a:p>
                      <a:endParaRPr lang="en-IT" dirty="0"/>
                    </a:p>
                  </a:txBody>
                  <a:tcPr/>
                </a:tc>
                <a:tc>
                  <a:txBody>
                    <a:bodyPr/>
                    <a:lstStyle/>
                    <a:p>
                      <a:r>
                        <a:rPr lang="en-IT" dirty="0"/>
                        <a:t>Ref.</a:t>
                      </a:r>
                    </a:p>
                  </a:txBody>
                  <a:tcPr/>
                </a:tc>
                <a:tc>
                  <a:txBody>
                    <a:bodyPr/>
                    <a:lstStyle/>
                    <a:p>
                      <a:r>
                        <a:rPr lang="en-IT" dirty="0"/>
                        <a:t>Description</a:t>
                      </a:r>
                    </a:p>
                  </a:txBody>
                  <a:tcPr/>
                </a:tc>
                <a:tc>
                  <a:txBody>
                    <a:bodyPr/>
                    <a:lstStyle/>
                    <a:p>
                      <a:r>
                        <a:rPr lang="en-IT" dirty="0"/>
                        <a:t>Deliverable</a:t>
                      </a:r>
                    </a:p>
                  </a:txBody>
                  <a:tcPr/>
                </a:tc>
                <a:extLst>
                  <a:ext uri="{0D108BD9-81ED-4DB2-BD59-A6C34878D82A}">
                    <a16:rowId xmlns:a16="http://schemas.microsoft.com/office/drawing/2014/main" val="129731067"/>
                  </a:ext>
                </a:extLst>
              </a:tr>
              <a:tr h="370840">
                <a:tc rowSpan="4">
                  <a:txBody>
                    <a:bodyPr/>
                    <a:lstStyle/>
                    <a:p>
                      <a:r>
                        <a:rPr lang="en-IT" b="1" dirty="0">
                          <a:solidFill>
                            <a:srgbClr val="FF0000"/>
                          </a:solidFill>
                        </a:rPr>
                        <a:t>4.3.X </a:t>
                      </a:r>
                      <a:r>
                        <a:rPr lang="en-IT" sz="1600" b="1" dirty="0">
                          <a:solidFill>
                            <a:srgbClr val="FF0000"/>
                          </a:solidFill>
                        </a:rPr>
                        <a:t>Simulation of Large Avalanches / Space Charge Effects</a:t>
                      </a:r>
                    </a:p>
                  </a:txBody>
                  <a:tcPr anchor="ctr"/>
                </a:tc>
                <a:tc>
                  <a:txBody>
                    <a:bodyPr/>
                    <a:lstStyle/>
                    <a:p>
                      <a:r>
                        <a:rPr lang="en-IT" sz="1400" dirty="0"/>
                        <a:t>4.3.a.1</a:t>
                      </a:r>
                    </a:p>
                  </a:txBody>
                  <a:tcPr/>
                </a:tc>
                <a:tc>
                  <a:txBody>
                    <a:bodyPr/>
                    <a:lstStyle/>
                    <a:p>
                      <a:r>
                        <a:rPr lang="en-IT" i="1" dirty="0"/>
                        <a:t>Implementation of Space-Charge</a:t>
                      </a:r>
                    </a:p>
                  </a:txBody>
                  <a:tcPr/>
                </a:tc>
                <a:tc>
                  <a:txBody>
                    <a:bodyPr/>
                    <a:lstStyle/>
                    <a:p>
                      <a:r>
                        <a:rPr lang="en-IT" dirty="0"/>
                        <a:t>SW</a:t>
                      </a:r>
                    </a:p>
                  </a:txBody>
                  <a:tcPr/>
                </a:tc>
                <a:extLst>
                  <a:ext uri="{0D108BD9-81ED-4DB2-BD59-A6C34878D82A}">
                    <a16:rowId xmlns:a16="http://schemas.microsoft.com/office/drawing/2014/main" val="4056269445"/>
                  </a:ext>
                </a:extLst>
              </a:tr>
              <a:tr h="370840">
                <a:tc vMerge="1">
                  <a:txBody>
                    <a:bodyPr/>
                    <a:lstStyle/>
                    <a:p>
                      <a:endParaRPr lang="en-IT"/>
                    </a:p>
                  </a:txBody>
                  <a:tcPr/>
                </a:tc>
                <a:tc>
                  <a:txBody>
                    <a:bodyPr/>
                    <a:lstStyle/>
                    <a:p>
                      <a:r>
                        <a:rPr lang="en-IT" sz="1400" dirty="0"/>
                        <a:t>4.3.a.2</a:t>
                      </a:r>
                    </a:p>
                  </a:txBody>
                  <a:tcPr/>
                </a:tc>
                <a:tc>
                  <a:txBody>
                    <a:bodyPr/>
                    <a:lstStyle/>
                    <a:p>
                      <a:r>
                        <a:rPr lang="en-IT" i="1" dirty="0"/>
                        <a:t>Implementation of E-Field update </a:t>
                      </a:r>
                      <a:r>
                        <a:rPr lang="en-IT" sz="1600" i="1" dirty="0"/>
                        <a:t>(on the fly)</a:t>
                      </a:r>
                    </a:p>
                  </a:txBody>
                  <a:tcPr/>
                </a:tc>
                <a:tc>
                  <a:txBody>
                    <a:bodyPr/>
                    <a:lstStyle/>
                    <a:p>
                      <a:r>
                        <a:rPr lang="en-IT" dirty="0"/>
                        <a:t>SW</a:t>
                      </a:r>
                    </a:p>
                  </a:txBody>
                  <a:tcPr/>
                </a:tc>
                <a:extLst>
                  <a:ext uri="{0D108BD9-81ED-4DB2-BD59-A6C34878D82A}">
                    <a16:rowId xmlns:a16="http://schemas.microsoft.com/office/drawing/2014/main" val="3370074777"/>
                  </a:ext>
                </a:extLst>
              </a:tr>
              <a:tr h="370840">
                <a:tc vMerge="1">
                  <a:txBody>
                    <a:bodyPr/>
                    <a:lstStyle/>
                    <a:p>
                      <a:endParaRPr lang="en-IT"/>
                    </a:p>
                  </a:txBody>
                  <a:tcPr/>
                </a:tc>
                <a:tc>
                  <a:txBody>
                    <a:bodyPr/>
                    <a:lstStyle/>
                    <a:p>
                      <a:r>
                        <a:rPr lang="en-IT" sz="1400" dirty="0"/>
                        <a:t>4.3.a.3</a:t>
                      </a:r>
                    </a:p>
                  </a:txBody>
                  <a:tcPr/>
                </a:tc>
                <a:tc>
                  <a:txBody>
                    <a:bodyPr/>
                    <a:lstStyle/>
                    <a:p>
                      <a:r>
                        <a:rPr lang="en-IT" i="1" dirty="0"/>
                        <a:t>Clustering of particles for Large Avalanches</a:t>
                      </a:r>
                    </a:p>
                  </a:txBody>
                  <a:tcPr/>
                </a:tc>
                <a:tc>
                  <a:txBody>
                    <a:bodyPr/>
                    <a:lstStyle/>
                    <a:p>
                      <a:r>
                        <a:rPr lang="en-IT" dirty="0"/>
                        <a:t>SW</a:t>
                      </a:r>
                    </a:p>
                  </a:txBody>
                  <a:tcPr/>
                </a:tc>
                <a:extLst>
                  <a:ext uri="{0D108BD9-81ED-4DB2-BD59-A6C34878D82A}">
                    <a16:rowId xmlns:a16="http://schemas.microsoft.com/office/drawing/2014/main" val="1374373024"/>
                  </a:ext>
                </a:extLst>
              </a:tr>
              <a:tr h="370840">
                <a:tc vMerge="1">
                  <a:txBody>
                    <a:bodyPr/>
                    <a:lstStyle/>
                    <a:p>
                      <a:endParaRPr lang="en-IT" dirty="0"/>
                    </a:p>
                  </a:txBody>
                  <a:tcPr/>
                </a:tc>
                <a:tc>
                  <a:txBody>
                    <a:bodyPr/>
                    <a:lstStyle/>
                    <a:p>
                      <a:r>
                        <a:rPr lang="en-IT" sz="1400" dirty="0"/>
                        <a:t>4.3.b.1</a:t>
                      </a:r>
                    </a:p>
                  </a:txBody>
                  <a:tcPr/>
                </a:tc>
                <a:tc>
                  <a:txBody>
                    <a:bodyPr/>
                    <a:lstStyle/>
                    <a:p>
                      <a:r>
                        <a:rPr lang="en-IT" i="1" dirty="0"/>
                        <a:t>Simulate Discharges using code 4.3.a</a:t>
                      </a:r>
                    </a:p>
                  </a:txBody>
                  <a:tcPr/>
                </a:tc>
                <a:tc>
                  <a:txBody>
                    <a:bodyPr/>
                    <a:lstStyle/>
                    <a:p>
                      <a:r>
                        <a:rPr lang="en-IT" dirty="0"/>
                        <a:t>SW</a:t>
                      </a:r>
                    </a:p>
                  </a:txBody>
                  <a:tcPr/>
                </a:tc>
                <a:extLst>
                  <a:ext uri="{0D108BD9-81ED-4DB2-BD59-A6C34878D82A}">
                    <a16:rowId xmlns:a16="http://schemas.microsoft.com/office/drawing/2014/main" val="3024468283"/>
                  </a:ext>
                </a:extLst>
              </a:tr>
              <a:tr h="370840">
                <a:tc rowSpan="4">
                  <a:txBody>
                    <a:bodyPr/>
                    <a:lstStyle/>
                    <a:p>
                      <a:r>
                        <a:rPr lang="en-IT" b="1" dirty="0">
                          <a:solidFill>
                            <a:schemeClr val="accent1"/>
                          </a:solidFill>
                        </a:rPr>
                        <a:t>4.4.X Simulation of Resistive GDs</a:t>
                      </a:r>
                    </a:p>
                  </a:txBody>
                  <a:tcPr anchor="ctr"/>
                </a:tc>
                <a:tc>
                  <a:txBody>
                    <a:bodyPr/>
                    <a:lstStyle/>
                    <a:p>
                      <a:r>
                        <a:rPr lang="en-IT" sz="1400" dirty="0"/>
                        <a:t>4.4.a.1</a:t>
                      </a:r>
                    </a:p>
                  </a:txBody>
                  <a:tcPr/>
                </a:tc>
                <a:tc>
                  <a:txBody>
                    <a:bodyPr/>
                    <a:lstStyle/>
                    <a:p>
                      <a:r>
                        <a:rPr lang="en-IT" i="1" dirty="0"/>
                        <a:t>Signals: Time-dependent weighting fields </a:t>
                      </a:r>
                      <a:r>
                        <a:rPr lang="en-IT" sz="1400" i="1" dirty="0"/>
                        <a:t>(neBEM)</a:t>
                      </a:r>
                    </a:p>
                  </a:txBody>
                  <a:tcPr/>
                </a:tc>
                <a:tc>
                  <a:txBody>
                    <a:bodyPr/>
                    <a:lstStyle/>
                    <a:p>
                      <a:r>
                        <a:rPr lang="en-IT" dirty="0"/>
                        <a:t>SW</a:t>
                      </a:r>
                    </a:p>
                  </a:txBody>
                  <a:tcPr/>
                </a:tc>
                <a:extLst>
                  <a:ext uri="{0D108BD9-81ED-4DB2-BD59-A6C34878D82A}">
                    <a16:rowId xmlns:a16="http://schemas.microsoft.com/office/drawing/2014/main" val="2811568293"/>
                  </a:ext>
                </a:extLst>
              </a:tr>
              <a:tr h="370840">
                <a:tc vMerge="1">
                  <a:txBody>
                    <a:bodyPr/>
                    <a:lstStyle/>
                    <a:p>
                      <a:endParaRPr lang="en-IT"/>
                    </a:p>
                  </a:txBody>
                  <a:tcPr/>
                </a:tc>
                <a:tc>
                  <a:txBody>
                    <a:bodyPr/>
                    <a:lstStyle/>
                    <a:p>
                      <a:r>
                        <a:rPr lang="en-IT" sz="1400" dirty="0"/>
                        <a:t>4.4.b.1</a:t>
                      </a:r>
                    </a:p>
                  </a:txBody>
                  <a:tcPr/>
                </a:tc>
                <a:tc>
                  <a:txBody>
                    <a:bodyPr/>
                    <a:lstStyle/>
                    <a:p>
                      <a:r>
                        <a:rPr lang="en-IT" i="1" dirty="0"/>
                        <a:t>Rate-Capability simulation (Equiv. Network)</a:t>
                      </a:r>
                    </a:p>
                  </a:txBody>
                  <a:tcPr/>
                </a:tc>
                <a:tc>
                  <a:txBody>
                    <a:bodyPr/>
                    <a:lstStyle/>
                    <a:p>
                      <a:r>
                        <a:rPr lang="en-IT" dirty="0"/>
                        <a:t>SW</a:t>
                      </a:r>
                    </a:p>
                  </a:txBody>
                  <a:tcPr/>
                </a:tc>
                <a:extLst>
                  <a:ext uri="{0D108BD9-81ED-4DB2-BD59-A6C34878D82A}">
                    <a16:rowId xmlns:a16="http://schemas.microsoft.com/office/drawing/2014/main" val="2025852673"/>
                  </a:ext>
                </a:extLst>
              </a:tr>
              <a:tr h="370840">
                <a:tc vMerge="1">
                  <a:txBody>
                    <a:bodyPr/>
                    <a:lstStyle/>
                    <a:p>
                      <a:endParaRPr lang="en-IT"/>
                    </a:p>
                  </a:txBody>
                  <a:tcPr/>
                </a:tc>
                <a:tc>
                  <a:txBody>
                    <a:bodyPr/>
                    <a:lstStyle/>
                    <a:p>
                      <a:r>
                        <a:rPr lang="en-IT" sz="1400" dirty="0"/>
                        <a:t>4.4.b.2</a:t>
                      </a:r>
                    </a:p>
                  </a:txBody>
                  <a:tcPr/>
                </a:tc>
                <a:tc>
                  <a:txBody>
                    <a:bodyPr/>
                    <a:lstStyle/>
                    <a:p>
                      <a:r>
                        <a:rPr lang="en-IT" i="1" dirty="0"/>
                        <a:t>Framework for large-size detectors (cells)</a:t>
                      </a:r>
                    </a:p>
                  </a:txBody>
                  <a:tcPr/>
                </a:tc>
                <a:tc>
                  <a:txBody>
                    <a:bodyPr/>
                    <a:lstStyle/>
                    <a:p>
                      <a:r>
                        <a:rPr lang="en-IT" dirty="0"/>
                        <a:t>SW</a:t>
                      </a:r>
                    </a:p>
                  </a:txBody>
                  <a:tcPr/>
                </a:tc>
                <a:extLst>
                  <a:ext uri="{0D108BD9-81ED-4DB2-BD59-A6C34878D82A}">
                    <a16:rowId xmlns:a16="http://schemas.microsoft.com/office/drawing/2014/main" val="652914671"/>
                  </a:ext>
                </a:extLst>
              </a:tr>
              <a:tr h="370840">
                <a:tc vMerge="1">
                  <a:txBody>
                    <a:bodyPr/>
                    <a:lstStyle/>
                    <a:p>
                      <a:endParaRPr lang="en-IT" dirty="0"/>
                    </a:p>
                  </a:txBody>
                  <a:tcPr/>
                </a:tc>
                <a:tc>
                  <a:txBody>
                    <a:bodyPr/>
                    <a:lstStyle/>
                    <a:p>
                      <a:r>
                        <a:rPr lang="en-IT" sz="1400" dirty="0"/>
                        <a:t>4.4.c.1</a:t>
                      </a:r>
                    </a:p>
                  </a:txBody>
                  <a:tcPr/>
                </a:tc>
                <a:tc>
                  <a:txBody>
                    <a:bodyPr/>
                    <a:lstStyle/>
                    <a:p>
                      <a:r>
                        <a:rPr lang="en-IT" i="1" dirty="0"/>
                        <a:t>Model / Sim Dark Count Rate and Ageing</a:t>
                      </a:r>
                    </a:p>
                  </a:txBody>
                  <a:tcPr/>
                </a:tc>
                <a:tc>
                  <a:txBody>
                    <a:bodyPr/>
                    <a:lstStyle/>
                    <a:p>
                      <a:r>
                        <a:rPr lang="en-IT" dirty="0"/>
                        <a:t>SW</a:t>
                      </a:r>
                    </a:p>
                  </a:txBody>
                  <a:tcPr/>
                </a:tc>
                <a:extLst>
                  <a:ext uri="{0D108BD9-81ED-4DB2-BD59-A6C34878D82A}">
                    <a16:rowId xmlns:a16="http://schemas.microsoft.com/office/drawing/2014/main" val="2315752507"/>
                  </a:ext>
                </a:extLst>
              </a:tr>
            </a:tbl>
          </a:graphicData>
        </a:graphic>
      </p:graphicFrame>
      <p:sp>
        <p:nvSpPr>
          <p:cNvPr id="7" name="TextBox 6">
            <a:extLst>
              <a:ext uri="{FF2B5EF4-FFF2-40B4-BE49-F238E27FC236}">
                <a16:creationId xmlns:a16="http://schemas.microsoft.com/office/drawing/2014/main" id="{B8FBB2E3-C7EB-FA09-D2A7-F4D4866B4D53}"/>
              </a:ext>
            </a:extLst>
          </p:cNvPr>
          <p:cNvSpPr txBox="1"/>
          <p:nvPr/>
        </p:nvSpPr>
        <p:spPr>
          <a:xfrm>
            <a:off x="332508" y="5914501"/>
            <a:ext cx="8811492" cy="923330"/>
          </a:xfrm>
          <a:prstGeom prst="rect">
            <a:avLst/>
          </a:prstGeom>
          <a:noFill/>
        </p:spPr>
        <p:txBody>
          <a:bodyPr wrap="square" rtlCol="0">
            <a:spAutoFit/>
          </a:bodyPr>
          <a:lstStyle/>
          <a:p>
            <a:r>
              <a:rPr lang="en-IT" i="1" dirty="0"/>
              <a:t>Very important Software development required and once in place several (most) applications will benefit. Community will be allowed to simulate / compare / study effects that could not be studied before … Still funding &amp; manpower should be driven inside App WPs</a:t>
            </a:r>
            <a:endParaRPr lang="en-IT" dirty="0"/>
          </a:p>
        </p:txBody>
      </p:sp>
    </p:spTree>
    <p:extLst>
      <p:ext uri="{BB962C8B-B14F-4D97-AF65-F5344CB8AC3E}">
        <p14:creationId xmlns:p14="http://schemas.microsoft.com/office/powerpoint/2010/main" val="388681486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C98AE0-1548-BE06-25D6-F512EA600A4A}"/>
              </a:ext>
            </a:extLst>
          </p:cNvPr>
          <p:cNvSpPr>
            <a:spLocks noGrp="1"/>
          </p:cNvSpPr>
          <p:nvPr>
            <p:ph type="title"/>
          </p:nvPr>
        </p:nvSpPr>
        <p:spPr/>
        <p:txBody>
          <a:bodyPr/>
          <a:lstStyle/>
          <a:p>
            <a:r>
              <a:rPr lang="en-IT" b="1" dirty="0">
                <a:solidFill>
                  <a:schemeClr val="accent1"/>
                </a:solidFill>
              </a:rPr>
              <a:t>Tasks associated to WG4</a:t>
            </a:r>
          </a:p>
        </p:txBody>
      </p:sp>
      <p:sp>
        <p:nvSpPr>
          <p:cNvPr id="3" name="Content Placeholder 2">
            <a:extLst>
              <a:ext uri="{FF2B5EF4-FFF2-40B4-BE49-F238E27FC236}">
                <a16:creationId xmlns:a16="http://schemas.microsoft.com/office/drawing/2014/main" id="{B820851D-2966-F811-8ECD-10C45660C845}"/>
              </a:ext>
            </a:extLst>
          </p:cNvPr>
          <p:cNvSpPr>
            <a:spLocks noGrp="1"/>
          </p:cNvSpPr>
          <p:nvPr>
            <p:ph idx="1"/>
          </p:nvPr>
        </p:nvSpPr>
        <p:spPr/>
        <p:txBody>
          <a:bodyPr/>
          <a:lstStyle/>
          <a:p>
            <a:r>
              <a:rPr lang="en-IT" dirty="0"/>
              <a:t>Application specific Software Development (Part II) </a:t>
            </a:r>
          </a:p>
        </p:txBody>
      </p:sp>
      <mc:AlternateContent xmlns:mc="http://schemas.openxmlformats.org/markup-compatibility/2006">
        <mc:Choice xmlns:a14="http://schemas.microsoft.com/office/drawing/2010/main" Requires="a14">
          <p:graphicFrame>
            <p:nvGraphicFramePr>
              <p:cNvPr id="5" name="Table 4">
                <a:extLst>
                  <a:ext uri="{FF2B5EF4-FFF2-40B4-BE49-F238E27FC236}">
                    <a16:creationId xmlns:a16="http://schemas.microsoft.com/office/drawing/2014/main" id="{1ED8E78F-1264-98E8-6183-AAC455A89947}"/>
                  </a:ext>
                </a:extLst>
              </p:cNvPr>
              <p:cNvGraphicFramePr>
                <a:graphicFrameLocks noGrp="1"/>
              </p:cNvGraphicFramePr>
              <p:nvPr>
                <p:extLst>
                  <p:ext uri="{D42A27DB-BD31-4B8C-83A1-F6EECF244321}">
                    <p14:modId xmlns:p14="http://schemas.microsoft.com/office/powerpoint/2010/main" val="288174167"/>
                  </p:ext>
                </p:extLst>
              </p:nvPr>
            </p:nvGraphicFramePr>
            <p:xfrm>
              <a:off x="332508" y="2499043"/>
              <a:ext cx="8478984" cy="2966720"/>
            </p:xfrm>
            <a:graphic>
              <a:graphicData uri="http://schemas.openxmlformats.org/drawingml/2006/table">
                <a:tbl>
                  <a:tblPr firstRow="1" bandRow="1">
                    <a:tableStyleId>{5C22544A-7EE6-4342-B048-85BDC9FD1C3A}</a:tableStyleId>
                  </a:tblPr>
                  <a:tblGrid>
                    <a:gridCol w="1612039">
                      <a:extLst>
                        <a:ext uri="{9D8B030D-6E8A-4147-A177-3AD203B41FA5}">
                          <a16:colId xmlns:a16="http://schemas.microsoft.com/office/drawing/2014/main" val="126751308"/>
                        </a:ext>
                      </a:extLst>
                    </a:gridCol>
                    <a:gridCol w="682906">
                      <a:extLst>
                        <a:ext uri="{9D8B030D-6E8A-4147-A177-3AD203B41FA5}">
                          <a16:colId xmlns:a16="http://schemas.microsoft.com/office/drawing/2014/main" val="2912899112"/>
                        </a:ext>
                      </a:extLst>
                    </a:gridCol>
                    <a:gridCol w="4710896">
                      <a:extLst>
                        <a:ext uri="{9D8B030D-6E8A-4147-A177-3AD203B41FA5}">
                          <a16:colId xmlns:a16="http://schemas.microsoft.com/office/drawing/2014/main" val="3026850463"/>
                        </a:ext>
                      </a:extLst>
                    </a:gridCol>
                    <a:gridCol w="1473143">
                      <a:extLst>
                        <a:ext uri="{9D8B030D-6E8A-4147-A177-3AD203B41FA5}">
                          <a16:colId xmlns:a16="http://schemas.microsoft.com/office/drawing/2014/main" val="22568285"/>
                        </a:ext>
                      </a:extLst>
                    </a:gridCol>
                  </a:tblGrid>
                  <a:tr h="370840">
                    <a:tc>
                      <a:txBody>
                        <a:bodyPr/>
                        <a:lstStyle/>
                        <a:p>
                          <a:endParaRPr lang="en-IT" dirty="0"/>
                        </a:p>
                      </a:txBody>
                      <a:tcPr/>
                    </a:tc>
                    <a:tc>
                      <a:txBody>
                        <a:bodyPr/>
                        <a:lstStyle/>
                        <a:p>
                          <a:r>
                            <a:rPr lang="en-IT" dirty="0"/>
                            <a:t>Ref.</a:t>
                          </a:r>
                        </a:p>
                      </a:txBody>
                      <a:tcPr/>
                    </a:tc>
                    <a:tc>
                      <a:txBody>
                        <a:bodyPr/>
                        <a:lstStyle/>
                        <a:p>
                          <a:r>
                            <a:rPr lang="en-IT" dirty="0"/>
                            <a:t>Description</a:t>
                          </a:r>
                        </a:p>
                      </a:txBody>
                      <a:tcPr/>
                    </a:tc>
                    <a:tc>
                      <a:txBody>
                        <a:bodyPr/>
                        <a:lstStyle/>
                        <a:p>
                          <a:r>
                            <a:rPr lang="en-IT" dirty="0"/>
                            <a:t>Deliverable</a:t>
                          </a:r>
                        </a:p>
                      </a:txBody>
                      <a:tcPr/>
                    </a:tc>
                    <a:extLst>
                      <a:ext uri="{0D108BD9-81ED-4DB2-BD59-A6C34878D82A}">
                        <a16:rowId xmlns:a16="http://schemas.microsoft.com/office/drawing/2014/main" val="129731067"/>
                      </a:ext>
                    </a:extLst>
                  </a:tr>
                  <a:tr h="370840">
                    <a:tc>
                      <a:txBody>
                        <a:bodyPr/>
                        <a:lstStyle/>
                        <a:p>
                          <a:r>
                            <a:rPr lang="en-IT" b="1" dirty="0">
                              <a:solidFill>
                                <a:schemeClr val="accent1"/>
                              </a:solidFill>
                            </a:rPr>
                            <a:t>4.5.1 </a:t>
                          </a:r>
                          <a:r>
                            <a:rPr lang="en-IT" sz="1800" b="1" dirty="0">
                              <a:solidFill>
                                <a:schemeClr val="accent1"/>
                              </a:solidFill>
                            </a:rPr>
                            <a:t>Large Vol</a:t>
                          </a:r>
                        </a:p>
                      </a:txBody>
                      <a:tcPr anchor="ctr"/>
                    </a:tc>
                    <a:tc>
                      <a:txBody>
                        <a:bodyPr/>
                        <a:lstStyle/>
                        <a:p>
                          <a:r>
                            <a:rPr lang="en-IT" sz="1400" dirty="0"/>
                            <a:t>4.5.1</a:t>
                          </a:r>
                        </a:p>
                      </a:txBody>
                      <a:tcPr/>
                    </a:tc>
                    <a:tc>
                      <a:txBody>
                        <a:bodyPr/>
                        <a:lstStyle/>
                        <a:p>
                          <a:r>
                            <a:rPr lang="en-IT" i="1" dirty="0"/>
                            <a:t>Simulation of Large Gas Volumes </a:t>
                          </a:r>
                          <a:r>
                            <a:rPr lang="en-IT" sz="1400" i="1" dirty="0"/>
                            <a:t>(Distortions – TPC)</a:t>
                          </a:r>
                        </a:p>
                      </a:txBody>
                      <a:tcPr/>
                    </a:tc>
                    <a:tc>
                      <a:txBody>
                        <a:bodyPr/>
                        <a:lstStyle/>
                        <a:p>
                          <a:r>
                            <a:rPr lang="en-IT" dirty="0"/>
                            <a:t>SW</a:t>
                          </a:r>
                        </a:p>
                      </a:txBody>
                      <a:tcPr/>
                    </a:tc>
                    <a:extLst>
                      <a:ext uri="{0D108BD9-81ED-4DB2-BD59-A6C34878D82A}">
                        <a16:rowId xmlns:a16="http://schemas.microsoft.com/office/drawing/2014/main" val="4056269445"/>
                      </a:ext>
                    </a:extLst>
                  </a:tr>
                  <a:tr h="370840">
                    <a:tc>
                      <a:txBody>
                        <a:bodyPr/>
                        <a:lstStyle/>
                        <a:p>
                          <a:r>
                            <a:rPr lang="en-IT" b="1" dirty="0">
                              <a:solidFill>
                                <a:schemeClr val="accent1"/>
                              </a:solidFill>
                            </a:rPr>
                            <a:t>4.6.1 Eco-Gas</a:t>
                          </a:r>
                        </a:p>
                      </a:txBody>
                      <a:tcPr anchor="ctr"/>
                    </a:tc>
                    <a:tc>
                      <a:txBody>
                        <a:bodyPr/>
                        <a:lstStyle/>
                        <a:p>
                          <a:r>
                            <a:rPr lang="en-IT" sz="1400" dirty="0"/>
                            <a:t>4.6.1</a:t>
                          </a:r>
                        </a:p>
                      </a:txBody>
                      <a:tcPr/>
                    </a:tc>
                    <a:tc>
                      <a:txBody>
                        <a:bodyPr/>
                        <a:lstStyle/>
                        <a:p>
                          <a:r>
                            <a:rPr lang="en-IT" sz="1800" i="1" dirty="0"/>
                            <a:t>Modelling and Simulation of Eco-Gases </a:t>
                          </a:r>
                          <a:r>
                            <a:rPr lang="en-IT" sz="1400" i="1" dirty="0"/>
                            <a:t>(X-sections)</a:t>
                          </a:r>
                        </a:p>
                      </a:txBody>
                      <a:tcPr/>
                    </a:tc>
                    <a:tc>
                      <a:txBody>
                        <a:bodyPr/>
                        <a:lstStyle/>
                        <a:p>
                          <a:r>
                            <a:rPr lang="en-IT" dirty="0"/>
                            <a:t>SW</a:t>
                          </a:r>
                        </a:p>
                      </a:txBody>
                      <a:tcPr/>
                    </a:tc>
                    <a:extLst>
                      <a:ext uri="{0D108BD9-81ED-4DB2-BD59-A6C34878D82A}">
                        <a16:rowId xmlns:a16="http://schemas.microsoft.com/office/drawing/2014/main" val="2811568293"/>
                      </a:ext>
                    </a:extLst>
                  </a:tr>
                  <a:tr h="370840">
                    <a:tc>
                      <a:txBody>
                        <a:bodyPr/>
                        <a:lstStyle/>
                        <a:p>
                          <a:r>
                            <a:rPr lang="en-IT" b="1" dirty="0">
                              <a:solidFill>
                                <a:schemeClr val="accent1"/>
                              </a:solidFill>
                            </a:rPr>
                            <a:t>4.7.1 Penning</a:t>
                          </a:r>
                        </a:p>
                      </a:txBody>
                      <a:tcPr anchor="ctr"/>
                    </a:tc>
                    <a:tc>
                      <a:txBody>
                        <a:bodyPr/>
                        <a:lstStyle/>
                        <a:p>
                          <a:r>
                            <a:rPr lang="en-IT" sz="1400" dirty="0"/>
                            <a:t>4.7.1</a:t>
                          </a:r>
                        </a:p>
                      </a:txBody>
                      <a:tcPr/>
                    </a:tc>
                    <a:tc>
                      <a:txBody>
                        <a:bodyPr/>
                        <a:lstStyle/>
                        <a:p>
                          <a:r>
                            <a:rPr lang="en-IT" sz="1800" i="1" dirty="0"/>
                            <a:t>Meas &amp; Extraction of Penning coef </a:t>
                          </a:r>
                          <a:r>
                            <a:rPr lang="en-IT" sz="1400" i="1" dirty="0"/>
                            <a:t>Ternary Mixtures)</a:t>
                          </a:r>
                        </a:p>
                      </a:txBody>
                      <a:tcPr/>
                    </a:tc>
                    <a:tc>
                      <a:txBody>
                        <a:bodyPr/>
                        <a:lstStyle/>
                        <a:p>
                          <a:r>
                            <a:rPr lang="en-IT" dirty="0"/>
                            <a:t>SW</a:t>
                          </a:r>
                        </a:p>
                      </a:txBody>
                      <a:tcPr/>
                    </a:tc>
                    <a:extLst>
                      <a:ext uri="{0D108BD9-81ED-4DB2-BD59-A6C34878D82A}">
                        <a16:rowId xmlns:a16="http://schemas.microsoft.com/office/drawing/2014/main" val="316892449"/>
                      </a:ext>
                    </a:extLst>
                  </a:tr>
                  <a:tr h="370840">
                    <a:tc>
                      <a:txBody>
                        <a:bodyPr/>
                        <a:lstStyle/>
                        <a:p>
                          <a:r>
                            <a:rPr lang="en-IT" b="1" dirty="0">
                              <a:solidFill>
                                <a:schemeClr val="accent1"/>
                              </a:solidFill>
                            </a:rPr>
                            <a:t>4.8.1 Fast-Sim</a:t>
                          </a:r>
                        </a:p>
                      </a:txBody>
                      <a:tcPr anchor="ctr"/>
                    </a:tc>
                    <a:tc>
                      <a:txBody>
                        <a:bodyPr/>
                        <a:lstStyle/>
                        <a:p>
                          <a:r>
                            <a:rPr lang="en-IT" sz="1400" dirty="0"/>
                            <a:t>4.8.1</a:t>
                          </a:r>
                        </a:p>
                      </a:txBody>
                      <a:tcPr/>
                    </a:tc>
                    <a:tc>
                      <a:txBody>
                        <a:bodyPr/>
                        <a:lstStyle/>
                        <a:p>
                          <a:r>
                            <a:rPr lang="en-IT" sz="1800" i="1" dirty="0"/>
                            <a:t>Parametrized Fast Simulation</a:t>
                          </a:r>
                        </a:p>
                      </a:txBody>
                      <a:tcPr/>
                    </a:tc>
                    <a:tc>
                      <a:txBody>
                        <a:bodyPr/>
                        <a:lstStyle/>
                        <a:p>
                          <a:r>
                            <a:rPr lang="en-IT" dirty="0"/>
                            <a:t>SW</a:t>
                          </a:r>
                        </a:p>
                      </a:txBody>
                      <a:tcPr/>
                    </a:tc>
                    <a:extLst>
                      <a:ext uri="{0D108BD9-81ED-4DB2-BD59-A6C34878D82A}">
                        <a16:rowId xmlns:a16="http://schemas.microsoft.com/office/drawing/2014/main" val="1650757590"/>
                      </a:ext>
                    </a:extLst>
                  </a:tr>
                  <a:tr h="370840">
                    <a:tc>
                      <a:txBody>
                        <a:bodyPr/>
                        <a:lstStyle/>
                        <a:p>
                          <a:r>
                            <a:rPr lang="en-IT" b="1" dirty="0">
                              <a:solidFill>
                                <a:schemeClr val="accent1"/>
                              </a:solidFill>
                            </a:rPr>
                            <a:t>4.9.1 Luminesc</a:t>
                          </a:r>
                        </a:p>
                      </a:txBody>
                      <a:tcPr anchor="ctr"/>
                    </a:tc>
                    <a:tc>
                      <a:txBody>
                        <a:bodyPr/>
                        <a:lstStyle/>
                        <a:p>
                          <a:r>
                            <a:rPr lang="en-IT" sz="1400" dirty="0"/>
                            <a:t>4.9.1</a:t>
                          </a:r>
                        </a:p>
                      </a:txBody>
                      <a:tcPr/>
                    </a:tc>
                    <a:tc>
                      <a:txBody>
                        <a:bodyPr/>
                        <a:lstStyle/>
                        <a:p>
                          <a14:m>
                            <m:oMath xmlns:m="http://schemas.openxmlformats.org/officeDocument/2006/math">
                              <m:r>
                                <a:rPr lang="en-IT" sz="1800" i="1" smtClean="0">
                                  <a:latin typeface="Cambria Math" panose="02040503050406030204" pitchFamily="18" charset="0"/>
                                  <a:ea typeface="Cambria Math" panose="02040503050406030204" pitchFamily="18" charset="0"/>
                                </a:rPr>
                                <m:t>𝛾</m:t>
                              </m:r>
                            </m:oMath>
                          </a14:m>
                          <a:r>
                            <a:rPr lang="en-IT" sz="1800" i="1" dirty="0"/>
                            <a:t>-x-section &amp;</a:t>
                          </a:r>
                          <a:r>
                            <a:rPr lang="en-IT" sz="1800" i="1" baseline="0" dirty="0"/>
                            <a:t> Simulation of Electroluminescence</a:t>
                          </a:r>
                          <a:endParaRPr lang="en-IT" sz="1800" i="1" dirty="0"/>
                        </a:p>
                      </a:txBody>
                      <a:tcPr/>
                    </a:tc>
                    <a:tc>
                      <a:txBody>
                        <a:bodyPr/>
                        <a:lstStyle/>
                        <a:p>
                          <a:r>
                            <a:rPr lang="en-IT" dirty="0"/>
                            <a:t>SW</a:t>
                          </a:r>
                        </a:p>
                      </a:txBody>
                      <a:tcPr/>
                    </a:tc>
                    <a:extLst>
                      <a:ext uri="{0D108BD9-81ED-4DB2-BD59-A6C34878D82A}">
                        <a16:rowId xmlns:a16="http://schemas.microsoft.com/office/drawing/2014/main" val="1754535286"/>
                      </a:ext>
                    </a:extLst>
                  </a:tr>
                  <a:tr h="370840">
                    <a:tc>
                      <a:txBody>
                        <a:bodyPr/>
                        <a:lstStyle/>
                        <a:p>
                          <a:r>
                            <a:rPr lang="en-IT" b="1" dirty="0">
                              <a:solidFill>
                                <a:schemeClr val="accent1"/>
                              </a:solidFill>
                            </a:rPr>
                            <a:t>4.10.1 Neg Ion</a:t>
                          </a:r>
                        </a:p>
                      </a:txBody>
                      <a:tcPr anchor="ctr"/>
                    </a:tc>
                    <a:tc>
                      <a:txBody>
                        <a:bodyPr/>
                        <a:lstStyle/>
                        <a:p>
                          <a:r>
                            <a:rPr lang="en-IT" sz="1400" dirty="0"/>
                            <a:t>4.10.1</a:t>
                          </a:r>
                        </a:p>
                      </a:txBody>
                      <a:tcPr/>
                    </a:tc>
                    <a:tc>
                      <a:txBody>
                        <a:bodyPr/>
                        <a:lstStyle/>
                        <a:p>
                          <a:r>
                            <a:rPr lang="en-IT" sz="1800" i="1" dirty="0"/>
                            <a:t>Simulation of Negative Ions (Drift – Detachment)</a:t>
                          </a:r>
                        </a:p>
                      </a:txBody>
                      <a:tcPr/>
                    </a:tc>
                    <a:tc>
                      <a:txBody>
                        <a:bodyPr/>
                        <a:lstStyle/>
                        <a:p>
                          <a:r>
                            <a:rPr lang="en-IT" dirty="0"/>
                            <a:t>SW</a:t>
                          </a:r>
                        </a:p>
                      </a:txBody>
                      <a:tcPr/>
                    </a:tc>
                    <a:extLst>
                      <a:ext uri="{0D108BD9-81ED-4DB2-BD59-A6C34878D82A}">
                        <a16:rowId xmlns:a16="http://schemas.microsoft.com/office/drawing/2014/main" val="360331853"/>
                      </a:ext>
                    </a:extLst>
                  </a:tr>
                  <a:tr h="370840">
                    <a:tc>
                      <a:txBody>
                        <a:bodyPr/>
                        <a:lstStyle/>
                        <a:p>
                          <a:r>
                            <a:rPr lang="en-IT" b="1" dirty="0">
                              <a:solidFill>
                                <a:schemeClr val="accent1"/>
                              </a:solidFill>
                            </a:rPr>
                            <a:t>4.11.1 Quench</a:t>
                          </a:r>
                        </a:p>
                      </a:txBody>
                      <a:tcPr anchor="ctr"/>
                    </a:tc>
                    <a:tc>
                      <a:txBody>
                        <a:bodyPr/>
                        <a:lstStyle/>
                        <a:p>
                          <a:r>
                            <a:rPr lang="en-IT" sz="1400" dirty="0"/>
                            <a:t>4.11.1</a:t>
                          </a:r>
                        </a:p>
                      </a:txBody>
                      <a:tcPr/>
                    </a:tc>
                    <a:tc>
                      <a:txBody>
                        <a:bodyPr/>
                        <a:lstStyle/>
                        <a:p>
                          <a:r>
                            <a:rPr lang="en-IT" sz="1800" i="1" dirty="0"/>
                            <a:t>Simulation Ionization Quenching Factors Nuclei</a:t>
                          </a:r>
                        </a:p>
                      </a:txBody>
                      <a:tcPr/>
                    </a:tc>
                    <a:tc>
                      <a:txBody>
                        <a:bodyPr/>
                        <a:lstStyle/>
                        <a:p>
                          <a:r>
                            <a:rPr lang="en-IT" dirty="0"/>
                            <a:t>SW</a:t>
                          </a:r>
                        </a:p>
                      </a:txBody>
                      <a:tcPr/>
                    </a:tc>
                    <a:extLst>
                      <a:ext uri="{0D108BD9-81ED-4DB2-BD59-A6C34878D82A}">
                        <a16:rowId xmlns:a16="http://schemas.microsoft.com/office/drawing/2014/main" val="4269127756"/>
                      </a:ext>
                    </a:extLst>
                  </a:tr>
                </a:tbl>
              </a:graphicData>
            </a:graphic>
          </p:graphicFrame>
        </mc:Choice>
        <mc:Fallback>
          <p:graphicFrame>
            <p:nvGraphicFramePr>
              <p:cNvPr id="5" name="Table 4">
                <a:extLst>
                  <a:ext uri="{FF2B5EF4-FFF2-40B4-BE49-F238E27FC236}">
                    <a16:creationId xmlns:a16="http://schemas.microsoft.com/office/drawing/2014/main" id="{1ED8E78F-1264-98E8-6183-AAC455A89947}"/>
                  </a:ext>
                </a:extLst>
              </p:cNvPr>
              <p:cNvGraphicFramePr>
                <a:graphicFrameLocks noGrp="1"/>
              </p:cNvGraphicFramePr>
              <p:nvPr>
                <p:extLst>
                  <p:ext uri="{D42A27DB-BD31-4B8C-83A1-F6EECF244321}">
                    <p14:modId xmlns:p14="http://schemas.microsoft.com/office/powerpoint/2010/main" val="288174167"/>
                  </p:ext>
                </p:extLst>
              </p:nvPr>
            </p:nvGraphicFramePr>
            <p:xfrm>
              <a:off x="332508" y="2499043"/>
              <a:ext cx="8478984" cy="2966720"/>
            </p:xfrm>
            <a:graphic>
              <a:graphicData uri="http://schemas.openxmlformats.org/drawingml/2006/table">
                <a:tbl>
                  <a:tblPr firstRow="1" bandRow="1">
                    <a:tableStyleId>{5C22544A-7EE6-4342-B048-85BDC9FD1C3A}</a:tableStyleId>
                  </a:tblPr>
                  <a:tblGrid>
                    <a:gridCol w="1612039">
                      <a:extLst>
                        <a:ext uri="{9D8B030D-6E8A-4147-A177-3AD203B41FA5}">
                          <a16:colId xmlns:a16="http://schemas.microsoft.com/office/drawing/2014/main" val="126751308"/>
                        </a:ext>
                      </a:extLst>
                    </a:gridCol>
                    <a:gridCol w="682906">
                      <a:extLst>
                        <a:ext uri="{9D8B030D-6E8A-4147-A177-3AD203B41FA5}">
                          <a16:colId xmlns:a16="http://schemas.microsoft.com/office/drawing/2014/main" val="2912899112"/>
                        </a:ext>
                      </a:extLst>
                    </a:gridCol>
                    <a:gridCol w="4710896">
                      <a:extLst>
                        <a:ext uri="{9D8B030D-6E8A-4147-A177-3AD203B41FA5}">
                          <a16:colId xmlns:a16="http://schemas.microsoft.com/office/drawing/2014/main" val="3026850463"/>
                        </a:ext>
                      </a:extLst>
                    </a:gridCol>
                    <a:gridCol w="1473143">
                      <a:extLst>
                        <a:ext uri="{9D8B030D-6E8A-4147-A177-3AD203B41FA5}">
                          <a16:colId xmlns:a16="http://schemas.microsoft.com/office/drawing/2014/main" val="22568285"/>
                        </a:ext>
                      </a:extLst>
                    </a:gridCol>
                  </a:tblGrid>
                  <a:tr h="370840">
                    <a:tc>
                      <a:txBody>
                        <a:bodyPr/>
                        <a:lstStyle/>
                        <a:p>
                          <a:endParaRPr lang="en-IT" dirty="0"/>
                        </a:p>
                      </a:txBody>
                      <a:tcPr/>
                    </a:tc>
                    <a:tc>
                      <a:txBody>
                        <a:bodyPr/>
                        <a:lstStyle/>
                        <a:p>
                          <a:r>
                            <a:rPr lang="en-IT" dirty="0"/>
                            <a:t>Ref.</a:t>
                          </a:r>
                        </a:p>
                      </a:txBody>
                      <a:tcPr/>
                    </a:tc>
                    <a:tc>
                      <a:txBody>
                        <a:bodyPr/>
                        <a:lstStyle/>
                        <a:p>
                          <a:r>
                            <a:rPr lang="en-IT" dirty="0"/>
                            <a:t>Description</a:t>
                          </a:r>
                        </a:p>
                      </a:txBody>
                      <a:tcPr/>
                    </a:tc>
                    <a:tc>
                      <a:txBody>
                        <a:bodyPr/>
                        <a:lstStyle/>
                        <a:p>
                          <a:r>
                            <a:rPr lang="en-IT" dirty="0"/>
                            <a:t>Deliverable</a:t>
                          </a:r>
                        </a:p>
                      </a:txBody>
                      <a:tcPr/>
                    </a:tc>
                    <a:extLst>
                      <a:ext uri="{0D108BD9-81ED-4DB2-BD59-A6C34878D82A}">
                        <a16:rowId xmlns:a16="http://schemas.microsoft.com/office/drawing/2014/main" val="129731067"/>
                      </a:ext>
                    </a:extLst>
                  </a:tr>
                  <a:tr h="370840">
                    <a:tc>
                      <a:txBody>
                        <a:bodyPr/>
                        <a:lstStyle/>
                        <a:p>
                          <a:r>
                            <a:rPr lang="en-IT" b="1" dirty="0">
                              <a:solidFill>
                                <a:schemeClr val="accent1"/>
                              </a:solidFill>
                            </a:rPr>
                            <a:t>4.5.1 </a:t>
                          </a:r>
                          <a:r>
                            <a:rPr lang="en-IT" sz="1800" b="1" dirty="0">
                              <a:solidFill>
                                <a:schemeClr val="accent1"/>
                              </a:solidFill>
                            </a:rPr>
                            <a:t>Large Vol</a:t>
                          </a:r>
                        </a:p>
                      </a:txBody>
                      <a:tcPr anchor="ctr"/>
                    </a:tc>
                    <a:tc>
                      <a:txBody>
                        <a:bodyPr/>
                        <a:lstStyle/>
                        <a:p>
                          <a:r>
                            <a:rPr lang="en-IT" sz="1400" dirty="0"/>
                            <a:t>4.5.1</a:t>
                          </a:r>
                        </a:p>
                      </a:txBody>
                      <a:tcPr/>
                    </a:tc>
                    <a:tc>
                      <a:txBody>
                        <a:bodyPr/>
                        <a:lstStyle/>
                        <a:p>
                          <a:r>
                            <a:rPr lang="en-IT" i="1" dirty="0"/>
                            <a:t>Simulation of Large Gas Volumes </a:t>
                          </a:r>
                          <a:r>
                            <a:rPr lang="en-IT" sz="1400" i="1" dirty="0"/>
                            <a:t>(Distortions – TPC)</a:t>
                          </a:r>
                        </a:p>
                      </a:txBody>
                      <a:tcPr/>
                    </a:tc>
                    <a:tc>
                      <a:txBody>
                        <a:bodyPr/>
                        <a:lstStyle/>
                        <a:p>
                          <a:r>
                            <a:rPr lang="en-IT" dirty="0"/>
                            <a:t>SW</a:t>
                          </a:r>
                        </a:p>
                      </a:txBody>
                      <a:tcPr/>
                    </a:tc>
                    <a:extLst>
                      <a:ext uri="{0D108BD9-81ED-4DB2-BD59-A6C34878D82A}">
                        <a16:rowId xmlns:a16="http://schemas.microsoft.com/office/drawing/2014/main" val="4056269445"/>
                      </a:ext>
                    </a:extLst>
                  </a:tr>
                  <a:tr h="370840">
                    <a:tc>
                      <a:txBody>
                        <a:bodyPr/>
                        <a:lstStyle/>
                        <a:p>
                          <a:r>
                            <a:rPr lang="en-IT" b="1" dirty="0">
                              <a:solidFill>
                                <a:schemeClr val="accent1"/>
                              </a:solidFill>
                            </a:rPr>
                            <a:t>4.6.1 Eco-Gas</a:t>
                          </a:r>
                        </a:p>
                      </a:txBody>
                      <a:tcPr anchor="ctr"/>
                    </a:tc>
                    <a:tc>
                      <a:txBody>
                        <a:bodyPr/>
                        <a:lstStyle/>
                        <a:p>
                          <a:r>
                            <a:rPr lang="en-IT" sz="1400" dirty="0"/>
                            <a:t>4.6.1</a:t>
                          </a:r>
                        </a:p>
                      </a:txBody>
                      <a:tcPr/>
                    </a:tc>
                    <a:tc>
                      <a:txBody>
                        <a:bodyPr/>
                        <a:lstStyle/>
                        <a:p>
                          <a:r>
                            <a:rPr lang="en-IT" sz="1800" i="1" dirty="0"/>
                            <a:t>Modelling and Simulation of Eco-Gases </a:t>
                          </a:r>
                          <a:r>
                            <a:rPr lang="en-IT" sz="1400" i="1" dirty="0"/>
                            <a:t>(X-sections)</a:t>
                          </a:r>
                        </a:p>
                      </a:txBody>
                      <a:tcPr/>
                    </a:tc>
                    <a:tc>
                      <a:txBody>
                        <a:bodyPr/>
                        <a:lstStyle/>
                        <a:p>
                          <a:r>
                            <a:rPr lang="en-IT" dirty="0"/>
                            <a:t>SW</a:t>
                          </a:r>
                        </a:p>
                      </a:txBody>
                      <a:tcPr/>
                    </a:tc>
                    <a:extLst>
                      <a:ext uri="{0D108BD9-81ED-4DB2-BD59-A6C34878D82A}">
                        <a16:rowId xmlns:a16="http://schemas.microsoft.com/office/drawing/2014/main" val="2811568293"/>
                      </a:ext>
                    </a:extLst>
                  </a:tr>
                  <a:tr h="370840">
                    <a:tc>
                      <a:txBody>
                        <a:bodyPr/>
                        <a:lstStyle/>
                        <a:p>
                          <a:r>
                            <a:rPr lang="en-IT" b="1" dirty="0">
                              <a:solidFill>
                                <a:schemeClr val="accent1"/>
                              </a:solidFill>
                            </a:rPr>
                            <a:t>4.7.1 Penning</a:t>
                          </a:r>
                        </a:p>
                      </a:txBody>
                      <a:tcPr anchor="ctr"/>
                    </a:tc>
                    <a:tc>
                      <a:txBody>
                        <a:bodyPr/>
                        <a:lstStyle/>
                        <a:p>
                          <a:r>
                            <a:rPr lang="en-IT" sz="1400" dirty="0"/>
                            <a:t>4.7.1</a:t>
                          </a:r>
                        </a:p>
                      </a:txBody>
                      <a:tcPr/>
                    </a:tc>
                    <a:tc>
                      <a:txBody>
                        <a:bodyPr/>
                        <a:lstStyle/>
                        <a:p>
                          <a:r>
                            <a:rPr lang="en-IT" sz="1800" i="1" dirty="0"/>
                            <a:t>Meas &amp; Extraction of Penning coef </a:t>
                          </a:r>
                          <a:r>
                            <a:rPr lang="en-IT" sz="1400" i="1" dirty="0"/>
                            <a:t>Ternary Mixtures)</a:t>
                          </a:r>
                        </a:p>
                      </a:txBody>
                      <a:tcPr/>
                    </a:tc>
                    <a:tc>
                      <a:txBody>
                        <a:bodyPr/>
                        <a:lstStyle/>
                        <a:p>
                          <a:r>
                            <a:rPr lang="en-IT" dirty="0"/>
                            <a:t>SW</a:t>
                          </a:r>
                        </a:p>
                      </a:txBody>
                      <a:tcPr/>
                    </a:tc>
                    <a:extLst>
                      <a:ext uri="{0D108BD9-81ED-4DB2-BD59-A6C34878D82A}">
                        <a16:rowId xmlns:a16="http://schemas.microsoft.com/office/drawing/2014/main" val="316892449"/>
                      </a:ext>
                    </a:extLst>
                  </a:tr>
                  <a:tr h="370840">
                    <a:tc>
                      <a:txBody>
                        <a:bodyPr/>
                        <a:lstStyle/>
                        <a:p>
                          <a:r>
                            <a:rPr lang="en-IT" b="1" dirty="0">
                              <a:solidFill>
                                <a:schemeClr val="accent1"/>
                              </a:solidFill>
                            </a:rPr>
                            <a:t>4.8.1 Fast-Sim</a:t>
                          </a:r>
                        </a:p>
                      </a:txBody>
                      <a:tcPr anchor="ctr"/>
                    </a:tc>
                    <a:tc>
                      <a:txBody>
                        <a:bodyPr/>
                        <a:lstStyle/>
                        <a:p>
                          <a:r>
                            <a:rPr lang="en-IT" sz="1400" dirty="0"/>
                            <a:t>4.8.1</a:t>
                          </a:r>
                        </a:p>
                      </a:txBody>
                      <a:tcPr/>
                    </a:tc>
                    <a:tc>
                      <a:txBody>
                        <a:bodyPr/>
                        <a:lstStyle/>
                        <a:p>
                          <a:r>
                            <a:rPr lang="en-IT" sz="1800" i="1" dirty="0"/>
                            <a:t>Parametrized Fast Simulation</a:t>
                          </a:r>
                        </a:p>
                      </a:txBody>
                      <a:tcPr/>
                    </a:tc>
                    <a:tc>
                      <a:txBody>
                        <a:bodyPr/>
                        <a:lstStyle/>
                        <a:p>
                          <a:r>
                            <a:rPr lang="en-IT" dirty="0"/>
                            <a:t>SW</a:t>
                          </a:r>
                        </a:p>
                      </a:txBody>
                      <a:tcPr/>
                    </a:tc>
                    <a:extLst>
                      <a:ext uri="{0D108BD9-81ED-4DB2-BD59-A6C34878D82A}">
                        <a16:rowId xmlns:a16="http://schemas.microsoft.com/office/drawing/2014/main" val="1650757590"/>
                      </a:ext>
                    </a:extLst>
                  </a:tr>
                  <a:tr h="370840">
                    <a:tc>
                      <a:txBody>
                        <a:bodyPr/>
                        <a:lstStyle/>
                        <a:p>
                          <a:r>
                            <a:rPr lang="en-IT" b="1" dirty="0">
                              <a:solidFill>
                                <a:schemeClr val="accent1"/>
                              </a:solidFill>
                            </a:rPr>
                            <a:t>4.9.1 Luminesc</a:t>
                          </a:r>
                        </a:p>
                      </a:txBody>
                      <a:tcPr anchor="ctr"/>
                    </a:tc>
                    <a:tc>
                      <a:txBody>
                        <a:bodyPr/>
                        <a:lstStyle/>
                        <a:p>
                          <a:r>
                            <a:rPr lang="en-IT" sz="1400" dirty="0"/>
                            <a:t>4.9.1</a:t>
                          </a:r>
                        </a:p>
                      </a:txBody>
                      <a:tcPr/>
                    </a:tc>
                    <a:tc>
                      <a:txBody>
                        <a:bodyPr/>
                        <a:lstStyle/>
                        <a:p>
                          <a:endParaRPr lang="en-IT"/>
                        </a:p>
                      </a:txBody>
                      <a:tcPr>
                        <a:blipFill>
                          <a:blip r:embed="rId2"/>
                          <a:stretch>
                            <a:fillRect l="-49057" t="-513793" r="-31806" b="-231034"/>
                          </a:stretch>
                        </a:blipFill>
                      </a:tcPr>
                    </a:tc>
                    <a:tc>
                      <a:txBody>
                        <a:bodyPr/>
                        <a:lstStyle/>
                        <a:p>
                          <a:r>
                            <a:rPr lang="en-IT" dirty="0"/>
                            <a:t>SW</a:t>
                          </a:r>
                        </a:p>
                      </a:txBody>
                      <a:tcPr/>
                    </a:tc>
                    <a:extLst>
                      <a:ext uri="{0D108BD9-81ED-4DB2-BD59-A6C34878D82A}">
                        <a16:rowId xmlns:a16="http://schemas.microsoft.com/office/drawing/2014/main" val="1754535286"/>
                      </a:ext>
                    </a:extLst>
                  </a:tr>
                  <a:tr h="370840">
                    <a:tc>
                      <a:txBody>
                        <a:bodyPr/>
                        <a:lstStyle/>
                        <a:p>
                          <a:r>
                            <a:rPr lang="en-IT" b="1" dirty="0">
                              <a:solidFill>
                                <a:schemeClr val="accent1"/>
                              </a:solidFill>
                            </a:rPr>
                            <a:t>4.10.1 Neg Ion</a:t>
                          </a:r>
                        </a:p>
                      </a:txBody>
                      <a:tcPr anchor="ctr"/>
                    </a:tc>
                    <a:tc>
                      <a:txBody>
                        <a:bodyPr/>
                        <a:lstStyle/>
                        <a:p>
                          <a:r>
                            <a:rPr lang="en-IT" sz="1400" dirty="0"/>
                            <a:t>4.10.1</a:t>
                          </a:r>
                        </a:p>
                      </a:txBody>
                      <a:tcPr/>
                    </a:tc>
                    <a:tc>
                      <a:txBody>
                        <a:bodyPr/>
                        <a:lstStyle/>
                        <a:p>
                          <a:r>
                            <a:rPr lang="en-IT" sz="1800" i="1" dirty="0"/>
                            <a:t>Simulation of Negative Ions (Drift – Detachment)</a:t>
                          </a:r>
                        </a:p>
                      </a:txBody>
                      <a:tcPr/>
                    </a:tc>
                    <a:tc>
                      <a:txBody>
                        <a:bodyPr/>
                        <a:lstStyle/>
                        <a:p>
                          <a:r>
                            <a:rPr lang="en-IT" dirty="0"/>
                            <a:t>SW</a:t>
                          </a:r>
                        </a:p>
                      </a:txBody>
                      <a:tcPr/>
                    </a:tc>
                    <a:extLst>
                      <a:ext uri="{0D108BD9-81ED-4DB2-BD59-A6C34878D82A}">
                        <a16:rowId xmlns:a16="http://schemas.microsoft.com/office/drawing/2014/main" val="360331853"/>
                      </a:ext>
                    </a:extLst>
                  </a:tr>
                  <a:tr h="370840">
                    <a:tc>
                      <a:txBody>
                        <a:bodyPr/>
                        <a:lstStyle/>
                        <a:p>
                          <a:r>
                            <a:rPr lang="en-IT" b="1" dirty="0">
                              <a:solidFill>
                                <a:schemeClr val="accent1"/>
                              </a:solidFill>
                            </a:rPr>
                            <a:t>4.11.1 Quench</a:t>
                          </a:r>
                        </a:p>
                      </a:txBody>
                      <a:tcPr anchor="ctr"/>
                    </a:tc>
                    <a:tc>
                      <a:txBody>
                        <a:bodyPr/>
                        <a:lstStyle/>
                        <a:p>
                          <a:r>
                            <a:rPr lang="en-IT" sz="1400" dirty="0"/>
                            <a:t>4.11.1</a:t>
                          </a:r>
                        </a:p>
                      </a:txBody>
                      <a:tcPr/>
                    </a:tc>
                    <a:tc>
                      <a:txBody>
                        <a:bodyPr/>
                        <a:lstStyle/>
                        <a:p>
                          <a:r>
                            <a:rPr lang="en-IT" sz="1800" i="1" dirty="0"/>
                            <a:t>Simulation Ionization Quenching Factors Nuclei</a:t>
                          </a:r>
                        </a:p>
                      </a:txBody>
                      <a:tcPr/>
                    </a:tc>
                    <a:tc>
                      <a:txBody>
                        <a:bodyPr/>
                        <a:lstStyle/>
                        <a:p>
                          <a:r>
                            <a:rPr lang="en-IT" dirty="0"/>
                            <a:t>SW</a:t>
                          </a:r>
                        </a:p>
                      </a:txBody>
                      <a:tcPr/>
                    </a:tc>
                    <a:extLst>
                      <a:ext uri="{0D108BD9-81ED-4DB2-BD59-A6C34878D82A}">
                        <a16:rowId xmlns:a16="http://schemas.microsoft.com/office/drawing/2014/main" val="4269127756"/>
                      </a:ext>
                    </a:extLst>
                  </a:tr>
                </a:tbl>
              </a:graphicData>
            </a:graphic>
          </p:graphicFrame>
        </mc:Fallback>
      </mc:AlternateContent>
      <p:sp>
        <p:nvSpPr>
          <p:cNvPr id="4" name="TextBox 3">
            <a:extLst>
              <a:ext uri="{FF2B5EF4-FFF2-40B4-BE49-F238E27FC236}">
                <a16:creationId xmlns:a16="http://schemas.microsoft.com/office/drawing/2014/main" id="{991500D1-4F16-9CB2-2D5B-F7D063026BCB}"/>
              </a:ext>
            </a:extLst>
          </p:cNvPr>
          <p:cNvSpPr txBox="1"/>
          <p:nvPr/>
        </p:nvSpPr>
        <p:spPr>
          <a:xfrm>
            <a:off x="332508" y="5683170"/>
            <a:ext cx="8478984" cy="1200329"/>
          </a:xfrm>
          <a:prstGeom prst="rect">
            <a:avLst/>
          </a:prstGeom>
          <a:noFill/>
        </p:spPr>
        <p:txBody>
          <a:bodyPr wrap="square" rtlCol="0">
            <a:spAutoFit/>
          </a:bodyPr>
          <a:lstStyle/>
          <a:p>
            <a:r>
              <a:rPr lang="en-IT" i="1" dirty="0"/>
              <a:t>Here these tasks fit naturally into the various Work Packages for the Applications. Funding and (Wo)manpower to work on these tasks should be included in the WP proposals. WG4 acting as a platform for exchange of expertise and help</a:t>
            </a:r>
          </a:p>
          <a:p>
            <a:endParaRPr lang="en-IT" dirty="0"/>
          </a:p>
        </p:txBody>
      </p:sp>
    </p:spTree>
    <p:extLst>
      <p:ext uri="{BB962C8B-B14F-4D97-AF65-F5344CB8AC3E}">
        <p14:creationId xmlns:p14="http://schemas.microsoft.com/office/powerpoint/2010/main" val="343329068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148EA3-05EE-EABC-955F-BB64AB2BDF27}"/>
              </a:ext>
            </a:extLst>
          </p:cNvPr>
          <p:cNvSpPr>
            <a:spLocks noGrp="1"/>
          </p:cNvSpPr>
          <p:nvPr>
            <p:ph type="title"/>
          </p:nvPr>
        </p:nvSpPr>
        <p:spPr/>
        <p:txBody>
          <a:bodyPr/>
          <a:lstStyle/>
          <a:p>
            <a:r>
              <a:rPr lang="en-IT" b="1" dirty="0">
                <a:solidFill>
                  <a:schemeClr val="accent1"/>
                </a:solidFill>
              </a:rPr>
              <a:t>Let’s have some discussion</a:t>
            </a:r>
          </a:p>
        </p:txBody>
      </p:sp>
      <p:sp>
        <p:nvSpPr>
          <p:cNvPr id="3" name="Content Placeholder 2">
            <a:extLst>
              <a:ext uri="{FF2B5EF4-FFF2-40B4-BE49-F238E27FC236}">
                <a16:creationId xmlns:a16="http://schemas.microsoft.com/office/drawing/2014/main" id="{F4518E7C-B2B1-B23B-56DC-B965256637C5}"/>
              </a:ext>
            </a:extLst>
          </p:cNvPr>
          <p:cNvSpPr>
            <a:spLocks noGrp="1"/>
          </p:cNvSpPr>
          <p:nvPr>
            <p:ph idx="1"/>
          </p:nvPr>
        </p:nvSpPr>
        <p:spPr/>
        <p:txBody>
          <a:bodyPr/>
          <a:lstStyle/>
          <a:p>
            <a:endParaRPr lang="en-IT" dirty="0"/>
          </a:p>
        </p:txBody>
      </p:sp>
    </p:spTree>
    <p:extLst>
      <p:ext uri="{BB962C8B-B14F-4D97-AF65-F5344CB8AC3E}">
        <p14:creationId xmlns:p14="http://schemas.microsoft.com/office/powerpoint/2010/main" val="992612798"/>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2013 - 2022"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 2013 - 2022</Template>
  <TotalTime>156</TotalTime>
  <Words>729</Words>
  <Application>Microsoft Macintosh PowerPoint</Application>
  <PresentationFormat>On-screen Show (4:3)</PresentationFormat>
  <Paragraphs>114</Paragraphs>
  <Slides>6</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6</vt:i4>
      </vt:variant>
    </vt:vector>
  </HeadingPairs>
  <TitlesOfParts>
    <vt:vector size="11" baseType="lpstr">
      <vt:lpstr>Arial</vt:lpstr>
      <vt:lpstr>Calibri</vt:lpstr>
      <vt:lpstr>Calibri Light</vt:lpstr>
      <vt:lpstr>Cambria Math</vt:lpstr>
      <vt:lpstr>Office Theme</vt:lpstr>
      <vt:lpstr>DRD1 WG4</vt:lpstr>
      <vt:lpstr>Outline of the contribution (4.4)</vt:lpstr>
      <vt:lpstr>Tasks associated to WG4</vt:lpstr>
      <vt:lpstr>Tasks associated to WG4</vt:lpstr>
      <vt:lpstr>Tasks associated to WG4</vt:lpstr>
      <vt:lpstr>Let’s have some discussion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DRD1 WG4</dc:title>
  <dc:creator>Piet Omer J Verwilligen</dc:creator>
  <cp:lastModifiedBy>Piet Omer J Verwilligen</cp:lastModifiedBy>
  <cp:revision>7</cp:revision>
  <dcterms:created xsi:type="dcterms:W3CDTF">2023-06-20T07:09:48Z</dcterms:created>
  <dcterms:modified xsi:type="dcterms:W3CDTF">2023-06-20T09:46:12Z</dcterms:modified>
</cp:coreProperties>
</file>