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5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0" r:id="rId1"/>
    <p:sldMasterId id="2147483736" r:id="rId2"/>
    <p:sldMasterId id="2147483715" r:id="rId3"/>
    <p:sldMasterId id="2147483703" r:id="rId4"/>
    <p:sldMasterId id="2147483691" r:id="rId5"/>
    <p:sldMasterId id="2147483730" r:id="rId6"/>
  </p:sldMasterIdLst>
  <p:notesMasterIdLst>
    <p:notesMasterId r:id="rId30"/>
  </p:notesMasterIdLst>
  <p:sldIdLst>
    <p:sldId id="445" r:id="rId7"/>
    <p:sldId id="483" r:id="rId8"/>
    <p:sldId id="527" r:id="rId9"/>
    <p:sldId id="586" r:id="rId10"/>
    <p:sldId id="530" r:id="rId11"/>
    <p:sldId id="549" r:id="rId12"/>
    <p:sldId id="280" r:id="rId13"/>
    <p:sldId id="283" r:id="rId14"/>
    <p:sldId id="589" r:id="rId15"/>
    <p:sldId id="588" r:id="rId16"/>
    <p:sldId id="289" r:id="rId17"/>
    <p:sldId id="290" r:id="rId18"/>
    <p:sldId id="291" r:id="rId19"/>
    <p:sldId id="294" r:id="rId20"/>
    <p:sldId id="590" r:id="rId21"/>
    <p:sldId id="591" r:id="rId22"/>
    <p:sldId id="296" r:id="rId23"/>
    <p:sldId id="297" r:id="rId24"/>
    <p:sldId id="298" r:id="rId25"/>
    <p:sldId id="592" r:id="rId26"/>
    <p:sldId id="286" r:id="rId27"/>
    <p:sldId id="287" r:id="rId28"/>
    <p:sldId id="585" r:id="rId2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4BC5C"/>
    <a:srgbClr val="FF0000"/>
    <a:srgbClr val="0000FF"/>
    <a:srgbClr val="FFD7D7"/>
    <a:srgbClr val="008000"/>
    <a:srgbClr val="000000"/>
    <a:srgbClr val="A50021"/>
    <a:srgbClr val="990099"/>
    <a:srgbClr val="2EA8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40" autoAdjust="0"/>
    <p:restoredTop sz="88258" autoAdjust="0"/>
  </p:normalViewPr>
  <p:slideViewPr>
    <p:cSldViewPr>
      <p:cViewPr varScale="1">
        <p:scale>
          <a:sx n="83" d="100"/>
          <a:sy n="83" d="100"/>
        </p:scale>
        <p:origin x="50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36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L="457200" marR="0" lvl="1" indent="0" algn="l" rtl="0">
              <a:spcBef>
                <a:spcPts val="36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914400" marR="0" lvl="2" indent="0" algn="l" rtl="0">
              <a:spcBef>
                <a:spcPts val="36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1371600" marR="0" lvl="3" indent="0" algn="l" rtl="0">
              <a:spcBef>
                <a:spcPts val="36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1828800" marR="0" lvl="4" indent="0" algn="l" rtl="0">
              <a:spcBef>
                <a:spcPts val="36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‹#›</a:t>
            </a:fld>
            <a:endParaRPr lang="fr-FR" sz="1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67217353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Saisir</a:t>
            </a:r>
            <a:r>
              <a:rPr lang="fr-FR" baseline="0" dirty="0"/>
              <a:t> les champs « Titre », « P. Nom » et « Date.</a:t>
            </a:r>
          </a:p>
          <a:p>
            <a:r>
              <a:rPr lang="fr-FR" baseline="0" dirty="0"/>
              <a:t>Laisser ou retirer </a:t>
            </a:r>
            <a:r>
              <a:rPr lang="fr-FR" baseline="0"/>
              <a:t>le bandeau.</a:t>
            </a:r>
            <a:br>
              <a:rPr lang="fr-FR" baseline="0" dirty="0"/>
            </a:br>
            <a:endParaRPr lang="fr-FR" i="1" dirty="0"/>
          </a:p>
        </p:txBody>
      </p:sp>
    </p:spTree>
    <p:extLst>
      <p:ext uri="{BB962C8B-B14F-4D97-AF65-F5344CB8AC3E}">
        <p14:creationId xmlns:p14="http://schemas.microsoft.com/office/powerpoint/2010/main" val="34222396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248601c710d_4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6" name="Google Shape;396;g248601c710d_4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g248601c710d_4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2" name="Google Shape;402;g248601c710d_4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g23f8f7c8c23_1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4" name="Google Shape;414;g23f8f7c8c23_1_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g2418dc83e5c_1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9" name="Google Shape;449;g2418dc83e5c_1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fr-FR" sz="1200" b="0" i="0" u="none" strike="noStrike" cap="none" smtClean="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15</a:t>
            </a:fld>
            <a:endParaRPr lang="fr-FR" sz="1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6027650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g242d0d0991b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5" name="Google Shape;465;g242d0d0991b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g245c845ba69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7" name="Google Shape;477;g245c845ba69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g245c845ba69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3" name="Google Shape;483;g245c845ba69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g245c845ba69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7" name="Google Shape;477;g245c845ba69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547582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23f8f7c8c23_1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8" name="Google Shape;358;g23f8f7c8c23_1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No </a:t>
            </a:r>
            <a:r>
              <a:rPr lang="fr-FR" dirty="0" err="1"/>
              <a:t>matter</a:t>
            </a:r>
            <a:r>
              <a:rPr lang="fr-FR" dirty="0"/>
              <a:t> of the </a:t>
            </a:r>
            <a:r>
              <a:rPr lang="fr-FR" dirty="0" err="1"/>
              <a:t>wide</a:t>
            </a:r>
            <a:r>
              <a:rPr lang="fr-FR" dirty="0"/>
              <a:t> range of applications </a:t>
            </a:r>
            <a:r>
              <a:rPr lang="fr-FR" dirty="0" err="1"/>
              <a:t>that</a:t>
            </a:r>
            <a:r>
              <a:rPr lang="fr-FR" dirty="0"/>
              <a:t> </a:t>
            </a:r>
            <a:r>
              <a:rPr lang="fr-FR" dirty="0" err="1"/>
              <a:t>Micromegas</a:t>
            </a:r>
            <a:r>
              <a:rPr lang="fr-FR" dirty="0"/>
              <a:t> detector can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used</a:t>
            </a:r>
            <a:r>
              <a:rPr lang="fr-FR" dirty="0"/>
              <a:t>, </a:t>
            </a:r>
            <a:r>
              <a:rPr lang="fr-FR" dirty="0" err="1"/>
              <a:t>when</a:t>
            </a:r>
            <a:r>
              <a:rPr lang="fr-FR" dirty="0"/>
              <a:t> </a:t>
            </a:r>
            <a:r>
              <a:rPr lang="fr-FR" dirty="0" err="1"/>
              <a:t>it</a:t>
            </a:r>
            <a:r>
              <a:rPr lang="fr-FR" dirty="0"/>
              <a:t> </a:t>
            </a:r>
            <a:r>
              <a:rPr lang="fr-FR" dirty="0" err="1"/>
              <a:t>comes</a:t>
            </a:r>
            <a:r>
              <a:rPr lang="fr-FR" dirty="0"/>
              <a:t> for timing in a </a:t>
            </a:r>
            <a:r>
              <a:rPr lang="fr-FR" dirty="0" err="1"/>
              <a:t>picosecond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, </a:t>
            </a:r>
            <a:r>
              <a:rPr lang="fr-FR" dirty="0" err="1"/>
              <a:t>it</a:t>
            </a:r>
            <a:r>
              <a:rPr lang="fr-FR" dirty="0"/>
              <a:t> has </a:t>
            </a:r>
            <a:r>
              <a:rPr lang="fr-FR" dirty="0" err="1"/>
              <a:t>its</a:t>
            </a:r>
            <a:r>
              <a:rPr lang="fr-FR" dirty="0"/>
              <a:t> limitations. </a:t>
            </a:r>
          </a:p>
          <a:p>
            <a:r>
              <a:rPr lang="fr-FR" dirty="0" err="1"/>
              <a:t>Those</a:t>
            </a:r>
            <a:r>
              <a:rPr lang="fr-FR" dirty="0"/>
              <a:t> arise </a:t>
            </a:r>
            <a:r>
              <a:rPr lang="fr-FR" dirty="0" err="1"/>
              <a:t>from</a:t>
            </a:r>
            <a:r>
              <a:rPr lang="fr-FR" dirty="0"/>
              <a:t> the </a:t>
            </a:r>
            <a:r>
              <a:rPr lang="fr-FR" dirty="0" err="1"/>
              <a:t>stochastic</a:t>
            </a:r>
            <a:r>
              <a:rPr lang="fr-FR" dirty="0"/>
              <a:t> nature of </a:t>
            </a:r>
            <a:r>
              <a:rPr lang="fr-FR" dirty="0" err="1"/>
              <a:t>ionization</a:t>
            </a:r>
            <a:r>
              <a:rPr lang="fr-FR" dirty="0"/>
              <a:t>. By </a:t>
            </a:r>
            <a:r>
              <a:rPr lang="fr-FR" dirty="0" err="1"/>
              <a:t>saying</a:t>
            </a:r>
            <a:r>
              <a:rPr lang="fr-FR" dirty="0"/>
              <a:t> </a:t>
            </a:r>
            <a:r>
              <a:rPr lang="fr-FR" dirty="0" err="1"/>
              <a:t>this</a:t>
            </a:r>
            <a:r>
              <a:rPr lang="fr-FR" dirty="0"/>
              <a:t> </a:t>
            </a:r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mean</a:t>
            </a:r>
            <a:r>
              <a:rPr lang="fr-FR" dirty="0"/>
              <a:t> </a:t>
            </a:r>
            <a:r>
              <a:rPr lang="fr-FR" dirty="0" err="1"/>
              <a:t>that</a:t>
            </a:r>
            <a:r>
              <a:rPr lang="fr-FR" dirty="0"/>
              <a:t> </a:t>
            </a:r>
            <a:r>
              <a:rPr lang="fr-FR" dirty="0" err="1"/>
              <a:t>when</a:t>
            </a:r>
            <a:r>
              <a:rPr lang="fr-FR" dirty="0"/>
              <a:t> incident radiation </a:t>
            </a:r>
            <a:r>
              <a:rPr lang="fr-FR" dirty="0" err="1"/>
              <a:t>enters</a:t>
            </a:r>
            <a:r>
              <a:rPr lang="fr-FR" dirty="0"/>
              <a:t> the active volume of the detector </a:t>
            </a:r>
            <a:r>
              <a:rPr lang="fr-FR" dirty="0" err="1"/>
              <a:t>there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a </a:t>
            </a:r>
            <a:r>
              <a:rPr lang="fr-FR" dirty="0" err="1"/>
              <a:t>probability</a:t>
            </a:r>
            <a:r>
              <a:rPr lang="fr-FR" dirty="0"/>
              <a:t> of </a:t>
            </a:r>
            <a:r>
              <a:rPr lang="fr-FR" dirty="0" err="1"/>
              <a:t>causing</a:t>
            </a:r>
            <a:r>
              <a:rPr lang="fr-FR" dirty="0"/>
              <a:t> an </a:t>
            </a:r>
            <a:r>
              <a:rPr lang="fr-FR" dirty="0" err="1"/>
              <a:t>ionization</a:t>
            </a:r>
            <a:r>
              <a:rPr lang="fr-FR" dirty="0"/>
              <a:t> </a:t>
            </a:r>
            <a:r>
              <a:rPr lang="fr-FR" dirty="0" err="1"/>
              <a:t>somewhere</a:t>
            </a:r>
            <a:r>
              <a:rPr lang="fr-FR" dirty="0"/>
              <a:t>. </a:t>
            </a:r>
          </a:p>
          <a:p>
            <a:r>
              <a:rPr lang="fr-FR" dirty="0"/>
              <a:t>And of course </a:t>
            </a:r>
            <a:r>
              <a:rPr lang="fr-FR" dirty="0" err="1"/>
              <a:t>this</a:t>
            </a:r>
            <a:r>
              <a:rPr lang="fr-FR" dirty="0"/>
              <a:t> has a </a:t>
            </a:r>
            <a:r>
              <a:rPr lang="fr-FR" dirty="0" err="1"/>
              <a:t>concequence</a:t>
            </a:r>
            <a:r>
              <a:rPr lang="fr-FR" dirty="0"/>
              <a:t> </a:t>
            </a:r>
            <a:r>
              <a:rPr lang="fr-FR" dirty="0" err="1"/>
              <a:t>also</a:t>
            </a:r>
            <a:r>
              <a:rPr lang="fr-FR" dirty="0"/>
              <a:t> on the </a:t>
            </a:r>
            <a:r>
              <a:rPr lang="fr-FR" dirty="0" err="1"/>
              <a:t>random</a:t>
            </a:r>
            <a:r>
              <a:rPr lang="fr-FR" dirty="0"/>
              <a:t> last </a:t>
            </a:r>
            <a:r>
              <a:rPr lang="fr-FR" dirty="0" err="1"/>
              <a:t>ionization</a:t>
            </a:r>
            <a:r>
              <a:rPr lang="fr-FR" dirty="0"/>
              <a:t>. This </a:t>
            </a:r>
            <a:r>
              <a:rPr lang="fr-FR" dirty="0" err="1"/>
              <a:t>results</a:t>
            </a:r>
            <a:r>
              <a:rPr lang="fr-FR" dirty="0"/>
              <a:t> to a timing </a:t>
            </a:r>
            <a:r>
              <a:rPr lang="fr-FR" dirty="0" err="1"/>
              <a:t>resolution</a:t>
            </a:r>
            <a:r>
              <a:rPr lang="fr-FR" dirty="0"/>
              <a:t> of the </a:t>
            </a:r>
            <a:r>
              <a:rPr lang="fr-FR" dirty="0" err="1"/>
              <a:t>order</a:t>
            </a:r>
            <a:r>
              <a:rPr lang="fr-FR" dirty="0"/>
              <a:t> of ns.</a:t>
            </a:r>
          </a:p>
          <a:p>
            <a:endParaRPr lang="fr-FR" dirty="0"/>
          </a:p>
          <a:p>
            <a:r>
              <a:rPr lang="fr-FR" dirty="0"/>
              <a:t>In </a:t>
            </a:r>
            <a:r>
              <a:rPr lang="fr-FR" dirty="0" err="1"/>
              <a:t>order</a:t>
            </a:r>
            <a:r>
              <a:rPr lang="fr-FR" dirty="0"/>
              <a:t> to </a:t>
            </a:r>
            <a:r>
              <a:rPr lang="fr-FR" dirty="0" err="1"/>
              <a:t>achieve</a:t>
            </a:r>
            <a:r>
              <a:rPr lang="fr-FR" dirty="0"/>
              <a:t> the goal of </a:t>
            </a:r>
            <a:r>
              <a:rPr lang="fr-FR" dirty="0" err="1"/>
              <a:t>picosecond</a:t>
            </a:r>
            <a:r>
              <a:rPr lang="fr-FR" dirty="0"/>
              <a:t> timing, </a:t>
            </a:r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apply</a:t>
            </a:r>
            <a:r>
              <a:rPr lang="fr-FR" dirty="0"/>
              <a:t> </a:t>
            </a:r>
            <a:r>
              <a:rPr lang="fr-FR" dirty="0" err="1"/>
              <a:t>some</a:t>
            </a:r>
            <a:r>
              <a:rPr lang="fr-FR" dirty="0"/>
              <a:t> modifications in the </a:t>
            </a:r>
            <a:r>
              <a:rPr lang="fr-FR" dirty="0" err="1"/>
              <a:t>geometry</a:t>
            </a:r>
            <a:r>
              <a:rPr lang="fr-FR" dirty="0"/>
              <a:t>. </a:t>
            </a:r>
            <a:r>
              <a:rPr lang="fr-FR" dirty="0" err="1"/>
              <a:t>Firstly</a:t>
            </a:r>
            <a:r>
              <a:rPr lang="fr-FR" dirty="0"/>
              <a:t>, </a:t>
            </a:r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reduce</a:t>
            </a:r>
            <a:r>
              <a:rPr lang="fr-FR" dirty="0"/>
              <a:t> the drift gap </a:t>
            </a:r>
            <a:r>
              <a:rPr lang="fr-FR" dirty="0" err="1"/>
              <a:t>from</a:t>
            </a:r>
            <a:r>
              <a:rPr lang="fr-FR" dirty="0"/>
              <a:t> 3mm to 200</a:t>
            </a:r>
            <a:r>
              <a:rPr lang="el-GR" dirty="0"/>
              <a:t>μ</a:t>
            </a:r>
            <a:r>
              <a:rPr lang="en-US" dirty="0"/>
              <a:t>m, in order to minimize the direct ionization of the incident radiation. </a:t>
            </a:r>
          </a:p>
          <a:p>
            <a:r>
              <a:rPr lang="en-US" dirty="0"/>
              <a:t>This of course allows us to apply even higher electric field. But somehow we need to ionize the gas.</a:t>
            </a:r>
          </a:p>
          <a:p>
            <a:r>
              <a:rPr lang="en-US" dirty="0"/>
              <a:t> For this the detector is coupled with a Cherenkov radiator and a photocathode to create prompt photoelectrons in the active volume of the detector. So</a:t>
            </a:r>
            <a:r>
              <a:rPr lang="en-US" baseline="0" dirty="0"/>
              <a:t> with this geometry we are able to create pre avalanches early in the drift gap. 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fr-FR" sz="1200" b="0" i="0" u="none" strike="noStrike" cap="none" smtClean="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3</a:t>
            </a:fld>
            <a:endParaRPr lang="fr-FR" sz="1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0515140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23f8f7c8c23_1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6" name="Google Shape;376;g23f8f7c8c23_1_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tabLst/>
              <a:defRPr/>
            </a:pPr>
            <a:fld id="{00000000-1234-1234-1234-123412341234}" type="slidenum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Times"/>
                <a:cs typeface="Times"/>
                <a:sym typeface="Time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tabLst/>
                <a:defRPr/>
              </a:pPr>
              <a:t>4</a:t>
            </a:fld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/>
              <a:ea typeface="Times"/>
              <a:cs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9766087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19240" lvl="1" indent="0">
              <a:lnSpc>
                <a:spcPts val="3149"/>
              </a:lnSpc>
              <a:buClr>
                <a:srgbClr val="FFFFFF"/>
              </a:buClr>
              <a:buSzPct val="45000"/>
              <a:buFont typeface="Wingdings" charset="2"/>
              <a:buNone/>
              <a:tabLst>
                <a:tab pos="0" algn="l"/>
              </a:tabLst>
            </a:pPr>
            <a:r>
              <a:rPr lang="en-US" sz="2200" b="0" strike="noStrike" spc="-1" dirty="0">
                <a:latin typeface="Arial"/>
              </a:rPr>
              <a:t>To</a:t>
            </a:r>
            <a:r>
              <a:rPr lang="en-US" sz="2200" b="0" strike="noStrike" spc="-1" baseline="0" dirty="0">
                <a:latin typeface="Arial"/>
              </a:rPr>
              <a:t> visualize somehow this detector technology, we present here several prototypes that we have tested. </a:t>
            </a:r>
          </a:p>
          <a:p>
            <a:pPr marL="219240" lvl="1" indent="0">
              <a:lnSpc>
                <a:spcPts val="3149"/>
              </a:lnSpc>
              <a:buClr>
                <a:srgbClr val="FFFFFF"/>
              </a:buClr>
              <a:buSzPct val="45000"/>
              <a:buFont typeface="Wingdings" charset="2"/>
              <a:buNone/>
              <a:tabLst>
                <a:tab pos="0" algn="l"/>
              </a:tabLst>
            </a:pPr>
            <a:endParaRPr lang="en-US" sz="2200" b="0" strike="noStrike" spc="-1" baseline="0" dirty="0">
              <a:latin typeface="Arial"/>
            </a:endParaRPr>
          </a:p>
          <a:p>
            <a:pPr marL="219240" lvl="1" indent="0">
              <a:lnSpc>
                <a:spcPts val="3149"/>
              </a:lnSpc>
              <a:buClr>
                <a:srgbClr val="FFFFFF"/>
              </a:buClr>
              <a:buSzPct val="45000"/>
              <a:buFont typeface="Wingdings" charset="2"/>
              <a:buNone/>
              <a:tabLst>
                <a:tab pos="0" algn="l"/>
              </a:tabLst>
            </a:pPr>
            <a:r>
              <a:rPr lang="en-US" sz="2200" b="0" strike="noStrike" spc="-1" baseline="0" dirty="0">
                <a:latin typeface="Arial"/>
              </a:rPr>
              <a:t>At the beginning for proof of concept we started with small single pad prototypes, of 1cm diameter, and then we moved to larger ones with segmented anodes. From 7 to 19 and now to 100 channels. </a:t>
            </a:r>
          </a:p>
          <a:p>
            <a:pPr marL="219240" lvl="1" indent="0">
              <a:lnSpc>
                <a:spcPts val="3149"/>
              </a:lnSpc>
              <a:buClr>
                <a:srgbClr val="FFFFFF"/>
              </a:buClr>
              <a:buSzPct val="45000"/>
              <a:buFont typeface="Wingdings" charset="2"/>
              <a:buNone/>
              <a:tabLst>
                <a:tab pos="0" algn="l"/>
              </a:tabLst>
            </a:pPr>
            <a:endParaRPr lang="en-US" sz="2200" b="0" strike="noStrike" spc="-1" baseline="0" dirty="0">
              <a:latin typeface="Arial"/>
            </a:endParaRPr>
          </a:p>
          <a:p>
            <a:pPr marL="219240" lvl="1" indent="0">
              <a:lnSpc>
                <a:spcPts val="3149"/>
              </a:lnSpc>
              <a:buClr>
                <a:srgbClr val="FFFFFF"/>
              </a:buClr>
              <a:buSzPct val="45000"/>
              <a:buFont typeface="Wingdings" charset="2"/>
              <a:buNone/>
              <a:tabLst>
                <a:tab pos="0" algn="l"/>
              </a:tabLst>
            </a:pPr>
            <a:r>
              <a:rPr lang="en-US" sz="2200" b="0" strike="noStrike" spc="-1" baseline="0" dirty="0">
                <a:latin typeface="Arial"/>
              </a:rPr>
              <a:t>The most common </a:t>
            </a:r>
            <a:r>
              <a:rPr lang="fr-FR" sz="1200" b="0" strike="noStrike" spc="0" baseline="0" dirty="0" err="1">
                <a:latin typeface="Times"/>
              </a:rPr>
              <a:t>crystal</a:t>
            </a:r>
            <a:r>
              <a:rPr lang="fr-FR" sz="1200" b="0" strike="noStrike" spc="0" baseline="0" dirty="0">
                <a:latin typeface="Times"/>
              </a:rPr>
              <a:t> </a:t>
            </a:r>
            <a:r>
              <a:rPr lang="fr-FR" sz="1200" b="0" strike="noStrike" spc="0" baseline="0" dirty="0" err="1">
                <a:latin typeface="Times"/>
              </a:rPr>
              <a:t>we</a:t>
            </a:r>
            <a:r>
              <a:rPr lang="fr-FR" sz="1200" b="0" strike="noStrike" spc="0" baseline="0" dirty="0">
                <a:latin typeface="Times"/>
              </a:rPr>
              <a:t> use </a:t>
            </a:r>
            <a:r>
              <a:rPr lang="fr-FR" sz="1200" b="0" strike="noStrike" spc="0" baseline="0" dirty="0" err="1">
                <a:latin typeface="Times"/>
              </a:rPr>
              <a:t>is</a:t>
            </a:r>
            <a:r>
              <a:rPr lang="fr-FR" sz="1200" b="0" strike="noStrike" spc="0" baseline="0" dirty="0">
                <a:latin typeface="Times"/>
              </a:rPr>
              <a:t> MgF2 </a:t>
            </a:r>
            <a:r>
              <a:rPr lang="fr-FR" sz="1200" b="0" strike="noStrike" spc="0" baseline="0" dirty="0" err="1">
                <a:latin typeface="Times"/>
              </a:rPr>
              <a:t>with</a:t>
            </a:r>
            <a:r>
              <a:rPr lang="fr-FR" sz="1200" b="0" strike="noStrike" spc="0" baseline="0" dirty="0">
                <a:latin typeface="Times"/>
              </a:rPr>
              <a:t> </a:t>
            </a:r>
            <a:r>
              <a:rPr lang="fr-FR" sz="1200" b="0" strike="noStrike" spc="0" baseline="0" dirty="0" err="1">
                <a:latin typeface="Times"/>
              </a:rPr>
              <a:t>CsI</a:t>
            </a:r>
            <a:r>
              <a:rPr lang="fr-FR" sz="1200" b="0" strike="noStrike" spc="0" baseline="0" dirty="0">
                <a:latin typeface="Times"/>
              </a:rPr>
              <a:t> photocathode </a:t>
            </a:r>
            <a:r>
              <a:rPr lang="fr-FR" sz="1200" b="0" strike="noStrike" spc="0" baseline="0" dirty="0" err="1">
                <a:latin typeface="Times"/>
              </a:rPr>
              <a:t>material</a:t>
            </a:r>
            <a:r>
              <a:rPr lang="fr-FR" sz="1200" b="0" strike="noStrike" spc="0" baseline="0" dirty="0">
                <a:latin typeface="Times"/>
              </a:rPr>
              <a:t>. But </a:t>
            </a:r>
            <a:r>
              <a:rPr lang="fr-FR" sz="1200" b="0" strike="noStrike" spc="0" baseline="0" dirty="0" err="1">
                <a:latin typeface="Times"/>
              </a:rPr>
              <a:t>now</a:t>
            </a:r>
            <a:r>
              <a:rPr lang="fr-FR" sz="1200" b="0" strike="noStrike" spc="0" baseline="0" dirty="0">
                <a:latin typeface="Times"/>
              </a:rPr>
              <a:t> </a:t>
            </a:r>
            <a:r>
              <a:rPr lang="fr-FR" sz="1200" b="0" strike="noStrike" spc="0" baseline="0" dirty="0" err="1">
                <a:latin typeface="Times"/>
              </a:rPr>
              <a:t>there</a:t>
            </a:r>
            <a:r>
              <a:rPr lang="fr-FR" sz="1200" b="0" strike="noStrike" spc="0" baseline="0" dirty="0">
                <a:latin typeface="Times"/>
              </a:rPr>
              <a:t> are </a:t>
            </a:r>
            <a:r>
              <a:rPr lang="fr-FR" sz="1200" b="0" strike="noStrike" spc="0" baseline="0" dirty="0" err="1">
                <a:latin typeface="Times"/>
              </a:rPr>
              <a:t>several</a:t>
            </a:r>
            <a:r>
              <a:rPr lang="fr-FR" sz="1200" b="0" strike="noStrike" spc="0" baseline="0" dirty="0">
                <a:latin typeface="Times"/>
              </a:rPr>
              <a:t> </a:t>
            </a:r>
            <a:r>
              <a:rPr lang="fr-FR" sz="1200" b="0" strike="noStrike" spc="0" baseline="0" dirty="0" err="1">
                <a:latin typeface="Times"/>
              </a:rPr>
              <a:t>other</a:t>
            </a:r>
            <a:r>
              <a:rPr lang="fr-FR" sz="1200" b="0" strike="noStrike" spc="0" baseline="0" dirty="0">
                <a:latin typeface="Times"/>
              </a:rPr>
              <a:t> options </a:t>
            </a:r>
            <a:r>
              <a:rPr lang="fr-FR" sz="1200" b="0" strike="noStrike" spc="0" baseline="0" dirty="0" err="1">
                <a:latin typeface="Times"/>
              </a:rPr>
              <a:t>that</a:t>
            </a:r>
            <a:r>
              <a:rPr lang="fr-FR" sz="1200" b="0" strike="noStrike" spc="0" baseline="0" dirty="0">
                <a:latin typeface="Times"/>
              </a:rPr>
              <a:t> </a:t>
            </a:r>
            <a:r>
              <a:rPr lang="fr-FR" sz="1200" b="0" strike="noStrike" spc="0" baseline="0" dirty="0" err="1">
                <a:latin typeface="Times"/>
              </a:rPr>
              <a:t>they</a:t>
            </a:r>
            <a:r>
              <a:rPr lang="fr-FR" sz="1200" b="0" strike="noStrike" spc="0" baseline="0" dirty="0">
                <a:latin typeface="Times"/>
              </a:rPr>
              <a:t> are </a:t>
            </a:r>
            <a:r>
              <a:rPr lang="fr-FR" sz="1200" b="0" strike="noStrike" spc="0" baseline="0" dirty="0" err="1">
                <a:latin typeface="Times"/>
              </a:rPr>
              <a:t>being</a:t>
            </a:r>
            <a:r>
              <a:rPr lang="fr-FR" sz="1200" b="0" strike="noStrike" spc="0" baseline="0" dirty="0">
                <a:latin typeface="Times"/>
              </a:rPr>
              <a:t> </a:t>
            </a:r>
            <a:r>
              <a:rPr lang="fr-FR" sz="1200" b="0" strike="noStrike" spc="0" baseline="0" dirty="0" err="1">
                <a:latin typeface="Times"/>
              </a:rPr>
              <a:t>tested</a:t>
            </a:r>
            <a:r>
              <a:rPr lang="fr-FR" sz="1200" b="0" strike="noStrike" spc="0" baseline="0" dirty="0">
                <a:latin typeface="Times"/>
              </a:rPr>
              <a:t>, </a:t>
            </a:r>
            <a:r>
              <a:rPr lang="fr-FR" sz="1200" b="0" strike="noStrike" spc="0" baseline="0" dirty="0" err="1">
                <a:latin typeface="Times"/>
              </a:rPr>
              <a:t>like</a:t>
            </a:r>
            <a:r>
              <a:rPr lang="fr-FR" sz="1200" b="0" strike="noStrike" spc="0" baseline="0" dirty="0">
                <a:latin typeface="Times"/>
              </a:rPr>
              <a:t> for </a:t>
            </a:r>
            <a:r>
              <a:rPr lang="fr-FR" sz="1200" b="0" strike="noStrike" spc="0" baseline="0" dirty="0" err="1">
                <a:latin typeface="Times"/>
              </a:rPr>
              <a:t>example</a:t>
            </a:r>
            <a:r>
              <a:rPr lang="fr-FR" sz="1200" b="0" strike="noStrike" spc="0" baseline="0" dirty="0">
                <a:latin typeface="Times"/>
              </a:rPr>
              <a:t> </a:t>
            </a:r>
            <a:r>
              <a:rPr lang="fr-FR" sz="1200" b="0" strike="noStrike" spc="0" baseline="0" dirty="0" err="1">
                <a:latin typeface="Times"/>
              </a:rPr>
              <a:t>metallic</a:t>
            </a:r>
            <a:r>
              <a:rPr lang="fr-FR" sz="1200" b="0" strike="noStrike" spc="0" baseline="0" dirty="0">
                <a:latin typeface="Times"/>
              </a:rPr>
              <a:t> </a:t>
            </a:r>
            <a:r>
              <a:rPr lang="fr-FR" sz="1200" b="0" strike="noStrike" spc="0" baseline="0" dirty="0" err="1">
                <a:latin typeface="Times"/>
              </a:rPr>
              <a:t>ones</a:t>
            </a:r>
            <a:r>
              <a:rPr lang="fr-FR" sz="1200" b="0" strike="noStrike" spc="0" baseline="0" dirty="0">
                <a:latin typeface="Times"/>
              </a:rPr>
              <a:t> ore B4C, DLC</a:t>
            </a:r>
          </a:p>
          <a:p>
            <a:pPr marL="219240" lvl="1" indent="0">
              <a:lnSpc>
                <a:spcPts val="3149"/>
              </a:lnSpc>
              <a:buClr>
                <a:srgbClr val="FFFFFF"/>
              </a:buClr>
              <a:buSzPct val="45000"/>
              <a:buFont typeface="Wingdings" charset="2"/>
              <a:buNone/>
              <a:tabLst>
                <a:tab pos="0" algn="l"/>
              </a:tabLst>
            </a:pPr>
            <a:endParaRPr lang="en-US" sz="1200" b="0" strike="noStrike" spc="0" baseline="0" dirty="0">
              <a:latin typeface="Times"/>
            </a:endParaRPr>
          </a:p>
          <a:p>
            <a:pPr marL="219240" lvl="1" indent="0">
              <a:lnSpc>
                <a:spcPts val="3149"/>
              </a:lnSpc>
              <a:buClr>
                <a:srgbClr val="FFFFFF"/>
              </a:buClr>
              <a:buSzPct val="45000"/>
              <a:buFont typeface="Wingdings" charset="2"/>
              <a:buNone/>
              <a:tabLst>
                <a:tab pos="0" algn="l"/>
              </a:tabLst>
            </a:pPr>
            <a:r>
              <a:rPr lang="en-US" sz="1200" b="0" strike="noStrike" spc="0" baseline="0" dirty="0">
                <a:latin typeface="Times"/>
              </a:rPr>
              <a:t>The gas mixture that is was proven to be suitable for our operation was the COMPASS Gas, consisting of 80%Ne-10%CF4-10%C2H6</a:t>
            </a:r>
          </a:p>
          <a:p>
            <a:pPr marL="219240" lvl="1" indent="0">
              <a:lnSpc>
                <a:spcPts val="3149"/>
              </a:lnSpc>
              <a:buClr>
                <a:srgbClr val="FFFFFF"/>
              </a:buClr>
              <a:buSzPct val="45000"/>
              <a:buFont typeface="Wingdings" charset="2"/>
              <a:buNone/>
              <a:tabLst>
                <a:tab pos="0" algn="l"/>
              </a:tabLst>
            </a:pPr>
            <a:endParaRPr lang="en-US" sz="1200" b="0" strike="noStrike" spc="0" baseline="0" dirty="0">
              <a:latin typeface="Times"/>
            </a:endParaRPr>
          </a:p>
          <a:p>
            <a:pPr marL="219240" lvl="1" indent="0">
              <a:lnSpc>
                <a:spcPts val="3149"/>
              </a:lnSpc>
              <a:buClr>
                <a:srgbClr val="FFFFFF"/>
              </a:buClr>
              <a:buSzPct val="45000"/>
              <a:buFont typeface="Wingdings" charset="2"/>
              <a:buNone/>
              <a:tabLst>
                <a:tab pos="0" algn="l"/>
              </a:tabLst>
            </a:pPr>
            <a:r>
              <a:rPr lang="en-US" sz="1200" b="0" strike="noStrike" spc="0" baseline="0" dirty="0">
                <a:latin typeface="Times"/>
              </a:rPr>
              <a:t>All the prototypes are being tested both in laser beams here at CEA and in particle beams @ CERN </a:t>
            </a:r>
            <a:endParaRPr lang="en-US" sz="2200" b="0" strike="noStrike" spc="-1" dirty="0"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fr-FR" sz="1200" b="0" i="0" u="none" strike="noStrike" cap="none" smtClean="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5</a:t>
            </a:fld>
            <a:endParaRPr lang="fr-FR" sz="1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8491769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fr-FR" sz="1200" b="0" i="0" u="none" strike="noStrike" cap="none" smtClean="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6</a:t>
            </a:fld>
            <a:endParaRPr lang="fr-FR" sz="1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5774551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23e18b6878c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23e18b6878c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23f8f7c8c23_1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23f8f7c8c23_1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g245c845ba6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5" name="Google Shape;435;g245c845ba6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fr-FR" sz="1200" b="0" i="0" u="none" strike="noStrike" cap="none" smtClean="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10</a:t>
            </a:fld>
            <a:endParaRPr lang="fr-FR" sz="1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4175725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r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au_titr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413504" cy="6858000"/>
          </a:xfrm>
          <a:prstGeom prst="rect">
            <a:avLst/>
          </a:prstGeom>
        </p:spPr>
      </p:pic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5274353" y="5504599"/>
            <a:ext cx="6384619" cy="349937"/>
          </a:xfrm>
          <a:prstGeom prst="rect">
            <a:avLst/>
          </a:prstGeom>
        </p:spPr>
        <p:txBody>
          <a:bodyPr anchor="ctr" anchorCtr="0"/>
          <a:lstStyle>
            <a:lvl1pPr marL="0" indent="0">
              <a:buFont typeface="Arial" pitchFamily="34" charset="0"/>
              <a:buNone/>
              <a:defRPr sz="1400" b="0" baseline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/>
              <a:t>Nom événement</a:t>
            </a:r>
          </a:p>
        </p:txBody>
      </p:sp>
    </p:spTree>
    <p:extLst>
      <p:ext uri="{BB962C8B-B14F-4D97-AF65-F5344CB8AC3E}">
        <p14:creationId xmlns:p14="http://schemas.microsoft.com/office/powerpoint/2010/main" val="3846738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CFBE4-CAFB-A23D-5D84-6E25D0FE3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1E8764-61B4-6ED9-FEE2-0884E385F0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C61486-474C-28EF-CF1A-E94B5D6504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48490B-D5B9-ED86-C968-D4E3D232D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9FF87B-1A39-C4C6-7B06-26162879B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Collaboration Meeting - 19-21 June 2023</a:t>
            </a:r>
            <a:endParaRPr lang="el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F0987F-EE75-49BC-64BD-102A0DDC8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1BC21-90C7-421F-903C-FC67688251D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87626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1F9F36-9C33-F3E1-3407-E8FCE1773A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3375EF-5B9A-43D8-5442-A007D38CFB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AACFC3-4DA1-48F9-353A-34B6B5D4A8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1C4803-D04A-E730-C85B-DEBBFE52B5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4F69987-39E2-FD22-6E14-7E37BD3F2E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29BD9E4-19A2-457D-7B7D-AA1C13C06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EBE4097-3AE3-A39F-10B5-BEADDEF2F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Collaboration Meeting - 19-21 June 2023</a:t>
            </a:r>
            <a:endParaRPr lang="el-G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7B7032C-6247-1C65-ADA9-EA6242516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1BC21-90C7-421F-903C-FC67688251D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83723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368B3-3247-2EAD-F0A5-9E3B79C509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CC69AD-EE90-83EC-997F-9AEEC863C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D32376-A22A-D7DB-F1C0-3FA37B8B5F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Collaboration Meeting - 19-21 June 2023</a:t>
            </a:r>
            <a:endParaRPr lang="el-G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1A5D1D-2EAC-04F1-6F7B-7E86BE347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1BC21-90C7-421F-903C-FC67688251D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760442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DEE39E-4DE4-41AB-7268-27FDEC047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4FEDB0-59C4-B793-E4B4-F46D77142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Collaboration Meeting - 19-21 June 2023</a:t>
            </a:r>
            <a:endParaRPr lang="el-G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4CC778-2CDD-4F68-A802-035ED5ED3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1BC21-90C7-421F-903C-FC67688251D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569227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BD21A7-CC32-9AE6-E264-3637A4D79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8DFC9F-27B4-6DA0-45D4-6E3524866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CF314E-A8F6-7EAA-FF15-9386763392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31470C-A001-43D6-A7F2-60A86ECD50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669226-C2C0-A63B-0988-BE1D77900A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Collaboration Meeting - 19-21 June 2023</a:t>
            </a:r>
            <a:endParaRPr lang="el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C7FDFD-D674-FB02-1AE8-C46117750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1BC21-90C7-421F-903C-FC67688251D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312932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B16440-DAD8-9980-0A7B-283CA83E6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93B15F-BEC5-3B9E-598E-783A605F7B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F3322C-96C0-CE34-3987-918371BFFC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F458B8-5834-6FBF-C9B6-6D7D6796F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FCDE30-F423-0BBC-49F8-D7FAF4414D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Collaboration Meeting - 19-21 June 2023</a:t>
            </a:r>
            <a:endParaRPr lang="el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A34C46-1F2F-87F7-BA16-DAE1505D5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1BC21-90C7-421F-903C-FC67688251D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842605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2C6E3E-E89A-BD16-A400-A3E7906F0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544887-62BC-61BF-AAD3-0815DB90CA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564421-9B7F-2B92-557E-B6C210B0D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988E52-D2FA-D218-FB73-019A13E19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Collaboration Meeting - 19-21 June 2023</a:t>
            </a: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CF0642-B124-3EB1-1DD5-EE3F88F4C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1BC21-90C7-421F-903C-FC67688251D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981717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674282F-7DDE-F043-B943-E66D6B58E1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84691C-F881-853E-C3BE-5DA1C26DF1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C3B6BA-D596-8643-F00C-1D7857CAE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49DD61-AC02-7978-8204-AB254B7565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Collaboration Meeting - 19-21 June 2023</a:t>
            </a: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CDD194-0AA5-BD89-35DA-3058D8377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1BC21-90C7-421F-903C-FC67688251D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549525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728114-E2D2-3CF9-95F9-5150E9491F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A09C9B-5994-B6BC-8624-74F8CB3313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A1309D-3237-CC38-1BE2-3A4D406C8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580C73-1D4E-FA10-D1BC-BB194F152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Collaboration Meeting - 19-21 June 2023</a:t>
            </a: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34CDDD-6F2A-6AA3-5062-D3C7AA920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C5F2A-B59E-4964-8018-87F91AF5339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37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54F5A-74AB-0C2C-2EE4-D41C96181F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4D0EAA-488D-B22E-C9B6-1016854AB7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903918-3D5F-F0C8-A986-8A6A1802B0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02864D-CD5D-955B-F02F-253C3D535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Collaboration Meeting - 19-21 June 2023</a:t>
            </a: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50C0D6-F78F-91AF-32C5-1A370A6B2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C5F2A-B59E-4964-8018-87F91AF5339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9949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buSzPct val="25000"/>
            </a:pPr>
            <a:r>
              <a:rPr lang="fr-FR" sz="1000">
                <a:solidFill>
                  <a:srgbClr val="666666"/>
                </a:solidFill>
              </a:rPr>
              <a:t> </a:t>
            </a:r>
            <a:fld id="{5C1B4358-0E95-4FFC-AC4F-FF56709F75FE}" type="slidenum">
              <a:rPr lang="fr-FR" sz="1000" smtClean="0">
                <a:solidFill>
                  <a:srgbClr val="666666"/>
                </a:solidFill>
                <a:cs typeface="Times" panose="02020603050405020304" pitchFamily="18" charset="0"/>
              </a:rPr>
              <a:pPr>
                <a:buSzPct val="25000"/>
              </a:pPr>
              <a:t>‹#›</a:t>
            </a:fld>
            <a:endParaRPr lang="fr-FR" sz="1000" dirty="0">
              <a:solidFill>
                <a:srgbClr val="666666"/>
              </a:solidFill>
              <a:cs typeface="Times" panose="02020603050405020304" pitchFamily="18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8350" y="1268413"/>
            <a:ext cx="10896599" cy="4968875"/>
          </a:xfrm>
        </p:spPr>
        <p:txBody>
          <a:bodyPr/>
          <a:lstStyle>
            <a:lvl1pPr marL="0" indent="290513">
              <a:defRPr>
                <a:solidFill>
                  <a:srgbClr val="A50021"/>
                </a:solidFill>
              </a:defRPr>
            </a:lvl1pPr>
            <a:lvl2pPr marL="623888" indent="-268288">
              <a:buFont typeface="Wingdings" panose="05000000000000000000" pitchFamily="2" charset="2"/>
              <a:buChar char="Ø"/>
              <a:defRPr>
                <a:solidFill>
                  <a:schemeClr val="tx1"/>
                </a:solidFill>
              </a:defRPr>
            </a:lvl2pPr>
            <a:lvl3pPr marL="914400" indent="-222250">
              <a:buFont typeface="Arial" panose="020B0604020202020204" pitchFamily="34" charset="0"/>
              <a:buChar char="•"/>
              <a:defRPr/>
            </a:lvl3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6" name="Shape 13"/>
          <p:cNvSpPr txBox="1">
            <a:spLocks noGrp="1"/>
          </p:cNvSpPr>
          <p:nvPr>
            <p:ph type="ftr" idx="12"/>
          </p:nvPr>
        </p:nvSpPr>
        <p:spPr>
          <a:xfrm>
            <a:off x="3599723" y="6491673"/>
            <a:ext cx="499243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pPr algn="ctr"/>
            <a:r>
              <a:rPr lang="en-US" i="1"/>
              <a:t>RD51 Collaboration Meeting - 19-21 June 2023</a:t>
            </a:r>
            <a:endParaRPr lang="fr-FR" dirty="0">
              <a:latin typeface="Times"/>
              <a:ea typeface="Times"/>
              <a:cs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3771416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FDBF40-E291-C9B9-C0EF-CE0F0FD89C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2C429F-4C3E-4B74-4D8F-171C514504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16ECAF-1061-0346-795A-C7771550D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301C66-F6A6-449C-C141-68F86919B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Collaboration Meeting - 19-21 June 2023</a:t>
            </a: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99640B-ED8F-D6A3-1FC1-7041522FE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C5F2A-B59E-4964-8018-87F91AF5339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807609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81DCDA-EDDF-1DCA-8AA0-741F701FC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D46DFA-2659-33EE-B89F-2608ABE6E7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D44242-B691-C1B0-BC61-47812E521C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D344EA-C4AA-2DCA-D9FF-2AF1020650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D361F0-C5CA-1139-3921-D5A809627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Collaboration Meeting - 19-21 June 2023</a:t>
            </a:r>
            <a:endParaRPr lang="el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2FF9C6-27E3-D97C-CDB1-41791071A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C5F2A-B59E-4964-8018-87F91AF5339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069045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C7A1F9-9E2C-078C-A001-80B8DBE400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DB98AE-E650-CB35-113E-42202692E4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CBD9E3-8F4F-5B47-8E70-F0AA3A2015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36C794-39BB-A3F7-9893-DF50BF35E2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189268-6F36-903A-5C73-6D87CDE8DB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9A60B8-EA4C-03F5-3ADF-7791ECC31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5F7F3F-45E0-7A46-21F0-71485F545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Collaboration Meeting - 19-21 June 2023</a:t>
            </a:r>
            <a:endParaRPr lang="el-G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4EF4C5-F2F5-384D-98FA-A587397E9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C5F2A-B59E-4964-8018-87F91AF5339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599454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428A6-56E3-2EE5-83CD-7075E878A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A16426-A2AC-9B63-DC66-1B239CBEE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CCE16F-1B60-E4E7-ADFC-C1F1831AA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Collaboration Meeting - 19-21 June 2023</a:t>
            </a:r>
            <a:endParaRPr lang="el-G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55F316-9D40-B56F-00B1-7ECCEE9F3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C5F2A-B59E-4964-8018-87F91AF5339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369248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8DDC9CD-A827-8570-B38F-EB4463D4C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5EC5EEB-1292-D4BD-DB61-9D4190965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Collaboration Meeting - 19-21 June 2023</a:t>
            </a:r>
            <a:endParaRPr lang="el-G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8AE049-9D9E-F28C-8567-A6829F5B5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C5F2A-B59E-4964-8018-87F91AF5339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239517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E5A1B-4BA2-72C8-DEB6-509D7BE63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74ACCD-E43D-3171-9637-64B074D362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B1973C-9D16-ED96-1DC1-3127F5C4BA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1E2DFA-C90D-4D2C-5DF7-58C793E8A6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04A62C-26A0-E97C-FE0F-BF4B34B15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Collaboration Meeting - 19-21 June 2023</a:t>
            </a:r>
            <a:endParaRPr lang="el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114856-B455-29A2-7A80-B0DF7E60C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C5F2A-B59E-4964-8018-87F91AF5339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057342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28B682-1544-6449-6F62-BE9DBB998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4DEB78-9FB3-05C7-0FB3-B45D553124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5BE599-93A4-89AB-F0C3-31E397F458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71EADC-3767-D363-0081-8F56B184EC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D7FF53-A1F9-BF33-599A-B41A6BF81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Collaboration Meeting - 19-21 June 2023</a:t>
            </a:r>
            <a:endParaRPr lang="el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BD7883-0B9E-4563-596E-806501581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C5F2A-B59E-4964-8018-87F91AF5339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557537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0D8200-FA8C-CC0F-987A-B8AE03079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BAB598-8C80-91D1-A667-D0E87598A3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0CF577-342B-8293-1C83-B667BA2B3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14762F-1467-66C9-6DB1-A5D1BC634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Collaboration Meeting - 19-21 June 2023</a:t>
            </a: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F720C3-AD12-C841-0FB2-EB41AE505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C5F2A-B59E-4964-8018-87F91AF5339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47435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EA29AD7-5CB9-2AC7-9240-0E611DE445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F69539-7C15-DC57-6352-C1908FDD6C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DDED00-044D-484B-E10E-8F34CEFC5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B17C26-1E9B-9D7B-A4DE-BFA2CE9DF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Collaboration Meeting - 19-21 June 2023</a:t>
            </a: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222572-1001-73BE-BCCA-0FC54A872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C5F2A-B59E-4964-8018-87F91AF5339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35516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1C8FD5-72CE-2CB6-C673-9D78ABAE71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527B3B-C94E-789A-45E7-42FB442DE8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058DF3-B5EC-3379-8477-234DB7D0F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4F0229-3A5E-63DB-90F9-6960D8153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Collaboration Meeting - 19-21 June 2023</a:t>
            </a: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2DABF6-8DF4-EC61-EB70-2F69D2ECF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2B186-4B79-42F1-BBCB-7B0EB5593DD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19409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>
          <a:xfrm>
            <a:off x="10512492" y="6522910"/>
            <a:ext cx="1492249" cy="249695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pPr>
              <a:buSzPct val="25000"/>
            </a:pPr>
            <a:r>
              <a:rPr lang="fr-FR" sz="1000">
                <a:solidFill>
                  <a:srgbClr val="666666"/>
                </a:solidFill>
              </a:rPr>
              <a:t> </a:t>
            </a:r>
            <a:fld id="{5C1B4358-0E95-4FFC-AC4F-FF56709F75FE}" type="slidenum">
              <a:rPr lang="fr-FR" sz="1000" smtClean="0">
                <a:solidFill>
                  <a:srgbClr val="666666"/>
                </a:solidFill>
                <a:cs typeface="Times" panose="02020603050405020304" pitchFamily="18" charset="0"/>
              </a:rPr>
              <a:pPr>
                <a:buSzPct val="25000"/>
              </a:pPr>
              <a:t>‹#›</a:t>
            </a:fld>
            <a:endParaRPr lang="fr-FR" sz="1000" dirty="0">
              <a:solidFill>
                <a:srgbClr val="666666"/>
              </a:solidFill>
              <a:cs typeface="Times" panose="02020603050405020304" pitchFamily="18" charset="0"/>
            </a:endParaRPr>
          </a:p>
        </p:txBody>
      </p:sp>
      <p:sp>
        <p:nvSpPr>
          <p:cNvPr id="6" name="Shape 13"/>
          <p:cNvSpPr txBox="1">
            <a:spLocks noGrp="1"/>
          </p:cNvSpPr>
          <p:nvPr>
            <p:ph type="ftr" idx="12"/>
          </p:nvPr>
        </p:nvSpPr>
        <p:spPr>
          <a:xfrm>
            <a:off x="3599723" y="6491673"/>
            <a:ext cx="499243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pPr algn="ctr"/>
            <a:r>
              <a:rPr lang="en-US" i="1"/>
              <a:t>RD51 Collaboration Meeting - 19-21 June 2023</a:t>
            </a:r>
            <a:endParaRPr lang="fr-FR" dirty="0">
              <a:latin typeface="Times"/>
              <a:ea typeface="Times"/>
              <a:cs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3190852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407F5C-558A-2675-C94A-A09A67552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8BA616-E01B-DE89-40ED-A9EA40A8F0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A4E595-9505-DE88-E8F9-96A8BF455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BC748A-DF9E-BC50-F376-AB2734B48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Collaboration Meeting - 19-21 June 2023</a:t>
            </a: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CB9031-A426-FD7C-1D7B-2634F24BC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2B186-4B79-42F1-BBCB-7B0EB5593DD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7196230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873CD-EFA9-2036-3DF9-B03334E7B0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E51699-8182-51B7-B985-AF8C574E40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6B99B2-C40E-2510-746C-A329FA760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29DA02-8415-D4E8-D031-1E890D008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Collaboration Meeting - 19-21 June 2023</a:t>
            </a: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651E6F-38AB-75A4-E5FF-DE39C3502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2B186-4B79-42F1-BBCB-7B0EB5593DD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1518889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C93DC0-126C-A8F6-DC66-56E8705E8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449A0A-6EBA-4054-1A74-13AA107EF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183A27-0080-ABD4-CAEA-AC9EEF1273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6E2C20-AE7F-072A-D4C7-9ACB5745AF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F19DB2-0377-D9DD-DB6A-ADBFDB507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Collaboration Meeting - 19-21 June 2023</a:t>
            </a:r>
            <a:endParaRPr lang="el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CB28FF-152B-4E86-10B8-ECB2E27AF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2B186-4B79-42F1-BBCB-7B0EB5593DD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8899478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DAF512-1AF5-310D-AE55-1433ABB08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4C3B78-28A9-7EAE-2453-4629EB8FB9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93A658-95C1-507E-4A6F-31A31D1566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32777B-C97C-DAE8-7B20-D9B1C05E15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A35260B-1802-731E-E300-8C1699A340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DC597E7-356B-9575-7F14-B4E36E223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4AD89FE-4B82-2224-264B-687662F68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Collaboration Meeting - 19-21 June 2023</a:t>
            </a:r>
            <a:endParaRPr lang="el-G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C96C71D-5D1D-41FA-D203-3071D72E4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2B186-4B79-42F1-BBCB-7B0EB5593DD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88354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33ED4-DF6C-CBF4-3502-CE7DCDE8F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C0FFE6-56E9-3401-0B56-9B5B3A8E6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5381AF-84AB-0464-3533-37A4270E2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Collaboration Meeting - 19-21 June 2023</a:t>
            </a:r>
            <a:endParaRPr lang="el-G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83BEEB-DA46-14C3-F6C1-CCFD36CD8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2B186-4B79-42F1-BBCB-7B0EB5593DD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5257754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2BAAB9-9FED-9E57-25D4-CFB7573664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2737AD-8990-B3C4-EB85-1EF017930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Collaboration Meeting - 19-21 June 2023</a:t>
            </a:r>
            <a:endParaRPr lang="el-G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87B40D-6A41-C4D7-C459-D49B0E2CE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2B186-4B79-42F1-BBCB-7B0EB5593DD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383323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62155-F6FB-C0B9-2A20-3755961490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CB5E4C-07AC-D6B9-7CF5-6A9BBBBDB5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93ED16-63A5-2D48-E122-A713D14705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F6CCB7-8893-4523-8F70-42FDE86A5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DE1089-7679-B6A7-A9F7-02F946F30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Collaboration Meeting - 19-21 June 2023</a:t>
            </a:r>
            <a:endParaRPr lang="el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F56CA5-1DAD-E804-6214-0951E72B1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2B186-4B79-42F1-BBCB-7B0EB5593DD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4959989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2D46E4-38A5-A76C-C866-F824F241B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CECEBB8-A610-7022-7A3F-19BFD7CF92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75591E-3F2E-6096-183E-5B09965341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75EFD4-8029-DA69-FE4A-917B382232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B770C2-5358-F3E8-0795-0BC44B7DB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Collaboration Meeting - 19-21 June 2023</a:t>
            </a:r>
            <a:endParaRPr lang="el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BDE7FE-299E-34E6-D5CF-BB818EEE6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2B186-4B79-42F1-BBCB-7B0EB5593DD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4599976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6A8098-60D5-93FC-03CB-CD9491F054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B91113-6034-52D2-E67D-EF67D7A7A1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5E9772-C592-1F64-8B6B-2A1825907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4148F3-E4E7-A487-10BD-0EED82417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Collaboration Meeting - 19-21 June 2023</a:t>
            </a: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1419FA-FB8B-C70D-C9B7-84981F502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2B186-4B79-42F1-BBCB-7B0EB5593DD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73108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82BB20F-E1CA-095B-3AB6-7F7AB061E5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83A323-1AB7-DC59-BE19-D62BC2F8CA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5940DE-9744-BD69-4917-2E24AD631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BFF39F-2CCC-2E95-0D8D-0EE1EDF246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Collaboration Meeting - 19-21 June 2023</a:t>
            </a: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CC07BE-19DE-30BF-474D-7D8942460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2B186-4B79-42F1-BBCB-7B0EB5593DD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5570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buSzPct val="25000"/>
            </a:pPr>
            <a:r>
              <a:rPr lang="fr-FR" sz="1000">
                <a:solidFill>
                  <a:srgbClr val="666666"/>
                </a:solidFill>
              </a:rPr>
              <a:t> </a:t>
            </a:r>
            <a:fld id="{5C1B4358-0E95-4FFC-AC4F-FF56709F75FE}" type="slidenum">
              <a:rPr lang="fr-FR" sz="1000" smtClean="0">
                <a:solidFill>
                  <a:srgbClr val="666666"/>
                </a:solidFill>
                <a:cs typeface="Times" panose="02020603050405020304" pitchFamily="18" charset="0"/>
              </a:rPr>
              <a:pPr>
                <a:buSzPct val="25000"/>
              </a:pPr>
              <a:t>‹#›</a:t>
            </a:fld>
            <a:endParaRPr lang="fr-FR" sz="1000" dirty="0">
              <a:solidFill>
                <a:srgbClr val="666666"/>
              </a:solidFill>
              <a:cs typeface="Times" panose="02020603050405020304" pitchFamily="18" charset="0"/>
            </a:endParaRPr>
          </a:p>
        </p:txBody>
      </p:sp>
      <p:sp>
        <p:nvSpPr>
          <p:cNvPr id="5" name="Shape 13"/>
          <p:cNvSpPr txBox="1">
            <a:spLocks noGrp="1"/>
          </p:cNvSpPr>
          <p:nvPr>
            <p:ph type="ftr" idx="12"/>
          </p:nvPr>
        </p:nvSpPr>
        <p:spPr>
          <a:xfrm>
            <a:off x="3599723" y="6491673"/>
            <a:ext cx="499243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pPr algn="ctr"/>
            <a:r>
              <a:rPr lang="en-US" i="1"/>
              <a:t>RD51 Collaboration Meeting - 19-21 June 2023</a:t>
            </a:r>
            <a:endParaRPr lang="fr-FR" dirty="0">
              <a:latin typeface="Times"/>
              <a:ea typeface="Times"/>
              <a:cs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50274780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1A107-784E-AA6D-7C37-1ABD7BEE8C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8291B0-2BB4-75A4-5EC8-C504DC300A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EA0070-669A-BC59-2CE5-76CC9C2CA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E01E42-A23D-E5F0-DD71-AC5D34D3D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Collaboration Meeting - 19-21 June 2023</a:t>
            </a: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4102BF-DED2-93B6-56E4-EEBFB7D43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4B46-E13F-4B25-8C2D-5F7DB50ECCA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9364825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C78E4-C227-1A13-4958-DFB280FCD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1A774F-2E58-9CE3-1CD7-2A36A47BB8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D5B2A7-7168-A58F-8405-5E58481EFF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B172D0-85D7-2877-D46A-60C5AB6EE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Collaboration Meeting - 19-21 June 2023</a:t>
            </a: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A0B32B-46FF-EB6F-D1F6-C6D2C0C93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4B46-E13F-4B25-8C2D-5F7DB50ECCA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6818569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94D0BB-A57B-47AA-B9F6-75D3B36E62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09E6B0-CCE8-2AB1-410A-2C70D43FCA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60CEB5-1255-F7AD-92A2-3BE0E867F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DEC2FC-F11B-6EE9-F309-6057F000F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Collaboration Meeting - 19-21 June 2023</a:t>
            </a: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83D710-4200-5BB7-388B-7E4AC2447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4B46-E13F-4B25-8C2D-5F7DB50ECCA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188865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CCA604-737B-4723-1F21-555E43F51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3FC2C-E50D-F4ED-6299-C7AD5F02BF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F98D96-6DF5-7182-DCFA-518970441B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66FDCA-319D-9C46-7D78-FCD6134ED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233D69-5A4A-38B4-345B-071372D96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Collaboration Meeting - 19-21 June 2023</a:t>
            </a:r>
            <a:endParaRPr lang="el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01739E-D2CA-AB0A-82FA-038DDF6DE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4B46-E13F-4B25-8C2D-5F7DB50ECCA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7161037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B735B-813C-04E3-5AAB-6C78507DB8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65FC99-8C00-72F6-AE55-E235F9601C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5CF7E8-BD35-C97C-F887-643D0781A9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20EFC70-658C-62EC-C02E-2434106A1E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FBBE144-E060-9364-7285-414A1C8E1B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31AA2CA-F5F4-5BFD-D071-481554CED6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F6E0A4-19EA-C97D-71AA-3FFADFFA0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Collaboration Meeting - 19-21 June 2023</a:t>
            </a:r>
            <a:endParaRPr lang="el-G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1479DD7-9BAE-01FA-1C5C-7C3B00E67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4B46-E13F-4B25-8C2D-5F7DB50ECCA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8329079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1F228-F8C6-9D6B-A9D2-502F5C8E2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7DFE05-CE6A-846C-3D03-184F28D1D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327BBE-4A9A-59C3-E9DF-B6CE68985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Collaboration Meeting - 19-21 June 2023</a:t>
            </a:r>
            <a:endParaRPr lang="el-G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5A36AC-EDEA-6A39-30AD-6D5FA3F66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4B46-E13F-4B25-8C2D-5F7DB50ECCA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6432433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5DCAEB-3786-FAA1-DB8E-F7CA6E0CB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E1A436C-98FF-FDE0-EC40-DDAB2C4A3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Collaboration Meeting - 19-21 June 2023</a:t>
            </a:r>
            <a:endParaRPr lang="el-G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CD1C3B-7B5C-C922-9DCA-3FF463BF6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4B46-E13F-4B25-8C2D-5F7DB50ECCA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713675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C2219C-CB8B-2283-9ACC-DCB96B6BF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21C0DB-47C1-54F5-C19A-2745903D0E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2C6694-A54F-68BA-4EEA-B78276890F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31EF58-1FB6-7E75-4112-E04C77CA0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86E364-5A68-E0F1-DE01-A3FEF1384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Collaboration Meeting - 19-21 June 2023</a:t>
            </a:r>
            <a:endParaRPr lang="el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4980AD-33BF-79B7-604A-BF15A7E2C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4B46-E13F-4B25-8C2D-5F7DB50ECCA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616394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A65006-EA7F-06D4-623C-53FE2960D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966890C-F6FA-4156-0569-903D4A77EF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7DE03C-6902-64CF-E492-93B94B33A8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015442-05F7-55C0-E52C-BFEFA00D0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2C52A3-7563-586D-53F9-47A8CBEC6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Collaboration Meeting - 19-21 June 2023</a:t>
            </a:r>
            <a:endParaRPr lang="el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AE85DD-7C5D-D268-DAA7-8E44A115E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4B46-E13F-4B25-8C2D-5F7DB50ECCA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0201334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D36BE-FEC7-F6BB-CC8F-1AE294F4B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B46E3C-FEAB-FDA1-2D62-250BB2DA79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885D1C-BF23-974E-9AC0-3262FAE341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4B1336-7D92-7551-DF81-668954C9B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Collaboration Meeting - 19-21 June 2023</a:t>
            </a: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51599A-A618-86BE-0A8E-0E61AE25D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4B46-E13F-4B25-8C2D-5F7DB50ECCA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77725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94150809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7444B82-A173-C98C-3AB3-F64D0BF174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032B8F-A263-4CE9-798E-4151540E61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92AE8-25A1-9DFD-9125-48CF95EF4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F105BF-675B-9F9A-461F-95B1ED702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Collaboration Meeting - 19-21 June 2023</a:t>
            </a: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027AF2-B330-C3B4-FBD6-EA8E2BA5F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4B46-E13F-4B25-8C2D-5F7DB50ECCA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4277043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r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au_titr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413504" cy="6858000"/>
          </a:xfrm>
          <a:prstGeom prst="rect">
            <a:avLst/>
          </a:prstGeom>
        </p:spPr>
      </p:pic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5274353" y="5504599"/>
            <a:ext cx="6384619" cy="349937"/>
          </a:xfrm>
          <a:prstGeom prst="rect">
            <a:avLst/>
          </a:prstGeom>
        </p:spPr>
        <p:txBody>
          <a:bodyPr anchor="ctr" anchorCtr="0"/>
          <a:lstStyle>
            <a:lvl1pPr marL="0" indent="0">
              <a:buFont typeface="Arial" pitchFamily="34" charset="0"/>
              <a:buNone/>
              <a:defRPr sz="1400" b="0" baseline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/>
              <a:t>Nom événement</a:t>
            </a:r>
          </a:p>
        </p:txBody>
      </p:sp>
    </p:spTree>
    <p:extLst>
      <p:ext uri="{BB962C8B-B14F-4D97-AF65-F5344CB8AC3E}">
        <p14:creationId xmlns:p14="http://schemas.microsoft.com/office/powerpoint/2010/main" val="250494597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>
          <a:xfrm>
            <a:off x="10512492" y="6522910"/>
            <a:ext cx="1492249" cy="249695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pPr>
              <a:buSzPct val="25000"/>
            </a:pPr>
            <a:r>
              <a:rPr lang="fr-FR" sz="1000">
                <a:solidFill>
                  <a:srgbClr val="666666"/>
                </a:solidFill>
              </a:rPr>
              <a:t> </a:t>
            </a:r>
            <a:fld id="{5C1B4358-0E95-4FFC-AC4F-FF56709F75FE}" type="slidenum">
              <a:rPr lang="fr-FR" sz="1000" smtClean="0">
                <a:solidFill>
                  <a:srgbClr val="666666"/>
                </a:solidFill>
                <a:cs typeface="Times" panose="02020603050405020304" pitchFamily="18" charset="0"/>
              </a:rPr>
              <a:pPr>
                <a:buSzPct val="25000"/>
              </a:pPr>
              <a:t>‹#›</a:t>
            </a:fld>
            <a:endParaRPr lang="fr-FR" sz="1000" dirty="0">
              <a:solidFill>
                <a:srgbClr val="666666"/>
              </a:solidFill>
              <a:cs typeface="Times" panose="02020603050405020304" pitchFamily="18" charset="0"/>
            </a:endParaRPr>
          </a:p>
        </p:txBody>
      </p:sp>
      <p:sp>
        <p:nvSpPr>
          <p:cNvPr id="6" name="Shape 13"/>
          <p:cNvSpPr txBox="1">
            <a:spLocks noGrp="1"/>
          </p:cNvSpPr>
          <p:nvPr>
            <p:ph type="ftr" idx="12"/>
          </p:nvPr>
        </p:nvSpPr>
        <p:spPr>
          <a:xfrm>
            <a:off x="3599723" y="6491673"/>
            <a:ext cx="499243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pPr algn="ctr"/>
            <a:r>
              <a:rPr lang="en-US" i="1"/>
              <a:t>RD51 Collaboration Meeting - 19-21 June 2023</a:t>
            </a:r>
            <a:endParaRPr lang="fr-FR" dirty="0">
              <a:latin typeface="Times"/>
              <a:ea typeface="Times"/>
              <a:cs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24315606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buSzPct val="25000"/>
            </a:pPr>
            <a:r>
              <a:rPr lang="fr-FR" sz="1000">
                <a:solidFill>
                  <a:srgbClr val="666666"/>
                </a:solidFill>
              </a:rPr>
              <a:t> </a:t>
            </a:r>
            <a:fld id="{5C1B4358-0E95-4FFC-AC4F-FF56709F75FE}" type="slidenum">
              <a:rPr lang="fr-FR" sz="1000" smtClean="0">
                <a:solidFill>
                  <a:srgbClr val="666666"/>
                </a:solidFill>
                <a:cs typeface="Times" panose="02020603050405020304" pitchFamily="18" charset="0"/>
              </a:rPr>
              <a:pPr>
                <a:buSzPct val="25000"/>
              </a:pPr>
              <a:t>‹#›</a:t>
            </a:fld>
            <a:endParaRPr lang="fr-FR" sz="1000" dirty="0">
              <a:solidFill>
                <a:srgbClr val="666666"/>
              </a:solidFill>
              <a:cs typeface="Times" panose="02020603050405020304" pitchFamily="18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8350" y="1268413"/>
            <a:ext cx="10896599" cy="4968875"/>
          </a:xfrm>
        </p:spPr>
        <p:txBody>
          <a:bodyPr/>
          <a:lstStyle>
            <a:lvl1pPr marL="0" indent="290513">
              <a:defRPr>
                <a:solidFill>
                  <a:srgbClr val="A50021"/>
                </a:solidFill>
              </a:defRPr>
            </a:lvl1pPr>
            <a:lvl2pPr marL="623888" indent="-268288">
              <a:buFont typeface="Wingdings" panose="05000000000000000000" pitchFamily="2" charset="2"/>
              <a:buChar char="Ø"/>
              <a:defRPr>
                <a:solidFill>
                  <a:schemeClr val="tx1"/>
                </a:solidFill>
              </a:defRPr>
            </a:lvl2pPr>
            <a:lvl3pPr marL="914400" indent="-222250">
              <a:buFont typeface="Arial" panose="020B0604020202020204" pitchFamily="34" charset="0"/>
              <a:buChar char="•"/>
              <a:defRPr/>
            </a:lvl3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6" name="Shape 13"/>
          <p:cNvSpPr txBox="1">
            <a:spLocks noGrp="1"/>
          </p:cNvSpPr>
          <p:nvPr>
            <p:ph type="ftr" idx="12"/>
          </p:nvPr>
        </p:nvSpPr>
        <p:spPr>
          <a:xfrm>
            <a:off x="3599723" y="6491673"/>
            <a:ext cx="499243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pPr algn="ctr"/>
            <a:r>
              <a:rPr lang="en-US" i="1"/>
              <a:t>RD51 Collaboration Meeting - 19-21 June 2023</a:t>
            </a:r>
            <a:endParaRPr lang="fr-FR" dirty="0">
              <a:latin typeface="Times"/>
              <a:ea typeface="Times"/>
              <a:cs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6908247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buSzPct val="25000"/>
            </a:pPr>
            <a:r>
              <a:rPr lang="fr-FR" sz="1000">
                <a:solidFill>
                  <a:srgbClr val="666666"/>
                </a:solidFill>
              </a:rPr>
              <a:t> </a:t>
            </a:r>
            <a:fld id="{5C1B4358-0E95-4FFC-AC4F-FF56709F75FE}" type="slidenum">
              <a:rPr lang="fr-FR" sz="1000" smtClean="0">
                <a:solidFill>
                  <a:srgbClr val="666666"/>
                </a:solidFill>
                <a:cs typeface="Times" panose="02020603050405020304" pitchFamily="18" charset="0"/>
              </a:rPr>
              <a:pPr>
                <a:buSzPct val="25000"/>
              </a:pPr>
              <a:t>‹#›</a:t>
            </a:fld>
            <a:endParaRPr lang="fr-FR" sz="1000" dirty="0">
              <a:solidFill>
                <a:srgbClr val="666666"/>
              </a:solidFill>
              <a:cs typeface="Times" panose="02020603050405020304" pitchFamily="18" charset="0"/>
            </a:endParaRPr>
          </a:p>
        </p:txBody>
      </p:sp>
      <p:sp>
        <p:nvSpPr>
          <p:cNvPr id="5" name="Shape 13"/>
          <p:cNvSpPr txBox="1">
            <a:spLocks noGrp="1"/>
          </p:cNvSpPr>
          <p:nvPr>
            <p:ph type="ftr" idx="12"/>
          </p:nvPr>
        </p:nvSpPr>
        <p:spPr>
          <a:xfrm>
            <a:off x="3599723" y="6491673"/>
            <a:ext cx="499243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pPr algn="ctr"/>
            <a:r>
              <a:rPr lang="en-US" i="1"/>
              <a:t>RD51 Collaboration Meeting - 19-21 June 2023</a:t>
            </a:r>
            <a:endParaRPr lang="fr-FR" dirty="0">
              <a:latin typeface="Times"/>
              <a:ea typeface="Times"/>
              <a:cs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58714742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Collaboration Meeting - 19-21 June 2023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922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359125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816E14-D283-BCF9-CAB1-7E0EEB9CCF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14739E-0E72-6EDE-18DB-2394DBAFC9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D251C9-1A0F-82CA-D78A-7116B0358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3A362C-85CB-AE40-18FD-0B784727B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Collaboration Meeting - 19-21 June 2023</a:t>
            </a: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B70FEE-31F3-9D1D-125F-1BFEA38C9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1BC21-90C7-421F-903C-FC67688251D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55874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020C59-A1DC-F8E4-6577-31338434DB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3C58B3-DF9E-B6C5-B1C5-AA8B61BD80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D02D58-4118-53CD-7B03-0CD4E87F6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BBBBE6-08A9-E6C8-7880-1EA03E1C3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Collaboration Meeting - 19-21 June 2023</a:t>
            </a: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373E4A-F6AC-E31B-0C4E-60B828DF1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1BC21-90C7-421F-903C-FC67688251D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03898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98FA50-9EEC-BCCC-CD32-3B6C0FE9DC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9BC546-811D-7DF2-BF86-B4FD8E68C9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7FF147-913E-10D7-8AB0-A23A8FB13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FCF3D5-1EB3-AF4C-B20A-13C8C2CD0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Collaboration Meeting - 19-21 June 2023</a:t>
            </a: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C80B3E-A415-D911-3A5C-63368D512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1BC21-90C7-421F-903C-FC67688251D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45610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5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5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5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Shape 10" descr="bandeau_texte.png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0" y="1"/>
            <a:ext cx="12192000" cy="95567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1481048" y="23019"/>
            <a:ext cx="9265840" cy="9096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768350" y="1268413"/>
            <a:ext cx="10896599" cy="49688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923925" marR="0" lvl="0" indent="-9525" algn="l" rtl="0">
              <a:spcBef>
                <a:spcPts val="0"/>
              </a:spcBef>
              <a:spcAft>
                <a:spcPts val="400"/>
              </a:spcAft>
              <a:buNone/>
              <a:defRPr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360363" marR="0" lvl="1" indent="-268923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ct val="90000"/>
              <a:buFont typeface="Arial"/>
              <a:buChar char="•"/>
              <a:defRPr sz="16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61950" marR="0" lvl="2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009650" marR="0" lvl="3" indent="-211073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ct val="36000"/>
              <a:buFont typeface="Arial"/>
              <a:buChar char="•"/>
              <a:defRPr sz="16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133475" marR="0" lvl="4" indent="-15875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Arial"/>
              <a:buChar char="-"/>
              <a:defRPr sz="16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3" name="Shape 13"/>
          <p:cNvSpPr txBox="1">
            <a:spLocks noGrp="1"/>
          </p:cNvSpPr>
          <p:nvPr>
            <p:ph type="ftr" idx="11"/>
          </p:nvPr>
        </p:nvSpPr>
        <p:spPr>
          <a:xfrm>
            <a:off x="3599723" y="6491673"/>
            <a:ext cx="499243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pPr algn="ctr"/>
            <a:r>
              <a:rPr lang="en-US" i="1"/>
              <a:t>RD51 Collaboration Meeting - 19-21 June 2023</a:t>
            </a:r>
            <a:endParaRPr lang="fr-FR" dirty="0"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8" name="Shape 13"/>
          <p:cNvSpPr txBox="1">
            <a:spLocks/>
          </p:cNvSpPr>
          <p:nvPr userDrawn="1"/>
        </p:nvSpPr>
        <p:spPr>
          <a:xfrm>
            <a:off x="0" y="6491672"/>
            <a:ext cx="4464181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pPr algn="l"/>
            <a:r>
              <a:rPr lang="fr-FR" sz="1000" dirty="0" err="1">
                <a:latin typeface="Times"/>
                <a:ea typeface="Times"/>
                <a:cs typeface="Times"/>
                <a:sym typeface="Times"/>
              </a:rPr>
              <a:t>alexandra.kallitsopoulou</a:t>
            </a:r>
            <a:r>
              <a:rPr lang="en-US" sz="1000" dirty="0">
                <a:latin typeface="Times"/>
                <a:ea typeface="Times"/>
                <a:cs typeface="Times"/>
                <a:sym typeface="Times"/>
              </a:rPr>
              <a:t>@cea.fr</a:t>
            </a:r>
            <a:endParaRPr lang="fr-FR" sz="1000" dirty="0"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6" name="Slide Number Placeholder 3"/>
          <p:cNvSpPr>
            <a:spLocks noGrp="1"/>
          </p:cNvSpPr>
          <p:nvPr>
            <p:ph type="sldNum" idx="4"/>
          </p:nvPr>
        </p:nvSpPr>
        <p:spPr>
          <a:xfrm>
            <a:off x="10512492" y="6522910"/>
            <a:ext cx="1492249" cy="24969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+mj-lt"/>
              </a:defRPr>
            </a:lvl1pPr>
          </a:lstStyle>
          <a:p>
            <a:pPr>
              <a:buSzPct val="25000"/>
            </a:pPr>
            <a:r>
              <a:rPr lang="fr-FR" sz="1000">
                <a:solidFill>
                  <a:srgbClr val="666666"/>
                </a:solidFill>
              </a:rPr>
              <a:t> </a:t>
            </a:r>
            <a:fld id="{5C1B4358-0E95-4FFC-AC4F-FF56709F75FE}" type="slidenum">
              <a:rPr lang="fr-FR" sz="1000" smtClean="0">
                <a:solidFill>
                  <a:srgbClr val="666666"/>
                </a:solidFill>
                <a:cs typeface="Times" panose="02020603050405020304" pitchFamily="18" charset="0"/>
              </a:rPr>
              <a:pPr>
                <a:buSzPct val="25000"/>
              </a:pPr>
              <a:t>‹#›</a:t>
            </a:fld>
            <a:endParaRPr lang="fr-FR" sz="1000" dirty="0">
              <a:solidFill>
                <a:srgbClr val="666666"/>
              </a:solidFill>
              <a:cs typeface="Times" panose="02020603050405020304" pitchFamily="18" charset="0"/>
            </a:endParaRP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87045" y="78862"/>
            <a:ext cx="1306961" cy="797951"/>
            <a:chOff x="56151" y="67425"/>
            <a:chExt cx="980221" cy="797951"/>
          </a:xfrm>
        </p:grpSpPr>
        <p:pic>
          <p:nvPicPr>
            <p:cNvPr id="17" name="Picture 5"/>
            <p:cNvPicPr/>
            <p:nvPr userDrawn="1"/>
          </p:nvPicPr>
          <p:blipFill>
            <a:blip r:embed="rId9"/>
            <a:srcRect b="4"/>
            <a:stretch/>
          </p:blipFill>
          <p:spPr>
            <a:xfrm>
              <a:off x="56151" y="67425"/>
              <a:ext cx="980221" cy="797951"/>
            </a:xfrm>
            <a:prstGeom prst="rect">
              <a:avLst/>
            </a:prstGeom>
            <a:ln>
              <a:noFill/>
            </a:ln>
          </p:spPr>
        </p:pic>
        <p:sp>
          <p:nvSpPr>
            <p:cNvPr id="18" name="TextShape 2"/>
            <p:cNvSpPr txBox="1"/>
            <p:nvPr userDrawn="1"/>
          </p:nvSpPr>
          <p:spPr>
            <a:xfrm>
              <a:off x="136603" y="425139"/>
              <a:ext cx="819316" cy="353691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r>
                <a:rPr lang="en-US" sz="1000" b="0" strike="noStrike" spc="-1" dirty="0">
                  <a:solidFill>
                    <a:srgbClr val="ED1C24"/>
                  </a:solidFill>
                  <a:latin typeface="Arial"/>
                </a:rPr>
                <a:t>PICOSEC</a:t>
              </a:r>
              <a:endParaRPr lang="en-US" sz="1000" b="0" strike="noStrike" spc="-1" dirty="0">
                <a:latin typeface="Arial"/>
              </a:endParaRPr>
            </a:p>
            <a:p>
              <a:r>
                <a:rPr lang="en-US" sz="900" b="0" strike="noStrike" spc="-1" dirty="0">
                  <a:latin typeface="Arial"/>
                </a:rPr>
                <a:t>Micromegas</a:t>
              </a:r>
            </a:p>
          </p:txBody>
        </p:sp>
      </p:grp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4B4B2AA8-39AE-EB2C-4C7F-90CEE80B10E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t="26226" b="23773"/>
          <a:stretch/>
        </p:blipFill>
        <p:spPr>
          <a:xfrm>
            <a:off x="10966095" y="389932"/>
            <a:ext cx="1066891" cy="53344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8568" y="78862"/>
            <a:ext cx="581946" cy="434982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727" r:id="rId1"/>
    <p:sldLayoutId id="2147483677" r:id="rId2"/>
    <p:sldLayoutId id="2147483663" r:id="rId3"/>
    <p:sldLayoutId id="2147483664" r:id="rId4"/>
    <p:sldLayoutId id="2147483748" r:id="rId5"/>
    <p:sldLayoutId id="2147483749" r:id="rId6"/>
  </p:sldLayoutIdLst>
  <p:hf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2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A9EF66-E8EA-2040-CC6E-7D451A7E6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21243D-DC23-3164-57A1-D63DA64E65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167DE8-080C-E9F2-9849-D5B92BEBFE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00-E7AE-875B-E1E0-1120EDB6E7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RD51 Collaboration Meeting - 19-21 June 2023</a:t>
            </a: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7479A1-9DFD-4E22-36A0-19D537FEC0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1BC21-90C7-421F-903C-FC67688251D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2424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E3B9CAC-4FDF-15FF-CCC1-5F74AFE6A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6988E6-B1BB-6A0E-162F-3D8D4DFEDA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8E926E-60A9-BD1C-FF92-FF0A860559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088F43-067D-8B32-4F2A-3DF4B391EF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RD51 Collaboration Meeting - 19-21 June 2023</a:t>
            </a: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D4D42B-CDF8-C008-41AE-B816572828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C5F2A-B59E-4964-8018-87F91AF5339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61589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7A54FB-4E3E-8A0B-0CA8-4E63A17AFF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668C2-E197-DEE8-99AB-F239DE5200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B50A4C-7905-AEEA-A15F-C95E071F44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404E02-A3D6-A15F-6492-D9EED6D302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RD51 Collaboration Meeting - 19-21 June 2023</a:t>
            </a: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838C88-06E3-DAEE-9C5E-828A1F265C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2B186-4B79-42F1-BBCB-7B0EB5593DD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3296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29" r:id="rId9"/>
    <p:sldLayoutId id="2147483713" r:id="rId10"/>
    <p:sldLayoutId id="2147483714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D9799D6-833D-8332-FC08-F54BF915E4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49695B-7308-3F26-E700-7EE0A42260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7F8105-407F-B899-7AB0-5C5A849DAD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F1C777-36E9-477F-3C4A-81F66744EB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RD51 Collaboration Meeting - 19-21 June 2023</a:t>
            </a: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F95B4D-C599-C5D0-24F4-AF932CE188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4B46-E13F-4B25-8C2D-5F7DB50ECCA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02562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Shape 10" descr="bandeau_texte.pn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0" y="1"/>
            <a:ext cx="12192000" cy="95567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1481048" y="23019"/>
            <a:ext cx="9265840" cy="9096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768350" y="1268413"/>
            <a:ext cx="10896599" cy="49688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923925" marR="0" lvl="0" indent="-9525" algn="l" rtl="0">
              <a:spcBef>
                <a:spcPts val="0"/>
              </a:spcBef>
              <a:spcAft>
                <a:spcPts val="400"/>
              </a:spcAft>
              <a:buNone/>
              <a:defRPr sz="2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360363" marR="0" lvl="1" indent="-268923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ct val="90000"/>
              <a:buFont typeface="Arial"/>
              <a:buChar char="•"/>
              <a:defRPr sz="16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61950" marR="0" lvl="2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009650" marR="0" lvl="3" indent="-211073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ct val="36000"/>
              <a:buFont typeface="Arial"/>
              <a:buChar char="•"/>
              <a:defRPr sz="16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133475" marR="0" lvl="4" indent="-15875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Arial"/>
              <a:buChar char="-"/>
              <a:defRPr sz="16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3" name="Shape 13"/>
          <p:cNvSpPr txBox="1">
            <a:spLocks noGrp="1"/>
          </p:cNvSpPr>
          <p:nvPr>
            <p:ph type="ftr" idx="11"/>
          </p:nvPr>
        </p:nvSpPr>
        <p:spPr>
          <a:xfrm>
            <a:off x="3599723" y="6491673"/>
            <a:ext cx="499243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pPr algn="ctr"/>
            <a:r>
              <a:rPr lang="en-US" i="1"/>
              <a:t>RD51 Collaboration Meeting - 19-21 June 2023</a:t>
            </a:r>
            <a:endParaRPr lang="fr-FR" dirty="0"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8" name="Shape 13"/>
          <p:cNvSpPr txBox="1">
            <a:spLocks/>
          </p:cNvSpPr>
          <p:nvPr userDrawn="1"/>
        </p:nvSpPr>
        <p:spPr>
          <a:xfrm>
            <a:off x="0" y="6491672"/>
            <a:ext cx="4464181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pPr algn="l"/>
            <a:r>
              <a:rPr lang="fr-FR" sz="1000" dirty="0" err="1">
                <a:latin typeface="Times"/>
                <a:ea typeface="Times"/>
                <a:cs typeface="Times"/>
                <a:sym typeface="Times"/>
              </a:rPr>
              <a:t>alexandra.kallitsopoulou</a:t>
            </a:r>
            <a:r>
              <a:rPr lang="en-US" sz="1000" dirty="0">
                <a:latin typeface="Times"/>
                <a:ea typeface="Times"/>
                <a:cs typeface="Times"/>
                <a:sym typeface="Times"/>
              </a:rPr>
              <a:t>@cea.fr</a:t>
            </a:r>
            <a:endParaRPr lang="fr-FR" sz="1000" dirty="0"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6" name="Slide Number Placeholder 3"/>
          <p:cNvSpPr>
            <a:spLocks noGrp="1"/>
          </p:cNvSpPr>
          <p:nvPr>
            <p:ph type="sldNum" idx="4"/>
          </p:nvPr>
        </p:nvSpPr>
        <p:spPr>
          <a:xfrm>
            <a:off x="10512492" y="6522910"/>
            <a:ext cx="1492249" cy="24969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+mj-lt"/>
              </a:defRPr>
            </a:lvl1pPr>
          </a:lstStyle>
          <a:p>
            <a:pPr>
              <a:buSzPct val="25000"/>
            </a:pPr>
            <a:r>
              <a:rPr lang="fr-FR" sz="1000">
                <a:solidFill>
                  <a:srgbClr val="666666"/>
                </a:solidFill>
              </a:rPr>
              <a:t> </a:t>
            </a:r>
            <a:fld id="{5C1B4358-0E95-4FFC-AC4F-FF56709F75FE}" type="slidenum">
              <a:rPr lang="fr-FR" sz="1000" smtClean="0">
                <a:solidFill>
                  <a:srgbClr val="666666"/>
                </a:solidFill>
                <a:cs typeface="Times" panose="02020603050405020304" pitchFamily="18" charset="0"/>
              </a:rPr>
              <a:pPr>
                <a:buSzPct val="25000"/>
              </a:pPr>
              <a:t>‹#›</a:t>
            </a:fld>
            <a:endParaRPr lang="fr-FR" sz="1000" dirty="0">
              <a:solidFill>
                <a:srgbClr val="666666"/>
              </a:solidFill>
              <a:cs typeface="Times" panose="02020603050405020304" pitchFamily="18" charset="0"/>
            </a:endParaRP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87045" y="78862"/>
            <a:ext cx="1306961" cy="797951"/>
            <a:chOff x="56151" y="67425"/>
            <a:chExt cx="980221" cy="797951"/>
          </a:xfrm>
        </p:grpSpPr>
        <p:pic>
          <p:nvPicPr>
            <p:cNvPr id="17" name="Picture 5"/>
            <p:cNvPicPr/>
            <p:nvPr userDrawn="1"/>
          </p:nvPicPr>
          <p:blipFill>
            <a:blip r:embed="rId8"/>
            <a:srcRect b="4"/>
            <a:stretch/>
          </p:blipFill>
          <p:spPr>
            <a:xfrm>
              <a:off x="56151" y="67425"/>
              <a:ext cx="980221" cy="797951"/>
            </a:xfrm>
            <a:prstGeom prst="rect">
              <a:avLst/>
            </a:prstGeom>
            <a:ln>
              <a:noFill/>
            </a:ln>
          </p:spPr>
        </p:pic>
        <p:sp>
          <p:nvSpPr>
            <p:cNvPr id="18" name="TextShape 2"/>
            <p:cNvSpPr txBox="1"/>
            <p:nvPr userDrawn="1"/>
          </p:nvSpPr>
          <p:spPr>
            <a:xfrm>
              <a:off x="136603" y="425139"/>
              <a:ext cx="819316" cy="353691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r>
                <a:rPr lang="en-US" sz="1000" b="0" strike="noStrike" spc="-1" dirty="0">
                  <a:solidFill>
                    <a:srgbClr val="ED1C24"/>
                  </a:solidFill>
                  <a:latin typeface="Arial"/>
                </a:rPr>
                <a:t>PICOSEC</a:t>
              </a:r>
              <a:endParaRPr lang="en-US" sz="1000" b="0" strike="noStrike" spc="-1" dirty="0">
                <a:latin typeface="Arial"/>
              </a:endParaRPr>
            </a:p>
            <a:p>
              <a:r>
                <a:rPr lang="en-US" sz="900" b="0" strike="noStrike" spc="-1" dirty="0">
                  <a:latin typeface="Arial"/>
                </a:rPr>
                <a:t>Micromegas</a:t>
              </a:r>
            </a:p>
          </p:txBody>
        </p:sp>
      </p:grp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4B4B2AA8-39AE-EB2C-4C7F-90CEE80B10E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/>
          <a:srcRect t="26226" b="23773"/>
          <a:stretch/>
        </p:blipFill>
        <p:spPr>
          <a:xfrm>
            <a:off x="10966095" y="389932"/>
            <a:ext cx="1066891" cy="53344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8568" y="78862"/>
            <a:ext cx="581946" cy="434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86112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</p:sldLayoutIdLst>
  <p:hf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2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54.png"/><Relationship Id="rId18" Type="http://schemas.openxmlformats.org/officeDocument/2006/relationships/image" Target="../media/image41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51.png"/><Relationship Id="rId17" Type="http://schemas.openxmlformats.org/officeDocument/2006/relationships/image" Target="../media/image40.png"/><Relationship Id="rId2" Type="http://schemas.openxmlformats.org/officeDocument/2006/relationships/notesSlide" Target="../notesSlides/notesSlide17.xml"/><Relationship Id="rId16" Type="http://schemas.openxmlformats.org/officeDocument/2006/relationships/image" Target="../media/image39.png"/><Relationship Id="rId20" Type="http://schemas.openxmlformats.org/officeDocument/2006/relationships/image" Target="../media/image38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11" Type="http://schemas.openxmlformats.org/officeDocument/2006/relationships/image" Target="../media/image50.png"/><Relationship Id="rId5" Type="http://schemas.openxmlformats.org/officeDocument/2006/relationships/image" Target="../media/image24.png"/><Relationship Id="rId15" Type="http://schemas.openxmlformats.org/officeDocument/2006/relationships/image" Target="../media/image33.png"/><Relationship Id="rId10" Type="http://schemas.openxmlformats.org/officeDocument/2006/relationships/image" Target="../media/image49.png"/><Relationship Id="rId19" Type="http://schemas.openxmlformats.org/officeDocument/2006/relationships/image" Target="../media/image42.png"/><Relationship Id="rId4" Type="http://schemas.openxmlformats.org/officeDocument/2006/relationships/image" Target="../media/image23.png"/><Relationship Id="rId9" Type="http://schemas.openxmlformats.org/officeDocument/2006/relationships/image" Target="../media/image48.png"/><Relationship Id="rId14" Type="http://schemas.openxmlformats.org/officeDocument/2006/relationships/image" Target="../media/image5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13" Type="http://schemas.openxmlformats.org/officeDocument/2006/relationships/image" Target="../media/image66.pn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12" Type="http://schemas.openxmlformats.org/officeDocument/2006/relationships/image" Target="../media/image6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9.png"/><Relationship Id="rId11" Type="http://schemas.openxmlformats.org/officeDocument/2006/relationships/image" Target="../media/image64.png"/><Relationship Id="rId5" Type="http://schemas.openxmlformats.org/officeDocument/2006/relationships/image" Target="../media/image58.png"/><Relationship Id="rId10" Type="http://schemas.openxmlformats.org/officeDocument/2006/relationships/image" Target="../media/image63.png"/><Relationship Id="rId4" Type="http://schemas.openxmlformats.org/officeDocument/2006/relationships/image" Target="../media/image57.png"/><Relationship Id="rId9" Type="http://schemas.openxmlformats.org/officeDocument/2006/relationships/image" Target="../media/image6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i.org/10.1016/j.nima.2018.04.033" TargetMode="Externa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3.xml"/><Relationship Id="rId5" Type="http://schemas.openxmlformats.org/officeDocument/2006/relationships/image" Target="../media/image10.png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hyperlink" Target="https://doi.org/10.1016/j.nima.2018.04.033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6528048" y="5733257"/>
            <a:ext cx="30963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</a:rPr>
              <a:t>Thomas Papaevangelou</a:t>
            </a:r>
          </a:p>
        </p:txBody>
      </p:sp>
      <p:sp>
        <p:nvSpPr>
          <p:cNvPr id="8" name="Titre 1"/>
          <p:cNvSpPr txBox="1">
            <a:spLocks/>
          </p:cNvSpPr>
          <p:nvPr/>
        </p:nvSpPr>
        <p:spPr bwMode="gray">
          <a:xfrm>
            <a:off x="5015880" y="116632"/>
            <a:ext cx="6552728" cy="655272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fontAlgn="base" latinLnBrk="0" hangingPunct="1">
              <a:lnSpc>
                <a:spcPts val="3800"/>
              </a:lnSpc>
              <a:spcBef>
                <a:spcPct val="0"/>
              </a:spcBef>
              <a:spcAft>
                <a:spcPct val="0"/>
              </a:spcAft>
              <a:buNone/>
              <a:defRPr lang="fr-FR" sz="2800" b="0" i="0" kern="1200" cap="all" baseline="0">
                <a:solidFill>
                  <a:srgbClr val="666666"/>
                </a:solidFill>
                <a:effectLst/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9pPr>
          </a:lstStyle>
          <a:p>
            <a:pPr algn="ctr"/>
            <a:endParaRPr lang="en-US" sz="1050" cap="none" dirty="0">
              <a:solidFill>
                <a:srgbClr val="002060"/>
              </a:solidFill>
            </a:endParaRPr>
          </a:p>
          <a:p>
            <a:pPr algn="ctr">
              <a:lnSpc>
                <a:spcPct val="100000"/>
              </a:lnSpc>
            </a:pPr>
            <a:endParaRPr lang="en-US" sz="1800" cap="none" dirty="0">
              <a:solidFill>
                <a:srgbClr val="002060"/>
              </a:solidFill>
            </a:endParaRPr>
          </a:p>
          <a:p>
            <a:pPr algn="ctr"/>
            <a:r>
              <a:rPr lang="en-US" sz="1800" cap="none" dirty="0">
                <a:solidFill>
                  <a:schemeClr val="tx1"/>
                </a:solidFill>
              </a:rPr>
              <a:t>Monday, 19</a:t>
            </a:r>
            <a:r>
              <a:rPr lang="en-US" sz="1800" cap="none" baseline="30000" dirty="0">
                <a:solidFill>
                  <a:schemeClr val="tx1"/>
                </a:solidFill>
              </a:rPr>
              <a:t>th</a:t>
            </a:r>
            <a:r>
              <a:rPr lang="en-US" sz="1800" cap="none" dirty="0">
                <a:solidFill>
                  <a:schemeClr val="tx1"/>
                </a:solidFill>
              </a:rPr>
              <a:t> June 2023</a:t>
            </a:r>
            <a:br>
              <a:rPr lang="en-US" sz="1600" cap="none" dirty="0">
                <a:solidFill>
                  <a:schemeClr val="tx1"/>
                </a:solidFill>
              </a:rPr>
            </a:br>
            <a:br>
              <a:rPr lang="en-US" sz="2000" i="1" cap="none" dirty="0">
                <a:solidFill>
                  <a:schemeClr val="tx1"/>
                </a:solidFill>
              </a:rPr>
            </a:br>
            <a:r>
              <a:rPr lang="en-US" sz="2000" b="1" i="1" cap="none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Preliminary Results on PICOSEC – MM using 7-pad resistive prototypes</a:t>
            </a:r>
          </a:p>
          <a:p>
            <a:pPr algn="ctr">
              <a:lnSpc>
                <a:spcPct val="100000"/>
              </a:lnSpc>
            </a:pPr>
            <a:endParaRPr lang="en-US" sz="2200" b="1" i="1" cap="none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00000"/>
              </a:lnSpc>
            </a:pPr>
            <a:br>
              <a:rPr lang="fr-FR" sz="2400" b="1" cap="none" dirty="0">
                <a:solidFill>
                  <a:schemeClr val="tx1"/>
                </a:solidFill>
              </a:rPr>
            </a:br>
            <a:r>
              <a:rPr lang="fr-FR" sz="2000" cap="none" dirty="0">
                <a:solidFill>
                  <a:schemeClr val="tx1"/>
                </a:solidFill>
              </a:rPr>
              <a:t>Alexandra Kallitsopoulou</a:t>
            </a:r>
          </a:p>
          <a:p>
            <a:pPr algn="ctr">
              <a:lnSpc>
                <a:spcPct val="100000"/>
              </a:lnSpc>
            </a:pPr>
            <a:endParaRPr lang="fr-FR" sz="2000" cap="none" dirty="0">
              <a:solidFill>
                <a:schemeClr val="tx1"/>
              </a:solidFill>
            </a:endParaRPr>
          </a:p>
          <a:p>
            <a:pPr algn="ctr">
              <a:lnSpc>
                <a:spcPct val="100000"/>
              </a:lnSpc>
            </a:pPr>
            <a:r>
              <a:rPr lang="fr-FR" sz="2000" i="1" cap="none" dirty="0">
                <a:solidFill>
                  <a:schemeClr val="tx1"/>
                </a:solidFill>
              </a:rPr>
              <a:t>CEA, IRFU, Université Paris – Saclay</a:t>
            </a:r>
            <a:endParaRPr lang="fr-FR" sz="2000" cap="none" dirty="0">
              <a:solidFill>
                <a:schemeClr val="tx1"/>
              </a:solidFill>
            </a:endParaRPr>
          </a:p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</a:pPr>
            <a:r>
              <a:rPr lang="fr-FR" sz="1800" i="1" cap="none" dirty="0">
                <a:solidFill>
                  <a:schemeClr val="tx1"/>
                </a:solidFill>
              </a:rPr>
              <a:t>on </a:t>
            </a:r>
            <a:r>
              <a:rPr lang="fr-FR" sz="1800" i="1" cap="none" dirty="0" err="1">
                <a:solidFill>
                  <a:schemeClr val="tx1"/>
                </a:solidFill>
              </a:rPr>
              <a:t>behalf</a:t>
            </a:r>
            <a:r>
              <a:rPr lang="fr-FR" sz="1800" i="1" cap="none" dirty="0">
                <a:solidFill>
                  <a:schemeClr val="tx1"/>
                </a:solidFill>
              </a:rPr>
              <a:t> of PICOSEC </a:t>
            </a:r>
            <a:r>
              <a:rPr lang="fr-FR" sz="1800" i="1" cap="none" dirty="0" err="1">
                <a:solidFill>
                  <a:schemeClr val="tx1"/>
                </a:solidFill>
              </a:rPr>
              <a:t>Micromegas</a:t>
            </a:r>
            <a:r>
              <a:rPr lang="fr-FR" sz="1800" i="1" cap="none" dirty="0">
                <a:solidFill>
                  <a:schemeClr val="tx1"/>
                </a:solidFill>
              </a:rPr>
              <a:t> Collaboration</a:t>
            </a:r>
          </a:p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</a:pPr>
            <a:endParaRPr lang="fr-FR" sz="1800" i="1" cap="none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</a:pPr>
            <a:endParaRPr lang="fr-FR" sz="1800" i="1" cap="none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</a:pPr>
            <a:endParaRPr lang="fr-FR" sz="1800" i="1" cap="none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</a:pPr>
            <a:r>
              <a:rPr lang="fr-FR" sz="1800" i="1" cap="none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RD51 Collaboration Meeting 19-21 June 2023</a:t>
            </a:r>
            <a:b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fr-FR" sz="1100" b="1" i="1" cap="none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br>
              <a:rPr lang="fr-FR" dirty="0">
                <a:solidFill>
                  <a:schemeClr val="tx1"/>
                </a:solidFill>
              </a:rPr>
            </a:br>
            <a:br>
              <a:rPr lang="fr-FR" dirty="0">
                <a:solidFill>
                  <a:schemeClr val="tx1"/>
                </a:solidFill>
              </a:rPr>
            </a:br>
            <a:endParaRPr lang="fr-FR" sz="3200" dirty="0">
              <a:solidFill>
                <a:schemeClr val="tx1"/>
              </a:solidFill>
            </a:endParaRPr>
          </a:p>
        </p:txBody>
      </p:sp>
      <p:grpSp>
        <p:nvGrpSpPr>
          <p:cNvPr id="15" name="Group 1"/>
          <p:cNvGrpSpPr/>
          <p:nvPr/>
        </p:nvGrpSpPr>
        <p:grpSpPr>
          <a:xfrm>
            <a:off x="1074542" y="2852936"/>
            <a:ext cx="2205235" cy="1512168"/>
            <a:chOff x="601100" y="1043689"/>
            <a:chExt cx="8423640" cy="6857280"/>
          </a:xfrm>
        </p:grpSpPr>
        <p:pic>
          <p:nvPicPr>
            <p:cNvPr id="16" name="Picture 5"/>
            <p:cNvPicPr/>
            <p:nvPr/>
          </p:nvPicPr>
          <p:blipFill>
            <a:blip r:embed="rId3"/>
            <a:srcRect b="4"/>
            <a:stretch/>
          </p:blipFill>
          <p:spPr>
            <a:xfrm>
              <a:off x="601100" y="1043689"/>
              <a:ext cx="8423640" cy="6857280"/>
            </a:xfrm>
            <a:prstGeom prst="rect">
              <a:avLst/>
            </a:prstGeom>
            <a:ln>
              <a:noFill/>
            </a:ln>
          </p:spPr>
        </p:pic>
        <p:sp>
          <p:nvSpPr>
            <p:cNvPr id="17" name="TextShape 2"/>
            <p:cNvSpPr txBox="1"/>
            <p:nvPr/>
          </p:nvSpPr>
          <p:spPr>
            <a:xfrm>
              <a:off x="1642409" y="3917501"/>
              <a:ext cx="7040880" cy="303948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r>
                <a:rPr lang="en-US" sz="2000" spc="-1" dirty="0">
                  <a:solidFill>
                    <a:srgbClr val="ED1C24"/>
                  </a:solidFill>
                </a:rPr>
                <a:t>PICOSEC</a:t>
              </a:r>
              <a:endParaRPr lang="en-US" sz="2000" spc="-1" dirty="0"/>
            </a:p>
            <a:p>
              <a:r>
                <a:rPr lang="en-US" sz="1800" spc="-1" dirty="0"/>
                <a:t>Micromegas</a:t>
              </a:r>
            </a:p>
          </p:txBody>
        </p:sp>
      </p:grpSp>
      <p:pic>
        <p:nvPicPr>
          <p:cNvPr id="9" name="Picture 8" descr="Logo, company name&#10;&#10;Description automatically generated">
            <a:extLst>
              <a:ext uri="{FF2B5EF4-FFF2-40B4-BE49-F238E27FC236}">
                <a16:creationId xmlns:a16="http://schemas.microsoft.com/office/drawing/2014/main" id="{AFB88349-B85E-BFA4-4FBA-F5B09CEB47D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6226" b="23773"/>
          <a:stretch/>
        </p:blipFill>
        <p:spPr>
          <a:xfrm>
            <a:off x="1225608" y="4581128"/>
            <a:ext cx="1903101" cy="951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68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buSzPct val="25000"/>
            </a:pPr>
            <a:r>
              <a:rPr lang="fr-FR" sz="1000">
                <a:solidFill>
                  <a:srgbClr val="666666"/>
                </a:solidFill>
              </a:rPr>
              <a:t> </a:t>
            </a:r>
            <a:fld id="{5C1B4358-0E95-4FFC-AC4F-FF56709F75FE}" type="slidenum">
              <a:rPr lang="fr-FR" sz="1000" smtClean="0">
                <a:solidFill>
                  <a:srgbClr val="666666"/>
                </a:solidFill>
                <a:cs typeface="Times" panose="02020603050405020304" pitchFamily="18" charset="0"/>
              </a:rPr>
              <a:pPr>
                <a:buSzPct val="25000"/>
              </a:pPr>
              <a:t>10</a:t>
            </a:fld>
            <a:endParaRPr lang="fr-FR" sz="1000" dirty="0">
              <a:solidFill>
                <a:srgbClr val="666666"/>
              </a:solidFill>
              <a:cs typeface="Times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pPr algn="ctr"/>
            <a:r>
              <a:rPr lang="en-US" i="1"/>
              <a:t>RD51 Collaboration Meeting - 19-21 June 2023</a:t>
            </a:r>
            <a:endParaRPr lang="fr-FR" dirty="0"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5" name="CustomShape 2"/>
          <p:cNvSpPr/>
          <p:nvPr/>
        </p:nvSpPr>
        <p:spPr>
          <a:xfrm>
            <a:off x="853440" y="2763360"/>
            <a:ext cx="11153280" cy="893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>
            <a:spAutoFit/>
          </a:bodyPr>
          <a:lstStyle>
            <a:defPPr>
              <a:defRPr lang="el-GR"/>
            </a:defPPr>
            <a:lvl1pPr marL="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477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53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0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07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384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61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38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156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7040"/>
              </a:lnSpc>
            </a:pPr>
            <a:r>
              <a:rPr lang="en-US" sz="5867" b="0" strike="noStrike" spc="-1" dirty="0">
                <a:latin typeface="Arial"/>
              </a:rPr>
              <a:t>7pad-capacitive sharing</a:t>
            </a:r>
          </a:p>
        </p:txBody>
      </p:sp>
      <p:sp>
        <p:nvSpPr>
          <p:cNvPr id="6" name="Line 4">
            <a:extLst>
              <a:ext uri="{FF2B5EF4-FFF2-40B4-BE49-F238E27FC236}">
                <a16:creationId xmlns:a16="http://schemas.microsoft.com/office/drawing/2014/main" id="{ADCF729C-71F9-B068-CCB1-9A657EA3168B}"/>
              </a:ext>
            </a:extLst>
          </p:cNvPr>
          <p:cNvSpPr/>
          <p:nvPr/>
        </p:nvSpPr>
        <p:spPr>
          <a:xfrm>
            <a:off x="1991544" y="3657120"/>
            <a:ext cx="9145015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sp>
    </p:spTree>
    <p:extLst>
      <p:ext uri="{BB962C8B-B14F-4D97-AF65-F5344CB8AC3E}">
        <p14:creationId xmlns:p14="http://schemas.microsoft.com/office/powerpoint/2010/main" val="19496351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8" name="Google Shape;398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7408" y="1033651"/>
            <a:ext cx="4971797" cy="488790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437;p50">
            <a:extLst>
              <a:ext uri="{FF2B5EF4-FFF2-40B4-BE49-F238E27FC236}">
                <a16:creationId xmlns:a16="http://schemas.microsoft.com/office/drawing/2014/main" id="{E8C8DFA9-BA03-BE07-E898-30A2AA576CCE}"/>
              </a:ext>
            </a:extLst>
          </p:cNvPr>
          <p:cNvSpPr txBox="1">
            <a:spLocks/>
          </p:cNvSpPr>
          <p:nvPr/>
        </p:nvSpPr>
        <p:spPr>
          <a:xfrm>
            <a:off x="1415480" y="149833"/>
            <a:ext cx="11507200" cy="11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n-US" sz="2200" dirty="0"/>
              <a:t>7-pad 10M</a:t>
            </a:r>
            <a:r>
              <a:rPr lang="en" sz="2200" dirty="0"/>
              <a:t>Ω</a:t>
            </a:r>
            <a:r>
              <a:rPr lang="en-US" sz="2200" dirty="0"/>
              <a:t> </a:t>
            </a:r>
            <a:r>
              <a:rPr lang="en-US" sz="2200" dirty="0" err="1"/>
              <a:t>CsI</a:t>
            </a:r>
            <a:r>
              <a:rPr lang="en-US" sz="2200" dirty="0"/>
              <a:t> photocathode, capacitive sharing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DA77931-87F0-C439-12B9-F244DC2824D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11</a:t>
            </a:fld>
            <a:endParaRPr lang="en"/>
          </a:p>
        </p:txBody>
      </p:sp>
      <p:sp>
        <p:nvSpPr>
          <p:cNvPr id="3" name="Footer Placeholder 26">
            <a:extLst>
              <a:ext uri="{FF2B5EF4-FFF2-40B4-BE49-F238E27FC236}">
                <a16:creationId xmlns:a16="http://schemas.microsoft.com/office/drawing/2014/main" id="{5F62A0CF-A131-5C5C-2759-0F7B73A00D7F}"/>
              </a:ext>
            </a:extLst>
          </p:cNvPr>
          <p:cNvSpPr txBox="1">
            <a:spLocks/>
          </p:cNvSpPr>
          <p:nvPr/>
        </p:nvSpPr>
        <p:spPr>
          <a:xfrm>
            <a:off x="3599723" y="6500910"/>
            <a:ext cx="4992439" cy="36512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2500"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i="1"/>
              <a:t>RD51 Collaboration Meeting - 19-21 June 2023</a:t>
            </a:r>
            <a:endParaRPr lang="fr-FR" dirty="0">
              <a:latin typeface="Times"/>
              <a:ea typeface="Times"/>
              <a:cs typeface="Times"/>
              <a:sym typeface="Times"/>
            </a:endParaRPr>
          </a:p>
        </p:txBody>
      </p:sp>
      <p:pic>
        <p:nvPicPr>
          <p:cNvPr id="4" name="Google Shape;393;p45">
            <a:extLst>
              <a:ext uri="{FF2B5EF4-FFF2-40B4-BE49-F238E27FC236}">
                <a16:creationId xmlns:a16="http://schemas.microsoft.com/office/drawing/2014/main" id="{30C2A12E-8FC6-3808-6F2C-F5206AEE5A82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b="4314"/>
          <a:stretch/>
        </p:blipFill>
        <p:spPr>
          <a:xfrm>
            <a:off x="6452797" y="1484784"/>
            <a:ext cx="4843813" cy="42484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47"/>
          <p:cNvSpPr txBox="1"/>
          <p:nvPr/>
        </p:nvSpPr>
        <p:spPr>
          <a:xfrm>
            <a:off x="26262" y="1178532"/>
            <a:ext cx="4000000" cy="98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1467" dirty="0"/>
              <a:t>Hexagon size : 10mm</a:t>
            </a:r>
            <a:endParaRPr sz="1467" dirty="0"/>
          </a:p>
          <a:p>
            <a:r>
              <a:rPr lang="en" sz="1467" dirty="0"/>
              <a:t>Cerenkov cone 3mm radius</a:t>
            </a:r>
            <a:endParaRPr sz="1467" dirty="0"/>
          </a:p>
          <a:p>
            <a:endParaRPr sz="1867" dirty="0"/>
          </a:p>
        </p:txBody>
      </p:sp>
      <p:pic>
        <p:nvPicPr>
          <p:cNvPr id="405" name="Google Shape;405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000" y="2018600"/>
            <a:ext cx="2878400" cy="3093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406" name="Google Shape;406;p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15267" y="2040183"/>
            <a:ext cx="3080736" cy="3070517"/>
          </a:xfrm>
          <a:prstGeom prst="rect">
            <a:avLst/>
          </a:prstGeom>
          <a:noFill/>
          <a:ln>
            <a:noFill/>
          </a:ln>
        </p:spPr>
      </p:pic>
      <p:sp>
        <p:nvSpPr>
          <p:cNvPr id="407" name="Google Shape;407;p47"/>
          <p:cNvSpPr txBox="1"/>
          <p:nvPr/>
        </p:nvSpPr>
        <p:spPr>
          <a:xfrm>
            <a:off x="3042109" y="1178530"/>
            <a:ext cx="2878400" cy="697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1467" dirty="0"/>
              <a:t>3rd layer of capacitive sharing</a:t>
            </a:r>
            <a:endParaRPr sz="1467" dirty="0"/>
          </a:p>
          <a:p>
            <a:r>
              <a:rPr lang="en" sz="1467" dirty="0"/>
              <a:t>Hexagon size: 5mm</a:t>
            </a:r>
            <a:endParaRPr sz="1467" dirty="0"/>
          </a:p>
        </p:txBody>
      </p:sp>
      <p:pic>
        <p:nvPicPr>
          <p:cNvPr id="408" name="Google Shape;408;p4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30470" y="2030920"/>
            <a:ext cx="2974000" cy="3070517"/>
          </a:xfrm>
          <a:prstGeom prst="rect">
            <a:avLst/>
          </a:prstGeom>
          <a:noFill/>
          <a:ln>
            <a:noFill/>
          </a:ln>
        </p:spPr>
      </p:pic>
      <p:sp>
        <p:nvSpPr>
          <p:cNvPr id="409" name="Google Shape;409;p47"/>
          <p:cNvSpPr txBox="1"/>
          <p:nvPr/>
        </p:nvSpPr>
        <p:spPr>
          <a:xfrm>
            <a:off x="6367138" y="1178532"/>
            <a:ext cx="2974000" cy="697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1467" dirty="0"/>
              <a:t>2rd layer of capacitive sharing</a:t>
            </a:r>
            <a:endParaRPr sz="1467" dirty="0"/>
          </a:p>
          <a:p>
            <a:r>
              <a:rPr lang="en" sz="1467" dirty="0"/>
              <a:t>Hexagon size: 2.5mm</a:t>
            </a:r>
            <a:endParaRPr sz="1467" dirty="0"/>
          </a:p>
        </p:txBody>
      </p:sp>
      <p:pic>
        <p:nvPicPr>
          <p:cNvPr id="410" name="Google Shape;410;p4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181467" y="2040183"/>
            <a:ext cx="2947533" cy="3049869"/>
          </a:xfrm>
          <a:prstGeom prst="rect">
            <a:avLst/>
          </a:prstGeom>
          <a:noFill/>
          <a:ln>
            <a:noFill/>
          </a:ln>
        </p:spPr>
      </p:pic>
      <p:sp>
        <p:nvSpPr>
          <p:cNvPr id="411" name="Google Shape;411;p47"/>
          <p:cNvSpPr txBox="1"/>
          <p:nvPr/>
        </p:nvSpPr>
        <p:spPr>
          <a:xfrm>
            <a:off x="9447576" y="1178531"/>
            <a:ext cx="2878400" cy="697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1467" dirty="0"/>
              <a:t>1st layer of capacitive sharing</a:t>
            </a:r>
            <a:endParaRPr sz="1467" dirty="0"/>
          </a:p>
          <a:p>
            <a:r>
              <a:rPr lang="en" sz="1467" dirty="0"/>
              <a:t>Hexagon size: 1.25mm</a:t>
            </a:r>
            <a:endParaRPr sz="1467" dirty="0"/>
          </a:p>
        </p:txBody>
      </p:sp>
      <p:sp>
        <p:nvSpPr>
          <p:cNvPr id="2" name="Google Shape;437;p50">
            <a:extLst>
              <a:ext uri="{FF2B5EF4-FFF2-40B4-BE49-F238E27FC236}">
                <a16:creationId xmlns:a16="http://schemas.microsoft.com/office/drawing/2014/main" id="{98C167E1-1802-354C-CB56-BAB970ED7AEC}"/>
              </a:ext>
            </a:extLst>
          </p:cNvPr>
          <p:cNvSpPr txBox="1">
            <a:spLocks/>
          </p:cNvSpPr>
          <p:nvPr/>
        </p:nvSpPr>
        <p:spPr>
          <a:xfrm>
            <a:off x="1415480" y="149833"/>
            <a:ext cx="11507200" cy="11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n-US" sz="2200"/>
              <a:t>7-pad 10M CsI photocathode, capacitive sharing</a:t>
            </a:r>
            <a:endParaRPr lang="en-US" sz="22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031E0BC-D2FA-F171-BDA3-D54E8430270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12</a:t>
            </a:fld>
            <a:endParaRPr lang="en"/>
          </a:p>
        </p:txBody>
      </p:sp>
      <p:sp>
        <p:nvSpPr>
          <p:cNvPr id="4" name="Footer Placeholder 26">
            <a:extLst>
              <a:ext uri="{FF2B5EF4-FFF2-40B4-BE49-F238E27FC236}">
                <a16:creationId xmlns:a16="http://schemas.microsoft.com/office/drawing/2014/main" id="{1F07A8AA-1979-519A-B08E-63A8F0C15BEC}"/>
              </a:ext>
            </a:extLst>
          </p:cNvPr>
          <p:cNvSpPr txBox="1">
            <a:spLocks/>
          </p:cNvSpPr>
          <p:nvPr/>
        </p:nvSpPr>
        <p:spPr>
          <a:xfrm>
            <a:off x="3599723" y="6500910"/>
            <a:ext cx="4992439" cy="36512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2500"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i="1"/>
              <a:t>RD51 Collaboration Meeting - 19-21 June 2023</a:t>
            </a:r>
            <a:endParaRPr lang="fr-FR" dirty="0"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505;p55">
            <a:extLst>
              <a:ext uri="{FF2B5EF4-FFF2-40B4-BE49-F238E27FC236}">
                <a16:creationId xmlns:a16="http://schemas.microsoft.com/office/drawing/2014/main" id="{5638A835-8142-D610-2F7D-A3AD94AABF98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61482" y="3855974"/>
            <a:ext cx="3429526" cy="267462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A picture containing text, screenshot, circle, colorfulness&#10;&#10;Description automatically generated">
            <a:extLst>
              <a:ext uri="{FF2B5EF4-FFF2-40B4-BE49-F238E27FC236}">
                <a16:creationId xmlns:a16="http://schemas.microsoft.com/office/drawing/2014/main" id="{BC925752-A0D3-33A2-A240-FF88B0345CA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097" t="1424" r="1396" b="4980"/>
          <a:stretch/>
        </p:blipFill>
        <p:spPr>
          <a:xfrm>
            <a:off x="5130762" y="1219424"/>
            <a:ext cx="3523369" cy="2616069"/>
          </a:xfrm>
          <a:prstGeom prst="rect">
            <a:avLst/>
          </a:prstGeom>
        </p:spPr>
      </p:pic>
      <p:pic>
        <p:nvPicPr>
          <p:cNvPr id="7" name="Picture 6" descr="A picture containing text, screenshot, plot, diagram&#10;&#10;Description automatically generated">
            <a:extLst>
              <a:ext uri="{FF2B5EF4-FFF2-40B4-BE49-F238E27FC236}">
                <a16:creationId xmlns:a16="http://schemas.microsoft.com/office/drawing/2014/main" id="{1C397660-2105-E8D8-2481-8B02D2466B0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799" r="7287"/>
          <a:stretch/>
        </p:blipFill>
        <p:spPr>
          <a:xfrm>
            <a:off x="4816484" y="3998385"/>
            <a:ext cx="3429527" cy="2859615"/>
          </a:xfrm>
          <a:prstGeom prst="rect">
            <a:avLst/>
          </a:prstGeom>
        </p:spPr>
      </p:pic>
      <p:pic>
        <p:nvPicPr>
          <p:cNvPr id="4" name="Picture 3" descr="A picture containing text, screenshot, diagram, plot&#10;&#10;Description automatically generated">
            <a:extLst>
              <a:ext uri="{FF2B5EF4-FFF2-40B4-BE49-F238E27FC236}">
                <a16:creationId xmlns:a16="http://schemas.microsoft.com/office/drawing/2014/main" id="{B7185C8F-B021-F22E-B219-C65328E908E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2362" t="614" r="5078" b="50000"/>
          <a:stretch/>
        </p:blipFill>
        <p:spPr>
          <a:xfrm>
            <a:off x="102979" y="2117662"/>
            <a:ext cx="4795562" cy="3040427"/>
          </a:xfrm>
          <a:prstGeom prst="rect">
            <a:avLst/>
          </a:prstGeom>
        </p:spPr>
      </p:pic>
      <p:sp>
        <p:nvSpPr>
          <p:cNvPr id="416" name="Google Shape;416;p48"/>
          <p:cNvSpPr txBox="1">
            <a:spLocks noGrp="1"/>
          </p:cNvSpPr>
          <p:nvPr>
            <p:ph type="title"/>
          </p:nvPr>
        </p:nvSpPr>
        <p:spPr>
          <a:xfrm>
            <a:off x="1415480" y="139232"/>
            <a:ext cx="11507200" cy="1134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r>
              <a:rPr lang="en" dirty="0"/>
              <a:t>7-pad10MΩ CsI photocathode - capacitive sharing</a:t>
            </a:r>
            <a:endParaRPr dirty="0"/>
          </a:p>
        </p:txBody>
      </p:sp>
      <p:pic>
        <p:nvPicPr>
          <p:cNvPr id="419" name="Google Shape;419;p4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834467" y="1405890"/>
            <a:ext cx="2981133" cy="2235001"/>
          </a:xfrm>
          <a:prstGeom prst="rect">
            <a:avLst/>
          </a:prstGeom>
          <a:noFill/>
          <a:ln>
            <a:noFill/>
          </a:ln>
        </p:spPr>
      </p:pic>
      <p:sp>
        <p:nvSpPr>
          <p:cNvPr id="421" name="Google Shape;421;p48"/>
          <p:cNvSpPr txBox="1"/>
          <p:nvPr/>
        </p:nvSpPr>
        <p:spPr>
          <a:xfrm>
            <a:off x="5479856" y="3445053"/>
            <a:ext cx="5380400" cy="53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1867" b="1" i="1" u="sng" dirty="0">
                <a:solidFill>
                  <a:srgbClr val="00B050"/>
                </a:solidFill>
              </a:rPr>
              <a:t>Very low amplitudes</a:t>
            </a:r>
            <a:endParaRPr sz="1867" b="1" i="1" u="sng" dirty="0">
              <a:solidFill>
                <a:srgbClr val="00B05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C0738A6-F934-86C2-EDAE-462FF7FFCA72}"/>
              </a:ext>
            </a:extLst>
          </p:cNvPr>
          <p:cNvSpPr txBox="1"/>
          <p:nvPr/>
        </p:nvSpPr>
        <p:spPr>
          <a:xfrm rot="20091616">
            <a:off x="1396087" y="3256146"/>
            <a:ext cx="94835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7E232E">
                    <a:alpha val="32000"/>
                  </a:srgbClr>
                </a:solidFill>
              </a:rPr>
              <a:t>ANALYSIS IN PROGRESS </a:t>
            </a:r>
            <a:endParaRPr lang="el-GR" sz="6000" dirty="0">
              <a:solidFill>
                <a:srgbClr val="7E232E">
                  <a:alpha val="32000"/>
                </a:srgb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E6F134D-EE16-CD66-F481-9934C1C4892E}"/>
              </a:ext>
            </a:extLst>
          </p:cNvPr>
          <p:cNvSpPr txBox="1"/>
          <p:nvPr/>
        </p:nvSpPr>
        <p:spPr>
          <a:xfrm>
            <a:off x="57810" y="1208354"/>
            <a:ext cx="4128140" cy="5179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477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53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0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07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384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61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38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156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30" lvl="1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cs typeface="Times New Roman" panose="02020603050405020304" pitchFamily="18" charset="0"/>
              </a:rPr>
              <a:t>Observation plots</a:t>
            </a:r>
          </a:p>
          <a:p>
            <a:pPr marL="914399" lvl="2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cs typeface="Times New Roman" panose="02020603050405020304" pitchFamily="18" charset="0"/>
              </a:rPr>
              <a:t>Smooth operation of the detector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630E4C-BD12-FC28-1985-608177D4D443}"/>
              </a:ext>
            </a:extLst>
          </p:cNvPr>
          <p:cNvSpPr txBox="1"/>
          <p:nvPr/>
        </p:nvSpPr>
        <p:spPr>
          <a:xfrm>
            <a:off x="4727848" y="992690"/>
            <a:ext cx="3960440" cy="2486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477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53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0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07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384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61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38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156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30" lvl="1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cs typeface="Times New Roman" panose="02020603050405020304" pitchFamily="18" charset="0"/>
              </a:rPr>
              <a:t>Detector Alignment with MCP – PMT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8CC12C-03E8-0BF5-6129-CC73D89EC0CE}"/>
              </a:ext>
            </a:extLst>
          </p:cNvPr>
          <p:cNvSpPr txBox="1"/>
          <p:nvPr/>
        </p:nvSpPr>
        <p:spPr>
          <a:xfrm>
            <a:off x="9180502" y="1021322"/>
            <a:ext cx="2194670" cy="2486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477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53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0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07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384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61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38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156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30" lvl="1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cs typeface="Times New Roman" panose="02020603050405020304" pitchFamily="18" charset="0"/>
              </a:rPr>
              <a:t>Efficiency map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5D9B38A-192B-D856-7407-E7643817353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13</a:t>
            </a:fld>
            <a:endParaRPr lang="en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5F88EF-F0C1-26E7-A970-2091FC890D60}"/>
              </a:ext>
            </a:extLst>
          </p:cNvPr>
          <p:cNvSpPr txBox="1"/>
          <p:nvPr/>
        </p:nvSpPr>
        <p:spPr>
          <a:xfrm>
            <a:off x="10486744" y="4788757"/>
            <a:ext cx="18924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Timing Resolution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US" dirty="0">
                <a:solidFill>
                  <a:srgbClr val="FF0000"/>
                </a:solidFill>
              </a:rPr>
              <a:t> 33ps on the central 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pad @ C550/A275V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4B06492-DCB4-1A13-755B-528871721149}"/>
              </a:ext>
            </a:extLst>
          </p:cNvPr>
          <p:cNvSpPr txBox="1"/>
          <p:nvPr/>
        </p:nvSpPr>
        <p:spPr>
          <a:xfrm>
            <a:off x="1829809" y="6240296"/>
            <a:ext cx="36500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Signal Amplitude Detector vs. Reference</a:t>
            </a:r>
            <a:endParaRPr lang="fr-FR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51"/>
          <p:cNvSpPr txBox="1">
            <a:spLocks noGrp="1"/>
          </p:cNvSpPr>
          <p:nvPr>
            <p:ph type="title"/>
          </p:nvPr>
        </p:nvSpPr>
        <p:spPr>
          <a:xfrm>
            <a:off x="1343472" y="139949"/>
            <a:ext cx="11507200" cy="1134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r>
              <a:rPr lang="en" dirty="0"/>
              <a:t>7-pad 10MΩ CsI photocathode - capacitive sharing</a:t>
            </a:r>
            <a:endParaRPr dirty="0"/>
          </a:p>
        </p:txBody>
      </p:sp>
      <p:pic>
        <p:nvPicPr>
          <p:cNvPr id="452" name="Google Shape;452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8260" y="1954140"/>
            <a:ext cx="4627644" cy="4451992"/>
          </a:xfrm>
          <a:prstGeom prst="rect">
            <a:avLst/>
          </a:prstGeom>
          <a:noFill/>
          <a:ln>
            <a:noFill/>
          </a:ln>
        </p:spPr>
      </p:pic>
      <p:pic>
        <p:nvPicPr>
          <p:cNvPr id="453" name="Google Shape;453;p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842293" y="3951465"/>
            <a:ext cx="3171601" cy="2509643"/>
          </a:xfrm>
          <a:prstGeom prst="rect">
            <a:avLst/>
          </a:prstGeom>
          <a:noFill/>
          <a:ln>
            <a:noFill/>
          </a:ln>
        </p:spPr>
      </p:pic>
      <p:pic>
        <p:nvPicPr>
          <p:cNvPr id="454" name="Google Shape;454;p5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88805" y="4017513"/>
            <a:ext cx="2953488" cy="2377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55" name="Google Shape;455;p5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02867" y="1437888"/>
            <a:ext cx="2740060" cy="2342567"/>
          </a:xfrm>
          <a:prstGeom prst="rect">
            <a:avLst/>
          </a:prstGeom>
          <a:noFill/>
          <a:ln>
            <a:noFill/>
          </a:ln>
        </p:spPr>
      </p:pic>
      <p:pic>
        <p:nvPicPr>
          <p:cNvPr id="456" name="Google Shape;456;p5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9058063" y="1468520"/>
            <a:ext cx="2740060" cy="21610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8C05056-1CCF-C3D0-607D-313A8863B1F9}"/>
              </a:ext>
            </a:extLst>
          </p:cNvPr>
          <p:cNvSpPr txBox="1"/>
          <p:nvPr/>
        </p:nvSpPr>
        <p:spPr>
          <a:xfrm rot="20091616">
            <a:off x="1396087" y="3256146"/>
            <a:ext cx="94835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7E232E">
                    <a:alpha val="32000"/>
                  </a:srgbClr>
                </a:solidFill>
              </a:rPr>
              <a:t>ANALYSIS IN PROGRESS </a:t>
            </a:r>
            <a:endParaRPr lang="el-GR" sz="6000" dirty="0">
              <a:solidFill>
                <a:srgbClr val="7E232E">
                  <a:alpha val="32000"/>
                </a:srgb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EDA19E-BCDB-F18F-FFBD-47CD3C698B1F}"/>
              </a:ext>
            </a:extLst>
          </p:cNvPr>
          <p:cNvSpPr txBox="1"/>
          <p:nvPr/>
        </p:nvSpPr>
        <p:spPr>
          <a:xfrm>
            <a:off x="0" y="1120279"/>
            <a:ext cx="5508602" cy="78726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477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53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0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07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384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61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38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156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30" lvl="1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cs typeface="Times New Roman" panose="02020603050405020304" pitchFamily="18" charset="0"/>
              </a:rPr>
              <a:t>Being centered on the central pad with MPC-PMT </a:t>
            </a:r>
          </a:p>
          <a:p>
            <a:pPr marL="914399" lvl="2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cs typeface="Times New Roman" panose="02020603050405020304" pitchFamily="18" charset="0"/>
              </a:rPr>
              <a:t>Record all pad signals in the meantime to observe signal spreading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D1B9E0-8EAA-768B-4E79-946EB6BE202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14</a:t>
            </a:fld>
            <a:endParaRPr lang="en"/>
          </a:p>
        </p:txBody>
      </p:sp>
      <p:sp>
        <p:nvSpPr>
          <p:cNvPr id="5" name="Footer Placeholder 26">
            <a:extLst>
              <a:ext uri="{FF2B5EF4-FFF2-40B4-BE49-F238E27FC236}">
                <a16:creationId xmlns:a16="http://schemas.microsoft.com/office/drawing/2014/main" id="{EF1E0C74-6880-D8FA-DFE3-1F103AA65DD9}"/>
              </a:ext>
            </a:extLst>
          </p:cNvPr>
          <p:cNvSpPr txBox="1">
            <a:spLocks/>
          </p:cNvSpPr>
          <p:nvPr/>
        </p:nvSpPr>
        <p:spPr>
          <a:xfrm>
            <a:off x="3599723" y="6500910"/>
            <a:ext cx="4992439" cy="36512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2500"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i="1"/>
              <a:t>RD51 Collaboration Meeting - 19-21 June 2023</a:t>
            </a:r>
            <a:endParaRPr lang="fr-FR" dirty="0"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71FEA2-74F2-CD9B-D22F-D89124418E92}"/>
              </a:ext>
            </a:extLst>
          </p:cNvPr>
          <p:cNvSpPr txBox="1"/>
          <p:nvPr/>
        </p:nvSpPr>
        <p:spPr>
          <a:xfrm>
            <a:off x="10421382" y="1678935"/>
            <a:ext cx="19071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Mean active pads =5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E9D31F-349F-DCAE-A46B-D4511310FAB3}"/>
              </a:ext>
            </a:extLst>
          </p:cNvPr>
          <p:cNvSpPr txBox="1"/>
          <p:nvPr/>
        </p:nvSpPr>
        <p:spPr>
          <a:xfrm>
            <a:off x="10723513" y="4222670"/>
            <a:ext cx="2760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rgbClr val="FF0000"/>
                </a:solidFill>
              </a:rPr>
              <a:t>σ</a:t>
            </a:r>
            <a:r>
              <a:rPr lang="en-US" dirty="0">
                <a:solidFill>
                  <a:srgbClr val="FF0000"/>
                </a:solidFill>
              </a:rPr>
              <a:t>x =2.47mm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82C310-CAD9-DD7C-2FCA-428EFDBD1DB2}"/>
              </a:ext>
            </a:extLst>
          </p:cNvPr>
          <p:cNvSpPr txBox="1"/>
          <p:nvPr/>
        </p:nvSpPr>
        <p:spPr>
          <a:xfrm>
            <a:off x="7396600" y="4199363"/>
            <a:ext cx="2760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rgbClr val="FF0000"/>
                </a:solidFill>
              </a:rPr>
              <a:t>σ</a:t>
            </a:r>
            <a:r>
              <a:rPr lang="en-US" dirty="0">
                <a:solidFill>
                  <a:srgbClr val="FF0000"/>
                </a:solidFill>
              </a:rPr>
              <a:t>y = 2.29mm</a:t>
            </a:r>
            <a:endParaRPr lang="fr-FR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buSzPct val="25000"/>
            </a:pPr>
            <a:r>
              <a:rPr lang="fr-FR" sz="1000">
                <a:solidFill>
                  <a:srgbClr val="666666"/>
                </a:solidFill>
              </a:rPr>
              <a:t> </a:t>
            </a:r>
            <a:fld id="{5C1B4358-0E95-4FFC-AC4F-FF56709F75FE}" type="slidenum">
              <a:rPr lang="fr-FR" sz="1000" smtClean="0">
                <a:solidFill>
                  <a:srgbClr val="666666"/>
                </a:solidFill>
                <a:cs typeface="Times" panose="02020603050405020304" pitchFamily="18" charset="0"/>
              </a:rPr>
              <a:pPr>
                <a:buSzPct val="25000"/>
              </a:pPr>
              <a:t>15</a:t>
            </a:fld>
            <a:endParaRPr lang="fr-FR" sz="1000" dirty="0">
              <a:solidFill>
                <a:srgbClr val="666666"/>
              </a:solidFill>
              <a:cs typeface="Times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pPr algn="ctr"/>
            <a:r>
              <a:rPr lang="en-US" i="1"/>
              <a:t>RD51 Collaboration Meeting - 19-21 June 2023</a:t>
            </a:r>
            <a:endParaRPr lang="fr-FR" dirty="0"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5" name="CustomShape 2"/>
          <p:cNvSpPr/>
          <p:nvPr/>
        </p:nvSpPr>
        <p:spPr>
          <a:xfrm>
            <a:off x="665989" y="2763360"/>
            <a:ext cx="11153280" cy="893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>
            <a:spAutoFit/>
          </a:bodyPr>
          <a:lstStyle>
            <a:defPPr>
              <a:defRPr lang="el-GR"/>
            </a:defPPr>
            <a:lvl1pPr marL="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477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53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0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07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384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61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38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156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7040"/>
              </a:lnSpc>
            </a:pPr>
            <a:r>
              <a:rPr lang="en-US" sz="5867" b="0" strike="noStrike" spc="-1" dirty="0">
                <a:latin typeface="Arial"/>
              </a:rPr>
              <a:t>7pad-resistive sharing 200k</a:t>
            </a:r>
            <a:r>
              <a:rPr lang="en" sz="6000" dirty="0"/>
              <a:t>Ω</a:t>
            </a:r>
            <a:endParaRPr lang="en-US" sz="5867" b="0" strike="noStrike" spc="-1" dirty="0">
              <a:latin typeface="Arial"/>
            </a:endParaRPr>
          </a:p>
        </p:txBody>
      </p:sp>
      <p:sp>
        <p:nvSpPr>
          <p:cNvPr id="6" name="Line 4">
            <a:extLst>
              <a:ext uri="{FF2B5EF4-FFF2-40B4-BE49-F238E27FC236}">
                <a16:creationId xmlns:a16="http://schemas.microsoft.com/office/drawing/2014/main" id="{ADCF729C-71F9-B068-CCB1-9A657EA3168B}"/>
              </a:ext>
            </a:extLst>
          </p:cNvPr>
          <p:cNvSpPr/>
          <p:nvPr/>
        </p:nvSpPr>
        <p:spPr>
          <a:xfrm>
            <a:off x="1106192" y="3657120"/>
            <a:ext cx="10152424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sp>
    </p:spTree>
    <p:extLst>
      <p:ext uri="{BB962C8B-B14F-4D97-AF65-F5344CB8AC3E}">
        <p14:creationId xmlns:p14="http://schemas.microsoft.com/office/powerpoint/2010/main" val="11444533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8D1A4-ECE9-01F1-A6D7-903BFC280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7-pad 200kΩ CsI photocathode - resistive sharing</a:t>
            </a:r>
            <a:endParaRPr lang="el-GR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DBD414D-A645-BBAA-F13E-744CFDF0F6B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buSzPct val="25000"/>
            </a:pPr>
            <a:r>
              <a:rPr lang="fr-FR" sz="1000">
                <a:solidFill>
                  <a:srgbClr val="666666"/>
                </a:solidFill>
              </a:rPr>
              <a:t> </a:t>
            </a:r>
            <a:fld id="{5C1B4358-0E95-4FFC-AC4F-FF56709F75FE}" type="slidenum">
              <a:rPr lang="fr-FR" sz="1000" smtClean="0">
                <a:solidFill>
                  <a:srgbClr val="666666"/>
                </a:solidFill>
                <a:cs typeface="Times" panose="02020603050405020304" pitchFamily="18" charset="0"/>
              </a:rPr>
              <a:pPr>
                <a:buSzPct val="25000"/>
              </a:pPr>
              <a:t>16</a:t>
            </a:fld>
            <a:endParaRPr lang="fr-FR" sz="1000" dirty="0">
              <a:solidFill>
                <a:srgbClr val="666666"/>
              </a:solidFill>
              <a:cs typeface="Times" panose="02020603050405020304" pitchFamily="18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5B72AB-61BF-4F22-8246-8638B397C56B}"/>
              </a:ext>
            </a:extLst>
          </p:cNvPr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pPr algn="ctr"/>
            <a:r>
              <a:rPr lang="en-US" i="1"/>
              <a:t>RD51 Collaboration Meeting - 19-21 June 2023</a:t>
            </a:r>
            <a:endParaRPr lang="fr-FR" dirty="0">
              <a:latin typeface="Times"/>
              <a:ea typeface="Times"/>
              <a:cs typeface="Times"/>
              <a:sym typeface="Times"/>
            </a:endParaRPr>
          </a:p>
        </p:txBody>
      </p:sp>
      <p:pic>
        <p:nvPicPr>
          <p:cNvPr id="6" name="Picture 5" descr="A picture containing text, diagram, screenshot, line&#10;&#10;Description automatically generated">
            <a:extLst>
              <a:ext uri="{FF2B5EF4-FFF2-40B4-BE49-F238E27FC236}">
                <a16:creationId xmlns:a16="http://schemas.microsoft.com/office/drawing/2014/main" id="{5F17072D-CB0E-CD18-8CA0-8028241017B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362" t="-1131" r="4522" b="50000"/>
          <a:stretch/>
        </p:blipFill>
        <p:spPr>
          <a:xfrm>
            <a:off x="63895" y="1867845"/>
            <a:ext cx="4818783" cy="312231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5DCCCFF-B2EB-2C73-555F-DFCF7B80FB2F}"/>
              </a:ext>
            </a:extLst>
          </p:cNvPr>
          <p:cNvSpPr txBox="1"/>
          <p:nvPr/>
        </p:nvSpPr>
        <p:spPr>
          <a:xfrm>
            <a:off x="57810" y="1208354"/>
            <a:ext cx="4128140" cy="5179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477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53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0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07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384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61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38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156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30" lvl="1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cs typeface="Times New Roman" panose="02020603050405020304" pitchFamily="18" charset="0"/>
              </a:rPr>
              <a:t>Observation plots</a:t>
            </a:r>
          </a:p>
          <a:p>
            <a:pPr marL="914399" lvl="2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cs typeface="Times New Roman" panose="02020603050405020304" pitchFamily="18" charset="0"/>
              </a:rPr>
              <a:t>Smooth operation of the detector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F26EB9B-9692-6601-4943-5E1D66586431}"/>
              </a:ext>
            </a:extLst>
          </p:cNvPr>
          <p:cNvSpPr txBox="1"/>
          <p:nvPr/>
        </p:nvSpPr>
        <p:spPr>
          <a:xfrm>
            <a:off x="4727848" y="992690"/>
            <a:ext cx="3960440" cy="2486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477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53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0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07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384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61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38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156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30" lvl="1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cs typeface="Times New Roman" panose="02020603050405020304" pitchFamily="18" charset="0"/>
              </a:rPr>
              <a:t>Detector Alignment with MCP – PMT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DE0339-BC81-2AA2-5AD0-1B958DF6D50E}"/>
              </a:ext>
            </a:extLst>
          </p:cNvPr>
          <p:cNvSpPr txBox="1"/>
          <p:nvPr/>
        </p:nvSpPr>
        <p:spPr>
          <a:xfrm>
            <a:off x="9180502" y="1021322"/>
            <a:ext cx="2194670" cy="2486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477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53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0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07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384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61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38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156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30" lvl="1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cs typeface="Times New Roman" panose="02020603050405020304" pitchFamily="18" charset="0"/>
              </a:rPr>
              <a:t>Efficiency map</a:t>
            </a:r>
          </a:p>
        </p:txBody>
      </p:sp>
      <p:pic>
        <p:nvPicPr>
          <p:cNvPr id="11" name="Picture 10" descr="A picture containing text, screenshot, colorfulness, circle&#10;&#10;Description automatically generated">
            <a:extLst>
              <a:ext uri="{FF2B5EF4-FFF2-40B4-BE49-F238E27FC236}">
                <a16:creationId xmlns:a16="http://schemas.microsoft.com/office/drawing/2014/main" id="{231FC669-1650-6C9C-90C0-7FA17F2004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7071" y="1244730"/>
            <a:ext cx="3431751" cy="2572832"/>
          </a:xfrm>
          <a:prstGeom prst="rect">
            <a:avLst/>
          </a:prstGeom>
        </p:spPr>
      </p:pic>
      <p:pic>
        <p:nvPicPr>
          <p:cNvPr id="13" name="Picture 12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D562AB0E-50A6-F82B-67D7-DCC8D5DCAD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4025" y="3817562"/>
            <a:ext cx="3155095" cy="2365419"/>
          </a:xfrm>
          <a:prstGeom prst="rect">
            <a:avLst/>
          </a:prstGeom>
        </p:spPr>
      </p:pic>
      <p:pic>
        <p:nvPicPr>
          <p:cNvPr id="15" name="Picture 14" descr="A picture containing text, screenshot, circle, colorfulness&#10;&#10;Description automatically generated">
            <a:extLst>
              <a:ext uri="{FF2B5EF4-FFF2-40B4-BE49-F238E27FC236}">
                <a16:creationId xmlns:a16="http://schemas.microsoft.com/office/drawing/2014/main" id="{3DDA0A97-FB69-FD42-136F-7EFBC8EA4D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22122" y="1484784"/>
            <a:ext cx="3000740" cy="2249697"/>
          </a:xfrm>
          <a:prstGeom prst="rect">
            <a:avLst/>
          </a:prstGeom>
        </p:spPr>
      </p:pic>
      <p:pic>
        <p:nvPicPr>
          <p:cNvPr id="17" name="Picture 16" descr="A picture containing text, screenshot, plot, line&#10;&#10;Description automatically generated">
            <a:extLst>
              <a:ext uri="{FF2B5EF4-FFF2-40B4-BE49-F238E27FC236}">
                <a16:creationId xmlns:a16="http://schemas.microsoft.com/office/drawing/2014/main" id="{2031B72A-FECA-81E9-7C71-0C74F46270F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24067" y="3703739"/>
            <a:ext cx="3431751" cy="257283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A58B2BD-110C-3D8F-7A65-130FB912E85F}"/>
              </a:ext>
            </a:extLst>
          </p:cNvPr>
          <p:cNvSpPr txBox="1"/>
          <p:nvPr/>
        </p:nvSpPr>
        <p:spPr>
          <a:xfrm rot="20091616">
            <a:off x="1396087" y="3256146"/>
            <a:ext cx="94835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7E232E">
                    <a:alpha val="32000"/>
                  </a:srgbClr>
                </a:solidFill>
              </a:rPr>
              <a:t>ANALYSIS IN PROGRESS </a:t>
            </a:r>
            <a:endParaRPr lang="el-GR" sz="6000" dirty="0">
              <a:solidFill>
                <a:srgbClr val="7E232E">
                  <a:alpha val="32000"/>
                </a:srgb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520C6DC-D376-CF8F-357C-038C8205A322}"/>
              </a:ext>
            </a:extLst>
          </p:cNvPr>
          <p:cNvSpPr txBox="1"/>
          <p:nvPr/>
        </p:nvSpPr>
        <p:spPr>
          <a:xfrm>
            <a:off x="10486744" y="4788757"/>
            <a:ext cx="18924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Timing Resolution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US" dirty="0">
                <a:solidFill>
                  <a:srgbClr val="FF0000"/>
                </a:solidFill>
              </a:rPr>
              <a:t> 27ps on the central 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pad @ C550/A275V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E66C5CD-8852-71E3-951C-72E5202633EC}"/>
              </a:ext>
            </a:extLst>
          </p:cNvPr>
          <p:cNvSpPr txBox="1"/>
          <p:nvPr/>
        </p:nvSpPr>
        <p:spPr>
          <a:xfrm>
            <a:off x="5376461" y="6119418"/>
            <a:ext cx="36500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Signal Amplitude Detector vs. Reference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665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53"/>
          <p:cNvSpPr txBox="1">
            <a:spLocks noGrp="1"/>
          </p:cNvSpPr>
          <p:nvPr>
            <p:ph type="title"/>
          </p:nvPr>
        </p:nvSpPr>
        <p:spPr>
          <a:xfrm>
            <a:off x="1343472" y="155408"/>
            <a:ext cx="11507200" cy="1134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r>
              <a:rPr lang="en" dirty="0"/>
              <a:t>7-pad 200kΩ CsI photocathode - resistive sharing</a:t>
            </a:r>
            <a:endParaRPr dirty="0"/>
          </a:p>
        </p:txBody>
      </p:sp>
      <p:pic>
        <p:nvPicPr>
          <p:cNvPr id="468" name="Google Shape;468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76806" y="4108715"/>
            <a:ext cx="2667556" cy="2264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469" name="Google Shape;469;p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889931" y="3979558"/>
            <a:ext cx="3138280" cy="2409816"/>
          </a:xfrm>
          <a:prstGeom prst="rect">
            <a:avLst/>
          </a:prstGeom>
          <a:noFill/>
          <a:ln>
            <a:noFill/>
          </a:ln>
        </p:spPr>
      </p:pic>
      <p:pic>
        <p:nvPicPr>
          <p:cNvPr id="470" name="Google Shape;470;p5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55140" y="1499786"/>
            <a:ext cx="2816199" cy="2264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471" name="Google Shape;471;p5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993817" y="1490615"/>
            <a:ext cx="3039768" cy="2278965"/>
          </a:xfrm>
          <a:prstGeom prst="rect">
            <a:avLst/>
          </a:prstGeom>
          <a:noFill/>
          <a:ln>
            <a:noFill/>
          </a:ln>
        </p:spPr>
      </p:pic>
      <p:pic>
        <p:nvPicPr>
          <p:cNvPr id="472" name="Google Shape;472;p5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00814" y="1981459"/>
            <a:ext cx="4826840" cy="439874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79705E0-009C-4CA6-A85C-8A09D1801EDC}"/>
              </a:ext>
            </a:extLst>
          </p:cNvPr>
          <p:cNvSpPr txBox="1"/>
          <p:nvPr/>
        </p:nvSpPr>
        <p:spPr>
          <a:xfrm rot="20091616">
            <a:off x="1396087" y="3256146"/>
            <a:ext cx="94835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7E232E">
                    <a:alpha val="32000"/>
                  </a:srgbClr>
                </a:solidFill>
              </a:rPr>
              <a:t>ANALYSIS IN PROGRESS </a:t>
            </a:r>
            <a:endParaRPr lang="el-GR" sz="6000" dirty="0">
              <a:solidFill>
                <a:srgbClr val="7E232E">
                  <a:alpha val="32000"/>
                </a:srgb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E09C1FB-1A6A-D7C3-ED93-326F0ED599B4}"/>
              </a:ext>
            </a:extLst>
          </p:cNvPr>
          <p:cNvSpPr txBox="1"/>
          <p:nvPr/>
        </p:nvSpPr>
        <p:spPr>
          <a:xfrm>
            <a:off x="203202" y="1147752"/>
            <a:ext cx="5508602" cy="78726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477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53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0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07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384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61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38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156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30" lvl="1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cs typeface="Times New Roman" panose="02020603050405020304" pitchFamily="18" charset="0"/>
              </a:rPr>
              <a:t>Being centered on the central pad with MPC-PMT </a:t>
            </a:r>
          </a:p>
          <a:p>
            <a:pPr marL="914399" lvl="2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cs typeface="Times New Roman" panose="02020603050405020304" pitchFamily="18" charset="0"/>
              </a:rPr>
              <a:t>Record all pad signals in the meantime to observe signal spreading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4B6907-A060-5C48-E2A7-F4369E2E221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17</a:t>
            </a:fld>
            <a:endParaRPr lang="en"/>
          </a:p>
        </p:txBody>
      </p:sp>
      <p:sp>
        <p:nvSpPr>
          <p:cNvPr id="5" name="Footer Placeholder 26">
            <a:extLst>
              <a:ext uri="{FF2B5EF4-FFF2-40B4-BE49-F238E27FC236}">
                <a16:creationId xmlns:a16="http://schemas.microsoft.com/office/drawing/2014/main" id="{D807CA73-3AE4-8EBE-A273-04D8CD975B3A}"/>
              </a:ext>
            </a:extLst>
          </p:cNvPr>
          <p:cNvSpPr txBox="1">
            <a:spLocks/>
          </p:cNvSpPr>
          <p:nvPr/>
        </p:nvSpPr>
        <p:spPr>
          <a:xfrm>
            <a:off x="3599723" y="6500910"/>
            <a:ext cx="4992439" cy="36512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2500"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i="1"/>
              <a:t>RD51 Collaboration Meeting - 19-21 June 2023</a:t>
            </a:r>
            <a:endParaRPr lang="fr-FR" dirty="0"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E1AC57-AE8D-E3BA-898D-E1DD8AD8F6D4}"/>
              </a:ext>
            </a:extLst>
          </p:cNvPr>
          <p:cNvSpPr txBox="1"/>
          <p:nvPr/>
        </p:nvSpPr>
        <p:spPr>
          <a:xfrm>
            <a:off x="10421382" y="1678935"/>
            <a:ext cx="19071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Mean active pads =4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6E67F9A-2108-B9E3-DCD5-2345DB6D70AC}"/>
              </a:ext>
            </a:extLst>
          </p:cNvPr>
          <p:cNvSpPr txBox="1"/>
          <p:nvPr/>
        </p:nvSpPr>
        <p:spPr>
          <a:xfrm>
            <a:off x="7637973" y="4304336"/>
            <a:ext cx="2760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rgbClr val="FF0000"/>
                </a:solidFill>
              </a:rPr>
              <a:t>σ</a:t>
            </a:r>
            <a:r>
              <a:rPr lang="en-US" dirty="0">
                <a:solidFill>
                  <a:srgbClr val="FF0000"/>
                </a:solidFill>
              </a:rPr>
              <a:t>x = 1.47mm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2C100A-2B5D-BB06-E426-94F9C4DF9004}"/>
              </a:ext>
            </a:extLst>
          </p:cNvPr>
          <p:cNvSpPr txBox="1"/>
          <p:nvPr/>
        </p:nvSpPr>
        <p:spPr>
          <a:xfrm>
            <a:off x="10563023" y="4245344"/>
            <a:ext cx="2760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rgbClr val="FF0000"/>
                </a:solidFill>
              </a:rPr>
              <a:t>σ</a:t>
            </a:r>
            <a:r>
              <a:rPr lang="en-US" dirty="0">
                <a:solidFill>
                  <a:srgbClr val="FF0000"/>
                </a:solidFill>
              </a:rPr>
              <a:t>y = 1.47mm</a:t>
            </a:r>
            <a:endParaRPr lang="fr-FR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54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/>
          <a:p>
            <a:r>
              <a:rPr lang="en"/>
              <a:t>Picolarge </a:t>
            </a:r>
            <a:endParaRPr/>
          </a:p>
        </p:txBody>
      </p:sp>
      <p:sp>
        <p:nvSpPr>
          <p:cNvPr id="4" name="CustomShape 2">
            <a:extLst>
              <a:ext uri="{FF2B5EF4-FFF2-40B4-BE49-F238E27FC236}">
                <a16:creationId xmlns:a16="http://schemas.microsoft.com/office/drawing/2014/main" id="{B427C01E-5BB4-9F4C-533B-8399C2ED4ABE}"/>
              </a:ext>
            </a:extLst>
          </p:cNvPr>
          <p:cNvSpPr/>
          <p:nvPr/>
        </p:nvSpPr>
        <p:spPr>
          <a:xfrm>
            <a:off x="665989" y="2763360"/>
            <a:ext cx="11153280" cy="893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>
            <a:spAutoFit/>
          </a:bodyPr>
          <a:lstStyle>
            <a:defPPr>
              <a:defRPr lang="el-GR"/>
            </a:defPPr>
            <a:lvl1pPr marL="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477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53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0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07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384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61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38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156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7040"/>
              </a:lnSpc>
            </a:pPr>
            <a:r>
              <a:rPr lang="en-US" sz="5867" b="0" strike="noStrike" spc="-1" dirty="0">
                <a:latin typeface="Arial"/>
              </a:rPr>
              <a:t>Prototype Comparison</a:t>
            </a:r>
          </a:p>
        </p:txBody>
      </p:sp>
      <p:sp>
        <p:nvSpPr>
          <p:cNvPr id="5" name="Line 4">
            <a:extLst>
              <a:ext uri="{FF2B5EF4-FFF2-40B4-BE49-F238E27FC236}">
                <a16:creationId xmlns:a16="http://schemas.microsoft.com/office/drawing/2014/main" id="{56CF33A7-D8BF-9C31-4B15-22B54C508423}"/>
              </a:ext>
            </a:extLst>
          </p:cNvPr>
          <p:cNvSpPr/>
          <p:nvPr/>
        </p:nvSpPr>
        <p:spPr>
          <a:xfrm>
            <a:off x="1106192" y="3657120"/>
            <a:ext cx="10152424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AE3AA03-471F-F786-4638-DF4DCA9B0CC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18</a:t>
            </a:fld>
            <a:endParaRPr lang="en"/>
          </a:p>
        </p:txBody>
      </p:sp>
      <p:sp>
        <p:nvSpPr>
          <p:cNvPr id="3" name="Footer Placeholder 26">
            <a:extLst>
              <a:ext uri="{FF2B5EF4-FFF2-40B4-BE49-F238E27FC236}">
                <a16:creationId xmlns:a16="http://schemas.microsoft.com/office/drawing/2014/main" id="{E1D8FC3C-F6A1-7D6C-4650-0AB87209C801}"/>
              </a:ext>
            </a:extLst>
          </p:cNvPr>
          <p:cNvSpPr txBox="1">
            <a:spLocks/>
          </p:cNvSpPr>
          <p:nvPr/>
        </p:nvSpPr>
        <p:spPr>
          <a:xfrm>
            <a:off x="3599723" y="6500910"/>
            <a:ext cx="4992439" cy="36512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2500"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i="1"/>
              <a:t>RD51 Collaboration Meeting - 19-21 June 2023</a:t>
            </a:r>
            <a:endParaRPr lang="fr-FR" dirty="0"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55"/>
          <p:cNvSpPr txBox="1">
            <a:spLocks noGrp="1"/>
          </p:cNvSpPr>
          <p:nvPr>
            <p:ph type="title"/>
          </p:nvPr>
        </p:nvSpPr>
        <p:spPr>
          <a:xfrm>
            <a:off x="1391269" y="104940"/>
            <a:ext cx="11507200" cy="1134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r>
              <a:rPr lang="en" dirty="0"/>
              <a:t>Prototype Comparison</a:t>
            </a:r>
            <a:endParaRPr dirty="0"/>
          </a:p>
        </p:txBody>
      </p:sp>
      <p:pic>
        <p:nvPicPr>
          <p:cNvPr id="486" name="Google Shape;486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90002" y="1167835"/>
            <a:ext cx="2063244" cy="1546833"/>
          </a:xfrm>
          <a:prstGeom prst="rect">
            <a:avLst/>
          </a:prstGeom>
          <a:noFill/>
          <a:ln>
            <a:noFill/>
          </a:ln>
        </p:spPr>
      </p:pic>
      <p:pic>
        <p:nvPicPr>
          <p:cNvPr id="487" name="Google Shape;487;p5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440874" y="1207406"/>
            <a:ext cx="1823868" cy="1367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88" name="Google Shape;488;p5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67734" y="1335200"/>
            <a:ext cx="1823868" cy="1367388"/>
          </a:xfrm>
          <a:prstGeom prst="rect">
            <a:avLst/>
          </a:prstGeom>
          <a:noFill/>
          <a:ln>
            <a:noFill/>
          </a:ln>
        </p:spPr>
      </p:pic>
      <p:pic>
        <p:nvPicPr>
          <p:cNvPr id="489" name="Google Shape;489;p5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361331" y="1333805"/>
            <a:ext cx="1823868" cy="1367368"/>
          </a:xfrm>
          <a:prstGeom prst="rect">
            <a:avLst/>
          </a:prstGeom>
          <a:noFill/>
          <a:ln>
            <a:noFill/>
          </a:ln>
        </p:spPr>
      </p:pic>
      <p:pic>
        <p:nvPicPr>
          <p:cNvPr id="490" name="Google Shape;490;p5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0427633" y="1160528"/>
            <a:ext cx="1546867" cy="1546835"/>
          </a:xfrm>
          <a:prstGeom prst="rect">
            <a:avLst/>
          </a:prstGeom>
          <a:noFill/>
          <a:ln>
            <a:noFill/>
          </a:ln>
        </p:spPr>
      </p:pic>
      <p:pic>
        <p:nvPicPr>
          <p:cNvPr id="491" name="Google Shape;491;p5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33509" y="1390505"/>
            <a:ext cx="1750113" cy="131208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92" name="Google Shape;492;p55"/>
          <p:cNvCxnSpPr/>
          <p:nvPr/>
        </p:nvCxnSpPr>
        <p:spPr>
          <a:xfrm>
            <a:off x="240100" y="4906069"/>
            <a:ext cx="11712000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3" name="Google Shape;493;p55"/>
          <p:cNvCxnSpPr/>
          <p:nvPr/>
        </p:nvCxnSpPr>
        <p:spPr>
          <a:xfrm>
            <a:off x="240100" y="2762069"/>
            <a:ext cx="11712000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5" name="Google Shape;495;p55"/>
          <p:cNvSpPr txBox="1"/>
          <p:nvPr/>
        </p:nvSpPr>
        <p:spPr>
          <a:xfrm>
            <a:off x="204833" y="2785517"/>
            <a:ext cx="7950000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1800" dirty="0"/>
              <a:t>7-pad 200kΩ - resistive sharing - 275/550 </a:t>
            </a:r>
            <a:endParaRPr sz="1800" dirty="0"/>
          </a:p>
        </p:txBody>
      </p:sp>
      <p:sp>
        <p:nvSpPr>
          <p:cNvPr id="496" name="Google Shape;496;p55"/>
          <p:cNvSpPr txBox="1"/>
          <p:nvPr/>
        </p:nvSpPr>
        <p:spPr>
          <a:xfrm>
            <a:off x="164879" y="816857"/>
            <a:ext cx="7950000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1800" dirty="0"/>
              <a:t>7-pad 10MΩ - resistive sharing - 275/550</a:t>
            </a:r>
            <a:endParaRPr sz="1800" dirty="0"/>
          </a:p>
        </p:txBody>
      </p:sp>
      <p:sp>
        <p:nvSpPr>
          <p:cNvPr id="498" name="Google Shape;498;p55"/>
          <p:cNvSpPr txBox="1"/>
          <p:nvPr/>
        </p:nvSpPr>
        <p:spPr>
          <a:xfrm>
            <a:off x="174209" y="4841894"/>
            <a:ext cx="7950000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1800" dirty="0"/>
              <a:t>7-pad 10MΩ - capacitive sharing - 275/570 </a:t>
            </a:r>
            <a:endParaRPr sz="1800" dirty="0"/>
          </a:p>
        </p:txBody>
      </p:sp>
      <p:pic>
        <p:nvPicPr>
          <p:cNvPr id="499" name="Google Shape;499;p55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453952" y="3255103"/>
            <a:ext cx="2019701" cy="1514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00" name="Google Shape;500;p55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8677971" y="3277939"/>
            <a:ext cx="1823900" cy="1367397"/>
          </a:xfrm>
          <a:prstGeom prst="rect">
            <a:avLst/>
          </a:prstGeom>
          <a:noFill/>
          <a:ln>
            <a:noFill/>
          </a:ln>
        </p:spPr>
      </p:pic>
      <p:pic>
        <p:nvPicPr>
          <p:cNvPr id="501" name="Google Shape;501;p55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2467734" y="3386910"/>
            <a:ext cx="1823868" cy="1367373"/>
          </a:xfrm>
          <a:prstGeom prst="rect">
            <a:avLst/>
          </a:prstGeom>
          <a:noFill/>
          <a:ln>
            <a:noFill/>
          </a:ln>
        </p:spPr>
      </p:pic>
      <p:pic>
        <p:nvPicPr>
          <p:cNvPr id="502" name="Google Shape;502;p55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4354746" y="3501288"/>
            <a:ext cx="1750099" cy="1312081"/>
          </a:xfrm>
          <a:prstGeom prst="rect">
            <a:avLst/>
          </a:prstGeom>
          <a:noFill/>
          <a:ln>
            <a:noFill/>
          </a:ln>
        </p:spPr>
      </p:pic>
      <p:pic>
        <p:nvPicPr>
          <p:cNvPr id="503" name="Google Shape;503;p55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10634533" y="3297169"/>
            <a:ext cx="1546867" cy="1546867"/>
          </a:xfrm>
          <a:prstGeom prst="rect">
            <a:avLst/>
          </a:prstGeom>
          <a:noFill/>
          <a:ln>
            <a:noFill/>
          </a:ln>
        </p:spPr>
      </p:pic>
      <p:pic>
        <p:nvPicPr>
          <p:cNvPr id="504" name="Google Shape;504;p55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204833" y="3266548"/>
            <a:ext cx="2063232" cy="1546821"/>
          </a:xfrm>
          <a:prstGeom prst="rect">
            <a:avLst/>
          </a:prstGeom>
          <a:noFill/>
          <a:ln>
            <a:noFill/>
          </a:ln>
        </p:spPr>
      </p:pic>
      <p:pic>
        <p:nvPicPr>
          <p:cNvPr id="505" name="Google Shape;505;p55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301256" y="5300898"/>
            <a:ext cx="1750088" cy="1312065"/>
          </a:xfrm>
          <a:prstGeom prst="rect">
            <a:avLst/>
          </a:prstGeom>
          <a:noFill/>
          <a:ln>
            <a:noFill/>
          </a:ln>
        </p:spPr>
      </p:pic>
      <p:pic>
        <p:nvPicPr>
          <p:cNvPr id="506" name="Google Shape;506;p55"/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>
            <a:off x="6330717" y="5245584"/>
            <a:ext cx="1823868" cy="1367381"/>
          </a:xfrm>
          <a:prstGeom prst="rect">
            <a:avLst/>
          </a:prstGeom>
          <a:noFill/>
          <a:ln>
            <a:noFill/>
          </a:ln>
        </p:spPr>
      </p:pic>
      <p:pic>
        <p:nvPicPr>
          <p:cNvPr id="507" name="Google Shape;507;p55"/>
          <p:cNvPicPr preferRelativeResize="0"/>
          <p:nvPr/>
        </p:nvPicPr>
        <p:blipFill>
          <a:blip r:embed="rId17">
            <a:alphaModFix/>
          </a:blip>
          <a:stretch>
            <a:fillRect/>
          </a:stretch>
        </p:blipFill>
        <p:spPr>
          <a:xfrm>
            <a:off x="8440875" y="5326197"/>
            <a:ext cx="1750940" cy="1353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8" name="Google Shape;508;p55"/>
          <p:cNvPicPr preferRelativeResize="0"/>
          <p:nvPr/>
        </p:nvPicPr>
        <p:blipFill>
          <a:blip r:embed="rId18">
            <a:alphaModFix/>
          </a:blip>
          <a:stretch>
            <a:fillRect/>
          </a:stretch>
        </p:blipFill>
        <p:spPr>
          <a:xfrm>
            <a:off x="2464659" y="5409333"/>
            <a:ext cx="1513117" cy="1134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09" name="Google Shape;509;p55"/>
          <p:cNvPicPr preferRelativeResize="0"/>
          <p:nvPr/>
        </p:nvPicPr>
        <p:blipFill>
          <a:blip r:embed="rId19">
            <a:alphaModFix/>
          </a:blip>
          <a:stretch>
            <a:fillRect/>
          </a:stretch>
        </p:blipFill>
        <p:spPr>
          <a:xfrm>
            <a:off x="4354746" y="5320318"/>
            <a:ext cx="1546865" cy="1159705"/>
          </a:xfrm>
          <a:prstGeom prst="rect">
            <a:avLst/>
          </a:prstGeom>
          <a:noFill/>
          <a:ln>
            <a:noFill/>
          </a:ln>
        </p:spPr>
      </p:pic>
      <p:pic>
        <p:nvPicPr>
          <p:cNvPr id="510" name="Google Shape;510;p55"/>
          <p:cNvPicPr preferRelativeResize="0"/>
          <p:nvPr/>
        </p:nvPicPr>
        <p:blipFill>
          <a:blip r:embed="rId20">
            <a:alphaModFix/>
          </a:blip>
          <a:stretch>
            <a:fillRect/>
          </a:stretch>
        </p:blipFill>
        <p:spPr>
          <a:xfrm>
            <a:off x="10429112" y="5166803"/>
            <a:ext cx="1513135" cy="151312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74DBD6D-5FCC-87A5-871F-27691952533F}"/>
              </a:ext>
            </a:extLst>
          </p:cNvPr>
          <p:cNvSpPr txBox="1"/>
          <p:nvPr/>
        </p:nvSpPr>
        <p:spPr>
          <a:xfrm rot="20091616">
            <a:off x="1396087" y="3256146"/>
            <a:ext cx="94835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7E232E">
                    <a:alpha val="32000"/>
                  </a:srgbClr>
                </a:solidFill>
              </a:rPr>
              <a:t>ANALYSIS IN PROGRESS </a:t>
            </a:r>
            <a:endParaRPr lang="el-GR" sz="6000" dirty="0">
              <a:solidFill>
                <a:srgbClr val="7E232E">
                  <a:alpha val="32000"/>
                </a:srgbClr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C0DE44B-197D-9380-5DA6-4BBD9FCA1B2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19</a:t>
            </a:fld>
            <a:endParaRPr lang="en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2BB59C-B699-E9B8-F73A-7074B088138A}"/>
              </a:ext>
            </a:extLst>
          </p:cNvPr>
          <p:cNvSpPr txBox="1"/>
          <p:nvPr/>
        </p:nvSpPr>
        <p:spPr>
          <a:xfrm>
            <a:off x="4382064" y="3147781"/>
            <a:ext cx="19071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Mean active pads =4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BE388B-0FAE-1C53-B666-7E1FE1D2ABE7}"/>
              </a:ext>
            </a:extLst>
          </p:cNvPr>
          <p:cNvSpPr txBox="1"/>
          <p:nvPr/>
        </p:nvSpPr>
        <p:spPr>
          <a:xfrm>
            <a:off x="6849835" y="3013227"/>
            <a:ext cx="2760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rgbClr val="FF0000"/>
                </a:solidFill>
              </a:rPr>
              <a:t>σ</a:t>
            </a:r>
            <a:r>
              <a:rPr lang="en-US" dirty="0">
                <a:solidFill>
                  <a:srgbClr val="FF0000"/>
                </a:solidFill>
              </a:rPr>
              <a:t>x = 1.47mm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06C7C3F-6847-4F26-5C70-E2BD0BEC364C}"/>
              </a:ext>
            </a:extLst>
          </p:cNvPr>
          <p:cNvSpPr txBox="1"/>
          <p:nvPr/>
        </p:nvSpPr>
        <p:spPr>
          <a:xfrm>
            <a:off x="8966377" y="2991177"/>
            <a:ext cx="2760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rgbClr val="FF0000"/>
                </a:solidFill>
              </a:rPr>
              <a:t>σ</a:t>
            </a:r>
            <a:r>
              <a:rPr lang="en-US" dirty="0">
                <a:solidFill>
                  <a:srgbClr val="FF0000"/>
                </a:solidFill>
              </a:rPr>
              <a:t>y = 1.47mm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2764A4F-4104-8988-C93B-EAFAC1B18F1B}"/>
              </a:ext>
            </a:extLst>
          </p:cNvPr>
          <p:cNvSpPr txBox="1"/>
          <p:nvPr/>
        </p:nvSpPr>
        <p:spPr>
          <a:xfrm>
            <a:off x="1378313" y="3772577"/>
            <a:ext cx="155388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RMS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US" dirty="0">
                <a:solidFill>
                  <a:srgbClr val="FF0000"/>
                </a:solidFill>
              </a:rPr>
              <a:t> 27ps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central region</a:t>
            </a:r>
            <a:endParaRPr lang="el-GR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F297621-5249-7A35-3529-25DC2EC4AE11}"/>
              </a:ext>
            </a:extLst>
          </p:cNvPr>
          <p:cNvSpPr txBox="1"/>
          <p:nvPr/>
        </p:nvSpPr>
        <p:spPr>
          <a:xfrm>
            <a:off x="1417350" y="5726651"/>
            <a:ext cx="155388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RMS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US" dirty="0">
                <a:solidFill>
                  <a:srgbClr val="FF0000"/>
                </a:solidFill>
              </a:rPr>
              <a:t> 33ps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central region</a:t>
            </a:r>
            <a:endParaRPr lang="el-GR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5D0445F-08AF-AFCF-8ABA-873D3364243B}"/>
              </a:ext>
            </a:extLst>
          </p:cNvPr>
          <p:cNvSpPr txBox="1"/>
          <p:nvPr/>
        </p:nvSpPr>
        <p:spPr>
          <a:xfrm>
            <a:off x="8472" y="2046258"/>
            <a:ext cx="155388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RMS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US" dirty="0">
                <a:solidFill>
                  <a:srgbClr val="FF0000"/>
                </a:solidFill>
              </a:rPr>
              <a:t> 20ps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central region</a:t>
            </a:r>
            <a:endParaRPr lang="el-GR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C9C3EB4-FDF1-5AF3-9FB6-A31B4B57C5CF}"/>
              </a:ext>
            </a:extLst>
          </p:cNvPr>
          <p:cNvSpPr txBox="1"/>
          <p:nvPr/>
        </p:nvSpPr>
        <p:spPr>
          <a:xfrm>
            <a:off x="4291602" y="1084355"/>
            <a:ext cx="19071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Mean active pads = 3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314A7AE-33DF-37CA-477F-A9C5E445FB04}"/>
              </a:ext>
            </a:extLst>
          </p:cNvPr>
          <p:cNvSpPr txBox="1"/>
          <p:nvPr/>
        </p:nvSpPr>
        <p:spPr>
          <a:xfrm>
            <a:off x="6734727" y="923105"/>
            <a:ext cx="2760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rgbClr val="FF0000"/>
                </a:solidFill>
              </a:rPr>
              <a:t>σ</a:t>
            </a:r>
            <a:r>
              <a:rPr lang="en-US" dirty="0">
                <a:solidFill>
                  <a:srgbClr val="FF0000"/>
                </a:solidFill>
              </a:rPr>
              <a:t>x = 1.5mm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8740BA9-ABAA-5A4E-D078-9029B90FEEF0}"/>
              </a:ext>
            </a:extLst>
          </p:cNvPr>
          <p:cNvSpPr txBox="1"/>
          <p:nvPr/>
        </p:nvSpPr>
        <p:spPr>
          <a:xfrm>
            <a:off x="8791906" y="908041"/>
            <a:ext cx="2760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rgbClr val="FF0000"/>
                </a:solidFill>
              </a:rPr>
              <a:t>σ</a:t>
            </a:r>
            <a:r>
              <a:rPr lang="en-US" dirty="0">
                <a:solidFill>
                  <a:srgbClr val="FF0000"/>
                </a:solidFill>
              </a:rPr>
              <a:t>y = 1.55mm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4B88080-4CB1-A75B-C94B-E9E81F2810E8}"/>
              </a:ext>
            </a:extLst>
          </p:cNvPr>
          <p:cNvSpPr txBox="1"/>
          <p:nvPr/>
        </p:nvSpPr>
        <p:spPr>
          <a:xfrm>
            <a:off x="4354746" y="5100181"/>
            <a:ext cx="19071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Mean active pads =5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34B77A5-691F-CF15-A436-AE1B97F4E1FF}"/>
              </a:ext>
            </a:extLst>
          </p:cNvPr>
          <p:cNvSpPr txBox="1"/>
          <p:nvPr/>
        </p:nvSpPr>
        <p:spPr>
          <a:xfrm>
            <a:off x="6604709" y="4946292"/>
            <a:ext cx="2760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rgbClr val="FF0000"/>
                </a:solidFill>
              </a:rPr>
              <a:t>σ</a:t>
            </a:r>
            <a:r>
              <a:rPr lang="en-US" dirty="0">
                <a:solidFill>
                  <a:srgbClr val="FF0000"/>
                </a:solidFill>
              </a:rPr>
              <a:t>x =2.47mm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E7243B7-21C0-E2F4-28C4-19A017261194}"/>
              </a:ext>
            </a:extLst>
          </p:cNvPr>
          <p:cNvSpPr txBox="1"/>
          <p:nvPr/>
        </p:nvSpPr>
        <p:spPr>
          <a:xfrm>
            <a:off x="8629915" y="4925960"/>
            <a:ext cx="2760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rgbClr val="FF0000"/>
                </a:solidFill>
              </a:rPr>
              <a:t>σ</a:t>
            </a:r>
            <a:r>
              <a:rPr lang="en-US" dirty="0">
                <a:solidFill>
                  <a:srgbClr val="FF0000"/>
                </a:solidFill>
              </a:rPr>
              <a:t>y = 2.29mm</a:t>
            </a:r>
            <a:endParaRPr lang="fr-FR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4">
            <a:extLst>
              <a:ext uri="{FF2B5EF4-FFF2-40B4-BE49-F238E27FC236}">
                <a16:creationId xmlns:a16="http://schemas.microsoft.com/office/drawing/2014/main" id="{A93E4D78-1BA7-ACB9-5D59-258165B0C1E0}"/>
              </a:ext>
            </a:extLst>
          </p:cNvPr>
          <p:cNvSpPr/>
          <p:nvPr/>
        </p:nvSpPr>
        <p:spPr>
          <a:xfrm flipV="1">
            <a:off x="2376604" y="2764701"/>
            <a:ext cx="9790375" cy="25386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sp>
      <p:sp>
        <p:nvSpPr>
          <p:cNvPr id="9" name="Line 4">
            <a:extLst>
              <a:ext uri="{FF2B5EF4-FFF2-40B4-BE49-F238E27FC236}">
                <a16:creationId xmlns:a16="http://schemas.microsoft.com/office/drawing/2014/main" id="{CE1E13D5-DCB8-14FB-63A2-8E6E93AC4735}"/>
              </a:ext>
            </a:extLst>
          </p:cNvPr>
          <p:cNvSpPr/>
          <p:nvPr/>
        </p:nvSpPr>
        <p:spPr>
          <a:xfrm flipH="1">
            <a:off x="2351582" y="960498"/>
            <a:ext cx="25022" cy="5874483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sp>
      <p:sp>
        <p:nvSpPr>
          <p:cNvPr id="10" name="Line 4">
            <a:extLst>
              <a:ext uri="{FF2B5EF4-FFF2-40B4-BE49-F238E27FC236}">
                <a16:creationId xmlns:a16="http://schemas.microsoft.com/office/drawing/2014/main" id="{AB5C471F-7C04-B7E7-C677-2ECCA6A32924}"/>
              </a:ext>
            </a:extLst>
          </p:cNvPr>
          <p:cNvSpPr/>
          <p:nvPr/>
        </p:nvSpPr>
        <p:spPr>
          <a:xfrm flipV="1">
            <a:off x="2367046" y="3445035"/>
            <a:ext cx="9818364" cy="60992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sp>
      <p:sp>
        <p:nvSpPr>
          <p:cNvPr id="11" name="Line 4">
            <a:extLst>
              <a:ext uri="{FF2B5EF4-FFF2-40B4-BE49-F238E27FC236}">
                <a16:creationId xmlns:a16="http://schemas.microsoft.com/office/drawing/2014/main" id="{A4402BB1-7CA2-9946-DFD3-F6F0FCB46B55}"/>
              </a:ext>
            </a:extLst>
          </p:cNvPr>
          <p:cNvSpPr/>
          <p:nvPr/>
        </p:nvSpPr>
        <p:spPr>
          <a:xfrm flipV="1">
            <a:off x="2361734" y="2161758"/>
            <a:ext cx="9790375" cy="3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el-GR" dirty="0"/>
          </a:p>
        </p:txBody>
      </p:sp>
      <p:sp>
        <p:nvSpPr>
          <p:cNvPr id="13" name="Content Placeholder 6">
            <a:extLst>
              <a:ext uri="{FF2B5EF4-FFF2-40B4-BE49-F238E27FC236}">
                <a16:creationId xmlns:a16="http://schemas.microsoft.com/office/drawing/2014/main" id="{2B044BCA-6481-0FFB-E5A5-3A2A237490F2}"/>
              </a:ext>
            </a:extLst>
          </p:cNvPr>
          <p:cNvSpPr txBox="1">
            <a:spLocks/>
          </p:cNvSpPr>
          <p:nvPr/>
        </p:nvSpPr>
        <p:spPr>
          <a:xfrm>
            <a:off x="306148" y="1159200"/>
            <a:ext cx="2243273" cy="86031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290513" algn="l" rt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  <a:defRPr sz="2200" b="0" i="0" u="none" strike="noStrike" cap="none">
                <a:solidFill>
                  <a:srgbClr val="A5002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623888" marR="0" lvl="1" indent="-268288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ct val="90000"/>
              <a:buFont typeface="Wingdings" panose="05000000000000000000" pitchFamily="2" charset="2"/>
              <a:buChar char="Ø"/>
              <a:defRPr sz="16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-2222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009650" marR="0" lvl="3" indent="-211073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ct val="36000"/>
              <a:buFont typeface="Arial"/>
              <a:buChar char="•"/>
              <a:defRPr sz="16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133475" marR="0" lvl="4" indent="-15875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Arial"/>
              <a:buChar char="-"/>
              <a:defRPr sz="16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/>
            <a:r>
              <a:rPr lang="en-US" sz="3200" b="1" i="1" dirty="0">
                <a:solidFill>
                  <a:schemeClr val="tx1"/>
                </a:solidFill>
              </a:rPr>
              <a:t>Outline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F7F622E-A5D4-E7FD-A77A-2D59CF707B9B}"/>
              </a:ext>
            </a:extLst>
          </p:cNvPr>
          <p:cNvSpPr txBox="1"/>
          <p:nvPr/>
        </p:nvSpPr>
        <p:spPr>
          <a:xfrm>
            <a:off x="2547624" y="2266240"/>
            <a:ext cx="684876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The PICOSEC Micromegas Technology</a:t>
            </a:r>
          </a:p>
        </p:txBody>
      </p:sp>
      <p:sp>
        <p:nvSpPr>
          <p:cNvPr id="21" name="Line 4">
            <a:extLst>
              <a:ext uri="{FF2B5EF4-FFF2-40B4-BE49-F238E27FC236}">
                <a16:creationId xmlns:a16="http://schemas.microsoft.com/office/drawing/2014/main" id="{25C4D6B3-B151-1E01-1F75-54E3468CF718}"/>
              </a:ext>
            </a:extLst>
          </p:cNvPr>
          <p:cNvSpPr/>
          <p:nvPr/>
        </p:nvSpPr>
        <p:spPr>
          <a:xfrm flipV="1">
            <a:off x="2373636" y="4103225"/>
            <a:ext cx="9818364" cy="60992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sp>
      <p:sp>
        <p:nvSpPr>
          <p:cNvPr id="23" name="Line 4">
            <a:extLst>
              <a:ext uri="{FF2B5EF4-FFF2-40B4-BE49-F238E27FC236}">
                <a16:creationId xmlns:a16="http://schemas.microsoft.com/office/drawing/2014/main" id="{2D0AB615-F3F2-6522-4135-EEE2E78919AC}"/>
              </a:ext>
            </a:extLst>
          </p:cNvPr>
          <p:cNvSpPr/>
          <p:nvPr/>
        </p:nvSpPr>
        <p:spPr>
          <a:xfrm flipV="1">
            <a:off x="2385552" y="4789301"/>
            <a:ext cx="9818364" cy="60992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sp>
      <p:sp>
        <p:nvSpPr>
          <p:cNvPr id="27" name="Footer Placeholder 26">
            <a:extLst>
              <a:ext uri="{FF2B5EF4-FFF2-40B4-BE49-F238E27FC236}">
                <a16:creationId xmlns:a16="http://schemas.microsoft.com/office/drawing/2014/main" id="{A2D6D173-D7BD-CA3F-47D8-7BBFC0EB005C}"/>
              </a:ext>
            </a:extLst>
          </p:cNvPr>
          <p:cNvSpPr>
            <a:spLocks noGrp="1"/>
          </p:cNvSpPr>
          <p:nvPr>
            <p:ph type="ftr" idx="12"/>
          </p:nvPr>
        </p:nvSpPr>
        <p:spPr>
          <a:xfrm>
            <a:off x="3599723" y="6500910"/>
            <a:ext cx="4992439" cy="365125"/>
          </a:xfrm>
        </p:spPr>
        <p:txBody>
          <a:bodyPr/>
          <a:lstStyle/>
          <a:p>
            <a:pPr algn="ctr"/>
            <a:r>
              <a:rPr lang="en-US" i="1" dirty="0"/>
              <a:t>RD51 Collaboration Meeting - 19-21 June 2023</a:t>
            </a:r>
            <a:endParaRPr lang="fr-FR" dirty="0"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E1B0DE43-B389-ED53-8898-A2AB30D3A0A1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buSzPct val="25000"/>
            </a:pPr>
            <a:r>
              <a:rPr lang="fr-FR" sz="1000">
                <a:solidFill>
                  <a:srgbClr val="666666"/>
                </a:solidFill>
              </a:rPr>
              <a:t> </a:t>
            </a:r>
            <a:fld id="{5C1B4358-0E95-4FFC-AC4F-FF56709F75FE}" type="slidenum">
              <a:rPr lang="fr-FR" sz="1000" smtClean="0">
                <a:solidFill>
                  <a:srgbClr val="666666"/>
                </a:solidFill>
                <a:cs typeface="Times" panose="02020603050405020304" pitchFamily="18" charset="0"/>
              </a:rPr>
              <a:pPr>
                <a:buSzPct val="25000"/>
              </a:pPr>
              <a:t>2</a:t>
            </a:fld>
            <a:endParaRPr lang="fr-FR" sz="1000" dirty="0">
              <a:solidFill>
                <a:srgbClr val="666666"/>
              </a:solidFill>
              <a:cs typeface="Times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7C25D7-FC5A-ED92-4D7D-654AFDF71D37}"/>
              </a:ext>
            </a:extLst>
          </p:cNvPr>
          <p:cNvSpPr txBox="1"/>
          <p:nvPr/>
        </p:nvSpPr>
        <p:spPr>
          <a:xfrm>
            <a:off x="2536438" y="2943058"/>
            <a:ext cx="684876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April 2023 </a:t>
            </a:r>
            <a:r>
              <a:rPr lang="en-US" sz="2200" dirty="0" err="1">
                <a:solidFill>
                  <a:schemeClr val="tx1"/>
                </a:solidFill>
              </a:rPr>
              <a:t>TestBeam</a:t>
            </a:r>
            <a:r>
              <a:rPr lang="en-US" sz="2200" dirty="0">
                <a:solidFill>
                  <a:schemeClr val="tx1"/>
                </a:solidFill>
              </a:rPr>
              <a:t> Setup &amp; Measurements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164F487-3215-40F7-D0E1-681A61A9DE5E}"/>
              </a:ext>
            </a:extLst>
          </p:cNvPr>
          <p:cNvSpPr txBox="1"/>
          <p:nvPr/>
        </p:nvSpPr>
        <p:spPr>
          <a:xfrm>
            <a:off x="2536438" y="3639946"/>
            <a:ext cx="684876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7-pad resistive prototypes tested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47CBDD8-27E6-BF50-7D6D-E13B1B0F333F}"/>
              </a:ext>
            </a:extLst>
          </p:cNvPr>
          <p:cNvSpPr txBox="1"/>
          <p:nvPr/>
        </p:nvSpPr>
        <p:spPr>
          <a:xfrm>
            <a:off x="2562837" y="4330528"/>
            <a:ext cx="684876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7-pad resistive prototypes comparison</a:t>
            </a:r>
          </a:p>
        </p:txBody>
      </p:sp>
    </p:spTree>
    <p:extLst>
      <p:ext uri="{BB962C8B-B14F-4D97-AF65-F5344CB8AC3E}">
        <p14:creationId xmlns:p14="http://schemas.microsoft.com/office/powerpoint/2010/main" val="3360565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54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/>
          <a:p>
            <a:r>
              <a:rPr lang="en"/>
              <a:t>Picolarge </a:t>
            </a:r>
            <a:endParaRPr/>
          </a:p>
        </p:txBody>
      </p:sp>
      <p:sp>
        <p:nvSpPr>
          <p:cNvPr id="4" name="CustomShape 2">
            <a:extLst>
              <a:ext uri="{FF2B5EF4-FFF2-40B4-BE49-F238E27FC236}">
                <a16:creationId xmlns:a16="http://schemas.microsoft.com/office/drawing/2014/main" id="{B427C01E-5BB4-9F4C-533B-8399C2ED4ABE}"/>
              </a:ext>
            </a:extLst>
          </p:cNvPr>
          <p:cNvSpPr/>
          <p:nvPr/>
        </p:nvSpPr>
        <p:spPr>
          <a:xfrm>
            <a:off x="665989" y="2763360"/>
            <a:ext cx="11153280" cy="179536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>
            <a:spAutoFit/>
          </a:bodyPr>
          <a:lstStyle>
            <a:defPPr>
              <a:defRPr lang="el-GR"/>
            </a:defPPr>
            <a:lvl1pPr marL="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477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53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0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07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384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61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38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156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7040"/>
              </a:lnSpc>
            </a:pPr>
            <a:r>
              <a:rPr lang="en-US" sz="5867" b="0" strike="noStrike" spc="-1" dirty="0">
                <a:latin typeface="Arial"/>
              </a:rPr>
              <a:t>7-pad resistive sharing </a:t>
            </a:r>
            <a:br>
              <a:rPr lang="en-US" sz="5867" b="0" strike="noStrike" spc="-1" dirty="0">
                <a:latin typeface="Arial"/>
              </a:rPr>
            </a:br>
            <a:r>
              <a:rPr lang="en-US" sz="5867" b="0" strike="noStrike" spc="-1" dirty="0">
                <a:latin typeface="Arial"/>
              </a:rPr>
              <a:t>Tilted detector</a:t>
            </a:r>
          </a:p>
        </p:txBody>
      </p:sp>
      <p:sp>
        <p:nvSpPr>
          <p:cNvPr id="5" name="Line 4">
            <a:extLst>
              <a:ext uri="{FF2B5EF4-FFF2-40B4-BE49-F238E27FC236}">
                <a16:creationId xmlns:a16="http://schemas.microsoft.com/office/drawing/2014/main" id="{56CF33A7-D8BF-9C31-4B15-22B54C508423}"/>
              </a:ext>
            </a:extLst>
          </p:cNvPr>
          <p:cNvSpPr/>
          <p:nvPr/>
        </p:nvSpPr>
        <p:spPr>
          <a:xfrm>
            <a:off x="1106192" y="3657120"/>
            <a:ext cx="10152424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66CF66E-C947-C18C-3B42-9CB4FF6CD16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20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7065788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43"/>
          <p:cNvSpPr txBox="1">
            <a:spLocks noGrp="1"/>
          </p:cNvSpPr>
          <p:nvPr>
            <p:ph type="title"/>
          </p:nvPr>
        </p:nvSpPr>
        <p:spPr>
          <a:xfrm>
            <a:off x="1415480" y="177217"/>
            <a:ext cx="11507200" cy="1134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r>
              <a:rPr lang="en" dirty="0"/>
              <a:t>7-pad 10M CsI photocathode, aligned with central pad - tilted</a:t>
            </a:r>
            <a:endParaRPr dirty="0"/>
          </a:p>
        </p:txBody>
      </p:sp>
      <p:sp>
        <p:nvSpPr>
          <p:cNvPr id="361" name="Google Shape;361;p43"/>
          <p:cNvSpPr txBox="1"/>
          <p:nvPr/>
        </p:nvSpPr>
        <p:spPr>
          <a:xfrm>
            <a:off x="5439223" y="1115447"/>
            <a:ext cx="3114000" cy="53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1867" dirty="0"/>
              <a:t>0 degree tilt</a:t>
            </a:r>
            <a:endParaRPr sz="1867" dirty="0"/>
          </a:p>
        </p:txBody>
      </p:sp>
      <p:pic>
        <p:nvPicPr>
          <p:cNvPr id="365" name="Google Shape;365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67964" y="2829365"/>
            <a:ext cx="3449013" cy="23487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5495ECDC-09CE-5981-DB9B-B9B2A381615C}"/>
              </a:ext>
            </a:extLst>
          </p:cNvPr>
          <p:cNvGrpSpPr/>
          <p:nvPr/>
        </p:nvGrpSpPr>
        <p:grpSpPr>
          <a:xfrm>
            <a:off x="5629502" y="4250617"/>
            <a:ext cx="2797193" cy="2259818"/>
            <a:chOff x="5090334" y="2349853"/>
            <a:chExt cx="3542468" cy="2889433"/>
          </a:xfrm>
        </p:grpSpPr>
        <p:pic>
          <p:nvPicPr>
            <p:cNvPr id="367" name="Google Shape;367;p43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5090334" y="2469396"/>
              <a:ext cx="1820045" cy="162614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68" name="Google Shape;368;p43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5521622" y="4154351"/>
              <a:ext cx="1148753" cy="10849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69" name="Google Shape;369;p43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6910367" y="2349853"/>
              <a:ext cx="1722435" cy="200951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A46BD69E-0D4F-47C7-9C39-036AD540A871}"/>
              </a:ext>
            </a:extLst>
          </p:cNvPr>
          <p:cNvGrpSpPr/>
          <p:nvPr/>
        </p:nvGrpSpPr>
        <p:grpSpPr>
          <a:xfrm>
            <a:off x="5772158" y="1606980"/>
            <a:ext cx="2544390" cy="1949790"/>
            <a:chOff x="298667" y="2349867"/>
            <a:chExt cx="3444265" cy="2820200"/>
          </a:xfrm>
        </p:grpSpPr>
        <p:pic>
          <p:nvPicPr>
            <p:cNvPr id="366" name="Google Shape;366;p43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298668" y="2466667"/>
              <a:ext cx="1512769" cy="142873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70" name="Google Shape;370;p43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2020500" y="2349867"/>
              <a:ext cx="1722432" cy="18059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71" name="Google Shape;371;p43"/>
            <p:cNvPicPr preferRelativeResize="0"/>
            <p:nvPr/>
          </p:nvPicPr>
          <p:blipFill>
            <a:blip r:embed="rId9">
              <a:alphaModFix/>
            </a:blip>
            <a:stretch>
              <a:fillRect/>
            </a:stretch>
          </p:blipFill>
          <p:spPr>
            <a:xfrm>
              <a:off x="298667" y="4223567"/>
              <a:ext cx="3113847" cy="946500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372" name="Google Shape;372;p43"/>
          <p:cNvCxnSpPr>
            <a:cxnSpLocks/>
          </p:cNvCxnSpPr>
          <p:nvPr/>
        </p:nvCxnSpPr>
        <p:spPr>
          <a:xfrm flipH="1">
            <a:off x="4428314" y="3645024"/>
            <a:ext cx="4048093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73" name="Google Shape;373;p43"/>
          <p:cNvSpPr txBox="1"/>
          <p:nvPr/>
        </p:nvSpPr>
        <p:spPr>
          <a:xfrm>
            <a:off x="5748818" y="3784261"/>
            <a:ext cx="3114000" cy="53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1867" dirty="0"/>
              <a:t>45 degrees tilt</a:t>
            </a:r>
            <a:endParaRPr sz="1867" dirty="0"/>
          </a:p>
        </p:txBody>
      </p:sp>
      <p:sp>
        <p:nvSpPr>
          <p:cNvPr id="7" name="Google Shape;361;p43">
            <a:extLst>
              <a:ext uri="{FF2B5EF4-FFF2-40B4-BE49-F238E27FC236}">
                <a16:creationId xmlns:a16="http://schemas.microsoft.com/office/drawing/2014/main" id="{D1F91A60-854D-8137-9E12-DCC86042FF38}"/>
              </a:ext>
            </a:extLst>
          </p:cNvPr>
          <p:cNvSpPr txBox="1"/>
          <p:nvPr/>
        </p:nvSpPr>
        <p:spPr>
          <a:xfrm>
            <a:off x="22052" y="987772"/>
            <a:ext cx="3566311" cy="53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1867" b="1" dirty="0"/>
              <a:t>Based on Simulation Studies </a:t>
            </a:r>
            <a:endParaRPr sz="1867" b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C220BD8-830F-F821-BB75-100B81211E1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89577" y="1753979"/>
            <a:ext cx="2658803" cy="24688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361A954-787A-9BC7-387F-30F9C681119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525371" y="4250617"/>
            <a:ext cx="2889414" cy="234870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2089E96-8CA8-F606-ABEB-8C1781A9956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-35712" y="4222867"/>
            <a:ext cx="2629267" cy="261021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8CBBF52-5EB9-2C95-04C9-80FA97017A6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907" y="1625973"/>
            <a:ext cx="2303283" cy="2712576"/>
          </a:xfrm>
          <a:prstGeom prst="rect">
            <a:avLst/>
          </a:prstGeom>
        </p:spPr>
      </p:pic>
      <p:sp>
        <p:nvSpPr>
          <p:cNvPr id="18" name="Google Shape;361;p43">
            <a:extLst>
              <a:ext uri="{FF2B5EF4-FFF2-40B4-BE49-F238E27FC236}">
                <a16:creationId xmlns:a16="http://schemas.microsoft.com/office/drawing/2014/main" id="{169E5645-E319-F524-C575-1868AEAD9C86}"/>
              </a:ext>
            </a:extLst>
          </p:cNvPr>
          <p:cNvSpPr txBox="1"/>
          <p:nvPr/>
        </p:nvSpPr>
        <p:spPr>
          <a:xfrm>
            <a:off x="6528048" y="6234268"/>
            <a:ext cx="5870387" cy="53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-US" sz="1867" b="1" dirty="0">
                <a:solidFill>
                  <a:srgbClr val="FF0000"/>
                </a:solidFill>
              </a:rPr>
              <a:t>Study the effect of angle on signal sharing </a:t>
            </a:r>
            <a:endParaRPr sz="1867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48BBB2-BCE1-3F7D-3BAE-6A71F2C4113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21</a:t>
            </a:fld>
            <a:endParaRPr lang="en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44"/>
          <p:cNvSpPr txBox="1">
            <a:spLocks noGrp="1"/>
          </p:cNvSpPr>
          <p:nvPr>
            <p:ph type="title"/>
          </p:nvPr>
        </p:nvSpPr>
        <p:spPr>
          <a:xfrm>
            <a:off x="1366303" y="203203"/>
            <a:ext cx="11507200" cy="1134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r>
              <a:rPr lang="en" dirty="0"/>
              <a:t>7-pad 10MΩ CsI photocathode - tilted</a:t>
            </a:r>
            <a:endParaRPr dirty="0"/>
          </a:p>
        </p:txBody>
      </p:sp>
      <p:pic>
        <p:nvPicPr>
          <p:cNvPr id="379" name="Google Shape;379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72819" y="3955385"/>
            <a:ext cx="2952364" cy="2444669"/>
          </a:xfrm>
          <a:prstGeom prst="rect">
            <a:avLst/>
          </a:prstGeom>
          <a:noFill/>
          <a:ln>
            <a:noFill/>
          </a:ln>
        </p:spPr>
      </p:pic>
      <p:pic>
        <p:nvPicPr>
          <p:cNvPr id="380" name="Google Shape;380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89053" y="1155171"/>
            <a:ext cx="3457146" cy="2585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1" name="Google Shape;381;p4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147093" y="1155171"/>
            <a:ext cx="2998296" cy="2444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2" name="Google Shape;382;p4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024755" y="3961031"/>
            <a:ext cx="3180221" cy="24390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83" name="Google Shape;383;p44"/>
          <p:cNvPicPr preferRelativeResize="0"/>
          <p:nvPr/>
        </p:nvPicPr>
        <p:blipFill rotWithShape="1">
          <a:blip r:embed="rId7">
            <a:alphaModFix/>
          </a:blip>
          <a:srcRect l="23220" t="4326" r="7959" b="22593"/>
          <a:stretch/>
        </p:blipFill>
        <p:spPr>
          <a:xfrm>
            <a:off x="0" y="1024320"/>
            <a:ext cx="3575720" cy="3196768"/>
          </a:xfrm>
          <a:prstGeom prst="rect">
            <a:avLst/>
          </a:prstGeom>
          <a:noFill/>
          <a:ln>
            <a:noFill/>
          </a:ln>
        </p:spPr>
      </p:pic>
      <p:pic>
        <p:nvPicPr>
          <p:cNvPr id="386" name="Google Shape;386;p44"/>
          <p:cNvPicPr preferRelativeResize="0"/>
          <p:nvPr/>
        </p:nvPicPr>
        <p:blipFill rotWithShape="1">
          <a:blip r:embed="rId8">
            <a:alphaModFix/>
          </a:blip>
          <a:srcRect l="21252" t="5598" r="3130" b="18078"/>
          <a:stretch/>
        </p:blipFill>
        <p:spPr>
          <a:xfrm>
            <a:off x="2567609" y="3861048"/>
            <a:ext cx="3457146" cy="299695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60BEE43-2CD7-74BB-64CB-04139575FBA5}"/>
              </a:ext>
            </a:extLst>
          </p:cNvPr>
          <p:cNvSpPr txBox="1"/>
          <p:nvPr/>
        </p:nvSpPr>
        <p:spPr>
          <a:xfrm rot="20091616">
            <a:off x="1396087" y="3256146"/>
            <a:ext cx="94835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7E232E">
                    <a:alpha val="32000"/>
                  </a:srgbClr>
                </a:solidFill>
              </a:rPr>
              <a:t>ANALYSIS IN PROGRESS </a:t>
            </a:r>
            <a:endParaRPr lang="el-GR" sz="6000" dirty="0">
              <a:solidFill>
                <a:srgbClr val="7E232E">
                  <a:alpha val="32000"/>
                </a:srgbClr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A1C227-F414-FE72-349C-28CC661FCB9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22</a:t>
            </a:fld>
            <a:endParaRPr lang="en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98760A8A-6488-1808-4C50-C6344382D72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3841"/>
          <a:stretch/>
        </p:blipFill>
        <p:spPr>
          <a:xfrm>
            <a:off x="1343472" y="1655812"/>
            <a:ext cx="7477940" cy="48322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buSzPct val="25000"/>
            </a:pPr>
            <a:r>
              <a:rPr lang="fr-FR" sz="1000">
                <a:solidFill>
                  <a:srgbClr val="666666"/>
                </a:solidFill>
              </a:rPr>
              <a:t> </a:t>
            </a:r>
            <a:fld id="{5C1B4358-0E95-4FFC-AC4F-FF56709F75FE}" type="slidenum">
              <a:rPr lang="fr-FR" sz="1000" smtClean="0">
                <a:solidFill>
                  <a:srgbClr val="666666"/>
                </a:solidFill>
                <a:cs typeface="Times" panose="02020603050405020304" pitchFamily="18" charset="0"/>
              </a:rPr>
              <a:pPr>
                <a:buSzPct val="25000"/>
              </a:pPr>
              <a:t>23</a:t>
            </a:fld>
            <a:endParaRPr lang="fr-FR" sz="1000" dirty="0">
              <a:solidFill>
                <a:srgbClr val="666666"/>
              </a:solidFill>
              <a:cs typeface="Times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pPr algn="ctr"/>
            <a:r>
              <a:rPr lang="en-US" i="1"/>
              <a:t>RD51 Collaboration Meeting - 19-21 June 2023</a:t>
            </a:r>
            <a:endParaRPr lang="fr-FR" dirty="0">
              <a:latin typeface="Times"/>
              <a:ea typeface="Times"/>
              <a:cs typeface="Times"/>
              <a:sym typeface="Time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19336" y="582761"/>
            <a:ext cx="12101429" cy="5913782"/>
            <a:chOff x="119336" y="582761"/>
            <a:chExt cx="12101429" cy="5913782"/>
          </a:xfrm>
        </p:grpSpPr>
        <p:sp>
          <p:nvSpPr>
            <p:cNvPr id="7" name="CustomShape 11"/>
            <p:cNvSpPr/>
            <p:nvPr/>
          </p:nvSpPr>
          <p:spPr>
            <a:xfrm>
              <a:off x="8976320" y="5399320"/>
              <a:ext cx="3244445" cy="109722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square" lIns="0" tIns="0" rIns="0" bIns="0">
              <a:spAutoFit/>
            </a:bodyPr>
            <a:lstStyle/>
            <a:p>
              <a:pPr>
                <a:lnSpc>
                  <a:spcPts val="9680"/>
                </a:lnSpc>
              </a:pPr>
              <a:r>
                <a:rPr lang="en-US" sz="5000" b="0" strike="noStrike" spc="-1" dirty="0">
                  <a:solidFill>
                    <a:schemeClr val="bg2"/>
                  </a:solidFill>
                  <a:latin typeface="Open Sauce SemiBold"/>
                  <a:ea typeface="DejaVu Sans"/>
                </a:rPr>
                <a:t>Thank you!</a:t>
              </a:r>
              <a:endParaRPr lang="en-US" sz="5000" b="0" strike="noStrike" spc="-1" dirty="0">
                <a:solidFill>
                  <a:schemeClr val="bg2"/>
                </a:solidFill>
                <a:latin typeface="Arial"/>
              </a:endParaRPr>
            </a:p>
          </p:txBody>
        </p:sp>
        <p:sp>
          <p:nvSpPr>
            <p:cNvPr id="6" name="CustomShape 11"/>
            <p:cNvSpPr/>
            <p:nvPr/>
          </p:nvSpPr>
          <p:spPr>
            <a:xfrm>
              <a:off x="119336" y="582761"/>
              <a:ext cx="10873208" cy="10730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square" lIns="0" tIns="0" rIns="0" bIns="0">
              <a:spAutoFit/>
            </a:bodyPr>
            <a:lstStyle/>
            <a:p>
              <a:pPr>
                <a:lnSpc>
                  <a:spcPts val="9680"/>
                </a:lnSpc>
              </a:pPr>
              <a:r>
                <a:rPr lang="en-US" sz="4600" b="0" strike="noStrike" spc="-1" dirty="0">
                  <a:solidFill>
                    <a:schemeClr val="bg2"/>
                  </a:solidFill>
                  <a:latin typeface="Open Sauce SemiBold"/>
                  <a:ea typeface="DejaVu Sans"/>
                </a:rPr>
                <a:t>In the end it’s all a matter of timing</a:t>
              </a:r>
              <a:endParaRPr lang="en-US" sz="4600" b="0" strike="noStrike" spc="-1" dirty="0">
                <a:solidFill>
                  <a:schemeClr val="bg2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675738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1764415" y="873929"/>
            <a:ext cx="3115078" cy="2517021"/>
            <a:chOff x="164666" y="1398982"/>
            <a:chExt cx="3745786" cy="3026640"/>
          </a:xfrm>
        </p:grpSpPr>
        <p:grpSp>
          <p:nvGrpSpPr>
            <p:cNvPr id="32" name="Group 31"/>
            <p:cNvGrpSpPr/>
            <p:nvPr/>
          </p:nvGrpSpPr>
          <p:grpSpPr>
            <a:xfrm>
              <a:off x="164666" y="1398982"/>
              <a:ext cx="3745786" cy="3026640"/>
              <a:chOff x="164666" y="1398982"/>
              <a:chExt cx="3745786" cy="3026640"/>
            </a:xfrm>
          </p:grpSpPr>
          <p:pic>
            <p:nvPicPr>
              <p:cNvPr id="38" name="7 Imagen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69" t="6208" r="3357"/>
              <a:stretch/>
            </p:blipFill>
            <p:spPr>
              <a:xfrm>
                <a:off x="164666" y="1609718"/>
                <a:ext cx="3745786" cy="2815904"/>
              </a:xfrm>
              <a:prstGeom prst="rect">
                <a:avLst/>
              </a:prstGeom>
            </p:spPr>
          </p:pic>
          <p:cxnSp>
            <p:nvCxnSpPr>
              <p:cNvPr id="39" name="Straight Arrow Connector 38"/>
              <p:cNvCxnSpPr/>
              <p:nvPr/>
            </p:nvCxnSpPr>
            <p:spPr>
              <a:xfrm flipH="1">
                <a:off x="1896414" y="1398982"/>
                <a:ext cx="864096" cy="2333938"/>
              </a:xfrm>
              <a:prstGeom prst="straightConnector1">
                <a:avLst/>
              </a:prstGeom>
              <a:ln w="19050">
                <a:solidFill>
                  <a:srgbClr val="0070C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" name="Oval 32"/>
            <p:cNvSpPr/>
            <p:nvPr/>
          </p:nvSpPr>
          <p:spPr>
            <a:xfrm>
              <a:off x="2420103" y="2219137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2292647" y="2513678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2160341" y="2911836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2206060" y="2771614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 flipV="1">
              <a:off x="2465822" y="2091681"/>
              <a:ext cx="54103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The PICOSEC </a:t>
            </a:r>
            <a:r>
              <a:rPr lang="fr-FR" dirty="0" err="1"/>
              <a:t>Micromegas</a:t>
            </a:r>
            <a:r>
              <a:rPr lang="fr-FR" dirty="0"/>
              <a:t> Technologie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buSzPct val="25000"/>
            </a:pPr>
            <a:r>
              <a:rPr lang="fr-FR" sz="1000">
                <a:solidFill>
                  <a:srgbClr val="666666"/>
                </a:solidFill>
              </a:rPr>
              <a:t> </a:t>
            </a:r>
            <a:fld id="{5C1B4358-0E95-4FFC-AC4F-FF56709F75FE}" type="slidenum">
              <a:rPr lang="fr-FR" sz="1000" smtClean="0">
                <a:solidFill>
                  <a:srgbClr val="666666"/>
                </a:solidFill>
                <a:cs typeface="Times" panose="02020603050405020304" pitchFamily="18" charset="0"/>
              </a:rPr>
              <a:pPr>
                <a:buSzPct val="25000"/>
              </a:pPr>
              <a:t>3</a:t>
            </a:fld>
            <a:endParaRPr lang="fr-FR" sz="1000" dirty="0">
              <a:solidFill>
                <a:srgbClr val="666666"/>
              </a:solidFill>
              <a:cs typeface="Times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pPr algn="ctr"/>
            <a:r>
              <a:rPr lang="en-US" i="1"/>
              <a:t>RD51 Collaboration Meeting - 19-21 June 2023</a:t>
            </a:r>
            <a:endParaRPr lang="fr-FR" dirty="0"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6" name="Line 4"/>
          <p:cNvSpPr/>
          <p:nvPr/>
        </p:nvSpPr>
        <p:spPr>
          <a:xfrm>
            <a:off x="6384032" y="949491"/>
            <a:ext cx="0" cy="5542182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sp>
      <p:pic>
        <p:nvPicPr>
          <p:cNvPr id="7" name="Picture 171"/>
          <p:cNvPicPr/>
          <p:nvPr/>
        </p:nvPicPr>
        <p:blipFill>
          <a:blip r:embed="rId4">
            <a:alphaModFix/>
          </a:blip>
          <a:stretch/>
        </p:blipFill>
        <p:spPr>
          <a:xfrm>
            <a:off x="694900" y="4095248"/>
            <a:ext cx="5117280" cy="1987680"/>
          </a:xfrm>
          <a:prstGeom prst="rect">
            <a:avLst/>
          </a:prstGeom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F357A06-9C0C-1A4D-FABE-6F0FD691A68A}"/>
              </a:ext>
            </a:extLst>
          </p:cNvPr>
          <p:cNvSpPr txBox="1"/>
          <p:nvPr/>
        </p:nvSpPr>
        <p:spPr>
          <a:xfrm>
            <a:off x="-13345" y="3327192"/>
            <a:ext cx="3441113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l-GR"/>
            </a:defPPr>
            <a:lvl1pPr marL="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477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53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0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07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384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61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38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156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dirty="0"/>
              <a:t>Y. </a:t>
            </a:r>
            <a:r>
              <a:rPr lang="en-GB" sz="800" dirty="0" err="1"/>
              <a:t>Giomataris</a:t>
            </a:r>
            <a:r>
              <a:rPr lang="en-GB" sz="800" dirty="0"/>
              <a:t>, P. </a:t>
            </a:r>
            <a:r>
              <a:rPr lang="en-GB" sz="800" dirty="0" err="1"/>
              <a:t>Rebourgeard</a:t>
            </a:r>
            <a:r>
              <a:rPr lang="en-GB" sz="800" dirty="0"/>
              <a:t>, J.P. Robert and G. </a:t>
            </a:r>
            <a:r>
              <a:rPr lang="en-GB" sz="800" dirty="0" err="1"/>
              <a:t>Charpak</a:t>
            </a:r>
            <a:r>
              <a:rPr lang="en-GB" sz="800" dirty="0"/>
              <a:t>, </a:t>
            </a:r>
            <a:r>
              <a:rPr lang="en-GB" sz="800" i="1" dirty="0">
                <a:cs typeface="Times New Roman" panose="02020603050405020304" pitchFamily="18" charset="0"/>
              </a:rPr>
              <a:t>“</a:t>
            </a:r>
            <a:r>
              <a:rPr lang="en-GB" sz="800" i="1" dirty="0" err="1">
                <a:cs typeface="Times New Roman" panose="02020603050405020304" pitchFamily="18" charset="0"/>
              </a:rPr>
              <a:t>Micromegas</a:t>
            </a:r>
            <a:r>
              <a:rPr lang="en-GB" sz="800" i="1" dirty="0">
                <a:cs typeface="Times New Roman" panose="02020603050405020304" pitchFamily="18" charset="0"/>
              </a:rPr>
              <a:t>: A high-granularity position sensitive gaseous detector for high particle-flux environments”, </a:t>
            </a:r>
            <a:r>
              <a:rPr lang="en-GB" sz="800" dirty="0" err="1">
                <a:cs typeface="Times New Roman" panose="02020603050405020304" pitchFamily="18" charset="0"/>
              </a:rPr>
              <a:t>Nuc</a:t>
            </a:r>
            <a:r>
              <a:rPr lang="en-GB" sz="800" dirty="0">
                <a:cs typeface="Times New Roman" panose="02020603050405020304" pitchFamily="18" charset="0"/>
              </a:rPr>
              <a:t>. </a:t>
            </a:r>
            <a:r>
              <a:rPr lang="en-GB" sz="800" dirty="0" err="1">
                <a:cs typeface="Times New Roman" panose="02020603050405020304" pitchFamily="18" charset="0"/>
              </a:rPr>
              <a:t>Instrum</a:t>
            </a:r>
            <a:r>
              <a:rPr lang="en-GB" sz="800" dirty="0">
                <a:cs typeface="Times New Roman" panose="02020603050405020304" pitchFamily="18" charset="0"/>
              </a:rPr>
              <a:t>. Meth. A 376 (1996) 29</a:t>
            </a:r>
            <a:endParaRPr lang="en-US" sz="800" dirty="0">
              <a:sym typeface="Wingdings" panose="05000000000000000000" pitchFamily="2" charset="2"/>
            </a:endParaRPr>
          </a:p>
          <a:p>
            <a:endParaRPr lang="el-GR" sz="1000" i="1" dirty="0">
              <a:cs typeface="Vijaya" panose="020B0502040204020203" pitchFamily="18" charset="0"/>
            </a:endParaRPr>
          </a:p>
        </p:txBody>
      </p:sp>
      <p:sp>
        <p:nvSpPr>
          <p:cNvPr id="11" name="CustomShape 12"/>
          <p:cNvSpPr/>
          <p:nvPr/>
        </p:nvSpPr>
        <p:spPr>
          <a:xfrm rot="6586236">
            <a:off x="3132958" y="1698860"/>
            <a:ext cx="863048" cy="350620"/>
          </a:xfrm>
          <a:prstGeom prst="ellipse">
            <a:avLst/>
          </a:prstGeom>
          <a:noFill/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sp>
      <p:sp>
        <p:nvSpPr>
          <p:cNvPr id="12" name="Line 13"/>
          <p:cNvSpPr/>
          <p:nvPr/>
        </p:nvSpPr>
        <p:spPr>
          <a:xfrm flipV="1">
            <a:off x="3837405" y="1556791"/>
            <a:ext cx="2906667" cy="360153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sp>
      <p:sp>
        <p:nvSpPr>
          <p:cNvPr id="22" name="Rectangle 21"/>
          <p:cNvSpPr/>
          <p:nvPr/>
        </p:nvSpPr>
        <p:spPr>
          <a:xfrm>
            <a:off x="13728848" y="4279620"/>
            <a:ext cx="1033608" cy="361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00">
              <a:lnSpc>
                <a:spcPts val="2099"/>
              </a:lnSpc>
              <a:buClr>
                <a:srgbClr val="FFFFFF"/>
              </a:buClr>
              <a:buSzPct val="45000"/>
              <a:tabLst>
                <a:tab pos="0" algn="l"/>
              </a:tabLst>
            </a:pPr>
            <a:endParaRPr lang="en-US" sz="1867" spc="-1" dirty="0"/>
          </a:p>
        </p:txBody>
      </p:sp>
      <p:sp>
        <p:nvSpPr>
          <p:cNvPr id="23" name="CustomShape 16"/>
          <p:cNvSpPr/>
          <p:nvPr/>
        </p:nvSpPr>
        <p:spPr>
          <a:xfrm>
            <a:off x="7450080" y="3409320"/>
            <a:ext cx="4321440" cy="26930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spAutoFit/>
          </a:bodyPr>
          <a:lstStyle>
            <a:defPPr>
              <a:defRPr lang="el-GR"/>
            </a:defPPr>
            <a:lvl1pPr marL="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477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53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0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07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384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61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38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156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400">
              <a:lnSpc>
                <a:spcPts val="2099"/>
              </a:lnSpc>
              <a:buClr>
                <a:srgbClr val="FFFFFF"/>
              </a:buClr>
              <a:buSzPct val="45000"/>
              <a:tabLst>
                <a:tab pos="0" algn="l"/>
              </a:tabLst>
            </a:pPr>
            <a:endParaRPr lang="en-US" sz="1867" b="0" strike="noStrike" spc="-1" dirty="0">
              <a:latin typeface="Arial"/>
            </a:endParaRPr>
          </a:p>
        </p:txBody>
      </p:sp>
      <p:sp>
        <p:nvSpPr>
          <p:cNvPr id="24" name="CustomShape 19"/>
          <p:cNvSpPr/>
          <p:nvPr/>
        </p:nvSpPr>
        <p:spPr>
          <a:xfrm>
            <a:off x="13368808" y="4489237"/>
            <a:ext cx="4321440" cy="26930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>
            <a:spAutoFit/>
          </a:bodyPr>
          <a:lstStyle>
            <a:defPPr>
              <a:defRPr lang="el-GR"/>
            </a:defPPr>
            <a:lvl1pPr marL="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477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53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0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07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384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61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38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156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400">
              <a:lnSpc>
                <a:spcPts val="2099"/>
              </a:lnSpc>
              <a:buClr>
                <a:srgbClr val="FFFFFF"/>
              </a:buClr>
              <a:buSzPct val="45000"/>
              <a:tabLst>
                <a:tab pos="0" algn="l"/>
              </a:tabLst>
            </a:pPr>
            <a:endParaRPr lang="en-US" sz="1867" b="0" strike="noStrike" spc="-1" dirty="0">
              <a:latin typeface="Arial"/>
            </a:endParaRPr>
          </a:p>
        </p:txBody>
      </p:sp>
      <p:sp>
        <p:nvSpPr>
          <p:cNvPr id="25" name="TextBox 9"/>
          <p:cNvSpPr txBox="1"/>
          <p:nvPr/>
        </p:nvSpPr>
        <p:spPr>
          <a:xfrm>
            <a:off x="6672063" y="1135559"/>
            <a:ext cx="5670551" cy="134652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477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53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0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07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384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61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38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156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4815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Limitations of the </a:t>
            </a:r>
            <a:r>
              <a:rPr lang="en-US" sz="1800" dirty="0" err="1">
                <a:solidFill>
                  <a:srgbClr val="000000"/>
                </a:solidFill>
              </a:rPr>
              <a:t>Micromegas</a:t>
            </a:r>
            <a:r>
              <a:rPr lang="en-US" sz="1800" dirty="0">
                <a:solidFill>
                  <a:srgbClr val="000000"/>
                </a:solidFill>
              </a:rPr>
              <a:t> Timing Potential </a:t>
            </a:r>
          </a:p>
          <a:p>
            <a:pPr marL="609630" lvl="1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Stochastic nature of ionization </a:t>
            </a:r>
          </a:p>
          <a:p>
            <a:pPr marL="609630" lvl="1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Randomness of last ionization </a:t>
            </a:r>
          </a:p>
          <a:p>
            <a:pPr marL="609630" lvl="1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Time jitter of a few ns </a:t>
            </a:r>
          </a:p>
          <a:p>
            <a:pPr marL="609630" lvl="1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endParaRPr lang="en-US" sz="1733" dirty="0">
              <a:solidFill>
                <a:srgbClr val="7E232E"/>
              </a:solidFill>
            </a:endParaRPr>
          </a:p>
        </p:txBody>
      </p:sp>
      <p:sp>
        <p:nvSpPr>
          <p:cNvPr id="26" name="TextBox 9"/>
          <p:cNvSpPr txBox="1"/>
          <p:nvPr/>
        </p:nvSpPr>
        <p:spPr>
          <a:xfrm>
            <a:off x="6672062" y="2424617"/>
            <a:ext cx="5670551" cy="5386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477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53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0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07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384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61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38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156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4815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The PICOSEC Concept </a:t>
            </a:r>
            <a:endParaRPr lang="en-US" sz="1733" dirty="0">
              <a:solidFill>
                <a:srgbClr val="7E232E"/>
              </a:solidFill>
            </a:endParaRPr>
          </a:p>
          <a:p>
            <a:pPr marL="609585" lvl="1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Timing with tens of picosecond precision </a:t>
            </a:r>
          </a:p>
        </p:txBody>
      </p:sp>
      <p:sp>
        <p:nvSpPr>
          <p:cNvPr id="27" name="TextBox 9"/>
          <p:cNvSpPr txBox="1"/>
          <p:nvPr/>
        </p:nvSpPr>
        <p:spPr>
          <a:xfrm>
            <a:off x="6672064" y="3142556"/>
            <a:ext cx="5670551" cy="107721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477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53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0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07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384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61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38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156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4815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Modifications in MM Geometry </a:t>
            </a:r>
          </a:p>
          <a:p>
            <a:pPr marL="609630" lvl="1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Smaller Drift Gap (up to 200</a:t>
            </a:r>
            <a:r>
              <a:rPr lang="el-GR" sz="1800" dirty="0">
                <a:solidFill>
                  <a:srgbClr val="000000"/>
                </a:solidFill>
              </a:rPr>
              <a:t>μ</a:t>
            </a:r>
            <a:r>
              <a:rPr lang="en-US" sz="1800" dirty="0">
                <a:solidFill>
                  <a:srgbClr val="000000"/>
                </a:solidFill>
              </a:rPr>
              <a:t>m) </a:t>
            </a:r>
          </a:p>
          <a:p>
            <a:pPr marL="609630" lvl="1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Elimination of the stochastic nature of ionization </a:t>
            </a:r>
          </a:p>
          <a:p>
            <a:pPr marL="609630" lvl="1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Higher applied Drift Voltage       Pre-avalanche</a:t>
            </a:r>
          </a:p>
        </p:txBody>
      </p:sp>
      <p:sp>
        <p:nvSpPr>
          <p:cNvPr id="28" name="TextBox 9"/>
          <p:cNvSpPr txBox="1"/>
          <p:nvPr/>
        </p:nvSpPr>
        <p:spPr>
          <a:xfrm>
            <a:off x="6875779" y="4524941"/>
            <a:ext cx="5670551" cy="107721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477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53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0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07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384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61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38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156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4815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Additional Components in MM geometry</a:t>
            </a:r>
          </a:p>
          <a:p>
            <a:pPr marL="609630" lvl="1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Cherenkov radiator +</a:t>
            </a:r>
          </a:p>
          <a:p>
            <a:pPr marL="609630" lvl="1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Photocathode (</a:t>
            </a:r>
            <a:r>
              <a:rPr lang="en-US" sz="1800" dirty="0" err="1">
                <a:solidFill>
                  <a:srgbClr val="000000"/>
                </a:solidFill>
              </a:rPr>
              <a:t>CsI</a:t>
            </a:r>
            <a:r>
              <a:rPr lang="en-US" sz="1800" dirty="0">
                <a:solidFill>
                  <a:srgbClr val="000000"/>
                </a:solidFill>
              </a:rPr>
              <a:t>, B4C, Diamond, DLC) </a:t>
            </a:r>
            <a:br>
              <a:rPr lang="en-US" sz="1800" dirty="0">
                <a:solidFill>
                  <a:srgbClr val="000000"/>
                </a:solidFill>
              </a:rPr>
            </a:br>
            <a:r>
              <a:rPr lang="en-US" sz="1800" dirty="0">
                <a:solidFill>
                  <a:srgbClr val="000000"/>
                </a:solidFill>
              </a:rPr>
              <a:t>	Prompt photoelectrons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0B19497-9628-AABA-9B32-7944D8B3858F}"/>
              </a:ext>
            </a:extLst>
          </p:cNvPr>
          <p:cNvCxnSpPr>
            <a:cxnSpLocks/>
          </p:cNvCxnSpPr>
          <p:nvPr/>
        </p:nvCxnSpPr>
        <p:spPr>
          <a:xfrm>
            <a:off x="10128448" y="4077072"/>
            <a:ext cx="31203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BF357A06-9C0C-1A4D-FABE-6F0FD691A68A}"/>
              </a:ext>
            </a:extLst>
          </p:cNvPr>
          <p:cNvSpPr txBox="1"/>
          <p:nvPr/>
        </p:nvSpPr>
        <p:spPr>
          <a:xfrm>
            <a:off x="113391" y="6106448"/>
            <a:ext cx="318764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l-GR"/>
            </a:defPPr>
            <a:lvl1pPr marL="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477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53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0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07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384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61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38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156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dirty="0" err="1"/>
              <a:t>J.Bortfeldt</a:t>
            </a:r>
            <a:r>
              <a:rPr lang="en-GB" sz="800" dirty="0"/>
              <a:t>, et al.,</a:t>
            </a:r>
            <a:r>
              <a:rPr lang="en-GB" sz="800" i="1" dirty="0">
                <a:cs typeface="Times New Roman" panose="02020603050405020304" pitchFamily="18" charset="0"/>
              </a:rPr>
              <a:t> “PICOSEC: Charged particle timing at sub-25 picosecond precision with a </a:t>
            </a:r>
            <a:r>
              <a:rPr lang="en-GB" sz="800" i="1" dirty="0" err="1">
                <a:cs typeface="Times New Roman" panose="02020603050405020304" pitchFamily="18" charset="0"/>
              </a:rPr>
              <a:t>Micromegas</a:t>
            </a:r>
            <a:r>
              <a:rPr lang="en-GB" sz="800" i="1" dirty="0">
                <a:cs typeface="Times New Roman" panose="02020603050405020304" pitchFamily="18" charset="0"/>
              </a:rPr>
              <a:t> based detector”, </a:t>
            </a:r>
            <a:r>
              <a:rPr lang="en-US" sz="800" i="1" dirty="0">
                <a:solidFill>
                  <a:srgbClr val="0563C1"/>
                </a:solidFill>
                <a:latin typeface="Vijaya" panose="020B0502040204020203" pitchFamily="18" charset="0"/>
                <a:ea typeface="Noto Serif CJK SC"/>
                <a:cs typeface="Vijaya" panose="020B0502040204020203" pitchFamily="18" charset="0"/>
                <a:hlinkClick r:id="rId5"/>
              </a:rPr>
              <a:t>https://doi.org/10.1016/j.nima.2018.04.033</a:t>
            </a:r>
            <a:endParaRPr lang="el-GR" sz="1000" i="1" dirty="0">
              <a:cs typeface="Vijaya" panose="020B0502040204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464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25" grpId="0"/>
      <p:bldP spid="26" grpId="0"/>
      <p:bldP spid="27" grpId="0"/>
      <p:bldP spid="28" grpId="0"/>
      <p:bldP spid="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April 2023 </a:t>
            </a:r>
            <a:r>
              <a:rPr lang="en-US" dirty="0" err="1"/>
              <a:t>TestBeam</a:t>
            </a:r>
            <a:r>
              <a:rPr lang="en-US" dirty="0"/>
              <a:t> Telescope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tabLst/>
              <a:defRPr/>
            </a:pPr>
            <a:r>
              <a:rPr kumimoji="0" lang="fr-FR" sz="1000" b="0" i="0" u="none" strike="noStrike" kern="0" cap="none" spc="0" normalizeH="0" baseline="0" noProof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fld id="{5C1B4358-0E95-4FFC-AC4F-FF56709F75FE}" type="slidenum">
              <a:rPr kumimoji="0" lang="fr-FR" sz="1000" b="0" i="0" u="none" strike="noStrike" kern="0" cap="none" spc="0" normalizeH="0" baseline="0" noProof="0" smtClean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/>
                <a:cs typeface="Times" panose="02020603050405020304" pitchFamily="18" charset="0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tabLst/>
                <a:defRPr/>
              </a:pPr>
              <a:t>4</a:t>
            </a:fld>
            <a:endParaRPr kumimoji="0" lang="fr-FR" sz="1000" b="0" i="0" u="none" strike="noStrike" kern="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Arial"/>
              <a:cs typeface="Times" panose="02020603050405020304" pitchFamily="18" charset="0"/>
              <a:sym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1" u="none" strike="noStrike" kern="0" cap="none" spc="0" normalizeH="0" baseline="0" noProof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RD51 Collaboration Meeting - 19-21 June 2023</a:t>
            </a:r>
            <a:endParaRPr kumimoji="0" lang="fr-FR" sz="1000" b="0" i="0" u="none" strike="noStrike" kern="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6" name="TextBox 9"/>
          <p:cNvSpPr txBox="1"/>
          <p:nvPr/>
        </p:nvSpPr>
        <p:spPr>
          <a:xfrm>
            <a:off x="31102" y="967841"/>
            <a:ext cx="6712970" cy="15951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477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53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0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07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384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61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38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156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4815" marR="0" lvl="0" indent="-304815" algn="l" defTabSz="609539" rtl="0" eaLnBrk="1" fontAlgn="auto" latinLnBrk="0" hangingPunct="1">
              <a:lnSpc>
                <a:spcPts val="207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Particle Beams @ CERN SPS H4 Beamline  </a:t>
            </a:r>
          </a:p>
          <a:p>
            <a:pPr marL="609630" marR="0" lvl="1" indent="-304815" algn="l" defTabSz="609539" rtl="0" eaLnBrk="1" fontAlgn="auto" latinLnBrk="0" hangingPunct="1">
              <a:lnSpc>
                <a:spcPts val="207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Muons 80-150GeV</a:t>
            </a:r>
          </a:p>
          <a:p>
            <a:pPr marL="609630" lvl="1" indent="-304815">
              <a:lnSpc>
                <a:spcPts val="2079"/>
              </a:lnSpc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</a:rPr>
              <a:t>Scalability ( robustness and efficiency)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  <a:p>
            <a:pPr marL="609630" marR="0" lvl="1" indent="-304815" algn="l" defTabSz="609539" rtl="0" eaLnBrk="1" fontAlgn="auto" latinLnBrk="0" hangingPunct="1">
              <a:lnSpc>
                <a:spcPts val="207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Photocathode studies ( robustness and efficiency)</a:t>
            </a:r>
          </a:p>
          <a:p>
            <a:pPr marL="609630" marR="0" lvl="1" indent="-304815" algn="l" defTabSz="609539" rtl="0" eaLnBrk="1" fontAlgn="auto" latinLnBrk="0" hangingPunct="1">
              <a:lnSpc>
                <a:spcPts val="207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dirty="0">
                <a:solidFill>
                  <a:srgbClr val="000000"/>
                </a:solidFill>
                <a:latin typeface="Arial"/>
              </a:rPr>
              <a:t>Gas Mixture studies *</a:t>
            </a:r>
          </a:p>
          <a:p>
            <a:pPr marL="609630" marR="0" lvl="1" indent="-304815" algn="l" defTabSz="609539" rtl="0" eaLnBrk="1" fontAlgn="auto" latinLnBrk="0" hangingPunct="1">
              <a:lnSpc>
                <a:spcPts val="207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dirty="0">
                <a:solidFill>
                  <a:srgbClr val="000000"/>
                </a:solidFill>
                <a:latin typeface="Arial"/>
              </a:rPr>
              <a:t>Radiation Hardness studies **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23" name="TextBox 9"/>
          <p:cNvSpPr txBox="1"/>
          <p:nvPr/>
        </p:nvSpPr>
        <p:spPr>
          <a:xfrm>
            <a:off x="3609592" y="4212858"/>
            <a:ext cx="5670551" cy="15951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477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53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0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07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384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61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38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156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4815" marR="0" lvl="0" indent="-304815" algn="l" defTabSz="609539" rtl="0" eaLnBrk="1" fontAlgn="auto" latinLnBrk="0" hangingPunct="1">
              <a:lnSpc>
                <a:spcPts val="207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The Setup</a:t>
            </a:r>
          </a:p>
          <a:p>
            <a:pPr marL="609630" marR="0" lvl="1" indent="-304815" algn="l" defTabSz="609539" rtl="0" eaLnBrk="1" fontAlgn="auto" latinLnBrk="0" hangingPunct="1">
              <a:lnSpc>
                <a:spcPts val="207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Use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GEMs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 for tracking </a:t>
            </a:r>
          </a:p>
          <a:p>
            <a:pPr marL="609630" marR="0" lvl="1" indent="-304815" algn="l" defTabSz="609539" rtl="0" eaLnBrk="1" fontAlgn="auto" latinLnBrk="0" hangingPunct="1">
              <a:lnSpc>
                <a:spcPts val="207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Use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MCP PMTs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as timing reference devices 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and for triggering</a:t>
            </a:r>
          </a:p>
          <a:p>
            <a:pPr marL="609630" marR="0" lvl="1" indent="-304815" algn="l" defTabSz="609539" rtl="0" eaLnBrk="1" fontAlgn="auto" latinLnBrk="0" hangingPunct="1">
              <a:lnSpc>
                <a:spcPts val="207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Electronics: CIVIDEC preamp. /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</a:b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Customade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 electronics +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LeCroy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 scopes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B779A03-7786-A95A-81E3-01AE8A301C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17051" y="3078427"/>
            <a:ext cx="3969393" cy="2977044"/>
          </a:xfrm>
          <a:prstGeom prst="rect">
            <a:avLst/>
          </a:prstGeom>
        </p:spPr>
      </p:pic>
      <p:pic>
        <p:nvPicPr>
          <p:cNvPr id="12" name="Picture 11" descr="A picture containing engine&#10;&#10;Description automatically generated">
            <a:extLst>
              <a:ext uri="{FF2B5EF4-FFF2-40B4-BE49-F238E27FC236}">
                <a16:creationId xmlns:a16="http://schemas.microsoft.com/office/drawing/2014/main" id="{860656E5-F6A5-B81E-D202-74BC33ACBF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71898" y="1251780"/>
            <a:ext cx="3028708" cy="2271531"/>
          </a:xfrm>
          <a:prstGeom prst="rect">
            <a:avLst/>
          </a:prstGeom>
        </p:spPr>
      </p:pic>
      <p:pic>
        <p:nvPicPr>
          <p:cNvPr id="9" name="Picture 8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6488C522-2EBE-E9E6-7521-7E61869940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23129" y="2127698"/>
            <a:ext cx="4998553" cy="2066092"/>
          </a:xfrm>
          <a:prstGeom prst="rect">
            <a:avLst/>
          </a:prstGeom>
        </p:spPr>
      </p:pic>
      <p:sp>
        <p:nvSpPr>
          <p:cNvPr id="11" name="TextBox 9">
            <a:extLst>
              <a:ext uri="{FF2B5EF4-FFF2-40B4-BE49-F238E27FC236}">
                <a16:creationId xmlns:a16="http://schemas.microsoft.com/office/drawing/2014/main" id="{52967942-F8D6-3F40-0136-E33F1C379FF5}"/>
              </a:ext>
            </a:extLst>
          </p:cNvPr>
          <p:cNvSpPr txBox="1"/>
          <p:nvPr/>
        </p:nvSpPr>
        <p:spPr>
          <a:xfrm>
            <a:off x="8421851" y="4206946"/>
            <a:ext cx="3696526" cy="132587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477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53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0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07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384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61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38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156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4815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C00000"/>
                </a:solidFill>
              </a:rPr>
              <a:t>Crystals &amp; Photocathodes :  </a:t>
            </a:r>
          </a:p>
          <a:p>
            <a:pPr marL="609630" lvl="1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MgF2 crystal +</a:t>
            </a:r>
          </a:p>
          <a:p>
            <a:pPr marL="609630" lvl="1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Metallic (Cr, Al)</a:t>
            </a:r>
          </a:p>
          <a:p>
            <a:pPr marL="609630" lvl="1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Metallic substrate(Cr) + </a:t>
            </a:r>
            <a:r>
              <a:rPr lang="en-US" sz="1600" dirty="0" err="1">
                <a:solidFill>
                  <a:srgbClr val="000000"/>
                </a:solidFill>
              </a:rPr>
              <a:t>CsI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</a:p>
          <a:p>
            <a:pPr marL="609630" lvl="1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Metallic substrate(Cr) +B4C</a:t>
            </a:r>
            <a:endParaRPr lang="en-US" sz="1600" dirty="0">
              <a:solidFill>
                <a:srgbClr val="7E232E"/>
              </a:solidFill>
            </a:endParaRPr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AB77A639-CC20-9E06-5C98-C396C5AF464A}"/>
              </a:ext>
            </a:extLst>
          </p:cNvPr>
          <p:cNvSpPr txBox="1"/>
          <p:nvPr/>
        </p:nvSpPr>
        <p:spPr>
          <a:xfrm>
            <a:off x="8421851" y="5770285"/>
            <a:ext cx="3793299" cy="2486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477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53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0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07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384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61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38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156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4815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C00000"/>
                </a:solidFill>
              </a:rPr>
              <a:t>Gas : </a:t>
            </a:r>
            <a:r>
              <a:rPr lang="en-US" sz="1600" spc="-1" dirty="0">
                <a:ea typeface="DejaVu Sans"/>
              </a:rPr>
              <a:t>80% Ne – 10% CF</a:t>
            </a:r>
            <a:r>
              <a:rPr lang="en-US" sz="1600" spc="-1" baseline="-33000" dirty="0">
                <a:ea typeface="DejaVu Sans"/>
              </a:rPr>
              <a:t>4</a:t>
            </a:r>
            <a:r>
              <a:rPr lang="en-US" sz="1600" spc="-1" dirty="0">
                <a:ea typeface="DejaVu Sans"/>
              </a:rPr>
              <a:t>-10%C</a:t>
            </a:r>
            <a:r>
              <a:rPr lang="en-US" sz="1600" spc="-1" baseline="-33000" dirty="0">
                <a:ea typeface="DejaVu Sans"/>
              </a:rPr>
              <a:t>2</a:t>
            </a:r>
            <a:r>
              <a:rPr lang="en-US" sz="1600" spc="-1" dirty="0">
                <a:ea typeface="DejaVu Sans"/>
              </a:rPr>
              <a:t>H</a:t>
            </a:r>
            <a:r>
              <a:rPr lang="en-US" sz="1600" spc="-1" baseline="-33000" dirty="0">
                <a:ea typeface="DejaVu Sans"/>
              </a:rPr>
              <a:t>6</a:t>
            </a:r>
            <a:r>
              <a:rPr lang="en-US" sz="1600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F8371A-058F-2C51-8BE4-C8F46728499D}"/>
              </a:ext>
            </a:extLst>
          </p:cNvPr>
          <p:cNvSpPr txBox="1"/>
          <p:nvPr/>
        </p:nvSpPr>
        <p:spPr>
          <a:xfrm>
            <a:off x="4223792" y="6158116"/>
            <a:ext cx="752752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*/** </a:t>
            </a:r>
            <a:r>
              <a:rPr lang="en-US" i="1" dirty="0"/>
              <a:t>See “PICOSEC Micromegas” presentation on Wednesday by Florian </a:t>
            </a:r>
            <a:r>
              <a:rPr lang="en-US" i="1" dirty="0" err="1"/>
              <a:t>Brunbauer</a:t>
            </a:r>
            <a:r>
              <a:rPr lang="en-US" dirty="0"/>
              <a:t> </a:t>
            </a:r>
            <a:r>
              <a:rPr lang="el-GR" dirty="0">
                <a:solidFill>
                  <a:srgbClr val="0070C0"/>
                </a:solidFill>
              </a:rPr>
              <a:t>https://indico.cern.ch/event/1273825/contributions/5409283/</a:t>
            </a:r>
          </a:p>
        </p:txBody>
      </p:sp>
    </p:spTree>
    <p:extLst>
      <p:ext uri="{BB962C8B-B14F-4D97-AF65-F5344CB8AC3E}">
        <p14:creationId xmlns:p14="http://schemas.microsoft.com/office/powerpoint/2010/main" val="2663489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7-pad resistive Detectors Under Test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buSzPct val="25000"/>
            </a:pPr>
            <a:r>
              <a:rPr lang="fr-FR" sz="1000">
                <a:solidFill>
                  <a:srgbClr val="666666"/>
                </a:solidFill>
              </a:rPr>
              <a:t> </a:t>
            </a:r>
            <a:fld id="{5C1B4358-0E95-4FFC-AC4F-FF56709F75FE}" type="slidenum">
              <a:rPr lang="fr-FR" sz="1000" smtClean="0">
                <a:solidFill>
                  <a:srgbClr val="666666"/>
                </a:solidFill>
                <a:cs typeface="Times" panose="02020603050405020304" pitchFamily="18" charset="0"/>
              </a:rPr>
              <a:pPr>
                <a:buSzPct val="25000"/>
              </a:pPr>
              <a:t>5</a:t>
            </a:fld>
            <a:endParaRPr lang="fr-FR" sz="1000" dirty="0">
              <a:solidFill>
                <a:srgbClr val="666666"/>
              </a:solidFill>
              <a:cs typeface="Times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pPr algn="ctr"/>
            <a:r>
              <a:rPr lang="en-US" i="1"/>
              <a:t>RD51 Collaboration Meeting - 19-21 June 2023</a:t>
            </a:r>
            <a:endParaRPr lang="fr-FR" dirty="0"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2" name="TextBox 9"/>
          <p:cNvSpPr txBox="1"/>
          <p:nvPr/>
        </p:nvSpPr>
        <p:spPr>
          <a:xfrm>
            <a:off x="119336" y="1177774"/>
            <a:ext cx="5670551" cy="105657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477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53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0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07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384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61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38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156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4815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C00000"/>
                </a:solidFill>
              </a:rPr>
              <a:t>Multi-Pad Prototypes </a:t>
            </a:r>
          </a:p>
          <a:p>
            <a:pPr marL="609630" lvl="1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Hexagonal pads </a:t>
            </a:r>
            <a:r>
              <a:rPr lang="en-US" sz="1600" dirty="0"/>
              <a:t>ø 1cm</a:t>
            </a:r>
          </a:p>
          <a:p>
            <a:pPr marL="609630" lvl="1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MgF2 crystal</a:t>
            </a:r>
          </a:p>
          <a:p>
            <a:pPr marL="609630" lvl="1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rgbClr val="000000"/>
                </a:solidFill>
              </a:rPr>
              <a:t>CsI</a:t>
            </a:r>
            <a:r>
              <a:rPr lang="en-US" sz="1600" dirty="0">
                <a:solidFill>
                  <a:srgbClr val="000000"/>
                </a:solidFill>
              </a:rPr>
              <a:t> photocathode</a:t>
            </a:r>
            <a:endParaRPr lang="en-US" sz="1600" dirty="0">
              <a:solidFill>
                <a:srgbClr val="7E232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766296" y="6013857"/>
            <a:ext cx="16466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100-ch (</a:t>
            </a: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</a:t>
            </a:r>
            <a:r>
              <a:rPr lang="en-US" dirty="0">
                <a:solidFill>
                  <a:schemeClr val="bg1"/>
                </a:solidFill>
                <a:sym typeface="Symbol" panose="05050102010706020507" pitchFamily="18" charset="2"/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1.0 cm)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F5CB8A3B-B4DE-054E-E382-78DEFA6B398C}"/>
              </a:ext>
            </a:extLst>
          </p:cNvPr>
          <p:cNvGrpSpPr/>
          <p:nvPr/>
        </p:nvGrpSpPr>
        <p:grpSpPr>
          <a:xfrm>
            <a:off x="9600676" y="1014390"/>
            <a:ext cx="2236150" cy="2825398"/>
            <a:chOff x="8269194" y="1020775"/>
            <a:chExt cx="2989422" cy="3681778"/>
          </a:xfrm>
        </p:grpSpPr>
        <p:pic>
          <p:nvPicPr>
            <p:cNvPr id="23" name="Picture 22" descr="A picture containing indoor, box, food, donut&#10;&#10;Description automatically generated">
              <a:extLst>
                <a:ext uri="{FF2B5EF4-FFF2-40B4-BE49-F238E27FC236}">
                  <a16:creationId xmlns:a16="http://schemas.microsoft.com/office/drawing/2014/main" id="{66FC7071-A9E5-AC32-1F29-209470CB01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8401"/>
            <a:stretch/>
          </p:blipFill>
          <p:spPr>
            <a:xfrm rot="5400000">
              <a:off x="7938380" y="1351589"/>
              <a:ext cx="3651049" cy="2989422"/>
            </a:xfrm>
            <a:prstGeom prst="rect">
              <a:avLst/>
            </a:prstGeom>
          </p:spPr>
        </p:pic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00DFD0A-6E66-0E19-2677-FCB07469692B}"/>
                </a:ext>
              </a:extLst>
            </p:cNvPr>
            <p:cNvSpPr/>
            <p:nvPr/>
          </p:nvSpPr>
          <p:spPr>
            <a:xfrm>
              <a:off x="9020244" y="4301489"/>
              <a:ext cx="2071970" cy="4010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7-ch (</a:t>
              </a:r>
              <a:r>
                <a:rPr lang="en-US" dirty="0">
                  <a:solidFill>
                    <a:schemeClr val="bg1"/>
                  </a:solidFill>
                  <a:sym typeface="Symbol" panose="05050102010706020507" pitchFamily="18" charset="2"/>
                </a:rPr>
                <a:t> 2.6 </a:t>
              </a:r>
              <a:r>
                <a:rPr lang="en-US" dirty="0">
                  <a:solidFill>
                    <a:schemeClr val="bg1"/>
                  </a:solidFill>
                </a:rPr>
                <a:t>cm)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20E92A5A-7B68-BAD7-58B8-545B45100E6A}"/>
              </a:ext>
            </a:extLst>
          </p:cNvPr>
          <p:cNvSpPr txBox="1"/>
          <p:nvPr/>
        </p:nvSpPr>
        <p:spPr>
          <a:xfrm>
            <a:off x="62787" y="2498631"/>
            <a:ext cx="7407018" cy="240309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477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53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0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07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384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61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38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156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4815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C00000"/>
                </a:solidFill>
              </a:rPr>
              <a:t>Measurements of interest focus on Timing properties &amp; Robust Prototypes </a:t>
            </a:r>
          </a:p>
          <a:p>
            <a:pPr marL="609630" lvl="1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Different resistivity values (10 M</a:t>
            </a:r>
            <a:r>
              <a:rPr lang="en" sz="1600" dirty="0"/>
              <a:t>Ω</a:t>
            </a:r>
            <a:r>
              <a:rPr lang="en-US" sz="1600" dirty="0">
                <a:solidFill>
                  <a:srgbClr val="000000"/>
                </a:solidFill>
              </a:rPr>
              <a:t>, 200k</a:t>
            </a:r>
            <a:r>
              <a:rPr lang="en" sz="1600" dirty="0"/>
              <a:t>Ω</a:t>
            </a:r>
            <a:r>
              <a:rPr lang="en-US" sz="1600" dirty="0">
                <a:solidFill>
                  <a:srgbClr val="000000"/>
                </a:solidFill>
              </a:rPr>
              <a:t>)</a:t>
            </a:r>
          </a:p>
          <a:p>
            <a:pPr marL="609630" lvl="1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Different resistivity layer architectures (resistive &amp; capacitive sharing) </a:t>
            </a:r>
          </a:p>
          <a:p>
            <a:pPr marL="609630" lvl="1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cs typeface="Times New Roman" panose="02020603050405020304" pitchFamily="18" charset="0"/>
              </a:rPr>
              <a:t>Voltage scans </a:t>
            </a:r>
            <a:r>
              <a:rPr lang="en-US" sz="1600" dirty="0">
                <a:cs typeface="Arial" panose="020B0604020202020204" pitchFamily="34" charset="0"/>
              </a:rPr>
              <a:t>→ </a:t>
            </a:r>
            <a:r>
              <a:rPr lang="en-US" sz="1600" dirty="0">
                <a:cs typeface="Times New Roman" panose="02020603050405020304" pitchFamily="18" charset="0"/>
              </a:rPr>
              <a:t>Stable operation voltage at a high rate</a:t>
            </a:r>
          </a:p>
          <a:p>
            <a:pPr marL="609630" lvl="1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cs typeface="Times New Roman" panose="02020603050405020304" pitchFamily="18" charset="0"/>
              </a:rPr>
              <a:t>Timing runs on individual pads</a:t>
            </a:r>
          </a:p>
          <a:p>
            <a:pPr marL="609630" lvl="1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cs typeface="Times New Roman" panose="02020603050405020304" pitchFamily="18" charset="0"/>
              </a:rPr>
              <a:t>Long scan for uniformity map on amplitude and timing </a:t>
            </a:r>
          </a:p>
          <a:p>
            <a:pPr marL="609630" lvl="1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cs typeface="Times New Roman" panose="02020603050405020304" pitchFamily="18" charset="0"/>
              </a:rPr>
              <a:t>Signal Sharing </a:t>
            </a:r>
          </a:p>
          <a:p>
            <a:pPr marL="609630" lvl="1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cs typeface="Times New Roman" panose="02020603050405020304" pitchFamily="18" charset="0"/>
              </a:rPr>
              <a:t>Tilted detector relative to beam direction in 45 and 35 degrees</a:t>
            </a:r>
          </a:p>
          <a:p>
            <a:pPr marL="609630" lvl="1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cs typeface="Times New Roman" panose="02020603050405020304" pitchFamily="18" charset="0"/>
              </a:rPr>
              <a:t>Effectively spatial resolution studies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AC30BF9-37F4-D45F-3C9F-65380E75F0A5}"/>
              </a:ext>
            </a:extLst>
          </p:cNvPr>
          <p:cNvGrpSpPr/>
          <p:nvPr/>
        </p:nvGrpSpPr>
        <p:grpSpPr>
          <a:xfrm>
            <a:off x="6456040" y="3730584"/>
            <a:ext cx="5130659" cy="2792326"/>
            <a:chOff x="7630953" y="3699347"/>
            <a:chExt cx="5130659" cy="2792326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6ED33962-832F-1AA8-6512-FD48E74A4829}"/>
                </a:ext>
              </a:extLst>
            </p:cNvPr>
            <p:cNvGrpSpPr/>
            <p:nvPr/>
          </p:nvGrpSpPr>
          <p:grpSpPr>
            <a:xfrm>
              <a:off x="7630953" y="3699347"/>
              <a:ext cx="3627663" cy="2792326"/>
              <a:chOff x="7630953" y="3699347"/>
              <a:chExt cx="3627663" cy="2792326"/>
            </a:xfrm>
          </p:grpSpPr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5C4E7D2-5B09-0691-69BA-AF54EE7D3261}"/>
                  </a:ext>
                </a:extLst>
              </p:cNvPr>
              <p:cNvSpPr txBox="1"/>
              <p:nvPr/>
            </p:nvSpPr>
            <p:spPr>
              <a:xfrm>
                <a:off x="7817503" y="6030008"/>
                <a:ext cx="3441113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el-GR"/>
                </a:defPPr>
                <a:lvl1pPr marL="0" algn="l" defTabSz="609539" rtl="0" eaLnBrk="1" latinLnBrk="0" hangingPunct="1"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04770" algn="l" defTabSz="609539" rtl="0" eaLnBrk="1" latinLnBrk="0" hangingPunct="1"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09539" algn="l" defTabSz="609539" rtl="0" eaLnBrk="1" latinLnBrk="0" hangingPunct="1"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914309" algn="l" defTabSz="609539" rtl="0" eaLnBrk="1" latinLnBrk="0" hangingPunct="1"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219078" algn="l" defTabSz="609539" rtl="0" eaLnBrk="1" latinLnBrk="0" hangingPunct="1"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523848" algn="l" defTabSz="609539" rtl="0" eaLnBrk="1" latinLnBrk="0" hangingPunct="1"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828617" algn="l" defTabSz="609539" rtl="0" eaLnBrk="1" latinLnBrk="0" hangingPunct="1"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3387" algn="l" defTabSz="609539" rtl="0" eaLnBrk="1" latinLnBrk="0" hangingPunct="1"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438156" algn="l" defTabSz="609539" rtl="0" eaLnBrk="1" latinLnBrk="0" hangingPunct="1"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800" dirty="0" err="1"/>
                  <a:t>J.Borteldt</a:t>
                </a:r>
                <a:r>
                  <a:rPr lang="en-GB" sz="800" dirty="0"/>
                  <a:t>, et al. </a:t>
                </a:r>
                <a:r>
                  <a:rPr lang="en-GB" sz="800" i="1" dirty="0">
                    <a:cs typeface="Times New Roman" panose="02020603050405020304" pitchFamily="18" charset="0"/>
                  </a:rPr>
                  <a:t>“</a:t>
                </a:r>
                <a:r>
                  <a:rPr lang="en-US" sz="800" dirty="0"/>
                  <a:t>PICOSEC: Charged particle timing at sub-25 picosecond precision with a </a:t>
                </a:r>
                <a:r>
                  <a:rPr lang="fr-FR" sz="800" dirty="0" err="1"/>
                  <a:t>Micromegas</a:t>
                </a:r>
                <a:r>
                  <a:rPr lang="fr-FR" sz="800" dirty="0"/>
                  <a:t> </a:t>
                </a:r>
                <a:r>
                  <a:rPr lang="fr-FR" sz="800" dirty="0" err="1"/>
                  <a:t>based</a:t>
                </a:r>
                <a:r>
                  <a:rPr lang="fr-FR" sz="800" dirty="0"/>
                  <a:t> detector</a:t>
                </a:r>
                <a:r>
                  <a:rPr lang="en-GB" sz="800" i="1" dirty="0">
                    <a:cs typeface="Times New Roman" panose="02020603050405020304" pitchFamily="18" charset="0"/>
                  </a:rPr>
                  <a:t>”, </a:t>
                </a:r>
                <a:r>
                  <a:rPr lang="en-GB" sz="800" dirty="0" err="1">
                    <a:cs typeface="Times New Roman" panose="02020603050405020304" pitchFamily="18" charset="0"/>
                  </a:rPr>
                  <a:t>Nuc</a:t>
                </a:r>
                <a:r>
                  <a:rPr lang="en-GB" sz="800" dirty="0">
                    <a:cs typeface="Times New Roman" panose="02020603050405020304" pitchFamily="18" charset="0"/>
                  </a:rPr>
                  <a:t>. </a:t>
                </a:r>
                <a:r>
                  <a:rPr lang="en-GB" sz="800" dirty="0" err="1">
                    <a:cs typeface="Times New Roman" panose="02020603050405020304" pitchFamily="18" charset="0"/>
                  </a:rPr>
                  <a:t>Instrum</a:t>
                </a:r>
                <a:r>
                  <a:rPr lang="en-GB" sz="800" dirty="0">
                    <a:cs typeface="Times New Roman" panose="02020603050405020304" pitchFamily="18" charset="0"/>
                  </a:rPr>
                  <a:t>. Meth. A (2021)</a:t>
                </a:r>
                <a:r>
                  <a:rPr lang="fr-FR" sz="800" dirty="0">
                    <a:latin typeface="NexusSans"/>
                    <a:hlinkClick r:id="rId4" tooltip="Persistent link using digital object identifier"/>
                  </a:rPr>
                  <a:t>https://doi.org/10.1016/j.nima.2018.04.033</a:t>
                </a:r>
                <a:endParaRPr lang="fr-FR" sz="800" dirty="0">
                  <a:latin typeface="NexusSans"/>
                </a:endParaRPr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D76A027F-E066-0562-071B-762C44C1B66D}"/>
                  </a:ext>
                </a:extLst>
              </p:cNvPr>
              <p:cNvGrpSpPr/>
              <p:nvPr/>
            </p:nvGrpSpPr>
            <p:grpSpPr>
              <a:xfrm>
                <a:off x="7630953" y="3699347"/>
                <a:ext cx="3430944" cy="2344484"/>
                <a:chOff x="7630953" y="3699347"/>
                <a:chExt cx="3430944" cy="2344484"/>
              </a:xfrm>
            </p:grpSpPr>
            <p:pic>
              <p:nvPicPr>
                <p:cNvPr id="36" name="Picture 35">
                  <a:extLst>
                    <a:ext uri="{FF2B5EF4-FFF2-40B4-BE49-F238E27FC236}">
                      <a16:creationId xmlns:a16="http://schemas.microsoft.com/office/drawing/2014/main" id="{99DB0AAD-C296-E050-5CAC-D651B80224FB}"/>
                    </a:ext>
                  </a:extLst>
                </p:cNvPr>
                <p:cNvPicPr/>
                <p:nvPr/>
              </p:nvPicPr>
              <p:blipFill>
                <a:blip r:embed="rId5"/>
                <a:stretch/>
              </p:blipFill>
              <p:spPr>
                <a:xfrm>
                  <a:off x="7630953" y="3699347"/>
                  <a:ext cx="3430944" cy="2344484"/>
                </a:xfrm>
                <a:prstGeom prst="rect">
                  <a:avLst/>
                </a:prstGeom>
                <a:ln>
                  <a:noFill/>
                </a:ln>
              </p:spPr>
            </p:pic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09DFD7F0-1DF9-6E30-D698-8AC56F556098}"/>
                    </a:ext>
                  </a:extLst>
                </p:cNvPr>
                <p:cNvSpPr txBox="1"/>
                <p:nvPr/>
              </p:nvSpPr>
              <p:spPr>
                <a:xfrm>
                  <a:off x="8120197" y="3815112"/>
                  <a:ext cx="1704188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>
                      <a:solidFill>
                        <a:srgbClr val="FF0000"/>
                      </a:solidFill>
                    </a:rPr>
                    <a:t>11 </a:t>
                  </a:r>
                  <a:r>
                    <a:rPr lang="en-US" dirty="0" err="1">
                      <a:solidFill>
                        <a:srgbClr val="FF0000"/>
                      </a:solidFill>
                    </a:rPr>
                    <a:t>p.e.</a:t>
                  </a:r>
                  <a:endParaRPr lang="fr-FR" dirty="0">
                    <a:solidFill>
                      <a:srgbClr val="FF0000"/>
                    </a:solidFill>
                  </a:endParaRPr>
                </a:p>
              </p:txBody>
            </p:sp>
          </p:grpSp>
        </p:grp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2A0F1A33-E5BF-29E0-4DA1-27ECFEC7EE10}"/>
                </a:ext>
              </a:extLst>
            </p:cNvPr>
            <p:cNvSpPr txBox="1"/>
            <p:nvPr/>
          </p:nvSpPr>
          <p:spPr>
            <a:xfrm>
              <a:off x="10001308" y="4706330"/>
              <a:ext cx="27603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Timing Resolution </a:t>
              </a:r>
              <a:r>
                <a:rPr lang="en-US" dirty="0">
                  <a:solidFill>
                    <a:srgbClr val="FF0000"/>
                  </a:solidFill>
                  <a:sym typeface="Wingdings" panose="05000000000000000000" pitchFamily="2" charset="2"/>
                </a:rPr>
                <a:t></a:t>
              </a:r>
              <a:r>
                <a:rPr lang="en-US" dirty="0">
                  <a:solidFill>
                    <a:srgbClr val="FF0000"/>
                  </a:solidFill>
                </a:rPr>
                <a:t> RMS of Signal Arrival Time Distribution</a:t>
              </a:r>
              <a:endParaRPr lang="fr-FR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79356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buSzPct val="25000"/>
            </a:pPr>
            <a:r>
              <a:rPr lang="fr-FR" sz="1000">
                <a:solidFill>
                  <a:srgbClr val="666666"/>
                </a:solidFill>
              </a:rPr>
              <a:t> </a:t>
            </a:r>
            <a:fld id="{5C1B4358-0E95-4FFC-AC4F-FF56709F75FE}" type="slidenum">
              <a:rPr lang="fr-FR" sz="1000" smtClean="0">
                <a:solidFill>
                  <a:srgbClr val="666666"/>
                </a:solidFill>
                <a:cs typeface="Times" panose="02020603050405020304" pitchFamily="18" charset="0"/>
              </a:rPr>
              <a:pPr>
                <a:buSzPct val="25000"/>
              </a:pPr>
              <a:t>6</a:t>
            </a:fld>
            <a:endParaRPr lang="fr-FR" sz="1000" dirty="0">
              <a:solidFill>
                <a:srgbClr val="666666"/>
              </a:solidFill>
              <a:cs typeface="Times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pPr algn="ctr"/>
            <a:r>
              <a:rPr lang="en-US" i="1"/>
              <a:t>RD51 Collaboration Meeting - 19-21 June 2023</a:t>
            </a:r>
            <a:endParaRPr lang="fr-FR" dirty="0"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5" name="CustomShape 2"/>
          <p:cNvSpPr/>
          <p:nvPr/>
        </p:nvSpPr>
        <p:spPr>
          <a:xfrm>
            <a:off x="853440" y="2763360"/>
            <a:ext cx="11153280" cy="893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>
            <a:spAutoFit/>
          </a:bodyPr>
          <a:lstStyle>
            <a:defPPr>
              <a:defRPr lang="el-GR"/>
            </a:defPPr>
            <a:lvl1pPr marL="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477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53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0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07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384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61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38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156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7040"/>
              </a:lnSpc>
            </a:pPr>
            <a:r>
              <a:rPr lang="en-US" sz="5867" b="0" strike="noStrike" spc="-1" dirty="0">
                <a:latin typeface="Arial"/>
              </a:rPr>
              <a:t>7pad-resistive sharing</a:t>
            </a:r>
          </a:p>
        </p:txBody>
      </p:sp>
      <p:sp>
        <p:nvSpPr>
          <p:cNvPr id="6" name="Line 4">
            <a:extLst>
              <a:ext uri="{FF2B5EF4-FFF2-40B4-BE49-F238E27FC236}">
                <a16:creationId xmlns:a16="http://schemas.microsoft.com/office/drawing/2014/main" id="{ADCF729C-71F9-B068-CCB1-9A657EA3168B}"/>
              </a:ext>
            </a:extLst>
          </p:cNvPr>
          <p:cNvSpPr/>
          <p:nvPr/>
        </p:nvSpPr>
        <p:spPr>
          <a:xfrm>
            <a:off x="1991544" y="3657120"/>
            <a:ext cx="9145015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sp>
    </p:spTree>
    <p:extLst>
      <p:ext uri="{BB962C8B-B14F-4D97-AF65-F5344CB8AC3E}">
        <p14:creationId xmlns:p14="http://schemas.microsoft.com/office/powerpoint/2010/main" val="1458618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37"/>
          <p:cNvSpPr txBox="1">
            <a:spLocks noGrp="1"/>
          </p:cNvSpPr>
          <p:nvPr>
            <p:ph type="title"/>
          </p:nvPr>
        </p:nvSpPr>
        <p:spPr>
          <a:xfrm>
            <a:off x="1559496" y="60739"/>
            <a:ext cx="6552728" cy="7636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r>
              <a:rPr lang="en" dirty="0"/>
              <a:t>7-pad 10M</a:t>
            </a:r>
            <a:r>
              <a:rPr lang="en" sz="2200" dirty="0"/>
              <a:t>Ω</a:t>
            </a:r>
            <a:r>
              <a:rPr lang="en" dirty="0"/>
              <a:t> - CsI photocathode - 10ch Preamp card</a:t>
            </a:r>
            <a:endParaRPr dirty="0"/>
          </a:p>
        </p:txBody>
      </p:sp>
      <p:sp>
        <p:nvSpPr>
          <p:cNvPr id="296" name="Google Shape;296;p3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3100400" cy="4555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0" indent="0">
              <a:buNone/>
            </a:pPr>
            <a:endParaRPr sz="1467">
              <a:solidFill>
                <a:schemeClr val="dk1"/>
              </a:solidFill>
            </a:endParaRPr>
          </a:p>
          <a:p>
            <a:pPr marL="0" indent="0">
              <a:buClr>
                <a:schemeClr val="dk1"/>
              </a:buClr>
              <a:buSzPts val="1100"/>
              <a:buNone/>
            </a:pPr>
            <a:endParaRPr sz="1467">
              <a:solidFill>
                <a:schemeClr val="dk1"/>
              </a:solidFill>
            </a:endParaRPr>
          </a:p>
        </p:txBody>
      </p:sp>
      <p:pic>
        <p:nvPicPr>
          <p:cNvPr id="297" name="Google Shape;297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2772" y="3758187"/>
            <a:ext cx="2917333" cy="28835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0" name="Google Shape;300;p37"/>
          <p:cNvPicPr preferRelativeResize="0"/>
          <p:nvPr/>
        </p:nvPicPr>
        <p:blipFill rotWithShape="1">
          <a:blip r:embed="rId4">
            <a:alphaModFix/>
          </a:blip>
          <a:srcRect l="9246" t="515" r="4173" b="-1545"/>
          <a:stretch/>
        </p:blipFill>
        <p:spPr>
          <a:xfrm rot="10800000">
            <a:off x="7795107" y="1060563"/>
            <a:ext cx="1953038" cy="240304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67CD6AF-2C1A-B8A5-A631-315A55ABF0F7}"/>
              </a:ext>
            </a:extLst>
          </p:cNvPr>
          <p:cNvSpPr txBox="1"/>
          <p:nvPr/>
        </p:nvSpPr>
        <p:spPr>
          <a:xfrm>
            <a:off x="224018" y="1114649"/>
            <a:ext cx="7407018" cy="78726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477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53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0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07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384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61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38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156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4815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C00000"/>
                </a:solidFill>
              </a:rPr>
              <a:t>Uniformity of response </a:t>
            </a:r>
          </a:p>
          <a:p>
            <a:pPr marL="609630" lvl="1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Timing Runs with MCP-PMT (trigger) centered on each pad center </a:t>
            </a:r>
          </a:p>
          <a:p>
            <a:pPr marL="609630" lvl="1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cs typeface="Times New Roman" panose="02020603050405020304" pitchFamily="18" charset="0"/>
              </a:rPr>
              <a:t>Voltage scan on the central pad to determine the operational voltage</a:t>
            </a:r>
            <a:endParaRPr lang="en-US" sz="1600" dirty="0">
              <a:cs typeface="Times New Roman" panose="02020603050405020304" pitchFamily="18" charset="0"/>
            </a:endParaRPr>
          </a:p>
        </p:txBody>
      </p:sp>
      <p:pic>
        <p:nvPicPr>
          <p:cNvPr id="6" name="Picture 5" descr="Close-up of a machine&#10;&#10;Description automatically generated with medium confidence">
            <a:extLst>
              <a:ext uri="{FF2B5EF4-FFF2-40B4-BE49-F238E27FC236}">
                <a16:creationId xmlns:a16="http://schemas.microsoft.com/office/drawing/2014/main" id="{5A2DD4DF-572D-DB00-C645-2B28E8A96B5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1786"/>
          <a:stretch/>
        </p:blipFill>
        <p:spPr>
          <a:xfrm rot="5400000">
            <a:off x="9632715" y="1302868"/>
            <a:ext cx="2368438" cy="1953038"/>
          </a:xfrm>
          <a:prstGeom prst="rect">
            <a:avLst/>
          </a:prstGeom>
        </p:spPr>
      </p:pic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9B7069EA-F533-80B4-44A5-1FCA5D6C24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0402475"/>
              </p:ext>
            </p:extLst>
          </p:nvPr>
        </p:nvGraphicFramePr>
        <p:xfrm>
          <a:off x="307199" y="2279387"/>
          <a:ext cx="6785160" cy="1524000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3392580">
                  <a:extLst>
                    <a:ext uri="{9D8B030D-6E8A-4147-A177-3AD203B41FA5}">
                      <a16:colId xmlns:a16="http://schemas.microsoft.com/office/drawing/2014/main" val="1352414916"/>
                    </a:ext>
                  </a:extLst>
                </a:gridCol>
                <a:gridCol w="3392580">
                  <a:extLst>
                    <a:ext uri="{9D8B030D-6E8A-4147-A177-3AD203B41FA5}">
                      <a16:colId xmlns:a16="http://schemas.microsoft.com/office/drawing/2014/main" val="1294098040"/>
                    </a:ext>
                  </a:extLst>
                </a:gridCol>
              </a:tblGrid>
              <a:tr h="1678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Operation Voltage 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Timing Resolution </a:t>
                      </a:r>
                      <a:endParaRPr lang="el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1433083"/>
                  </a:ext>
                </a:extLst>
              </a:tr>
              <a:tr h="30008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500/290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~31ps</a:t>
                      </a:r>
                      <a:endParaRPr lang="el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162371"/>
                  </a:ext>
                </a:extLst>
              </a:tr>
              <a:tr h="30008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510/290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~27ps</a:t>
                      </a:r>
                      <a:endParaRPr lang="el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6089422"/>
                  </a:ext>
                </a:extLst>
              </a:tr>
              <a:tr h="30008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530/275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~25ps</a:t>
                      </a:r>
                      <a:endParaRPr lang="el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0535935"/>
                  </a:ext>
                </a:extLst>
              </a:tr>
              <a:tr h="30008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550/275</a:t>
                      </a:r>
                      <a:endParaRPr lang="el-G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~21ps</a:t>
                      </a:r>
                      <a:endParaRPr lang="el-G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5664132"/>
                  </a:ext>
                </a:extLst>
              </a:tr>
            </a:tbl>
          </a:graphicData>
        </a:graphic>
      </p:graphicFrame>
      <p:pic>
        <p:nvPicPr>
          <p:cNvPr id="11" name="Picture 8">
            <a:extLst>
              <a:ext uri="{FF2B5EF4-FFF2-40B4-BE49-F238E27FC236}">
                <a16:creationId xmlns:a16="http://schemas.microsoft.com/office/drawing/2014/main" id="{69AE9A63-87BB-A8D5-007B-84CFB620FF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3" t="2591" r="4400" b="899"/>
          <a:stretch/>
        </p:blipFill>
        <p:spPr bwMode="auto">
          <a:xfrm>
            <a:off x="7133571" y="3851318"/>
            <a:ext cx="3544602" cy="253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E76F13A-A707-741E-18A5-0E41E43572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7</a:t>
            </a:fld>
            <a:endParaRPr lang="en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ED57D-6C9A-0447-5FC4-B95D17870C87}"/>
              </a:ext>
            </a:extLst>
          </p:cNvPr>
          <p:cNvSpPr txBox="1"/>
          <p:nvPr/>
        </p:nvSpPr>
        <p:spPr>
          <a:xfrm rot="20091616">
            <a:off x="1396087" y="3235098"/>
            <a:ext cx="94835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7E232E">
                    <a:alpha val="32000"/>
                  </a:srgbClr>
                </a:solidFill>
              </a:rPr>
              <a:t>ANALYSIS IN PROGRESS </a:t>
            </a:r>
            <a:endParaRPr lang="el-GR" sz="6000" dirty="0">
              <a:solidFill>
                <a:srgbClr val="7E232E">
                  <a:alpha val="32000"/>
                </a:srgbClr>
              </a:solidFill>
            </a:endParaRPr>
          </a:p>
        </p:txBody>
      </p:sp>
      <p:sp>
        <p:nvSpPr>
          <p:cNvPr id="5" name="Footer Placeholder 26">
            <a:extLst>
              <a:ext uri="{FF2B5EF4-FFF2-40B4-BE49-F238E27FC236}">
                <a16:creationId xmlns:a16="http://schemas.microsoft.com/office/drawing/2014/main" id="{F59AA6F6-3241-FBAF-24A0-5385E6FC53D5}"/>
              </a:ext>
            </a:extLst>
          </p:cNvPr>
          <p:cNvSpPr txBox="1">
            <a:spLocks/>
          </p:cNvSpPr>
          <p:nvPr/>
        </p:nvSpPr>
        <p:spPr>
          <a:xfrm>
            <a:off x="3599723" y="6500910"/>
            <a:ext cx="4992439" cy="36512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2500"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i="1"/>
              <a:t>RD51 Collaboration Meeting - 19-21 June 2023</a:t>
            </a:r>
            <a:endParaRPr lang="fr-FR" dirty="0"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8F6452-C624-0729-323C-462E06D7EDF1}"/>
              </a:ext>
            </a:extLst>
          </p:cNvPr>
          <p:cNvSpPr txBox="1"/>
          <p:nvPr/>
        </p:nvSpPr>
        <p:spPr>
          <a:xfrm>
            <a:off x="7443888" y="4969516"/>
            <a:ext cx="18924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Timing Resolution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US" dirty="0">
                <a:solidFill>
                  <a:srgbClr val="FF0000"/>
                </a:solidFill>
              </a:rPr>
              <a:t> 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20ps on the central 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pad @ C550/A275V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A885D42-CD40-91C9-08FD-6BCAAED29B27}"/>
              </a:ext>
            </a:extLst>
          </p:cNvPr>
          <p:cNvSpPr txBox="1"/>
          <p:nvPr/>
        </p:nvSpPr>
        <p:spPr>
          <a:xfrm>
            <a:off x="2070235" y="3905619"/>
            <a:ext cx="2760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Free Running </a:t>
            </a:r>
            <a:r>
              <a:rPr lang="en-US" dirty="0" err="1">
                <a:solidFill>
                  <a:srgbClr val="FF0000"/>
                </a:solidFill>
              </a:rPr>
              <a:t>Hitmap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fr-FR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text, screenshot, line, font&#10;&#10;Description automatically generated">
            <a:extLst>
              <a:ext uri="{FF2B5EF4-FFF2-40B4-BE49-F238E27FC236}">
                <a16:creationId xmlns:a16="http://schemas.microsoft.com/office/drawing/2014/main" id="{38A30809-38D2-A1FE-31B0-F8BDCA42BD3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548" t="591" r="4444" b="50503"/>
          <a:stretch/>
        </p:blipFill>
        <p:spPr>
          <a:xfrm>
            <a:off x="76534" y="2350367"/>
            <a:ext cx="4741484" cy="2945900"/>
          </a:xfrm>
          <a:prstGeom prst="rect">
            <a:avLst/>
          </a:prstGeom>
        </p:spPr>
      </p:pic>
      <p:pic>
        <p:nvPicPr>
          <p:cNvPr id="332" name="Google Shape;332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698606" y="1722375"/>
            <a:ext cx="3444177" cy="264272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295;p37">
            <a:extLst>
              <a:ext uri="{FF2B5EF4-FFF2-40B4-BE49-F238E27FC236}">
                <a16:creationId xmlns:a16="http://schemas.microsoft.com/office/drawing/2014/main" id="{AB282079-36C7-72FE-7910-7712B504330F}"/>
              </a:ext>
            </a:extLst>
          </p:cNvPr>
          <p:cNvSpPr txBox="1">
            <a:spLocks/>
          </p:cNvSpPr>
          <p:nvPr/>
        </p:nvSpPr>
        <p:spPr>
          <a:xfrm>
            <a:off x="1365225" y="128938"/>
            <a:ext cx="6585585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7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SzPts val="28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SzPts val="28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SzPts val="28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SzPts val="28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SzPts val="28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SzPts val="28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SzPts val="28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SzPts val="28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/>
              <a:t>7-pad 10M</a:t>
            </a:r>
            <a:r>
              <a:rPr lang="en" sz="2200" dirty="0"/>
              <a:t>Ω</a:t>
            </a:r>
            <a:r>
              <a:rPr lang="en-US" dirty="0"/>
              <a:t> - </a:t>
            </a:r>
            <a:r>
              <a:rPr lang="en-US" dirty="0" err="1"/>
              <a:t>CsI</a:t>
            </a:r>
            <a:r>
              <a:rPr lang="en-US" dirty="0"/>
              <a:t> photocathode – 10ch </a:t>
            </a:r>
            <a:r>
              <a:rPr lang="en-US" dirty="0" err="1"/>
              <a:t>ampl</a:t>
            </a:r>
            <a:r>
              <a:rPr lang="en-US" dirty="0"/>
              <a:t> card </a:t>
            </a:r>
          </a:p>
        </p:txBody>
      </p:sp>
      <p:pic>
        <p:nvPicPr>
          <p:cNvPr id="3" name="Google Shape;324;p39">
            <a:extLst>
              <a:ext uri="{FF2B5EF4-FFF2-40B4-BE49-F238E27FC236}">
                <a16:creationId xmlns:a16="http://schemas.microsoft.com/office/drawing/2014/main" id="{D0F62E0F-2762-E50B-7F37-F49D03D83506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89821" y="4073873"/>
            <a:ext cx="2908800" cy="218076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321;p39">
            <a:extLst>
              <a:ext uri="{FF2B5EF4-FFF2-40B4-BE49-F238E27FC236}">
                <a16:creationId xmlns:a16="http://schemas.microsoft.com/office/drawing/2014/main" id="{6583E631-DBF7-4451-714C-E3A4D0D3DFA8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b="5916"/>
          <a:stretch/>
        </p:blipFill>
        <p:spPr>
          <a:xfrm>
            <a:off x="5015880" y="1693743"/>
            <a:ext cx="3032356" cy="234329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9367FAD-03ED-C8FC-B192-EC4628520DB3}"/>
              </a:ext>
            </a:extLst>
          </p:cNvPr>
          <p:cNvSpPr txBox="1"/>
          <p:nvPr/>
        </p:nvSpPr>
        <p:spPr>
          <a:xfrm rot="20091616">
            <a:off x="1396087" y="3256146"/>
            <a:ext cx="94835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7E232E">
                    <a:alpha val="32000"/>
                  </a:srgbClr>
                </a:solidFill>
              </a:rPr>
              <a:t>ANALYSIS IN PROGRESS </a:t>
            </a:r>
            <a:endParaRPr lang="el-GR" sz="6000" dirty="0">
              <a:solidFill>
                <a:srgbClr val="7E232E">
                  <a:alpha val="32000"/>
                </a:srgb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D918C6E-2F70-421E-BFF9-E0852634748A}"/>
              </a:ext>
            </a:extLst>
          </p:cNvPr>
          <p:cNvSpPr txBox="1"/>
          <p:nvPr/>
        </p:nvSpPr>
        <p:spPr>
          <a:xfrm>
            <a:off x="4747240" y="1219158"/>
            <a:ext cx="3960440" cy="2486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477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53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0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07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384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61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38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156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30" lvl="1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cs typeface="Times New Roman" panose="02020603050405020304" pitchFamily="18" charset="0"/>
              </a:rPr>
              <a:t>Detector Alignment with MCP – PMT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81638C-A23F-4563-98D4-D790C47E006D}"/>
              </a:ext>
            </a:extLst>
          </p:cNvPr>
          <p:cNvSpPr txBox="1"/>
          <p:nvPr/>
        </p:nvSpPr>
        <p:spPr>
          <a:xfrm>
            <a:off x="8976320" y="1291530"/>
            <a:ext cx="2194670" cy="2486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477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53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0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07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384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61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38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156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30" lvl="1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cs typeface="Times New Roman" panose="02020603050405020304" pitchFamily="18" charset="0"/>
              </a:rPr>
              <a:t>Efficiency map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AAC7D50-C1C8-7C5F-6FC9-591C25FA66BD}"/>
              </a:ext>
            </a:extLst>
          </p:cNvPr>
          <p:cNvSpPr txBox="1"/>
          <p:nvPr/>
        </p:nvSpPr>
        <p:spPr>
          <a:xfrm>
            <a:off x="-96688" y="1215967"/>
            <a:ext cx="4128140" cy="5179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477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53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0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07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384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61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38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156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30" lvl="1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cs typeface="Times New Roman" panose="02020603050405020304" pitchFamily="18" charset="0"/>
              </a:rPr>
              <a:t>Observation plots</a:t>
            </a:r>
          </a:p>
          <a:p>
            <a:pPr marL="914399" lvl="2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cs typeface="Times New Roman" panose="02020603050405020304" pitchFamily="18" charset="0"/>
              </a:rPr>
              <a:t>Smooth operation of the detector  </a:t>
            </a:r>
          </a:p>
        </p:txBody>
      </p:sp>
      <p:pic>
        <p:nvPicPr>
          <p:cNvPr id="14" name="Google Shape;322;p39">
            <a:extLst>
              <a:ext uri="{FF2B5EF4-FFF2-40B4-BE49-F238E27FC236}">
                <a16:creationId xmlns:a16="http://schemas.microsoft.com/office/drawing/2014/main" id="{220EF58A-844D-5501-103E-A514C1F46980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739868" y="4365104"/>
            <a:ext cx="3459354" cy="242353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23FCD8-5559-062B-EAFD-9ADE7EA86DA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8</a:t>
            </a:fld>
            <a:endParaRPr lang="en"/>
          </a:p>
        </p:txBody>
      </p:sp>
      <p:sp>
        <p:nvSpPr>
          <p:cNvPr id="7" name="Footer Placeholder 26">
            <a:extLst>
              <a:ext uri="{FF2B5EF4-FFF2-40B4-BE49-F238E27FC236}">
                <a16:creationId xmlns:a16="http://schemas.microsoft.com/office/drawing/2014/main" id="{CF9B41C2-8179-98A7-E292-E9C1D8B58558}"/>
              </a:ext>
            </a:extLst>
          </p:cNvPr>
          <p:cNvSpPr txBox="1">
            <a:spLocks/>
          </p:cNvSpPr>
          <p:nvPr/>
        </p:nvSpPr>
        <p:spPr>
          <a:xfrm>
            <a:off x="3599723" y="6500910"/>
            <a:ext cx="4992439" cy="36512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2500"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i="1"/>
              <a:t>RD51 Collaboration Meeting - 19-21 June 2023</a:t>
            </a:r>
            <a:endParaRPr lang="fr-FR" dirty="0"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59DB8B-B8AC-B3E0-8AF4-06A34EAB39BE}"/>
              </a:ext>
            </a:extLst>
          </p:cNvPr>
          <p:cNvSpPr txBox="1"/>
          <p:nvPr/>
        </p:nvSpPr>
        <p:spPr>
          <a:xfrm>
            <a:off x="4918810" y="6156297"/>
            <a:ext cx="36500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Signal Amplitude Detector vs. Reference</a:t>
            </a:r>
            <a:endParaRPr lang="fr-FR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50"/>
          <p:cNvSpPr txBox="1">
            <a:spLocks noGrp="1"/>
          </p:cNvSpPr>
          <p:nvPr>
            <p:ph type="title"/>
          </p:nvPr>
        </p:nvSpPr>
        <p:spPr>
          <a:xfrm>
            <a:off x="1415480" y="149833"/>
            <a:ext cx="11507200" cy="1134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r>
              <a:rPr lang="en" dirty="0"/>
              <a:t>7-pad 10M</a:t>
            </a:r>
            <a:r>
              <a:rPr lang="en" sz="2200" dirty="0"/>
              <a:t>Ω</a:t>
            </a:r>
            <a:r>
              <a:rPr lang="en" dirty="0"/>
              <a:t> CsI photocathode, signal sharing</a:t>
            </a:r>
            <a:endParaRPr dirty="0"/>
          </a:p>
        </p:txBody>
      </p:sp>
      <p:pic>
        <p:nvPicPr>
          <p:cNvPr id="439" name="Google Shape;439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79697" y="3934159"/>
            <a:ext cx="3023968" cy="2267105"/>
          </a:xfrm>
          <a:prstGeom prst="rect">
            <a:avLst/>
          </a:prstGeom>
          <a:noFill/>
          <a:ln>
            <a:noFill/>
          </a:ln>
        </p:spPr>
      </p:pic>
      <p:pic>
        <p:nvPicPr>
          <p:cNvPr id="440" name="Google Shape;440;p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40643" y="3960900"/>
            <a:ext cx="3023968" cy="2267105"/>
          </a:xfrm>
          <a:prstGeom prst="rect">
            <a:avLst/>
          </a:prstGeom>
          <a:noFill/>
          <a:ln>
            <a:noFill/>
          </a:ln>
        </p:spPr>
      </p:pic>
      <p:pic>
        <p:nvPicPr>
          <p:cNvPr id="441" name="Google Shape;441;p5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93309" y="1420616"/>
            <a:ext cx="2929365" cy="219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2" name="Google Shape;442;p5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254715" y="1534790"/>
            <a:ext cx="2673933" cy="2004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445" name="Google Shape;445;p50"/>
          <p:cNvPicPr preferRelativeResize="0"/>
          <p:nvPr/>
        </p:nvPicPr>
        <p:blipFill rotWithShape="1">
          <a:blip r:embed="rId7">
            <a:alphaModFix/>
          </a:blip>
          <a:srcRect l="9571" t="2959" r="6923" b="6636"/>
          <a:stretch/>
        </p:blipFill>
        <p:spPr>
          <a:xfrm>
            <a:off x="542470" y="2075811"/>
            <a:ext cx="5055820" cy="429371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CC0CB72-8023-121B-467D-FEE91E098D85}"/>
              </a:ext>
            </a:extLst>
          </p:cNvPr>
          <p:cNvSpPr txBox="1"/>
          <p:nvPr/>
        </p:nvSpPr>
        <p:spPr>
          <a:xfrm>
            <a:off x="0" y="1120279"/>
            <a:ext cx="5508602" cy="78726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477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53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0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07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384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61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38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156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30" lvl="1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cs typeface="Times New Roman" panose="02020603050405020304" pitchFamily="18" charset="0"/>
              </a:rPr>
              <a:t>Being centered on the central pad with MPC-PMT </a:t>
            </a:r>
          </a:p>
          <a:p>
            <a:pPr marL="914399" lvl="2" indent="-304815">
              <a:lnSpc>
                <a:spcPts val="2079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cs typeface="Times New Roman" panose="02020603050405020304" pitchFamily="18" charset="0"/>
              </a:rPr>
              <a:t>Record all pad signals in the meantime to observe signal spreading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D40512D-62BF-E31C-6091-5E4863CB3323}"/>
              </a:ext>
            </a:extLst>
          </p:cNvPr>
          <p:cNvSpPr txBox="1"/>
          <p:nvPr/>
        </p:nvSpPr>
        <p:spPr>
          <a:xfrm rot="20091616">
            <a:off x="1396087" y="3256146"/>
            <a:ext cx="94835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7E232E">
                    <a:alpha val="32000"/>
                  </a:srgbClr>
                </a:solidFill>
              </a:rPr>
              <a:t>ANALYSIS IN PROGRESS </a:t>
            </a:r>
            <a:endParaRPr lang="el-GR" sz="6000" dirty="0">
              <a:solidFill>
                <a:srgbClr val="7E232E">
                  <a:alpha val="32000"/>
                </a:srgb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396CBA-7A35-3A25-9E3D-F382456BB17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9</a:t>
            </a:fld>
            <a:endParaRPr lang="en"/>
          </a:p>
        </p:txBody>
      </p:sp>
      <p:sp>
        <p:nvSpPr>
          <p:cNvPr id="5" name="Footer Placeholder 26">
            <a:extLst>
              <a:ext uri="{FF2B5EF4-FFF2-40B4-BE49-F238E27FC236}">
                <a16:creationId xmlns:a16="http://schemas.microsoft.com/office/drawing/2014/main" id="{E8C9178E-498B-1926-3D3F-145AFE397BB0}"/>
              </a:ext>
            </a:extLst>
          </p:cNvPr>
          <p:cNvSpPr txBox="1">
            <a:spLocks/>
          </p:cNvSpPr>
          <p:nvPr/>
        </p:nvSpPr>
        <p:spPr>
          <a:xfrm>
            <a:off x="3599723" y="6500910"/>
            <a:ext cx="4992439" cy="36512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2500"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i="1"/>
              <a:t>RD51 Collaboration Meeting - 19-21 June 2023</a:t>
            </a:r>
            <a:endParaRPr lang="fr-FR" dirty="0"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C4BE47-49D6-F107-8F0C-3ADE4DE1EBAD}"/>
              </a:ext>
            </a:extLst>
          </p:cNvPr>
          <p:cNvSpPr txBox="1"/>
          <p:nvPr/>
        </p:nvSpPr>
        <p:spPr>
          <a:xfrm>
            <a:off x="10421382" y="1678935"/>
            <a:ext cx="19071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Mean active pads = 3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6F92676-1756-9380-A381-75224B2C4FF9}"/>
              </a:ext>
            </a:extLst>
          </p:cNvPr>
          <p:cNvSpPr txBox="1"/>
          <p:nvPr/>
        </p:nvSpPr>
        <p:spPr>
          <a:xfrm>
            <a:off x="10723513" y="4222670"/>
            <a:ext cx="2760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rgbClr val="FF0000"/>
                </a:solidFill>
              </a:rPr>
              <a:t>σ</a:t>
            </a:r>
            <a:r>
              <a:rPr lang="en-US" dirty="0">
                <a:solidFill>
                  <a:srgbClr val="FF0000"/>
                </a:solidFill>
              </a:rPr>
              <a:t>x = 1.5mm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E63426B-B24A-3B09-E46A-40B669DA317A}"/>
              </a:ext>
            </a:extLst>
          </p:cNvPr>
          <p:cNvSpPr txBox="1"/>
          <p:nvPr/>
        </p:nvSpPr>
        <p:spPr>
          <a:xfrm>
            <a:off x="7396600" y="4199363"/>
            <a:ext cx="2760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rgbClr val="FF0000"/>
                </a:solidFill>
              </a:rPr>
              <a:t>σ</a:t>
            </a:r>
            <a:r>
              <a:rPr lang="en-US" dirty="0">
                <a:solidFill>
                  <a:srgbClr val="FF0000"/>
                </a:solidFill>
              </a:rPr>
              <a:t>y = 1.55mm</a:t>
            </a:r>
            <a:endParaRPr lang="fr-FR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014-09-15 - IRFU - FET">
  <a:themeElements>
    <a:clrScheme name="CEA">
      <a:dk1>
        <a:srgbClr val="000000"/>
      </a:dk1>
      <a:lt1>
        <a:srgbClr val="FFFFFF"/>
      </a:lt1>
      <a:dk2>
        <a:srgbClr val="DC0528"/>
      </a:dk2>
      <a:lt2>
        <a:srgbClr val="96C31E"/>
      </a:lt2>
      <a:accent1>
        <a:srgbClr val="781469"/>
      </a:accent1>
      <a:accent2>
        <a:srgbClr val="F08728"/>
      </a:accent2>
      <a:accent3>
        <a:srgbClr val="FAB45F"/>
      </a:accent3>
      <a:accent4>
        <a:srgbClr val="0091C3"/>
      </a:accent4>
      <a:accent5>
        <a:srgbClr val="006937"/>
      </a:accent5>
      <a:accent6>
        <a:srgbClr val="87000A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_2014-09-15 - IRFU - FET">
  <a:themeElements>
    <a:clrScheme name="CEA">
      <a:dk1>
        <a:srgbClr val="000000"/>
      </a:dk1>
      <a:lt1>
        <a:srgbClr val="FFFFFF"/>
      </a:lt1>
      <a:dk2>
        <a:srgbClr val="DC0528"/>
      </a:dk2>
      <a:lt2>
        <a:srgbClr val="96C31E"/>
      </a:lt2>
      <a:accent1>
        <a:srgbClr val="781469"/>
      </a:accent1>
      <a:accent2>
        <a:srgbClr val="F08728"/>
      </a:accent2>
      <a:accent3>
        <a:srgbClr val="FAB45F"/>
      </a:accent3>
      <a:accent4>
        <a:srgbClr val="0091C3"/>
      </a:accent4>
      <a:accent5>
        <a:srgbClr val="006937"/>
      </a:accent5>
      <a:accent6>
        <a:srgbClr val="87000A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37658</TotalTime>
  <Words>1552</Words>
  <Application>Microsoft Office PowerPoint</Application>
  <PresentationFormat>Widescreen</PresentationFormat>
  <Paragraphs>242</Paragraphs>
  <Slides>23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23</vt:i4>
      </vt:variant>
    </vt:vector>
  </HeadingPairs>
  <TitlesOfParts>
    <vt:vector size="37" baseType="lpstr">
      <vt:lpstr>Arial</vt:lpstr>
      <vt:lpstr>Calibri</vt:lpstr>
      <vt:lpstr>Calibri Light</vt:lpstr>
      <vt:lpstr>NexusSans</vt:lpstr>
      <vt:lpstr>Open Sauce SemiBold</vt:lpstr>
      <vt:lpstr>Times</vt:lpstr>
      <vt:lpstr>Vijaya</vt:lpstr>
      <vt:lpstr>Wingdings</vt:lpstr>
      <vt:lpstr>2014-09-15 - IRFU - FET</vt:lpstr>
      <vt:lpstr>3_Custom Design</vt:lpstr>
      <vt:lpstr>2_Custom Design</vt:lpstr>
      <vt:lpstr>1_Custom Design</vt:lpstr>
      <vt:lpstr>Custom Design</vt:lpstr>
      <vt:lpstr>1_2014-09-15 - IRFU - FET</vt:lpstr>
      <vt:lpstr>PowerPoint Presentation</vt:lpstr>
      <vt:lpstr>PowerPoint Presentation</vt:lpstr>
      <vt:lpstr>The PICOSEC Micromegas Technologie</vt:lpstr>
      <vt:lpstr>April 2023 TestBeam Telescope</vt:lpstr>
      <vt:lpstr>7-pad resistive Detectors Under Test</vt:lpstr>
      <vt:lpstr>PowerPoint Presentation</vt:lpstr>
      <vt:lpstr>7-pad 10MΩ - CsI photocathode - 10ch Preamp card</vt:lpstr>
      <vt:lpstr>PowerPoint Presentation</vt:lpstr>
      <vt:lpstr>7-pad 10MΩ CsI photocathode, signal sharing</vt:lpstr>
      <vt:lpstr>PowerPoint Presentation</vt:lpstr>
      <vt:lpstr>PowerPoint Presentation</vt:lpstr>
      <vt:lpstr>PowerPoint Presentation</vt:lpstr>
      <vt:lpstr>7-pad10MΩ CsI photocathode - capacitive sharing</vt:lpstr>
      <vt:lpstr>7-pad 10MΩ CsI photocathode - capacitive sharing</vt:lpstr>
      <vt:lpstr>PowerPoint Presentation</vt:lpstr>
      <vt:lpstr>7-pad 200kΩ CsI photocathode - resistive sharing</vt:lpstr>
      <vt:lpstr>7-pad 200kΩ CsI photocathode - resistive sharing</vt:lpstr>
      <vt:lpstr>Picolarge </vt:lpstr>
      <vt:lpstr>Prototype Comparison</vt:lpstr>
      <vt:lpstr>Picolarge </vt:lpstr>
      <vt:lpstr>7-pad 10M CsI photocathode, aligned with central pad - tilted</vt:lpstr>
      <vt:lpstr>7-pad 10MΩ CsI photocathode - tilted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Thomas Papaevangelou</dc:creator>
  <cp:lastModifiedBy>Alexandra Kallitsopoulou</cp:lastModifiedBy>
  <cp:revision>766</cp:revision>
  <dcterms:modified xsi:type="dcterms:W3CDTF">2023-06-19T13:46:31Z</dcterms:modified>
</cp:coreProperties>
</file>