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70" r:id="rId5"/>
    <p:sldMasterId id="214748367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3B013EB-C3AC-49A0-8ED7-0B16B6F1DF6E}">
  <a:tblStyle styleId="{D3B013EB-C3AC-49A0-8ED7-0B16B6F1DF6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5332879cb1_0_10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25332879cb1_0_10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5332879cb1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5332879cb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5332879cb1_0_10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5332879cb1_0_10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g25332879cb1_0_10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4" name="Google Shape;214;g25332879cb1_0_10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25332879cb1_0_10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25332879cb1_0_10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5332879cb1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5332879cb1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5332879cb1_0_12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2" name="Google Shape;232;g25332879cb1_0_12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25332879cb1_0_1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Google Shape;252;g25332879cb1_0_1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25332879cb1_0_10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25332879cb1_0_10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3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g25332879cb1_0_110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5" name="Google Shape;265;g25332879cb1_0_110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25332879cb1_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25332879cb1_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25332879cb1_0_11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25332879cb1_0_11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5332879cb1_0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5332879cb1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25332879cb1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25332879cb1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5332879cb1_0_12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5332879cb1_0_1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25332879cb1_0_1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25332879cb1_0_1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25332879cb1_0_13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25332879cb1_0_13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25332879cb1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5" name="Google Shape;155;g25332879cb1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Alexandru Rusu, SRS Technology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Hans Muller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1"/>
                </a:solidFill>
              </a:rPr>
              <a:t>Sven Vahsen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5332879cb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25332879cb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6" name="Google Shape;56;p14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7" name="Google Shape;5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60" name="Google Shape;60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3" name="Google Shape;6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4" name="Google Shape;64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7" name="Google Shape;67;p17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8" name="Google Shape;68;p17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69" name="Google Shape;69;p1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72" name="Google Shape;72;p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75" name="Google Shape;75;p19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76" name="Google Shape;76;p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20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79" name="Google Shape;79;p2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1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1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83" name="Google Shape;83;p21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84" name="Google Shape;84;p2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85" name="Google Shape;85;p2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2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88" name="Google Shape;88;p2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3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1" name="Google Shape;91;p23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2" name="Google Shape;92;p2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lt2"/>
                </a:solidFill>
              </a:defRPr>
            </a:lvl1pPr>
            <a:lvl2pPr lvl="1" rtl="0" algn="r">
              <a:buNone/>
              <a:defRPr sz="1000">
                <a:solidFill>
                  <a:schemeClr val="lt2"/>
                </a:solidFill>
              </a:defRPr>
            </a:lvl2pPr>
            <a:lvl3pPr lvl="2" rtl="0" algn="r">
              <a:buNone/>
              <a:defRPr sz="1000">
                <a:solidFill>
                  <a:schemeClr val="lt2"/>
                </a:solidFill>
              </a:defRPr>
            </a:lvl3pPr>
            <a:lvl4pPr lvl="3" rtl="0" algn="r">
              <a:buNone/>
              <a:defRPr sz="1000">
                <a:solidFill>
                  <a:schemeClr val="lt2"/>
                </a:solidFill>
              </a:defRPr>
            </a:lvl4pPr>
            <a:lvl5pPr lvl="4" rtl="0" algn="r">
              <a:buNone/>
              <a:defRPr sz="1000">
                <a:solidFill>
                  <a:schemeClr val="lt2"/>
                </a:solidFill>
              </a:defRPr>
            </a:lvl5pPr>
            <a:lvl6pPr lvl="5" rtl="0" algn="r">
              <a:buNone/>
              <a:defRPr sz="1000">
                <a:solidFill>
                  <a:schemeClr val="lt2"/>
                </a:solidFill>
              </a:defRPr>
            </a:lvl6pPr>
            <a:lvl7pPr lvl="6" rtl="0" algn="r">
              <a:buNone/>
              <a:defRPr sz="1000">
                <a:solidFill>
                  <a:schemeClr val="lt2"/>
                </a:solidFill>
              </a:defRPr>
            </a:lvl7pPr>
            <a:lvl8pPr lvl="7" rtl="0" algn="r">
              <a:buNone/>
              <a:defRPr sz="1000">
                <a:solidFill>
                  <a:schemeClr val="lt2"/>
                </a:solidFill>
              </a:defRPr>
            </a:lvl8pPr>
            <a:lvl9pPr lvl="8" rtl="0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Compact, Low Rate Acquisition System for Muography</a:t>
            </a:r>
            <a:endParaRPr/>
          </a:p>
        </p:txBody>
      </p:sp>
      <p:sp>
        <p:nvSpPr>
          <p:cNvPr id="100" name="Google Shape;100;p2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Jean-Luc Gauvreau, Daniel Snowden-Ifft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Occidental College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Collaboration with RD51</a:t>
            </a:r>
            <a:endParaRPr/>
          </a:p>
        </p:txBody>
      </p:sp>
      <p:pic>
        <p:nvPicPr>
          <p:cNvPr id="101" name="Google Shape;101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400" y="3969075"/>
            <a:ext cx="954726" cy="9547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894150" y="3882337"/>
            <a:ext cx="2005699" cy="112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VTC box as an Acquisition System</a:t>
            </a:r>
            <a:endParaRPr/>
          </a:p>
        </p:txBody>
      </p:sp>
      <p:sp>
        <p:nvSpPr>
          <p:cNvPr id="173" name="Google Shape;173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10000"/>
          </a:bodyPr>
          <a:lstStyle/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The VTC was proposed by Hans Muller and Dorothea Pfeiffer as a possible compact acquisition system for a single VMM board using i2c communication.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The gui, the pyboard software and the VMM firmware were modified by Doro to enable data </a:t>
            </a:r>
            <a:r>
              <a:rPr lang="en" sz="1850">
                <a:solidFill>
                  <a:schemeClr val="dk1"/>
                </a:solidFill>
              </a:rPr>
              <a:t>acquisition.  The initial rate was 220 hits/sec.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Several iterations took place to debug and to improve the capabilities and performance of this new ACQ.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With the Spartan 6 version, the FIFO was increased to 8191 hits and each vmm3a chip can be configured independently for threshold, gain, masking, ...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The data rate was improved by increasing the i2c clock frequency and by eliminating the USB communication.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-310832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850">
                <a:solidFill>
                  <a:schemeClr val="dk1"/>
                </a:solidFill>
              </a:rPr>
              <a:t>Finally, w</a:t>
            </a:r>
            <a:r>
              <a:rPr lang="en" sz="1850">
                <a:solidFill>
                  <a:schemeClr val="dk1"/>
                </a:solidFill>
              </a:rPr>
              <a:t>e were successful at Oxy in duplicating the VTC box with Hans’ help.</a:t>
            </a:r>
            <a:endParaRPr sz="1850">
              <a:solidFill>
                <a:schemeClr val="dk1"/>
              </a:solidFill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5"/>
          <p:cNvSpPr/>
          <p:nvPr/>
        </p:nvSpPr>
        <p:spPr>
          <a:xfrm>
            <a:off x="4902375" y="1172550"/>
            <a:ext cx="3338100" cy="3463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p35"/>
          <p:cNvSpPr/>
          <p:nvPr/>
        </p:nvSpPr>
        <p:spPr>
          <a:xfrm>
            <a:off x="505500" y="1172550"/>
            <a:ext cx="3338100" cy="3463800"/>
          </a:xfrm>
          <a:prstGeom prst="roundRect">
            <a:avLst>
              <a:gd fmla="val 16667" name="adj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35"/>
          <p:cNvSpPr txBox="1"/>
          <p:nvPr>
            <p:ph idx="1" type="body"/>
          </p:nvPr>
        </p:nvSpPr>
        <p:spPr>
          <a:xfrm>
            <a:off x="372775" y="1106563"/>
            <a:ext cx="3567900" cy="45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        VTC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Max rate ~ 1.8khits/sec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sp>
        <p:nvSpPr>
          <p:cNvPr id="181" name="Google Shape;181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VTC vs SRS as Acquisition System</a:t>
            </a:r>
            <a:endParaRPr/>
          </a:p>
        </p:txBody>
      </p:sp>
      <p:sp>
        <p:nvSpPr>
          <p:cNvPr id="182" name="Google Shape;182;p35"/>
          <p:cNvSpPr txBox="1"/>
          <p:nvPr>
            <p:ph idx="1" type="body"/>
          </p:nvPr>
        </p:nvSpPr>
        <p:spPr>
          <a:xfrm>
            <a:off x="4446875" y="1093925"/>
            <a:ext cx="4018200" cy="457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45720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              SRS</a:t>
            </a:r>
            <a:endParaRPr b="1"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Max rate ~ 18Mhits/sec</a:t>
            </a:r>
            <a:endParaRPr>
              <a:solidFill>
                <a:srgbClr val="00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3" name="Google Shape;183;p35"/>
          <p:cNvGraphicFramePr/>
          <p:nvPr/>
        </p:nvGraphicFramePr>
        <p:xfrm>
          <a:off x="5084274" y="226832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{D3B013EB-C3AC-49A0-8ED7-0B16B6F1DF6E}</a:tableStyleId>
              </a:tblPr>
              <a:tblGrid>
                <a:gridCol w="8932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VMM3a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FIFO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FEC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PC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4" name="Google Shape;184;p35"/>
          <p:cNvSpPr/>
          <p:nvPr/>
        </p:nvSpPr>
        <p:spPr>
          <a:xfrm>
            <a:off x="5462849" y="2613354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35"/>
          <p:cNvSpPr/>
          <p:nvPr/>
        </p:nvSpPr>
        <p:spPr>
          <a:xfrm>
            <a:off x="5462849" y="2994354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35"/>
          <p:cNvSpPr/>
          <p:nvPr/>
        </p:nvSpPr>
        <p:spPr>
          <a:xfrm>
            <a:off x="5462849" y="3792249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87" name="Google Shape;187;p35"/>
          <p:cNvGraphicFramePr/>
          <p:nvPr/>
        </p:nvGraphicFramePr>
        <p:xfrm>
          <a:off x="952500" y="2267449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{D3B013EB-C3AC-49A0-8ED7-0B16B6F1DF6E}</a:tableStyleId>
              </a:tblPr>
              <a:tblGrid>
                <a:gridCol w="893225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Hit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VMM3a 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FIFO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PyBoard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PC</a:t>
                      </a:r>
                      <a:endParaRPr/>
                    </a:p>
                  </a:txBody>
                  <a:tcPr marT="91425" marB="91425" marR="91425" marL="91425">
                    <a:lnL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D9D9D9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88" name="Google Shape;188;p35"/>
          <p:cNvSpPr/>
          <p:nvPr/>
        </p:nvSpPr>
        <p:spPr>
          <a:xfrm>
            <a:off x="1331075" y="2612474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5"/>
          <p:cNvSpPr/>
          <p:nvPr/>
        </p:nvSpPr>
        <p:spPr>
          <a:xfrm>
            <a:off x="1331075" y="2993474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5"/>
          <p:cNvSpPr/>
          <p:nvPr/>
        </p:nvSpPr>
        <p:spPr>
          <a:xfrm>
            <a:off x="1331075" y="3791368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35"/>
          <p:cNvSpPr txBox="1"/>
          <p:nvPr/>
        </p:nvSpPr>
        <p:spPr>
          <a:xfrm>
            <a:off x="2476897" y="3224424"/>
            <a:ext cx="1402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</a:t>
            </a:r>
            <a:r>
              <a:rPr lang="en" sz="1800">
                <a:solidFill>
                  <a:schemeClr val="dk1"/>
                </a:solidFill>
              </a:rPr>
              <a:t>00kHz I2C</a:t>
            </a:r>
            <a:endParaRPr/>
          </a:p>
        </p:txBody>
      </p:sp>
      <p:sp>
        <p:nvSpPr>
          <p:cNvPr id="192" name="Google Shape;192;p35"/>
          <p:cNvSpPr/>
          <p:nvPr/>
        </p:nvSpPr>
        <p:spPr>
          <a:xfrm>
            <a:off x="1331075" y="3392421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3" name="Google Shape;193;p35"/>
          <p:cNvCxnSpPr>
            <a:stCxn id="191" idx="1"/>
          </p:cNvCxnSpPr>
          <p:nvPr/>
        </p:nvCxnSpPr>
        <p:spPr>
          <a:xfrm rot="10800000">
            <a:off x="1932397" y="3455274"/>
            <a:ext cx="544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4" name="Google Shape;194;p35"/>
          <p:cNvSpPr txBox="1"/>
          <p:nvPr/>
        </p:nvSpPr>
        <p:spPr>
          <a:xfrm>
            <a:off x="6303875" y="3225300"/>
            <a:ext cx="1775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444MHz LVDS</a:t>
            </a:r>
            <a:endParaRPr/>
          </a:p>
        </p:txBody>
      </p:sp>
      <p:sp>
        <p:nvSpPr>
          <p:cNvPr id="195" name="Google Shape;195;p35"/>
          <p:cNvSpPr/>
          <p:nvPr/>
        </p:nvSpPr>
        <p:spPr>
          <a:xfrm>
            <a:off x="5462849" y="3393301"/>
            <a:ext cx="80700" cy="125700"/>
          </a:xfrm>
          <a:prstGeom prst="down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96" name="Google Shape;196;p35"/>
          <p:cNvCxnSpPr/>
          <p:nvPr/>
        </p:nvCxnSpPr>
        <p:spPr>
          <a:xfrm rot="10800000">
            <a:off x="6064075" y="3456150"/>
            <a:ext cx="274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Ethernet</a:t>
            </a:r>
            <a:endParaRPr/>
          </a:p>
        </p:txBody>
      </p:sp>
      <p:sp>
        <p:nvSpPr>
          <p:cNvPr id="202" name="Google Shape;202;p36"/>
          <p:cNvSpPr txBox="1"/>
          <p:nvPr>
            <p:ph idx="1" type="body"/>
          </p:nvPr>
        </p:nvSpPr>
        <p:spPr>
          <a:xfrm>
            <a:off x="311700" y="1152475"/>
            <a:ext cx="5039400" cy="2828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An ethernet card Wiznet W5500 was just successfully tested with the VTC.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All data transfer will soon be performed by ethernet instead of USB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Ethernet client/server software is being developed by Doro.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Fiber optics and media converters will be used for distance &gt; 100 m.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3" name="Google Shape;20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41700" y="3981175"/>
            <a:ext cx="2033975" cy="1258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6"/>
          <p:cNvPicPr preferRelativeResize="0"/>
          <p:nvPr/>
        </p:nvPicPr>
        <p:blipFill rotWithShape="1">
          <a:blip r:embed="rId4">
            <a:alphaModFix/>
          </a:blip>
          <a:srcRect b="0" l="0" r="0" t="6576"/>
          <a:stretch/>
        </p:blipFill>
        <p:spPr>
          <a:xfrm>
            <a:off x="5493025" y="571325"/>
            <a:ext cx="2865799" cy="3569751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6"/>
          <p:cNvSpPr txBox="1"/>
          <p:nvPr/>
        </p:nvSpPr>
        <p:spPr>
          <a:xfrm>
            <a:off x="4139775" y="4259425"/>
            <a:ext cx="128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Ethernet card</a:t>
            </a:r>
            <a:endParaRPr/>
          </a:p>
        </p:txBody>
      </p:sp>
      <p:cxnSp>
        <p:nvCxnSpPr>
          <p:cNvPr id="206" name="Google Shape;206;p36"/>
          <p:cNvCxnSpPr>
            <a:stCxn id="205" idx="1"/>
          </p:cNvCxnSpPr>
          <p:nvPr/>
        </p:nvCxnSpPr>
        <p:spPr>
          <a:xfrm flipH="1">
            <a:off x="3439875" y="4459525"/>
            <a:ext cx="699900" cy="69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7" name="Google Shape;207;p36"/>
          <p:cNvCxnSpPr/>
          <p:nvPr/>
        </p:nvCxnSpPr>
        <p:spPr>
          <a:xfrm flipH="1" rot="10800000">
            <a:off x="5019175" y="3074625"/>
            <a:ext cx="1092300" cy="1220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08" name="Google Shape;208;p36"/>
          <p:cNvSpPr txBox="1"/>
          <p:nvPr/>
        </p:nvSpPr>
        <p:spPr>
          <a:xfrm>
            <a:off x="5732500" y="4367400"/>
            <a:ext cx="128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VTC</a:t>
            </a:r>
            <a:r>
              <a:rPr lang="en"/>
              <a:t> board</a:t>
            </a:r>
            <a:endParaRPr/>
          </a:p>
        </p:txBody>
      </p:sp>
      <p:cxnSp>
        <p:nvCxnSpPr>
          <p:cNvPr id="209" name="Google Shape;209;p36"/>
          <p:cNvCxnSpPr/>
          <p:nvPr/>
        </p:nvCxnSpPr>
        <p:spPr>
          <a:xfrm rot="10800000">
            <a:off x="5934575" y="3797700"/>
            <a:ext cx="170400" cy="645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0" name="Google Shape;210;p36"/>
          <p:cNvSpPr txBox="1"/>
          <p:nvPr/>
        </p:nvSpPr>
        <p:spPr>
          <a:xfrm>
            <a:off x="7105300" y="4335925"/>
            <a:ext cx="1283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VMM board</a:t>
            </a:r>
            <a:endParaRPr/>
          </a:p>
        </p:txBody>
      </p:sp>
      <p:cxnSp>
        <p:nvCxnSpPr>
          <p:cNvPr id="211" name="Google Shape;211;p36"/>
          <p:cNvCxnSpPr/>
          <p:nvPr/>
        </p:nvCxnSpPr>
        <p:spPr>
          <a:xfrm rot="10800000">
            <a:off x="7073925" y="1459825"/>
            <a:ext cx="530700" cy="2949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Rates</a:t>
            </a:r>
            <a:endParaRPr/>
          </a:p>
        </p:txBody>
      </p:sp>
      <p:sp>
        <p:nvSpPr>
          <p:cNvPr id="217" name="Google Shape;217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Max data rate achieved: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	220 hits/sec with 100kHz i2c clock and usb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	1800 hits/sec with 1MHz i2c clock and ethernet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Typical hit rate: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	Fe-55 calibration: 300 hits/sec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  	Surface cosmic muons ~ 1 muon/sec ,  ~ 100 hits/sec (including noise)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 	500 m underground: expected 1 muon/hour,  ~ 100 hits/sec ?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Power usage</a:t>
            </a:r>
            <a:endParaRPr/>
          </a:p>
        </p:txBody>
      </p:sp>
      <p:sp>
        <p:nvSpPr>
          <p:cNvPr id="223" name="Google Shape;223;p3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VTC + VMM power usage: 5V x 1.5A =  7.5 Watts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VMM alone power usage: 3.75 Watts/128 channels ~ 30 mW/channel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Heat evacuation with a fan or with conduction is necessary.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Gas and Sensors</a:t>
            </a:r>
            <a:endParaRPr/>
          </a:p>
        </p:txBody>
      </p:sp>
      <p:sp>
        <p:nvSpPr>
          <p:cNvPr id="229" name="Google Shape;229;p3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detector operates with Ar/CO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 in a ratio of 70/30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The gas output of the detector is instrumented to detect:</a:t>
            </a:r>
            <a:endParaRPr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H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O (GY-SHT31-D)</a:t>
            </a:r>
            <a:endParaRPr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O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 (SEN0322)</a:t>
            </a:r>
            <a:endParaRPr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CO</a:t>
            </a:r>
            <a:r>
              <a:rPr baseline="-25000" lang="en">
                <a:solidFill>
                  <a:schemeClr val="dk1"/>
                </a:solidFill>
              </a:rPr>
              <a:t>2</a:t>
            </a:r>
            <a:r>
              <a:rPr lang="en">
                <a:solidFill>
                  <a:schemeClr val="dk1"/>
                </a:solidFill>
              </a:rPr>
              <a:t> (ExplorIR®-W 60% CO2 Sensor)</a:t>
            </a:r>
            <a:endParaRPr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Temperature (GY-SHT31-D)</a:t>
            </a:r>
            <a:endParaRPr>
              <a:solidFill>
                <a:schemeClr val="dk1"/>
              </a:solidFill>
            </a:endParaRPr>
          </a:p>
          <a:p>
            <a:pPr indent="-3175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Pressure </a:t>
            </a:r>
            <a:r>
              <a:rPr lang="en">
                <a:solidFill>
                  <a:schemeClr val="dk1"/>
                </a:solidFill>
              </a:rPr>
              <a:t>(SparkFun Qwiic MicroPressure Sensor)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86625" y="1170125"/>
            <a:ext cx="5112873" cy="3834663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p40"/>
          <p:cNvSpPr txBox="1"/>
          <p:nvPr/>
        </p:nvSpPr>
        <p:spPr>
          <a:xfrm>
            <a:off x="7513825" y="4377825"/>
            <a:ext cx="145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VMM board</a:t>
            </a:r>
            <a:endParaRPr/>
          </a:p>
        </p:txBody>
      </p:sp>
      <p:cxnSp>
        <p:nvCxnSpPr>
          <p:cNvPr id="236" name="Google Shape;236;p40"/>
          <p:cNvCxnSpPr>
            <a:stCxn id="235" idx="1"/>
          </p:cNvCxnSpPr>
          <p:nvPr/>
        </p:nvCxnSpPr>
        <p:spPr>
          <a:xfrm flipH="1">
            <a:off x="5530525" y="4577925"/>
            <a:ext cx="1983300" cy="126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Google Shape;237;p40"/>
          <p:cNvSpPr txBox="1"/>
          <p:nvPr/>
        </p:nvSpPr>
        <p:spPr>
          <a:xfrm>
            <a:off x="146575" y="3913975"/>
            <a:ext cx="1337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Flex ribbon/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concentrator</a:t>
            </a:r>
            <a:endParaRPr/>
          </a:p>
        </p:txBody>
      </p:sp>
      <p:cxnSp>
        <p:nvCxnSpPr>
          <p:cNvPr id="238" name="Google Shape;238;p40"/>
          <p:cNvCxnSpPr/>
          <p:nvPr/>
        </p:nvCxnSpPr>
        <p:spPr>
          <a:xfrm flipH="1" rot="10800000">
            <a:off x="1269525" y="4187625"/>
            <a:ext cx="1918800" cy="408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9" name="Google Shape;239;p40"/>
          <p:cNvSpPr txBox="1"/>
          <p:nvPr/>
        </p:nvSpPr>
        <p:spPr>
          <a:xfrm>
            <a:off x="370750" y="1908775"/>
            <a:ext cx="2288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Fe-55 source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+ shutter</a:t>
            </a:r>
            <a:endParaRPr/>
          </a:p>
        </p:txBody>
      </p:sp>
      <p:cxnSp>
        <p:nvCxnSpPr>
          <p:cNvPr id="240" name="Google Shape;240;p40"/>
          <p:cNvCxnSpPr/>
          <p:nvPr/>
        </p:nvCxnSpPr>
        <p:spPr>
          <a:xfrm>
            <a:off x="1304150" y="2267300"/>
            <a:ext cx="2107200" cy="909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1" name="Google Shape;241;p40"/>
          <p:cNvSpPr txBox="1"/>
          <p:nvPr/>
        </p:nvSpPr>
        <p:spPr>
          <a:xfrm>
            <a:off x="370750" y="2671775"/>
            <a:ext cx="502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HV</a:t>
            </a:r>
            <a:endParaRPr/>
          </a:p>
        </p:txBody>
      </p:sp>
      <p:cxnSp>
        <p:nvCxnSpPr>
          <p:cNvPr id="242" name="Google Shape;242;p40"/>
          <p:cNvCxnSpPr>
            <a:stCxn id="241" idx="3"/>
          </p:cNvCxnSpPr>
          <p:nvPr/>
        </p:nvCxnSpPr>
        <p:spPr>
          <a:xfrm>
            <a:off x="873550" y="2871875"/>
            <a:ext cx="1238100" cy="373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3" name="Google Shape;243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VMM, VTC box and Standard Detector</a:t>
            </a:r>
            <a:endParaRPr/>
          </a:p>
        </p:txBody>
      </p:sp>
      <p:sp>
        <p:nvSpPr>
          <p:cNvPr id="244" name="Google Shape;244;p40"/>
          <p:cNvSpPr txBox="1"/>
          <p:nvPr/>
        </p:nvSpPr>
        <p:spPr>
          <a:xfrm>
            <a:off x="7513825" y="3570075"/>
            <a:ext cx="145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VTC box</a:t>
            </a:r>
            <a:endParaRPr/>
          </a:p>
        </p:txBody>
      </p:sp>
      <p:cxnSp>
        <p:nvCxnSpPr>
          <p:cNvPr id="245" name="Google Shape;245;p40"/>
          <p:cNvCxnSpPr>
            <a:stCxn id="244" idx="1"/>
          </p:cNvCxnSpPr>
          <p:nvPr/>
        </p:nvCxnSpPr>
        <p:spPr>
          <a:xfrm flipH="1">
            <a:off x="6670225" y="3770175"/>
            <a:ext cx="843600" cy="58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6" name="Google Shape;246;p40"/>
          <p:cNvSpPr txBox="1"/>
          <p:nvPr/>
        </p:nvSpPr>
        <p:spPr>
          <a:xfrm>
            <a:off x="7378500" y="1667550"/>
            <a:ext cx="14538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Relay for Fe-55 Shutter</a:t>
            </a:r>
            <a:endParaRPr/>
          </a:p>
        </p:txBody>
      </p:sp>
      <p:cxnSp>
        <p:nvCxnSpPr>
          <p:cNvPr id="247" name="Google Shape;247;p40"/>
          <p:cNvCxnSpPr/>
          <p:nvPr/>
        </p:nvCxnSpPr>
        <p:spPr>
          <a:xfrm flipH="1">
            <a:off x="5799900" y="1908775"/>
            <a:ext cx="1578600" cy="4302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48" name="Google Shape;248;p40"/>
          <p:cNvSpPr txBox="1"/>
          <p:nvPr/>
        </p:nvSpPr>
        <p:spPr>
          <a:xfrm>
            <a:off x="72725" y="3224375"/>
            <a:ext cx="1337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 mm drift GEM detector</a:t>
            </a:r>
            <a:endParaRPr/>
          </a:p>
        </p:txBody>
      </p:sp>
      <p:cxnSp>
        <p:nvCxnSpPr>
          <p:cNvPr id="249" name="Google Shape;249;p40"/>
          <p:cNvCxnSpPr>
            <a:stCxn id="248" idx="3"/>
          </p:cNvCxnSpPr>
          <p:nvPr/>
        </p:nvCxnSpPr>
        <p:spPr>
          <a:xfrm>
            <a:off x="1409825" y="3532175"/>
            <a:ext cx="1096500" cy="2061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Reconstructed muon track</a:t>
            </a:r>
            <a:endParaRPr/>
          </a:p>
        </p:txBody>
      </p:sp>
      <p:pic>
        <p:nvPicPr>
          <p:cNvPr id="255" name="Google Shape;255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29700" y="928200"/>
            <a:ext cx="3845901" cy="3975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6" name="Google Shape;256;p41"/>
          <p:cNvSpPr txBox="1"/>
          <p:nvPr/>
        </p:nvSpPr>
        <p:spPr>
          <a:xfrm>
            <a:off x="3071925" y="4778575"/>
            <a:ext cx="258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Analysis by Dan Snowden-Ifft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Next Steps</a:t>
            </a:r>
            <a:endParaRPr/>
          </a:p>
        </p:txBody>
      </p:sp>
      <p:sp>
        <p:nvSpPr>
          <p:cNvPr id="262" name="Google Shape;262;p4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Spartan 7 VMM were just received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VMM upgrade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New firmware has 32 kHit buffer, so better suited to cope with short bursts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compact CERN detector is about to be shipped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Integrate VMM, VTC, detector together in a tight space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Minimize noise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libri"/>
              <a:buChar char="○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Evacuate heat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4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Developments</a:t>
            </a:r>
            <a:endParaRPr/>
          </a:p>
        </p:txBody>
      </p:sp>
      <p:sp>
        <p:nvSpPr>
          <p:cNvPr id="268" name="Google Shape;268;p4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μ-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roc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Alex (concept, hardware, production)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Hans (concept, hardware)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Doro (firmware and software)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Compact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Should handle the same hit rate as a SRS system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Pyboard  → SoC + FPGA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Fast data transfer using LVDS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power for 2 VMM hybrids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Provides ACQ for 2 VMM hybrids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Char char="●"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Optical fiber based time 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synchronization</a:t>
            </a: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between multiple VMM boards.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</a:t>
            </a:r>
            <a:endParaRPr/>
          </a:p>
        </p:txBody>
      </p:sp>
      <p:sp>
        <p:nvSpPr>
          <p:cNvPr id="108" name="Google Shape;108;p26"/>
          <p:cNvSpPr txBox="1"/>
          <p:nvPr>
            <p:ph idx="1" type="body"/>
          </p:nvPr>
        </p:nvSpPr>
        <p:spPr>
          <a:xfrm>
            <a:off x="311700" y="1152475"/>
            <a:ext cx="8520600" cy="251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Occidental College: Daniel Snowden-Ifft, Jean-Luc Gauvreau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CERN: Hans Muller, Dorothea Pfeiffer, Alexandru Rusu, Rui De Oliveira and Eraldo Oliveri.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</a:t>
            </a:r>
            <a:endParaRPr/>
          </a:p>
        </p:txBody>
      </p:sp>
      <p:sp>
        <p:nvSpPr>
          <p:cNvPr id="274" name="Google Shape;274;p4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F1111"/>
                </a:solidFill>
              </a:rPr>
              <a:t>We would like to acknowledge all the help given by:</a:t>
            </a:r>
            <a:endParaRPr>
              <a:solidFill>
                <a:srgbClr val="0F111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F1111"/>
                </a:solidFill>
              </a:rPr>
              <a:t>The RD51 Collaboration and in particular </a:t>
            </a:r>
            <a:endParaRPr>
              <a:solidFill>
                <a:srgbClr val="0F111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0F1111"/>
                </a:solidFill>
              </a:rPr>
              <a:t>Hans Muller, Doro Pfeiffer, Rui De Oliveira, Eraldo Oliveri, Alexandru Rusu and Sven Vahsen.</a:t>
            </a:r>
            <a:endParaRPr>
              <a:solidFill>
                <a:srgbClr val="0F111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114" name="Google Shape;114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The goal is to develop a compact, low power muon detector and acquisition system for borehole applications, where the muon flux is very low.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This talk will focus on the electronics developments over the last 2 years.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Initial Setup</a:t>
            </a:r>
            <a:endParaRPr/>
          </a:p>
        </p:txBody>
      </p:sp>
      <p:sp>
        <p:nvSpPr>
          <p:cNvPr id="120" name="Google Shape;120;p28"/>
          <p:cNvSpPr txBox="1"/>
          <p:nvPr>
            <p:ph idx="1" type="body"/>
          </p:nvPr>
        </p:nvSpPr>
        <p:spPr>
          <a:xfrm>
            <a:off x="311700" y="1152475"/>
            <a:ext cx="8520600" cy="308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It was suggested by Dinesh Loomba (University of New Mexico) that we contact Rui to order a standard triple GEM muon detector.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1"/>
                </a:solidFill>
              </a:rPr>
              <a:t>We already had experience with TPCs using discrete preamps and shapers.</a:t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9"/>
          <p:cNvSpPr txBox="1"/>
          <p:nvPr>
            <p:ph idx="1" type="body"/>
          </p:nvPr>
        </p:nvSpPr>
        <p:spPr>
          <a:xfrm>
            <a:off x="4942400" y="1152475"/>
            <a:ext cx="4117200" cy="120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16 channels Cremat electronics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Shaping time: 50 ns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Grouped signals</a:t>
            </a:r>
            <a:endParaRPr/>
          </a:p>
        </p:txBody>
      </p:sp>
      <p:pic>
        <p:nvPicPr>
          <p:cNvPr id="126" name="Google Shape;126;p29"/>
          <p:cNvPicPr preferRelativeResize="0"/>
          <p:nvPr/>
        </p:nvPicPr>
        <p:blipFill rotWithShape="1">
          <a:blip r:embed="rId3">
            <a:alphaModFix/>
          </a:blip>
          <a:srcRect b="0" l="14632" r="0" t="0"/>
          <a:stretch/>
        </p:blipFill>
        <p:spPr>
          <a:xfrm>
            <a:off x="224275" y="1152475"/>
            <a:ext cx="4771851" cy="351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V0 muon detector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30"/>
          <p:cNvSpPr txBox="1"/>
          <p:nvPr>
            <p:ph type="title"/>
          </p:nvPr>
        </p:nvSpPr>
        <p:spPr>
          <a:xfrm>
            <a:off x="311700" y="302800"/>
            <a:ext cx="8520600" cy="7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5000"/>
              <a:buFont typeface="Arial"/>
              <a:buNone/>
            </a:pPr>
            <a:r>
              <a:rPr lang="en" sz="2000"/>
              <a:t>The standard muon detector V0 electronics with discrete preamplifiers/shapers and comparator logic.</a:t>
            </a:r>
            <a:endParaRPr sz="20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: </a:t>
            </a:r>
            <a:endParaRPr/>
          </a:p>
        </p:txBody>
      </p:sp>
      <p:pic>
        <p:nvPicPr>
          <p:cNvPr id="133" name="Google Shape;13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29975" y="1284288"/>
            <a:ext cx="2371725" cy="3152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Google Shape;134;p30"/>
          <p:cNvPicPr preferRelativeResize="0"/>
          <p:nvPr/>
        </p:nvPicPr>
        <p:blipFill rotWithShape="1">
          <a:blip r:embed="rId4">
            <a:alphaModFix/>
          </a:blip>
          <a:srcRect b="0" l="0" r="0" t="20760"/>
          <a:stretch/>
        </p:blipFill>
        <p:spPr>
          <a:xfrm>
            <a:off x="433000" y="2414150"/>
            <a:ext cx="2533650" cy="2671825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30"/>
          <p:cNvSpPr txBox="1"/>
          <p:nvPr/>
        </p:nvSpPr>
        <p:spPr>
          <a:xfrm>
            <a:off x="3062925" y="2106350"/>
            <a:ext cx="1655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Grouping boards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8ch + 8ch</a:t>
            </a:r>
            <a:endParaRPr/>
          </a:p>
        </p:txBody>
      </p:sp>
      <p:cxnSp>
        <p:nvCxnSpPr>
          <p:cNvPr id="136" name="Google Shape;136;p30"/>
          <p:cNvCxnSpPr>
            <a:stCxn id="135" idx="1"/>
          </p:cNvCxnSpPr>
          <p:nvPr/>
        </p:nvCxnSpPr>
        <p:spPr>
          <a:xfrm flipH="1">
            <a:off x="1893825" y="2414150"/>
            <a:ext cx="1169100" cy="30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7" name="Google Shape;137;p30"/>
          <p:cNvCxnSpPr/>
          <p:nvPr/>
        </p:nvCxnSpPr>
        <p:spPr>
          <a:xfrm flipH="1">
            <a:off x="2459650" y="2566375"/>
            <a:ext cx="610800" cy="716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8" name="Google Shape;138;p30"/>
          <p:cNvSpPr txBox="1"/>
          <p:nvPr/>
        </p:nvSpPr>
        <p:spPr>
          <a:xfrm>
            <a:off x="7564025" y="2336050"/>
            <a:ext cx="16551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8ch + 8ch comparators</a:t>
            </a:r>
            <a:r>
              <a:rPr lang="en"/>
              <a:t> </a:t>
            </a:r>
            <a:r>
              <a:rPr lang="en"/>
              <a:t>sampled every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 ns.</a:t>
            </a:r>
            <a:endParaRPr/>
          </a:p>
        </p:txBody>
      </p:sp>
      <p:sp>
        <p:nvSpPr>
          <p:cNvPr id="139" name="Google Shape;139;p30"/>
          <p:cNvSpPr txBox="1"/>
          <p:nvPr/>
        </p:nvSpPr>
        <p:spPr>
          <a:xfrm>
            <a:off x="1124675" y="1190475"/>
            <a:ext cx="11691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preamps and shapers</a:t>
            </a:r>
            <a:endParaRPr/>
          </a:p>
        </p:txBody>
      </p:sp>
      <p:sp>
        <p:nvSpPr>
          <p:cNvPr id="140" name="Google Shape;140;p30"/>
          <p:cNvSpPr/>
          <p:nvPr/>
        </p:nvSpPr>
        <p:spPr>
          <a:xfrm>
            <a:off x="1573350" y="1869425"/>
            <a:ext cx="251400" cy="4158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p30"/>
          <p:cNvSpPr txBox="1"/>
          <p:nvPr/>
        </p:nvSpPr>
        <p:spPr>
          <a:xfrm>
            <a:off x="3517463" y="3478163"/>
            <a:ext cx="1169100" cy="6156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preamps and shapers</a:t>
            </a:r>
            <a:endParaRPr/>
          </a:p>
        </p:txBody>
      </p:sp>
      <p:sp>
        <p:nvSpPr>
          <p:cNvPr id="142" name="Google Shape;142;p30"/>
          <p:cNvSpPr/>
          <p:nvPr/>
        </p:nvSpPr>
        <p:spPr>
          <a:xfrm rot="5400000">
            <a:off x="3089513" y="3542175"/>
            <a:ext cx="251400" cy="415800"/>
          </a:xfrm>
          <a:prstGeom prst="up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30"/>
          <p:cNvSpPr/>
          <p:nvPr/>
        </p:nvSpPr>
        <p:spPr>
          <a:xfrm rot="5400000">
            <a:off x="4078775" y="-463575"/>
            <a:ext cx="448500" cy="3909000"/>
          </a:xfrm>
          <a:prstGeom prst="bentArrow">
            <a:avLst>
              <a:gd fmla="val 25000" name="adj1"/>
              <a:gd fmla="val 25134" name="adj2"/>
              <a:gd fmla="val 25000" name="adj3"/>
              <a:gd fmla="val 43750" name="adj4"/>
            </a:avLst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p30"/>
          <p:cNvSpPr/>
          <p:nvPr/>
        </p:nvSpPr>
        <p:spPr>
          <a:xfrm flipH="1" rot="10800000">
            <a:off x="4005175" y="4185200"/>
            <a:ext cx="2431800" cy="448500"/>
          </a:xfrm>
          <a:prstGeom prst="uturnArrow">
            <a:avLst>
              <a:gd fmla="val 25000" name="adj1"/>
              <a:gd fmla="val 25000" name="adj2"/>
              <a:gd fmla="val 25000" name="adj3"/>
              <a:gd fmla="val 43750" name="adj4"/>
              <a:gd fmla="val 100000" name="adj5"/>
            </a:avLst>
          </a:prstGeom>
          <a:solidFill>
            <a:schemeClr val="lt2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1"/>
          <p:cNvSpPr txBox="1"/>
          <p:nvPr>
            <p:ph type="title"/>
          </p:nvPr>
        </p:nvSpPr>
        <p:spPr>
          <a:xfrm>
            <a:off x="311700" y="173350"/>
            <a:ext cx="2892600" cy="10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Proof of principle muon detection</a:t>
            </a:r>
            <a:endParaRPr/>
          </a:p>
        </p:txBody>
      </p:sp>
      <p:sp>
        <p:nvSpPr>
          <p:cNvPr id="150" name="Google Shape;150;p31"/>
          <p:cNvSpPr txBox="1"/>
          <p:nvPr>
            <p:ph idx="1" type="body"/>
          </p:nvPr>
        </p:nvSpPr>
        <p:spPr>
          <a:xfrm>
            <a:off x="311700" y="1152475"/>
            <a:ext cx="3049200" cy="374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V0 ACQ consisted of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16 comparators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Teensy CPU + 16 I/O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Sampling at 50Mhz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Grouped signals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 see muons!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Measured the muon angles!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V0 works but:</a:t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Noisy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Bulky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Power hungry</a:t>
            </a:r>
            <a:endParaRPr/>
          </a:p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Grouping was an issue</a:t>
            </a:r>
            <a:endParaRPr/>
          </a:p>
        </p:txBody>
      </p:sp>
      <p:pic>
        <p:nvPicPr>
          <p:cNvPr id="151" name="Google Shape;151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4625" y="450513"/>
            <a:ext cx="5293039" cy="4090076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31"/>
          <p:cNvSpPr txBox="1"/>
          <p:nvPr/>
        </p:nvSpPr>
        <p:spPr>
          <a:xfrm>
            <a:off x="4662575" y="4482675"/>
            <a:ext cx="5396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Analysis by Dan Snowden-Ifft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VMM Hybrid Board</a:t>
            </a:r>
            <a:endParaRPr/>
          </a:p>
        </p:txBody>
      </p:sp>
      <p:sp>
        <p:nvSpPr>
          <p:cNvPr id="158" name="Google Shape;158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59" name="Google Shape;159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" y="917900"/>
            <a:ext cx="5205574" cy="2490351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32"/>
          <p:cNvSpPr txBox="1"/>
          <p:nvPr/>
        </p:nvSpPr>
        <p:spPr>
          <a:xfrm>
            <a:off x="432375" y="3640175"/>
            <a:ext cx="8280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Gianluigi De Geronimo (BNL) designed the VMM3a chip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Hans and Alex strongly encouraged us to borrow a VMM board as opposed to develop our own.</a:t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Sven Vahsen from U. of Hawaii graciously agreed to lend us such a VMM hybrid board.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VTC Box</a:t>
            </a:r>
            <a:endParaRPr/>
          </a:p>
        </p:txBody>
      </p:sp>
      <p:sp>
        <p:nvSpPr>
          <p:cNvPr id="166" name="Google Shape;166;p33"/>
          <p:cNvSpPr txBox="1"/>
          <p:nvPr/>
        </p:nvSpPr>
        <p:spPr>
          <a:xfrm>
            <a:off x="4615350" y="373900"/>
            <a:ext cx="4528800" cy="384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crate based SRS acquisition system is too bulky for our application.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VTC box was d</a:t>
            </a:r>
            <a:r>
              <a:rPr lang="en"/>
              <a:t>esigned by Hans Muller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diagnose and calibrate the VMM </a:t>
            </a:r>
            <a:r>
              <a:rPr lang="en"/>
              <a:t>hybrid board.</a:t>
            </a:r>
            <a:endParaRPr/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It uses a Pyboard microprocessor to  communicate with the VMM hybrid and with the gui.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The VTC box also provides </a:t>
            </a:r>
            <a:r>
              <a:rPr lang="en"/>
              <a:t>power</a:t>
            </a:r>
            <a:r>
              <a:rPr lang="en"/>
              <a:t> to the VMM board.</a:t>
            </a:r>
            <a:endParaRPr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Google Shape;167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96425" y="1666100"/>
            <a:ext cx="4711774" cy="2094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