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61" r:id="rId2"/>
    <p:sldId id="589" r:id="rId3"/>
    <p:sldId id="591" r:id="rId4"/>
    <p:sldId id="590" r:id="rId5"/>
  </p:sldIdLst>
  <p:sldSz cx="12192000" cy="6858000"/>
  <p:notesSz cx="6858000" cy="9144000"/>
  <p:defaultTextStyle>
    <a:defPPr>
      <a:defRPr lang="en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266"/>
    <p:restoredTop sz="96405"/>
  </p:normalViewPr>
  <p:slideViewPr>
    <p:cSldViewPr snapToGrid="0">
      <p:cViewPr varScale="1">
        <p:scale>
          <a:sx n="156" d="100"/>
          <a:sy n="156" d="100"/>
        </p:scale>
        <p:origin x="84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4925F8-31E3-E344-93DF-E08BB26AEB6E}" type="datetimeFigureOut">
              <a:rPr lang="en-GR" smtClean="0"/>
              <a:t>21/6/23</a:t>
            </a:fld>
            <a:endParaRPr lang="en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07ED2F-D32C-BF43-950D-82340EE67B74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10502389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52E2A8-31CA-42F9-7116-A0F215B053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3ABCE61-0161-507B-BAA9-528F64BC92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07E462-40E2-71BC-9E94-18A94D0718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21/6/23</a:t>
            </a:r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D9E138-8948-B67E-3A2B-9C31E5DAB0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CDD5DB-CC65-735C-D677-D1400D914F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C5306-9410-B742-B177-9AB1781B330B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36635085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1EC4AA-83EF-A3D8-8542-03F74B66E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97CCEF3-8002-044A-B592-EF24446331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D59EFE-EBF4-AEB1-6D64-D992844A1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21/6/23</a:t>
            </a:r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8323BC-4E17-E99F-CB11-CD53501B84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86AA35-EB8F-3274-0643-9499D1405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C5306-9410-B742-B177-9AB1781B330B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10492097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EEBFC3A-385B-C721-DE7C-3865C34928C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ECD759-F006-5464-84C2-3B45730FB3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AE73BE-AE47-43B3-8158-84D0C69188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21/6/23</a:t>
            </a:r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23C9C6-E8B7-478F-B54B-B255BFBB50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2F8918-2011-734D-DC30-4A0D5BDA81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C5306-9410-B742-B177-9AB1781B330B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1941600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53CD5D-25E0-2FDD-95A3-7F55EE67A2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8F545A-D9B2-5901-7309-6F764C292B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B6F74D-D44D-AC28-96D1-E8D5CDB4F5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21/6/23</a:t>
            </a:r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92835A-4AA9-1CDB-0092-E3C69CE802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5EA3B4-F55B-6792-08C7-D78809F20E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C5306-9410-B742-B177-9AB1781B330B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17968188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36AB49-7DB2-44E7-6884-B6DF27C350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362FFF-3465-EB9A-46BF-A7D9422C04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8D9E65-D7A9-A8A8-5AD5-CD9345C4AD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21/6/23</a:t>
            </a:r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D04500-C456-DFF4-90DE-744D3064B9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90E600-4270-46B5-F5C4-D1497969E8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C5306-9410-B742-B177-9AB1781B330B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8428105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D5DD96-D2B6-24DF-5A8D-D6FFBB572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2A27BA-4DBE-902A-0730-A26B6A2D854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8C74A26-9B3B-F40D-38DE-19D8B99BE0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5D9061-9944-0752-64BD-AD70936A19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21/6/23</a:t>
            </a:r>
            <a:endParaRPr lang="en-G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F6EAE2-9E6D-A7E7-CA73-22AF33761A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59BD69-26A8-34C1-2E9E-C3726C51C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C5306-9410-B742-B177-9AB1781B330B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22823494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082F7F-CC39-94E8-7C52-4BCE7393C3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87FD4B-1D62-06D5-8E90-78F2CE9386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5743E7B-D3E0-946E-B40B-23DDD22A83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7A26088-D254-9170-C03E-00C989C91F6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DD06032-486E-8796-9105-12E343926AD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8A6BDCF-384E-71D3-1B84-DB7D0491AE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21/6/23</a:t>
            </a:r>
            <a:endParaRPr lang="en-G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45F7949-7EAA-FD38-AD33-DE983F5DEF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A8DEC75-54D7-44EA-F9F7-BC33AB392D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C5306-9410-B742-B177-9AB1781B330B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1239382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F0FBA9-9445-EFB6-6050-C4C27BBA17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20BF09C-9AED-8EDE-B224-1B2FEFE742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21/6/23</a:t>
            </a:r>
            <a:endParaRPr lang="en-G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FE3824-2D33-4A97-774D-0CB98F731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14C518-1C93-D87E-1D5B-8C8DB515D7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C5306-9410-B742-B177-9AB1781B330B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20488058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0B1B0DD-8A4E-0075-B6C7-D60E26E9BD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21/6/23</a:t>
            </a:r>
            <a:endParaRPr lang="en-G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CF3CACC-2C06-CD77-1953-13E654D2D2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28DCCF-AFC2-12FE-9157-DA90931689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C5306-9410-B742-B177-9AB1781B330B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17796730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A3E2B0-95F2-5EEB-EC81-31E25353E7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A7AE8F-60FA-634E-4AE4-71BB427F07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42D279-A22B-021C-71DB-29A0B8C6F2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F6FC91-0035-6B36-8B9D-8039D70A99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21/6/23</a:t>
            </a:r>
            <a:endParaRPr lang="en-G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9F8ECA-3E37-02BE-B514-7424797F1F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2AC479-AA6E-FB56-AE6D-B25EFC96BA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C5306-9410-B742-B177-9AB1781B330B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3573861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E4B26D-074E-096B-2FDA-7BDF263EE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F6C2833-D36F-C50A-8AAE-47DBA4455C5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C087E6-B32B-394F-8AD7-35DC03046B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584098-A0B8-5830-FCD0-99B524E8D4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21/6/23</a:t>
            </a:r>
            <a:endParaRPr lang="en-G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0647A5-1C34-6046-AFF1-A8F306C2EB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685D64-B8D0-8345-3A5E-B75B3D8E82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C5306-9410-B742-B177-9AB1781B330B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3197368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DC2B901-F31D-6326-FB66-C76A3DB5CE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20A21C-271A-AF5B-F88C-AA0352808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D83012-5BB5-9BFD-3D9D-A5C62C33DB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21/6/23</a:t>
            </a:r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2140C6-124D-89AA-95D0-8DCAC52503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D1050A-B091-4F86-7B8B-F3BE1FD6CC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BC5306-9410-B742-B177-9AB1781B330B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3753569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conferences.weizmann.ac.il/MPGD2022/" TargetMode="External"/><Relationship Id="rId3" Type="http://schemas.openxmlformats.org/officeDocument/2006/relationships/hyperlink" Target="http://ppwww.phys.sci.kobe-u.ac.jp/~upic/mpgd2011/" TargetMode="External"/><Relationship Id="rId7" Type="http://schemas.openxmlformats.org/officeDocument/2006/relationships/hyperlink" Target="https://indico.cern.ch/event/757322/" TargetMode="External"/><Relationship Id="rId2" Type="http://schemas.openxmlformats.org/officeDocument/2006/relationships/hyperlink" Target="https://indico.cern.ch/event/50396/timetable/#20090612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indico.cern.ch/event/581417/" TargetMode="External"/><Relationship Id="rId5" Type="http://schemas.openxmlformats.org/officeDocument/2006/relationships/hyperlink" Target="https://agenda.infn.it/event/8839/" TargetMode="External"/><Relationship Id="rId4" Type="http://schemas.openxmlformats.org/officeDocument/2006/relationships/hyperlink" Target="https://indico.cern.ch/event/258852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1E6B2B1-C499-DE8C-3AFA-B7BEE482E17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085296" cy="121191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8800F4B-4CC5-3DB4-8D00-AF493B743B29}"/>
              </a:ext>
            </a:extLst>
          </p:cNvPr>
          <p:cNvSpPr txBox="1"/>
          <p:nvPr/>
        </p:nvSpPr>
        <p:spPr>
          <a:xfrm>
            <a:off x="8349629" y="997382"/>
            <a:ext cx="384237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Bookman Old Style"/>
                <a:cs typeface="Bookman Old Style"/>
              </a:rPr>
              <a:t>Theo Geralis, NCSR Demokritos</a:t>
            </a:r>
          </a:p>
          <a:p>
            <a:pPr algn="ctr"/>
            <a:r>
              <a:rPr lang="en-US" sz="1400" dirty="0">
                <a:latin typeface="Bookman Old Style"/>
                <a:cs typeface="Bookman Old Style"/>
              </a:rPr>
              <a:t>Institute of Nuclear and Particle Physics</a:t>
            </a:r>
          </a:p>
          <a:p>
            <a:pPr algn="ctr"/>
            <a:r>
              <a:rPr lang="en-US" sz="1400" dirty="0">
                <a:latin typeface="Bookman Old Style"/>
                <a:cs typeface="Bookman Old Style"/>
              </a:rPr>
              <a:t>21/6/2023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445DA93-559E-21C7-A7DF-AA6B3749BE59}"/>
              </a:ext>
            </a:extLst>
          </p:cNvPr>
          <p:cNvSpPr txBox="1"/>
          <p:nvPr/>
        </p:nvSpPr>
        <p:spPr>
          <a:xfrm>
            <a:off x="2083455" y="2368503"/>
            <a:ext cx="678705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>
                <a:latin typeface="Bookman Old Style"/>
                <a:cs typeface="Bookman Old Style"/>
              </a:rPr>
              <a:t>The Micro Pattern Gaseous Detectors </a:t>
            </a:r>
          </a:p>
          <a:p>
            <a:pPr algn="ctr"/>
            <a:r>
              <a:rPr lang="en-US" b="1" i="1" dirty="0">
                <a:latin typeface="Bookman Old Style"/>
                <a:cs typeface="Bookman Old Style"/>
              </a:rPr>
              <a:t>Conference series</a:t>
            </a:r>
          </a:p>
          <a:p>
            <a:pPr algn="ctr"/>
            <a:endParaRPr lang="en-US" b="1" i="1" dirty="0">
              <a:latin typeface="Bookman Old Style"/>
              <a:cs typeface="Bookman Old Style"/>
            </a:endParaRPr>
          </a:p>
          <a:p>
            <a:pPr algn="ctr"/>
            <a:r>
              <a:rPr lang="en-US" b="1" i="1" dirty="0">
                <a:latin typeface="Bookman Old Style"/>
                <a:cs typeface="Bookman Old Style"/>
              </a:rPr>
              <a:t>2009 - 2024 </a:t>
            </a:r>
            <a:endParaRPr lang="en-US" b="1" dirty="0">
              <a:latin typeface="Bookman Old Style"/>
              <a:cs typeface="Bookman Old Style"/>
            </a:endParaRPr>
          </a:p>
          <a:p>
            <a:pPr algn="ctr"/>
            <a:endParaRPr lang="en-US" dirty="0">
              <a:latin typeface="Bookman Old Style"/>
              <a:cs typeface="Bookman Old Style"/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526A6B0-CDCF-1C1A-F963-68585DB1F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21/6/23</a:t>
            </a:r>
            <a:endParaRPr lang="en-G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E1DF2F-EC03-BF3C-CEC8-A8897D0D85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C5306-9410-B742-B177-9AB1781B330B}" type="slidenum">
              <a:rPr lang="en-GR" smtClean="0"/>
              <a:t>1</a:t>
            </a:fld>
            <a:endParaRPr lang="en-GR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9829B67-9D66-CC1C-B2E5-6C4047D6FB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47133" y="57148"/>
            <a:ext cx="2066853" cy="60415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1382A36-98A4-5A42-8897-FD953E2D5327}"/>
              </a:ext>
            </a:extLst>
          </p:cNvPr>
          <p:cNvSpPr txBox="1"/>
          <p:nvPr/>
        </p:nvSpPr>
        <p:spPr>
          <a:xfrm>
            <a:off x="9982200" y="57148"/>
            <a:ext cx="16012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R" sz="1400" dirty="0"/>
              <a:t>RD51 Collaboration</a:t>
            </a:r>
          </a:p>
        </p:txBody>
      </p:sp>
    </p:spTree>
    <p:extLst>
      <p:ext uri="{BB962C8B-B14F-4D97-AF65-F5344CB8AC3E}">
        <p14:creationId xmlns:p14="http://schemas.microsoft.com/office/powerpoint/2010/main" val="3844898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77F8305-B5D6-0C80-E4FF-11189AC30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21/6/23</a:t>
            </a:r>
            <a:endParaRPr lang="en-GR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25695D0-15A8-AA6C-5C98-AF7F4DD96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C5306-9410-B742-B177-9AB1781B330B}" type="slidenum">
              <a:rPr lang="en-GR" smtClean="0"/>
              <a:t>2</a:t>
            </a:fld>
            <a:endParaRPr lang="en-GR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7DE1754-B9F4-4EBE-FA9D-DA1324C6A48C}"/>
              </a:ext>
            </a:extLst>
          </p:cNvPr>
          <p:cNvSpPr txBox="1"/>
          <p:nvPr/>
        </p:nvSpPr>
        <p:spPr>
          <a:xfrm>
            <a:off x="1083129" y="487589"/>
            <a:ext cx="8490081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R" b="1" dirty="0">
                <a:latin typeface="Cambria" panose="02040503050406030204" pitchFamily="18" charset="0"/>
              </a:rPr>
              <a:t>Micro Pattern Gas Detectors – MPGD – Conference series</a:t>
            </a:r>
          </a:p>
          <a:p>
            <a:endParaRPr lang="en-GR" b="1" dirty="0">
              <a:latin typeface="Cambria" panose="02040503050406030204" pitchFamily="18" charset="0"/>
            </a:endParaRPr>
          </a:p>
          <a:p>
            <a:r>
              <a:rPr lang="en-GR" dirty="0">
                <a:latin typeface="Cambria" panose="02040503050406030204" pitchFamily="18" charset="0"/>
              </a:rPr>
              <a:t>A successful series of MPGD conferences are taking place every two years since 2009</a:t>
            </a:r>
          </a:p>
          <a:p>
            <a:endParaRPr lang="en-GR" b="1" dirty="0">
              <a:latin typeface="Cambria" panose="02040503050406030204" pitchFamily="18" charset="0"/>
            </a:endParaRPr>
          </a:p>
          <a:p>
            <a:pPr marL="342900" indent="-342900">
              <a:buAutoNum type="arabicParenR"/>
            </a:pPr>
            <a:r>
              <a:rPr lang="en-GR" dirty="0">
                <a:latin typeface="Cambria" panose="02040503050406030204" pitchFamily="18" charset="0"/>
                <a:hlinkClick r:id="rId2"/>
              </a:rPr>
              <a:t>MPGD2009, 12 – 17 June 2009, Kolympari, Crete, Greece</a:t>
            </a:r>
            <a:endParaRPr lang="en-GR" dirty="0">
              <a:latin typeface="Cambria" panose="02040503050406030204" pitchFamily="18" charset="0"/>
            </a:endParaRPr>
          </a:p>
          <a:p>
            <a:pPr marL="342900" indent="-342900">
              <a:buAutoNum type="arabicParenR"/>
            </a:pPr>
            <a:r>
              <a:rPr lang="en-GR" dirty="0">
                <a:latin typeface="Cambria" panose="02040503050406030204" pitchFamily="18" charset="0"/>
                <a:hlinkClick r:id="rId3"/>
              </a:rPr>
              <a:t>MPGD2011, 29/8 – 1/9 2011, Kobe, Japan</a:t>
            </a:r>
            <a:endParaRPr lang="en-GR" dirty="0">
              <a:latin typeface="Cambria" panose="02040503050406030204" pitchFamily="18" charset="0"/>
            </a:endParaRPr>
          </a:p>
          <a:p>
            <a:pPr marL="342900" indent="-342900">
              <a:buAutoNum type="arabicParenR"/>
            </a:pPr>
            <a:r>
              <a:rPr lang="en-GR" dirty="0">
                <a:latin typeface="Cambria" panose="02040503050406030204" pitchFamily="18" charset="0"/>
                <a:hlinkClick r:id="rId4"/>
              </a:rPr>
              <a:t>MPGD2013, 1 – 6/7 2013, Zaragoza, Spain</a:t>
            </a:r>
            <a:endParaRPr lang="en-GR" dirty="0">
              <a:latin typeface="Cambria" panose="02040503050406030204" pitchFamily="18" charset="0"/>
            </a:endParaRPr>
          </a:p>
          <a:p>
            <a:pPr marL="342900" indent="-342900">
              <a:buAutoNum type="arabicParenR"/>
            </a:pPr>
            <a:r>
              <a:rPr lang="en-GR" dirty="0">
                <a:latin typeface="Cambria" panose="02040503050406030204" pitchFamily="18" charset="0"/>
                <a:hlinkClick r:id="rId5"/>
              </a:rPr>
              <a:t>MPGD2015, 12 – 17/10 2015, Trieste, Italy</a:t>
            </a:r>
            <a:endParaRPr lang="en-GR" dirty="0">
              <a:latin typeface="Cambria" panose="02040503050406030204" pitchFamily="18" charset="0"/>
            </a:endParaRPr>
          </a:p>
          <a:p>
            <a:pPr marL="342900" indent="-342900">
              <a:buAutoNum type="arabicParenR"/>
            </a:pPr>
            <a:r>
              <a:rPr lang="en-GR" dirty="0">
                <a:latin typeface="Cambria" panose="02040503050406030204" pitchFamily="18" charset="0"/>
                <a:hlinkClick r:id="rId6"/>
              </a:rPr>
              <a:t>MPGD2017, 22 – 26/5 2017, Philadelphia, USA</a:t>
            </a:r>
            <a:endParaRPr lang="en-GR" dirty="0">
              <a:latin typeface="Cambria" panose="02040503050406030204" pitchFamily="18" charset="0"/>
            </a:endParaRPr>
          </a:p>
          <a:p>
            <a:pPr marL="342900" indent="-342900">
              <a:buAutoNum type="arabicParenR"/>
            </a:pPr>
            <a:r>
              <a:rPr lang="en-GR" dirty="0">
                <a:latin typeface="Cambria" panose="02040503050406030204" pitchFamily="18" charset="0"/>
                <a:hlinkClick r:id="rId7"/>
              </a:rPr>
              <a:t>MPGD2019, 5 – 10/5 2019, La Rochelle, France</a:t>
            </a:r>
            <a:endParaRPr lang="en-GR" dirty="0">
              <a:latin typeface="Cambria" panose="02040503050406030204" pitchFamily="18" charset="0"/>
            </a:endParaRPr>
          </a:p>
          <a:p>
            <a:pPr marL="342900" indent="-342900">
              <a:buAutoNum type="arabicParenR"/>
            </a:pPr>
            <a:r>
              <a:rPr lang="en-GR" dirty="0">
                <a:latin typeface="Cambria" panose="02040503050406030204" pitchFamily="18" charset="0"/>
                <a:hlinkClick r:id="rId8"/>
              </a:rPr>
              <a:t>MPGD2022, 11 – 16/12 2022, Rehovot, Israel</a:t>
            </a:r>
            <a:endParaRPr lang="en-GR" dirty="0">
              <a:latin typeface="Cambria" panose="02040503050406030204" pitchFamily="18" charset="0"/>
            </a:endParaRPr>
          </a:p>
          <a:p>
            <a:pPr marL="342900" indent="-342900">
              <a:buAutoNum type="arabicParenR"/>
            </a:pPr>
            <a:r>
              <a:rPr lang="en-GR" dirty="0">
                <a:latin typeface="Cambria" panose="02040503050406030204" pitchFamily="18" charset="0"/>
              </a:rPr>
              <a:t>MPGD2024, 14 – 18/10 2024, USTC, China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8D46000-B6AC-2D7E-33C6-2A4A4D72D7A0}"/>
              </a:ext>
            </a:extLst>
          </p:cNvPr>
          <p:cNvSpPr txBox="1"/>
          <p:nvPr/>
        </p:nvSpPr>
        <p:spPr>
          <a:xfrm>
            <a:off x="8945336" y="1518556"/>
            <a:ext cx="2695803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Scientific program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b="1" dirty="0"/>
              <a:t>MPGDs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b="1" dirty="0"/>
              <a:t>Detector physics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b="1" dirty="0"/>
              <a:t>Performance studies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b="1" dirty="0"/>
              <a:t>Simulations and software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b="1" dirty="0"/>
              <a:t>Applications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b="1" dirty="0"/>
              <a:t>Electronics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b="1" dirty="0"/>
              <a:t>Production techniques</a:t>
            </a:r>
          </a:p>
          <a:p>
            <a:endParaRPr lang="en-GR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3EBDB19-DB0A-AC5D-8321-9C0334B341A4}"/>
              </a:ext>
            </a:extLst>
          </p:cNvPr>
          <p:cNvSpPr txBox="1"/>
          <p:nvPr/>
        </p:nvSpPr>
        <p:spPr>
          <a:xfrm>
            <a:off x="1200150" y="4229100"/>
            <a:ext cx="706154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R" dirty="0"/>
              <a:t>Participation: about 120 scientists</a:t>
            </a:r>
          </a:p>
          <a:p>
            <a:r>
              <a:rPr lang="en-GR" dirty="0"/>
              <a:t>Contributions: About 40 +10 (inv.) Oral and 40 – 50 posters</a:t>
            </a:r>
          </a:p>
          <a:p>
            <a:r>
              <a:rPr lang="en-GR" dirty="0"/>
              <a:t>Proceedings: Refereed (internal) publishing in JINST, WoS, JPCS (IOP Conf)</a:t>
            </a:r>
          </a:p>
          <a:p>
            <a:r>
              <a:rPr lang="en-GR" dirty="0"/>
              <a:t>Organized together with an RD51 Collaboration meeting  </a:t>
            </a:r>
          </a:p>
        </p:txBody>
      </p:sp>
    </p:spTree>
    <p:extLst>
      <p:ext uri="{BB962C8B-B14F-4D97-AF65-F5344CB8AC3E}">
        <p14:creationId xmlns:p14="http://schemas.microsoft.com/office/powerpoint/2010/main" val="14663954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77F8305-B5D6-0C80-E4FF-11189AC30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21/6/23</a:t>
            </a:r>
            <a:endParaRPr lang="en-GR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25695D0-15A8-AA6C-5C98-AF7F4DD96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C5306-9410-B742-B177-9AB1781B330B}" type="slidenum">
              <a:rPr lang="en-GR" smtClean="0"/>
              <a:t>3</a:t>
            </a:fld>
            <a:endParaRPr lang="en-GR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B9D0EC0-57A2-B479-AECE-66B5D368CEE5}"/>
              </a:ext>
            </a:extLst>
          </p:cNvPr>
          <p:cNvSpPr txBox="1"/>
          <p:nvPr/>
        </p:nvSpPr>
        <p:spPr>
          <a:xfrm>
            <a:off x="4727121" y="0"/>
            <a:ext cx="3387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R" b="1" dirty="0">
                <a:latin typeface="Cambria" panose="02040503050406030204" pitchFamily="18" charset="0"/>
              </a:rPr>
              <a:t>MPGD Conference Committees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18EDBC4-8651-16F4-4A37-61407BBA9BB3}"/>
              </a:ext>
            </a:extLst>
          </p:cNvPr>
          <p:cNvSpPr txBox="1"/>
          <p:nvPr/>
        </p:nvSpPr>
        <p:spPr>
          <a:xfrm>
            <a:off x="87086" y="389165"/>
            <a:ext cx="4214231" cy="575542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R" sz="1600" b="1" dirty="0">
                <a:latin typeface="Cambria" panose="02040503050406030204" pitchFamily="18" charset="0"/>
              </a:rPr>
              <a:t>MPGD International Organizing Committee</a:t>
            </a:r>
          </a:p>
          <a:p>
            <a:endParaRPr lang="en-GR" sz="1600" dirty="0">
              <a:latin typeface="Cambria" panose="020405030504060302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1600" dirty="0">
                <a:latin typeface="Cambria" panose="02040503050406030204" pitchFamily="18" charset="0"/>
              </a:rPr>
              <a:t>Silvia Dalla Torre, INFN, Trieste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600" dirty="0">
                <a:latin typeface="Cambria" panose="02040503050406030204" pitchFamily="18" charset="0"/>
              </a:rPr>
              <a:t>Klaus </a:t>
            </a:r>
            <a:r>
              <a:rPr lang="en-GB" sz="1600" dirty="0" err="1">
                <a:latin typeface="Cambria" panose="02040503050406030204" pitchFamily="18" charset="0"/>
              </a:rPr>
              <a:t>Desch</a:t>
            </a:r>
            <a:r>
              <a:rPr lang="en-GB" sz="1600" dirty="0">
                <a:latin typeface="Cambria" panose="02040503050406030204" pitchFamily="18" charset="0"/>
              </a:rPr>
              <a:t>, Bonn University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600" dirty="0">
                <a:latin typeface="Cambria" panose="02040503050406030204" pitchFamily="18" charset="0"/>
              </a:rPr>
              <a:t>Theodoros </a:t>
            </a:r>
            <a:r>
              <a:rPr lang="en-GB" sz="1600" dirty="0" err="1">
                <a:latin typeface="Cambria" panose="02040503050406030204" pitchFamily="18" charset="0"/>
              </a:rPr>
              <a:t>Geralis</a:t>
            </a:r>
            <a:r>
              <a:rPr lang="en-GB" sz="1600" dirty="0">
                <a:latin typeface="Cambria" panose="02040503050406030204" pitchFamily="18" charset="0"/>
              </a:rPr>
              <a:t>, NCSR </a:t>
            </a:r>
            <a:r>
              <a:rPr lang="en-GB" sz="1600" dirty="0" err="1">
                <a:latin typeface="Cambria" panose="02040503050406030204" pitchFamily="18" charset="0"/>
              </a:rPr>
              <a:t>Demokritos</a:t>
            </a:r>
            <a:endParaRPr lang="en-GB" sz="1600" dirty="0">
              <a:latin typeface="Cambria" panose="020405030504060302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1600" dirty="0" err="1">
                <a:latin typeface="Cambria" panose="02040503050406030204" pitchFamily="18" charset="0"/>
              </a:rPr>
              <a:t>Ioanis</a:t>
            </a:r>
            <a:r>
              <a:rPr lang="en-GB" sz="1600" dirty="0">
                <a:latin typeface="Cambria" panose="02040503050406030204" pitchFamily="18" charset="0"/>
              </a:rPr>
              <a:t> </a:t>
            </a:r>
            <a:r>
              <a:rPr lang="en-GB" sz="1600" dirty="0" err="1">
                <a:latin typeface="Cambria" panose="02040503050406030204" pitchFamily="18" charset="0"/>
              </a:rPr>
              <a:t>Giomataris</a:t>
            </a:r>
            <a:r>
              <a:rPr lang="en-GB" sz="1600" dirty="0">
                <a:latin typeface="Cambria" panose="02040503050406030204" pitchFamily="18" charset="0"/>
              </a:rPr>
              <a:t>, CEA, </a:t>
            </a:r>
            <a:r>
              <a:rPr lang="en-GB" sz="1600" dirty="0" err="1">
                <a:latin typeface="Cambria" panose="02040503050406030204" pitchFamily="18" charset="0"/>
              </a:rPr>
              <a:t>Saclay</a:t>
            </a:r>
            <a:r>
              <a:rPr lang="en-GB" sz="1600" dirty="0">
                <a:latin typeface="Cambria" panose="02040503050406030204" pitchFamily="18" charset="0"/>
              </a:rPr>
              <a:t>, chair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600" dirty="0">
                <a:latin typeface="Cambria" panose="02040503050406030204" pitchFamily="18" charset="0"/>
              </a:rPr>
              <a:t>Tatsuo Kawamoto, CEA, </a:t>
            </a:r>
            <a:r>
              <a:rPr lang="en-GB" sz="1600" dirty="0" err="1">
                <a:latin typeface="Cambria" panose="02040503050406030204" pitchFamily="18" charset="0"/>
              </a:rPr>
              <a:t>Saclay</a:t>
            </a:r>
            <a:endParaRPr lang="en-GB" sz="1600" dirty="0">
              <a:latin typeface="Cambria" panose="020405030504060302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1600" dirty="0" err="1">
                <a:latin typeface="Cambria" panose="02040503050406030204" pitchFamily="18" charset="0"/>
              </a:rPr>
              <a:t>Jianbei</a:t>
            </a:r>
            <a:r>
              <a:rPr lang="en-GB" sz="1600" dirty="0">
                <a:latin typeface="Cambria" panose="02040503050406030204" pitchFamily="18" charset="0"/>
              </a:rPr>
              <a:t> Liu, USTC, Hefei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600" dirty="0" err="1">
                <a:latin typeface="Cambria" panose="02040503050406030204" pitchFamily="18" charset="0"/>
              </a:rPr>
              <a:t>Atsuhiko</a:t>
            </a:r>
            <a:r>
              <a:rPr lang="en-GB" sz="1600" dirty="0">
                <a:latin typeface="Cambria" panose="02040503050406030204" pitchFamily="18" charset="0"/>
              </a:rPr>
              <a:t> Ochi, Kobe University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600" dirty="0" err="1">
                <a:latin typeface="Cambria" panose="02040503050406030204" pitchFamily="18" charset="0"/>
              </a:rPr>
              <a:t>Eraldo</a:t>
            </a:r>
            <a:r>
              <a:rPr lang="en-GB" sz="1600" dirty="0">
                <a:latin typeface="Cambria" panose="02040503050406030204" pitchFamily="18" charset="0"/>
              </a:rPr>
              <a:t> </a:t>
            </a:r>
            <a:r>
              <a:rPr lang="en-GB" sz="1600" dirty="0" err="1">
                <a:latin typeface="Cambria" panose="02040503050406030204" pitchFamily="18" charset="0"/>
              </a:rPr>
              <a:t>Oliveri</a:t>
            </a:r>
            <a:r>
              <a:rPr lang="en-GB" sz="1600" dirty="0">
                <a:latin typeface="Cambria" panose="02040503050406030204" pitchFamily="18" charset="0"/>
              </a:rPr>
              <a:t>, CERN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600" dirty="0">
                <a:latin typeface="Cambria" panose="02040503050406030204" pitchFamily="18" charset="0"/>
              </a:rPr>
              <a:t>Leszek </a:t>
            </a:r>
            <a:r>
              <a:rPr lang="en-GB" sz="1600" dirty="0" err="1">
                <a:latin typeface="Cambria" panose="02040503050406030204" pitchFamily="18" charset="0"/>
              </a:rPr>
              <a:t>Ropelewski</a:t>
            </a:r>
            <a:r>
              <a:rPr lang="en-GB" sz="1600" dirty="0">
                <a:latin typeface="Cambria" panose="02040503050406030204" pitchFamily="18" charset="0"/>
              </a:rPr>
              <a:t>, CERN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600" dirty="0">
                <a:latin typeface="Cambria" panose="02040503050406030204" pitchFamily="18" charset="0"/>
              </a:rPr>
              <a:t>Maxim </a:t>
            </a:r>
            <a:r>
              <a:rPr lang="en-GB" sz="1600" dirty="0" err="1">
                <a:latin typeface="Cambria" panose="02040503050406030204" pitchFamily="18" charset="0"/>
              </a:rPr>
              <a:t>Titov</a:t>
            </a:r>
            <a:r>
              <a:rPr lang="en-GB" sz="1600" dirty="0">
                <a:latin typeface="Cambria" panose="02040503050406030204" pitchFamily="18" charset="0"/>
              </a:rPr>
              <a:t>, CEA, </a:t>
            </a:r>
            <a:r>
              <a:rPr lang="en-GB" sz="1600" dirty="0" err="1">
                <a:latin typeface="Cambria" panose="02040503050406030204" pitchFamily="18" charset="0"/>
              </a:rPr>
              <a:t>Saclay</a:t>
            </a:r>
            <a:endParaRPr lang="en-GB" sz="1600" dirty="0">
              <a:latin typeface="Cambria" panose="020405030504060302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1600" dirty="0">
                <a:latin typeface="Cambria" panose="02040503050406030204" pitchFamily="18" charset="0"/>
              </a:rPr>
              <a:t>Andy White, UTA</a:t>
            </a:r>
          </a:p>
          <a:p>
            <a:pPr>
              <a:buFont typeface="Arial" panose="020B0604020202020204" pitchFamily="34" charset="0"/>
              <a:buChar char="•"/>
            </a:pPr>
            <a:endParaRPr lang="en-GB" sz="1600" dirty="0">
              <a:latin typeface="Cambria" panose="020405030504060302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sz="1600" dirty="0">
              <a:latin typeface="Cambria" panose="02040503050406030204" pitchFamily="18" charset="0"/>
            </a:endParaRPr>
          </a:p>
          <a:p>
            <a:pPr marL="285750" indent="-285750">
              <a:buFontTx/>
              <a:buChar char="-"/>
            </a:pPr>
            <a:r>
              <a:rPr lang="en-GB" sz="1600" dirty="0">
                <a:latin typeface="Cambria" panose="02040503050406030204" pitchFamily="18" charset="0"/>
              </a:rPr>
              <a:t>Main driving organization body</a:t>
            </a:r>
          </a:p>
          <a:p>
            <a:pPr marL="285750" indent="-285750">
              <a:buFontTx/>
              <a:buChar char="-"/>
            </a:pPr>
            <a:r>
              <a:rPr lang="en-GB" sz="1600" dirty="0">
                <a:latin typeface="Cambria" panose="02040503050406030204" pitchFamily="18" charset="0"/>
              </a:rPr>
              <a:t>Regular meetings </a:t>
            </a:r>
          </a:p>
          <a:p>
            <a:pPr marL="285750" indent="-285750">
              <a:buFontTx/>
              <a:buChar char="-"/>
            </a:pPr>
            <a:r>
              <a:rPr lang="en-GB" sz="1600" dirty="0">
                <a:latin typeface="Cambria" panose="02040503050406030204" pitchFamily="18" charset="0"/>
              </a:rPr>
              <a:t>Co-organizes with Local Organizing </a:t>
            </a:r>
          </a:p>
          <a:p>
            <a:r>
              <a:rPr lang="en-GB" sz="1600" dirty="0">
                <a:latin typeface="Cambria" panose="02040503050406030204" pitchFamily="18" charset="0"/>
              </a:rPr>
              <a:t>          Committee up to handing main </a:t>
            </a:r>
          </a:p>
          <a:p>
            <a:r>
              <a:rPr lang="en-GB" sz="1600" dirty="0">
                <a:latin typeface="Cambria" panose="02040503050406030204" pitchFamily="18" charset="0"/>
              </a:rPr>
              <a:t>          organization to LOC</a:t>
            </a:r>
          </a:p>
          <a:p>
            <a:pPr marL="285750" indent="-285750">
              <a:buFontTx/>
              <a:buChar char="-"/>
            </a:pPr>
            <a:r>
              <a:rPr lang="en-GB" sz="1600" dirty="0">
                <a:latin typeface="Cambria" panose="02040503050406030204" pitchFamily="18" charset="0"/>
              </a:rPr>
              <a:t>IOC + LOC decide on abstracts approval</a:t>
            </a:r>
          </a:p>
          <a:p>
            <a:endParaRPr lang="en-GB" sz="1600" dirty="0">
              <a:latin typeface="Cambria" panose="02040503050406030204" pitchFamily="18" charset="0"/>
            </a:endParaRPr>
          </a:p>
          <a:p>
            <a:r>
              <a:rPr lang="en-GB" sz="1600" dirty="0">
                <a:latin typeface="Cambria" panose="02040503050406030204" pitchFamily="18" charset="0"/>
              </a:rPr>
              <a:t>RD51 Spokesperson ex-officio in the IOC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057B9C6-78EB-D09E-3F67-0E61E8ACD6FA}"/>
              </a:ext>
            </a:extLst>
          </p:cNvPr>
          <p:cNvSpPr txBox="1"/>
          <p:nvPr/>
        </p:nvSpPr>
        <p:spPr>
          <a:xfrm>
            <a:off x="4434249" y="389165"/>
            <a:ext cx="4016997" cy="575542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R" sz="1600" b="1" dirty="0">
                <a:latin typeface="Cambria" panose="02040503050406030204" pitchFamily="18" charset="0"/>
              </a:rPr>
              <a:t>MPGD International Advisory Committee</a:t>
            </a:r>
          </a:p>
          <a:p>
            <a:pPr>
              <a:buFont typeface="Arial" panose="020B0604020202020204" pitchFamily="34" charset="0"/>
              <a:buChar char="•"/>
            </a:pPr>
            <a:endParaRPr lang="en-GB" sz="1600" dirty="0">
              <a:latin typeface="Cambria" panose="020405030504060302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1600" dirty="0">
                <a:latin typeface="Cambria" panose="02040503050406030204" pitchFamily="18" charset="0"/>
              </a:rPr>
              <a:t>Ties Behnke, DESY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600" dirty="0">
                <a:latin typeface="Cambria" panose="02040503050406030204" pitchFamily="18" charset="0"/>
              </a:rPr>
              <a:t>Amos Breskin, WIS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600" dirty="0">
                <a:latin typeface="Cambria" panose="02040503050406030204" pitchFamily="18" charset="0"/>
              </a:rPr>
              <a:t>Paul Colas, CEA </a:t>
            </a:r>
            <a:r>
              <a:rPr lang="en-GB" sz="1600" dirty="0" err="1">
                <a:latin typeface="Cambria" panose="02040503050406030204" pitchFamily="18" charset="0"/>
              </a:rPr>
              <a:t>Saclay</a:t>
            </a:r>
            <a:endParaRPr lang="en-GB" sz="1600" dirty="0">
              <a:latin typeface="Cambria" panose="020405030504060302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1600" dirty="0">
                <a:latin typeface="Cambria" panose="02040503050406030204" pitchFamily="18" charset="0"/>
              </a:rPr>
              <a:t>Klaus </a:t>
            </a:r>
            <a:r>
              <a:rPr lang="en-GB" sz="1600" dirty="0" err="1">
                <a:latin typeface="Cambria" panose="02040503050406030204" pitchFamily="18" charset="0"/>
              </a:rPr>
              <a:t>Dehmelt</a:t>
            </a:r>
            <a:r>
              <a:rPr lang="en-GB" sz="1600" dirty="0">
                <a:latin typeface="Cambria" panose="02040503050406030204" pitchFamily="18" charset="0"/>
              </a:rPr>
              <a:t>, Stony Brook University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600" dirty="0">
                <a:latin typeface="Cambria" panose="02040503050406030204" pitchFamily="18" charset="0"/>
              </a:rPr>
              <a:t>Georgios </a:t>
            </a:r>
            <a:r>
              <a:rPr lang="en-GB" sz="1600" dirty="0" err="1">
                <a:latin typeface="Cambria" panose="02040503050406030204" pitchFamily="18" charset="0"/>
              </a:rPr>
              <a:t>Fanourakis</a:t>
            </a:r>
            <a:r>
              <a:rPr lang="en-GB" sz="1600" dirty="0">
                <a:latin typeface="Cambria" panose="02040503050406030204" pitchFamily="18" charset="0"/>
              </a:rPr>
              <a:t>, NCSR </a:t>
            </a:r>
            <a:r>
              <a:rPr lang="en-GB" sz="1600" dirty="0" err="1">
                <a:latin typeface="Cambria" panose="02040503050406030204" pitchFamily="18" charset="0"/>
              </a:rPr>
              <a:t>Demokritos</a:t>
            </a:r>
            <a:endParaRPr lang="en-GB" sz="1600" dirty="0">
              <a:latin typeface="Cambria" panose="020405030504060302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1600" dirty="0">
                <a:latin typeface="Cambria" panose="02040503050406030204" pitchFamily="18" charset="0"/>
              </a:rPr>
              <a:t>Harry van der Graaf, </a:t>
            </a:r>
            <a:r>
              <a:rPr lang="en-GB" sz="1600" dirty="0" err="1">
                <a:latin typeface="Cambria" panose="02040503050406030204" pitchFamily="18" charset="0"/>
              </a:rPr>
              <a:t>Nikhef</a:t>
            </a:r>
            <a:r>
              <a:rPr lang="en-GB" sz="1600" dirty="0">
                <a:latin typeface="Cambria" panose="02040503050406030204" pitchFamily="18" charset="0"/>
              </a:rPr>
              <a:t> and TU Delft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600" dirty="0" err="1">
                <a:latin typeface="Cambria" panose="02040503050406030204" pitchFamily="18" charset="0"/>
              </a:rPr>
              <a:t>Junji</a:t>
            </a:r>
            <a:r>
              <a:rPr lang="en-GB" sz="1600" dirty="0">
                <a:latin typeface="Cambria" panose="02040503050406030204" pitchFamily="18" charset="0"/>
              </a:rPr>
              <a:t> </a:t>
            </a:r>
            <a:r>
              <a:rPr lang="en-GB" sz="1600" dirty="0" err="1">
                <a:latin typeface="Cambria" panose="02040503050406030204" pitchFamily="18" charset="0"/>
              </a:rPr>
              <a:t>Haba</a:t>
            </a:r>
            <a:r>
              <a:rPr lang="en-GB" sz="1600" dirty="0">
                <a:latin typeface="Cambria" panose="02040503050406030204" pitchFamily="18" charset="0"/>
              </a:rPr>
              <a:t>, KEK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600" dirty="0">
                <a:latin typeface="Cambria" panose="02040503050406030204" pitchFamily="18" charset="0"/>
              </a:rPr>
              <a:t>Mauro </a:t>
            </a:r>
            <a:r>
              <a:rPr lang="en-GB" sz="1600" dirty="0" err="1">
                <a:latin typeface="Cambria" panose="02040503050406030204" pitchFamily="18" charset="0"/>
              </a:rPr>
              <a:t>Iodice</a:t>
            </a:r>
            <a:r>
              <a:rPr lang="en-GB" sz="1600" dirty="0">
                <a:latin typeface="Cambria" panose="02040503050406030204" pitchFamily="18" charset="0"/>
              </a:rPr>
              <a:t>, Roma 3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600" dirty="0">
                <a:latin typeface="Cambria" panose="02040503050406030204" pitchFamily="18" charset="0"/>
              </a:rPr>
              <a:t>John </a:t>
            </a:r>
            <a:r>
              <a:rPr lang="en-GB" sz="1600" dirty="0" err="1">
                <a:latin typeface="Cambria" panose="02040503050406030204" pitchFamily="18" charset="0"/>
              </a:rPr>
              <a:t>Jaros</a:t>
            </a:r>
            <a:r>
              <a:rPr lang="en-GB" sz="1600" dirty="0">
                <a:latin typeface="Cambria" panose="02040503050406030204" pitchFamily="18" charset="0"/>
              </a:rPr>
              <a:t>, SLAC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600" dirty="0">
                <a:latin typeface="Cambria" panose="02040503050406030204" pitchFamily="18" charset="0"/>
              </a:rPr>
              <a:t>Takeshi Matsuda, KEK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600" dirty="0">
                <a:latin typeface="Cambria" panose="02040503050406030204" pitchFamily="18" charset="0"/>
              </a:rPr>
              <a:t>David Nygren, UTA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600" dirty="0" err="1">
                <a:latin typeface="Cambria" panose="02040503050406030204" pitchFamily="18" charset="0"/>
              </a:rPr>
              <a:t>Eraldo</a:t>
            </a:r>
            <a:r>
              <a:rPr lang="en-GB" sz="1600" dirty="0">
                <a:latin typeface="Cambria" panose="02040503050406030204" pitchFamily="18" charset="0"/>
              </a:rPr>
              <a:t> </a:t>
            </a:r>
            <a:r>
              <a:rPr lang="en-GB" sz="1600" dirty="0" err="1">
                <a:latin typeface="Cambria" panose="02040503050406030204" pitchFamily="18" charset="0"/>
              </a:rPr>
              <a:t>Oliveri</a:t>
            </a:r>
            <a:r>
              <a:rPr lang="en-GB" sz="1600" dirty="0">
                <a:latin typeface="Cambria" panose="02040503050406030204" pitchFamily="18" charset="0"/>
              </a:rPr>
              <a:t>, CERN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600" dirty="0">
                <a:latin typeface="Cambria" panose="02040503050406030204" pitchFamily="18" charset="0"/>
              </a:rPr>
              <a:t>Davide </a:t>
            </a:r>
            <a:r>
              <a:rPr lang="en-GB" sz="1600" dirty="0" err="1">
                <a:latin typeface="Cambria" panose="02040503050406030204" pitchFamily="18" charset="0"/>
              </a:rPr>
              <a:t>Pinci</a:t>
            </a:r>
            <a:r>
              <a:rPr lang="en-GB" sz="1600" dirty="0">
                <a:latin typeface="Cambria" panose="02040503050406030204" pitchFamily="18" charset="0"/>
              </a:rPr>
              <a:t>, Roma 1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600" dirty="0">
                <a:latin typeface="Cambria" panose="02040503050406030204" pitchFamily="18" charset="0"/>
              </a:rPr>
              <a:t>Werner </a:t>
            </a:r>
            <a:r>
              <a:rPr lang="en-GB" sz="1600" dirty="0" err="1">
                <a:latin typeface="Cambria" panose="02040503050406030204" pitchFamily="18" charset="0"/>
              </a:rPr>
              <a:t>Riegler</a:t>
            </a:r>
            <a:r>
              <a:rPr lang="en-GB" sz="1600" dirty="0">
                <a:latin typeface="Cambria" panose="02040503050406030204" pitchFamily="18" charset="0"/>
              </a:rPr>
              <a:t>, CERN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600" dirty="0">
                <a:latin typeface="Cambria" panose="02040503050406030204" pitchFamily="18" charset="0"/>
              </a:rPr>
              <a:t>Fabio </a:t>
            </a:r>
            <a:r>
              <a:rPr lang="en-GB" sz="1600" dirty="0" err="1">
                <a:latin typeface="Cambria" panose="02040503050406030204" pitchFamily="18" charset="0"/>
              </a:rPr>
              <a:t>Sauli</a:t>
            </a:r>
            <a:r>
              <a:rPr lang="en-GB" sz="1600" dirty="0">
                <a:latin typeface="Cambria" panose="02040503050406030204" pitchFamily="18" charset="0"/>
              </a:rPr>
              <a:t>, CERN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600" dirty="0">
                <a:latin typeface="Cambria" panose="02040503050406030204" pitchFamily="18" charset="0"/>
              </a:rPr>
              <a:t>Toru </a:t>
            </a:r>
            <a:r>
              <a:rPr lang="en-GB" sz="1600" dirty="0" err="1">
                <a:latin typeface="Cambria" panose="02040503050406030204" pitchFamily="18" charset="0"/>
              </a:rPr>
              <a:t>Tamagawa</a:t>
            </a:r>
            <a:r>
              <a:rPr lang="en-GB" sz="1600" dirty="0">
                <a:latin typeface="Cambria" panose="02040503050406030204" pitchFamily="18" charset="0"/>
              </a:rPr>
              <a:t>, RIKEN</a:t>
            </a:r>
          </a:p>
          <a:p>
            <a:pPr>
              <a:buFont typeface="Arial" panose="020B0604020202020204" pitchFamily="34" charset="0"/>
              <a:buChar char="•"/>
            </a:pPr>
            <a:endParaRPr lang="en-GB" sz="1600" dirty="0">
              <a:latin typeface="Cambria" panose="02040503050406030204" pitchFamily="18" charset="0"/>
            </a:endParaRPr>
          </a:p>
          <a:p>
            <a:pPr marL="285750" indent="-285750">
              <a:buFontTx/>
              <a:buChar char="-"/>
            </a:pPr>
            <a:r>
              <a:rPr lang="en-GB" sz="1600" dirty="0">
                <a:latin typeface="Cambria" panose="02040503050406030204" pitchFamily="18" charset="0"/>
              </a:rPr>
              <a:t>Advises on scientific directions</a:t>
            </a:r>
          </a:p>
          <a:p>
            <a:pPr marL="285750" indent="-285750">
              <a:buFontTx/>
              <a:buChar char="-"/>
            </a:pPr>
            <a:r>
              <a:rPr lang="en-GB" sz="1600" dirty="0">
                <a:latin typeface="Cambria" panose="02040503050406030204" pitchFamily="18" charset="0"/>
              </a:rPr>
              <a:t>IAC + IOC Participates in Organization </a:t>
            </a:r>
          </a:p>
          <a:p>
            <a:r>
              <a:rPr lang="en-GB" sz="1600" dirty="0">
                <a:latin typeface="Cambria" panose="02040503050406030204" pitchFamily="18" charset="0"/>
              </a:rPr>
              <a:t>       selection</a:t>
            </a:r>
          </a:p>
          <a:p>
            <a:pPr marL="285750" indent="-285750">
              <a:buFontTx/>
              <a:buChar char="-"/>
            </a:pPr>
            <a:endParaRPr lang="en-GB" sz="1600" dirty="0">
              <a:latin typeface="Cambria" panose="020405030504060302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0CAB0E9-21F0-88E0-367E-E52E5471F666}"/>
              </a:ext>
            </a:extLst>
          </p:cNvPr>
          <p:cNvSpPr txBox="1"/>
          <p:nvPr/>
        </p:nvSpPr>
        <p:spPr>
          <a:xfrm>
            <a:off x="8593635" y="389165"/>
            <a:ext cx="3455626" cy="132343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R" sz="1600" b="1" dirty="0">
                <a:latin typeface="Cambria" panose="02040503050406030204" pitchFamily="18" charset="0"/>
              </a:rPr>
              <a:t>MPGD Local Organizing Committee</a:t>
            </a:r>
          </a:p>
          <a:p>
            <a:endParaRPr lang="en-GR" sz="1600" b="1" dirty="0">
              <a:latin typeface="Cambria" panose="02040503050406030204" pitchFamily="18" charset="0"/>
            </a:endParaRPr>
          </a:p>
          <a:p>
            <a:r>
              <a:rPr lang="en-GR" sz="1600" dirty="0">
                <a:latin typeface="Cambria" panose="02040503050406030204" pitchFamily="18" charset="0"/>
              </a:rPr>
              <a:t>IOC + LOC regular meetings</a:t>
            </a:r>
          </a:p>
          <a:p>
            <a:r>
              <a:rPr lang="en-GR" sz="1600" dirty="0">
                <a:latin typeface="Cambria" panose="02040503050406030204" pitchFamily="18" charset="0"/>
              </a:rPr>
              <a:t>Takes over organizing for the period </a:t>
            </a:r>
          </a:p>
          <a:p>
            <a:r>
              <a:rPr lang="en-GB" sz="1600" dirty="0">
                <a:latin typeface="Cambria" panose="02040503050406030204" pitchFamily="18" charset="0"/>
              </a:rPr>
              <a:t>C</a:t>
            </a:r>
            <a:r>
              <a:rPr lang="en-GR" sz="1600" dirty="0">
                <a:latin typeface="Cambria" panose="02040503050406030204" pitchFamily="18" charset="0"/>
              </a:rPr>
              <a:t>lose to the conference time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A85D787-4152-E267-B303-B9438F4C9338}"/>
              </a:ext>
            </a:extLst>
          </p:cNvPr>
          <p:cNvSpPr txBox="1"/>
          <p:nvPr/>
        </p:nvSpPr>
        <p:spPr>
          <a:xfrm>
            <a:off x="8569780" y="3283204"/>
            <a:ext cx="3489610" cy="17543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R" b="1" dirty="0"/>
              <a:t>Selection of Organizing Institute</a:t>
            </a:r>
          </a:p>
          <a:p>
            <a:r>
              <a:rPr lang="en-GR" dirty="0"/>
              <a:t>- Usually immediately after the end</a:t>
            </a:r>
          </a:p>
          <a:p>
            <a:r>
              <a:rPr lang="en-GB" dirty="0"/>
              <a:t>o</a:t>
            </a:r>
            <a:r>
              <a:rPr lang="en-GR" dirty="0"/>
              <a:t>f an MPGD Conference</a:t>
            </a:r>
          </a:p>
          <a:p>
            <a:pPr marL="285750" indent="-285750">
              <a:buFontTx/>
              <a:buChar char="-"/>
            </a:pPr>
            <a:r>
              <a:rPr lang="en-GR" dirty="0"/>
              <a:t>Call for expression of interest, </a:t>
            </a:r>
          </a:p>
          <a:p>
            <a:pPr marL="285750" indent="-285750">
              <a:buFontTx/>
              <a:buChar char="-"/>
            </a:pPr>
            <a:r>
              <a:rPr lang="en-GR" dirty="0"/>
              <a:t>Presentations from candidates</a:t>
            </a:r>
          </a:p>
          <a:p>
            <a:pPr marL="285750" indent="-285750">
              <a:buFontTx/>
              <a:buChar char="-"/>
            </a:pPr>
            <a:r>
              <a:rPr lang="en-GR" dirty="0"/>
              <a:t>Decision (vote) from IOC+IAC</a:t>
            </a:r>
          </a:p>
        </p:txBody>
      </p:sp>
    </p:spTree>
    <p:extLst>
      <p:ext uri="{BB962C8B-B14F-4D97-AF65-F5344CB8AC3E}">
        <p14:creationId xmlns:p14="http://schemas.microsoft.com/office/powerpoint/2010/main" val="21245921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77F8305-B5D6-0C80-E4FF-11189AC30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21/6/23</a:t>
            </a:r>
            <a:endParaRPr lang="en-GR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25695D0-15A8-AA6C-5C98-AF7F4DD96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C5306-9410-B742-B177-9AB1781B330B}" type="slidenum">
              <a:rPr lang="en-GR" smtClean="0"/>
              <a:t>4</a:t>
            </a:fld>
            <a:endParaRPr lang="en-GR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7DE1754-B9F4-4EBE-FA9D-DA1324C6A48C}"/>
              </a:ext>
            </a:extLst>
          </p:cNvPr>
          <p:cNvSpPr txBox="1"/>
          <p:nvPr/>
        </p:nvSpPr>
        <p:spPr>
          <a:xfrm>
            <a:off x="838200" y="381452"/>
            <a:ext cx="9256124" cy="258532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R" b="1" dirty="0">
                <a:latin typeface="Cambria" panose="02040503050406030204" pitchFamily="18" charset="0"/>
              </a:rPr>
              <a:t>Micro Pattern Gas Detectors – MPGD – Conference series</a:t>
            </a:r>
          </a:p>
          <a:p>
            <a:endParaRPr lang="en-GR" dirty="0">
              <a:latin typeface="Cambria" panose="02040503050406030204" pitchFamily="18" charset="0"/>
            </a:endParaRPr>
          </a:p>
          <a:p>
            <a:r>
              <a:rPr lang="en-GR" dirty="0">
                <a:latin typeface="Cambria" panose="02040503050406030204" pitchFamily="18" charset="0"/>
              </a:rPr>
              <a:t>- A very successful conference series on MPGD instrumentation</a:t>
            </a:r>
          </a:p>
          <a:p>
            <a:r>
              <a:rPr lang="en-GR" dirty="0">
                <a:latin typeface="Cambria" panose="02040503050406030204" pitchFamily="18" charset="0"/>
              </a:rPr>
              <a:t>- It reflects the enormous progress in Micro Pattern developments since the middle of ‘90s</a:t>
            </a:r>
          </a:p>
          <a:p>
            <a:r>
              <a:rPr lang="en-GB" dirty="0">
                <a:latin typeface="Cambria" panose="02040503050406030204" pitchFamily="18" charset="0"/>
              </a:rPr>
              <a:t>  </a:t>
            </a:r>
            <a:r>
              <a:rPr lang="en-GB" dirty="0" err="1">
                <a:latin typeface="Cambria" panose="02040503050406030204" pitchFamily="18" charset="0"/>
              </a:rPr>
              <a:t>i</a:t>
            </a:r>
            <a:r>
              <a:rPr lang="en-GR" dirty="0">
                <a:latin typeface="Cambria" panose="02040503050406030204" pitchFamily="18" charset="0"/>
              </a:rPr>
              <a:t>n fundamental research and in applications</a:t>
            </a:r>
          </a:p>
          <a:p>
            <a:r>
              <a:rPr lang="en-GR" dirty="0">
                <a:latin typeface="Cambria" panose="02040503050406030204" pitchFamily="18" charset="0"/>
              </a:rPr>
              <a:t>- Valuable investment in development laboratories at CERN and in other institutions</a:t>
            </a:r>
          </a:p>
          <a:p>
            <a:r>
              <a:rPr lang="en-GR" dirty="0">
                <a:latin typeface="Cambria" panose="02040503050406030204" pitchFamily="18" charset="0"/>
              </a:rPr>
              <a:t>- There is still potential for further developments and a large community investing in MPGDs</a:t>
            </a:r>
          </a:p>
          <a:p>
            <a:r>
              <a:rPr lang="en-GR" dirty="0">
                <a:latin typeface="Cambria" panose="02040503050406030204" pitchFamily="18" charset="0"/>
              </a:rPr>
              <a:t>- It should continue all the same even after the transition from RD51 to DRD1</a:t>
            </a:r>
          </a:p>
          <a:p>
            <a:endParaRPr lang="en-GR" dirty="0"/>
          </a:p>
        </p:txBody>
      </p:sp>
    </p:spTree>
    <p:extLst>
      <p:ext uri="{BB962C8B-B14F-4D97-AF65-F5344CB8AC3E}">
        <p14:creationId xmlns:p14="http://schemas.microsoft.com/office/powerpoint/2010/main" val="734022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76262</TotalTime>
  <Words>525</Words>
  <Application>Microsoft Macintosh PowerPoint</Application>
  <PresentationFormat>Widescreen</PresentationFormat>
  <Paragraphs>105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Bookman Old Style</vt:lpstr>
      <vt:lpstr>Calibri</vt:lpstr>
      <vt:lpstr>Calibri Light</vt:lpstr>
      <vt:lpstr>Cambria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Theodoros Geralis</dc:creator>
  <cp:lastModifiedBy>Theodoros Geralis</cp:lastModifiedBy>
  <cp:revision>342</cp:revision>
  <dcterms:created xsi:type="dcterms:W3CDTF">2023-01-18T23:04:09Z</dcterms:created>
  <dcterms:modified xsi:type="dcterms:W3CDTF">2023-06-21T11:39:48Z</dcterms:modified>
</cp:coreProperties>
</file>