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1"/>
  </p:notesMasterIdLst>
  <p:sldIdLst>
    <p:sldId id="256" r:id="rId2"/>
    <p:sldId id="259" r:id="rId3"/>
    <p:sldId id="674" r:id="rId4"/>
    <p:sldId id="679" r:id="rId5"/>
    <p:sldId id="739" r:id="rId6"/>
    <p:sldId id="748" r:id="rId7"/>
    <p:sldId id="752" r:id="rId8"/>
    <p:sldId id="751" r:id="rId9"/>
    <p:sldId id="750" r:id="rId10"/>
    <p:sldId id="753" r:id="rId11"/>
    <p:sldId id="749" r:id="rId12"/>
    <p:sldId id="257" r:id="rId13"/>
    <p:sldId id="726" r:id="rId14"/>
    <p:sldId id="727" r:id="rId15"/>
    <p:sldId id="738" r:id="rId16"/>
    <p:sldId id="737" r:id="rId17"/>
    <p:sldId id="672" r:id="rId18"/>
    <p:sldId id="730" r:id="rId19"/>
    <p:sldId id="729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77" autoAdjust="0"/>
    <p:restoredTop sz="94660"/>
  </p:normalViewPr>
  <p:slideViewPr>
    <p:cSldViewPr snapToGrid="0" snapToObjects="1">
      <p:cViewPr varScale="1">
        <p:scale>
          <a:sx n="122" d="100"/>
          <a:sy n="122" d="100"/>
        </p:scale>
        <p:origin x="55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829144-6D4F-478F-A025-9082D4FE91E7}" type="datetimeFigureOut">
              <a:rPr lang="en-GB" smtClean="0"/>
              <a:t>25/04/2023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17DA90-2C1E-440C-8D97-962D9E67E6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90834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8A81F-27D1-4495-9354-6EC922B4C65B}" type="datetime1">
              <a:rPr lang="en-GB" smtClean="0"/>
              <a:t>27/04/2023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PS Booster magnets Task Force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65857-9FBA-4E49-8746-F24E21CD94C8}" type="datetime1">
              <a:rPr lang="en-GB" smtClean="0"/>
              <a:t>27/04/2023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PS Booster magnets Task Force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8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5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91E0CF-E2CA-48EC-9FCD-A898B271B9F3}" type="datetime1">
              <a:rPr lang="en-GB" smtClean="0"/>
              <a:t>27/04/2023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PS Booster magnets Task Force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8" y="2703285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5304CA-1AFB-77D6-24BF-56DBC58897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6B5C9A5-90F3-2249-9E10-7BA85968DB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BE4913-6AEF-4C28-E5F7-00B2952A71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70018-17C5-40D3-8FE0-57F0A404863C}" type="datetime1">
              <a:rPr lang="en-GB" smtClean="0"/>
              <a:t>27/04/2023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B29DDC-C837-3604-8BC0-8DB5C5D721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PS Booster magnets Task Force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D9E980-4947-2A27-60F9-83834B0514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29852-4BDB-423A-9E90-1D89B82E42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1136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8" y="2703285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1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2444816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5FEF05-8771-40C6-812C-78F80CF26C30}" type="datetime1">
              <a:rPr lang="en-GB" smtClean="0"/>
              <a:t>27/04/2023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PS Booster magnets Task Force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6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2444816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6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2C822E-21F0-4879-A433-C91F1CC1F6BC}" type="datetime1">
              <a:rPr lang="en-GB" smtClean="0"/>
              <a:t>27/04/2023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PS Booster magnets Task Force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2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B568F8-1C05-4710-8F08-E468F4AD2945}" type="datetime1">
              <a:rPr lang="en-GB" smtClean="0"/>
              <a:t>27/04/2023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PS Booster magnets Task Force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2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6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9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1269779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1AF748-3746-45E4-A469-07010BB858D2}" type="datetime1">
              <a:rPr lang="en-GB" smtClean="0"/>
              <a:t>27/04/2023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PS Booster magnets Task Force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7" y="635635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1" y="233494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1" y="1325608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FEB46D-810C-4A50-951C-6A9BBA88D9C0}" type="datetime1">
              <a:rPr lang="en-GB" smtClean="0"/>
              <a:t>27/04/2023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PS Booster magnets Task Force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Image 9" descr="bande-02.eps"/>
          <p:cNvPicPr>
            <a:picLocks noChangeAspect="1"/>
          </p:cNvPicPr>
          <p:nvPr userDrawn="1"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  <p:sldLayoutId id="2147483682" r:id="rId14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33.jpeg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664838" TargetMode="External"/><Relationship Id="rId7" Type="http://schemas.openxmlformats.org/officeDocument/2006/relationships/image" Target="../media/image37.jpg"/><Relationship Id="rId2" Type="http://schemas.openxmlformats.org/officeDocument/2006/relationships/hyperlink" Target="https://edms.cern.ch/document/2603476" TargetMode="Externa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6.jpg"/><Relationship Id="rId5" Type="http://schemas.openxmlformats.org/officeDocument/2006/relationships/image" Target="../media/image35.jpg"/><Relationship Id="rId4" Type="http://schemas.openxmlformats.org/officeDocument/2006/relationships/hyperlink" Target="https://edms.cern.ch/document/2779972/1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.cern.ch/document/2779972" TargetMode="External"/><Relationship Id="rId13" Type="http://schemas.openxmlformats.org/officeDocument/2006/relationships/image" Target="../media/image8.png"/><Relationship Id="rId3" Type="http://schemas.openxmlformats.org/officeDocument/2006/relationships/hyperlink" Target="https://norma-db.web.cern.ch/magdesign/idcard/333/" TargetMode="External"/><Relationship Id="rId7" Type="http://schemas.openxmlformats.org/officeDocument/2006/relationships/hyperlink" Target="https://edms.cern.ch/document/2664838" TargetMode="External"/><Relationship Id="rId12" Type="http://schemas.openxmlformats.org/officeDocument/2006/relationships/image" Target="../media/image7.png"/><Relationship Id="rId17" Type="http://schemas.openxmlformats.org/officeDocument/2006/relationships/image" Target="../media/image12.jpg"/><Relationship Id="rId2" Type="http://schemas.openxmlformats.org/officeDocument/2006/relationships/hyperlink" Target="https://norma-db.web.cern.ch/magdesign/idcard/332/" TargetMode="External"/><Relationship Id="rId16" Type="http://schemas.openxmlformats.org/officeDocument/2006/relationships/image" Target="../media/image11.png"/><Relationship Id="rId1" Type="http://schemas.openxmlformats.org/officeDocument/2006/relationships/slideLayout" Target="../slideLayouts/slideLayout14.xml"/><Relationship Id="rId6" Type="http://schemas.openxmlformats.org/officeDocument/2006/relationships/hyperlink" Target="https://edms.cern.ch/document/2603476" TargetMode="External"/><Relationship Id="rId11" Type="http://schemas.openxmlformats.org/officeDocument/2006/relationships/hyperlink" Target="https://edms.cern.ch/document/2884501" TargetMode="External"/><Relationship Id="rId5" Type="http://schemas.openxmlformats.org/officeDocument/2006/relationships/hyperlink" Target="https://norma-db.web.cern.ch/magdesign/idcard/1601/" TargetMode="External"/><Relationship Id="rId15" Type="http://schemas.openxmlformats.org/officeDocument/2006/relationships/image" Target="../media/image10.png"/><Relationship Id="rId10" Type="http://schemas.openxmlformats.org/officeDocument/2006/relationships/hyperlink" Target="https://edms.cern.ch/document/2812056" TargetMode="External"/><Relationship Id="rId4" Type="http://schemas.openxmlformats.org/officeDocument/2006/relationships/hyperlink" Target="https://norma-db.web.cern.ch/magdesign/idcard/349/" TargetMode="External"/><Relationship Id="rId9" Type="http://schemas.openxmlformats.org/officeDocument/2006/relationships/hyperlink" Target="https://edms.cern.ch/document/2812055" TargetMode="External"/><Relationship Id="rId1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g"/><Relationship Id="rId7" Type="http://schemas.openxmlformats.org/officeDocument/2006/relationships/image" Target="../media/image18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7.jpg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4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44875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17E8D2-7F17-D653-59EE-DCF7EBCEE4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C45B1-BAB5-413E-AAF6-B0A3CBC3E6E9}" type="datetime1">
              <a:rPr lang="en-GB" smtClean="0"/>
              <a:t>27/04/2023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E7EAC8-8B0E-5E6C-5CAD-82FA6BF25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PS Booster magnets Task Force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47AD6A-5ACD-4F09-9260-72E69044B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29852-4BDB-423A-9E90-1D89B82E42E0}" type="slidenum">
              <a:rPr lang="en-GB" smtClean="0"/>
              <a:t>10</a:t>
            </a:fld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C5398D7-1124-4F95-039F-263B6B47118E}"/>
              </a:ext>
            </a:extLst>
          </p:cNvPr>
          <p:cNvSpPr txBox="1"/>
          <p:nvPr/>
        </p:nvSpPr>
        <p:spPr>
          <a:xfrm>
            <a:off x="-101601" y="923965"/>
            <a:ext cx="9073661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>
              <a:effectLst/>
            </a:endParaRPr>
          </a:p>
          <a:p>
            <a:pPr marL="742950" lvl="1" indent="-285750">
              <a:buFont typeface="+mj-lt"/>
              <a:buAutoNum type="alphaLcPeriod"/>
            </a:pPr>
            <a:r>
              <a:rPr lang="en-US" sz="11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Precise location of the leak and the magnet position in the ring, </a:t>
            </a:r>
            <a:r>
              <a:rPr lang="en-US" sz="11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Presented</a:t>
            </a:r>
            <a:endParaRPr lang="en-GB" sz="1100" dirty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914400"/>
            <a:r>
              <a: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742950" lvl="1" indent="-285750">
              <a:buFont typeface="+mj-lt"/>
              <a:buAutoNum type="alphaLcPeriod"/>
            </a:pPr>
            <a:r>
              <a:rPr lang="en-US" sz="11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Was/is in such a situation an in-situ repair possible, </a:t>
            </a:r>
            <a:r>
              <a:rPr lang="en-US" sz="11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NO</a:t>
            </a:r>
            <a:endParaRPr lang="en-GB" sz="1100" dirty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143000" lvl="2" indent="-228600">
              <a:buFont typeface="+mj-lt"/>
              <a:buAutoNum type="romanLcPeriod"/>
            </a:pPr>
            <a:r>
              <a: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Was not possible for the following reasons </a:t>
            </a: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143000" lvl="2" indent="-228600">
              <a:buFont typeface="+mj-lt"/>
              <a:buAutoNum type="romanLcPeriod"/>
            </a:pPr>
            <a:r>
              <a: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It would have been possible if … e.g. different location of the leak and/or different magnet position in view of space to neighboring elements or …</a:t>
            </a: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600200" lvl="3" indent="-228600">
              <a:spcAft>
                <a:spcPts val="1200"/>
              </a:spcAft>
              <a:buFont typeface="+mj-lt"/>
              <a:buAutoNum type="arabicPeriod"/>
            </a:pPr>
            <a:r>
              <a:rPr lang="en-US" sz="11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If an in situ repair would be possible, we would have the following principle options/techniques available/to develop</a:t>
            </a: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742950" lvl="1" indent="-285750">
              <a:buFont typeface="+mj-lt"/>
              <a:buAutoNum type="alphaLcPeriod"/>
            </a:pPr>
            <a:r>
              <a:rPr lang="en-US" sz="11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The water captured and directed away from sensitive locations towards the floor</a:t>
            </a: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143000" lvl="2" indent="-228600">
              <a:buFont typeface="+mj-lt"/>
              <a:buAutoNum type="romanLcPeriod"/>
            </a:pPr>
            <a:r>
              <a: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Compared to spring 2022 the same ‘bricolage’ or …. </a:t>
            </a:r>
            <a:r>
              <a:rPr lang="en-US" sz="11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YES</a:t>
            </a:r>
            <a:endParaRPr lang="en-GB" sz="1100" dirty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143000" lvl="2" indent="-228600">
              <a:spcAft>
                <a:spcPts val="1200"/>
              </a:spcAft>
              <a:buFont typeface="+mj-lt"/>
              <a:buAutoNum type="romanLcPeriod"/>
            </a:pPr>
            <a:r>
              <a: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As we will have to do this again and maybe for longer periods, could we imagine an improved ‘bricolage’’ </a:t>
            </a:r>
            <a:r>
              <a:rPr lang="en-US" sz="11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To be studied</a:t>
            </a:r>
            <a:endParaRPr lang="en-GB" sz="1100" dirty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742950" lvl="1" indent="-285750">
              <a:spcAft>
                <a:spcPts val="1200"/>
              </a:spcAft>
              <a:buFont typeface="+mj-lt"/>
              <a:buAutoNum type="alphaLcPeriod"/>
            </a:pPr>
            <a:r>
              <a:rPr lang="en-US" sz="11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The magnet is type </a:t>
            </a:r>
            <a:r>
              <a:rPr lang="en-US" sz="1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xyz</a:t>
            </a:r>
            <a:r>
              <a:rPr lang="en-US" sz="11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family (FO or DFO, R or L), </a:t>
            </a:r>
            <a:r>
              <a:rPr lang="en-US" sz="11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Presented</a:t>
            </a:r>
            <a:endParaRPr lang="en-GB" sz="1100" dirty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742950" lvl="1" indent="-285750">
              <a:buFont typeface="+mj-lt"/>
              <a:buAutoNum type="alphaLcPeriod"/>
            </a:pPr>
            <a:r>
              <a:rPr lang="en-US" sz="11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 spare (or 2?) are in principle available but need to be repaired and certified in the workshop, </a:t>
            </a:r>
            <a:r>
              <a:rPr lang="en-US" sz="11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ONGOING</a:t>
            </a:r>
            <a:endParaRPr lang="en-GB" sz="1100" dirty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143000" lvl="2" indent="-228600">
              <a:buFont typeface="+mj-lt"/>
              <a:buAutoNum type="romanLcPeriod"/>
            </a:pPr>
            <a:r>
              <a: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Can we do some additional and (partial) meaningful examination of the accessible Cu parts before tunnel installation? </a:t>
            </a:r>
            <a:r>
              <a:rPr lang="en-US" sz="11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Presented</a:t>
            </a:r>
            <a:endParaRPr lang="en-GB" sz="1100" dirty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143000" lvl="2" indent="-228600">
              <a:buFont typeface="+mj-lt"/>
              <a:buAutoNum type="romanLcPeriod"/>
            </a:pPr>
            <a:r>
              <a: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Can we do something, before tunnel installation, on the accessible parts of the magnets to have </a:t>
            </a:r>
            <a:r>
              <a:rPr lang="en-US" sz="1100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-in case of-</a:t>
            </a:r>
            <a:r>
              <a: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easier access for ‘repair/patching’ in case of? </a:t>
            </a:r>
            <a:r>
              <a:rPr lang="en-US" sz="11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To be studied</a:t>
            </a:r>
            <a:endParaRPr lang="en-GB" sz="1100" dirty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143000" lvl="2" indent="-228600">
              <a:buFont typeface="+mj-lt"/>
              <a:buAutoNum type="romanLcPeriod"/>
            </a:pPr>
            <a:r>
              <a: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Can we do something, before tunnel installation, on the accessible parts of the magnets to have </a:t>
            </a:r>
            <a:r>
              <a:rPr lang="en-US" sz="1100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-in case of-</a:t>
            </a:r>
            <a:r>
              <a: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easier installation of ‘water collector’ in case of? </a:t>
            </a:r>
            <a:r>
              <a:rPr lang="en-US" sz="11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To be studied</a:t>
            </a: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143000" lvl="2" indent="-228600">
              <a:buFont typeface="+mj-lt"/>
              <a:buAutoNum type="romanLcPeriod"/>
            </a:pPr>
            <a:r>
              <a: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Could we imagine any monitoring device to detect water leaks w/o regular patrolling the PSB? </a:t>
            </a:r>
            <a:r>
              <a:rPr lang="en-US" sz="11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Presented</a:t>
            </a:r>
            <a:endParaRPr lang="en-GB" sz="1100" dirty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371600"/>
            <a:r>
              <a: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742950" lvl="1" indent="-285750">
              <a:buFont typeface="+mj-lt"/>
              <a:buAutoNum type="alphaLcPeriod"/>
            </a:pPr>
            <a:r>
              <a:rPr lang="en-US" sz="11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The installation of the spare magnet </a:t>
            </a: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143000" lvl="2" indent="-228600">
              <a:buFont typeface="+mj-lt"/>
              <a:buAutoNum type="romanLcPeriod"/>
            </a:pPr>
            <a:r>
              <a: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will take how many days or better how many hours? </a:t>
            </a:r>
            <a:r>
              <a:rPr lang="en-US" sz="11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Presented</a:t>
            </a:r>
            <a:endParaRPr lang="en-GB" sz="1100" dirty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143000" lvl="2" indent="-228600">
              <a:buFont typeface="+mj-lt"/>
              <a:buAutoNum type="romanLcPeriod"/>
            </a:pPr>
            <a:r>
              <a: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Would shift work or extended or shifted working hours be possible / useful to reduce the machine downtime? </a:t>
            </a:r>
            <a:r>
              <a:rPr lang="en-US" sz="11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To be studied</a:t>
            </a:r>
            <a:endParaRPr lang="en-GB" sz="1100" dirty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742950" lvl="1" indent="-285750">
              <a:buFont typeface="+mj-lt"/>
              <a:buAutoNum type="alphaLcPeriod"/>
            </a:pPr>
            <a:r>
              <a:rPr lang="en-US" sz="11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What are the (first) steps foreseen for the leaking magnet following the removal from the tunnel? </a:t>
            </a:r>
            <a:r>
              <a:rPr lang="en-US" sz="11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Preliminary tests</a:t>
            </a:r>
            <a:endParaRPr lang="en-GB" sz="1100" dirty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152ED0B-B351-0D07-813E-184F53B76509}"/>
              </a:ext>
            </a:extLst>
          </p:cNvPr>
          <p:cNvSpPr txBox="1"/>
          <p:nvPr/>
        </p:nvSpPr>
        <p:spPr>
          <a:xfrm>
            <a:off x="453292" y="257908"/>
            <a:ext cx="71510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Questions from Ralf 26/04/23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29009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846602-3860-5840-25CD-4C29112991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1345-B7ED-4F25-B8D8-BD5B1B8B7882}" type="datetime1">
              <a:rPr lang="en-GB" smtClean="0"/>
              <a:t>27/04/2023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46D9A8-5F6A-FE06-252E-2DA6166CA0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PS Booster magnets Task Force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00CD61-94F6-3502-6CCD-2BEEEBA0B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29852-4BDB-423A-9E90-1D89B82E42E0}" type="slidenum">
              <a:rPr lang="en-GB" smtClean="0"/>
              <a:t>11</a:t>
            </a:fld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B139AB8-F6B9-E0C0-2836-24FF55D57773}"/>
              </a:ext>
            </a:extLst>
          </p:cNvPr>
          <p:cNvSpPr txBox="1"/>
          <p:nvPr/>
        </p:nvSpPr>
        <p:spPr>
          <a:xfrm>
            <a:off x="1365764" y="184931"/>
            <a:ext cx="65710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Degraded operation?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0AF6C40-31A3-EC07-0C25-01D2C1C2F7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42011"/>
            <a:ext cx="9144000" cy="1198931"/>
          </a:xfrm>
          <a:prstGeom prst="rect">
            <a:avLst/>
          </a:prstGeom>
        </p:spPr>
      </p:pic>
      <p:pic>
        <p:nvPicPr>
          <p:cNvPr id="12" name="Picture 11" descr="A picture containing text&#10;&#10;Description automatically generated">
            <a:extLst>
              <a:ext uri="{FF2B5EF4-FFF2-40B4-BE49-F238E27FC236}">
                <a16:creationId xmlns:a16="http://schemas.microsoft.com/office/drawing/2014/main" id="{BA0E46C6-4E49-2D60-2684-335D005E17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938" y="2558642"/>
            <a:ext cx="4158717" cy="308345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D01C715-7B95-73BF-E57E-544B69B8C019}"/>
              </a:ext>
            </a:extLst>
          </p:cNvPr>
          <p:cNvSpPr txBox="1"/>
          <p:nvPr/>
        </p:nvSpPr>
        <p:spPr>
          <a:xfrm>
            <a:off x="4439138" y="2558642"/>
            <a:ext cx="453292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Test are being performed to determine the rms current limits in case we need to run without water.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~1/3 of super-cycle may be possible over a limited period of time.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~1/5 in continuous operation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/>
              <a:t>This may only be possible if the decision is taken before an electrical failure occurs!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40030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95004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A8EBED-0C91-70BF-8149-2BD8091E91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069AB9-9E8C-E5DA-D8A8-B6D8DA97500C}"/>
              </a:ext>
            </a:extLst>
          </p:cNvPr>
          <p:cNvSpPr txBox="1"/>
          <p:nvPr/>
        </p:nvSpPr>
        <p:spPr>
          <a:xfrm>
            <a:off x="3000646" y="3136612"/>
            <a:ext cx="31427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SPARE SLIDES</a:t>
            </a:r>
            <a:endParaRPr lang="en-GB" sz="3200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A966DCEA-6EC2-6097-440A-860B045EE4B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E15B33C-8B01-4B6C-9DD2-0C6C12A7F4E7}" type="datetime1">
              <a:rPr lang="en-GB" smtClean="0"/>
              <a:t>27/04/2023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2DCCEC6E-138C-59F6-FA0D-47281AFCE7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PS Booster magnets Task Force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5703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2C81015-7C43-624D-B530-3D5C29AE7E3C}"/>
              </a:ext>
            </a:extLst>
          </p:cNvPr>
          <p:cNvSpPr txBox="1"/>
          <p:nvPr/>
        </p:nvSpPr>
        <p:spPr>
          <a:xfrm>
            <a:off x="277833" y="5324060"/>
            <a:ext cx="8746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Induction Brazing repair of the PSB QFO91 Quadrupole in TE workshop summer 22.</a:t>
            </a:r>
            <a:endParaRPr lang="en-GB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227F39C-54C4-6205-24FB-103767101A22}"/>
              </a:ext>
            </a:extLst>
          </p:cNvPr>
          <p:cNvGrpSpPr/>
          <p:nvPr/>
        </p:nvGrpSpPr>
        <p:grpSpPr>
          <a:xfrm>
            <a:off x="0" y="818243"/>
            <a:ext cx="9144000" cy="4218215"/>
            <a:chOff x="0" y="1319893"/>
            <a:chExt cx="9144000" cy="4218215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AEDA2F15-20A6-5C17-BC88-7B126A1C664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319893"/>
              <a:ext cx="9144000" cy="4218215"/>
            </a:xfrm>
            <a:prstGeom prst="rect">
              <a:avLst/>
            </a:prstGeom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EF7D1EE2-F39F-9CA8-C765-0EF2D29B5E48}"/>
                </a:ext>
              </a:extLst>
            </p:cNvPr>
            <p:cNvSpPr txBox="1"/>
            <p:nvPr/>
          </p:nvSpPr>
          <p:spPr>
            <a:xfrm>
              <a:off x="1458852" y="1870681"/>
              <a:ext cx="1745038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Water cooling to avoid damaging insulation</a:t>
              </a:r>
              <a:endParaRPr lang="en-GB" sz="1200" dirty="0"/>
            </a:p>
          </p:txBody>
        </p:sp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F0AEA519-9644-FB87-BBB6-E6BBD271C6CC}"/>
                </a:ext>
              </a:extLst>
            </p:cNvPr>
            <p:cNvCxnSpPr/>
            <p:nvPr/>
          </p:nvCxnSpPr>
          <p:spPr>
            <a:xfrm>
              <a:off x="3287652" y="2332346"/>
              <a:ext cx="879499" cy="368973"/>
            </a:xfrm>
            <a:prstGeom prst="straightConnector1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04B8A853-2096-5C30-A932-4C4C43EF3376}"/>
                </a:ext>
              </a:extLst>
            </p:cNvPr>
            <p:cNvSpPr txBox="1"/>
            <p:nvPr/>
          </p:nvSpPr>
          <p:spPr>
            <a:xfrm>
              <a:off x="1017939" y="4419978"/>
              <a:ext cx="1745038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Induction brazing head</a:t>
              </a:r>
              <a:endParaRPr lang="en-GB" sz="1200" dirty="0"/>
            </a:p>
          </p:txBody>
        </p: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887C72E3-A36D-C941-8133-1FC58ADE376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00155" y="4196189"/>
              <a:ext cx="963261" cy="243188"/>
            </a:xfrm>
            <a:prstGeom prst="straightConnector1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6C01A5-93AD-3748-8380-1B61F64591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403A7-DA73-4992-A6AD-D515DEE1E0FD}" type="datetime1">
              <a:rPr lang="en-GB" smtClean="0"/>
              <a:t>27/04/2023</a:t>
            </a:fld>
            <a:endParaRPr lang="en-GB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D8FBBF0E-16CC-A753-DF04-B28713FDFE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PS Booster magnets Task Force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D906507F-C1BE-D591-94AA-58E64C3E7B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29852-4BDB-423A-9E90-1D89B82E42E0}" type="slidenum">
              <a:rPr lang="en-GB" smtClean="0"/>
              <a:t>14</a:t>
            </a:fld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1EDFA8A-C9DB-05CF-DE74-A778FC583C1D}"/>
              </a:ext>
            </a:extLst>
          </p:cNvPr>
          <p:cNvSpPr txBox="1"/>
          <p:nvPr/>
        </p:nvSpPr>
        <p:spPr>
          <a:xfrm>
            <a:off x="1365764" y="184931"/>
            <a:ext cx="65710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Brazing repair</a:t>
            </a:r>
          </a:p>
        </p:txBody>
      </p:sp>
    </p:spTree>
    <p:extLst>
      <p:ext uri="{BB962C8B-B14F-4D97-AF65-F5344CB8AC3E}">
        <p14:creationId xmlns:p14="http://schemas.microsoft.com/office/powerpoint/2010/main" val="23549349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6C01A5-93AD-3748-8380-1B61F64591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3A9B6-106C-45E3-969B-21959249E908}" type="datetime1">
              <a:rPr lang="en-GB" smtClean="0"/>
              <a:t>27/04/2023</a:t>
            </a:fld>
            <a:endParaRPr lang="en-GB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D8FBBF0E-16CC-A753-DF04-B28713FDFE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PS Booster magnets Task Force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D906507F-C1BE-D591-94AA-58E64C3E7B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29852-4BDB-423A-9E90-1D89B82E42E0}" type="slidenum">
              <a:rPr lang="en-GB" smtClean="0"/>
              <a:t>15</a:t>
            </a:fld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542FC2A-D59F-458E-D0DC-EEB84261DE4E}"/>
              </a:ext>
            </a:extLst>
          </p:cNvPr>
          <p:cNvSpPr txBox="1"/>
          <p:nvPr/>
        </p:nvSpPr>
        <p:spPr>
          <a:xfrm>
            <a:off x="1365764" y="184931"/>
            <a:ext cx="65710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Brazing patching QFO161</a:t>
            </a:r>
          </a:p>
        </p:txBody>
      </p:sp>
      <p:pic>
        <p:nvPicPr>
          <p:cNvPr id="13" name="Picture 12" descr="A picture containing wooden, wood&#10;&#10;Description automatically generated">
            <a:extLst>
              <a:ext uri="{FF2B5EF4-FFF2-40B4-BE49-F238E27FC236}">
                <a16:creationId xmlns:a16="http://schemas.microsoft.com/office/drawing/2014/main" id="{737493DD-B98B-2DC1-9660-198C32997B5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4351" y="851398"/>
            <a:ext cx="3959165" cy="18264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BE547FB-77B0-CBE7-F8D9-988D5E483F80}"/>
              </a:ext>
            </a:extLst>
          </p:cNvPr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241"/>
          <a:stretch/>
        </p:blipFill>
        <p:spPr bwMode="auto">
          <a:xfrm rot="5400000">
            <a:off x="5987242" y="3315630"/>
            <a:ext cx="2349304" cy="1483244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F7A0376-411E-DAE8-69DA-D8E6C871339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34509"/>
          <a:stretch/>
        </p:blipFill>
        <p:spPr>
          <a:xfrm>
            <a:off x="3808234" y="2882600"/>
            <a:ext cx="2060704" cy="2349304"/>
          </a:xfrm>
          <a:prstGeom prst="rect">
            <a:avLst/>
          </a:prstGeom>
        </p:spPr>
      </p:pic>
      <p:pic>
        <p:nvPicPr>
          <p:cNvPr id="16" name="Picture 15" descr="A picture containing electronics, orange, drum&#10;&#10;Description automatically generated">
            <a:extLst>
              <a:ext uri="{FF2B5EF4-FFF2-40B4-BE49-F238E27FC236}">
                <a16:creationId xmlns:a16="http://schemas.microsoft.com/office/drawing/2014/main" id="{AC37687A-F9DC-6BCE-5DFF-24B0FE5FE06C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962" y="851398"/>
            <a:ext cx="2994723" cy="399296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EB0BFDE-D1F2-5415-4583-028FD946239D}"/>
              </a:ext>
            </a:extLst>
          </p:cNvPr>
          <p:cNvSpPr txBox="1"/>
          <p:nvPr/>
        </p:nvSpPr>
        <p:spPr>
          <a:xfrm>
            <a:off x="1174750" y="5403850"/>
            <a:ext cx="66484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Leak discovered during the run (06/21), an in-situ repair was made using ‘soft’ solder, finally the magnet was exchanged during the following YETS.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44902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846602-3860-5840-25CD-4C29112991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92C8F-E016-42F6-9318-461027A45E4A}" type="datetime1">
              <a:rPr lang="en-GB" smtClean="0"/>
              <a:t>27/04/2023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46D9A8-5F6A-FE06-252E-2DA6166CA0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PS Booster magnets Task Force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00CD61-94F6-3502-6CCD-2BEEEBA0B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29852-4BDB-423A-9E90-1D89B82E42E0}" type="slidenum">
              <a:rPr lang="en-GB" smtClean="0"/>
              <a:t>16</a:t>
            </a:fld>
            <a:endParaRPr lang="en-GB"/>
          </a:p>
        </p:txBody>
      </p:sp>
      <p:pic>
        <p:nvPicPr>
          <p:cNvPr id="8" name="Picture 7" descr="The inside of a car&#10;&#10;Description automatically generated with medium confidence">
            <a:extLst>
              <a:ext uri="{FF2B5EF4-FFF2-40B4-BE49-F238E27FC236}">
                <a16:creationId xmlns:a16="http://schemas.microsoft.com/office/drawing/2014/main" id="{73F0175E-419F-EA16-9CC9-2B7E90CE6D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707167" y="1967354"/>
            <a:ext cx="4413412" cy="203595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05127EF-69C3-B4BD-B7EE-3D3D6635E3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3914202" y="1967353"/>
            <a:ext cx="4413415" cy="203595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B139AB8-F6B9-E0C0-2836-24FF55D57773}"/>
              </a:ext>
            </a:extLst>
          </p:cNvPr>
          <p:cNvSpPr txBox="1"/>
          <p:nvPr/>
        </p:nvSpPr>
        <p:spPr>
          <a:xfrm>
            <a:off x="1365764" y="184931"/>
            <a:ext cx="65710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Brazing failure mitigation…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2A4144C-DEAE-E9AE-BFBD-A8DD3BEDFBFF}"/>
              </a:ext>
            </a:extLst>
          </p:cNvPr>
          <p:cNvSpPr txBox="1"/>
          <p:nvPr/>
        </p:nvSpPr>
        <p:spPr>
          <a:xfrm>
            <a:off x="576283" y="5324060"/>
            <a:ext cx="76590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BR.QDE 5, Oct 22  </a:t>
            </a:r>
          </a:p>
          <a:p>
            <a:r>
              <a:rPr lang="en-US" dirty="0"/>
              <a:t>Diversion of the leak to the booster tunnel floor until the magnet could be exchange in the YETS 22/23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95682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9F48D08-1B60-27B7-6225-773552EC0901}"/>
              </a:ext>
            </a:extLst>
          </p:cNvPr>
          <p:cNvSpPr txBox="1"/>
          <p:nvPr/>
        </p:nvSpPr>
        <p:spPr>
          <a:xfrm>
            <a:off x="4139992" y="870754"/>
            <a:ext cx="4570605" cy="5155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en-GB" sz="1350" b="1" cap="all" dirty="0">
                <a:solidFill>
                  <a:srgbClr val="5B80B2"/>
                </a:solidFill>
                <a:latin typeface="PT Sans" panose="020B0503020203020204" pitchFamily="34" charset="0"/>
              </a:rPr>
              <a:t>BR.QFO91 PXMQNEC4WP-B2000017 – 11/21</a:t>
            </a:r>
            <a:endParaRPr lang="en-GB" sz="1400" b="1" i="0" cap="all" dirty="0">
              <a:solidFill>
                <a:srgbClr val="5B80B2"/>
              </a:solidFill>
              <a:effectLst/>
              <a:latin typeface="PT Sans" panose="020B0503020203020204" pitchFamily="34" charset="0"/>
            </a:endParaRPr>
          </a:p>
          <a:p>
            <a:pPr algn="ctr" fontAlgn="base"/>
            <a:endParaRPr lang="en-GB" sz="1350" b="1" cap="all" dirty="0">
              <a:solidFill>
                <a:srgbClr val="5B80B2"/>
              </a:solidFill>
              <a:latin typeface="PT Sans" panose="020B0503020203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BB1DE94-6164-73E1-5B82-F213889F7C55}"/>
              </a:ext>
            </a:extLst>
          </p:cNvPr>
          <p:cNvSpPr txBox="1"/>
          <p:nvPr/>
        </p:nvSpPr>
        <p:spPr>
          <a:xfrm>
            <a:off x="778132" y="256238"/>
            <a:ext cx="77463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/>
            <a:r>
              <a:rPr lang="en-GB" sz="2400" dirty="0"/>
              <a:t>Evolution of the faults over the past 2 years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77B71DF-4A88-613E-710A-832D49FEAE3F}"/>
              </a:ext>
            </a:extLst>
          </p:cNvPr>
          <p:cNvSpPr txBox="1"/>
          <p:nvPr/>
        </p:nvSpPr>
        <p:spPr>
          <a:xfrm>
            <a:off x="2330323" y="1409966"/>
            <a:ext cx="191278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645AD"/>
                </a:solidFill>
                <a:latin typeface="Helvetica Neue"/>
                <a:hlinkClick r:id="rId2"/>
              </a:rPr>
              <a:t>https://edms.cern.ch/document/2603476</a:t>
            </a:r>
            <a:endParaRPr lang="en-GB" sz="1200" dirty="0">
              <a:solidFill>
                <a:srgbClr val="0563C1"/>
              </a:solidFill>
              <a:latin typeface="Helvetica Neue"/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200" dirty="0"/>
              <a:t>Leaking brazed joint temporarily repaired in the machine with a soft brazing.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200" dirty="0"/>
              <a:t>Removed from the machine in YETS 21/22.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200" dirty="0"/>
              <a:t>Hard brazing replaced in the NCM workshop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200" dirty="0"/>
              <a:t>Weak insulation to ground ~ 50 M</a:t>
            </a:r>
            <a:r>
              <a:rPr lang="en-GB" sz="1200" dirty="0">
                <a:latin typeface="Symbol" panose="05050102010706020507" pitchFamily="18" charset="2"/>
              </a:rPr>
              <a:t>W</a:t>
            </a:r>
            <a:r>
              <a:rPr lang="en-US" sz="1200" dirty="0"/>
              <a:t> requiring further repair!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200" dirty="0"/>
              <a:t>Vacuum bag impregnation to be studied. </a:t>
            </a:r>
            <a:endParaRPr lang="en-GB" sz="12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19641F2-C98A-AD8C-7175-358A4D1FD976}"/>
              </a:ext>
            </a:extLst>
          </p:cNvPr>
          <p:cNvSpPr txBox="1"/>
          <p:nvPr/>
        </p:nvSpPr>
        <p:spPr>
          <a:xfrm>
            <a:off x="78140" y="877943"/>
            <a:ext cx="4573166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en-GB" sz="1350" b="1" cap="all" dirty="0">
                <a:solidFill>
                  <a:srgbClr val="5B80B2"/>
                </a:solidFill>
                <a:latin typeface="PT Sans" panose="020B0503020203020204" pitchFamily="34" charset="0"/>
              </a:rPr>
              <a:t>BR.QFO161 PXMQNEC4WP-B2000030 – 06/21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6CE0506-15A9-1AFB-2590-79F09FC6619C}"/>
              </a:ext>
            </a:extLst>
          </p:cNvPr>
          <p:cNvSpPr txBox="1"/>
          <p:nvPr/>
        </p:nvSpPr>
        <p:spPr>
          <a:xfrm>
            <a:off x="6666718" y="1409966"/>
            <a:ext cx="191278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563C1"/>
                </a:solidFill>
                <a:latin typeface="Helvetica Neue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https://edms.cern.ch/document/2664838</a:t>
            </a:r>
            <a:endParaRPr lang="en-US" sz="1200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200" dirty="0"/>
              <a:t>Leaking brazed joint discovered during the High Voltage test during the YETS 21/22.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200" dirty="0"/>
              <a:t>Removed from the machine in YETS 21/22.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200" dirty="0"/>
              <a:t>Repair has been completed and the magnet is now operational </a:t>
            </a:r>
          </a:p>
          <a:p>
            <a:r>
              <a:rPr lang="en-US" sz="1200" dirty="0"/>
              <a:t> </a:t>
            </a:r>
            <a:endParaRPr lang="en-GB" sz="12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E4A5535-0C03-A3F4-7B08-F28B9E3621EC}"/>
              </a:ext>
            </a:extLst>
          </p:cNvPr>
          <p:cNvSpPr txBox="1"/>
          <p:nvPr/>
        </p:nvSpPr>
        <p:spPr>
          <a:xfrm>
            <a:off x="2064775" y="4955968"/>
            <a:ext cx="5014450" cy="16927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en-GB" sz="1400" b="1" i="0" cap="all" dirty="0">
                <a:solidFill>
                  <a:srgbClr val="5B80B2"/>
                </a:solidFill>
                <a:effectLst/>
                <a:latin typeface="PT Sans" panose="020B0503020203020204" pitchFamily="34" charset="0"/>
              </a:rPr>
              <a:t>BR.QDE5 PXMQNFJ4WP-B2000005 – 09/22</a:t>
            </a:r>
          </a:p>
          <a:p>
            <a:pPr algn="ctr" fontAlgn="base"/>
            <a:endParaRPr lang="en-GB" sz="1400" b="1" i="0" cap="all" dirty="0">
              <a:solidFill>
                <a:srgbClr val="5B80B2"/>
              </a:solidFill>
              <a:effectLst/>
              <a:latin typeface="PT Sans" panose="020B0503020203020204" pitchFamily="34" charset="0"/>
            </a:endParaRPr>
          </a:p>
          <a:p>
            <a:pPr marL="214313" indent="-214313" fontAlgn="base">
              <a:buFont typeface="Arial" panose="020B0604020202020204" pitchFamily="34" charset="0"/>
              <a:buChar char="•"/>
            </a:pPr>
            <a:r>
              <a:rPr lang="en-GB" sz="1200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https://edms.cern.ch/document/2779972/1</a:t>
            </a:r>
            <a:endParaRPr lang="en-GB" sz="1200" dirty="0"/>
          </a:p>
          <a:p>
            <a:pPr marL="214313" indent="-214313" fontAlgn="base">
              <a:buFont typeface="Arial" panose="020B0604020202020204" pitchFamily="34" charset="0"/>
              <a:buChar char="•"/>
            </a:pPr>
            <a:r>
              <a:rPr lang="en-GB" sz="1200" dirty="0"/>
              <a:t>Leak brazed joint similar to BR.QFO91</a:t>
            </a:r>
          </a:p>
          <a:p>
            <a:pPr marL="214313" indent="-214313" fontAlgn="base">
              <a:buFont typeface="Arial" panose="020B0604020202020204" pitchFamily="34" charset="0"/>
              <a:buChar char="•"/>
            </a:pPr>
            <a:r>
              <a:rPr lang="en-GB" sz="1200" dirty="0"/>
              <a:t>Operation has continued diverting the water to the tunnel floor</a:t>
            </a:r>
          </a:p>
          <a:p>
            <a:pPr marL="214313" indent="-214313" fontAlgn="base">
              <a:buFont typeface="Arial" panose="020B0604020202020204" pitchFamily="34" charset="0"/>
              <a:buChar char="•"/>
            </a:pPr>
            <a:r>
              <a:rPr lang="en-GB" sz="1200" dirty="0"/>
              <a:t>Magnet exchange planned during YETS22/23</a:t>
            </a:r>
          </a:p>
          <a:p>
            <a:pPr marL="285750" indent="-285750" algn="ctr" fontAlgn="base">
              <a:buFont typeface="Arial" panose="020B0604020202020204" pitchFamily="34" charset="0"/>
              <a:buChar char="•"/>
            </a:pPr>
            <a:endParaRPr lang="en-GB" sz="1400" b="1" i="0" cap="all" dirty="0">
              <a:solidFill>
                <a:srgbClr val="5B80B2"/>
              </a:solidFill>
              <a:effectLst/>
              <a:latin typeface="PT Sans" panose="020B0503020203020204" pitchFamily="34" charset="0"/>
            </a:endParaRPr>
          </a:p>
          <a:p>
            <a:pPr marL="285750" indent="-285750" algn="ctr" fontAlgn="base">
              <a:buFont typeface="Arial" panose="020B0604020202020204" pitchFamily="34" charset="0"/>
              <a:buChar char="•"/>
            </a:pPr>
            <a:endParaRPr lang="en-GB" sz="1400" b="1" i="0" cap="all" dirty="0">
              <a:solidFill>
                <a:srgbClr val="5B80B2"/>
              </a:solidFill>
              <a:effectLst/>
              <a:latin typeface="PT Sans" panose="020B0503020203020204" pitchFamily="34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71ACD4D-1F16-A0FC-433D-F0353DBA2D35}"/>
              </a:ext>
            </a:extLst>
          </p:cNvPr>
          <p:cNvGrpSpPr/>
          <p:nvPr/>
        </p:nvGrpSpPr>
        <p:grpSpPr>
          <a:xfrm>
            <a:off x="452436" y="1459918"/>
            <a:ext cx="1797140" cy="3316415"/>
            <a:chOff x="533182" y="1397356"/>
            <a:chExt cx="2405961" cy="5215502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108A9B24-CC38-87CC-6382-0B047A45535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-871588" y="2802126"/>
              <a:ext cx="5215502" cy="2405961"/>
            </a:xfrm>
            <a:prstGeom prst="rect">
              <a:avLst/>
            </a:prstGeom>
          </p:spPr>
        </p:pic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C405BA54-70FA-57AE-BD12-4D5C141464D3}"/>
                </a:ext>
              </a:extLst>
            </p:cNvPr>
            <p:cNvSpPr/>
            <p:nvPr/>
          </p:nvSpPr>
          <p:spPr>
            <a:xfrm>
              <a:off x="1418254" y="2382106"/>
              <a:ext cx="578498" cy="615820"/>
            </a:xfrm>
            <a:prstGeom prst="ellipse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5AE3AED5-B76A-310E-4D15-A0B84151BD97}"/>
              </a:ext>
            </a:extLst>
          </p:cNvPr>
          <p:cNvGrpSpPr/>
          <p:nvPr/>
        </p:nvGrpSpPr>
        <p:grpSpPr>
          <a:xfrm>
            <a:off x="4778039" y="1461380"/>
            <a:ext cx="1647255" cy="3314953"/>
            <a:chOff x="6201740" y="1399592"/>
            <a:chExt cx="2337671" cy="5065291"/>
          </a:xfrm>
        </p:grpSpPr>
        <p:pic>
          <p:nvPicPr>
            <p:cNvPr id="25" name="Picture 24" descr="A picture containing miller&#10;&#10;Description automatically generated">
              <a:extLst>
                <a:ext uri="{FF2B5EF4-FFF2-40B4-BE49-F238E27FC236}">
                  <a16:creationId xmlns:a16="http://schemas.microsoft.com/office/drawing/2014/main" id="{59F53BA8-05BF-5890-594B-C014C634C82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0" t="20065" r="26531" b="7065"/>
            <a:stretch/>
          </p:blipFill>
          <p:spPr>
            <a:xfrm rot="5400000">
              <a:off x="4837930" y="2763402"/>
              <a:ext cx="5065291" cy="2337671"/>
            </a:xfrm>
            <a:prstGeom prst="rect">
              <a:avLst/>
            </a:prstGeom>
          </p:spPr>
        </p:pic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093C983B-9D09-0EAF-27B7-94A73D276B5E}"/>
                </a:ext>
              </a:extLst>
            </p:cNvPr>
            <p:cNvSpPr/>
            <p:nvPr/>
          </p:nvSpPr>
          <p:spPr>
            <a:xfrm>
              <a:off x="6813511" y="4074057"/>
              <a:ext cx="1114127" cy="1029787"/>
            </a:xfrm>
            <a:prstGeom prst="ellipse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28" name="Picture 27" descr="A picture containing wood&#10;&#10;Description automatically generated">
            <a:extLst>
              <a:ext uri="{FF2B5EF4-FFF2-40B4-BE49-F238E27FC236}">
                <a16:creationId xmlns:a16="http://schemas.microsoft.com/office/drawing/2014/main" id="{168C4063-F154-441B-D8AA-87DB46B5BB8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400000">
            <a:off x="6912385" y="4982284"/>
            <a:ext cx="1647614" cy="1235711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615CDC2-13EA-BDB5-04C5-64D598EEF0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29852-4BDB-423A-9E90-1D89B82E42E0}" type="slidenum">
              <a:rPr lang="en-GB" smtClean="0"/>
              <a:t>17</a:t>
            </a:fld>
            <a:endParaRPr lang="en-GB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BDF76ED2-A6D3-56D5-5463-EA9DC35B3F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AF947-22BB-47F7-9C70-A8F73AA6C718}" type="datetime1">
              <a:rPr lang="en-GB" smtClean="0"/>
              <a:t>27/04/2023</a:t>
            </a:fld>
            <a:endParaRPr lang="en-GB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F5BD485F-8164-9B1C-8A5E-9232951379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PS Booster magnets Task Force</a:t>
            </a:r>
          </a:p>
        </p:txBody>
      </p:sp>
    </p:spTree>
    <p:extLst>
      <p:ext uri="{BB962C8B-B14F-4D97-AF65-F5344CB8AC3E}">
        <p14:creationId xmlns:p14="http://schemas.microsoft.com/office/powerpoint/2010/main" val="32754580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8AE908-4544-9DB9-B0AC-65BB628C2C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36089" y="6356352"/>
            <a:ext cx="501424" cy="365125"/>
          </a:xfrm>
        </p:spPr>
        <p:txBody>
          <a:bodyPr/>
          <a:lstStyle/>
          <a:p>
            <a:fld id="{F8729852-4BDB-423A-9E90-1D89B82E42E0}" type="slidenum">
              <a:rPr lang="en-GB" smtClean="0"/>
              <a:t>18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001BCEA-D053-C997-B87A-42730F632AD6}"/>
              </a:ext>
            </a:extLst>
          </p:cNvPr>
          <p:cNvSpPr txBox="1"/>
          <p:nvPr/>
        </p:nvSpPr>
        <p:spPr>
          <a:xfrm>
            <a:off x="1365764" y="184931"/>
            <a:ext cx="65710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Brazing Analysis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8F3135-4285-F5DB-C1DA-AD5CA2B9B0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182756" y="6356351"/>
            <a:ext cx="2895600" cy="365125"/>
          </a:xfrm>
        </p:spPr>
        <p:txBody>
          <a:bodyPr/>
          <a:lstStyle/>
          <a:p>
            <a:r>
              <a:rPr lang="en-GB" dirty="0"/>
              <a:t>PS Booster magnets Task Force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27257D5-524F-2384-526F-2C3DD2E64336}"/>
              </a:ext>
            </a:extLst>
          </p:cNvPr>
          <p:cNvSpPr txBox="1"/>
          <p:nvPr/>
        </p:nvSpPr>
        <p:spPr>
          <a:xfrm>
            <a:off x="495300" y="922020"/>
            <a:ext cx="82143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January 22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Ultrasonic inspection with MME</a:t>
            </a:r>
            <a:r>
              <a:rPr lang="en-GB" dirty="0"/>
              <a:t>.  Voids in the brazed joints ‘visible’ but inconclusive as to the origin.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Endoscope inspection MSC, nothing conclusive </a:t>
            </a:r>
            <a:endParaRPr lang="en-US" dirty="0"/>
          </a:p>
          <a:p>
            <a:endParaRPr lang="en-GB" dirty="0"/>
          </a:p>
        </p:txBody>
      </p:sp>
      <p:pic>
        <p:nvPicPr>
          <p:cNvPr id="15" name="Picture 14" descr="A picture containing text, miller&#10;&#10;Description automatically generated">
            <a:extLst>
              <a:ext uri="{FF2B5EF4-FFF2-40B4-BE49-F238E27FC236}">
                <a16:creationId xmlns:a16="http://schemas.microsoft.com/office/drawing/2014/main" id="{0C8894A5-1422-EB87-5459-739999A6EF1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653" r="40448" b="17931"/>
          <a:stretch/>
        </p:blipFill>
        <p:spPr>
          <a:xfrm>
            <a:off x="4135509" y="2293620"/>
            <a:ext cx="3431151" cy="336911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1DB7330-86F6-2541-0D3D-82BB350B7B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909800" y="3200509"/>
            <a:ext cx="3367013" cy="1553236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FD5F1DD-7117-AEF2-8BD6-1C48D8CD372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9335" y="6343330"/>
            <a:ext cx="2133600" cy="365125"/>
          </a:xfrm>
        </p:spPr>
        <p:txBody>
          <a:bodyPr/>
          <a:lstStyle/>
          <a:p>
            <a:fld id="{57FD25C8-3C03-4A71-BB80-40FF5FF8A448}" type="datetime1">
              <a:rPr lang="en-GB" smtClean="0"/>
              <a:t>27/04/2023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49451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015C93-95FA-18D2-054C-C78A91E537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29305"/>
            <a:ext cx="8226854" cy="940443"/>
          </a:xfrm>
        </p:spPr>
        <p:txBody>
          <a:bodyPr>
            <a:normAutofit/>
          </a:bodyPr>
          <a:lstStyle/>
          <a:p>
            <a:r>
              <a:rPr lang="en-US" sz="3200" dirty="0"/>
              <a:t>Magnet ageing PSB</a:t>
            </a:r>
            <a:endParaRPr lang="en-GB" sz="32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7C7C51-0354-E72E-55FD-AF67D44A38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9" name="Date Placeholder 2">
            <a:extLst>
              <a:ext uri="{FF2B5EF4-FFF2-40B4-BE49-F238E27FC236}">
                <a16:creationId xmlns:a16="http://schemas.microsoft.com/office/drawing/2014/main" id="{EA587DE1-F27F-5C72-2907-3F1E1C9EB3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9"/>
            <a:ext cx="2133600" cy="365125"/>
          </a:xfrm>
        </p:spPr>
        <p:txBody>
          <a:bodyPr/>
          <a:lstStyle/>
          <a:p>
            <a:fld id="{B7916AB8-4FF0-49BD-AC38-E28E68AD64C6}" type="datetime1">
              <a:rPr lang="en-GB" smtClean="0"/>
              <a:t>27/04/2023</a:t>
            </a:fld>
            <a:endParaRPr lang="en-US" dirty="0"/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CEA18870-7F53-4471-639D-94B1FBC9EF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6356352"/>
            <a:ext cx="2895600" cy="365125"/>
          </a:xfrm>
        </p:spPr>
        <p:txBody>
          <a:bodyPr/>
          <a:lstStyle/>
          <a:p>
            <a:r>
              <a:rPr lang="en-GB" dirty="0"/>
              <a:t>PS Booster magnets Task Force</a:t>
            </a:r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BD55EB6-43A9-E3C4-E2EC-BE53CA6FE28E}"/>
              </a:ext>
            </a:extLst>
          </p:cNvPr>
          <p:cNvSpPr txBox="1"/>
          <p:nvPr/>
        </p:nvSpPr>
        <p:spPr>
          <a:xfrm>
            <a:off x="127232" y="1132206"/>
            <a:ext cx="293072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6"/>
                </a:solidFill>
              </a:rPr>
              <a:t>The ring magnets are predominantly original, the vast majority have never been removed from the machine.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6"/>
                </a:solidFill>
              </a:rPr>
              <a:t>192/260* of the magnet units are water cooled.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accent6"/>
              </a:solidFill>
            </a:endParaRPr>
          </a:p>
          <a:p>
            <a:r>
              <a:rPr lang="en-US" sz="1400" dirty="0">
                <a:solidFill>
                  <a:schemeClr val="accent6"/>
                </a:solidFill>
              </a:rPr>
              <a:t>* 580/770 when considering multipoles e.g. combined Oct, Sex and Quads </a:t>
            </a:r>
            <a:r>
              <a:rPr lang="en-US" sz="1400" dirty="0" err="1">
                <a:solidFill>
                  <a:schemeClr val="accent6"/>
                </a:solidFill>
              </a:rPr>
              <a:t>etc</a:t>
            </a:r>
            <a:r>
              <a:rPr lang="en-US" sz="1400" dirty="0">
                <a:solidFill>
                  <a:schemeClr val="accent6"/>
                </a:solidFill>
              </a:rPr>
              <a:t>…</a:t>
            </a:r>
            <a:endParaRPr lang="en-GB" sz="1400" dirty="0">
              <a:solidFill>
                <a:schemeClr val="accent6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EBB680E-4331-9BD2-6CCB-0FFC204EDFF9}"/>
              </a:ext>
            </a:extLst>
          </p:cNvPr>
          <p:cNvSpPr txBox="1"/>
          <p:nvPr/>
        </p:nvSpPr>
        <p:spPr>
          <a:xfrm>
            <a:off x="1" y="4319053"/>
            <a:ext cx="423612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6"/>
                </a:solidFill>
              </a:rPr>
              <a:t>From the L4 &gt; PSB &gt; PS &amp; ISOLDE many of the magnets have been exchanged during various upgrades.  The majority of the remaining original magnets are air-cooled.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6"/>
                </a:solidFill>
              </a:rPr>
              <a:t>51/123 magnets are water cooled. </a:t>
            </a:r>
            <a:endParaRPr lang="en-GB" sz="1400" dirty="0">
              <a:solidFill>
                <a:schemeClr val="accent6"/>
              </a:solidFill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61D1C905-79EA-848B-8D97-08852A3B4C9B}"/>
              </a:ext>
            </a:extLst>
          </p:cNvPr>
          <p:cNvGrpSpPr/>
          <p:nvPr/>
        </p:nvGrpSpPr>
        <p:grpSpPr>
          <a:xfrm>
            <a:off x="2970837" y="840413"/>
            <a:ext cx="6252764" cy="2758151"/>
            <a:chOff x="459721" y="697447"/>
            <a:chExt cx="6252764" cy="2758151"/>
          </a:xfrm>
        </p:grpSpPr>
        <p:pic>
          <p:nvPicPr>
            <p:cNvPr id="24" name="Picture 23" descr="Chart, bar chart&#10;&#10;Description automatically generated">
              <a:extLst>
                <a:ext uri="{FF2B5EF4-FFF2-40B4-BE49-F238E27FC236}">
                  <a16:creationId xmlns:a16="http://schemas.microsoft.com/office/drawing/2014/main" id="{6B7E926F-F730-6B82-88FB-3305FDDB37E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59721" y="700272"/>
              <a:ext cx="5435945" cy="2717973"/>
            </a:xfrm>
            <a:prstGeom prst="rect">
              <a:avLst/>
            </a:prstGeom>
          </p:spPr>
        </p:pic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4635A49F-EAD4-0EDC-0512-F87779E2508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541683" y="1429148"/>
              <a:ext cx="1243805" cy="420074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DAFC799-9274-33F4-F0AA-83D51F074554}"/>
                </a:ext>
              </a:extLst>
            </p:cNvPr>
            <p:cNvSpPr txBox="1"/>
            <p:nvPr/>
          </p:nvSpPr>
          <p:spPr>
            <a:xfrm>
              <a:off x="3781759" y="947431"/>
              <a:ext cx="2930726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/>
                <a:t>450 – 550 million cycles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/>
                <a:t>26.4 millions with POPS-B  </a:t>
              </a:r>
            </a:p>
            <a:p>
              <a:r>
                <a:rPr lang="en-US" sz="1400" dirty="0"/>
                <a:t>      (~20 million @ 2 GeV)</a:t>
              </a:r>
            </a:p>
            <a:p>
              <a:endParaRPr lang="en-US" sz="1400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rgbClr val="FF0000"/>
                  </a:solidFill>
                </a:rPr>
                <a:t>+200 million up to 2040?</a:t>
              </a:r>
            </a:p>
            <a:p>
              <a:endParaRPr lang="en-US" sz="1400" dirty="0"/>
            </a:p>
            <a:p>
              <a:r>
                <a:rPr lang="en-US" sz="1000" dirty="0"/>
                <a:t>(Estimations from EPC &amp; OP)</a:t>
              </a:r>
            </a:p>
            <a:p>
              <a:endParaRPr lang="en-GB" sz="1400" dirty="0"/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118E75D5-87BF-DF89-D8F3-0AAB393536E3}"/>
                </a:ext>
              </a:extLst>
            </p:cNvPr>
            <p:cNvGrpSpPr/>
            <p:nvPr/>
          </p:nvGrpSpPr>
          <p:grpSpPr>
            <a:xfrm>
              <a:off x="838740" y="3154731"/>
              <a:ext cx="4905400" cy="300867"/>
              <a:chOff x="838740" y="3154731"/>
              <a:chExt cx="4905400" cy="300867"/>
            </a:xfrm>
          </p:grpSpPr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EDDD27C5-4741-D07A-2631-D49BA90B859C}"/>
                  </a:ext>
                </a:extLst>
              </p:cNvPr>
              <p:cNvGrpSpPr/>
              <p:nvPr/>
            </p:nvGrpSpPr>
            <p:grpSpPr>
              <a:xfrm>
                <a:off x="838740" y="3167115"/>
                <a:ext cx="4905400" cy="246221"/>
                <a:chOff x="2707083" y="5849813"/>
                <a:chExt cx="4905400" cy="246221"/>
              </a:xfrm>
            </p:grpSpPr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A3E7BB8C-0003-C4BD-0C29-FA28B69BE6E6}"/>
                    </a:ext>
                  </a:extLst>
                </p:cNvPr>
                <p:cNvSpPr txBox="1"/>
                <p:nvPr/>
              </p:nvSpPr>
              <p:spPr>
                <a:xfrm>
                  <a:off x="2707083" y="5849813"/>
                  <a:ext cx="466794" cy="24622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/>
                    <a:t>1950</a:t>
                  </a:r>
                  <a:endParaRPr lang="en-GB" sz="1000" dirty="0"/>
                </a:p>
              </p:txBody>
            </p:sp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55960664-8F3F-FA2D-1BC2-467F8CE4E2A6}"/>
                    </a:ext>
                  </a:extLst>
                </p:cNvPr>
                <p:cNvSpPr txBox="1"/>
                <p:nvPr/>
              </p:nvSpPr>
              <p:spPr>
                <a:xfrm>
                  <a:off x="3341170" y="5849813"/>
                  <a:ext cx="466794" cy="24622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/>
                    <a:t>1960</a:t>
                  </a:r>
                  <a:endParaRPr lang="en-GB" sz="1000" dirty="0"/>
                </a:p>
              </p:txBody>
            </p:sp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B34102CD-721D-F136-3B40-B634CC39E4C0}"/>
                    </a:ext>
                  </a:extLst>
                </p:cNvPr>
                <p:cNvSpPr txBox="1"/>
                <p:nvPr/>
              </p:nvSpPr>
              <p:spPr>
                <a:xfrm>
                  <a:off x="3975257" y="5849813"/>
                  <a:ext cx="466794" cy="24622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/>
                    <a:t>1970</a:t>
                  </a:r>
                  <a:endParaRPr lang="en-GB" sz="1000" dirty="0"/>
                </a:p>
              </p:txBody>
            </p:sp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8CBEBCE0-B6E1-6CA9-D12A-78772E65279A}"/>
                    </a:ext>
                  </a:extLst>
                </p:cNvPr>
                <p:cNvSpPr txBox="1"/>
                <p:nvPr/>
              </p:nvSpPr>
              <p:spPr>
                <a:xfrm>
                  <a:off x="4609344" y="5849813"/>
                  <a:ext cx="466794" cy="24622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/>
                    <a:t>1980</a:t>
                  </a:r>
                  <a:endParaRPr lang="en-GB" sz="1000" dirty="0"/>
                </a:p>
              </p:txBody>
            </p:sp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86E34C36-1D4D-8A1E-7B43-781C9373F413}"/>
                    </a:ext>
                  </a:extLst>
                </p:cNvPr>
                <p:cNvSpPr txBox="1"/>
                <p:nvPr/>
              </p:nvSpPr>
              <p:spPr>
                <a:xfrm>
                  <a:off x="5243431" y="5849813"/>
                  <a:ext cx="466794" cy="24622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/>
                    <a:t>1990</a:t>
                  </a:r>
                  <a:endParaRPr lang="en-GB" sz="1000" dirty="0"/>
                </a:p>
              </p:txBody>
            </p:sp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B748292D-7A31-83A9-4476-2309D1A77ECF}"/>
                    </a:ext>
                  </a:extLst>
                </p:cNvPr>
                <p:cNvSpPr txBox="1"/>
                <p:nvPr/>
              </p:nvSpPr>
              <p:spPr>
                <a:xfrm>
                  <a:off x="5877518" y="5849813"/>
                  <a:ext cx="466794" cy="24622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/>
                    <a:t>2000</a:t>
                  </a:r>
                  <a:endParaRPr lang="en-GB" sz="1000" dirty="0"/>
                </a:p>
              </p:txBody>
            </p:sp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A6161563-449B-D359-0CA3-E5B005128A1B}"/>
                    </a:ext>
                  </a:extLst>
                </p:cNvPr>
                <p:cNvSpPr txBox="1"/>
                <p:nvPr/>
              </p:nvSpPr>
              <p:spPr>
                <a:xfrm>
                  <a:off x="6511605" y="5849813"/>
                  <a:ext cx="466794" cy="24622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/>
                    <a:t>2010</a:t>
                  </a:r>
                  <a:endParaRPr lang="en-GB" sz="1000" dirty="0"/>
                </a:p>
              </p:txBody>
            </p:sp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73ABFEB0-7C14-A2F0-D770-868585DBBE8C}"/>
                    </a:ext>
                  </a:extLst>
                </p:cNvPr>
                <p:cNvSpPr txBox="1"/>
                <p:nvPr/>
              </p:nvSpPr>
              <p:spPr>
                <a:xfrm>
                  <a:off x="7145689" y="5849813"/>
                  <a:ext cx="466794" cy="24622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/>
                    <a:t>2020</a:t>
                  </a:r>
                  <a:endParaRPr lang="en-GB" sz="1000" dirty="0"/>
                </a:p>
              </p:txBody>
            </p:sp>
          </p:grp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2151EEF4-1EE0-9289-2877-D934A58D546C}"/>
                  </a:ext>
                </a:extLst>
              </p:cNvPr>
              <p:cNvSpPr/>
              <p:nvPr/>
            </p:nvSpPr>
            <p:spPr>
              <a:xfrm>
                <a:off x="3175191" y="3154731"/>
                <a:ext cx="192577" cy="30086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985CA441-1AF4-39E1-113D-A4CBF32A866E}"/>
                </a:ext>
              </a:extLst>
            </p:cNvPr>
            <p:cNvSpPr txBox="1"/>
            <p:nvPr/>
          </p:nvSpPr>
          <p:spPr>
            <a:xfrm>
              <a:off x="1856722" y="697447"/>
              <a:ext cx="2619247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solidFill>
                    <a:schemeClr val="accent6"/>
                  </a:solidFill>
                </a:rPr>
                <a:t>PSB Ring Magnet Production by Decade </a:t>
              </a:r>
              <a:endParaRPr lang="en-GB" sz="1000" dirty="0">
                <a:solidFill>
                  <a:schemeClr val="accent6"/>
                </a:solidFill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ADF2FACA-CEF5-C305-97F7-D2BD3EE17E05}"/>
              </a:ext>
            </a:extLst>
          </p:cNvPr>
          <p:cNvGrpSpPr/>
          <p:nvPr/>
        </p:nvGrpSpPr>
        <p:grpSpPr>
          <a:xfrm>
            <a:off x="4071359" y="3604953"/>
            <a:ext cx="4758431" cy="2794553"/>
            <a:chOff x="4071359" y="3604953"/>
            <a:chExt cx="4758431" cy="2794553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C2C885B5-35A7-3EC9-B044-1465FDA431E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071359" y="3604953"/>
              <a:ext cx="4758431" cy="2794553"/>
            </a:xfrm>
            <a:prstGeom prst="rect">
              <a:avLst/>
            </a:prstGeom>
          </p:spPr>
        </p:pic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52EC123A-3183-E819-94A0-B505557B8FC1}"/>
                </a:ext>
              </a:extLst>
            </p:cNvPr>
            <p:cNvSpPr txBox="1"/>
            <p:nvPr/>
          </p:nvSpPr>
          <p:spPr>
            <a:xfrm>
              <a:off x="5233476" y="3717616"/>
              <a:ext cx="2619247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solidFill>
                    <a:schemeClr val="accent6"/>
                  </a:solidFill>
                </a:rPr>
                <a:t>PSB TL Magnet Production by Decade </a:t>
              </a:r>
              <a:endParaRPr lang="en-GB" sz="1000" dirty="0">
                <a:solidFill>
                  <a:schemeClr val="accent6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411829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FBBE48-C170-94C9-B623-1C022373AF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PS Booster Magnets Task Force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FA3250F-AF33-47CA-7757-F9FE0959C04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DEC31BF-DCE2-4537-BAEC-2C1B26CF6E22}" type="datetime1">
              <a:rPr lang="en-GB" smtClean="0"/>
              <a:t>27/04/2023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6E5E6F-6D6B-B982-89C0-2EC450CECB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PS Booster magnets Task Force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1BF8C7-510C-F271-A55F-9526B0D746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6C536F5-4E00-B9D0-0F4D-3649DD3F8C98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457201" y="3600952"/>
            <a:ext cx="4179694" cy="419653"/>
          </a:xfrm>
        </p:spPr>
        <p:txBody>
          <a:bodyPr>
            <a:normAutofit/>
          </a:bodyPr>
          <a:lstStyle/>
          <a:p>
            <a:r>
              <a:rPr lang="en-US" dirty="0"/>
              <a:t>Antony Newborough on behalf of TE/MSC-NCM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90900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015C93-95FA-18D2-054C-C78A91E537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PS Booster Magnets Task Force</a:t>
            </a:r>
            <a:endParaRPr lang="en-GB" sz="32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7C7C51-0354-E72E-55FD-AF67D44A38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CDAC3C3-1555-68EB-D9CD-3F4C2C8CACF2}"/>
              </a:ext>
            </a:extLst>
          </p:cNvPr>
          <p:cNvSpPr txBox="1"/>
          <p:nvPr/>
        </p:nvSpPr>
        <p:spPr>
          <a:xfrm>
            <a:off x="457201" y="1431611"/>
            <a:ext cx="5881395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Introduction: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PSB Main Quadrupole Magnets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/>
              <a:t>Inventory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/>
              <a:t>Non-conformities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/>
              <a:t>QFO11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/>
              <a:t>Repair, mitigation and reconstruction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/>
              <a:t>Leak monitoring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/>
              <a:t>Summary of Ralf’s questions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/>
              <a:t>Degraded mode operation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r>
              <a:rPr lang="en-US" sz="1400" dirty="0"/>
              <a:t> </a:t>
            </a:r>
          </a:p>
          <a:p>
            <a:endParaRPr lang="en-GB" sz="1400" dirty="0"/>
          </a:p>
        </p:txBody>
      </p:sp>
      <p:sp>
        <p:nvSpPr>
          <p:cNvPr id="7" name="Date Placeholder 2">
            <a:extLst>
              <a:ext uri="{FF2B5EF4-FFF2-40B4-BE49-F238E27FC236}">
                <a16:creationId xmlns:a16="http://schemas.microsoft.com/office/drawing/2014/main" id="{179422E3-82F0-7E73-A3F7-7681453B77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9"/>
            <a:ext cx="2133600" cy="365125"/>
          </a:xfrm>
        </p:spPr>
        <p:txBody>
          <a:bodyPr/>
          <a:lstStyle/>
          <a:p>
            <a:fld id="{FAFB4E5B-1C11-4209-BACA-901C8962456D}" type="datetime1">
              <a:rPr lang="en-GB" smtClean="0"/>
              <a:t>27/04/2023</a:t>
            </a:fld>
            <a:endParaRPr lang="en-US" dirty="0"/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42DF536C-E80C-4AC5-C1A8-80973133B0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6356352"/>
            <a:ext cx="2895600" cy="365125"/>
          </a:xfrm>
        </p:spPr>
        <p:txBody>
          <a:bodyPr/>
          <a:lstStyle/>
          <a:p>
            <a:r>
              <a:rPr lang="en-GB"/>
              <a:t>PS Booster magnets Task Force</a:t>
            </a:r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32DA12A9-1F47-5354-D0F3-192FA93C994A}"/>
              </a:ext>
            </a:extLst>
          </p:cNvPr>
          <p:cNvGrpSpPr/>
          <p:nvPr/>
        </p:nvGrpSpPr>
        <p:grpSpPr>
          <a:xfrm>
            <a:off x="5529845" y="1431611"/>
            <a:ext cx="2718757" cy="3148623"/>
            <a:chOff x="6274685" y="1617610"/>
            <a:chExt cx="2718757" cy="3148623"/>
          </a:xfrm>
        </p:grpSpPr>
        <p:pic>
          <p:nvPicPr>
            <p:cNvPr id="5" name="Picture 4" descr="Diagram&#10;&#10;Description automatically generated">
              <a:extLst>
                <a:ext uri="{FF2B5EF4-FFF2-40B4-BE49-F238E27FC236}">
                  <a16:creationId xmlns:a16="http://schemas.microsoft.com/office/drawing/2014/main" id="{2C6600C3-D40A-B719-FA94-22B41520DC8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14156"/>
            <a:stretch/>
          </p:blipFill>
          <p:spPr>
            <a:xfrm>
              <a:off x="6274685" y="1896491"/>
              <a:ext cx="2718757" cy="2869742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CB59B75-611C-87F8-6E16-D0D8E18C4A72}"/>
                </a:ext>
              </a:extLst>
            </p:cNvPr>
            <p:cNvSpPr txBox="1"/>
            <p:nvPr/>
          </p:nvSpPr>
          <p:spPr>
            <a:xfrm>
              <a:off x="6343048" y="1617610"/>
              <a:ext cx="243519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u="sng" dirty="0">
                  <a:solidFill>
                    <a:schemeClr val="accent6"/>
                  </a:solidFill>
                </a:rPr>
                <a:t>The PSB Upgrades</a:t>
              </a:r>
              <a:endParaRPr lang="en-GB" sz="1200" b="1" u="sng" dirty="0">
                <a:solidFill>
                  <a:schemeClr val="accent6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947941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252BFECB-4D5B-B532-ACB5-907001A292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8946470"/>
              </p:ext>
            </p:extLst>
          </p:nvPr>
        </p:nvGraphicFramePr>
        <p:xfrm>
          <a:off x="515259" y="3862100"/>
          <a:ext cx="8274177" cy="1961477"/>
        </p:xfrm>
        <a:graphic>
          <a:graphicData uri="http://schemas.openxmlformats.org/drawingml/2006/table">
            <a:tbl>
              <a:tblPr/>
              <a:tblGrid>
                <a:gridCol w="1270299">
                  <a:extLst>
                    <a:ext uri="{9D8B030D-6E8A-4147-A177-3AD203B41FA5}">
                      <a16:colId xmlns:a16="http://schemas.microsoft.com/office/drawing/2014/main" val="3697198234"/>
                    </a:ext>
                  </a:extLst>
                </a:gridCol>
                <a:gridCol w="827173">
                  <a:extLst>
                    <a:ext uri="{9D8B030D-6E8A-4147-A177-3AD203B41FA5}">
                      <a16:colId xmlns:a16="http://schemas.microsoft.com/office/drawing/2014/main" val="109601782"/>
                    </a:ext>
                  </a:extLst>
                </a:gridCol>
                <a:gridCol w="819786">
                  <a:extLst>
                    <a:ext uri="{9D8B030D-6E8A-4147-A177-3AD203B41FA5}">
                      <a16:colId xmlns:a16="http://schemas.microsoft.com/office/drawing/2014/main" val="1448273337"/>
                    </a:ext>
                  </a:extLst>
                </a:gridCol>
                <a:gridCol w="742046">
                  <a:extLst>
                    <a:ext uri="{9D8B030D-6E8A-4147-A177-3AD203B41FA5}">
                      <a16:colId xmlns:a16="http://schemas.microsoft.com/office/drawing/2014/main" val="251816416"/>
                    </a:ext>
                  </a:extLst>
                </a:gridCol>
                <a:gridCol w="4614873">
                  <a:extLst>
                    <a:ext uri="{9D8B030D-6E8A-4147-A177-3AD203B41FA5}">
                      <a16:colId xmlns:a16="http://schemas.microsoft.com/office/drawing/2014/main" val="1142700294"/>
                    </a:ext>
                  </a:extLst>
                </a:gridCol>
              </a:tblGrid>
              <a:tr h="203966">
                <a:tc>
                  <a:txBody>
                    <a:bodyPr/>
                    <a:lstStyle/>
                    <a:p>
                      <a:pPr algn="ctr" fontAlgn="t"/>
                      <a:r>
                        <a:rPr lang="en-GB" sz="1100" b="1" i="0" u="none" strike="noStrike" dirty="0">
                          <a:solidFill>
                            <a:srgbClr val="5B80B2"/>
                          </a:solidFill>
                          <a:effectLst/>
                          <a:latin typeface="PT Sans" panose="020B0503020203020204" pitchFamily="34" charset="0"/>
                        </a:rPr>
                        <a:t>Design Code</a:t>
                      </a:r>
                    </a:p>
                  </a:txBody>
                  <a:tcPr marL="7042" marR="7042" marT="7042" marB="0">
                    <a:lnL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C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100" b="1" i="0" u="none" strike="noStrike">
                          <a:solidFill>
                            <a:srgbClr val="5B80B2"/>
                          </a:solidFill>
                          <a:effectLst/>
                          <a:latin typeface="PT Sans" panose="020B0503020203020204" pitchFamily="34" charset="0"/>
                        </a:rPr>
                        <a:t>Old Code</a:t>
                      </a:r>
                    </a:p>
                  </a:txBody>
                  <a:tcPr marL="7042" marR="7042" marT="7042" marB="0">
                    <a:lnL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C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100" b="1" i="0" u="none" strike="noStrike">
                          <a:solidFill>
                            <a:srgbClr val="5B80B2"/>
                          </a:solidFill>
                          <a:effectLst/>
                          <a:latin typeface="PT Sans" panose="020B0503020203020204" pitchFamily="34" charset="0"/>
                        </a:rPr>
                        <a:t>Installed </a:t>
                      </a:r>
                    </a:p>
                  </a:txBody>
                  <a:tcPr marL="7042" marR="7042" marT="7042" marB="0">
                    <a:lnL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C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100" b="1" i="0" u="none" strike="noStrike">
                          <a:solidFill>
                            <a:srgbClr val="5B80B2"/>
                          </a:solidFill>
                          <a:effectLst/>
                          <a:latin typeface="PT Sans" panose="020B0503020203020204" pitchFamily="34" charset="0"/>
                        </a:rPr>
                        <a:t>Spare</a:t>
                      </a:r>
                    </a:p>
                  </a:txBody>
                  <a:tcPr marL="7042" marR="7042" marT="7042" marB="0">
                    <a:lnL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C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100" b="1" i="0" u="none" strike="noStrike" dirty="0">
                          <a:solidFill>
                            <a:srgbClr val="5B80B2"/>
                          </a:solidFill>
                          <a:effectLst/>
                          <a:latin typeface="PT Sans" panose="020B0503020203020204" pitchFamily="34" charset="0"/>
                        </a:rPr>
                        <a:t>Comment</a:t>
                      </a:r>
                    </a:p>
                  </a:txBody>
                  <a:tcPr marL="7042" marR="7042" marT="7042" marB="0">
                    <a:lnL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C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3523019"/>
                  </a:ext>
                </a:extLst>
              </a:tr>
              <a:tr h="941647">
                <a:tc>
                  <a:txBody>
                    <a:bodyPr/>
                    <a:lstStyle/>
                    <a:p>
                      <a:pPr algn="ctr" fontAlgn="t"/>
                      <a:r>
                        <a:rPr lang="en-GB" sz="1100" b="0" i="0" u="sng" strike="noStrike" dirty="0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2"/>
                        </a:rPr>
                        <a:t>PXMQNEC4WP</a:t>
                      </a:r>
                      <a:endParaRPr lang="en-GB" sz="1100" b="0" i="0" u="sng" strike="noStrike" dirty="0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42" marR="7042" marT="7042" marB="0">
                    <a:lnL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en-GB" sz="1100" b="0" i="0" u="none" strike="noStrike" dirty="0">
                          <a:solidFill>
                            <a:srgbClr val="646161"/>
                          </a:solidFill>
                          <a:effectLst/>
                          <a:latin typeface="PT Sans" panose="020B0503020203020204" pitchFamily="34" charset="0"/>
                        </a:rPr>
                        <a:t>QFO LEFT</a:t>
                      </a:r>
                    </a:p>
                  </a:txBody>
                  <a:tcPr marL="7042" marR="7042" marT="7042" marB="0">
                    <a:lnL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100" b="0" i="0" u="none" strike="noStrike" dirty="0">
                          <a:solidFill>
                            <a:srgbClr val="646161"/>
                          </a:solidFill>
                          <a:effectLst/>
                          <a:latin typeface="PT Sans" panose="020B0503020203020204" pitchFamily="34" charset="0"/>
                        </a:rPr>
                        <a:t>16</a:t>
                      </a:r>
                    </a:p>
                  </a:txBody>
                  <a:tcPr marL="7042" marR="7042" marT="7042" marB="0">
                    <a:lnL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100" b="0" i="0" u="none" strike="noStrike" dirty="0">
                          <a:solidFill>
                            <a:srgbClr val="646161"/>
                          </a:solidFill>
                          <a:effectLst/>
                          <a:latin typeface="PT Sans" panose="020B0503020203020204" pitchFamily="34" charset="0"/>
                        </a:rPr>
                        <a:t>2*</a:t>
                      </a:r>
                    </a:p>
                  </a:txBody>
                  <a:tcPr marL="7042" marR="7042" marT="7042" marB="0">
                    <a:lnL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en-GB" sz="1100" b="0" i="0" u="none" strike="noStrike" dirty="0">
                          <a:solidFill>
                            <a:srgbClr val="646161"/>
                          </a:solidFill>
                          <a:effectLst/>
                          <a:latin typeface="PT Sans" panose="020B0503020203020204" pitchFamily="34" charset="0"/>
                        </a:rPr>
                        <a:t>Removed from the ring during the YETS 21/22</a:t>
                      </a:r>
                    </a:p>
                    <a:p>
                      <a:pPr algn="just" fontAlgn="t"/>
                      <a:r>
                        <a:rPr lang="en-GB" sz="1100" b="0" i="0" u="none" strike="noStrike" dirty="0">
                          <a:solidFill>
                            <a:srgbClr val="646161"/>
                          </a:solidFill>
                          <a:effectLst/>
                          <a:latin typeface="PT Sans" panose="020B0503020203020204" pitchFamily="34" charset="0"/>
                        </a:rPr>
                        <a:t>#17 repaired (only where it leaked!) and certified (recertification is on-going ~1 week)</a:t>
                      </a:r>
                    </a:p>
                    <a:p>
                      <a:pPr algn="just" fontAlgn="t"/>
                      <a:r>
                        <a:rPr lang="en-GB" sz="1100" b="0" i="0" u="none" strike="noStrike" dirty="0">
                          <a:solidFill>
                            <a:srgbClr val="646161"/>
                          </a:solidFill>
                          <a:effectLst/>
                          <a:latin typeface="PT Sans" panose="020B0503020203020204" pitchFamily="34" charset="0"/>
                        </a:rPr>
                        <a:t>#30 repaired (only where it leaked!) and certified but has since had additional sample cut and requires additional repair (ongoing ~ 2 weeks)</a:t>
                      </a:r>
                    </a:p>
                  </a:txBody>
                  <a:tcPr marL="7042" marR="7042" marT="7042" marB="0">
                    <a:lnL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3624139"/>
                  </a:ext>
                </a:extLst>
              </a:tr>
              <a:tr h="203966">
                <a:tc>
                  <a:txBody>
                    <a:bodyPr/>
                    <a:lstStyle/>
                    <a:p>
                      <a:pPr algn="ctr" fontAlgn="t"/>
                      <a:r>
                        <a:rPr lang="en-GB" sz="1100" b="0" i="0" u="sng" strike="noStrike" dirty="0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3"/>
                        </a:rPr>
                        <a:t>PXMQNED4WP</a:t>
                      </a:r>
                      <a:endParaRPr lang="en-GB" sz="1100" b="0" i="0" u="sng" strike="noStrike" dirty="0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42" marR="7042" marT="7042" marB="0">
                    <a:lnL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en-GB" sz="1100" b="0" i="0" u="none" strike="noStrike">
                          <a:solidFill>
                            <a:srgbClr val="646161"/>
                          </a:solidFill>
                          <a:effectLst/>
                          <a:latin typeface="PT Sans" panose="020B0503020203020204" pitchFamily="34" charset="0"/>
                        </a:rPr>
                        <a:t>QFO RIGHT</a:t>
                      </a:r>
                    </a:p>
                  </a:txBody>
                  <a:tcPr marL="7042" marR="7042" marT="7042" marB="0">
                    <a:lnL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100" b="0" i="0" u="none" strike="noStrike">
                          <a:solidFill>
                            <a:srgbClr val="646161"/>
                          </a:solidFill>
                          <a:effectLst/>
                          <a:latin typeface="PT Sans" panose="020B0503020203020204" pitchFamily="34" charset="0"/>
                        </a:rPr>
                        <a:t>16</a:t>
                      </a:r>
                    </a:p>
                  </a:txBody>
                  <a:tcPr marL="7042" marR="7042" marT="7042" marB="0">
                    <a:lnL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100" b="0" i="0" u="none" strike="noStrike" dirty="0">
                          <a:solidFill>
                            <a:srgbClr val="646161"/>
                          </a:solidFill>
                          <a:effectLst/>
                          <a:latin typeface="PT Sans" panose="020B0503020203020204" pitchFamily="34" charset="0"/>
                        </a:rPr>
                        <a:t>1*</a:t>
                      </a:r>
                    </a:p>
                  </a:txBody>
                  <a:tcPr marL="7042" marR="7042" marT="7042" marB="0">
                    <a:lnL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en-GB" sz="1100" b="0" i="0" u="none" strike="noStrike" dirty="0">
                          <a:solidFill>
                            <a:srgbClr val="646161"/>
                          </a:solidFill>
                          <a:effectLst/>
                          <a:latin typeface="PT Sans" panose="020B0503020203020204" pitchFamily="34" charset="0"/>
                        </a:rPr>
                        <a:t>NC Removed from the ring during the YETS 22/23, sample extracted</a:t>
                      </a:r>
                    </a:p>
                  </a:txBody>
                  <a:tcPr marL="7042" marR="7042" marT="7042" marB="0">
                    <a:lnL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2100227"/>
                  </a:ext>
                </a:extLst>
              </a:tr>
              <a:tr h="203966">
                <a:tc>
                  <a:txBody>
                    <a:bodyPr/>
                    <a:lstStyle/>
                    <a:p>
                      <a:pPr algn="ctr" fontAlgn="t"/>
                      <a:r>
                        <a:rPr lang="en-GB" sz="1100" b="0" i="0" u="sng" strike="noStrike" dirty="0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4"/>
                        </a:rPr>
                        <a:t>PXMQNFA4WP</a:t>
                      </a:r>
                      <a:endParaRPr lang="en-GB" sz="1100" b="0" i="0" u="sng" strike="noStrike" dirty="0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42" marR="7042" marT="7042" marB="0">
                    <a:lnL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en-GB" sz="1100" b="0" i="0" u="none" strike="noStrike">
                          <a:solidFill>
                            <a:srgbClr val="646161"/>
                          </a:solidFill>
                          <a:effectLst/>
                          <a:latin typeface="PT Sans" panose="020B0503020203020204" pitchFamily="34" charset="0"/>
                        </a:rPr>
                        <a:t>QDE left</a:t>
                      </a:r>
                    </a:p>
                  </a:txBody>
                  <a:tcPr marL="7042" marR="7042" marT="7042" marB="0">
                    <a:lnL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100" b="0" i="0" u="none" strike="noStrike">
                          <a:solidFill>
                            <a:srgbClr val="646161"/>
                          </a:solidFill>
                          <a:effectLst/>
                          <a:latin typeface="PT Sans" panose="020B0503020203020204" pitchFamily="34" charset="0"/>
                        </a:rPr>
                        <a:t>8</a:t>
                      </a:r>
                    </a:p>
                  </a:txBody>
                  <a:tcPr marL="7042" marR="7042" marT="7042" marB="0">
                    <a:lnL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100" b="0" i="0" u="none" strike="noStrike" dirty="0">
                          <a:solidFill>
                            <a:srgbClr val="646161"/>
                          </a:solidFill>
                          <a:effectLst/>
                          <a:latin typeface="PT Sans" panose="020B0503020203020204" pitchFamily="34" charset="0"/>
                        </a:rPr>
                        <a:t>1*</a:t>
                      </a:r>
                    </a:p>
                  </a:txBody>
                  <a:tcPr marL="7042" marR="7042" marT="7042" marB="0">
                    <a:lnL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en-GB" sz="1100" b="0" i="0" u="none" strike="noStrike" dirty="0">
                          <a:solidFill>
                            <a:srgbClr val="646161"/>
                          </a:solidFill>
                          <a:effectLst/>
                          <a:latin typeface="PT Sans" panose="020B0503020203020204" pitchFamily="34" charset="0"/>
                        </a:rPr>
                        <a:t>NC Removed from the ring during the YETS 22/23, sample extracted</a:t>
                      </a:r>
                    </a:p>
                  </a:txBody>
                  <a:tcPr marL="7042" marR="7042" marT="7042" marB="0">
                    <a:lnL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9639153"/>
                  </a:ext>
                </a:extLst>
              </a:tr>
              <a:tr h="203966">
                <a:tc>
                  <a:txBody>
                    <a:bodyPr/>
                    <a:lstStyle/>
                    <a:p>
                      <a:pPr algn="ctr" fontAlgn="t"/>
                      <a:r>
                        <a:rPr lang="en-GB" sz="1100" b="0" i="0" u="sng" strike="noStrike" dirty="0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5"/>
                        </a:rPr>
                        <a:t>PXMQNFJ4WP</a:t>
                      </a:r>
                      <a:endParaRPr lang="en-GB" sz="1100" b="0" i="0" u="sng" strike="noStrike" dirty="0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42" marR="7042" marT="7042" marB="0">
                    <a:lnL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en-GB" sz="1100" b="0" i="0" u="none" strike="noStrike" dirty="0">
                          <a:solidFill>
                            <a:srgbClr val="646161"/>
                          </a:solidFill>
                          <a:effectLst/>
                          <a:latin typeface="PT Sans" panose="020B0503020203020204" pitchFamily="34" charset="0"/>
                        </a:rPr>
                        <a:t>QDE right</a:t>
                      </a:r>
                    </a:p>
                  </a:txBody>
                  <a:tcPr marL="7042" marR="7042" marT="7042" marB="0">
                    <a:lnL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100" b="0" i="0" u="none" strike="noStrike" dirty="0">
                          <a:solidFill>
                            <a:srgbClr val="646161"/>
                          </a:solidFill>
                          <a:effectLst/>
                          <a:latin typeface="PT Sans" panose="020B0503020203020204" pitchFamily="34" charset="0"/>
                        </a:rPr>
                        <a:t>8</a:t>
                      </a:r>
                    </a:p>
                  </a:txBody>
                  <a:tcPr marL="7042" marR="7042" marT="7042" marB="0">
                    <a:lnL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100" b="0" i="0" u="none" strike="noStrike" dirty="0">
                          <a:solidFill>
                            <a:srgbClr val="646161"/>
                          </a:solidFill>
                          <a:effectLst/>
                          <a:latin typeface="PT Sans" panose="020B0503020203020204" pitchFamily="34" charset="0"/>
                        </a:rPr>
                        <a:t>1*</a:t>
                      </a:r>
                    </a:p>
                  </a:txBody>
                  <a:tcPr marL="7042" marR="7042" marT="7042" marB="0">
                    <a:lnL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en-GB" sz="1100" b="0" i="0" u="none" strike="noStrike" dirty="0">
                          <a:solidFill>
                            <a:srgbClr val="646161"/>
                          </a:solidFill>
                          <a:effectLst/>
                          <a:latin typeface="PT Sans" panose="020B0503020203020204" pitchFamily="34" charset="0"/>
                        </a:rPr>
                        <a:t>NC Removed from the ring during the YETS 22/23, sample extracted</a:t>
                      </a:r>
                    </a:p>
                  </a:txBody>
                  <a:tcPr marL="7042" marR="7042" marT="7042" marB="0">
                    <a:lnL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1357616"/>
                  </a:ext>
                </a:extLst>
              </a:tr>
              <a:tr h="203966">
                <a:tc>
                  <a:txBody>
                    <a:bodyPr/>
                    <a:lstStyle/>
                    <a:p>
                      <a:pPr algn="just" fontAlgn="t"/>
                      <a:r>
                        <a:rPr lang="en-GB" sz="11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42" marR="7042" marT="7042" marB="0">
                    <a:lnL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en-GB" sz="1100" b="0" i="0" u="none" strike="noStrike">
                          <a:solidFill>
                            <a:srgbClr val="646161"/>
                          </a:solidFill>
                          <a:effectLst/>
                          <a:latin typeface="PT Sans" panose="020B0503020203020204" pitchFamily="34" charset="0"/>
                        </a:rPr>
                        <a:t> </a:t>
                      </a:r>
                    </a:p>
                  </a:txBody>
                  <a:tcPr marL="7042" marR="7042" marT="7042" marB="0">
                    <a:lnL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100" b="0" i="0" u="none" strike="noStrike">
                          <a:solidFill>
                            <a:srgbClr val="646161"/>
                          </a:solidFill>
                          <a:effectLst/>
                          <a:latin typeface="PT Sans" panose="020B0503020203020204" pitchFamily="34" charset="0"/>
                        </a:rPr>
                        <a:t>48</a:t>
                      </a:r>
                    </a:p>
                  </a:txBody>
                  <a:tcPr marL="7042" marR="7042" marT="7042" marB="0">
                    <a:lnL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100" b="0" i="0" u="none" strike="noStrike" dirty="0">
                          <a:solidFill>
                            <a:srgbClr val="646161"/>
                          </a:solidFill>
                          <a:effectLst/>
                          <a:latin typeface="PT Sans" panose="020B0503020203020204" pitchFamily="34" charset="0"/>
                        </a:rPr>
                        <a:t> 5</a:t>
                      </a:r>
                    </a:p>
                  </a:txBody>
                  <a:tcPr marL="7042" marR="7042" marT="7042" marB="0">
                    <a:lnL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en-GB" sz="1100" b="0" i="0" u="none" strike="noStrike" dirty="0">
                          <a:solidFill>
                            <a:srgbClr val="646161"/>
                          </a:solidFill>
                          <a:effectLst/>
                          <a:latin typeface="PT Sans" panose="020B0503020203020204" pitchFamily="34" charset="0"/>
                        </a:rPr>
                        <a:t> </a:t>
                      </a:r>
                    </a:p>
                  </a:txBody>
                  <a:tcPr marL="7042" marR="7042" marT="7042" marB="0">
                    <a:lnL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6D5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1071152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CED0ECA8-834B-1DF8-E34E-4282E68AED69}"/>
              </a:ext>
            </a:extLst>
          </p:cNvPr>
          <p:cNvSpPr txBox="1"/>
          <p:nvPr/>
        </p:nvSpPr>
        <p:spPr>
          <a:xfrm>
            <a:off x="1286458" y="158877"/>
            <a:ext cx="65710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PSB quadrupole magnet ageing</a:t>
            </a:r>
            <a:endParaRPr lang="en-GB" sz="24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21D6EB7-15A4-8063-44CD-8714C5C811C6}"/>
              </a:ext>
            </a:extLst>
          </p:cNvPr>
          <p:cNvSpPr txBox="1"/>
          <p:nvPr/>
        </p:nvSpPr>
        <p:spPr>
          <a:xfrm>
            <a:off x="1065644" y="5915726"/>
            <a:ext cx="3145629" cy="1184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/>
              <a:t>*</a:t>
            </a:r>
            <a:r>
              <a:rPr lang="en-US" sz="700" dirty="0"/>
              <a:t>Non-conformity reports: </a:t>
            </a:r>
          </a:p>
          <a:p>
            <a:r>
              <a:rPr lang="en-GB" sz="700" dirty="0">
                <a:solidFill>
                  <a:srgbClr val="0645AD"/>
                </a:solidFill>
                <a:latin typeface="Helvetica Neue"/>
                <a:hlinkClick r:id="rId6"/>
              </a:rPr>
              <a:t>https://edms.cern.ch/document/2603476</a:t>
            </a:r>
            <a:r>
              <a:rPr lang="en-GB" sz="700" dirty="0">
                <a:solidFill>
                  <a:srgbClr val="0645AD"/>
                </a:solidFill>
                <a:latin typeface="Helvetica Neue"/>
              </a:rPr>
              <a:t> (QFO161 - June 21)</a:t>
            </a:r>
          </a:p>
          <a:p>
            <a:r>
              <a:rPr lang="en-GB" sz="700" dirty="0">
                <a:solidFill>
                  <a:srgbClr val="0563C1"/>
                </a:solidFill>
                <a:latin typeface="Helvetica Neue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https://edms.cern.ch/document/2664838</a:t>
            </a:r>
            <a:r>
              <a:rPr lang="en-GB" sz="700" dirty="0">
                <a:solidFill>
                  <a:srgbClr val="0563C1"/>
                </a:solidFill>
                <a:latin typeface="Helvetica Neue"/>
              </a:rPr>
              <a:t> (QFO91 - Nov 21)</a:t>
            </a:r>
            <a:endParaRPr lang="en-GB" sz="700" dirty="0">
              <a:solidFill>
                <a:srgbClr val="0645AD"/>
              </a:solidFill>
              <a:latin typeface="Helvetica Neue"/>
            </a:endParaRPr>
          </a:p>
          <a:p>
            <a:r>
              <a:rPr lang="en-GB" sz="700" dirty="0">
                <a:hlinkClick r:id="rId8"/>
              </a:rPr>
              <a:t>https://edms.cern.ch/document/2779972</a:t>
            </a:r>
            <a:r>
              <a:rPr lang="en-GB" sz="700" dirty="0"/>
              <a:t> (QDE5 - Sept 22)</a:t>
            </a:r>
          </a:p>
          <a:p>
            <a:r>
              <a:rPr lang="en-GB" sz="700" dirty="0">
                <a:solidFill>
                  <a:srgbClr val="0645AD"/>
                </a:solidFill>
                <a:latin typeface="Helvetica Neue"/>
                <a:hlinkClick r:id="rId9"/>
              </a:rPr>
              <a:t>https://edms.cern.ch/document/2812055</a:t>
            </a:r>
            <a:r>
              <a:rPr lang="en-GB" sz="700" dirty="0">
                <a:solidFill>
                  <a:srgbClr val="0645AD"/>
                </a:solidFill>
                <a:latin typeface="Helvetica Neue"/>
              </a:rPr>
              <a:t> (QFO142 - Dec 22)</a:t>
            </a:r>
          </a:p>
          <a:p>
            <a:r>
              <a:rPr lang="en-GB" sz="700" b="0" i="0" u="none" strike="noStrike" dirty="0">
                <a:solidFill>
                  <a:srgbClr val="0645AD"/>
                </a:solidFill>
                <a:effectLst/>
                <a:latin typeface="Helvetica Neue"/>
                <a:hlinkClick r:id="rId10"/>
              </a:rPr>
              <a:t>https://edms.cern.ch/document/2812056</a:t>
            </a:r>
            <a:r>
              <a:rPr lang="en-GB" sz="700" b="0" i="0" u="none" strike="noStrike" dirty="0">
                <a:solidFill>
                  <a:srgbClr val="0645AD"/>
                </a:solidFill>
                <a:effectLst/>
                <a:latin typeface="Helvetica Neue"/>
              </a:rPr>
              <a:t> (QDE11 - Dec 22)</a:t>
            </a:r>
          </a:p>
          <a:p>
            <a:r>
              <a:rPr lang="en-GB" sz="700" dirty="0">
                <a:solidFill>
                  <a:srgbClr val="0645AD"/>
                </a:solidFill>
                <a:latin typeface="Helvetica Neue"/>
                <a:hlinkClick r:id="rId11"/>
              </a:rPr>
              <a:t>https://edms.cern.ch/document/2884501</a:t>
            </a:r>
            <a:r>
              <a:rPr lang="en-GB" sz="700" dirty="0">
                <a:solidFill>
                  <a:srgbClr val="0645AD"/>
                </a:solidFill>
                <a:latin typeface="Helvetica Neue"/>
              </a:rPr>
              <a:t> (QFO11 - April 23)</a:t>
            </a:r>
            <a:endParaRPr lang="en-GB" sz="700" b="0" dirty="0">
              <a:effectLst/>
              <a:latin typeface="Helvetica Neue"/>
            </a:endParaRPr>
          </a:p>
          <a:p>
            <a:endParaRPr lang="en-GB" sz="700" b="0" i="0" u="none" strike="noStrike" dirty="0">
              <a:solidFill>
                <a:srgbClr val="0645AD"/>
              </a:solidFill>
              <a:effectLst/>
              <a:latin typeface="Helvetica Neue"/>
            </a:endParaRPr>
          </a:p>
          <a:p>
            <a:endParaRPr lang="en-GB" sz="700" dirty="0"/>
          </a:p>
          <a:p>
            <a:endParaRPr lang="en-GB" sz="75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B532211-157E-8BA8-1666-6A915AFB3766}"/>
              </a:ext>
            </a:extLst>
          </p:cNvPr>
          <p:cNvSpPr txBox="1"/>
          <p:nvPr/>
        </p:nvSpPr>
        <p:spPr>
          <a:xfrm>
            <a:off x="5389314" y="1043497"/>
            <a:ext cx="3584028" cy="26853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/>
              <a:t>A Unique Construction!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/>
              <a:t>Single lamination (no means to open the magnet)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/>
              <a:t>Coil built-up turn by turn (~76 brazed connections per magnet, ~3650 in operation)**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/>
              <a:t>Mica/glass fiber insulation tape with the </a:t>
            </a:r>
            <a:r>
              <a:rPr lang="en-US" sz="1350" u="sng" dirty="0"/>
              <a:t>whole</a:t>
            </a:r>
            <a:r>
              <a:rPr lang="en-US" sz="1350" dirty="0"/>
              <a:t> </a:t>
            </a:r>
            <a:r>
              <a:rPr lang="en-US" sz="1350" u="sng" dirty="0"/>
              <a:t>magnet</a:t>
            </a:r>
            <a:r>
              <a:rPr lang="en-US" sz="1350" dirty="0"/>
              <a:t> resin impregnated (true VPI method which CERN is not equipped)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US" sz="1350" dirty="0"/>
          </a:p>
          <a:p>
            <a:r>
              <a:rPr lang="en-US" sz="1200" dirty="0">
                <a:solidFill>
                  <a:srgbClr val="FF0000"/>
                </a:solidFill>
              </a:rPr>
              <a:t>ZERO LEAKS UNTIL 2021 AND </a:t>
            </a:r>
            <a:r>
              <a:rPr lang="en-US" sz="1200" dirty="0">
                <a:solidFill>
                  <a:srgbClr val="FF0000"/>
                </a:solidFill>
                <a:highlight>
                  <a:srgbClr val="FFFF00"/>
                </a:highlight>
              </a:rPr>
              <a:t>SIX</a:t>
            </a:r>
            <a:r>
              <a:rPr lang="en-US" sz="1200" dirty="0">
                <a:solidFill>
                  <a:srgbClr val="FF0000"/>
                </a:solidFill>
              </a:rPr>
              <a:t> SINCE! </a:t>
            </a:r>
          </a:p>
          <a:p>
            <a:endParaRPr lang="en-GB" sz="1350" dirty="0"/>
          </a:p>
          <a:p>
            <a:r>
              <a:rPr lang="en-GB" sz="800" dirty="0"/>
              <a:t>** Additional undocumented brazed joints are being discovered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A27D73C-D684-32A6-5AFB-A0FFE21528A0}"/>
              </a:ext>
            </a:extLst>
          </p:cNvPr>
          <p:cNvGrpSpPr/>
          <p:nvPr/>
        </p:nvGrpSpPr>
        <p:grpSpPr>
          <a:xfrm>
            <a:off x="486288" y="1122558"/>
            <a:ext cx="4639989" cy="2647392"/>
            <a:chOff x="480060" y="2918898"/>
            <a:chExt cx="4639989" cy="2647392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B4F2851E-33A7-C0CB-CEDF-929609DD9FF0}"/>
                </a:ext>
              </a:extLst>
            </p:cNvPr>
            <p:cNvGrpSpPr/>
            <p:nvPr/>
          </p:nvGrpSpPr>
          <p:grpSpPr>
            <a:xfrm>
              <a:off x="2522460" y="2968273"/>
              <a:ext cx="2597589" cy="2598017"/>
              <a:chOff x="2522460" y="2968273"/>
              <a:chExt cx="2597589" cy="2598017"/>
            </a:xfrm>
          </p:grpSpPr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FFEFB977-226F-9C9A-2FC4-8257ED2470B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4005051" y="3191911"/>
                <a:ext cx="1083900" cy="305149"/>
              </a:xfrm>
              <a:prstGeom prst="rect">
                <a:avLst/>
              </a:prstGeom>
            </p:spPr>
          </p:pic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614F4A05-95D3-2887-B831-B7D4CE2713E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 rot="5400000">
                <a:off x="3892625" y="4851772"/>
                <a:ext cx="721097" cy="360548"/>
              </a:xfrm>
              <a:prstGeom prst="rect">
                <a:avLst/>
              </a:prstGeom>
            </p:spPr>
          </p:pic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B3D444FD-FC7A-8F83-86F9-AA718B7F597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4005053" y="3792882"/>
                <a:ext cx="1014791" cy="768993"/>
              </a:xfrm>
              <a:prstGeom prst="rect">
                <a:avLst/>
              </a:prstGeom>
            </p:spPr>
          </p:pic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EFD19623-2206-533D-A99F-0F82B203822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4696485" y="4677288"/>
                <a:ext cx="423564" cy="360814"/>
              </a:xfrm>
              <a:prstGeom prst="rect">
                <a:avLst/>
              </a:prstGeom>
            </p:spPr>
          </p:pic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F00831B7-3CA6-E4EE-E30D-975910EDE2D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6"/>
              <a:srcRect l="2505" b="7308"/>
              <a:stretch/>
            </p:blipFill>
            <p:spPr>
              <a:xfrm rot="5400000">
                <a:off x="1877933" y="3612800"/>
                <a:ext cx="2598017" cy="1308964"/>
              </a:xfrm>
              <a:prstGeom prst="rect">
                <a:avLst/>
              </a:prstGeom>
            </p:spPr>
          </p:pic>
        </p:grpSp>
        <p:pic>
          <p:nvPicPr>
            <p:cNvPr id="6" name="Picture 5" descr="A picture containing orange, drum&#10;&#10;Description automatically generated">
              <a:extLst>
                <a:ext uri="{FF2B5EF4-FFF2-40B4-BE49-F238E27FC236}">
                  <a16:creationId xmlns:a16="http://schemas.microsoft.com/office/drawing/2014/main" id="{C82F6E64-C3CB-603B-D19F-31277D838814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480060" y="2918898"/>
              <a:ext cx="1983167" cy="2644222"/>
            </a:xfrm>
            <a:prstGeom prst="rect">
              <a:avLst/>
            </a:prstGeom>
          </p:spPr>
        </p:pic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6AF6D43C-36DB-3607-8450-BBCF2FE42B16}"/>
              </a:ext>
            </a:extLst>
          </p:cNvPr>
          <p:cNvSpPr txBox="1"/>
          <p:nvPr/>
        </p:nvSpPr>
        <p:spPr>
          <a:xfrm>
            <a:off x="0" y="669349"/>
            <a:ext cx="91358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b="1" u="sng" dirty="0">
                <a:solidFill>
                  <a:srgbClr val="00B050"/>
                </a:solidFill>
              </a:rPr>
              <a:t>REMINDER:</a:t>
            </a:r>
            <a:r>
              <a:rPr lang="en-US" sz="1800" dirty="0">
                <a:solidFill>
                  <a:srgbClr val="00B050"/>
                </a:solidFill>
              </a:rPr>
              <a:t>  Until 2021 the only PSB quadrupole exchange was due to a vacuum leak!</a:t>
            </a:r>
            <a:endParaRPr lang="en-GB" dirty="0"/>
          </a:p>
        </p:txBody>
      </p:sp>
      <p:sp>
        <p:nvSpPr>
          <p:cNvPr id="14" name="Slide Number Placeholder 15">
            <a:extLst>
              <a:ext uri="{FF2B5EF4-FFF2-40B4-BE49-F238E27FC236}">
                <a16:creationId xmlns:a16="http://schemas.microsoft.com/office/drawing/2014/main" id="{9B80BBB7-D627-7BDD-FC35-BE11B22C0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3958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685800">
              <a:defRPr/>
            </a:pPr>
            <a:fld id="{CF95A08B-2425-6040-AEE9-86C7B423E582}" type="slidenum">
              <a:rPr lang="en-US" smtClean="0"/>
              <a:pPr algn="l" defTabSz="685800">
                <a:defRPr/>
              </a:pPr>
              <a:t>4</a:t>
            </a:fld>
            <a:endParaRPr lang="en-GB" sz="900" dirty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6CDAAF3-A968-D784-BA2B-857D8C47E4EE}"/>
              </a:ext>
            </a:extLst>
          </p:cNvPr>
          <p:cNvSpPr txBox="1"/>
          <p:nvPr/>
        </p:nvSpPr>
        <p:spPr>
          <a:xfrm>
            <a:off x="1786467" y="5858459"/>
            <a:ext cx="50207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accent6"/>
                </a:solidFill>
              </a:rPr>
              <a:t>PSB Quadrupole status</a:t>
            </a:r>
            <a:endParaRPr lang="en-GB" sz="1000" dirty="0">
              <a:solidFill>
                <a:schemeClr val="accent6"/>
              </a:solidFill>
            </a:endParaRPr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2A91B7CB-B5BA-369C-7894-45CAE89287B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846079" y="6362332"/>
            <a:ext cx="2133600" cy="365125"/>
          </a:xfrm>
        </p:spPr>
        <p:txBody>
          <a:bodyPr/>
          <a:lstStyle/>
          <a:p>
            <a:fld id="{3AC1C09B-1CC0-4371-BE77-4218B8110C36}" type="datetime1">
              <a:rPr lang="en-GB" smtClean="0"/>
              <a:t>27/04/2023</a:t>
            </a:fld>
            <a:endParaRPr lang="en-GB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37EFF11-FB65-3531-3A4C-1D1F729B5F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63756" y="6352072"/>
            <a:ext cx="2895600" cy="365125"/>
          </a:xfrm>
        </p:spPr>
        <p:txBody>
          <a:bodyPr/>
          <a:lstStyle/>
          <a:p>
            <a:r>
              <a:rPr lang="en-GB" dirty="0"/>
              <a:t>PS Booster magnets Task Force</a:t>
            </a:r>
          </a:p>
        </p:txBody>
      </p:sp>
    </p:spTree>
    <p:extLst>
      <p:ext uri="{BB962C8B-B14F-4D97-AF65-F5344CB8AC3E}">
        <p14:creationId xmlns:p14="http://schemas.microsoft.com/office/powerpoint/2010/main" val="26188922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CED0ECA8-834B-1DF8-E34E-4282E68AED69}"/>
              </a:ext>
            </a:extLst>
          </p:cNvPr>
          <p:cNvSpPr txBox="1"/>
          <p:nvPr/>
        </p:nvSpPr>
        <p:spPr>
          <a:xfrm>
            <a:off x="1286458" y="158877"/>
            <a:ext cx="65710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PSB quadrupole - Brazing NC Location</a:t>
            </a:r>
            <a:endParaRPr lang="en-GB" sz="2400" dirty="0"/>
          </a:p>
        </p:txBody>
      </p:sp>
      <p:sp>
        <p:nvSpPr>
          <p:cNvPr id="14" name="Slide Number Placeholder 15">
            <a:extLst>
              <a:ext uri="{FF2B5EF4-FFF2-40B4-BE49-F238E27FC236}">
                <a16:creationId xmlns:a16="http://schemas.microsoft.com/office/drawing/2014/main" id="{9B80BBB7-D627-7BDD-FC35-BE11B22C0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3958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685800">
              <a:defRPr/>
            </a:pPr>
            <a:fld id="{CF95A08B-2425-6040-AEE9-86C7B423E582}" type="slidenum">
              <a:rPr lang="en-US" smtClean="0"/>
              <a:pPr algn="l" defTabSz="685800">
                <a:defRPr/>
              </a:pPr>
              <a:t>5</a:t>
            </a:fld>
            <a:endParaRPr lang="en-GB" sz="900" dirty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2A91B7CB-B5BA-369C-7894-45CAE89287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26166-D550-4D3A-94D9-27CB3C611E7B}" type="datetime1">
              <a:rPr lang="en-GB" smtClean="0"/>
              <a:t>27/04/2023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8DACB1B-BF2C-10E3-192B-0D808AA551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4924"/>
          <a:stretch/>
        </p:blipFill>
        <p:spPr>
          <a:xfrm>
            <a:off x="2934097" y="1666239"/>
            <a:ext cx="2688594" cy="385794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D764881-0977-2466-8D88-EC0AA142836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0000"/>
          <a:stretch/>
        </p:blipFill>
        <p:spPr>
          <a:xfrm rot="5400000">
            <a:off x="5857415" y="1043074"/>
            <a:ext cx="1356387" cy="1251428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pic>
        <p:nvPicPr>
          <p:cNvPr id="17" name="Picture 16" descr="A picture containing old, stacked&#10;&#10;Description automatically generated">
            <a:extLst>
              <a:ext uri="{FF2B5EF4-FFF2-40B4-BE49-F238E27FC236}">
                <a16:creationId xmlns:a16="http://schemas.microsoft.com/office/drawing/2014/main" id="{BB73C0DD-8726-E832-D6AC-4DBD723585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20794" y="4638111"/>
            <a:ext cx="1251428" cy="1687823"/>
          </a:xfrm>
          <a:prstGeom prst="rect">
            <a:avLst/>
          </a:prstGeom>
          <a:ln w="57150">
            <a:solidFill>
              <a:srgbClr val="00B050"/>
            </a:solidFill>
          </a:ln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83AE3F2C-DBFF-31C8-87F8-A56996195252}"/>
              </a:ext>
            </a:extLst>
          </p:cNvPr>
          <p:cNvSpPr txBox="1"/>
          <p:nvPr/>
        </p:nvSpPr>
        <p:spPr>
          <a:xfrm>
            <a:off x="373157" y="668923"/>
            <a:ext cx="12514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09/22</a:t>
            </a:r>
          </a:p>
          <a:p>
            <a:r>
              <a:rPr lang="en-US" dirty="0"/>
              <a:t>QDE5</a:t>
            </a:r>
          </a:p>
          <a:p>
            <a:r>
              <a:rPr lang="en-US" dirty="0"/>
              <a:t>“brazed end” R3</a:t>
            </a:r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4CA42F4-EFC2-62B2-EDB8-02732E00C18B}"/>
              </a:ext>
            </a:extLst>
          </p:cNvPr>
          <p:cNvSpPr txBox="1"/>
          <p:nvPr/>
        </p:nvSpPr>
        <p:spPr>
          <a:xfrm>
            <a:off x="7448526" y="1248001"/>
            <a:ext cx="12514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06/21</a:t>
            </a:r>
          </a:p>
          <a:p>
            <a:r>
              <a:rPr lang="en-US" dirty="0"/>
              <a:t>QFO161</a:t>
            </a:r>
          </a:p>
          <a:p>
            <a:r>
              <a:rPr lang="en-US" dirty="0"/>
              <a:t>“busbar”</a:t>
            </a:r>
            <a:endParaRPr lang="en-GB" dirty="0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3D727EFF-9695-FCA9-BACB-03B30EA9F00D}"/>
              </a:ext>
            </a:extLst>
          </p:cNvPr>
          <p:cNvCxnSpPr>
            <a:cxnSpLocks/>
            <a:stCxn id="15" idx="2"/>
          </p:cNvCxnSpPr>
          <p:nvPr/>
        </p:nvCxnSpPr>
        <p:spPr>
          <a:xfrm flipH="1">
            <a:off x="4330700" y="1668789"/>
            <a:ext cx="1579195" cy="67819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FF001E62-7891-9C34-A577-021D53B2BF1A}"/>
              </a:ext>
            </a:extLst>
          </p:cNvPr>
          <p:cNvCxnSpPr>
            <a:cxnSpLocks/>
          </p:cNvCxnSpPr>
          <p:nvPr/>
        </p:nvCxnSpPr>
        <p:spPr>
          <a:xfrm flipV="1">
            <a:off x="2523250" y="4027887"/>
            <a:ext cx="783381" cy="1004521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273199EA-C1BA-71BB-FA23-009F912A6D3D}"/>
              </a:ext>
            </a:extLst>
          </p:cNvPr>
          <p:cNvSpPr txBox="1"/>
          <p:nvPr/>
        </p:nvSpPr>
        <p:spPr>
          <a:xfrm>
            <a:off x="198787" y="4516382"/>
            <a:ext cx="12514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11/21</a:t>
            </a:r>
          </a:p>
          <a:p>
            <a:r>
              <a:rPr lang="en-US" dirty="0"/>
              <a:t>QFO91</a:t>
            </a:r>
          </a:p>
          <a:p>
            <a:r>
              <a:rPr lang="en-US" dirty="0"/>
              <a:t>“brazed end” R2</a:t>
            </a:r>
            <a:endParaRPr lang="en-GB" dirty="0"/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805127EF-69C3-B4BD-B7EE-3D3D6635E3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965189" y="1265450"/>
            <a:ext cx="1728018" cy="797151"/>
          </a:xfrm>
          <a:prstGeom prst="rect">
            <a:avLst/>
          </a:prstGeom>
          <a:ln w="57150">
            <a:solidFill>
              <a:srgbClr val="FFFF00"/>
            </a:solidFill>
          </a:ln>
        </p:spPr>
      </p:pic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A3807C7C-9BFA-DB0F-1BBD-56AB61EB99A4}"/>
              </a:ext>
            </a:extLst>
          </p:cNvPr>
          <p:cNvCxnSpPr>
            <a:cxnSpLocks/>
          </p:cNvCxnSpPr>
          <p:nvPr/>
        </p:nvCxnSpPr>
        <p:spPr>
          <a:xfrm>
            <a:off x="2227774" y="2229599"/>
            <a:ext cx="1057465" cy="744823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8" name="Picture 37" descr="A picture containing text&#10;&#10;Description automatically generated">
            <a:extLst>
              <a:ext uri="{FF2B5EF4-FFF2-40B4-BE49-F238E27FC236}">
                <a16:creationId xmlns:a16="http://schemas.microsoft.com/office/drawing/2014/main" id="{8668DA12-5635-9258-E0F7-7AD7C74458C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>
            <a:off x="1126672" y="3023264"/>
            <a:ext cx="1448226" cy="1086170"/>
          </a:xfrm>
          <a:prstGeom prst="rect">
            <a:avLst/>
          </a:prstGeom>
          <a:ln w="76200">
            <a:solidFill>
              <a:schemeClr val="tx1">
                <a:lumMod val="60000"/>
                <a:lumOff val="40000"/>
              </a:schemeClr>
            </a:solidFill>
          </a:ln>
        </p:spPr>
      </p:pic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CE71DAED-DF26-6789-8FEA-BD5E0F25C69B}"/>
              </a:ext>
            </a:extLst>
          </p:cNvPr>
          <p:cNvCxnSpPr>
            <a:cxnSpLocks/>
          </p:cNvCxnSpPr>
          <p:nvPr/>
        </p:nvCxnSpPr>
        <p:spPr>
          <a:xfrm flipV="1">
            <a:off x="2472222" y="3090670"/>
            <a:ext cx="813017" cy="371081"/>
          </a:xfrm>
          <a:prstGeom prst="straightConnector1">
            <a:avLst/>
          </a:prstGeom>
          <a:ln>
            <a:solidFill>
              <a:schemeClr val="tx1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2082B05B-EAA5-756E-3C4D-A753117219D4}"/>
              </a:ext>
            </a:extLst>
          </p:cNvPr>
          <p:cNvSpPr txBox="1"/>
          <p:nvPr/>
        </p:nvSpPr>
        <p:spPr>
          <a:xfrm>
            <a:off x="123712" y="2800499"/>
            <a:ext cx="12514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11/22</a:t>
            </a:r>
          </a:p>
          <a:p>
            <a:r>
              <a:rPr lang="en-US" dirty="0"/>
              <a:t>QFO142</a:t>
            </a:r>
          </a:p>
          <a:p>
            <a:r>
              <a:rPr lang="en-US" dirty="0"/>
              <a:t>“brazed end” R3</a:t>
            </a:r>
            <a:endParaRPr lang="en-GB" dirty="0"/>
          </a:p>
        </p:txBody>
      </p:sp>
      <p:pic>
        <p:nvPicPr>
          <p:cNvPr id="49" name="Picture 48">
            <a:extLst>
              <a:ext uri="{FF2B5EF4-FFF2-40B4-BE49-F238E27FC236}">
                <a16:creationId xmlns:a16="http://schemas.microsoft.com/office/drawing/2014/main" id="{A07B994F-7ACA-1647-B5BB-0C714FF0A7F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11890" y="2678347"/>
            <a:ext cx="1161703" cy="1566809"/>
          </a:xfrm>
          <a:prstGeom prst="rect">
            <a:avLst/>
          </a:prstGeom>
          <a:ln w="76200">
            <a:solidFill>
              <a:srgbClr val="7030A0"/>
            </a:solidFill>
          </a:ln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3CF460BE-680B-64F5-9098-00CE018BB438}"/>
              </a:ext>
            </a:extLst>
          </p:cNvPr>
          <p:cNvSpPr txBox="1"/>
          <p:nvPr/>
        </p:nvSpPr>
        <p:spPr>
          <a:xfrm>
            <a:off x="7554912" y="2821611"/>
            <a:ext cx="14515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12/22</a:t>
            </a:r>
          </a:p>
          <a:p>
            <a:r>
              <a:rPr lang="en-US" dirty="0"/>
              <a:t>QDE11</a:t>
            </a:r>
          </a:p>
          <a:p>
            <a:r>
              <a:rPr lang="en-US" dirty="0"/>
              <a:t>“Aperture link” R2-R3</a:t>
            </a:r>
            <a:endParaRPr lang="en-GB" dirty="0"/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C9BBF831-63CF-FD8D-2EF8-DA07DA186941}"/>
              </a:ext>
            </a:extLst>
          </p:cNvPr>
          <p:cNvCxnSpPr>
            <a:cxnSpLocks/>
          </p:cNvCxnSpPr>
          <p:nvPr/>
        </p:nvCxnSpPr>
        <p:spPr>
          <a:xfrm flipH="1">
            <a:off x="4483100" y="3652615"/>
            <a:ext cx="1550438" cy="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A8D602-5A56-BED6-3855-F0C7977561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PS Booster magnets Task Force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991E3734-7746-1AFA-27BD-0F70281CADB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86" r="32443"/>
          <a:stretch/>
        </p:blipFill>
        <p:spPr bwMode="auto">
          <a:xfrm>
            <a:off x="4572000" y="4689825"/>
            <a:ext cx="949770" cy="1687824"/>
          </a:xfrm>
          <a:prstGeom prst="rect">
            <a:avLst/>
          </a:prstGeom>
          <a:noFill/>
          <a:ln w="5715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5455F141-B58E-C1C2-8A33-ED9C0CEFB362}"/>
              </a:ext>
            </a:extLst>
          </p:cNvPr>
          <p:cNvCxnSpPr>
            <a:cxnSpLocks/>
          </p:cNvCxnSpPr>
          <p:nvPr/>
        </p:nvCxnSpPr>
        <p:spPr>
          <a:xfrm flipH="1" flipV="1">
            <a:off x="3404139" y="4075528"/>
            <a:ext cx="1089509" cy="81993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2E9E8155-F36E-797A-83D1-2D416403EB95}"/>
              </a:ext>
            </a:extLst>
          </p:cNvPr>
          <p:cNvSpPr txBox="1"/>
          <p:nvPr/>
        </p:nvSpPr>
        <p:spPr>
          <a:xfrm>
            <a:off x="5754209" y="4805563"/>
            <a:ext cx="12514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04/23</a:t>
            </a:r>
          </a:p>
          <a:p>
            <a:r>
              <a:rPr lang="en-US" dirty="0"/>
              <a:t>QFO11</a:t>
            </a:r>
          </a:p>
          <a:p>
            <a:r>
              <a:rPr lang="en-US" dirty="0"/>
              <a:t>“brazed end” R2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88574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846602-3860-5840-25CD-4C29112991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C8EF9-204C-4341-83BF-C6DFE6BB58C6}" type="datetime1">
              <a:rPr lang="en-GB" smtClean="0"/>
              <a:t>27/04/2023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46D9A8-5F6A-FE06-252E-2DA6166CA0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PS Booster magnets Task Force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00CD61-94F6-3502-6CCD-2BEEEBA0B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29852-4BDB-423A-9E90-1D89B82E42E0}" type="slidenum">
              <a:rPr lang="en-GB" smtClean="0"/>
              <a:t>6</a:t>
            </a:fld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B139AB8-F6B9-E0C0-2836-24FF55D57773}"/>
              </a:ext>
            </a:extLst>
          </p:cNvPr>
          <p:cNvSpPr txBox="1"/>
          <p:nvPr/>
        </p:nvSpPr>
        <p:spPr>
          <a:xfrm>
            <a:off x="444384" y="184931"/>
            <a:ext cx="657108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BR.QFO11, 19</a:t>
            </a:r>
            <a:r>
              <a:rPr lang="en-US" sz="2400" baseline="30000" dirty="0"/>
              <a:t>th</a:t>
            </a:r>
            <a:r>
              <a:rPr lang="en-US" sz="2400" dirty="0"/>
              <a:t> April 23 </a:t>
            </a:r>
            <a:r>
              <a:rPr lang="en-GB" dirty="0">
                <a:solidFill>
                  <a:srgbClr val="0645AD"/>
                </a:solidFill>
                <a:latin typeface="Helvetica Neue"/>
              </a:rPr>
              <a:t>https://edms.cern.ch/document/2884501</a:t>
            </a:r>
            <a:endParaRPr lang="en-GB" b="0" dirty="0">
              <a:effectLst/>
              <a:latin typeface="Helvetica Neue"/>
            </a:endParaRPr>
          </a:p>
          <a:p>
            <a:r>
              <a:rPr lang="en-US" sz="2400" dirty="0"/>
              <a:t>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2A4144C-DEAE-E9AE-BFBD-A8DD3BEDFBFF}"/>
              </a:ext>
            </a:extLst>
          </p:cNvPr>
          <p:cNvSpPr txBox="1"/>
          <p:nvPr/>
        </p:nvSpPr>
        <p:spPr>
          <a:xfrm>
            <a:off x="444384" y="4505571"/>
            <a:ext cx="783084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Leak identified during an inspection in the shadow of a planned access;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Extremely limited access due to the protection cover (systematically modified on magnets removed from the machine to be dismountable), no in-situ repair possible;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Water has been diverted to the drain and regular inspection will be made to monitor the situation (1hr per week as agreed in the FOM).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CDA134EF-A9DB-82A2-50B1-21CFF99A3F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210" y="1023456"/>
            <a:ext cx="2399484" cy="3187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3189C813-50CF-F787-BA70-21E4A6ECB3A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73" r="32477"/>
          <a:stretch/>
        </p:blipFill>
        <p:spPr bwMode="auto">
          <a:xfrm>
            <a:off x="3405563" y="1023456"/>
            <a:ext cx="1784448" cy="3181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>
            <a:extLst>
              <a:ext uri="{FF2B5EF4-FFF2-40B4-BE49-F238E27FC236}">
                <a16:creationId xmlns:a16="http://schemas.microsoft.com/office/drawing/2014/main" id="{509F6777-C583-C540-E17B-61541A4E3A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9880" y="1023456"/>
            <a:ext cx="2399484" cy="3187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14717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846602-3860-5840-25CD-4C29112991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43A3A-0564-4B05-B8A1-61E424E9DDD0}" type="datetime1">
              <a:rPr lang="en-GB" smtClean="0"/>
              <a:t>27/04/2023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46D9A8-5F6A-FE06-252E-2DA6166CA0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PS Booster magnets Task Force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00CD61-94F6-3502-6CCD-2BEEEBA0B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29852-4BDB-423A-9E90-1D89B82E42E0}" type="slidenum">
              <a:rPr lang="en-GB" smtClean="0"/>
              <a:t>7</a:t>
            </a:fld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B139AB8-F6B9-E0C0-2836-24FF55D57773}"/>
              </a:ext>
            </a:extLst>
          </p:cNvPr>
          <p:cNvSpPr txBox="1"/>
          <p:nvPr/>
        </p:nvSpPr>
        <p:spPr>
          <a:xfrm>
            <a:off x="444384" y="184931"/>
            <a:ext cx="657108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BR.QFO11, 19</a:t>
            </a:r>
            <a:r>
              <a:rPr lang="en-US" sz="2400" baseline="30000" dirty="0"/>
              <a:t>th</a:t>
            </a:r>
            <a:r>
              <a:rPr lang="en-US" sz="2400" dirty="0"/>
              <a:t> April 23 </a:t>
            </a:r>
            <a:r>
              <a:rPr lang="en-GB" dirty="0">
                <a:solidFill>
                  <a:srgbClr val="0645AD"/>
                </a:solidFill>
                <a:latin typeface="Helvetica Neue"/>
              </a:rPr>
              <a:t>https://edms.cern.ch/document/2884501</a:t>
            </a:r>
            <a:endParaRPr lang="en-GB" b="0" dirty="0">
              <a:effectLst/>
              <a:latin typeface="Helvetica Neue"/>
            </a:endParaRPr>
          </a:p>
          <a:p>
            <a:r>
              <a:rPr lang="en-US" sz="2400" dirty="0"/>
              <a:t>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2A4144C-DEAE-E9AE-BFBD-A8DD3BEDFBFF}"/>
              </a:ext>
            </a:extLst>
          </p:cNvPr>
          <p:cNvSpPr txBox="1"/>
          <p:nvPr/>
        </p:nvSpPr>
        <p:spPr>
          <a:xfrm>
            <a:off x="656579" y="3616824"/>
            <a:ext cx="783084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Both spare magnets are being repaired/certified, availability in ~1-2 weeks;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Repaired where it leaks!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Possibility of ultrasonic inspections on the remaining brazed junctions before potentially installing the other magnets? Will it be conclusive enough?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Exchange would take ~ 4-5 days including the exchange of the vacuum chambers.</a:t>
            </a:r>
          </a:p>
          <a:p>
            <a:endParaRPr lang="en-US" dirty="0"/>
          </a:p>
        </p:txBody>
      </p:sp>
      <p:pic>
        <p:nvPicPr>
          <p:cNvPr id="7" name="Picture 6" descr="A picture containing indoor, red, accessory, bag&#10;&#10;Description automatically generated">
            <a:extLst>
              <a:ext uri="{FF2B5EF4-FFF2-40B4-BE49-F238E27FC236}">
                <a16:creationId xmlns:a16="http://schemas.microsoft.com/office/drawing/2014/main" id="{E0A8CE88-5FCC-13FE-F52D-FF3F97B463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5640" y="1040801"/>
            <a:ext cx="1806667" cy="243668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4CAB10C-E357-7DE3-0C4C-F340987BF0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384" y="1040802"/>
            <a:ext cx="1806667" cy="2436684"/>
          </a:xfrm>
          <a:prstGeom prst="rect">
            <a:avLst/>
          </a:prstGeom>
        </p:spPr>
      </p:pic>
      <p:pic>
        <p:nvPicPr>
          <p:cNvPr id="12" name="Picture 11" descr="A large machine in a factory&#10;&#10;Description automatically generated with low confidence">
            <a:extLst>
              <a:ext uri="{FF2B5EF4-FFF2-40B4-BE49-F238E27FC236}">
                <a16:creationId xmlns:a16="http://schemas.microsoft.com/office/drawing/2014/main" id="{2212E5A1-CB49-BCAB-CC64-03C680DD7A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16939" y="1040803"/>
            <a:ext cx="3306446" cy="2451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90340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17E8D2-7F17-D653-59EE-DCF7EBCEE4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71711-4183-49C3-A7B3-DAE728D9C905}" type="datetime1">
              <a:rPr lang="en-GB" smtClean="0"/>
              <a:t>27/04/2023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E7EAC8-8B0E-5E6C-5CAD-82FA6BF25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PS Booster magnets Task Force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47AD6A-5ACD-4F09-9260-72E69044B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29852-4BDB-423A-9E90-1D89B82E42E0}" type="slidenum">
              <a:rPr lang="en-GB" smtClean="0"/>
              <a:t>8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8BE8CCA-B0B5-3B0C-0B66-4626E245B06A}"/>
              </a:ext>
            </a:extLst>
          </p:cNvPr>
          <p:cNvSpPr txBox="1"/>
          <p:nvPr/>
        </p:nvSpPr>
        <p:spPr>
          <a:xfrm>
            <a:off x="1365764" y="184931"/>
            <a:ext cx="65710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Remote monitoring?</a:t>
            </a:r>
          </a:p>
        </p:txBody>
      </p:sp>
      <p:pic>
        <p:nvPicPr>
          <p:cNvPr id="4098" name="Image 4">
            <a:extLst>
              <a:ext uri="{FF2B5EF4-FFF2-40B4-BE49-F238E27FC236}">
                <a16:creationId xmlns:a16="http://schemas.microsoft.com/office/drawing/2014/main" id="{B8E0953F-13AA-7C8A-9CFE-36E2ACA5E4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654" y="1352062"/>
            <a:ext cx="4996956" cy="3613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B819393-0B6A-D7D1-232B-4B3006F78BEA}"/>
              </a:ext>
            </a:extLst>
          </p:cNvPr>
          <p:cNvSpPr txBox="1"/>
          <p:nvPr/>
        </p:nvSpPr>
        <p:spPr>
          <a:xfrm>
            <a:off x="1419102" y="5106800"/>
            <a:ext cx="2116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Curtesy of EN/EL</a:t>
            </a:r>
            <a:endParaRPr lang="en-GB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668447B-9BC4-8148-1B27-6F14001CE086}"/>
              </a:ext>
            </a:extLst>
          </p:cNvPr>
          <p:cNvCxnSpPr/>
          <p:nvPr/>
        </p:nvCxnSpPr>
        <p:spPr>
          <a:xfrm flipH="1">
            <a:off x="4572000" y="2102371"/>
            <a:ext cx="981511" cy="511728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DE7CECF6-6BCC-A6AF-CD6D-151B947A5B90}"/>
              </a:ext>
            </a:extLst>
          </p:cNvPr>
          <p:cNvSpPr txBox="1"/>
          <p:nvPr/>
        </p:nvSpPr>
        <p:spPr>
          <a:xfrm>
            <a:off x="5517662" y="1745937"/>
            <a:ext cx="378264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The current leak on QFO11 is below the actual alarm threshold ~60/180 l/day.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Since 11.04 filling is now taking place every 3 to 4 days but seems stable.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EN/CV will now report each time a fill takes place to help evaluate an increase or additional leaks. 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4331187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17E8D2-7F17-D653-59EE-DCF7EBCEE4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C45B1-BAB5-413E-AAF6-B0A3CBC3E6E9}" type="datetime1">
              <a:rPr lang="en-GB" smtClean="0"/>
              <a:t>27/04/2023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E7EAC8-8B0E-5E6C-5CAD-82FA6BF25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PS Booster magnets Task Force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47AD6A-5ACD-4F09-9260-72E69044B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29852-4BDB-423A-9E90-1D89B82E42E0}" type="slidenum">
              <a:rPr lang="en-GB" smtClean="0"/>
              <a:t>9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8BE8CCA-B0B5-3B0C-0B66-4626E245B06A}"/>
              </a:ext>
            </a:extLst>
          </p:cNvPr>
          <p:cNvSpPr txBox="1"/>
          <p:nvPr/>
        </p:nvSpPr>
        <p:spPr>
          <a:xfrm>
            <a:off x="1365764" y="184931"/>
            <a:ext cx="65710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Remote monitoring?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2046C4B-E923-946D-B345-7300D9C789D8}"/>
              </a:ext>
            </a:extLst>
          </p:cNvPr>
          <p:cNvSpPr txBox="1"/>
          <p:nvPr/>
        </p:nvSpPr>
        <p:spPr>
          <a:xfrm>
            <a:off x="341948" y="5750181"/>
            <a:ext cx="465208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http://www.ventilationcontrolproducts.net/water-detection-wwd-wdt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2838F0D-1EAB-125F-2668-F3CA88523A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588" y="778598"/>
            <a:ext cx="2091691" cy="470202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C5398D7-1124-4F95-039F-263B6B47118E}"/>
              </a:ext>
            </a:extLst>
          </p:cNvPr>
          <p:cNvSpPr txBox="1"/>
          <p:nvPr/>
        </p:nvSpPr>
        <p:spPr>
          <a:xfrm>
            <a:off x="2969335" y="916150"/>
            <a:ext cx="627626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Water detection systems could also be installed to monitor existing (diverted) leaks or to detect new leaks.</a:t>
            </a:r>
          </a:p>
          <a:p>
            <a:endParaRPr lang="en-US" dirty="0"/>
          </a:p>
          <a:p>
            <a:r>
              <a:rPr lang="en-US" dirty="0"/>
              <a:t>The installation of a trail system using the WIC (warm magnet interlock system) to monitor the leaking QFO11 magnet is being discussed.</a:t>
            </a:r>
          </a:p>
          <a:p>
            <a:r>
              <a:rPr lang="en-US" dirty="0"/>
              <a:t> </a:t>
            </a:r>
          </a:p>
          <a:p>
            <a:r>
              <a:rPr lang="en-US" dirty="0"/>
              <a:t>Eventually installing something to monitor each period or magnet could imagined to avoid down time.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8241866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CERNCobranding4-3</Template>
  <TotalTime>51647</TotalTime>
  <Words>1661</Words>
  <Application>Microsoft Office PowerPoint</Application>
  <PresentationFormat>On-screen Show (4:3)</PresentationFormat>
  <Paragraphs>247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Helvetica Neue</vt:lpstr>
      <vt:lpstr>PT Sans</vt:lpstr>
      <vt:lpstr>Symbol</vt:lpstr>
      <vt:lpstr>CERNCorporate4-3</vt:lpstr>
      <vt:lpstr>PowerPoint Presentation</vt:lpstr>
      <vt:lpstr>PS Booster Magnets Task Force</vt:lpstr>
      <vt:lpstr>PS Booster Magnets Task Force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Magnet ageing PSB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Antony Newborough</dc:creator>
  <cp:lastModifiedBy>Antony Newborough</cp:lastModifiedBy>
  <cp:revision>164</cp:revision>
  <cp:lastPrinted>2023-03-10T15:01:45Z</cp:lastPrinted>
  <dcterms:created xsi:type="dcterms:W3CDTF">2022-11-21T15:12:50Z</dcterms:created>
  <dcterms:modified xsi:type="dcterms:W3CDTF">2023-04-27T11:48:29Z</dcterms:modified>
</cp:coreProperties>
</file>