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9" r:id="rId1"/>
    <p:sldMasterId id="2147484040" r:id="rId2"/>
    <p:sldMasterId id="2147484015" r:id="rId3"/>
    <p:sldMasterId id="2147484027" r:id="rId4"/>
    <p:sldMasterId id="2147484053" r:id="rId5"/>
  </p:sldMasterIdLst>
  <p:notesMasterIdLst>
    <p:notesMasterId r:id="rId34"/>
  </p:notesMasterIdLst>
  <p:sldIdLst>
    <p:sldId id="3273" r:id="rId6"/>
    <p:sldId id="3290" r:id="rId7"/>
    <p:sldId id="3280" r:id="rId8"/>
    <p:sldId id="3300" r:id="rId9"/>
    <p:sldId id="3289" r:id="rId10"/>
    <p:sldId id="3275" r:id="rId11"/>
    <p:sldId id="3287" r:id="rId12"/>
    <p:sldId id="3296" r:id="rId13"/>
    <p:sldId id="3304" r:id="rId14"/>
    <p:sldId id="1413" r:id="rId15"/>
    <p:sldId id="1361" r:id="rId16"/>
    <p:sldId id="1417" r:id="rId17"/>
    <p:sldId id="1365" r:id="rId18"/>
    <p:sldId id="1357" r:id="rId19"/>
    <p:sldId id="1419" r:id="rId20"/>
    <p:sldId id="3302" r:id="rId21"/>
    <p:sldId id="1410" r:id="rId22"/>
    <p:sldId id="3274" r:id="rId23"/>
    <p:sldId id="3303" r:id="rId24"/>
    <p:sldId id="3294" r:id="rId25"/>
    <p:sldId id="3301" r:id="rId26"/>
    <p:sldId id="1401" r:id="rId27"/>
    <p:sldId id="1394" r:id="rId28"/>
    <p:sldId id="1391" r:id="rId29"/>
    <p:sldId id="1392" r:id="rId30"/>
    <p:sldId id="1393" r:id="rId31"/>
    <p:sldId id="3285" r:id="rId32"/>
    <p:sldId id="3292" r:id="rId33"/>
  </p:sldIdLst>
  <p:sldSz cx="9906000" cy="6858000" type="A4"/>
  <p:notesSz cx="6669088" cy="9926638"/>
  <p:defaultTextStyle>
    <a:defPPr>
      <a:defRPr lang="en-US"/>
    </a:defPPr>
    <a:lvl1pPr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3pPr>
    <a:lvl4pPr marL="13684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4pPr>
    <a:lvl5pPr marL="18256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C1E1FE"/>
    <a:srgbClr val="009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47"/>
    <p:restoredTop sz="96327"/>
  </p:normalViewPr>
  <p:slideViewPr>
    <p:cSldViewPr snapToGrid="0">
      <p:cViewPr varScale="1">
        <p:scale>
          <a:sx n="110" d="100"/>
          <a:sy n="110" d="100"/>
        </p:scale>
        <p:origin x="176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43C95-2233-6149-BB48-2014C5BD9A72}" type="datetimeFigureOut">
              <a:rPr lang="en-IT" smtClean="0"/>
              <a:t>20/06/23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1241425"/>
            <a:ext cx="48371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56BF1-B909-534C-98B9-A62FA55E176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1985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it-IT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it-IT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February 10,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61B80-7FDC-4C61-82D3-9CAEF404214D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34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302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9530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Corbel"/>
              </a:defRPr>
            </a:lvl1pPr>
          </a:lstStyle>
          <a:p>
            <a:pPr>
              <a:defRPr/>
            </a:pPr>
            <a:fld id="{C49A9EF9-407F-4BBA-AA61-65ED9DE23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February 10, 2015</a:t>
            </a:r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84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9357">
              <a:spcBef>
                <a:spcPts val="4"/>
              </a:spcBef>
            </a:pPr>
            <a:r>
              <a:rPr lang="en-IT" spc="-19"/>
              <a:t>3</a:t>
            </a:r>
            <a:fld id="{81D60167-4931-47E6-BA6A-407CBD079E47}" type="slidenum">
              <a:rPr spc="-19" smtClean="0"/>
              <a:pPr marL="9357">
                <a:spcBef>
                  <a:spcPts val="4"/>
                </a:spcBef>
              </a:pPr>
              <a:t>‹#›</a:t>
            </a:fld>
            <a:endParaRPr spc="-19" dirty="0"/>
          </a:p>
        </p:txBody>
      </p:sp>
    </p:spTree>
    <p:extLst>
      <p:ext uri="{BB962C8B-B14F-4D97-AF65-F5344CB8AC3E}">
        <p14:creationId xmlns:p14="http://schemas.microsoft.com/office/powerpoint/2010/main" val="2487739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71475" lvl="0" indent="-185738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950" b="1"/>
            </a:lvl1pPr>
            <a:lvl2pPr marL="742950" lvl="1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625" b="1"/>
            </a:lvl2pPr>
            <a:lvl3pPr marL="1114425" lvl="2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463" b="1"/>
            </a:lvl3pPr>
            <a:lvl4pPr marL="1485900" lvl="3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4pPr>
            <a:lvl5pPr marL="1857375" lvl="4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5pPr>
            <a:lvl6pPr marL="2228850" lvl="5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6pPr>
            <a:lvl7pPr marL="2600325" lvl="6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7pPr>
            <a:lvl8pPr marL="2971800" lvl="7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8pPr>
            <a:lvl9pPr marL="3343275" lvl="8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682328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71475" lvl="0" indent="-278606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742950" lvl="1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114425" lvl="2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485900" lvl="3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857375" lvl="4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228850" lvl="5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600325" lvl="6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971800" lvl="7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343275" lvl="8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71475" lvl="0" indent="-185738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950" b="1"/>
            </a:lvl1pPr>
            <a:lvl2pPr marL="742950" lvl="1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625" b="1"/>
            </a:lvl2pPr>
            <a:lvl3pPr marL="1114425" lvl="2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463" b="1"/>
            </a:lvl3pPr>
            <a:lvl4pPr marL="1485900" lvl="3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4pPr>
            <a:lvl5pPr marL="1857375" lvl="4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5pPr>
            <a:lvl6pPr marL="2228850" lvl="5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6pPr>
            <a:lvl7pPr marL="2600325" lvl="6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7pPr>
            <a:lvl8pPr marL="2971800" lvl="7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8pPr>
            <a:lvl9pPr marL="3343275" lvl="8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71475" lvl="0" indent="-278606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742950" lvl="1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114425" lvl="2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485900" lvl="3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857375" lvl="4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228850" lvl="5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600325" lvl="6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971800" lvl="7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343275" lvl="8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it-IT"/>
              <a:t>February 10, 2015</a:t>
            </a:r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305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75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95300" y="1577340"/>
            <a:ext cx="430911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01590" y="1577340"/>
            <a:ext cx="430911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February 10, 2015</a:t>
            </a:r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75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93901">
              <a:spcBef>
                <a:spcPts val="33"/>
              </a:spcBef>
            </a:pPr>
            <a:fld id="{81D60167-4931-47E6-BA6A-407CBD079E47}" type="slidenum">
              <a:rPr lang="en-IT" smtClean="0"/>
              <a:pPr marL="93901">
                <a:spcBef>
                  <a:spcPts val="33"/>
                </a:spcBef>
              </a:pPr>
              <a:t>‹#›</a:t>
            </a:fld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961355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B1891462-D144-B436-4489-2FB8AEECAC1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41095" y="6517264"/>
            <a:ext cx="7074680" cy="365125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74295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 sz="1950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22536" y="105788"/>
            <a:ext cx="7138933" cy="77632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057173" y="6535110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6" descr="Picture 6">
            <a:extLst>
              <a:ext uri="{FF2B5EF4-FFF2-40B4-BE49-F238E27FC236}">
                <a16:creationId xmlns:a16="http://schemas.microsoft.com/office/drawing/2014/main" id="{595CF372-A5BE-0011-B0FC-5548E14DA1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517264"/>
            <a:ext cx="3588047" cy="36512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31320" y="6533555"/>
            <a:ext cx="4243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FB655552-77E5-0109-CCDA-CF18AB930BF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95677" y="1006689"/>
            <a:ext cx="6676775" cy="45719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74295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 sz="1950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91F3AF2A-F828-7202-5A5B-9D6F0CE19A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"/>
            <a:ext cx="1209479" cy="1046747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C96F43-E681-2502-C372-76E91926CEDE}"/>
              </a:ext>
            </a:extLst>
          </p:cNvPr>
          <p:cNvSpPr txBox="1"/>
          <p:nvPr userDrawn="1"/>
        </p:nvSpPr>
        <p:spPr>
          <a:xfrm>
            <a:off x="8270207" y="32286"/>
            <a:ext cx="1635793" cy="1442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388" dirty="0">
                <a:solidFill>
                  <a:schemeClr val="accent1">
                    <a:lumMod val="75000"/>
                  </a:schemeClr>
                </a:solidFill>
                <a:latin typeface="Bauhaus 93" panose="04030905020B02020C02" pitchFamily="82" charset="0"/>
              </a:rPr>
              <a:t>DRD3</a:t>
            </a:r>
            <a:endParaRPr lang="en-GB" sz="4388" dirty="0">
              <a:solidFill>
                <a:schemeClr val="accent1">
                  <a:lumMod val="75000"/>
                </a:schemeClr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8361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2063" y="100464"/>
            <a:ext cx="2325330" cy="3751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38" b="0" i="0">
                <a:solidFill>
                  <a:srgbClr val="8496A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85900" y="3840480"/>
            <a:ext cx="69342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53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0319">
              <a:lnSpc>
                <a:spcPts val="1125"/>
              </a:lnSpc>
            </a:pPr>
            <a:endParaRPr lang="en-IT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138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8574">
              <a:lnSpc>
                <a:spcPts val="1341"/>
              </a:lnSpc>
            </a:pPr>
            <a:r>
              <a:rPr lang="it-IT" spc="-8"/>
              <a:t>February 10, 2015</a:t>
            </a:r>
            <a:endParaRPr lang="en-IT" spc="-8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38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11958">
              <a:lnSpc>
                <a:spcPts val="1341"/>
              </a:lnSpc>
            </a:pPr>
            <a:fld id="{81D60167-4931-47E6-BA6A-407CBD079E47}" type="slidenum">
              <a:rPr lang="en-IT" smtClean="0"/>
              <a:pPr marL="111958">
                <a:lnSpc>
                  <a:spcPts val="1341"/>
                </a:lnSpc>
              </a:pPr>
              <a:t>‹#›</a:t>
            </a:fld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3299762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Title and 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71475" lvl="0" indent="-278606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742950" lvl="1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114425" lvl="2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485900" lvl="3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857375" lvl="4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228850" lvl="5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600325" lvl="6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971800" lvl="7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343275" lvl="8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681038" y="644629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it-IT"/>
              <a:t>February 10, 2015</a:t>
            </a:r>
            <a:endParaRPr dirty="0"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281363" y="644629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GB" dirty="0"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996113" y="644629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26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 preserve="1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71475" lvl="0" indent="-185738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950" b="1"/>
            </a:lvl1pPr>
            <a:lvl2pPr marL="742950" lvl="1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625" b="1"/>
            </a:lvl2pPr>
            <a:lvl3pPr marL="1114425" lvl="2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463" b="1"/>
            </a:lvl3pPr>
            <a:lvl4pPr marL="1485900" lvl="3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4pPr>
            <a:lvl5pPr marL="1857375" lvl="4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5pPr>
            <a:lvl6pPr marL="2228850" lvl="5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6pPr>
            <a:lvl7pPr marL="2600325" lvl="6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7pPr>
            <a:lvl8pPr marL="2971800" lvl="7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8pPr>
            <a:lvl9pPr marL="3343275" lvl="8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682328" y="2505075"/>
            <a:ext cx="419070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71475" lvl="0" indent="-278606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742950" lvl="1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114425" lvl="2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485900" lvl="3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857375" lvl="4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228850" lvl="5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600325" lvl="6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971800" lvl="7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343275" lvl="8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71475" lvl="0" indent="-185738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950" b="1"/>
            </a:lvl1pPr>
            <a:lvl2pPr marL="742950" lvl="1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625" b="1"/>
            </a:lvl2pPr>
            <a:lvl3pPr marL="1114425" lvl="2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463" b="1"/>
            </a:lvl3pPr>
            <a:lvl4pPr marL="1485900" lvl="3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4pPr>
            <a:lvl5pPr marL="1857375" lvl="4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5pPr>
            <a:lvl6pPr marL="2228850" lvl="5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6pPr>
            <a:lvl7pPr marL="2600325" lvl="6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7pPr>
            <a:lvl8pPr marL="2971800" lvl="7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8pPr>
            <a:lvl9pPr marL="3343275" lvl="8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71475" lvl="0" indent="-278606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742950" lvl="1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114425" lvl="2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485900" lvl="3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857375" lvl="4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228850" lvl="5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600325" lvl="6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971800" lvl="7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343275" lvl="8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it-IT"/>
              <a:t>February 10, 2015</a:t>
            </a:r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531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 preserve="1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it-IT"/>
              <a:t>February 10, 2015</a:t>
            </a:r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5354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 preserve="1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it-IT"/>
              <a:t>February 10, 2015</a:t>
            </a:r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16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February 10,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413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 preserve="1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4211340" y="987426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71475" lvl="0" indent="-350838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2600"/>
            </a:lvl1pPr>
            <a:lvl2pPr marL="742950" lvl="1" indent="-330200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275"/>
            </a:lvl2pPr>
            <a:lvl3pPr marL="1114425" lvl="2" indent="-309563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950"/>
            </a:lvl3pPr>
            <a:lvl4pPr marL="1485900" lvl="3" indent="-288925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625"/>
            </a:lvl4pPr>
            <a:lvl5pPr marL="1857375" lvl="4" indent="-288925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625"/>
            </a:lvl5pPr>
            <a:lvl6pPr marL="2228850" lvl="5" indent="-288925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625"/>
            </a:lvl6pPr>
            <a:lvl7pPr marL="2600325" lvl="6" indent="-288925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625"/>
            </a:lvl7pPr>
            <a:lvl8pPr marL="2971800" lvl="7" indent="-288925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625"/>
            </a:lvl8pPr>
            <a:lvl9pPr marL="3343275" lvl="8" indent="-288925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625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71475" lvl="0" indent="-185738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/>
            </a:lvl1pPr>
            <a:lvl2pPr marL="742950" lvl="1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138"/>
            </a:lvl2pPr>
            <a:lvl3pPr marL="1114425" lvl="2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75"/>
            </a:lvl3pPr>
            <a:lvl4pPr marL="1485900" lvl="3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813"/>
            </a:lvl4pPr>
            <a:lvl5pPr marL="1857375" lvl="4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813"/>
            </a:lvl5pPr>
            <a:lvl6pPr marL="2228850" lvl="5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813"/>
            </a:lvl6pPr>
            <a:lvl7pPr marL="2600325" lvl="6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813"/>
            </a:lvl7pPr>
            <a:lvl8pPr marL="2971800" lvl="7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813"/>
            </a:lvl8pPr>
            <a:lvl9pPr marL="3343275" lvl="8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813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it-IT"/>
              <a:t>February 10, 2015</a:t>
            </a:r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4761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 preserve="1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4211340" y="987426"/>
            <a:ext cx="5014913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2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9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2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71475" lvl="0" indent="-185738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300"/>
            </a:lvl1pPr>
            <a:lvl2pPr marL="742950" lvl="1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138"/>
            </a:lvl2pPr>
            <a:lvl3pPr marL="1114425" lvl="2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75"/>
            </a:lvl3pPr>
            <a:lvl4pPr marL="1485900" lvl="3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813"/>
            </a:lvl4pPr>
            <a:lvl5pPr marL="1857375" lvl="4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813"/>
            </a:lvl5pPr>
            <a:lvl6pPr marL="2228850" lvl="5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813"/>
            </a:lvl6pPr>
            <a:lvl7pPr marL="2600325" lvl="6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813"/>
            </a:lvl7pPr>
            <a:lvl8pPr marL="2971800" lvl="7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813"/>
            </a:lvl8pPr>
            <a:lvl9pPr marL="3343275" lvl="8" indent="-185738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813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it-IT"/>
              <a:t>February 10, 2015</a:t>
            </a:r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3350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 preserve="1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777331" y="-270669"/>
            <a:ext cx="4351338" cy="8543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71475" lvl="0" indent="-278606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742950" lvl="1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114425" lvl="2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485900" lvl="3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857375" lvl="4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228850" lvl="5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600325" lvl="6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971800" lvl="7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343275" lvl="8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it-IT"/>
              <a:t>February 10, 2015</a:t>
            </a:r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4703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 preserve="1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5251053" y="2203054"/>
            <a:ext cx="5811838" cy="2135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917178" y="128985"/>
            <a:ext cx="5811838" cy="628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71475" lvl="0" indent="-278606" algn="l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742950" lvl="1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114425" lvl="2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485900" lvl="3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857375" lvl="4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228850" lvl="5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600325" lvl="6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971800" lvl="7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343275" lvl="8" indent="-278606" algn="l">
              <a:lnSpc>
                <a:spcPct val="90000"/>
              </a:lnSpc>
              <a:spcBef>
                <a:spcPts val="406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it-IT"/>
              <a:t>February 10, 2015</a:t>
            </a:r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5646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2063" y="119219"/>
            <a:ext cx="2325330" cy="3376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38" b="0" i="0">
                <a:solidFill>
                  <a:srgbClr val="8496A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85900" y="3840480"/>
            <a:ext cx="6934200" cy="516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53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0319">
              <a:lnSpc>
                <a:spcPts val="1125"/>
              </a:lnSpc>
            </a:pPr>
            <a:endParaRPr lang="en-IT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138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8574">
              <a:lnSpc>
                <a:spcPts val="1341"/>
              </a:lnSpc>
            </a:pPr>
            <a:r>
              <a:rPr lang="it-IT" spc="-8"/>
              <a:t>February 10, 2015</a:t>
            </a:r>
            <a:endParaRPr lang="en-IT" spc="-8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38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11958">
              <a:lnSpc>
                <a:spcPts val="1341"/>
              </a:lnSpc>
            </a:pPr>
            <a:fld id="{81D60167-4931-47E6-BA6A-407CBD079E47}" type="slidenum">
              <a:rPr lang="en-IT" smtClean="0"/>
              <a:pPr marL="111958">
                <a:lnSpc>
                  <a:spcPts val="1341"/>
                </a:lnSpc>
              </a:pPr>
              <a:t>‹#›</a:t>
            </a:fld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8348363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February 10, 2015</a:t>
            </a:r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84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9357">
              <a:spcBef>
                <a:spcPts val="4"/>
              </a:spcBef>
            </a:pPr>
            <a:r>
              <a:rPr lang="en-IT" spc="-19"/>
              <a:t>3</a:t>
            </a:r>
            <a:fld id="{81D60167-4931-47E6-BA6A-407CBD079E47}" type="slidenum">
              <a:rPr spc="-19" smtClean="0"/>
              <a:pPr marL="9357">
                <a:spcBef>
                  <a:spcPts val="4"/>
                </a:spcBef>
              </a:pPr>
              <a:t>‹#›</a:t>
            </a:fld>
            <a:endParaRPr spc="-19" dirty="0"/>
          </a:p>
        </p:txBody>
      </p:sp>
    </p:spTree>
    <p:extLst>
      <p:ext uri="{BB962C8B-B14F-4D97-AF65-F5344CB8AC3E}">
        <p14:creationId xmlns:p14="http://schemas.microsoft.com/office/powerpoint/2010/main" val="41751341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75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95300" y="1577340"/>
            <a:ext cx="4309110" cy="516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01590" y="1577340"/>
            <a:ext cx="4309110" cy="516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February 10, 2015</a:t>
            </a:r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75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93901">
              <a:spcBef>
                <a:spcPts val="33"/>
              </a:spcBef>
            </a:pPr>
            <a:fld id="{81D60167-4931-47E6-BA6A-407CBD079E47}" type="slidenum">
              <a:rPr lang="en-IT" smtClean="0"/>
              <a:pPr marL="93901">
                <a:spcBef>
                  <a:spcPts val="33"/>
                </a:spcBef>
              </a:pPr>
              <a:t>‹#›</a:t>
            </a:fld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28263483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B1891462-D144-B436-4489-2FB8AEECAC1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41095" y="6517264"/>
            <a:ext cx="7074680" cy="365125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74295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 sz="1950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22536" y="105788"/>
            <a:ext cx="7138933" cy="77632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057173" y="6535110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6" descr="Picture 6">
            <a:extLst>
              <a:ext uri="{FF2B5EF4-FFF2-40B4-BE49-F238E27FC236}">
                <a16:creationId xmlns:a16="http://schemas.microsoft.com/office/drawing/2014/main" id="{595CF372-A5BE-0011-B0FC-5548E14DA1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517264"/>
            <a:ext cx="3588047" cy="36512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31320" y="6533555"/>
            <a:ext cx="4243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FB655552-77E5-0109-CCDA-CF18AB930BF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95677" y="1006689"/>
            <a:ext cx="6676775" cy="45719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74295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 sz="1950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91F3AF2A-F828-7202-5A5B-9D6F0CE19A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"/>
            <a:ext cx="1209479" cy="1046747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C96F43-E681-2502-C372-76E91926CEDE}"/>
              </a:ext>
            </a:extLst>
          </p:cNvPr>
          <p:cNvSpPr txBox="1"/>
          <p:nvPr userDrawn="1"/>
        </p:nvSpPr>
        <p:spPr>
          <a:xfrm>
            <a:off x="8270207" y="32286"/>
            <a:ext cx="1635793" cy="1442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388" dirty="0">
                <a:solidFill>
                  <a:schemeClr val="accent1">
                    <a:lumMod val="75000"/>
                  </a:schemeClr>
                </a:solidFill>
                <a:latin typeface="Bauhaus 93" panose="04030905020B02020C02" pitchFamily="82" charset="0"/>
              </a:rPr>
              <a:t>DRD3</a:t>
            </a:r>
            <a:endParaRPr lang="en-GB" sz="4388" dirty="0">
              <a:solidFill>
                <a:schemeClr val="accent1">
                  <a:lumMod val="75000"/>
                </a:schemeClr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20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1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>
                <a:solidFill>
                  <a:prstClr val="black">
                    <a:tint val="75000"/>
                  </a:prstClr>
                </a:solidFill>
              </a:rPr>
              <a:t>February 10,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8594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>
                <a:solidFill>
                  <a:prstClr val="black">
                    <a:tint val="75000"/>
                  </a:prstClr>
                </a:solidFill>
              </a:rPr>
              <a:t>February 10,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141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February 10,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5A9A04-13B5-D445-8626-E4C6B8D963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20373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6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>
                <a:solidFill>
                  <a:prstClr val="black">
                    <a:tint val="75000"/>
                  </a:prstClr>
                </a:solidFill>
              </a:rPr>
              <a:t>February 10,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287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2" y="1600206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6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>
                <a:solidFill>
                  <a:prstClr val="black">
                    <a:tint val="75000"/>
                  </a:prstClr>
                </a:solidFill>
              </a:rPr>
              <a:t>February 10,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027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9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9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>
                <a:solidFill>
                  <a:prstClr val="black">
                    <a:tint val="75000"/>
                  </a:prstClr>
                </a:solidFill>
              </a:rPr>
              <a:t>February 10,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5668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>
                <a:solidFill>
                  <a:prstClr val="black">
                    <a:tint val="75000"/>
                  </a:prstClr>
                </a:solidFill>
              </a:rPr>
              <a:t>February 10,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081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>
                <a:solidFill>
                  <a:prstClr val="black">
                    <a:tint val="75000"/>
                  </a:prstClr>
                </a:solidFill>
              </a:rPr>
              <a:t>February 10,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458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6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>
                <a:solidFill>
                  <a:prstClr val="black">
                    <a:tint val="75000"/>
                  </a:prstClr>
                </a:solidFill>
              </a:rPr>
              <a:t>February 10,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5880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>
                <a:solidFill>
                  <a:prstClr val="black">
                    <a:tint val="75000"/>
                  </a:prstClr>
                </a:solidFill>
              </a:rPr>
              <a:t>February 10,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3764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>
                <a:solidFill>
                  <a:prstClr val="black">
                    <a:tint val="75000"/>
                  </a:prstClr>
                </a:solidFill>
              </a:rPr>
              <a:t>February 10,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593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4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3" y="274644"/>
            <a:ext cx="65341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>
                <a:solidFill>
                  <a:prstClr val="black">
                    <a:tint val="75000"/>
                  </a:prstClr>
                </a:solidFill>
              </a:rPr>
              <a:t>February 10,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676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0"/>
          </p:nvPr>
        </p:nvSpPr>
        <p:spPr>
          <a:xfrm>
            <a:off x="9245600" y="6492875"/>
            <a:ext cx="660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61B80-7FDC-4C61-82D3-9CAEF404214D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29424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4077072"/>
            <a:ext cx="9410700" cy="2780928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75330-3A73-4D98-8FDB-8D5CCFC1B362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9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29424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4077072"/>
            <a:ext cx="9410700" cy="2780928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75330-3A73-4D98-8FDB-8D5CCFC1B362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6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9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8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5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B3527-D8A7-4A7B-BC1E-BE7AA6974F58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3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4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8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	    J. Hauser	    UCLA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302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9530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Corbel"/>
              </a:defRPr>
            </a:lvl1pPr>
          </a:lstStyle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10" name="Slide Number Placeholder 22"/>
          <p:cNvSpPr txBox="1">
            <a:spLocks/>
          </p:cNvSpPr>
          <p:nvPr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-6444" y="-4692"/>
            <a:ext cx="9918887" cy="1103899"/>
          </a:xfrm>
          <a:prstGeom prst="rect">
            <a:avLst/>
          </a:prstGeom>
        </p:spPr>
        <p:txBody>
          <a:bodyPr/>
          <a:lstStyle>
            <a:lvl1pPr>
              <a:tabLst>
                <a:tab pos="1044736" algn="l"/>
              </a:tabLst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lang="en-GB" sz="4922">
                <a:solidFill>
                  <a:srgbClr val="FFFFFF"/>
                </a:solidFill>
                <a:effectLst>
                  <a:outerShdw blurRad="25400" dist="25400" dir="2700000" rotWithShape="0">
                    <a:srgbClr val="FFFFFF">
                      <a:alpha val="50000"/>
                    </a:srgbClr>
                  </a:outerShdw>
                </a:effectLst>
              </a:rPr>
              <a:t>Click to edit Master title style</a:t>
            </a:r>
            <a:endParaRPr sz="4922">
              <a:solidFill>
                <a:srgbClr val="FFFFFF"/>
              </a:solidFill>
              <a:effectLst>
                <a:outerShdw blurRad="25400" dist="25400" dir="2700000" rotWithShape="0">
                  <a:srgbClr val="FFFFFF">
                    <a:alpha val="50000"/>
                  </a:srgbClr>
                </a:outerShdw>
              </a:effectLst>
            </a:endParaRPr>
          </a:p>
        </p:txBody>
      </p:sp>
      <p:sp>
        <p:nvSpPr>
          <p:cNvPr id="18" name="Shape 1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2109">
                <a:solidFill>
                  <a:srgbClr val="363929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lang="en-GB" sz="2109">
                <a:solidFill>
                  <a:srgbClr val="363929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lang="en-GB" sz="2109">
                <a:solidFill>
                  <a:srgbClr val="363929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lang="en-GB" sz="2109">
                <a:solidFill>
                  <a:srgbClr val="363929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lang="en-GB" sz="2109">
                <a:solidFill>
                  <a:srgbClr val="363929"/>
                </a:solidFill>
              </a:rPr>
              <a:t>Fifth level</a:t>
            </a:r>
            <a:endParaRPr sz="2109">
              <a:solidFill>
                <a:srgbClr val="363929"/>
              </a:solidFill>
            </a:endParaRPr>
          </a:p>
        </p:txBody>
      </p:sp>
      <p:sp>
        <p:nvSpPr>
          <p:cNvPr id="19" name="Shape 19"/>
          <p:cNvSpPr>
            <a:spLocks noGrp="1"/>
          </p:cNvSpPr>
          <p:nvPr>
            <p:ph type="sldNum" sz="quarter" idx="2"/>
          </p:nvPr>
        </p:nvSpPr>
        <p:spPr>
          <a:xfrm>
            <a:off x="9688756" y="6612561"/>
            <a:ext cx="198772" cy="19479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A8FF2F-FF7A-B383-4ED1-80B6D47906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41095" y="6517264"/>
            <a:ext cx="7074680" cy="365125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74295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 sz="1950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782A96C2-A481-8663-04A5-FA82E11CD284}"/>
              </a:ext>
            </a:extLst>
          </p:cNvPr>
          <p:cNvSpPr txBox="1">
            <a:spLocks/>
          </p:cNvSpPr>
          <p:nvPr userDrawn="1"/>
        </p:nvSpPr>
        <p:spPr>
          <a:xfrm>
            <a:off x="9057173" y="6535110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975" kern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6" descr="Picture 6">
            <a:extLst>
              <a:ext uri="{FF2B5EF4-FFF2-40B4-BE49-F238E27FC236}">
                <a16:creationId xmlns:a16="http://schemas.microsoft.com/office/drawing/2014/main" id="{4272A5D1-D37F-40D9-1E4D-20BEB693D0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517264"/>
            <a:ext cx="3588047" cy="365124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FCF660B4-0128-3534-C4DE-997CE4C611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31320" y="6533555"/>
            <a:ext cx="4243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34887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22F4489-CD93-52AA-DB85-EFC60863FDC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41095" y="6517264"/>
            <a:ext cx="7074680" cy="365125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74295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 sz="1950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1168EFD5-CFF3-3247-6AB2-167FFF199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7173" y="6535110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6" descr="Picture 6">
            <a:extLst>
              <a:ext uri="{FF2B5EF4-FFF2-40B4-BE49-F238E27FC236}">
                <a16:creationId xmlns:a16="http://schemas.microsoft.com/office/drawing/2014/main" id="{FD7848B4-7AA2-481E-7F52-6EBA19ED6E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517264"/>
            <a:ext cx="3588047" cy="365124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E59D8C8A-7512-5CF3-AF55-3F9790D6C9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31320" y="6533555"/>
            <a:ext cx="4243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14539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444" y="-4692"/>
            <a:ext cx="9918887" cy="1103899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00090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it-IT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it-IT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February 10,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8AC71792-6A56-33C2-F9A6-EC5050CB217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41095" y="6517264"/>
            <a:ext cx="7074680" cy="365125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74295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 sz="1950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7A274BA0-2584-3F68-37B9-4895A3DA28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7173" y="6535110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6" descr="Picture 6">
            <a:extLst>
              <a:ext uri="{FF2B5EF4-FFF2-40B4-BE49-F238E27FC236}">
                <a16:creationId xmlns:a16="http://schemas.microsoft.com/office/drawing/2014/main" id="{957AC23F-D4C5-955E-2D65-AAD9859AC9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517264"/>
            <a:ext cx="3588047" cy="365124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D0CE4C10-1F5E-FE31-AFFC-966F4A93E259}"/>
              </a:ext>
            </a:extLst>
          </p:cNvPr>
          <p:cNvSpPr txBox="1">
            <a:spLocks/>
          </p:cNvSpPr>
          <p:nvPr userDrawn="1"/>
        </p:nvSpPr>
        <p:spPr>
          <a:xfrm>
            <a:off x="2831320" y="6533555"/>
            <a:ext cx="4243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defTabSz="912813" rtl="0" fontAlgn="base">
              <a:spcBef>
                <a:spcPct val="0"/>
              </a:spcBef>
              <a:spcAft>
                <a:spcPct val="0"/>
              </a:spcAft>
              <a:defRPr sz="975" kern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9pPr>
          </a:lstStyle>
          <a:p>
            <a:r>
              <a:rPr lang="en-GB"/>
              <a:t>DRD1 A. Colaleo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74382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B1891462-D144-B436-4489-2FB8AEECAC1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41095" y="6517264"/>
            <a:ext cx="7074680" cy="365125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74295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 sz="1950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057173" y="6535110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6" descr="Picture 6">
            <a:extLst>
              <a:ext uri="{FF2B5EF4-FFF2-40B4-BE49-F238E27FC236}">
                <a16:creationId xmlns:a16="http://schemas.microsoft.com/office/drawing/2014/main" id="{595CF372-A5BE-0011-B0FC-5548E14DA1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517264"/>
            <a:ext cx="3588047" cy="36512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31320" y="6533555"/>
            <a:ext cx="4243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13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B3527-D8A7-4A7B-BC1E-BE7AA6974F58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4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0"/>
          </p:nvPr>
        </p:nvSpPr>
        <p:spPr>
          <a:xfrm>
            <a:off x="9245600" y="6492875"/>
            <a:ext cx="660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61B80-7FDC-4C61-82D3-9CAEF404214D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29424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4077072"/>
            <a:ext cx="9410700" cy="2780928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75330-3A73-4D98-8FDB-8D5CCFC1B362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6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FE1A1-53BB-42D1-8922-DCC6DE87224B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8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/>
        </p:nvSpPr>
        <p:spPr>
          <a:xfrm rot="16200000">
            <a:off x="-2860675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25, 2013  CSC Planning Workshop       J. Hauser	    UCLA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3C66D-A07C-4273-A2E7-4CB829FF4B81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8" name="Slide Number Placeholder 22"/>
          <p:cNvSpPr txBox="1">
            <a:spLocks/>
          </p:cNvSpPr>
          <p:nvPr userDrawn="1"/>
        </p:nvSpPr>
        <p:spPr>
          <a:xfrm>
            <a:off x="9245600" y="649287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>
              <a:defRPr/>
            </a:lvl1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361B80-7FDC-4C61-82D3-9CAEF404214D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9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4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6051" y="125760"/>
            <a:ext cx="80446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it-IT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February 10,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7">
            <a:alphaModFix amt="27000"/>
          </a:blip>
          <a:srcRect l="14698" t="46840" b="26070"/>
          <a:stretch/>
        </p:blipFill>
        <p:spPr>
          <a:xfrm>
            <a:off x="1364601" y="-6198"/>
            <a:ext cx="8543925" cy="11899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3871" y="-46434"/>
            <a:ext cx="1330730" cy="125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80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3989" r:id="rId6"/>
    <p:sldLayoutId id="2147483991" r:id="rId7"/>
    <p:sldLayoutId id="2147483993" r:id="rId8"/>
    <p:sldLayoutId id="2147483999" r:id="rId9"/>
    <p:sldLayoutId id="2147484000" r:id="rId10"/>
    <p:sldLayoutId id="2147484035" r:id="rId11"/>
    <p:sldLayoutId id="2147484036" r:id="rId12"/>
    <p:sldLayoutId id="2147484037" r:id="rId13"/>
    <p:sldLayoutId id="2147484038" r:id="rId14"/>
    <p:sldLayoutId id="2147484039" r:id="rId1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it-IT"/>
              <a:t>February 10, 2015</a:t>
            </a:r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6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29891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4041" r:id="rId1"/>
    <p:sldLayoutId id="2147484042" r:id="rId2"/>
    <p:sldLayoutId id="2147484043" r:id="rId3"/>
    <p:sldLayoutId id="2147484044" r:id="rId4"/>
    <p:sldLayoutId id="2147484045" r:id="rId5"/>
    <p:sldLayoutId id="2147484046" r:id="rId6"/>
    <p:sldLayoutId id="2147484047" r:id="rId7"/>
    <p:sldLayoutId id="2147484048" r:id="rId8"/>
    <p:sldLayoutId id="2147484049" r:id="rId9"/>
    <p:sldLayoutId id="2147484050" r:id="rId10"/>
    <p:sldLayoutId id="2147484051" r:id="rId11"/>
    <p:sldLayoutId id="2147484052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138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813"/>
            <a:r>
              <a:rPr lang="it-IT"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February 10, 2015</a:t>
            </a:r>
            <a:endParaRPr lang="en-US">
              <a:solidFill>
                <a:prstClr val="black">
                  <a:tint val="75000"/>
                </a:prst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4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813"/>
            <a:endParaRPr lang="en-US">
              <a:solidFill>
                <a:prstClr val="black">
                  <a:tint val="75000"/>
                </a:prst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813"/>
            <a:fld id="{EA428556-150F-5648-9AC1-517B2C1D5CB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defTabSz="912813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4808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247650" y="990600"/>
            <a:ext cx="94107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245600" y="24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</a:lstStyle>
          <a:p>
            <a:pPr>
              <a:defRPr/>
            </a:pPr>
            <a:fld id="{C2F86557-B369-48F2-8020-C1F994B8304C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1155700" y="0"/>
            <a:ext cx="80899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prstMaterial="metal">
              <a:contourClr>
                <a:schemeClr val="bg2"/>
              </a:contourClr>
            </a:sp3d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9" cstate="print"/>
          <a:srcRect l="18205" t="23021" r="17239" b="29629"/>
          <a:stretch>
            <a:fillRect/>
          </a:stretch>
        </p:blipFill>
        <p:spPr bwMode="auto">
          <a:xfrm>
            <a:off x="0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February 10,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  <p:sldLayoutId id="2147484032" r:id="rId5"/>
    <p:sldLayoutId id="2147484033" r:id="rId6"/>
    <p:sldLayoutId id="2147484034" r:id="rId7"/>
  </p:sldLayoutIdLst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800" b="1" i="0" strike="noStrike" kern="1200" cap="none" spc="0" baseline="0">
          <a:ln w="50800"/>
          <a:solidFill>
            <a:schemeClr val="accent4">
              <a:lumMod val="75000"/>
            </a:schemeClr>
          </a:solidFill>
          <a:effectLst/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800">
          <a:solidFill>
            <a:srgbClr val="0D0D0D"/>
          </a:solidFill>
          <a:latin typeface="Corbel" pitchFamily="34" charset="0"/>
        </a:defRPr>
      </a:lvl9pPr>
    </p:titleStyle>
    <p:bodyStyle>
      <a:lvl1pPr marL="319088" indent="-338138" algn="l" rtl="0" eaLnBrk="1" fontAlgn="base" hangingPunct="1">
        <a:spcBef>
          <a:spcPts val="300"/>
        </a:spcBef>
        <a:spcAft>
          <a:spcPct val="0"/>
        </a:spcAft>
        <a:buSzPct val="95000"/>
        <a:buFont typeface="Wingdings" pitchFamily="2" charset="2"/>
        <a:buChar char="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213" indent="-282575" algn="l" rtl="0" eaLnBrk="1" fontAlgn="base" hangingPunct="1">
        <a:spcBef>
          <a:spcPts val="300"/>
        </a:spcBef>
        <a:spcAft>
          <a:spcPct val="0"/>
        </a:spcAft>
        <a:buSzPct val="90000"/>
        <a:buFont typeface="Wingdings" pitchFamily="2" charset="2"/>
        <a:buChar char="§"/>
        <a:defRPr sz="2200" kern="1200">
          <a:solidFill>
            <a:srgbClr val="800000"/>
          </a:solidFill>
          <a:latin typeface="+mn-lt"/>
          <a:ea typeface="+mn-ea"/>
          <a:cs typeface="+mn-cs"/>
        </a:defRPr>
      </a:lvl2pPr>
      <a:lvl3pPr marL="722313" indent="-227013" algn="l" rtl="0" eaLnBrk="1" fontAlgn="base" hangingPunct="1">
        <a:spcBef>
          <a:spcPts val="300"/>
        </a:spcBef>
        <a:spcAft>
          <a:spcPct val="0"/>
        </a:spcAft>
        <a:buFont typeface="Wingdings 2" pitchFamily="18" charset="2"/>
        <a:buChar char="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987425" indent="-227013" algn="l" rtl="0" eaLnBrk="1" fontAlgn="base" hangingPunct="1">
        <a:spcBef>
          <a:spcPts val="300"/>
        </a:spcBef>
        <a:spcAft>
          <a:spcPct val="0"/>
        </a:spcAft>
        <a:buFont typeface="Wingdings 3" pitchFamily="18" charset="2"/>
        <a:buChar char=""/>
        <a:defRPr sz="1800" kern="1200">
          <a:solidFill>
            <a:srgbClr val="000090"/>
          </a:solidFill>
          <a:latin typeface="+mn-lt"/>
          <a:ea typeface="+mn-ea"/>
          <a:cs typeface="+mn-cs"/>
        </a:defRPr>
      </a:lvl4pPr>
      <a:lvl5pPr marL="1133475" indent="-209550" algn="l" rtl="0" eaLnBrk="1" fontAlgn="base" hangingPunct="1">
        <a:spcBef>
          <a:spcPts val="300"/>
        </a:spcBef>
        <a:spcAft>
          <a:spcPct val="0"/>
        </a:spcAft>
        <a:buFont typeface="Wingdings 2" pitchFamily="18" charset="2"/>
        <a:buChar char="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316219" y="1084174"/>
            <a:ext cx="9273562" cy="5469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109">
                <a:solidFill>
                  <a:srgbClr val="363929"/>
                </a:solidFill>
              </a:rPr>
              <a:t>Corpo livello uno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109">
                <a:solidFill>
                  <a:srgbClr val="363929"/>
                </a:solidFill>
              </a:rPr>
              <a:t>Corpo livello due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109">
                <a:solidFill>
                  <a:srgbClr val="363929"/>
                </a:solidFill>
              </a:rPr>
              <a:t>Corpo livello tre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109">
                <a:solidFill>
                  <a:srgbClr val="363929"/>
                </a:solidFill>
              </a:rPr>
              <a:t>Corpo livello quattro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109">
                <a:solidFill>
                  <a:srgbClr val="363929"/>
                </a:solidFill>
              </a:rPr>
              <a:t>Livello 5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332242C7-274A-58EC-3853-4263FC57DC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41095" y="6517264"/>
            <a:ext cx="7074680" cy="365125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74295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 sz="1950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B5288D93-0573-E24A-EA1A-A8540B5BDF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7173" y="6535110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6" descr="Picture 6">
            <a:extLst>
              <a:ext uri="{FF2B5EF4-FFF2-40B4-BE49-F238E27FC236}">
                <a16:creationId xmlns:a16="http://schemas.microsoft.com/office/drawing/2014/main" id="{84EE30FA-073A-3DDD-B55A-AB5652BD385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" y="6517264"/>
            <a:ext cx="3588047" cy="365124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B074C167-AF31-5A22-60DB-26E661B339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31320" y="6533555"/>
            <a:ext cx="4243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51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56" r:id="rId2"/>
    <p:sldLayoutId id="2147484057" r:id="rId3"/>
    <p:sldLayoutId id="2147484058" r:id="rId4"/>
  </p:sldLayoutIdLst>
  <p:transition spd="med"/>
  <p:hf hdr="0" ftr="0" dt="0"/>
  <p:txStyles>
    <p:titleStyle>
      <a:lvl1pPr algn="ctr" defTabSz="321457" eaLnBrk="1" hangingPunct="1">
        <a:tabLst>
          <a:tab pos="1044736" algn="l"/>
        </a:tabLst>
        <a:defRPr sz="4922">
          <a:solidFill>
            <a:srgbClr val="FFFFFF"/>
          </a:solidFill>
          <a:effectLst>
            <a:outerShdw blurRad="25400" dist="25400" dir="2700000" rotWithShape="0">
              <a:srgbClr val="FFFFFF">
                <a:alpha val="50000"/>
              </a:srgbClr>
            </a:outerShdw>
          </a:effectLst>
          <a:latin typeface="Optima"/>
          <a:ea typeface="Optima"/>
          <a:cs typeface="Optima"/>
          <a:sym typeface="Optima"/>
        </a:defRPr>
      </a:lvl1pPr>
      <a:lvl2pPr indent="160729" algn="ctr" defTabSz="321457" eaLnBrk="1" hangingPunct="1">
        <a:tabLst>
          <a:tab pos="1044736" algn="l"/>
        </a:tabLst>
        <a:defRPr sz="4922">
          <a:solidFill>
            <a:srgbClr val="FFFFFF"/>
          </a:solidFill>
          <a:effectLst>
            <a:outerShdw blurRad="25400" dist="25400" dir="2700000" rotWithShape="0">
              <a:srgbClr val="FFFFFF">
                <a:alpha val="50000"/>
              </a:srgbClr>
            </a:outerShdw>
          </a:effectLst>
          <a:latin typeface="Optima"/>
          <a:ea typeface="Optima"/>
          <a:cs typeface="Optima"/>
          <a:sym typeface="Optima"/>
        </a:defRPr>
      </a:lvl2pPr>
      <a:lvl3pPr indent="321457" algn="ctr" defTabSz="321457" eaLnBrk="1" hangingPunct="1">
        <a:tabLst>
          <a:tab pos="1044736" algn="l"/>
        </a:tabLst>
        <a:defRPr sz="4922">
          <a:solidFill>
            <a:srgbClr val="FFFFFF"/>
          </a:solidFill>
          <a:effectLst>
            <a:outerShdw blurRad="25400" dist="25400" dir="2700000" rotWithShape="0">
              <a:srgbClr val="FFFFFF">
                <a:alpha val="50000"/>
              </a:srgbClr>
            </a:outerShdw>
          </a:effectLst>
          <a:latin typeface="Optima"/>
          <a:ea typeface="Optima"/>
          <a:cs typeface="Optima"/>
          <a:sym typeface="Optima"/>
        </a:defRPr>
      </a:lvl3pPr>
      <a:lvl4pPr indent="482186" algn="ctr" defTabSz="321457" eaLnBrk="1" hangingPunct="1">
        <a:tabLst>
          <a:tab pos="1044736" algn="l"/>
        </a:tabLst>
        <a:defRPr sz="4922">
          <a:solidFill>
            <a:srgbClr val="FFFFFF"/>
          </a:solidFill>
          <a:effectLst>
            <a:outerShdw blurRad="25400" dist="25400" dir="2700000" rotWithShape="0">
              <a:srgbClr val="FFFFFF">
                <a:alpha val="50000"/>
              </a:srgbClr>
            </a:outerShdw>
          </a:effectLst>
          <a:latin typeface="Optima"/>
          <a:ea typeface="Optima"/>
          <a:cs typeface="Optima"/>
          <a:sym typeface="Optima"/>
        </a:defRPr>
      </a:lvl4pPr>
      <a:lvl5pPr indent="642915" algn="ctr" defTabSz="321457" eaLnBrk="1" hangingPunct="1">
        <a:tabLst>
          <a:tab pos="1044736" algn="l"/>
        </a:tabLst>
        <a:defRPr sz="4922">
          <a:solidFill>
            <a:srgbClr val="FFFFFF"/>
          </a:solidFill>
          <a:effectLst>
            <a:outerShdw blurRad="25400" dist="25400" dir="2700000" rotWithShape="0">
              <a:srgbClr val="FFFFFF">
                <a:alpha val="50000"/>
              </a:srgbClr>
            </a:outerShdw>
          </a:effectLst>
          <a:latin typeface="Optima"/>
          <a:ea typeface="Optima"/>
          <a:cs typeface="Optima"/>
          <a:sym typeface="Optima"/>
        </a:defRPr>
      </a:lvl5pPr>
      <a:lvl6pPr indent="803643" algn="ctr" defTabSz="321457" eaLnBrk="1" hangingPunct="1">
        <a:tabLst>
          <a:tab pos="1044736" algn="l"/>
        </a:tabLst>
        <a:defRPr sz="4922">
          <a:solidFill>
            <a:srgbClr val="FFFFFF"/>
          </a:solidFill>
          <a:effectLst>
            <a:outerShdw blurRad="25400" dist="25400" dir="2700000" rotWithShape="0">
              <a:srgbClr val="FFFFFF">
                <a:alpha val="50000"/>
              </a:srgbClr>
            </a:outerShdw>
          </a:effectLst>
          <a:latin typeface="Optima"/>
          <a:ea typeface="Optima"/>
          <a:cs typeface="Optima"/>
          <a:sym typeface="Optima"/>
        </a:defRPr>
      </a:lvl6pPr>
      <a:lvl7pPr indent="964372" algn="ctr" defTabSz="321457" eaLnBrk="1" hangingPunct="1">
        <a:tabLst>
          <a:tab pos="1044736" algn="l"/>
        </a:tabLst>
        <a:defRPr sz="4922">
          <a:solidFill>
            <a:srgbClr val="FFFFFF"/>
          </a:solidFill>
          <a:effectLst>
            <a:outerShdw blurRad="25400" dist="25400" dir="2700000" rotWithShape="0">
              <a:srgbClr val="FFFFFF">
                <a:alpha val="50000"/>
              </a:srgbClr>
            </a:outerShdw>
          </a:effectLst>
          <a:latin typeface="Optima"/>
          <a:ea typeface="Optima"/>
          <a:cs typeface="Optima"/>
          <a:sym typeface="Optima"/>
        </a:defRPr>
      </a:lvl7pPr>
      <a:lvl8pPr indent="1125101" algn="ctr" defTabSz="321457" eaLnBrk="1" hangingPunct="1">
        <a:tabLst>
          <a:tab pos="1044736" algn="l"/>
        </a:tabLst>
        <a:defRPr sz="4922">
          <a:solidFill>
            <a:srgbClr val="FFFFFF"/>
          </a:solidFill>
          <a:effectLst>
            <a:outerShdw blurRad="25400" dist="25400" dir="2700000" rotWithShape="0">
              <a:srgbClr val="FFFFFF">
                <a:alpha val="50000"/>
              </a:srgbClr>
            </a:outerShdw>
          </a:effectLst>
          <a:latin typeface="Optima"/>
          <a:ea typeface="Optima"/>
          <a:cs typeface="Optima"/>
          <a:sym typeface="Optima"/>
        </a:defRPr>
      </a:lvl8pPr>
      <a:lvl9pPr indent="1285829" algn="ctr" defTabSz="321457" eaLnBrk="1" hangingPunct="1">
        <a:tabLst>
          <a:tab pos="1044736" algn="l"/>
        </a:tabLst>
        <a:defRPr sz="4922">
          <a:solidFill>
            <a:srgbClr val="FFFFFF"/>
          </a:solidFill>
          <a:effectLst>
            <a:outerShdw blurRad="25400" dist="25400" dir="2700000" rotWithShape="0">
              <a:srgbClr val="FFFFFF">
                <a:alpha val="50000"/>
              </a:srgbClr>
            </a:outerShdw>
          </a:effectLst>
          <a:latin typeface="Optima"/>
          <a:ea typeface="Optima"/>
          <a:cs typeface="Optima"/>
          <a:sym typeface="Optima"/>
        </a:defRPr>
      </a:lvl9pPr>
    </p:titleStyle>
    <p:bodyStyle>
      <a:lvl1pPr marL="287972" indent="-287972" defTabSz="321457" eaLnBrk="1" hangingPunct="1">
        <a:spcBef>
          <a:spcPts val="703"/>
        </a:spcBef>
        <a:buSzPct val="95000"/>
        <a:buChar char="•"/>
        <a:defRPr sz="2109">
          <a:solidFill>
            <a:srgbClr val="363929"/>
          </a:solidFill>
          <a:latin typeface="Optima"/>
          <a:ea typeface="Optima"/>
          <a:cs typeface="Optima"/>
          <a:sym typeface="Optima"/>
        </a:defRPr>
      </a:lvl1pPr>
      <a:lvl2pPr marL="671935" indent="-287972" defTabSz="321457" eaLnBrk="1" hangingPunct="1">
        <a:spcBef>
          <a:spcPts val="703"/>
        </a:spcBef>
        <a:buSzPct val="95000"/>
        <a:buChar char="•"/>
        <a:defRPr sz="2109">
          <a:solidFill>
            <a:srgbClr val="363929"/>
          </a:solidFill>
          <a:latin typeface="Optima"/>
          <a:ea typeface="Optima"/>
          <a:cs typeface="Optima"/>
          <a:sym typeface="Optima"/>
        </a:defRPr>
      </a:lvl2pPr>
      <a:lvl3pPr marL="1055898" indent="-287972" defTabSz="321457" eaLnBrk="1" hangingPunct="1">
        <a:spcBef>
          <a:spcPts val="703"/>
        </a:spcBef>
        <a:buSzPct val="95000"/>
        <a:buChar char="•"/>
        <a:defRPr sz="2109">
          <a:solidFill>
            <a:srgbClr val="363929"/>
          </a:solidFill>
          <a:latin typeface="Optima"/>
          <a:ea typeface="Optima"/>
          <a:cs typeface="Optima"/>
          <a:sym typeface="Optima"/>
        </a:defRPr>
      </a:lvl3pPr>
      <a:lvl4pPr marL="1439861" indent="-287972" defTabSz="321457" eaLnBrk="1" hangingPunct="1">
        <a:spcBef>
          <a:spcPts val="703"/>
        </a:spcBef>
        <a:buSzPct val="95000"/>
        <a:buChar char="•"/>
        <a:defRPr sz="2109">
          <a:solidFill>
            <a:srgbClr val="363929"/>
          </a:solidFill>
          <a:latin typeface="Optima"/>
          <a:ea typeface="Optima"/>
          <a:cs typeface="Optima"/>
          <a:sym typeface="Optima"/>
        </a:defRPr>
      </a:lvl4pPr>
      <a:lvl5pPr marL="1823824" indent="-287972" defTabSz="321457" eaLnBrk="1" hangingPunct="1">
        <a:spcBef>
          <a:spcPts val="703"/>
        </a:spcBef>
        <a:buSzPct val="95000"/>
        <a:buChar char="•"/>
        <a:defRPr sz="2109">
          <a:solidFill>
            <a:srgbClr val="363929"/>
          </a:solidFill>
          <a:latin typeface="Optima"/>
          <a:ea typeface="Optima"/>
          <a:cs typeface="Optima"/>
          <a:sym typeface="Optima"/>
        </a:defRPr>
      </a:lvl5pPr>
      <a:lvl6pPr marL="2207787" indent="-287972" defTabSz="321457" eaLnBrk="1" hangingPunct="1">
        <a:spcBef>
          <a:spcPts val="703"/>
        </a:spcBef>
        <a:buSzPct val="95000"/>
        <a:buChar char="•"/>
        <a:defRPr sz="2109">
          <a:solidFill>
            <a:srgbClr val="363929"/>
          </a:solidFill>
          <a:latin typeface="Optima"/>
          <a:ea typeface="Optima"/>
          <a:cs typeface="Optima"/>
          <a:sym typeface="Optima"/>
        </a:defRPr>
      </a:lvl6pPr>
      <a:lvl7pPr marL="2591750" indent="-287972" defTabSz="321457" eaLnBrk="1" hangingPunct="1">
        <a:spcBef>
          <a:spcPts val="703"/>
        </a:spcBef>
        <a:buSzPct val="95000"/>
        <a:buChar char="•"/>
        <a:defRPr sz="2109">
          <a:solidFill>
            <a:srgbClr val="363929"/>
          </a:solidFill>
          <a:latin typeface="Optima"/>
          <a:ea typeface="Optima"/>
          <a:cs typeface="Optima"/>
          <a:sym typeface="Optima"/>
        </a:defRPr>
      </a:lvl7pPr>
      <a:lvl8pPr marL="2975713" indent="-287972" defTabSz="321457" eaLnBrk="1" hangingPunct="1">
        <a:spcBef>
          <a:spcPts val="703"/>
        </a:spcBef>
        <a:buSzPct val="95000"/>
        <a:buChar char="•"/>
        <a:defRPr sz="2109">
          <a:solidFill>
            <a:srgbClr val="363929"/>
          </a:solidFill>
          <a:latin typeface="Optima"/>
          <a:ea typeface="Optima"/>
          <a:cs typeface="Optima"/>
          <a:sym typeface="Optima"/>
        </a:defRPr>
      </a:lvl8pPr>
      <a:lvl9pPr marL="3359675" indent="-287972" defTabSz="321457" eaLnBrk="1" hangingPunct="1">
        <a:spcBef>
          <a:spcPts val="703"/>
        </a:spcBef>
        <a:buSzPct val="95000"/>
        <a:buChar char="•"/>
        <a:defRPr sz="2109">
          <a:solidFill>
            <a:srgbClr val="363929"/>
          </a:solidFill>
          <a:latin typeface="Optima"/>
          <a:ea typeface="Optima"/>
          <a:cs typeface="Optima"/>
          <a:sym typeface="Optima"/>
        </a:defRPr>
      </a:lvl9pPr>
    </p:bodyStyle>
    <p:otherStyle>
      <a:lvl1pPr algn="ctr" defTabSz="410751" eaLnBrk="1" hangingPunct="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160729" algn="ctr" defTabSz="410751" eaLnBrk="1" hangingPunct="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321457" algn="ctr" defTabSz="410751" eaLnBrk="1" hangingPunct="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482186" algn="ctr" defTabSz="410751" eaLnBrk="1" hangingPunct="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642915" algn="ctr" defTabSz="410751" eaLnBrk="1" hangingPunct="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803643" algn="ctr" defTabSz="410751" eaLnBrk="1" hangingPunct="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964372" algn="ctr" defTabSz="410751" eaLnBrk="1" hangingPunct="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125101" algn="ctr" defTabSz="410751" eaLnBrk="1" hangingPunct="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285829" algn="ctr" defTabSz="410751" eaLnBrk="1" hangingPunct="1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9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6249" y="416886"/>
            <a:ext cx="9905997" cy="5869751"/>
            <a:chOff x="1" y="0"/>
            <a:chExt cx="12191996" cy="722430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3670" y="0"/>
              <a:ext cx="11588327" cy="722430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" y="0"/>
              <a:ext cx="5420360" cy="6858000"/>
            </a:xfrm>
            <a:custGeom>
              <a:avLst/>
              <a:gdLst/>
              <a:ahLst/>
              <a:cxnLst/>
              <a:rect l="l" t="t" r="r" b="b"/>
              <a:pathLst>
                <a:path w="5420360" h="6858000">
                  <a:moveTo>
                    <a:pt x="5419897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5419897" y="6857999"/>
                  </a:lnTo>
                  <a:lnTo>
                    <a:pt x="5419897" y="0"/>
                  </a:lnTo>
                  <a:close/>
                </a:path>
              </a:pathLst>
            </a:custGeom>
            <a:solidFill>
              <a:srgbClr val="000000">
                <a:alpha val="54899"/>
              </a:srgbClr>
            </a:solidFill>
          </p:spPr>
          <p:txBody>
            <a:bodyPr wrap="square" lIns="0" tIns="0" rIns="0" bIns="0" rtlCol="0"/>
            <a:lstStyle/>
            <a:p>
              <a:r>
                <a:rPr lang="en-US" sz="1950" dirty="0" err="1"/>
                <a:t>dr</a:t>
              </a:r>
              <a:endParaRPr sz="1950" dirty="0"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76266" y="1881119"/>
            <a:ext cx="8898493" cy="10872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0" tIns="41791" rIns="0" bIns="0" rtlCol="0" anchor="ctr">
            <a:spAutoFit/>
          </a:bodyPr>
          <a:lstStyle/>
          <a:p>
            <a:pPr marL="10319" marR="4128" algn="ctr">
              <a:lnSpc>
                <a:spcPct val="150000"/>
              </a:lnSpc>
              <a:spcBef>
                <a:spcPts val="329"/>
              </a:spcBef>
            </a:pPr>
            <a:r>
              <a:rPr lang="en-GB" sz="24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Towards DRD1 Collaboration: </a:t>
            </a:r>
            <a:br>
              <a:rPr lang="en-GB" sz="24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</a:br>
            <a:r>
              <a:rPr lang="en-GB" sz="24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scientific organization and the timeline</a:t>
            </a:r>
            <a:endParaRPr lang="en-GB" sz="3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FB2C2-6641-7945-0377-5F9C53F2D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8756" y="6612561"/>
            <a:ext cx="198772" cy="19479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1</a:t>
            </a:fld>
            <a:endParaRPr lang="en-GB"/>
          </a:p>
        </p:txBody>
      </p:sp>
      <p:grpSp>
        <p:nvGrpSpPr>
          <p:cNvPr id="7" name="object 7"/>
          <p:cNvGrpSpPr/>
          <p:nvPr/>
        </p:nvGrpSpPr>
        <p:grpSpPr>
          <a:xfrm>
            <a:off x="-10613" y="344855"/>
            <a:ext cx="1934545" cy="5870664"/>
            <a:chOff x="-13063" y="-366870"/>
            <a:chExt cx="2380978" cy="7225432"/>
          </a:xfrm>
        </p:grpSpPr>
        <p:sp>
          <p:nvSpPr>
            <p:cNvPr id="8" name="object 8"/>
            <p:cNvSpPr/>
            <p:nvPr/>
          </p:nvSpPr>
          <p:spPr>
            <a:xfrm>
              <a:off x="-13063" y="-366870"/>
              <a:ext cx="593996" cy="7224307"/>
            </a:xfrm>
            <a:custGeom>
              <a:avLst/>
              <a:gdLst/>
              <a:ahLst/>
              <a:cxnLst/>
              <a:rect l="l" t="t" r="r" b="b"/>
              <a:pathLst>
                <a:path w="607060" h="3234055">
                  <a:moveTo>
                    <a:pt x="606971" y="0"/>
                  </a:moveTo>
                  <a:lnTo>
                    <a:pt x="0" y="0"/>
                  </a:lnTo>
                  <a:lnTo>
                    <a:pt x="0" y="3233983"/>
                  </a:lnTo>
                  <a:lnTo>
                    <a:pt x="606971" y="3233983"/>
                  </a:lnTo>
                  <a:lnTo>
                    <a:pt x="606971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>
              <a:endParaRPr sz="1950"/>
            </a:p>
          </p:txBody>
        </p:sp>
        <p:sp>
          <p:nvSpPr>
            <p:cNvPr id="9" name="object 9"/>
            <p:cNvSpPr/>
            <p:nvPr/>
          </p:nvSpPr>
          <p:spPr>
            <a:xfrm>
              <a:off x="1188720" y="73151"/>
              <a:ext cx="1179195" cy="233045"/>
            </a:xfrm>
            <a:custGeom>
              <a:avLst/>
              <a:gdLst/>
              <a:ahLst/>
              <a:cxnLst/>
              <a:rect l="l" t="t" r="r" b="b"/>
              <a:pathLst>
                <a:path w="1179195" h="233045">
                  <a:moveTo>
                    <a:pt x="54356" y="203352"/>
                  </a:moveTo>
                  <a:lnTo>
                    <a:pt x="52222" y="191833"/>
                  </a:lnTo>
                  <a:lnTo>
                    <a:pt x="46405" y="182410"/>
                  </a:lnTo>
                  <a:lnTo>
                    <a:pt x="37757" y="176072"/>
                  </a:lnTo>
                  <a:lnTo>
                    <a:pt x="27178" y="173748"/>
                  </a:lnTo>
                  <a:lnTo>
                    <a:pt x="16598" y="176072"/>
                  </a:lnTo>
                  <a:lnTo>
                    <a:pt x="7950" y="182410"/>
                  </a:lnTo>
                  <a:lnTo>
                    <a:pt x="2133" y="191833"/>
                  </a:lnTo>
                  <a:lnTo>
                    <a:pt x="0" y="203352"/>
                  </a:lnTo>
                  <a:lnTo>
                    <a:pt x="2133" y="214884"/>
                  </a:lnTo>
                  <a:lnTo>
                    <a:pt x="7950" y="224294"/>
                  </a:lnTo>
                  <a:lnTo>
                    <a:pt x="16598" y="230644"/>
                  </a:lnTo>
                  <a:lnTo>
                    <a:pt x="27178" y="232968"/>
                  </a:lnTo>
                  <a:lnTo>
                    <a:pt x="37757" y="230644"/>
                  </a:lnTo>
                  <a:lnTo>
                    <a:pt x="46405" y="224294"/>
                  </a:lnTo>
                  <a:lnTo>
                    <a:pt x="52222" y="214884"/>
                  </a:lnTo>
                  <a:lnTo>
                    <a:pt x="54356" y="203352"/>
                  </a:lnTo>
                  <a:close/>
                </a:path>
                <a:path w="1179195" h="233045">
                  <a:moveTo>
                    <a:pt x="54356" y="29616"/>
                  </a:moveTo>
                  <a:lnTo>
                    <a:pt x="52222" y="18097"/>
                  </a:lnTo>
                  <a:lnTo>
                    <a:pt x="46405" y="8674"/>
                  </a:lnTo>
                  <a:lnTo>
                    <a:pt x="37757" y="2336"/>
                  </a:lnTo>
                  <a:lnTo>
                    <a:pt x="27178" y="0"/>
                  </a:lnTo>
                  <a:lnTo>
                    <a:pt x="16598" y="2336"/>
                  </a:lnTo>
                  <a:lnTo>
                    <a:pt x="7950" y="8674"/>
                  </a:lnTo>
                  <a:lnTo>
                    <a:pt x="2133" y="18097"/>
                  </a:lnTo>
                  <a:lnTo>
                    <a:pt x="0" y="29616"/>
                  </a:lnTo>
                  <a:lnTo>
                    <a:pt x="2133" y="41148"/>
                  </a:lnTo>
                  <a:lnTo>
                    <a:pt x="7950" y="50558"/>
                  </a:lnTo>
                  <a:lnTo>
                    <a:pt x="16598" y="56908"/>
                  </a:lnTo>
                  <a:lnTo>
                    <a:pt x="27178" y="59232"/>
                  </a:lnTo>
                  <a:lnTo>
                    <a:pt x="37757" y="56908"/>
                  </a:lnTo>
                  <a:lnTo>
                    <a:pt x="46405" y="50558"/>
                  </a:lnTo>
                  <a:lnTo>
                    <a:pt x="52222" y="41148"/>
                  </a:lnTo>
                  <a:lnTo>
                    <a:pt x="54356" y="29616"/>
                  </a:lnTo>
                  <a:close/>
                </a:path>
                <a:path w="1179195" h="233045">
                  <a:moveTo>
                    <a:pt x="179311" y="203352"/>
                  </a:moveTo>
                  <a:lnTo>
                    <a:pt x="177177" y="191833"/>
                  </a:lnTo>
                  <a:lnTo>
                    <a:pt x="171348" y="182410"/>
                  </a:lnTo>
                  <a:lnTo>
                    <a:pt x="162712" y="176072"/>
                  </a:lnTo>
                  <a:lnTo>
                    <a:pt x="152133" y="173748"/>
                  </a:lnTo>
                  <a:lnTo>
                    <a:pt x="141554" y="176072"/>
                  </a:lnTo>
                  <a:lnTo>
                    <a:pt x="132905" y="182410"/>
                  </a:lnTo>
                  <a:lnTo>
                    <a:pt x="127088" y="191833"/>
                  </a:lnTo>
                  <a:lnTo>
                    <a:pt x="124955" y="203352"/>
                  </a:lnTo>
                  <a:lnTo>
                    <a:pt x="127088" y="214884"/>
                  </a:lnTo>
                  <a:lnTo>
                    <a:pt x="132905" y="224294"/>
                  </a:lnTo>
                  <a:lnTo>
                    <a:pt x="141554" y="230644"/>
                  </a:lnTo>
                  <a:lnTo>
                    <a:pt x="152133" y="232968"/>
                  </a:lnTo>
                  <a:lnTo>
                    <a:pt x="162712" y="230644"/>
                  </a:lnTo>
                  <a:lnTo>
                    <a:pt x="171348" y="224294"/>
                  </a:lnTo>
                  <a:lnTo>
                    <a:pt x="177177" y="214884"/>
                  </a:lnTo>
                  <a:lnTo>
                    <a:pt x="179311" y="203352"/>
                  </a:lnTo>
                  <a:close/>
                </a:path>
                <a:path w="1179195" h="233045">
                  <a:moveTo>
                    <a:pt x="179311" y="29616"/>
                  </a:moveTo>
                  <a:lnTo>
                    <a:pt x="177177" y="18097"/>
                  </a:lnTo>
                  <a:lnTo>
                    <a:pt x="171348" y="8674"/>
                  </a:lnTo>
                  <a:lnTo>
                    <a:pt x="162712" y="2336"/>
                  </a:lnTo>
                  <a:lnTo>
                    <a:pt x="152133" y="0"/>
                  </a:lnTo>
                  <a:lnTo>
                    <a:pt x="141554" y="2336"/>
                  </a:lnTo>
                  <a:lnTo>
                    <a:pt x="132905" y="8674"/>
                  </a:lnTo>
                  <a:lnTo>
                    <a:pt x="127088" y="18097"/>
                  </a:lnTo>
                  <a:lnTo>
                    <a:pt x="124955" y="29616"/>
                  </a:lnTo>
                  <a:lnTo>
                    <a:pt x="127088" y="41148"/>
                  </a:lnTo>
                  <a:lnTo>
                    <a:pt x="132905" y="50558"/>
                  </a:lnTo>
                  <a:lnTo>
                    <a:pt x="141554" y="56908"/>
                  </a:lnTo>
                  <a:lnTo>
                    <a:pt x="152133" y="59232"/>
                  </a:lnTo>
                  <a:lnTo>
                    <a:pt x="162712" y="56908"/>
                  </a:lnTo>
                  <a:lnTo>
                    <a:pt x="171348" y="50558"/>
                  </a:lnTo>
                  <a:lnTo>
                    <a:pt x="177177" y="41148"/>
                  </a:lnTo>
                  <a:lnTo>
                    <a:pt x="179311" y="29616"/>
                  </a:lnTo>
                  <a:close/>
                </a:path>
                <a:path w="1179195" h="233045">
                  <a:moveTo>
                    <a:pt x="304279" y="203352"/>
                  </a:moveTo>
                  <a:lnTo>
                    <a:pt x="302133" y="191833"/>
                  </a:lnTo>
                  <a:lnTo>
                    <a:pt x="296316" y="182410"/>
                  </a:lnTo>
                  <a:lnTo>
                    <a:pt x="287667" y="176072"/>
                  </a:lnTo>
                  <a:lnTo>
                    <a:pt x="277088" y="173748"/>
                  </a:lnTo>
                  <a:lnTo>
                    <a:pt x="266509" y="176072"/>
                  </a:lnTo>
                  <a:lnTo>
                    <a:pt x="257860" y="182410"/>
                  </a:lnTo>
                  <a:lnTo>
                    <a:pt x="252044" y="191833"/>
                  </a:lnTo>
                  <a:lnTo>
                    <a:pt x="249910" y="203352"/>
                  </a:lnTo>
                  <a:lnTo>
                    <a:pt x="252044" y="214884"/>
                  </a:lnTo>
                  <a:lnTo>
                    <a:pt x="257860" y="224294"/>
                  </a:lnTo>
                  <a:lnTo>
                    <a:pt x="266509" y="230644"/>
                  </a:lnTo>
                  <a:lnTo>
                    <a:pt x="277088" y="232968"/>
                  </a:lnTo>
                  <a:lnTo>
                    <a:pt x="287667" y="230644"/>
                  </a:lnTo>
                  <a:lnTo>
                    <a:pt x="296316" y="224294"/>
                  </a:lnTo>
                  <a:lnTo>
                    <a:pt x="302133" y="214884"/>
                  </a:lnTo>
                  <a:lnTo>
                    <a:pt x="304279" y="203352"/>
                  </a:lnTo>
                  <a:close/>
                </a:path>
                <a:path w="1179195" h="233045">
                  <a:moveTo>
                    <a:pt x="304279" y="29616"/>
                  </a:moveTo>
                  <a:lnTo>
                    <a:pt x="302133" y="18097"/>
                  </a:lnTo>
                  <a:lnTo>
                    <a:pt x="296316" y="8674"/>
                  </a:lnTo>
                  <a:lnTo>
                    <a:pt x="287667" y="2336"/>
                  </a:lnTo>
                  <a:lnTo>
                    <a:pt x="277088" y="0"/>
                  </a:lnTo>
                  <a:lnTo>
                    <a:pt x="266509" y="2336"/>
                  </a:lnTo>
                  <a:lnTo>
                    <a:pt x="257860" y="8674"/>
                  </a:lnTo>
                  <a:lnTo>
                    <a:pt x="252044" y="18097"/>
                  </a:lnTo>
                  <a:lnTo>
                    <a:pt x="249910" y="29616"/>
                  </a:lnTo>
                  <a:lnTo>
                    <a:pt x="252044" y="41148"/>
                  </a:lnTo>
                  <a:lnTo>
                    <a:pt x="257860" y="50558"/>
                  </a:lnTo>
                  <a:lnTo>
                    <a:pt x="266509" y="56908"/>
                  </a:lnTo>
                  <a:lnTo>
                    <a:pt x="277088" y="59232"/>
                  </a:lnTo>
                  <a:lnTo>
                    <a:pt x="287667" y="56908"/>
                  </a:lnTo>
                  <a:lnTo>
                    <a:pt x="296316" y="50558"/>
                  </a:lnTo>
                  <a:lnTo>
                    <a:pt x="302133" y="41148"/>
                  </a:lnTo>
                  <a:lnTo>
                    <a:pt x="304279" y="29616"/>
                  </a:lnTo>
                  <a:close/>
                </a:path>
                <a:path w="1179195" h="233045">
                  <a:moveTo>
                    <a:pt x="429234" y="203352"/>
                  </a:moveTo>
                  <a:lnTo>
                    <a:pt x="427088" y="191833"/>
                  </a:lnTo>
                  <a:lnTo>
                    <a:pt x="421271" y="182410"/>
                  </a:lnTo>
                  <a:lnTo>
                    <a:pt x="412623" y="176072"/>
                  </a:lnTo>
                  <a:lnTo>
                    <a:pt x="402043" y="173748"/>
                  </a:lnTo>
                  <a:lnTo>
                    <a:pt x="391464" y="176072"/>
                  </a:lnTo>
                  <a:lnTo>
                    <a:pt x="382816" y="182410"/>
                  </a:lnTo>
                  <a:lnTo>
                    <a:pt x="376999" y="191833"/>
                  </a:lnTo>
                  <a:lnTo>
                    <a:pt x="374865" y="203352"/>
                  </a:lnTo>
                  <a:lnTo>
                    <a:pt x="376999" y="214884"/>
                  </a:lnTo>
                  <a:lnTo>
                    <a:pt x="382816" y="224294"/>
                  </a:lnTo>
                  <a:lnTo>
                    <a:pt x="391464" y="230644"/>
                  </a:lnTo>
                  <a:lnTo>
                    <a:pt x="402043" y="232968"/>
                  </a:lnTo>
                  <a:lnTo>
                    <a:pt x="412623" y="230644"/>
                  </a:lnTo>
                  <a:lnTo>
                    <a:pt x="421271" y="224294"/>
                  </a:lnTo>
                  <a:lnTo>
                    <a:pt x="427088" y="214884"/>
                  </a:lnTo>
                  <a:lnTo>
                    <a:pt x="429234" y="203352"/>
                  </a:lnTo>
                  <a:close/>
                </a:path>
                <a:path w="1179195" h="233045">
                  <a:moveTo>
                    <a:pt x="429234" y="29616"/>
                  </a:moveTo>
                  <a:lnTo>
                    <a:pt x="427088" y="18097"/>
                  </a:lnTo>
                  <a:lnTo>
                    <a:pt x="421271" y="8674"/>
                  </a:lnTo>
                  <a:lnTo>
                    <a:pt x="412623" y="2336"/>
                  </a:lnTo>
                  <a:lnTo>
                    <a:pt x="402043" y="0"/>
                  </a:lnTo>
                  <a:lnTo>
                    <a:pt x="391464" y="2336"/>
                  </a:lnTo>
                  <a:lnTo>
                    <a:pt x="382816" y="8674"/>
                  </a:lnTo>
                  <a:lnTo>
                    <a:pt x="376999" y="18097"/>
                  </a:lnTo>
                  <a:lnTo>
                    <a:pt x="374865" y="29616"/>
                  </a:lnTo>
                  <a:lnTo>
                    <a:pt x="376999" y="41148"/>
                  </a:lnTo>
                  <a:lnTo>
                    <a:pt x="382816" y="50558"/>
                  </a:lnTo>
                  <a:lnTo>
                    <a:pt x="391464" y="56908"/>
                  </a:lnTo>
                  <a:lnTo>
                    <a:pt x="402043" y="59232"/>
                  </a:lnTo>
                  <a:lnTo>
                    <a:pt x="412623" y="56908"/>
                  </a:lnTo>
                  <a:lnTo>
                    <a:pt x="421271" y="50558"/>
                  </a:lnTo>
                  <a:lnTo>
                    <a:pt x="427088" y="41148"/>
                  </a:lnTo>
                  <a:lnTo>
                    <a:pt x="429234" y="29616"/>
                  </a:lnTo>
                  <a:close/>
                </a:path>
                <a:path w="1179195" h="233045">
                  <a:moveTo>
                    <a:pt x="554177" y="203352"/>
                  </a:moveTo>
                  <a:lnTo>
                    <a:pt x="552043" y="191833"/>
                  </a:lnTo>
                  <a:lnTo>
                    <a:pt x="546214" y="182410"/>
                  </a:lnTo>
                  <a:lnTo>
                    <a:pt x="537578" y="176072"/>
                  </a:lnTo>
                  <a:lnTo>
                    <a:pt x="526999" y="173748"/>
                  </a:lnTo>
                  <a:lnTo>
                    <a:pt x="516420" y="176072"/>
                  </a:lnTo>
                  <a:lnTo>
                    <a:pt x="507771" y="182410"/>
                  </a:lnTo>
                  <a:lnTo>
                    <a:pt x="501954" y="191833"/>
                  </a:lnTo>
                  <a:lnTo>
                    <a:pt x="499821" y="203352"/>
                  </a:lnTo>
                  <a:lnTo>
                    <a:pt x="501954" y="214884"/>
                  </a:lnTo>
                  <a:lnTo>
                    <a:pt x="507771" y="224294"/>
                  </a:lnTo>
                  <a:lnTo>
                    <a:pt x="516420" y="230644"/>
                  </a:lnTo>
                  <a:lnTo>
                    <a:pt x="526999" y="232968"/>
                  </a:lnTo>
                  <a:lnTo>
                    <a:pt x="537578" y="230644"/>
                  </a:lnTo>
                  <a:lnTo>
                    <a:pt x="546214" y="224294"/>
                  </a:lnTo>
                  <a:lnTo>
                    <a:pt x="552043" y="214884"/>
                  </a:lnTo>
                  <a:lnTo>
                    <a:pt x="554177" y="203352"/>
                  </a:lnTo>
                  <a:close/>
                </a:path>
                <a:path w="1179195" h="233045">
                  <a:moveTo>
                    <a:pt x="554177" y="29616"/>
                  </a:moveTo>
                  <a:lnTo>
                    <a:pt x="552043" y="18097"/>
                  </a:lnTo>
                  <a:lnTo>
                    <a:pt x="546214" y="8674"/>
                  </a:lnTo>
                  <a:lnTo>
                    <a:pt x="537578" y="2336"/>
                  </a:lnTo>
                  <a:lnTo>
                    <a:pt x="526999" y="0"/>
                  </a:lnTo>
                  <a:lnTo>
                    <a:pt x="516420" y="2336"/>
                  </a:lnTo>
                  <a:lnTo>
                    <a:pt x="507771" y="8674"/>
                  </a:lnTo>
                  <a:lnTo>
                    <a:pt x="501954" y="18097"/>
                  </a:lnTo>
                  <a:lnTo>
                    <a:pt x="499821" y="29616"/>
                  </a:lnTo>
                  <a:lnTo>
                    <a:pt x="501954" y="41148"/>
                  </a:lnTo>
                  <a:lnTo>
                    <a:pt x="507771" y="50558"/>
                  </a:lnTo>
                  <a:lnTo>
                    <a:pt x="516420" y="56908"/>
                  </a:lnTo>
                  <a:lnTo>
                    <a:pt x="526999" y="59232"/>
                  </a:lnTo>
                  <a:lnTo>
                    <a:pt x="537578" y="56908"/>
                  </a:lnTo>
                  <a:lnTo>
                    <a:pt x="546214" y="50558"/>
                  </a:lnTo>
                  <a:lnTo>
                    <a:pt x="552043" y="41148"/>
                  </a:lnTo>
                  <a:lnTo>
                    <a:pt x="554177" y="29616"/>
                  </a:lnTo>
                  <a:close/>
                </a:path>
                <a:path w="1179195" h="233045">
                  <a:moveTo>
                    <a:pt x="679145" y="203352"/>
                  </a:moveTo>
                  <a:lnTo>
                    <a:pt x="676998" y="191833"/>
                  </a:lnTo>
                  <a:lnTo>
                    <a:pt x="671182" y="182410"/>
                  </a:lnTo>
                  <a:lnTo>
                    <a:pt x="662533" y="176072"/>
                  </a:lnTo>
                  <a:lnTo>
                    <a:pt x="651954" y="173748"/>
                  </a:lnTo>
                  <a:lnTo>
                    <a:pt x="641375" y="176072"/>
                  </a:lnTo>
                  <a:lnTo>
                    <a:pt x="632726" y="182410"/>
                  </a:lnTo>
                  <a:lnTo>
                    <a:pt x="626910" y="191833"/>
                  </a:lnTo>
                  <a:lnTo>
                    <a:pt x="624776" y="203352"/>
                  </a:lnTo>
                  <a:lnTo>
                    <a:pt x="626910" y="214884"/>
                  </a:lnTo>
                  <a:lnTo>
                    <a:pt x="632726" y="224294"/>
                  </a:lnTo>
                  <a:lnTo>
                    <a:pt x="641375" y="230644"/>
                  </a:lnTo>
                  <a:lnTo>
                    <a:pt x="651954" y="232968"/>
                  </a:lnTo>
                  <a:lnTo>
                    <a:pt x="662533" y="230644"/>
                  </a:lnTo>
                  <a:lnTo>
                    <a:pt x="671182" y="224294"/>
                  </a:lnTo>
                  <a:lnTo>
                    <a:pt x="676998" y="214884"/>
                  </a:lnTo>
                  <a:lnTo>
                    <a:pt x="679145" y="203352"/>
                  </a:lnTo>
                  <a:close/>
                </a:path>
                <a:path w="1179195" h="233045">
                  <a:moveTo>
                    <a:pt x="679145" y="29616"/>
                  </a:moveTo>
                  <a:lnTo>
                    <a:pt x="676998" y="18097"/>
                  </a:lnTo>
                  <a:lnTo>
                    <a:pt x="671182" y="8674"/>
                  </a:lnTo>
                  <a:lnTo>
                    <a:pt x="662533" y="2336"/>
                  </a:lnTo>
                  <a:lnTo>
                    <a:pt x="651954" y="0"/>
                  </a:lnTo>
                  <a:lnTo>
                    <a:pt x="641375" y="2336"/>
                  </a:lnTo>
                  <a:lnTo>
                    <a:pt x="632726" y="8674"/>
                  </a:lnTo>
                  <a:lnTo>
                    <a:pt x="626910" y="18097"/>
                  </a:lnTo>
                  <a:lnTo>
                    <a:pt x="624776" y="29616"/>
                  </a:lnTo>
                  <a:lnTo>
                    <a:pt x="626910" y="41148"/>
                  </a:lnTo>
                  <a:lnTo>
                    <a:pt x="632726" y="50558"/>
                  </a:lnTo>
                  <a:lnTo>
                    <a:pt x="641375" y="56908"/>
                  </a:lnTo>
                  <a:lnTo>
                    <a:pt x="651954" y="59232"/>
                  </a:lnTo>
                  <a:lnTo>
                    <a:pt x="662533" y="56908"/>
                  </a:lnTo>
                  <a:lnTo>
                    <a:pt x="671182" y="50558"/>
                  </a:lnTo>
                  <a:lnTo>
                    <a:pt x="676998" y="41148"/>
                  </a:lnTo>
                  <a:lnTo>
                    <a:pt x="679145" y="29616"/>
                  </a:lnTo>
                  <a:close/>
                </a:path>
                <a:path w="1179195" h="233045">
                  <a:moveTo>
                    <a:pt x="804100" y="203352"/>
                  </a:moveTo>
                  <a:lnTo>
                    <a:pt x="801954" y="191833"/>
                  </a:lnTo>
                  <a:lnTo>
                    <a:pt x="796137" y="182410"/>
                  </a:lnTo>
                  <a:lnTo>
                    <a:pt x="787488" y="176072"/>
                  </a:lnTo>
                  <a:lnTo>
                    <a:pt x="776909" y="173748"/>
                  </a:lnTo>
                  <a:lnTo>
                    <a:pt x="766330" y="176072"/>
                  </a:lnTo>
                  <a:lnTo>
                    <a:pt x="757682" y="182410"/>
                  </a:lnTo>
                  <a:lnTo>
                    <a:pt x="751865" y="191833"/>
                  </a:lnTo>
                  <a:lnTo>
                    <a:pt x="749731" y="203352"/>
                  </a:lnTo>
                  <a:lnTo>
                    <a:pt x="751865" y="214884"/>
                  </a:lnTo>
                  <a:lnTo>
                    <a:pt x="757682" y="224294"/>
                  </a:lnTo>
                  <a:lnTo>
                    <a:pt x="766330" y="230644"/>
                  </a:lnTo>
                  <a:lnTo>
                    <a:pt x="776909" y="232968"/>
                  </a:lnTo>
                  <a:lnTo>
                    <a:pt x="787488" y="230644"/>
                  </a:lnTo>
                  <a:lnTo>
                    <a:pt x="796137" y="224294"/>
                  </a:lnTo>
                  <a:lnTo>
                    <a:pt x="801954" y="214884"/>
                  </a:lnTo>
                  <a:lnTo>
                    <a:pt x="804100" y="203352"/>
                  </a:lnTo>
                  <a:close/>
                </a:path>
                <a:path w="1179195" h="233045">
                  <a:moveTo>
                    <a:pt x="804100" y="29616"/>
                  </a:moveTo>
                  <a:lnTo>
                    <a:pt x="801954" y="18097"/>
                  </a:lnTo>
                  <a:lnTo>
                    <a:pt x="796137" y="8674"/>
                  </a:lnTo>
                  <a:lnTo>
                    <a:pt x="787488" y="2336"/>
                  </a:lnTo>
                  <a:lnTo>
                    <a:pt x="776909" y="0"/>
                  </a:lnTo>
                  <a:lnTo>
                    <a:pt x="766330" y="2336"/>
                  </a:lnTo>
                  <a:lnTo>
                    <a:pt x="757682" y="8674"/>
                  </a:lnTo>
                  <a:lnTo>
                    <a:pt x="751865" y="18097"/>
                  </a:lnTo>
                  <a:lnTo>
                    <a:pt x="749731" y="29616"/>
                  </a:lnTo>
                  <a:lnTo>
                    <a:pt x="751865" y="41148"/>
                  </a:lnTo>
                  <a:lnTo>
                    <a:pt x="757682" y="50558"/>
                  </a:lnTo>
                  <a:lnTo>
                    <a:pt x="766330" y="56908"/>
                  </a:lnTo>
                  <a:lnTo>
                    <a:pt x="776909" y="59232"/>
                  </a:lnTo>
                  <a:lnTo>
                    <a:pt x="787488" y="56908"/>
                  </a:lnTo>
                  <a:lnTo>
                    <a:pt x="796137" y="50558"/>
                  </a:lnTo>
                  <a:lnTo>
                    <a:pt x="801954" y="41148"/>
                  </a:lnTo>
                  <a:lnTo>
                    <a:pt x="804100" y="29616"/>
                  </a:lnTo>
                  <a:close/>
                </a:path>
                <a:path w="1179195" h="233045">
                  <a:moveTo>
                    <a:pt x="929055" y="203352"/>
                  </a:moveTo>
                  <a:lnTo>
                    <a:pt x="926909" y="191833"/>
                  </a:lnTo>
                  <a:lnTo>
                    <a:pt x="921092" y="182410"/>
                  </a:lnTo>
                  <a:lnTo>
                    <a:pt x="912444" y="176072"/>
                  </a:lnTo>
                  <a:lnTo>
                    <a:pt x="901865" y="173748"/>
                  </a:lnTo>
                  <a:lnTo>
                    <a:pt x="891286" y="176072"/>
                  </a:lnTo>
                  <a:lnTo>
                    <a:pt x="882650" y="182410"/>
                  </a:lnTo>
                  <a:lnTo>
                    <a:pt x="876820" y="191833"/>
                  </a:lnTo>
                  <a:lnTo>
                    <a:pt x="874687" y="203352"/>
                  </a:lnTo>
                  <a:lnTo>
                    <a:pt x="876820" y="214884"/>
                  </a:lnTo>
                  <a:lnTo>
                    <a:pt x="882650" y="224294"/>
                  </a:lnTo>
                  <a:lnTo>
                    <a:pt x="891286" y="230644"/>
                  </a:lnTo>
                  <a:lnTo>
                    <a:pt x="901865" y="232968"/>
                  </a:lnTo>
                  <a:lnTo>
                    <a:pt x="912444" y="230644"/>
                  </a:lnTo>
                  <a:lnTo>
                    <a:pt x="921092" y="224294"/>
                  </a:lnTo>
                  <a:lnTo>
                    <a:pt x="926909" y="214884"/>
                  </a:lnTo>
                  <a:lnTo>
                    <a:pt x="929055" y="203352"/>
                  </a:lnTo>
                  <a:close/>
                </a:path>
                <a:path w="1179195" h="233045">
                  <a:moveTo>
                    <a:pt x="929055" y="29616"/>
                  </a:moveTo>
                  <a:lnTo>
                    <a:pt x="926909" y="18097"/>
                  </a:lnTo>
                  <a:lnTo>
                    <a:pt x="921092" y="8674"/>
                  </a:lnTo>
                  <a:lnTo>
                    <a:pt x="912444" y="2336"/>
                  </a:lnTo>
                  <a:lnTo>
                    <a:pt x="901865" y="0"/>
                  </a:lnTo>
                  <a:lnTo>
                    <a:pt x="891286" y="2336"/>
                  </a:lnTo>
                  <a:lnTo>
                    <a:pt x="882650" y="8674"/>
                  </a:lnTo>
                  <a:lnTo>
                    <a:pt x="876820" y="18097"/>
                  </a:lnTo>
                  <a:lnTo>
                    <a:pt x="874687" y="29616"/>
                  </a:lnTo>
                  <a:lnTo>
                    <a:pt x="876820" y="41148"/>
                  </a:lnTo>
                  <a:lnTo>
                    <a:pt x="882650" y="50558"/>
                  </a:lnTo>
                  <a:lnTo>
                    <a:pt x="891286" y="56908"/>
                  </a:lnTo>
                  <a:lnTo>
                    <a:pt x="901865" y="59232"/>
                  </a:lnTo>
                  <a:lnTo>
                    <a:pt x="912444" y="56908"/>
                  </a:lnTo>
                  <a:lnTo>
                    <a:pt x="921092" y="50558"/>
                  </a:lnTo>
                  <a:lnTo>
                    <a:pt x="926909" y="41148"/>
                  </a:lnTo>
                  <a:lnTo>
                    <a:pt x="929055" y="29616"/>
                  </a:lnTo>
                  <a:close/>
                </a:path>
                <a:path w="1179195" h="233045">
                  <a:moveTo>
                    <a:pt x="1054011" y="203352"/>
                  </a:moveTo>
                  <a:lnTo>
                    <a:pt x="1051864" y="191833"/>
                  </a:lnTo>
                  <a:lnTo>
                    <a:pt x="1046048" y="182410"/>
                  </a:lnTo>
                  <a:lnTo>
                    <a:pt x="1037399" y="176072"/>
                  </a:lnTo>
                  <a:lnTo>
                    <a:pt x="1026820" y="173748"/>
                  </a:lnTo>
                  <a:lnTo>
                    <a:pt x="1016241" y="176072"/>
                  </a:lnTo>
                  <a:lnTo>
                    <a:pt x="1007592" y="182410"/>
                  </a:lnTo>
                  <a:lnTo>
                    <a:pt x="1001776" y="191833"/>
                  </a:lnTo>
                  <a:lnTo>
                    <a:pt x="999642" y="203352"/>
                  </a:lnTo>
                  <a:lnTo>
                    <a:pt x="1001776" y="214884"/>
                  </a:lnTo>
                  <a:lnTo>
                    <a:pt x="1007592" y="224294"/>
                  </a:lnTo>
                  <a:lnTo>
                    <a:pt x="1016241" y="230644"/>
                  </a:lnTo>
                  <a:lnTo>
                    <a:pt x="1026820" y="232968"/>
                  </a:lnTo>
                  <a:lnTo>
                    <a:pt x="1037399" y="230644"/>
                  </a:lnTo>
                  <a:lnTo>
                    <a:pt x="1046048" y="224294"/>
                  </a:lnTo>
                  <a:lnTo>
                    <a:pt x="1051864" y="214884"/>
                  </a:lnTo>
                  <a:lnTo>
                    <a:pt x="1054011" y="203352"/>
                  </a:lnTo>
                  <a:close/>
                </a:path>
                <a:path w="1179195" h="233045">
                  <a:moveTo>
                    <a:pt x="1054011" y="29616"/>
                  </a:moveTo>
                  <a:lnTo>
                    <a:pt x="1051864" y="18097"/>
                  </a:lnTo>
                  <a:lnTo>
                    <a:pt x="1046048" y="8674"/>
                  </a:lnTo>
                  <a:lnTo>
                    <a:pt x="1037399" y="2336"/>
                  </a:lnTo>
                  <a:lnTo>
                    <a:pt x="1026820" y="0"/>
                  </a:lnTo>
                  <a:lnTo>
                    <a:pt x="1016241" y="2336"/>
                  </a:lnTo>
                  <a:lnTo>
                    <a:pt x="1007592" y="8674"/>
                  </a:lnTo>
                  <a:lnTo>
                    <a:pt x="1001776" y="18097"/>
                  </a:lnTo>
                  <a:lnTo>
                    <a:pt x="999642" y="29616"/>
                  </a:lnTo>
                  <a:lnTo>
                    <a:pt x="1001776" y="41148"/>
                  </a:lnTo>
                  <a:lnTo>
                    <a:pt x="1007592" y="50558"/>
                  </a:lnTo>
                  <a:lnTo>
                    <a:pt x="1016241" y="56908"/>
                  </a:lnTo>
                  <a:lnTo>
                    <a:pt x="1026820" y="59232"/>
                  </a:lnTo>
                  <a:lnTo>
                    <a:pt x="1037399" y="56908"/>
                  </a:lnTo>
                  <a:lnTo>
                    <a:pt x="1046048" y="50558"/>
                  </a:lnTo>
                  <a:lnTo>
                    <a:pt x="1051864" y="41148"/>
                  </a:lnTo>
                  <a:lnTo>
                    <a:pt x="1054011" y="29616"/>
                  </a:lnTo>
                  <a:close/>
                </a:path>
                <a:path w="1179195" h="233045">
                  <a:moveTo>
                    <a:pt x="1178966" y="203352"/>
                  </a:moveTo>
                  <a:lnTo>
                    <a:pt x="1176820" y="191833"/>
                  </a:lnTo>
                  <a:lnTo>
                    <a:pt x="1171003" y="182410"/>
                  </a:lnTo>
                  <a:lnTo>
                    <a:pt x="1162354" y="176072"/>
                  </a:lnTo>
                  <a:lnTo>
                    <a:pt x="1151775" y="173748"/>
                  </a:lnTo>
                  <a:lnTo>
                    <a:pt x="1141196" y="176072"/>
                  </a:lnTo>
                  <a:lnTo>
                    <a:pt x="1132547" y="182410"/>
                  </a:lnTo>
                  <a:lnTo>
                    <a:pt x="1126731" y="191833"/>
                  </a:lnTo>
                  <a:lnTo>
                    <a:pt x="1124597" y="203352"/>
                  </a:lnTo>
                  <a:lnTo>
                    <a:pt x="1126731" y="214884"/>
                  </a:lnTo>
                  <a:lnTo>
                    <a:pt x="1132547" y="224294"/>
                  </a:lnTo>
                  <a:lnTo>
                    <a:pt x="1141196" y="230644"/>
                  </a:lnTo>
                  <a:lnTo>
                    <a:pt x="1151775" y="232968"/>
                  </a:lnTo>
                  <a:lnTo>
                    <a:pt x="1162354" y="230644"/>
                  </a:lnTo>
                  <a:lnTo>
                    <a:pt x="1171003" y="224294"/>
                  </a:lnTo>
                  <a:lnTo>
                    <a:pt x="1176820" y="214884"/>
                  </a:lnTo>
                  <a:lnTo>
                    <a:pt x="1178966" y="203352"/>
                  </a:lnTo>
                  <a:close/>
                </a:path>
                <a:path w="1179195" h="233045">
                  <a:moveTo>
                    <a:pt x="1178966" y="29616"/>
                  </a:moveTo>
                  <a:lnTo>
                    <a:pt x="1176820" y="18097"/>
                  </a:lnTo>
                  <a:lnTo>
                    <a:pt x="1171003" y="8674"/>
                  </a:lnTo>
                  <a:lnTo>
                    <a:pt x="1162354" y="2336"/>
                  </a:lnTo>
                  <a:lnTo>
                    <a:pt x="1151775" y="0"/>
                  </a:lnTo>
                  <a:lnTo>
                    <a:pt x="1141196" y="2336"/>
                  </a:lnTo>
                  <a:lnTo>
                    <a:pt x="1132547" y="8674"/>
                  </a:lnTo>
                  <a:lnTo>
                    <a:pt x="1126731" y="18097"/>
                  </a:lnTo>
                  <a:lnTo>
                    <a:pt x="1124597" y="29616"/>
                  </a:lnTo>
                  <a:lnTo>
                    <a:pt x="1126731" y="41148"/>
                  </a:lnTo>
                  <a:lnTo>
                    <a:pt x="1132547" y="50558"/>
                  </a:lnTo>
                  <a:lnTo>
                    <a:pt x="1141196" y="56908"/>
                  </a:lnTo>
                  <a:lnTo>
                    <a:pt x="1151775" y="59232"/>
                  </a:lnTo>
                  <a:lnTo>
                    <a:pt x="1162354" y="56908"/>
                  </a:lnTo>
                  <a:lnTo>
                    <a:pt x="1171003" y="50558"/>
                  </a:lnTo>
                  <a:lnTo>
                    <a:pt x="1176820" y="41148"/>
                  </a:lnTo>
                  <a:lnTo>
                    <a:pt x="1178966" y="2961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950"/>
            </a:p>
          </p:txBody>
        </p:sp>
        <p:sp>
          <p:nvSpPr>
            <p:cNvPr id="10" name="object 10"/>
            <p:cNvSpPr/>
            <p:nvPr/>
          </p:nvSpPr>
          <p:spPr>
            <a:xfrm>
              <a:off x="-1" y="3233983"/>
              <a:ext cx="607060" cy="3624579"/>
            </a:xfrm>
            <a:custGeom>
              <a:avLst/>
              <a:gdLst/>
              <a:ahLst/>
              <a:cxnLst/>
              <a:rect l="l" t="t" r="r" b="b"/>
              <a:pathLst>
                <a:path w="607060" h="3624579">
                  <a:moveTo>
                    <a:pt x="606971" y="0"/>
                  </a:moveTo>
                  <a:lnTo>
                    <a:pt x="0" y="0"/>
                  </a:lnTo>
                  <a:lnTo>
                    <a:pt x="0" y="3624015"/>
                  </a:lnTo>
                  <a:lnTo>
                    <a:pt x="606971" y="3624015"/>
                  </a:lnTo>
                  <a:lnTo>
                    <a:pt x="606971" y="0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>
              <a:endParaRPr sz="1950"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11711" y="3389970"/>
            <a:ext cx="8898493" cy="166406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0" tIns="54689" rIns="0" bIns="0" rtlCol="0">
            <a:spAutoFit/>
          </a:bodyPr>
          <a:lstStyle/>
          <a:p>
            <a:pPr marL="10319">
              <a:spcBef>
                <a:spcPts val="431"/>
              </a:spcBef>
              <a:buClr>
                <a:srgbClr val="000000"/>
              </a:buClr>
              <a:tabLst>
                <a:tab pos="752753" algn="l"/>
                <a:tab pos="753269" algn="l"/>
              </a:tabLst>
            </a:pPr>
            <a:r>
              <a:rPr lang="en-US" sz="1788" b="1" u="sng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endParaRPr lang="en-US" sz="2000" b="1" u="sng" dirty="0">
              <a:solidFill>
                <a:srgbClr val="002060"/>
              </a:solidFill>
              <a:latin typeface="Arial"/>
              <a:cs typeface="Arial"/>
            </a:endParaRPr>
          </a:p>
          <a:p>
            <a:pPr marL="10319">
              <a:spcBef>
                <a:spcPts val="431"/>
              </a:spcBef>
              <a:buClr>
                <a:srgbClr val="000000"/>
              </a:buClr>
              <a:tabLst>
                <a:tab pos="752753" algn="l"/>
                <a:tab pos="753269" algn="l"/>
              </a:tabLst>
            </a:pPr>
            <a:r>
              <a:rPr lang="en-US" sz="2000" b="1" dirty="0">
                <a:solidFill>
                  <a:srgbClr val="002060"/>
                </a:solidFill>
                <a:latin typeface="Arial"/>
                <a:cs typeface="Arial"/>
              </a:rPr>
              <a:t>    </a:t>
            </a:r>
            <a:r>
              <a:rPr sz="2000" b="1" dirty="0">
                <a:solidFill>
                  <a:srgbClr val="002060"/>
                </a:solidFill>
                <a:latin typeface="Arial"/>
                <a:cs typeface="Arial"/>
              </a:rPr>
              <a:t>Anna</a:t>
            </a:r>
            <a:r>
              <a:rPr sz="2000" b="1" spc="-16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sz="2000" b="1" spc="-8" dirty="0">
                <a:solidFill>
                  <a:srgbClr val="002060"/>
                </a:solidFill>
                <a:latin typeface="Arial"/>
                <a:cs typeface="Arial"/>
              </a:rPr>
              <a:t>Colaleo</a:t>
            </a:r>
            <a:r>
              <a:rPr lang="en-US" sz="2000" b="1" spc="-8" dirty="0">
                <a:solidFill>
                  <a:srgbClr val="002060"/>
                </a:solidFill>
                <a:latin typeface="Arial"/>
                <a:cs typeface="Arial"/>
              </a:rPr>
              <a:t> (</a:t>
            </a:r>
            <a:r>
              <a:rPr lang="en-GB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and INFN Bari</a:t>
            </a:r>
            <a:r>
              <a:rPr lang="en-US" sz="2000" b="1" spc="-8" dirty="0">
                <a:solidFill>
                  <a:srgbClr val="002060"/>
                </a:solidFill>
                <a:latin typeface="Arial"/>
                <a:cs typeface="Arial"/>
              </a:rPr>
              <a:t>),  Leszek </a:t>
            </a:r>
            <a:r>
              <a:rPr lang="en-US" sz="2000" b="1" spc="-8" dirty="0" err="1">
                <a:solidFill>
                  <a:srgbClr val="002060"/>
                </a:solidFill>
                <a:latin typeface="Arial"/>
                <a:cs typeface="Arial"/>
              </a:rPr>
              <a:t>Ropelewski</a:t>
            </a:r>
            <a:r>
              <a:rPr lang="en-US" sz="2000" b="1" spc="-8" dirty="0">
                <a:solidFill>
                  <a:srgbClr val="002060"/>
                </a:solidFill>
                <a:latin typeface="Arial"/>
                <a:cs typeface="Arial"/>
              </a:rPr>
              <a:t> (CERN)</a:t>
            </a:r>
          </a:p>
          <a:p>
            <a:r>
              <a:rPr lang="en-US" sz="2000" b="1" spc="-8" dirty="0">
                <a:solidFill>
                  <a:srgbClr val="002060"/>
                </a:solidFill>
                <a:latin typeface="Arial"/>
                <a:cs typeface="Arial"/>
              </a:rPr>
              <a:t>     	</a:t>
            </a:r>
          </a:p>
          <a:p>
            <a:r>
              <a:rPr lang="en-US" sz="2000" b="1" spc="-8" dirty="0">
                <a:solidFill>
                  <a:srgbClr val="002060"/>
                </a:solidFill>
                <a:effectLst/>
                <a:latin typeface="Arial"/>
                <a:cs typeface="Arial"/>
              </a:rPr>
              <a:t>	</a:t>
            </a:r>
            <a:r>
              <a:rPr lang="en-GB" sz="2000" dirty="0">
                <a:solidFill>
                  <a:srgbClr val="002060"/>
                </a:solidFill>
                <a:effectLst/>
                <a:latin typeface="Helvetica" pitchFamily="2" charset="0"/>
              </a:rPr>
              <a:t>On behalf of DRD1 coordinators and Working Group conveners</a:t>
            </a:r>
          </a:p>
          <a:p>
            <a:pPr marL="10319">
              <a:spcBef>
                <a:spcPts val="431"/>
              </a:spcBef>
              <a:buClr>
                <a:srgbClr val="000000"/>
              </a:buClr>
              <a:tabLst>
                <a:tab pos="752753" algn="l"/>
                <a:tab pos="753269" algn="l"/>
              </a:tabLst>
            </a:pPr>
            <a:r>
              <a:rPr lang="en-US" sz="2000" b="1" spc="-8" dirty="0">
                <a:solidFill>
                  <a:srgbClr val="002060"/>
                </a:solidFill>
                <a:latin typeface="Arial"/>
                <a:cs typeface="Arial"/>
              </a:rPr>
              <a:t>		</a:t>
            </a:r>
            <a:endParaRPr lang="en-GB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9D919C6F-0B85-4448-B5A7-8122CCB956CC}"/>
              </a:ext>
            </a:extLst>
          </p:cNvPr>
          <p:cNvSpPr/>
          <p:nvPr/>
        </p:nvSpPr>
        <p:spPr>
          <a:xfrm rot="5400000">
            <a:off x="4692720" y="-4732983"/>
            <a:ext cx="483611" cy="9905997"/>
          </a:xfrm>
          <a:custGeom>
            <a:avLst/>
            <a:gdLst/>
            <a:ahLst/>
            <a:cxnLst/>
            <a:rect l="l" t="t" r="r" b="b"/>
            <a:pathLst>
              <a:path w="607060" h="3234055">
                <a:moveTo>
                  <a:pt x="606971" y="0"/>
                </a:moveTo>
                <a:lnTo>
                  <a:pt x="0" y="0"/>
                </a:lnTo>
                <a:lnTo>
                  <a:pt x="0" y="3233983"/>
                </a:lnTo>
                <a:lnTo>
                  <a:pt x="606971" y="3233983"/>
                </a:lnTo>
                <a:lnTo>
                  <a:pt x="606971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>
            <a:endParaRPr sz="1950"/>
          </a:p>
        </p:txBody>
      </p:sp>
      <p:sp>
        <p:nvSpPr>
          <p:cNvPr id="13" name="object 8">
            <a:extLst>
              <a:ext uri="{FF2B5EF4-FFF2-40B4-BE49-F238E27FC236}">
                <a16:creationId xmlns:a16="http://schemas.microsoft.com/office/drawing/2014/main" id="{9D1CC041-E9C3-0EFF-EC29-C68E54D67923}"/>
              </a:ext>
            </a:extLst>
          </p:cNvPr>
          <p:cNvSpPr/>
          <p:nvPr/>
        </p:nvSpPr>
        <p:spPr>
          <a:xfrm rot="5400000">
            <a:off x="4563497" y="1627398"/>
            <a:ext cx="742053" cy="9905996"/>
          </a:xfrm>
          <a:custGeom>
            <a:avLst/>
            <a:gdLst/>
            <a:ahLst/>
            <a:cxnLst/>
            <a:rect l="l" t="t" r="r" b="b"/>
            <a:pathLst>
              <a:path w="607060" h="3234055">
                <a:moveTo>
                  <a:pt x="606971" y="0"/>
                </a:moveTo>
                <a:lnTo>
                  <a:pt x="0" y="0"/>
                </a:lnTo>
                <a:lnTo>
                  <a:pt x="0" y="3233983"/>
                </a:lnTo>
                <a:lnTo>
                  <a:pt x="606971" y="3233983"/>
                </a:lnTo>
                <a:lnTo>
                  <a:pt x="606971" y="0"/>
                </a:lnTo>
                <a:close/>
              </a:path>
            </a:pathLst>
          </a:custGeom>
          <a:solidFill>
            <a:srgbClr val="262626"/>
          </a:solidFill>
        </p:spPr>
        <p:txBody>
          <a:bodyPr wrap="square" lIns="0" tIns="0" rIns="0" bIns="0" rtlCol="0"/>
          <a:lstStyle/>
          <a:p>
            <a:endParaRPr sz="19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FE86A8-9363-7C8D-5DDB-571536FEA9D0}"/>
              </a:ext>
            </a:extLst>
          </p:cNvPr>
          <p:cNvSpPr txBox="1"/>
          <p:nvPr/>
        </p:nvSpPr>
        <p:spPr>
          <a:xfrm>
            <a:off x="1841008" y="5557736"/>
            <a:ext cx="6730378" cy="5539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000">
                <a:solidFill>
                  <a:srgbClr val="F9F9F9"/>
                </a:solidFill>
                <a:latin typeface="Roboto" panose="02000000000000000000" pitchFamily="2" charset="0"/>
              </a:rPr>
              <a:t>Community meeting 23/6/2023</a:t>
            </a:r>
            <a:endParaRPr lang="en-GB" sz="3000" b="0" i="0" dirty="0">
              <a:solidFill>
                <a:srgbClr val="F9F9F9"/>
              </a:solidFill>
              <a:effectLst/>
              <a:latin typeface="Roboto" panose="02000000000000000000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92;p13">
            <a:extLst>
              <a:ext uri="{FF2B5EF4-FFF2-40B4-BE49-F238E27FC236}">
                <a16:creationId xmlns:a16="http://schemas.microsoft.com/office/drawing/2014/main" id="{26516252-8E57-7B82-1CE9-AC4EE0E03296}"/>
              </a:ext>
            </a:extLst>
          </p:cNvPr>
          <p:cNvSpPr/>
          <p:nvPr/>
        </p:nvSpPr>
        <p:spPr>
          <a:xfrm>
            <a:off x="1104155" y="16104"/>
            <a:ext cx="8095593" cy="412275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5A5B35-DC0A-8E97-5918-7FCDA852CC47}"/>
              </a:ext>
            </a:extLst>
          </p:cNvPr>
          <p:cNvSpPr txBox="1"/>
          <p:nvPr/>
        </p:nvSpPr>
        <p:spPr>
          <a:xfrm>
            <a:off x="1508182" y="-11508"/>
            <a:ext cx="7287541" cy="467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DRD1 Scientific organization: Working groups</a:t>
            </a:r>
            <a:endParaRPr lang="en-IT" sz="2438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DF86F2-71EF-F5CD-9E4F-FE1990CA5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8756" y="6612561"/>
            <a:ext cx="198772" cy="19479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10</a:t>
            </a:fld>
            <a:endParaRPr lang="en-GB"/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8A9B2452-CC13-5131-A89A-665838508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257" y="-571952"/>
            <a:ext cx="9632885" cy="4424937"/>
          </a:xfrm>
        </p:spPr>
        <p:txBody>
          <a:bodyPr/>
          <a:lstStyle/>
          <a:p>
            <a:r>
              <a:rPr lang="en-GB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 in Working Groups, forum for scientific discussions, coordinated by conveners:</a:t>
            </a:r>
          </a:p>
          <a:p>
            <a:pPr marL="483247" lvl="1">
              <a:lnSpc>
                <a:spcPct val="150000"/>
              </a:lnSpc>
            </a:pP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aligned with the scientific program of the ECFA roadmap through the applications related to future facilities challenges, outlined by R&amp;D Themes (DRDTs*), but also to the GSRs</a:t>
            </a:r>
          </a:p>
          <a:p>
            <a:pPr>
              <a:lnSpc>
                <a:spcPct val="150000"/>
              </a:lnSpc>
            </a:pPr>
            <a:endParaRPr lang="en-DE" sz="1517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C64305-0EAF-3C33-BA8F-C935130868E4}"/>
              </a:ext>
            </a:extLst>
          </p:cNvPr>
          <p:cNvSpPr txBox="1"/>
          <p:nvPr/>
        </p:nvSpPr>
        <p:spPr>
          <a:xfrm>
            <a:off x="740" y="6228771"/>
            <a:ext cx="16722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dirty="0">
                <a:solidFill>
                  <a:srgbClr val="00B050"/>
                </a:solidFill>
              </a:rPr>
              <a:t>* See backup for details</a:t>
            </a:r>
          </a:p>
        </p:txBody>
      </p:sp>
      <p:pic>
        <p:nvPicPr>
          <p:cNvPr id="17" name="Picture 16" descr="A picture containing text, screenshot, font, parallel&#10;&#10;Description automatically generated">
            <a:extLst>
              <a:ext uri="{FF2B5EF4-FFF2-40B4-BE49-F238E27FC236}">
                <a16:creationId xmlns:a16="http://schemas.microsoft.com/office/drawing/2014/main" id="{7CB9DACD-1977-BA73-C414-CDA897BB7B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66" y="2129876"/>
            <a:ext cx="8095593" cy="402518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49D3876-A442-E075-4750-6765C5B8EED2}"/>
              </a:ext>
            </a:extLst>
          </p:cNvPr>
          <p:cNvSpPr txBox="1"/>
          <p:nvPr/>
        </p:nvSpPr>
        <p:spPr>
          <a:xfrm>
            <a:off x="1249046" y="6155059"/>
            <a:ext cx="7832588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800" b="1" spc="-4" dirty="0">
                <a:solidFill>
                  <a:srgbClr val="002060"/>
                </a:solidFill>
              </a:rPr>
              <a:t>Note: Applications Beyond HEP recently added  </a:t>
            </a:r>
            <a:endParaRPr lang="en-IT" sz="1800" dirty="0"/>
          </a:p>
        </p:txBody>
      </p:sp>
    </p:spTree>
    <p:extLst>
      <p:ext uri="{BB962C8B-B14F-4D97-AF65-F5344CB8AC3E}">
        <p14:creationId xmlns:p14="http://schemas.microsoft.com/office/powerpoint/2010/main" val="811759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4"/>
          </p:nvPr>
        </p:nvSpPr>
        <p:spPr>
          <a:xfrm>
            <a:off x="9688756" y="6612561"/>
            <a:ext cx="198772" cy="1947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975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93901">
              <a:spcBef>
                <a:spcPts val="33"/>
              </a:spcBef>
            </a:pPr>
            <a:fld id="{81D60167-4931-47E6-BA6A-407CBD079E47}" type="slidenum">
              <a:rPr lang="en-IT" smtClean="0"/>
              <a:pPr marL="93901">
                <a:spcBef>
                  <a:spcPts val="33"/>
                </a:spcBef>
              </a:pPr>
              <a:t>11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229819" y="727725"/>
            <a:ext cx="9446362" cy="5576046"/>
          </a:xfrm>
          <a:prstGeom prst="rect">
            <a:avLst/>
          </a:prstGeom>
        </p:spPr>
        <p:txBody>
          <a:bodyPr vert="horz" wrap="square" lIns="0" tIns="10319" rIns="0" bIns="0" rtlCol="0">
            <a:spAutoFit/>
          </a:bodyPr>
          <a:lstStyle/>
          <a:p>
            <a:pPr marL="10319" algn="just">
              <a:spcBef>
                <a:spcPts val="81"/>
              </a:spcBef>
            </a:pP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sz="1800" b="1" spc="-2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r>
              <a:rPr sz="18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the core of the scientific collaboration</a:t>
            </a:r>
          </a:p>
          <a:p>
            <a:pPr marL="10319" algn="just">
              <a:spcBef>
                <a:spcPts val="81"/>
              </a:spcBef>
            </a:pPr>
            <a:endParaRPr lang="en-GB" sz="180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6069" indent="-285750" algn="just">
              <a:spcBef>
                <a:spcPts val="81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supporting the development of novel technologies and the consolidation of existing ones.</a:t>
            </a:r>
          </a:p>
          <a:p>
            <a:pPr marL="10319" marR="4128" algn="just">
              <a:tabLst>
                <a:tab pos="241975" algn="l"/>
                <a:tab pos="242491" algn="l"/>
              </a:tabLst>
            </a:pPr>
            <a:endParaRPr lang="en-US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41975" marR="4128" indent="-231656" algn="just">
              <a:buFont typeface="Arial"/>
              <a:buChar char="•"/>
              <a:tabLst>
                <a:tab pos="241975" algn="l"/>
                <a:tab pos="242491" algn="l"/>
              </a:tabLst>
            </a:pP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80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acilitating the exchange of ideas and foster synergies between institutes</a:t>
            </a:r>
          </a:p>
          <a:p>
            <a:pPr marL="10319" marR="4128" algn="just">
              <a:tabLst>
                <a:tab pos="241975" algn="l"/>
                <a:tab pos="242491" algn="l"/>
              </a:tabLst>
            </a:pPr>
            <a:endParaRPr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playing a crucial role in identifying, guiding, and supporting strategic detector R&amp;D directions, facilitating the establishment of joint projects between institutes</a:t>
            </a:r>
          </a:p>
          <a:p>
            <a:pPr algn="just"/>
            <a:endParaRPr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41975" indent="-231656" algn="just">
              <a:lnSpc>
                <a:spcPct val="150000"/>
              </a:lnSpc>
              <a:spcBef>
                <a:spcPts val="4"/>
              </a:spcBef>
              <a:buFont typeface="Arial"/>
              <a:buChar char="•"/>
              <a:tabLst>
                <a:tab pos="241975" algn="l"/>
                <a:tab pos="242491" algn="l"/>
              </a:tabLst>
            </a:pPr>
            <a:r>
              <a:rPr lang="en-GB" sz="180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serving as a knowledge and technology hub for</a:t>
            </a:r>
            <a:r>
              <a:rPr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developing</a:t>
            </a:r>
            <a:r>
              <a:rPr sz="18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gaseous</a:t>
            </a:r>
            <a:r>
              <a:rPr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</a:t>
            </a:r>
            <a:r>
              <a:rPr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technologies:</a:t>
            </a:r>
            <a:endParaRPr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63" lvl="1" indent="-285750">
              <a:buFont typeface="Wingdings" pitchFamily="2" charset="2"/>
              <a:buChar char="Ø"/>
            </a:pPr>
            <a:r>
              <a:rPr lang="en-GB" sz="1700" dirty="0">
                <a:solidFill>
                  <a:srgbClr val="002060"/>
                </a:solidFill>
                <a:effectLst/>
                <a:latin typeface="Helvetica" pitchFamily="2" charset="0"/>
              </a:rPr>
              <a:t>Technological Aspects and Developments of New Detector Structures, Common 	Characterization and Physics Issue</a:t>
            </a:r>
          </a:p>
          <a:p>
            <a:pPr marL="741363" lvl="1" indent="-285750">
              <a:buFont typeface="Wingdings" pitchFamily="2" charset="2"/>
              <a:buChar char="Ø"/>
            </a:pPr>
            <a:r>
              <a:rPr lang="en-US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</a:p>
          <a:p>
            <a:pPr marL="741363" lvl="1" indent="-285750">
              <a:buFont typeface="Wingdings" pitchFamily="2" charset="2"/>
              <a:buChar char="Ø"/>
            </a:pPr>
            <a:r>
              <a:rPr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</a:t>
            </a:r>
            <a:r>
              <a:rPr sz="1700" spc="-2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studies,</a:t>
            </a:r>
            <a:r>
              <a:rPr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</a:t>
            </a:r>
            <a:r>
              <a:rPr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17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novel</a:t>
            </a:r>
            <a:r>
              <a:rPr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technologies</a:t>
            </a:r>
            <a:endParaRPr lang="en-US" sz="1700" spc="-8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63" lvl="1" indent="-285750">
              <a:buFont typeface="Wingdings" pitchFamily="2" charset="2"/>
              <a:buChar char="Ø"/>
            </a:pPr>
            <a:r>
              <a:rPr lang="en-GB" sz="1700" dirty="0">
                <a:solidFill>
                  <a:srgbClr val="002060"/>
                </a:solidFill>
                <a:effectLst/>
                <a:latin typeface="Helvetica" pitchFamily="2" charset="0"/>
              </a:rPr>
              <a:t>Detector Physics, Modelling and Simulation frameworks</a:t>
            </a:r>
          </a:p>
          <a:p>
            <a:pPr marL="741363" lvl="1" indent="-285750">
              <a:buFont typeface="Wingdings" pitchFamily="2" charset="2"/>
              <a:buChar char="Ø"/>
            </a:pPr>
            <a:r>
              <a:rPr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</a:t>
            </a:r>
            <a:r>
              <a:rPr sz="17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gaseous</a:t>
            </a:r>
            <a:r>
              <a:rPr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detectors</a:t>
            </a:r>
            <a:endParaRPr lang="en-US" sz="1700" spc="-8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63" lvl="1" indent="-285750">
              <a:buFont typeface="Wingdings" pitchFamily="2" charset="2"/>
              <a:buChar char="Ø"/>
            </a:pPr>
            <a:r>
              <a:rPr lang="en-GB" sz="1700" dirty="0">
                <a:solidFill>
                  <a:srgbClr val="002060"/>
                </a:solidFill>
                <a:effectLst/>
                <a:latin typeface="Helvetica" pitchFamily="2" charset="0"/>
              </a:rPr>
              <a:t>Production and Technology Transfer</a:t>
            </a:r>
          </a:p>
          <a:p>
            <a:pPr marL="741363" lvl="1" indent="-285750">
              <a:buFont typeface="Wingdings" pitchFamily="2" charset="2"/>
              <a:buChar char="Ø"/>
            </a:pPr>
            <a:r>
              <a:rPr lang="en-GB" sz="1700" dirty="0">
                <a:solidFill>
                  <a:srgbClr val="002060"/>
                </a:solidFill>
                <a:effectLst/>
                <a:latin typeface="Helvetica" pitchFamily="2" charset="0"/>
              </a:rPr>
              <a:t>Common Test Facilities and Infrastructures</a:t>
            </a:r>
          </a:p>
          <a:p>
            <a:pPr marL="741363" lvl="1" indent="-285750">
              <a:buFont typeface="Wingdings" pitchFamily="2" charset="2"/>
              <a:buChar char="Ø"/>
            </a:pPr>
            <a:r>
              <a:rPr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  <a:r>
              <a:rPr sz="1700" spc="-2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700" spc="-2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dissemination</a:t>
            </a:r>
            <a:endParaRPr lang="en-US" sz="1700" spc="-8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3269" lvl="1" indent="0" algn="just">
              <a:tabLst>
                <a:tab pos="840978" algn="l"/>
              </a:tabLst>
            </a:pPr>
            <a:endParaRPr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Google Shape;92;p13">
            <a:extLst>
              <a:ext uri="{FF2B5EF4-FFF2-40B4-BE49-F238E27FC236}">
                <a16:creationId xmlns:a16="http://schemas.microsoft.com/office/drawing/2014/main" id="{39742DFA-D065-EA85-12A9-E87F74A27EF2}"/>
              </a:ext>
            </a:extLst>
          </p:cNvPr>
          <p:cNvSpPr/>
          <p:nvPr/>
        </p:nvSpPr>
        <p:spPr>
          <a:xfrm>
            <a:off x="775253" y="44621"/>
            <a:ext cx="8358808" cy="591484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C25CCB-036B-47E1-D6C2-334506B3F58A}"/>
              </a:ext>
            </a:extLst>
          </p:cNvPr>
          <p:cNvSpPr txBox="1"/>
          <p:nvPr/>
        </p:nvSpPr>
        <p:spPr>
          <a:xfrm>
            <a:off x="1416492" y="34681"/>
            <a:ext cx="7073016" cy="467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DRD1 scientific organization: Working  groups</a:t>
            </a:r>
            <a:endParaRPr lang="en-IT" sz="2438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AD2980-76F4-C055-A4A7-78E3B2F64792}"/>
              </a:ext>
            </a:extLst>
          </p:cNvPr>
          <p:cNvSpPr txBox="1"/>
          <p:nvPr/>
        </p:nvSpPr>
        <p:spPr>
          <a:xfrm>
            <a:off x="1263434" y="6132817"/>
            <a:ext cx="7859884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2060"/>
                </a:solidFill>
                <a:latin typeface="Helvetica" pitchFamily="2" charset="0"/>
              </a:rPr>
              <a:t>WG</a:t>
            </a:r>
            <a:r>
              <a:rPr lang="en-GB" sz="1800" b="1" dirty="0">
                <a:solidFill>
                  <a:srgbClr val="002060"/>
                </a:solidFill>
                <a:effectLst/>
                <a:latin typeface="Helvetica" pitchFamily="2" charset="0"/>
              </a:rPr>
              <a:t> will be recognized as a scientific reference for the community.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5724B49A-CA0F-59CD-3C01-070B4203E71B}"/>
              </a:ext>
            </a:extLst>
          </p:cNvPr>
          <p:cNvSpPr/>
          <p:nvPr/>
        </p:nvSpPr>
        <p:spPr>
          <a:xfrm>
            <a:off x="663021" y="6125696"/>
            <a:ext cx="419364" cy="462649"/>
          </a:xfrm>
          <a:prstGeom prst="rightArrow">
            <a:avLst/>
          </a:prstGeom>
          <a:blipFill rotWithShape="1">
            <a:blip r:embed="rId2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T" sz="2400" b="1" i="0" u="none" strike="noStrike" normalizeH="0" baseline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442E5-9B18-E6F6-92FD-EA06D255835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22536" y="105788"/>
            <a:ext cx="7138933" cy="77632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IT" dirty="0"/>
              <a:t>Funding schema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CBA40C-E3C7-A9B0-3834-F73FCA3D52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7173" y="6535110"/>
            <a:ext cx="543209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rminator 5">
            <a:extLst>
              <a:ext uri="{FF2B5EF4-FFF2-40B4-BE49-F238E27FC236}">
                <a16:creationId xmlns:a16="http://schemas.microsoft.com/office/drawing/2014/main" id="{B2C9B751-D3E8-8726-EFFB-A1A00C80335F}"/>
              </a:ext>
            </a:extLst>
          </p:cNvPr>
          <p:cNvSpPr/>
          <p:nvPr/>
        </p:nvSpPr>
        <p:spPr>
          <a:xfrm>
            <a:off x="69357" y="3203303"/>
            <a:ext cx="5049078" cy="2936660"/>
          </a:xfrm>
          <a:prstGeom prst="flowChartTerminator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T" sz="488" b="1" dirty="0">
              <a:solidFill>
                <a:srgbClr val="FF0000"/>
              </a:solidFill>
            </a:endParaRPr>
          </a:p>
          <a:p>
            <a:pPr algn="ctr"/>
            <a:r>
              <a:rPr lang="en-IT" sz="195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projects</a:t>
            </a:r>
          </a:p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For low-TRL (blue</a:t>
            </a:r>
            <a:r>
              <a:rPr lang="en-GB" sz="2000" b="1" spc="-12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sky) R&amp;D,</a:t>
            </a:r>
            <a:r>
              <a:rPr lang="en-GB" sz="2000" b="1" spc="-8" dirty="0">
                <a:latin typeface="Arial" panose="020B0604020202020204" pitchFamily="34" charset="0"/>
                <a:cs typeface="Arial" panose="020B0604020202020204" pitchFamily="34" charset="0"/>
              </a:rPr>
              <a:t> or other short term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generic</a:t>
            </a:r>
            <a:r>
              <a:rPr lang="en-GB" sz="2000" b="1" spc="-8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r>
              <a:rPr lang="en-GB" sz="2000" b="1" spc="-12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endParaRPr lang="en-GB" sz="2000" b="1" spc="-12" dirty="0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T" sz="1950" b="1" dirty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method:</a:t>
            </a:r>
          </a:p>
          <a:p>
            <a:pPr marL="278606" indent="-278606" algn="ctr">
              <a:buFont typeface="Arial" panose="020B0604020202020204" pitchFamily="34" charset="0"/>
              <a:buChar char="•"/>
            </a:pPr>
            <a:r>
              <a:rPr lang="en-US" sz="1950" dirty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Metabolism of each group</a:t>
            </a:r>
          </a:p>
          <a:p>
            <a:pPr marL="278606" indent="-278606" algn="ctr">
              <a:buFont typeface="Arial" panose="020B0604020202020204" pitchFamily="34" charset="0"/>
              <a:buChar char="•"/>
            </a:pPr>
            <a:r>
              <a:rPr lang="en-US" sz="1950" dirty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EU, National projects</a:t>
            </a:r>
          </a:p>
          <a:p>
            <a:pPr marL="278606" indent="-278606" algn="ctr">
              <a:buFont typeface="Arial" panose="020B0604020202020204" pitchFamily="34" charset="0"/>
              <a:buChar char="•"/>
            </a:pPr>
            <a:r>
              <a:rPr lang="en-US" sz="1950" dirty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DRD1 common fund  </a:t>
            </a:r>
            <a:endParaRPr lang="en-IT" sz="1950" dirty="0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rminator 6">
            <a:extLst>
              <a:ext uri="{FF2B5EF4-FFF2-40B4-BE49-F238E27FC236}">
                <a16:creationId xmlns:a16="http://schemas.microsoft.com/office/drawing/2014/main" id="{8795BE31-8FF1-FBC7-1DE7-9C61D24DAF4B}"/>
              </a:ext>
            </a:extLst>
          </p:cNvPr>
          <p:cNvSpPr/>
          <p:nvPr/>
        </p:nvSpPr>
        <p:spPr>
          <a:xfrm>
            <a:off x="5218043" y="3203302"/>
            <a:ext cx="4687957" cy="2936659"/>
          </a:xfrm>
          <a:prstGeom prst="flowChartTerminator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T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Packages</a:t>
            </a:r>
          </a:p>
          <a:p>
            <a:pPr algn="ctr"/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Strategic R&amp;D targeting the priority programmes outlined in the updated European Strategy for Particle Physics. </a:t>
            </a:r>
            <a:endParaRPr lang="en-IT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IT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T" sz="2000" b="1" dirty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method:</a:t>
            </a:r>
          </a:p>
          <a:p>
            <a:pPr algn="ctr"/>
            <a:r>
              <a:rPr lang="en-GB" sz="2000" dirty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IT" sz="2000" dirty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 institute asks its funding agency and controls the funds</a:t>
            </a:r>
          </a:p>
        </p:txBody>
      </p:sp>
      <p:sp>
        <p:nvSpPr>
          <p:cNvPr id="4" name="Google Shape;92;p13">
            <a:extLst>
              <a:ext uri="{FF2B5EF4-FFF2-40B4-BE49-F238E27FC236}">
                <a16:creationId xmlns:a16="http://schemas.microsoft.com/office/drawing/2014/main" id="{66E402ED-CEE9-91B3-EB03-FF1F886D86A4}"/>
              </a:ext>
            </a:extLst>
          </p:cNvPr>
          <p:cNvSpPr/>
          <p:nvPr/>
        </p:nvSpPr>
        <p:spPr>
          <a:xfrm>
            <a:off x="1559172" y="58133"/>
            <a:ext cx="6787655" cy="609120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7205FB-6448-179C-1002-7536D6E0AC75}"/>
              </a:ext>
            </a:extLst>
          </p:cNvPr>
          <p:cNvSpPr txBox="1"/>
          <p:nvPr/>
        </p:nvSpPr>
        <p:spPr>
          <a:xfrm>
            <a:off x="1377227" y="105971"/>
            <a:ext cx="6969600" cy="467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Organization of the collaboration activities </a:t>
            </a:r>
            <a:endParaRPr lang="en-IT" sz="2438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E1DF5E-13FE-01FD-5A9F-C2C37628D241}"/>
              </a:ext>
            </a:extLst>
          </p:cNvPr>
          <p:cNvSpPr txBox="1"/>
          <p:nvPr/>
        </p:nvSpPr>
        <p:spPr>
          <a:xfrm>
            <a:off x="207032" y="685140"/>
            <a:ext cx="9822806" cy="211846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T" sz="1800" b="1" dirty="0">
                <a:solidFill>
                  <a:srgbClr val="002060"/>
                </a:solidFill>
              </a:rPr>
              <a:t>Following the indication of ECFA Detector Panel (*) two areas of Detector R&amp;D 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T" sz="1800" dirty="0">
                <a:solidFill>
                  <a:srgbClr val="002060"/>
                </a:solidFill>
              </a:rPr>
              <a:t>”Blue-sky”  R&amp;D  (competitive,  short-term responsive grants, nationally organised)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T" sz="1800" dirty="0">
                <a:solidFill>
                  <a:srgbClr val="002060"/>
                </a:solidFill>
              </a:rPr>
              <a:t>Strategic R&amp;D via DRD Collaborations (long-term 	strategic R&amp;D lines) (address the high-priority items defined in the Roadmap via the DRDTs)</a:t>
            </a:r>
          </a:p>
          <a:p>
            <a:pPr>
              <a:lnSpc>
                <a:spcPct val="150000"/>
              </a:lnSpc>
            </a:pPr>
            <a:endParaRPr lang="en-IT" sz="1800" dirty="0">
              <a:solidFill>
                <a:srgbClr val="00206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B329E0-E5C5-318D-80EE-6978BDF021F8}"/>
              </a:ext>
            </a:extLst>
          </p:cNvPr>
          <p:cNvSpPr txBox="1"/>
          <p:nvPr/>
        </p:nvSpPr>
        <p:spPr>
          <a:xfrm>
            <a:off x="207033" y="2670169"/>
            <a:ext cx="9822805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Two types of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DRD1 </a:t>
            </a:r>
            <a:r>
              <a:rPr lang="en-GB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joint projects will be implemented: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170722-B607-A866-B2A3-7ED74E93D689}"/>
              </a:ext>
            </a:extLst>
          </p:cNvPr>
          <p:cNvSpPr txBox="1"/>
          <p:nvPr/>
        </p:nvSpPr>
        <p:spPr>
          <a:xfrm>
            <a:off x="740" y="6228771"/>
            <a:ext cx="16722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dirty="0">
                <a:solidFill>
                  <a:srgbClr val="FF0000"/>
                </a:solidFill>
              </a:rPr>
              <a:t>* See backup for details</a:t>
            </a:r>
          </a:p>
        </p:txBody>
      </p:sp>
    </p:spTree>
    <p:extLst>
      <p:ext uri="{BB962C8B-B14F-4D97-AF65-F5344CB8AC3E}">
        <p14:creationId xmlns:p14="http://schemas.microsoft.com/office/powerpoint/2010/main" val="1799273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4"/>
          </p:nvPr>
        </p:nvSpPr>
        <p:spPr>
          <a:xfrm>
            <a:off x="9688756" y="6612561"/>
            <a:ext cx="198772" cy="1947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975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93901">
              <a:spcBef>
                <a:spcPts val="33"/>
              </a:spcBef>
            </a:pPr>
            <a:fld id="{81D60167-4931-47E6-BA6A-407CBD079E47}" type="slidenum">
              <a:rPr lang="en-IT" smtClean="0"/>
              <a:pPr marL="93901">
                <a:spcBef>
                  <a:spcPts val="33"/>
                </a:spcBef>
              </a:pPr>
              <a:t>13</a:t>
            </a:fld>
            <a:endParaRPr spc="-20" dirty="0"/>
          </a:p>
        </p:txBody>
      </p:sp>
      <p:sp>
        <p:nvSpPr>
          <p:cNvPr id="3" name="object 3"/>
          <p:cNvSpPr txBox="1"/>
          <p:nvPr/>
        </p:nvSpPr>
        <p:spPr>
          <a:xfrm>
            <a:off x="197818" y="595372"/>
            <a:ext cx="9510359" cy="5286223"/>
          </a:xfrm>
          <a:prstGeom prst="rect">
            <a:avLst/>
          </a:prstGeom>
        </p:spPr>
        <p:txBody>
          <a:bodyPr vert="horz" wrap="square" lIns="0" tIns="10319" rIns="0" bIns="0" rtlCol="0">
            <a:spAutoFit/>
          </a:bodyPr>
          <a:lstStyle/>
          <a:p>
            <a:pPr marL="10319" algn="just">
              <a:spcBef>
                <a:spcPts val="81"/>
              </a:spcBef>
            </a:pP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r>
              <a:rPr lang="en-US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(CP)</a:t>
            </a:r>
            <a:r>
              <a:rPr sz="18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  <a:r>
              <a:rPr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TRL (blue-sky) R&amp;D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considered of interest by the collaboration,</a:t>
            </a:r>
            <a:r>
              <a:rPr lang="en-GB" sz="18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generic</a:t>
            </a:r>
            <a:r>
              <a:rPr sz="18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r>
              <a:rPr lang="en-US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(not related to experiments)</a:t>
            </a:r>
            <a:r>
              <a:rPr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vital</a:t>
            </a:r>
            <a:r>
              <a:rPr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1800" b="1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sz="1800" b="1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8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</a:t>
            </a:r>
            <a:r>
              <a:rPr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</a:t>
            </a:r>
            <a:r>
              <a:rPr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backing</a:t>
            </a:r>
            <a:r>
              <a:rPr lang="en-US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0319" algn="just">
              <a:spcBef>
                <a:spcPts val="81"/>
              </a:spcBef>
            </a:pPr>
            <a:endParaRPr lang="en-US" sz="1800" spc="-8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63" lvl="1" indent="-285750" algn="just">
              <a:buFont typeface="Arial" panose="020B0604020202020204" pitchFamily="34" charset="0"/>
              <a:buChar char="•"/>
            </a:pPr>
            <a:r>
              <a:rPr lang="en-US" altLang="ja-JP" sz="1800" dirty="0">
                <a:solidFill>
                  <a:srgbClr val="002060"/>
                </a:solidFill>
              </a:rPr>
              <a:t>Technology R&amp;D projects towards developments of novel techniques, improvements of existing technologies, characterization methods and dedicated tools;</a:t>
            </a:r>
          </a:p>
          <a:p>
            <a:pPr marL="741363" lvl="1" indent="-285750" algn="just">
              <a:buFont typeface="Arial" panose="020B0604020202020204" pitchFamily="34" charset="0"/>
              <a:buChar char="•"/>
            </a:pPr>
            <a:r>
              <a:rPr lang="en-US" altLang="ja-JP" sz="1800" dirty="0">
                <a:solidFill>
                  <a:srgbClr val="002060"/>
                </a:solidFill>
              </a:rPr>
              <a:t>Development and optimization for novel applications; </a:t>
            </a:r>
          </a:p>
          <a:p>
            <a:pPr marL="741363" lvl="1" indent="-285750" algn="just">
              <a:buFont typeface="Arial" panose="020B0604020202020204" pitchFamily="34" charset="0"/>
              <a:buChar char="•"/>
            </a:pPr>
            <a:r>
              <a:rPr lang="en-US" altLang="ja-JP" sz="1800" dirty="0">
                <a:solidFill>
                  <a:srgbClr val="002060"/>
                </a:solidFill>
              </a:rPr>
              <a:t>Improvement of the technology transfer to industry.</a:t>
            </a:r>
            <a:endParaRPr lang="en-US" sz="1800" spc="-8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33"/>
              </a:spcBef>
            </a:pPr>
            <a:endParaRPr lang="en-US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33"/>
              </a:spcBef>
            </a:pPr>
            <a:r>
              <a:rPr lang="en-GB" sz="1800" b="1" dirty="0">
                <a:solidFill>
                  <a:srgbClr val="002060"/>
                </a:solidFill>
              </a:rPr>
              <a:t>This is a well-defined path (RD51 experience)</a:t>
            </a:r>
            <a:endPara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</a:t>
            </a:r>
            <a:r>
              <a:rPr lang="en-US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sz="1800" spc="-2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</a:t>
            </a:r>
            <a:r>
              <a:rPr lang="en-US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800" dirty="0">
                <a:solidFill>
                  <a:srgbClr val="002060"/>
                </a:solidFill>
                <a:effectLst/>
                <a:latin typeface="Helvetica" pitchFamily="2" charset="0"/>
              </a:rPr>
              <a:t>details will be clearly defined in the MoU) </a:t>
            </a:r>
            <a:r>
              <a:rPr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supports</a:t>
            </a:r>
            <a:r>
              <a:rPr sz="18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</a:t>
            </a:r>
            <a:r>
              <a:rPr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matching</a:t>
            </a:r>
            <a:r>
              <a:rPr sz="18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  <a:r>
              <a:rPr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participating</a:t>
            </a:r>
            <a:r>
              <a:rPr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Institutes.</a:t>
            </a:r>
            <a:endParaRPr lang="en-US" sz="1800" spc="-8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6069" indent="-285750" algn="just">
              <a:spcBef>
                <a:spcPts val="4"/>
              </a:spcBef>
              <a:buFont typeface="Arial" panose="020B0604020202020204" pitchFamily="34" charset="0"/>
              <a:buChar char="•"/>
            </a:pP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</a:t>
            </a:r>
            <a:r>
              <a:rPr sz="18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participating</a:t>
            </a:r>
            <a:r>
              <a:rPr sz="18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Institutes</a:t>
            </a:r>
            <a:r>
              <a:rPr sz="18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encourag</a:t>
            </a:r>
            <a:r>
              <a:rPr lang="en-US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collaborative</a:t>
            </a:r>
            <a:r>
              <a:rPr sz="18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effort</a:t>
            </a:r>
            <a:r>
              <a:rPr lang="en-US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between groups. </a:t>
            </a:r>
            <a:r>
              <a:rPr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800" spc="-8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6069" indent="-285750" algn="just">
              <a:spcBef>
                <a:spcPts val="4"/>
              </a:spcBef>
              <a:buFont typeface="Arial" panose="020B0604020202020204" pitchFamily="34" charset="0"/>
              <a:buChar char="•"/>
            </a:pP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</a:t>
            </a:r>
            <a:r>
              <a:rPr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en-US" sz="1800" spc="-8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6069" indent="-285750" algn="just">
              <a:spcBef>
                <a:spcPts val="4"/>
              </a:spcBef>
              <a:buFont typeface="Arial" panose="020B0604020202020204" pitchFamily="34" charset="0"/>
              <a:buChar char="•"/>
            </a:pPr>
            <a:r>
              <a:rPr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 </a:t>
            </a:r>
            <a:r>
              <a:rPr lang="en-US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support from the collaboration </a:t>
            </a:r>
            <a:r>
              <a:rPr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</a:t>
            </a:r>
            <a:r>
              <a:rPr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20-30k/y)</a:t>
            </a:r>
            <a:r>
              <a:rPr lang="en-US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96069" indent="-285750" algn="just">
              <a:spcBef>
                <a:spcPts val="4"/>
              </a:spcBef>
              <a:buFont typeface="Arial" panose="020B0604020202020204" pitchFamily="34" charset="0"/>
              <a:buChar char="•"/>
            </a:pPr>
            <a:endParaRPr lang="en-US" sz="1800" spc="-8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319" algn="just">
              <a:spcBef>
                <a:spcPts val="4"/>
              </a:spcBef>
            </a:pPr>
            <a:r>
              <a:rPr lang="en-US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 </a:t>
            </a:r>
            <a:r>
              <a:rPr lang="en-IT" sz="1800" dirty="0">
                <a:solidFill>
                  <a:srgbClr val="002060"/>
                </a:solidFill>
              </a:rPr>
              <a:t>large number of groups in DRD1 ensures strong R&amp;D</a:t>
            </a:r>
            <a:endParaRPr lang="en-US" sz="1800" b="1" spc="-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Google Shape;92;p13">
            <a:extLst>
              <a:ext uri="{FF2B5EF4-FFF2-40B4-BE49-F238E27FC236}">
                <a16:creationId xmlns:a16="http://schemas.microsoft.com/office/drawing/2014/main" id="{45F7BE41-7EBF-E740-D48F-C447386F0764}"/>
              </a:ext>
            </a:extLst>
          </p:cNvPr>
          <p:cNvSpPr/>
          <p:nvPr/>
        </p:nvSpPr>
        <p:spPr>
          <a:xfrm>
            <a:off x="895549" y="-34556"/>
            <a:ext cx="8114901" cy="547389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6EC234-EC58-E79E-E82E-CB094A660BC2}"/>
              </a:ext>
            </a:extLst>
          </p:cNvPr>
          <p:cNvSpPr txBox="1"/>
          <p:nvPr/>
        </p:nvSpPr>
        <p:spPr>
          <a:xfrm>
            <a:off x="1309228" y="16752"/>
            <a:ext cx="7287541" cy="467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Common projects </a:t>
            </a:r>
            <a:endParaRPr lang="en-IT" sz="2438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259CCC-25B4-37C7-CA55-4D68C4604B97}"/>
              </a:ext>
            </a:extLst>
          </p:cNvPr>
          <p:cNvSpPr txBox="1"/>
          <p:nvPr/>
        </p:nvSpPr>
        <p:spPr>
          <a:xfrm>
            <a:off x="2503026" y="6029344"/>
            <a:ext cx="6004366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0319" algn="just">
              <a:spcBef>
                <a:spcPts val="4"/>
              </a:spcBef>
            </a:pPr>
            <a:r>
              <a:rPr lang="en-IT" sz="1800" b="1" spc="-8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Reviewed by the DRD1 Collaboration</a:t>
            </a:r>
            <a:endParaRPr lang="en-US" sz="1800" b="1" spc="-8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92;p13">
            <a:extLst>
              <a:ext uri="{FF2B5EF4-FFF2-40B4-BE49-F238E27FC236}">
                <a16:creationId xmlns:a16="http://schemas.microsoft.com/office/drawing/2014/main" id="{7B0F2BAC-C7DA-A92E-4502-4F457902973F}"/>
              </a:ext>
            </a:extLst>
          </p:cNvPr>
          <p:cNvSpPr/>
          <p:nvPr/>
        </p:nvSpPr>
        <p:spPr>
          <a:xfrm>
            <a:off x="1870970" y="0"/>
            <a:ext cx="6160097" cy="604397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sz="2438" b="1" dirty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Strategic R&amp;D = Work Package  </a:t>
            </a:r>
            <a:endParaRPr lang="en-IT" sz="2600" b="1" dirty="0">
              <a:solidFill>
                <a:srgbClr val="00206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4D7341-6855-1B05-7F51-CF0784E6C1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F71B2E15-AFE7-8EE9-0BA5-31F42C205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298697"/>
            <a:ext cx="9906000" cy="4018356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Strategic R&amp;Ds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(according to ECFA Detector R&amp;D Roadmap)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organized in Work Packages</a:t>
            </a:r>
          </a:p>
          <a:p>
            <a:pPr marL="483247" lvl="1">
              <a:lnSpc>
                <a:spcPct val="150000"/>
              </a:lnSpc>
              <a:spcBef>
                <a:spcPts val="0"/>
              </a:spcBef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activities of the Institutes with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shared research interests </a:t>
            </a: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around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a focus on a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 task(s) </a:t>
            </a: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devoted to a specific DRDT challenge, typically related to specific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Technologies </a:t>
            </a: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to the development of </a:t>
            </a:r>
            <a:r>
              <a:rPr lang="en-GB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 tool or infrastructure</a:t>
            </a:r>
          </a:p>
          <a:p>
            <a:pPr>
              <a:lnSpc>
                <a:spcPct val="150000"/>
              </a:lnSpc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21D6663-CB4A-4520-21DC-A8FF1098A0E1}"/>
              </a:ext>
            </a:extLst>
          </p:cNvPr>
          <p:cNvSpPr/>
          <p:nvPr/>
        </p:nvSpPr>
        <p:spPr>
          <a:xfrm>
            <a:off x="1289715" y="2730220"/>
            <a:ext cx="1971488" cy="337216"/>
          </a:xfrm>
          <a:prstGeom prst="roundRect">
            <a:avLst/>
          </a:prstGeom>
          <a:solidFill>
            <a:srgbClr val="1D59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17" dirty="0">
                <a:latin typeface="Calibri" panose="020F0502020204030204" pitchFamily="34" charset="0"/>
                <a:cs typeface="Calibri" panose="020F0502020204030204" pitchFamily="34" charset="0"/>
              </a:rPr>
              <a:t>Application</a:t>
            </a:r>
            <a:endParaRPr lang="en-GB" sz="162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359D75F-26D2-E7CD-DDA7-479549F50009}"/>
              </a:ext>
            </a:extLst>
          </p:cNvPr>
          <p:cNvSpPr/>
          <p:nvPr/>
        </p:nvSpPr>
        <p:spPr>
          <a:xfrm>
            <a:off x="2440895" y="3227661"/>
            <a:ext cx="2457076" cy="874397"/>
          </a:xfrm>
          <a:prstGeom prst="roundRect">
            <a:avLst/>
          </a:prstGeom>
          <a:solidFill>
            <a:srgbClr val="1D59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17" dirty="0">
                <a:latin typeface="Calibri" panose="020F0502020204030204" pitchFamily="34" charset="0"/>
                <a:cs typeface="Calibri" panose="020F0502020204030204" pitchFamily="34" charset="0"/>
              </a:rPr>
              <a:t>Tasks</a:t>
            </a:r>
            <a:endParaRPr lang="en-GB" sz="1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433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1192" dirty="0">
                <a:latin typeface="Calibri" panose="020F0502020204030204" pitchFamily="34" charset="0"/>
                <a:cs typeface="Calibri" panose="020F0502020204030204" pitchFamily="34" charset="0"/>
              </a:rPr>
              <a:t>focusing on challenges related to performance (precise timing, high rates performances, longevity …)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1C1D35-7140-A52B-2510-C9EE8AE8BADF}"/>
              </a:ext>
            </a:extLst>
          </p:cNvPr>
          <p:cNvSpPr txBox="1"/>
          <p:nvPr/>
        </p:nvSpPr>
        <p:spPr>
          <a:xfrm>
            <a:off x="3408319" y="2748787"/>
            <a:ext cx="3699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⇽ </a:t>
            </a:r>
            <a:r>
              <a:rPr lang="en-GB" sz="2000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defined by ECFA R&amp;D Roadmap</a:t>
            </a:r>
            <a:endParaRPr lang="en-DE" sz="2000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A62AB0A-E2D5-3B30-0BE2-4B62B198D512}"/>
              </a:ext>
            </a:extLst>
          </p:cNvPr>
          <p:cNvSpPr/>
          <p:nvPr/>
        </p:nvSpPr>
        <p:spPr>
          <a:xfrm>
            <a:off x="4077665" y="4262284"/>
            <a:ext cx="2457076" cy="542932"/>
          </a:xfrm>
          <a:prstGeom prst="roundRect">
            <a:avLst/>
          </a:prstGeom>
          <a:solidFill>
            <a:srgbClr val="1D59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17" dirty="0">
                <a:latin typeface="Calibri" panose="020F0502020204030204" pitchFamily="34" charset="0"/>
                <a:cs typeface="Calibri" panose="020F0502020204030204" pitchFamily="34" charset="0"/>
              </a:rPr>
              <a:t>Technological areas: </a:t>
            </a:r>
          </a:p>
          <a:p>
            <a:endParaRPr lang="en-GB" sz="433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1192" dirty="0">
                <a:latin typeface="Calibri" panose="020F0502020204030204" pitchFamily="34" charset="0"/>
                <a:cs typeface="Calibri" panose="020F0502020204030204" pitchFamily="34" charset="0"/>
              </a:rPr>
              <a:t>MPGD, RPC, Wire, LDC, TPC, …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60582B6-4A6B-9A17-2723-9970A456234F}"/>
              </a:ext>
            </a:extLst>
          </p:cNvPr>
          <p:cNvSpPr/>
          <p:nvPr/>
        </p:nvSpPr>
        <p:spPr>
          <a:xfrm>
            <a:off x="5714434" y="4965440"/>
            <a:ext cx="3001046" cy="1163824"/>
          </a:xfrm>
          <a:prstGeom prst="roundRect">
            <a:avLst/>
          </a:prstGeom>
          <a:solidFill>
            <a:srgbClr val="1D59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6305" indent="-96305" algn="just">
              <a:spcBef>
                <a:spcPts val="119"/>
              </a:spcBef>
              <a:buFont typeface="Arial" panose="020B0604020202020204" pitchFamily="34" charset="0"/>
              <a:buChar char="•"/>
            </a:pPr>
            <a:r>
              <a:rPr lang="en-GB" sz="1192" dirty="0">
                <a:latin typeface="Helvetica" pitchFamily="2" charset="0"/>
              </a:rPr>
              <a:t>R&amp;D on Sensors, Electronics, Software Tools, Gas Properties studies;</a:t>
            </a:r>
          </a:p>
          <a:p>
            <a:pPr marL="96305" indent="-96305" algn="just">
              <a:spcBef>
                <a:spcPts val="119"/>
              </a:spcBef>
              <a:buFont typeface="Arial" panose="020B0604020202020204" pitchFamily="34" charset="0"/>
              <a:buChar char="•"/>
            </a:pPr>
            <a:r>
              <a:rPr lang="en-GB" sz="1192" dirty="0">
                <a:latin typeface="Helvetica" pitchFamily="2" charset="0"/>
              </a:rPr>
              <a:t>Development of infrastructure and production techniques</a:t>
            </a:r>
          </a:p>
          <a:p>
            <a:pPr marL="96305" indent="-96305" algn="just">
              <a:spcBef>
                <a:spcPts val="119"/>
              </a:spcBef>
              <a:buFont typeface="Arial" panose="020B0604020202020204" pitchFamily="34" charset="0"/>
              <a:buChar char="•"/>
            </a:pPr>
            <a:r>
              <a:rPr lang="en-GB" sz="1192" dirty="0">
                <a:latin typeface="Helvetica" pitchFamily="2" charset="0"/>
              </a:rPr>
              <a:t>Training </a:t>
            </a:r>
          </a:p>
        </p:txBody>
      </p:sp>
      <p:sp>
        <p:nvSpPr>
          <p:cNvPr id="14" name="Bent Arrow 13">
            <a:extLst>
              <a:ext uri="{FF2B5EF4-FFF2-40B4-BE49-F238E27FC236}">
                <a16:creationId xmlns:a16="http://schemas.microsoft.com/office/drawing/2014/main" id="{F0E21DFD-1D13-3FBD-A321-8108136C1EC5}"/>
              </a:ext>
            </a:extLst>
          </p:cNvPr>
          <p:cNvSpPr>
            <a:spLocks/>
          </p:cNvSpPr>
          <p:nvPr/>
        </p:nvSpPr>
        <p:spPr>
          <a:xfrm rot="10800000" flipH="1">
            <a:off x="1530057" y="3227661"/>
            <a:ext cx="745401" cy="602038"/>
          </a:xfrm>
          <a:prstGeom prst="bentArrow">
            <a:avLst/>
          </a:prstGeom>
          <a:solidFill>
            <a:schemeClr val="bg1"/>
          </a:solidFill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600">
              <a:solidFill>
                <a:schemeClr val="tx1"/>
              </a:solidFill>
            </a:endParaRPr>
          </a:p>
        </p:txBody>
      </p:sp>
      <p:sp>
        <p:nvSpPr>
          <p:cNvPr id="16" name="Bent Arrow 15">
            <a:extLst>
              <a:ext uri="{FF2B5EF4-FFF2-40B4-BE49-F238E27FC236}">
                <a16:creationId xmlns:a16="http://schemas.microsoft.com/office/drawing/2014/main" id="{14F8B40E-1D77-3427-2E11-08E904B31CB9}"/>
              </a:ext>
            </a:extLst>
          </p:cNvPr>
          <p:cNvSpPr>
            <a:spLocks/>
          </p:cNvSpPr>
          <p:nvPr/>
        </p:nvSpPr>
        <p:spPr>
          <a:xfrm rot="10800000" flipH="1">
            <a:off x="3261202" y="4187952"/>
            <a:ext cx="745401" cy="602038"/>
          </a:xfrm>
          <a:prstGeom prst="bentArrow">
            <a:avLst/>
          </a:prstGeom>
          <a:solidFill>
            <a:schemeClr val="bg1"/>
          </a:solidFill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600">
              <a:solidFill>
                <a:schemeClr val="tx1"/>
              </a:solidFill>
            </a:endParaRPr>
          </a:p>
        </p:txBody>
      </p:sp>
      <p:sp>
        <p:nvSpPr>
          <p:cNvPr id="18" name="Bent Arrow 17">
            <a:extLst>
              <a:ext uri="{FF2B5EF4-FFF2-40B4-BE49-F238E27FC236}">
                <a16:creationId xmlns:a16="http://schemas.microsoft.com/office/drawing/2014/main" id="{E90B928B-0607-0D2C-5D11-1E2C407BBE68}"/>
              </a:ext>
            </a:extLst>
          </p:cNvPr>
          <p:cNvSpPr>
            <a:spLocks/>
          </p:cNvSpPr>
          <p:nvPr/>
        </p:nvSpPr>
        <p:spPr>
          <a:xfrm rot="10800000" flipH="1">
            <a:off x="4897971" y="4911643"/>
            <a:ext cx="745401" cy="602038"/>
          </a:xfrm>
          <a:prstGeom prst="bentArrow">
            <a:avLst/>
          </a:prstGeom>
          <a:solidFill>
            <a:schemeClr val="bg1"/>
          </a:solidFill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60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99F688-9F5B-3ED4-29A8-47FCD31F5288}"/>
              </a:ext>
            </a:extLst>
          </p:cNvPr>
          <p:cNvSpPr txBox="1"/>
          <p:nvPr/>
        </p:nvSpPr>
        <p:spPr>
          <a:xfrm>
            <a:off x="5063409" y="3514818"/>
            <a:ext cx="3195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⇽ connection to ECFA DRDTs</a:t>
            </a:r>
            <a:endParaRPr lang="en-DE" sz="2000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5D914C6-0FCA-FD4D-E442-386BA61374FD}"/>
              </a:ext>
            </a:extLst>
          </p:cNvPr>
          <p:cNvSpPr/>
          <p:nvPr/>
        </p:nvSpPr>
        <p:spPr>
          <a:xfrm>
            <a:off x="863924" y="2534856"/>
            <a:ext cx="8418972" cy="3863749"/>
          </a:xfrm>
          <a:prstGeom prst="rect">
            <a:avLst/>
          </a:prstGeom>
          <a:noFill/>
          <a:ln>
            <a:solidFill>
              <a:srgbClr val="1D59AE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6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5B1517-F0F8-1E79-C117-FB2DB68E1C57}"/>
              </a:ext>
            </a:extLst>
          </p:cNvPr>
          <p:cNvSpPr txBox="1"/>
          <p:nvPr/>
        </p:nvSpPr>
        <p:spPr>
          <a:xfrm>
            <a:off x="1221733" y="5840533"/>
            <a:ext cx="24613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600" b="1" dirty="0">
                <a:solidFill>
                  <a:srgbClr val="1D59AE"/>
                </a:solidFill>
              </a:rPr>
              <a:t>Work Package</a:t>
            </a:r>
          </a:p>
        </p:txBody>
      </p:sp>
    </p:spTree>
    <p:extLst>
      <p:ext uri="{BB962C8B-B14F-4D97-AF65-F5344CB8AC3E}">
        <p14:creationId xmlns:p14="http://schemas.microsoft.com/office/powerpoint/2010/main" val="22653086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4"/>
          </p:nvPr>
        </p:nvSpPr>
        <p:spPr>
          <a:xfrm>
            <a:off x="9688756" y="6612561"/>
            <a:ext cx="198772" cy="1947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975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93901">
              <a:spcBef>
                <a:spcPts val="33"/>
              </a:spcBef>
            </a:pPr>
            <a:fld id="{81D60167-4931-47E6-BA6A-407CBD079E47}" type="slidenum">
              <a:rPr lang="en-IT" smtClean="0"/>
              <a:pPr marL="93901">
                <a:spcBef>
                  <a:spcPts val="33"/>
                </a:spcBef>
              </a:pPr>
              <a:t>15</a:t>
            </a:fld>
            <a:endParaRPr spc="-20" dirty="0"/>
          </a:p>
        </p:txBody>
      </p:sp>
      <p:sp>
        <p:nvSpPr>
          <p:cNvPr id="3" name="object 3"/>
          <p:cNvSpPr txBox="1"/>
          <p:nvPr/>
        </p:nvSpPr>
        <p:spPr>
          <a:xfrm>
            <a:off x="163724" y="586409"/>
            <a:ext cx="9578543" cy="5198979"/>
          </a:xfrm>
          <a:prstGeom prst="rect">
            <a:avLst/>
          </a:prstGeom>
        </p:spPr>
        <p:txBody>
          <a:bodyPr vert="horz" wrap="square" lIns="0" tIns="7739" rIns="0" bIns="0" rtlCol="0">
            <a:spAutoFit/>
          </a:bodyPr>
          <a:lstStyle/>
          <a:p>
            <a:pPr algn="just">
              <a:spcBef>
                <a:spcPts val="12"/>
              </a:spcBef>
            </a:pPr>
            <a:endParaRPr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319" algn="just"/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WPs</a:t>
            </a:r>
            <a:r>
              <a:rPr sz="1800" b="1" spc="-2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organized</a:t>
            </a:r>
            <a:r>
              <a:rPr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coordinated</a:t>
            </a:r>
            <a:r>
              <a:rPr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internally</a:t>
            </a:r>
            <a:r>
              <a:rPr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participating</a:t>
            </a:r>
            <a:r>
              <a:rPr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Institutes</a:t>
            </a:r>
            <a:r>
              <a:rPr lang="en-US" sz="18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0319" algn="just"/>
            <a:endParaRPr lang="en-US" sz="1800" b="1" spc="-8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319" algn="just"/>
            <a:r>
              <a:rPr lang="en-GB" sz="1800" b="1" dirty="0">
                <a:solidFill>
                  <a:srgbClr val="002060"/>
                </a:solidFill>
                <a:latin typeface="Arial"/>
                <a:cs typeface="Arial"/>
              </a:rPr>
              <a:t>   </a:t>
            </a:r>
            <a:r>
              <a:rPr lang="en-DE" sz="1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</a:t>
            </a:r>
            <a:r>
              <a:rPr lang="en-DE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</a:t>
            </a:r>
            <a:r>
              <a:rPr lang="en-DE" sz="1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be a member of DRD1 to contribute to a WP</a:t>
            </a:r>
          </a:p>
          <a:p>
            <a:pPr marL="10319" algn="just"/>
            <a:endParaRPr lang="en-GB" sz="18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marL="345678" marR="30956" lvl="1" indent="-148590" algn="just">
              <a:spcBef>
                <a:spcPts val="393"/>
              </a:spcBef>
              <a:buSzPct val="85000"/>
              <a:buFont typeface="Wingdings"/>
              <a:buChar char=""/>
              <a:tabLst>
                <a:tab pos="346193" algn="l"/>
              </a:tabLst>
            </a:pP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should</a:t>
            </a:r>
            <a:r>
              <a:rPr lang="en-GB" sz="1800" spc="-37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pursue</a:t>
            </a:r>
            <a:r>
              <a:rPr lang="en-GB" sz="1800" spc="-37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implementation</a:t>
            </a:r>
            <a:r>
              <a:rPr lang="en-GB" sz="1800" spc="-37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of</a:t>
            </a:r>
            <a:r>
              <a:rPr lang="en-GB" sz="1800" spc="-33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the</a:t>
            </a:r>
            <a:r>
              <a:rPr lang="en-GB" sz="1800" spc="-28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milestones</a:t>
            </a:r>
            <a:r>
              <a:rPr lang="en-GB" sz="1800" spc="-37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and</a:t>
            </a:r>
            <a:r>
              <a:rPr lang="en-GB" sz="1800" spc="-2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deliverables</a:t>
            </a:r>
            <a:r>
              <a:rPr lang="en-GB" sz="1800" spc="-33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and</a:t>
            </a:r>
            <a:r>
              <a:rPr lang="en-GB" sz="1800" spc="-28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execute</a:t>
            </a:r>
            <a:r>
              <a:rPr lang="en-GB" sz="1800" spc="-37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the</a:t>
            </a:r>
            <a:r>
              <a:rPr lang="en-GB" sz="1800" spc="-16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spc="-8" dirty="0">
                <a:solidFill>
                  <a:srgbClr val="002060"/>
                </a:solidFill>
                <a:latin typeface="Arial"/>
                <a:cs typeface="Arial"/>
              </a:rPr>
              <a:t>workplan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outlined</a:t>
            </a:r>
            <a:r>
              <a:rPr lang="en-GB" sz="1800" spc="-33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in</a:t>
            </a:r>
            <a:r>
              <a:rPr lang="en-GB" sz="1800" spc="-2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the</a:t>
            </a:r>
            <a:r>
              <a:rPr lang="en-GB" sz="1800" spc="-28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approved</a:t>
            </a:r>
            <a:r>
              <a:rPr lang="en-GB" sz="1800" spc="-4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scientific</a:t>
            </a:r>
            <a:r>
              <a:rPr lang="en-GB" sz="1800" spc="-37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proposal</a:t>
            </a:r>
          </a:p>
          <a:p>
            <a:pPr marL="197088" marR="30956" lvl="1" indent="0" algn="just">
              <a:spcBef>
                <a:spcPts val="393"/>
              </a:spcBef>
              <a:buSzPct val="85000"/>
              <a:tabLst>
                <a:tab pos="346193" algn="l"/>
              </a:tabLst>
            </a:pPr>
            <a:endParaRPr lang="en-GB" sz="1800" dirty="0">
              <a:solidFill>
                <a:srgbClr val="002060"/>
              </a:solidFill>
              <a:latin typeface="Arial"/>
              <a:cs typeface="Arial"/>
            </a:endParaRPr>
          </a:p>
          <a:p>
            <a:pPr marL="345678" marR="30956" lvl="1" indent="-148590" algn="just">
              <a:spcBef>
                <a:spcPts val="393"/>
              </a:spcBef>
              <a:buSzPct val="85000"/>
              <a:buFont typeface="Wingdings"/>
              <a:buChar char=""/>
              <a:tabLst>
                <a:tab pos="346193" algn="l"/>
              </a:tabLst>
            </a:pP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funds</a:t>
            </a:r>
            <a:r>
              <a:rPr lang="en-GB" sz="1800" spc="-2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fully</a:t>
            </a:r>
            <a:r>
              <a:rPr lang="en-GB"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controlled</a:t>
            </a:r>
            <a:r>
              <a:rPr lang="en-GB"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operated</a:t>
            </a:r>
            <a:r>
              <a:rPr lang="en-GB"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GB"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participating</a:t>
            </a:r>
            <a:r>
              <a:rPr lang="en-GB"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Institutes.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802878" marR="30956" lvl="2" indent="-148590" algn="just">
              <a:spcBef>
                <a:spcPts val="393"/>
              </a:spcBef>
              <a:buSzPct val="85000"/>
              <a:buFont typeface="Wingdings"/>
              <a:buChar char=""/>
              <a:tabLst>
                <a:tab pos="346193" algn="l"/>
              </a:tabLst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formal</a:t>
            </a:r>
            <a:r>
              <a:rPr lang="en-GB"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agreement</a:t>
            </a:r>
            <a:r>
              <a:rPr lang="en-GB"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participating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Institutes,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DRD1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management,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host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(CERN) is being sorted out by CERN management </a:t>
            </a:r>
          </a:p>
          <a:p>
            <a:pPr marL="10319" marR="377150" algn="just">
              <a:spcBef>
                <a:spcPts val="4"/>
              </a:spcBef>
            </a:pPr>
            <a:endPara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319" marR="98028" algn="just"/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lang="en-GB" sz="18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Packages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</a:t>
            </a:r>
            <a:r>
              <a:rPr lang="en-GB"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</a:t>
            </a:r>
            <a:r>
              <a:rPr lang="en-GB"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advantage</a:t>
            </a:r>
            <a:r>
              <a:rPr lang="en-GB"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8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</a:t>
            </a:r>
            <a:r>
              <a:rPr lang="en-GB"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8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DRD1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program,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R&amp;D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environment,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infrastructure,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R&amp;D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tools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(electronics,</a:t>
            </a:r>
            <a:r>
              <a:rPr lang="en-GB" sz="1800" spc="-2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software).</a:t>
            </a:r>
          </a:p>
          <a:p>
            <a:pPr marL="10319" marR="98028" algn="just"/>
            <a:endParaRPr lang="en-GB" sz="1800" spc="-8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319" marR="98028" algn="just"/>
            <a:r>
              <a:rPr lang="en-DE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can be created at any time in the future</a:t>
            </a:r>
            <a:endPara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319" marR="98028" algn="just"/>
            <a:endParaRPr lang="en-GB" sz="1800" spc="-8" dirty="0">
              <a:latin typeface="Arial"/>
              <a:cs typeface="Arial"/>
            </a:endParaRPr>
          </a:p>
          <a:p>
            <a:pPr marL="10319" algn="just"/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	  The</a:t>
            </a:r>
            <a:r>
              <a:rPr lang="en-GB" sz="1800" b="1" spc="-8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strategic</a:t>
            </a:r>
            <a:r>
              <a:rPr lang="en-GB" sz="1800" b="1" spc="-33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R&amp;D</a:t>
            </a:r>
            <a:r>
              <a:rPr lang="en-GB" sz="1800" b="1" spc="-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will</a:t>
            </a:r>
            <a:r>
              <a:rPr lang="en-GB" sz="1800" b="1" spc="-8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be</a:t>
            </a:r>
            <a:r>
              <a:rPr lang="en-GB" sz="1800" b="1" spc="-12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in</a:t>
            </a:r>
            <a:r>
              <a:rPr lang="en-GB" sz="1800" b="1" spc="-8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the</a:t>
            </a:r>
            <a:r>
              <a:rPr lang="en-GB" sz="18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focus</a:t>
            </a:r>
            <a:r>
              <a:rPr lang="en-GB" sz="18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of</a:t>
            </a:r>
            <a:r>
              <a:rPr lang="en-GB" sz="1800" b="1" spc="-2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the</a:t>
            </a:r>
            <a:r>
              <a:rPr lang="en-GB" sz="18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DRDC*</a:t>
            </a:r>
            <a:r>
              <a:rPr lang="en-GB" sz="1800" b="1" spc="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spc="-8" dirty="0">
                <a:solidFill>
                  <a:srgbClr val="FF0000"/>
                </a:solidFill>
                <a:latin typeface="Arial"/>
                <a:cs typeface="Arial"/>
              </a:rPr>
              <a:t>reviews.</a:t>
            </a:r>
            <a:endParaRPr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Google Shape;92;p13">
            <a:extLst>
              <a:ext uri="{FF2B5EF4-FFF2-40B4-BE49-F238E27FC236}">
                <a16:creationId xmlns:a16="http://schemas.microsoft.com/office/drawing/2014/main" id="{FC270567-F9C3-1D32-75E9-8BDE446A92E0}"/>
              </a:ext>
            </a:extLst>
          </p:cNvPr>
          <p:cNvSpPr/>
          <p:nvPr/>
        </p:nvSpPr>
        <p:spPr>
          <a:xfrm>
            <a:off x="905201" y="39849"/>
            <a:ext cx="8149347" cy="546560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3599F2-991A-C08B-AA9F-1D838B6F7D4D}"/>
              </a:ext>
            </a:extLst>
          </p:cNvPr>
          <p:cNvSpPr txBox="1"/>
          <p:nvPr/>
        </p:nvSpPr>
        <p:spPr>
          <a:xfrm>
            <a:off x="1309226" y="0"/>
            <a:ext cx="7287541" cy="842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40" b="1" dirty="0">
                <a:solidFill>
                  <a:srgbClr val="002060"/>
                </a:solidFill>
                <a:latin typeface="Arial"/>
                <a:cs typeface="Arial"/>
              </a:rPr>
              <a:t>Work Packages </a:t>
            </a:r>
            <a:endParaRPr lang="en-GB" sz="2440" b="1" spc="-20" dirty="0">
              <a:solidFill>
                <a:srgbClr val="002060"/>
              </a:solidFill>
              <a:latin typeface="Arial"/>
              <a:cs typeface="Arial"/>
            </a:endParaRPr>
          </a:p>
          <a:p>
            <a:pPr algn="ctr"/>
            <a:endParaRPr lang="en-IT" sz="2438" dirty="0">
              <a:solidFill>
                <a:srgbClr val="00206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9FD798-8030-B90C-6AB8-E0BC8687A092}"/>
              </a:ext>
            </a:extLst>
          </p:cNvPr>
          <p:cNvSpPr txBox="1"/>
          <p:nvPr/>
        </p:nvSpPr>
        <p:spPr>
          <a:xfrm>
            <a:off x="740" y="6228771"/>
            <a:ext cx="16722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dirty="0">
                <a:solidFill>
                  <a:srgbClr val="FF0000"/>
                </a:solidFill>
              </a:rPr>
              <a:t>* See backup for details</a:t>
            </a:r>
          </a:p>
        </p:txBody>
      </p:sp>
    </p:spTree>
    <p:extLst>
      <p:ext uri="{BB962C8B-B14F-4D97-AF65-F5344CB8AC3E}">
        <p14:creationId xmlns:p14="http://schemas.microsoft.com/office/powerpoint/2010/main" val="14199384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4"/>
          </p:nvPr>
        </p:nvSpPr>
        <p:spPr>
          <a:xfrm>
            <a:off x="9688756" y="6612561"/>
            <a:ext cx="198772" cy="1947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975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93901">
              <a:spcBef>
                <a:spcPts val="33"/>
              </a:spcBef>
            </a:pPr>
            <a:fld id="{81D60167-4931-47E6-BA6A-407CBD079E47}" type="slidenum">
              <a:rPr lang="en-IT" smtClean="0"/>
              <a:pPr marL="93901">
                <a:spcBef>
                  <a:spcPts val="33"/>
                </a:spcBef>
              </a:pPr>
              <a:t>16</a:t>
            </a:fld>
            <a:endParaRPr spc="-20" dirty="0"/>
          </a:p>
        </p:txBody>
      </p:sp>
      <p:sp>
        <p:nvSpPr>
          <p:cNvPr id="3" name="object 3"/>
          <p:cNvSpPr txBox="1"/>
          <p:nvPr/>
        </p:nvSpPr>
        <p:spPr>
          <a:xfrm>
            <a:off x="163724" y="586409"/>
            <a:ext cx="9578543" cy="5198979"/>
          </a:xfrm>
          <a:prstGeom prst="rect">
            <a:avLst/>
          </a:prstGeom>
        </p:spPr>
        <p:txBody>
          <a:bodyPr vert="horz" wrap="square" lIns="0" tIns="7739" rIns="0" bIns="0" rtlCol="0">
            <a:spAutoFit/>
          </a:bodyPr>
          <a:lstStyle/>
          <a:p>
            <a:pPr algn="just">
              <a:spcBef>
                <a:spcPts val="12"/>
              </a:spcBef>
            </a:pPr>
            <a:endParaRPr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319" algn="just"/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WPs</a:t>
            </a:r>
            <a:r>
              <a:rPr sz="1800" b="1" spc="-2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organized</a:t>
            </a:r>
            <a:r>
              <a:rPr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coordinated</a:t>
            </a:r>
            <a:r>
              <a:rPr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internally</a:t>
            </a:r>
            <a:r>
              <a:rPr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participating</a:t>
            </a:r>
            <a:r>
              <a:rPr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8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Institutes</a:t>
            </a:r>
            <a:r>
              <a:rPr lang="en-US" sz="18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0319" algn="just"/>
            <a:endParaRPr lang="en-US" sz="1800" b="1" spc="-8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319" algn="just"/>
            <a:r>
              <a:rPr lang="en-GB" sz="1800" b="1" dirty="0">
                <a:solidFill>
                  <a:srgbClr val="002060"/>
                </a:solidFill>
                <a:latin typeface="Arial"/>
                <a:cs typeface="Arial"/>
              </a:rPr>
              <a:t>   </a:t>
            </a:r>
            <a:r>
              <a:rPr lang="en-DE" sz="1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</a:t>
            </a:r>
            <a:r>
              <a:rPr lang="en-DE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</a:t>
            </a:r>
            <a:r>
              <a:rPr lang="en-DE" sz="1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be a member of DRD1 to contribute to a WP</a:t>
            </a:r>
          </a:p>
          <a:p>
            <a:pPr marL="10319" algn="just"/>
            <a:endParaRPr lang="en-GB" sz="18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marL="345678" marR="30956" lvl="1" indent="-148590" algn="just">
              <a:spcBef>
                <a:spcPts val="393"/>
              </a:spcBef>
              <a:buSzPct val="85000"/>
              <a:buFont typeface="Wingdings"/>
              <a:buChar char=""/>
              <a:tabLst>
                <a:tab pos="346193" algn="l"/>
              </a:tabLst>
            </a:pP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should</a:t>
            </a:r>
            <a:r>
              <a:rPr lang="en-GB" sz="1800" spc="-37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pursue</a:t>
            </a:r>
            <a:r>
              <a:rPr lang="en-GB" sz="1800" spc="-37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implementation</a:t>
            </a:r>
            <a:r>
              <a:rPr lang="en-GB" sz="1800" spc="-37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of</a:t>
            </a:r>
            <a:r>
              <a:rPr lang="en-GB" sz="1800" spc="-33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the</a:t>
            </a:r>
            <a:r>
              <a:rPr lang="en-GB" sz="1800" spc="-28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milestones</a:t>
            </a:r>
            <a:r>
              <a:rPr lang="en-GB" sz="1800" spc="-37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and</a:t>
            </a:r>
            <a:r>
              <a:rPr lang="en-GB" sz="1800" spc="-24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deliverables</a:t>
            </a:r>
            <a:r>
              <a:rPr lang="en-GB" sz="1800" spc="-33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and</a:t>
            </a:r>
            <a:r>
              <a:rPr lang="en-GB" sz="1800" spc="-28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execute</a:t>
            </a:r>
            <a:r>
              <a:rPr lang="en-GB" sz="1800" spc="-37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the</a:t>
            </a:r>
            <a:r>
              <a:rPr lang="en-GB" sz="1800" spc="-16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spc="-8" dirty="0">
                <a:solidFill>
                  <a:srgbClr val="002060"/>
                </a:solidFill>
                <a:latin typeface="Arial"/>
                <a:cs typeface="Arial"/>
              </a:rPr>
              <a:t>workplan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outlined</a:t>
            </a:r>
            <a:r>
              <a:rPr lang="en-GB" sz="1800" spc="-33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in</a:t>
            </a:r>
            <a:r>
              <a:rPr lang="en-GB" sz="1800" spc="-20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the</a:t>
            </a:r>
            <a:r>
              <a:rPr lang="en-GB" sz="1800" spc="-28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approved</a:t>
            </a:r>
            <a:r>
              <a:rPr lang="en-GB" sz="1800" spc="-4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scientific</a:t>
            </a:r>
            <a:r>
              <a:rPr lang="en-GB" sz="1800" spc="-37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/>
                <a:cs typeface="Arial"/>
              </a:rPr>
              <a:t>proposal</a:t>
            </a:r>
          </a:p>
          <a:p>
            <a:pPr marL="197088" marR="30956" lvl="1" indent="0" algn="just">
              <a:spcBef>
                <a:spcPts val="393"/>
              </a:spcBef>
              <a:buSzPct val="85000"/>
              <a:tabLst>
                <a:tab pos="346193" algn="l"/>
              </a:tabLst>
            </a:pPr>
            <a:endParaRPr lang="en-GB" sz="1800" dirty="0">
              <a:solidFill>
                <a:srgbClr val="002060"/>
              </a:solidFill>
              <a:latin typeface="Arial"/>
              <a:cs typeface="Arial"/>
            </a:endParaRPr>
          </a:p>
          <a:p>
            <a:pPr marL="345678" marR="30956" lvl="1" indent="-148590" algn="just">
              <a:spcBef>
                <a:spcPts val="393"/>
              </a:spcBef>
              <a:buSzPct val="85000"/>
              <a:buFont typeface="Wingdings"/>
              <a:buChar char=""/>
              <a:tabLst>
                <a:tab pos="346193" algn="l"/>
              </a:tabLst>
            </a:pP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funds</a:t>
            </a:r>
            <a:r>
              <a:rPr lang="en-GB" sz="1800" spc="-2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fully</a:t>
            </a:r>
            <a:r>
              <a:rPr lang="en-GB"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controlled</a:t>
            </a:r>
            <a:r>
              <a:rPr lang="en-GB"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operated</a:t>
            </a:r>
            <a:r>
              <a:rPr lang="en-GB"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GB"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participating</a:t>
            </a:r>
            <a:r>
              <a:rPr lang="en-GB"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Institutes.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802878" marR="30956" lvl="2" indent="-148590" algn="just">
              <a:spcBef>
                <a:spcPts val="393"/>
              </a:spcBef>
              <a:buSzPct val="85000"/>
              <a:buFont typeface="Wingdings"/>
              <a:buChar char=""/>
              <a:tabLst>
                <a:tab pos="346193" algn="l"/>
              </a:tabLst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8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</a:t>
            </a:r>
            <a:r>
              <a:rPr lang="en-GB"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agreement</a:t>
            </a:r>
            <a:r>
              <a:rPr lang="en-GB"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participating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Institutes,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DRD1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management,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host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(CERN) is being sorted out by CERN management </a:t>
            </a:r>
          </a:p>
          <a:p>
            <a:pPr marL="10319" marR="377150" algn="just">
              <a:spcBef>
                <a:spcPts val="4"/>
              </a:spcBef>
            </a:pPr>
            <a:endPara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319" marR="98028" algn="just"/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lang="en-GB" sz="18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Packages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</a:t>
            </a:r>
            <a:r>
              <a:rPr lang="en-GB"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</a:t>
            </a:r>
            <a:r>
              <a:rPr lang="en-GB"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advantage</a:t>
            </a:r>
            <a:r>
              <a:rPr lang="en-GB" sz="1800" b="1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8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</a:t>
            </a:r>
            <a:r>
              <a:rPr lang="en-GB" sz="18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18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DRD1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program,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R&amp;D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environment,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infrastructure,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8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R&amp;D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tools 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(electronics,</a:t>
            </a:r>
            <a:r>
              <a:rPr lang="en-GB" sz="1800" spc="-2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software).</a:t>
            </a:r>
          </a:p>
          <a:p>
            <a:pPr marL="10319" marR="98028" algn="just"/>
            <a:endParaRPr lang="en-GB" sz="1800" spc="-8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319" marR="98028" algn="just"/>
            <a:r>
              <a:rPr lang="en-DE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can be created at any time in the future</a:t>
            </a:r>
            <a:endPara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319" marR="98028" algn="just"/>
            <a:endParaRPr lang="en-GB" sz="1800" spc="-8" dirty="0">
              <a:latin typeface="Arial"/>
              <a:cs typeface="Arial"/>
            </a:endParaRPr>
          </a:p>
          <a:p>
            <a:pPr marL="10319" algn="just"/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	  The</a:t>
            </a:r>
            <a:r>
              <a:rPr lang="en-GB" sz="1800" b="1" spc="-8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strategic</a:t>
            </a:r>
            <a:r>
              <a:rPr lang="en-GB" sz="1800" b="1" spc="-33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R&amp;D</a:t>
            </a:r>
            <a:r>
              <a:rPr lang="en-GB" sz="1800" b="1" spc="-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will</a:t>
            </a:r>
            <a:r>
              <a:rPr lang="en-GB" sz="1800" b="1" spc="-8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be</a:t>
            </a:r>
            <a:r>
              <a:rPr lang="en-GB" sz="1800" b="1" spc="-12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in</a:t>
            </a:r>
            <a:r>
              <a:rPr lang="en-GB" sz="1800" b="1" spc="-8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the</a:t>
            </a:r>
            <a:r>
              <a:rPr lang="en-GB" sz="18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focus</a:t>
            </a:r>
            <a:r>
              <a:rPr lang="en-GB" sz="18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of</a:t>
            </a:r>
            <a:r>
              <a:rPr lang="en-GB" sz="1800" b="1" spc="-2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the</a:t>
            </a:r>
            <a:r>
              <a:rPr lang="en-GB" sz="1800" b="1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dirty="0">
                <a:solidFill>
                  <a:srgbClr val="FF0000"/>
                </a:solidFill>
                <a:latin typeface="Arial"/>
                <a:cs typeface="Arial"/>
              </a:rPr>
              <a:t>DRDC*</a:t>
            </a:r>
            <a:r>
              <a:rPr lang="en-GB" sz="1800" b="1" spc="4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GB" sz="1800" b="1" spc="-8" dirty="0">
                <a:solidFill>
                  <a:srgbClr val="FF0000"/>
                </a:solidFill>
                <a:latin typeface="Arial"/>
                <a:cs typeface="Arial"/>
              </a:rPr>
              <a:t>reviews.</a:t>
            </a:r>
            <a:endParaRPr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Google Shape;92;p13">
            <a:extLst>
              <a:ext uri="{FF2B5EF4-FFF2-40B4-BE49-F238E27FC236}">
                <a16:creationId xmlns:a16="http://schemas.microsoft.com/office/drawing/2014/main" id="{FC270567-F9C3-1D32-75E9-8BDE446A92E0}"/>
              </a:ext>
            </a:extLst>
          </p:cNvPr>
          <p:cNvSpPr/>
          <p:nvPr/>
        </p:nvSpPr>
        <p:spPr>
          <a:xfrm>
            <a:off x="905201" y="39849"/>
            <a:ext cx="8149347" cy="546560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3599F2-991A-C08B-AA9F-1D838B6F7D4D}"/>
              </a:ext>
            </a:extLst>
          </p:cNvPr>
          <p:cNvSpPr txBox="1"/>
          <p:nvPr/>
        </p:nvSpPr>
        <p:spPr>
          <a:xfrm>
            <a:off x="1309226" y="0"/>
            <a:ext cx="7287541" cy="842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40" b="1" dirty="0">
                <a:solidFill>
                  <a:srgbClr val="002060"/>
                </a:solidFill>
                <a:latin typeface="Arial"/>
                <a:cs typeface="Arial"/>
              </a:rPr>
              <a:t>Work Packages </a:t>
            </a:r>
            <a:endParaRPr lang="en-GB" sz="2440" b="1" spc="-20" dirty="0">
              <a:solidFill>
                <a:srgbClr val="002060"/>
              </a:solidFill>
              <a:latin typeface="Arial"/>
              <a:cs typeface="Arial"/>
            </a:endParaRPr>
          </a:p>
          <a:p>
            <a:pPr algn="ctr"/>
            <a:endParaRPr lang="en-IT" sz="2438" dirty="0">
              <a:solidFill>
                <a:srgbClr val="0020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C94DFC-D9ED-6ED9-B78A-A6212F575B7F}"/>
              </a:ext>
            </a:extLst>
          </p:cNvPr>
          <p:cNvSpPr txBox="1"/>
          <p:nvPr/>
        </p:nvSpPr>
        <p:spPr>
          <a:xfrm>
            <a:off x="621811" y="5625260"/>
            <a:ext cx="7862432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0319" algn="just"/>
            <a:endParaRPr lang="en-US" sz="1800" b="1" u="sng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319" algn="just"/>
            <a:r>
              <a:rPr lang="en-US" sz="1800" b="1" u="sng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Note: </a:t>
            </a:r>
            <a:r>
              <a:rPr lang="en-DE" sz="1800" b="1" u="sng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not required to be involved in a WP to be a member of DRD1</a:t>
            </a:r>
          </a:p>
        </p:txBody>
      </p:sp>
    </p:spTree>
    <p:extLst>
      <p:ext uri="{BB962C8B-B14F-4D97-AF65-F5344CB8AC3E}">
        <p14:creationId xmlns:p14="http://schemas.microsoft.com/office/powerpoint/2010/main" val="32108263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DF86F2-71EF-F5CD-9E4F-FE1990CA5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8756" y="6612561"/>
            <a:ext cx="198772" cy="19479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17</a:t>
            </a:fld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2904A1-4430-4A3D-05CC-C931988DC850}"/>
              </a:ext>
            </a:extLst>
          </p:cNvPr>
          <p:cNvSpPr txBox="1"/>
          <p:nvPr/>
        </p:nvSpPr>
        <p:spPr>
          <a:xfrm>
            <a:off x="121104" y="573622"/>
            <a:ext cx="9717539" cy="87197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defTabSz="584200" rtl="0" fontAlgn="auto" latinLnBrk="1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T" sz="180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For each Work-package associate to a specific application, the preliminaly l</a:t>
            </a:r>
            <a:r>
              <a:rPr kumimoji="0" lang="en-IT" sz="1800" b="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ist of tasks is being prepared according to the feedback received by the community </a:t>
            </a:r>
          </a:p>
        </p:txBody>
      </p:sp>
      <p:sp>
        <p:nvSpPr>
          <p:cNvPr id="26" name="Google Shape;92;p13">
            <a:extLst>
              <a:ext uri="{FF2B5EF4-FFF2-40B4-BE49-F238E27FC236}">
                <a16:creationId xmlns:a16="http://schemas.microsoft.com/office/drawing/2014/main" id="{05DC4D89-63DE-F4AE-38A7-F6D02301BB0E}"/>
              </a:ext>
            </a:extLst>
          </p:cNvPr>
          <p:cNvSpPr/>
          <p:nvPr/>
        </p:nvSpPr>
        <p:spPr>
          <a:xfrm>
            <a:off x="905201" y="39849"/>
            <a:ext cx="8149347" cy="546560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C18B833-B70B-50AA-2E7F-943C1CBB84A7}"/>
              </a:ext>
            </a:extLst>
          </p:cNvPr>
          <p:cNvSpPr txBox="1"/>
          <p:nvPr/>
        </p:nvSpPr>
        <p:spPr>
          <a:xfrm>
            <a:off x="1309226" y="0"/>
            <a:ext cx="7287541" cy="842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40" b="1" dirty="0">
                <a:solidFill>
                  <a:srgbClr val="002060"/>
                </a:solidFill>
                <a:latin typeface="Arial"/>
                <a:cs typeface="Arial"/>
              </a:rPr>
              <a:t>DRD1 Work Packages</a:t>
            </a:r>
            <a:endParaRPr lang="en-GB" sz="2440" b="1" spc="-20" dirty="0">
              <a:solidFill>
                <a:srgbClr val="002060"/>
              </a:solidFill>
              <a:latin typeface="Arial"/>
              <a:cs typeface="Arial"/>
            </a:endParaRPr>
          </a:p>
          <a:p>
            <a:pPr algn="ctr"/>
            <a:endParaRPr lang="en-IT" sz="2438" dirty="0">
              <a:solidFill>
                <a:srgbClr val="002060"/>
              </a:solidFill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832C571A-CDCC-CE83-E63C-E8DC14C59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13" y="1618688"/>
            <a:ext cx="9436115" cy="4429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669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92;p13">
            <a:extLst>
              <a:ext uri="{FF2B5EF4-FFF2-40B4-BE49-F238E27FC236}">
                <a16:creationId xmlns:a16="http://schemas.microsoft.com/office/drawing/2014/main" id="{07C6ACD2-BD52-AD46-336E-79AF12F35BC8}"/>
              </a:ext>
            </a:extLst>
          </p:cNvPr>
          <p:cNvSpPr/>
          <p:nvPr/>
        </p:nvSpPr>
        <p:spPr>
          <a:xfrm>
            <a:off x="895549" y="-34556"/>
            <a:ext cx="8114901" cy="547389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888473" y="736329"/>
            <a:ext cx="4985629" cy="287419"/>
          </a:xfrm>
          <a:prstGeom prst="rect">
            <a:avLst/>
          </a:prstGeom>
        </p:spPr>
        <p:txBody>
          <a:bodyPr vert="horz" wrap="square" lIns="0" tIns="10319" rIns="0" bIns="0" rtlCol="0" anchor="ctr">
            <a:spAutoFit/>
          </a:bodyPr>
          <a:lstStyle/>
          <a:p>
            <a:pPr marL="103188">
              <a:spcBef>
                <a:spcPts val="81"/>
              </a:spcBef>
            </a:pPr>
            <a:r>
              <a:rPr lang="en-GB" sz="1800" b="1" dirty="0">
                <a:latin typeface="Arial"/>
                <a:cs typeface="Arial"/>
              </a:rPr>
              <a:t>Challenges</a:t>
            </a:r>
            <a:r>
              <a:rPr lang="en-GB" sz="1800" b="1" spc="-20" dirty="0">
                <a:latin typeface="Arial"/>
                <a:cs typeface="Arial"/>
              </a:rPr>
              <a:t> </a:t>
            </a:r>
            <a:r>
              <a:rPr lang="en-GB" sz="1800" b="1" dirty="0">
                <a:latin typeface="Arial"/>
                <a:cs typeface="Arial"/>
              </a:rPr>
              <a:t>for</a:t>
            </a:r>
            <a:r>
              <a:rPr lang="en-GB" sz="1800" b="1" spc="-12" dirty="0">
                <a:latin typeface="Arial"/>
                <a:cs typeface="Arial"/>
              </a:rPr>
              <a:t> </a:t>
            </a:r>
            <a:r>
              <a:rPr lang="en-GB" sz="1800" b="1" dirty="0">
                <a:latin typeface="Arial"/>
                <a:cs typeface="Arial"/>
              </a:rPr>
              <a:t>the TPC at colliders</a:t>
            </a:r>
            <a:endParaRPr lang="en-GB" sz="1800" dirty="0">
              <a:latin typeface="Arial"/>
              <a:cs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579D71-EC7A-9BAC-B330-D50A9DC1BA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0456E3-DAD2-5209-4A9A-2B30F26F5F6D}"/>
              </a:ext>
            </a:extLst>
          </p:cNvPr>
          <p:cNvSpPr txBox="1"/>
          <p:nvPr/>
        </p:nvSpPr>
        <p:spPr>
          <a:xfrm>
            <a:off x="793654" y="-54851"/>
            <a:ext cx="8114901" cy="467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Example for Work Package: Inner and central tracking </a:t>
            </a:r>
            <a:endParaRPr lang="en-IT" sz="2438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FAA258-8119-F05A-E491-0F3B2B086BB9}"/>
              </a:ext>
            </a:extLst>
          </p:cNvPr>
          <p:cNvSpPr txBox="1"/>
          <p:nvPr/>
        </p:nvSpPr>
        <p:spPr>
          <a:xfrm>
            <a:off x="4960441" y="5134042"/>
            <a:ext cx="4913661" cy="1200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accent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Area of application: future electron colliders (ILC, FCC-</a:t>
            </a:r>
            <a:r>
              <a:rPr lang="en-GB" sz="1800" dirty="0" err="1">
                <a:solidFill>
                  <a:schemeClr val="accent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en-GB" sz="1800" dirty="0">
                <a:solidFill>
                  <a:schemeClr val="accent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CEPC). </a:t>
            </a:r>
            <a:r>
              <a:rPr lang="en-GB" sz="18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chemeClr val="accent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Timeline: 2035-2040, most of the R&amp;D goals should be reached by 2030 to allow for timely construction.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00BD6A-C9BB-7B60-BB38-432BAE406F04}"/>
              </a:ext>
            </a:extLst>
          </p:cNvPr>
          <p:cNvSpPr txBox="1"/>
          <p:nvPr/>
        </p:nvSpPr>
        <p:spPr>
          <a:xfrm>
            <a:off x="4888473" y="1303637"/>
            <a:ext cx="4940838" cy="263149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• Good </a:t>
            </a:r>
            <a:r>
              <a:rPr lang="en-GB" sz="15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GB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/dx resolution, partly driven by a good gain uniformity;</a:t>
            </a:r>
          </a:p>
          <a:p>
            <a:r>
              <a:rPr lang="en-GB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• very low (gain 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n-GB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Ion Back Flow) to drastically reduce space charge distortions;</a:t>
            </a:r>
          </a:p>
          <a:p>
            <a:r>
              <a:rPr lang="en-GB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• high readout granularity to cope with the particle multiplicity;</a:t>
            </a:r>
          </a:p>
          <a:p>
            <a:r>
              <a:rPr lang="en-GB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• electronics with low power dissipation to meet the increased density of readout channels.</a:t>
            </a:r>
          </a:p>
          <a:p>
            <a:r>
              <a:rPr lang="en-GB" sz="15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• large area coverage at reduced low cost, relying on lightweight mechanical structures based on composite materials.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9A46748-C1F6-8B70-184C-5C6BD8DD012C}"/>
              </a:ext>
            </a:extLst>
          </p:cNvPr>
          <p:cNvSpPr/>
          <p:nvPr/>
        </p:nvSpPr>
        <p:spPr>
          <a:xfrm rot="19013515">
            <a:off x="-71777" y="3393095"/>
            <a:ext cx="4622230" cy="471924"/>
          </a:xfrm>
          <a:prstGeom prst="rect">
            <a:avLst/>
          </a:prstGeom>
          <a:solidFill>
            <a:srgbClr val="C1E1FE">
              <a:alpha val="16078"/>
            </a:srgb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T" sz="2400" i="0" u="none" strike="noStrike" normalizeH="0" baseline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Helvetica Light"/>
              </a:rPr>
              <a:t>First draft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F9D58C-4BDC-FA51-5038-3DC3A2048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878" y="3935127"/>
            <a:ext cx="3862795" cy="28712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72B36CF-D700-B32B-D7B4-8E2DEBDBCE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697" y="483016"/>
            <a:ext cx="3803281" cy="368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7695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580DEDD-040C-E41C-354C-772CFCFE8D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37218"/>
            <a:ext cx="9887528" cy="3535462"/>
          </a:xfrm>
        </p:spPr>
        <p:txBody>
          <a:bodyPr>
            <a:noAutofit/>
          </a:bodyPr>
          <a:lstStyle/>
          <a:p>
            <a:pPr marL="304403" indent="-232172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03887" algn="l"/>
                <a:tab pos="304403" algn="l"/>
              </a:tabLst>
            </a:pPr>
            <a:r>
              <a:rPr lang="en-GB" sz="1700" b="1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March- 5 May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sz="1700" spc="-16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</a:t>
            </a:r>
            <a:r>
              <a:rPr lang="en-GB" sz="1700" b="1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document</a:t>
            </a:r>
            <a:r>
              <a:rPr lang="en-GB" sz="1700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preparation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including</a:t>
            </a:r>
            <a:r>
              <a:rPr lang="en-GB" sz="1700" spc="-16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700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</a:t>
            </a:r>
            <a:r>
              <a:rPr lang="en-GB" sz="1700" spc="-16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  <a:r>
              <a:rPr lang="en-GB" sz="1700" b="1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WP</a:t>
            </a:r>
            <a:endParaRPr lang="en-GB" sz="1700" spc="-8" dirty="0">
              <a:solidFill>
                <a:schemeClr val="bg2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4403" indent="-232172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03887" algn="l"/>
                <a:tab pos="304403" algn="l"/>
              </a:tabLst>
            </a:pPr>
            <a:r>
              <a:rPr lang="en-GB" sz="1700" b="1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GB" sz="1700" b="1" spc="-2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May:</a:t>
            </a:r>
            <a:r>
              <a:rPr lang="en-GB" sz="1700" b="1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</a:t>
            </a:r>
            <a:r>
              <a:rPr lang="en-GB" sz="1700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lang="en-GB" sz="1700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consultation.</a:t>
            </a:r>
            <a:r>
              <a:rPr lang="en-GB" sz="1700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shared</a:t>
            </a:r>
            <a:r>
              <a:rPr lang="en-GB" sz="1700" spc="-16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1700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</a:t>
            </a:r>
            <a:r>
              <a:rPr lang="en-GB" sz="1700" spc="-4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Contacts.</a:t>
            </a:r>
          </a:p>
          <a:p>
            <a:pPr marL="304403" indent="-232172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03887" algn="l"/>
                <a:tab pos="304403" algn="l"/>
              </a:tabLst>
            </a:pPr>
            <a:r>
              <a:rPr lang="en-GB" sz="1700" b="1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GB" sz="1700" b="1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GB" sz="1700" b="1" spc="-4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700" b="1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700" b="1" spc="-4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sz="1700" spc="27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  <a:r>
              <a:rPr lang="en-GB" sz="1700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within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lang="en-GB" sz="1700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groups,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implementing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  <a:r>
              <a:rPr lang="en-GB" sz="1700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spc="-2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lang="en-GB" sz="1700" spc="-16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700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preparation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700" spc="-4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</a:t>
            </a:r>
            <a:r>
              <a:rPr lang="en-GB" sz="1700" spc="-4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</a:t>
            </a:r>
            <a:r>
              <a:rPr lang="en-GB" sz="1700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700" spc="-4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700" spc="-4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Executive</a:t>
            </a:r>
            <a:r>
              <a:rPr lang="en-GB" sz="1700" spc="-4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r>
              <a:rPr lang="en-GB" sz="1700" spc="-4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1700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</a:t>
            </a:r>
            <a:r>
              <a:rPr lang="en-GB" sz="1700" spc="-4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tables.</a:t>
            </a:r>
          </a:p>
          <a:p>
            <a:pPr marL="304403" indent="-232172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03887" algn="l"/>
                <a:tab pos="304403" algn="l"/>
              </a:tabLst>
            </a:pPr>
            <a:r>
              <a:rPr lang="en-GB" sz="17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700" b="1" spc="-2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June:</a:t>
            </a:r>
            <a:r>
              <a:rPr lang="en-GB" sz="1700" b="1" spc="-12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n-GB" sz="1700" spc="-12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700" spc="-12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700" spc="-8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lang="en-GB" sz="1700" spc="-8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  <a:r>
              <a:rPr lang="en-GB" sz="1700" spc="-12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spc="-8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the first draft</a:t>
            </a:r>
          </a:p>
          <a:p>
            <a:pPr marL="304403" indent="-232172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03887" algn="l"/>
                <a:tab pos="304403" algn="l"/>
              </a:tabLst>
            </a:pPr>
            <a:r>
              <a:rPr lang="en-GB" sz="17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en-GB" sz="1700" b="1" spc="-4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June:</a:t>
            </a:r>
            <a:r>
              <a:rPr lang="en-GB" sz="1700" b="1" spc="-8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Approval</a:t>
            </a:r>
            <a:r>
              <a:rPr lang="en-GB" sz="1700" spc="-4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700" spc="-8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document</a:t>
            </a:r>
            <a:r>
              <a:rPr lang="en-GB" sz="1700" spc="-4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</a:t>
            </a:r>
            <a:r>
              <a:rPr lang="en-GB" sz="1700" spc="-8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community-</a:t>
            </a:r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</a:t>
            </a:r>
            <a:r>
              <a:rPr lang="en-GB" sz="1700" spc="-4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</a:t>
            </a:r>
            <a:r>
              <a:rPr lang="en-GB" sz="1700" spc="-4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spc="-2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release</a:t>
            </a:r>
            <a:r>
              <a:rPr lang="en-GB" sz="1700" spc="-4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whole</a:t>
            </a:r>
            <a:r>
              <a:rPr lang="en-GB" sz="1700" spc="-4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spc="-8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community.</a:t>
            </a:r>
            <a:endParaRPr lang="en-GB" sz="170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4403" indent="-232172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03887" algn="l"/>
                <a:tab pos="304403" algn="l"/>
              </a:tabLst>
            </a:pPr>
            <a:r>
              <a:rPr lang="en-GB" sz="1700" b="1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22-</a:t>
            </a:r>
            <a:r>
              <a:rPr lang="en-GB" sz="1700" b="1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en-GB" sz="1700" b="1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June:</a:t>
            </a:r>
            <a:r>
              <a:rPr lang="en-GB" sz="1700" b="1" spc="26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u="sng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DRD1</a:t>
            </a:r>
            <a:r>
              <a:rPr lang="en-GB" sz="1700" b="1" u="sng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u="sng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workshop</a:t>
            </a:r>
            <a:r>
              <a:rPr lang="en-GB" sz="1700" b="1" u="sng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700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</a:t>
            </a:r>
            <a:r>
              <a:rPr lang="en-GB" sz="1700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discussions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en-GB" sz="1700" spc="-16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700" spc="-12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lang="en-GB" sz="1700" spc="-8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</a:t>
            </a:r>
            <a:r>
              <a:rPr lang="en-GB" sz="1700" spc="-16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04403" indent="-232172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03887" algn="l"/>
                <a:tab pos="304403" algn="l"/>
              </a:tabLst>
            </a:pPr>
            <a:r>
              <a:rPr lang="en-GB" sz="1700" b="1" spc="-8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June- July:  - </a:t>
            </a:r>
            <a:r>
              <a:rPr lang="en-GB" sz="1700" spc="-8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 of the </a:t>
            </a:r>
            <a:r>
              <a:rPr lang="en-IT" sz="1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 resources for the outlined programme need ( split into personel effort (FTEs) and material plus services (non-FTE) costs. </a:t>
            </a:r>
            <a:r>
              <a:rPr lang="en-GB" sz="1700" spc="-8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institute’s inputs;  executive summary </a:t>
            </a:r>
          </a:p>
          <a:p>
            <a:pPr marL="304403" indent="-232172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03887" algn="l"/>
                <a:tab pos="304403" algn="l"/>
              </a:tabLst>
            </a:pPr>
            <a:r>
              <a:rPr lang="en-GB" sz="1700" b="1" spc="-8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End-July:  </a:t>
            </a:r>
            <a:r>
              <a:rPr lang="en-GB" sz="1700" b="1" u="sng" spc="-8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Submission of the proposal </a:t>
            </a:r>
          </a:p>
          <a:p>
            <a:pPr>
              <a:lnSpc>
                <a:spcPct val="150000"/>
              </a:lnSpc>
            </a:pPr>
            <a:endParaRPr lang="en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4"/>
          </p:nvPr>
        </p:nvSpPr>
        <p:spPr>
          <a:xfrm>
            <a:off x="9688756" y="6612561"/>
            <a:ext cx="198772" cy="1947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975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93901">
              <a:spcBef>
                <a:spcPts val="33"/>
              </a:spcBef>
            </a:pPr>
            <a:fld id="{81D60167-4931-47E6-BA6A-407CBD079E47}" type="slidenum">
              <a:rPr lang="en-IT" smtClean="0"/>
              <a:pPr marL="93901">
                <a:spcBef>
                  <a:spcPts val="33"/>
                </a:spcBef>
              </a:pPr>
              <a:t>19</a:t>
            </a:fld>
            <a:endParaRPr spc="-20" dirty="0"/>
          </a:p>
        </p:txBody>
      </p:sp>
      <p:sp>
        <p:nvSpPr>
          <p:cNvPr id="11" name="Google Shape;92;p13">
            <a:extLst>
              <a:ext uri="{FF2B5EF4-FFF2-40B4-BE49-F238E27FC236}">
                <a16:creationId xmlns:a16="http://schemas.microsoft.com/office/drawing/2014/main" id="{10A0F9DD-3206-A443-9A8F-E18D7D0A7331}"/>
              </a:ext>
            </a:extLst>
          </p:cNvPr>
          <p:cNvSpPr/>
          <p:nvPr/>
        </p:nvSpPr>
        <p:spPr>
          <a:xfrm>
            <a:off x="784031" y="0"/>
            <a:ext cx="8105327" cy="604397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DRD1 proposal implementation timeline: next steps</a:t>
            </a:r>
            <a:endParaRPr lang="en-IT" sz="2438" dirty="0"/>
          </a:p>
        </p:txBody>
      </p:sp>
    </p:spTree>
    <p:extLst>
      <p:ext uri="{BB962C8B-B14F-4D97-AF65-F5344CB8AC3E}">
        <p14:creationId xmlns:p14="http://schemas.microsoft.com/office/powerpoint/2010/main" val="3675370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580DEDD-040C-E41C-354C-772CFCFE8D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37218"/>
            <a:ext cx="9887528" cy="3535462"/>
          </a:xfrm>
        </p:spPr>
        <p:txBody>
          <a:bodyPr>
            <a:noAutofit/>
          </a:bodyPr>
          <a:lstStyle/>
          <a:p>
            <a:pPr marL="304403" indent="-232172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03887" algn="l"/>
                <a:tab pos="304403" algn="l"/>
              </a:tabLst>
            </a:pPr>
            <a:r>
              <a:rPr lang="en-GB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March- 5 May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sz="17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</a:t>
            </a:r>
            <a:r>
              <a:rPr lang="en-GB" sz="17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document</a:t>
            </a:r>
            <a:r>
              <a:rPr lang="en-GB"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preparation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including</a:t>
            </a:r>
            <a:r>
              <a:rPr lang="en-GB" sz="17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</a:t>
            </a:r>
            <a:r>
              <a:rPr lang="en-GB" sz="17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  <a:r>
              <a:rPr lang="en-GB"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Work Package</a:t>
            </a:r>
            <a:endParaRPr lang="en-GB" sz="1700" spc="-8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4403" indent="-232172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03887" algn="l"/>
                <a:tab pos="304403" algn="l"/>
              </a:tabLst>
            </a:pPr>
            <a:r>
              <a:rPr lang="en-GB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GB" sz="1700" b="1" spc="-2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May:</a:t>
            </a:r>
            <a:r>
              <a:rPr lang="en-GB" sz="17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</a:t>
            </a:r>
            <a:r>
              <a:rPr lang="en-GB"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lang="en-GB"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consultation.</a:t>
            </a:r>
            <a:r>
              <a:rPr lang="en-GB"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u="sng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700" b="1" u="sng" spc="-12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700" b="1" u="sng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</a:t>
            </a:r>
            <a:r>
              <a:rPr lang="en-GB" sz="17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shared</a:t>
            </a:r>
            <a:r>
              <a:rPr lang="en-GB" sz="17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</a:t>
            </a:r>
            <a:r>
              <a:rPr lang="en-GB" sz="17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Contacts.</a:t>
            </a:r>
          </a:p>
          <a:p>
            <a:pPr marL="304403" indent="-232172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03887" algn="l"/>
                <a:tab pos="304403" algn="l"/>
              </a:tabLst>
            </a:pPr>
            <a:r>
              <a:rPr lang="en-GB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GB" sz="17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GB" sz="1700" b="1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7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700" b="1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sz="1700" spc="27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  <a:r>
              <a:rPr lang="en-GB"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within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lang="en-GB"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groups,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implementing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  <a:r>
              <a:rPr lang="en-GB"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spc="-2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lang="en-GB" sz="1700" spc="-16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preparation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7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</a:t>
            </a:r>
            <a:r>
              <a:rPr lang="en-GB" sz="17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</a:t>
            </a:r>
            <a:r>
              <a:rPr lang="en-GB"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7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7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Executive</a:t>
            </a:r>
            <a:r>
              <a:rPr lang="en-GB" sz="17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r>
              <a:rPr lang="en-GB" sz="17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</a:t>
            </a:r>
            <a:r>
              <a:rPr lang="en-GB" sz="17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tables.</a:t>
            </a:r>
          </a:p>
          <a:p>
            <a:pPr marL="304403" indent="-232172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03887" algn="l"/>
                <a:tab pos="304403" algn="l"/>
              </a:tabLst>
            </a:pPr>
            <a:r>
              <a:rPr lang="en-GB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700" b="1" spc="-2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June:</a:t>
            </a:r>
            <a:r>
              <a:rPr lang="en-GB" sz="1700" b="1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n-GB"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  <a:r>
              <a:rPr lang="en-GB" sz="1700" spc="-12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the first draft</a:t>
            </a:r>
          </a:p>
          <a:p>
            <a:pPr marL="304403" indent="-232172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03887" algn="l"/>
                <a:tab pos="304403" algn="l"/>
              </a:tabLst>
            </a:pPr>
            <a:r>
              <a:rPr lang="en-GB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en-GB" sz="1700" b="1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June:</a:t>
            </a:r>
            <a:r>
              <a:rPr lang="en-GB" sz="17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Approval</a:t>
            </a:r>
            <a:r>
              <a:rPr lang="en-GB" sz="17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document</a:t>
            </a:r>
            <a:r>
              <a:rPr lang="en-GB" sz="17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community-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</a:t>
            </a:r>
            <a:r>
              <a:rPr lang="en-GB" sz="17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</a:t>
            </a:r>
            <a:r>
              <a:rPr lang="en-GB" sz="17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spc="-2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release</a:t>
            </a:r>
            <a:r>
              <a:rPr lang="en-GB" sz="17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</a:t>
            </a:r>
            <a:r>
              <a:rPr lang="en-GB" sz="17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700" b="1" u="sng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17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draft </a:t>
            </a:r>
            <a:r>
              <a:rPr lang="en-GB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en-GB" sz="1700" spc="-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community.</a:t>
            </a:r>
            <a:endParaRPr lang="en-GB" sz="1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4403" indent="-232172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03887" algn="l"/>
                <a:tab pos="304403" algn="l"/>
              </a:tabLst>
            </a:pPr>
            <a:r>
              <a:rPr lang="en-GB" sz="1700" b="1" spc="-8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22-</a:t>
            </a:r>
            <a:r>
              <a:rPr lang="en-GB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en-GB" sz="1700" b="1" spc="-12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June:</a:t>
            </a:r>
            <a:r>
              <a:rPr lang="en-GB" sz="1700" b="1" spc="268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DRD1</a:t>
            </a:r>
            <a:r>
              <a:rPr lang="en-GB" sz="1700" b="1" u="sng" spc="-12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workshop</a:t>
            </a:r>
            <a:r>
              <a:rPr lang="en-GB" sz="1700" b="1" u="sng" spc="-12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700" spc="-12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</a:t>
            </a:r>
            <a:r>
              <a:rPr lang="en-GB" sz="1700" spc="-12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discussions</a:t>
            </a:r>
            <a:r>
              <a:rPr lang="en-GB" sz="1700" spc="-8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en-GB" sz="1700" spc="-1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1700" spc="-12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lang="en-GB" sz="1700" spc="-8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</a:t>
            </a:r>
            <a:r>
              <a:rPr lang="en-GB" sz="1700" spc="-16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04403" indent="-232172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03887" algn="l"/>
                <a:tab pos="304403" algn="l"/>
              </a:tabLst>
            </a:pPr>
            <a:r>
              <a:rPr lang="en-GB" sz="17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June- July:  - 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 of the </a:t>
            </a:r>
            <a:r>
              <a:rPr lang="en-IT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 resources for the outlined programme need ( split into personel effort (FTEs) and material plus services (non-FTE) costs. </a:t>
            </a:r>
            <a:r>
              <a:rPr lang="en-GB" sz="1700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institute’s inputs;  executive summary </a:t>
            </a:r>
          </a:p>
          <a:p>
            <a:pPr marL="304403" indent="-232172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303887" algn="l"/>
                <a:tab pos="304403" algn="l"/>
              </a:tabLst>
            </a:pPr>
            <a:r>
              <a:rPr lang="en-GB" sz="1700" b="1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End-July:  </a:t>
            </a:r>
            <a:r>
              <a:rPr lang="en-GB" sz="1700" b="1" u="sng" spc="-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Submission of the proposal </a:t>
            </a:r>
          </a:p>
          <a:p>
            <a:pPr>
              <a:lnSpc>
                <a:spcPct val="150000"/>
              </a:lnSpc>
            </a:pPr>
            <a:endParaRPr lang="en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4"/>
          </p:nvPr>
        </p:nvSpPr>
        <p:spPr>
          <a:xfrm>
            <a:off x="9688756" y="6612561"/>
            <a:ext cx="198772" cy="1947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975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93901">
              <a:spcBef>
                <a:spcPts val="33"/>
              </a:spcBef>
            </a:pPr>
            <a:fld id="{81D60167-4931-47E6-BA6A-407CBD079E47}" type="slidenum">
              <a:rPr lang="en-IT" smtClean="0"/>
              <a:pPr marL="93901">
                <a:spcBef>
                  <a:spcPts val="33"/>
                </a:spcBef>
              </a:pPr>
              <a:t>2</a:t>
            </a:fld>
            <a:endParaRPr spc="-20" dirty="0"/>
          </a:p>
        </p:txBody>
      </p:sp>
      <p:sp>
        <p:nvSpPr>
          <p:cNvPr id="11" name="Google Shape;92;p13">
            <a:extLst>
              <a:ext uri="{FF2B5EF4-FFF2-40B4-BE49-F238E27FC236}">
                <a16:creationId xmlns:a16="http://schemas.microsoft.com/office/drawing/2014/main" id="{10A0F9DD-3206-A443-9A8F-E18D7D0A7331}"/>
              </a:ext>
            </a:extLst>
          </p:cNvPr>
          <p:cNvSpPr/>
          <p:nvPr/>
        </p:nvSpPr>
        <p:spPr>
          <a:xfrm>
            <a:off x="1895200" y="0"/>
            <a:ext cx="6160097" cy="604397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DRD1 proposal implementation timeline</a:t>
            </a:r>
            <a:endParaRPr lang="en-IT" sz="2438" dirty="0"/>
          </a:p>
        </p:txBody>
      </p:sp>
    </p:spTree>
    <p:extLst>
      <p:ext uri="{BB962C8B-B14F-4D97-AF65-F5344CB8AC3E}">
        <p14:creationId xmlns:p14="http://schemas.microsoft.com/office/powerpoint/2010/main" val="29848687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4"/>
          </p:nvPr>
        </p:nvSpPr>
        <p:spPr>
          <a:xfrm>
            <a:off x="9688756" y="6612561"/>
            <a:ext cx="198772" cy="1947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975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93901">
              <a:spcBef>
                <a:spcPts val="33"/>
              </a:spcBef>
            </a:pPr>
            <a:fld id="{81D60167-4931-47E6-BA6A-407CBD079E47}" type="slidenum">
              <a:rPr lang="en-IT" smtClean="0"/>
              <a:pPr marL="93901">
                <a:spcBef>
                  <a:spcPts val="33"/>
                </a:spcBef>
              </a:pPr>
              <a:t>20</a:t>
            </a:fld>
            <a:endParaRPr spc="-20" dirty="0"/>
          </a:p>
        </p:txBody>
      </p:sp>
      <p:sp>
        <p:nvSpPr>
          <p:cNvPr id="11" name="Google Shape;92;p13">
            <a:extLst>
              <a:ext uri="{FF2B5EF4-FFF2-40B4-BE49-F238E27FC236}">
                <a16:creationId xmlns:a16="http://schemas.microsoft.com/office/drawing/2014/main" id="{10A0F9DD-3206-A443-9A8F-E18D7D0A7331}"/>
              </a:ext>
            </a:extLst>
          </p:cNvPr>
          <p:cNvSpPr/>
          <p:nvPr/>
        </p:nvSpPr>
        <p:spPr>
          <a:xfrm>
            <a:off x="1895200" y="0"/>
            <a:ext cx="6160097" cy="604397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WP definition: next step</a:t>
            </a:r>
            <a:endParaRPr lang="en-IT" sz="2438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7D542B5-1873-306F-3FCC-44132183D1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833" y="694198"/>
            <a:ext cx="9578923" cy="546960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DE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Coordinators will contact ALL institutes which shared their interest in given WP topics in the survey and/or </a:t>
            </a:r>
            <a:r>
              <a:rPr lang="en-DE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feedback</a:t>
            </a:r>
            <a:endParaRPr lang="en-DE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DE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Institutes can still be added/removed from the individual WP and </a:t>
            </a:r>
            <a:r>
              <a:rPr lang="en-DE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tasks</a:t>
            </a:r>
            <a:endParaRPr lang="en-DE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DE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DE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WP tables” will be created together with institutes which declare their contribution to specific WPs</a:t>
            </a:r>
          </a:p>
          <a:p>
            <a:pPr lvl="1"/>
            <a:r>
              <a:rPr lang="en-DE" sz="1800" dirty="0">
                <a:latin typeface="Arial" panose="020B0604020202020204" pitchFamily="34" charset="0"/>
                <a:cs typeface="Arial" panose="020B0604020202020204" pitchFamily="34" charset="0"/>
              </a:rPr>
              <a:t>“WP projects” with well defined tasks will cluster institutes interested in common goals; </a:t>
            </a:r>
          </a:p>
          <a:p>
            <a:pPr lvl="1"/>
            <a:r>
              <a:rPr lang="en-DE" sz="1800" dirty="0">
                <a:latin typeface="Arial" panose="020B0604020202020204" pitchFamily="34" charset="0"/>
                <a:cs typeface="Arial" panose="020B0604020202020204" pitchFamily="34" charset="0"/>
              </a:rPr>
              <a:t>Final DRD1-proposal WP </a:t>
            </a:r>
            <a:r>
              <a:rPr lang="en-DE" sz="1800">
                <a:latin typeface="Arial" panose="020B0604020202020204" pitchFamily="34" charset="0"/>
                <a:cs typeface="Arial" panose="020B0604020202020204" pitchFamily="34" charset="0"/>
              </a:rPr>
              <a:t>tables will </a:t>
            </a:r>
            <a:r>
              <a:rPr lang="en-DE" sz="1800" dirty="0">
                <a:latin typeface="Arial" panose="020B0604020202020204" pitchFamily="34" charset="0"/>
                <a:cs typeface="Arial" panose="020B0604020202020204" pitchFamily="34" charset="0"/>
              </a:rPr>
              <a:t>be a compilation of such “WP projects”</a:t>
            </a:r>
          </a:p>
          <a:p>
            <a:pPr lvl="1"/>
            <a:r>
              <a:rPr lang="en-DE" sz="1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DE" sz="1800">
                <a:latin typeface="Arial" panose="020B0604020202020204" pitchFamily="34" charset="0"/>
                <a:cs typeface="Arial" panose="020B0604020202020204" pitchFamily="34" charset="0"/>
              </a:rPr>
              <a:t>institutes inte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en-DE" sz="1800">
                <a:latin typeface="Arial" panose="020B0604020202020204" pitchFamily="34" charset="0"/>
                <a:cs typeface="Arial" panose="020B0604020202020204" pitchFamily="34" charset="0"/>
              </a:rPr>
              <a:t>sted </a:t>
            </a:r>
            <a:r>
              <a:rPr lang="en-DE" sz="1800" dirty="0">
                <a:latin typeface="Arial" panose="020B0604020202020204" pitchFamily="34" charset="0"/>
                <a:cs typeface="Arial" panose="020B0604020202020204" pitchFamily="34" charset="0"/>
              </a:rPr>
              <a:t>to contribute to a given WP need to provide FTE and non-FTE resources in the extended WP tables</a:t>
            </a:r>
          </a:p>
          <a:p>
            <a:pPr lvl="1"/>
            <a:r>
              <a:rPr lang="en-DE" sz="1800" dirty="0">
                <a:latin typeface="Arial" panose="020B0604020202020204" pitchFamily="34" charset="0"/>
                <a:cs typeface="Arial" panose="020B0604020202020204" pitchFamily="34" charset="0"/>
              </a:rPr>
              <a:t>We differentiate between “existing” and “requested” resources. </a:t>
            </a:r>
          </a:p>
          <a:p>
            <a:pPr lvl="1"/>
            <a:r>
              <a:rPr lang="en-DE" sz="1800" dirty="0">
                <a:latin typeface="Arial" panose="020B0604020202020204" pitchFamily="34" charset="0"/>
                <a:cs typeface="Arial" panose="020B0604020202020204" pitchFamily="34" charset="0"/>
              </a:rPr>
              <a:t>WP can help in acquiring strategic funding, however, it is not mandatory for an institute to apply for extra funding. One can contribute with the exiting </a:t>
            </a:r>
            <a:r>
              <a:rPr lang="en-DE" sz="1800">
                <a:latin typeface="Arial" panose="020B0604020202020204" pitchFamily="34" charset="0"/>
                <a:cs typeface="Arial" panose="020B0604020202020204" pitchFamily="34" charset="0"/>
              </a:rPr>
              <a:t>resources only</a:t>
            </a:r>
            <a:endParaRPr lang="en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0533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4"/>
          </p:nvPr>
        </p:nvSpPr>
        <p:spPr>
          <a:xfrm>
            <a:off x="9688756" y="6612561"/>
            <a:ext cx="198772" cy="1947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975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93901">
              <a:spcBef>
                <a:spcPts val="33"/>
              </a:spcBef>
            </a:pPr>
            <a:fld id="{81D60167-4931-47E6-BA6A-407CBD079E47}" type="slidenum">
              <a:rPr lang="en-IT" smtClean="0"/>
              <a:pPr marL="93901">
                <a:spcBef>
                  <a:spcPts val="33"/>
                </a:spcBef>
              </a:pPr>
              <a:t>21</a:t>
            </a:fld>
            <a:endParaRPr spc="-20" dirty="0"/>
          </a:p>
        </p:txBody>
      </p:sp>
      <p:sp>
        <p:nvSpPr>
          <p:cNvPr id="11" name="Google Shape;92;p13">
            <a:extLst>
              <a:ext uri="{FF2B5EF4-FFF2-40B4-BE49-F238E27FC236}">
                <a16:creationId xmlns:a16="http://schemas.microsoft.com/office/drawing/2014/main" id="{10A0F9DD-3206-A443-9A8F-E18D7D0A7331}"/>
              </a:ext>
            </a:extLst>
          </p:cNvPr>
          <p:cNvSpPr/>
          <p:nvPr/>
        </p:nvSpPr>
        <p:spPr>
          <a:xfrm>
            <a:off x="1895200" y="0"/>
            <a:ext cx="6160097" cy="604397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Community meeting agenda</a:t>
            </a:r>
            <a:endParaRPr lang="en-IT" sz="2438" dirty="0"/>
          </a:p>
        </p:txBody>
      </p:sp>
      <p:pic>
        <p:nvPicPr>
          <p:cNvPr id="12" name="Content Placeholder 1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34C7ABE3-EC1D-6A92-2F58-EAEBB9C937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33" y="751568"/>
            <a:ext cx="3780862" cy="5855297"/>
          </a:xfrm>
        </p:spPr>
      </p:pic>
      <p:pic>
        <p:nvPicPr>
          <p:cNvPr id="14" name="Picture 13" descr="A picture containing text, font, white, rectangle&#10;&#10;Description automatically generated">
            <a:extLst>
              <a:ext uri="{FF2B5EF4-FFF2-40B4-BE49-F238E27FC236}">
                <a16:creationId xmlns:a16="http://schemas.microsoft.com/office/drawing/2014/main" id="{F7027CAA-3278-4252-3537-55BF441A04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994"/>
            <a:ext cx="1092200" cy="6604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034C39A-D2A7-F0E6-AB32-11AF1498E3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807" y="604397"/>
            <a:ext cx="977900" cy="508000"/>
          </a:xfrm>
          <a:prstGeom prst="rect">
            <a:avLst/>
          </a:prstGeom>
        </p:spPr>
      </p:pic>
      <p:pic>
        <p:nvPicPr>
          <p:cNvPr id="20" name="Picture 19" descr="A picture containing text, screenshot, software, operating system&#10;&#10;Description automatically generated">
            <a:extLst>
              <a:ext uri="{FF2B5EF4-FFF2-40B4-BE49-F238E27FC236}">
                <a16:creationId xmlns:a16="http://schemas.microsoft.com/office/drawing/2014/main" id="{1325652B-69A7-91F6-FFEF-F17C93E81F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807" y="1171394"/>
            <a:ext cx="4412953" cy="535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9666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B5C86A1-B1AC-D67C-407E-0665A49FA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9415" y="2351027"/>
            <a:ext cx="7530366" cy="1103899"/>
          </a:xfrm>
        </p:spPr>
        <p:txBody>
          <a:bodyPr/>
          <a:lstStyle/>
          <a:p>
            <a:r>
              <a:rPr lang="en-IT" dirty="0">
                <a:latin typeface="Arial" panose="020B0604020202020204" pitchFamily="34" charset="0"/>
                <a:cs typeface="Arial" panose="020B0604020202020204" pitchFamily="34" charset="0"/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263005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FBD3B4F-315D-4264-65E1-6CD9F6214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6819" y="586226"/>
            <a:ext cx="4293894" cy="5475505"/>
          </a:xfrm>
          <a:prstGeom prst="rect">
            <a:avLst/>
          </a:prstGeom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B6D255-9B8E-9A82-DED1-756E945593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381" y="3128710"/>
            <a:ext cx="4752927" cy="1260981"/>
          </a:xfrm>
          <a:prstGeom prst="rect">
            <a:avLst/>
          </a:prstGeom>
          <a:ln w="19050">
            <a:solidFill>
              <a:srgbClr val="9D3654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47BF931-2100-C539-E080-E144F7428F35}"/>
              </a:ext>
            </a:extLst>
          </p:cNvPr>
          <p:cNvSpPr/>
          <p:nvPr/>
        </p:nvSpPr>
        <p:spPr>
          <a:xfrm>
            <a:off x="5399178" y="924339"/>
            <a:ext cx="4490046" cy="1511533"/>
          </a:xfrm>
          <a:prstGeom prst="rect">
            <a:avLst/>
          </a:prstGeom>
          <a:noFill/>
          <a:ln w="19050">
            <a:solidFill>
              <a:srgbClr val="9D365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60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BEDE929-C88A-E489-FD37-79BB13F038F3}"/>
              </a:ext>
            </a:extLst>
          </p:cNvPr>
          <p:cNvCxnSpPr>
            <a:cxnSpLocks/>
            <a:stCxn id="5" idx="0"/>
            <a:endCxn id="6" idx="1"/>
          </p:cNvCxnSpPr>
          <p:nvPr/>
        </p:nvCxnSpPr>
        <p:spPr>
          <a:xfrm flipV="1">
            <a:off x="2801845" y="1680106"/>
            <a:ext cx="2597333" cy="1448604"/>
          </a:xfrm>
          <a:prstGeom prst="line">
            <a:avLst/>
          </a:prstGeom>
          <a:ln w="19050">
            <a:solidFill>
              <a:srgbClr val="9D3654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Google Shape;92;p13">
            <a:extLst>
              <a:ext uri="{FF2B5EF4-FFF2-40B4-BE49-F238E27FC236}">
                <a16:creationId xmlns:a16="http://schemas.microsoft.com/office/drawing/2014/main" id="{305396D1-8741-8DC4-DC33-ED968AB0EDE4}"/>
              </a:ext>
            </a:extLst>
          </p:cNvPr>
          <p:cNvSpPr/>
          <p:nvPr/>
        </p:nvSpPr>
        <p:spPr>
          <a:xfrm>
            <a:off x="1895200" y="0"/>
            <a:ext cx="6160097" cy="604397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DRD Themes</a:t>
            </a:r>
            <a:endParaRPr lang="en-IT" sz="2438" dirty="0"/>
          </a:p>
        </p:txBody>
      </p:sp>
    </p:spTree>
    <p:extLst>
      <p:ext uri="{BB962C8B-B14F-4D97-AF65-F5344CB8AC3E}">
        <p14:creationId xmlns:p14="http://schemas.microsoft.com/office/powerpoint/2010/main" val="5711008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834E63-404C-1AFB-0AA9-AFB76BF83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1487740"/>
            <a:ext cx="9262110" cy="4504177"/>
          </a:xfrm>
          <a:prstGeom prst="rect">
            <a:avLst/>
          </a:prstGeom>
        </p:spPr>
      </p:pic>
      <p:sp>
        <p:nvSpPr>
          <p:cNvPr id="6" name="Google Shape;92;p13">
            <a:extLst>
              <a:ext uri="{FF2B5EF4-FFF2-40B4-BE49-F238E27FC236}">
                <a16:creationId xmlns:a16="http://schemas.microsoft.com/office/drawing/2014/main" id="{7B72C4B2-8CF1-0A90-EDCB-0757DD0520C3}"/>
              </a:ext>
            </a:extLst>
          </p:cNvPr>
          <p:cNvSpPr/>
          <p:nvPr/>
        </p:nvSpPr>
        <p:spPr>
          <a:xfrm>
            <a:off x="1895200" y="0"/>
            <a:ext cx="6160097" cy="604397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General Strategic recommendations</a:t>
            </a:r>
            <a:endParaRPr lang="en-IT" sz="2438" dirty="0"/>
          </a:p>
        </p:txBody>
      </p:sp>
    </p:spTree>
    <p:extLst>
      <p:ext uri="{BB962C8B-B14F-4D97-AF65-F5344CB8AC3E}">
        <p14:creationId xmlns:p14="http://schemas.microsoft.com/office/powerpoint/2010/main" val="20510056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B12018-9BCF-7AC2-9167-75FF59D8A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1487740"/>
            <a:ext cx="9262110" cy="4504177"/>
          </a:xfrm>
          <a:prstGeom prst="rect">
            <a:avLst/>
          </a:prstGeom>
        </p:spPr>
      </p:pic>
      <p:sp>
        <p:nvSpPr>
          <p:cNvPr id="6" name="Google Shape;92;p13">
            <a:extLst>
              <a:ext uri="{FF2B5EF4-FFF2-40B4-BE49-F238E27FC236}">
                <a16:creationId xmlns:a16="http://schemas.microsoft.com/office/drawing/2014/main" id="{A830B432-E671-162D-F88D-BCA117F1404A}"/>
              </a:ext>
            </a:extLst>
          </p:cNvPr>
          <p:cNvSpPr/>
          <p:nvPr/>
        </p:nvSpPr>
        <p:spPr>
          <a:xfrm>
            <a:off x="1895200" y="0"/>
            <a:ext cx="6160097" cy="604397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General Strategic recommendations</a:t>
            </a:r>
            <a:endParaRPr lang="en-IT" sz="2438" dirty="0"/>
          </a:p>
        </p:txBody>
      </p:sp>
    </p:spTree>
    <p:extLst>
      <p:ext uri="{BB962C8B-B14F-4D97-AF65-F5344CB8AC3E}">
        <p14:creationId xmlns:p14="http://schemas.microsoft.com/office/powerpoint/2010/main" val="26163246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FA0153-F967-8903-C83E-E4DBC66C8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1487740"/>
            <a:ext cx="9262110" cy="459140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A6E6D45-5B4D-B899-D163-1405BBB94B48}"/>
              </a:ext>
            </a:extLst>
          </p:cNvPr>
          <p:cNvSpPr/>
          <p:nvPr/>
        </p:nvSpPr>
        <p:spPr>
          <a:xfrm>
            <a:off x="9187330" y="1410168"/>
            <a:ext cx="570080" cy="2427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E" sz="2600"/>
          </a:p>
        </p:txBody>
      </p:sp>
      <p:sp>
        <p:nvSpPr>
          <p:cNvPr id="7" name="Google Shape;92;p13">
            <a:extLst>
              <a:ext uri="{FF2B5EF4-FFF2-40B4-BE49-F238E27FC236}">
                <a16:creationId xmlns:a16="http://schemas.microsoft.com/office/drawing/2014/main" id="{EA7DC6CD-4BF7-49DC-84BB-FDC97FB9A400}"/>
              </a:ext>
            </a:extLst>
          </p:cNvPr>
          <p:cNvSpPr/>
          <p:nvPr/>
        </p:nvSpPr>
        <p:spPr>
          <a:xfrm>
            <a:off x="1895200" y="0"/>
            <a:ext cx="6160097" cy="604397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General Strategic recommendations</a:t>
            </a:r>
            <a:endParaRPr lang="en-IT" sz="2438" dirty="0"/>
          </a:p>
        </p:txBody>
      </p:sp>
    </p:spTree>
    <p:extLst>
      <p:ext uri="{BB962C8B-B14F-4D97-AF65-F5344CB8AC3E}">
        <p14:creationId xmlns:p14="http://schemas.microsoft.com/office/powerpoint/2010/main" val="8475214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393096" y="1654831"/>
            <a:ext cx="5400632" cy="3555829"/>
            <a:chOff x="4741164" y="3581400"/>
            <a:chExt cx="5951220" cy="320548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25556" y="4753356"/>
              <a:ext cx="2566828" cy="2033015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41164" y="3581400"/>
              <a:ext cx="5882639" cy="2720339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6218777" y="1291577"/>
            <a:ext cx="1211738" cy="188037"/>
          </a:xfrm>
          <a:prstGeom prst="rect">
            <a:avLst/>
          </a:prstGeom>
        </p:spPr>
        <p:txBody>
          <a:bodyPr vert="horz" wrap="square" lIns="0" tIns="12164" rIns="0" bIns="0" rtlCol="0">
            <a:spAutoFit/>
          </a:bodyPr>
          <a:lstStyle/>
          <a:p>
            <a:pPr marL="9357">
              <a:spcBef>
                <a:spcPts val="96"/>
              </a:spcBef>
              <a:tabLst>
                <a:tab pos="864123" algn="l"/>
              </a:tabLst>
            </a:pPr>
            <a:r>
              <a:rPr sz="1142" spc="-99" dirty="0">
                <a:solidFill>
                  <a:srgbClr val="FFFFFF"/>
                </a:solidFill>
              </a:rPr>
              <a:t>G.</a:t>
            </a:r>
            <a:r>
              <a:rPr sz="1142" spc="-48" dirty="0">
                <a:solidFill>
                  <a:srgbClr val="FFFFFF"/>
                </a:solidFill>
              </a:rPr>
              <a:t> </a:t>
            </a:r>
            <a:r>
              <a:rPr sz="1142" spc="-7" dirty="0">
                <a:solidFill>
                  <a:srgbClr val="FFFFFF"/>
                </a:solidFill>
              </a:rPr>
              <a:t>Pellegrini</a:t>
            </a:r>
            <a:r>
              <a:rPr sz="1142" dirty="0">
                <a:solidFill>
                  <a:srgbClr val="FFFFFF"/>
                </a:solidFill>
              </a:rPr>
              <a:t>	</a:t>
            </a:r>
            <a:r>
              <a:rPr sz="1142" spc="-106" dirty="0">
                <a:solidFill>
                  <a:srgbClr val="FFFFFF"/>
                </a:solidFill>
              </a:rPr>
              <a:t>DRD3</a:t>
            </a:r>
            <a:endParaRPr sz="1142"/>
          </a:p>
        </p:txBody>
      </p:sp>
      <p:sp>
        <p:nvSpPr>
          <p:cNvPr id="9" name="object 9"/>
          <p:cNvSpPr txBox="1"/>
          <p:nvPr/>
        </p:nvSpPr>
        <p:spPr>
          <a:xfrm>
            <a:off x="203969" y="676516"/>
            <a:ext cx="9589759" cy="1117444"/>
          </a:xfrm>
          <a:prstGeom prst="rect">
            <a:avLst/>
          </a:prstGeom>
        </p:spPr>
        <p:txBody>
          <a:bodyPr vert="horz" wrap="square" lIns="0" tIns="9357" rIns="0" bIns="0" rtlCol="0">
            <a:spAutoFit/>
          </a:bodyPr>
          <a:lstStyle/>
          <a:p>
            <a:pPr>
              <a:spcBef>
                <a:spcPts val="29"/>
              </a:spcBef>
            </a:pPr>
            <a:r>
              <a:rPr lang="en-US" sz="1800" dirty="0"/>
              <a:t>Requested by the CERN Council ECFA Roadmap Coordination Group worked out a proposal to organize long-term R&amp;D effort into: new established </a:t>
            </a:r>
            <a:r>
              <a:rPr lang="en-US" sz="1800" b="1" dirty="0"/>
              <a:t>Detector R&amp;D Collaboration anchored at CERN</a:t>
            </a:r>
            <a:endParaRPr sz="1800" b="1" dirty="0"/>
          </a:p>
          <a:p>
            <a:pPr marL="9357"/>
            <a:endParaRPr sz="1800" dirty="0"/>
          </a:p>
        </p:txBody>
      </p: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3969" y="5781561"/>
            <a:ext cx="9039422" cy="705561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203969" y="5857484"/>
            <a:ext cx="9039422" cy="553713"/>
          </a:xfrm>
          <a:prstGeom prst="rect">
            <a:avLst/>
          </a:prstGeom>
        </p:spPr>
        <p:txBody>
          <a:bodyPr vert="horz" wrap="square" lIns="0" tIns="12164" rIns="0" bIns="0" rtlCol="0">
            <a:spAutoFit/>
          </a:bodyPr>
          <a:lstStyle/>
          <a:p>
            <a:pPr marL="9357">
              <a:spcBef>
                <a:spcPts val="96"/>
              </a:spcBef>
            </a:pPr>
            <a:r>
              <a:rPr sz="1800" b="1" spc="-103" dirty="0"/>
              <a:t>DRD9</a:t>
            </a:r>
            <a:r>
              <a:rPr sz="1800" b="1" spc="-51" dirty="0"/>
              <a:t> </a:t>
            </a:r>
            <a:r>
              <a:rPr sz="1800" b="1" spc="-84" dirty="0"/>
              <a:t>i</a:t>
            </a:r>
            <a:r>
              <a:rPr sz="1800" spc="-84" dirty="0"/>
              <a:t>s</a:t>
            </a:r>
            <a:r>
              <a:rPr sz="1800" spc="-55" dirty="0"/>
              <a:t> </a:t>
            </a:r>
            <a:r>
              <a:rPr sz="1800" spc="-41" dirty="0"/>
              <a:t>taken</a:t>
            </a:r>
            <a:r>
              <a:rPr sz="1800" spc="-48" dirty="0"/>
              <a:t> </a:t>
            </a:r>
            <a:r>
              <a:rPr sz="1800" spc="-55" dirty="0"/>
              <a:t>care</a:t>
            </a:r>
            <a:r>
              <a:rPr sz="1800" spc="-48" dirty="0"/>
              <a:t> </a:t>
            </a:r>
            <a:r>
              <a:rPr sz="1800" dirty="0"/>
              <a:t>of</a:t>
            </a:r>
            <a:r>
              <a:rPr sz="1800" spc="-48" dirty="0"/>
              <a:t> </a:t>
            </a:r>
            <a:r>
              <a:rPr sz="1800" spc="-44" dirty="0"/>
              <a:t>by</a:t>
            </a:r>
            <a:r>
              <a:rPr sz="1800" spc="-48" dirty="0"/>
              <a:t> </a:t>
            </a:r>
            <a:r>
              <a:rPr sz="1800" spc="-81" dirty="0"/>
              <a:t>a</a:t>
            </a:r>
            <a:r>
              <a:rPr sz="1800" spc="-51" dirty="0"/>
              <a:t> </a:t>
            </a:r>
            <a:r>
              <a:rPr sz="1800" spc="-33" dirty="0"/>
              <a:t>new</a:t>
            </a:r>
            <a:r>
              <a:rPr sz="1800" spc="-48" dirty="0"/>
              <a:t> </a:t>
            </a:r>
            <a:r>
              <a:rPr sz="1800" spc="-187" dirty="0"/>
              <a:t>ECFA</a:t>
            </a:r>
            <a:r>
              <a:rPr sz="1800" spc="-41" dirty="0"/>
              <a:t> </a:t>
            </a:r>
            <a:r>
              <a:rPr sz="1800" spc="-55" dirty="0"/>
              <a:t>Training</a:t>
            </a:r>
            <a:r>
              <a:rPr sz="1800" spc="-29" dirty="0"/>
              <a:t> </a:t>
            </a:r>
            <a:r>
              <a:rPr sz="1800" spc="-70" dirty="0"/>
              <a:t>Panel</a:t>
            </a:r>
            <a:endParaRPr sz="1800" dirty="0"/>
          </a:p>
          <a:p>
            <a:pPr marL="9357" marR="3743">
              <a:lnSpc>
                <a:spcPct val="101899"/>
              </a:lnSpc>
              <a:spcBef>
                <a:spcPts val="4"/>
              </a:spcBef>
            </a:pPr>
            <a:r>
              <a:rPr sz="1800" b="1" spc="-70" dirty="0"/>
              <a:t>DRD8</a:t>
            </a:r>
            <a:r>
              <a:rPr sz="1800" b="1" spc="81" dirty="0"/>
              <a:t> </a:t>
            </a:r>
            <a:r>
              <a:rPr sz="1800" dirty="0"/>
              <a:t>felt</a:t>
            </a:r>
            <a:r>
              <a:rPr sz="1800" spc="77" dirty="0"/>
              <a:t> </a:t>
            </a:r>
            <a:r>
              <a:rPr sz="1800" dirty="0"/>
              <a:t>their</a:t>
            </a:r>
            <a:r>
              <a:rPr sz="1800" spc="84" dirty="0"/>
              <a:t> </a:t>
            </a:r>
            <a:r>
              <a:rPr sz="1800" spc="-19" dirty="0"/>
              <a:t>area</a:t>
            </a:r>
            <a:r>
              <a:rPr sz="1800" spc="84" dirty="0"/>
              <a:t> </a:t>
            </a:r>
            <a:r>
              <a:rPr sz="1800" dirty="0"/>
              <a:t>is</a:t>
            </a:r>
            <a:r>
              <a:rPr sz="1800" spc="89" dirty="0"/>
              <a:t> </a:t>
            </a:r>
            <a:r>
              <a:rPr sz="1800" dirty="0"/>
              <a:t>too</a:t>
            </a:r>
            <a:r>
              <a:rPr sz="1800" spc="89" dirty="0"/>
              <a:t> </a:t>
            </a:r>
            <a:r>
              <a:rPr sz="1800" spc="-15" dirty="0"/>
              <a:t>experiment</a:t>
            </a:r>
            <a:r>
              <a:rPr sz="1800" spc="77" dirty="0"/>
              <a:t> </a:t>
            </a:r>
            <a:r>
              <a:rPr sz="1800" spc="-26" dirty="0"/>
              <a:t>specific</a:t>
            </a:r>
            <a:r>
              <a:rPr sz="1800" spc="92" dirty="0"/>
              <a:t> </a:t>
            </a:r>
            <a:r>
              <a:rPr sz="1800" dirty="0"/>
              <a:t>to</a:t>
            </a:r>
            <a:r>
              <a:rPr sz="1800" spc="89" dirty="0"/>
              <a:t> </a:t>
            </a:r>
            <a:r>
              <a:rPr sz="1800" dirty="0"/>
              <a:t>be</a:t>
            </a:r>
            <a:r>
              <a:rPr sz="1800" spc="77" dirty="0"/>
              <a:t> </a:t>
            </a:r>
            <a:r>
              <a:rPr sz="1800" dirty="0"/>
              <a:t>the</a:t>
            </a:r>
            <a:r>
              <a:rPr sz="1800" spc="89" dirty="0"/>
              <a:t> </a:t>
            </a:r>
            <a:r>
              <a:rPr sz="1800" dirty="0"/>
              <a:t>topic</a:t>
            </a:r>
            <a:r>
              <a:rPr sz="1800" spc="92" dirty="0"/>
              <a:t> </a:t>
            </a:r>
            <a:r>
              <a:rPr sz="1800" dirty="0"/>
              <a:t>of</a:t>
            </a:r>
            <a:r>
              <a:rPr sz="1800" spc="81" dirty="0"/>
              <a:t> </a:t>
            </a:r>
            <a:r>
              <a:rPr sz="1800" spc="-37" dirty="0"/>
              <a:t>a </a:t>
            </a:r>
            <a:r>
              <a:rPr sz="1800" spc="-41" dirty="0"/>
              <a:t>"Strategic</a:t>
            </a:r>
            <a:r>
              <a:rPr sz="1800" spc="-48" dirty="0"/>
              <a:t> </a:t>
            </a:r>
            <a:r>
              <a:rPr sz="1800" spc="-55" dirty="0"/>
              <a:t>R&amp;D"</a:t>
            </a:r>
            <a:r>
              <a:rPr sz="1800" spc="-33" dirty="0"/>
              <a:t> </a:t>
            </a:r>
            <a:r>
              <a:rPr sz="1800" spc="-15" dirty="0"/>
              <a:t>bid.</a:t>
            </a:r>
            <a:endParaRPr sz="1800" dirty="0"/>
          </a:p>
        </p:txBody>
      </p:sp>
      <p:sp>
        <p:nvSpPr>
          <p:cNvPr id="12" name="object 12"/>
          <p:cNvSpPr txBox="1"/>
          <p:nvPr/>
        </p:nvSpPr>
        <p:spPr>
          <a:xfrm>
            <a:off x="7748360" y="5005212"/>
            <a:ext cx="569376" cy="197957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21989" rIns="0" bIns="0" rtlCol="0">
            <a:spAutoFit/>
          </a:bodyPr>
          <a:lstStyle/>
          <a:p>
            <a:pPr marL="59417">
              <a:spcBef>
                <a:spcPts val="173"/>
              </a:spcBef>
            </a:pPr>
            <a:r>
              <a:rPr sz="1142" spc="-51" dirty="0"/>
              <a:t>7</a:t>
            </a:r>
            <a:r>
              <a:rPr sz="1142" spc="-55" dirty="0"/>
              <a:t> </a:t>
            </a:r>
            <a:r>
              <a:rPr sz="1142" spc="-15" dirty="0"/>
              <a:t>DRDs</a:t>
            </a:r>
            <a:endParaRPr sz="1142"/>
          </a:p>
        </p:txBody>
      </p:sp>
      <p:sp>
        <p:nvSpPr>
          <p:cNvPr id="13" name="object 13"/>
          <p:cNvSpPr txBox="1"/>
          <p:nvPr/>
        </p:nvSpPr>
        <p:spPr>
          <a:xfrm>
            <a:off x="5564603" y="5338281"/>
            <a:ext cx="2823490" cy="188037"/>
          </a:xfrm>
          <a:prstGeom prst="rect">
            <a:avLst/>
          </a:prstGeom>
        </p:spPr>
        <p:txBody>
          <a:bodyPr vert="horz" wrap="square" lIns="0" tIns="12164" rIns="0" bIns="0" rtlCol="0">
            <a:spAutoFit/>
          </a:bodyPr>
          <a:lstStyle/>
          <a:p>
            <a:pPr marL="28071">
              <a:spcBef>
                <a:spcPts val="96"/>
              </a:spcBef>
            </a:pPr>
            <a:r>
              <a:rPr sz="1142" u="sng" spc="-26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rPr>
              <a:t>https://cds.cern.ch/record/2838406?ln=</a:t>
            </a:r>
            <a:r>
              <a:rPr sz="1142" u="sng" spc="-26" dirty="0" err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</a:rPr>
              <a:t>en</a:t>
            </a:r>
            <a:endParaRPr sz="1713" baseline="-23297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6D092A-2232-A0D2-4DD5-009CF132E8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Google Shape;92;p13">
            <a:extLst>
              <a:ext uri="{FF2B5EF4-FFF2-40B4-BE49-F238E27FC236}">
                <a16:creationId xmlns:a16="http://schemas.microsoft.com/office/drawing/2014/main" id="{55CD38B3-9C99-ADA6-2EAE-8E3EE3A0E0FB}"/>
              </a:ext>
            </a:extLst>
          </p:cNvPr>
          <p:cNvSpPr/>
          <p:nvPr/>
        </p:nvSpPr>
        <p:spPr>
          <a:xfrm>
            <a:off x="431103" y="10730"/>
            <a:ext cx="9135490" cy="604397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sz="2438" b="1" dirty="0">
                <a:solidFill>
                  <a:srgbClr val="002060"/>
                </a:solidFill>
              </a:rPr>
              <a:t>ECFA DETECTOR R&amp;D ROADMAP IMPLEMENTATION PLAN</a:t>
            </a:r>
            <a:endParaRPr lang="en-IT" sz="2600" b="1" dirty="0">
              <a:solidFill>
                <a:srgbClr val="00206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F87A89-CACB-91E0-583E-DA4B36B34407}"/>
              </a:ext>
            </a:extLst>
          </p:cNvPr>
          <p:cNvSpPr txBox="1"/>
          <p:nvPr/>
        </p:nvSpPr>
        <p:spPr>
          <a:xfrm>
            <a:off x="112272" y="1869883"/>
            <a:ext cx="5913361" cy="349326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8890" fontAlgn="base">
              <a:spcBef>
                <a:spcPts val="580"/>
              </a:spcBef>
              <a:spcAft>
                <a:spcPts val="0"/>
              </a:spcAft>
            </a:pPr>
            <a:r>
              <a:rPr lang="en-IT" sz="1800" b="1" kern="0" spc="-7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en-IT" sz="1800" b="1" kern="0" spc="-6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IT" sz="1800" b="1" kern="0" spc="-8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areas</a:t>
            </a:r>
            <a:r>
              <a:rPr lang="en-IT" sz="1800" b="1" kern="0" spc="-4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IT" sz="1800" b="1" kern="0" spc="-4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IT" sz="1800" b="1" kern="0" spc="-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IT" sz="1800" b="1" kern="0" spc="-6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Detector</a:t>
            </a:r>
            <a:r>
              <a:rPr lang="en-IT" sz="1800" b="1" kern="0" spc="-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IT" sz="1800" b="1" kern="0" spc="-1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R&amp;D:</a:t>
            </a:r>
          </a:p>
          <a:p>
            <a:pPr marL="8890" fontAlgn="base">
              <a:spcBef>
                <a:spcPts val="580"/>
              </a:spcBef>
              <a:spcAft>
                <a:spcPts val="0"/>
              </a:spcAft>
            </a:pPr>
            <a:endParaRPr lang="en-IT" sz="18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IT" sz="1800" kern="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</a:t>
            </a:r>
            <a:r>
              <a:rPr lang="en-IT" sz="1800" b="1" kern="0" spc="-75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Strategic</a:t>
            </a:r>
            <a:r>
              <a:rPr lang="en-IT" sz="1800" b="1" kern="0" spc="-5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b="1" kern="0" spc="-75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R&amp;D</a:t>
            </a:r>
            <a:r>
              <a:rPr lang="en-IT" sz="1800" b="1" kern="0" spc="-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b="1" kern="0" spc="-3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IT" sz="1800" kern="0" spc="-3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IT" sz="1800" kern="0" spc="-1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long term strategic R&amp;D (address</a:t>
            </a:r>
            <a:r>
              <a:rPr lang="en-IT" sz="1800" kern="0" spc="7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n-IT" sz="1800" kern="0" spc="6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kern="0" spc="-4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high priority items defined  </a:t>
            </a:r>
            <a:r>
              <a:rPr lang="en-IT" sz="18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IT" sz="1800" kern="0" spc="-5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n-IT" sz="1800" kern="0" spc="-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kern="0" spc="-7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Roadmap</a:t>
            </a:r>
            <a:r>
              <a:rPr lang="en-IT" sz="1800" kern="0" spc="-5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kern="0" spc="-4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via</a:t>
            </a:r>
            <a:r>
              <a:rPr lang="en-IT" sz="1800" kern="0" spc="-6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</a:t>
            </a:r>
            <a:r>
              <a:rPr lang="en-IT" sz="1800" kern="0" spc="-6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kern="0" spc="-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DRDTs)</a:t>
            </a:r>
          </a:p>
          <a:p>
            <a:pPr fontAlgn="base"/>
            <a:endParaRPr lang="en-IT" sz="18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IT" sz="1800" kern="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</a:t>
            </a:r>
            <a:r>
              <a:rPr lang="en-IT" sz="1800" b="1" kern="0" spc="-7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Experiment </a:t>
            </a:r>
            <a:r>
              <a:rPr lang="en-IT" sz="1800" b="1" kern="0" spc="-8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specific</a:t>
            </a:r>
            <a:r>
              <a:rPr lang="en-IT" sz="1800" b="1" kern="0" spc="4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b="1" kern="0" spc="-6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R&amp;D</a:t>
            </a:r>
            <a:r>
              <a:rPr lang="en-IT" sz="1800" b="1" kern="0" spc="4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(with</a:t>
            </a:r>
            <a:r>
              <a:rPr lang="en-IT" sz="1800" kern="0" spc="4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very</a:t>
            </a:r>
            <a:r>
              <a:rPr lang="en-IT" sz="1800" kern="0" spc="4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well</a:t>
            </a:r>
            <a:r>
              <a:rPr lang="en-IT" sz="1800" kern="0" spc="4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fontAlgn="base"/>
            <a:r>
              <a:rPr lang="en-IT" sz="1800" kern="0" spc="-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defined </a:t>
            </a:r>
            <a:r>
              <a:rPr lang="en-IT" sz="18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detector </a:t>
            </a:r>
            <a:r>
              <a:rPr lang="en-IT" sz="1800" kern="0" spc="-3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specifications)</a:t>
            </a:r>
            <a:r>
              <a:rPr lang="en-IT" sz="18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(funded</a:t>
            </a:r>
            <a:r>
              <a:rPr lang="en-IT" sz="1800" kern="0" spc="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fontAlgn="base"/>
            <a:r>
              <a:rPr lang="en-IT" sz="18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outside of</a:t>
            </a:r>
            <a:r>
              <a:rPr lang="en-IT" sz="1800" kern="0" spc="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kern="0" spc="-9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DRD   </a:t>
            </a:r>
            <a:r>
              <a:rPr lang="en-IT" sz="1800" kern="0" spc="-4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programme, via</a:t>
            </a:r>
            <a:r>
              <a:rPr lang="en-IT" sz="1800" kern="0" spc="-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kern="0" spc="-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experiments)</a:t>
            </a:r>
          </a:p>
          <a:p>
            <a:pPr fontAlgn="base"/>
            <a:endParaRPr lang="en-IT" sz="18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IT" sz="1800" kern="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</a:t>
            </a:r>
            <a:r>
              <a:rPr lang="en-IT" sz="18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</a:t>
            </a:r>
            <a:r>
              <a:rPr lang="en-IT" sz="1800" b="1" kern="0" spc="-8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”Blue-</a:t>
            </a:r>
            <a:r>
              <a:rPr lang="en-IT" sz="1800" b="1" kern="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sky”</a:t>
            </a:r>
            <a:r>
              <a:rPr lang="en-IT" sz="1800" b="1" kern="0" spc="225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</a:t>
            </a:r>
            <a:r>
              <a:rPr lang="en-IT" sz="1800" b="1" kern="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R&amp;D</a:t>
            </a:r>
            <a:r>
              <a:rPr lang="en-IT" sz="1800" b="1" kern="0" spc="23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</a:t>
            </a:r>
            <a:r>
              <a:rPr lang="en-IT" sz="1800" kern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(competitive,</a:t>
            </a:r>
            <a:r>
              <a:rPr lang="en-IT" sz="1800" kern="0" spc="23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</a:t>
            </a:r>
            <a:r>
              <a:rPr lang="en-IT" sz="1800" kern="0" spc="-2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short </a:t>
            </a:r>
            <a:r>
              <a:rPr lang="en-IT" sz="1800" kern="0" spc="-1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 </a:t>
            </a:r>
            <a:r>
              <a:rPr lang="en-IT" sz="1800" kern="0" spc="-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responsive </a:t>
            </a:r>
            <a:r>
              <a:rPr lang="en-IT" sz="1800" kern="0" spc="-4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grants,</a:t>
            </a:r>
            <a:r>
              <a:rPr lang="en-IT" sz="1800" kern="0" spc="-3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kern="0" spc="-2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nationally</a:t>
            </a:r>
            <a:r>
              <a:rPr lang="en-IT" sz="1800" kern="0" spc="-4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IT" sz="1800" kern="0" spc="-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organised)</a:t>
            </a:r>
            <a:endParaRPr lang="en-IT" sz="18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4319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92;p13">
            <a:extLst>
              <a:ext uri="{FF2B5EF4-FFF2-40B4-BE49-F238E27FC236}">
                <a16:creationId xmlns:a16="http://schemas.microsoft.com/office/drawing/2014/main" id="{07C6ACD2-BD52-AD46-336E-79AF12F35BC8}"/>
              </a:ext>
            </a:extLst>
          </p:cNvPr>
          <p:cNvSpPr/>
          <p:nvPr/>
        </p:nvSpPr>
        <p:spPr>
          <a:xfrm>
            <a:off x="895549" y="-34556"/>
            <a:ext cx="8114901" cy="547389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579D71-EC7A-9BAC-B330-D50A9DC1BA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0456E3-DAD2-5209-4A9A-2B30F26F5F6D}"/>
              </a:ext>
            </a:extLst>
          </p:cNvPr>
          <p:cNvSpPr txBox="1"/>
          <p:nvPr/>
        </p:nvSpPr>
        <p:spPr>
          <a:xfrm>
            <a:off x="793654" y="-54851"/>
            <a:ext cx="8114901" cy="467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Beyond HEP </a:t>
            </a:r>
            <a:endParaRPr lang="en-IT" sz="2438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1C945CE-06F1-EE3F-AFA8-3BB8C31ED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323" y="533128"/>
            <a:ext cx="9273562" cy="546960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 Beyond WP in the first draft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feedback: clear need of Beyond HEP WP definition</a:t>
            </a:r>
          </a:p>
          <a:p>
            <a:pPr marL="0" indent="0">
              <a:lnSpc>
                <a:spcPct val="150000"/>
              </a:lnSpc>
              <a:buNone/>
            </a:pPr>
            <a:endParaRPr lang="en-GB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list of tasks identified:</a:t>
            </a:r>
          </a:p>
          <a:p>
            <a:pPr lvl="1">
              <a:lnSpc>
                <a:spcPct val="150000"/>
              </a:lnSpc>
            </a:pPr>
            <a:r>
              <a:rPr lang="en-GB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muongraphy</a:t>
            </a: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large area applications;</a:t>
            </a:r>
          </a:p>
          <a:p>
            <a:pPr lvl="1">
              <a:lnSpc>
                <a:spcPct val="150000"/>
              </a:lnSpc>
            </a:pP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dosimetry/beam monitoring and medical imaging applications (PET, CT, X-ray, SPECT, Gamma cameras, or X-ray fluorescence imaging);</a:t>
            </a:r>
          </a:p>
          <a:p>
            <a:pPr lvl="1">
              <a:lnSpc>
                <a:spcPct val="150000"/>
              </a:lnSpc>
            </a:pP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fast/thermal neutron imaging (MPGD-based readout with solid converter for tomography and nuclear waste monitoring;</a:t>
            </a:r>
          </a:p>
          <a:p>
            <a:pPr lvl="1">
              <a:lnSpc>
                <a:spcPct val="150000"/>
              </a:lnSpc>
            </a:pPr>
            <a:r>
              <a:rPr lang="en-GB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 polarimetry and space applications;</a:t>
            </a:r>
          </a:p>
        </p:txBody>
      </p:sp>
    </p:spTree>
    <p:extLst>
      <p:ext uri="{BB962C8B-B14F-4D97-AF65-F5344CB8AC3E}">
        <p14:creationId xmlns:p14="http://schemas.microsoft.com/office/powerpoint/2010/main" val="254142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92;p13">
            <a:extLst>
              <a:ext uri="{FF2B5EF4-FFF2-40B4-BE49-F238E27FC236}">
                <a16:creationId xmlns:a16="http://schemas.microsoft.com/office/drawing/2014/main" id="{26516252-8E57-7B82-1CE9-AC4EE0E03296}"/>
              </a:ext>
            </a:extLst>
          </p:cNvPr>
          <p:cNvSpPr/>
          <p:nvPr/>
        </p:nvSpPr>
        <p:spPr>
          <a:xfrm>
            <a:off x="1042306" y="29619"/>
            <a:ext cx="8095593" cy="412275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5A5B35-DC0A-8E97-5918-7FCDA852CC47}"/>
              </a:ext>
            </a:extLst>
          </p:cNvPr>
          <p:cNvSpPr txBox="1"/>
          <p:nvPr/>
        </p:nvSpPr>
        <p:spPr>
          <a:xfrm>
            <a:off x="1508182" y="-11508"/>
            <a:ext cx="7287541" cy="467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DRD1 Proposal </a:t>
            </a:r>
            <a:endParaRPr lang="en-IT" sz="2438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DF86F2-71EF-F5CD-9E4F-FE1990CA5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8756" y="6612561"/>
            <a:ext cx="198772" cy="19479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3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D20D6E-ECD4-809A-782E-9DC4EEF4ED9F}"/>
              </a:ext>
            </a:extLst>
          </p:cNvPr>
          <p:cNvSpPr txBox="1"/>
          <p:nvPr/>
        </p:nvSpPr>
        <p:spPr>
          <a:xfrm>
            <a:off x="192073" y="1160101"/>
            <a:ext cx="4539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DRD1 document in the making</a:t>
            </a:r>
          </a:p>
          <a:p>
            <a:pPr lvl="1"/>
            <a:endParaRPr lang="en-IT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T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B504B8-ABDE-B100-1729-AB6C81CA31CC}"/>
              </a:ext>
            </a:extLst>
          </p:cNvPr>
          <p:cNvSpPr txBox="1"/>
          <p:nvPr/>
        </p:nvSpPr>
        <p:spPr>
          <a:xfrm>
            <a:off x="192073" y="2175764"/>
            <a:ext cx="550946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 of the document:</a:t>
            </a:r>
          </a:p>
          <a:p>
            <a:pPr marL="742950" lvl="1" indent="-285750">
              <a:buFontTx/>
              <a:buChar char="-"/>
            </a:pPr>
            <a:endParaRPr lang="en-IT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GB" sz="1800" b="1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Executive summary </a:t>
            </a:r>
          </a:p>
          <a:p>
            <a:pPr marL="285750" indent="-285750">
              <a:buFontTx/>
              <a:buChar char="-"/>
            </a:pPr>
            <a:r>
              <a:rPr lang="en-IT" sz="1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organization of DRD1 Collaboration</a:t>
            </a:r>
          </a:p>
          <a:p>
            <a:endParaRPr lang="en-GB" sz="1800" b="1" dirty="0">
              <a:solidFill>
                <a:srgbClr val="0432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topics and Work plan </a:t>
            </a:r>
            <a:endParaRPr lang="en-IT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1363" lvl="1" indent="-285750">
              <a:buFontTx/>
              <a:buChar char="-"/>
            </a:pPr>
            <a:r>
              <a:rPr lang="en-IT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sections: one per  Working Group </a:t>
            </a:r>
          </a:p>
          <a:p>
            <a:pPr marL="741363" lvl="1" indent="-285750">
              <a:buFontTx/>
              <a:buChar char="-"/>
            </a:pPr>
            <a:r>
              <a:rPr lang="en-IT" sz="18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WorkPackages described in 4.2</a:t>
            </a:r>
          </a:p>
          <a:p>
            <a:pPr lvl="1" indent="0"/>
            <a:endParaRPr lang="en-IT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0"/>
            <a:endParaRPr lang="en-IT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IT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 organization </a:t>
            </a:r>
          </a:p>
          <a:p>
            <a:pPr marL="285750" indent="-285750">
              <a:buFontTx/>
              <a:buChar char="-"/>
            </a:pPr>
            <a:r>
              <a:rPr lang="en-IT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 and infrastructures </a:t>
            </a:r>
          </a:p>
          <a:p>
            <a:pPr marL="742950" lvl="1" indent="-285750">
              <a:buFontTx/>
              <a:buChar char="-"/>
            </a:pPr>
            <a:endParaRPr lang="en-IT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E14C465-580B-FA2E-1CE2-8F01724BDDF3}"/>
              </a:ext>
            </a:extLst>
          </p:cNvPr>
          <p:cNvSpPr/>
          <p:nvPr/>
        </p:nvSpPr>
        <p:spPr>
          <a:xfrm>
            <a:off x="6453483" y="943544"/>
            <a:ext cx="3525404" cy="4672065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4AD35D6-F8A3-838A-B1EC-720AEB11C1D5}"/>
              </a:ext>
            </a:extLst>
          </p:cNvPr>
          <p:cNvSpPr/>
          <p:nvPr/>
        </p:nvSpPr>
        <p:spPr>
          <a:xfrm>
            <a:off x="6453483" y="444869"/>
            <a:ext cx="2730500" cy="471924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B165FC-199C-ECA6-5F2F-200913BDC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5791" y="667363"/>
            <a:ext cx="3973478" cy="492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253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30236E7-80C3-5856-7F59-195CCBE67D97}"/>
              </a:ext>
            </a:extLst>
          </p:cNvPr>
          <p:cNvSpPr txBox="1"/>
          <p:nvPr/>
        </p:nvSpPr>
        <p:spPr>
          <a:xfrm>
            <a:off x="367373" y="1784186"/>
            <a:ext cx="9171254" cy="92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50"/>
              </a:spcAft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4.1 WG1 -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Technologies: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P.Colas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F.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Resnati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P.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Wintz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I.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Deppner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Tytgat</a:t>
            </a:r>
            <a:r>
              <a:rPr lang="fr-FR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L. </a:t>
            </a:r>
            <a:r>
              <a:rPr lang="fr-FR" sz="1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Moleri</a:t>
            </a:r>
            <a:endParaRPr lang="fr-FR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50"/>
              </a:spcAft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4.2 WG2 - Applications: 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F. Garcia, P.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Gasik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F.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Grancagnolo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D. Gonzalez Diaz, G.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Aielli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		  G.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Pugliese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R. Farinelli, I.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Laktineh</a:t>
            </a:r>
            <a:endParaRPr lang="en-GB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A764ED-12BD-E955-DD36-B92BA49385D2}"/>
              </a:ext>
            </a:extLst>
          </p:cNvPr>
          <p:cNvSpPr txBox="1"/>
          <p:nvPr/>
        </p:nvSpPr>
        <p:spPr>
          <a:xfrm>
            <a:off x="347268" y="2648694"/>
            <a:ext cx="9884751" cy="1682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50"/>
              </a:spcAft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4.3 WG3 - Gas and material studies</a:t>
            </a:r>
            <a:r>
              <a:rPr lang="fr-FR" sz="1600" dirty="0">
                <a:solidFill>
                  <a:srgbClr val="002060"/>
                </a:solidFill>
                <a:latin typeface="ArialMT"/>
                <a:cs typeface="Arial" panose="020B0604020202020204" pitchFamily="34" charset="0"/>
              </a:rPr>
              <a:t>: 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B.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Mandelli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G. Morello, F.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Renga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K.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Dehmelt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S. Roth,</a:t>
            </a:r>
          </a:p>
          <a:p>
            <a:pPr algn="just">
              <a:spcBef>
                <a:spcPts val="0"/>
              </a:spcBef>
              <a:spcAft>
                <a:spcPts val="650"/>
              </a:spcAft>
            </a:pPr>
            <a:r>
              <a:rPr lang="fr-FR" sz="1600" dirty="0">
                <a:solidFill>
                  <a:srgbClr val="002060"/>
                </a:solidFill>
                <a:latin typeface="ArialMT"/>
              </a:rPr>
              <a:t>		   D. Piccolo, A.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Pastore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B. A. Gonzalez</a:t>
            </a:r>
            <a:endParaRPr lang="en-GB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50"/>
              </a:spcAft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4.4  WG4 - Detector physics, simulations, and software tools: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M.Abbrescia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M.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Borysova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</a:t>
            </a:r>
          </a:p>
          <a:p>
            <a:pPr algn="just">
              <a:spcAft>
                <a:spcPts val="650"/>
              </a:spcAft>
            </a:pPr>
            <a:r>
              <a:rPr lang="fr-FR" sz="1600" dirty="0">
                <a:solidFill>
                  <a:srgbClr val="002060"/>
                </a:solidFill>
                <a:latin typeface="ArialMT"/>
              </a:rPr>
              <a:t>		    P. Fonte, O. Sahin, P.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Verwilligen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R.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Veenhof</a:t>
            </a:r>
            <a:endParaRPr lang="en-GB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50"/>
              </a:spcAft>
            </a:pPr>
            <a:endParaRPr lang="en-IT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349828-93BC-9E85-AEAD-E67189E7FF29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44629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 algn="r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lang="en-GB"/>
          </a:p>
        </p:txBody>
      </p:sp>
      <p:sp>
        <p:nvSpPr>
          <p:cNvPr id="5" name="Google Shape;92;p13">
            <a:extLst>
              <a:ext uri="{FF2B5EF4-FFF2-40B4-BE49-F238E27FC236}">
                <a16:creationId xmlns:a16="http://schemas.microsoft.com/office/drawing/2014/main" id="{2BDC3518-CB4A-8500-AEB1-C54A9B32778E}"/>
              </a:ext>
            </a:extLst>
          </p:cNvPr>
          <p:cNvSpPr/>
          <p:nvPr/>
        </p:nvSpPr>
        <p:spPr>
          <a:xfrm>
            <a:off x="1138520" y="46585"/>
            <a:ext cx="8095593" cy="412275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B122E6-5317-F5C8-78AF-A119B81E0400}"/>
              </a:ext>
            </a:extLst>
          </p:cNvPr>
          <p:cNvSpPr txBox="1"/>
          <p:nvPr/>
        </p:nvSpPr>
        <p:spPr>
          <a:xfrm>
            <a:off x="1200999" y="0"/>
            <a:ext cx="7287541" cy="467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List of editors</a:t>
            </a:r>
            <a:endParaRPr lang="en-IT" sz="2438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136EB5-869A-35A6-817C-22E92532D508}"/>
              </a:ext>
            </a:extLst>
          </p:cNvPr>
          <p:cNvSpPr txBox="1"/>
          <p:nvPr/>
        </p:nvSpPr>
        <p:spPr>
          <a:xfrm>
            <a:off x="367373" y="3912857"/>
            <a:ext cx="9319680" cy="92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50"/>
              </a:spcAft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4.5 WG5 - Electronics for gaseous detectors 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H. Muller, J. Kaminski, M.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Gouzevitch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R. 			  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Cardarelli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</a:t>
            </a:r>
            <a:r>
              <a:rPr lang="en-GB" sz="1600" dirty="0">
                <a:solidFill>
                  <a:srgbClr val="002060"/>
                </a:solidFill>
                <a:effectLst/>
                <a:latin typeface="Helvetica" pitchFamily="2" charset="0"/>
              </a:rPr>
              <a:t>Sorin </a:t>
            </a:r>
            <a:r>
              <a:rPr lang="en-GB" sz="1600" dirty="0" err="1">
                <a:solidFill>
                  <a:srgbClr val="002060"/>
                </a:solidFill>
                <a:effectLst/>
                <a:latin typeface="Helvetica" pitchFamily="2" charset="0"/>
              </a:rPr>
              <a:t>Martoiu</a:t>
            </a:r>
            <a:r>
              <a:rPr lang="en-GB" sz="1600" dirty="0">
                <a:solidFill>
                  <a:srgbClr val="002060"/>
                </a:solidFill>
                <a:latin typeface="Helvetica" pitchFamily="2" charset="0"/>
              </a:rPr>
              <a:t>, Marco </a:t>
            </a:r>
            <a:r>
              <a:rPr lang="en-GB" sz="1600" dirty="0" err="1">
                <a:solidFill>
                  <a:srgbClr val="002060"/>
                </a:solidFill>
                <a:latin typeface="Helvetica" pitchFamily="2" charset="0"/>
              </a:rPr>
              <a:t>Bregant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</a:t>
            </a:r>
            <a:r>
              <a:rPr lang="en-GB" sz="1600" dirty="0">
                <a:solidFill>
                  <a:srgbClr val="002060"/>
                </a:solidFill>
                <a:effectLst/>
                <a:latin typeface="Helvetica" pitchFamily="2" charset="0"/>
              </a:rPr>
              <a:t>Michael Lupberger</a:t>
            </a:r>
          </a:p>
          <a:p>
            <a:pPr algn="just">
              <a:spcAft>
                <a:spcPts val="650"/>
              </a:spcAft>
            </a:pPr>
            <a:endParaRPr lang="fr-FR" sz="1600" dirty="0">
              <a:solidFill>
                <a:srgbClr val="002060"/>
              </a:solidFill>
              <a:latin typeface="ArialM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2AF098-8AEE-19B2-1769-50AE496BEED2}"/>
              </a:ext>
            </a:extLst>
          </p:cNvPr>
          <p:cNvSpPr txBox="1"/>
          <p:nvPr/>
        </p:nvSpPr>
        <p:spPr>
          <a:xfrm>
            <a:off x="393652" y="4492536"/>
            <a:ext cx="8902237" cy="674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50"/>
              </a:spcAft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4.6 WG6 - Detector production</a:t>
            </a:r>
            <a:r>
              <a:rPr lang="fr-FR" sz="1600" dirty="0">
                <a:solidFill>
                  <a:srgbClr val="002060"/>
                </a:solidFill>
                <a:latin typeface="ArialMT"/>
                <a:cs typeface="Arial" panose="020B0604020202020204" pitchFamily="34" charset="0"/>
              </a:rPr>
              <a:t>: 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R. De Oliveira, F. Jeanneau, A.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Delbart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G.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Iaselli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</a:t>
            </a:r>
          </a:p>
          <a:p>
            <a:pPr>
              <a:spcBef>
                <a:spcPts val="0"/>
              </a:spcBef>
              <a:spcAft>
                <a:spcPts val="650"/>
              </a:spcAft>
            </a:pPr>
            <a:r>
              <a:rPr lang="fr-FR" sz="1600" dirty="0">
                <a:solidFill>
                  <a:srgbClr val="002060"/>
                </a:solidFill>
                <a:latin typeface="ArialMT"/>
              </a:rPr>
              <a:t>		  I.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Laktineh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G. Charles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B660EC-58B2-302F-349F-DE86E0993FFE}"/>
              </a:ext>
            </a:extLst>
          </p:cNvPr>
          <p:cNvSpPr txBox="1"/>
          <p:nvPr/>
        </p:nvSpPr>
        <p:spPr>
          <a:xfrm>
            <a:off x="347269" y="5787860"/>
            <a:ext cx="9536542" cy="1010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50"/>
              </a:spcAft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4.8 WG8:Training and dissemination: </a:t>
            </a:r>
            <a:r>
              <a:rPr lang="it-IT" sz="1600" dirty="0" err="1">
                <a:solidFill>
                  <a:srgbClr val="002060"/>
                </a:solidFill>
                <a:latin typeface="ArialMT"/>
              </a:rPr>
              <a:t>F</a:t>
            </a:r>
            <a:r>
              <a:rPr lang="it-IT" sz="1600" dirty="0">
                <a:solidFill>
                  <a:srgbClr val="002060"/>
                </a:solidFill>
                <a:latin typeface="ArialMT"/>
              </a:rPr>
              <a:t>. </a:t>
            </a:r>
            <a:r>
              <a:rPr lang="it-IT" sz="1600" dirty="0" err="1">
                <a:solidFill>
                  <a:srgbClr val="002060"/>
                </a:solidFill>
                <a:latin typeface="ArialMT"/>
              </a:rPr>
              <a:t>Brunbauer</a:t>
            </a:r>
            <a:r>
              <a:rPr lang="it-IT" sz="1600" dirty="0">
                <a:solidFill>
                  <a:srgbClr val="002060"/>
                </a:solidFill>
                <a:latin typeface="ArialMT"/>
              </a:rPr>
              <a:t>, M. Iodice, E. Baracchini, B. Liberti, </a:t>
            </a:r>
          </a:p>
          <a:p>
            <a:pPr>
              <a:spcAft>
                <a:spcPts val="650"/>
              </a:spcAft>
            </a:pPr>
            <a:r>
              <a:rPr lang="it-IT" sz="1600" dirty="0">
                <a:solidFill>
                  <a:srgbClr val="002060"/>
                </a:solidFill>
                <a:latin typeface="ArialMT"/>
              </a:rPr>
              <a:t>		   A. Paoloni</a:t>
            </a:r>
            <a:endParaRPr lang="en-GB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50"/>
              </a:spcAft>
            </a:pPr>
            <a:endParaRPr lang="en-GB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3B2F95-D141-C05C-6427-D2BF56C0DA11}"/>
              </a:ext>
            </a:extLst>
          </p:cNvPr>
          <p:cNvSpPr txBox="1"/>
          <p:nvPr/>
        </p:nvSpPr>
        <p:spPr>
          <a:xfrm>
            <a:off x="393652" y="5213213"/>
            <a:ext cx="88290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Paragraph 4.7 WG7: Common test facilities: 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Y.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Tsipolitis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E.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Oliveri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R. Guida, G.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Iaselli</a:t>
            </a:r>
            <a:r>
              <a:rPr lang="fr-FR" sz="1600" dirty="0">
                <a:solidFill>
                  <a:srgbClr val="002060"/>
                </a:solidFill>
                <a:latin typeface="ArialMT"/>
              </a:rPr>
              <a:t>, </a:t>
            </a:r>
          </a:p>
          <a:p>
            <a:r>
              <a:rPr lang="fr-FR" sz="1600" dirty="0">
                <a:solidFill>
                  <a:srgbClr val="002060"/>
                </a:solidFill>
                <a:latin typeface="ArialMT"/>
              </a:rPr>
              <a:t>		   A. </a:t>
            </a:r>
            <a:r>
              <a:rPr lang="fr-FR" sz="1600" dirty="0" err="1">
                <a:solidFill>
                  <a:srgbClr val="002060"/>
                </a:solidFill>
                <a:latin typeface="ArialMT"/>
              </a:rPr>
              <a:t>Ferretti</a:t>
            </a:r>
            <a:endParaRPr lang="fr-FR" sz="1600" dirty="0">
              <a:solidFill>
                <a:srgbClr val="002060"/>
              </a:solidFill>
              <a:latin typeface="ArialM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D1B93B-3528-B993-81BD-B16E1B702938}"/>
              </a:ext>
            </a:extLst>
          </p:cNvPr>
          <p:cNvSpPr txBox="1"/>
          <p:nvPr/>
        </p:nvSpPr>
        <p:spPr>
          <a:xfrm>
            <a:off x="0" y="855157"/>
            <a:ext cx="8167172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T" sz="1600" b="1" u="sng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Organization and collaborative aspects</a:t>
            </a:r>
            <a:r>
              <a:rPr lang="en-IT" sz="16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: </a:t>
            </a:r>
            <a:r>
              <a:rPr lang="en-IT" sz="1600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A. Colaleo, E. Oliveri, L. Ropelewski, M. Titov</a:t>
            </a:r>
            <a:endParaRPr kumimoji="0" lang="en-IT" sz="1600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Ligh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080026-C221-AC3D-393D-21B3F8755885}"/>
              </a:ext>
            </a:extLst>
          </p:cNvPr>
          <p:cNvSpPr txBox="1"/>
          <p:nvPr/>
        </p:nvSpPr>
        <p:spPr>
          <a:xfrm>
            <a:off x="0" y="1323368"/>
            <a:ext cx="5690152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6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topics and Work plan </a:t>
            </a:r>
            <a:endParaRPr lang="en-IT" sz="1600" b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150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349828-93BC-9E85-AEAD-E67189E7FF29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44629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 algn="r">
                <a:spcBef>
                  <a:spcPts val="0"/>
                </a:spcBef>
                <a:spcAft>
                  <a:spcPts val="0"/>
                </a:spcAft>
              </a:pPr>
              <a:t>5</a:t>
            </a:fld>
            <a:endParaRPr lang="en-GB"/>
          </a:p>
        </p:txBody>
      </p:sp>
      <p:sp>
        <p:nvSpPr>
          <p:cNvPr id="5" name="Google Shape;92;p13">
            <a:extLst>
              <a:ext uri="{FF2B5EF4-FFF2-40B4-BE49-F238E27FC236}">
                <a16:creationId xmlns:a16="http://schemas.microsoft.com/office/drawing/2014/main" id="{2BDC3518-CB4A-8500-AEB1-C54A9B32778E}"/>
              </a:ext>
            </a:extLst>
          </p:cNvPr>
          <p:cNvSpPr/>
          <p:nvPr/>
        </p:nvSpPr>
        <p:spPr>
          <a:xfrm>
            <a:off x="1138520" y="46585"/>
            <a:ext cx="8095593" cy="412275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B122E6-5317-F5C8-78AF-A119B81E0400}"/>
              </a:ext>
            </a:extLst>
          </p:cNvPr>
          <p:cNvSpPr txBox="1"/>
          <p:nvPr/>
        </p:nvSpPr>
        <p:spPr>
          <a:xfrm>
            <a:off x="1138520" y="2935"/>
            <a:ext cx="7287541" cy="467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List of editors</a:t>
            </a:r>
            <a:endParaRPr lang="en-IT" sz="2438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B78D47-9591-7C98-AF43-38D29BDD578F}"/>
              </a:ext>
            </a:extLst>
          </p:cNvPr>
          <p:cNvSpPr txBox="1"/>
          <p:nvPr/>
        </p:nvSpPr>
        <p:spPr>
          <a:xfrm>
            <a:off x="149426" y="2225242"/>
            <a:ext cx="8996235" cy="128746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u="sng" dirty="0">
                <a:solidFill>
                  <a:srgbClr val="002060"/>
                </a:solidFill>
              </a:rPr>
              <a:t>Internal reviewers of the document</a:t>
            </a:r>
            <a:r>
              <a:rPr lang="en-GB" sz="1800" b="1" dirty="0">
                <a:solidFill>
                  <a:srgbClr val="002060"/>
                </a:solidFill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002060"/>
                </a:solidFill>
              </a:rPr>
              <a:t>Andy White, Paul Colas, Emilio </a:t>
            </a:r>
            <a:r>
              <a:rPr lang="en-GB" sz="1800" dirty="0" err="1">
                <a:solidFill>
                  <a:srgbClr val="002060"/>
                </a:solidFill>
              </a:rPr>
              <a:t>Radicioni</a:t>
            </a:r>
            <a:r>
              <a:rPr lang="en-GB" sz="1800" dirty="0">
                <a:solidFill>
                  <a:srgbClr val="002060"/>
                </a:solidFill>
              </a:rPr>
              <a:t>, Giuseppe </a:t>
            </a:r>
            <a:r>
              <a:rPr lang="en-GB" sz="1800" dirty="0" err="1">
                <a:solidFill>
                  <a:srgbClr val="002060"/>
                </a:solidFill>
              </a:rPr>
              <a:t>Iaselli</a:t>
            </a:r>
            <a:r>
              <a:rPr lang="en-GB" sz="1800" dirty="0">
                <a:solidFill>
                  <a:srgbClr val="002060"/>
                </a:solidFill>
              </a:rPr>
              <a:t>, Amos Breskin, </a:t>
            </a:r>
            <a:r>
              <a:rPr lang="en-GB" sz="1800" dirty="0" err="1">
                <a:solidFill>
                  <a:srgbClr val="002060"/>
                </a:solidFill>
              </a:rPr>
              <a:t>Jianbei</a:t>
            </a:r>
            <a:r>
              <a:rPr lang="en-GB" sz="1800" dirty="0">
                <a:solidFill>
                  <a:srgbClr val="002060"/>
                </a:solidFill>
              </a:rPr>
              <a:t> Liu,  </a:t>
            </a:r>
            <a:r>
              <a:rPr lang="en-GB" sz="1800" dirty="0" err="1">
                <a:solidFill>
                  <a:srgbClr val="002060"/>
                </a:solidFill>
              </a:rPr>
              <a:t>Supratik</a:t>
            </a:r>
            <a:r>
              <a:rPr lang="en-GB" sz="1800" dirty="0">
                <a:solidFill>
                  <a:srgbClr val="002060"/>
                </a:solidFill>
              </a:rPr>
              <a:t> Mukhopadhyay, </a:t>
            </a:r>
            <a:r>
              <a:rPr lang="en-GB" sz="1800" dirty="0" err="1">
                <a:solidFill>
                  <a:srgbClr val="002060"/>
                </a:solidFill>
              </a:rPr>
              <a:t>Atsuhiko</a:t>
            </a:r>
            <a:r>
              <a:rPr lang="en-GB" sz="1800" dirty="0">
                <a:solidFill>
                  <a:srgbClr val="002060"/>
                </a:solidFill>
              </a:rPr>
              <a:t> Ochi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A047D7-DAAB-59D8-FA9D-53C9EF5C42F2}"/>
              </a:ext>
            </a:extLst>
          </p:cNvPr>
          <p:cNvSpPr txBox="1"/>
          <p:nvPr/>
        </p:nvSpPr>
        <p:spPr>
          <a:xfrm>
            <a:off x="149426" y="849518"/>
            <a:ext cx="9147612" cy="128746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800" b="1" u="sng" dirty="0">
                <a:solidFill>
                  <a:srgbClr val="002060"/>
                </a:solidFill>
                <a:effectLst/>
              </a:rPr>
              <a:t>Editors of </a:t>
            </a:r>
            <a:r>
              <a:rPr lang="it-IT" sz="1800" b="1" u="sng" dirty="0" err="1">
                <a:solidFill>
                  <a:srgbClr val="002060"/>
                </a:solidFill>
                <a:effectLst/>
              </a:rPr>
              <a:t>latest</a:t>
            </a:r>
            <a:r>
              <a:rPr lang="it-IT" sz="1800" b="1" u="sng" dirty="0">
                <a:solidFill>
                  <a:srgbClr val="002060"/>
                </a:solidFill>
                <a:effectLst/>
              </a:rPr>
              <a:t> draft: </a:t>
            </a:r>
            <a:r>
              <a:rPr lang="it-IT" sz="1800" dirty="0">
                <a:solidFill>
                  <a:srgbClr val="002060"/>
                </a:solidFill>
                <a:effectLst/>
              </a:rPr>
              <a:t>Riccardo Farinelli, Esther Ferrer Ribas, Piotr </a:t>
            </a:r>
            <a:r>
              <a:rPr lang="it-IT" sz="1800" dirty="0" err="1">
                <a:solidFill>
                  <a:srgbClr val="002060"/>
                </a:solidFill>
                <a:effectLst/>
              </a:rPr>
              <a:t>Gasik</a:t>
            </a:r>
            <a:r>
              <a:rPr lang="it-IT" sz="1800" dirty="0">
                <a:solidFill>
                  <a:srgbClr val="002060"/>
                </a:solidFill>
                <a:effectLst/>
              </a:rPr>
              <a:t>, Diego Gonzalez Diaz, Michael </a:t>
            </a:r>
            <a:r>
              <a:rPr lang="it-IT" sz="1800" dirty="0" err="1">
                <a:solidFill>
                  <a:srgbClr val="002060"/>
                </a:solidFill>
                <a:effectLst/>
              </a:rPr>
              <a:t>Lupberger</a:t>
            </a:r>
            <a:r>
              <a:rPr lang="it-IT" sz="1800" dirty="0">
                <a:solidFill>
                  <a:srgbClr val="002060"/>
                </a:solidFill>
                <a:effectLst/>
              </a:rPr>
              <a:t>, Eraldo Oliveri, Alessandro Paoloni, Fulvio Tessarotto, Piet </a:t>
            </a:r>
            <a:r>
              <a:rPr lang="it-IT" sz="1800" dirty="0" err="1">
                <a:solidFill>
                  <a:srgbClr val="002060"/>
                </a:solidFill>
                <a:effectLst/>
              </a:rPr>
              <a:t>Verwilligen</a:t>
            </a:r>
            <a:endParaRPr lang="en-IT" sz="1800" dirty="0">
              <a:solidFill>
                <a:srgbClr val="00206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15BB94-8AA2-09B2-3400-5B35387DC25C}"/>
              </a:ext>
            </a:extLst>
          </p:cNvPr>
          <p:cNvSpPr txBox="1"/>
          <p:nvPr/>
        </p:nvSpPr>
        <p:spPr>
          <a:xfrm>
            <a:off x="501844" y="4280606"/>
            <a:ext cx="8732269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T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Many thanks to all editors for the extraordinary effort!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T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T" b="1" dirty="0">
                <a:solidFill>
                  <a:srgbClr val="FF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Many thanks to the institute contact persons for providing 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T" b="1" dirty="0">
                <a:solidFill>
                  <a:srgbClr val="FF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prompt feedback!</a:t>
            </a:r>
            <a:r>
              <a:rPr kumimoji="0" lang="en-IT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9211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92;p13">
            <a:extLst>
              <a:ext uri="{FF2B5EF4-FFF2-40B4-BE49-F238E27FC236}">
                <a16:creationId xmlns:a16="http://schemas.microsoft.com/office/drawing/2014/main" id="{26516252-8E57-7B82-1CE9-AC4EE0E03296}"/>
              </a:ext>
            </a:extLst>
          </p:cNvPr>
          <p:cNvSpPr/>
          <p:nvPr/>
        </p:nvSpPr>
        <p:spPr>
          <a:xfrm>
            <a:off x="1042306" y="29619"/>
            <a:ext cx="8095593" cy="412275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5A5B35-DC0A-8E97-5918-7FCDA852CC47}"/>
              </a:ext>
            </a:extLst>
          </p:cNvPr>
          <p:cNvSpPr txBox="1"/>
          <p:nvPr/>
        </p:nvSpPr>
        <p:spPr>
          <a:xfrm>
            <a:off x="1508182" y="-11508"/>
            <a:ext cx="7287541" cy="467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DRD1 Proposal: country maps </a:t>
            </a:r>
            <a:endParaRPr lang="en-IT" sz="2438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DF86F2-71EF-F5CD-9E4F-FE1990CA5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8631" y="6609586"/>
            <a:ext cx="198772" cy="19479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6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E14C465-580B-FA2E-1CE2-8F01724BDDF3}"/>
              </a:ext>
            </a:extLst>
          </p:cNvPr>
          <p:cNvSpPr/>
          <p:nvPr/>
        </p:nvSpPr>
        <p:spPr>
          <a:xfrm>
            <a:off x="6943358" y="940569"/>
            <a:ext cx="3525404" cy="4672065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974EEC-C578-9152-3568-83C139D26A33}"/>
              </a:ext>
            </a:extLst>
          </p:cNvPr>
          <p:cNvSpPr txBox="1"/>
          <p:nvPr/>
        </p:nvSpPr>
        <p:spPr>
          <a:xfrm>
            <a:off x="451768" y="764672"/>
            <a:ext cx="9002464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T" sz="1800" b="1" dirty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Helvetica Light"/>
              </a:rPr>
              <a:t>108 institutions in 4 continents expressed interest to join the DRD1 Collaboration</a:t>
            </a:r>
            <a:endParaRPr kumimoji="0" lang="en-IT" sz="1800" b="1" i="0" u="none" strike="noStrike" cap="none" spc="0" normalizeH="0" baseline="0" dirty="0">
              <a:ln>
                <a:noFill/>
              </a:ln>
              <a:solidFill>
                <a:srgbClr val="0070C0"/>
              </a:solidFill>
              <a:effectLst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Helvetica Light"/>
            </a:endParaRPr>
          </a:p>
        </p:txBody>
      </p:sp>
      <p:pic>
        <p:nvPicPr>
          <p:cNvPr id="3074" name="Picture 2" descr="DRD1 Collaboration">
            <a:extLst>
              <a:ext uri="{FF2B5EF4-FFF2-40B4-BE49-F238E27FC236}">
                <a16:creationId xmlns:a16="http://schemas.microsoft.com/office/drawing/2014/main" id="{D6EA8926-E031-8D79-BDF6-496625273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87" y="1425316"/>
            <a:ext cx="8527774" cy="4492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252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A949856-A3AB-0BA5-16DA-A32031CB9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1913" y="825486"/>
            <a:ext cx="3169061" cy="2993887"/>
          </a:xfrm>
          <a:prstGeom prst="rect">
            <a:avLst/>
          </a:prstGeom>
        </p:spPr>
      </p:pic>
      <p:sp>
        <p:nvSpPr>
          <p:cNvPr id="23" name="Google Shape;92;p13">
            <a:extLst>
              <a:ext uri="{FF2B5EF4-FFF2-40B4-BE49-F238E27FC236}">
                <a16:creationId xmlns:a16="http://schemas.microsoft.com/office/drawing/2014/main" id="{26516252-8E57-7B82-1CE9-AC4EE0E03296}"/>
              </a:ext>
            </a:extLst>
          </p:cNvPr>
          <p:cNvSpPr/>
          <p:nvPr/>
        </p:nvSpPr>
        <p:spPr>
          <a:xfrm>
            <a:off x="1042306" y="29619"/>
            <a:ext cx="8095593" cy="412275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5A5B35-DC0A-8E97-5918-7FCDA852CC47}"/>
              </a:ext>
            </a:extLst>
          </p:cNvPr>
          <p:cNvSpPr txBox="1"/>
          <p:nvPr/>
        </p:nvSpPr>
        <p:spPr>
          <a:xfrm>
            <a:off x="1508182" y="-11508"/>
            <a:ext cx="7287541" cy="467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DRD1 Proposal </a:t>
            </a:r>
            <a:endParaRPr lang="en-IT" sz="2438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DF86F2-71EF-F5CD-9E4F-FE1990CA5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8756" y="6612561"/>
            <a:ext cx="198772" cy="19479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7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E14C465-580B-FA2E-1CE2-8F01724BDDF3}"/>
              </a:ext>
            </a:extLst>
          </p:cNvPr>
          <p:cNvSpPr/>
          <p:nvPr/>
        </p:nvSpPr>
        <p:spPr>
          <a:xfrm>
            <a:off x="6554049" y="889497"/>
            <a:ext cx="3525404" cy="4672065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4AD35D6-F8A3-838A-B1EC-720AEB11C1D5}"/>
              </a:ext>
            </a:extLst>
          </p:cNvPr>
          <p:cNvSpPr/>
          <p:nvPr/>
        </p:nvSpPr>
        <p:spPr>
          <a:xfrm>
            <a:off x="6453483" y="444869"/>
            <a:ext cx="2730500" cy="471924"/>
          </a:xfrm>
          <a:prstGeom prst="rect">
            <a:avLst/>
          </a:prstGeom>
          <a:noFill/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8A1A2A3-9519-7076-B69C-237F9F19A471}"/>
              </a:ext>
            </a:extLst>
          </p:cNvPr>
          <p:cNvSpPr/>
          <p:nvPr/>
        </p:nvSpPr>
        <p:spPr>
          <a:xfrm>
            <a:off x="6727015" y="1582963"/>
            <a:ext cx="3211384" cy="1486622"/>
          </a:xfrm>
          <a:prstGeom prst="rect">
            <a:avLst/>
          </a:prstGeom>
          <a:noFill/>
          <a:ln w="12700" cap="flat">
            <a:solidFill>
              <a:srgbClr val="00B05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7BD7B7-9E5B-DF77-76CE-B53E020C2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1279" y="1736626"/>
            <a:ext cx="3147046" cy="13329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30BB6E-D3BE-F58D-EA49-9079A30738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7938" y="3698692"/>
            <a:ext cx="3313452" cy="25681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2FBA1D-DE72-26F7-26B2-9E019F0502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510" y="4468277"/>
            <a:ext cx="3572205" cy="152488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FFDE38C-3104-AFAC-C2E9-1CA1AD49CBA9}"/>
              </a:ext>
            </a:extLst>
          </p:cNvPr>
          <p:cNvSpPr/>
          <p:nvPr/>
        </p:nvSpPr>
        <p:spPr>
          <a:xfrm>
            <a:off x="3578012" y="740188"/>
            <a:ext cx="3034412" cy="5442130"/>
          </a:xfrm>
          <a:prstGeom prst="rect">
            <a:avLst/>
          </a:prstGeom>
          <a:noFill/>
          <a:ln w="12700" cap="flat">
            <a:solidFill>
              <a:srgbClr val="FF000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920AFF6-DB40-69D8-3BB4-56F57809C8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591" y="483021"/>
            <a:ext cx="2772071" cy="34348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6FB4BF-80A6-9BAE-3509-C886E0C87B32}"/>
              </a:ext>
            </a:extLst>
          </p:cNvPr>
          <p:cNvSpPr txBox="1"/>
          <p:nvPr/>
        </p:nvSpPr>
        <p:spPr>
          <a:xfrm>
            <a:off x="3502428" y="429106"/>
            <a:ext cx="5040774" cy="32316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Research topics and Work plan </a:t>
            </a:r>
            <a:endParaRPr lang="en-IT" sz="15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176F1F-6872-7978-BE14-F119437C7E08}"/>
              </a:ext>
            </a:extLst>
          </p:cNvPr>
          <p:cNvSpPr txBox="1"/>
          <p:nvPr/>
        </p:nvSpPr>
        <p:spPr>
          <a:xfrm>
            <a:off x="6453483" y="838536"/>
            <a:ext cx="3484916" cy="7848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lvl="1" indent="0"/>
            <a:endParaRPr lang="en-IT" sz="1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IT" sz="15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 organization </a:t>
            </a:r>
          </a:p>
          <a:p>
            <a:pPr marL="285750" indent="-285750">
              <a:buFontTx/>
              <a:buChar char="-"/>
            </a:pPr>
            <a:r>
              <a:rPr lang="en-IT" sz="15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 and infrastructures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C2BBEB-A08F-2B81-B205-98601239608F}"/>
              </a:ext>
            </a:extLst>
          </p:cNvPr>
          <p:cNvSpPr txBox="1"/>
          <p:nvPr/>
        </p:nvSpPr>
        <p:spPr>
          <a:xfrm>
            <a:off x="57468" y="4183071"/>
            <a:ext cx="3052316" cy="32316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500" b="1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Executive summary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7E2E2E-49FC-20EF-0938-D1D01D205B8E}"/>
              </a:ext>
            </a:extLst>
          </p:cNvPr>
          <p:cNvSpPr txBox="1"/>
          <p:nvPr/>
        </p:nvSpPr>
        <p:spPr>
          <a:xfrm>
            <a:off x="16241" y="4996732"/>
            <a:ext cx="3538621" cy="276999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IT" sz="12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organization of DRD1 Collaboration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809E3F5-A958-847F-BEA0-8B23BB5555CA}"/>
              </a:ext>
            </a:extLst>
          </p:cNvPr>
          <p:cNvSpPr/>
          <p:nvPr/>
        </p:nvSpPr>
        <p:spPr>
          <a:xfrm>
            <a:off x="199965" y="4552713"/>
            <a:ext cx="3310766" cy="389528"/>
          </a:xfrm>
          <a:prstGeom prst="rect">
            <a:avLst/>
          </a:prstGeom>
          <a:noFill/>
          <a:ln w="12700" cap="flat">
            <a:solidFill>
              <a:srgbClr val="0432FF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6A2CE19-B6B7-6899-B55B-2D644E791EBE}"/>
              </a:ext>
            </a:extLst>
          </p:cNvPr>
          <p:cNvSpPr/>
          <p:nvPr/>
        </p:nvSpPr>
        <p:spPr>
          <a:xfrm>
            <a:off x="116078" y="5230721"/>
            <a:ext cx="3386350" cy="873673"/>
          </a:xfrm>
          <a:prstGeom prst="rect">
            <a:avLst/>
          </a:prstGeom>
          <a:noFill/>
          <a:ln w="12700" cap="flat">
            <a:solidFill>
              <a:schemeClr val="accent6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318022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92;p13">
            <a:extLst>
              <a:ext uri="{FF2B5EF4-FFF2-40B4-BE49-F238E27FC236}">
                <a16:creationId xmlns:a16="http://schemas.microsoft.com/office/drawing/2014/main" id="{3DB08829-4A48-422F-9E30-AAF10A7A9167}"/>
              </a:ext>
            </a:extLst>
          </p:cNvPr>
          <p:cNvSpPr/>
          <p:nvPr/>
        </p:nvSpPr>
        <p:spPr>
          <a:xfrm>
            <a:off x="1104155" y="16104"/>
            <a:ext cx="8095593" cy="412275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60EFAD-2691-DD70-DB60-C7179AD6BE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324A31-636E-1F5A-CA26-0FFB910F7F1A}"/>
              </a:ext>
            </a:extLst>
          </p:cNvPr>
          <p:cNvSpPr txBox="1"/>
          <p:nvPr/>
        </p:nvSpPr>
        <p:spPr>
          <a:xfrm>
            <a:off x="287418" y="518255"/>
            <a:ext cx="9184574" cy="5586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/>
            <a:r>
              <a:rPr lang="en-GB" sz="17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DRD1 Collaboration aims to promote the development, diffusion, and applications of gaseous detectors, following the General Strategic Recommendations</a:t>
            </a:r>
            <a:r>
              <a:rPr lang="en-GB" sz="17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GB" sz="17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(GSR) outlined in the ECFA Detector R&amp;D Roadmap Document. </a:t>
            </a:r>
          </a:p>
          <a:p>
            <a:pPr algn="just"/>
            <a:endParaRPr lang="en-GB" sz="17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700" i="0" u="sng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following pillars form the foundation of this Collaboration:</a:t>
            </a:r>
          </a:p>
          <a:p>
            <a:pPr algn="just"/>
            <a:endParaRPr lang="en-GB" sz="1700" b="0" i="0" dirty="0">
              <a:solidFill>
                <a:srgbClr val="37415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Community-Driven Collaboration: </a:t>
            </a:r>
            <a:r>
              <a:rPr lang="en-GB" sz="17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Collaboration is driven by the community, providing a vital forum for exchanging ideas and establishing synergies to minimize duplicated efforts.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b="1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Recognition and Support for Young R&amp;D Experts: </a:t>
            </a:r>
            <a:r>
              <a:rPr lang="en-GB" sz="17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Collaboration will promote proper recognition and support for the careers of instrumentation R&amp;D experts. This support will be facilitated through the member institutes and their interface with the scientific community and institutions.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Dynamic and Open R&amp;D Environment: </a:t>
            </a:r>
            <a:r>
              <a:rPr lang="en-GB" sz="17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Collaboration will strive to create and maintain an up-to-date, dynamic, and open R&amp;D environment. This environment will support the development of necessary tools such as simulation and electronics, as well as the infrastructure required to undertake R&amp;D on novel detectors and to validate their performances against the demanding specifications of future facilities and applications.</a:t>
            </a:r>
          </a:p>
          <a:p>
            <a:pPr algn="l"/>
            <a:endParaRPr lang="en-GB" sz="1700" b="0" i="0" dirty="0">
              <a:solidFill>
                <a:srgbClr val="37415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2A2844-6C57-31A0-A7EF-0100F06F5D98}"/>
              </a:ext>
            </a:extLst>
          </p:cNvPr>
          <p:cNvSpPr txBox="1"/>
          <p:nvPr/>
        </p:nvSpPr>
        <p:spPr>
          <a:xfrm>
            <a:off x="1309229" y="16104"/>
            <a:ext cx="7287541" cy="467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Scientific organization of DRD1: the pillars</a:t>
            </a:r>
            <a:endParaRPr lang="en-IT" sz="2438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7356E2-AFFF-6555-E825-07030F432C41}"/>
              </a:ext>
            </a:extLst>
          </p:cNvPr>
          <p:cNvSpPr txBox="1"/>
          <p:nvPr/>
        </p:nvSpPr>
        <p:spPr>
          <a:xfrm>
            <a:off x="0" y="6188950"/>
            <a:ext cx="16722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dirty="0">
                <a:solidFill>
                  <a:srgbClr val="FF0000"/>
                </a:solidFill>
              </a:rPr>
              <a:t>* See backup for details</a:t>
            </a:r>
          </a:p>
        </p:txBody>
      </p:sp>
    </p:spTree>
    <p:extLst>
      <p:ext uri="{BB962C8B-B14F-4D97-AF65-F5344CB8AC3E}">
        <p14:creationId xmlns:p14="http://schemas.microsoft.com/office/powerpoint/2010/main" val="355346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92;p13">
            <a:extLst>
              <a:ext uri="{FF2B5EF4-FFF2-40B4-BE49-F238E27FC236}">
                <a16:creationId xmlns:a16="http://schemas.microsoft.com/office/drawing/2014/main" id="{3DB08829-4A48-422F-9E30-AAF10A7A9167}"/>
              </a:ext>
            </a:extLst>
          </p:cNvPr>
          <p:cNvSpPr/>
          <p:nvPr/>
        </p:nvSpPr>
        <p:spPr>
          <a:xfrm>
            <a:off x="1104155" y="16104"/>
            <a:ext cx="8095593" cy="412275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74283" tIns="37131" rIns="74283" bIns="37131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IT" sz="1463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60EFAD-2691-DD70-DB60-C7179AD6BE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324A31-636E-1F5A-CA26-0FFB910F7F1A}"/>
              </a:ext>
            </a:extLst>
          </p:cNvPr>
          <p:cNvSpPr txBox="1"/>
          <p:nvPr/>
        </p:nvSpPr>
        <p:spPr>
          <a:xfrm>
            <a:off x="287418" y="518255"/>
            <a:ext cx="9184574" cy="637097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/>
            <a:r>
              <a:rPr lang="en-GB" sz="17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DRD1 Collaboration aims to promote the development, diffusion, and applications of gaseous detectors, following the General Strategic Recommendations</a:t>
            </a:r>
            <a:r>
              <a:rPr lang="en-GB" sz="17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GB" sz="17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(GSR) outlined in the ECFA Detector R&amp;D Roadmap Document. </a:t>
            </a:r>
          </a:p>
          <a:p>
            <a:pPr algn="just"/>
            <a:endParaRPr lang="en-GB" sz="17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700" i="0" u="sng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following pillars form the foundation of this Collaboration:</a:t>
            </a:r>
          </a:p>
          <a:p>
            <a:pPr algn="just"/>
            <a:endParaRPr lang="en-GB" sz="1700" b="0" i="0" dirty="0">
              <a:solidFill>
                <a:srgbClr val="37415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Global Network and Access to Facilities: </a:t>
            </a:r>
            <a:r>
              <a:rPr lang="en-GB" sz="17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Leveraging its worldwide international network, the DRD1 Collaboration will facilitate access to testing facilities and advanced engineering support, available at DRD1 research laboratories and institutes.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Support for "Blue-Sky" R&amp;D: </a:t>
            </a:r>
            <a:r>
              <a:rPr lang="en-GB" sz="17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Collaboration will actively support "Blue-sky” R&amp;D, which can lead to breakthroughs driven by technology. Common resources will be allocated, leveraging the aforementioned R&amp;D environment.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Efficient Resource Pooling: </a:t>
            </a:r>
            <a:r>
              <a:rPr lang="en-GB" sz="17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Collaboration aims for the most efficient pooling of resources through joint projects that will undergo international review. It will promote and support research plans that attract long-term funding, enabling the community to effectively address future technical challenges. These efforts will also help to build strong relationships between institutes and industrial partners.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Increasing Research Potential</a:t>
            </a:r>
            <a:r>
              <a:rPr lang="en-GB" sz="17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By adding critical mass to the needs of individual institutes, the Collaboration aims to reduce research costs and enhance potential and results.</a:t>
            </a:r>
          </a:p>
          <a:p>
            <a:pPr algn="l"/>
            <a:endParaRPr lang="en-GB" sz="1700" b="0" i="0" dirty="0">
              <a:solidFill>
                <a:srgbClr val="37415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2A2844-6C57-31A0-A7EF-0100F06F5D98}"/>
              </a:ext>
            </a:extLst>
          </p:cNvPr>
          <p:cNvSpPr txBox="1"/>
          <p:nvPr/>
        </p:nvSpPr>
        <p:spPr>
          <a:xfrm>
            <a:off x="1309229" y="16104"/>
            <a:ext cx="7287541" cy="467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38" b="1" spc="-4" dirty="0">
                <a:solidFill>
                  <a:srgbClr val="002060"/>
                </a:solidFill>
              </a:rPr>
              <a:t>Scientific organization of DRD1: the pillars</a:t>
            </a:r>
            <a:endParaRPr lang="en-IT" sz="2438" dirty="0"/>
          </a:p>
        </p:txBody>
      </p:sp>
    </p:spTree>
    <p:extLst>
      <p:ext uri="{BB962C8B-B14F-4D97-AF65-F5344CB8AC3E}">
        <p14:creationId xmlns:p14="http://schemas.microsoft.com/office/powerpoint/2010/main" val="2856933176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Muon_Upgrad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MS_Italia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9020</TotalTime>
  <Words>2812</Words>
  <Application>Microsoft Macintosh PowerPoint</Application>
  <PresentationFormat>A4 Paper (210x297 mm)</PresentationFormat>
  <Paragraphs>283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28</vt:i4>
      </vt:variant>
    </vt:vector>
  </HeadingPairs>
  <TitlesOfParts>
    <vt:vector size="46" baseType="lpstr">
      <vt:lpstr>Arial</vt:lpstr>
      <vt:lpstr>ArialMT</vt:lpstr>
      <vt:lpstr>Bauhaus 93</vt:lpstr>
      <vt:lpstr>Calibri</vt:lpstr>
      <vt:lpstr>Corbel</vt:lpstr>
      <vt:lpstr>Helvetica</vt:lpstr>
      <vt:lpstr>Helvetica Light</vt:lpstr>
      <vt:lpstr>Optima</vt:lpstr>
      <vt:lpstr>Roboto</vt:lpstr>
      <vt:lpstr>Times New Roman</vt:lpstr>
      <vt:lpstr>Wingdings</vt:lpstr>
      <vt:lpstr>Wingdings 2</vt:lpstr>
      <vt:lpstr>Wingdings 3</vt:lpstr>
      <vt:lpstr>Default Theme</vt:lpstr>
      <vt:lpstr>Office Theme</vt:lpstr>
      <vt:lpstr>Custom Design</vt:lpstr>
      <vt:lpstr>Muon_Upgrade</vt:lpstr>
      <vt:lpstr>CMS_Italia</vt:lpstr>
      <vt:lpstr>Towards DRD1 Collaboration:  scientific organization and the timeline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Funding schema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Challenges for the TPC at colliders</vt:lpstr>
      <vt:lpstr>PowerPoint Presentation</vt:lpstr>
      <vt:lpstr>PowerPoint Presentation</vt:lpstr>
      <vt:lpstr>PowerPoint Presentation</vt:lpstr>
      <vt:lpstr>BACKUP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Colaleo</dc:creator>
  <cp:lastModifiedBy>Anna Colaleo</cp:lastModifiedBy>
  <cp:revision>83</cp:revision>
  <dcterms:created xsi:type="dcterms:W3CDTF">2023-05-28T09:09:36Z</dcterms:created>
  <dcterms:modified xsi:type="dcterms:W3CDTF">2023-06-22T06:08:55Z</dcterms:modified>
</cp:coreProperties>
</file>