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32C18E-33F7-1CBA-7015-7D13960BC3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C82B1B6-D3C7-40C3-E7ED-691176AB45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35FCBC-581C-B730-A53F-76CC0844A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6/12/23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D3CF10-D10E-3615-7CD5-CC7AD806C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BDF952-8917-D7B6-2330-37A29B07D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895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D31AD5-DC26-71C5-2CBA-999CCC9AB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3F993AE-1AC2-19D5-6284-6F00653EB2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2C21E9-EBF4-B0C0-2013-03C65794B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6/12/23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C7E959-8B8E-DC29-290E-B1D5042D1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17FFDC-86A3-6D60-BF55-E4C54D39F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761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C3B832B-9931-933B-98C5-30B9D17088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C7A8862-0736-996B-12F2-A991633C4A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777784-9B8E-F612-628E-8DFE27B70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6/12/23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E16DAE-A2D8-411B-4DED-3D68CE250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AA1B34-92A9-66ED-E60A-140D6B990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50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5E0E32-934F-A2ED-DC79-2D6283E6B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6ABA30D-F438-8439-A020-16A605D24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7B23F0-11A7-6069-E1C1-C7C4534E5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6/12/23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503C56-AB00-49EF-B16F-5410BEB8C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236910-F1A5-423E-EBB9-2F81C85A4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556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6C8769-32E9-0C1C-6EBB-7C9EFF771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34F001-C198-6BBB-5A99-414285F5C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1C9DC9D-72B8-66AF-70D2-29981EB4F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6/12/23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0E6BA3-0FF4-A892-FBD8-987B0BF2F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A66DE1-799B-BD96-E7E9-5A64BE70B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92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8C7100-5B8F-79A7-0852-2D1479E8D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BE1F15-0CE7-E8E2-9DD6-73F4E46F88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4F21428-33CE-8881-69D0-AD5FCB66F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8F3B007-1E5B-329C-102B-423561427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6/12/23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ED9D3B4-2BFE-1036-892F-B84337878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28AD23C-35F1-580A-4C4D-5D0EDBDD7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945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26332A-E2D0-4415-3497-FC05279EA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E7A67-CDC8-E114-78A1-C5BC3CA50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7B91F66-5E49-6252-5A37-ECF7BD810E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6E4FD2A-D4B0-5A82-2093-42094D92BA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9370E71-AA3D-3341-4AB2-F89DB8DF57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E4A8CD5-EE1A-F629-24FB-D05958A3E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6/12/23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C0FD088-93D0-C631-D981-B23650E0A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89FFBE7-0BE0-B3D2-C323-243C0358D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37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30F3F1-E158-B408-695D-495848970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2473AE-A9AC-7152-41A4-F77F4A980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6/12/23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559F907-AE3D-477E-D2D0-C5100274A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46CF363-CB7F-C2D4-B2DF-62BBE510F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23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A13E31F-11CD-ED4F-4777-205B819EE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6/12/23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23D3F8A-96EB-87DD-80EE-41BEFB969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9847312-0D4F-8AE0-7125-079456394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797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3DD26F-B718-5490-9300-D36D41023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6838A9-C1AE-C92F-4D89-E596634F78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933EBE-EEC9-D167-0040-7F31848171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D837E40-872D-EF44-7D82-921D29FBB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6/12/23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E4F5A9A-4688-6116-47B4-E2086C3E2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CEBBB2D-6BA0-3511-3AFB-2299FD0BC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454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33C610-F1A3-A652-99C6-4C667F169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26505BB-0084-EB6B-12EE-BF626044F9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9AC93A1-9488-6363-619E-B87332B4BC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189BDFA-33AE-B6B1-A1EC-1808C873D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6/12/23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5B2DD9B-8978-97B5-71ED-B1FB93D8E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4B6448-4CA0-71BF-D2FC-F9A216BA4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946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40D0789-11C3-8FF3-82B5-60DBE82ED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4F6079-D964-BBD7-227A-4B73DC539E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D8C0BB-7B6A-0457-E51B-A8323D9E5D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137CD-BE08-9E46-BE72-D8E19106BA5B}" type="datetimeFigureOut">
              <a:rPr lang="en-US" smtClean="0"/>
              <a:t>6/12/23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DD197E-3978-AA32-BDD4-761151594A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8F02EE-8069-9CD5-8E38-9F5D276CA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9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8C6DC9D-4D8A-EEB5-6096-4F36F36F71EF}"/>
              </a:ext>
            </a:extLst>
          </p:cNvPr>
          <p:cNvSpPr txBox="1"/>
          <p:nvPr/>
        </p:nvSpPr>
        <p:spPr>
          <a:xfrm>
            <a:off x="877974" y="340629"/>
            <a:ext cx="826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WP5: Gaseous detectors for calorimeters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3C199DE-4169-7AD1-5AD1-0C4FA76B7C85}"/>
              </a:ext>
            </a:extLst>
          </p:cNvPr>
          <p:cNvSpPr txBox="1"/>
          <p:nvPr/>
        </p:nvSpPr>
        <p:spPr>
          <a:xfrm>
            <a:off x="755298" y="834585"/>
            <a:ext cx="85054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Two key points were mentioned in the ECFA report on gaseous-detector calorimeters:</a:t>
            </a:r>
          </a:p>
          <a:p>
            <a:pPr marL="285750" indent="-285750">
              <a:buFontTx/>
              <a:buChar char="-"/>
            </a:pPr>
            <a:r>
              <a:rPr lang="en-GB" dirty="0"/>
              <a:t>Large area, thin and high rate detectors.</a:t>
            </a:r>
          </a:p>
          <a:p>
            <a:pPr marL="285750" indent="-285750">
              <a:buFontTx/>
              <a:buChar char="-"/>
            </a:pPr>
            <a:r>
              <a:rPr lang="en-GB" dirty="0"/>
              <a:t>Homogeneity : efficiency, resistivity (rate and cluster size) </a:t>
            </a:r>
          </a:p>
          <a:p>
            <a:pPr marL="285750" indent="-285750">
              <a:buFontTx/>
              <a:buChar char="-"/>
            </a:pPr>
            <a:r>
              <a:rPr lang="en-GB" dirty="0"/>
              <a:t>Timing and High-Rate GD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EDD114-A3CF-F2BD-A44E-29D2E48CDE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298" y="2159539"/>
            <a:ext cx="6781800" cy="411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756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A9D130C-8290-8FB6-78B8-15993A924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214" y="165371"/>
            <a:ext cx="6692900" cy="432880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9F71942-1265-91E6-22FA-214A9DEF5C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214" y="4337589"/>
            <a:ext cx="6426200" cy="15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29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1A1A4BDE-467E-EBF9-5107-B3D73CD5F73E}"/>
              </a:ext>
            </a:extLst>
          </p:cNvPr>
          <p:cNvSpPr txBox="1"/>
          <p:nvPr/>
        </p:nvSpPr>
        <p:spPr>
          <a:xfrm>
            <a:off x="778211" y="197346"/>
            <a:ext cx="10000035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The related activities on calorimetry in DRD1 are dedicated to the active media while the system aspects and readout electronics belong to DRD6</a:t>
            </a:r>
          </a:p>
          <a:p>
            <a:endParaRPr lang="en-GB" dirty="0"/>
          </a:p>
          <a:p>
            <a:r>
              <a:rPr lang="en-GB" b="1" dirty="0"/>
              <a:t>Gaseous Detectors for  calorimetry</a:t>
            </a:r>
            <a:r>
              <a:rPr lang="en-GB" dirty="0"/>
              <a:t>: (M)RPC, </a:t>
            </a:r>
            <a:r>
              <a:rPr lang="en-GB" dirty="0" err="1"/>
              <a:t>MicroMegas</a:t>
            </a:r>
            <a:r>
              <a:rPr lang="en-GB" dirty="0"/>
              <a:t>, RPWELL</a:t>
            </a:r>
            <a:r>
              <a:rPr lang="en-GB"/>
              <a:t>, µRWELL</a:t>
            </a:r>
            <a:endParaRPr lang="en-GB" dirty="0"/>
          </a:p>
          <a:p>
            <a:r>
              <a:rPr lang="en-GB" b="1" dirty="0"/>
              <a:t>Task1: Large area detectors</a:t>
            </a:r>
          </a:p>
          <a:p>
            <a:r>
              <a:rPr lang="en-GB" dirty="0"/>
              <a:t>- Construction of large GD (.5 x .5, 1 X 1 m2 and then 2x1 m2)</a:t>
            </a:r>
          </a:p>
          <a:p>
            <a:r>
              <a:rPr lang="en-GB" dirty="0"/>
              <a:t>  with precise timing and using low resistive materials and </a:t>
            </a:r>
            <a:r>
              <a:rPr lang="en-GB" dirty="0" err="1"/>
              <a:t>snew</a:t>
            </a:r>
            <a:r>
              <a:rPr lang="en-GB" dirty="0"/>
              <a:t> methods to increase the homogeneity  </a:t>
            </a:r>
          </a:p>
          <a:p>
            <a:r>
              <a:rPr lang="en-GB" dirty="0"/>
              <a:t>   and reduce the dead zones</a:t>
            </a:r>
          </a:p>
          <a:p>
            <a:endParaRPr lang="en-GB" dirty="0"/>
          </a:p>
          <a:p>
            <a:r>
              <a:rPr lang="en-GB" b="1" dirty="0"/>
              <a:t>Task2</a:t>
            </a:r>
            <a:r>
              <a:rPr lang="en-GB" dirty="0"/>
              <a:t>: </a:t>
            </a:r>
            <a:r>
              <a:rPr lang="en-GB" b="1" dirty="0"/>
              <a:t>Homogeneity study </a:t>
            </a:r>
          </a:p>
          <a:p>
            <a:r>
              <a:rPr lang="en-GB" b="1" dirty="0"/>
              <a:t>Sub task2.1</a:t>
            </a:r>
            <a:r>
              <a:rPr lang="en-GB" dirty="0"/>
              <a:t>: resistivity map (after using adequate coating methods) in case of (M)RPC</a:t>
            </a:r>
          </a:p>
          <a:p>
            <a:r>
              <a:rPr lang="en-GB" dirty="0"/>
              <a:t>	     Local cluster size measurement is the essential parameter to monitor</a:t>
            </a:r>
          </a:p>
          <a:p>
            <a:r>
              <a:rPr lang="en-GB" b="1" dirty="0"/>
              <a:t>Subtask2.2</a:t>
            </a:r>
            <a:r>
              <a:rPr lang="en-GB" dirty="0"/>
              <a:t>: gas circulation study to ensure homogeneity of the gas renewal with possible  </a:t>
            </a:r>
          </a:p>
          <a:p>
            <a:r>
              <a:rPr lang="en-GB" dirty="0"/>
              <a:t>                     use of radioactive sources to validate in addition to efficiency </a:t>
            </a:r>
          </a:p>
          <a:p>
            <a:r>
              <a:rPr lang="en-GB" b="1" dirty="0"/>
              <a:t>Sub task2.3</a:t>
            </a:r>
            <a:r>
              <a:rPr lang="en-GB" dirty="0"/>
              <a:t>: efficiency mapping as function of threshold, HV ..etc</a:t>
            </a:r>
          </a:p>
          <a:p>
            <a:r>
              <a:rPr lang="en-GB" b="1" dirty="0"/>
              <a:t>Sub task2.4</a:t>
            </a:r>
            <a:r>
              <a:rPr lang="en-GB" dirty="0"/>
              <a:t>: timing mapping as function of threshold and HV.. Etc</a:t>
            </a:r>
          </a:p>
          <a:p>
            <a:endParaRPr lang="en-GB" dirty="0"/>
          </a:p>
          <a:p>
            <a:r>
              <a:rPr lang="en-GB" b="1" dirty="0"/>
              <a:t>Remarks:</a:t>
            </a:r>
          </a:p>
          <a:p>
            <a:r>
              <a:rPr lang="en-GB" dirty="0"/>
              <a:t>-7 groups have shown interest to join this WP </a:t>
            </a:r>
          </a:p>
          <a:p>
            <a:r>
              <a:rPr lang="en-GB" dirty="0"/>
              <a:t>-Electronics developed for (Calorimetry) in DRD6  will be used but until this is ready we propose to use the one developed for LHC (like </a:t>
            </a:r>
            <a:r>
              <a:rPr lang="en-GB" dirty="0" err="1"/>
              <a:t>petiroc</a:t>
            </a:r>
            <a:r>
              <a:rPr lang="en-GB" dirty="0"/>
              <a:t> for </a:t>
            </a:r>
            <a:r>
              <a:rPr lang="en-GB" dirty="0" err="1"/>
              <a:t>iRPC</a:t>
            </a:r>
            <a:r>
              <a:rPr lang="en-GB" dirty="0"/>
              <a:t>) or others. We will try to have the same electronics in future for the different technologies.</a:t>
            </a:r>
          </a:p>
          <a:p>
            <a:r>
              <a:rPr lang="en-GB" dirty="0"/>
              <a:t>-Deliverables and milestones will be based on the tasks. For instance</a:t>
            </a:r>
          </a:p>
          <a:p>
            <a:r>
              <a:rPr lang="en-GB" dirty="0"/>
              <a:t> D1: Characterization study of medium and large GD for future calorimeters</a:t>
            </a:r>
          </a:p>
        </p:txBody>
      </p:sp>
    </p:spTree>
    <p:extLst>
      <p:ext uri="{BB962C8B-B14F-4D97-AF65-F5344CB8AC3E}">
        <p14:creationId xmlns:p14="http://schemas.microsoft.com/office/powerpoint/2010/main" val="1132764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24714</TotalTime>
  <Words>302</Words>
  <Application>Microsoft Macintosh PowerPoint</Application>
  <PresentationFormat>Grand écran</PresentationFormat>
  <Paragraphs>26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laktineh imad</dc:creator>
  <cp:lastModifiedBy>laktineh imad</cp:lastModifiedBy>
  <cp:revision>32</cp:revision>
  <dcterms:created xsi:type="dcterms:W3CDTF">2023-06-04T14:35:54Z</dcterms:created>
  <dcterms:modified xsi:type="dcterms:W3CDTF">2023-06-22T14:36:35Z</dcterms:modified>
</cp:coreProperties>
</file>