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5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B595-3889-422E-A45F-ECE000E179C5}" type="datetimeFigureOut">
              <a:rPr lang="en-GB" smtClean="0"/>
              <a:t>22/06/2023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1657A-63C0-48C7-9A87-506D863E1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782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B595-3889-422E-A45F-ECE000E179C5}" type="datetimeFigureOut">
              <a:rPr lang="en-GB" smtClean="0"/>
              <a:t>22/06/2023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1657A-63C0-48C7-9A87-506D863E1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0407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B595-3889-422E-A45F-ECE000E179C5}" type="datetimeFigureOut">
              <a:rPr lang="en-GB" smtClean="0"/>
              <a:t>22/06/2023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1657A-63C0-48C7-9A87-506D863E1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387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B595-3889-422E-A45F-ECE000E179C5}" type="datetimeFigureOut">
              <a:rPr lang="en-GB" smtClean="0"/>
              <a:t>22/06/2023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1657A-63C0-48C7-9A87-506D863E1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21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B595-3889-422E-A45F-ECE000E179C5}" type="datetimeFigureOut">
              <a:rPr lang="en-GB" smtClean="0"/>
              <a:t>22/06/2023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1657A-63C0-48C7-9A87-506D863E1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124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B595-3889-422E-A45F-ECE000E179C5}" type="datetimeFigureOut">
              <a:rPr lang="en-GB" smtClean="0"/>
              <a:t>22/06/2023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1657A-63C0-48C7-9A87-506D863E1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639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B595-3889-422E-A45F-ECE000E179C5}" type="datetimeFigureOut">
              <a:rPr lang="en-GB" smtClean="0"/>
              <a:t>22/06/2023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1657A-63C0-48C7-9A87-506D863E1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562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B595-3889-422E-A45F-ECE000E179C5}" type="datetimeFigureOut">
              <a:rPr lang="en-GB" smtClean="0"/>
              <a:t>22/06/2023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1657A-63C0-48C7-9A87-506D863E1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175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B595-3889-422E-A45F-ECE000E179C5}" type="datetimeFigureOut">
              <a:rPr lang="en-GB" smtClean="0"/>
              <a:t>22/06/2023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1657A-63C0-48C7-9A87-506D863E1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836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B595-3889-422E-A45F-ECE000E179C5}" type="datetimeFigureOut">
              <a:rPr lang="en-GB" smtClean="0"/>
              <a:t>22/06/2023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1657A-63C0-48C7-9A87-506D863E1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4039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B595-3889-422E-A45F-ECE000E179C5}" type="datetimeFigureOut">
              <a:rPr lang="en-GB" smtClean="0"/>
              <a:t>22/06/2023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1657A-63C0-48C7-9A87-506D863E1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815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4B595-3889-422E-A45F-ECE000E179C5}" type="datetimeFigureOut">
              <a:rPr lang="en-GB" smtClean="0"/>
              <a:t>22/06/2023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1657A-63C0-48C7-9A87-506D863E1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6287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k.mavrokoridis@liverpool.ac.uk" TargetMode="External"/><Relationship Id="rId2" Type="http://schemas.openxmlformats.org/officeDocument/2006/relationships/hyperlink" Target="mailto:diego.gonzalez.diaz@usc.es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flipH="1">
            <a:off x="3300549" y="1355981"/>
            <a:ext cx="87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31228" y="887956"/>
            <a:ext cx="11814998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b="0" i="0" dirty="0">
                <a:effectLst/>
                <a:latin typeface="Times" pitchFamily="2" charset="0"/>
                <a:cs typeface="Arial" panose="020B0604020202020204" pitchFamily="34" charset="0"/>
              </a:rPr>
              <a:t>In general, </a:t>
            </a:r>
            <a:r>
              <a:rPr lang="en-GB" sz="1600" dirty="0">
                <a:latin typeface="Times" pitchFamily="2" charset="0"/>
                <a:cs typeface="Arial" panose="020B0604020202020204" pitchFamily="34" charset="0"/>
              </a:rPr>
              <a:t>we assume that </a:t>
            </a:r>
            <a:r>
              <a:rPr lang="en-GB" sz="1600" i="1" dirty="0">
                <a:latin typeface="Times" pitchFamily="2" charset="0"/>
                <a:cs typeface="Arial" panose="020B0604020202020204" pitchFamily="34" charset="0"/>
              </a:rPr>
              <a:t>detectors</a:t>
            </a:r>
            <a:r>
              <a:rPr lang="en-GB" sz="1600" b="0" i="1" dirty="0">
                <a:effectLst/>
                <a:latin typeface="Times" pitchFamily="2" charset="0"/>
                <a:cs typeface="Arial" panose="020B0604020202020204" pitchFamily="34" charset="0"/>
              </a:rPr>
              <a:t> that require operation in cryogenic infrastructures are primarily associated with the DRD2 community</a:t>
            </a:r>
            <a:r>
              <a:rPr lang="en-GB" sz="1600" b="0" i="0" dirty="0">
                <a:effectLst/>
                <a:latin typeface="Times" pitchFamily="2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n-GB" sz="1600" b="0" i="0" dirty="0">
              <a:effectLst/>
              <a:latin typeface="Times" pitchFamily="2" charset="0"/>
              <a:cs typeface="Arial" panose="020B0604020202020204" pitchFamily="34" charset="0"/>
            </a:endParaRPr>
          </a:p>
          <a:p>
            <a:pPr algn="just"/>
            <a:r>
              <a:rPr lang="en-GB" sz="1600" b="1" i="0" dirty="0">
                <a:effectLst/>
                <a:latin typeface="Times" pitchFamily="2" charset="0"/>
                <a:cs typeface="Arial" panose="020B0604020202020204" pitchFamily="34" charset="0"/>
              </a:rPr>
              <a:t>DRD2-DRD1 Overlap:</a:t>
            </a:r>
            <a:endParaRPr lang="en-GB" sz="1600" i="0" dirty="0">
              <a:effectLst/>
              <a:latin typeface="Times" pitchFamily="2" charset="0"/>
              <a:cs typeface="Arial" panose="020B0604020202020204" pitchFamily="34" charset="0"/>
            </a:endParaRP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i="0" dirty="0">
                <a:effectLst/>
                <a:latin typeface="Times" pitchFamily="2" charset="0"/>
                <a:cs typeface="Arial" panose="020B0604020202020204" pitchFamily="34" charset="0"/>
              </a:rPr>
              <a:t>Study of dual-phase a</a:t>
            </a:r>
            <a:r>
              <a:rPr lang="en-GB" sz="1600" b="0" i="0" dirty="0">
                <a:effectLst/>
                <a:latin typeface="Times" pitchFamily="2" charset="0"/>
                <a:cs typeface="Arial" panose="020B0604020202020204" pitchFamily="34" charset="0"/>
              </a:rPr>
              <a:t>mplification </a:t>
            </a:r>
            <a:r>
              <a:rPr lang="en-GB" sz="1600" b="0" i="1" dirty="0">
                <a:solidFill>
                  <a:srgbClr val="FF0000"/>
                </a:solidFill>
                <a:effectLst/>
                <a:latin typeface="Times" pitchFamily="2" charset="0"/>
                <a:cs typeface="Arial" panose="020B0604020202020204" pitchFamily="34" charset="0"/>
              </a:rPr>
              <a:t>in vapour phase </a:t>
            </a:r>
            <a:r>
              <a:rPr lang="en-GB" sz="1600" b="0" i="0" dirty="0">
                <a:effectLst/>
                <a:latin typeface="Times" pitchFamily="2" charset="0"/>
                <a:cs typeface="Arial" panose="020B0604020202020204" pitchFamily="34" charset="0"/>
              </a:rPr>
              <a:t>achieved through wires, meshes, and thick-GEM structures, may require gaseous detector optimization/operation in extreme conditions (not excluding RT), in the framework of DRD1.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effectLst/>
                <a:latin typeface="Times" pitchFamily="2" charset="0"/>
              </a:rPr>
              <a:t>Operation of wires and MPGD-like structures </a:t>
            </a:r>
            <a:r>
              <a:rPr lang="en-GB" sz="1600" i="1" dirty="0">
                <a:solidFill>
                  <a:srgbClr val="FF0000"/>
                </a:solidFill>
                <a:effectLst/>
                <a:latin typeface="Times" pitchFamily="2" charset="0"/>
              </a:rPr>
              <a:t>directly in the liquid phase </a:t>
            </a:r>
            <a:r>
              <a:rPr lang="en-GB" sz="1600" dirty="0">
                <a:solidFill>
                  <a:srgbClr val="000000"/>
                </a:solidFill>
                <a:effectLst/>
                <a:latin typeface="Times" pitchFamily="2" charset="0"/>
              </a:rPr>
              <a:t>for signal induction and even light amplification has been done and future R&amp;D cannot be excluded. New designs may be implemented in the framework of DRD1.</a:t>
            </a:r>
          </a:p>
          <a:p>
            <a:pPr algn="just"/>
            <a:endParaRPr lang="en-GB" sz="1600" b="0" i="0" dirty="0">
              <a:effectLst/>
              <a:latin typeface="Times" pitchFamily="2" charset="0"/>
              <a:cs typeface="Arial" panose="020B0604020202020204" pitchFamily="34" charset="0"/>
            </a:endParaRPr>
          </a:p>
          <a:p>
            <a:pPr algn="just"/>
            <a:r>
              <a:rPr lang="en-GB" sz="1600" b="1" i="0" dirty="0">
                <a:effectLst/>
                <a:latin typeface="Times" pitchFamily="2" charset="0"/>
                <a:cs typeface="Arial" panose="020B0604020202020204" pitchFamily="34" charset="0"/>
              </a:rPr>
              <a:t>Technological Overlap: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0" i="0" dirty="0">
                <a:effectLst/>
                <a:latin typeface="Times" pitchFamily="2" charset="0"/>
                <a:cs typeface="Arial" panose="020B0604020202020204" pitchFamily="34" charset="0"/>
              </a:rPr>
              <a:t>Possibility of sharing manufacturing techniques between DRD1 and DRD2 communities</a:t>
            </a:r>
          </a:p>
          <a:p>
            <a:pPr lvl="1" algn="just"/>
            <a:endParaRPr lang="en-US" sz="1600" b="1" dirty="0">
              <a:latin typeface="Times" pitchFamily="2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en-GB" sz="1600" b="1" i="0" dirty="0">
                <a:effectLst/>
                <a:latin typeface="Times" pitchFamily="2" charset="0"/>
                <a:cs typeface="Arial" panose="020B0604020202020204" pitchFamily="34" charset="0"/>
              </a:rPr>
              <a:t>Simulations and Transport: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Times" pitchFamily="2" charset="0"/>
                <a:cs typeface="Arial" panose="020B0604020202020204" pitchFamily="34" charset="0"/>
              </a:rPr>
              <a:t>S</a:t>
            </a:r>
            <a:r>
              <a:rPr lang="en-GB" sz="1600" b="0" i="0" dirty="0">
                <a:effectLst/>
                <a:latin typeface="Times" pitchFamily="2" charset="0"/>
                <a:cs typeface="Arial" panose="020B0604020202020204" pitchFamily="34" charset="0"/>
              </a:rPr>
              <a:t>imulations of electron-ion transport either in </a:t>
            </a:r>
            <a:r>
              <a:rPr lang="en-GB" sz="1600" b="0" i="0" dirty="0" err="1">
                <a:effectLst/>
                <a:latin typeface="Times" pitchFamily="2" charset="0"/>
                <a:cs typeface="Arial" panose="020B0604020202020204" pitchFamily="34" charset="0"/>
              </a:rPr>
              <a:t>Montecarlo</a:t>
            </a:r>
            <a:r>
              <a:rPr lang="en-GB" sz="1600" b="0" i="0" dirty="0">
                <a:effectLst/>
                <a:latin typeface="Times" pitchFamily="2" charset="0"/>
                <a:cs typeface="Arial" panose="020B0604020202020204" pitchFamily="34" charset="0"/>
              </a:rPr>
              <a:t> or through Boltzmann-based techniques will be beneficial to both communities: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Times" pitchFamily="2" charset="0"/>
                <a:cs typeface="Arial" panose="020B0604020202020204" pitchFamily="34" charset="0"/>
              </a:rPr>
              <a:t>A</a:t>
            </a:r>
            <a:r>
              <a:rPr lang="en-GB" sz="1600" b="0" i="0" dirty="0">
                <a:effectLst/>
                <a:latin typeface="Times" pitchFamily="2" charset="0"/>
                <a:cs typeface="Arial" panose="020B0604020202020204" pitchFamily="34" charset="0"/>
              </a:rPr>
              <a:t>ttractive synergic/complementary approach </a:t>
            </a:r>
            <a:r>
              <a:rPr lang="en-GB" sz="1600" dirty="0">
                <a:latin typeface="Times" pitchFamily="2" charset="0"/>
                <a:cs typeface="Arial" panose="020B0604020202020204" pitchFamily="34" charset="0"/>
              </a:rPr>
              <a:t>to </a:t>
            </a:r>
            <a:r>
              <a:rPr lang="en-GB" sz="1600" b="0" i="0" dirty="0">
                <a:effectLst/>
                <a:latin typeface="Times" pitchFamily="2" charset="0"/>
                <a:cs typeface="Arial" panose="020B0604020202020204" pitchFamily="34" charset="0"/>
              </a:rPr>
              <a:t>Garfield++/</a:t>
            </a:r>
            <a:r>
              <a:rPr lang="en-GB" sz="1600" b="0" i="0" dirty="0" err="1">
                <a:effectLst/>
                <a:latin typeface="Times" pitchFamily="2" charset="0"/>
                <a:cs typeface="Arial" panose="020B0604020202020204" pitchFamily="34" charset="0"/>
              </a:rPr>
              <a:t>Magboltz</a:t>
            </a:r>
            <a:r>
              <a:rPr lang="en-GB" sz="1600" b="0" i="0" dirty="0">
                <a:effectLst/>
                <a:latin typeface="Times" pitchFamily="2" charset="0"/>
                <a:cs typeface="Arial" panose="020B0604020202020204" pitchFamily="34" charset="0"/>
              </a:rPr>
              <a:t> transport in gas.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Times" pitchFamily="2" charset="0"/>
                <a:cs typeface="Arial" panose="020B0604020202020204" pitchFamily="34" charset="0"/>
              </a:rPr>
              <a:t>Charge recombination and Space-Charge are difficult areas (numerically and technically), of strong common interest.</a:t>
            </a:r>
            <a:endParaRPr lang="en-GB" sz="1600" b="0" i="0" dirty="0">
              <a:effectLst/>
              <a:latin typeface="Times" pitchFamily="2" charset="0"/>
              <a:cs typeface="Arial" panose="020B0604020202020204" pitchFamily="34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US" sz="1600" b="1" dirty="0">
              <a:latin typeface="Times" pitchFamily="2" charset="0"/>
              <a:cs typeface="Arial" panose="020B0604020202020204" pitchFamily="34" charset="0"/>
            </a:endParaRPr>
          </a:p>
          <a:p>
            <a:pPr algn="just"/>
            <a:r>
              <a:rPr lang="en-GB" sz="1600" b="1" i="0" dirty="0">
                <a:effectLst/>
                <a:latin typeface="Times" pitchFamily="2" charset="0"/>
                <a:cs typeface="Arial" panose="020B0604020202020204" pitchFamily="34" charset="0"/>
              </a:rPr>
              <a:t>Areas of Cross-Fertilization: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500" b="0" i="0" dirty="0">
                <a:effectLst/>
                <a:latin typeface="Times" pitchFamily="2" charset="0"/>
                <a:cs typeface="Arial" panose="020B0604020202020204" pitchFamily="34" charset="0"/>
              </a:rPr>
              <a:t>Gas/liquid recirculation.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b="0" i="0" dirty="0">
                <a:effectLst/>
                <a:latin typeface="Times" pitchFamily="2" charset="0"/>
                <a:cs typeface="Arial" panose="020B0604020202020204" pitchFamily="34" charset="0"/>
              </a:rPr>
              <a:t>System purification.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b="0" i="0" dirty="0">
                <a:effectLst/>
                <a:latin typeface="Times" pitchFamily="2" charset="0"/>
                <a:cs typeface="Arial" panose="020B0604020202020204" pitchFamily="34" charset="0"/>
              </a:rPr>
              <a:t>Fluid-dynamics simulations.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b="0" i="0" dirty="0">
                <a:effectLst/>
                <a:latin typeface="Times" pitchFamily="2" charset="0"/>
                <a:cs typeface="Arial" panose="020B0604020202020204" pitchFamily="34" charset="0"/>
              </a:rPr>
              <a:t>UV-photon detection.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b="0" i="0" dirty="0">
                <a:effectLst/>
                <a:latin typeface="Times" pitchFamily="2" charset="0"/>
                <a:cs typeface="Arial" panose="020B0604020202020204" pitchFamily="34" charset="0"/>
              </a:rPr>
              <a:t>Radiopurity and material selection.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46990" y="30902"/>
            <a:ext cx="10515600" cy="646331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Times" pitchFamily="2" charset="0"/>
              </a:rPr>
              <a:t>DRD1-DRD2 synergies</a:t>
            </a:r>
            <a:endParaRPr lang="en-GB" sz="2800" b="1" dirty="0">
              <a:latin typeface="Times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89983" y="62641"/>
            <a:ext cx="61146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" pitchFamily="2" charset="0"/>
              </a:rPr>
              <a:t>DRD1 side (Diego Gonzalez Diaz, </a:t>
            </a:r>
            <a:r>
              <a:rPr lang="en-US" sz="1600" u="sng" dirty="0">
                <a:solidFill>
                  <a:srgbClr val="FF0000"/>
                </a:solidFill>
                <a:latin typeface="Times" pitchFamily="2" charset="0"/>
                <a:hlinkClick r:id="rId2"/>
              </a:rPr>
              <a:t>diego.gonzalez.diaz@usc.es</a:t>
            </a:r>
            <a:r>
              <a:rPr lang="en-US" sz="1600" u="sng" dirty="0">
                <a:latin typeface="Times" pitchFamily="2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" pitchFamily="2" charset="0"/>
              </a:rPr>
              <a:t>DRD2 side (Kostas </a:t>
            </a:r>
            <a:r>
              <a:rPr lang="en-US" sz="1600" dirty="0" err="1">
                <a:latin typeface="Times" pitchFamily="2" charset="0"/>
              </a:rPr>
              <a:t>Mavrokoridis</a:t>
            </a:r>
            <a:r>
              <a:rPr lang="en-US" sz="1600" dirty="0">
                <a:latin typeface="Times" pitchFamily="2" charset="0"/>
              </a:rPr>
              <a:t>, </a:t>
            </a:r>
            <a:r>
              <a:rPr lang="en-US" sz="1600" dirty="0">
                <a:solidFill>
                  <a:srgbClr val="FF0000"/>
                </a:solidFill>
                <a:latin typeface="Times" pitchFamily="2" charset="0"/>
                <a:hlinkClick r:id="rId3"/>
              </a:rPr>
              <a:t>k.mavrokoridis@liverpool.ac.uk</a:t>
            </a:r>
            <a:r>
              <a:rPr lang="en-US" sz="1600" dirty="0">
                <a:latin typeface="Times" pitchFamily="2" charset="0"/>
              </a:rPr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57D5BA-6933-8748-A882-062A8823B997}"/>
              </a:ext>
            </a:extLst>
          </p:cNvPr>
          <p:cNvSpPr txBox="1"/>
          <p:nvPr/>
        </p:nvSpPr>
        <p:spPr>
          <a:xfrm>
            <a:off x="4741354" y="185751"/>
            <a:ext cx="144862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Times" pitchFamily="2" charset="0"/>
              </a:rPr>
              <a:t>Link persons:</a:t>
            </a:r>
          </a:p>
        </p:txBody>
      </p:sp>
    </p:spTree>
    <p:extLst>
      <p:ext uri="{BB962C8B-B14F-4D97-AF65-F5344CB8AC3E}">
        <p14:creationId xmlns:p14="http://schemas.microsoft.com/office/powerpoint/2010/main" val="2057570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229</Words>
  <Application>Microsoft Macintosh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</vt:lpstr>
      <vt:lpstr>Office Theme</vt:lpstr>
      <vt:lpstr>DRD1-DRD2 synergies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DRD1-DRD7 Interplay</dc:title>
  <dc:creator>Eraldo Oliveri</dc:creator>
  <cp:lastModifiedBy>GONZALEZ DIAZ DIEGO</cp:lastModifiedBy>
  <cp:revision>29</cp:revision>
  <dcterms:created xsi:type="dcterms:W3CDTF">2023-06-06T11:00:33Z</dcterms:created>
  <dcterms:modified xsi:type="dcterms:W3CDTF">2023-06-22T23:02:51Z</dcterms:modified>
</cp:coreProperties>
</file>