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413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59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1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55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27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5989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04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46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469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77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11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E765-E31A-4213-BF14-94E6D7294842}" type="datetimeFigureOut">
              <a:rPr lang="fr-FR" smtClean="0"/>
              <a:t>22/06/2023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6A32D-ACFA-4150-B436-5DB133647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485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4215" y="385011"/>
            <a:ext cx="5252185" cy="1036270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DRD1 </a:t>
            </a:r>
            <a:r>
              <a:rPr lang="fr-FR" dirty="0" err="1" smtClean="0">
                <a:solidFill>
                  <a:srgbClr val="FF0000"/>
                </a:solidFill>
              </a:rPr>
              <a:t>proposal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66226" y="1532606"/>
            <a:ext cx="4666170" cy="1655762"/>
          </a:xfrm>
        </p:spPr>
        <p:txBody>
          <a:bodyPr>
            <a:normAutofit fontScale="77500" lnSpcReduction="20000"/>
          </a:bodyPr>
          <a:lstStyle/>
          <a:p>
            <a:endParaRPr lang="fr-FR" dirty="0"/>
          </a:p>
          <a:p>
            <a:r>
              <a:rPr lang="fr-FR" dirty="0" smtClean="0"/>
              <a:t>Eraldo Oliveri, Esther Ferrer Ribas</a:t>
            </a:r>
          </a:p>
          <a:p>
            <a:r>
              <a:rPr lang="fr-FR" dirty="0" smtClean="0"/>
              <a:t>23/06/2023</a:t>
            </a:r>
          </a:p>
          <a:p>
            <a:endParaRPr lang="fr-FR" dirty="0"/>
          </a:p>
          <a:p>
            <a:r>
              <a:rPr lang="fr-FR" dirty="0" smtClean="0"/>
              <a:t>DRD1 </a:t>
            </a:r>
            <a:r>
              <a:rPr lang="fr-FR" dirty="0" err="1" smtClean="0"/>
              <a:t>Community</a:t>
            </a:r>
            <a:r>
              <a:rPr lang="fr-FR" dirty="0" smtClean="0"/>
              <a:t> Meeting </a:t>
            </a:r>
            <a:endParaRPr lang="fr-FR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7B165FC-199C-ECA6-5F2F-200913BDC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182" y="164489"/>
            <a:ext cx="5189301" cy="642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21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31" y="222421"/>
            <a:ext cx="4610671" cy="636501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234" y="296563"/>
            <a:ext cx="5265647" cy="64296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83907" y="866275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337911" y="2837590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337910" y="4674014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437314" y="5317303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437314" y="5858595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758480" y="1176835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6758479" y="2299377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758479" y="3412518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182302" y="1163054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182302" y="1995631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6532344" y="4437713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533888" y="4909469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532344" y="5852982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337910" y="2273168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8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31" y="222421"/>
            <a:ext cx="4610671" cy="636501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234" y="296563"/>
            <a:ext cx="5265647" cy="64296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83907" y="866275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337911" y="2837590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337910" y="4674014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437314" y="5317303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437314" y="5858595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758480" y="1176835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6758479" y="2299377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758479" y="3412518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182302" y="1163054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182302" y="1995631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6532344" y="4437713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533888" y="4909469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532344" y="5852982"/>
            <a:ext cx="3590224" cy="261884"/>
          </a:xfrm>
          <a:prstGeom prst="rect">
            <a:avLst/>
          </a:prstGeom>
          <a:solidFill>
            <a:schemeClr val="accent1">
              <a:lumMod val="60000"/>
              <a:lumOff val="40000"/>
              <a:alpha val="24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337910" y="2273168"/>
            <a:ext cx="3773103" cy="203994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3439368" y="2012111"/>
            <a:ext cx="7101839" cy="3346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400" b="1" dirty="0" smtClean="0">
              <a:solidFill>
                <a:srgbClr val="FF0000"/>
              </a:solidFill>
            </a:endParaRPr>
          </a:p>
          <a:p>
            <a:endParaRPr lang="fr-FR" sz="2400" b="1" dirty="0">
              <a:solidFill>
                <a:srgbClr val="FF0000"/>
              </a:solidFill>
            </a:endParaRPr>
          </a:p>
          <a:p>
            <a:r>
              <a:rPr lang="fr-FR" sz="2400" b="1" dirty="0" err="1" smtClean="0">
                <a:solidFill>
                  <a:srgbClr val="FF0000"/>
                </a:solidFill>
              </a:rPr>
              <a:t>Different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gaseous</a:t>
            </a:r>
            <a:r>
              <a:rPr lang="fr-FR" sz="2400" b="1" dirty="0" smtClean="0">
                <a:solidFill>
                  <a:srgbClr val="FF0000"/>
                </a:solidFill>
              </a:rPr>
              <a:t> detectors </a:t>
            </a:r>
            <a:r>
              <a:rPr lang="fr-FR" sz="2400" b="1" dirty="0" err="1" smtClean="0">
                <a:solidFill>
                  <a:srgbClr val="FF0000"/>
                </a:solidFill>
              </a:rPr>
              <a:t>communities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together</a:t>
            </a:r>
            <a:r>
              <a:rPr lang="fr-FR" sz="2400" b="1" dirty="0" smtClean="0">
                <a:solidFill>
                  <a:srgbClr val="FF0000"/>
                </a:solidFill>
              </a:rPr>
              <a:t>: state of the art  and future </a:t>
            </a:r>
            <a:r>
              <a:rPr lang="fr-FR" sz="2400" b="1" dirty="0" err="1" smtClean="0">
                <a:solidFill>
                  <a:srgbClr val="FF0000"/>
                </a:solidFill>
              </a:rPr>
              <a:t>challanges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</a:p>
          <a:p>
            <a:endParaRPr lang="fr-FR" sz="2400" b="1" dirty="0" smtClean="0">
              <a:solidFill>
                <a:srgbClr val="FF0000"/>
              </a:solidFill>
            </a:endParaRPr>
          </a:p>
          <a:p>
            <a:r>
              <a:rPr lang="fr-FR" sz="2400" b="1" dirty="0" err="1" smtClean="0">
                <a:solidFill>
                  <a:srgbClr val="FF0000"/>
                </a:solidFill>
              </a:rPr>
              <a:t>Huge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Work</a:t>
            </a:r>
            <a:endParaRPr lang="fr-FR" sz="2400" b="1" dirty="0" smtClean="0">
              <a:solidFill>
                <a:srgbClr val="FF0000"/>
              </a:solidFill>
            </a:endParaRPr>
          </a:p>
          <a:p>
            <a:endParaRPr lang="fr-FR" sz="2400" b="1" dirty="0">
              <a:solidFill>
                <a:srgbClr val="FF0000"/>
              </a:solidFill>
            </a:endParaRPr>
          </a:p>
          <a:p>
            <a:r>
              <a:rPr lang="fr-FR" sz="2400" b="1" dirty="0" smtClean="0">
                <a:solidFill>
                  <a:srgbClr val="FF0000"/>
                </a:solidFill>
              </a:rPr>
              <a:t>Great </a:t>
            </a:r>
            <a:r>
              <a:rPr lang="fr-FR" sz="2400" b="1" dirty="0" err="1" smtClean="0">
                <a:solidFill>
                  <a:srgbClr val="FF0000"/>
                </a:solidFill>
              </a:rPr>
              <a:t>achievement</a:t>
            </a:r>
            <a:endParaRPr lang="fr-FR" sz="2400" b="1" dirty="0" smtClean="0">
              <a:solidFill>
                <a:srgbClr val="FF0000"/>
              </a:solidFill>
            </a:endParaRPr>
          </a:p>
          <a:p>
            <a:endParaRPr lang="fr-FR" sz="2400" b="1" dirty="0">
              <a:solidFill>
                <a:srgbClr val="FF0000"/>
              </a:solidFill>
            </a:endParaRPr>
          </a:p>
          <a:p>
            <a:r>
              <a:rPr lang="fr-FR" sz="2400" b="1" dirty="0" smtClean="0">
                <a:solidFill>
                  <a:srgbClr val="FF0000"/>
                </a:solidFill>
              </a:rPr>
              <a:t>Reference document for the future</a:t>
            </a:r>
            <a:endParaRPr lang="fr-FR" sz="2400" b="1" dirty="0">
              <a:solidFill>
                <a:srgbClr val="FF0000"/>
              </a:solidFill>
            </a:endParaRPr>
          </a:p>
          <a:p>
            <a:endParaRPr lang="fr-FR" sz="2400" b="1" dirty="0" smtClean="0">
              <a:solidFill>
                <a:srgbClr val="FF0000"/>
              </a:solidFill>
            </a:endParaRPr>
          </a:p>
          <a:p>
            <a:endParaRPr lang="fr-F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884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30236E7-80C3-5856-7F59-195CCBE67D97}"/>
              </a:ext>
            </a:extLst>
          </p:cNvPr>
          <p:cNvSpPr txBox="1"/>
          <p:nvPr/>
        </p:nvSpPr>
        <p:spPr>
          <a:xfrm>
            <a:off x="216366" y="1027319"/>
            <a:ext cx="11728585" cy="5421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50"/>
              </a:spcAft>
            </a:pPr>
            <a:r>
              <a:rPr lang="en-IT" sz="1600" b="1" dirty="0" smtClean="0">
                <a:solidFill>
                  <a:srgbClr val="002060"/>
                </a:solidFill>
                <a:cs typeface="Arial" panose="020B0604020202020204" pitchFamily="34" charset="0"/>
                <a:sym typeface="Helvetica Light"/>
              </a:rPr>
              <a:t>Organization and collaborative aspects: </a:t>
            </a:r>
            <a:r>
              <a:rPr lang="en-IT" sz="1600" dirty="0" smtClean="0">
                <a:solidFill>
                  <a:srgbClr val="002060"/>
                </a:solidFill>
                <a:cs typeface="Arial" panose="020B0604020202020204" pitchFamily="34" charset="0"/>
                <a:sym typeface="Helvetica Light"/>
              </a:rPr>
              <a:t>A. Colaleo, E. Oliveri, L. Ropelewski, M. Titov</a:t>
            </a:r>
            <a:endParaRPr lang="en-US" sz="1600" b="1" u="sng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Aft>
                <a:spcPts val="650"/>
              </a:spcAft>
            </a:pPr>
            <a:r>
              <a:rPr lang="en-US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Research topics and Work plan </a:t>
            </a:r>
            <a:endParaRPr lang="en-GB" sz="16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Aft>
                <a:spcPts val="650"/>
              </a:spcAft>
            </a:pPr>
            <a:r>
              <a:rPr lang="en-GB" sz="1600" dirty="0" smtClean="0">
                <a:solidFill>
                  <a:srgbClr val="002060"/>
                </a:solidFill>
                <a:cs typeface="Arial" panose="020B0604020202020204" pitchFamily="34" charset="0"/>
              </a:rPr>
              <a:t>WG1 </a:t>
            </a:r>
            <a:r>
              <a:rPr lang="en-GB" sz="1600" dirty="0">
                <a:solidFill>
                  <a:srgbClr val="002060"/>
                </a:solidFill>
                <a:cs typeface="Arial" panose="020B0604020202020204" pitchFamily="34" charset="0"/>
              </a:rPr>
              <a:t>-</a:t>
            </a:r>
            <a:r>
              <a:rPr lang="fr-FR" sz="1600" dirty="0">
                <a:solidFill>
                  <a:srgbClr val="002060"/>
                </a:solidFill>
                <a:cs typeface="Arial" panose="020B0604020202020204" pitchFamily="34" charset="0"/>
              </a:rPr>
              <a:t> Technologies: </a:t>
            </a:r>
            <a:r>
              <a:rPr lang="fr-FR" sz="1600" dirty="0" err="1">
                <a:solidFill>
                  <a:srgbClr val="002060"/>
                </a:solidFill>
                <a:cs typeface="Arial" panose="020B0604020202020204" pitchFamily="34" charset="0"/>
              </a:rPr>
              <a:t>P.Colas</a:t>
            </a:r>
            <a:r>
              <a:rPr lang="fr-FR" sz="1600" dirty="0">
                <a:solidFill>
                  <a:srgbClr val="002060"/>
                </a:solidFill>
                <a:cs typeface="Arial" panose="020B0604020202020204" pitchFamily="34" charset="0"/>
              </a:rPr>
              <a:t>, F. </a:t>
            </a:r>
            <a:r>
              <a:rPr lang="fr-FR" sz="1600" dirty="0" err="1">
                <a:solidFill>
                  <a:srgbClr val="002060"/>
                </a:solidFill>
                <a:cs typeface="Arial" panose="020B0604020202020204" pitchFamily="34" charset="0"/>
              </a:rPr>
              <a:t>Resnati</a:t>
            </a:r>
            <a:r>
              <a:rPr lang="fr-FR" sz="1600" dirty="0">
                <a:solidFill>
                  <a:srgbClr val="002060"/>
                </a:solidFill>
                <a:cs typeface="Arial" panose="020B0604020202020204" pitchFamily="34" charset="0"/>
              </a:rPr>
              <a:t>,  P. </a:t>
            </a:r>
            <a:r>
              <a:rPr lang="fr-FR" sz="1600" dirty="0" err="1">
                <a:solidFill>
                  <a:srgbClr val="002060"/>
                </a:solidFill>
                <a:cs typeface="Arial" panose="020B0604020202020204" pitchFamily="34" charset="0"/>
              </a:rPr>
              <a:t>Wintz</a:t>
            </a:r>
            <a:r>
              <a:rPr lang="fr-FR" sz="1600" dirty="0">
                <a:solidFill>
                  <a:srgbClr val="002060"/>
                </a:solidFill>
                <a:cs typeface="Arial" panose="020B0604020202020204" pitchFamily="34" charset="0"/>
              </a:rPr>
              <a:t>, I. </a:t>
            </a:r>
            <a:r>
              <a:rPr lang="fr-FR" sz="1600" dirty="0" err="1">
                <a:solidFill>
                  <a:srgbClr val="002060"/>
                </a:solidFill>
                <a:cs typeface="Arial" panose="020B0604020202020204" pitchFamily="34" charset="0"/>
              </a:rPr>
              <a:t>Deppner</a:t>
            </a:r>
            <a:r>
              <a:rPr lang="fr-FR" sz="1600" dirty="0">
                <a:solidFill>
                  <a:srgbClr val="002060"/>
                </a:solidFill>
                <a:cs typeface="Arial" panose="020B0604020202020204" pitchFamily="34" charset="0"/>
              </a:rPr>
              <a:t>, M. </a:t>
            </a:r>
            <a:r>
              <a:rPr lang="fr-FR" sz="1600" dirty="0" err="1">
                <a:solidFill>
                  <a:srgbClr val="002060"/>
                </a:solidFill>
                <a:cs typeface="Arial" panose="020B0604020202020204" pitchFamily="34" charset="0"/>
              </a:rPr>
              <a:t>Tytgat</a:t>
            </a:r>
            <a:r>
              <a:rPr lang="fr-FR" sz="1600" dirty="0">
                <a:solidFill>
                  <a:srgbClr val="002060"/>
                </a:solidFill>
                <a:cs typeface="Arial" panose="020B0604020202020204" pitchFamily="34" charset="0"/>
              </a:rPr>
              <a:t>, L. </a:t>
            </a:r>
            <a:r>
              <a:rPr lang="fr-FR" sz="1600" dirty="0" err="1">
                <a:solidFill>
                  <a:srgbClr val="002060"/>
                </a:solidFill>
                <a:cs typeface="Arial" panose="020B0604020202020204" pitchFamily="34" charset="0"/>
              </a:rPr>
              <a:t>Moleri</a:t>
            </a:r>
            <a:endParaRPr lang="fr-FR" sz="16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Aft>
                <a:spcPts val="650"/>
              </a:spcAft>
            </a:pPr>
            <a:r>
              <a:rPr lang="en-GB" sz="1600" dirty="0" smtClean="0">
                <a:solidFill>
                  <a:srgbClr val="002060"/>
                </a:solidFill>
                <a:cs typeface="Arial" panose="020B0604020202020204" pitchFamily="34" charset="0"/>
              </a:rPr>
              <a:t>WG2 </a:t>
            </a:r>
            <a:r>
              <a:rPr lang="en-GB" sz="1600" dirty="0">
                <a:solidFill>
                  <a:srgbClr val="002060"/>
                </a:solidFill>
                <a:cs typeface="Arial" panose="020B0604020202020204" pitchFamily="34" charset="0"/>
              </a:rPr>
              <a:t>- Applications: </a:t>
            </a:r>
            <a:r>
              <a:rPr lang="fr-FR" sz="1600" dirty="0">
                <a:solidFill>
                  <a:srgbClr val="002060"/>
                </a:solidFill>
              </a:rPr>
              <a:t>F. Garcia, P. </a:t>
            </a:r>
            <a:r>
              <a:rPr lang="fr-FR" sz="1600" dirty="0" err="1">
                <a:solidFill>
                  <a:srgbClr val="002060"/>
                </a:solidFill>
              </a:rPr>
              <a:t>Gasik</a:t>
            </a:r>
            <a:r>
              <a:rPr lang="fr-FR" sz="1600" dirty="0">
                <a:solidFill>
                  <a:srgbClr val="002060"/>
                </a:solidFill>
              </a:rPr>
              <a:t>, F. </a:t>
            </a:r>
            <a:r>
              <a:rPr lang="fr-FR" sz="1600" dirty="0" err="1">
                <a:solidFill>
                  <a:srgbClr val="002060"/>
                </a:solidFill>
              </a:rPr>
              <a:t>Grancagnolo</a:t>
            </a:r>
            <a:r>
              <a:rPr lang="fr-FR" sz="1600" dirty="0">
                <a:solidFill>
                  <a:srgbClr val="002060"/>
                </a:solidFill>
              </a:rPr>
              <a:t>, D. Gonzalez Diaz, G. </a:t>
            </a:r>
            <a:r>
              <a:rPr lang="fr-FR" sz="1600" dirty="0" err="1" smtClean="0">
                <a:solidFill>
                  <a:srgbClr val="002060"/>
                </a:solidFill>
              </a:rPr>
              <a:t>Aielli</a:t>
            </a:r>
            <a:r>
              <a:rPr lang="fr-FR" sz="1600" dirty="0" smtClean="0">
                <a:solidFill>
                  <a:srgbClr val="002060"/>
                </a:solidFill>
              </a:rPr>
              <a:t>, G</a:t>
            </a:r>
            <a:r>
              <a:rPr lang="fr-FR" sz="1600" dirty="0">
                <a:solidFill>
                  <a:srgbClr val="002060"/>
                </a:solidFill>
              </a:rPr>
              <a:t>. </a:t>
            </a:r>
            <a:r>
              <a:rPr lang="fr-FR" sz="1600" dirty="0" err="1">
                <a:solidFill>
                  <a:srgbClr val="002060"/>
                </a:solidFill>
              </a:rPr>
              <a:t>Pugliese</a:t>
            </a:r>
            <a:r>
              <a:rPr lang="fr-FR" sz="1600" dirty="0">
                <a:solidFill>
                  <a:srgbClr val="002060"/>
                </a:solidFill>
              </a:rPr>
              <a:t>, R. Farinelli, I. </a:t>
            </a:r>
            <a:r>
              <a:rPr lang="fr-FR" sz="1600" dirty="0" err="1" smtClean="0">
                <a:solidFill>
                  <a:srgbClr val="002060"/>
                </a:solidFill>
              </a:rPr>
              <a:t>Laktineh</a:t>
            </a:r>
            <a:endParaRPr lang="fr-FR" sz="1600" dirty="0" smtClean="0">
              <a:solidFill>
                <a:srgbClr val="002060"/>
              </a:solidFill>
            </a:endParaRPr>
          </a:p>
          <a:p>
            <a:pPr algn="just">
              <a:spcBef>
                <a:spcPts val="0"/>
              </a:spcBef>
              <a:spcAft>
                <a:spcPts val="650"/>
              </a:spcAft>
            </a:pPr>
            <a:r>
              <a:rPr lang="en-GB" sz="1600" dirty="0" smtClean="0">
                <a:solidFill>
                  <a:srgbClr val="002060"/>
                </a:solidFill>
                <a:cs typeface="Arial" panose="020B0604020202020204" pitchFamily="34" charset="0"/>
              </a:rPr>
              <a:t>WG3 - Gas and material studies</a:t>
            </a:r>
            <a:r>
              <a:rPr lang="fr-FR" sz="1600" dirty="0" smtClean="0">
                <a:solidFill>
                  <a:srgbClr val="002060"/>
                </a:solidFill>
                <a:cs typeface="Arial" panose="020B0604020202020204" pitchFamily="34" charset="0"/>
              </a:rPr>
              <a:t>: </a:t>
            </a:r>
            <a:r>
              <a:rPr lang="fr-FR" sz="1600" dirty="0" smtClean="0">
                <a:solidFill>
                  <a:srgbClr val="002060"/>
                </a:solidFill>
              </a:rPr>
              <a:t>B. Mandelli, G. </a:t>
            </a:r>
            <a:r>
              <a:rPr lang="fr-FR" sz="1600" dirty="0" err="1" smtClean="0">
                <a:solidFill>
                  <a:srgbClr val="002060"/>
                </a:solidFill>
              </a:rPr>
              <a:t>Morello</a:t>
            </a:r>
            <a:r>
              <a:rPr lang="fr-FR" sz="1600" dirty="0" smtClean="0">
                <a:solidFill>
                  <a:srgbClr val="002060"/>
                </a:solidFill>
              </a:rPr>
              <a:t>, F. </a:t>
            </a:r>
            <a:r>
              <a:rPr lang="fr-FR" sz="1600" dirty="0" err="1" smtClean="0">
                <a:solidFill>
                  <a:srgbClr val="002060"/>
                </a:solidFill>
              </a:rPr>
              <a:t>Renga</a:t>
            </a:r>
            <a:r>
              <a:rPr lang="fr-FR" sz="1600" dirty="0" smtClean="0">
                <a:solidFill>
                  <a:srgbClr val="002060"/>
                </a:solidFill>
              </a:rPr>
              <a:t>, K. </a:t>
            </a:r>
            <a:r>
              <a:rPr lang="fr-FR" sz="1600" dirty="0" err="1" smtClean="0">
                <a:solidFill>
                  <a:srgbClr val="002060"/>
                </a:solidFill>
              </a:rPr>
              <a:t>Dehmelt</a:t>
            </a:r>
            <a:r>
              <a:rPr lang="fr-FR" sz="1600" dirty="0" smtClean="0">
                <a:solidFill>
                  <a:srgbClr val="002060"/>
                </a:solidFill>
              </a:rPr>
              <a:t>, S. Roth, D. Piccolo, A. </a:t>
            </a:r>
            <a:r>
              <a:rPr lang="fr-FR" sz="1600" dirty="0" err="1" smtClean="0">
                <a:solidFill>
                  <a:srgbClr val="002060"/>
                </a:solidFill>
              </a:rPr>
              <a:t>Pastore</a:t>
            </a:r>
            <a:r>
              <a:rPr lang="fr-FR" sz="1600" dirty="0" smtClean="0">
                <a:solidFill>
                  <a:srgbClr val="002060"/>
                </a:solidFill>
              </a:rPr>
              <a:t>, B. A. Gonzalez</a:t>
            </a:r>
            <a:endParaRPr lang="en-GB" sz="1600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>
              <a:spcAft>
                <a:spcPts val="650"/>
              </a:spcAft>
            </a:pPr>
            <a:r>
              <a:rPr lang="en-GB" sz="1600" dirty="0" smtClean="0">
                <a:solidFill>
                  <a:srgbClr val="002060"/>
                </a:solidFill>
                <a:cs typeface="Arial" panose="020B0604020202020204" pitchFamily="34" charset="0"/>
              </a:rPr>
              <a:t>WG4 - Detector physics, simulations, and software tools: </a:t>
            </a:r>
            <a:r>
              <a:rPr lang="fr-FR" sz="1600" dirty="0" err="1" smtClean="0">
                <a:solidFill>
                  <a:srgbClr val="002060"/>
                </a:solidFill>
              </a:rPr>
              <a:t>M.Abbrescia</a:t>
            </a:r>
            <a:r>
              <a:rPr lang="fr-FR" sz="1600" dirty="0" smtClean="0">
                <a:solidFill>
                  <a:srgbClr val="002060"/>
                </a:solidFill>
              </a:rPr>
              <a:t>, M. </a:t>
            </a:r>
            <a:r>
              <a:rPr lang="fr-FR" sz="1600" dirty="0" err="1" smtClean="0">
                <a:solidFill>
                  <a:srgbClr val="002060"/>
                </a:solidFill>
              </a:rPr>
              <a:t>Borysova</a:t>
            </a:r>
            <a:r>
              <a:rPr lang="fr-FR" sz="1600" dirty="0" smtClean="0">
                <a:solidFill>
                  <a:srgbClr val="002060"/>
                </a:solidFill>
              </a:rPr>
              <a:t>,  P. Fonte, O. Sahin, P. </a:t>
            </a:r>
            <a:r>
              <a:rPr lang="fr-FR" sz="1600" dirty="0" err="1" smtClean="0">
                <a:solidFill>
                  <a:srgbClr val="002060"/>
                </a:solidFill>
              </a:rPr>
              <a:t>Verwilligen</a:t>
            </a:r>
            <a:r>
              <a:rPr lang="fr-FR" sz="1600" dirty="0" smtClean="0">
                <a:solidFill>
                  <a:srgbClr val="002060"/>
                </a:solidFill>
              </a:rPr>
              <a:t>, R. Veenhof</a:t>
            </a:r>
          </a:p>
          <a:p>
            <a:pPr algn="just">
              <a:spcAft>
                <a:spcPts val="650"/>
              </a:spcAft>
            </a:pPr>
            <a:r>
              <a:rPr lang="en-GB" sz="1600" dirty="0" smtClean="0">
                <a:solidFill>
                  <a:srgbClr val="002060"/>
                </a:solidFill>
                <a:cs typeface="Arial" panose="020B0604020202020204" pitchFamily="34" charset="0"/>
              </a:rPr>
              <a:t>WG5 - Electronics for gaseous detectors </a:t>
            </a:r>
            <a:r>
              <a:rPr lang="fr-FR" sz="1600" dirty="0" smtClean="0">
                <a:solidFill>
                  <a:srgbClr val="002060"/>
                </a:solidFill>
              </a:rPr>
              <a:t>H. Muller, J. Kaminski, M. </a:t>
            </a:r>
            <a:r>
              <a:rPr lang="fr-FR" sz="1600" dirty="0" err="1" smtClean="0">
                <a:solidFill>
                  <a:srgbClr val="002060"/>
                </a:solidFill>
              </a:rPr>
              <a:t>Gouzevitch</a:t>
            </a:r>
            <a:r>
              <a:rPr lang="fr-FR" sz="1600" dirty="0" smtClean="0">
                <a:solidFill>
                  <a:srgbClr val="002060"/>
                </a:solidFill>
              </a:rPr>
              <a:t>, R. </a:t>
            </a:r>
            <a:r>
              <a:rPr lang="fr-FR" sz="1600" dirty="0" err="1" smtClean="0">
                <a:solidFill>
                  <a:srgbClr val="002060"/>
                </a:solidFill>
              </a:rPr>
              <a:t>Cardarelli</a:t>
            </a:r>
            <a:r>
              <a:rPr lang="fr-FR" sz="1600" dirty="0" smtClean="0">
                <a:solidFill>
                  <a:srgbClr val="002060"/>
                </a:solidFill>
              </a:rPr>
              <a:t>, </a:t>
            </a:r>
            <a:r>
              <a:rPr lang="en-GB" sz="1600" dirty="0" err="1" smtClean="0">
                <a:solidFill>
                  <a:srgbClr val="002060"/>
                </a:solidFill>
                <a:effectLst/>
              </a:rPr>
              <a:t>Sorin</a:t>
            </a:r>
            <a:r>
              <a:rPr lang="en-GB" sz="1600" dirty="0" smtClean="0">
                <a:solidFill>
                  <a:srgbClr val="002060"/>
                </a:solidFill>
                <a:effectLst/>
              </a:rPr>
              <a:t> </a:t>
            </a:r>
            <a:r>
              <a:rPr lang="en-GB" sz="1600" dirty="0" err="1" smtClean="0">
                <a:solidFill>
                  <a:srgbClr val="002060"/>
                </a:solidFill>
                <a:effectLst/>
              </a:rPr>
              <a:t>Martoiu</a:t>
            </a:r>
            <a:r>
              <a:rPr lang="en-GB" sz="1600" dirty="0" smtClean="0">
                <a:solidFill>
                  <a:srgbClr val="002060"/>
                </a:solidFill>
              </a:rPr>
              <a:t>, Marco </a:t>
            </a:r>
            <a:r>
              <a:rPr lang="en-GB" sz="1600" dirty="0" err="1" smtClean="0">
                <a:solidFill>
                  <a:srgbClr val="002060"/>
                </a:solidFill>
              </a:rPr>
              <a:t>Bregant</a:t>
            </a:r>
            <a:r>
              <a:rPr lang="fr-FR" sz="1600" dirty="0" smtClean="0">
                <a:solidFill>
                  <a:srgbClr val="002060"/>
                </a:solidFill>
              </a:rPr>
              <a:t>, </a:t>
            </a:r>
            <a:r>
              <a:rPr lang="en-GB" sz="1600" dirty="0" smtClean="0">
                <a:solidFill>
                  <a:srgbClr val="002060"/>
                </a:solidFill>
                <a:effectLst/>
              </a:rPr>
              <a:t>Michael Lupberger</a:t>
            </a:r>
          </a:p>
          <a:p>
            <a:pPr>
              <a:spcBef>
                <a:spcPts val="0"/>
              </a:spcBef>
              <a:spcAft>
                <a:spcPts val="650"/>
              </a:spcAft>
            </a:pPr>
            <a:r>
              <a:rPr lang="en-GB" sz="1600" dirty="0" smtClean="0">
                <a:solidFill>
                  <a:srgbClr val="002060"/>
                </a:solidFill>
                <a:cs typeface="Arial" panose="020B0604020202020204" pitchFamily="34" charset="0"/>
              </a:rPr>
              <a:t>WG6 - Detector production</a:t>
            </a:r>
            <a:r>
              <a:rPr lang="fr-FR" sz="1600" dirty="0" smtClean="0">
                <a:solidFill>
                  <a:srgbClr val="002060"/>
                </a:solidFill>
                <a:cs typeface="Arial" panose="020B0604020202020204" pitchFamily="34" charset="0"/>
              </a:rPr>
              <a:t>: </a:t>
            </a:r>
            <a:r>
              <a:rPr lang="fr-FR" sz="1600" dirty="0" smtClean="0">
                <a:solidFill>
                  <a:srgbClr val="002060"/>
                </a:solidFill>
              </a:rPr>
              <a:t>R. De Oliveira, F. Jeanneau, A. </a:t>
            </a:r>
            <a:r>
              <a:rPr lang="fr-FR" sz="1600" dirty="0" err="1" smtClean="0">
                <a:solidFill>
                  <a:srgbClr val="002060"/>
                </a:solidFill>
              </a:rPr>
              <a:t>Delbart</a:t>
            </a:r>
            <a:r>
              <a:rPr lang="fr-FR" sz="1600" dirty="0" smtClean="0">
                <a:solidFill>
                  <a:srgbClr val="002060"/>
                </a:solidFill>
              </a:rPr>
              <a:t>, G. </a:t>
            </a:r>
            <a:r>
              <a:rPr lang="fr-FR" sz="1600" dirty="0" err="1" smtClean="0">
                <a:solidFill>
                  <a:srgbClr val="002060"/>
                </a:solidFill>
              </a:rPr>
              <a:t>Iaselli</a:t>
            </a:r>
            <a:r>
              <a:rPr lang="fr-FR" sz="1600" dirty="0" smtClean="0">
                <a:solidFill>
                  <a:srgbClr val="002060"/>
                </a:solidFill>
              </a:rPr>
              <a:t>,   I. </a:t>
            </a:r>
            <a:r>
              <a:rPr lang="fr-FR" sz="1600" dirty="0" err="1" smtClean="0">
                <a:solidFill>
                  <a:srgbClr val="002060"/>
                </a:solidFill>
              </a:rPr>
              <a:t>Laktineh</a:t>
            </a:r>
            <a:r>
              <a:rPr lang="fr-FR" sz="1600" dirty="0" smtClean="0">
                <a:solidFill>
                  <a:srgbClr val="002060"/>
                </a:solidFill>
              </a:rPr>
              <a:t>, G. Charles</a:t>
            </a:r>
          </a:p>
          <a:p>
            <a:r>
              <a:rPr lang="en-GB" sz="1600" dirty="0" smtClean="0">
                <a:solidFill>
                  <a:srgbClr val="002060"/>
                </a:solidFill>
              </a:rPr>
              <a:t>WG7 - </a:t>
            </a:r>
            <a:r>
              <a:rPr lang="en-GB" sz="1600" dirty="0">
                <a:solidFill>
                  <a:srgbClr val="002060"/>
                </a:solidFill>
              </a:rPr>
              <a:t>Common test facilities: </a:t>
            </a:r>
            <a:r>
              <a:rPr lang="fr-FR" sz="1600" dirty="0">
                <a:solidFill>
                  <a:srgbClr val="002060"/>
                </a:solidFill>
              </a:rPr>
              <a:t>Y. </a:t>
            </a:r>
            <a:r>
              <a:rPr lang="fr-FR" sz="1600" dirty="0" err="1">
                <a:solidFill>
                  <a:srgbClr val="002060"/>
                </a:solidFill>
              </a:rPr>
              <a:t>Tsipolitis</a:t>
            </a:r>
            <a:r>
              <a:rPr lang="fr-FR" sz="1600" dirty="0">
                <a:solidFill>
                  <a:srgbClr val="002060"/>
                </a:solidFill>
              </a:rPr>
              <a:t>, E. Oliveri, R. Guida, G. </a:t>
            </a:r>
            <a:r>
              <a:rPr lang="fr-FR" sz="1600" dirty="0" err="1">
                <a:solidFill>
                  <a:srgbClr val="002060"/>
                </a:solidFill>
              </a:rPr>
              <a:t>Iaselli</a:t>
            </a:r>
            <a:r>
              <a:rPr lang="fr-FR" sz="1600" dirty="0">
                <a:solidFill>
                  <a:srgbClr val="002060"/>
                </a:solidFill>
              </a:rPr>
              <a:t>, A. </a:t>
            </a:r>
            <a:r>
              <a:rPr lang="fr-FR" sz="1600" dirty="0" err="1" smtClean="0">
                <a:solidFill>
                  <a:srgbClr val="002060"/>
                </a:solidFill>
              </a:rPr>
              <a:t>Ferretti</a:t>
            </a:r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pPr>
              <a:spcAft>
                <a:spcPts val="650"/>
              </a:spcAft>
            </a:pPr>
            <a:r>
              <a:rPr lang="en-GB" sz="1600" dirty="0" smtClean="0">
                <a:solidFill>
                  <a:srgbClr val="002060"/>
                </a:solidFill>
                <a:cs typeface="Arial" panose="020B0604020202020204" pitchFamily="34" charset="0"/>
              </a:rPr>
              <a:t>WG8 - Training and dissemination: </a:t>
            </a:r>
            <a:r>
              <a:rPr lang="it-IT" sz="1600" dirty="0" smtClean="0">
                <a:solidFill>
                  <a:srgbClr val="002060"/>
                </a:solidFill>
              </a:rPr>
              <a:t>F. Brunbauer, M. Iodice, E. Baracchini, B. Liberti,  A. Paoloni</a:t>
            </a:r>
          </a:p>
          <a:p>
            <a:pPr>
              <a:spcAft>
                <a:spcPts val="650"/>
              </a:spcAft>
            </a:pPr>
            <a:r>
              <a:rPr lang="it-IT" sz="1600" b="1" dirty="0" smtClean="0">
                <a:solidFill>
                  <a:srgbClr val="002060"/>
                </a:solidFill>
                <a:effectLst/>
              </a:rPr>
              <a:t>Editors of latest draft: </a:t>
            </a:r>
            <a:r>
              <a:rPr lang="it-IT" sz="1600" dirty="0" smtClean="0">
                <a:solidFill>
                  <a:srgbClr val="002060"/>
                </a:solidFill>
                <a:effectLst/>
              </a:rPr>
              <a:t>Riccardo Farinelli, Esther Ferrer Ribas, Piotr Gasik, Diego Gonzalez Diaz, Michael Lupberger, Eraldo Oliveri, Alessandro Paoloni, Fulvio Tessarotto, Piet Verwilligen</a:t>
            </a:r>
          </a:p>
          <a:p>
            <a:r>
              <a:rPr lang="en-GB" sz="1600" b="1" dirty="0" smtClean="0">
                <a:solidFill>
                  <a:srgbClr val="002060"/>
                </a:solidFill>
              </a:rPr>
              <a:t>Internal reviewers of the document: </a:t>
            </a:r>
            <a:r>
              <a:rPr lang="en-GB" sz="1600" dirty="0" smtClean="0">
                <a:solidFill>
                  <a:srgbClr val="002060"/>
                </a:solidFill>
              </a:rPr>
              <a:t>Andy White, Paul Colas, Emilio </a:t>
            </a:r>
            <a:r>
              <a:rPr lang="en-GB" sz="1600" dirty="0" err="1" smtClean="0">
                <a:solidFill>
                  <a:srgbClr val="002060"/>
                </a:solidFill>
              </a:rPr>
              <a:t>Radicioni</a:t>
            </a:r>
            <a:r>
              <a:rPr lang="en-GB" sz="1600" dirty="0" smtClean="0">
                <a:solidFill>
                  <a:srgbClr val="002060"/>
                </a:solidFill>
              </a:rPr>
              <a:t>, Giuseppe </a:t>
            </a:r>
            <a:r>
              <a:rPr lang="en-GB" sz="1600" dirty="0" err="1" smtClean="0">
                <a:solidFill>
                  <a:srgbClr val="002060"/>
                </a:solidFill>
              </a:rPr>
              <a:t>Iaselli</a:t>
            </a:r>
            <a:r>
              <a:rPr lang="en-GB" sz="1600" dirty="0" smtClean="0">
                <a:solidFill>
                  <a:srgbClr val="002060"/>
                </a:solidFill>
              </a:rPr>
              <a:t>, Amos Breskin, </a:t>
            </a:r>
            <a:r>
              <a:rPr lang="en-GB" sz="1600" dirty="0" err="1" smtClean="0">
                <a:solidFill>
                  <a:srgbClr val="002060"/>
                </a:solidFill>
              </a:rPr>
              <a:t>Jianbei</a:t>
            </a:r>
            <a:r>
              <a:rPr lang="en-GB" sz="1600" dirty="0" smtClean="0">
                <a:solidFill>
                  <a:srgbClr val="002060"/>
                </a:solidFill>
              </a:rPr>
              <a:t> Liu, </a:t>
            </a:r>
            <a:r>
              <a:rPr lang="en-GB" sz="1600" dirty="0" err="1" smtClean="0">
                <a:solidFill>
                  <a:srgbClr val="002060"/>
                </a:solidFill>
              </a:rPr>
              <a:t>Supratik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 smtClean="0">
                <a:solidFill>
                  <a:srgbClr val="002060"/>
                </a:solidFill>
              </a:rPr>
              <a:t>Mukhopadhyay</a:t>
            </a:r>
            <a:r>
              <a:rPr lang="en-GB" sz="1600" dirty="0" smtClean="0">
                <a:solidFill>
                  <a:srgbClr val="002060"/>
                </a:solidFill>
              </a:rPr>
              <a:t>, </a:t>
            </a:r>
            <a:r>
              <a:rPr lang="en-GB" sz="1600" dirty="0" err="1" smtClean="0">
                <a:solidFill>
                  <a:srgbClr val="002060"/>
                </a:solidFill>
              </a:rPr>
              <a:t>Atsuhiko</a:t>
            </a:r>
            <a:r>
              <a:rPr lang="en-GB" sz="1600" dirty="0" smtClean="0">
                <a:solidFill>
                  <a:srgbClr val="002060"/>
                </a:solidFill>
              </a:rPr>
              <a:t> Ochi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r>
              <a:rPr lang="en-GB" sz="1600" b="1" dirty="0" smtClean="0">
                <a:solidFill>
                  <a:srgbClr val="002060"/>
                </a:solidFill>
              </a:rPr>
              <a:t>+ Institutes contact persons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81349828-93BC-9E85-AEAD-E67189E7FF2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44629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GB"/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286017" y="77003"/>
            <a:ext cx="5252185" cy="1036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rgbClr val="FF0000"/>
                </a:solidFill>
              </a:rPr>
              <a:t>Editors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Titre 1"/>
          <p:cNvSpPr txBox="1">
            <a:spLocks/>
          </p:cNvSpPr>
          <p:nvPr/>
        </p:nvSpPr>
        <p:spPr>
          <a:xfrm rot="1108128">
            <a:off x="9545365" y="486886"/>
            <a:ext cx="2297953" cy="145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dirty="0" err="1" smtClean="0">
                <a:solidFill>
                  <a:srgbClr val="FF0000"/>
                </a:solidFill>
              </a:rPr>
              <a:t>Thanks</a:t>
            </a:r>
            <a:r>
              <a:rPr lang="fr-FR" sz="4800" dirty="0" smtClean="0">
                <a:solidFill>
                  <a:srgbClr val="FF0000"/>
                </a:solidFill>
              </a:rPr>
              <a:t>!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457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371</Words>
  <Application>Microsoft Office PowerPoint</Application>
  <PresentationFormat>Grand écran</PresentationFormat>
  <Paragraphs>33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Helvetica Light</vt:lpstr>
      <vt:lpstr>Thème Office</vt:lpstr>
      <vt:lpstr>DRD1 proposal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DRD1 proposal</dc:title>
  <dc:creator>FERRER RIBAS Esther</dc:creator>
  <cp:lastModifiedBy>FERRER RIBAS Esther</cp:lastModifiedBy>
  <cp:revision>13</cp:revision>
  <dcterms:created xsi:type="dcterms:W3CDTF">2023-06-22T13:45:41Z</dcterms:created>
  <dcterms:modified xsi:type="dcterms:W3CDTF">2023-06-22T21:44:24Z</dcterms:modified>
</cp:coreProperties>
</file>