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6" r:id="rId2"/>
  </p:sldMasterIdLst>
  <p:notesMasterIdLst>
    <p:notesMasterId r:id="rId53"/>
  </p:notesMasterIdLst>
  <p:handoutMasterIdLst>
    <p:handoutMasterId r:id="rId54"/>
  </p:handoutMasterIdLst>
  <p:sldIdLst>
    <p:sldId id="1388" r:id="rId3"/>
    <p:sldId id="1389" r:id="rId4"/>
    <p:sldId id="803" r:id="rId5"/>
    <p:sldId id="1390" r:id="rId6"/>
    <p:sldId id="1439" r:id="rId7"/>
    <p:sldId id="1430" r:id="rId8"/>
    <p:sldId id="1436" r:id="rId9"/>
    <p:sldId id="1395" r:id="rId10"/>
    <p:sldId id="1402" r:id="rId11"/>
    <p:sldId id="1433" r:id="rId12"/>
    <p:sldId id="1434" r:id="rId13"/>
    <p:sldId id="1435" r:id="rId14"/>
    <p:sldId id="1432" r:id="rId15"/>
    <p:sldId id="1403" r:id="rId16"/>
    <p:sldId id="1404" r:id="rId17"/>
    <p:sldId id="1413" r:id="rId18"/>
    <p:sldId id="1406" r:id="rId19"/>
    <p:sldId id="1412" r:id="rId20"/>
    <p:sldId id="1410" r:id="rId21"/>
    <p:sldId id="1411" r:id="rId22"/>
    <p:sldId id="1414" r:id="rId23"/>
    <p:sldId id="1400" r:id="rId24"/>
    <p:sldId id="1416" r:id="rId25"/>
    <p:sldId id="1417" r:id="rId26"/>
    <p:sldId id="1438" r:id="rId27"/>
    <p:sldId id="1441" r:id="rId28"/>
    <p:sldId id="1442" r:id="rId29"/>
    <p:sldId id="1443" r:id="rId30"/>
    <p:sldId id="1444" r:id="rId31"/>
    <p:sldId id="1445" r:id="rId32"/>
    <p:sldId id="1446" r:id="rId33"/>
    <p:sldId id="1455" r:id="rId34"/>
    <p:sldId id="1450" r:id="rId35"/>
    <p:sldId id="1401" r:id="rId36"/>
    <p:sldId id="1449" r:id="rId37"/>
    <p:sldId id="1456" r:id="rId38"/>
    <p:sldId id="1451" r:id="rId39"/>
    <p:sldId id="1452" r:id="rId40"/>
    <p:sldId id="1447" r:id="rId41"/>
    <p:sldId id="1457" r:id="rId42"/>
    <p:sldId id="1460" r:id="rId43"/>
    <p:sldId id="1458" r:id="rId44"/>
    <p:sldId id="1459" r:id="rId45"/>
    <p:sldId id="1448" r:id="rId46"/>
    <p:sldId id="1453" r:id="rId47"/>
    <p:sldId id="1461" r:id="rId48"/>
    <p:sldId id="1394" r:id="rId49"/>
    <p:sldId id="1391" r:id="rId50"/>
    <p:sldId id="1392" r:id="rId51"/>
    <p:sldId id="1393" r:id="rId5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bias Waldmann" initials="TW" lastIdx="3" clrIdx="0">
    <p:extLst>
      <p:ext uri="{19B8F6BF-5375-455C-9EA6-DF929625EA0E}">
        <p15:presenceInfo xmlns:p15="http://schemas.microsoft.com/office/powerpoint/2012/main" userId="54f8ada69c3c4b54" providerId="Windows Live"/>
      </p:ext>
    </p:extLst>
  </p:cmAuthor>
  <p:cmAuthor id="2" name="Piotr Gasik" initials="PG" lastIdx="2" clrIdx="1">
    <p:extLst>
      <p:ext uri="{19B8F6BF-5375-455C-9EA6-DF929625EA0E}">
        <p15:presenceInfo xmlns:p15="http://schemas.microsoft.com/office/powerpoint/2012/main" userId="S::p.gasik@cern.ch::36489971-f330-4833-98e6-9247d8ff18d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F"/>
    <a:srgbClr val="FF3FFF"/>
    <a:srgbClr val="1D59AE"/>
    <a:srgbClr val="DEECF8"/>
    <a:srgbClr val="E3F1D9"/>
    <a:srgbClr val="000000"/>
    <a:srgbClr val="4A4F4D"/>
    <a:srgbClr val="8C0000"/>
    <a:srgbClr val="DFE655"/>
    <a:srgbClr val="1B59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03"/>
    <p:restoredTop sz="96918"/>
  </p:normalViewPr>
  <p:slideViewPr>
    <p:cSldViewPr snapToGrid="0" snapToObjects="1">
      <p:cViewPr varScale="1">
        <p:scale>
          <a:sx n="194" d="100"/>
          <a:sy n="194" d="100"/>
        </p:scale>
        <p:origin x="208" y="2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81769-0800-944A-8DBB-2DAEF1C6D333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5C290-D270-0C47-828A-99847FD738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78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4BCFC-5A55-3748-A3F0-3E2A4EDC3E18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E71D0-4E26-554E-994E-38E72B70DF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13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E71D0-4E26-554E-994E-38E72B70DF4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9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E71D0-4E26-554E-994E-38E72B70DF4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26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E71D0-4E26-554E-994E-38E72B70DF4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86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65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rgbClr val="1D59AE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3709252"/>
          </a:xfrm>
          <a:prstGeom prst="rect">
            <a:avLst/>
          </a:prstGeom>
        </p:spPr>
        <p:txBody>
          <a:bodyPr/>
          <a:lstStyle>
            <a:lvl1pPr marL="184150" indent="-184150">
              <a:tabLst/>
              <a:defRPr sz="2400"/>
            </a:lvl1pPr>
            <a:lvl2pPr marL="584200" indent="-223838">
              <a:tabLst/>
              <a:defRPr sz="2000"/>
            </a:lvl2pPr>
            <a:lvl3pPr marL="892175" indent="-177800">
              <a:tabLst/>
              <a:defRPr sz="1800"/>
            </a:lvl3pPr>
            <a:lvl4pPr marL="1246188" indent="-177800">
              <a:tabLst/>
              <a:defRPr sz="1600"/>
            </a:lvl4pPr>
            <a:lvl5pPr marL="1600200" indent="-177800">
              <a:tabLst/>
              <a:defRPr sz="1600"/>
            </a:lvl5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styles</a:t>
            </a:r>
            <a:endParaRPr lang="pl-PL" dirty="0"/>
          </a:p>
          <a:p>
            <a:pPr lvl="1"/>
            <a:r>
              <a:rPr lang="pl-PL" dirty="0"/>
              <a:t>Second </a:t>
            </a:r>
            <a:r>
              <a:rPr lang="pl-PL" dirty="0" err="1"/>
              <a:t>level</a:t>
            </a:r>
            <a:endParaRPr lang="pl-PL" dirty="0"/>
          </a:p>
          <a:p>
            <a:pPr lvl="2"/>
            <a:r>
              <a:rPr lang="pl-PL" dirty="0"/>
              <a:t>Third </a:t>
            </a:r>
            <a:r>
              <a:rPr lang="pl-PL" dirty="0" err="1"/>
              <a:t>level</a:t>
            </a:r>
            <a:endParaRPr lang="pl-PL" dirty="0"/>
          </a:p>
          <a:p>
            <a:pPr lvl="3"/>
            <a:r>
              <a:rPr lang="pl-PL" dirty="0" err="1"/>
              <a:t>Fourth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pl-PL" dirty="0"/>
          </a:p>
          <a:p>
            <a:pPr lvl="4"/>
            <a:r>
              <a:rPr lang="pl-PL" dirty="0" err="1"/>
              <a:t>Fifth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/>
          <a:p>
            <a:r>
              <a:rPr lang="en-US"/>
              <a:t>RD51 Collaboration Meeeting 2020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B686AB-5E0E-0B44-9671-EE4812669FB6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43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title</a:t>
            </a:r>
            <a:r>
              <a:rPr lang="pl-PL" dirty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2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2F0F621-22DA-A041-BEF9-0984CECC0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CBD7919-FFEF-A34C-BFE8-1DB51E817C54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9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D7353-A87F-F045-88D7-5F7C0E113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D6EDFA5-39E8-4742-B5F1-F1A770D2F73F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618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02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57202" y="616856"/>
            <a:ext cx="7844971" cy="0"/>
          </a:xfrm>
          <a:prstGeom prst="line">
            <a:avLst/>
          </a:prstGeom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F9D8119-F7C0-A247-8E36-475B92257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lvl1pPr algn="l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3D846DC-638D-AF44-93D2-613D06B8E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90CF7F1-AE20-02FD-FC35-0FAF8FBB6F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11" y="-4643"/>
            <a:ext cx="779489" cy="77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35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06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9798958-EFBE-54BC-C6F3-D422F5AC1A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712602"/>
            <a:ext cx="7848600" cy="144541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32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WG2 Applications</a:t>
            </a:r>
            <a:endParaRPr lang="en-US" sz="34400" cap="all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ED31FB4-1E3A-E92B-6DE0-2844FCDF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9944" y="2671482"/>
            <a:ext cx="6004112" cy="2366683"/>
          </a:xfrm>
        </p:spPr>
        <p:txBody>
          <a:bodyPr>
            <a:normAutofit fontScale="92500" lnSpcReduction="10000"/>
          </a:bodyPr>
          <a:lstStyle/>
          <a:p>
            <a:endParaRPr lang="en-US" sz="1400" dirty="0"/>
          </a:p>
          <a:p>
            <a:r>
              <a:rPr lang="en-US" sz="1800" dirty="0"/>
              <a:t>(on behalf of WG2 conveners)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DRD1 Community Meeting</a:t>
            </a:r>
          </a:p>
          <a:p>
            <a:r>
              <a:rPr lang="en-US" sz="1400" dirty="0"/>
              <a:t>22 June 2023</a:t>
            </a:r>
          </a:p>
        </p:txBody>
      </p:sp>
    </p:spTree>
    <p:extLst>
      <p:ext uri="{BB962C8B-B14F-4D97-AF65-F5344CB8AC3E}">
        <p14:creationId xmlns:p14="http://schemas.microsoft.com/office/powerpoint/2010/main" val="3415818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E59854-CB03-2BB0-424C-7A298AB1BBCC}"/>
              </a:ext>
            </a:extLst>
          </p:cNvPr>
          <p:cNvSpPr txBox="1"/>
          <p:nvPr/>
        </p:nvSpPr>
        <p:spPr>
          <a:xfrm>
            <a:off x="4572000" y="750686"/>
            <a:ext cx="2875146" cy="263950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B050"/>
                </a:solidFill>
              </a:rPr>
              <a:t>Task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007F"/>
                </a:solidFill>
              </a:rPr>
              <a:t>Performance goal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8C0000"/>
                </a:solidFill>
              </a:rPr>
              <a:t>DRD1 WGs</a:t>
            </a:r>
            <a:br>
              <a:rPr lang="en-DE" sz="2000" b="1" dirty="0">
                <a:solidFill>
                  <a:srgbClr val="8C0000"/>
                </a:solidFill>
              </a:rPr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Link to DRD1 WGs activities</a:t>
            </a:r>
            <a:endParaRPr lang="en-DE" sz="2000" b="1" dirty="0">
              <a:solidFill>
                <a:srgbClr val="FFC000"/>
              </a:solidFill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C000"/>
                </a:solidFill>
              </a:rPr>
              <a:t>ECFA DRDT</a:t>
            </a:r>
            <a:br>
              <a:rPr lang="en-DE" sz="2000" dirty="0"/>
            </a:br>
            <a:r>
              <a:rPr lang="en-DE" sz="1600" dirty="0"/>
              <a:t>- Connection to ECFA DRDTs</a:t>
            </a:r>
            <a:endParaRPr lang="en-DE" sz="20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4FF7B-AB21-36A0-DA65-635458F488CD}"/>
              </a:ext>
            </a:extLst>
          </p:cNvPr>
          <p:cNvSpPr/>
          <p:nvPr/>
        </p:nvSpPr>
        <p:spPr>
          <a:xfrm>
            <a:off x="640080" y="914943"/>
            <a:ext cx="681644" cy="1445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2CB3BF-9057-9011-6C60-151E150898C0}"/>
              </a:ext>
            </a:extLst>
          </p:cNvPr>
          <p:cNvSpPr/>
          <p:nvPr/>
        </p:nvSpPr>
        <p:spPr>
          <a:xfrm>
            <a:off x="1321724" y="914943"/>
            <a:ext cx="681644" cy="144560"/>
          </a:xfrm>
          <a:prstGeom prst="rect">
            <a:avLst/>
          </a:prstGeom>
          <a:noFill/>
          <a:ln w="19050">
            <a:solidFill>
              <a:srgbClr val="0000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2E1E3F-D8CF-9A94-E0AA-13A484B769A7}"/>
              </a:ext>
            </a:extLst>
          </p:cNvPr>
          <p:cNvSpPr/>
          <p:nvPr/>
        </p:nvSpPr>
        <p:spPr>
          <a:xfrm>
            <a:off x="2003368" y="914943"/>
            <a:ext cx="262793" cy="143546"/>
          </a:xfrm>
          <a:prstGeom prst="rect">
            <a:avLst/>
          </a:prstGeom>
          <a:noFill/>
          <a:ln w="19050">
            <a:solidFill>
              <a:srgbClr val="8C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7829EA-7375-F1DD-4674-EC06415C8E57}"/>
              </a:ext>
            </a:extLst>
          </p:cNvPr>
          <p:cNvSpPr/>
          <p:nvPr/>
        </p:nvSpPr>
        <p:spPr>
          <a:xfrm>
            <a:off x="2277245" y="914943"/>
            <a:ext cx="251709" cy="14354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05411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E59854-CB03-2BB0-424C-7A298AB1BBCC}"/>
              </a:ext>
            </a:extLst>
          </p:cNvPr>
          <p:cNvSpPr txBox="1"/>
          <p:nvPr/>
        </p:nvSpPr>
        <p:spPr>
          <a:xfrm>
            <a:off x="4572000" y="750686"/>
            <a:ext cx="4649863" cy="46708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B050"/>
                </a:solidFill>
              </a:rPr>
              <a:t>Task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007F"/>
                </a:solidFill>
              </a:rPr>
              <a:t>Performance goal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8C0000"/>
                </a:solidFill>
              </a:rPr>
              <a:t>DRD1 WGs</a:t>
            </a:r>
            <a:endParaRPr kumimoji="0" lang="en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C000"/>
                </a:solidFill>
              </a:rPr>
              <a:t>ECFA DRDT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/>
              <a:t>Comments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3FFF"/>
                </a:solidFill>
              </a:rPr>
              <a:t>Deliverables next 3 years</a:t>
            </a:r>
            <a:br>
              <a:rPr lang="en-DE" sz="2000" b="1" dirty="0"/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proposal, partially based on the ECFA Roadmap</a:t>
            </a:r>
            <a:b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input from the conveners and community</a:t>
            </a:r>
            <a:b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timeline (deliv. until 2027) not always considered</a:t>
            </a:r>
            <a:br>
              <a:rPr lang="en-DE" sz="2000" b="1" dirty="0"/>
            </a:br>
            <a:r>
              <a:rPr kumimoji="0" lang="en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to be re-visited (see next steps)</a:t>
            </a:r>
            <a:br>
              <a:rPr kumimoji="0" lang="en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4FF7B-AB21-36A0-DA65-635458F488CD}"/>
              </a:ext>
            </a:extLst>
          </p:cNvPr>
          <p:cNvSpPr/>
          <p:nvPr/>
        </p:nvSpPr>
        <p:spPr>
          <a:xfrm>
            <a:off x="640080" y="914943"/>
            <a:ext cx="681644" cy="1445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2CB3BF-9057-9011-6C60-151E150898C0}"/>
              </a:ext>
            </a:extLst>
          </p:cNvPr>
          <p:cNvSpPr/>
          <p:nvPr/>
        </p:nvSpPr>
        <p:spPr>
          <a:xfrm>
            <a:off x="1321724" y="914943"/>
            <a:ext cx="681644" cy="144560"/>
          </a:xfrm>
          <a:prstGeom prst="rect">
            <a:avLst/>
          </a:prstGeom>
          <a:noFill/>
          <a:ln w="19050">
            <a:solidFill>
              <a:srgbClr val="0000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2E1E3F-D8CF-9A94-E0AA-13A484B769A7}"/>
              </a:ext>
            </a:extLst>
          </p:cNvPr>
          <p:cNvSpPr/>
          <p:nvPr/>
        </p:nvSpPr>
        <p:spPr>
          <a:xfrm>
            <a:off x="2003368" y="914943"/>
            <a:ext cx="262793" cy="143546"/>
          </a:xfrm>
          <a:prstGeom prst="rect">
            <a:avLst/>
          </a:prstGeom>
          <a:noFill/>
          <a:ln w="19050">
            <a:solidFill>
              <a:srgbClr val="8C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7829EA-7375-F1DD-4674-EC06415C8E57}"/>
              </a:ext>
            </a:extLst>
          </p:cNvPr>
          <p:cNvSpPr/>
          <p:nvPr/>
        </p:nvSpPr>
        <p:spPr>
          <a:xfrm>
            <a:off x="2277245" y="914943"/>
            <a:ext cx="251709" cy="14354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7DA0DE-882E-6C44-12AB-F35D4CB6D6CF}"/>
              </a:ext>
            </a:extLst>
          </p:cNvPr>
          <p:cNvSpPr/>
          <p:nvPr/>
        </p:nvSpPr>
        <p:spPr>
          <a:xfrm>
            <a:off x="2528954" y="914943"/>
            <a:ext cx="654821" cy="143546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75D6EF-BEB1-CFB8-2910-EB02992AEA73}"/>
              </a:ext>
            </a:extLst>
          </p:cNvPr>
          <p:cNvSpPr/>
          <p:nvPr/>
        </p:nvSpPr>
        <p:spPr>
          <a:xfrm>
            <a:off x="3192604" y="914943"/>
            <a:ext cx="541175" cy="143546"/>
          </a:xfrm>
          <a:prstGeom prst="rect">
            <a:avLst/>
          </a:prstGeom>
          <a:noFill/>
          <a:ln w="19050">
            <a:solidFill>
              <a:srgbClr val="FF3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45443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E59854-CB03-2BB0-424C-7A298AB1BBCC}"/>
              </a:ext>
            </a:extLst>
          </p:cNvPr>
          <p:cNvSpPr txBox="1"/>
          <p:nvPr/>
        </p:nvSpPr>
        <p:spPr>
          <a:xfrm>
            <a:off x="4572000" y="750686"/>
            <a:ext cx="4462119" cy="47631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B050"/>
                </a:solidFill>
              </a:rPr>
              <a:t>Task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007F"/>
                </a:solidFill>
              </a:rPr>
              <a:t>Performance goal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8C0000"/>
                </a:solidFill>
              </a:rPr>
              <a:t>DRD1 WGs</a:t>
            </a:r>
            <a:endParaRPr kumimoji="0" lang="en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C000"/>
                </a:solidFill>
              </a:rPr>
              <a:t>ECFA DRDT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/>
              <a:t>Comments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FF3FFF"/>
                </a:solidFill>
              </a:rPr>
              <a:t>Deliverables next 3 years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kumimoji="0" lang="en-DE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Interested institutes</a:t>
            </a:r>
            <a:br>
              <a:rPr lang="en-DE" sz="2000" b="1" dirty="0">
                <a:solidFill>
                  <a:srgbClr val="FF3FFF"/>
                </a:solidFill>
                <a:latin typeface="Calibri"/>
              </a:rPr>
            </a:br>
            <a:r>
              <a:rPr lang="en-DE" sz="1600" dirty="0">
                <a:latin typeface="Calibri"/>
              </a:rPr>
              <a:t>- Input from the survey, conveners, </a:t>
            </a:r>
            <a:br>
              <a:rPr lang="en-DE" sz="1600" dirty="0">
                <a:latin typeface="Calibri"/>
              </a:rPr>
            </a:br>
            <a:r>
              <a:rPr lang="en-DE" sz="1600" dirty="0">
                <a:latin typeface="Calibri"/>
              </a:rPr>
              <a:t>institute contact persons. Continuously updated</a:t>
            </a:r>
            <a:br>
              <a:rPr lang="en-DE" sz="1600" dirty="0">
                <a:latin typeface="Calibri"/>
              </a:rPr>
            </a:br>
            <a:r>
              <a:rPr lang="en-DE" sz="1600" dirty="0">
                <a:latin typeface="Calibri"/>
              </a:rPr>
              <a:t>- base for planning next steps</a:t>
            </a:r>
            <a:br>
              <a:rPr kumimoji="0" lang="en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4FF7B-AB21-36A0-DA65-635458F488CD}"/>
              </a:ext>
            </a:extLst>
          </p:cNvPr>
          <p:cNvSpPr/>
          <p:nvPr/>
        </p:nvSpPr>
        <p:spPr>
          <a:xfrm>
            <a:off x="640080" y="914943"/>
            <a:ext cx="681644" cy="1445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2CB3BF-9057-9011-6C60-151E150898C0}"/>
              </a:ext>
            </a:extLst>
          </p:cNvPr>
          <p:cNvSpPr/>
          <p:nvPr/>
        </p:nvSpPr>
        <p:spPr>
          <a:xfrm>
            <a:off x="1321724" y="914943"/>
            <a:ext cx="681644" cy="144560"/>
          </a:xfrm>
          <a:prstGeom prst="rect">
            <a:avLst/>
          </a:prstGeom>
          <a:noFill/>
          <a:ln w="19050">
            <a:solidFill>
              <a:srgbClr val="0000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2E1E3F-D8CF-9A94-E0AA-13A484B769A7}"/>
              </a:ext>
            </a:extLst>
          </p:cNvPr>
          <p:cNvSpPr/>
          <p:nvPr/>
        </p:nvSpPr>
        <p:spPr>
          <a:xfrm>
            <a:off x="2003368" y="914943"/>
            <a:ext cx="262793" cy="143546"/>
          </a:xfrm>
          <a:prstGeom prst="rect">
            <a:avLst/>
          </a:prstGeom>
          <a:noFill/>
          <a:ln w="19050">
            <a:solidFill>
              <a:srgbClr val="8C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7829EA-7375-F1DD-4674-EC06415C8E57}"/>
              </a:ext>
            </a:extLst>
          </p:cNvPr>
          <p:cNvSpPr/>
          <p:nvPr/>
        </p:nvSpPr>
        <p:spPr>
          <a:xfrm>
            <a:off x="2277245" y="914943"/>
            <a:ext cx="251709" cy="14354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7DA0DE-882E-6C44-12AB-F35D4CB6D6CF}"/>
              </a:ext>
            </a:extLst>
          </p:cNvPr>
          <p:cNvSpPr/>
          <p:nvPr/>
        </p:nvSpPr>
        <p:spPr>
          <a:xfrm>
            <a:off x="2528954" y="914943"/>
            <a:ext cx="654821" cy="143546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75D6EF-BEB1-CFB8-2910-EB02992AEA73}"/>
              </a:ext>
            </a:extLst>
          </p:cNvPr>
          <p:cNvSpPr/>
          <p:nvPr/>
        </p:nvSpPr>
        <p:spPr>
          <a:xfrm>
            <a:off x="3192604" y="914943"/>
            <a:ext cx="541175" cy="143546"/>
          </a:xfrm>
          <a:prstGeom prst="rect">
            <a:avLst/>
          </a:prstGeom>
          <a:noFill/>
          <a:ln w="19050">
            <a:solidFill>
              <a:srgbClr val="FF3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135019-57C1-B64A-C1B7-126F8BB76F50}"/>
              </a:ext>
            </a:extLst>
          </p:cNvPr>
          <p:cNvSpPr/>
          <p:nvPr/>
        </p:nvSpPr>
        <p:spPr>
          <a:xfrm>
            <a:off x="3739175" y="914943"/>
            <a:ext cx="447252" cy="143546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1770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DDBD49-2FB0-185E-199B-4AE30E506D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5441" y="833807"/>
            <a:ext cx="3840145" cy="386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26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/>
              <a:t>WP2: </a:t>
            </a:r>
            <a:r>
              <a:rPr lang="en-GB" dirty="0">
                <a:latin typeface="Helvetica" pitchFamily="2" charset="0"/>
              </a:rPr>
              <a:t>I</a:t>
            </a:r>
            <a:r>
              <a:rPr lang="en-GB" dirty="0">
                <a:effectLst/>
                <a:latin typeface="Helvetica" pitchFamily="2" charset="0"/>
              </a:rPr>
              <a:t>nner and central tracking with PID</a:t>
            </a:r>
            <a:br>
              <a:rPr lang="en-DE" dirty="0"/>
            </a:br>
            <a:r>
              <a:rPr lang="en-DE" sz="1600" dirty="0"/>
              <a:t>(</a:t>
            </a:r>
            <a:r>
              <a:rPr lang="en-DE" sz="1600" cap="all" dirty="0"/>
              <a:t>drift chambers</a:t>
            </a:r>
            <a:r>
              <a:rPr lang="en-DE" sz="160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C60152-0AB4-2555-901F-3E4FDC354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294" y="806672"/>
            <a:ext cx="3409359" cy="4336828"/>
          </a:xfrm>
          <a:prstGeom prst="rect">
            <a:avLst/>
          </a:prstGeom>
        </p:spPr>
      </p:pic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848093" cy="253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Mechanics: new wiring procedures, new wire materials 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High gas gains 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∼5×10</a:t>
            </a:r>
            <a:r>
              <a:rPr lang="en-US" sz="9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, required for the application of the cluster counting techniques, high granularities (small cell size, order of 1 cm), long wires (order of 4-5 m) and electrostatic stability demand studies on new light materials with high YTS for wires.</a:t>
            </a:r>
            <a:endParaRPr lang="en-US" sz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Electronics: on-line, real time data processing algorithms 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Waveform digitizers, signal processing for cluster counting exploiting new data processing algorithms</a:t>
            </a:r>
            <a:endParaRPr lang="en-US" sz="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Hydrocarbon-free gas mixtures / recirculating gas systems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Safety requirements (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ATEX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) on flammable gases and ever-increasing costs of noble gas                     </a:t>
            </a:r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4D8DF8AE-7F84-735E-46D0-2CE2C5D8AEC0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12" name="object 2">
            <a:extLst>
              <a:ext uri="{FF2B5EF4-FFF2-40B4-BE49-F238E27FC236}">
                <a16:creationId xmlns:a16="http://schemas.microsoft.com/office/drawing/2014/main" id="{8E6AE423-E082-7F15-C26D-A07ACFD0FC91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77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0091FB-1F71-9CA4-FC59-01E2324F0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768" y="825334"/>
            <a:ext cx="4095232" cy="42508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WP3: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STRAW chambers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758612" cy="279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Mechanics: thinner, smaller diameter, longer straw tubes / mechanical stability</a:t>
            </a:r>
            <a:b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6+6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mylar + 3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glue wound-type or 25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seamless (resistive) type, few mm diameter, several m length /self-supporting structures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Material studies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Creep under tension (tension relaxation), gas leakage (operation under vacuum or overpressure)</a:t>
            </a:r>
            <a:endParaRPr 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b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Leading and trailing time resolution for 4D measurements and for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/dx with time over threshold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ABCC593C-D1A6-E205-0FBE-BA2DA2D79E67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12" name="object 2">
            <a:extLst>
              <a:ext uri="{FF2B5EF4-FFF2-40B4-BE49-F238E27FC236}">
                <a16:creationId xmlns:a16="http://schemas.microsoft.com/office/drawing/2014/main" id="{237D537A-88A7-24BA-061C-EB3F4B9DC7A9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34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9179E7-BEDD-7CA1-2549-B201D6546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034" y="928067"/>
            <a:ext cx="4090966" cy="25677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WP3: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STRAW chambers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758612" cy="279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Mechanics: thinner, smaller diameter, longer straw tubes / mechanical stability</a:t>
            </a:r>
            <a:b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6+6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mylar + 3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glue wound-type or 25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seamless (resistive) type, few mm diameter, several m length /self-supporting structures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Material studies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Creep under tension (tension relaxation), gas leakage (operation under vacuum or overpressure)</a:t>
            </a:r>
            <a:endParaRPr 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b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Leading and trailing time resolution for 4D measurements and for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/dx with time over threshold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ABCC593C-D1A6-E205-0FBE-BA2DA2D79E67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12" name="object 2">
            <a:extLst>
              <a:ext uri="{FF2B5EF4-FFF2-40B4-BE49-F238E27FC236}">
                <a16:creationId xmlns:a16="http://schemas.microsoft.com/office/drawing/2014/main" id="{237D537A-88A7-24BA-061C-EB3F4B9DC7A9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54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D07393-6C38-F1B8-DC28-88B0113A9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4817" y="893372"/>
            <a:ext cx="4212416" cy="4250826"/>
          </a:xfrm>
          <a:prstGeom prst="rect">
            <a:avLst/>
          </a:prstGeom>
        </p:spPr>
      </p:pic>
      <p:pic>
        <p:nvPicPr>
          <p:cNvPr id="5" name="object 2">
            <a:extLst>
              <a:ext uri="{FF2B5EF4-FFF2-40B4-BE49-F238E27FC236}">
                <a16:creationId xmlns:a16="http://schemas.microsoft.com/office/drawing/2014/main" id="{B4B507A5-935E-FFF3-0AA9-0B9AC236609C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8" name="object 2">
            <a:extLst>
              <a:ext uri="{FF2B5EF4-FFF2-40B4-BE49-F238E27FC236}">
                <a16:creationId xmlns:a16="http://schemas.microsoft.com/office/drawing/2014/main" id="{9C713985-8AD8-2B95-9ADA-BC4300BC0E5E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WP4: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Large volume TRACKING TPCs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894310" cy="226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 rate,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ow mass,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ranularity,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/dx &amp; cluster counting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 backflow suppression,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mixture optimization and Eco gas mixtures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302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2">
            <a:extLst>
              <a:ext uri="{FF2B5EF4-FFF2-40B4-BE49-F238E27FC236}">
                <a16:creationId xmlns:a16="http://schemas.microsoft.com/office/drawing/2014/main" id="{B4B507A5-935E-FFF3-0AA9-0B9AC236609C}"/>
              </a:ext>
            </a:extLst>
          </p:cNvPr>
          <p:cNvPicPr/>
          <p:nvPr/>
        </p:nvPicPr>
        <p:blipFill rotWithShape="1">
          <a:blip r:embed="rId2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8" name="object 2">
            <a:extLst>
              <a:ext uri="{FF2B5EF4-FFF2-40B4-BE49-F238E27FC236}">
                <a16:creationId xmlns:a16="http://schemas.microsoft.com/office/drawing/2014/main" id="{9C713985-8AD8-2B95-9ADA-BC4300BC0E5E}"/>
              </a:ext>
            </a:extLst>
          </p:cNvPr>
          <p:cNvPicPr/>
          <p:nvPr/>
        </p:nvPicPr>
        <p:blipFill rotWithShape="1">
          <a:blip r:embed="rId2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WP4: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Large volume TRACKING TPCs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894310" cy="226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 rate,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ow mass,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ranularity,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/dx &amp; cluster counting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 backflow suppression,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mixture optimization and Eco gas mixtures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07ED3-F956-5CA2-49DB-ED87DE844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333" y="1209243"/>
            <a:ext cx="4212415" cy="317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78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2D837BA-2EAA-C63E-CC31-B6AD3BAC8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26" y="965054"/>
            <a:ext cx="4826049" cy="29611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482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WP5: 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Calorimetry</a:t>
            </a:r>
            <a:endParaRPr lang="en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1D98FD-3858-4604-9282-B24ECE889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45622"/>
            <a:ext cx="3947809" cy="3463795"/>
          </a:xfrm>
        </p:spPr>
        <p:txBody>
          <a:bodyPr/>
          <a:lstStyle/>
          <a:p>
            <a:pPr marL="0" indent="0" algn="l" rtl="0" latinLnBrk="0">
              <a:spcBef>
                <a:spcPts val="750"/>
              </a:spcBef>
              <a:spcAft>
                <a:spcPts val="750"/>
              </a:spcAft>
              <a:buNone/>
            </a:pP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Challenges to develop large detector area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 latinLnBrk="0">
              <a:spcBef>
                <a:spcPts val="750"/>
              </a:spcBef>
              <a:spcAft>
                <a:spcPts val="750"/>
              </a:spcAft>
            </a:pPr>
            <a:r>
              <a:rPr lang="en-GB" sz="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Uniformity of the response and dynamic energy range</a:t>
            </a:r>
          </a:p>
          <a:p>
            <a:pPr algn="l" rtl="0" latinLnBrk="0">
              <a:spcBef>
                <a:spcPts val="750"/>
              </a:spcBef>
              <a:spcAft>
                <a:spcPts val="750"/>
              </a:spcAft>
            </a:pPr>
            <a:r>
              <a:rPr lang="en-GB" sz="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Rate capability (x resistive material detector):  1 kHz/cm</a:t>
            </a:r>
            <a:r>
              <a:rPr lang="en-GB" sz="900" b="0" i="0" u="none" strike="noStrike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9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 latinLnBrk="0">
              <a:spcBef>
                <a:spcPts val="750"/>
              </a:spcBef>
              <a:spcAft>
                <a:spcPts val="750"/>
              </a:spcAft>
            </a:pPr>
            <a:r>
              <a:rPr lang="en-GB" sz="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Time resolution O(100ps)</a:t>
            </a:r>
            <a:endParaRPr lang="en-GB" sz="10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 rtl="0" latinLnBrk="0">
              <a:spcBef>
                <a:spcPts val="750"/>
              </a:spcBef>
              <a:spcAft>
                <a:spcPts val="750"/>
              </a:spcAft>
              <a:buNone/>
            </a:pP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necessarily for large-area:</a:t>
            </a:r>
          </a:p>
          <a:p>
            <a:pPr>
              <a:spcBef>
                <a:spcPts val="750"/>
              </a:spcBef>
              <a:spcAft>
                <a:spcPts val="750"/>
              </a:spcAft>
              <a:buFont typeface="System Font Regular"/>
              <a:buChar char="+"/>
            </a:pPr>
            <a:r>
              <a:rPr lang="en-GB" sz="9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Eco-gas mixture</a:t>
            </a:r>
          </a:p>
          <a:p>
            <a:pPr>
              <a:spcBef>
                <a:spcPts val="750"/>
              </a:spcBef>
              <a:spcAft>
                <a:spcPts val="750"/>
              </a:spcAft>
              <a:buFont typeface="System Font Regular"/>
              <a:buChar char="+"/>
            </a:pPr>
            <a:r>
              <a:rPr lang="en-GB" sz="9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Stable performance (gas gain, time resolution, etc) </a:t>
            </a:r>
          </a:p>
          <a:p>
            <a:pPr>
              <a:spcBef>
                <a:spcPts val="750"/>
              </a:spcBef>
              <a:spcAft>
                <a:spcPts val="750"/>
              </a:spcAft>
              <a:buFont typeface="System Font Regular"/>
              <a:buChar char="+"/>
            </a:pPr>
            <a:r>
              <a:rPr lang="en-GB" sz="9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High radiation hardness  </a:t>
            </a:r>
          </a:p>
        </p:txBody>
      </p:sp>
      <p:pic>
        <p:nvPicPr>
          <p:cNvPr id="12" name="object 2">
            <a:extLst>
              <a:ext uri="{FF2B5EF4-FFF2-40B4-BE49-F238E27FC236}">
                <a16:creationId xmlns:a16="http://schemas.microsoft.com/office/drawing/2014/main" id="{E138967C-E950-4FBD-3A66-42FB009034F2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728173"/>
            <a:ext cx="3840426" cy="914963"/>
          </a:xfrm>
          <a:prstGeom prst="rect">
            <a:avLst/>
          </a:prstGeom>
        </p:spPr>
      </p:pic>
      <p:pic>
        <p:nvPicPr>
          <p:cNvPr id="13" name="object 2">
            <a:extLst>
              <a:ext uri="{FF2B5EF4-FFF2-40B4-BE49-F238E27FC236}">
                <a16:creationId xmlns:a16="http://schemas.microsoft.com/office/drawing/2014/main" id="{2945E40A-2928-1E90-EA6B-D92E5B43C676}"/>
              </a:ext>
            </a:extLst>
          </p:cNvPr>
          <p:cNvPicPr/>
          <p:nvPr/>
        </p:nvPicPr>
        <p:blipFill rotWithShape="1">
          <a:blip r:embed="rId3" cstate="print"/>
          <a:srcRect t="48822" b="38029"/>
          <a:stretch/>
        </p:blipFill>
        <p:spPr>
          <a:xfrm>
            <a:off x="457200" y="1641032"/>
            <a:ext cx="3840426" cy="49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66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8DA51-5E51-A7EF-DEBD-238BBBAC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DE" dirty="0"/>
              <a:t>DRD1 structure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020254-BC81-2F12-43C8-BBEAB244B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7101"/>
            <a:ext cx="8229600" cy="3708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400" dirty="0"/>
              <a:t>Structure in Working Groups, forum for scientific discussions, coordinated by conveners:</a:t>
            </a:r>
          </a:p>
          <a:p>
            <a:pPr marL="446088" lvl="1">
              <a:lnSpc>
                <a:spcPct val="150000"/>
              </a:lnSpc>
            </a:pPr>
            <a:r>
              <a:rPr lang="en-GB" sz="1200" dirty="0"/>
              <a:t>aligned with the scientific program of the ECFA roadmap through the applications related to future facilities challenges, outlined by R&amp;D Themes (DRDTs</a:t>
            </a:r>
            <a:r>
              <a:rPr lang="en-GB" sz="1200" dirty="0">
                <a:solidFill>
                  <a:srgbClr val="008F00"/>
                </a:solidFill>
              </a:rPr>
              <a:t>*</a:t>
            </a:r>
            <a:r>
              <a:rPr lang="en-GB" sz="1200" dirty="0"/>
              <a:t>), but also to the GSRs</a:t>
            </a:r>
            <a:r>
              <a:rPr lang="en-GB" sz="1200" dirty="0">
                <a:solidFill>
                  <a:srgbClr val="008F00"/>
                </a:solidFill>
              </a:rPr>
              <a:t>*</a:t>
            </a:r>
            <a:r>
              <a:rPr lang="en-GB" sz="1200" dirty="0"/>
              <a:t> (General Recommendation Strategies)</a:t>
            </a:r>
          </a:p>
          <a:p>
            <a:pPr>
              <a:lnSpc>
                <a:spcPct val="150000"/>
              </a:lnSpc>
            </a:pPr>
            <a:endParaRPr lang="en-DE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AF809D-8BD1-DFA5-26D0-60CB47A96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82" y="1649605"/>
            <a:ext cx="7189917" cy="34938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9C1D3F-2832-DB3B-4D3D-7057AB5E7019}"/>
              </a:ext>
            </a:extLst>
          </p:cNvPr>
          <p:cNvSpPr txBox="1"/>
          <p:nvPr/>
        </p:nvSpPr>
        <p:spPr>
          <a:xfrm>
            <a:off x="-80525" y="4926745"/>
            <a:ext cx="15440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>
                <a:solidFill>
                  <a:srgbClr val="008F00"/>
                </a:solidFill>
              </a:rPr>
              <a:t>* See backup for details</a:t>
            </a:r>
          </a:p>
        </p:txBody>
      </p:sp>
    </p:spTree>
    <p:extLst>
      <p:ext uri="{BB962C8B-B14F-4D97-AF65-F5344CB8AC3E}">
        <p14:creationId xmlns:p14="http://schemas.microsoft.com/office/powerpoint/2010/main" val="3940893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C7AF6FB-B236-3590-F59A-74E4F4922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160" y="949470"/>
            <a:ext cx="4528840" cy="3958029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F604DC5C-C55C-B84E-43E4-A207B55BA739}"/>
              </a:ext>
            </a:extLst>
          </p:cNvPr>
          <p:cNvPicPr/>
          <p:nvPr/>
        </p:nvPicPr>
        <p:blipFill rotWithShape="1">
          <a:blip r:embed="rId3" cstate="print"/>
          <a:srcRect b="75948"/>
          <a:stretch/>
        </p:blipFill>
        <p:spPr>
          <a:xfrm>
            <a:off x="454785" y="652039"/>
            <a:ext cx="4117215" cy="1161046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C8FAECFF-3483-0EC8-2031-953810C40676}"/>
              </a:ext>
            </a:extLst>
          </p:cNvPr>
          <p:cNvPicPr/>
          <p:nvPr/>
        </p:nvPicPr>
        <p:blipFill rotWithShape="1">
          <a:blip r:embed="rId3" cstate="print"/>
          <a:srcRect t="62252" b="26543"/>
          <a:stretch/>
        </p:blipFill>
        <p:spPr>
          <a:xfrm>
            <a:off x="454785" y="1840479"/>
            <a:ext cx="4117215" cy="542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WP6: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Photo-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PID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0" y="2749484"/>
            <a:ext cx="4894310" cy="226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Preserve the photocathode efficiency by IBF and more robust photoconverters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Very low noise, large dynamic range of the FEE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Separate the TR radiation and the ionization process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003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344F86-D18F-2D03-4FB6-3EAB4D87D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085" y="789107"/>
            <a:ext cx="4573915" cy="4250826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F604DC5C-C55C-B84E-43E4-A207B55BA739}"/>
              </a:ext>
            </a:extLst>
          </p:cNvPr>
          <p:cNvPicPr/>
          <p:nvPr/>
        </p:nvPicPr>
        <p:blipFill rotWithShape="1">
          <a:blip r:embed="rId3" cstate="print"/>
          <a:srcRect b="75948"/>
          <a:stretch/>
        </p:blipFill>
        <p:spPr>
          <a:xfrm>
            <a:off x="454785" y="652039"/>
            <a:ext cx="4117215" cy="1161046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C8FAECFF-3483-0EC8-2031-953810C40676}"/>
              </a:ext>
            </a:extLst>
          </p:cNvPr>
          <p:cNvPicPr/>
          <p:nvPr/>
        </p:nvPicPr>
        <p:blipFill rotWithShape="1">
          <a:blip r:embed="rId3" cstate="print"/>
          <a:srcRect t="62252" b="26543"/>
          <a:stretch/>
        </p:blipFill>
        <p:spPr>
          <a:xfrm>
            <a:off x="454785" y="1840479"/>
            <a:ext cx="4117215" cy="542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WP7: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Timing 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b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PID and trigger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0" y="2292282"/>
            <a:ext cx="4347932" cy="2896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Uniform rate capability, time resolution, and efficiency over large detector area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material for high rate (low res., </a:t>
            </a: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rad.hard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.): uniform gas distribution, spacer material, spacer geometry, thinner structures: mechanical stability and uniformity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Eco-gas mixture, Gas recuperation systems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Electronics: Low noise, fast rise time, sensitive to small charge</a:t>
            </a:r>
          </a:p>
        </p:txBody>
      </p:sp>
    </p:spTree>
    <p:extLst>
      <p:ext uri="{BB962C8B-B14F-4D97-AF65-F5344CB8AC3E}">
        <p14:creationId xmlns:p14="http://schemas.microsoft.com/office/powerpoint/2010/main" val="3305468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7E0667-259F-13E3-8A5E-021EC6A5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083" y="1114037"/>
            <a:ext cx="3896771" cy="38643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373C28-3DF4-6FC1-9FA4-19446CA23F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08" r="4299" b="73489"/>
          <a:stretch/>
        </p:blipFill>
        <p:spPr>
          <a:xfrm>
            <a:off x="1485088" y="831186"/>
            <a:ext cx="1816315" cy="7667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D282B4-491B-2254-FA52-9333AFB473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151" r="4981"/>
          <a:stretch/>
        </p:blipFill>
        <p:spPr>
          <a:xfrm>
            <a:off x="457200" y="1597945"/>
            <a:ext cx="2844203" cy="619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DBE76B-188D-ED80-C9EE-AA207968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WP8: TPCs as reaction and decay chambers</a:t>
            </a:r>
            <a:b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(RARE EVENTS, NEUTRINO PHYSICS, NUCLEAR PHYSICS)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id="{819AD60E-CF87-1083-ECBF-BE4366BB3F08}"/>
              </a:ext>
            </a:extLst>
          </p:cNvPr>
          <p:cNvSpPr txBox="1"/>
          <p:nvPr/>
        </p:nvSpPr>
        <p:spPr>
          <a:xfrm>
            <a:off x="457198" y="2292282"/>
            <a:ext cx="4663441" cy="243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 low-energy nuclear tracks (down to 10 keV energy-scale) with high granularity and close to the thermal diffusion limit.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energy threshold (keV or less) far from atmospheric pressure (10mbar-20bar).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high and uniform amplification in nearly pure or weakly-doped noble gases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optical throughput (primary and secondary)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more suitably scintillating and/or eco-friendly gas mixtures as well as recuperation systems;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Enhancing the radiopurity of the amplification structure and of the TPC as a whole</a:t>
            </a:r>
          </a:p>
        </p:txBody>
      </p:sp>
    </p:spTree>
    <p:extLst>
      <p:ext uri="{BB962C8B-B14F-4D97-AF65-F5344CB8AC3E}">
        <p14:creationId xmlns:p14="http://schemas.microsoft.com/office/powerpoint/2010/main" val="2983506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373C28-3DF4-6FC1-9FA4-19446CA23F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08" r="4299" b="73489"/>
          <a:stretch/>
        </p:blipFill>
        <p:spPr>
          <a:xfrm>
            <a:off x="1485088" y="831186"/>
            <a:ext cx="1816315" cy="7667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D282B4-491B-2254-FA52-9333AFB47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151" r="4981"/>
          <a:stretch/>
        </p:blipFill>
        <p:spPr>
          <a:xfrm>
            <a:off x="457200" y="1597945"/>
            <a:ext cx="2844203" cy="619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DBE76B-188D-ED80-C9EE-AA207968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WP8: TPCs as reaction and decay chambers</a:t>
            </a:r>
            <a:b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(RARE EVENTS, NEUTRINO PHYSICS, NUCLEAR PHYSICS)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id="{819AD60E-CF87-1083-ECBF-BE4366BB3F08}"/>
              </a:ext>
            </a:extLst>
          </p:cNvPr>
          <p:cNvSpPr txBox="1"/>
          <p:nvPr/>
        </p:nvSpPr>
        <p:spPr>
          <a:xfrm>
            <a:off x="457198" y="2292282"/>
            <a:ext cx="4731427" cy="243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 low-energy nuclear tracks (down to 10 keV energy-scale) with high granularity and close to the thermal diffusion limit.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energy threshold (keV or less) far from atmospheric pressure (10mbar-20bar).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high and uniform amplification in nearly pure or weakly-doped noble gases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optical throughput (primary and secondary)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more suitably scintillating and/or eco-friendly gas mixtures as well as recuperation systems;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Enhancing the radiopurity of the amplification structure and of the TPC as a whole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8DC95B-B003-99F7-F927-1099D1E04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626" y="892674"/>
            <a:ext cx="3870235" cy="425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93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D48DD94-D203-2153-8738-35402539C9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162"/>
          <a:stretch/>
        </p:blipFill>
        <p:spPr>
          <a:xfrm>
            <a:off x="4352279" y="4594624"/>
            <a:ext cx="4791721" cy="3664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8D7BCF-6B2B-83EC-0CAB-49B9B69CB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(WP9: B</a:t>
            </a:r>
            <a:r>
              <a:rPr lang="en-GB" dirty="0"/>
              <a:t>e</a:t>
            </a:r>
            <a:r>
              <a:rPr lang="en-DE" dirty="0"/>
              <a:t>yond HEP)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55054-DC3D-B274-40CB-FF3E30BFD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 WP9 in the proposal draft</a:t>
            </a:r>
          </a:p>
          <a:p>
            <a:pPr lvl="1">
              <a:lnSpc>
                <a:spcPct val="150000"/>
              </a:lnSpc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 clear tasks/projects/interests could be identified in the Survey</a:t>
            </a:r>
          </a:p>
          <a:p>
            <a:pPr lvl="1">
              <a:lnSpc>
                <a:spcPct val="150000"/>
              </a:lnSpc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 BHEP Applications in the ECFA Roadmap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Community feedback: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clear need of the Beyond HEP WP</a:t>
            </a:r>
          </a:p>
          <a:p>
            <a:pPr>
              <a:lnSpc>
                <a:spcPct val="150000"/>
              </a:lnSpc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We can identify different tasks/projects: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muography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and large area applications;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dosimetry/beam monitoring and medical imaging applications (PET, CT, X-ray, SPECT, Gamma cameras, or X-ray fluorescence imaging);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fast/thermal neutron imaging (MPGD-based readout with solid converter for tomography and nuclear waste monitoring;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X-ray polarimetry and space applications;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GB" sz="1050" dirty="0">
              <a:solidFill>
                <a:srgbClr val="000000"/>
              </a:solidFill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1450" dirty="0">
                <a:latin typeface="Arial" panose="020B0604020202020204" pitchFamily="34" charset="0"/>
                <a:cs typeface="Arial" panose="020B0604020202020204" pitchFamily="34" charset="0"/>
              </a:rPr>
              <a:t>Let’s discuss today afternoon, </a:t>
            </a:r>
            <a:r>
              <a:rPr lang="en-GB" sz="1450" b="1" dirty="0">
                <a:latin typeface="Arial" panose="020B0604020202020204" pitchFamily="34" charset="0"/>
                <a:cs typeface="Arial" panose="020B0604020202020204" pitchFamily="34" charset="0"/>
              </a:rPr>
              <a:t>before dinner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GB" sz="1050" dirty="0">
              <a:solidFill>
                <a:srgbClr val="000000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78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13266E0-AB96-B400-12ED-5A2AD09EE9AF}"/>
              </a:ext>
            </a:extLst>
          </p:cNvPr>
          <p:cNvSpPr>
            <a:spLocks/>
          </p:cNvSpPr>
          <p:nvPr/>
        </p:nvSpPr>
        <p:spPr>
          <a:xfrm>
            <a:off x="596197" y="1260618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Photo-detectors (PID)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FBA17-F8E8-AE25-7ADC-DC71542DCD4B}"/>
              </a:ext>
            </a:extLst>
          </p:cNvPr>
          <p:cNvSpPr>
            <a:spLocks/>
          </p:cNvSpPr>
          <p:nvPr/>
        </p:nvSpPr>
        <p:spPr>
          <a:xfrm>
            <a:off x="596197" y="1910586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>
              <a:buClr>
                <a:srgbClr val="000000"/>
              </a:buClr>
            </a:pPr>
            <a:r>
              <a:rPr lang="en-GB" sz="1050" dirty="0">
                <a:solidFill>
                  <a:srgbClr val="002060"/>
                </a:solidFill>
              </a:rPr>
              <a:t>Genuine Trackers/</a:t>
            </a:r>
            <a:r>
              <a:rPr lang="en-GB" sz="1050" dirty="0" err="1">
                <a:solidFill>
                  <a:srgbClr val="002060"/>
                </a:solidFill>
              </a:rPr>
              <a:t>Hodoscopes</a:t>
            </a:r>
            <a:r>
              <a:rPr lang="en-GB" sz="1050" dirty="0">
                <a:solidFill>
                  <a:srgbClr val="002060"/>
                </a:solidFill>
              </a:rPr>
              <a:t> (large area muon systems, inner tracking/</a:t>
            </a:r>
            <a:r>
              <a:rPr lang="en-GB" sz="1050" dirty="0" err="1">
                <a:solidFill>
                  <a:srgbClr val="002060"/>
                </a:solidFill>
              </a:rPr>
              <a:t>vertexing</a:t>
            </a:r>
            <a:r>
              <a:rPr lang="en-GB" sz="1050" dirty="0">
                <a:solidFill>
                  <a:srgbClr val="002060"/>
                </a:solidFill>
              </a:rPr>
              <a:t>)</a:t>
            </a:r>
            <a:endParaRPr lang="en-GB" sz="10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6B639-F59E-EEBE-5DE9-93B5A7DDCEBD}"/>
              </a:ext>
            </a:extLst>
          </p:cNvPr>
          <p:cNvSpPr>
            <a:spLocks/>
          </p:cNvSpPr>
          <p:nvPr/>
        </p:nvSpPr>
        <p:spPr>
          <a:xfrm>
            <a:off x="596197" y="2560552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TPCs as reaction and decay chambers (rare events, neutrino physics, nuclear physics)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BB62A54-FB71-FB90-A6F1-2688B42699D6}"/>
              </a:ext>
            </a:extLst>
          </p:cNvPr>
          <p:cNvSpPr/>
          <p:nvPr/>
        </p:nvSpPr>
        <p:spPr>
          <a:xfrm>
            <a:off x="5603131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and material studies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0516E4B-BB46-7D66-3140-CBE8EA57E871}"/>
              </a:ext>
            </a:extLst>
          </p:cNvPr>
          <p:cNvSpPr/>
          <p:nvPr/>
        </p:nvSpPr>
        <p:spPr>
          <a:xfrm>
            <a:off x="6344487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for gaseous detectors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063EBDE-F749-29CA-F112-F54F673B93C1}"/>
              </a:ext>
            </a:extLst>
          </p:cNvPr>
          <p:cNvSpPr/>
          <p:nvPr/>
        </p:nvSpPr>
        <p:spPr>
          <a:xfrm>
            <a:off x="7085843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test facilities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D81726-29E6-4B5D-1B35-CF33F5D3DB7A}"/>
              </a:ext>
            </a:extLst>
          </p:cNvPr>
          <p:cNvSpPr txBox="1"/>
          <p:nvPr/>
        </p:nvSpPr>
        <p:spPr>
          <a:xfrm>
            <a:off x="1643340" y="587660"/>
            <a:ext cx="254197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T" sz="10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WG2</a:t>
            </a:r>
            <a:r>
              <a:rPr lang="en-IT" sz="105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Applications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C3B6E6-44DC-656A-36F5-0FB220D4AE3F}"/>
              </a:ext>
            </a:extLst>
          </p:cNvPr>
          <p:cNvSpPr>
            <a:spLocks/>
          </p:cNvSpPr>
          <p:nvPr/>
        </p:nvSpPr>
        <p:spPr>
          <a:xfrm>
            <a:off x="596197" y="935634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>
              <a:buClr>
                <a:srgbClr val="000000"/>
              </a:buClr>
            </a:pPr>
            <a:r>
              <a:rPr lang="en-GB" sz="1050" dirty="0">
                <a:solidFill>
                  <a:srgbClr val="002060"/>
                </a:solidFill>
              </a:rPr>
              <a:t>Inner and central tracking with PID capability </a:t>
            </a:r>
            <a:endParaRPr lang="en-GB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1F9A70-CF2F-38C2-704B-40230E8E2911}"/>
              </a:ext>
            </a:extLst>
          </p:cNvPr>
          <p:cNvSpPr>
            <a:spLocks/>
          </p:cNvSpPr>
          <p:nvPr/>
        </p:nvSpPr>
        <p:spPr>
          <a:xfrm>
            <a:off x="596197" y="1585602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Timing detectors (PID and trigger)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E21797-4A07-C98A-BDE0-249934529450}"/>
              </a:ext>
            </a:extLst>
          </p:cNvPr>
          <p:cNvSpPr>
            <a:spLocks/>
          </p:cNvSpPr>
          <p:nvPr/>
        </p:nvSpPr>
        <p:spPr>
          <a:xfrm>
            <a:off x="596197" y="2235570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 latinLnBrk="1" hangingPunct="0"/>
            <a:r>
              <a:rPr lang="en-GB" sz="1050" dirty="0">
                <a:solidFill>
                  <a:srgbClr val="002060"/>
                </a:solidFill>
              </a:rPr>
              <a:t>Calorimetry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53F58F-D6C9-0720-9B19-6A5BBAF5D1B6}"/>
              </a:ext>
            </a:extLst>
          </p:cNvPr>
          <p:cNvSpPr txBox="1"/>
          <p:nvPr/>
        </p:nvSpPr>
        <p:spPr>
          <a:xfrm>
            <a:off x="5133265" y="591165"/>
            <a:ext cx="3213681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IT" sz="10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WG1   WG3  WG4   WG5   WG6    WG7    WG8 </a:t>
            </a:r>
            <a:endParaRPr lang="en-IT" sz="1050" dirty="0">
              <a:solidFill>
                <a:srgbClr val="FF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AF1F64D-57EA-98B8-7E02-171C92D7A358}"/>
              </a:ext>
            </a:extLst>
          </p:cNvPr>
          <p:cNvSpPr/>
          <p:nvPr/>
        </p:nvSpPr>
        <p:spPr>
          <a:xfrm>
            <a:off x="5232453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lang="en-IT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D0BBFEB-2DAD-1036-85C3-12C505BF87B1}"/>
              </a:ext>
            </a:extLst>
          </p:cNvPr>
          <p:cNvSpPr/>
          <p:nvPr/>
        </p:nvSpPr>
        <p:spPr>
          <a:xfrm>
            <a:off x="5973809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physics, simulations and software tools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AD57991-D2F0-2B1D-D408-33E300714A33}"/>
              </a:ext>
            </a:extLst>
          </p:cNvPr>
          <p:cNvSpPr/>
          <p:nvPr/>
        </p:nvSpPr>
        <p:spPr>
          <a:xfrm>
            <a:off x="6715165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production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93D72DD-69E6-8D5D-2887-D055750A29AF}"/>
              </a:ext>
            </a:extLst>
          </p:cNvPr>
          <p:cNvSpPr/>
          <p:nvPr/>
        </p:nvSpPr>
        <p:spPr>
          <a:xfrm>
            <a:off x="7456521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and dissemination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887C4CD-E61E-FDB0-3031-2843C076390A}"/>
              </a:ext>
            </a:extLst>
          </p:cNvPr>
          <p:cNvSpPr txBox="1"/>
          <p:nvPr/>
        </p:nvSpPr>
        <p:spPr>
          <a:xfrm>
            <a:off x="568438" y="3022254"/>
            <a:ext cx="4766946" cy="1864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Working Groups (research line) are core of the collaboration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physics driven; promoting open environment, young researchers…</a:t>
            </a:r>
            <a:endParaRPr lang="en-GB" sz="1400" b="1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Working Groups participates in Work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ackages</a:t>
            </a:r>
          </a:p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 packages communicate to and with DRD1 community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Don’t operate in a vacuum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Funded by funding agencies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4DEEDA0-0379-FAC5-3B57-06AFB45D9C1C}"/>
              </a:ext>
            </a:extLst>
          </p:cNvPr>
          <p:cNvSpPr/>
          <p:nvPr/>
        </p:nvSpPr>
        <p:spPr>
          <a:xfrm rot="16200000">
            <a:off x="-622081" y="1646801"/>
            <a:ext cx="1551936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DRDT1.1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2C44501-168B-5CAE-A90D-B27CF238F4D0}"/>
              </a:ext>
            </a:extLst>
          </p:cNvPr>
          <p:cNvSpPr/>
          <p:nvPr/>
        </p:nvSpPr>
        <p:spPr>
          <a:xfrm rot="16200000">
            <a:off x="-143318" y="1321002"/>
            <a:ext cx="903600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DRDT1.2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E359477-D145-3F1A-1280-64A6DD97767E}"/>
              </a:ext>
            </a:extLst>
          </p:cNvPr>
          <p:cNvSpPr/>
          <p:nvPr/>
        </p:nvSpPr>
        <p:spPr>
          <a:xfrm rot="16200000">
            <a:off x="-312893" y="1645170"/>
            <a:ext cx="1551937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DRDT1.3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6780021-5B4A-5F0B-EC45-B43F11A653A5}"/>
              </a:ext>
            </a:extLst>
          </p:cNvPr>
          <p:cNvSpPr/>
          <p:nvPr/>
        </p:nvSpPr>
        <p:spPr>
          <a:xfrm rot="16200000">
            <a:off x="336259" y="2622568"/>
            <a:ext cx="253634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3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8B7BB3-EFE8-7AF1-8A8A-DC2F88916E72}"/>
              </a:ext>
            </a:extLst>
          </p:cNvPr>
          <p:cNvSpPr txBox="1"/>
          <p:nvPr/>
        </p:nvSpPr>
        <p:spPr>
          <a:xfrm rot="16200000">
            <a:off x="306622" y="2583208"/>
            <a:ext cx="3129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1.4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45817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9798958-EFBE-54BC-C6F3-D422F5AC1A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712602"/>
            <a:ext cx="7848600" cy="1445419"/>
          </a:xfrm>
        </p:spPr>
        <p:txBody>
          <a:bodyPr/>
          <a:lstStyle/>
          <a:p>
            <a:r>
              <a:rPr lang="en-GB" sz="32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 Packages - next steps</a:t>
            </a:r>
            <a:br>
              <a:rPr lang="en-GB" sz="32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(general discussion)</a:t>
            </a:r>
            <a:br>
              <a:rPr lang="en-GB" sz="32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4400" cap="all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ED31FB4-1E3A-E92B-6DE0-2844FCDF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9944" y="2671482"/>
            <a:ext cx="6004112" cy="2366683"/>
          </a:xfrm>
        </p:spPr>
        <p:txBody>
          <a:bodyPr>
            <a:normAutofit fontScale="92500" lnSpcReduction="10000"/>
          </a:bodyPr>
          <a:lstStyle/>
          <a:p>
            <a:endParaRPr lang="en-US" sz="1400" dirty="0"/>
          </a:p>
          <a:p>
            <a:r>
              <a:rPr lang="en-US" sz="1800" dirty="0"/>
              <a:t>(on behalf of WP coordinators)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DRD1 Community Meeting</a:t>
            </a:r>
          </a:p>
          <a:p>
            <a:r>
              <a:rPr lang="en-US" sz="1400" dirty="0"/>
              <a:t>22 June 2023</a:t>
            </a:r>
          </a:p>
        </p:txBody>
      </p:sp>
      <p:pic>
        <p:nvPicPr>
          <p:cNvPr id="2" name="Picture 2" descr="Discussion Icon Images - Free Download on Freepik">
            <a:extLst>
              <a:ext uri="{FF2B5EF4-FFF2-40B4-BE49-F238E27FC236}">
                <a16:creationId xmlns:a16="http://schemas.microsoft.com/office/drawing/2014/main" id="{F1880757-535E-EEE2-DC26-0CED89FF5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305" y="1756314"/>
            <a:ext cx="1271390" cy="101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076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13266E0-AB96-B400-12ED-5A2AD09EE9AF}"/>
              </a:ext>
            </a:extLst>
          </p:cNvPr>
          <p:cNvSpPr>
            <a:spLocks/>
          </p:cNvSpPr>
          <p:nvPr/>
        </p:nvSpPr>
        <p:spPr>
          <a:xfrm>
            <a:off x="596197" y="1260618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Photo-detectors (PID)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FBA17-F8E8-AE25-7ADC-DC71542DCD4B}"/>
              </a:ext>
            </a:extLst>
          </p:cNvPr>
          <p:cNvSpPr>
            <a:spLocks/>
          </p:cNvSpPr>
          <p:nvPr/>
        </p:nvSpPr>
        <p:spPr>
          <a:xfrm>
            <a:off x="596197" y="1910586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>
              <a:buClr>
                <a:srgbClr val="000000"/>
              </a:buClr>
            </a:pPr>
            <a:r>
              <a:rPr lang="en-GB" sz="1050" dirty="0">
                <a:solidFill>
                  <a:srgbClr val="002060"/>
                </a:solidFill>
              </a:rPr>
              <a:t>Genuine Trackers/</a:t>
            </a:r>
            <a:r>
              <a:rPr lang="en-GB" sz="1050" dirty="0" err="1">
                <a:solidFill>
                  <a:srgbClr val="002060"/>
                </a:solidFill>
              </a:rPr>
              <a:t>Hodoscopes</a:t>
            </a:r>
            <a:r>
              <a:rPr lang="en-GB" sz="1050" dirty="0">
                <a:solidFill>
                  <a:srgbClr val="002060"/>
                </a:solidFill>
              </a:rPr>
              <a:t> (large area muon systems, inner tracking/</a:t>
            </a:r>
            <a:r>
              <a:rPr lang="en-GB" sz="1050" dirty="0" err="1">
                <a:solidFill>
                  <a:srgbClr val="002060"/>
                </a:solidFill>
              </a:rPr>
              <a:t>vertexing</a:t>
            </a:r>
            <a:r>
              <a:rPr lang="en-GB" sz="1050" dirty="0">
                <a:solidFill>
                  <a:srgbClr val="002060"/>
                </a:solidFill>
              </a:rPr>
              <a:t>)</a:t>
            </a:r>
            <a:endParaRPr lang="en-GB" sz="105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16B639-F59E-EEBE-5DE9-93B5A7DDCEBD}"/>
              </a:ext>
            </a:extLst>
          </p:cNvPr>
          <p:cNvSpPr>
            <a:spLocks/>
          </p:cNvSpPr>
          <p:nvPr/>
        </p:nvSpPr>
        <p:spPr>
          <a:xfrm>
            <a:off x="596197" y="2560552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TPCs as reaction and decay chambers (rare events, neutrino physics, nuclear physics)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BB62A54-FB71-FB90-A6F1-2688B42699D6}"/>
              </a:ext>
            </a:extLst>
          </p:cNvPr>
          <p:cNvSpPr/>
          <p:nvPr/>
        </p:nvSpPr>
        <p:spPr>
          <a:xfrm>
            <a:off x="5603131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and material studies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0516E4B-BB46-7D66-3140-CBE8EA57E871}"/>
              </a:ext>
            </a:extLst>
          </p:cNvPr>
          <p:cNvSpPr/>
          <p:nvPr/>
        </p:nvSpPr>
        <p:spPr>
          <a:xfrm>
            <a:off x="6344487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for gaseous detectors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063EBDE-F749-29CA-F112-F54F673B93C1}"/>
              </a:ext>
            </a:extLst>
          </p:cNvPr>
          <p:cNvSpPr/>
          <p:nvPr/>
        </p:nvSpPr>
        <p:spPr>
          <a:xfrm>
            <a:off x="7085843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test facilities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D81726-29E6-4B5D-1B35-CF33F5D3DB7A}"/>
              </a:ext>
            </a:extLst>
          </p:cNvPr>
          <p:cNvSpPr txBox="1"/>
          <p:nvPr/>
        </p:nvSpPr>
        <p:spPr>
          <a:xfrm>
            <a:off x="1643340" y="587660"/>
            <a:ext cx="254197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T" sz="10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WG2</a:t>
            </a:r>
            <a:r>
              <a:rPr lang="en-IT" sz="105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Applications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C3B6E6-44DC-656A-36F5-0FB220D4AE3F}"/>
              </a:ext>
            </a:extLst>
          </p:cNvPr>
          <p:cNvSpPr>
            <a:spLocks/>
          </p:cNvSpPr>
          <p:nvPr/>
        </p:nvSpPr>
        <p:spPr>
          <a:xfrm>
            <a:off x="596197" y="935634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>
              <a:buClr>
                <a:srgbClr val="000000"/>
              </a:buClr>
            </a:pPr>
            <a:r>
              <a:rPr lang="en-GB" sz="1050" dirty="0">
                <a:solidFill>
                  <a:srgbClr val="002060"/>
                </a:solidFill>
              </a:rPr>
              <a:t>Inner and central tracking with PID capability </a:t>
            </a:r>
            <a:endParaRPr lang="en-GB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1F9A70-CF2F-38C2-704B-40230E8E2911}"/>
              </a:ext>
            </a:extLst>
          </p:cNvPr>
          <p:cNvSpPr>
            <a:spLocks/>
          </p:cNvSpPr>
          <p:nvPr/>
        </p:nvSpPr>
        <p:spPr>
          <a:xfrm>
            <a:off x="596197" y="1585602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lvl="0"/>
            <a:r>
              <a:rPr lang="en-GB" sz="1050" dirty="0">
                <a:solidFill>
                  <a:srgbClr val="002060"/>
                </a:solidFill>
              </a:rPr>
              <a:t>Timing detectors (PID and trigger)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E21797-4A07-C98A-BDE0-249934529450}"/>
              </a:ext>
            </a:extLst>
          </p:cNvPr>
          <p:cNvSpPr>
            <a:spLocks/>
          </p:cNvSpPr>
          <p:nvPr/>
        </p:nvSpPr>
        <p:spPr>
          <a:xfrm>
            <a:off x="596197" y="2235570"/>
            <a:ext cx="7200001" cy="2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 latinLnBrk="1" hangingPunct="0"/>
            <a:r>
              <a:rPr lang="en-GB" sz="1050" dirty="0">
                <a:solidFill>
                  <a:srgbClr val="002060"/>
                </a:solidFill>
              </a:rPr>
              <a:t>Calorimetry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53F58F-D6C9-0720-9B19-6A5BBAF5D1B6}"/>
              </a:ext>
            </a:extLst>
          </p:cNvPr>
          <p:cNvSpPr txBox="1"/>
          <p:nvPr/>
        </p:nvSpPr>
        <p:spPr>
          <a:xfrm>
            <a:off x="5133265" y="591165"/>
            <a:ext cx="3213681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IT" sz="10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WG1   WG3  WG4   WG5   WG6    WG7    WG8 </a:t>
            </a:r>
            <a:endParaRPr lang="en-IT" sz="1050" dirty="0">
              <a:solidFill>
                <a:srgbClr val="FF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AF1F64D-57EA-98B8-7E02-171C92D7A358}"/>
              </a:ext>
            </a:extLst>
          </p:cNvPr>
          <p:cNvSpPr/>
          <p:nvPr/>
        </p:nvSpPr>
        <p:spPr>
          <a:xfrm>
            <a:off x="5232453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lang="en-IT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D0BBFEB-2DAD-1036-85C3-12C505BF87B1}"/>
              </a:ext>
            </a:extLst>
          </p:cNvPr>
          <p:cNvSpPr/>
          <p:nvPr/>
        </p:nvSpPr>
        <p:spPr>
          <a:xfrm>
            <a:off x="5973809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physics, simulations and software tools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AD57991-D2F0-2B1D-D408-33E300714A33}"/>
              </a:ext>
            </a:extLst>
          </p:cNvPr>
          <p:cNvSpPr/>
          <p:nvPr/>
        </p:nvSpPr>
        <p:spPr>
          <a:xfrm>
            <a:off x="6715165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production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93D72DD-69E6-8D5D-2887-D055750A29AF}"/>
              </a:ext>
            </a:extLst>
          </p:cNvPr>
          <p:cNvSpPr/>
          <p:nvPr/>
        </p:nvSpPr>
        <p:spPr>
          <a:xfrm>
            <a:off x="7456521" y="841576"/>
            <a:ext cx="252000" cy="4254545"/>
          </a:xfrm>
          <a:prstGeom prst="roundRect">
            <a:avLst/>
          </a:prstGeom>
          <a:solidFill>
            <a:srgbClr val="E3F1D9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and dissemination </a:t>
            </a:r>
            <a:endParaRPr lang="en-IT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887C4CD-E61E-FDB0-3031-2843C076390A}"/>
              </a:ext>
            </a:extLst>
          </p:cNvPr>
          <p:cNvSpPr txBox="1"/>
          <p:nvPr/>
        </p:nvSpPr>
        <p:spPr>
          <a:xfrm>
            <a:off x="568438" y="3022254"/>
            <a:ext cx="4766946" cy="1864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Working Groups (research line) are core of the collaboration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physics driven; promoting open environment, young researchers…</a:t>
            </a:r>
            <a:endParaRPr lang="en-GB" sz="1400" b="1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Working Groups participates in Work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ackages</a:t>
            </a:r>
          </a:p>
          <a:p>
            <a:pPr>
              <a:lnSpc>
                <a:spcPct val="150000"/>
              </a:lnSpc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 packages communicate to and with DRD1 community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Don’t operate in a vacuum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Funded by funding agencies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4DEEDA0-0379-FAC5-3B57-06AFB45D9C1C}"/>
              </a:ext>
            </a:extLst>
          </p:cNvPr>
          <p:cNvSpPr/>
          <p:nvPr/>
        </p:nvSpPr>
        <p:spPr>
          <a:xfrm rot="16200000">
            <a:off x="-622081" y="1646801"/>
            <a:ext cx="1551936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DRDT1.1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2C44501-168B-5CAE-A90D-B27CF238F4D0}"/>
              </a:ext>
            </a:extLst>
          </p:cNvPr>
          <p:cNvSpPr/>
          <p:nvPr/>
        </p:nvSpPr>
        <p:spPr>
          <a:xfrm rot="16200000">
            <a:off x="-143318" y="1321002"/>
            <a:ext cx="903600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DRDT1.2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E359477-D145-3F1A-1280-64A6DD97767E}"/>
              </a:ext>
            </a:extLst>
          </p:cNvPr>
          <p:cNvSpPr/>
          <p:nvPr/>
        </p:nvSpPr>
        <p:spPr>
          <a:xfrm rot="16200000">
            <a:off x="-312893" y="1645170"/>
            <a:ext cx="1551937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DRDT1.3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6780021-5B4A-5F0B-EC45-B43F11A653A5}"/>
              </a:ext>
            </a:extLst>
          </p:cNvPr>
          <p:cNvSpPr/>
          <p:nvPr/>
        </p:nvSpPr>
        <p:spPr>
          <a:xfrm rot="16200000">
            <a:off x="336259" y="2622568"/>
            <a:ext cx="253634" cy="129600"/>
          </a:xfrm>
          <a:prstGeom prst="rect">
            <a:avLst/>
          </a:prstGeom>
          <a:solidFill>
            <a:srgbClr val="DEECF8"/>
          </a:solidFill>
          <a:ln w="12700" cap="flat">
            <a:solidFill>
              <a:srgbClr val="00206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3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38B7BB3-EFE8-7AF1-8A8A-DC2F88916E72}"/>
              </a:ext>
            </a:extLst>
          </p:cNvPr>
          <p:cNvSpPr txBox="1"/>
          <p:nvPr/>
        </p:nvSpPr>
        <p:spPr>
          <a:xfrm rot="16200000">
            <a:off x="306622" y="2583208"/>
            <a:ext cx="3129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800" b="0" i="0" u="none" strike="noStrike" cap="none" spc="0" normalizeH="0" baseline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1.4</a:t>
            </a:r>
            <a:endParaRPr kumimoji="0" lang="en-IT" sz="800" b="0" i="0" u="none" strike="noStrike" cap="none" spc="0" normalizeH="0" baseline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7481686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00371-7C62-7592-C3B2-A32E28D91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 – basic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B2331-302C-9779-7C73-1C9AE673D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41977"/>
            <a:ext cx="8229600" cy="440152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Work Packages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Encompass long-term projects with significant strategic R&amp;D goals and corresponding funding lines.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Way to get funding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Way to get involved in strategic R&amp;D</a:t>
            </a:r>
          </a:p>
          <a:p>
            <a:pPr>
              <a:lnSpc>
                <a:spcPct val="150000"/>
              </a:lnSpc>
            </a:pPr>
            <a:endParaRPr lang="en-D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DRD1 proposal: Institutes can still be added/removed from the individual WP and their tasks</a:t>
            </a:r>
          </a:p>
          <a:p>
            <a:pPr marL="285750" lvl="1" indent="-285750">
              <a:lnSpc>
                <a:spcPct val="150000"/>
              </a:lnSpc>
              <a:buFontTx/>
              <a:buChar char="-"/>
            </a:pPr>
            <a:r>
              <a:rPr lang="en-DE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not required to be involved in a WP to be a member of DRD1</a:t>
            </a:r>
          </a:p>
          <a:p>
            <a:pPr marL="285750" lvl="1" indent="-285750">
              <a:lnSpc>
                <a:spcPct val="150000"/>
              </a:lnSpc>
              <a:buFontTx/>
              <a:buChar char="-"/>
            </a:pPr>
            <a:r>
              <a:rPr lang="en-DE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required to be a member of DRD1 to contribute to a WP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1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095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AB17F-C871-BCAB-882C-DFE578AA3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- formalities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426A8-D28C-031F-523F-39605FC71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425812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A Work Package: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Can be initiated at any time and will be internally organized and coordinated by the participating institutes (WP Coordinator should be defined from the active WP member)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The participating institutes will define the WP scope, deliverables, work plan, and the necessary resources in detail.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The participating institutes will have complete control and operational authority over the allocated resources.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To establish the proposed activities and secure the required resources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 formal agreement will be established among the participating institutes, funding agencies, DRD1 management, and the host lab (CERN)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➙</a:t>
            </a:r>
            <a:r>
              <a:rPr lang="en-GB" sz="1200" dirty="0">
                <a:solidFill>
                  <a:srgbClr val="00007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being sorted out by CRN management</a:t>
            </a:r>
            <a:endParaRPr lang="en-GB" sz="1200" dirty="0">
              <a:solidFill>
                <a:srgbClr val="0000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Each Work Package Agreement will be included as an annex in the DRD1 MoU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➙ </a:t>
            </a:r>
            <a:r>
              <a:rPr lang="en-GB" sz="1200" dirty="0">
                <a:solidFill>
                  <a:srgbClr val="00007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being sorted out by CRN management</a:t>
            </a:r>
            <a:endParaRPr lang="en-GB" sz="1200" dirty="0">
              <a:solidFill>
                <a:srgbClr val="0000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WPs will report to DRD1 and undergo review by the Detector Research and Development Committee (DRDC).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The funding for WPs will be provided to the participating institutes by their respective Funding Agencies.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The involved Funding Agencies will be responsible for approving the WPs and overseeing their progress</a:t>
            </a:r>
            <a:endParaRPr lang="en-DE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687053-7D8C-36BB-A85B-862D7617CDFD}"/>
              </a:ext>
            </a:extLst>
          </p:cNvPr>
          <p:cNvSpPr txBox="1"/>
          <p:nvPr/>
        </p:nvSpPr>
        <p:spPr>
          <a:xfrm>
            <a:off x="4364182" y="175025"/>
            <a:ext cx="1910075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00B050"/>
                </a:solidFill>
              </a:rPr>
              <a:t>From the proposal</a:t>
            </a:r>
          </a:p>
        </p:txBody>
      </p:sp>
    </p:spTree>
    <p:extLst>
      <p:ext uri="{BB962C8B-B14F-4D97-AF65-F5344CB8AC3E}">
        <p14:creationId xmlns:p14="http://schemas.microsoft.com/office/powerpoint/2010/main" val="2193932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670AD1B-D61E-0304-0534-7E58AECD2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218D7E4-9AA1-5C38-B1D4-8F5B8CE8A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5710"/>
            <a:ext cx="8166848" cy="370925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Strategic R&amp;D </a:t>
            </a: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according to the ECFA Detector R&amp;D Roadmap</a:t>
            </a: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 organized in Work Packages</a:t>
            </a:r>
          </a:p>
          <a:p>
            <a:pPr marL="446088" lvl="1">
              <a:lnSpc>
                <a:spcPct val="150000"/>
              </a:lnSpc>
              <a:spcBef>
                <a:spcPts val="0"/>
              </a:spcBef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group activities of the Institutes with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shared research interests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around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with a focus on a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specific task(s)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devoted to a specific DRDT challenge, typically related to specific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Detector Technologies and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to the development of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specific tool or infrastructure</a:t>
            </a:r>
          </a:p>
          <a:p>
            <a:pPr>
              <a:lnSpc>
                <a:spcPct val="150000"/>
              </a:lnSpc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987D989-3C04-CC9F-670E-9F93DDF56035}"/>
              </a:ext>
            </a:extLst>
          </p:cNvPr>
          <p:cNvSpPr/>
          <p:nvPr/>
        </p:nvSpPr>
        <p:spPr>
          <a:xfrm>
            <a:off x="1144633" y="1905409"/>
            <a:ext cx="1819835" cy="311276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endParaRPr lang="en-GB" sz="15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3AC9098-AE29-F771-3A7E-25A09BB86F1B}"/>
              </a:ext>
            </a:extLst>
          </p:cNvPr>
          <p:cNvSpPr/>
          <p:nvPr/>
        </p:nvSpPr>
        <p:spPr>
          <a:xfrm>
            <a:off x="2207262" y="2364585"/>
            <a:ext cx="2268070" cy="807136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Tasks</a:t>
            </a:r>
            <a:endParaRPr lang="en-GB" sz="12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1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focusing on challenges related to performance (precise timing, high rates performances, longevity …)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E7C30D-C32A-8FD5-9805-709186DDDF4E}"/>
              </a:ext>
            </a:extLst>
          </p:cNvPr>
          <p:cNvSpPr txBox="1"/>
          <p:nvPr/>
        </p:nvSpPr>
        <p:spPr>
          <a:xfrm>
            <a:off x="3100268" y="1922547"/>
            <a:ext cx="2292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⇽ </a:t>
            </a:r>
            <a:r>
              <a:rPr lang="en-GB" sz="12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200" i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efined by ECFA R&amp;D Roadmap</a:t>
            </a:r>
            <a:endParaRPr lang="en-DE" sz="12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7DB630D-B404-A227-F51B-55299BF2D21A}"/>
              </a:ext>
            </a:extLst>
          </p:cNvPr>
          <p:cNvSpPr/>
          <p:nvPr/>
        </p:nvSpPr>
        <p:spPr>
          <a:xfrm>
            <a:off x="3718126" y="3319621"/>
            <a:ext cx="2268070" cy="501168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Technological areas: </a:t>
            </a:r>
          </a:p>
          <a:p>
            <a:endParaRPr lang="en-GB" sz="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1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MPGD, RPC, Wire, LDC, TPC, …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6C97BEC-CF5F-B910-24B8-D8A143979F27}"/>
              </a:ext>
            </a:extLst>
          </p:cNvPr>
          <p:cNvSpPr/>
          <p:nvPr/>
        </p:nvSpPr>
        <p:spPr>
          <a:xfrm>
            <a:off x="5228990" y="3968688"/>
            <a:ext cx="2770196" cy="1074299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 algn="just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ffectLst/>
                <a:latin typeface="Helvetica" pitchFamily="2" charset="0"/>
              </a:rPr>
              <a:t>R&amp;D on Sensors, Electronics, Software Tools, Gas Properties studies;</a:t>
            </a:r>
          </a:p>
          <a:p>
            <a:pPr marL="88900" indent="-88900" algn="just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ffectLst/>
                <a:latin typeface="Helvetica" pitchFamily="2" charset="0"/>
              </a:rPr>
              <a:t>Development of infrastructure and production techniques</a:t>
            </a:r>
          </a:p>
          <a:p>
            <a:pPr marL="88900" indent="-88900" algn="just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ffectLst/>
                <a:latin typeface="Helvetica" pitchFamily="2" charset="0"/>
              </a:rPr>
              <a:t>Training </a:t>
            </a:r>
          </a:p>
        </p:txBody>
      </p:sp>
      <p:sp>
        <p:nvSpPr>
          <p:cNvPr id="22" name="Bent Arrow 21">
            <a:extLst>
              <a:ext uri="{FF2B5EF4-FFF2-40B4-BE49-F238E27FC236}">
                <a16:creationId xmlns:a16="http://schemas.microsoft.com/office/drawing/2014/main" id="{566FCC86-E6D6-8A34-060A-B04DD897A53B}"/>
              </a:ext>
            </a:extLst>
          </p:cNvPr>
          <p:cNvSpPr>
            <a:spLocks/>
          </p:cNvSpPr>
          <p:nvPr/>
        </p:nvSpPr>
        <p:spPr>
          <a:xfrm rot="10800000" flipH="1">
            <a:off x="1366488" y="2364584"/>
            <a:ext cx="688062" cy="555727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4" name="Bent Arrow 23">
            <a:extLst>
              <a:ext uri="{FF2B5EF4-FFF2-40B4-BE49-F238E27FC236}">
                <a16:creationId xmlns:a16="http://schemas.microsoft.com/office/drawing/2014/main" id="{FCCAE303-FDB8-9D95-7C3D-CAEFE92CB491}"/>
              </a:ext>
            </a:extLst>
          </p:cNvPr>
          <p:cNvSpPr>
            <a:spLocks/>
          </p:cNvSpPr>
          <p:nvPr/>
        </p:nvSpPr>
        <p:spPr>
          <a:xfrm rot="10800000" flipH="1">
            <a:off x="2964468" y="3251007"/>
            <a:ext cx="688062" cy="555727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5" name="Bent Arrow 24">
            <a:extLst>
              <a:ext uri="{FF2B5EF4-FFF2-40B4-BE49-F238E27FC236}">
                <a16:creationId xmlns:a16="http://schemas.microsoft.com/office/drawing/2014/main" id="{4D6D481E-98BB-09A3-CF77-00959D8F1D10}"/>
              </a:ext>
            </a:extLst>
          </p:cNvPr>
          <p:cNvSpPr>
            <a:spLocks/>
          </p:cNvSpPr>
          <p:nvPr/>
        </p:nvSpPr>
        <p:spPr>
          <a:xfrm rot="10800000" flipH="1">
            <a:off x="4475332" y="3919029"/>
            <a:ext cx="688062" cy="555727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9D4E2E-7CC6-5F93-1040-F5EC75E3C427}"/>
              </a:ext>
            </a:extLst>
          </p:cNvPr>
          <p:cNvSpPr txBox="1"/>
          <p:nvPr/>
        </p:nvSpPr>
        <p:spPr>
          <a:xfrm>
            <a:off x="4628044" y="2629653"/>
            <a:ext cx="1994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⇽ connection to ECFA DRDTs</a:t>
            </a:r>
            <a:endParaRPr lang="en-DE" sz="12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31BBE8-46EA-E52C-9CD5-6D6FA9F38668}"/>
              </a:ext>
            </a:extLst>
          </p:cNvPr>
          <p:cNvSpPr/>
          <p:nvPr/>
        </p:nvSpPr>
        <p:spPr>
          <a:xfrm>
            <a:off x="1081881" y="1837854"/>
            <a:ext cx="7183925" cy="3268301"/>
          </a:xfrm>
          <a:prstGeom prst="rect">
            <a:avLst/>
          </a:prstGeom>
          <a:noFill/>
          <a:ln>
            <a:solidFill>
              <a:srgbClr val="1D59AE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9F383F3-35A6-9354-F865-29A95CCB3E3E}"/>
              </a:ext>
            </a:extLst>
          </p:cNvPr>
          <p:cNvSpPr txBox="1"/>
          <p:nvPr/>
        </p:nvSpPr>
        <p:spPr>
          <a:xfrm>
            <a:off x="1081881" y="4776466"/>
            <a:ext cx="152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b="1" dirty="0">
                <a:solidFill>
                  <a:srgbClr val="1D59AE"/>
                </a:solidFill>
              </a:rPr>
              <a:t>Work Package</a:t>
            </a:r>
          </a:p>
        </p:txBody>
      </p:sp>
    </p:spTree>
    <p:extLst>
      <p:ext uri="{BB962C8B-B14F-4D97-AF65-F5344CB8AC3E}">
        <p14:creationId xmlns:p14="http://schemas.microsoft.com/office/powerpoint/2010/main" val="38413039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34C27-852D-6D37-118A-DF11D333A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-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3E53E-6C95-4CA2-0C17-DCB091A0C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“WP reports” to DRD1. Once per year (or more – discussion):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The WPs will report their achievements/status/plans to DRD1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New WPs can be proposed and accepted by the DRD1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Institutes can join/leave WPs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Apart from that, all WP activities can be reported regularly in the form of contributions to DRD1 collaboration meetings (e.g. </a:t>
            </a:r>
            <a:r>
              <a:rPr lang="en-GB" sz="1100">
                <a:latin typeface="Calibri" panose="020F0502020204030204" pitchFamily="34" charset="0"/>
                <a:cs typeface="Calibri" panose="020F0502020204030204" pitchFamily="34" charset="0"/>
              </a:rPr>
              <a:t>WG2 session) where 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full collaboration can provide support to the WP activities</a:t>
            </a:r>
          </a:p>
          <a:p>
            <a:pPr>
              <a:lnSpc>
                <a:spcPct val="150000"/>
              </a:lnSpc>
            </a:pPr>
            <a:endParaRPr lang="en-DE" sz="1100" dirty="0"/>
          </a:p>
          <a:p>
            <a:pPr marL="0" indent="0">
              <a:lnSpc>
                <a:spcPct val="150000"/>
              </a:lnSpc>
              <a:buNone/>
            </a:pPr>
            <a:r>
              <a:rPr lang="en-DE" sz="1100" b="1" dirty="0"/>
              <a:t>DRD1 will not review the resources of the WPs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/>
              <a:t>R</a:t>
            </a:r>
            <a:r>
              <a:rPr lang="en-DE" sz="1100" dirty="0"/>
              <a:t>esources of the WPs stay at the institute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DE" sz="1100" dirty="0"/>
              <a:t>DRD1 resource review at CERN will not review WP resources</a:t>
            </a:r>
          </a:p>
          <a:p>
            <a:pPr marL="0" indent="0">
              <a:lnSpc>
                <a:spcPct val="150000"/>
              </a:lnSpc>
              <a:buNone/>
            </a:pPr>
            <a:endParaRPr lang="en-DE" sz="1100" dirty="0"/>
          </a:p>
          <a:p>
            <a:pPr marL="0" indent="0">
              <a:lnSpc>
                <a:spcPct val="150000"/>
              </a:lnSpc>
              <a:buNone/>
            </a:pPr>
            <a:r>
              <a:rPr lang="en-DE" sz="1100" b="1" dirty="0"/>
              <a:t>DRDC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1100" dirty="0"/>
              <a:t>Can</a:t>
            </a:r>
            <a:r>
              <a:rPr lang="en-DE" sz="1100" dirty="0"/>
              <a:t> organize WP resource reviews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en-DE" sz="1100" b="1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C61136B3-BA51-98E8-9CA7-ABBB63B5F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906" y="-17063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392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D3AEB-C3EB-9276-53DA-28F2172DB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Coordinators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66CCE-9DFA-01B4-92FF-0D181366E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5379"/>
            <a:ext cx="8229600" cy="415214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>
                <a:latin typeface="Calibri" panose="020F0502020204030204" pitchFamily="34" charset="0"/>
                <a:cs typeface="Calibri" panose="020F0502020204030204" pitchFamily="34" charset="0"/>
              </a:rPr>
              <a:t>For the finalization of the DRD1 proposal, (incl. WP proposals) WP Coordinators have been established to initialize discussion within the community and organization of the first WPs. </a:t>
            </a:r>
          </a:p>
          <a:p>
            <a:pPr lvl="1">
              <a:lnSpc>
                <a:spcPct val="160000"/>
              </a:lnSpc>
            </a:pPr>
            <a:r>
              <a:rPr lang="en-US" sz="1100" dirty="0"/>
              <a:t>Established contact to the active groups</a:t>
            </a:r>
          </a:p>
          <a:p>
            <a:pPr lvl="1">
              <a:lnSpc>
                <a:spcPct val="160000"/>
              </a:lnSpc>
            </a:pPr>
            <a:r>
              <a:rPr lang="en-US" sz="1100" dirty="0"/>
              <a:t>Familiar with DRD1, WG, WP discussions </a:t>
            </a:r>
          </a:p>
          <a:p>
            <a:pPr lvl="1">
              <a:lnSpc>
                <a:spcPct val="160000"/>
              </a:lnSpc>
            </a:pPr>
            <a:r>
              <a:rPr lang="en-US" sz="1100" dirty="0"/>
              <a:t>All technologies in a given WP covered</a:t>
            </a:r>
            <a:endParaRPr lang="en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1904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D3AEB-C3EB-9276-53DA-28F2172DB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Coordinators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66CCE-9DFA-01B4-92FF-0D181366E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5379"/>
            <a:ext cx="8229600" cy="415214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>
                <a:latin typeface="Calibri" panose="020F0502020204030204" pitchFamily="34" charset="0"/>
                <a:cs typeface="Calibri" panose="020F0502020204030204" pitchFamily="34" charset="0"/>
              </a:rPr>
              <a:t>For the finalization of the DRD1 proposal, (incl. WP proposals) WP Coordinators have been established to initialize discussion within the community and organization of the first WPs</a:t>
            </a:r>
          </a:p>
          <a:p>
            <a:pPr>
              <a:lnSpc>
                <a:spcPct val="150000"/>
              </a:lnSpc>
            </a:pPr>
            <a:r>
              <a:rPr lang="en-DE" sz="1200" dirty="0">
                <a:latin typeface="Calibri" panose="020F0502020204030204" pitchFamily="34" charset="0"/>
                <a:cs typeface="Calibri" panose="020F0502020204030204" pitchFamily="34" charset="0"/>
              </a:rPr>
              <a:t>The list is not fixed, can be updated at any time. </a:t>
            </a:r>
            <a:r>
              <a:rPr lang="en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(Self-)nominations welcome</a:t>
            </a:r>
          </a:p>
          <a:p>
            <a:pPr>
              <a:lnSpc>
                <a:spcPct val="150000"/>
              </a:lnSpc>
            </a:pPr>
            <a:r>
              <a:rPr lang="en-DE" sz="1200" dirty="0">
                <a:latin typeface="Calibri" panose="020F0502020204030204" pitchFamily="34" charset="0"/>
                <a:cs typeface="Calibri" panose="020F0502020204030204" pitchFamily="34" charset="0"/>
              </a:rPr>
              <a:t>WP Coordinators should be involved in WP activities, eventually</a:t>
            </a:r>
          </a:p>
          <a:p>
            <a:pPr>
              <a:lnSpc>
                <a:spcPct val="150000"/>
              </a:lnSpc>
            </a:pPr>
            <a:endParaRPr lang="en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A53B24-ED91-AC39-E0E4-945D05FCE5A9}"/>
              </a:ext>
            </a:extLst>
          </p:cNvPr>
          <p:cNvSpPr txBox="1"/>
          <p:nvPr/>
        </p:nvSpPr>
        <p:spPr>
          <a:xfrm>
            <a:off x="1130530" y="1998254"/>
            <a:ext cx="2186247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WP1 </a:t>
            </a:r>
            <a:b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(Trackers)</a:t>
            </a:r>
            <a:endParaRPr lang="en-GB" sz="105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 err="1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Atsuhiko</a:t>
            </a: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Ochi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Gabriella Pugliese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Giulio </a:t>
            </a:r>
            <a:r>
              <a:rPr lang="en-GB" sz="1050" b="0" i="0" dirty="0" err="1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Aielli</a:t>
            </a:r>
            <a:endParaRPr lang="en-GB" sz="1050" b="0" i="0" dirty="0">
              <a:solidFill>
                <a:srgbClr val="77777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Mauro </a:t>
            </a:r>
            <a:r>
              <a:rPr lang="en-GB" sz="1050" b="0" i="0" dirty="0" err="1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Iodice</a:t>
            </a:r>
            <a:endParaRPr lang="en-GB" sz="1050" b="0" i="0" dirty="0">
              <a:solidFill>
                <a:srgbClr val="77777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b="0" i="0" dirty="0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Riccardo </a:t>
            </a:r>
            <a:r>
              <a:rPr lang="en-GB" sz="1050" b="0" i="0" dirty="0" err="1">
                <a:solidFill>
                  <a:srgbClr val="77777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Farinelli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GB" sz="1100" b="0" dirty="0">
              <a:solidFill>
                <a:srgbClr val="77777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GB" sz="12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WP2</a:t>
            </a:r>
            <a:br>
              <a:rPr lang="en-GB" sz="12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(Drift chambers)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Francesco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Grancagnolo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WP3</a:t>
            </a:r>
            <a:b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(Straw tubes)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Peter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Wintz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en-GB" sz="110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1C9C06-3D4C-EE05-082A-840353951D77}"/>
              </a:ext>
            </a:extLst>
          </p:cNvPr>
          <p:cNvSpPr txBox="1"/>
          <p:nvPr/>
        </p:nvSpPr>
        <p:spPr>
          <a:xfrm>
            <a:off x="3652057" y="1998254"/>
            <a:ext cx="2186247" cy="293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WP4</a:t>
            </a:r>
            <a:b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(Tracking TPCs)</a:t>
            </a:r>
            <a:endParaRPr lang="en-GB" sz="105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Diego Gonzalez Diaz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Esther Ferrer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Ribas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Francisco Ignacio Garcia Fuentes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Jochen Kaminski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Piotr Gasik</a:t>
            </a:r>
          </a:p>
          <a:p>
            <a:pPr marL="0" indent="0" algn="l">
              <a:buNone/>
            </a:pPr>
            <a:endParaRPr lang="en-GB" sz="110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WP5</a:t>
            </a:r>
            <a:b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(Calorimeters)</a:t>
            </a:r>
            <a:endParaRPr lang="en-GB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Imad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Laktineh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WP6</a:t>
            </a:r>
            <a:b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(Photodetectors)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Fulvio</a:t>
            </a: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Tessarotto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Florian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Brunbauer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Piotr Gasik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FE34E5-EDAC-942D-37A6-B054C122CB67}"/>
              </a:ext>
            </a:extLst>
          </p:cNvPr>
          <p:cNvSpPr txBox="1"/>
          <p:nvPr/>
        </p:nvSpPr>
        <p:spPr>
          <a:xfrm>
            <a:off x="6173584" y="1998254"/>
            <a:ext cx="2186247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WP7</a:t>
            </a:r>
            <a:b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(Timing)</a:t>
            </a:r>
            <a:endParaRPr lang="en-GB" sz="105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Diego Gonzalez Diaz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Florian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Brunbauer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Imad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Laktineh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Ingo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Deppner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WP8</a:t>
            </a:r>
            <a:br>
              <a:rPr lang="en-GB" sz="1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(Reaction/Decay TPCs)</a:t>
            </a:r>
            <a:endParaRPr lang="en-GB" sz="105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Diego Gonzalez Diaz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Esther Ferrer </a:t>
            </a:r>
            <a:r>
              <a:rPr lang="en-GB" sz="1050" dirty="0" err="1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Ribas</a:t>
            </a: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Francisco Ignacio Garcia Fuentes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Jochen Kaminski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Piotr Gasik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(WP9)</a:t>
            </a:r>
            <a:b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50" dirty="0">
                <a:latin typeface="Calibri" panose="020F0502020204030204" pitchFamily="34" charset="0"/>
                <a:cs typeface="Calibri" panose="020F0502020204030204" pitchFamily="34" charset="0"/>
              </a:rPr>
              <a:t>(Beyond HEP)</a:t>
            </a:r>
          </a:p>
          <a:p>
            <a:endParaRPr lang="en-GB" sz="105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2" descr="Discussion Icon Images - Free Download on Freepik">
            <a:extLst>
              <a:ext uri="{FF2B5EF4-FFF2-40B4-BE49-F238E27FC236}">
                <a16:creationId xmlns:a16="http://schemas.microsoft.com/office/drawing/2014/main" id="{980DB077-0FBC-656A-F2E7-392531D25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622" y="1145816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7008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93191-2032-2343-063C-3117B445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Towards the final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14726-7505-F450-0CB2-7DA4AF256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85372"/>
            <a:ext cx="8686801" cy="37092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600" dirty="0"/>
              <a:t>We need to finalize the WP tables incl. more detailed information, on tasks, deliverables and contributed resources; </a:t>
            </a:r>
          </a:p>
          <a:p>
            <a:pPr>
              <a:lnSpc>
                <a:spcPct val="150000"/>
              </a:lnSpc>
            </a:pPr>
            <a:r>
              <a:rPr lang="en-DE" sz="1600" dirty="0"/>
              <a:t>What we have now in the proposal (e.g. tasks) is a draft, we (community) are </a:t>
            </a:r>
            <a:r>
              <a:rPr lang="en-DE" sz="1600" b="1" dirty="0"/>
              <a:t>free to further modify</a:t>
            </a:r>
          </a:p>
          <a:p>
            <a:pPr>
              <a:lnSpc>
                <a:spcPct val="150000"/>
              </a:lnSpc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It is not fully clear what DRDC will expect from us. Need to be prepared and flexible.</a:t>
            </a:r>
          </a:p>
          <a:p>
            <a:pPr>
              <a:lnSpc>
                <a:spcPct val="150000"/>
              </a:lnSpc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Assumption: we stick to the current WPs (maybe with addition of WP9) for the DRD1 proposal</a:t>
            </a:r>
          </a:p>
          <a:p>
            <a:pPr>
              <a:lnSpc>
                <a:spcPct val="150000"/>
              </a:lnSpc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Timescale: the deadline for the proposal submission is end of July</a:t>
            </a:r>
          </a:p>
        </p:txBody>
      </p:sp>
    </p:spTree>
    <p:extLst>
      <p:ext uri="{BB962C8B-B14F-4D97-AF65-F5344CB8AC3E}">
        <p14:creationId xmlns:p14="http://schemas.microsoft.com/office/powerpoint/2010/main" val="38969209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C7809-98EB-F826-AEC5-9EED49BA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Towards the final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CE86C-AFF6-1649-5867-95C194FC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19927"/>
            <a:ext cx="8229600" cy="4383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/>
              <a:t>How to continue? Different approaches possible. How should we detail our WP proposals?</a:t>
            </a:r>
          </a:p>
          <a:p>
            <a:pPr>
              <a:lnSpc>
                <a:spcPct val="150000"/>
              </a:lnSpc>
            </a:pPr>
            <a:r>
              <a:rPr lang="en-DE" sz="1200" b="1" dirty="0"/>
              <a:t>Approach 1</a:t>
            </a:r>
            <a:r>
              <a:rPr lang="en-DE" sz="1200" dirty="0"/>
              <a:t>: define ”</a:t>
            </a:r>
            <a:r>
              <a:rPr lang="en-DE" sz="1200" dirty="0">
                <a:solidFill>
                  <a:srgbClr val="FF3FFF"/>
                </a:solidFill>
              </a:rPr>
              <a:t>WP Projects</a:t>
            </a:r>
            <a:r>
              <a:rPr lang="en-DE" sz="1200" dirty="0"/>
              <a:t>” clustering institutes around well defind </a:t>
            </a:r>
            <a:r>
              <a:rPr lang="en-DE" sz="1200" b="1" dirty="0"/>
              <a:t>project</a:t>
            </a:r>
            <a:r>
              <a:rPr lang="en-DE" sz="1200" dirty="0"/>
              <a:t>, </a:t>
            </a:r>
            <a:r>
              <a:rPr lang="en-DE" sz="1200" b="1" dirty="0"/>
              <a:t>application</a:t>
            </a:r>
            <a:r>
              <a:rPr lang="en-DE" sz="1200" dirty="0"/>
              <a:t>, </a:t>
            </a:r>
            <a:r>
              <a:rPr lang="en-DE" sz="1200" b="1" dirty="0"/>
              <a:t>techonology</a:t>
            </a:r>
            <a:r>
              <a:rPr lang="en-DE" sz="1200" dirty="0"/>
              <a:t> </a:t>
            </a:r>
            <a:r>
              <a:rPr lang="en-DE" sz="1200" b="1" dirty="0"/>
              <a:t>development, etc</a:t>
            </a:r>
            <a:r>
              <a:rPr lang="en-DE" sz="1200" dirty="0"/>
              <a:t>. All WP Projects are part of one, final (in terms of proposal) WP. 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DE" sz="11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50B8B34-CAC2-37AC-3510-DDCBA7250508}"/>
              </a:ext>
            </a:extLst>
          </p:cNvPr>
          <p:cNvGrpSpPr/>
          <p:nvPr/>
        </p:nvGrpSpPr>
        <p:grpSpPr>
          <a:xfrm>
            <a:off x="1953123" y="4007563"/>
            <a:ext cx="1329668" cy="996304"/>
            <a:chOff x="1953123" y="3895279"/>
            <a:chExt cx="1329668" cy="996304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6356C2A4-999B-3BD3-00CB-252E76982DCA}"/>
                </a:ext>
              </a:extLst>
            </p:cNvPr>
            <p:cNvSpPr/>
            <p:nvPr/>
          </p:nvSpPr>
          <p:spPr>
            <a:xfrm>
              <a:off x="1953123" y="3895279"/>
              <a:ext cx="1329668" cy="919214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8D24B78-905B-DD78-951A-6292B1D43064}"/>
                </a:ext>
              </a:extLst>
            </p:cNvPr>
            <p:cNvSpPr txBox="1"/>
            <p:nvPr/>
          </p:nvSpPr>
          <p:spPr>
            <a:xfrm>
              <a:off x="1953123" y="3912294"/>
              <a:ext cx="1329668" cy="979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WP Project</a:t>
              </a:r>
            </a:p>
            <a:p>
              <a:r>
                <a:rPr lang="en-DE" sz="1050" dirty="0"/>
                <a:t>Particip. institutes: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Tasks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Deliverables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Resources</a:t>
              </a:r>
            </a:p>
            <a:p>
              <a:endParaRPr lang="en-DE" sz="11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6B1D5DB-53DC-6D57-8E6A-377AFD3A5A18}"/>
              </a:ext>
            </a:extLst>
          </p:cNvPr>
          <p:cNvGrpSpPr/>
          <p:nvPr/>
        </p:nvGrpSpPr>
        <p:grpSpPr>
          <a:xfrm>
            <a:off x="1953123" y="2982263"/>
            <a:ext cx="1329668" cy="919214"/>
            <a:chOff x="1953123" y="2884241"/>
            <a:chExt cx="1329668" cy="919214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E958C2F-9657-7D3A-DA61-C0FAA03934D1}"/>
                </a:ext>
              </a:extLst>
            </p:cNvPr>
            <p:cNvSpPr/>
            <p:nvPr/>
          </p:nvSpPr>
          <p:spPr>
            <a:xfrm>
              <a:off x="1953123" y="2884241"/>
              <a:ext cx="1329668" cy="919214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360DCB2-EF33-5E9D-74A4-0B8C275CC834}"/>
                </a:ext>
              </a:extLst>
            </p:cNvPr>
            <p:cNvSpPr txBox="1"/>
            <p:nvPr/>
          </p:nvSpPr>
          <p:spPr>
            <a:xfrm>
              <a:off x="1953123" y="2886566"/>
              <a:ext cx="1329668" cy="853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WP Project</a:t>
              </a:r>
            </a:p>
            <a:p>
              <a:r>
                <a:rPr lang="en-DE" sz="1050" dirty="0"/>
                <a:t>Particip. institutes: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Tasks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Deliverables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Resources</a:t>
              </a:r>
              <a:endParaRPr lang="en-DE" sz="11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05B69C-F37B-DD84-8228-7F0293D16D94}"/>
              </a:ext>
            </a:extLst>
          </p:cNvPr>
          <p:cNvGrpSpPr/>
          <p:nvPr/>
        </p:nvGrpSpPr>
        <p:grpSpPr>
          <a:xfrm>
            <a:off x="1953123" y="1970663"/>
            <a:ext cx="1329668" cy="996304"/>
            <a:chOff x="1953123" y="1923081"/>
            <a:chExt cx="1329668" cy="996304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64102B64-A635-0BB3-C710-D109617F377C}"/>
                </a:ext>
              </a:extLst>
            </p:cNvPr>
            <p:cNvSpPr/>
            <p:nvPr/>
          </p:nvSpPr>
          <p:spPr>
            <a:xfrm>
              <a:off x="1953123" y="1923081"/>
              <a:ext cx="1329668" cy="919214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A00FB4D-C44D-37D7-02EC-5E3438B64FBB}"/>
                </a:ext>
              </a:extLst>
            </p:cNvPr>
            <p:cNvSpPr txBox="1"/>
            <p:nvPr/>
          </p:nvSpPr>
          <p:spPr>
            <a:xfrm>
              <a:off x="1953123" y="1940096"/>
              <a:ext cx="1329668" cy="979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WP Project</a:t>
              </a:r>
            </a:p>
            <a:p>
              <a:r>
                <a:rPr lang="en-DE" sz="1050" dirty="0"/>
                <a:t>Particip. institutes: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Tasks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Deliverables</a:t>
              </a:r>
            </a:p>
            <a:p>
              <a:pPr marL="171450" indent="-171450">
                <a:buFontTx/>
                <a:buChar char="-"/>
              </a:pPr>
              <a:r>
                <a:rPr lang="en-DE" sz="1050" dirty="0"/>
                <a:t>Resources</a:t>
              </a:r>
            </a:p>
            <a:p>
              <a:pPr marL="171450" indent="-171450">
                <a:buFontTx/>
                <a:buChar char="-"/>
              </a:pPr>
              <a:endParaRPr lang="en-DE" sz="11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C664EB0-A00B-2C0B-E5BC-BC6CB66CE08C}"/>
              </a:ext>
            </a:extLst>
          </p:cNvPr>
          <p:cNvGrpSpPr/>
          <p:nvPr/>
        </p:nvGrpSpPr>
        <p:grpSpPr>
          <a:xfrm>
            <a:off x="149353" y="2982263"/>
            <a:ext cx="1329668" cy="919214"/>
            <a:chOff x="457200" y="2884241"/>
            <a:chExt cx="1329668" cy="919214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B5B747E-EA41-ACDC-1672-D7C2C36E8FB3}"/>
                </a:ext>
              </a:extLst>
            </p:cNvPr>
            <p:cNvSpPr/>
            <p:nvPr/>
          </p:nvSpPr>
          <p:spPr>
            <a:xfrm>
              <a:off x="457200" y="2884241"/>
              <a:ext cx="1329668" cy="919214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rgbClr val="00B0F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BD4F717-1491-D76F-A2D3-5FCE0AC06DD4}"/>
                </a:ext>
              </a:extLst>
            </p:cNvPr>
            <p:cNvSpPr txBox="1"/>
            <p:nvPr/>
          </p:nvSpPr>
          <p:spPr>
            <a:xfrm>
              <a:off x="457200" y="2912961"/>
              <a:ext cx="13296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Current WP</a:t>
              </a:r>
            </a:p>
            <a:p>
              <a:endParaRPr lang="en-DE" sz="1100" dirty="0"/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8EBEF81-8BE1-BB14-1EE1-5F34ED7A5B41}"/>
              </a:ext>
            </a:extLst>
          </p:cNvPr>
          <p:cNvCxnSpPr>
            <a:cxnSpLocks/>
          </p:cNvCxnSpPr>
          <p:nvPr/>
        </p:nvCxnSpPr>
        <p:spPr>
          <a:xfrm flipV="1">
            <a:off x="1479021" y="2460647"/>
            <a:ext cx="474102" cy="9645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31978B3-6F52-C98C-BFBE-4E5B2899127C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1479021" y="3411278"/>
            <a:ext cx="47410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08E2A91-E756-9A0B-CC80-B7D8B7C045B8}"/>
              </a:ext>
            </a:extLst>
          </p:cNvPr>
          <p:cNvCxnSpPr>
            <a:cxnSpLocks/>
          </p:cNvCxnSpPr>
          <p:nvPr/>
        </p:nvCxnSpPr>
        <p:spPr>
          <a:xfrm>
            <a:off x="1479021" y="3411278"/>
            <a:ext cx="474102" cy="9645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8111BD8-DF9E-669F-195A-6ADCF44EC7AA}"/>
              </a:ext>
            </a:extLst>
          </p:cNvPr>
          <p:cNvGrpSpPr/>
          <p:nvPr/>
        </p:nvGrpSpPr>
        <p:grpSpPr>
          <a:xfrm>
            <a:off x="6875085" y="2982263"/>
            <a:ext cx="1329668" cy="919214"/>
            <a:chOff x="457200" y="2884241"/>
            <a:chExt cx="1329668" cy="919214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1117234-70A1-65D6-E41C-C1039E8C8B0F}"/>
                </a:ext>
              </a:extLst>
            </p:cNvPr>
            <p:cNvSpPr/>
            <p:nvPr/>
          </p:nvSpPr>
          <p:spPr>
            <a:xfrm>
              <a:off x="457200" y="2884241"/>
              <a:ext cx="1329668" cy="919214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rgbClr val="00B0F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50F977B-EBE3-BA29-EE29-A32C18745D8C}"/>
                </a:ext>
              </a:extLst>
            </p:cNvPr>
            <p:cNvSpPr txBox="1"/>
            <p:nvPr/>
          </p:nvSpPr>
          <p:spPr>
            <a:xfrm>
              <a:off x="457200" y="2912961"/>
              <a:ext cx="13296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Final WP proposal</a:t>
              </a:r>
            </a:p>
            <a:p>
              <a:endParaRPr lang="en-DE" sz="1100" dirty="0"/>
            </a:p>
          </p:txBody>
        </p:sp>
      </p:grp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800F3B1-36F1-D0AC-6BCD-9959FDBB72F4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3282791" y="2477322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83094EA-D593-1A92-E5A1-64931BA4033C}"/>
              </a:ext>
            </a:extLst>
          </p:cNvPr>
          <p:cNvCxnSpPr>
            <a:cxnSpLocks/>
          </p:cNvCxnSpPr>
          <p:nvPr/>
        </p:nvCxnSpPr>
        <p:spPr>
          <a:xfrm flipV="1">
            <a:off x="3282790" y="3416221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22A06A2-6082-9EC8-0918-23AA792F4B40}"/>
              </a:ext>
            </a:extLst>
          </p:cNvPr>
          <p:cNvCxnSpPr>
            <a:cxnSpLocks/>
          </p:cNvCxnSpPr>
          <p:nvPr/>
        </p:nvCxnSpPr>
        <p:spPr>
          <a:xfrm flipV="1">
            <a:off x="3282790" y="4514221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BA73AB9A-EE5C-0CEF-B7A3-5323692A8658}"/>
              </a:ext>
            </a:extLst>
          </p:cNvPr>
          <p:cNvSpPr/>
          <p:nvPr/>
        </p:nvSpPr>
        <p:spPr>
          <a:xfrm>
            <a:off x="4181025" y="1970663"/>
            <a:ext cx="1795826" cy="30332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Avoid repetition of tasks also between WPs and DRDs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Define generic deliverables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Emphasise possible connections between WP Projects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Emphasise support of DRD1 Working Groups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2B0E5C0-B2A4-7E7B-0AF5-AF5E33E518B5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6001512" y="2484419"/>
            <a:ext cx="873573" cy="9574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B6E6C2C-3BB1-4664-B575-A003A9E13EED}"/>
              </a:ext>
            </a:extLst>
          </p:cNvPr>
          <p:cNvCxnSpPr>
            <a:cxnSpLocks/>
          </p:cNvCxnSpPr>
          <p:nvPr/>
        </p:nvCxnSpPr>
        <p:spPr>
          <a:xfrm flipV="1">
            <a:off x="5989181" y="3411277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296B66A-4620-1B93-A7BC-A8D11AEBF93C}"/>
              </a:ext>
            </a:extLst>
          </p:cNvPr>
          <p:cNvCxnSpPr>
            <a:cxnSpLocks/>
          </p:cNvCxnSpPr>
          <p:nvPr/>
        </p:nvCxnSpPr>
        <p:spPr>
          <a:xfrm flipV="1">
            <a:off x="5988304" y="3400951"/>
            <a:ext cx="874450" cy="11132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30058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C7809-98EB-F826-AEC5-9EED49BA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Towards the final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CE86C-AFF6-1649-5867-95C194FC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19927"/>
            <a:ext cx="8229600" cy="4383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/>
              <a:t>How to continue? Different approaches possible. How should we detail our WP proposals?</a:t>
            </a:r>
          </a:p>
          <a:p>
            <a:pPr>
              <a:lnSpc>
                <a:spcPct val="150000"/>
              </a:lnSpc>
            </a:pPr>
            <a:r>
              <a:rPr lang="en-DE" sz="1200" b="1" dirty="0"/>
              <a:t>Approach 2</a:t>
            </a:r>
            <a:r>
              <a:rPr lang="en-DE" sz="1200" dirty="0"/>
              <a:t>: define “</a:t>
            </a:r>
            <a:r>
              <a:rPr lang="en-DE" sz="1200" dirty="0">
                <a:solidFill>
                  <a:srgbClr val="FF3FFF"/>
                </a:solidFill>
              </a:rPr>
              <a:t>generic R&amp;D</a:t>
            </a:r>
            <a:r>
              <a:rPr lang="en-DE" sz="1200" dirty="0"/>
              <a:t>” work packages. 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DE" sz="11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C664EB0-A00B-2C0B-E5BC-BC6CB66CE08C}"/>
              </a:ext>
            </a:extLst>
          </p:cNvPr>
          <p:cNvGrpSpPr/>
          <p:nvPr/>
        </p:nvGrpSpPr>
        <p:grpSpPr>
          <a:xfrm>
            <a:off x="1728771" y="2982263"/>
            <a:ext cx="1329668" cy="1136716"/>
            <a:chOff x="457200" y="2884241"/>
            <a:chExt cx="1329668" cy="113671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B5B747E-EA41-ACDC-1672-D7C2C36E8FB3}"/>
                </a:ext>
              </a:extLst>
            </p:cNvPr>
            <p:cNvSpPr/>
            <p:nvPr/>
          </p:nvSpPr>
          <p:spPr>
            <a:xfrm>
              <a:off x="457200" y="2884241"/>
              <a:ext cx="1329668" cy="919214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rgbClr val="00B0F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BD4F717-1491-D76F-A2D3-5FCE0AC06DD4}"/>
                </a:ext>
              </a:extLst>
            </p:cNvPr>
            <p:cNvSpPr txBox="1"/>
            <p:nvPr/>
          </p:nvSpPr>
          <p:spPr>
            <a:xfrm>
              <a:off x="457200" y="2912961"/>
              <a:ext cx="132966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Current WP</a:t>
              </a:r>
            </a:p>
            <a:p>
              <a:r>
                <a:rPr lang="en-DE" sz="1100" dirty="0"/>
                <a:t>Particip. </a:t>
              </a:r>
              <a:r>
                <a:rPr lang="en-GB" sz="1100" dirty="0"/>
                <a:t>I</a:t>
              </a:r>
              <a:r>
                <a:rPr lang="en-DE" sz="1100" dirty="0"/>
                <a:t>nstitutes:</a:t>
              </a:r>
            </a:p>
            <a:p>
              <a:pPr marL="171450" indent="-171450">
                <a:buFontTx/>
                <a:buChar char="-"/>
              </a:pPr>
              <a:r>
                <a:rPr lang="en-DE" sz="1100" dirty="0"/>
                <a:t>Tasks</a:t>
              </a:r>
            </a:p>
            <a:p>
              <a:pPr marL="171450" indent="-171450">
                <a:buFontTx/>
                <a:buChar char="-"/>
              </a:pPr>
              <a:r>
                <a:rPr lang="en-DE" sz="1100" dirty="0"/>
                <a:t>Deliverables</a:t>
              </a:r>
            </a:p>
            <a:p>
              <a:pPr marL="171450" indent="-171450">
                <a:buFontTx/>
                <a:buChar char="-"/>
              </a:pPr>
              <a:r>
                <a:rPr lang="en-DE" sz="1100" dirty="0"/>
                <a:t>Resources</a:t>
              </a:r>
            </a:p>
            <a:p>
              <a:endParaRPr lang="en-DE" sz="1100" dirty="0"/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8EBEF81-8BE1-BB14-1EE1-5F34ED7A5B41}"/>
              </a:ext>
            </a:extLst>
          </p:cNvPr>
          <p:cNvCxnSpPr>
            <a:cxnSpLocks/>
          </p:cNvCxnSpPr>
          <p:nvPr/>
        </p:nvCxnSpPr>
        <p:spPr>
          <a:xfrm flipV="1">
            <a:off x="3058439" y="2460647"/>
            <a:ext cx="474102" cy="9645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31978B3-6F52-C98C-BFBE-4E5B2899127C}"/>
              </a:ext>
            </a:extLst>
          </p:cNvPr>
          <p:cNvCxnSpPr>
            <a:cxnSpLocks/>
          </p:cNvCxnSpPr>
          <p:nvPr/>
        </p:nvCxnSpPr>
        <p:spPr>
          <a:xfrm>
            <a:off x="3058439" y="3411278"/>
            <a:ext cx="47410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08E2A91-E756-9A0B-CC80-B7D8B7C045B8}"/>
              </a:ext>
            </a:extLst>
          </p:cNvPr>
          <p:cNvCxnSpPr>
            <a:cxnSpLocks/>
          </p:cNvCxnSpPr>
          <p:nvPr/>
        </p:nvCxnSpPr>
        <p:spPr>
          <a:xfrm>
            <a:off x="3058439" y="3411278"/>
            <a:ext cx="474102" cy="9645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8111BD8-DF9E-669F-195A-6ADCF44EC7AA}"/>
              </a:ext>
            </a:extLst>
          </p:cNvPr>
          <p:cNvGrpSpPr/>
          <p:nvPr/>
        </p:nvGrpSpPr>
        <p:grpSpPr>
          <a:xfrm>
            <a:off x="6235005" y="2951671"/>
            <a:ext cx="1329668" cy="919214"/>
            <a:chOff x="457200" y="2884241"/>
            <a:chExt cx="1329668" cy="919214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1117234-70A1-65D6-E41C-C1039E8C8B0F}"/>
                </a:ext>
              </a:extLst>
            </p:cNvPr>
            <p:cNvSpPr/>
            <p:nvPr/>
          </p:nvSpPr>
          <p:spPr>
            <a:xfrm>
              <a:off x="457200" y="2884241"/>
              <a:ext cx="1329668" cy="919214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rgbClr val="00B0F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50F977B-EBE3-BA29-EE29-A32C18745D8C}"/>
                </a:ext>
              </a:extLst>
            </p:cNvPr>
            <p:cNvSpPr txBox="1"/>
            <p:nvPr/>
          </p:nvSpPr>
          <p:spPr>
            <a:xfrm>
              <a:off x="457200" y="2912961"/>
              <a:ext cx="13296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1100" b="1" dirty="0"/>
                <a:t>Final WP proposal</a:t>
              </a:r>
            </a:p>
            <a:p>
              <a:endParaRPr lang="en-DE" sz="1100" dirty="0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BA73AB9A-EE5C-0CEF-B7A3-5323692A8658}"/>
              </a:ext>
            </a:extLst>
          </p:cNvPr>
          <p:cNvSpPr/>
          <p:nvPr/>
        </p:nvSpPr>
        <p:spPr>
          <a:xfrm>
            <a:off x="3540485" y="1904316"/>
            <a:ext cx="1795826" cy="30332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Avoid repetition of tasks also between WPs and DRDs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Define generic deliverables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Emphasise possible connections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DE" sz="1000" dirty="0">
                <a:solidFill>
                  <a:schemeClr val="tx1"/>
                </a:solidFill>
              </a:rPr>
              <a:t>Emphasise support of DRD1 Working Groups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2B0E5C0-B2A4-7E7B-0AF5-AF5E33E518B5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5361432" y="2453827"/>
            <a:ext cx="873573" cy="9574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B6E6C2C-3BB1-4664-B575-A003A9E13EED}"/>
              </a:ext>
            </a:extLst>
          </p:cNvPr>
          <p:cNvCxnSpPr>
            <a:cxnSpLocks/>
          </p:cNvCxnSpPr>
          <p:nvPr/>
        </p:nvCxnSpPr>
        <p:spPr>
          <a:xfrm flipV="1">
            <a:off x="5349101" y="3380685"/>
            <a:ext cx="8735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296B66A-4620-1B93-A7BC-A8D11AEBF93C}"/>
              </a:ext>
            </a:extLst>
          </p:cNvPr>
          <p:cNvCxnSpPr>
            <a:cxnSpLocks/>
          </p:cNvCxnSpPr>
          <p:nvPr/>
        </p:nvCxnSpPr>
        <p:spPr>
          <a:xfrm flipV="1">
            <a:off x="5348224" y="3370359"/>
            <a:ext cx="874450" cy="11132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6992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C7809-98EB-F826-AEC5-9EED49BA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Towards the final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CE86C-AFF6-1649-5867-95C194FC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19927"/>
            <a:ext cx="8229600" cy="4383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200" dirty="0"/>
              <a:t>How to continue? Different approaches possible. How should we detail our WP proposals?</a:t>
            </a:r>
          </a:p>
          <a:p>
            <a:pPr>
              <a:lnSpc>
                <a:spcPct val="150000"/>
              </a:lnSpc>
            </a:pPr>
            <a:r>
              <a:rPr lang="en-DE" sz="1200" b="1" dirty="0"/>
              <a:t>Approach 3</a:t>
            </a:r>
            <a:r>
              <a:rPr lang="en-DE" sz="1200" dirty="0"/>
              <a:t>:</a:t>
            </a:r>
            <a:r>
              <a:rPr lang="en-DE" sz="1200" b="1" dirty="0">
                <a:solidFill>
                  <a:srgbClr val="FF3FFF"/>
                </a:solidFill>
              </a:rPr>
              <a:t> ideas welcome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DE" sz="1100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0BFA3893-D886-64A7-BD34-1608AE66D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288" y="0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111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72D70-4A69-D263-8FBF-B390BB890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Institute contributions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7FDF1-6FDE-E26C-2E47-2590D0209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5371"/>
            <a:ext cx="8229600" cy="416045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600" dirty="0"/>
              <a:t>A threshold to join a WP</a:t>
            </a:r>
          </a:p>
          <a:p>
            <a:pPr lvl="1">
              <a:lnSpc>
                <a:spcPct val="150000"/>
              </a:lnSpc>
            </a:pPr>
            <a:r>
              <a:rPr lang="en-DE" sz="1400" dirty="0"/>
              <a:t>DRD1 membership</a:t>
            </a:r>
          </a:p>
          <a:p>
            <a:pPr lvl="1">
              <a:lnSpc>
                <a:spcPct val="150000"/>
              </a:lnSpc>
            </a:pPr>
            <a:r>
              <a:rPr lang="en-DE" sz="1400" dirty="0"/>
              <a:t>Well-defined task to which an institute will contribute and be responsible for</a:t>
            </a:r>
            <a:endParaRPr lang="en-GB" sz="1400" dirty="0"/>
          </a:p>
          <a:p>
            <a:pPr lvl="1">
              <a:lnSpc>
                <a:spcPct val="150000"/>
              </a:lnSpc>
            </a:pPr>
            <a:r>
              <a:rPr lang="en-GB" sz="1400" dirty="0"/>
              <a:t>C</a:t>
            </a:r>
            <a:r>
              <a:rPr lang="en-DE" sz="1400" dirty="0"/>
              <a:t>ommitted resources (existing or requested)</a:t>
            </a:r>
          </a:p>
          <a:p>
            <a:pPr marL="0" indent="0">
              <a:lnSpc>
                <a:spcPct val="150000"/>
              </a:lnSpc>
              <a:buNone/>
            </a:pPr>
            <a:endParaRPr lang="en-DE" sz="1800" dirty="0"/>
          </a:p>
          <a:p>
            <a:pPr>
              <a:lnSpc>
                <a:spcPct val="150000"/>
              </a:lnSpc>
            </a:pPr>
            <a:r>
              <a:rPr lang="en-DE" sz="1800" dirty="0"/>
              <a:t>But</a:t>
            </a:r>
          </a:p>
          <a:p>
            <a:pPr lvl="1">
              <a:lnSpc>
                <a:spcPct val="150000"/>
              </a:lnSpc>
            </a:pPr>
            <a:r>
              <a:rPr lang="en-GB" sz="1400" dirty="0"/>
              <a:t>Y</a:t>
            </a:r>
            <a:r>
              <a:rPr lang="en-DE" sz="1400" dirty="0"/>
              <a:t>ou don’t need to decide now. You can join a WP at any time</a:t>
            </a:r>
          </a:p>
          <a:p>
            <a:pPr lvl="1">
              <a:lnSpc>
                <a:spcPct val="150000"/>
              </a:lnSpc>
            </a:pPr>
            <a:r>
              <a:rPr lang="en-DE" sz="1400" dirty="0"/>
              <a:t>T</a:t>
            </a:r>
            <a:r>
              <a:rPr lang="en-GB" sz="1400" dirty="0"/>
              <a:t>h</a:t>
            </a:r>
            <a:r>
              <a:rPr lang="en-DE" sz="1400" dirty="0"/>
              <a:t>is is DRD1 proposal submission. The WP will be reviewed and “approved” by DRD1 after collaboration is created. We may ammend WP tables in between</a:t>
            </a:r>
          </a:p>
          <a:p>
            <a:pPr>
              <a:lnSpc>
                <a:spcPct val="150000"/>
              </a:lnSpc>
            </a:pPr>
            <a:endParaRPr lang="en-DE" sz="1400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5FA84E9C-0CA0-5458-757E-E02AE419C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688" y="0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4636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B3AF2-3C3B-285B-F884-10A00E911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WP Projects, WP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F59F-26FB-D006-33A4-0F63DA2EE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5372"/>
            <a:ext cx="8686800" cy="40521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600" b="1" dirty="0"/>
              <a:t>Think collaborative</a:t>
            </a:r>
            <a:r>
              <a:rPr lang="en-DE" sz="1600" dirty="0"/>
              <a:t>! WP is a tool to get funding, but also strengthen our community, increase success of strategic R&amp;D developments</a:t>
            </a:r>
          </a:p>
          <a:p>
            <a:pPr marL="0" indent="0">
              <a:lnSpc>
                <a:spcPct val="150000"/>
              </a:lnSpc>
              <a:buNone/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E.g. having several institutions contributiong to a task increases probability that the goals will be reached.</a:t>
            </a:r>
          </a:p>
          <a:p>
            <a:pPr marL="403225" lvl="1" indent="-180975">
              <a:lnSpc>
                <a:spcPct val="150000"/>
              </a:lnSpc>
            </a:pPr>
            <a:r>
              <a:rPr lang="en-DE" sz="1200" dirty="0"/>
              <a:t>In case some resource contributions to a WP are not certain (e.g. include only requested resources which still need to be granted)</a:t>
            </a:r>
          </a:p>
          <a:p>
            <a:pPr marL="403225" lvl="1" indent="-180975">
              <a:lnSpc>
                <a:spcPct val="150000"/>
              </a:lnSpc>
            </a:pPr>
            <a:r>
              <a:rPr lang="en-DE" sz="1200" dirty="0"/>
              <a:t>Smaller groups may gain a lot being a part of the WP and their contribution may increaase with time</a:t>
            </a:r>
          </a:p>
          <a:p>
            <a:pPr lvl="1">
              <a:lnSpc>
                <a:spcPct val="150000"/>
              </a:lnSpc>
            </a:pPr>
            <a:endParaRPr lang="en-DE" sz="1200" dirty="0"/>
          </a:p>
          <a:p>
            <a:pPr>
              <a:lnSpc>
                <a:spcPct val="150000"/>
              </a:lnSpc>
            </a:pPr>
            <a:r>
              <a:rPr lang="en-DE" sz="1600" dirty="0"/>
              <a:t>There will be tasks and contributions of different institutes which strongly depend on each other and on committed resources and are crucial for the success of a WP</a:t>
            </a:r>
          </a:p>
          <a:p>
            <a:pPr>
              <a:lnSpc>
                <a:spcPct val="150000"/>
              </a:lnSpc>
            </a:pPr>
            <a:endParaRPr lang="en-DE" sz="1600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7D75329C-0D07-FD18-A607-D057E92CA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77" y="-17063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016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C7809-98EB-F826-AEC5-9EED49BA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Extended WP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CE86C-AFF6-1649-5867-95C194FC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85372"/>
            <a:ext cx="8445731" cy="4383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600" dirty="0"/>
              <a:t>Whatever our approach is, we need to detail the WP tables with additional information</a:t>
            </a:r>
          </a:p>
          <a:p>
            <a:pPr>
              <a:lnSpc>
                <a:spcPct val="150000"/>
              </a:lnSpc>
            </a:pPr>
            <a:r>
              <a:rPr lang="en-DE" sz="1600" dirty="0"/>
              <a:t>As we do not know what kind of F</a:t>
            </a:r>
            <a:r>
              <a:rPr lang="en-GB" sz="1600" dirty="0" err="1"/>
              <a:t>i</a:t>
            </a:r>
            <a:r>
              <a:rPr lang="en-DE" sz="1600" dirty="0"/>
              <a:t>nal WP tables DRDC expects from us, we shall be prepared</a:t>
            </a:r>
          </a:p>
          <a:p>
            <a:pPr>
              <a:lnSpc>
                <a:spcPct val="150000"/>
              </a:lnSpc>
            </a:pPr>
            <a:r>
              <a:rPr lang="en-DE" sz="1600" dirty="0"/>
              <a:t>”Extended WP tables” will be created together with institutes which declare their contribution to specific WPs</a:t>
            </a:r>
          </a:p>
          <a:p>
            <a:pPr lvl="1">
              <a:lnSpc>
                <a:spcPct val="150000"/>
              </a:lnSpc>
            </a:pPr>
            <a:r>
              <a:rPr lang="en-DE" sz="1200" dirty="0"/>
              <a:t>The institutes intrtested to contribute to a given WP need to provide FTE and non-FTE resources in the extended WP tables</a:t>
            </a:r>
          </a:p>
          <a:p>
            <a:pPr lvl="1">
              <a:lnSpc>
                <a:spcPct val="150000"/>
              </a:lnSpc>
            </a:pPr>
            <a:r>
              <a:rPr lang="en-DE" sz="1200" dirty="0"/>
              <a:t>We differentiate between “existing” and “requested” resources. </a:t>
            </a:r>
          </a:p>
          <a:p>
            <a:pPr lvl="1">
              <a:lnSpc>
                <a:spcPct val="150000"/>
              </a:lnSpc>
            </a:pPr>
            <a:r>
              <a:rPr lang="en-DE" sz="1200" dirty="0"/>
              <a:t>WP can help in acquiring strategic funding, however, it is not mandatory for an institute to apply for extra funding. One can contribute with the exiting resources only</a:t>
            </a:r>
          </a:p>
          <a:p>
            <a:pPr marL="246062" indent="-285750">
              <a:lnSpc>
                <a:spcPct val="150000"/>
              </a:lnSpc>
            </a:pPr>
            <a:r>
              <a:rPr lang="en-DE" sz="1600" dirty="0"/>
              <a:t>See: extended WP table template</a:t>
            </a:r>
          </a:p>
        </p:txBody>
      </p:sp>
    </p:spTree>
    <p:extLst>
      <p:ext uri="{BB962C8B-B14F-4D97-AF65-F5344CB8AC3E}">
        <p14:creationId xmlns:p14="http://schemas.microsoft.com/office/powerpoint/2010/main" val="162995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2713B-D0A4-BD86-A2EA-EA146966A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7D8803-63E2-1E34-85B1-3E5880474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81" y="1056375"/>
            <a:ext cx="7898638" cy="371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017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D50BDA-7FDE-A403-686C-9F555734A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084" y="87391"/>
            <a:ext cx="3499504" cy="4968717"/>
          </a:xfrm>
          <a:prstGeom prst="rect">
            <a:avLst/>
          </a:prstGeom>
          <a:ln>
            <a:solidFill>
              <a:srgbClr val="1D59AE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BDA6DA-A94B-7C78-351D-626FF706A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159" y="87391"/>
            <a:ext cx="3499504" cy="4968717"/>
          </a:xfrm>
          <a:prstGeom prst="rect">
            <a:avLst/>
          </a:prstGeom>
          <a:ln>
            <a:solidFill>
              <a:srgbClr val="1D59AE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985ECD-6AA0-513D-BA7B-B3EDE3E06121}"/>
              </a:ext>
            </a:extLst>
          </p:cNvPr>
          <p:cNvSpPr txBox="1"/>
          <p:nvPr/>
        </p:nvSpPr>
        <p:spPr>
          <a:xfrm>
            <a:off x="4019520" y="481433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6F9152-5C52-7F7E-FC95-D7EB9A8F9D45}"/>
              </a:ext>
            </a:extLst>
          </p:cNvPr>
          <p:cNvSpPr txBox="1"/>
          <p:nvPr/>
        </p:nvSpPr>
        <p:spPr>
          <a:xfrm>
            <a:off x="8090049" y="481432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2</a:t>
            </a:r>
          </a:p>
        </p:txBody>
      </p:sp>
      <p:pic>
        <p:nvPicPr>
          <p:cNvPr id="8" name="Picture 2" descr="Discussion Icon Images - Free Download on Freepik">
            <a:extLst>
              <a:ext uri="{FF2B5EF4-FFF2-40B4-BE49-F238E27FC236}">
                <a16:creationId xmlns:a16="http://schemas.microsoft.com/office/drawing/2014/main" id="{312D96FE-0B53-5307-EB5B-4CDEDBA0C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56" y="87391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8155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D50BDA-7FDE-A403-686C-9F555734A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084" y="87391"/>
            <a:ext cx="3499504" cy="4968717"/>
          </a:xfrm>
          <a:prstGeom prst="rect">
            <a:avLst/>
          </a:prstGeom>
          <a:ln>
            <a:solidFill>
              <a:srgbClr val="1D59AE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BDA6DA-A94B-7C78-351D-626FF706A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159" y="87391"/>
            <a:ext cx="3499504" cy="4968717"/>
          </a:xfrm>
          <a:prstGeom prst="rect">
            <a:avLst/>
          </a:prstGeom>
          <a:ln>
            <a:solidFill>
              <a:srgbClr val="1D59AE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985ECD-6AA0-513D-BA7B-B3EDE3E06121}"/>
              </a:ext>
            </a:extLst>
          </p:cNvPr>
          <p:cNvSpPr txBox="1"/>
          <p:nvPr/>
        </p:nvSpPr>
        <p:spPr>
          <a:xfrm>
            <a:off x="4019520" y="481433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6F9152-5C52-7F7E-FC95-D7EB9A8F9D45}"/>
              </a:ext>
            </a:extLst>
          </p:cNvPr>
          <p:cNvSpPr txBox="1"/>
          <p:nvPr/>
        </p:nvSpPr>
        <p:spPr>
          <a:xfrm>
            <a:off x="8090049" y="481432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2</a:t>
            </a:r>
          </a:p>
        </p:txBody>
      </p:sp>
      <p:pic>
        <p:nvPicPr>
          <p:cNvPr id="8" name="Picture 2" descr="Discussion Icon Images - Free Download on Freepik">
            <a:extLst>
              <a:ext uri="{FF2B5EF4-FFF2-40B4-BE49-F238E27FC236}">
                <a16:creationId xmlns:a16="http://schemas.microsoft.com/office/drawing/2014/main" id="{312D96FE-0B53-5307-EB5B-4CDEDBA0C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56" y="87391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08CB9A-4890-5A9A-CAA5-495BF994D627}"/>
              </a:ext>
            </a:extLst>
          </p:cNvPr>
          <p:cNvSpPr txBox="1"/>
          <p:nvPr/>
        </p:nvSpPr>
        <p:spPr>
          <a:xfrm>
            <a:off x="5661626" y="161888"/>
            <a:ext cx="2386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400" b="1" dirty="0">
                <a:solidFill>
                  <a:srgbClr val="FF3FFF"/>
                </a:solidFill>
              </a:rPr>
              <a:t>WP (Project) summary</a:t>
            </a:r>
          </a:p>
        </p:txBody>
      </p:sp>
    </p:spTree>
    <p:extLst>
      <p:ext uri="{BB962C8B-B14F-4D97-AF65-F5344CB8AC3E}">
        <p14:creationId xmlns:p14="http://schemas.microsoft.com/office/powerpoint/2010/main" val="14932728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ECBF2B-D329-CF54-EEB5-76A007FEB7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00" t="5873" r="8467" b="10434"/>
          <a:stretch/>
        </p:blipFill>
        <p:spPr>
          <a:xfrm>
            <a:off x="2709951" y="8314"/>
            <a:ext cx="3595998" cy="5079075"/>
          </a:xfrm>
          <a:prstGeom prst="rect">
            <a:avLst/>
          </a:prstGeom>
          <a:ln>
            <a:solidFill>
              <a:srgbClr val="1D59AE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6F9152-5C52-7F7E-FC95-D7EB9A8F9D45}"/>
              </a:ext>
            </a:extLst>
          </p:cNvPr>
          <p:cNvSpPr txBox="1"/>
          <p:nvPr/>
        </p:nvSpPr>
        <p:spPr>
          <a:xfrm>
            <a:off x="6042735" y="487481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3</a:t>
            </a:r>
          </a:p>
        </p:txBody>
      </p:sp>
      <p:pic>
        <p:nvPicPr>
          <p:cNvPr id="3" name="Picture 2" descr="Discussion Icon Images - Free Download on Freepik">
            <a:extLst>
              <a:ext uri="{FF2B5EF4-FFF2-40B4-BE49-F238E27FC236}">
                <a16:creationId xmlns:a16="http://schemas.microsoft.com/office/drawing/2014/main" id="{94D47507-CB59-FA79-DA32-77CA1287C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56" y="87391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974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ECBF2B-D329-CF54-EEB5-76A007FEB7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00" t="5873" r="8467" b="10434"/>
          <a:stretch/>
        </p:blipFill>
        <p:spPr>
          <a:xfrm>
            <a:off x="2709951" y="8314"/>
            <a:ext cx="3595998" cy="5079075"/>
          </a:xfrm>
          <a:prstGeom prst="rect">
            <a:avLst/>
          </a:prstGeom>
          <a:ln>
            <a:solidFill>
              <a:srgbClr val="1D59AE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6F9152-5C52-7F7E-FC95-D7EB9A8F9D45}"/>
              </a:ext>
            </a:extLst>
          </p:cNvPr>
          <p:cNvSpPr txBox="1"/>
          <p:nvPr/>
        </p:nvSpPr>
        <p:spPr>
          <a:xfrm>
            <a:off x="6042735" y="487481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000" dirty="0"/>
              <a:t>3</a:t>
            </a:r>
          </a:p>
        </p:txBody>
      </p:sp>
      <p:pic>
        <p:nvPicPr>
          <p:cNvPr id="3" name="Picture 2" descr="Discussion Icon Images - Free Download on Freepik">
            <a:extLst>
              <a:ext uri="{FF2B5EF4-FFF2-40B4-BE49-F238E27FC236}">
                <a16:creationId xmlns:a16="http://schemas.microsoft.com/office/drawing/2014/main" id="{94D47507-CB59-FA79-DA32-77CA1287C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56" y="87391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633113-6AC2-1009-02F1-7953FF9B2334}"/>
              </a:ext>
            </a:extLst>
          </p:cNvPr>
          <p:cNvSpPr txBox="1"/>
          <p:nvPr/>
        </p:nvSpPr>
        <p:spPr>
          <a:xfrm>
            <a:off x="6642373" y="1101301"/>
            <a:ext cx="25016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100" b="1" dirty="0"/>
              <a:t>C</a:t>
            </a:r>
            <a:r>
              <a:rPr lang="en-GB" sz="1100" b="1" dirty="0"/>
              <a:t>o</a:t>
            </a:r>
            <a:r>
              <a:rPr lang="en-DE" sz="1100" b="1" dirty="0"/>
              <a:t>nfidential information available to:</a:t>
            </a:r>
          </a:p>
          <a:p>
            <a:pPr marL="285750" indent="-285750">
              <a:buFontTx/>
              <a:buChar char="-"/>
            </a:pPr>
            <a:r>
              <a:rPr lang="en-DE" sz="1100" dirty="0"/>
              <a:t>WP (Project) members</a:t>
            </a:r>
          </a:p>
          <a:p>
            <a:pPr marL="285750" indent="-285750">
              <a:buFontTx/>
              <a:buChar char="-"/>
            </a:pPr>
            <a:r>
              <a:rPr lang="en-DE" sz="1100" dirty="0"/>
              <a:t>Cooridnators</a:t>
            </a:r>
          </a:p>
          <a:p>
            <a:pPr marL="285750" indent="-285750">
              <a:buFontTx/>
              <a:buChar char="-"/>
            </a:pPr>
            <a:r>
              <a:rPr lang="en-DE" sz="1100" dirty="0"/>
              <a:t>DRD1 Management</a:t>
            </a:r>
          </a:p>
          <a:p>
            <a:pPr marL="285750" indent="-285750">
              <a:buFontTx/>
              <a:buChar char="-"/>
            </a:pPr>
            <a:r>
              <a:rPr lang="en-DE" sz="1100" dirty="0"/>
              <a:t>DRDC</a:t>
            </a:r>
          </a:p>
          <a:p>
            <a:endParaRPr lang="en-DE" sz="1100" dirty="0"/>
          </a:p>
          <a:p>
            <a:r>
              <a:rPr lang="en-DE" sz="1100" b="1" dirty="0"/>
              <a:t>T</a:t>
            </a:r>
            <a:r>
              <a:rPr lang="en-GB" sz="1100" b="1" dirty="0"/>
              <a:t>h</a:t>
            </a:r>
            <a:r>
              <a:rPr lang="en-DE" sz="1100" b="1" dirty="0"/>
              <a:t>is will not be a part of any public documents, proposals, etc.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CD05E17-DBAF-9ABC-DB4E-75C1F073C3A3}"/>
              </a:ext>
            </a:extLst>
          </p:cNvPr>
          <p:cNvCxnSpPr>
            <a:stCxn id="4" idx="1"/>
          </p:cNvCxnSpPr>
          <p:nvPr/>
        </p:nvCxnSpPr>
        <p:spPr>
          <a:xfrm flipH="1" flipV="1">
            <a:off x="5237018" y="299258"/>
            <a:ext cx="1405355" cy="15253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04CCA98-A68D-C1C8-CFD1-7E7701546FE7}"/>
              </a:ext>
            </a:extLst>
          </p:cNvPr>
          <p:cNvSpPr txBox="1"/>
          <p:nvPr/>
        </p:nvSpPr>
        <p:spPr>
          <a:xfrm>
            <a:off x="-370505" y="1659332"/>
            <a:ext cx="3002346" cy="28591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endParaRPr lang="en-DE" sz="1100" dirty="0"/>
          </a:p>
          <a:p>
            <a:pPr lvl="1">
              <a:lnSpc>
                <a:spcPct val="150000"/>
              </a:lnSpc>
            </a:pPr>
            <a:endParaRPr lang="en-DE" sz="1100" dirty="0"/>
          </a:p>
          <a:p>
            <a:pPr lvl="1">
              <a:lnSpc>
                <a:spcPct val="150000"/>
              </a:lnSpc>
            </a:pPr>
            <a:endParaRPr lang="en-DE" sz="1100" dirty="0"/>
          </a:p>
          <a:p>
            <a:pPr lvl="1">
              <a:lnSpc>
                <a:spcPct val="150000"/>
              </a:lnSpc>
            </a:pPr>
            <a:r>
              <a:rPr lang="en-DE" sz="1100" dirty="0"/>
              <a:t>Resources </a:t>
            </a:r>
            <a:r>
              <a:rPr lang="en-DE" sz="1100" b="1" dirty="0"/>
              <a:t>needed</a:t>
            </a:r>
            <a:r>
              <a:rPr lang="en-DE" sz="1100" dirty="0"/>
              <a:t> to accomplish the goals/deliverables</a:t>
            </a:r>
          </a:p>
          <a:p>
            <a:pPr marL="6254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DE" sz="1100" dirty="0"/>
              <a:t>FTE available per year for 2024-2027(9) and later</a:t>
            </a:r>
          </a:p>
          <a:p>
            <a:pPr marL="6254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N</a:t>
            </a:r>
            <a:r>
              <a:rPr lang="en-DE" sz="1100" dirty="0"/>
              <a:t>on-FTE available per year for 2024-2027(9) and later</a:t>
            </a:r>
          </a:p>
          <a:p>
            <a:pPr marL="6254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DE" sz="1100" dirty="0"/>
              <a:t>FTE and non-FTE requested per year for 2024-2027(9) and later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79EB3514-F1A4-D7CE-4D59-8D061C1B6AF9}"/>
              </a:ext>
            </a:extLst>
          </p:cNvPr>
          <p:cNvSpPr/>
          <p:nvPr/>
        </p:nvSpPr>
        <p:spPr>
          <a:xfrm>
            <a:off x="2460567" y="2161310"/>
            <a:ext cx="357448" cy="275506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4BF1F0-B93F-CFE7-6E86-0F2C8DCF4C4B}"/>
              </a:ext>
            </a:extLst>
          </p:cNvPr>
          <p:cNvSpPr txBox="1"/>
          <p:nvPr/>
        </p:nvSpPr>
        <p:spPr>
          <a:xfrm>
            <a:off x="98879" y="1261402"/>
            <a:ext cx="2063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Here we can be more detailed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F891716-1878-15EA-E7C6-3F534F2C8ED5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162457" y="1399901"/>
            <a:ext cx="2409543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3303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B539E-9166-0EF8-B7AC-33BA3A15E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Let’s organise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BB7AF-2567-0BF6-57CE-67A8B66C5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85372"/>
            <a:ext cx="8445731" cy="42581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400" dirty="0"/>
              <a:t>Today and in the foll</a:t>
            </a:r>
            <a:r>
              <a:rPr lang="en-GB" sz="1400" dirty="0"/>
              <a:t>ow</a:t>
            </a:r>
            <a:r>
              <a:rPr lang="en-DE" sz="1400" dirty="0"/>
              <a:t>ing days we should choose our approaches which may differ for different WPs, different cases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WP Coordinators will contact ALL institutes which shared their interest in given WP topics in the survey and/or community feedback </a:t>
            </a:r>
          </a:p>
          <a:p>
            <a:pPr lvl="1">
              <a:lnSpc>
                <a:spcPct val="150000"/>
              </a:lnSpc>
            </a:pPr>
            <a:r>
              <a:rPr lang="en-DE" sz="1100" dirty="0"/>
              <a:t>Ongoing process – you can add/remove your names at any time.</a:t>
            </a:r>
            <a:r>
              <a:rPr lang="en-DE" sz="1100" dirty="0">
                <a:highlight>
                  <a:srgbClr val="FFFF00"/>
                </a:highlight>
              </a:rPr>
              <a:t> Contact WG2 conveners and/or WP coordinators</a:t>
            </a:r>
          </a:p>
          <a:p>
            <a:pPr lvl="1">
              <a:lnSpc>
                <a:spcPct val="150000"/>
              </a:lnSpc>
            </a:pPr>
            <a:r>
              <a:rPr lang="en-DE" sz="1100" dirty="0"/>
              <a:t>We will contact the “contact persons” from your institutes. The list is based on the survey, and institute’s feedback we received so far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Contacts by mail + dedicated meetings; 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During the afternoon session, we will discuss whether some particular approach can be associated with given WPs. 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But it may also be, that we will decide (together) at a later stage. Maybe an additional WP survey is needed within the interested institutes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Template will be circulated (pre-filled with WP Project proposals or naked)</a:t>
            </a:r>
          </a:p>
          <a:p>
            <a:pPr>
              <a:lnSpc>
                <a:spcPct val="150000"/>
              </a:lnSpc>
            </a:pPr>
            <a:endParaRPr lang="en-DE" sz="1400" dirty="0"/>
          </a:p>
        </p:txBody>
      </p:sp>
      <p:pic>
        <p:nvPicPr>
          <p:cNvPr id="4" name="Picture 2" descr="Discussion Icon Images - Free Download on Freepik">
            <a:extLst>
              <a:ext uri="{FF2B5EF4-FFF2-40B4-BE49-F238E27FC236}">
                <a16:creationId xmlns:a16="http://schemas.microsoft.com/office/drawing/2014/main" id="{EF1479DA-B5AC-AFD8-1427-438543738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838" y="-17063"/>
            <a:ext cx="955214" cy="7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7043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7944B93-FF59-0088-40FE-B36C4D102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Summary tables for the DRD1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F3112-A026-C594-6D67-7F042B67B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3709252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DE" sz="1400" dirty="0"/>
              <a:t>Depending on our approach (WP Projects, Generic WP tables) we c</a:t>
            </a:r>
            <a:r>
              <a:rPr lang="en-GB" sz="1400" dirty="0"/>
              <a:t>an</a:t>
            </a:r>
            <a:r>
              <a:rPr lang="en-DE" sz="1400" dirty="0"/>
              <a:t> creat any kind of tables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DE" sz="1400" dirty="0"/>
              <a:t>Depending on DRDC, with available input, we can create any kind of tables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7C327B-F475-06B0-42A5-B5CF72768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924" y="1857547"/>
            <a:ext cx="2463839" cy="319370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BD7358-34D7-0DD7-CAE5-00D58CF62AEF}"/>
              </a:ext>
            </a:extLst>
          </p:cNvPr>
          <p:cNvCxnSpPr>
            <a:cxnSpLocks/>
          </p:cNvCxnSpPr>
          <p:nvPr/>
        </p:nvCxnSpPr>
        <p:spPr>
          <a:xfrm>
            <a:off x="3208149" y="2049651"/>
            <a:ext cx="27625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9D80693-0680-E44D-2426-CD6796D80EE1}"/>
              </a:ext>
            </a:extLst>
          </p:cNvPr>
          <p:cNvCxnSpPr>
            <a:cxnSpLocks/>
          </p:cNvCxnSpPr>
          <p:nvPr/>
        </p:nvCxnSpPr>
        <p:spPr>
          <a:xfrm>
            <a:off x="3184902" y="1958599"/>
            <a:ext cx="27858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2931A1A-F3F1-6965-451C-2430CA323F90}"/>
              </a:ext>
            </a:extLst>
          </p:cNvPr>
          <p:cNvSpPr txBox="1"/>
          <p:nvPr/>
        </p:nvSpPr>
        <p:spPr>
          <a:xfrm>
            <a:off x="3452866" y="1905596"/>
            <a:ext cx="39626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825" dirty="0">
                <a:solidFill>
                  <a:schemeClr val="accent1">
                    <a:lumMod val="75000"/>
                  </a:schemeClr>
                </a:solidFill>
              </a:rPr>
              <a:t>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171F7F-FC69-2BEF-661E-B94871D6A7D0}"/>
              </a:ext>
            </a:extLst>
          </p:cNvPr>
          <p:cNvSpPr txBox="1"/>
          <p:nvPr/>
        </p:nvSpPr>
        <p:spPr>
          <a:xfrm>
            <a:off x="3980746" y="1905596"/>
            <a:ext cx="39626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825" dirty="0">
                <a:solidFill>
                  <a:schemeClr val="accent1">
                    <a:lumMod val="75000"/>
                  </a:schemeClr>
                </a:solidFill>
              </a:rPr>
              <a:t>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A6096B-5302-388B-FBF7-CAF2C476827D}"/>
              </a:ext>
            </a:extLst>
          </p:cNvPr>
          <p:cNvSpPr txBox="1"/>
          <p:nvPr/>
        </p:nvSpPr>
        <p:spPr>
          <a:xfrm>
            <a:off x="4502257" y="1905596"/>
            <a:ext cx="39626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825" dirty="0">
                <a:solidFill>
                  <a:schemeClr val="accent1">
                    <a:lumMod val="75000"/>
                  </a:schemeClr>
                </a:solidFill>
              </a:rPr>
              <a:t>2026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9FAC6A-3018-9493-ACFB-95D2A9DBCDF0}"/>
              </a:ext>
            </a:extLst>
          </p:cNvPr>
          <p:cNvSpPr txBox="1"/>
          <p:nvPr/>
        </p:nvSpPr>
        <p:spPr>
          <a:xfrm>
            <a:off x="5065927" y="1905596"/>
            <a:ext cx="44916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825" dirty="0">
                <a:solidFill>
                  <a:schemeClr val="accent1">
                    <a:lumMod val="75000"/>
                  </a:schemeClr>
                </a:solidFill>
              </a:rPr>
              <a:t>&gt;2027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C3E79E-B0F4-8CE3-593E-1F2FF0D553AE}"/>
              </a:ext>
            </a:extLst>
          </p:cNvPr>
          <p:cNvSpPr txBox="1"/>
          <p:nvPr/>
        </p:nvSpPr>
        <p:spPr>
          <a:xfrm>
            <a:off x="5542432" y="2003700"/>
            <a:ext cx="360996" cy="493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DE" sz="600" dirty="0">
                <a:solidFill>
                  <a:schemeClr val="accent1">
                    <a:lumMod val="75000"/>
                  </a:schemeClr>
                </a:solidFill>
              </a:rPr>
              <a:t>FTE</a:t>
            </a:r>
          </a:p>
          <a:p>
            <a:pPr>
              <a:lnSpc>
                <a:spcPct val="150000"/>
              </a:lnSpc>
            </a:pPr>
            <a:r>
              <a:rPr lang="en-GB" sz="600" dirty="0" err="1">
                <a:solidFill>
                  <a:schemeClr val="accent1">
                    <a:lumMod val="75000"/>
                  </a:schemeClr>
                </a:solidFill>
              </a:rPr>
              <a:t>nFTE</a:t>
            </a:r>
            <a:endParaRPr lang="en-GB" sz="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600" dirty="0" err="1">
                <a:solidFill>
                  <a:schemeClr val="accent1">
                    <a:lumMod val="75000"/>
                  </a:schemeClr>
                </a:solidFill>
              </a:rPr>
              <a:t>Deliv</a:t>
            </a:r>
            <a:r>
              <a:rPr lang="en-GB" sz="6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DE" sz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63A58A-326D-AB6A-CADD-92736FFFAA97}"/>
              </a:ext>
            </a:extLst>
          </p:cNvPr>
          <p:cNvCxnSpPr>
            <a:cxnSpLocks/>
          </p:cNvCxnSpPr>
          <p:nvPr/>
        </p:nvCxnSpPr>
        <p:spPr>
          <a:xfrm>
            <a:off x="3208149" y="2338307"/>
            <a:ext cx="27625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B38FFA-207B-E391-762F-25DF33E7D6B5}"/>
              </a:ext>
            </a:extLst>
          </p:cNvPr>
          <p:cNvCxnSpPr>
            <a:cxnSpLocks/>
          </p:cNvCxnSpPr>
          <p:nvPr/>
        </p:nvCxnSpPr>
        <p:spPr>
          <a:xfrm>
            <a:off x="3184902" y="2189136"/>
            <a:ext cx="27858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8318B0-D806-8BFB-D28E-2C6F549BE29A}"/>
              </a:ext>
            </a:extLst>
          </p:cNvPr>
          <p:cNvCxnSpPr>
            <a:cxnSpLocks/>
          </p:cNvCxnSpPr>
          <p:nvPr/>
        </p:nvCxnSpPr>
        <p:spPr>
          <a:xfrm>
            <a:off x="3208149" y="2458619"/>
            <a:ext cx="27625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3AB830A-F5C0-1B03-9F39-B2AC3063FB04}"/>
              </a:ext>
            </a:extLst>
          </p:cNvPr>
          <p:cNvCxnSpPr>
            <a:cxnSpLocks/>
          </p:cNvCxnSpPr>
          <p:nvPr/>
        </p:nvCxnSpPr>
        <p:spPr>
          <a:xfrm flipV="1">
            <a:off x="3886787" y="1963807"/>
            <a:ext cx="0" cy="494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72853F0-8174-CC71-BBE2-B76D7D42489C}"/>
              </a:ext>
            </a:extLst>
          </p:cNvPr>
          <p:cNvCxnSpPr>
            <a:cxnSpLocks/>
          </p:cNvCxnSpPr>
          <p:nvPr/>
        </p:nvCxnSpPr>
        <p:spPr>
          <a:xfrm flipV="1">
            <a:off x="4405220" y="1971824"/>
            <a:ext cx="0" cy="494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6EF5A9B-9F63-BF55-2F75-D0FA6B831417}"/>
              </a:ext>
            </a:extLst>
          </p:cNvPr>
          <p:cNvCxnSpPr>
            <a:cxnSpLocks/>
          </p:cNvCxnSpPr>
          <p:nvPr/>
        </p:nvCxnSpPr>
        <p:spPr>
          <a:xfrm flipV="1">
            <a:off x="4960391" y="1958599"/>
            <a:ext cx="0" cy="494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9156B5A-B383-37A0-B9F0-FA57BFF4510A}"/>
              </a:ext>
            </a:extLst>
          </p:cNvPr>
          <p:cNvCxnSpPr>
            <a:cxnSpLocks/>
          </p:cNvCxnSpPr>
          <p:nvPr/>
        </p:nvCxnSpPr>
        <p:spPr>
          <a:xfrm flipV="1">
            <a:off x="5542432" y="1963806"/>
            <a:ext cx="0" cy="494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A5973EB2-E0DA-9979-12BC-F0C65E6F0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746" y="3371787"/>
            <a:ext cx="3625882" cy="14408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7BB06B-B28D-F1B8-8D79-DF7AC2176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631" y="1761791"/>
            <a:ext cx="2724178" cy="146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0548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8CCAD-35E6-3D9B-B783-1AFB2B0CD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EDDE2-EB4A-E034-3A47-DAEAB8E39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636385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AD849-8C2F-4927-E729-CFBC2E5BE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DRD Themes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BD3B4F-315D-4264-65E1-6CD9F6214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448" y="751137"/>
            <a:ext cx="3333500" cy="4250826"/>
          </a:xfrm>
          <a:prstGeom prst="rect">
            <a:avLst/>
          </a:prstGeom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6D255-9B8E-9A82-DED1-756E94559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59" y="2294559"/>
            <a:ext cx="4387317" cy="1163982"/>
          </a:xfrm>
          <a:prstGeom prst="rect">
            <a:avLst/>
          </a:prstGeom>
          <a:ln w="19050">
            <a:solidFill>
              <a:srgbClr val="9D3654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47BF931-2100-C539-E080-E144F7428F35}"/>
              </a:ext>
            </a:extLst>
          </p:cNvPr>
          <p:cNvSpPr/>
          <p:nvPr/>
        </p:nvSpPr>
        <p:spPr>
          <a:xfrm>
            <a:off x="4999342" y="751137"/>
            <a:ext cx="3333500" cy="903879"/>
          </a:xfrm>
          <a:prstGeom prst="rect">
            <a:avLst/>
          </a:prstGeom>
          <a:noFill/>
          <a:ln w="19050">
            <a:solidFill>
              <a:srgbClr val="9D365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EDE929-C88A-E489-FD37-79BB13F038F3}"/>
              </a:ext>
            </a:extLst>
          </p:cNvPr>
          <p:cNvCxnSpPr>
            <a:cxnSpLocks/>
            <a:stCxn id="5" idx="0"/>
            <a:endCxn id="6" idx="1"/>
          </p:cNvCxnSpPr>
          <p:nvPr/>
        </p:nvCxnSpPr>
        <p:spPr>
          <a:xfrm flipV="1">
            <a:off x="2586318" y="1203077"/>
            <a:ext cx="2413024" cy="1091482"/>
          </a:xfrm>
          <a:prstGeom prst="line">
            <a:avLst/>
          </a:prstGeom>
          <a:ln w="19050">
            <a:solidFill>
              <a:srgbClr val="9D3654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9664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General Strategic Recommendations</a:t>
            </a:r>
            <a:endParaRPr lang="en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834E63-404C-1AFB-0AA9-AFB76BF83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79818"/>
            <a:ext cx="8549640" cy="415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8391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General Strategic Recommendations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B12018-9BCF-7AC2-9167-75FF59D8A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79818"/>
            <a:ext cx="8549640" cy="415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02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2713B-D0A4-BD86-A2EA-EA146966A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7D8803-63E2-1E34-85B1-3E5880474A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841"/>
          <a:stretch/>
        </p:blipFill>
        <p:spPr>
          <a:xfrm>
            <a:off x="622681" y="1056375"/>
            <a:ext cx="3566934" cy="37188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3C82E7-F8EE-F97D-88F5-24E80177BF69}"/>
              </a:ext>
            </a:extLst>
          </p:cNvPr>
          <p:cNvSpPr txBox="1"/>
          <p:nvPr/>
        </p:nvSpPr>
        <p:spPr>
          <a:xfrm>
            <a:off x="4189615" y="1720735"/>
            <a:ext cx="48333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WP2</a:t>
            </a:r>
            <a:r>
              <a:rPr lang="en-DE" sz="1100" dirty="0">
                <a:solidFill>
                  <a:srgbClr val="00B050"/>
                </a:solidFill>
              </a:rPr>
              <a:t>: Drift Chambers, </a:t>
            </a:r>
            <a:r>
              <a:rPr lang="en-DE" sz="1100" b="1" dirty="0">
                <a:solidFill>
                  <a:srgbClr val="00B050"/>
                </a:solidFill>
              </a:rPr>
              <a:t>WP3</a:t>
            </a:r>
            <a:r>
              <a:rPr lang="en-DE" sz="1100" dirty="0">
                <a:solidFill>
                  <a:srgbClr val="00B050"/>
                </a:solidFill>
              </a:rPr>
              <a:t>: Straw Chambers, </a:t>
            </a:r>
            <a:r>
              <a:rPr lang="en-DE" sz="1100" b="1" dirty="0">
                <a:solidFill>
                  <a:srgbClr val="00B050"/>
                </a:solidFill>
              </a:rPr>
              <a:t>WP4</a:t>
            </a:r>
            <a:r>
              <a:rPr lang="en-DE" sz="1100" dirty="0">
                <a:solidFill>
                  <a:srgbClr val="00B050"/>
                </a:solidFill>
              </a:rPr>
              <a:t>: (Large Volume) Tracking TPCs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D6E009-4D21-8C68-6770-68C803667700}"/>
              </a:ext>
            </a:extLst>
          </p:cNvPr>
          <p:cNvSpPr txBox="1"/>
          <p:nvPr/>
        </p:nvSpPr>
        <p:spPr>
          <a:xfrm>
            <a:off x="4189615" y="2167509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WP6</a:t>
            </a:r>
            <a:endParaRPr lang="en-DE" sz="11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4ACBA2-66B9-CC9B-119B-9AEFCCB3308D}"/>
              </a:ext>
            </a:extLst>
          </p:cNvPr>
          <p:cNvSpPr txBox="1"/>
          <p:nvPr/>
        </p:nvSpPr>
        <p:spPr>
          <a:xfrm>
            <a:off x="4189615" y="2515900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WP7</a:t>
            </a:r>
            <a:endParaRPr lang="en-DE" sz="11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25E8BE-37A2-E7E6-CE2A-50679FD1BF1E}"/>
              </a:ext>
            </a:extLst>
          </p:cNvPr>
          <p:cNvSpPr txBox="1"/>
          <p:nvPr/>
        </p:nvSpPr>
        <p:spPr>
          <a:xfrm>
            <a:off x="4189615" y="3074868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WP1</a:t>
            </a:r>
            <a:endParaRPr lang="en-DE" sz="11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397FD1-8FC8-BE51-2DE7-DEC7CC4A9B49}"/>
              </a:ext>
            </a:extLst>
          </p:cNvPr>
          <p:cNvSpPr txBox="1"/>
          <p:nvPr/>
        </p:nvSpPr>
        <p:spPr>
          <a:xfrm>
            <a:off x="4189615" y="3652447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WP5</a:t>
            </a:r>
            <a:endParaRPr lang="en-DE" sz="11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73780E-DE88-7968-B078-75146D519129}"/>
              </a:ext>
            </a:extLst>
          </p:cNvPr>
          <p:cNvSpPr txBox="1"/>
          <p:nvPr/>
        </p:nvSpPr>
        <p:spPr>
          <a:xfrm>
            <a:off x="4189615" y="4230026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00B050"/>
                </a:solidFill>
              </a:rPr>
              <a:t>WP8</a:t>
            </a:r>
            <a:endParaRPr lang="en-DE" sz="11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1848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General Strategic Recommendations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FA0153-F967-8903-C83E-E4DBC66C8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79818"/>
            <a:ext cx="8549640" cy="42382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A6E6D45-5B4D-B899-D163-1405BBB94B48}"/>
              </a:ext>
            </a:extLst>
          </p:cNvPr>
          <p:cNvSpPr/>
          <p:nvPr/>
        </p:nvSpPr>
        <p:spPr>
          <a:xfrm>
            <a:off x="8480612" y="708212"/>
            <a:ext cx="526228" cy="2241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58880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D3744-F133-EE16-8BC8-6611FFDF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58FD5-5876-91B7-0616-FB8FF9417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DE" sz="1400" dirty="0"/>
              <a:t>The WP in the DRD1 proposal draft shall be also considered as a draft. 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Open for </a:t>
            </a:r>
            <a:r>
              <a:rPr lang="en-DE" sz="1400" b="1" dirty="0"/>
              <a:t>discussion</a:t>
            </a:r>
            <a:r>
              <a:rPr lang="en-DE" sz="1400" dirty="0"/>
              <a:t> and </a:t>
            </a:r>
            <a:r>
              <a:rPr lang="en-DE" sz="1400" b="1" dirty="0"/>
              <a:t>modificaiton</a:t>
            </a:r>
            <a:r>
              <a:rPr lang="en-DE" sz="1400" dirty="0"/>
              <a:t> (see </a:t>
            </a:r>
            <a:r>
              <a:rPr lang="en-DE" sz="1400" i="1" dirty="0"/>
              <a:t>next steps</a:t>
            </a:r>
            <a:r>
              <a:rPr lang="en-DE" sz="1400" dirty="0"/>
              <a:t>)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If possible, we would keep the current division and approx. number of WPs for the final proposal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Note, WPs can be added in the future (see </a:t>
            </a:r>
            <a:r>
              <a:rPr lang="en-DE" sz="1400" i="1" dirty="0"/>
              <a:t>next steps</a:t>
            </a:r>
            <a:r>
              <a:rPr lang="en-DE" sz="1400" dirty="0"/>
              <a:t>)</a:t>
            </a:r>
          </a:p>
          <a:p>
            <a:pPr>
              <a:lnSpc>
                <a:spcPct val="150000"/>
              </a:lnSpc>
            </a:pPr>
            <a:endParaRPr lang="en-DE" sz="1400" dirty="0"/>
          </a:p>
          <a:p>
            <a:pPr>
              <a:lnSpc>
                <a:spcPct val="150000"/>
              </a:lnSpc>
            </a:pPr>
            <a:r>
              <a:rPr lang="en-DE" sz="1400" b="1" dirty="0"/>
              <a:t>General</a:t>
            </a:r>
            <a:r>
              <a:rPr lang="en-DE" sz="1400" dirty="0"/>
              <a:t> discussion on WPs today </a:t>
            </a:r>
            <a:r>
              <a:rPr lang="en-DE" sz="1400" b="1" dirty="0"/>
              <a:t>before lunch</a:t>
            </a:r>
          </a:p>
          <a:p>
            <a:pPr>
              <a:lnSpc>
                <a:spcPct val="150000"/>
              </a:lnSpc>
            </a:pPr>
            <a:r>
              <a:rPr lang="en-DE" sz="1400" dirty="0"/>
              <a:t>Discussion on </a:t>
            </a:r>
            <a:r>
              <a:rPr lang="en-DE" sz="1400" b="1" dirty="0"/>
              <a:t>specific</a:t>
            </a:r>
            <a:r>
              <a:rPr lang="en-DE" sz="1400" dirty="0"/>
              <a:t> WPs today </a:t>
            </a:r>
            <a:r>
              <a:rPr lang="en-DE" sz="1400" b="1" dirty="0"/>
              <a:t>after lunch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633584-324F-B741-91D5-1796C2D2A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518" y="2178821"/>
            <a:ext cx="2975282" cy="290337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741422C-D5AC-6AFF-11BD-61AC48D21695}"/>
              </a:ext>
            </a:extLst>
          </p:cNvPr>
          <p:cNvCxnSpPr/>
          <p:nvPr/>
        </p:nvCxnSpPr>
        <p:spPr>
          <a:xfrm flipV="1">
            <a:off x="4146550" y="2343150"/>
            <a:ext cx="1841500" cy="584200"/>
          </a:xfrm>
          <a:prstGeom prst="straightConnector1">
            <a:avLst/>
          </a:prstGeom>
          <a:ln>
            <a:solidFill>
              <a:srgbClr val="DFE655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D077453-2396-F0D3-4697-7A1508601047}"/>
              </a:ext>
            </a:extLst>
          </p:cNvPr>
          <p:cNvCxnSpPr>
            <a:cxnSpLocks/>
          </p:cNvCxnSpPr>
          <p:nvPr/>
        </p:nvCxnSpPr>
        <p:spPr>
          <a:xfrm flipV="1">
            <a:off x="4008284" y="3155950"/>
            <a:ext cx="1979766" cy="168248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8CC5BAC-76E3-8245-6856-AC970FC27DD9}"/>
              </a:ext>
            </a:extLst>
          </p:cNvPr>
          <p:cNvCxnSpPr>
            <a:cxnSpLocks/>
          </p:cNvCxnSpPr>
          <p:nvPr/>
        </p:nvCxnSpPr>
        <p:spPr>
          <a:xfrm>
            <a:off x="4008284" y="3324214"/>
            <a:ext cx="1979766" cy="0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4C34EE6-5FEE-B6E3-E3E0-3F22444CBAD4}"/>
              </a:ext>
            </a:extLst>
          </p:cNvPr>
          <p:cNvCxnSpPr>
            <a:cxnSpLocks/>
          </p:cNvCxnSpPr>
          <p:nvPr/>
        </p:nvCxnSpPr>
        <p:spPr>
          <a:xfrm>
            <a:off x="4008284" y="3324198"/>
            <a:ext cx="1979766" cy="237986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B82F5D-FA84-641B-79A6-09C15E751632}"/>
              </a:ext>
            </a:extLst>
          </p:cNvPr>
          <p:cNvCxnSpPr>
            <a:cxnSpLocks/>
          </p:cNvCxnSpPr>
          <p:nvPr/>
        </p:nvCxnSpPr>
        <p:spPr>
          <a:xfrm>
            <a:off x="4008284" y="3324198"/>
            <a:ext cx="1979766" cy="513757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92F34B-4359-DD6E-452B-70B1CF1B8FF6}"/>
              </a:ext>
            </a:extLst>
          </p:cNvPr>
          <p:cNvCxnSpPr>
            <a:cxnSpLocks/>
          </p:cNvCxnSpPr>
          <p:nvPr/>
        </p:nvCxnSpPr>
        <p:spPr>
          <a:xfrm>
            <a:off x="4008284" y="3324198"/>
            <a:ext cx="1979766" cy="994664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742487-3CD6-7FAC-2818-A16C0264CB52}"/>
              </a:ext>
            </a:extLst>
          </p:cNvPr>
          <p:cNvCxnSpPr>
            <a:cxnSpLocks/>
          </p:cNvCxnSpPr>
          <p:nvPr/>
        </p:nvCxnSpPr>
        <p:spPr>
          <a:xfrm>
            <a:off x="4008284" y="3323065"/>
            <a:ext cx="1979766" cy="1244563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C851E5-FDC4-EC53-8EC9-76D9C553442F}"/>
              </a:ext>
            </a:extLst>
          </p:cNvPr>
          <p:cNvCxnSpPr>
            <a:cxnSpLocks/>
          </p:cNvCxnSpPr>
          <p:nvPr/>
        </p:nvCxnSpPr>
        <p:spPr>
          <a:xfrm>
            <a:off x="4008284" y="3325805"/>
            <a:ext cx="1979766" cy="1399455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96DD893-A8BB-B7A8-7223-920BDD11F76C}"/>
              </a:ext>
            </a:extLst>
          </p:cNvPr>
          <p:cNvCxnSpPr>
            <a:cxnSpLocks/>
          </p:cNvCxnSpPr>
          <p:nvPr/>
        </p:nvCxnSpPr>
        <p:spPr>
          <a:xfrm>
            <a:off x="4008284" y="3322647"/>
            <a:ext cx="1979766" cy="1608523"/>
          </a:xfrm>
          <a:prstGeom prst="straightConnector1">
            <a:avLst/>
          </a:prstGeom>
          <a:ln w="12700">
            <a:solidFill>
              <a:srgbClr val="DFE655"/>
            </a:solidFill>
            <a:tailEnd type="stealth" w="med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508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E150B-9A3B-7CDA-3E0E-752966E8E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Chapter 4.2 (Applications [WG2])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339B0-7E87-B3E2-F2AD-48A0B7AF6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6485" y="1950618"/>
            <a:ext cx="4281055" cy="3709252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DE" sz="1600" dirty="0"/>
          </a:p>
          <a:p>
            <a:pPr>
              <a:lnSpc>
                <a:spcPct val="150000"/>
              </a:lnSpc>
            </a:pPr>
            <a:r>
              <a:rPr lang="en-DE" sz="1600" dirty="0"/>
              <a:t>Main R&amp;D challenges for each application</a:t>
            </a:r>
          </a:p>
          <a:p>
            <a:pPr>
              <a:lnSpc>
                <a:spcPct val="150000"/>
              </a:lnSpc>
            </a:pPr>
            <a:r>
              <a:rPr lang="en-DE" sz="1600" dirty="0"/>
              <a:t>Work Package tables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F1ED25-F4C8-A927-5117-94A4BF7426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50" r="54841"/>
          <a:stretch/>
        </p:blipFill>
        <p:spPr>
          <a:xfrm>
            <a:off x="623455" y="1039750"/>
            <a:ext cx="2536156" cy="371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791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/>
              <a:t>WP1: Genuine trackers/hodoscopes </a:t>
            </a:r>
            <a:br>
              <a:rPr lang="en-DE" dirty="0"/>
            </a:br>
            <a:r>
              <a:rPr lang="en-DE" sz="1600" dirty="0"/>
              <a:t>(large area muon systems, tracking/vertexing)</a:t>
            </a:r>
          </a:p>
        </p:txBody>
      </p:sp>
      <p:pic>
        <p:nvPicPr>
          <p:cNvPr id="13" name="object 2">
            <a:extLst>
              <a:ext uri="{FF2B5EF4-FFF2-40B4-BE49-F238E27FC236}">
                <a16:creationId xmlns:a16="http://schemas.microsoft.com/office/drawing/2014/main" id="{70BB4879-6BF7-3A2A-B205-F8945E42016C}"/>
              </a:ext>
            </a:extLst>
          </p:cNvPr>
          <p:cNvPicPr/>
          <p:nvPr/>
        </p:nvPicPr>
        <p:blipFill rotWithShape="1">
          <a:blip r:embed="rId2" cstate="print"/>
          <a:srcRect b="64420"/>
          <a:stretch/>
        </p:blipFill>
        <p:spPr>
          <a:xfrm>
            <a:off x="5310131" y="0"/>
            <a:ext cx="3833870" cy="133473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9F35FC6-A0C4-F452-02C0-7827F45DE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2146"/>
            <a:ext cx="7886700" cy="41083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750"/>
              </a:spcBef>
              <a:buNone/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Challenges/tasks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 state-of-the-art rate capability and longevity by minimum one order of magnitude or more in the highest eta region (up to an order of MHz/cm</a:t>
            </a:r>
            <a:r>
              <a:rPr lang="en-GB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 detectors reliably and efficiently working with suitable low GWP mixtures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reaching the two objectives above can be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favored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3 ways: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498" lvl="1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noise electronics integrated in a highly stable and noise immune Faraday cage</a:t>
            </a:r>
          </a:p>
          <a:p>
            <a:pPr marL="555498" lvl="1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detector geometries increasing the signal collection yield</a:t>
            </a:r>
          </a:p>
          <a:p>
            <a:pPr marL="555498" lvl="1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innovative resistive material for suppressing discharges on the electrodes. </a:t>
            </a: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resolution O(20ps) for timing applications and of 200-300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identify the BC in a very high rate collider, to help in cutting the pile up and to boost the ability to measure particle velocity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series industrializes production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A0EF28-F120-5484-EE1A-391C1CCADF8F}"/>
              </a:ext>
            </a:extLst>
          </p:cNvPr>
          <p:cNvSpPr txBox="1"/>
          <p:nvPr/>
        </p:nvSpPr>
        <p:spPr>
          <a:xfrm rot="1972330">
            <a:off x="6324606" y="2846947"/>
            <a:ext cx="2928559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F</a:t>
            </a:r>
            <a:r>
              <a:rPr lang="en-DE" sz="2400" dirty="0">
                <a:solidFill>
                  <a:srgbClr val="00B050"/>
                </a:solidFill>
              </a:rPr>
              <a:t>rom the last meeting</a:t>
            </a:r>
          </a:p>
        </p:txBody>
      </p:sp>
    </p:spTree>
    <p:extLst>
      <p:ext uri="{BB962C8B-B14F-4D97-AF65-F5344CB8AC3E}">
        <p14:creationId xmlns:p14="http://schemas.microsoft.com/office/powerpoint/2010/main" val="1351980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E59854-CB03-2BB0-424C-7A298AB1BBCC}"/>
              </a:ext>
            </a:extLst>
          </p:cNvPr>
          <p:cNvSpPr txBox="1"/>
          <p:nvPr/>
        </p:nvSpPr>
        <p:spPr>
          <a:xfrm>
            <a:off x="4572000" y="750686"/>
            <a:ext cx="3865225" cy="32762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B050"/>
                </a:solidFill>
              </a:rPr>
              <a:t>Task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DE" sz="2000" b="1" dirty="0">
                <a:solidFill>
                  <a:srgbClr val="00007F"/>
                </a:solidFill>
              </a:rPr>
              <a:t>Performance goal</a:t>
            </a:r>
            <a:br>
              <a:rPr lang="en-DE" sz="2000" dirty="0"/>
            </a:br>
            <a:r>
              <a:rPr lang="en-DE" sz="1600" b="1" dirty="0"/>
              <a:t>Include i</a:t>
            </a:r>
            <a:r>
              <a:rPr lang="en-GB" sz="1600" b="1" dirty="0"/>
              <a:t>n</a:t>
            </a:r>
            <a:r>
              <a:rPr lang="en-DE" sz="1600" b="1" dirty="0"/>
              <a:t>put from</a:t>
            </a:r>
            <a:br>
              <a:rPr lang="en-DE" sz="1600" b="1" dirty="0"/>
            </a:br>
            <a:r>
              <a:rPr lang="en-DE" sz="1600" dirty="0"/>
              <a:t>- Challenges defined in ECFA Roadmap</a:t>
            </a:r>
            <a:br>
              <a:rPr lang="en-DE" sz="1600" dirty="0"/>
            </a:br>
            <a:r>
              <a:rPr lang="en-DE" sz="1600" dirty="0"/>
              <a:t>- Survey + 1st DRD1 Community Meeting</a:t>
            </a:r>
            <a:br>
              <a:rPr lang="en-DE" sz="1600" dirty="0"/>
            </a:br>
            <a:r>
              <a:rPr lang="en-DE" sz="1600" dirty="0"/>
              <a:t>- Conveners</a:t>
            </a:r>
            <a:br>
              <a:rPr lang="en-DE" sz="1600" dirty="0"/>
            </a:br>
            <a:r>
              <a:rPr lang="en-DE" sz="1600" dirty="0"/>
              <a:t>- C</a:t>
            </a:r>
            <a:r>
              <a:rPr lang="en-GB" sz="1600" dirty="0"/>
              <a:t>o</a:t>
            </a:r>
            <a:r>
              <a:rPr lang="en-DE" sz="1600" dirty="0"/>
              <a:t>mmunity Feedback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DE" sz="20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4FF7B-AB21-36A0-DA65-635458F488CD}"/>
              </a:ext>
            </a:extLst>
          </p:cNvPr>
          <p:cNvSpPr/>
          <p:nvPr/>
        </p:nvSpPr>
        <p:spPr>
          <a:xfrm>
            <a:off x="640080" y="914943"/>
            <a:ext cx="681644" cy="1445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2CB3BF-9057-9011-6C60-151E150898C0}"/>
              </a:ext>
            </a:extLst>
          </p:cNvPr>
          <p:cNvSpPr/>
          <p:nvPr/>
        </p:nvSpPr>
        <p:spPr>
          <a:xfrm>
            <a:off x="1321724" y="914943"/>
            <a:ext cx="681644" cy="144560"/>
          </a:xfrm>
          <a:prstGeom prst="rect">
            <a:avLst/>
          </a:prstGeom>
          <a:noFill/>
          <a:ln w="19050">
            <a:solidFill>
              <a:srgbClr val="0000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66646409"/>
      </p:ext>
    </p:extLst>
  </p:cSld>
  <p:clrMapOvr>
    <a:masterClrMapping/>
  </p:clrMapOvr>
</p:sld>
</file>

<file path=ppt/theme/theme1.xml><?xml version="1.0" encoding="utf-8"?>
<a:theme xmlns:a="http://schemas.openxmlformats.org/drawingml/2006/main" name="ALICE_own_16-9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lice16-9" id="{5F4209C4-504F-F14C-B350-41E86D492D0D}" vid="{9466F39D-475A-804D-9B27-93E6AD09E376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130589</TotalTime>
  <Words>3475</Words>
  <Application>Microsoft Macintosh PowerPoint</Application>
  <PresentationFormat>On-screen Show (16:9)</PresentationFormat>
  <Paragraphs>445</Paragraphs>
  <Slides>50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Courier New</vt:lpstr>
      <vt:lpstr>Helvetica</vt:lpstr>
      <vt:lpstr>System Font Regular</vt:lpstr>
      <vt:lpstr>ALICE_own_16-9</vt:lpstr>
      <vt:lpstr>Custom Design</vt:lpstr>
      <vt:lpstr>WG2 Applications</vt:lpstr>
      <vt:lpstr>DRD1 structure</vt:lpstr>
      <vt:lpstr>Work Packages</vt:lpstr>
      <vt:lpstr>Work Packages</vt:lpstr>
      <vt:lpstr>Work Packages</vt:lpstr>
      <vt:lpstr>Disclaimer</vt:lpstr>
      <vt:lpstr>Chapter 4.2 (Applications [WG2]) content</vt:lpstr>
      <vt:lpstr>WP1: Genuine trackers/hodoscopes  (large area muon systems, tracking/vertexing)</vt:lpstr>
      <vt:lpstr>WP1: Genuine trackers/hodoscopes  (large area muon systems, tracking/vertexing)</vt:lpstr>
      <vt:lpstr>WP1: Genuine trackers/hodoscopes  (large area muon systems, tracking/vertexing)</vt:lpstr>
      <vt:lpstr>WP1: Genuine trackers/hodoscopes  (large area muon systems, tracking/vertexing)</vt:lpstr>
      <vt:lpstr>WP1: Genuine trackers/hodoscopes  (large area muon systems, tracking/vertexing)</vt:lpstr>
      <vt:lpstr>WP1: Genuine trackers/hodoscopes  (large area muon systems, tracking/vertexing)</vt:lpstr>
      <vt:lpstr>WP2: Inner and central tracking with PID (drift chambers)</vt:lpstr>
      <vt:lpstr>WP3: Inner and central tracking with PID (STRAW chambers)</vt:lpstr>
      <vt:lpstr>WP3: Inner and central tracking with PID (STRAW chambers)</vt:lpstr>
      <vt:lpstr>WP4: Inner and central tracking with PID (Large volume TRACKING TPCs)</vt:lpstr>
      <vt:lpstr>WP4: Inner and central tracking with PID (Large volume TRACKING TPCs)</vt:lpstr>
      <vt:lpstr>WP5: Calorimetry</vt:lpstr>
      <vt:lpstr>WP6: Photo-detectors  (PID)</vt:lpstr>
      <vt:lpstr>WP7: Timing detectors (PID and trigger)</vt:lpstr>
      <vt:lpstr>WP8: TPCs as reaction and decay chambers (RARE EVENTS, NEUTRINO PHYSICS, NUCLEAR PHYSICS)</vt:lpstr>
      <vt:lpstr>WP8: TPCs as reaction and decay chambers (RARE EVENTS, NEUTRINO PHYSICS, NUCLEAR PHYSICS)</vt:lpstr>
      <vt:lpstr>(WP9: Beyond HEP)</vt:lpstr>
      <vt:lpstr>PowerPoint Presentation</vt:lpstr>
      <vt:lpstr>Work Packages - next steps (general discussion) </vt:lpstr>
      <vt:lpstr>PowerPoint Presentation</vt:lpstr>
      <vt:lpstr>Work Packages – basic facts</vt:lpstr>
      <vt:lpstr>WP - formalities</vt:lpstr>
      <vt:lpstr>WP - Review</vt:lpstr>
      <vt:lpstr>WP Coordinators</vt:lpstr>
      <vt:lpstr>WP Coordinators</vt:lpstr>
      <vt:lpstr>Towards the final DRD1 proposal</vt:lpstr>
      <vt:lpstr>Towards the final DRD1 proposal</vt:lpstr>
      <vt:lpstr>Towards the final DRD1 proposal</vt:lpstr>
      <vt:lpstr>Towards the final DRD1 proposal</vt:lpstr>
      <vt:lpstr>Institute contributions</vt:lpstr>
      <vt:lpstr>WP Projects, WP Tasks</vt:lpstr>
      <vt:lpstr>Extended WP tables</vt:lpstr>
      <vt:lpstr>PowerPoint Presentation</vt:lpstr>
      <vt:lpstr>PowerPoint Presentation</vt:lpstr>
      <vt:lpstr>PowerPoint Presentation</vt:lpstr>
      <vt:lpstr>PowerPoint Presentation</vt:lpstr>
      <vt:lpstr>Let’s organise</vt:lpstr>
      <vt:lpstr>Summary tables for the DRD1 proposal</vt:lpstr>
      <vt:lpstr>BACKUP</vt:lpstr>
      <vt:lpstr>DRD Themes</vt:lpstr>
      <vt:lpstr>General Strategic Recommendations</vt:lpstr>
      <vt:lpstr>General Strategic Recommendations</vt:lpstr>
      <vt:lpstr>General Strategic Recommendations</vt:lpstr>
    </vt:vector>
  </TitlesOfParts>
  <Company>Technische Universität München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Gasik</dc:creator>
  <cp:lastModifiedBy>Piotr Gasik</cp:lastModifiedBy>
  <cp:revision>2520</cp:revision>
  <cp:lastPrinted>2022-10-02T09:45:25Z</cp:lastPrinted>
  <dcterms:created xsi:type="dcterms:W3CDTF">2018-04-16T13:41:07Z</dcterms:created>
  <dcterms:modified xsi:type="dcterms:W3CDTF">2023-06-22T11:47:13Z</dcterms:modified>
</cp:coreProperties>
</file>