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9" r:id="rId1"/>
    <p:sldMasterId id="2147484015" r:id="rId2"/>
    <p:sldMasterId id="2147484027" r:id="rId3"/>
  </p:sldMasterIdLst>
  <p:sldIdLst>
    <p:sldId id="3301" r:id="rId4"/>
    <p:sldId id="256" r:id="rId5"/>
    <p:sldId id="257" r:id="rId6"/>
    <p:sldId id="3285" r:id="rId7"/>
    <p:sldId id="3300" r:id="rId8"/>
    <p:sldId id="3289" r:id="rId9"/>
  </p:sldIdLst>
  <p:sldSz cx="9906000" cy="6858000" type="A4"/>
  <p:notesSz cx="6669088" cy="9926638"/>
  <p:defaultTextStyle>
    <a:defPPr>
      <a:defRPr lang="en-US"/>
    </a:defPPr>
    <a:lvl1pPr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1pPr>
    <a:lvl2pPr marL="4556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2pPr>
    <a:lvl3pPr marL="9128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3pPr>
    <a:lvl4pPr marL="13684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4pPr>
    <a:lvl5pPr marL="18256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197"/>
  </p:normalViewPr>
  <p:slideViewPr>
    <p:cSldViewPr snapToGrid="0">
      <p:cViewPr varScale="1">
        <p:scale>
          <a:sx n="124" d="100"/>
          <a:sy n="124" d="100"/>
        </p:scale>
        <p:origin x="9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0090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it-IT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it-IT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February 10,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CMS </a:t>
            </a:r>
            <a:r>
              <a:rPr lang="en-US" dirty="0" err="1"/>
              <a:t>MuIB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361B80-7FDC-4C61-82D3-9CAEF404214D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134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rgbClr val="000000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302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9530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Corbel"/>
              </a:defRPr>
            </a:lvl1pPr>
          </a:lstStyle>
          <a:p>
            <a:pPr>
              <a:defRPr/>
            </a:pPr>
            <a:fld id="{C49A9EF9-407F-4BBA-AA61-65ED9DE23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1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6/23/23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859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6/23/23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141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6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6/23/23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028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2" y="1600206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6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6/23/23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027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9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9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6/23/23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5668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6/23/23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081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6/23/23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458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6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3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6/23/23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5880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6/23/23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376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009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40BB7-6BB5-C843-806A-33CB671DD372}" type="datetimeFigureOut">
              <a:rPr lang="en-US" smtClean="0"/>
              <a:t>6/23/23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41364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6/23/23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593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4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3" y="274644"/>
            <a:ext cx="65341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6/23/23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3676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0"/>
          </p:nvPr>
        </p:nvSpPr>
        <p:spPr>
          <a:xfrm>
            <a:off x="9245600" y="6492875"/>
            <a:ext cx="660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61B80-7FDC-4C61-82D3-9CAEF404214D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294245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4077072"/>
            <a:ext cx="9410700" cy="2780928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75330-3A73-4D98-8FDB-8D5CCFC1B362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6" name="Slide Number Placeholder 22"/>
          <p:cNvSpPr txBox="1">
            <a:spLocks/>
          </p:cNvSpPr>
          <p:nvPr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9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8" name="Slide Number Placeholder 22"/>
          <p:cNvSpPr txBox="1">
            <a:spLocks/>
          </p:cNvSpPr>
          <p:nvPr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800" cap="none" baseline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22"/>
          <p:cNvSpPr txBox="1">
            <a:spLocks/>
          </p:cNvSpPr>
          <p:nvPr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5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B3527-D8A7-4A7B-BC1E-BE7AA6974F58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3" name="Slide Number Placeholder 22"/>
          <p:cNvSpPr txBox="1">
            <a:spLocks/>
          </p:cNvSpPr>
          <p:nvPr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4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8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rgbClr val="000000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8" name="Slide Number Placeholder 22"/>
          <p:cNvSpPr txBox="1">
            <a:spLocks/>
          </p:cNvSpPr>
          <p:nvPr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9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rgbClr val="000000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302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9530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Corbel"/>
              </a:defRPr>
            </a:lvl1pPr>
          </a:lstStyle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10" name="Slide Number Placeholder 22"/>
          <p:cNvSpPr txBox="1">
            <a:spLocks/>
          </p:cNvSpPr>
          <p:nvPr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009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February 10, 2015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CMS </a:t>
            </a:r>
            <a:r>
              <a:rPr lang="en-US" dirty="0" err="1"/>
              <a:t>MuIB</a:t>
            </a:r>
            <a:r>
              <a:rPr lang="en-US" dirty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2037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294245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4077072"/>
            <a:ext cx="9410700" cy="2780928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75330-3A73-4D98-8FDB-8D5CCFC1B362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9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B3527-D8A7-4A7B-BC1E-BE7AA6974F58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4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0"/>
          </p:nvPr>
        </p:nvSpPr>
        <p:spPr>
          <a:xfrm>
            <a:off x="9245600" y="6492875"/>
            <a:ext cx="660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61B80-7FDC-4C61-82D3-9CAEF404214D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294245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4077072"/>
            <a:ext cx="9410700" cy="2780928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75330-3A73-4D98-8FDB-8D5CCFC1B362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6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FE1A1-53BB-42D1-8922-DCC6DE87224B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8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rgbClr val="000000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    J. Hauser	    UCLA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3C66D-A07C-4273-A2E7-4CB829FF4B81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8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6051" y="125760"/>
            <a:ext cx="80446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it-IT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40BB7-6BB5-C843-806A-33CB671DD372}" type="datetimeFigureOut">
              <a:rPr lang="en-US" smtClean="0"/>
              <a:t>6/23/23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A. Colaleo – LHCC Meeting 2/6/2015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2">
            <a:alphaModFix amt="27000"/>
          </a:blip>
          <a:srcRect l="14698" t="46840" b="26070"/>
          <a:stretch/>
        </p:blipFill>
        <p:spPr>
          <a:xfrm>
            <a:off x="1364601" y="-6198"/>
            <a:ext cx="8543925" cy="11899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871" y="-46434"/>
            <a:ext cx="1330730" cy="125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680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3989" r:id="rId6"/>
    <p:sldLayoutId id="2147483991" r:id="rId7"/>
    <p:sldLayoutId id="2147483993" r:id="rId8"/>
    <p:sldLayoutId id="2147483999" r:id="rId9"/>
    <p:sldLayoutId id="2147484000" r:id="rId10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4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813"/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defTabSz="912813"/>
              <a:t>6/23/23</a:t>
            </a:fld>
            <a:endParaRPr lang="en-US">
              <a:solidFill>
                <a:prstClr val="black">
                  <a:tint val="75000"/>
                </a:prst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4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813"/>
            <a:endParaRPr lang="en-US">
              <a:solidFill>
                <a:prstClr val="black">
                  <a:tint val="75000"/>
                </a:prst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813"/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defTabSz="912813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4808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247650" y="990600"/>
            <a:ext cx="94107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245600" y="24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29" name="Title Placeholder 28"/>
          <p:cNvSpPr>
            <a:spLocks noGrp="1"/>
          </p:cNvSpPr>
          <p:nvPr>
            <p:ph type="title"/>
          </p:nvPr>
        </p:nvSpPr>
        <p:spPr>
          <a:xfrm>
            <a:off x="1155700" y="0"/>
            <a:ext cx="80899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prstMaterial="metal">
              <a:contourClr>
                <a:schemeClr val="bg2"/>
              </a:contourClr>
            </a:sp3d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9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40BB7-6BB5-C843-806A-33CB671DD372}" type="datetimeFigureOut">
              <a:rPr lang="en-US" smtClean="0"/>
              <a:t>6/23/23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A. Colaleo- LHCC meeting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28" r:id="rId1"/>
    <p:sldLayoutId id="2147484029" r:id="rId2"/>
    <p:sldLayoutId id="2147484030" r:id="rId3"/>
    <p:sldLayoutId id="2147484031" r:id="rId4"/>
    <p:sldLayoutId id="2147484032" r:id="rId5"/>
    <p:sldLayoutId id="2147484033" r:id="rId6"/>
    <p:sldLayoutId id="2147484034" r:id="rId7"/>
  </p:sldLayoutIdLst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4800" b="1" i="0" strike="noStrike" kern="1200" cap="none" spc="0" baseline="0">
          <a:ln w="50800"/>
          <a:solidFill>
            <a:schemeClr val="accent4">
              <a:lumMod val="75000"/>
            </a:schemeClr>
          </a:solidFill>
          <a:effectLst/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9pPr>
    </p:titleStyle>
    <p:bodyStyle>
      <a:lvl1pPr marL="319088" indent="-338138" algn="l" rtl="0" eaLnBrk="1" fontAlgn="base" hangingPunct="1">
        <a:spcBef>
          <a:spcPts val="300"/>
        </a:spcBef>
        <a:spcAft>
          <a:spcPct val="0"/>
        </a:spcAft>
        <a:buSzPct val="95000"/>
        <a:buFont typeface="Wingdings" pitchFamily="2" charset="2"/>
        <a:buChar char="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57213" indent="-282575" algn="l" rtl="0" eaLnBrk="1" fontAlgn="base" hangingPunct="1">
        <a:spcBef>
          <a:spcPts val="300"/>
        </a:spcBef>
        <a:spcAft>
          <a:spcPct val="0"/>
        </a:spcAft>
        <a:buSzPct val="90000"/>
        <a:buFont typeface="Wingdings" pitchFamily="2" charset="2"/>
        <a:buChar char="§"/>
        <a:defRPr sz="2200" kern="1200">
          <a:solidFill>
            <a:srgbClr val="800000"/>
          </a:solidFill>
          <a:latin typeface="+mn-lt"/>
          <a:ea typeface="+mn-ea"/>
          <a:cs typeface="+mn-cs"/>
        </a:defRPr>
      </a:lvl2pPr>
      <a:lvl3pPr marL="722313" indent="-227013" algn="l" rtl="0" eaLnBrk="1" fontAlgn="base" hangingPunct="1">
        <a:spcBef>
          <a:spcPts val="300"/>
        </a:spcBef>
        <a:spcAft>
          <a:spcPct val="0"/>
        </a:spcAft>
        <a:buFont typeface="Wingdings 2" pitchFamily="18" charset="2"/>
        <a:buChar char="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987425" indent="-227013" algn="l" rtl="0" eaLnBrk="1" fontAlgn="base" hangingPunct="1">
        <a:spcBef>
          <a:spcPts val="300"/>
        </a:spcBef>
        <a:spcAft>
          <a:spcPct val="0"/>
        </a:spcAft>
        <a:buFont typeface="Wingdings 3" pitchFamily="18" charset="2"/>
        <a:buChar char=""/>
        <a:defRPr sz="1800" kern="1200">
          <a:solidFill>
            <a:srgbClr val="000090"/>
          </a:solidFill>
          <a:latin typeface="+mn-lt"/>
          <a:ea typeface="+mn-ea"/>
          <a:cs typeface="+mn-cs"/>
        </a:defRPr>
      </a:lvl4pPr>
      <a:lvl5pPr marL="1133475" indent="-209550" algn="l" rtl="0" eaLnBrk="1" fontAlgn="base" hangingPunct="1">
        <a:spcBef>
          <a:spcPts val="300"/>
        </a:spcBef>
        <a:spcAft>
          <a:spcPct val="0"/>
        </a:spcAft>
        <a:buFont typeface="Wingdings 2" pitchFamily="18" charset="2"/>
        <a:buChar char="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1709316" indent="-2102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272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226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181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876957-69B2-E90E-6FFE-10447A516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361B80-7FDC-4C61-82D3-9CAEF404214D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1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2E7537-DD7F-E45C-131C-3062AF3F710A}"/>
              </a:ext>
            </a:extLst>
          </p:cNvPr>
          <p:cNvSpPr txBox="1"/>
          <p:nvPr/>
        </p:nvSpPr>
        <p:spPr>
          <a:xfrm>
            <a:off x="1044753" y="1387416"/>
            <a:ext cx="8109521" cy="287258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T" sz="3000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 Light"/>
              </a:rPr>
              <a:t>Many thanks to all people contributed to the extraordinary effort to build the </a:t>
            </a:r>
          </a:p>
          <a:p>
            <a:pPr marL="0" marR="0" indent="0" algn="ctr" defTabSz="584200" rtl="0" fontAlgn="auto" latinLnBrk="1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30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 Light"/>
              </a:rPr>
              <a:t>N</a:t>
            </a:r>
            <a:r>
              <a:rPr lang="en-IT" sz="30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 Light"/>
              </a:rPr>
              <a:t>ew </a:t>
            </a:r>
            <a:r>
              <a:rPr kumimoji="0" lang="en-IT" sz="3000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 Light"/>
              </a:rPr>
              <a:t>DRD1 Collaboration</a:t>
            </a:r>
          </a:p>
          <a:p>
            <a:pPr marL="0" marR="0" indent="0" algn="ctr" defTabSz="584200" rtl="0" fontAlgn="auto" latinLnBrk="1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T" sz="3000" b="1" i="0" u="none" strike="noStrike" cap="none" spc="0" normalizeH="0" baseline="0" dirty="0">
              <a:ln>
                <a:noFill/>
              </a:ln>
              <a:solidFill>
                <a:srgbClr val="002060"/>
              </a:solidFill>
              <a:effectLst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4250140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37FA1-AF0D-5E26-B826-81F614A1A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549176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effectLst/>
              </a:rPr>
              <a:t>TF1 conveners and experts,</a:t>
            </a:r>
            <a:br>
              <a:rPr lang="en-US" sz="4400" dirty="0">
                <a:effectLst/>
              </a:rPr>
            </a:br>
            <a:br>
              <a:rPr lang="en-US" dirty="0"/>
            </a:br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876957-69B2-E90E-6FFE-10447A516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361B80-7FDC-4C61-82D3-9CAEF404214D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2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D4EE9B-9B94-656F-64BE-17874CD54820}"/>
              </a:ext>
            </a:extLst>
          </p:cNvPr>
          <p:cNvSpPr txBox="1"/>
          <p:nvPr/>
        </p:nvSpPr>
        <p:spPr>
          <a:xfrm>
            <a:off x="308470" y="1692176"/>
            <a:ext cx="863020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Conveners</a:t>
            </a:r>
            <a:r>
              <a:rPr lang="en-GB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Anna Colaleo (University and INFN Bari) , Leszek </a:t>
            </a:r>
            <a:r>
              <a:rPr lang="en-GB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Ropelewski</a:t>
            </a:r>
            <a:r>
              <a:rPr lang="en-GB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(CERN)</a:t>
            </a:r>
          </a:p>
          <a:p>
            <a:endParaRPr lang="en-GB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Experts: </a:t>
            </a:r>
            <a:r>
              <a:rPr lang="en-GB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Klaus </a:t>
            </a:r>
            <a:r>
              <a:rPr lang="en-GB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Dehmelt</a:t>
            </a:r>
            <a:r>
              <a:rPr lang="en-GB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(SUNY), Barbara </a:t>
            </a:r>
            <a:r>
              <a:rPr lang="en-GB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Liberti</a:t>
            </a:r>
            <a:r>
              <a:rPr lang="en-GB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(INFN - Tor </a:t>
            </a:r>
            <a:r>
              <a:rPr lang="en-GB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Vergata</a:t>
            </a:r>
            <a:r>
              <a:rPr lang="en-GB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Maxim </a:t>
            </a:r>
            <a:r>
              <a:rPr lang="en-GB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Titov</a:t>
            </a:r>
            <a:r>
              <a:rPr lang="en-GB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(CEA Paris-</a:t>
            </a:r>
            <a:r>
              <a:rPr lang="en-GB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Saclay</a:t>
            </a:r>
            <a:r>
              <a:rPr lang="en-GB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Joao Veloso (University of Aveiro)</a:t>
            </a:r>
          </a:p>
          <a:p>
            <a:endParaRPr lang="en-GB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</a:t>
            </a:r>
            <a:r>
              <a:rPr lang="en-US" sz="2000" b="1" spc="-2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US" sz="2000" b="1" spc="-2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sz="2000" b="1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coordination</a:t>
            </a:r>
            <a:r>
              <a:rPr lang="en-US" sz="2000" b="1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  <a:r>
              <a:rPr lang="en-US" sz="2000" b="1" spc="-2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2000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Silvia</a:t>
            </a:r>
            <a:r>
              <a:rPr lang="en-US" sz="20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Dalla</a:t>
            </a:r>
            <a:r>
              <a:rPr lang="en-US" sz="2000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spc="-2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Torre</a:t>
            </a:r>
            <a:r>
              <a:rPr lang="en-US" sz="2000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(INFN</a:t>
            </a:r>
            <a:r>
              <a:rPr lang="en-US" sz="2000" spc="-2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Trieste)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224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37FA1-AF0D-5E26-B826-81F614A1A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381" y="0"/>
            <a:ext cx="8915400" cy="1143000"/>
          </a:xfrm>
        </p:spPr>
        <p:txBody>
          <a:bodyPr/>
          <a:lstStyle/>
          <a:p>
            <a:r>
              <a:rPr lang="en-IT" dirty="0"/>
              <a:t>DRD1 coordinators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876957-69B2-E90E-6FFE-10447A516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361B80-7FDC-4C61-82D3-9CAEF404214D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3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45A996-D318-84FE-33AB-14C059419130}"/>
              </a:ext>
            </a:extLst>
          </p:cNvPr>
          <p:cNvSpPr txBox="1"/>
          <p:nvPr/>
        </p:nvSpPr>
        <p:spPr>
          <a:xfrm>
            <a:off x="0" y="1416987"/>
            <a:ext cx="9561845" cy="46653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32172" lvl="1" indent="-232172" algn="just">
              <a:spcBef>
                <a:spcPts val="1056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ECFA TF1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Conveners: Anna Colaleo (Univ. and INFN-Bari), Leszek </a:t>
            </a: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Ropelewski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(CERN); </a:t>
            </a:r>
          </a:p>
          <a:p>
            <a:pPr marL="232172" lvl="2" indent="-232172" algn="just">
              <a:spcBef>
                <a:spcPts val="1056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TF1 Members: Klaus </a:t>
            </a: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Dehmelt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(Stony Brook Univ.-SUNY) , João Veloso (Univ. of Aveiro)</a:t>
            </a:r>
          </a:p>
          <a:p>
            <a:pPr marL="232172" lvl="1" indent="-232172" algn="just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ECFA Coordinators Group Member: 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Silvia Dalla Torre (INFN - Trieste)</a:t>
            </a:r>
          </a:p>
          <a:p>
            <a:pPr marL="232172" lvl="1" indent="-232172" algn="just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MPGDs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Eraldo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Oliveri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(CERN), </a:t>
            </a: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Fulvio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Tessarotto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(INFN-Trieste), Maxim </a:t>
            </a: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Titov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(CEA Paris-</a:t>
            </a: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Saclay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32172" lvl="1" indent="-232172" algn="just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RPCs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Ingo </a:t>
            </a: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Deppner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(Univ. Heidelberg), Giuseppe </a:t>
            </a: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Iaselli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Politecnico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INFN-Ba), Barbara </a:t>
            </a: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Liberti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(INFN –RM 2)</a:t>
            </a:r>
          </a:p>
          <a:p>
            <a:pPr marL="232172" lvl="1" indent="-232172" algn="just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TPCs: 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Esther Ferrer </a:t>
            </a: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Ribas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(IRFU/CEA), Jochen Kaminski (University of Bonn )</a:t>
            </a:r>
          </a:p>
          <a:p>
            <a:pPr marL="232172" lvl="1" indent="-232172" algn="just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volume detectors: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Marco </a:t>
            </a: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Panareo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(Univ. and INFN-Lecce), Francesco </a:t>
            </a: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Renga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(INFN-Roma l)</a:t>
            </a:r>
          </a:p>
          <a:p>
            <a:pPr marL="232172" lvl="1" indent="-232172" algn="just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Straw tubes, TGC, CSC, drift chambers, and other wire detectors: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Peter </a:t>
            </a: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Wintz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(IKP, FZ </a:t>
            </a: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Jülich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32172" lvl="1" indent="-232172" algn="just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Infrastructure, R&amp;D programs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(CERN EPR&amp;D, </a:t>
            </a: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AIDAinnova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 Roberto </a:t>
            </a: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Guida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(CERN), Beatrice </a:t>
            </a: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Mandelli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(CERN)</a:t>
            </a:r>
          </a:p>
          <a:p>
            <a:pPr marL="232172" lvl="1" indent="-232172" algn="just">
              <a:spcAft>
                <a:spcPts val="1056"/>
              </a:spcAft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Administrative support: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Hans </a:t>
            </a: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Taureg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(University of Bonn), Florian </a:t>
            </a: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Brunbauer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(CERN)</a:t>
            </a:r>
          </a:p>
        </p:txBody>
      </p:sp>
    </p:spTree>
    <p:extLst>
      <p:ext uri="{BB962C8B-B14F-4D97-AF65-F5344CB8AC3E}">
        <p14:creationId xmlns:p14="http://schemas.microsoft.com/office/powerpoint/2010/main" val="190617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7F55A-2A6F-9E4F-083B-15C86C1F1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660" y="-50697"/>
            <a:ext cx="8915400" cy="1143000"/>
          </a:xfrm>
        </p:spPr>
        <p:txBody>
          <a:bodyPr/>
          <a:lstStyle/>
          <a:p>
            <a:r>
              <a:rPr lang="en-IT" dirty="0"/>
              <a:t>WG conveners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AA50CA-9B47-C59F-0D6A-887AE2DF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defTabSz="912813" rtl="0" fontAlgn="base">
              <a:spcBef>
                <a:spcPct val="0"/>
              </a:spcBef>
              <a:spcAft>
                <a:spcPct val="0"/>
              </a:spcAft>
              <a:defRPr sz="975" kern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fld id="{17918391-D411-FE40-AAD7-861AE5233E0E}" type="slidenum">
              <a:rPr lang="en-US" smtClean="0">
                <a:solidFill>
                  <a:srgbClr val="002060"/>
                </a:solidFill>
              </a:rPr>
              <a:pPr/>
              <a:t>4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FCF8AC-C37A-EF89-E866-697A44FE77B6}"/>
              </a:ext>
            </a:extLst>
          </p:cNvPr>
          <p:cNvSpPr txBox="1"/>
          <p:nvPr/>
        </p:nvSpPr>
        <p:spPr>
          <a:xfrm>
            <a:off x="90101" y="1276687"/>
            <a:ext cx="9579024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spcAft>
                <a:spcPts val="650"/>
              </a:spcAft>
            </a:pP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WG1: Technologies </a:t>
            </a:r>
            <a:r>
              <a:rPr lang="fr-F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18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P.Colas</a:t>
            </a:r>
            <a:r>
              <a:rPr lang="fr-F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F. </a:t>
            </a:r>
            <a:r>
              <a:rPr lang="fr-F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Resnati</a:t>
            </a:r>
            <a:r>
              <a:rPr lang="fr-F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P. </a:t>
            </a:r>
            <a:r>
              <a:rPr lang="fr-F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Wintz</a:t>
            </a:r>
            <a:r>
              <a:rPr lang="fr-F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I. </a:t>
            </a:r>
            <a:r>
              <a:rPr lang="fr-F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Deppner</a:t>
            </a:r>
            <a:r>
              <a:rPr lang="fr-F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M. </a:t>
            </a:r>
            <a:r>
              <a:rPr lang="fr-F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Tytgat</a:t>
            </a:r>
            <a:r>
              <a:rPr lang="fr-F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L. </a:t>
            </a:r>
            <a:r>
              <a:rPr lang="fr-F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Moleri</a:t>
            </a:r>
            <a:r>
              <a:rPr lang="fr-F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5A91B9-4C18-126D-2985-9F468D0607CD}"/>
              </a:ext>
            </a:extLst>
          </p:cNvPr>
          <p:cNvSpPr txBox="1"/>
          <p:nvPr/>
        </p:nvSpPr>
        <p:spPr>
          <a:xfrm>
            <a:off x="96547" y="1704274"/>
            <a:ext cx="9762854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650"/>
              </a:spcAft>
            </a:pP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WG2: Applications 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(F. Garcia, </a:t>
            </a:r>
            <a:r>
              <a:rPr lang="fr-FR" sz="1800" b="1" dirty="0">
                <a:solidFill>
                  <a:srgbClr val="002060"/>
                </a:solidFill>
                <a:latin typeface="ArialMT"/>
              </a:rPr>
              <a:t>P. </a:t>
            </a:r>
            <a:r>
              <a:rPr lang="fr-FR" sz="1800" b="1" dirty="0" err="1">
                <a:solidFill>
                  <a:srgbClr val="002060"/>
                </a:solidFill>
                <a:latin typeface="ArialMT"/>
              </a:rPr>
              <a:t>Gasik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, F. </a:t>
            </a:r>
            <a:r>
              <a:rPr lang="fr-FR" sz="1800" dirty="0" err="1">
                <a:solidFill>
                  <a:srgbClr val="002060"/>
                </a:solidFill>
                <a:latin typeface="ArialMT"/>
              </a:rPr>
              <a:t>Grancagnolo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, D. Gonzalez Diaz, G. </a:t>
            </a:r>
            <a:r>
              <a:rPr lang="fr-FR" sz="1800" dirty="0" err="1">
                <a:solidFill>
                  <a:srgbClr val="002060"/>
                </a:solidFill>
                <a:latin typeface="ArialMT"/>
              </a:rPr>
              <a:t>Aielli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, G. </a:t>
            </a:r>
            <a:r>
              <a:rPr lang="fr-FR" sz="1800" dirty="0" err="1">
                <a:solidFill>
                  <a:srgbClr val="002060"/>
                </a:solidFill>
                <a:latin typeface="ArialMT"/>
              </a:rPr>
              <a:t>Pugliese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; A. Colaleo, M. </a:t>
            </a:r>
            <a:r>
              <a:rPr lang="fr-FR" sz="1800" dirty="0" err="1">
                <a:solidFill>
                  <a:srgbClr val="002060"/>
                </a:solidFill>
                <a:latin typeface="ArialMT"/>
              </a:rPr>
              <a:t>Titov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 for the ECFA part) </a:t>
            </a:r>
            <a:endParaRPr lang="en-GB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24807A-2893-70EB-83F4-AE9EF2CD8278}"/>
              </a:ext>
            </a:extLst>
          </p:cNvPr>
          <p:cNvSpPr txBox="1"/>
          <p:nvPr/>
        </p:nvSpPr>
        <p:spPr>
          <a:xfrm>
            <a:off x="96546" y="2416702"/>
            <a:ext cx="9653629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650"/>
              </a:spcAft>
            </a:pP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WG3: Gas and material studies</a:t>
            </a:r>
            <a:r>
              <a:rPr lang="fr-FR" sz="1800" b="1" dirty="0">
                <a:solidFill>
                  <a:srgbClr val="002060"/>
                </a:solidFill>
                <a:latin typeface="ArialMT"/>
              </a:rPr>
              <a:t> 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(</a:t>
            </a:r>
            <a:r>
              <a:rPr lang="fr-FR" sz="1800" b="1" dirty="0">
                <a:solidFill>
                  <a:srgbClr val="002060"/>
                </a:solidFill>
                <a:latin typeface="ArialMT"/>
              </a:rPr>
              <a:t>B. </a:t>
            </a:r>
            <a:r>
              <a:rPr lang="fr-FR" sz="1800" b="1" dirty="0" err="1">
                <a:solidFill>
                  <a:srgbClr val="002060"/>
                </a:solidFill>
                <a:latin typeface="ArialMT"/>
              </a:rPr>
              <a:t>Mandelli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, G. Morello, F. </a:t>
            </a:r>
            <a:r>
              <a:rPr lang="fr-FR" sz="1800" dirty="0" err="1">
                <a:solidFill>
                  <a:srgbClr val="002060"/>
                </a:solidFill>
                <a:latin typeface="ArialMT"/>
              </a:rPr>
              <a:t>Renga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, K. </a:t>
            </a:r>
            <a:r>
              <a:rPr lang="fr-FR" sz="1800" dirty="0" err="1">
                <a:solidFill>
                  <a:srgbClr val="002060"/>
                </a:solidFill>
                <a:latin typeface="ArialMT"/>
              </a:rPr>
              <a:t>Dehmelt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, S. </a:t>
            </a:r>
            <a:r>
              <a:rPr lang="fr-FR" sz="1800" dirty="0" err="1">
                <a:solidFill>
                  <a:srgbClr val="002060"/>
                </a:solidFill>
                <a:latin typeface="ArialMT"/>
              </a:rPr>
              <a:t>Roth,D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, Piccolo, A. </a:t>
            </a:r>
            <a:r>
              <a:rPr lang="fr-FR" sz="1800" dirty="0" err="1">
                <a:solidFill>
                  <a:srgbClr val="002060"/>
                </a:solidFill>
                <a:latin typeface="ArialMT"/>
              </a:rPr>
              <a:t>Pastore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, B. A. Gonzalez)</a:t>
            </a:r>
            <a:endParaRPr lang="en-GB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B3E861-0C4F-EA30-7C54-672EEE4B3903}"/>
              </a:ext>
            </a:extLst>
          </p:cNvPr>
          <p:cNvSpPr txBox="1"/>
          <p:nvPr/>
        </p:nvSpPr>
        <p:spPr>
          <a:xfrm>
            <a:off x="96546" y="3140184"/>
            <a:ext cx="9653629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>
              <a:spcAft>
                <a:spcPts val="650"/>
              </a:spcAft>
            </a:pP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WG4: Detector physics, simulations, and software tools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(</a:t>
            </a:r>
            <a:r>
              <a:rPr lang="fr-FR" sz="1800" dirty="0" err="1">
                <a:solidFill>
                  <a:srgbClr val="002060"/>
                </a:solidFill>
                <a:latin typeface="ArialMT"/>
              </a:rPr>
              <a:t>M.Abbrescia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, M. </a:t>
            </a:r>
            <a:r>
              <a:rPr lang="fr-FR" sz="1800" dirty="0" err="1">
                <a:solidFill>
                  <a:srgbClr val="002060"/>
                </a:solidFill>
                <a:latin typeface="ArialMT"/>
              </a:rPr>
              <a:t>Borysova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, P. Fonte, O. Sahin, </a:t>
            </a:r>
            <a:r>
              <a:rPr lang="fr-FR" sz="1800" b="1" dirty="0">
                <a:solidFill>
                  <a:srgbClr val="002060"/>
                </a:solidFill>
                <a:latin typeface="ArialMT"/>
              </a:rPr>
              <a:t>P. </a:t>
            </a:r>
            <a:r>
              <a:rPr lang="fr-FR" sz="1800" b="1" dirty="0" err="1">
                <a:solidFill>
                  <a:srgbClr val="002060"/>
                </a:solidFill>
                <a:latin typeface="ArialMT"/>
              </a:rPr>
              <a:t>Verwilligen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, R. </a:t>
            </a:r>
            <a:r>
              <a:rPr lang="fr-FR" sz="1800" dirty="0" err="1">
                <a:solidFill>
                  <a:srgbClr val="002060"/>
                </a:solidFill>
                <a:latin typeface="ArialMT"/>
              </a:rPr>
              <a:t>Veenhof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,)</a:t>
            </a:r>
            <a:endParaRPr lang="en-GB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B4C57B-C94C-E0F9-4EDC-5F0D6E0D0AA8}"/>
              </a:ext>
            </a:extLst>
          </p:cNvPr>
          <p:cNvSpPr txBox="1"/>
          <p:nvPr/>
        </p:nvSpPr>
        <p:spPr>
          <a:xfrm>
            <a:off x="96546" y="3863666"/>
            <a:ext cx="9653629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>
              <a:spcAft>
                <a:spcPts val="650"/>
              </a:spcAft>
            </a:pP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WG5: Electronics for gaseous detectors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H. Muller, </a:t>
            </a:r>
            <a:r>
              <a:rPr lang="fr-FR" sz="1800" b="1" dirty="0">
                <a:solidFill>
                  <a:srgbClr val="002060"/>
                </a:solidFill>
                <a:latin typeface="ArialMT"/>
              </a:rPr>
              <a:t>J. Kaminski,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 M. </a:t>
            </a:r>
            <a:r>
              <a:rPr lang="fr-FR" sz="1800" dirty="0" err="1">
                <a:solidFill>
                  <a:srgbClr val="002060"/>
                </a:solidFill>
                <a:latin typeface="ArialMT"/>
              </a:rPr>
              <a:t>Gouzevitch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, R. </a:t>
            </a:r>
            <a:r>
              <a:rPr lang="fr-FR" sz="1800" dirty="0" err="1">
                <a:solidFill>
                  <a:srgbClr val="002060"/>
                </a:solidFill>
                <a:latin typeface="ArialMT"/>
              </a:rPr>
              <a:t>Cardarelli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641148-08EE-0403-0553-94BABEF77966}"/>
              </a:ext>
            </a:extLst>
          </p:cNvPr>
          <p:cNvSpPr txBox="1"/>
          <p:nvPr/>
        </p:nvSpPr>
        <p:spPr>
          <a:xfrm>
            <a:off x="96546" y="4509997"/>
            <a:ext cx="9653629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650"/>
              </a:spcAft>
            </a:pP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WG6: Detector production</a:t>
            </a:r>
            <a:r>
              <a:rPr lang="fr-FR" sz="1800" b="1" dirty="0">
                <a:solidFill>
                  <a:srgbClr val="002060"/>
                </a:solidFill>
                <a:latin typeface="ArialMT"/>
                <a:cs typeface="Arial" panose="020B0604020202020204" pitchFamily="34" charset="0"/>
              </a:rPr>
              <a:t> (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R. De Oliveira,</a:t>
            </a:r>
            <a:r>
              <a:rPr lang="fr-FR" sz="1800" b="1" dirty="0">
                <a:solidFill>
                  <a:srgbClr val="002060"/>
                </a:solidFill>
                <a:latin typeface="ArialMT"/>
              </a:rPr>
              <a:t> F. Jeanneau,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 A. </a:t>
            </a:r>
            <a:r>
              <a:rPr lang="fr-FR" sz="1800" dirty="0" err="1">
                <a:solidFill>
                  <a:srgbClr val="002060"/>
                </a:solidFill>
                <a:latin typeface="ArialMT"/>
              </a:rPr>
              <a:t>Delbart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, G. </a:t>
            </a:r>
            <a:r>
              <a:rPr lang="fr-FR" sz="1800" dirty="0" err="1">
                <a:solidFill>
                  <a:srgbClr val="002060"/>
                </a:solidFill>
                <a:latin typeface="ArialMT"/>
              </a:rPr>
              <a:t>Iaselli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, I. </a:t>
            </a:r>
            <a:r>
              <a:rPr lang="fr-FR" sz="1800" dirty="0" err="1">
                <a:solidFill>
                  <a:srgbClr val="002060"/>
                </a:solidFill>
                <a:latin typeface="ArialMT"/>
              </a:rPr>
              <a:t>Laktineh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, G. Charles )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F49CE1-EF42-BF7F-7231-164008B57ACF}"/>
              </a:ext>
            </a:extLst>
          </p:cNvPr>
          <p:cNvSpPr txBox="1"/>
          <p:nvPr/>
        </p:nvSpPr>
        <p:spPr>
          <a:xfrm>
            <a:off x="96546" y="5156328"/>
            <a:ext cx="9653629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WG7: Common test facilities 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(</a:t>
            </a:r>
            <a:r>
              <a:rPr lang="fr-FR" sz="1800" b="1" dirty="0">
                <a:solidFill>
                  <a:srgbClr val="002060"/>
                </a:solidFill>
                <a:latin typeface="ArialMT"/>
              </a:rPr>
              <a:t>Y. </a:t>
            </a:r>
            <a:r>
              <a:rPr lang="fr-FR" sz="1800" b="1" dirty="0" err="1">
                <a:solidFill>
                  <a:srgbClr val="002060"/>
                </a:solidFill>
                <a:latin typeface="ArialMT"/>
              </a:rPr>
              <a:t>Tsipolitis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, E. </a:t>
            </a:r>
            <a:r>
              <a:rPr lang="fr-FR" sz="1800" dirty="0" err="1">
                <a:solidFill>
                  <a:srgbClr val="002060"/>
                </a:solidFill>
                <a:latin typeface="ArialMT"/>
              </a:rPr>
              <a:t>Oliveri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, R. Guida, G. </a:t>
            </a:r>
            <a:r>
              <a:rPr lang="fr-FR" sz="1800" dirty="0" err="1">
                <a:solidFill>
                  <a:srgbClr val="002060"/>
                </a:solidFill>
                <a:latin typeface="ArialMT"/>
              </a:rPr>
              <a:t>Iaselli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, A. </a:t>
            </a:r>
            <a:r>
              <a:rPr lang="fr-FR" sz="1800" dirty="0" err="1">
                <a:solidFill>
                  <a:srgbClr val="002060"/>
                </a:solidFill>
                <a:latin typeface="ArialMT"/>
              </a:rPr>
              <a:t>Ferretti</a:t>
            </a:r>
            <a:r>
              <a:rPr lang="fr-FR" sz="1800" dirty="0">
                <a:solidFill>
                  <a:srgbClr val="002060"/>
                </a:solidFill>
                <a:latin typeface="ArialMT"/>
              </a:rPr>
              <a:t>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FD4704-4BA0-60DB-A04A-5E7A54E475D9}"/>
              </a:ext>
            </a:extLst>
          </p:cNvPr>
          <p:cNvSpPr txBox="1"/>
          <p:nvPr/>
        </p:nvSpPr>
        <p:spPr>
          <a:xfrm>
            <a:off x="96546" y="5711831"/>
            <a:ext cx="9756507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WG8:Training and dissemination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1800" b="1" dirty="0" err="1">
                <a:solidFill>
                  <a:srgbClr val="002060"/>
                </a:solidFill>
                <a:latin typeface="ArialMT"/>
              </a:rPr>
              <a:t>F</a:t>
            </a:r>
            <a:r>
              <a:rPr lang="it-IT" sz="1800" b="1" dirty="0">
                <a:solidFill>
                  <a:srgbClr val="002060"/>
                </a:solidFill>
                <a:latin typeface="ArialMT"/>
              </a:rPr>
              <a:t>. </a:t>
            </a:r>
            <a:r>
              <a:rPr lang="it-IT" sz="1800" b="1" dirty="0" err="1">
                <a:solidFill>
                  <a:srgbClr val="002060"/>
                </a:solidFill>
                <a:latin typeface="ArialMT"/>
              </a:rPr>
              <a:t>Brunbauer</a:t>
            </a:r>
            <a:r>
              <a:rPr lang="it-IT" sz="1800" dirty="0">
                <a:solidFill>
                  <a:srgbClr val="002060"/>
                </a:solidFill>
                <a:latin typeface="ArialMT"/>
              </a:rPr>
              <a:t>, M. Iodice, E. Baracchini, B. Liberti, A. Paoloni) Paoloni</a:t>
            </a:r>
            <a:endParaRPr lang="en-IT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139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30236E7-80C3-5856-7F59-195CCBE67D97}"/>
              </a:ext>
            </a:extLst>
          </p:cNvPr>
          <p:cNvSpPr txBox="1"/>
          <p:nvPr/>
        </p:nvSpPr>
        <p:spPr>
          <a:xfrm>
            <a:off x="367373" y="1784186"/>
            <a:ext cx="9171254" cy="92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50"/>
              </a:spcAft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Paragraph 4.1 WG1 -</a:t>
            </a:r>
            <a:r>
              <a:rPr lang="fr-F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Technologies: </a:t>
            </a:r>
            <a:r>
              <a:rPr lang="fr-FR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P.Colas</a:t>
            </a:r>
            <a:r>
              <a:rPr lang="fr-F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F. </a:t>
            </a:r>
            <a:r>
              <a:rPr lang="fr-FR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Resnati</a:t>
            </a:r>
            <a:r>
              <a:rPr lang="fr-F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P. </a:t>
            </a:r>
            <a:r>
              <a:rPr lang="fr-FR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Wintz</a:t>
            </a:r>
            <a:r>
              <a:rPr lang="fr-F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I. </a:t>
            </a:r>
            <a:r>
              <a:rPr lang="fr-FR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Deppner</a:t>
            </a:r>
            <a:r>
              <a:rPr lang="fr-F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M. </a:t>
            </a:r>
            <a:r>
              <a:rPr lang="fr-FR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Tytgat</a:t>
            </a:r>
            <a:r>
              <a:rPr lang="fr-F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L. </a:t>
            </a:r>
            <a:r>
              <a:rPr lang="fr-FR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Moleri</a:t>
            </a:r>
            <a:endParaRPr lang="fr-F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50"/>
              </a:spcAft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Paragraph 4.2 WG2 - Applications: 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F. Garcia, P.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Gasik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F.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Grancagnolo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D. Gonzalez Diaz, G.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Aielli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		  G.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Pugliese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R. Farinelli, I.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Laktineh</a:t>
            </a:r>
            <a:endParaRPr lang="en-GB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A764ED-12BD-E955-DD36-B92BA49385D2}"/>
              </a:ext>
            </a:extLst>
          </p:cNvPr>
          <p:cNvSpPr txBox="1"/>
          <p:nvPr/>
        </p:nvSpPr>
        <p:spPr>
          <a:xfrm>
            <a:off x="347268" y="2648694"/>
            <a:ext cx="9884751" cy="16825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650"/>
              </a:spcAft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Paragraph 4.3 WG3 - Gas and material studies</a:t>
            </a:r>
            <a:r>
              <a:rPr lang="fr-FR" sz="1600" dirty="0">
                <a:solidFill>
                  <a:srgbClr val="002060"/>
                </a:solidFill>
                <a:latin typeface="ArialMT"/>
                <a:cs typeface="Arial" panose="020B0604020202020204" pitchFamily="34" charset="0"/>
              </a:rPr>
              <a:t>: 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B.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Mandelli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G. Morello, F.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Renga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K.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Dehmelt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S. Roth,</a:t>
            </a:r>
          </a:p>
          <a:p>
            <a:pPr algn="just">
              <a:spcBef>
                <a:spcPts val="0"/>
              </a:spcBef>
              <a:spcAft>
                <a:spcPts val="650"/>
              </a:spcAft>
            </a:pPr>
            <a:r>
              <a:rPr lang="fr-FR" sz="1600" dirty="0">
                <a:solidFill>
                  <a:srgbClr val="002060"/>
                </a:solidFill>
                <a:latin typeface="ArialMT"/>
              </a:rPr>
              <a:t>		   D. Piccolo, A.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Pastore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B. A. Gonzalez</a:t>
            </a:r>
            <a:endParaRPr lang="en-GB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50"/>
              </a:spcAft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Paragraph 4.4  WG4 - Detector physics, simulations, and software tools: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M.Abbrescia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M.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Borysova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</a:t>
            </a:r>
          </a:p>
          <a:p>
            <a:pPr algn="just">
              <a:spcAft>
                <a:spcPts val="650"/>
              </a:spcAft>
            </a:pPr>
            <a:r>
              <a:rPr lang="fr-FR" sz="1600" dirty="0">
                <a:solidFill>
                  <a:srgbClr val="002060"/>
                </a:solidFill>
                <a:latin typeface="ArialMT"/>
              </a:rPr>
              <a:t>		    P. Fonte, O. Sahin, P.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Verwilligen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R.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Veenhof</a:t>
            </a:r>
            <a:endParaRPr lang="en-GB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650"/>
              </a:spcAft>
            </a:pPr>
            <a:endParaRPr lang="en-IT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349828-93BC-9E85-AEAD-E67189E7F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4629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r"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 algn="r">
                <a:spcBef>
                  <a:spcPts val="0"/>
                </a:spcBef>
                <a:spcAft>
                  <a:spcPts val="0"/>
                </a:spcAft>
              </a:pPr>
              <a:t>5</a:t>
            </a:fld>
            <a:endParaRPr lang="en-GB"/>
          </a:p>
        </p:txBody>
      </p:sp>
      <p:sp>
        <p:nvSpPr>
          <p:cNvPr id="5" name="Google Shape;92;p13">
            <a:extLst>
              <a:ext uri="{FF2B5EF4-FFF2-40B4-BE49-F238E27FC236}">
                <a16:creationId xmlns:a16="http://schemas.microsoft.com/office/drawing/2014/main" id="{2BDC3518-CB4A-8500-AEB1-C54A9B32778E}"/>
              </a:ext>
            </a:extLst>
          </p:cNvPr>
          <p:cNvSpPr/>
          <p:nvPr/>
        </p:nvSpPr>
        <p:spPr>
          <a:xfrm>
            <a:off x="1138520" y="46585"/>
            <a:ext cx="8095593" cy="412275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IT" sz="1463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B122E6-5317-F5C8-78AF-A119B81E0400}"/>
              </a:ext>
            </a:extLst>
          </p:cNvPr>
          <p:cNvSpPr txBox="1"/>
          <p:nvPr/>
        </p:nvSpPr>
        <p:spPr>
          <a:xfrm>
            <a:off x="1200999" y="0"/>
            <a:ext cx="7287541" cy="467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List of editors</a:t>
            </a:r>
            <a:endParaRPr lang="en-IT" sz="2438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136EB5-869A-35A6-817C-22E92532D508}"/>
              </a:ext>
            </a:extLst>
          </p:cNvPr>
          <p:cNvSpPr txBox="1"/>
          <p:nvPr/>
        </p:nvSpPr>
        <p:spPr>
          <a:xfrm>
            <a:off x="367373" y="3912857"/>
            <a:ext cx="9319680" cy="92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50"/>
              </a:spcAft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Paragraph 4.5 WG5 - Electronics for gaseous detectors 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H. Muller, J. Kaminski, M.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Gouzevitch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R. 			  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Cardarelli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</a:t>
            </a:r>
            <a:r>
              <a:rPr lang="en-GB" sz="1600" dirty="0">
                <a:solidFill>
                  <a:srgbClr val="002060"/>
                </a:solidFill>
                <a:effectLst/>
                <a:latin typeface="Helvetica" pitchFamily="2" charset="0"/>
              </a:rPr>
              <a:t>Sorin </a:t>
            </a:r>
            <a:r>
              <a:rPr lang="en-GB" sz="1600" dirty="0" err="1">
                <a:solidFill>
                  <a:srgbClr val="002060"/>
                </a:solidFill>
                <a:effectLst/>
                <a:latin typeface="Helvetica" pitchFamily="2" charset="0"/>
              </a:rPr>
              <a:t>Martoiu</a:t>
            </a:r>
            <a:r>
              <a:rPr lang="en-GB" sz="1600" dirty="0">
                <a:solidFill>
                  <a:srgbClr val="002060"/>
                </a:solidFill>
                <a:latin typeface="Helvetica" pitchFamily="2" charset="0"/>
              </a:rPr>
              <a:t>, Marco </a:t>
            </a:r>
            <a:r>
              <a:rPr lang="en-GB" sz="1600" dirty="0" err="1">
                <a:solidFill>
                  <a:srgbClr val="002060"/>
                </a:solidFill>
                <a:latin typeface="Helvetica" pitchFamily="2" charset="0"/>
              </a:rPr>
              <a:t>Bregant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</a:t>
            </a:r>
            <a:r>
              <a:rPr lang="en-GB" sz="1600" dirty="0">
                <a:solidFill>
                  <a:srgbClr val="002060"/>
                </a:solidFill>
                <a:effectLst/>
                <a:latin typeface="Helvetica" pitchFamily="2" charset="0"/>
              </a:rPr>
              <a:t>Michael Lupberger</a:t>
            </a:r>
          </a:p>
          <a:p>
            <a:pPr algn="just">
              <a:spcAft>
                <a:spcPts val="650"/>
              </a:spcAft>
            </a:pPr>
            <a:endParaRPr lang="fr-FR" sz="1600" dirty="0">
              <a:solidFill>
                <a:srgbClr val="002060"/>
              </a:solidFill>
              <a:latin typeface="ArialM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2AF098-8AEE-19B2-1769-50AE496BEED2}"/>
              </a:ext>
            </a:extLst>
          </p:cNvPr>
          <p:cNvSpPr txBox="1"/>
          <p:nvPr/>
        </p:nvSpPr>
        <p:spPr>
          <a:xfrm>
            <a:off x="393652" y="4492536"/>
            <a:ext cx="8902237" cy="674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650"/>
              </a:spcAft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Paragraph 4.6 WG6 - Detector production</a:t>
            </a:r>
            <a:r>
              <a:rPr lang="fr-FR" sz="1600" dirty="0">
                <a:solidFill>
                  <a:srgbClr val="002060"/>
                </a:solidFill>
                <a:latin typeface="ArialMT"/>
                <a:cs typeface="Arial" panose="020B0604020202020204" pitchFamily="34" charset="0"/>
              </a:rPr>
              <a:t>: 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R. De Oliveira, F. Jeanneau, A.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Delbart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G.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Iaselli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</a:t>
            </a:r>
          </a:p>
          <a:p>
            <a:pPr>
              <a:spcBef>
                <a:spcPts val="0"/>
              </a:spcBef>
              <a:spcAft>
                <a:spcPts val="650"/>
              </a:spcAft>
            </a:pPr>
            <a:r>
              <a:rPr lang="fr-FR" sz="1600" dirty="0">
                <a:solidFill>
                  <a:srgbClr val="002060"/>
                </a:solidFill>
                <a:latin typeface="ArialMT"/>
              </a:rPr>
              <a:t>		  I.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Laktineh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G. Charles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B660EC-58B2-302F-349F-DE86E0993FFE}"/>
              </a:ext>
            </a:extLst>
          </p:cNvPr>
          <p:cNvSpPr txBox="1"/>
          <p:nvPr/>
        </p:nvSpPr>
        <p:spPr>
          <a:xfrm>
            <a:off x="347269" y="5787860"/>
            <a:ext cx="9536542" cy="1010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50"/>
              </a:spcAft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Paragraph 4.8 WG8:Training and dissemination: </a:t>
            </a:r>
            <a:r>
              <a:rPr lang="it-IT" sz="1600" dirty="0" err="1">
                <a:solidFill>
                  <a:srgbClr val="002060"/>
                </a:solidFill>
                <a:latin typeface="ArialMT"/>
              </a:rPr>
              <a:t>F</a:t>
            </a:r>
            <a:r>
              <a:rPr lang="it-IT" sz="1600" dirty="0">
                <a:solidFill>
                  <a:srgbClr val="002060"/>
                </a:solidFill>
                <a:latin typeface="ArialMT"/>
              </a:rPr>
              <a:t>. </a:t>
            </a:r>
            <a:r>
              <a:rPr lang="it-IT" sz="1600" dirty="0" err="1">
                <a:solidFill>
                  <a:srgbClr val="002060"/>
                </a:solidFill>
                <a:latin typeface="ArialMT"/>
              </a:rPr>
              <a:t>Brunbauer</a:t>
            </a:r>
            <a:r>
              <a:rPr lang="it-IT" sz="1600" dirty="0">
                <a:solidFill>
                  <a:srgbClr val="002060"/>
                </a:solidFill>
                <a:latin typeface="ArialMT"/>
              </a:rPr>
              <a:t>, M. Iodice, E. Baracchini, B. Liberti, </a:t>
            </a:r>
          </a:p>
          <a:p>
            <a:pPr>
              <a:spcAft>
                <a:spcPts val="650"/>
              </a:spcAft>
            </a:pPr>
            <a:r>
              <a:rPr lang="it-IT" sz="1600" dirty="0">
                <a:solidFill>
                  <a:srgbClr val="002060"/>
                </a:solidFill>
                <a:latin typeface="ArialMT"/>
              </a:rPr>
              <a:t>		   A. Paoloni</a:t>
            </a:r>
            <a:endParaRPr lang="en-GB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50"/>
              </a:spcAft>
            </a:pPr>
            <a:endParaRPr lang="en-GB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3B2F95-D141-C05C-6427-D2BF56C0DA11}"/>
              </a:ext>
            </a:extLst>
          </p:cNvPr>
          <p:cNvSpPr txBox="1"/>
          <p:nvPr/>
        </p:nvSpPr>
        <p:spPr>
          <a:xfrm>
            <a:off x="393652" y="5213213"/>
            <a:ext cx="88290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Paragraph 4.7 WG7: Common test facilities: 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Y.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Tsipolitis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E.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Oliveri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R. Guida, G.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Iaselli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</a:t>
            </a:r>
          </a:p>
          <a:p>
            <a:r>
              <a:rPr lang="fr-FR" sz="1600" dirty="0">
                <a:solidFill>
                  <a:srgbClr val="002060"/>
                </a:solidFill>
                <a:latin typeface="ArialMT"/>
              </a:rPr>
              <a:t>		   A.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Ferretti</a:t>
            </a:r>
            <a:endParaRPr lang="fr-FR" sz="1600" dirty="0">
              <a:solidFill>
                <a:srgbClr val="002060"/>
              </a:solidFill>
              <a:latin typeface="ArialM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D1B93B-3528-B993-81BD-B16E1B702938}"/>
              </a:ext>
            </a:extLst>
          </p:cNvPr>
          <p:cNvSpPr txBox="1"/>
          <p:nvPr/>
        </p:nvSpPr>
        <p:spPr>
          <a:xfrm>
            <a:off x="0" y="855157"/>
            <a:ext cx="8167172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T" sz="1600" b="1" u="sng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 Light"/>
              </a:rPr>
              <a:t>Organization and collaborative aspects</a:t>
            </a:r>
            <a:r>
              <a:rPr lang="en-IT" sz="16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 Light"/>
              </a:rPr>
              <a:t>: </a:t>
            </a:r>
            <a:r>
              <a:rPr lang="en-IT" sz="1600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 Light"/>
              </a:rPr>
              <a:t>A. Colaleo, E. Oliveri, L. Ropelewski, M. Titov</a:t>
            </a:r>
            <a:endParaRPr kumimoji="0" lang="en-IT" sz="1600" i="0" u="none" strike="noStrike" cap="none" spc="0" normalizeH="0" baseline="0" dirty="0">
              <a:ln>
                <a:noFill/>
              </a:ln>
              <a:solidFill>
                <a:srgbClr val="002060"/>
              </a:solidFill>
              <a:effectLst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Helvetica Ligh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080026-C221-AC3D-393D-21B3F8755885}"/>
              </a:ext>
            </a:extLst>
          </p:cNvPr>
          <p:cNvSpPr txBox="1"/>
          <p:nvPr/>
        </p:nvSpPr>
        <p:spPr>
          <a:xfrm>
            <a:off x="0" y="1323368"/>
            <a:ext cx="5690152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6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topics and Work plan </a:t>
            </a:r>
            <a:endParaRPr lang="en-IT" sz="1600" b="1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150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349828-93BC-9E85-AEAD-E67189E7F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4629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r"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 algn="r">
                <a:spcBef>
                  <a:spcPts val="0"/>
                </a:spcBef>
                <a:spcAft>
                  <a:spcPts val="0"/>
                </a:spcAft>
              </a:pPr>
              <a:t>6</a:t>
            </a:fld>
            <a:endParaRPr lang="en-GB"/>
          </a:p>
        </p:txBody>
      </p:sp>
      <p:sp>
        <p:nvSpPr>
          <p:cNvPr id="5" name="Google Shape;92;p13">
            <a:extLst>
              <a:ext uri="{FF2B5EF4-FFF2-40B4-BE49-F238E27FC236}">
                <a16:creationId xmlns:a16="http://schemas.microsoft.com/office/drawing/2014/main" id="{2BDC3518-CB4A-8500-AEB1-C54A9B32778E}"/>
              </a:ext>
            </a:extLst>
          </p:cNvPr>
          <p:cNvSpPr/>
          <p:nvPr/>
        </p:nvSpPr>
        <p:spPr>
          <a:xfrm>
            <a:off x="1138520" y="46585"/>
            <a:ext cx="8095593" cy="412275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IT" sz="1463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B122E6-5317-F5C8-78AF-A119B81E0400}"/>
              </a:ext>
            </a:extLst>
          </p:cNvPr>
          <p:cNvSpPr txBox="1"/>
          <p:nvPr/>
        </p:nvSpPr>
        <p:spPr>
          <a:xfrm>
            <a:off x="1138520" y="2935"/>
            <a:ext cx="7287541" cy="467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List of editors</a:t>
            </a:r>
            <a:endParaRPr lang="en-IT" sz="2438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B78D47-9591-7C98-AF43-38D29BDD578F}"/>
              </a:ext>
            </a:extLst>
          </p:cNvPr>
          <p:cNvSpPr txBox="1"/>
          <p:nvPr/>
        </p:nvSpPr>
        <p:spPr>
          <a:xfrm>
            <a:off x="149426" y="2225242"/>
            <a:ext cx="8996235" cy="128746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u="sng" dirty="0">
                <a:solidFill>
                  <a:srgbClr val="002060"/>
                </a:solidFill>
              </a:rPr>
              <a:t>Internal reviewers of the document</a:t>
            </a:r>
            <a:r>
              <a:rPr lang="en-GB" sz="1800" b="1" dirty="0">
                <a:solidFill>
                  <a:srgbClr val="002060"/>
                </a:solidFill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002060"/>
                </a:solidFill>
              </a:rPr>
              <a:t>Andy White, Paul Colas, Emilio </a:t>
            </a:r>
            <a:r>
              <a:rPr lang="en-GB" sz="1800" dirty="0" err="1">
                <a:solidFill>
                  <a:srgbClr val="002060"/>
                </a:solidFill>
              </a:rPr>
              <a:t>Radicioni</a:t>
            </a:r>
            <a:r>
              <a:rPr lang="en-GB" sz="1800" dirty="0">
                <a:solidFill>
                  <a:srgbClr val="002060"/>
                </a:solidFill>
              </a:rPr>
              <a:t>, Giuseppe </a:t>
            </a:r>
            <a:r>
              <a:rPr lang="en-GB" sz="1800" dirty="0" err="1">
                <a:solidFill>
                  <a:srgbClr val="002060"/>
                </a:solidFill>
              </a:rPr>
              <a:t>Iaselli</a:t>
            </a:r>
            <a:r>
              <a:rPr lang="en-GB" sz="1800" dirty="0">
                <a:solidFill>
                  <a:srgbClr val="002060"/>
                </a:solidFill>
              </a:rPr>
              <a:t>, Amos Breskin, </a:t>
            </a:r>
            <a:r>
              <a:rPr lang="en-GB" sz="1800" dirty="0" err="1">
                <a:solidFill>
                  <a:srgbClr val="002060"/>
                </a:solidFill>
              </a:rPr>
              <a:t>Jianbei</a:t>
            </a:r>
            <a:r>
              <a:rPr lang="en-GB" sz="1800" dirty="0">
                <a:solidFill>
                  <a:srgbClr val="002060"/>
                </a:solidFill>
              </a:rPr>
              <a:t> Liu,  </a:t>
            </a:r>
            <a:r>
              <a:rPr lang="en-GB" sz="1800" dirty="0" err="1">
                <a:solidFill>
                  <a:srgbClr val="002060"/>
                </a:solidFill>
              </a:rPr>
              <a:t>Supratik</a:t>
            </a:r>
            <a:r>
              <a:rPr lang="en-GB" sz="1800" dirty="0">
                <a:solidFill>
                  <a:srgbClr val="002060"/>
                </a:solidFill>
              </a:rPr>
              <a:t> Mukhopadhyay, </a:t>
            </a:r>
            <a:r>
              <a:rPr lang="en-GB" sz="1800" dirty="0" err="1">
                <a:solidFill>
                  <a:srgbClr val="002060"/>
                </a:solidFill>
              </a:rPr>
              <a:t>Atsuhiko</a:t>
            </a:r>
            <a:r>
              <a:rPr lang="en-GB" sz="1800" dirty="0">
                <a:solidFill>
                  <a:srgbClr val="002060"/>
                </a:solidFill>
              </a:rPr>
              <a:t> Ochi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A047D7-DAAB-59D8-FA9D-53C9EF5C42F2}"/>
              </a:ext>
            </a:extLst>
          </p:cNvPr>
          <p:cNvSpPr txBox="1"/>
          <p:nvPr/>
        </p:nvSpPr>
        <p:spPr>
          <a:xfrm>
            <a:off x="149426" y="849518"/>
            <a:ext cx="9147612" cy="128746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800" b="1" u="sng" dirty="0">
                <a:solidFill>
                  <a:srgbClr val="002060"/>
                </a:solidFill>
                <a:effectLst/>
              </a:rPr>
              <a:t>Editors of </a:t>
            </a:r>
            <a:r>
              <a:rPr lang="it-IT" sz="1800" b="1" u="sng" dirty="0" err="1">
                <a:solidFill>
                  <a:srgbClr val="002060"/>
                </a:solidFill>
                <a:effectLst/>
              </a:rPr>
              <a:t>latest</a:t>
            </a:r>
            <a:r>
              <a:rPr lang="it-IT" sz="1800" b="1" u="sng" dirty="0">
                <a:solidFill>
                  <a:srgbClr val="002060"/>
                </a:solidFill>
                <a:effectLst/>
              </a:rPr>
              <a:t> draft: </a:t>
            </a:r>
            <a:r>
              <a:rPr lang="it-IT" sz="1800" dirty="0">
                <a:solidFill>
                  <a:srgbClr val="002060"/>
                </a:solidFill>
                <a:effectLst/>
              </a:rPr>
              <a:t>Riccardo Farinelli, Esther Ferrer Ribas, Piotr </a:t>
            </a:r>
            <a:r>
              <a:rPr lang="it-IT" sz="1800" dirty="0" err="1">
                <a:solidFill>
                  <a:srgbClr val="002060"/>
                </a:solidFill>
                <a:effectLst/>
              </a:rPr>
              <a:t>Gasik</a:t>
            </a:r>
            <a:r>
              <a:rPr lang="it-IT" sz="1800" dirty="0">
                <a:solidFill>
                  <a:srgbClr val="002060"/>
                </a:solidFill>
                <a:effectLst/>
              </a:rPr>
              <a:t>, Diego Gonzalez Diaz, Michael </a:t>
            </a:r>
            <a:r>
              <a:rPr lang="it-IT" sz="1800" dirty="0" err="1">
                <a:solidFill>
                  <a:srgbClr val="002060"/>
                </a:solidFill>
                <a:effectLst/>
              </a:rPr>
              <a:t>Lupberger</a:t>
            </a:r>
            <a:r>
              <a:rPr lang="it-IT" sz="1800" dirty="0">
                <a:solidFill>
                  <a:srgbClr val="002060"/>
                </a:solidFill>
                <a:effectLst/>
              </a:rPr>
              <a:t>, Eraldo Oliveri, Alessandro Paoloni, Fulvio Tessarotto, Piet </a:t>
            </a:r>
            <a:r>
              <a:rPr lang="it-IT" sz="1800" dirty="0" err="1">
                <a:solidFill>
                  <a:srgbClr val="002060"/>
                </a:solidFill>
                <a:effectLst/>
              </a:rPr>
              <a:t>Verwilligen</a:t>
            </a:r>
            <a:endParaRPr lang="en-IT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211361"/>
      </p:ext>
    </p:extLst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uon_Upgrad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13</TotalTime>
  <Words>912</Words>
  <Application>Microsoft Macintosh PowerPoint</Application>
  <PresentationFormat>A4 Paper (210x297 mm)</PresentationFormat>
  <Paragraphs>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Arial</vt:lpstr>
      <vt:lpstr>ArialMT</vt:lpstr>
      <vt:lpstr>Calibri</vt:lpstr>
      <vt:lpstr>Corbel</vt:lpstr>
      <vt:lpstr>Helvetica</vt:lpstr>
      <vt:lpstr>Wingdings</vt:lpstr>
      <vt:lpstr>Wingdings 2</vt:lpstr>
      <vt:lpstr>Wingdings 3</vt:lpstr>
      <vt:lpstr>Default Theme</vt:lpstr>
      <vt:lpstr>Custom Design</vt:lpstr>
      <vt:lpstr>Muon_Upgrade</vt:lpstr>
      <vt:lpstr>PowerPoint Presentation</vt:lpstr>
      <vt:lpstr>TF1 conveners and experts,  </vt:lpstr>
      <vt:lpstr>DRD1 coordinators</vt:lpstr>
      <vt:lpstr>WG conveners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Colaleo</dc:creator>
  <cp:lastModifiedBy>Anna Colaleo</cp:lastModifiedBy>
  <cp:revision>1</cp:revision>
  <dcterms:created xsi:type="dcterms:W3CDTF">2023-06-23T07:18:23Z</dcterms:created>
  <dcterms:modified xsi:type="dcterms:W3CDTF">2023-06-23T07:32:14Z</dcterms:modified>
</cp:coreProperties>
</file>