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709" r:id="rId1"/>
  </p:sldMasterIdLst>
  <p:notesMasterIdLst>
    <p:notesMasterId r:id="rId6"/>
  </p:notesMasterIdLst>
  <p:handoutMasterIdLst>
    <p:handoutMasterId r:id="rId7"/>
  </p:handoutMasterIdLst>
  <p:sldIdLst>
    <p:sldId id="1656" r:id="rId2"/>
    <p:sldId id="1657" r:id="rId3"/>
    <p:sldId id="1603" r:id="rId4"/>
    <p:sldId id="1633" r:id="rId5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9900"/>
    <a:srgbClr val="3333FF"/>
    <a:srgbClr val="0000FF"/>
    <a:srgbClr val="996633"/>
    <a:srgbClr val="1E5AAE"/>
    <a:srgbClr val="CC0066"/>
    <a:srgbClr val="FFFFFF"/>
    <a:srgbClr val="F7F7F7"/>
    <a:srgbClr val="CA8F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51"/>
    <p:restoredTop sz="83673"/>
  </p:normalViewPr>
  <p:slideViewPr>
    <p:cSldViewPr snapToGrid="0">
      <p:cViewPr varScale="1">
        <p:scale>
          <a:sx n="106" d="100"/>
          <a:sy n="106" d="100"/>
        </p:scale>
        <p:origin x="26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5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5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C98A3-AD06-4B51-8EC3-73C53AE79DE7}" type="datetimeFigureOut">
              <a:rPr lang="en-GB" smtClean="0"/>
              <a:t>06/04/2023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9755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9755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C9AAA8-191E-4885-8E8C-3CFA21E569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343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8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8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C9F85-845B-4F9C-AE20-90E89B4664DB}" type="datetimeFigureOut">
              <a:rPr lang="en-GB" smtClean="0"/>
              <a:t>06/04/2023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39838"/>
            <a:ext cx="5954712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8"/>
            <a:ext cx="533527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6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6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74B54-9BF4-4224-B98A-D42A2C22AF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481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871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06.07.2022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 MPC - HIMD Teams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258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06.07.2022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 MPC - HIMD Teams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242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06.07.2022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 MPC - HIMD Teams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294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06.07.2022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 MPC - HIMD Teams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582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6013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/>
              <a:t>home.cern</a:t>
            </a:r>
            <a:endParaRPr kumimoji="0" lang="en-US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6941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4906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/>
              <a:t>home.cern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903287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210000"/>
            <a:ext cx="12193200" cy="648000"/>
          </a:xfrm>
          <a:prstGeom prst="rect">
            <a:avLst/>
          </a:prstGeom>
          <a:solidFill>
            <a:srgbClr val="1E5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6000" y="144000"/>
            <a:ext cx="10800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0" y="900000"/>
            <a:ext cx="11160000" cy="511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06.07.2022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68000" y="6492875"/>
            <a:ext cx="43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SPS MPC - HIMD Teams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0000" y="6492875"/>
            <a:ext cx="27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CC1A6-AE81-4220-97E8-2DBAC9DABC59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" y="6246000"/>
            <a:ext cx="576000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69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5" r:id="rId3"/>
    <p:sldLayoutId id="2147483716" r:id="rId4"/>
    <p:sldLayoutId id="2147483718" r:id="rId5"/>
    <p:sldLayoutId id="2147483719" r:id="rId6"/>
    <p:sldLayoutId id="2147483720" r:id="rId7"/>
    <p:sldLayoutId id="2147483721" r:id="rId8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1E5AAE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>
          <a:solidFill>
            <a:srgbClr val="1E5AA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7C3A2-FC92-ABBF-BB0B-F93E0FF3E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report – week 14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EDFD3-88F3-5141-2588-225744F83A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SFTPRO extracted to TT20 TEDs – core &amp; core + islands @ 5e12ppb</a:t>
            </a:r>
          </a:p>
          <a:p>
            <a:pPr lvl="1"/>
            <a:r>
              <a:rPr lang="en-US" dirty="0"/>
              <a:t>Alignment girder and ZS already done</a:t>
            </a:r>
          </a:p>
          <a:p>
            <a:pPr lvl="1"/>
            <a:r>
              <a:rPr lang="en-US" dirty="0"/>
              <a:t>Noise suppression being studied the coming weeks </a:t>
            </a:r>
            <a:r>
              <a:rPr lang="en-US" dirty="0">
                <a:sym typeface="Wingdings" pitchFamily="2" charset="2"/>
              </a:rPr>
              <a:t> first results look promising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 err="1"/>
              <a:t>HiRadMat</a:t>
            </a:r>
            <a:r>
              <a:rPr lang="en-US" dirty="0"/>
              <a:t> ready on long and short cycles using LHCINDIVs</a:t>
            </a:r>
          </a:p>
          <a:p>
            <a:pPr lvl="1"/>
            <a:r>
              <a:rPr lang="en-US" dirty="0"/>
              <a:t>HiRadMat1 extracted to </a:t>
            </a:r>
            <a:r>
              <a:rPr lang="en-US" dirty="0" err="1"/>
              <a:t>HiRadMat</a:t>
            </a:r>
            <a:r>
              <a:rPr lang="en-US" dirty="0"/>
              <a:t> dump yesterday</a:t>
            </a:r>
          </a:p>
          <a:p>
            <a:pPr lvl="1"/>
            <a:r>
              <a:rPr lang="en-US" dirty="0"/>
              <a:t>HiRadMat1 bunch rotation setting up started</a:t>
            </a:r>
          </a:p>
          <a:p>
            <a:pPr lvl="1"/>
            <a:endParaRPr lang="en-US" dirty="0"/>
          </a:p>
          <a:p>
            <a:r>
              <a:rPr lang="en-US" dirty="0"/>
              <a:t>AWAKE bunch rotation setting up still needed</a:t>
            </a:r>
          </a:p>
          <a:p>
            <a:pPr lvl="1"/>
            <a:r>
              <a:rPr lang="en-US" dirty="0"/>
              <a:t>AWAKE beams set up with INDIVs</a:t>
            </a:r>
          </a:p>
          <a:p>
            <a:pPr lvl="1"/>
            <a:endParaRPr lang="en-US" dirty="0"/>
          </a:p>
          <a:p>
            <a:r>
              <a:rPr lang="en-US" dirty="0"/>
              <a:t>Plan to send NA beam to targets probably in the course of next week</a:t>
            </a:r>
          </a:p>
          <a:p>
            <a:pPr lvl="1"/>
            <a:endParaRPr lang="en-US" dirty="0"/>
          </a:p>
        </p:txBody>
      </p:sp>
      <p:pic>
        <p:nvPicPr>
          <p:cNvPr id="4" name="Picture 2" descr="zoom">
            <a:extLst>
              <a:ext uri="{FF2B5EF4-FFF2-40B4-BE49-F238E27FC236}">
                <a16:creationId xmlns:a16="http://schemas.microsoft.com/office/drawing/2014/main" id="{325F1DBE-926E-0B33-1610-2A51134779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000" y="2304000"/>
            <a:ext cx="4824000" cy="181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zoom">
            <a:extLst>
              <a:ext uri="{FF2B5EF4-FFF2-40B4-BE49-F238E27FC236}">
                <a16:creationId xmlns:a16="http://schemas.microsoft.com/office/drawing/2014/main" id="{20405831-4921-A75D-FA18-1C24D8FAE9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8"/>
          <a:stretch/>
        </p:blipFill>
        <p:spPr bwMode="auto">
          <a:xfrm>
            <a:off x="8856000" y="3852000"/>
            <a:ext cx="3096000" cy="224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515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4A1D2-1B0E-E5AE-A43B-F926EA07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244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434572AB-2DBF-0F77-90B0-D54D7F36CE7E}"/>
              </a:ext>
            </a:extLst>
          </p:cNvPr>
          <p:cNvGrpSpPr>
            <a:grpSpLocks noChangeAspect="1"/>
          </p:cNvGrpSpPr>
          <p:nvPr/>
        </p:nvGrpSpPr>
        <p:grpSpPr>
          <a:xfrm>
            <a:off x="1080000" y="720000"/>
            <a:ext cx="9720000" cy="3273674"/>
            <a:chOff x="1056000" y="1076400"/>
            <a:chExt cx="10087516" cy="339745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0086508-9E06-AA96-7846-8B0DAE6FEB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9380" b="51190"/>
            <a:stretch/>
          </p:blipFill>
          <p:spPr>
            <a:xfrm>
              <a:off x="2012397" y="1129197"/>
              <a:ext cx="5972769" cy="3304006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9B51CFE-60C6-5C04-1951-0DC5F9FECA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91092" b="50589"/>
            <a:stretch/>
          </p:blipFill>
          <p:spPr>
            <a:xfrm>
              <a:off x="1056000" y="1129197"/>
              <a:ext cx="1051024" cy="3344658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B11D301-5991-C157-AE28-80039E00FB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700" t="50589" r="62938"/>
            <a:stretch/>
          </p:blipFill>
          <p:spPr>
            <a:xfrm>
              <a:off x="7750342" y="1076400"/>
              <a:ext cx="3393174" cy="33912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F46CB73-42CC-713A-0ADA-C5DF7F735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SPS beam commissioning – beams desiderata</a:t>
            </a:r>
          </a:p>
        </p:txBody>
      </p:sp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50E1D4C4-09EA-4270-EFC7-13E2DEA23660}"/>
              </a:ext>
            </a:extLst>
          </p:cNvPr>
          <p:cNvSpPr txBox="1">
            <a:spLocks/>
          </p:cNvSpPr>
          <p:nvPr/>
        </p:nvSpPr>
        <p:spPr>
          <a:xfrm>
            <a:off x="516000" y="3960000"/>
            <a:ext cx="11160000" cy="2304000"/>
          </a:xfrm>
          <a:prstGeom prst="rect">
            <a:avLst/>
          </a:prstGeom>
          <a:ln w="19050">
            <a:noFill/>
          </a:ln>
        </p:spPr>
        <p:txBody>
          <a:bodyPr numCol="2" spc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/>
              <a:t>Week 11/12:</a:t>
            </a:r>
          </a:p>
          <a:p>
            <a:pPr lvl="1" algn="just"/>
            <a:r>
              <a:rPr lang="en-US" sz="1600" dirty="0"/>
              <a:t>MTE core at 5e11</a:t>
            </a:r>
          </a:p>
          <a:p>
            <a:pPr lvl="1" algn="just"/>
            <a:r>
              <a:rPr lang="en-US" sz="1600" dirty="0"/>
              <a:t>LHCINDIV at 1.2e11 ppb</a:t>
            </a:r>
          </a:p>
          <a:p>
            <a:pPr lvl="1" algn="just"/>
            <a:r>
              <a:rPr lang="en-US" sz="1600" b="1" dirty="0">
                <a:solidFill>
                  <a:srgbClr val="FF0000"/>
                </a:solidFill>
              </a:rPr>
              <a:t>Add special beam for RF voltage calibration</a:t>
            </a:r>
          </a:p>
          <a:p>
            <a:pPr lvl="1" algn="just"/>
            <a:r>
              <a:rPr lang="en-US" sz="1600" dirty="0"/>
              <a:t>Multi-bunch LHC beams towards end of week – standard 72, BCMS 36 &amp; 48, up to 2.1e11 ppb</a:t>
            </a:r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algn="just"/>
            <a:r>
              <a:rPr lang="en-US" sz="1800" dirty="0"/>
              <a:t>Week 13+:</a:t>
            </a:r>
          </a:p>
          <a:p>
            <a:pPr lvl="1" algn="just"/>
            <a:r>
              <a:rPr lang="en-US" sz="1600" dirty="0"/>
              <a:t>Multi-bunch beams for LIU studies – 72 standard, BCMS, 8b4e, up to 2.6e11 ppb</a:t>
            </a:r>
          </a:p>
          <a:p>
            <a:pPr lvl="1" algn="just"/>
            <a:r>
              <a:rPr lang="en-US" sz="1600" dirty="0"/>
              <a:t>MTE core + island up to 5e12 ppb per injection – vertical emittance of 4.5 um</a:t>
            </a:r>
          </a:p>
          <a:p>
            <a:pPr lvl="1" algn="just"/>
            <a:endParaRPr lang="en-US" sz="1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96ED64F-9067-32A2-1449-E8F389F2DDBD}"/>
              </a:ext>
            </a:extLst>
          </p:cNvPr>
          <p:cNvSpPr/>
          <p:nvPr/>
        </p:nvSpPr>
        <p:spPr>
          <a:xfrm>
            <a:off x="6793728" y="1566000"/>
            <a:ext cx="756000" cy="2268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34B2BE-92F2-C7F4-9A70-95413A8D7082}"/>
              </a:ext>
            </a:extLst>
          </p:cNvPr>
          <p:cNvSpPr/>
          <p:nvPr/>
        </p:nvSpPr>
        <p:spPr>
          <a:xfrm>
            <a:off x="7579467" y="1566000"/>
            <a:ext cx="756000" cy="2268000"/>
          </a:xfrm>
          <a:prstGeom prst="rect">
            <a:avLst/>
          </a:prstGeom>
          <a:solidFill>
            <a:schemeClr val="accent4">
              <a:alpha val="4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E990B49-BC53-D115-4F62-262E31B2E5BD}"/>
              </a:ext>
            </a:extLst>
          </p:cNvPr>
          <p:cNvSpPr/>
          <p:nvPr/>
        </p:nvSpPr>
        <p:spPr>
          <a:xfrm>
            <a:off x="8365206" y="1566000"/>
            <a:ext cx="756000" cy="2268000"/>
          </a:xfrm>
          <a:prstGeom prst="rect">
            <a:avLst/>
          </a:prstGeom>
          <a:solidFill>
            <a:schemeClr val="accent5">
              <a:alpha val="4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9DA7A80-B24C-4B0D-29BD-D5EF4728904A}"/>
              </a:ext>
            </a:extLst>
          </p:cNvPr>
          <p:cNvSpPr/>
          <p:nvPr/>
        </p:nvSpPr>
        <p:spPr>
          <a:xfrm>
            <a:off x="6007989" y="1566000"/>
            <a:ext cx="756000" cy="2268000"/>
          </a:xfrm>
          <a:prstGeom prst="rect">
            <a:avLst/>
          </a:prstGeom>
          <a:solidFill>
            <a:schemeClr val="accent2">
              <a:alpha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4E095D9-34C5-1C4E-92A6-9256FCAD7D24}"/>
              </a:ext>
            </a:extLst>
          </p:cNvPr>
          <p:cNvSpPr/>
          <p:nvPr/>
        </p:nvSpPr>
        <p:spPr>
          <a:xfrm>
            <a:off x="9150947" y="1566000"/>
            <a:ext cx="756000" cy="2268000"/>
          </a:xfrm>
          <a:prstGeom prst="rect">
            <a:avLst/>
          </a:prstGeom>
          <a:solidFill>
            <a:schemeClr val="accent6">
              <a:alpha val="40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36CAECB-D775-571C-A75D-3668CBE4B305}"/>
              </a:ext>
            </a:extLst>
          </p:cNvPr>
          <p:cNvSpPr/>
          <p:nvPr/>
        </p:nvSpPr>
        <p:spPr>
          <a:xfrm>
            <a:off x="5222250" y="1566000"/>
            <a:ext cx="756000" cy="2268000"/>
          </a:xfrm>
          <a:prstGeom prst="rect">
            <a:avLst/>
          </a:prstGeom>
          <a:solidFill>
            <a:schemeClr val="accent1">
              <a:alpha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225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434572AB-2DBF-0F77-90B0-D54D7F36CE7E}"/>
              </a:ext>
            </a:extLst>
          </p:cNvPr>
          <p:cNvGrpSpPr>
            <a:grpSpLocks noChangeAspect="1"/>
          </p:cNvGrpSpPr>
          <p:nvPr/>
        </p:nvGrpSpPr>
        <p:grpSpPr>
          <a:xfrm>
            <a:off x="1080000" y="720000"/>
            <a:ext cx="9720000" cy="3273674"/>
            <a:chOff x="1056000" y="1076400"/>
            <a:chExt cx="10087516" cy="339745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0086508-9E06-AA96-7846-8B0DAE6FEB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9380" b="51190"/>
            <a:stretch/>
          </p:blipFill>
          <p:spPr>
            <a:xfrm>
              <a:off x="2012397" y="1129197"/>
              <a:ext cx="5972769" cy="3304006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9B51CFE-60C6-5C04-1951-0DC5F9FECA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91092" b="50589"/>
            <a:stretch/>
          </p:blipFill>
          <p:spPr>
            <a:xfrm>
              <a:off x="1056000" y="1129197"/>
              <a:ext cx="1051024" cy="3344658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B11D301-5991-C157-AE28-80039E00FB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700" t="50589" r="62938"/>
            <a:stretch/>
          </p:blipFill>
          <p:spPr>
            <a:xfrm>
              <a:off x="7750342" y="1076400"/>
              <a:ext cx="3393174" cy="33912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F46CB73-42CC-713A-0ADA-C5DF7F735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SPS beam commissioning – 5 week overview</a:t>
            </a:r>
          </a:p>
        </p:txBody>
      </p:sp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50E1D4C4-09EA-4270-EFC7-13E2DEA23660}"/>
              </a:ext>
            </a:extLst>
          </p:cNvPr>
          <p:cNvSpPr txBox="1">
            <a:spLocks/>
          </p:cNvSpPr>
          <p:nvPr/>
        </p:nvSpPr>
        <p:spPr>
          <a:xfrm>
            <a:off x="516000" y="3960000"/>
            <a:ext cx="11160000" cy="2304000"/>
          </a:xfrm>
          <a:prstGeom prst="rect">
            <a:avLst/>
          </a:prstGeom>
          <a:ln w="19050">
            <a:noFill/>
          </a:ln>
        </p:spPr>
        <p:txBody>
          <a:bodyPr numCol="2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>
                <a:solidFill>
                  <a:schemeClr val="accent2">
                    <a:lumMod val="75000"/>
                  </a:schemeClr>
                </a:solidFill>
              </a:rPr>
              <a:t>Week </a:t>
            </a:r>
            <a:r>
              <a:rPr lang="en-US" sz="1800" b="1">
                <a:solidFill>
                  <a:srgbClr val="FF0000"/>
                </a:solidFill>
              </a:rPr>
              <a:t>11/</a:t>
            </a:r>
            <a:r>
              <a:rPr lang="en-US" sz="1800" b="1">
                <a:solidFill>
                  <a:schemeClr val="accent2">
                    <a:lumMod val="75000"/>
                  </a:schemeClr>
                </a:solidFill>
              </a:rPr>
              <a:t>12:</a:t>
            </a:r>
          </a:p>
          <a:p>
            <a:pPr lvl="1"/>
            <a:r>
              <a:rPr lang="en-US" sz="1600"/>
              <a:t>Threading beam, aperture measurements, acceleration</a:t>
            </a:r>
          </a:p>
          <a:p>
            <a:pPr lvl="1"/>
            <a:r>
              <a:rPr lang="en-US" sz="1600"/>
              <a:t>BBA</a:t>
            </a:r>
          </a:p>
          <a:p>
            <a:pPr lvl="1"/>
            <a:r>
              <a:rPr lang="en-US" sz="1600"/>
              <a:t>Fast extraction setting up, beam to TT40/TT60 TEDs, beam to LHC</a:t>
            </a:r>
          </a:p>
          <a:p>
            <a:pPr lvl="1"/>
            <a:r>
              <a:rPr lang="en-US" sz="1600"/>
              <a:t>Multi-bunch LHC beams setting up</a:t>
            </a:r>
          </a:p>
          <a:p>
            <a:r>
              <a:rPr lang="en-US" sz="1800" b="1">
                <a:solidFill>
                  <a:schemeClr val="accent3">
                    <a:lumMod val="75000"/>
                  </a:schemeClr>
                </a:solidFill>
              </a:rPr>
              <a:t>Week 13:</a:t>
            </a:r>
          </a:p>
          <a:p>
            <a:pPr lvl="1"/>
            <a:r>
              <a:rPr lang="en-US" sz="1600"/>
              <a:t>EPC tests with reduced power for de-</a:t>
            </a:r>
            <a:r>
              <a:rPr lang="en-US" sz="1600" err="1"/>
              <a:t>gaussing</a:t>
            </a:r>
            <a:endParaRPr lang="en-US" sz="1600"/>
          </a:p>
          <a:p>
            <a:pPr lvl="1"/>
            <a:r>
              <a:rPr lang="en-US" sz="1600"/>
              <a:t>Scrubbing with multi-bunch LHC beams</a:t>
            </a:r>
          </a:p>
          <a:p>
            <a:pPr lvl="1"/>
            <a:r>
              <a:rPr lang="en-US" sz="1600"/>
              <a:t>Kicker waveform scan (MKE-6)</a:t>
            </a:r>
          </a:p>
          <a:p>
            <a:pPr lvl="1"/>
            <a:endParaRPr lang="en-US" sz="1800"/>
          </a:p>
          <a:p>
            <a:r>
              <a:rPr lang="en-US" sz="1800">
                <a:solidFill>
                  <a:schemeClr val="accent4">
                    <a:lumMod val="75000"/>
                  </a:schemeClr>
                </a:solidFill>
              </a:rPr>
              <a:t>Week 14:</a:t>
            </a:r>
          </a:p>
          <a:p>
            <a:pPr lvl="1"/>
            <a:r>
              <a:rPr lang="en-US" sz="1600"/>
              <a:t>LHC &amp; LIU beam commissioning with high-intensity beams</a:t>
            </a:r>
          </a:p>
          <a:p>
            <a:pPr lvl="1"/>
            <a:r>
              <a:rPr lang="en-US" sz="1600"/>
              <a:t>Beam to TT20 TEDs (the latest!)</a:t>
            </a:r>
          </a:p>
          <a:p>
            <a:r>
              <a:rPr lang="en-US" sz="1800" b="1">
                <a:solidFill>
                  <a:schemeClr val="accent5">
                    <a:lumMod val="75000"/>
                  </a:schemeClr>
                </a:solidFill>
              </a:rPr>
              <a:t>Week 15:</a:t>
            </a:r>
          </a:p>
          <a:p>
            <a:pPr lvl="1"/>
            <a:r>
              <a:rPr lang="en-US" sz="1600"/>
              <a:t>Slow extraction setting up</a:t>
            </a:r>
          </a:p>
          <a:p>
            <a:pPr lvl="1"/>
            <a:r>
              <a:rPr lang="en-US" sz="1600"/>
              <a:t>Steering to targets, parallel scrubbing</a:t>
            </a:r>
          </a:p>
          <a:p>
            <a:r>
              <a:rPr lang="en-US" sz="1800" b="1">
                <a:solidFill>
                  <a:schemeClr val="accent6">
                    <a:lumMod val="75000"/>
                  </a:schemeClr>
                </a:solidFill>
              </a:rPr>
              <a:t>Week 15, 16, 17:</a:t>
            </a:r>
          </a:p>
          <a:p>
            <a:pPr lvl="1"/>
            <a:r>
              <a:rPr lang="en-US" sz="1600"/>
              <a:t>Beam on targets, parallel scrubbing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96ED64F-9067-32A2-1449-E8F389F2DDBD}"/>
              </a:ext>
            </a:extLst>
          </p:cNvPr>
          <p:cNvSpPr/>
          <p:nvPr/>
        </p:nvSpPr>
        <p:spPr>
          <a:xfrm>
            <a:off x="6793728" y="1566000"/>
            <a:ext cx="756000" cy="2268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34B2BE-92F2-C7F4-9A70-95413A8D7082}"/>
              </a:ext>
            </a:extLst>
          </p:cNvPr>
          <p:cNvSpPr/>
          <p:nvPr/>
        </p:nvSpPr>
        <p:spPr>
          <a:xfrm>
            <a:off x="7579467" y="1566000"/>
            <a:ext cx="756000" cy="2268000"/>
          </a:xfrm>
          <a:prstGeom prst="rect">
            <a:avLst/>
          </a:prstGeom>
          <a:solidFill>
            <a:schemeClr val="accent4">
              <a:alpha val="4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E990B49-BC53-D115-4F62-262E31B2E5BD}"/>
              </a:ext>
            </a:extLst>
          </p:cNvPr>
          <p:cNvSpPr/>
          <p:nvPr/>
        </p:nvSpPr>
        <p:spPr>
          <a:xfrm>
            <a:off x="8365206" y="1566000"/>
            <a:ext cx="756000" cy="2268000"/>
          </a:xfrm>
          <a:prstGeom prst="rect">
            <a:avLst/>
          </a:prstGeom>
          <a:solidFill>
            <a:schemeClr val="accent5">
              <a:alpha val="4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9DA7A80-B24C-4B0D-29BD-D5EF4728904A}"/>
              </a:ext>
            </a:extLst>
          </p:cNvPr>
          <p:cNvSpPr/>
          <p:nvPr/>
        </p:nvSpPr>
        <p:spPr>
          <a:xfrm>
            <a:off x="6007989" y="1566000"/>
            <a:ext cx="756000" cy="2268000"/>
          </a:xfrm>
          <a:prstGeom prst="rect">
            <a:avLst/>
          </a:prstGeom>
          <a:solidFill>
            <a:schemeClr val="accent2">
              <a:alpha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4E095D9-34C5-1C4E-92A6-9256FCAD7D24}"/>
              </a:ext>
            </a:extLst>
          </p:cNvPr>
          <p:cNvSpPr/>
          <p:nvPr/>
        </p:nvSpPr>
        <p:spPr>
          <a:xfrm>
            <a:off x="9150947" y="1566000"/>
            <a:ext cx="756000" cy="2268000"/>
          </a:xfrm>
          <a:prstGeom prst="rect">
            <a:avLst/>
          </a:prstGeom>
          <a:solidFill>
            <a:schemeClr val="accent6">
              <a:alpha val="40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5322B6-DB5F-896F-C51C-1D0D61203A6A}"/>
              </a:ext>
            </a:extLst>
          </p:cNvPr>
          <p:cNvSpPr/>
          <p:nvPr/>
        </p:nvSpPr>
        <p:spPr>
          <a:xfrm>
            <a:off x="5222250" y="1566000"/>
            <a:ext cx="756000" cy="2268000"/>
          </a:xfrm>
          <a:prstGeom prst="rect">
            <a:avLst/>
          </a:prstGeom>
          <a:solidFill>
            <a:schemeClr val="accent1">
              <a:alpha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554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Material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44336"/>
      </a:accent1>
      <a:accent2>
        <a:srgbClr val="FF9800"/>
      </a:accent2>
      <a:accent3>
        <a:srgbClr val="FFC107"/>
      </a:accent3>
      <a:accent4>
        <a:srgbClr val="4CAF50"/>
      </a:accent4>
      <a:accent5>
        <a:srgbClr val="2196F3"/>
      </a:accent5>
      <a:accent6>
        <a:srgbClr val="3F51B5"/>
      </a:accent6>
      <a:hlink>
        <a:srgbClr val="673AB7"/>
      </a:hlink>
      <a:folHlink>
        <a:srgbClr val="E91E63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1035</TotalTime>
  <Words>269</Words>
  <Application>Microsoft Macintosh PowerPoint</Application>
  <PresentationFormat>Widescreen</PresentationFormat>
  <Paragraphs>44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Optima</vt:lpstr>
      <vt:lpstr>Office Theme</vt:lpstr>
      <vt:lpstr>SPS report – week 14 </vt:lpstr>
      <vt:lpstr>PowerPoint Presentation</vt:lpstr>
      <vt:lpstr>SPS beam commissioning – beams desiderata</vt:lpstr>
      <vt:lpstr>SPS beam commissioning – 5 week overview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Shing Bruce Li</dc:creator>
  <cp:lastModifiedBy>Kevin Shing Bruce Li</cp:lastModifiedBy>
  <cp:revision>18</cp:revision>
  <cp:lastPrinted>2019-05-13T10:14:50Z</cp:lastPrinted>
  <dcterms:created xsi:type="dcterms:W3CDTF">2016-01-05T14:08:19Z</dcterms:created>
  <dcterms:modified xsi:type="dcterms:W3CDTF">2023-04-06T07:52:05Z</dcterms:modified>
</cp:coreProperties>
</file>