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461" r:id="rId3"/>
    <p:sldId id="476" r:id="rId4"/>
    <p:sldId id="477" r:id="rId5"/>
    <p:sldId id="262" r:id="rId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40" autoAdjust="0"/>
    <p:restoredTop sz="96259" autoAdjust="0"/>
  </p:normalViewPr>
  <p:slideViewPr>
    <p:cSldViewPr snapToGrid="0" showGuides="1">
      <p:cViewPr varScale="1">
        <p:scale>
          <a:sx n="123" d="100"/>
          <a:sy n="123" d="100"/>
        </p:scale>
        <p:origin x="560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505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080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27DEE-5D90-D08C-3BAF-4518D045E2FD}"/>
              </a:ext>
            </a:extLst>
          </p:cNvPr>
          <p:cNvSpPr txBox="1"/>
          <p:nvPr userDrawn="1"/>
        </p:nvSpPr>
        <p:spPr>
          <a:xfrm>
            <a:off x="5289079" y="6400413"/>
            <a:ext cx="2294477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B. </a:t>
            </a:r>
            <a:r>
              <a:rPr kumimoji="0" lang="en-US" sz="1200" b="0" i="0" u="none" strike="noStrike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Mikulec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tx2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14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445" y="5757243"/>
            <a:ext cx="11427909" cy="71132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</a:rPr>
              <a:t>Main downtime due to accesses on Monday and POPS DC3 communication issue Tuesday night.</a:t>
            </a:r>
          </a:p>
          <a:p>
            <a:pPr marL="495300" lvl="1" indent="0">
              <a:spcBef>
                <a:spcPts val="0"/>
              </a:spcBef>
              <a:buNone/>
            </a:pPr>
            <a:endParaRPr lang="en-GB" sz="20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endParaRPr lang="en-GB" sz="20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20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Availability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0C3445-A2BC-6E03-07E9-8AEE19253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8938" y="644237"/>
            <a:ext cx="8769323" cy="492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Activities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F708CA-A520-2545-4A7D-9E8EDC123F20}"/>
              </a:ext>
            </a:extLst>
          </p:cNvPr>
          <p:cNvSpPr txBox="1"/>
          <p:nvPr/>
        </p:nvSpPr>
        <p:spPr>
          <a:xfrm>
            <a:off x="258196" y="948000"/>
            <a:ext cx="11569630" cy="56630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/>
              <a:t>EAST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/>
              <a:t>2 short a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ccesses organized by Federico </a:t>
            </a: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Ravotti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on Monday to install foils for calibration of beam intensity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/>
              <a:t>Extraction and transfer line optimization ongoing (</a:t>
            </a:r>
            <a:r>
              <a:rPr lang="en-US" dirty="0" err="1"/>
              <a:t>Eliott</a:t>
            </a:r>
            <a:r>
              <a:rPr lang="en-US" dirty="0"/>
              <a:t>, Marc)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en-US" dirty="0"/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b="1" dirty="0"/>
              <a:t>AD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/>
              <a:t>Beam (5 bunches) set up, ready for FTA line commissioning next week</a:t>
            </a:r>
          </a:p>
          <a:p>
            <a:pPr marL="285750" lvl="7" indent="-285750">
              <a:buFont typeface="Wingdings" pitchFamily="2" charset="2"/>
              <a:buChar char="§"/>
            </a:pPr>
            <a:r>
              <a:rPr lang="en-US" dirty="0"/>
              <a:t>Use of 1 bunch only tested (advantage of same emittance </a:t>
            </a:r>
            <a:r>
              <a:rPr lang="en-US" dirty="0" err="1"/>
              <a:t>wrt</a:t>
            </a:r>
            <a:r>
              <a:rPr lang="en-US" dirty="0"/>
              <a:t>. 5 bunches compared to reduction of intensity)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b="1" dirty="0"/>
              <a:t>SPS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/>
              <a:t>Delivering different beams for scrubbing, including 8b4e</a:t>
            </a:r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b="1" dirty="0"/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b="1" dirty="0"/>
              <a:t>AWAKE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/>
              <a:t>Beam setup started yesterday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en-US" dirty="0"/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en-US" b="1" dirty="0" err="1"/>
              <a:t>nTOF</a:t>
            </a:r>
            <a:endParaRPr lang="en-US" b="1" dirty="0"/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en-US" dirty="0"/>
              <a:t>FTN line optics commissioning; issue with </a:t>
            </a:r>
            <a:r>
              <a:rPr lang="en-US" dirty="0" err="1"/>
              <a:t>Semgrid</a:t>
            </a:r>
            <a:r>
              <a:rPr lang="en-US" dirty="0"/>
              <a:t> in front of target (H profile measurement bad for higher intensities)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beam stop TODAY 12-14h</a:t>
            </a:r>
            <a:endParaRPr lang="en-US" b="1" dirty="0">
              <a:solidFill>
                <a:srgbClr val="FF0000"/>
              </a:solidFill>
            </a:endParaRP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en-US" dirty="0"/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dirty="0"/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A55F5B-4767-251B-838D-3FD61C98B4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6016" y="3000745"/>
            <a:ext cx="2907069" cy="215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4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51793" y="-533539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8E89AD0C-E890-4A93-BA24-77BAFD43F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821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Status of operational beams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CE246E3-08F9-280A-5A5C-1E7DDFF3E9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634239"/>
              </p:ext>
            </p:extLst>
          </p:nvPr>
        </p:nvGraphicFramePr>
        <p:xfrm>
          <a:off x="551793" y="555780"/>
          <a:ext cx="11088414" cy="5925812"/>
        </p:xfrm>
        <a:graphic>
          <a:graphicData uri="http://schemas.openxmlformats.org/drawingml/2006/table">
            <a:tbl>
              <a:tblPr firstRow="1" bandRow="1"/>
              <a:tblGrid>
                <a:gridCol w="3225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06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SFTPRO (core only)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Fine adjustments</a:t>
                      </a:r>
                      <a:r>
                        <a:rPr lang="en-GB" sz="1400" noProof="0" dirty="0"/>
                        <a:t>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0" noProof="0" dirty="0"/>
                        <a:t>Sent to SPS at</a:t>
                      </a:r>
                      <a:r>
                        <a:rPr lang="en-GB" sz="1400" b="1" noProof="0" dirty="0"/>
                        <a:t> 50 ∙ 10</a:t>
                      </a:r>
                      <a:r>
                        <a:rPr lang="en-GB" sz="1400" b="1" baseline="30000" noProof="0" dirty="0"/>
                        <a:t>10</a:t>
                      </a:r>
                      <a:r>
                        <a:rPr lang="en-GB" sz="1400" b="1" noProof="0" dirty="0"/>
                        <a:t> p/p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SFTPRO (5 turn extraction)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Fine adjustments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Available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up to 1.5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AD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>
                          <a:solidFill>
                            <a:schemeClr val="accent6"/>
                          </a:solidFill>
                        </a:rPr>
                        <a:t>Fine adjustments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1"/>
                      </a:pP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Available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up to 1.5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 and ready for FTA line commissioning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693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TOF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Fine adjustments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850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 and 28 ns bunch length at extraction</a:t>
                      </a:r>
                      <a:endParaRPr lang="en-GB" sz="1400" b="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69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b="1" noProof="0" dirty="0"/>
                        <a:t>Finalising setup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Beam sent on T9, N targets and to IRRAD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Fast extraction </a:t>
                      </a:r>
                      <a:endParaRPr lang="en-GB" sz="1400" b="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979612"/>
                  </a:ext>
                </a:extLst>
              </a:tr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GB" sz="1800" b="1" baseline="0" noProof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noProof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LHCPILOT, LHCINDIV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Fine adjustments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400" noProof="0" dirty="0"/>
                        <a:t>Sent to LHC</a:t>
                      </a:r>
                      <a:endParaRPr lang="en-GB" sz="1400" noProof="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555381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(3bp, 72b)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Fine adjustments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Sent to SPS at </a:t>
                      </a:r>
                      <a:r>
                        <a:rPr lang="en-GB" sz="1400" b="1" noProof="0" dirty="0"/>
                        <a:t>2.3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  <a:r>
                        <a:rPr lang="en-GB" sz="1400" noProof="0" dirty="0"/>
                        <a:t>; </a:t>
                      </a:r>
                    </a:p>
                    <a:p>
                      <a:pPr>
                        <a:defRPr sz="1800"/>
                      </a:pPr>
                      <a:r>
                        <a:rPr lang="en-GB" sz="1400" b="0" noProof="0" dirty="0"/>
                        <a:t>Pushed up to </a:t>
                      </a:r>
                      <a:r>
                        <a:rPr lang="en-GB" sz="1400" b="1" noProof="0" dirty="0"/>
                        <a:t>2.6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(2bp, 12b to 48b)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>
                          <a:solidFill>
                            <a:schemeClr val="accent6"/>
                          </a:solidFill>
                        </a:rPr>
                        <a:t>Fine adjustments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Extracted with </a:t>
                      </a:r>
                      <a:r>
                        <a:rPr lang="en-GB" sz="1400" noProof="0" dirty="0" err="1"/>
                        <a:t>splittings</a:t>
                      </a:r>
                      <a:r>
                        <a:rPr lang="en-GB" sz="1400" noProof="0" dirty="0"/>
                        <a:t> and bunch rotation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555381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BCMS (48b)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Fine adjustments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OK at </a:t>
                      </a:r>
                      <a:r>
                        <a:rPr lang="en-GB" sz="1400" b="1" noProof="0" dirty="0"/>
                        <a:t>1.4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  <a:endParaRPr lang="en-GB" sz="1400" noProof="0" dirty="0"/>
                    </a:p>
                    <a:p>
                      <a:pPr>
                        <a:defRPr sz="1800"/>
                      </a:pPr>
                      <a:r>
                        <a:rPr lang="en-GB" sz="1400" b="0" noProof="0" dirty="0"/>
                        <a:t>Pushed up to </a:t>
                      </a:r>
                      <a:r>
                        <a:rPr lang="en-GB" sz="1400" b="1" noProof="0" dirty="0"/>
                        <a:t>2.3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p/b, tuning necessary to go beyond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noProof="0" dirty="0"/>
                        <a:t>LHC25 8b4e (56b)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Fine adjustments</a:t>
                      </a:r>
                      <a:r>
                        <a:rPr lang="en-GB" sz="1400" noProof="0" dirty="0"/>
                        <a:t> </a:t>
                      </a:r>
                      <a:endParaRPr lang="en-GB" sz="1400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b="1" noProof="0" dirty="0"/>
                        <a:t>Pushed up to </a:t>
                      </a:r>
                      <a:r>
                        <a:rPr lang="en-GB" sz="1400" b="1" noProof="0" dirty="0"/>
                        <a:t>2.1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193763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/>
                        <a:t>AWAKE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>
                          <a:solidFill>
                            <a:schemeClr val="accent6"/>
                          </a:solidFill>
                        </a:rPr>
                        <a:t>Fine adjustments</a:t>
                      </a:r>
                      <a:r>
                        <a:rPr lang="en-GB" sz="1400" noProof="0" dirty="0">
                          <a:solidFill>
                            <a:schemeClr val="accent6"/>
                          </a:solidFill>
                        </a:rPr>
                        <a:t> </a:t>
                      </a:r>
                      <a:endParaRPr lang="en-GB" sz="1400" i="1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en-GB" sz="1400" b="1" i="1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37633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 err="1"/>
                        <a:t>HiRadMat</a:t>
                      </a:r>
                      <a:endParaRPr lang="en-GB" sz="1400" i="1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en-GB" sz="1400" i="1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i="1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20294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ILHC (1b)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 </a:t>
                      </a:r>
                      <a:endParaRPr lang="en-GB" sz="1400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b="1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85704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ILHC (4b)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 </a:t>
                      </a:r>
                      <a:endParaRPr lang="en-GB" sz="1400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i="1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428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73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86" y="2387100"/>
            <a:ext cx="1902696" cy="166423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14 – </a:t>
            </a:r>
            <a:r>
              <a:rPr lang="fr-CH" sz="3200" b="1" dirty="0">
                <a:sym typeface="Calibri"/>
              </a:rPr>
              <a:t>Bettina </a:t>
            </a:r>
            <a:r>
              <a:rPr lang="fr-CH" sz="3200" b="1" dirty="0" err="1">
                <a:sym typeface="Calibri"/>
              </a:rPr>
              <a:t>Mikulec</a:t>
            </a:r>
            <a:br>
              <a:rPr lang="fr-CH" sz="3200" b="1" dirty="0">
                <a:sym typeface="Calibri"/>
              </a:rPr>
            </a:b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15 – </a:t>
            </a:r>
            <a:r>
              <a:rPr lang="fr-CH" sz="3200" b="1" dirty="0">
                <a:sym typeface="Calibri"/>
              </a:rPr>
              <a:t>Alexander </a:t>
            </a:r>
            <a:r>
              <a:rPr lang="fr-CH" sz="3200" b="1" dirty="0" err="1">
                <a:sym typeface="Calibri"/>
              </a:rPr>
              <a:t>Huschauer</a:t>
            </a:r>
            <a:endParaRPr b="1" dirty="0"/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47732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dirty="0"/>
              <a:t>9</a:t>
            </a:r>
            <a:r>
              <a:rPr dirty="0"/>
              <a:t>:</a:t>
            </a:r>
            <a:r>
              <a:rPr lang="en-US" dirty="0"/>
              <a:t>00</a:t>
            </a:r>
            <a:r>
              <a:rPr sz="1800" dirty="0"/>
              <a:t> </a:t>
            </a:r>
            <a:r>
              <a:rPr lang="en-US" sz="2400" u="sng" dirty="0"/>
              <a:t>live </a:t>
            </a:r>
            <a:r>
              <a:rPr sz="2400" u="sng" dirty="0"/>
              <a:t>meeting</a:t>
            </a:r>
            <a:r>
              <a:rPr lang="en-US" sz="2400" u="sng" dirty="0"/>
              <a:t> at the CCC</a:t>
            </a:r>
            <a:r>
              <a:rPr lang="en-US" sz="2400" dirty="0"/>
              <a:t> on Tuesday/Wednesday/Thursday/Friday</a:t>
            </a:r>
            <a:endParaRPr sz="1800" dirty="0"/>
          </a:p>
          <a:p>
            <a:r>
              <a:rPr lang="en-US" sz="1400" dirty="0"/>
              <a:t>Zoom link to follow the meeting on remote</a:t>
            </a:r>
            <a:r>
              <a:rPr sz="1400" dirty="0"/>
              <a:t>: </a:t>
            </a:r>
            <a:r>
              <a:rPr sz="14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rPr sz="1400" dirty="0"/>
              <a:t>Meeting ID : 937 211 4100</a:t>
            </a:r>
          </a:p>
          <a:p>
            <a:r>
              <a:rPr sz="1400"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38048</TotalTime>
  <Words>433</Words>
  <Application>Microsoft Macintosh PowerPoint</Application>
  <PresentationFormat>Widescreen</PresentationFormat>
  <Paragraphs>85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Wingdings</vt:lpstr>
      <vt:lpstr>Office Theme</vt:lpstr>
      <vt:lpstr>PS Report week 14</vt:lpstr>
      <vt:lpstr>PowerPoint Presentation</vt:lpstr>
      <vt:lpstr>PowerPoint Presentation</vt:lpstr>
      <vt:lpstr>Status of operational beams</vt:lpstr>
      <vt:lpstr>PS Coordinator for week 14 – Bettina Mikulec PS Coordinator for week 15 – Alexander Huschauer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Bettina Mikulec</cp:lastModifiedBy>
  <cp:revision>959</cp:revision>
  <dcterms:modified xsi:type="dcterms:W3CDTF">2023-04-06T09:18:20Z</dcterms:modified>
</cp:coreProperties>
</file>