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9" r:id="rId2"/>
    <p:sldId id="257" r:id="rId3"/>
    <p:sldId id="289" r:id="rId4"/>
    <p:sldId id="264" r:id="rId5"/>
    <p:sldId id="291" r:id="rId6"/>
    <p:sldId id="293" r:id="rId7"/>
    <p:sldId id="294" r:id="rId8"/>
    <p:sldId id="295" r:id="rId9"/>
    <p:sldId id="296" r:id="rId10"/>
    <p:sldId id="297" r:id="rId11"/>
    <p:sldId id="261" r:id="rId12"/>
    <p:sldId id="263" r:id="rId13"/>
    <p:sldId id="290" r:id="rId14"/>
    <p:sldId id="288" r:id="rId15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CAD9"/>
    <a:srgbClr val="003399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652" autoAdjust="0"/>
    <p:restoredTop sz="94686"/>
  </p:normalViewPr>
  <p:slideViewPr>
    <p:cSldViewPr snapToGrid="0" snapToObjects="1">
      <p:cViewPr varScale="1">
        <p:scale>
          <a:sx n="112" d="100"/>
          <a:sy n="112" d="100"/>
        </p:scale>
        <p:origin x="342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B3BCDC0-8C70-417B-A705-ABC62FEDB47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2EC247-A298-46F5-A83C-87DF11C9438F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https://cern.ch/be-dep-ea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D4B852-3DEA-496D-8E63-98B1574381D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92F051-A80F-4EE7-A5FB-EF373274F9D1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694B2-7A09-4489-8581-995C30E85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9152B7-81E3-4E10-AF8C-E679D0764E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24F22E-F258-4F70-90E9-7A30E25FE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A2C65-DA8C-4845-A7F2-6CF74DDCD50E}" type="datetimeFigureOut">
              <a:rPr lang="en-GB" smtClean="0"/>
              <a:t>03/05/2023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51E768-8805-45B7-B801-1B43602F0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848A9-3480-4C36-AB07-879C72205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8043A-2DA3-49A0-BDA1-27ACD0AE4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440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859780D-4C69-49E3-8F6F-D32F7FC652A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A88865-637C-4EC1-A9CE-C2EBD4440AF1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085088"/>
            <a:ext cx="11376025" cy="527913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BE-EA Section Leader Meeting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820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400878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078991"/>
            <a:ext cx="5616575" cy="52608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078992"/>
            <a:ext cx="5611813" cy="52608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071670"/>
            <a:ext cx="11376024" cy="53046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26674" y="6505034"/>
            <a:ext cx="78971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510533"/>
            <a:ext cx="68125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BE-EA Section Leader Meeting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376336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601E8028-4D05-4287-A43C-BB893015EDDE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959819" y="6407272"/>
            <a:ext cx="495301" cy="3933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6F4BE4-5FA0-42F3-8258-5F7045B6E3FF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417195" y="6403772"/>
            <a:ext cx="396892" cy="3968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1AD8E53-18E7-49F4-9C60-8DE0F304A426}"/>
              </a:ext>
            </a:extLst>
          </p:cNvPr>
          <p:cNvPicPr/>
          <p:nvPr userDrawn="1"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8" y="6396375"/>
            <a:ext cx="404289" cy="40428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ADEF83-BE9C-4BC5-BB41-4D8B91E61155}"/>
              </a:ext>
            </a:extLst>
          </p:cNvPr>
          <p:cNvCxnSpPr/>
          <p:nvPr userDrawn="1"/>
        </p:nvCxnSpPr>
        <p:spPr>
          <a:xfrm>
            <a:off x="412775" y="955085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mpact.cern.ch/impact/secure/?place=editWorkDosePlanning:3172:1" TargetMode="External"/><Relationship Id="rId2" Type="http://schemas.openxmlformats.org/officeDocument/2006/relationships/hyperlink" Target="https://impact.cern.ch/impact/secure/?place=editActivity:210082" TargetMode="External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edms.cern.ch/panoramas/viewer?fov=90.00&amp;id=55923362&amp;lat=-6.84&amp;lon=214.44" TargetMode="Externa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file:///\\cern.ch\dfs\Departments\SY\Groups\STI\TCD\0020-SPS_Complex\0020-Experimentals_Areas\NORTH_AREA\ECN3_TaskForce\0040_EquipmentPictures\2023_03_27_Endoscope%20Inspection%20T4%20XTAX" TargetMode="External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XTAX endoscopic inspection 2023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37412"/>
            <a:ext cx="11376026" cy="766627"/>
          </a:xfrm>
        </p:spPr>
        <p:txBody>
          <a:bodyPr/>
          <a:lstStyle/>
          <a:p>
            <a:pPr algn="l"/>
            <a:r>
              <a:rPr lang="en-US" sz="2400" dirty="0"/>
              <a:t>S. Girod; Y. Fiammingo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FBEAB-747A-0EFC-017B-0CF198215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2467" y="6393061"/>
            <a:ext cx="5881356" cy="700825"/>
          </a:xfrm>
        </p:spPr>
        <p:txBody>
          <a:bodyPr/>
          <a:lstStyle/>
          <a:p>
            <a:pPr marL="0" indent="0">
              <a:buNone/>
            </a:pPr>
            <a:r>
              <a:rPr lang="en-US" i="1" dirty="0"/>
              <a:t>4_T4_043.018_1804110021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C0944-0392-EA3B-3D08-7CD505DDB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2191-8762-4364-AAEA-777D89CE64E9}" type="datetime1">
              <a:rPr lang="en-GB" smtClean="0"/>
              <a:t>03/05/2023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6E7762-A4DB-4499-D35B-AB03D43D4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8043A-2DA3-49A0-BDA1-27ACD0AE49B7}" type="slidenum">
              <a:rPr lang="en-GB" smtClean="0"/>
              <a:t>10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95E4C2-332F-2814-5E3F-5145AC999F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75" y="-19049"/>
            <a:ext cx="8807805" cy="4706548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13F89B48-306A-B012-2E3F-B58471BFD7A4}"/>
              </a:ext>
            </a:extLst>
          </p:cNvPr>
          <p:cNvSpPr/>
          <p:nvPr/>
        </p:nvSpPr>
        <p:spPr>
          <a:xfrm flipH="1">
            <a:off x="10863823" y="2168391"/>
            <a:ext cx="1118833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Beam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CE5978A-64DD-B10A-1415-B6F9DBE02CE3}"/>
              </a:ext>
            </a:extLst>
          </p:cNvPr>
          <p:cNvSpPr txBox="1"/>
          <p:nvPr/>
        </p:nvSpPr>
        <p:spPr>
          <a:xfrm>
            <a:off x="9304353" y="1114384"/>
            <a:ext cx="11840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0:43</a:t>
            </a:r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C201F59-B33D-998D-A049-0FCE4FDCFE33}"/>
              </a:ext>
            </a:extLst>
          </p:cNvPr>
          <p:cNvCxnSpPr>
            <a:cxnSpLocks/>
          </p:cNvCxnSpPr>
          <p:nvPr/>
        </p:nvCxnSpPr>
        <p:spPr>
          <a:xfrm flipH="1">
            <a:off x="9086398" y="1391383"/>
            <a:ext cx="292343" cy="9476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B119A639-BEA9-E3D8-06D9-0719588271CE}"/>
              </a:ext>
            </a:extLst>
          </p:cNvPr>
          <p:cNvCxnSpPr>
            <a:cxnSpLocks/>
          </p:cNvCxnSpPr>
          <p:nvPr/>
        </p:nvCxnSpPr>
        <p:spPr>
          <a:xfrm flipH="1">
            <a:off x="3152775" y="2338988"/>
            <a:ext cx="6151578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969EFD6A-E67A-CB30-D250-379B0AEC9A92}"/>
              </a:ext>
            </a:extLst>
          </p:cNvPr>
          <p:cNvSpPr txBox="1"/>
          <p:nvPr/>
        </p:nvSpPr>
        <p:spPr>
          <a:xfrm>
            <a:off x="3123911" y="3092588"/>
            <a:ext cx="559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4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DFA9021-0AF2-56F0-011B-4321F5B3CD50}"/>
              </a:ext>
            </a:extLst>
          </p:cNvPr>
          <p:cNvCxnSpPr>
            <a:cxnSpLocks/>
          </p:cNvCxnSpPr>
          <p:nvPr/>
        </p:nvCxnSpPr>
        <p:spPr>
          <a:xfrm flipH="1">
            <a:off x="3152774" y="3136051"/>
            <a:ext cx="132564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14542CE-E388-3380-AD48-264B5305A3BE}"/>
              </a:ext>
            </a:extLst>
          </p:cNvPr>
          <p:cNvSpPr txBox="1"/>
          <p:nvPr/>
        </p:nvSpPr>
        <p:spPr>
          <a:xfrm>
            <a:off x="9099053" y="2065759"/>
            <a:ext cx="559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4</a:t>
            </a:r>
            <a:endParaRPr lang="en-GB" dirty="0">
              <a:solidFill>
                <a:srgbClr val="00B050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3E13490-8A1D-359C-D180-BBFDBC632D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7059" y="109027"/>
            <a:ext cx="1300487" cy="1292508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8F918E0-A0FD-4167-92C1-692DFAB74502}"/>
              </a:ext>
            </a:extLst>
          </p:cNvPr>
          <p:cNvCxnSpPr>
            <a:cxnSpLocks/>
          </p:cNvCxnSpPr>
          <p:nvPr/>
        </p:nvCxnSpPr>
        <p:spPr>
          <a:xfrm flipV="1">
            <a:off x="2619375" y="3136051"/>
            <a:ext cx="589704" cy="17092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5F14F631-83A9-D864-93CB-4BEF5B5ED5D6}"/>
              </a:ext>
            </a:extLst>
          </p:cNvPr>
          <p:cNvSpPr txBox="1"/>
          <p:nvPr/>
        </p:nvSpPr>
        <p:spPr>
          <a:xfrm>
            <a:off x="2219572" y="4845286"/>
            <a:ext cx="11840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1:15</a:t>
            </a:r>
            <a:endParaRPr lang="en-GB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4AE0CC2C-7F34-12E2-4E9F-C5E2BBBEB4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8584" y="5130513"/>
            <a:ext cx="1634522" cy="120595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DEE7E950-87B4-A2E1-0D36-AD065C1033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5311" y="5136514"/>
            <a:ext cx="1422274" cy="1205958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8AB8F54-A9CD-2F9C-E8B9-4DB07A55A162}"/>
              </a:ext>
            </a:extLst>
          </p:cNvPr>
          <p:cNvCxnSpPr>
            <a:cxnSpLocks/>
          </p:cNvCxnSpPr>
          <p:nvPr/>
        </p:nvCxnSpPr>
        <p:spPr>
          <a:xfrm flipV="1">
            <a:off x="3265385" y="2362428"/>
            <a:ext cx="0" cy="25348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B48C8EBB-3EFB-94B1-BB35-6213E814B68C}"/>
              </a:ext>
            </a:extLst>
          </p:cNvPr>
          <p:cNvSpPr txBox="1"/>
          <p:nvPr/>
        </p:nvSpPr>
        <p:spPr>
          <a:xfrm>
            <a:off x="3145500" y="4871258"/>
            <a:ext cx="11840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2:05</a:t>
            </a:r>
            <a:endParaRPr lang="en-GB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B480705-69DF-EFBD-03ED-002034E29979}"/>
              </a:ext>
            </a:extLst>
          </p:cNvPr>
          <p:cNvSpPr txBox="1"/>
          <p:nvPr/>
        </p:nvSpPr>
        <p:spPr>
          <a:xfrm>
            <a:off x="4469852" y="4859515"/>
            <a:ext cx="11840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2:34</a:t>
            </a:r>
            <a:endParaRPr lang="en-GB" dirty="0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FF852D21-A32C-8AD1-6D0A-6CBFC837C5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79790" y="5130513"/>
            <a:ext cx="1556320" cy="1186873"/>
          </a:xfrm>
          <a:prstGeom prst="rect">
            <a:avLst/>
          </a:prstGeom>
        </p:spPr>
      </p:pic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5B199FB-4FB0-E15C-74B3-40E406F83512}"/>
              </a:ext>
            </a:extLst>
          </p:cNvPr>
          <p:cNvCxnSpPr>
            <a:cxnSpLocks/>
          </p:cNvCxnSpPr>
          <p:nvPr/>
        </p:nvCxnSpPr>
        <p:spPr>
          <a:xfrm flipH="1" flipV="1">
            <a:off x="4046676" y="2353650"/>
            <a:ext cx="529771" cy="25435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47">
            <a:extLst>
              <a:ext uri="{FF2B5EF4-FFF2-40B4-BE49-F238E27FC236}">
                <a16:creationId xmlns:a16="http://schemas.microsoft.com/office/drawing/2014/main" id="{4128B777-6900-836E-4E25-75ED9C1BA5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48315" y="5122285"/>
            <a:ext cx="1477640" cy="1186873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4C6B9CFF-3D28-04C4-BDF2-3BC091E12124}"/>
              </a:ext>
            </a:extLst>
          </p:cNvPr>
          <p:cNvSpPr txBox="1"/>
          <p:nvPr/>
        </p:nvSpPr>
        <p:spPr>
          <a:xfrm>
            <a:off x="6159579" y="4822228"/>
            <a:ext cx="11840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3:23</a:t>
            </a:r>
            <a:endParaRPr lang="en-GB" dirty="0"/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77B32D74-16BD-597F-834E-9925F8FEF4B9}"/>
              </a:ext>
            </a:extLst>
          </p:cNvPr>
          <p:cNvCxnSpPr>
            <a:cxnSpLocks/>
          </p:cNvCxnSpPr>
          <p:nvPr/>
        </p:nvCxnSpPr>
        <p:spPr>
          <a:xfrm flipH="1" flipV="1">
            <a:off x="4692915" y="2353650"/>
            <a:ext cx="1479318" cy="24685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Picture 55">
            <a:extLst>
              <a:ext uri="{FF2B5EF4-FFF2-40B4-BE49-F238E27FC236}">
                <a16:creationId xmlns:a16="http://schemas.microsoft.com/office/drawing/2014/main" id="{B95302EC-1836-647D-1003-DFFFF2404F5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20397" y="5119632"/>
            <a:ext cx="1517860" cy="1186872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E794AA89-E03C-CC01-F38C-D71FFEF83082}"/>
              </a:ext>
            </a:extLst>
          </p:cNvPr>
          <p:cNvSpPr txBox="1"/>
          <p:nvPr/>
        </p:nvSpPr>
        <p:spPr>
          <a:xfrm>
            <a:off x="7727121" y="4799170"/>
            <a:ext cx="11840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4.36</a:t>
            </a:r>
            <a:endParaRPr lang="en-GB" dirty="0"/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D40FC944-5366-30DD-F045-F02B379CAD54}"/>
              </a:ext>
            </a:extLst>
          </p:cNvPr>
          <p:cNvCxnSpPr>
            <a:cxnSpLocks/>
            <a:stCxn id="57" idx="1"/>
          </p:cNvCxnSpPr>
          <p:nvPr/>
        </p:nvCxnSpPr>
        <p:spPr>
          <a:xfrm flipH="1" flipV="1">
            <a:off x="6091764" y="2324327"/>
            <a:ext cx="1635357" cy="26133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Picture 61">
            <a:extLst>
              <a:ext uri="{FF2B5EF4-FFF2-40B4-BE49-F238E27FC236}">
                <a16:creationId xmlns:a16="http://schemas.microsoft.com/office/drawing/2014/main" id="{A41F8C06-20DE-CE4D-AAF7-876E8A3E4DC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04353" y="5122285"/>
            <a:ext cx="1266575" cy="1186873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40B164D9-3BE2-17D7-DFD5-595BDA867D94}"/>
              </a:ext>
            </a:extLst>
          </p:cNvPr>
          <p:cNvSpPr txBox="1"/>
          <p:nvPr/>
        </p:nvSpPr>
        <p:spPr>
          <a:xfrm>
            <a:off x="9493042" y="4799169"/>
            <a:ext cx="11840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5.58</a:t>
            </a:r>
            <a:endParaRPr lang="en-GB" dirty="0"/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F16F71CF-6E07-C765-F67E-E95370399165}"/>
              </a:ext>
            </a:extLst>
          </p:cNvPr>
          <p:cNvCxnSpPr>
            <a:cxnSpLocks/>
          </p:cNvCxnSpPr>
          <p:nvPr/>
        </p:nvCxnSpPr>
        <p:spPr>
          <a:xfrm flipH="1" flipV="1">
            <a:off x="7575904" y="2316818"/>
            <a:ext cx="2042353" cy="24616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70C2843-4C6B-4E14-4B0C-BA774ABAB69D}"/>
              </a:ext>
            </a:extLst>
          </p:cNvPr>
          <p:cNvSpPr txBox="1"/>
          <p:nvPr/>
        </p:nvSpPr>
        <p:spPr>
          <a:xfrm>
            <a:off x="9086916" y="19982"/>
            <a:ext cx="16775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XTAX.043.018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1651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FBBE7-3669-1B08-0880-A549EBB26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Layout TCC2 T4 working position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58D3A3-03F7-5FC6-16BF-1602D442C2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8215" y="917608"/>
            <a:ext cx="7950129" cy="545817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80A6CC1-74A4-94DE-36B9-16701866CDA6}"/>
              </a:ext>
            </a:extLst>
          </p:cNvPr>
          <p:cNvSpPr txBox="1"/>
          <p:nvPr/>
        </p:nvSpPr>
        <p:spPr>
          <a:xfrm>
            <a:off x="2885440" y="2562818"/>
            <a:ext cx="777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E2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838837-FC75-BE2B-7E94-312CE97D1F8B}"/>
              </a:ext>
            </a:extLst>
          </p:cNvPr>
          <p:cNvSpPr txBox="1"/>
          <p:nvPr/>
        </p:nvSpPr>
        <p:spPr>
          <a:xfrm>
            <a:off x="8415530" y="2788591"/>
            <a:ext cx="777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E1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D2E43B0-6B64-77D7-D8D0-E4A27A9BC40E}"/>
              </a:ext>
            </a:extLst>
          </p:cNvPr>
          <p:cNvSpPr/>
          <p:nvPr/>
        </p:nvSpPr>
        <p:spPr>
          <a:xfrm>
            <a:off x="3371850" y="2870200"/>
            <a:ext cx="2508250" cy="781050"/>
          </a:xfrm>
          <a:custGeom>
            <a:avLst/>
            <a:gdLst>
              <a:gd name="connsiteX0" fmla="*/ 2508250 w 2508250"/>
              <a:gd name="connsiteY0" fmla="*/ 781050 h 781050"/>
              <a:gd name="connsiteX1" fmla="*/ 2012950 w 2508250"/>
              <a:gd name="connsiteY1" fmla="*/ 768350 h 781050"/>
              <a:gd name="connsiteX2" fmla="*/ 958850 w 2508250"/>
              <a:gd name="connsiteY2" fmla="*/ 679450 h 781050"/>
              <a:gd name="connsiteX3" fmla="*/ 596900 w 2508250"/>
              <a:gd name="connsiteY3" fmla="*/ 488950 h 781050"/>
              <a:gd name="connsiteX4" fmla="*/ 349250 w 2508250"/>
              <a:gd name="connsiteY4" fmla="*/ 266700 h 781050"/>
              <a:gd name="connsiteX5" fmla="*/ 139700 w 2508250"/>
              <a:gd name="connsiteY5" fmla="*/ 63500 h 781050"/>
              <a:gd name="connsiteX6" fmla="*/ 0 w 2508250"/>
              <a:gd name="connsiteY6" fmla="*/ 0 h 78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08250" h="781050">
                <a:moveTo>
                  <a:pt x="2508250" y="781050"/>
                </a:moveTo>
                <a:lnTo>
                  <a:pt x="2012950" y="768350"/>
                </a:lnTo>
                <a:cubicBezTo>
                  <a:pt x="1754717" y="751417"/>
                  <a:pt x="1194858" y="726017"/>
                  <a:pt x="958850" y="679450"/>
                </a:cubicBezTo>
                <a:cubicBezTo>
                  <a:pt x="722842" y="632883"/>
                  <a:pt x="698500" y="557742"/>
                  <a:pt x="596900" y="488950"/>
                </a:cubicBezTo>
                <a:cubicBezTo>
                  <a:pt x="495300" y="420158"/>
                  <a:pt x="425450" y="337608"/>
                  <a:pt x="349250" y="266700"/>
                </a:cubicBezTo>
                <a:cubicBezTo>
                  <a:pt x="273050" y="195792"/>
                  <a:pt x="197908" y="107950"/>
                  <a:pt x="139700" y="63500"/>
                </a:cubicBezTo>
                <a:cubicBezTo>
                  <a:pt x="81492" y="19050"/>
                  <a:pt x="40746" y="9525"/>
                  <a:pt x="0" y="0"/>
                </a:cubicBezTo>
              </a:path>
            </a:pathLst>
          </a:cu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DD61DBF-523D-EB49-3BB6-7C6B7619FDD9}"/>
              </a:ext>
            </a:extLst>
          </p:cNvPr>
          <p:cNvSpPr/>
          <p:nvPr/>
        </p:nvSpPr>
        <p:spPr>
          <a:xfrm>
            <a:off x="6096000" y="3143250"/>
            <a:ext cx="2381250" cy="629366"/>
          </a:xfrm>
          <a:custGeom>
            <a:avLst/>
            <a:gdLst>
              <a:gd name="connsiteX0" fmla="*/ 0 w 2381250"/>
              <a:gd name="connsiteY0" fmla="*/ 514350 h 629366"/>
              <a:gd name="connsiteX1" fmla="*/ 463550 w 2381250"/>
              <a:gd name="connsiteY1" fmla="*/ 533400 h 629366"/>
              <a:gd name="connsiteX2" fmla="*/ 768350 w 2381250"/>
              <a:gd name="connsiteY2" fmla="*/ 615950 h 629366"/>
              <a:gd name="connsiteX3" fmla="*/ 1111250 w 2381250"/>
              <a:gd name="connsiteY3" fmla="*/ 622300 h 629366"/>
              <a:gd name="connsiteX4" fmla="*/ 1390650 w 2381250"/>
              <a:gd name="connsiteY4" fmla="*/ 546100 h 629366"/>
              <a:gd name="connsiteX5" fmla="*/ 1803400 w 2381250"/>
              <a:gd name="connsiteY5" fmla="*/ 336550 h 629366"/>
              <a:gd name="connsiteX6" fmla="*/ 2146300 w 2381250"/>
              <a:gd name="connsiteY6" fmla="*/ 146050 h 629366"/>
              <a:gd name="connsiteX7" fmla="*/ 2381250 w 2381250"/>
              <a:gd name="connsiteY7" fmla="*/ 0 h 629366"/>
              <a:gd name="connsiteX8" fmla="*/ 2381250 w 2381250"/>
              <a:gd name="connsiteY8" fmla="*/ 0 h 629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1250" h="629366">
                <a:moveTo>
                  <a:pt x="0" y="514350"/>
                </a:moveTo>
                <a:cubicBezTo>
                  <a:pt x="167746" y="515408"/>
                  <a:pt x="335492" y="516467"/>
                  <a:pt x="463550" y="533400"/>
                </a:cubicBezTo>
                <a:cubicBezTo>
                  <a:pt x="591608" y="550333"/>
                  <a:pt x="660400" y="601133"/>
                  <a:pt x="768350" y="615950"/>
                </a:cubicBezTo>
                <a:cubicBezTo>
                  <a:pt x="876300" y="630767"/>
                  <a:pt x="1007533" y="633942"/>
                  <a:pt x="1111250" y="622300"/>
                </a:cubicBezTo>
                <a:cubicBezTo>
                  <a:pt x="1214967" y="610658"/>
                  <a:pt x="1275292" y="593725"/>
                  <a:pt x="1390650" y="546100"/>
                </a:cubicBezTo>
                <a:cubicBezTo>
                  <a:pt x="1506008" y="498475"/>
                  <a:pt x="1677458" y="403225"/>
                  <a:pt x="1803400" y="336550"/>
                </a:cubicBezTo>
                <a:cubicBezTo>
                  <a:pt x="1929342" y="269875"/>
                  <a:pt x="2049992" y="202142"/>
                  <a:pt x="2146300" y="146050"/>
                </a:cubicBezTo>
                <a:cubicBezTo>
                  <a:pt x="2242608" y="89958"/>
                  <a:pt x="2381250" y="0"/>
                  <a:pt x="2381250" y="0"/>
                </a:cubicBezTo>
                <a:lnTo>
                  <a:pt x="2381250" y="0"/>
                </a:lnTo>
              </a:path>
            </a:pathLst>
          </a:cu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8846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95417-39F8-E64B-BF5B-B51FC5278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622E83-A9DC-01EF-DD05-1C663B016D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Endosope</a:t>
            </a:r>
            <a:r>
              <a:rPr lang="en-US" dirty="0"/>
              <a:t> Ø8mm L=15m (EN-STI) with Head lens straight</a:t>
            </a:r>
          </a:p>
          <a:p>
            <a:r>
              <a:rPr lang="en-US" dirty="0"/>
              <a:t>Guiding tubes PVC 6+6 m</a:t>
            </a:r>
          </a:p>
          <a:p>
            <a:r>
              <a:rPr lang="en-US" dirty="0"/>
              <a:t>Tripod </a:t>
            </a:r>
          </a:p>
          <a:p>
            <a:r>
              <a:rPr lang="en-US" dirty="0"/>
              <a:t>Tape, film vinyl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400" dirty="0"/>
              <a:t>IMPACT: </a:t>
            </a:r>
            <a:r>
              <a:rPr lang="en-US" sz="2400" dirty="0">
                <a:hlinkClick r:id="rId2"/>
              </a:rPr>
              <a:t>https://impact.cern.ch/impact/secure/?place=editActivity:210082</a:t>
            </a:r>
            <a:r>
              <a:rPr lang="en-US" sz="2400" dirty="0"/>
              <a:t> </a:t>
            </a:r>
          </a:p>
          <a:p>
            <a:pPr marL="0" indent="0">
              <a:buNone/>
            </a:pPr>
            <a:r>
              <a:rPr lang="en-US" sz="2400" dirty="0"/>
              <a:t>WDP: </a:t>
            </a:r>
            <a:r>
              <a:rPr lang="en-US" sz="2400" dirty="0">
                <a:hlinkClick r:id="rId3"/>
              </a:rPr>
              <a:t>https://impact.cern.ch/impact/secure/?place=editWorkDosePlanning:3172:1</a:t>
            </a:r>
            <a:r>
              <a:rPr lang="en-US" sz="2400" dirty="0"/>
              <a:t> 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705787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D0ABB-0F50-F33A-C320-F8E68EC84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Dose Reports (T4 + T6)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BA513F81-9482-6F22-4D4E-3F56C9C87BD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5264593"/>
              </p:ext>
            </p:extLst>
          </p:nvPr>
        </p:nvGraphicFramePr>
        <p:xfrm>
          <a:off x="3629604" y="2260893"/>
          <a:ext cx="4932787" cy="13817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139032">
                  <a:extLst>
                    <a:ext uri="{9D8B030D-6E8A-4147-A177-3AD203B41FA5}">
                      <a16:colId xmlns:a16="http://schemas.microsoft.com/office/drawing/2014/main" val="852541453"/>
                    </a:ext>
                  </a:extLst>
                </a:gridCol>
                <a:gridCol w="1678633">
                  <a:extLst>
                    <a:ext uri="{9D8B030D-6E8A-4147-A177-3AD203B41FA5}">
                      <a16:colId xmlns:a16="http://schemas.microsoft.com/office/drawing/2014/main" val="1002061474"/>
                    </a:ext>
                  </a:extLst>
                </a:gridCol>
                <a:gridCol w="1115122">
                  <a:extLst>
                    <a:ext uri="{9D8B030D-6E8A-4147-A177-3AD203B41FA5}">
                      <a16:colId xmlns:a16="http://schemas.microsoft.com/office/drawing/2014/main" val="1618406590"/>
                    </a:ext>
                  </a:extLst>
                </a:gridCol>
              </a:tblGrid>
              <a:tr h="4264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Estimated [µ</a:t>
                      </a:r>
                      <a:r>
                        <a:rPr lang="en-GB" dirty="0" err="1"/>
                        <a:t>Sv</a:t>
                      </a:r>
                      <a:r>
                        <a:rPr lang="en-GB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Taken </a:t>
                      </a:r>
                      <a:r>
                        <a:rPr lang="en-GB" dirty="0"/>
                        <a:t>[µ</a:t>
                      </a:r>
                      <a:r>
                        <a:rPr lang="en-GB" dirty="0" err="1"/>
                        <a:t>Sv</a:t>
                      </a:r>
                      <a:r>
                        <a:rPr lang="en-GB" dirty="0"/>
                        <a:t>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97397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Collective Dose: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986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859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10423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Individual Dose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197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3148405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2E5A5B-ADE6-4791-0347-504C88688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2D266-9ED4-415F-AA09-7B19229C0DDA}" type="datetime1">
              <a:rPr lang="en-GB" smtClean="0"/>
              <a:t>03/05/2023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1000A8-6193-1F5F-E315-F6CB0F311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8043A-2DA3-49A0-BDA1-27ACD0AE49B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3597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EF493-1359-ECDE-CE84-470AD0332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XTAX T4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2641BB-C423-1C4D-D617-7D7B254CF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EE94EA-7368-A37D-5F9D-68E8EE754F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303" y="1091135"/>
            <a:ext cx="11641175" cy="515374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B4CF379-BD30-141D-3495-D24F9AD479D1}"/>
              </a:ext>
            </a:extLst>
          </p:cNvPr>
          <p:cNvSpPr/>
          <p:nvPr/>
        </p:nvSpPr>
        <p:spPr>
          <a:xfrm>
            <a:off x="2967464" y="3399033"/>
            <a:ext cx="4811283" cy="187036"/>
          </a:xfrm>
          <a:prstGeom prst="rect">
            <a:avLst/>
          </a:prstGeom>
          <a:solidFill>
            <a:srgbClr val="FF00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6BC648A-CF94-5551-FD4D-6348B343AF5B}"/>
              </a:ext>
            </a:extLst>
          </p:cNvPr>
          <p:cNvSpPr/>
          <p:nvPr/>
        </p:nvSpPr>
        <p:spPr>
          <a:xfrm>
            <a:off x="2967464" y="5075664"/>
            <a:ext cx="4811283" cy="197521"/>
          </a:xfrm>
          <a:prstGeom prst="rect">
            <a:avLst/>
          </a:prstGeom>
          <a:solidFill>
            <a:srgbClr val="FF00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219B56C-102F-0102-4F91-F757F3999163}"/>
              </a:ext>
            </a:extLst>
          </p:cNvPr>
          <p:cNvCxnSpPr>
            <a:cxnSpLocks/>
          </p:cNvCxnSpPr>
          <p:nvPr/>
        </p:nvCxnSpPr>
        <p:spPr>
          <a:xfrm flipH="1">
            <a:off x="4763077" y="5545889"/>
            <a:ext cx="217054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8000C2A-10EE-B3AC-A431-5CE0FCF2F0DF}"/>
              </a:ext>
            </a:extLst>
          </p:cNvPr>
          <p:cNvCxnSpPr>
            <a:cxnSpLocks/>
          </p:cNvCxnSpPr>
          <p:nvPr/>
        </p:nvCxnSpPr>
        <p:spPr>
          <a:xfrm flipH="1">
            <a:off x="6410037" y="3653537"/>
            <a:ext cx="60671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1233502-57C6-8A2F-EA58-F5C05B6552BF}"/>
              </a:ext>
            </a:extLst>
          </p:cNvPr>
          <p:cNvCxnSpPr>
            <a:cxnSpLocks/>
          </p:cNvCxnSpPr>
          <p:nvPr/>
        </p:nvCxnSpPr>
        <p:spPr>
          <a:xfrm>
            <a:off x="4832350" y="3653537"/>
            <a:ext cx="540755" cy="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6701AF3-5854-09A0-F278-597B867E6A46}"/>
              </a:ext>
            </a:extLst>
          </p:cNvPr>
          <p:cNvCxnSpPr>
            <a:cxnSpLocks/>
          </p:cNvCxnSpPr>
          <p:nvPr/>
        </p:nvCxnSpPr>
        <p:spPr>
          <a:xfrm flipH="1">
            <a:off x="5899150" y="5171585"/>
            <a:ext cx="1117600" cy="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6A61789-0742-6B9B-CAA9-5590E4DA20F1}"/>
              </a:ext>
            </a:extLst>
          </p:cNvPr>
          <p:cNvCxnSpPr>
            <a:cxnSpLocks/>
          </p:cNvCxnSpPr>
          <p:nvPr/>
        </p:nvCxnSpPr>
        <p:spPr>
          <a:xfrm>
            <a:off x="4581525" y="4782560"/>
            <a:ext cx="312438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3BFFAD3-F904-E289-C21E-1DDAF6A3C480}"/>
              </a:ext>
            </a:extLst>
          </p:cNvPr>
          <p:cNvCxnSpPr>
            <a:cxnSpLocks/>
          </p:cNvCxnSpPr>
          <p:nvPr/>
        </p:nvCxnSpPr>
        <p:spPr>
          <a:xfrm>
            <a:off x="4878723" y="4236552"/>
            <a:ext cx="2039660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1CD897E-CFF3-36E7-35D0-E012917C951C}"/>
              </a:ext>
            </a:extLst>
          </p:cNvPr>
          <p:cNvSpPr txBox="1"/>
          <p:nvPr/>
        </p:nvSpPr>
        <p:spPr>
          <a:xfrm>
            <a:off x="6607754" y="5243319"/>
            <a:ext cx="559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1CD82D3-4EA4-A856-88B5-C719BE6745CB}"/>
              </a:ext>
            </a:extLst>
          </p:cNvPr>
          <p:cNvSpPr txBox="1"/>
          <p:nvPr/>
        </p:nvSpPr>
        <p:spPr>
          <a:xfrm>
            <a:off x="6601254" y="3364116"/>
            <a:ext cx="559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F9CBAEC-3ED1-5B20-4149-963F3ED2103F}"/>
              </a:ext>
            </a:extLst>
          </p:cNvPr>
          <p:cNvSpPr txBox="1"/>
          <p:nvPr/>
        </p:nvSpPr>
        <p:spPr>
          <a:xfrm>
            <a:off x="6601254" y="4847357"/>
            <a:ext cx="559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2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ECCBCBD-57E0-84D2-45E0-9DCB97F44F4E}"/>
              </a:ext>
            </a:extLst>
          </p:cNvPr>
          <p:cNvSpPr txBox="1"/>
          <p:nvPr/>
        </p:nvSpPr>
        <p:spPr>
          <a:xfrm>
            <a:off x="4956897" y="3349811"/>
            <a:ext cx="559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3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C025158-7E32-7E73-5897-0092363003BA}"/>
              </a:ext>
            </a:extLst>
          </p:cNvPr>
          <p:cNvSpPr txBox="1"/>
          <p:nvPr/>
        </p:nvSpPr>
        <p:spPr>
          <a:xfrm>
            <a:off x="4957330" y="3968665"/>
            <a:ext cx="559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4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9201B05-B26A-6F4C-1D0F-73E88B10EB10}"/>
              </a:ext>
            </a:extLst>
          </p:cNvPr>
          <p:cNvSpPr txBox="1"/>
          <p:nvPr/>
        </p:nvSpPr>
        <p:spPr>
          <a:xfrm>
            <a:off x="4561971" y="4458334"/>
            <a:ext cx="540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4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79E233-CFFB-16C3-BD20-BCBC264E3A6D}"/>
              </a:ext>
            </a:extLst>
          </p:cNvPr>
          <p:cNvSpPr txBox="1"/>
          <p:nvPr/>
        </p:nvSpPr>
        <p:spPr>
          <a:xfrm>
            <a:off x="948189" y="5447523"/>
            <a:ext cx="2945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Tax position -65 mm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F2EED1-BD18-0E40-37CB-D5766DE57F3C}"/>
              </a:ext>
            </a:extLst>
          </p:cNvPr>
          <p:cNvSpPr txBox="1"/>
          <p:nvPr/>
        </p:nvSpPr>
        <p:spPr>
          <a:xfrm>
            <a:off x="743972" y="3464896"/>
            <a:ext cx="2945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Tax position +142 mm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961AE9-86C8-5E61-B629-ED144FC270B0}"/>
              </a:ext>
            </a:extLst>
          </p:cNvPr>
          <p:cNvSpPr txBox="1"/>
          <p:nvPr/>
        </p:nvSpPr>
        <p:spPr>
          <a:xfrm>
            <a:off x="1963638" y="4090443"/>
            <a:ext cx="1472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-74.5 mm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48E6BE-30BD-4A13-93FF-6315EF56671D}"/>
              </a:ext>
            </a:extLst>
          </p:cNvPr>
          <p:cNvSpPr txBox="1"/>
          <p:nvPr/>
        </p:nvSpPr>
        <p:spPr>
          <a:xfrm>
            <a:off x="1914437" y="5679418"/>
            <a:ext cx="1472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+140.5 mm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808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A5B6E-B073-8DBA-78F9-56154C991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XTAX T4: ST1530759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20B3236-C558-4F8B-3787-47F024685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27" y="1913108"/>
            <a:ext cx="2259533" cy="3722352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73A39FDA-0C6F-E215-167B-65F18391556B}"/>
              </a:ext>
            </a:extLst>
          </p:cNvPr>
          <p:cNvSpPr/>
          <p:nvPr/>
        </p:nvSpPr>
        <p:spPr>
          <a:xfrm rot="20864444">
            <a:off x="284313" y="4240590"/>
            <a:ext cx="608347" cy="4895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T4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C76B9C7-0DF3-41B4-82A2-D58F798307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3566" y="1913108"/>
            <a:ext cx="9225193" cy="3722352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ED91E89-9AAC-5533-1160-6BB934F03A92}"/>
              </a:ext>
            </a:extLst>
          </p:cNvPr>
          <p:cNvCxnSpPr>
            <a:cxnSpLocks/>
          </p:cNvCxnSpPr>
          <p:nvPr/>
        </p:nvCxnSpPr>
        <p:spPr>
          <a:xfrm flipH="1">
            <a:off x="6061075" y="4181584"/>
            <a:ext cx="112712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B6FF83A5-A165-8B76-9CBE-FD900676C9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8200" y="1997646"/>
            <a:ext cx="4564185" cy="3515312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6ACC066-41CD-7A9C-4204-04B7FD8B3B9A}"/>
              </a:ext>
            </a:extLst>
          </p:cNvPr>
          <p:cNvCxnSpPr>
            <a:cxnSpLocks/>
          </p:cNvCxnSpPr>
          <p:nvPr/>
        </p:nvCxnSpPr>
        <p:spPr>
          <a:xfrm flipH="1">
            <a:off x="7188200" y="3862504"/>
            <a:ext cx="4570559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07621E7-9A3A-56CE-95D0-CA92EC48671C}"/>
              </a:ext>
            </a:extLst>
          </p:cNvPr>
          <p:cNvCxnSpPr>
            <a:cxnSpLocks/>
          </p:cNvCxnSpPr>
          <p:nvPr/>
        </p:nvCxnSpPr>
        <p:spPr>
          <a:xfrm flipH="1">
            <a:off x="9468740" y="4086676"/>
            <a:ext cx="2290019" cy="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B86099A3-D981-F5AD-B825-B1302D0F3FD7}"/>
              </a:ext>
            </a:extLst>
          </p:cNvPr>
          <p:cNvSpPr txBox="1"/>
          <p:nvPr/>
        </p:nvSpPr>
        <p:spPr>
          <a:xfrm>
            <a:off x="3944937" y="1535546"/>
            <a:ext cx="1933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XTAX.043.018</a:t>
            </a:r>
            <a:endParaRPr lang="en-GB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337E87E-D870-1E9A-304E-A8FBAF69BD5A}"/>
              </a:ext>
            </a:extLst>
          </p:cNvPr>
          <p:cNvSpPr txBox="1"/>
          <p:nvPr/>
        </p:nvSpPr>
        <p:spPr>
          <a:xfrm>
            <a:off x="8503504" y="1535546"/>
            <a:ext cx="1933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XTAX.043.020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EEE3B32-A9CF-4130-47BF-63919238BFE3}"/>
              </a:ext>
            </a:extLst>
          </p:cNvPr>
          <p:cNvSpPr txBox="1"/>
          <p:nvPr/>
        </p:nvSpPr>
        <p:spPr>
          <a:xfrm>
            <a:off x="11717759" y="3634147"/>
            <a:ext cx="559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2A6A15-CB45-BEA9-7DD3-81AED69AEEA9}"/>
              </a:ext>
            </a:extLst>
          </p:cNvPr>
          <p:cNvSpPr txBox="1"/>
          <p:nvPr/>
        </p:nvSpPr>
        <p:spPr>
          <a:xfrm>
            <a:off x="6533370" y="3977059"/>
            <a:ext cx="559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75BEFDA-6780-896E-2E24-8A41D2E9048A}"/>
              </a:ext>
            </a:extLst>
          </p:cNvPr>
          <p:cNvSpPr txBox="1"/>
          <p:nvPr/>
        </p:nvSpPr>
        <p:spPr>
          <a:xfrm>
            <a:off x="11717759" y="3880064"/>
            <a:ext cx="559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2</a:t>
            </a:r>
            <a:endParaRPr lang="en-GB" dirty="0">
              <a:solidFill>
                <a:srgbClr val="00B0F0"/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2A8EFEE-11BD-443B-C4BA-65434104A10D}"/>
              </a:ext>
            </a:extLst>
          </p:cNvPr>
          <p:cNvCxnSpPr>
            <a:cxnSpLocks/>
          </p:cNvCxnSpPr>
          <p:nvPr/>
        </p:nvCxnSpPr>
        <p:spPr>
          <a:xfrm>
            <a:off x="2624859" y="4174213"/>
            <a:ext cx="1143578" cy="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C2A0297-7372-1050-CE38-867BB71A6AFC}"/>
              </a:ext>
            </a:extLst>
          </p:cNvPr>
          <p:cNvSpPr txBox="1"/>
          <p:nvPr/>
        </p:nvSpPr>
        <p:spPr>
          <a:xfrm>
            <a:off x="2342660" y="4005183"/>
            <a:ext cx="416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3</a:t>
            </a:r>
            <a:endParaRPr lang="en-GB" dirty="0">
              <a:solidFill>
                <a:srgbClr val="00B0F0"/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05D22E4-B6A2-0BAC-9BFA-909D219897A0}"/>
              </a:ext>
            </a:extLst>
          </p:cNvPr>
          <p:cNvCxnSpPr>
            <a:cxnSpLocks/>
          </p:cNvCxnSpPr>
          <p:nvPr/>
        </p:nvCxnSpPr>
        <p:spPr>
          <a:xfrm>
            <a:off x="2438400" y="3701638"/>
            <a:ext cx="3622675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D459B54-13B8-5EF4-06E6-E650EB75D323}"/>
              </a:ext>
            </a:extLst>
          </p:cNvPr>
          <p:cNvSpPr txBox="1"/>
          <p:nvPr/>
        </p:nvSpPr>
        <p:spPr>
          <a:xfrm>
            <a:off x="2335444" y="3413431"/>
            <a:ext cx="559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4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82A23D8-3358-C451-C880-EBF5D4E9C7ED}"/>
              </a:ext>
            </a:extLst>
          </p:cNvPr>
          <p:cNvCxnSpPr>
            <a:cxnSpLocks/>
          </p:cNvCxnSpPr>
          <p:nvPr/>
        </p:nvCxnSpPr>
        <p:spPr>
          <a:xfrm>
            <a:off x="5698836" y="4381608"/>
            <a:ext cx="362239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3C1DE4C0-0C4E-F791-3C3E-9FC59CA2FF5C}"/>
              </a:ext>
            </a:extLst>
          </p:cNvPr>
          <p:cNvSpPr txBox="1"/>
          <p:nvPr/>
        </p:nvSpPr>
        <p:spPr>
          <a:xfrm>
            <a:off x="5698836" y="4315998"/>
            <a:ext cx="559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4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DBF44A-7CE6-F2A9-B367-87EF295E1BC2}"/>
              </a:ext>
            </a:extLst>
          </p:cNvPr>
          <p:cNvSpPr txBox="1"/>
          <p:nvPr/>
        </p:nvSpPr>
        <p:spPr>
          <a:xfrm>
            <a:off x="6061075" y="4189849"/>
            <a:ext cx="1004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(dump)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744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DFF61-20B2-2646-F48F-3E0459000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T4 exit</a:t>
            </a:r>
            <a:br>
              <a:rPr lang="en-US" dirty="0"/>
            </a:br>
            <a:r>
              <a:rPr lang="en-US" sz="2000" dirty="0">
                <a:hlinkClick r:id="rId2"/>
              </a:rPr>
              <a:t>https://edms.cern.ch/panoramas/viewer?fov=90.00&amp;id=55923362&amp;lat=-6.84&amp;lon=214.44</a:t>
            </a:r>
            <a:r>
              <a:rPr lang="en-US" sz="2000" dirty="0"/>
              <a:t>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E54093-FEB0-3BAF-DADE-90DD428DCE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71147B-EDF7-4D17-6B99-1B2D081F0E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90687"/>
            <a:ext cx="6411220" cy="477269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98502A2-1328-1FDD-C200-C155597391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9014" y="1024373"/>
            <a:ext cx="5712986" cy="5439007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7BEF088-3587-0978-02CE-D28A4E32B6F9}"/>
              </a:ext>
            </a:extLst>
          </p:cNvPr>
          <p:cNvCxnSpPr>
            <a:cxnSpLocks/>
          </p:cNvCxnSpPr>
          <p:nvPr/>
        </p:nvCxnSpPr>
        <p:spPr>
          <a:xfrm flipV="1">
            <a:off x="8701767" y="3275346"/>
            <a:ext cx="985158" cy="6479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47A3FC6-7074-9437-2FAD-DFB089114011}"/>
              </a:ext>
            </a:extLst>
          </p:cNvPr>
          <p:cNvSpPr txBox="1"/>
          <p:nvPr/>
        </p:nvSpPr>
        <p:spPr>
          <a:xfrm>
            <a:off x="8239805" y="3993634"/>
            <a:ext cx="923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Ø12</a:t>
            </a:r>
            <a:endParaRPr lang="en-GB" dirty="0"/>
          </a:p>
        </p:txBody>
      </p:sp>
      <p:sp>
        <p:nvSpPr>
          <p:cNvPr id="4" name="Speech Bubble: Rectangle 3">
            <a:extLst>
              <a:ext uri="{FF2B5EF4-FFF2-40B4-BE49-F238E27FC236}">
                <a16:creationId xmlns:a16="http://schemas.microsoft.com/office/drawing/2014/main" id="{DE35869B-24AA-C1EE-F6AB-D0181BCE76A9}"/>
              </a:ext>
            </a:extLst>
          </p:cNvPr>
          <p:cNvSpPr/>
          <p:nvPr/>
        </p:nvSpPr>
        <p:spPr>
          <a:xfrm>
            <a:off x="8411700" y="1643562"/>
            <a:ext cx="1504060" cy="544984"/>
          </a:xfrm>
          <a:prstGeom prst="wedgeRectCallout">
            <a:avLst>
              <a:gd name="adj1" fmla="val -19128"/>
              <a:gd name="adj2" fmla="val 1722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Bride </a:t>
            </a:r>
            <a:r>
              <a:rPr lang="en-US" dirty="0" err="1"/>
              <a:t>fenetre</a:t>
            </a:r>
            <a:r>
              <a:rPr lang="en-US" dirty="0"/>
              <a:t> Ø200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213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401148-C426-DBA8-AEF6-01F93CB34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T4 videos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EAF35-1818-D5DD-FD90-0F6AF5147A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 action="ppaction://hlinkfile"/>
              </a:rPr>
              <a:t>\\cern.ch\dfs\Departments\SY\Groups\STI\TCD\0020-SPS_Complex\0020-Experimentals_Areas\NORTH_AREA\ECN3_TaskForce\0040_EquipmentPictures\2023_03_27_Endoscope Inspection T4 XTAX</a:t>
            </a:r>
            <a:endParaRPr lang="en-US" dirty="0"/>
          </a:p>
          <a:p>
            <a:pPr marL="0" indent="0">
              <a:buNone/>
            </a:pPr>
            <a:r>
              <a:rPr lang="en-GB" dirty="0"/>
              <a:t>1_T4_043_020_1804110015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2_T4_043_020_1804110016</a:t>
            </a:r>
            <a:endParaRPr lang="en-GB" dirty="0"/>
          </a:p>
          <a:p>
            <a:pPr marL="0" indent="0">
              <a:buNone/>
            </a:pPr>
            <a:r>
              <a:rPr lang="en-US" i="1" dirty="0"/>
              <a:t>3_T4_043.018_1804110017_18_19_20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4_T4_043.018_1804110021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1E3EAD-AF25-9A2B-170F-894CA06F1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B30B6-6513-4242-9E77-69130E553A7F}" type="datetime1">
              <a:rPr lang="en-GB" smtClean="0"/>
              <a:t>03/05/2023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02C4A3-A2BA-6C7A-D202-A5A179303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8043A-2DA3-49A0-BDA1-27ACD0AE49B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983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>
            <a:extLst>
              <a:ext uri="{FF2B5EF4-FFF2-40B4-BE49-F238E27FC236}">
                <a16:creationId xmlns:a16="http://schemas.microsoft.com/office/drawing/2014/main" id="{4B8A53FC-44E5-6314-3B66-19262E4C7C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8176" y="105446"/>
            <a:ext cx="11447437" cy="42478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B7B672-8114-0D44-076F-40CEEDB63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7431" y="6391202"/>
            <a:ext cx="6164264" cy="700825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1_T4_043_020_1804110015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1A7628-7AB8-7849-A4A0-937055031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976F5-AFDF-48CB-B7D7-44B1491563FC}" type="datetime1">
              <a:rPr lang="en-GB" smtClean="0"/>
              <a:t>03/05/2023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4B9932-5460-5D58-4F85-02114D706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8043A-2DA3-49A0-BDA1-27ACD0AE49B7}" type="slidenum">
              <a:rPr lang="en-GB" smtClean="0"/>
              <a:t>6</a:t>
            </a:fld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E167851-B879-79F4-9472-4039A65230E3}"/>
              </a:ext>
            </a:extLst>
          </p:cNvPr>
          <p:cNvCxnSpPr>
            <a:cxnSpLocks/>
          </p:cNvCxnSpPr>
          <p:nvPr/>
        </p:nvCxnSpPr>
        <p:spPr>
          <a:xfrm>
            <a:off x="1540123" y="2425144"/>
            <a:ext cx="6994277" cy="2423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1E21BF5-DCC6-F219-6B1A-87912BEAB97C}"/>
              </a:ext>
            </a:extLst>
          </p:cNvPr>
          <p:cNvSpPr txBox="1"/>
          <p:nvPr/>
        </p:nvSpPr>
        <p:spPr>
          <a:xfrm>
            <a:off x="1856301" y="2098034"/>
            <a:ext cx="559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BBA24DE-14D3-18CA-C1E0-7CECD96A7F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2730" y="4994794"/>
            <a:ext cx="1452736" cy="120588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19E1693-20E9-FEB8-2485-13C856C6181D}"/>
              </a:ext>
            </a:extLst>
          </p:cNvPr>
          <p:cNvSpPr txBox="1"/>
          <p:nvPr/>
        </p:nvSpPr>
        <p:spPr>
          <a:xfrm>
            <a:off x="3848638" y="194057"/>
            <a:ext cx="16775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XTAX.043.020</a:t>
            </a:r>
            <a:endParaRPr lang="en-GB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C9370F9-6B5E-FCFB-4943-F622C1BBD60A}"/>
              </a:ext>
            </a:extLst>
          </p:cNvPr>
          <p:cNvCxnSpPr>
            <a:cxnSpLocks/>
          </p:cNvCxnSpPr>
          <p:nvPr/>
        </p:nvCxnSpPr>
        <p:spPr>
          <a:xfrm flipV="1">
            <a:off x="2229920" y="2401385"/>
            <a:ext cx="0" cy="22372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A52FE3EC-4C22-1475-2BDC-28E50E01864D}"/>
              </a:ext>
            </a:extLst>
          </p:cNvPr>
          <p:cNvSpPr txBox="1"/>
          <p:nvPr/>
        </p:nvSpPr>
        <p:spPr>
          <a:xfrm>
            <a:off x="1950231" y="4666751"/>
            <a:ext cx="11840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0:48</a:t>
            </a:r>
            <a:endParaRPr lang="en-GB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11F347-6103-80C2-B6BD-4DA29374C8E4}"/>
              </a:ext>
            </a:extLst>
          </p:cNvPr>
          <p:cNvSpPr txBox="1"/>
          <p:nvPr/>
        </p:nvSpPr>
        <p:spPr>
          <a:xfrm>
            <a:off x="3109098" y="4658169"/>
            <a:ext cx="11840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1:16</a:t>
            </a:r>
            <a:endParaRPr lang="en-GB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E5D77C2-14B9-9E19-4703-F0699751E9DD}"/>
              </a:ext>
            </a:extLst>
          </p:cNvPr>
          <p:cNvCxnSpPr>
            <a:cxnSpLocks/>
          </p:cNvCxnSpPr>
          <p:nvPr/>
        </p:nvCxnSpPr>
        <p:spPr>
          <a:xfrm flipV="1">
            <a:off x="3375369" y="2393526"/>
            <a:ext cx="0" cy="22372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BD7D1B5B-DD19-5F50-B1B1-629CCC13FF1B}"/>
              </a:ext>
            </a:extLst>
          </p:cNvPr>
          <p:cNvSpPr txBox="1"/>
          <p:nvPr/>
        </p:nvSpPr>
        <p:spPr>
          <a:xfrm>
            <a:off x="4377943" y="4658169"/>
            <a:ext cx="6189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1:38</a:t>
            </a:r>
            <a:endParaRPr lang="en-GB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46598B0-DD4B-DE92-0D5D-81055323462C}"/>
              </a:ext>
            </a:extLst>
          </p:cNvPr>
          <p:cNvCxnSpPr>
            <a:cxnSpLocks/>
          </p:cNvCxnSpPr>
          <p:nvPr/>
        </p:nvCxnSpPr>
        <p:spPr>
          <a:xfrm flipV="1">
            <a:off x="4775544" y="2420380"/>
            <a:ext cx="0" cy="22372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Content Placeholder 34">
            <a:extLst>
              <a:ext uri="{FF2B5EF4-FFF2-40B4-BE49-F238E27FC236}">
                <a16:creationId xmlns:a16="http://schemas.microsoft.com/office/drawing/2014/main" id="{B2D3D7C6-3445-B59C-B12F-05FE3491A5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901684" y="4994794"/>
            <a:ext cx="1595571" cy="1205888"/>
          </a:xfrm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19C4C84-EE87-394F-E60F-5A58C65C1A09}"/>
              </a:ext>
            </a:extLst>
          </p:cNvPr>
          <p:cNvCxnSpPr>
            <a:cxnSpLocks/>
          </p:cNvCxnSpPr>
          <p:nvPr/>
        </p:nvCxnSpPr>
        <p:spPr>
          <a:xfrm flipV="1">
            <a:off x="6166194" y="2401385"/>
            <a:ext cx="0" cy="22372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94C4708-4956-B788-9694-6118CDBDDFC9}"/>
              </a:ext>
            </a:extLst>
          </p:cNvPr>
          <p:cNvSpPr txBox="1"/>
          <p:nvPr/>
        </p:nvSpPr>
        <p:spPr>
          <a:xfrm>
            <a:off x="5898438" y="4646744"/>
            <a:ext cx="6189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4:30</a:t>
            </a:r>
            <a:endParaRPr lang="en-GB" dirty="0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E71A0706-1B91-D710-9721-DB8F9BBD97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8963" y="5004263"/>
            <a:ext cx="1452736" cy="1187554"/>
          </a:xfrm>
          <a:prstGeom prst="rect">
            <a:avLst/>
          </a:prstGeom>
        </p:spPr>
      </p:pic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9C5636F-9259-6C44-EC14-3EE5AB1882DF}"/>
              </a:ext>
            </a:extLst>
          </p:cNvPr>
          <p:cNvCxnSpPr>
            <a:cxnSpLocks/>
          </p:cNvCxnSpPr>
          <p:nvPr/>
        </p:nvCxnSpPr>
        <p:spPr>
          <a:xfrm flipV="1">
            <a:off x="7028049" y="2410855"/>
            <a:ext cx="0" cy="22372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216F6751-94D4-8BA1-CC43-43C415CAC9F1}"/>
              </a:ext>
            </a:extLst>
          </p:cNvPr>
          <p:cNvSpPr txBox="1"/>
          <p:nvPr/>
        </p:nvSpPr>
        <p:spPr>
          <a:xfrm>
            <a:off x="6860314" y="4657670"/>
            <a:ext cx="6189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5.52</a:t>
            </a:r>
            <a:endParaRPr lang="en-GB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B84B047-4EFA-1986-D9C7-42318A0239CA}"/>
              </a:ext>
            </a:extLst>
          </p:cNvPr>
          <p:cNvSpPr txBox="1"/>
          <p:nvPr/>
        </p:nvSpPr>
        <p:spPr>
          <a:xfrm>
            <a:off x="7772938" y="116385"/>
            <a:ext cx="16775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XTAX.043.018</a:t>
            </a:r>
            <a:endParaRPr lang="en-GB" dirty="0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376279F4-FEA7-F679-9738-216186EB534C}"/>
              </a:ext>
            </a:extLst>
          </p:cNvPr>
          <p:cNvCxnSpPr>
            <a:cxnSpLocks/>
          </p:cNvCxnSpPr>
          <p:nvPr/>
        </p:nvCxnSpPr>
        <p:spPr>
          <a:xfrm flipV="1">
            <a:off x="7980549" y="2435091"/>
            <a:ext cx="0" cy="22372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FAD8BF63-A9EF-6038-7D2F-CF7C732AD979}"/>
              </a:ext>
            </a:extLst>
          </p:cNvPr>
          <p:cNvSpPr txBox="1"/>
          <p:nvPr/>
        </p:nvSpPr>
        <p:spPr>
          <a:xfrm>
            <a:off x="7747186" y="4657725"/>
            <a:ext cx="6189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9.04</a:t>
            </a:r>
            <a:endParaRPr lang="en-GB" dirty="0"/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87F1BC7A-57B2-B8C4-F44C-96661EDF2D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60588" y="5007438"/>
            <a:ext cx="1363488" cy="1187554"/>
          </a:xfrm>
          <a:prstGeom prst="rect">
            <a:avLst/>
          </a:prstGeom>
        </p:spPr>
      </p:pic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511072A7-B6F1-C752-1453-228F803D4A18}"/>
              </a:ext>
            </a:extLst>
          </p:cNvPr>
          <p:cNvCxnSpPr>
            <a:cxnSpLocks/>
          </p:cNvCxnSpPr>
          <p:nvPr/>
        </p:nvCxnSpPr>
        <p:spPr>
          <a:xfrm flipV="1">
            <a:off x="8511550" y="2435091"/>
            <a:ext cx="0" cy="22372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D8885A82-B005-558B-CA73-044C31D676C8}"/>
              </a:ext>
            </a:extLst>
          </p:cNvPr>
          <p:cNvSpPr txBox="1"/>
          <p:nvPr/>
        </p:nvSpPr>
        <p:spPr>
          <a:xfrm>
            <a:off x="8336540" y="4657725"/>
            <a:ext cx="6189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9.50</a:t>
            </a:r>
            <a:endParaRPr lang="en-GB" dirty="0"/>
          </a:p>
        </p:txBody>
      </p:sp>
      <p:sp>
        <p:nvSpPr>
          <p:cNvPr id="64" name="Arrow: Right 63">
            <a:extLst>
              <a:ext uri="{FF2B5EF4-FFF2-40B4-BE49-F238E27FC236}">
                <a16:creationId xmlns:a16="http://schemas.microsoft.com/office/drawing/2014/main" id="{B571B232-40B0-27EF-717F-8EBC308F365C}"/>
              </a:ext>
            </a:extLst>
          </p:cNvPr>
          <p:cNvSpPr/>
          <p:nvPr/>
        </p:nvSpPr>
        <p:spPr>
          <a:xfrm flipH="1">
            <a:off x="10863823" y="2168391"/>
            <a:ext cx="1118833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Beam</a:t>
            </a:r>
            <a:endParaRPr lang="en-GB" dirty="0"/>
          </a:p>
        </p:txBody>
      </p:sp>
      <p:sp>
        <p:nvSpPr>
          <p:cNvPr id="3" name="Title 35">
            <a:extLst>
              <a:ext uri="{FF2B5EF4-FFF2-40B4-BE49-F238E27FC236}">
                <a16:creationId xmlns:a16="http://schemas.microsoft.com/office/drawing/2014/main" id="{A54D66C1-10BF-1F16-91B7-AD6779007D82}"/>
              </a:ext>
            </a:extLst>
          </p:cNvPr>
          <p:cNvSpPr txBox="1">
            <a:spLocks/>
          </p:cNvSpPr>
          <p:nvPr/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8795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>
            <a:extLst>
              <a:ext uri="{FF2B5EF4-FFF2-40B4-BE49-F238E27FC236}">
                <a16:creationId xmlns:a16="http://schemas.microsoft.com/office/drawing/2014/main" id="{4B8A53FC-44E5-6314-3B66-19262E4C7C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8176" y="105446"/>
            <a:ext cx="11447437" cy="424787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1A7628-7AB8-7849-A4A0-937055031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976F5-AFDF-48CB-B7D7-44B1491563FC}" type="datetime1">
              <a:rPr lang="en-GB" smtClean="0"/>
              <a:t>03/05/2023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4B9932-5460-5D58-4F85-02114D706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8043A-2DA3-49A0-BDA1-27ACD0AE49B7}" type="slidenum">
              <a:rPr lang="en-GB" smtClean="0"/>
              <a:t>7</a:t>
            </a:fld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9E1693-20E9-FEB8-2485-13C856C6181D}"/>
              </a:ext>
            </a:extLst>
          </p:cNvPr>
          <p:cNvSpPr txBox="1"/>
          <p:nvPr/>
        </p:nvSpPr>
        <p:spPr>
          <a:xfrm>
            <a:off x="3848638" y="194057"/>
            <a:ext cx="16775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XTAX.043.020</a:t>
            </a:r>
            <a:endParaRPr lang="en-GB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11F347-6103-80C2-B6BD-4DA29374C8E4}"/>
              </a:ext>
            </a:extLst>
          </p:cNvPr>
          <p:cNvSpPr txBox="1"/>
          <p:nvPr/>
        </p:nvSpPr>
        <p:spPr>
          <a:xfrm>
            <a:off x="3109098" y="4658169"/>
            <a:ext cx="11840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0:36</a:t>
            </a:r>
            <a:endParaRPr lang="en-GB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E5D77C2-14B9-9E19-4703-F0699751E9DD}"/>
              </a:ext>
            </a:extLst>
          </p:cNvPr>
          <p:cNvCxnSpPr>
            <a:cxnSpLocks/>
          </p:cNvCxnSpPr>
          <p:nvPr/>
        </p:nvCxnSpPr>
        <p:spPr>
          <a:xfrm flipV="1">
            <a:off x="3375369" y="2842626"/>
            <a:ext cx="0" cy="17881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BD7D1B5B-DD19-5F50-B1B1-629CCC13FF1B}"/>
              </a:ext>
            </a:extLst>
          </p:cNvPr>
          <p:cNvSpPr txBox="1"/>
          <p:nvPr/>
        </p:nvSpPr>
        <p:spPr>
          <a:xfrm>
            <a:off x="4377943" y="4658169"/>
            <a:ext cx="6189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1:13</a:t>
            </a:r>
            <a:endParaRPr lang="en-GB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46598B0-DD4B-DE92-0D5D-81055323462C}"/>
              </a:ext>
            </a:extLst>
          </p:cNvPr>
          <p:cNvCxnSpPr>
            <a:cxnSpLocks/>
          </p:cNvCxnSpPr>
          <p:nvPr/>
        </p:nvCxnSpPr>
        <p:spPr>
          <a:xfrm flipV="1">
            <a:off x="4775544" y="2842626"/>
            <a:ext cx="0" cy="18150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FB84B047-4EFA-1986-D9C7-42318A0239CA}"/>
              </a:ext>
            </a:extLst>
          </p:cNvPr>
          <p:cNvSpPr txBox="1"/>
          <p:nvPr/>
        </p:nvSpPr>
        <p:spPr>
          <a:xfrm>
            <a:off x="7772938" y="116385"/>
            <a:ext cx="16775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XTAX.043.018</a:t>
            </a:r>
            <a:endParaRPr lang="en-GB" dirty="0"/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1C33789-65D8-EDC6-0DFE-D89939A66B58}"/>
              </a:ext>
            </a:extLst>
          </p:cNvPr>
          <p:cNvCxnSpPr>
            <a:cxnSpLocks/>
          </p:cNvCxnSpPr>
          <p:nvPr/>
        </p:nvCxnSpPr>
        <p:spPr>
          <a:xfrm>
            <a:off x="1540123" y="2842626"/>
            <a:ext cx="3384302" cy="0"/>
          </a:xfrm>
          <a:prstGeom prst="straightConnector1">
            <a:avLst/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825EB54F-8BF1-EDAE-79C8-AE204758EE23}"/>
              </a:ext>
            </a:extLst>
          </p:cNvPr>
          <p:cNvSpPr txBox="1"/>
          <p:nvPr/>
        </p:nvSpPr>
        <p:spPr>
          <a:xfrm>
            <a:off x="1863493" y="2533954"/>
            <a:ext cx="559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2</a:t>
            </a:r>
            <a:endParaRPr lang="en-GB" dirty="0">
              <a:solidFill>
                <a:srgbClr val="00B0F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2011B3-5E10-E8DF-D87B-939B516B53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2064" y="4921447"/>
            <a:ext cx="1675643" cy="14380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7B49CA8-D91B-B758-322F-939ADE86A1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7943" y="4921447"/>
            <a:ext cx="1860932" cy="1433804"/>
          </a:xfrm>
          <a:prstGeom prst="rect">
            <a:avLst/>
          </a:prstGeom>
        </p:spPr>
      </p:pic>
      <p:sp>
        <p:nvSpPr>
          <p:cNvPr id="25" name="Speech Bubble: Rectangle 24">
            <a:extLst>
              <a:ext uri="{FF2B5EF4-FFF2-40B4-BE49-F238E27FC236}">
                <a16:creationId xmlns:a16="http://schemas.microsoft.com/office/drawing/2014/main" id="{0DBC55C7-16A1-E64D-3529-FBD63C707C43}"/>
              </a:ext>
            </a:extLst>
          </p:cNvPr>
          <p:cNvSpPr/>
          <p:nvPr/>
        </p:nvSpPr>
        <p:spPr>
          <a:xfrm>
            <a:off x="6448963" y="5103042"/>
            <a:ext cx="1323975" cy="660203"/>
          </a:xfrm>
          <a:prstGeom prst="wedgeRectCallout">
            <a:avLst>
              <a:gd name="adj1" fmla="val -98531"/>
              <a:gd name="adj2" fmla="val 365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 insert Ø4/12</a:t>
            </a:r>
            <a:endParaRPr lang="en-GB" dirty="0"/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31159557-8443-646E-B3EF-DAD09CEE1D21}"/>
              </a:ext>
            </a:extLst>
          </p:cNvPr>
          <p:cNvSpPr/>
          <p:nvPr/>
        </p:nvSpPr>
        <p:spPr>
          <a:xfrm flipH="1">
            <a:off x="10863823" y="2168391"/>
            <a:ext cx="1118833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Beam</a:t>
            </a:r>
            <a:endParaRPr lang="en-GB" dirty="0"/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82548895-EACA-8D73-5A45-528EB35E6B19}"/>
              </a:ext>
            </a:extLst>
          </p:cNvPr>
          <p:cNvSpPr txBox="1">
            <a:spLocks/>
          </p:cNvSpPr>
          <p:nvPr/>
        </p:nvSpPr>
        <p:spPr>
          <a:xfrm>
            <a:off x="4982467" y="6393061"/>
            <a:ext cx="5881356" cy="7008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2_T4_043_020_1804110016</a:t>
            </a:r>
            <a:endParaRPr lang="en-GB" dirty="0"/>
          </a:p>
        </p:txBody>
      </p:sp>
      <p:sp>
        <p:nvSpPr>
          <p:cNvPr id="36" name="Title 35">
            <a:extLst>
              <a:ext uri="{FF2B5EF4-FFF2-40B4-BE49-F238E27FC236}">
                <a16:creationId xmlns:a16="http://schemas.microsoft.com/office/drawing/2014/main" id="{3E29A720-0383-A6B3-494E-889AF9BC8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450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FBEAB-747A-0EFC-017B-0CF198215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2467" y="6393061"/>
            <a:ext cx="5881356" cy="700825"/>
          </a:xfrm>
        </p:spPr>
        <p:txBody>
          <a:bodyPr/>
          <a:lstStyle/>
          <a:p>
            <a:pPr marL="0" indent="0">
              <a:buNone/>
            </a:pPr>
            <a:r>
              <a:rPr lang="en-US" i="1" dirty="0"/>
              <a:t>3_T4_043.018_1804110017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C0944-0392-EA3B-3D08-7CD505DDB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2191-8762-4364-AAEA-777D89CE64E9}" type="datetime1">
              <a:rPr lang="en-GB" smtClean="0"/>
              <a:t>03/05/2023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6E7762-A4DB-4499-D35B-AB03D43D4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8043A-2DA3-49A0-BDA1-27ACD0AE49B7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95E4C2-332F-2814-5E3F-5145AC999F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75" y="-19049"/>
            <a:ext cx="8807805" cy="4706548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13F89B48-306A-B012-2E3F-B58471BFD7A4}"/>
              </a:ext>
            </a:extLst>
          </p:cNvPr>
          <p:cNvSpPr/>
          <p:nvPr/>
        </p:nvSpPr>
        <p:spPr>
          <a:xfrm flipH="1">
            <a:off x="10863823" y="2168391"/>
            <a:ext cx="1118833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Beam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F092EA7-E1C0-0347-EDA4-51F4BBF2DCDF}"/>
              </a:ext>
            </a:extLst>
          </p:cNvPr>
          <p:cNvCxnSpPr>
            <a:cxnSpLocks/>
          </p:cNvCxnSpPr>
          <p:nvPr/>
        </p:nvCxnSpPr>
        <p:spPr>
          <a:xfrm flipH="1">
            <a:off x="7607300" y="2930816"/>
            <a:ext cx="1687368" cy="0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5FFB375-C5C0-6736-E4F3-94E521E8E5DA}"/>
              </a:ext>
            </a:extLst>
          </p:cNvPr>
          <p:cNvSpPr txBox="1"/>
          <p:nvPr/>
        </p:nvSpPr>
        <p:spPr>
          <a:xfrm>
            <a:off x="9032385" y="2622998"/>
            <a:ext cx="416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3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CE5978A-64DD-B10A-1415-B6F9DBE02CE3}"/>
              </a:ext>
            </a:extLst>
          </p:cNvPr>
          <p:cNvSpPr txBox="1"/>
          <p:nvPr/>
        </p:nvSpPr>
        <p:spPr>
          <a:xfrm>
            <a:off x="8786729" y="4762500"/>
            <a:ext cx="11840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1:36</a:t>
            </a:r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C201F59-B33D-998D-A049-0FCE4FDCFE33}"/>
              </a:ext>
            </a:extLst>
          </p:cNvPr>
          <p:cNvCxnSpPr>
            <a:cxnSpLocks/>
          </p:cNvCxnSpPr>
          <p:nvPr/>
        </p:nvCxnSpPr>
        <p:spPr>
          <a:xfrm flipV="1">
            <a:off x="8959895" y="2916483"/>
            <a:ext cx="0" cy="18460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364C4438-031C-CB61-84AD-9AA55BC79D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8827" y="5048140"/>
            <a:ext cx="1550450" cy="128916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8FD145D-3EB4-25C3-5911-67EF752540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2753" y="5033417"/>
            <a:ext cx="1394187" cy="1289160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377445F-360C-6430-0152-76AB6BDE00FA}"/>
              </a:ext>
            </a:extLst>
          </p:cNvPr>
          <p:cNvCxnSpPr>
            <a:cxnSpLocks/>
          </p:cNvCxnSpPr>
          <p:nvPr/>
        </p:nvCxnSpPr>
        <p:spPr>
          <a:xfrm flipV="1">
            <a:off x="7607300" y="2930816"/>
            <a:ext cx="0" cy="18460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786AD5E-82B9-1FDE-026B-1F5C419F1DE5}"/>
              </a:ext>
            </a:extLst>
          </p:cNvPr>
          <p:cNvSpPr txBox="1"/>
          <p:nvPr/>
        </p:nvSpPr>
        <p:spPr>
          <a:xfrm>
            <a:off x="7313335" y="4762500"/>
            <a:ext cx="11840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1:39</a:t>
            </a:r>
            <a:endParaRPr lang="en-GB" dirty="0"/>
          </a:p>
        </p:txBody>
      </p:sp>
      <p:sp>
        <p:nvSpPr>
          <p:cNvPr id="3" name="Title 35">
            <a:extLst>
              <a:ext uri="{FF2B5EF4-FFF2-40B4-BE49-F238E27FC236}">
                <a16:creationId xmlns:a16="http://schemas.microsoft.com/office/drawing/2014/main" id="{5D3CB686-F440-0A8E-68BE-041CE10ACBD4}"/>
              </a:ext>
            </a:extLst>
          </p:cNvPr>
          <p:cNvSpPr txBox="1">
            <a:spLocks/>
          </p:cNvSpPr>
          <p:nvPr/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T4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13E928-51AA-BFF2-61AB-5AF3B3CC3E52}"/>
              </a:ext>
            </a:extLst>
          </p:cNvPr>
          <p:cNvSpPr txBox="1"/>
          <p:nvPr/>
        </p:nvSpPr>
        <p:spPr>
          <a:xfrm>
            <a:off x="9086916" y="19982"/>
            <a:ext cx="16775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XTAX.043.018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8990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FBEAB-747A-0EFC-017B-0CF198215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2467" y="6393061"/>
            <a:ext cx="5881356" cy="700825"/>
          </a:xfrm>
        </p:spPr>
        <p:txBody>
          <a:bodyPr/>
          <a:lstStyle/>
          <a:p>
            <a:pPr marL="0" indent="0">
              <a:buNone/>
            </a:pPr>
            <a:r>
              <a:rPr lang="en-US" i="1" dirty="0"/>
              <a:t>3_T4_043.018_1804110018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C0944-0392-EA3B-3D08-7CD505DDB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2191-8762-4364-AAEA-777D89CE64E9}" type="datetime1">
              <a:rPr lang="en-GB" smtClean="0"/>
              <a:t>03/05/2023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6E7762-A4DB-4499-D35B-AB03D43D4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8043A-2DA3-49A0-BDA1-27ACD0AE49B7}" type="slidenum">
              <a:rPr lang="en-GB" smtClean="0"/>
              <a:t>9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95E4C2-332F-2814-5E3F-5145AC999F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75" y="-19049"/>
            <a:ext cx="8807805" cy="4706548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13F89B48-306A-B012-2E3F-B58471BFD7A4}"/>
              </a:ext>
            </a:extLst>
          </p:cNvPr>
          <p:cNvSpPr/>
          <p:nvPr/>
        </p:nvSpPr>
        <p:spPr>
          <a:xfrm flipH="1">
            <a:off x="10863823" y="2168391"/>
            <a:ext cx="1118833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Beam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F092EA7-E1C0-0347-EDA4-51F4BBF2DCDF}"/>
              </a:ext>
            </a:extLst>
          </p:cNvPr>
          <p:cNvCxnSpPr>
            <a:cxnSpLocks/>
          </p:cNvCxnSpPr>
          <p:nvPr/>
        </p:nvCxnSpPr>
        <p:spPr>
          <a:xfrm flipH="1">
            <a:off x="7607300" y="2930816"/>
            <a:ext cx="1687368" cy="0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5FFB375-C5C0-6736-E4F3-94E521E8E5DA}"/>
              </a:ext>
            </a:extLst>
          </p:cNvPr>
          <p:cNvSpPr txBox="1"/>
          <p:nvPr/>
        </p:nvSpPr>
        <p:spPr>
          <a:xfrm>
            <a:off x="9032385" y="2622998"/>
            <a:ext cx="416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3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CE5978A-64DD-B10A-1415-B6F9DBE02CE3}"/>
              </a:ext>
            </a:extLst>
          </p:cNvPr>
          <p:cNvSpPr txBox="1"/>
          <p:nvPr/>
        </p:nvSpPr>
        <p:spPr>
          <a:xfrm>
            <a:off x="8786729" y="4762500"/>
            <a:ext cx="11840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1:36</a:t>
            </a:r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C201F59-B33D-998D-A049-0FCE4FDCFE33}"/>
              </a:ext>
            </a:extLst>
          </p:cNvPr>
          <p:cNvCxnSpPr>
            <a:cxnSpLocks/>
          </p:cNvCxnSpPr>
          <p:nvPr/>
        </p:nvCxnSpPr>
        <p:spPr>
          <a:xfrm flipV="1">
            <a:off x="8959895" y="2916483"/>
            <a:ext cx="0" cy="18460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364C4438-031C-CB61-84AD-9AA55BC79D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8827" y="5048140"/>
            <a:ext cx="1550450" cy="128916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8FD145D-3EB4-25C3-5911-67EF752540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2753" y="5033417"/>
            <a:ext cx="1394187" cy="1289160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377445F-360C-6430-0152-76AB6BDE00FA}"/>
              </a:ext>
            </a:extLst>
          </p:cNvPr>
          <p:cNvCxnSpPr>
            <a:cxnSpLocks/>
          </p:cNvCxnSpPr>
          <p:nvPr/>
        </p:nvCxnSpPr>
        <p:spPr>
          <a:xfrm flipV="1">
            <a:off x="7607300" y="2930816"/>
            <a:ext cx="0" cy="18460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786AD5E-82B9-1FDE-026B-1F5C419F1DE5}"/>
              </a:ext>
            </a:extLst>
          </p:cNvPr>
          <p:cNvSpPr txBox="1"/>
          <p:nvPr/>
        </p:nvSpPr>
        <p:spPr>
          <a:xfrm>
            <a:off x="7313335" y="4762500"/>
            <a:ext cx="11840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1:39</a:t>
            </a:r>
            <a:endParaRPr lang="en-GB" dirty="0"/>
          </a:p>
        </p:txBody>
      </p:sp>
      <p:sp>
        <p:nvSpPr>
          <p:cNvPr id="3" name="Title 35">
            <a:extLst>
              <a:ext uri="{FF2B5EF4-FFF2-40B4-BE49-F238E27FC236}">
                <a16:creationId xmlns:a16="http://schemas.microsoft.com/office/drawing/2014/main" id="{95DC4D51-19C3-42D1-8BE8-DE1B7DBCB075}"/>
              </a:ext>
            </a:extLst>
          </p:cNvPr>
          <p:cNvSpPr txBox="1">
            <a:spLocks/>
          </p:cNvSpPr>
          <p:nvPr/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T4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4C7CDC-15CA-D9DE-CFAA-4E32A9F154CF}"/>
              </a:ext>
            </a:extLst>
          </p:cNvPr>
          <p:cNvSpPr txBox="1"/>
          <p:nvPr/>
        </p:nvSpPr>
        <p:spPr>
          <a:xfrm>
            <a:off x="9086916" y="19982"/>
            <a:ext cx="16775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XTAX.043.018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1685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to BE - Jan 2021 - template" id="{D7F86FE6-13B5-1742-902D-E033CFAF905E}" vid="{4FADA346-18AE-D546-9D9D-50DAEB7467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BE_Dep_Meeting_21_Jan20</Template>
  <TotalTime>3971</TotalTime>
  <Words>327</Words>
  <Application>Microsoft Office PowerPoint</Application>
  <PresentationFormat>Widescreen</PresentationFormat>
  <Paragraphs>115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XTAX endoscopic inspection 2023</vt:lpstr>
      <vt:lpstr>XTAX T4</vt:lpstr>
      <vt:lpstr>XTAX T4: ST1530759</vt:lpstr>
      <vt:lpstr>T4 exit https://edms.cern.ch/panoramas/viewer?fov=90.00&amp;id=55923362&amp;lat=-6.84&amp;lon=214.44 </vt:lpstr>
      <vt:lpstr>T4 videos</vt:lpstr>
      <vt:lpstr>1_T4_043_020_1804110015</vt:lpstr>
      <vt:lpstr>T4</vt:lpstr>
      <vt:lpstr>3_T4_043.018_1804110017</vt:lpstr>
      <vt:lpstr>3_T4_043.018_1804110018</vt:lpstr>
      <vt:lpstr>4_T4_043.018_1804110021</vt:lpstr>
      <vt:lpstr>Layout TCC2 T4 working position</vt:lpstr>
      <vt:lpstr>Material</vt:lpstr>
      <vt:lpstr>Radiation Dose Reports (T4 + T6)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new-look BEAMS (BE) Department</dc:title>
  <dc:creator>Markus Brugger</dc:creator>
  <cp:lastModifiedBy>Sylvain Girod</cp:lastModifiedBy>
  <cp:revision>266</cp:revision>
  <cp:lastPrinted>2023-05-03T08:49:54Z</cp:lastPrinted>
  <dcterms:created xsi:type="dcterms:W3CDTF">2021-01-11T13:55:30Z</dcterms:created>
  <dcterms:modified xsi:type="dcterms:W3CDTF">2023-05-03T09:18:35Z</dcterms:modified>
</cp:coreProperties>
</file>