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363" r:id="rId3"/>
    <p:sldId id="327" r:id="rId4"/>
    <p:sldId id="362" r:id="rId5"/>
    <p:sldId id="366" r:id="rId6"/>
    <p:sldId id="365" r:id="rId7"/>
    <p:sldId id="361" r:id="rId8"/>
    <p:sldId id="288" r:id="rId9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98" d="100"/>
          <a:sy n="98" d="100"/>
        </p:scale>
        <p:origin x="90" y="7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CBB72EAA-2733-D14F-950A-8F4240385864}" type="datetimeFigureOut">
              <a:rPr lang="en-US" smtClean="0"/>
              <a:t>29-Mar-23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D4DD062E-52F7-A14D-A443-1F3854784447}" type="datetimeFigureOut">
              <a:rPr lang="en-US" smtClean="0"/>
              <a:t>29-Mar-23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880FC97-D3D2-458C-A55B-2810B3D437A6}"/>
              </a:ext>
            </a:extLst>
          </p:cNvPr>
          <p:cNvSpPr/>
          <p:nvPr userDrawn="1"/>
        </p:nvSpPr>
        <p:spPr>
          <a:xfrm>
            <a:off x="4291914" y="131805"/>
            <a:ext cx="3361037" cy="317920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4CFD8378-C824-4848-9C90-F75550AE9E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76880" y="254754"/>
            <a:ext cx="3024157" cy="295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Jean-Frederic FUCHS | BE-GM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isit.cern/fr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areers.cern/" TargetMode="External"/><Relationship Id="rId7" Type="http://schemas.openxmlformats.org/officeDocument/2006/relationships/image" Target="../media/image15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hyperlink" Target="https://www.youtube.com/watch?v=mFilSnstW8U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scienceetonnante.com/2019/12/13/le-lhc/" TargetMode="External"/><Relationship Id="rId3" Type="http://schemas.openxmlformats.org/officeDocument/2006/relationships/hyperlink" Target="https://www.youtube.com/channel/UCWnfDPdZw6A23UtuBpYBbAg" TargetMode="External"/><Relationship Id="rId7" Type="http://schemas.openxmlformats.org/officeDocument/2006/relationships/hyperlink" Target="https://www.youtube.com/c/ScienceEtonnante" TargetMode="External"/><Relationship Id="rId2" Type="http://schemas.openxmlformats.org/officeDocument/2006/relationships/hyperlink" Target="https://visit.cern/fr/discover-cern-online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outube.com/watch?v=hxMNJ6-8n5c" TargetMode="External"/><Relationship Id="rId5" Type="http://schemas.openxmlformats.org/officeDocument/2006/relationships/hyperlink" Target="https://www.youtube.com/user/cestpassorcierftv/videos" TargetMode="External"/><Relationship Id="rId10" Type="http://schemas.openxmlformats.org/officeDocument/2006/relationships/image" Target="../media/image19.png"/><Relationship Id="rId4" Type="http://schemas.openxmlformats.org/officeDocument/2006/relationships/hyperlink" Target="https://www.youtube.com/watch?v=G7bihQWPBLs" TargetMode="External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519" y="3429000"/>
            <a:ext cx="11895438" cy="2153265"/>
          </a:xfrm>
        </p:spPr>
        <p:txBody>
          <a:bodyPr/>
          <a:lstStyle/>
          <a:p>
            <a:pPr algn="ctr"/>
            <a:br>
              <a:rPr lang="fr-F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métrologie géodésique au CERN</a:t>
            </a:r>
            <a:b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Jean-Frederic FUCHS (GM-ASG)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801DBE2-AF69-437F-95E0-CD0D1C4B0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153" y="1062681"/>
            <a:ext cx="7740894" cy="513809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fr-FR" sz="2000" b="0" dirty="0">
                <a:solidFill>
                  <a:schemeClr val="bg2">
                    <a:lumMod val="25000"/>
                  </a:schemeClr>
                </a:solidFill>
              </a:rPr>
              <a:t>J’espère vous avoir fait découvrir …..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fr-FR" sz="2000" b="0" dirty="0">
                <a:solidFill>
                  <a:schemeClr val="bg2">
                    <a:lumMod val="25000"/>
                  </a:schemeClr>
                </a:solidFill>
              </a:rPr>
              <a:t>un </a:t>
            </a:r>
            <a:r>
              <a:rPr lang="fr-FR" sz="20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environnement de travail singulier </a:t>
            </a:r>
            <a:r>
              <a:rPr lang="fr-FR" sz="2000" b="0" dirty="0">
                <a:solidFill>
                  <a:schemeClr val="bg2">
                    <a:lumMod val="25000"/>
                  </a:schemeClr>
                </a:solidFill>
              </a:rPr>
              <a:t>ou les </a:t>
            </a:r>
            <a:r>
              <a:rPr lang="fr-FR" sz="20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ingénieurs</a:t>
            </a:r>
            <a:r>
              <a:rPr lang="fr-FR" sz="2000" b="0" dirty="0">
                <a:solidFill>
                  <a:schemeClr val="bg2">
                    <a:lumMod val="25000"/>
                  </a:schemeClr>
                </a:solidFill>
              </a:rPr>
              <a:t> essaient de  répondre à l’enthousiasme des </a:t>
            </a:r>
            <a:r>
              <a:rPr lang="fr-FR" sz="20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physiciens </a:t>
            </a:r>
            <a:r>
              <a:rPr lang="fr-FR" sz="2000" b="0" dirty="0">
                <a:solidFill>
                  <a:schemeClr val="bg2">
                    <a:lumMod val="25000"/>
                  </a:schemeClr>
                </a:solidFill>
              </a:rPr>
              <a:t>du monde entier</a:t>
            </a:r>
            <a:endParaRPr lang="fr-FR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fr-FR" sz="2000" b="0" dirty="0">
                <a:solidFill>
                  <a:schemeClr val="bg2">
                    <a:lumMod val="25000"/>
                  </a:schemeClr>
                </a:solidFill>
              </a:rPr>
              <a:t>Les </a:t>
            </a:r>
            <a:r>
              <a:rPr lang="fr-FR" sz="20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exigences et nombreux challenges </a:t>
            </a:r>
            <a:r>
              <a:rPr lang="fr-FR" sz="2000" b="0" dirty="0">
                <a:solidFill>
                  <a:schemeClr val="bg2">
                    <a:lumMod val="25000"/>
                  </a:schemeClr>
                </a:solidFill>
              </a:rPr>
              <a:t>auxquels font face les géomètres du CERN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fr-FR" sz="2000" b="0" dirty="0">
                <a:solidFill>
                  <a:schemeClr val="bg2">
                    <a:lumMod val="25000"/>
                  </a:schemeClr>
                </a:solidFill>
              </a:rPr>
              <a:t>Nos </a:t>
            </a:r>
            <a:r>
              <a:rPr lang="fr-FR" sz="20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méthodes</a:t>
            </a:r>
            <a:r>
              <a:rPr lang="fr-FR" sz="2000" b="0" dirty="0">
                <a:solidFill>
                  <a:schemeClr val="bg2">
                    <a:lumMod val="25000"/>
                  </a:schemeClr>
                </a:solidFill>
              </a:rPr>
              <a:t> et </a:t>
            </a:r>
            <a:r>
              <a:rPr lang="fr-FR" sz="20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outils</a:t>
            </a:r>
            <a:r>
              <a:rPr lang="fr-FR" sz="2000" b="0" dirty="0">
                <a:solidFill>
                  <a:schemeClr val="bg2">
                    <a:lumMod val="25000"/>
                  </a:schemeClr>
                </a:solidFill>
              </a:rPr>
              <a:t> de travail pour atteindre des exigences de l’ordre de quelques dixième de millimètres sur de grandes distances pour l’alignement d’objets de plusieurs tonnes 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endParaRPr lang="fr-FR" sz="1600" dirty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defRPr/>
            </a:pPr>
            <a:r>
              <a:rPr lang="fr-FR" sz="2400" dirty="0">
                <a:solidFill>
                  <a:schemeClr val="bg2">
                    <a:lumMod val="25000"/>
                  </a:schemeClr>
                </a:solidFill>
              </a:rPr>
              <a:t>….. Et peut-être avoir éveillé en vous</a:t>
            </a:r>
            <a:br>
              <a:rPr lang="fr-FR" sz="24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fr-FR" sz="2400" dirty="0">
                <a:solidFill>
                  <a:schemeClr val="bg2">
                    <a:lumMod val="25000"/>
                  </a:schemeClr>
                </a:solidFill>
              </a:rPr>
              <a:t>la curiosité et l’envie de « </a:t>
            </a:r>
            <a:r>
              <a:rPr lang="fr-FR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passer un jour au CERN </a:t>
            </a:r>
            <a:r>
              <a:rPr lang="fr-FR" sz="2400" dirty="0">
                <a:solidFill>
                  <a:schemeClr val="bg2">
                    <a:lumMod val="25000"/>
                  </a:schemeClr>
                </a:solidFill>
              </a:rPr>
              <a:t>» ! 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endParaRPr lang="fr-FR" sz="16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fr-CH" sz="1600" b="0" dirty="0"/>
          </a:p>
          <a:p>
            <a:pPr>
              <a:spcBef>
                <a:spcPts val="600"/>
              </a:spcBef>
              <a:defRPr/>
            </a:pPr>
            <a:endParaRPr lang="fr-CH" sz="1600" b="0" dirty="0"/>
          </a:p>
          <a:p>
            <a:pPr>
              <a:spcBef>
                <a:spcPts val="600"/>
              </a:spcBef>
              <a:defRPr/>
            </a:pPr>
            <a:endParaRPr lang="fr-CH" sz="1600" dirty="0"/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2DA737-A706-4121-A4FB-757190D74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D339BC-3B67-4B9E-A3BB-A5AA5C51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36CB94-BDF9-477F-AA26-C0519775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Image 10" descr="Une image contenant texte, livre, personne, rayon&#10;&#10;Description générée automatiquement">
            <a:extLst>
              <a:ext uri="{FF2B5EF4-FFF2-40B4-BE49-F238E27FC236}">
                <a16:creationId xmlns:a16="http://schemas.microsoft.com/office/drawing/2014/main" id="{8AE1F574-83DD-4D72-897C-A0187F72C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0356" y="397390"/>
            <a:ext cx="3491491" cy="232628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3CD4FB4-0D54-4C78-A883-4B4AB8EA4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338" y="373593"/>
            <a:ext cx="3930255" cy="2616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Image 18" descr="Une image contenant engin&#10;&#10;Description générée automatiquement">
            <a:extLst>
              <a:ext uri="{FF2B5EF4-FFF2-40B4-BE49-F238E27FC236}">
                <a16:creationId xmlns:a16="http://schemas.microsoft.com/office/drawing/2014/main" id="{83A96719-FD2D-4835-AD9E-3B0DBA870F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03" r="6319"/>
          <a:stretch/>
        </p:blipFill>
        <p:spPr>
          <a:xfrm>
            <a:off x="8148882" y="3525759"/>
            <a:ext cx="3909711" cy="2489747"/>
          </a:xfrm>
          <a:prstGeom prst="rect">
            <a:avLst/>
          </a:prstGeom>
        </p:spPr>
      </p:pic>
      <p:pic>
        <p:nvPicPr>
          <p:cNvPr id="21" name="Image 20" descr="Une image contenant laser&#10;&#10;Description générée automatiquement">
            <a:extLst>
              <a:ext uri="{FF2B5EF4-FFF2-40B4-BE49-F238E27FC236}">
                <a16:creationId xmlns:a16="http://schemas.microsoft.com/office/drawing/2014/main" id="{1A0679D1-172F-4DCF-9482-1BEAA078F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7793" y="3433033"/>
            <a:ext cx="3950800" cy="2616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153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texte, stationnaire, instrument d’écriture, crayon&#10;&#10;Description générée automatiquement">
            <a:extLst>
              <a:ext uri="{FF2B5EF4-FFF2-40B4-BE49-F238E27FC236}">
                <a16:creationId xmlns:a16="http://schemas.microsoft.com/office/drawing/2014/main" id="{752B992F-DDB8-46E2-BEC9-5654B0D851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241" r="2625"/>
          <a:stretch/>
        </p:blipFill>
        <p:spPr>
          <a:xfrm>
            <a:off x="8113104" y="118828"/>
            <a:ext cx="3971804" cy="1862992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801DBE2-AF69-437F-95E0-CD0D1C4B0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54211"/>
            <a:ext cx="11376024" cy="494656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fr-FR" sz="1600" dirty="0"/>
              <a:t>Le CERN porte un programme ambitieux pour soutenir l’éducation et la culture …..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fr-FR" sz="1600" dirty="0"/>
              <a:t>Les visites guidées du Laboratoire sont gratuites, rien n’est « caché » !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fr-CH" sz="1600" b="0" dirty="0">
                <a:hlinkClick r:id="rId3"/>
              </a:rPr>
              <a:t>https://visit.cern/fr</a:t>
            </a:r>
            <a:endParaRPr lang="fr-CH" sz="1600" b="0" dirty="0"/>
          </a:p>
          <a:p>
            <a:pPr marL="609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300" dirty="0"/>
              <a:t>Réservation en ligne seulement pour les groupes sinon sur place</a:t>
            </a:r>
          </a:p>
          <a:p>
            <a:pPr marL="609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300" dirty="0"/>
              <a:t>Les visites souterraines des détecteurs sont extrêmement limitées et le tunnel du LHC ne peut pas être visité (sécurité)</a:t>
            </a:r>
            <a:endParaRPr lang="fr-FR" sz="17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fr-CH" sz="1600" b="0" dirty="0"/>
          </a:p>
          <a:p>
            <a:pPr>
              <a:spcBef>
                <a:spcPts val="600"/>
              </a:spcBef>
              <a:defRPr/>
            </a:pPr>
            <a:endParaRPr lang="fr-CH" sz="1600" b="0" dirty="0"/>
          </a:p>
          <a:p>
            <a:pPr>
              <a:spcBef>
                <a:spcPts val="600"/>
              </a:spcBef>
              <a:defRPr/>
            </a:pPr>
            <a:endParaRPr lang="fr-CH" sz="1600" dirty="0"/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5E772F6-F893-4084-85BB-5651A5FFA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6731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VISITER le CERN</a:t>
            </a:r>
            <a:endParaRPr lang="en-GB" sz="3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2DA737-A706-4121-A4FB-757190D74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D339BC-3B67-4B9E-A3BB-A5AA5C51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36CB94-BDF9-477F-AA26-C0519775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511FCC-98C7-45EB-B982-2BF2C10389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565" b="26410"/>
          <a:stretch/>
        </p:blipFill>
        <p:spPr>
          <a:xfrm>
            <a:off x="0" y="3015470"/>
            <a:ext cx="12192000" cy="318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228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0EDD500B-0D81-4EA2-90E4-4149458EC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3569" y="1594825"/>
            <a:ext cx="5425532" cy="1388138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801DBE2-AF69-437F-95E0-CD0D1C4B0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54211"/>
            <a:ext cx="11187111" cy="494656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fr-FR" sz="16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De </a:t>
            </a:r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nombreuses opportunités existent </a:t>
            </a:r>
            <a:r>
              <a:rPr lang="fr-FR" sz="16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pour rejoindre le CERN et y exercer son </a:t>
            </a:r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métier de Géomètre </a:t>
            </a:r>
            <a:r>
              <a:rPr lang="fr-FR" sz="16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avec passion !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Take part ! </a:t>
            </a:r>
            <a:r>
              <a:rPr lang="en-US" sz="1600" dirty="0">
                <a:latin typeface="+mj-lt"/>
                <a:hlinkClick r:id="rId3"/>
              </a:rPr>
              <a:t>https://careers.cern</a:t>
            </a:r>
            <a:endParaRPr lang="fr-FR" sz="1600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endParaRPr lang="fr-FR" sz="16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fr-FR" sz="16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Contacts « </a:t>
            </a:r>
            <a:r>
              <a:rPr lang="fr-FR" sz="16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survey</a:t>
            </a:r>
            <a:r>
              <a:rPr lang="fr-FR" sz="16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 » :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1257C8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Geodetic Metrology (GM)</a:t>
            </a:r>
            <a:r>
              <a:rPr lang="fr-FR" sz="1600" dirty="0">
                <a:latin typeface="+mj-lt"/>
              </a:rPr>
              <a:t> Group Leader : Helene MAINAUD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1257C8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>
                <a:solidFill>
                  <a:srgbClr val="1257C8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ccelerator </a:t>
            </a:r>
            <a:r>
              <a:rPr lang="en-US" sz="1600" b="1" dirty="0">
                <a:solidFill>
                  <a:srgbClr val="1257C8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600" dirty="0">
                <a:solidFill>
                  <a:srgbClr val="1257C8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urvey &amp; </a:t>
            </a:r>
            <a:r>
              <a:rPr lang="en-US" sz="1600" b="1" dirty="0">
                <a:solidFill>
                  <a:srgbClr val="1257C8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600" dirty="0">
                <a:solidFill>
                  <a:srgbClr val="1257C8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eodetic measurements (ASG) </a:t>
            </a:r>
            <a:r>
              <a:rPr lang="fr-FR" sz="1600" dirty="0">
                <a:latin typeface="+mj-lt"/>
              </a:rPr>
              <a:t>Section Leader : Jean-Frederic FUCHS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highlight>
                  <a:srgbClr val="00FF00"/>
                </a:highlight>
              </a:rPr>
              <a:t>Le Groupe GM </a:t>
            </a:r>
            <a:r>
              <a:rPr lang="fr-FR" sz="1600" dirty="0"/>
              <a:t>: </a:t>
            </a:r>
            <a:r>
              <a:rPr lang="fr-CH" sz="1600" dirty="0">
                <a:hlinkClick r:id="rId4"/>
              </a:rPr>
              <a:t>https://be-dep-gm.web.cern.ch/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fr-FR" sz="1600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endParaRPr lang="fr-FR" sz="16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fr-CH" sz="1600" b="0" dirty="0"/>
          </a:p>
          <a:p>
            <a:pPr>
              <a:spcBef>
                <a:spcPts val="600"/>
              </a:spcBef>
              <a:defRPr/>
            </a:pPr>
            <a:endParaRPr lang="fr-CH" sz="1600" b="0" dirty="0"/>
          </a:p>
          <a:p>
            <a:pPr>
              <a:spcBef>
                <a:spcPts val="600"/>
              </a:spcBef>
              <a:defRPr/>
            </a:pPr>
            <a:endParaRPr lang="fr-CH" sz="1600" dirty="0"/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5E772F6-F893-4084-85BB-5651A5FFA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6731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TRAVAILLER au CERN</a:t>
            </a:r>
            <a:endParaRPr lang="en-GB" sz="3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2DA737-A706-4121-A4FB-757190D74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D339BC-3B67-4B9E-A3BB-A5AA5C51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36CB94-BDF9-477F-AA26-C0519775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Image 28" descr="Une image contenant texte&#10;&#10;Description générée automatiquement">
            <a:extLst>
              <a:ext uri="{FF2B5EF4-FFF2-40B4-BE49-F238E27FC236}">
                <a16:creationId xmlns:a16="http://schemas.microsoft.com/office/drawing/2014/main" id="{FC247358-A9B6-45B8-B0E5-942EC8E2AF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417"/>
          <a:stretch/>
        </p:blipFill>
        <p:spPr>
          <a:xfrm>
            <a:off x="37324" y="3934106"/>
            <a:ext cx="4079064" cy="2327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 36" descr="Une image contenant plusieurs, encombré, fraise&#10;&#10;Description générée automatiquement">
            <a:extLst>
              <a:ext uri="{FF2B5EF4-FFF2-40B4-BE49-F238E27FC236}">
                <a16:creationId xmlns:a16="http://schemas.microsoft.com/office/drawing/2014/main" id="{898952FA-4C1F-4CBC-8D8D-F1BFAC48C97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5158" b="34103"/>
          <a:stretch/>
        </p:blipFill>
        <p:spPr>
          <a:xfrm>
            <a:off x="4213841" y="3945745"/>
            <a:ext cx="3995271" cy="2327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 32" descr="Une image contenant encombré&#10;&#10;Description générée automatiquement">
            <a:extLst>
              <a:ext uri="{FF2B5EF4-FFF2-40B4-BE49-F238E27FC236}">
                <a16:creationId xmlns:a16="http://schemas.microsoft.com/office/drawing/2014/main" id="{6685A581-ABF0-44DA-896C-22BB06C91AA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7992" b="35289"/>
          <a:stretch/>
        </p:blipFill>
        <p:spPr>
          <a:xfrm>
            <a:off x="8306566" y="3945745"/>
            <a:ext cx="3754858" cy="2338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4251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9DAC72-E9DD-2AC6-84E1-FEB2CF36F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Léa et Julia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248DF-579A-B1CA-2C68-9DA1DEA52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EEAF5-EA07-9AD4-8D0A-CEDB56947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Jean-Frederic FUCHS | BE-GM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183DA-2311-B7E0-FA3D-2B354AABA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picture containing engine&#10;&#10;Description automatically generated">
            <a:extLst>
              <a:ext uri="{FF2B5EF4-FFF2-40B4-BE49-F238E27FC236}">
                <a16:creationId xmlns:a16="http://schemas.microsoft.com/office/drawing/2014/main" id="{9228EC4E-B41C-7B40-CC15-A046C7E2E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641845" y="896731"/>
            <a:ext cx="5882234" cy="4411676"/>
          </a:xfrm>
          <a:prstGeom prst="rect">
            <a:avLst/>
          </a:prstGeom>
        </p:spPr>
      </p:pic>
      <p:pic>
        <p:nvPicPr>
          <p:cNvPr id="14" name="Picture 13" descr="A person in a factory&#10;&#10;Description automatically generated with medium confidence">
            <a:extLst>
              <a:ext uri="{FF2B5EF4-FFF2-40B4-BE49-F238E27FC236}">
                <a16:creationId xmlns:a16="http://schemas.microsoft.com/office/drawing/2014/main" id="{BEB98F46-81B2-0F05-3B86-63456DCC5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49" y="1436688"/>
            <a:ext cx="5992746" cy="4494560"/>
          </a:xfrm>
          <a:prstGeom prst="rect">
            <a:avLst/>
          </a:prstGeom>
        </p:spPr>
      </p:pic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928F1C0-B4B4-108D-20F3-AB135EDAC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38007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5E772F6-F893-4084-85BB-5651A5FFA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252303" cy="1065742"/>
          </a:xfrm>
        </p:spPr>
        <p:txBody>
          <a:bodyPr anchor="t">
            <a:normAutofit/>
          </a:bodyPr>
          <a:lstStyle/>
          <a:p>
            <a:pPr>
              <a:spcBef>
                <a:spcPts val="600"/>
              </a:spcBef>
            </a:pPr>
            <a:r>
              <a:rPr lang="fr-FR" dirty="0"/>
              <a:t>Pour les plus curieux ….</a:t>
            </a:r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801DBE2-AF69-437F-95E0-CD0D1C4B0E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334530"/>
            <a:ext cx="7623905" cy="3534032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fr-CH" sz="19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Découvrez le CERN en ligne</a:t>
            </a:r>
            <a:r>
              <a:rPr lang="fr-CH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: </a:t>
            </a:r>
            <a:r>
              <a:rPr lang="fr-CH" sz="19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catalogue très complet de ressources sur le CERN à découvrir en ligne. Il est possible de filtrer les ressources par âge, langue, catégorie...</a:t>
            </a:r>
            <a:endParaRPr lang="fr-FR" sz="19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fr-CH" sz="19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Dr </a:t>
            </a:r>
            <a:r>
              <a:rPr lang="fr-CH" sz="19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Nozman</a:t>
            </a:r>
            <a:r>
              <a:rPr lang="fr-CH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: </a:t>
            </a:r>
            <a:r>
              <a:rPr lang="fr-CH" sz="19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passionné de science Dr </a:t>
            </a:r>
            <a:r>
              <a:rPr lang="fr-CH" sz="1900" b="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Nozman</a:t>
            </a:r>
            <a:r>
              <a:rPr lang="fr-CH" sz="19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partage sa passion sur sa chaîne YouTube. </a:t>
            </a:r>
            <a:r>
              <a:rPr lang="en-GB" sz="19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Il y a un </a:t>
            </a:r>
            <a:r>
              <a:rPr lang="fr-CH" sz="19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épisode sur le CERN</a:t>
            </a:r>
            <a:r>
              <a:rPr lang="en-GB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fr-FR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fr-CH" sz="19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C'est pas sorcier</a:t>
            </a:r>
            <a:r>
              <a:rPr lang="fr-CH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: </a:t>
            </a:r>
            <a:r>
              <a:rPr lang="fr-CH" sz="19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émissions sur la science pour les jeunes. </a:t>
            </a:r>
            <a:r>
              <a:rPr lang="en-GB" sz="19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Il y a un </a:t>
            </a:r>
            <a:r>
              <a:rPr lang="fr-CH" sz="19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6"/>
              </a:rPr>
              <a:t>épisode sur le CERN</a:t>
            </a:r>
            <a:r>
              <a:rPr lang="en-GB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fr-FR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fr-CH" sz="19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7"/>
              </a:rPr>
              <a:t>Science étonnante</a:t>
            </a:r>
            <a:r>
              <a:rPr lang="fr-CH" sz="19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fr-CH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fr-CH" sz="19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une chaine YouTube de David </a:t>
            </a:r>
            <a:r>
              <a:rPr lang="fr-CH" sz="1900" b="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Louapre</a:t>
            </a:r>
            <a:r>
              <a:rPr lang="fr-CH" sz="19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sur la science. </a:t>
            </a:r>
            <a:r>
              <a:rPr lang="en-GB" sz="19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Il y a un</a:t>
            </a:r>
            <a:r>
              <a:rPr lang="en-GB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fr-CH" sz="19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8"/>
              </a:rPr>
              <a:t>épisode sur le CERN</a:t>
            </a:r>
            <a:r>
              <a:rPr lang="en-GB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600"/>
              </a:spcBef>
              <a:defRPr/>
            </a:pPr>
            <a:endParaRPr lang="fr-FR" i="1" dirty="0"/>
          </a:p>
          <a:p>
            <a:pPr>
              <a:spcBef>
                <a:spcPts val="600"/>
              </a:spcBef>
              <a:defRPr/>
            </a:pPr>
            <a:endParaRPr lang="fr-FR" i="1" dirty="0"/>
          </a:p>
          <a:p>
            <a:pPr>
              <a:spcBef>
                <a:spcPts val="600"/>
              </a:spcBef>
              <a:defRPr/>
            </a:pPr>
            <a:endParaRPr lang="fr-FR" i="1" dirty="0"/>
          </a:p>
          <a:p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A019E4-396E-4D6D-BCE1-E1924E26C45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8076" r="38898" b="1"/>
          <a:stretch/>
        </p:blipFill>
        <p:spPr>
          <a:xfrm>
            <a:off x="9152837" y="2917165"/>
            <a:ext cx="2740961" cy="3296759"/>
          </a:xfrm>
          <a:prstGeom prst="rect">
            <a:avLst/>
          </a:prstGeom>
          <a:noFill/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2DA737-A706-4121-A4FB-757190D74D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D339BC-3B67-4B9E-A3BB-A5AA5C510B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Jean-Frederic FUCHS | BE-GM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36CB94-BDF9-477F-AA26-C0519775320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9" name="Espace réservé du contenu 1">
            <a:extLst>
              <a:ext uri="{FF2B5EF4-FFF2-40B4-BE49-F238E27FC236}">
                <a16:creationId xmlns:a16="http://schemas.microsoft.com/office/drawing/2014/main" id="{709D2E33-E0AD-48D3-A272-5AB3C25882F4}"/>
              </a:ext>
            </a:extLst>
          </p:cNvPr>
          <p:cNvSpPr txBox="1">
            <a:spLocks/>
          </p:cNvSpPr>
          <p:nvPr/>
        </p:nvSpPr>
        <p:spPr>
          <a:xfrm>
            <a:off x="2154698" y="5066539"/>
            <a:ext cx="6722076" cy="19172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600"/>
              </a:spcBef>
              <a:defRPr/>
            </a:pPr>
            <a:r>
              <a:rPr lang="fr-FR" sz="2000" i="1" dirty="0">
                <a:solidFill>
                  <a:schemeClr val="bg2">
                    <a:lumMod val="50000"/>
                  </a:schemeClr>
                </a:solidFill>
              </a:rPr>
              <a:t>J'ai eu la chance de pouvoir visiter les installations du CERN ayant été impliquées</a:t>
            </a:r>
            <a:br>
              <a:rPr lang="fr-FR" sz="2000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fr-FR" sz="2000" i="1" dirty="0">
                <a:solidFill>
                  <a:schemeClr val="bg2">
                    <a:lumMod val="50000"/>
                  </a:schemeClr>
                </a:solidFill>
              </a:rPr>
              <a:t>dans la découverte du boson de Higgs, et de discuter avec ses physiciens de l'avenir du LHC</a:t>
            </a:r>
            <a:endParaRPr lang="fr-CH" sz="2000" i="1" dirty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F3D52D9-B1A8-6973-091B-7A41B720F5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95270" y="74409"/>
            <a:ext cx="3591904" cy="272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620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288A86-E209-47A9-9BD1-4029E17AA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Merci pour votre écoute !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D6C99-67D7-4143-906A-9C64CD0FB8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FBC2A-A015-4C6E-BEE1-2922545C6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Jean-Frederic FUCHS | BE-GM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59F02-F465-4A60-91F3-A6FF4FE98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11" name="Picture Placeholder 10" descr="A picture containing person, engine&#10;&#10;Description automatically generated">
            <a:extLst>
              <a:ext uri="{FF2B5EF4-FFF2-40B4-BE49-F238E27FC236}">
                <a16:creationId xmlns:a16="http://schemas.microsoft.com/office/drawing/2014/main" id="{F45B31A6-B51D-408F-826D-5B789777125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8612" b="18612"/>
          <a:stretch/>
        </p:blipFill>
        <p:spPr>
          <a:xfrm>
            <a:off x="407988" y="1439863"/>
            <a:ext cx="11376025" cy="476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138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1789</TotalTime>
  <Words>412</Words>
  <Application>Microsoft Office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Symbol</vt:lpstr>
      <vt:lpstr>Office Theme</vt:lpstr>
      <vt:lpstr> La métrologie géodésique au CERN </vt:lpstr>
      <vt:lpstr>PowerPoint Presentation</vt:lpstr>
      <vt:lpstr>VISITER le CERN</vt:lpstr>
      <vt:lpstr>TRAVAILLER au CERN</vt:lpstr>
      <vt:lpstr>Léa et Julia</vt:lpstr>
      <vt:lpstr>Pour les plus curieux ….</vt:lpstr>
      <vt:lpstr>Merci pour votre écoute 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Jean-Frederic Fuchs</cp:lastModifiedBy>
  <cp:revision>103</cp:revision>
  <cp:lastPrinted>2022-03-25T16:40:59Z</cp:lastPrinted>
  <dcterms:created xsi:type="dcterms:W3CDTF">2021-01-15T14:19:07Z</dcterms:created>
  <dcterms:modified xsi:type="dcterms:W3CDTF">2023-03-29T08:12:35Z</dcterms:modified>
</cp:coreProperties>
</file>