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2" r:id="rId1"/>
  </p:sldMasterIdLst>
  <p:sldIdLst>
    <p:sldId id="277" r:id="rId2"/>
    <p:sldId id="290" r:id="rId3"/>
    <p:sldId id="291" r:id="rId4"/>
    <p:sldId id="289" r:id="rId5"/>
    <p:sldId id="287" r:id="rId6"/>
    <p:sldId id="288" r:id="rId7"/>
    <p:sldId id="286" r:id="rId8"/>
    <p:sldId id="275" r:id="rId9"/>
    <p:sldId id="279" r:id="rId10"/>
    <p:sldId id="280" r:id="rId11"/>
    <p:sldId id="284" r:id="rId12"/>
    <p:sldId id="285" r:id="rId13"/>
    <p:sldId id="28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CCE6"/>
    <a:srgbClr val="3163AC"/>
    <a:srgbClr val="015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15"/>
  </p:normalViewPr>
  <p:slideViewPr>
    <p:cSldViewPr snapToGrid="0" snapToObjects="1">
      <p:cViewPr varScale="1">
        <p:scale>
          <a:sx n="109" d="100"/>
          <a:sy n="109" d="100"/>
        </p:scale>
        <p:origin x="2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3503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3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96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33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8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5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3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4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8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8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4/6/2023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11" r:id="rId6"/>
    <p:sldLayoutId id="2147483706" r:id="rId7"/>
    <p:sldLayoutId id="2147483707" r:id="rId8"/>
    <p:sldLayoutId id="2147483708" r:id="rId9"/>
    <p:sldLayoutId id="2147483710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twiki.cern.ch/twiki/bin/view/CMSPublic/FacilitiesServicesDocumentation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reinis.budrikis@rtu.lv" TargetMode="External"/><Relationship Id="rId3" Type="http://schemas.openxmlformats.org/officeDocument/2006/relationships/hyperlink" Target="mailto:karlis.dreimanis@rtu.lv" TargetMode="External"/><Relationship Id="rId7" Type="http://schemas.openxmlformats.org/officeDocument/2006/relationships/hyperlink" Target="mailto:mihails.sazonovs@rtu.lv" TargetMode="External"/><Relationship Id="rId2" Type="http://schemas.openxmlformats.org/officeDocument/2006/relationships/hyperlink" Target="mailto:janis.irbe@rtu.lv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auris.cikovskis@rtu.lv" TargetMode="External"/><Relationship Id="rId5" Type="http://schemas.openxmlformats.org/officeDocument/2006/relationships/hyperlink" Target="mailto:dimitrios.sidiropoulos.kontos@rtu.lv" TargetMode="External"/><Relationship Id="rId10" Type="http://schemas.openxmlformats.org/officeDocument/2006/relationships/image" Target="../media/image16.png"/><Relationship Id="rId4" Type="http://schemas.openxmlformats.org/officeDocument/2006/relationships/hyperlink" Target="mailto:aleksandrs.gutcaits@rtu.lv" TargetMode="External"/><Relationship Id="rId9" Type="http://schemas.openxmlformats.org/officeDocument/2006/relationships/hyperlink" Target="mailto:TIER2_Core_LV@rtu.l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AC36E98E-126E-6713-B0F2-4F740F4AFFDB}"/>
              </a:ext>
            </a:extLst>
          </p:cNvPr>
          <p:cNvSpPr/>
          <p:nvPr/>
        </p:nvSpPr>
        <p:spPr>
          <a:xfrm>
            <a:off x="3295462" y="3168336"/>
            <a:ext cx="1852486" cy="1863863"/>
          </a:xfrm>
          <a:prstGeom prst="ellips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6B6CD9-D3C0-ACB1-7EC9-AD745F1DAA3E}"/>
              </a:ext>
            </a:extLst>
          </p:cNvPr>
          <p:cNvSpPr/>
          <p:nvPr/>
        </p:nvSpPr>
        <p:spPr>
          <a:xfrm>
            <a:off x="5147948" y="2531041"/>
            <a:ext cx="3666836" cy="3330171"/>
          </a:xfrm>
          <a:prstGeom prst="ellips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212" y="614228"/>
            <a:ext cx="10168128" cy="1179576"/>
          </a:xfrm>
        </p:spPr>
        <p:txBody>
          <a:bodyPr>
            <a:noAutofit/>
          </a:bodyPr>
          <a:lstStyle/>
          <a:p>
            <a:br>
              <a:rPr lang="lv-LV" sz="2400" dirty="0"/>
            </a:br>
            <a:br>
              <a:rPr lang="lv-LV" sz="2400" dirty="0"/>
            </a:br>
            <a:r>
              <a:rPr lang="lv-LV" sz="2400" dirty="0"/>
              <a:t>CERN/CMS TIER2 federatīva skaitļošanas centra izveide Latvijā</a:t>
            </a:r>
            <a:br>
              <a:rPr lang="lv-LV" sz="2400" dirty="0"/>
            </a:br>
            <a:br>
              <a:rPr lang="lv-LV" sz="2400" dirty="0"/>
            </a:br>
            <a:endParaRPr lang="lv-LV" sz="2400" dirty="0"/>
          </a:p>
        </p:txBody>
      </p:sp>
      <p:pic>
        <p:nvPicPr>
          <p:cNvPr id="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248EF800-305C-86B1-C480-A60099A5F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32C011-F85C-4350-0518-0591889EB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FBDC4ED-7FE3-55EA-3100-EE7E3147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8475" y="6628830"/>
            <a:ext cx="1666875" cy="21245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lv-LV" sz="1400" dirty="0">
                <a:solidFill>
                  <a:srgbClr val="015551"/>
                </a:solidFill>
              </a:rPr>
              <a:t>Jānis Irbe janis.irbe@rtu.lv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72C2D2-F02C-3556-FCE2-D58D8489E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050" y="3233101"/>
            <a:ext cx="1666875" cy="2219325"/>
          </a:xfrm>
          <a:prstGeom prst="rect">
            <a:avLst/>
          </a:prstGeom>
        </p:spPr>
      </p:pic>
      <p:pic>
        <p:nvPicPr>
          <p:cNvPr id="14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15036ED5-AC7D-AC5B-2F2E-A91A41505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1819" y="3485128"/>
            <a:ext cx="1146254" cy="114625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 descr="Text&#10;&#10;Description automatically generated with low confidence">
            <a:extLst>
              <a:ext uri="{FF2B5EF4-FFF2-40B4-BE49-F238E27FC236}">
                <a16:creationId xmlns:a16="http://schemas.microsoft.com/office/drawing/2014/main" id="{8270A509-1F56-40B1-10BE-2E26B8029D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6050" y="3307795"/>
            <a:ext cx="1876426" cy="601783"/>
          </a:xfrm>
          <a:prstGeom prst="rect">
            <a:avLst/>
          </a:prstGeom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65462FB1-EC1A-6DF5-262B-30A8088FB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5319" y="2916425"/>
            <a:ext cx="912032" cy="89208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DEB3CA-B9C4-93E5-909D-7CBBB085DB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0391" y="4058255"/>
            <a:ext cx="910168" cy="43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714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400" dirty="0"/>
              <a:t>Aktuālā informācija par CERN/CMS TIER II konfigurāciju</a:t>
            </a:r>
            <a:endParaRPr lang="en-CH" sz="2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6047" y="5211134"/>
            <a:ext cx="581787" cy="9810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8304C14-9D1C-679A-F4E1-814456FA3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232" y="179506"/>
            <a:ext cx="1754732" cy="10125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672A83-88B0-BB86-A5A9-1648720026B0}"/>
              </a:ext>
            </a:extLst>
          </p:cNvPr>
          <p:cNvSpPr txBox="1"/>
          <p:nvPr/>
        </p:nvSpPr>
        <p:spPr>
          <a:xfrm>
            <a:off x="1115568" y="1314142"/>
            <a:ext cx="79016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https://twiki.cern.ch/twiki/bin/view/CMSPublic/FacilitiesServicesDocumentation</a:t>
            </a:r>
            <a:b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lv-LV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F79EB7-B451-544F-8B65-0D727EF257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877" y="1782134"/>
            <a:ext cx="99182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15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F941F-952C-85A2-0FFA-F008DAAE5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/>
              <a:t>CERN komunikācijas sistēma </a:t>
            </a:r>
            <a:r>
              <a:rPr lang="lv-LV" sz="2800" dirty="0" err="1"/>
              <a:t>Indico</a:t>
            </a:r>
            <a:endParaRPr lang="lv-LV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73EE3-2B0C-5E8E-96C6-406225F8F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530" y="5020837"/>
            <a:ext cx="10168128" cy="1554018"/>
          </a:xfrm>
        </p:spPr>
        <p:txBody>
          <a:bodyPr>
            <a:normAutofit fontScale="85000" lnSpcReduction="10000"/>
          </a:bodyPr>
          <a:lstStyle/>
          <a:p>
            <a:r>
              <a:rPr lang="lv-LV" dirty="0" err="1"/>
              <a:t>Indico</a:t>
            </a:r>
            <a:r>
              <a:rPr lang="lv-LV" dirty="0"/>
              <a:t> nodrošina reģistrēšanos un dienaskārtību </a:t>
            </a:r>
            <a:r>
              <a:rPr lang="lv-LV" dirty="0" err="1"/>
              <a:t>Cern</a:t>
            </a:r>
            <a:r>
              <a:rPr lang="lv-LV" dirty="0"/>
              <a:t> plānotajiem pasākumiem, prezentāciju ievietošanu un uzglabāšanu.</a:t>
            </a:r>
          </a:p>
          <a:p>
            <a:r>
              <a:rPr lang="lv-LV" dirty="0"/>
              <a:t>Ja jums nav </a:t>
            </a:r>
            <a:r>
              <a:rPr lang="lv-LV" dirty="0" err="1"/>
              <a:t>Cern</a:t>
            </a:r>
            <a:r>
              <a:rPr lang="lv-LV" dirty="0"/>
              <a:t> CMS konta, lūgums izveidot jauna lietotāja </a:t>
            </a:r>
            <a:r>
              <a:rPr lang="lv-LV" dirty="0" err="1"/>
              <a:t>External</a:t>
            </a:r>
            <a:r>
              <a:rPr lang="lv-LV" dirty="0"/>
              <a:t> </a:t>
            </a:r>
            <a:r>
              <a:rPr lang="lv-LV" dirty="0" err="1"/>
              <a:t>Participant</a:t>
            </a:r>
            <a:r>
              <a:rPr lang="lv-LV" dirty="0"/>
              <a:t> profilu, kas dos iespēju lietot vidi izmantojot ar profilu asociēto kontu un paroli.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EF4D00-CAA2-2DCE-695C-B575DCFB6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8" y="1532940"/>
            <a:ext cx="8556178" cy="34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09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620" y="913474"/>
            <a:ext cx="10168128" cy="1179576"/>
          </a:xfrm>
        </p:spPr>
        <p:txBody>
          <a:bodyPr>
            <a:noAutofit/>
          </a:bodyPr>
          <a:lstStyle/>
          <a:p>
            <a:br>
              <a:rPr lang="lv-LV" sz="2400" dirty="0"/>
            </a:br>
            <a:br>
              <a:rPr lang="lv-LV" sz="2400" dirty="0"/>
            </a:br>
            <a:r>
              <a:rPr lang="lv-LV" sz="2400" dirty="0"/>
              <a:t>Nākotnes </a:t>
            </a:r>
            <a:r>
              <a:rPr lang="lv-LV" sz="2400" dirty="0" err="1"/>
              <a:t>vīz</a:t>
            </a:r>
            <a:r>
              <a:rPr lang="en-US" sz="2400" dirty="0" err="1"/>
              <a:t>ija</a:t>
            </a:r>
            <a:r>
              <a:rPr lang="en-US" sz="2400" dirty="0"/>
              <a:t>: </a:t>
            </a:r>
            <a:br>
              <a:rPr lang="lv-LV" sz="2400" dirty="0"/>
            </a:br>
            <a:r>
              <a:rPr lang="lv-LV" sz="2400" dirty="0"/>
              <a:t>CERN/CMS TIER2 federatīva skaitļošanas centra izveide </a:t>
            </a:r>
            <a:r>
              <a:rPr lang="en-US" sz="2400" dirty="0"/>
              <a:t>Balt</a:t>
            </a:r>
            <a:r>
              <a:rPr lang="lv-LV" sz="2400" dirty="0" err="1"/>
              <a:t>ijā</a:t>
            </a:r>
            <a:br>
              <a:rPr lang="lv-LV" sz="2400" dirty="0"/>
            </a:br>
            <a:br>
              <a:rPr lang="lv-LV" sz="2400" dirty="0"/>
            </a:br>
            <a:endParaRPr lang="lv-LV" sz="2400" dirty="0"/>
          </a:p>
        </p:txBody>
      </p:sp>
      <p:pic>
        <p:nvPicPr>
          <p:cNvPr id="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248EF800-305C-86B1-C480-A60099A5F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32C011-F85C-4350-0518-0591889EB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FBDC4ED-7FE3-55EA-3100-EE7E3147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8475" y="6628830"/>
            <a:ext cx="1666875" cy="21245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lv-LV" sz="1400" dirty="0">
                <a:solidFill>
                  <a:srgbClr val="015551"/>
                </a:solidFill>
              </a:rPr>
              <a:t>Jānis Irbe janis.irbe@rtu.lv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0FEE332-2EBB-C530-C574-A3AC64282547}"/>
              </a:ext>
            </a:extLst>
          </p:cNvPr>
          <p:cNvSpPr/>
          <p:nvPr/>
        </p:nvSpPr>
        <p:spPr>
          <a:xfrm>
            <a:off x="3219463" y="2531116"/>
            <a:ext cx="5753074" cy="3330171"/>
          </a:xfrm>
          <a:prstGeom prst="ellips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A59654-B5FF-410F-3BC4-27EBCF859F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144" y="2679501"/>
            <a:ext cx="1876425" cy="31146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97A590-D6BE-2472-D6D5-8FD485431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5771" y="3426465"/>
            <a:ext cx="1666875" cy="2219325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A0EBD1E-6BC7-B8D5-6F9C-9D26C54889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3563" y="4948340"/>
            <a:ext cx="796773" cy="446193"/>
          </a:xfrm>
          <a:prstGeom prst="rect">
            <a:avLst/>
          </a:prstGeom>
        </p:spPr>
      </p:pic>
      <p:pic>
        <p:nvPicPr>
          <p:cNvPr id="11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050CC240-53CC-830E-FAA9-7DB66B526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3914" y="2331327"/>
            <a:ext cx="1146254" cy="114625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 descr="Text&#10;&#10;Description automatically generated with low confidence">
            <a:extLst>
              <a:ext uri="{FF2B5EF4-FFF2-40B4-BE49-F238E27FC236}">
                <a16:creationId xmlns:a16="http://schemas.microsoft.com/office/drawing/2014/main" id="{21AFC2A6-EDA8-02FC-187B-B1D0C005EB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5772" y="3477581"/>
            <a:ext cx="1876426" cy="601783"/>
          </a:xfrm>
          <a:prstGeom prst="rect">
            <a:avLst/>
          </a:prstGeom>
        </p:spPr>
      </p:pic>
      <p:pic>
        <p:nvPicPr>
          <p:cNvPr id="15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658AAC66-72F8-7DFF-EBDC-61774C26FF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14542" y="3790797"/>
            <a:ext cx="912032" cy="89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16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400" dirty="0"/>
              <a:t>Kontakti</a:t>
            </a:r>
            <a:endParaRPr lang="en-CH" sz="2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sz="1600" dirty="0"/>
              <a:t>Jānis Irbe, projekta vadītājs, </a:t>
            </a:r>
            <a:r>
              <a:rPr lang="lv-LV" sz="1600" dirty="0">
                <a:hlinkClick r:id="rId2"/>
              </a:rPr>
              <a:t>janis.irbe@rtu.lv</a:t>
            </a:r>
            <a:r>
              <a:rPr lang="lv-LV" sz="1600" dirty="0"/>
              <a:t> </a:t>
            </a:r>
          </a:p>
          <a:p>
            <a:r>
              <a:rPr lang="lv-LV" sz="1600" dirty="0"/>
              <a:t>Kārlis Dreimanis, RTU Augstas enerģijas daļiņu fizikas un paātrinātāju tehnoloģiju centra vadītājs un vecākais pētnieks, </a:t>
            </a:r>
            <a:r>
              <a:rPr lang="lv-LV" sz="1600" dirty="0">
                <a:hlinkClick r:id="rId3"/>
              </a:rPr>
              <a:t>karlis.dreimanis@rtu.lv</a:t>
            </a:r>
            <a:r>
              <a:rPr lang="lv-LV" sz="1600" dirty="0"/>
              <a:t> </a:t>
            </a:r>
          </a:p>
          <a:p>
            <a:r>
              <a:rPr lang="lv-LV" sz="1600" dirty="0" err="1"/>
              <a:t>Aleksands</a:t>
            </a:r>
            <a:r>
              <a:rPr lang="lv-LV" sz="1600" dirty="0"/>
              <a:t> Gutcaits, tehniskais eksperts, </a:t>
            </a:r>
            <a:r>
              <a:rPr lang="lv-LV" sz="1600" dirty="0">
                <a:hlinkClick r:id="rId4"/>
              </a:rPr>
              <a:t>aleksandrs.gutcaits@rtu.lv</a:t>
            </a:r>
            <a:endParaRPr lang="lv-LV" sz="1600" dirty="0"/>
          </a:p>
          <a:p>
            <a:r>
              <a:rPr lang="lv-LV" sz="1600" dirty="0"/>
              <a:t>Dimitrios Sidiropoulos Kontos, </a:t>
            </a:r>
            <a:r>
              <a:rPr lang="lv-LV" sz="1600" dirty="0">
                <a:hlinkClick r:id="rId5"/>
              </a:rPr>
              <a:t>dimitrios.sidiropoulos.kontos@rtu.lv</a:t>
            </a:r>
            <a:r>
              <a:rPr lang="lv-LV" sz="1600" dirty="0"/>
              <a:t> </a:t>
            </a:r>
          </a:p>
          <a:p>
            <a:r>
              <a:rPr lang="lv-LV" sz="1600" dirty="0"/>
              <a:t>Lauris Cikovskis, HPC centra vadītājs, </a:t>
            </a:r>
            <a:r>
              <a:rPr lang="lv-LV" sz="1600" dirty="0">
                <a:hlinkClick r:id="rId6"/>
              </a:rPr>
              <a:t>lauris.cikovskis@rtu.lv</a:t>
            </a:r>
            <a:r>
              <a:rPr lang="lv-LV" sz="1600" dirty="0"/>
              <a:t> </a:t>
            </a:r>
          </a:p>
          <a:p>
            <a:r>
              <a:rPr lang="lv-LV" sz="1600" dirty="0"/>
              <a:t>Mihails Sazonovs, tīklu eksperts </a:t>
            </a:r>
            <a:r>
              <a:rPr lang="lv-LV" sz="1600" dirty="0">
                <a:hlinkClick r:id="rId7"/>
              </a:rPr>
              <a:t>mihails.sazonovs@rtu.lv</a:t>
            </a:r>
            <a:r>
              <a:rPr lang="lv-LV" sz="1600" dirty="0"/>
              <a:t> </a:t>
            </a:r>
          </a:p>
          <a:p>
            <a:r>
              <a:rPr lang="lv-LV" sz="1600" dirty="0"/>
              <a:t>Reinis </a:t>
            </a:r>
            <a:r>
              <a:rPr lang="lv-LV" sz="1600" dirty="0" err="1"/>
              <a:t>Budriķis</a:t>
            </a:r>
            <a:r>
              <a:rPr lang="lv-LV" sz="1600" dirty="0"/>
              <a:t> – kontakts par sadarbību </a:t>
            </a:r>
            <a:r>
              <a:rPr lang="lv-LV" sz="1600" dirty="0" err="1"/>
              <a:t>Horizon</a:t>
            </a:r>
            <a:r>
              <a:rPr lang="lv-LV" sz="1600" dirty="0"/>
              <a:t> projektos: </a:t>
            </a:r>
            <a:r>
              <a:rPr lang="lv-LV" sz="1600" dirty="0">
                <a:hlinkClick r:id="rId8"/>
              </a:rPr>
              <a:t>reinis.budrikis@rtu.lv</a:t>
            </a:r>
            <a:r>
              <a:rPr lang="lv-LV" sz="1600" dirty="0"/>
              <a:t> </a:t>
            </a:r>
          </a:p>
          <a:p>
            <a:r>
              <a:rPr lang="lv-LV" sz="1600" dirty="0"/>
              <a:t>TIER II projekta RTU tehniskās komandas e-pasts: </a:t>
            </a:r>
            <a:r>
              <a:rPr lang="lv-LV" sz="1600" dirty="0">
                <a:hlinkClick r:id="rId9"/>
              </a:rPr>
              <a:t>TIER2_Core_LV@rtu.lv</a:t>
            </a:r>
            <a:r>
              <a:rPr lang="lv-LV" sz="1600" dirty="0"/>
              <a:t>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8304C14-9D1C-679A-F4E1-814456FA31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90232" y="179506"/>
            <a:ext cx="1754732" cy="101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76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pic>
        <p:nvPicPr>
          <p:cNvPr id="7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B19DF8A9-E485-C36E-7C8D-F0BACD997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sz="2800" dirty="0"/>
              <a:t>CERN CMS - </a:t>
            </a:r>
            <a:r>
              <a:rPr lang="lv-LV" sz="2800" dirty="0" err="1"/>
              <a:t>Compact</a:t>
            </a:r>
            <a:r>
              <a:rPr lang="lv-LV" sz="2800" dirty="0"/>
              <a:t> </a:t>
            </a:r>
            <a:r>
              <a:rPr lang="lv-LV" sz="2800" dirty="0" err="1"/>
              <a:t>Muon</a:t>
            </a:r>
            <a:r>
              <a:rPr lang="lv-LV" sz="2800" dirty="0"/>
              <a:t> </a:t>
            </a:r>
            <a:r>
              <a:rPr lang="lv-LV" sz="2800" dirty="0" err="1"/>
              <a:t>Solenoid</a:t>
            </a:r>
            <a:r>
              <a:rPr lang="lv-LV" sz="2800" dirty="0"/>
              <a:t> detektora eksperiments. </a:t>
            </a:r>
            <a:br>
              <a:rPr lang="lv-LV" sz="2800" dirty="0"/>
            </a:br>
            <a:r>
              <a:rPr lang="lv-LV" sz="2800" dirty="0"/>
              <a:t>Tiek izmantots lielais </a:t>
            </a:r>
            <a:r>
              <a:rPr lang="lv-LV" sz="2800" dirty="0" err="1"/>
              <a:t>Hadronu</a:t>
            </a:r>
            <a:r>
              <a:rPr lang="lv-LV" sz="2800" dirty="0"/>
              <a:t> paātrinātājs (LHC)</a:t>
            </a:r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61632D56-2D3B-9242-9AEB-0E68C28241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803431" y="1978269"/>
            <a:ext cx="8013879" cy="4193931"/>
          </a:xfrm>
        </p:spPr>
      </p:pic>
    </p:spTree>
    <p:extLst>
      <p:ext uri="{BB962C8B-B14F-4D97-AF65-F5344CB8AC3E}">
        <p14:creationId xmlns:p14="http://schemas.microsoft.com/office/powerpoint/2010/main" val="3576665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pic>
        <p:nvPicPr>
          <p:cNvPr id="7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B19DF8A9-E485-C36E-7C8D-F0BACD997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869707"/>
            <a:ext cx="10168128" cy="2631440"/>
          </a:xfrm>
        </p:spPr>
        <p:txBody>
          <a:bodyPr>
            <a:normAutofit fontScale="90000"/>
          </a:bodyPr>
          <a:lstStyle/>
          <a:p>
            <a:r>
              <a:rPr lang="lv-LV" sz="3600" dirty="0"/>
              <a:t>Lielais </a:t>
            </a:r>
            <a:r>
              <a:rPr lang="lv-LV" sz="3600" dirty="0" err="1"/>
              <a:t>Hadronu</a:t>
            </a:r>
            <a:r>
              <a:rPr lang="lv-LV" sz="3600" dirty="0"/>
              <a:t> paātrinātājs (LHC) </a:t>
            </a:r>
            <a:br>
              <a:rPr lang="lv-LV" sz="2800" dirty="0"/>
            </a:br>
            <a:br>
              <a:rPr lang="lv-LV" sz="2800" dirty="0"/>
            </a:br>
            <a:br>
              <a:rPr lang="lv-LV" sz="2800" dirty="0"/>
            </a:br>
            <a:br>
              <a:rPr lang="lv-LV" sz="2800" dirty="0"/>
            </a:br>
            <a:br>
              <a:rPr lang="lv-LV" sz="2800" dirty="0"/>
            </a:br>
            <a:r>
              <a:rPr lang="lv-LV" sz="2800" dirty="0"/>
              <a:t>CMS</a:t>
            </a:r>
            <a:br>
              <a:rPr lang="lv-LV" sz="2800" dirty="0"/>
            </a:br>
            <a:r>
              <a:rPr lang="lv-LV" sz="2800" dirty="0"/>
              <a:t>ATLAS</a:t>
            </a:r>
            <a:br>
              <a:rPr lang="lv-LV" sz="2800" dirty="0"/>
            </a:br>
            <a:r>
              <a:rPr lang="lv-LV" sz="2800" dirty="0"/>
              <a:t>ALICE eksperimenti</a:t>
            </a:r>
          </a:p>
        </p:txBody>
      </p:sp>
      <p:pic>
        <p:nvPicPr>
          <p:cNvPr id="5" name="Content Placeholder 4" descr="An aerial view of a city&#10;&#10;Description automatically generated with medium confidence">
            <a:extLst>
              <a:ext uri="{FF2B5EF4-FFF2-40B4-BE49-F238E27FC236}">
                <a16:creationId xmlns:a16="http://schemas.microsoft.com/office/drawing/2014/main" id="{0655619F-9C9B-102B-F53A-E93050FE31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50223" y="1570784"/>
            <a:ext cx="7049622" cy="5287216"/>
          </a:xfrm>
        </p:spPr>
      </p:pic>
    </p:spTree>
    <p:extLst>
      <p:ext uri="{BB962C8B-B14F-4D97-AF65-F5344CB8AC3E}">
        <p14:creationId xmlns:p14="http://schemas.microsoft.com/office/powerpoint/2010/main" val="3706149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pic>
        <p:nvPicPr>
          <p:cNvPr id="7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B19DF8A9-E485-C36E-7C8D-F0BACD997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/>
              <a:t>Latvijas un Baltijas partneru vizīte Ženēvā</a:t>
            </a:r>
          </a:p>
        </p:txBody>
      </p:sp>
      <p:pic>
        <p:nvPicPr>
          <p:cNvPr id="5" name="Content Placeholder 4" descr="A group of people standing in front of a stage with lights&#10;&#10;Description automatically generated with medium confidence">
            <a:extLst>
              <a:ext uri="{FF2B5EF4-FFF2-40B4-BE49-F238E27FC236}">
                <a16:creationId xmlns:a16="http://schemas.microsoft.com/office/drawing/2014/main" id="{B81093D6-F65F-CB38-AEB4-5E588950C5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12383" y="1471218"/>
            <a:ext cx="9974497" cy="4488524"/>
          </a:xfrm>
        </p:spPr>
      </p:pic>
    </p:spTree>
    <p:extLst>
      <p:ext uri="{BB962C8B-B14F-4D97-AF65-F5344CB8AC3E}">
        <p14:creationId xmlns:p14="http://schemas.microsoft.com/office/powerpoint/2010/main" val="3946858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pic>
        <p:nvPicPr>
          <p:cNvPr id="7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B19DF8A9-E485-C36E-7C8D-F0BACD997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 err="1"/>
              <a:t>High</a:t>
            </a:r>
            <a:r>
              <a:rPr lang="lv-LV" sz="2800" dirty="0"/>
              <a:t> </a:t>
            </a:r>
            <a:r>
              <a:rPr lang="lv-LV" sz="2800" dirty="0" err="1"/>
              <a:t>Luminosity</a:t>
            </a:r>
            <a:r>
              <a:rPr lang="lv-LV" sz="2800" dirty="0"/>
              <a:t> atjaunojums (HL-LHC)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3D2FC90-EA37-16CC-EC27-34DD602AF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66FEF9-DFB6-0985-6A9D-9235194D8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0" y="1348198"/>
            <a:ext cx="9100038" cy="469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55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pic>
        <p:nvPicPr>
          <p:cNvPr id="7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B19DF8A9-E485-C36E-7C8D-F0BACD997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1E6D0E12-3F44-8370-12BA-21BCCF4973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512276" y="1590771"/>
            <a:ext cx="6629019" cy="4726182"/>
          </a:xfr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/>
              <a:t>CERN CMS datu </a:t>
            </a:r>
            <a:r>
              <a:rPr lang="lv-LV" sz="2800" dirty="0" err="1"/>
              <a:t>procesēšanas</a:t>
            </a:r>
            <a:r>
              <a:rPr lang="lv-LV" sz="2800" dirty="0"/>
              <a:t> TIER līmeņi</a:t>
            </a:r>
          </a:p>
        </p:txBody>
      </p:sp>
    </p:spTree>
    <p:extLst>
      <p:ext uri="{BB962C8B-B14F-4D97-AF65-F5344CB8AC3E}">
        <p14:creationId xmlns:p14="http://schemas.microsoft.com/office/powerpoint/2010/main" val="191827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pic>
        <p:nvPicPr>
          <p:cNvPr id="7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B19DF8A9-E485-C36E-7C8D-F0BACD997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/>
              <a:t>CERN CMS TIER datu </a:t>
            </a:r>
            <a:r>
              <a:rPr lang="lv-LV" sz="2800" dirty="0" err="1"/>
              <a:t>procesēšanas</a:t>
            </a:r>
            <a:r>
              <a:rPr lang="lv-LV" sz="2800" dirty="0"/>
              <a:t> plūsma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310B016-76E2-059F-4C14-2733B9CDEA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72170" y="1998972"/>
            <a:ext cx="9647660" cy="4075070"/>
          </a:xfrm>
        </p:spPr>
      </p:pic>
    </p:spTree>
    <p:extLst>
      <p:ext uri="{BB962C8B-B14F-4D97-AF65-F5344CB8AC3E}">
        <p14:creationId xmlns:p14="http://schemas.microsoft.com/office/powerpoint/2010/main" val="1085817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/>
              <a:t>CERN/CMS TIER2 integrācijas </a:t>
            </a:r>
            <a:r>
              <a:rPr lang="lv-LV" sz="2800" dirty="0" err="1"/>
              <a:t>pakalpes</a:t>
            </a:r>
            <a:endParaRPr lang="en-CH" sz="28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3236" y="3296873"/>
            <a:ext cx="2170555" cy="33168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1400" dirty="0"/>
              <a:t>Partneru resursi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772E7A-77F7-5BDF-F9BE-869F9FDA1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030" y="5211134"/>
            <a:ext cx="698168" cy="981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243" y="5211134"/>
            <a:ext cx="581787" cy="981075"/>
          </a:xfrm>
          <a:prstGeom prst="rect">
            <a:avLst/>
          </a:prstGeom>
        </p:spPr>
      </p:pic>
      <p:pic>
        <p:nvPicPr>
          <p:cNvPr id="1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D61EC22-F375-1F4E-E6D7-423ABD3DE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A7F21C-2F48-9B27-C212-A7984C61E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E5C772-1C8C-3C6C-E2FF-8990BD9F1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4618" y="1975327"/>
            <a:ext cx="6216778" cy="426911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8304C14-9D1C-679A-F4E1-814456FA31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0232" y="179506"/>
            <a:ext cx="1754732" cy="1012587"/>
          </a:xfrm>
          <a:prstGeom prst="rect">
            <a:avLst/>
          </a:prstGeom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E5C1A431-2E81-749E-A1B9-BBE377069DAF}"/>
              </a:ext>
            </a:extLst>
          </p:cNvPr>
          <p:cNvSpPr txBox="1">
            <a:spLocks/>
          </p:cNvSpPr>
          <p:nvPr/>
        </p:nvSpPr>
        <p:spPr>
          <a:xfrm>
            <a:off x="2642824" y="1639083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lv-LV" sz="1400" dirty="0"/>
              <a:t>Centrālais mezgls (RTU HPC centrs)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F08EE33-491E-FD23-B120-3F76CB64D84B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8054637" y="3986804"/>
            <a:ext cx="459881" cy="532193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27F498A-DA98-50D3-4175-4ECD736FD459}"/>
              </a:ext>
            </a:extLst>
          </p:cNvPr>
          <p:cNvCxnSpPr>
            <a:cxnSpLocks/>
          </p:cNvCxnSpPr>
          <p:nvPr/>
        </p:nvCxnSpPr>
        <p:spPr>
          <a:xfrm>
            <a:off x="5667194" y="4518997"/>
            <a:ext cx="2387443" cy="0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9B12CBC-62A4-15C1-697C-E8E9AF8F0B2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8054637" y="4518997"/>
            <a:ext cx="459881" cy="112191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6EDAF38-BCD5-50F2-DED0-25A7A43400D9}"/>
              </a:ext>
            </a:extLst>
          </p:cNvPr>
          <p:cNvCxnSpPr>
            <a:cxnSpLocks/>
          </p:cNvCxnSpPr>
          <p:nvPr/>
        </p:nvCxnSpPr>
        <p:spPr>
          <a:xfrm>
            <a:off x="8054637" y="4527412"/>
            <a:ext cx="536102" cy="748720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5517A3B-0BF8-E717-3A3E-D14915F81416}"/>
              </a:ext>
            </a:extLst>
          </p:cNvPr>
          <p:cNvCxnSpPr>
            <a:cxnSpLocks/>
          </p:cNvCxnSpPr>
          <p:nvPr/>
        </p:nvCxnSpPr>
        <p:spPr>
          <a:xfrm>
            <a:off x="8054637" y="4491649"/>
            <a:ext cx="464586" cy="1415155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80DADD-6584-5859-CC19-4AC7DC1DB80C}"/>
              </a:ext>
            </a:extLst>
          </p:cNvPr>
          <p:cNvCxnSpPr>
            <a:cxnSpLocks/>
          </p:cNvCxnSpPr>
          <p:nvPr/>
        </p:nvCxnSpPr>
        <p:spPr>
          <a:xfrm>
            <a:off x="5433646" y="4264429"/>
            <a:ext cx="233548" cy="0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8E0CCE3-9D6C-84D1-3A56-D9896AC4F404}"/>
              </a:ext>
            </a:extLst>
          </p:cNvPr>
          <p:cNvCxnSpPr>
            <a:cxnSpLocks/>
          </p:cNvCxnSpPr>
          <p:nvPr/>
        </p:nvCxnSpPr>
        <p:spPr>
          <a:xfrm flipV="1">
            <a:off x="5667194" y="4252582"/>
            <a:ext cx="0" cy="266415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C4212D4-3415-7E09-8750-88F76D24AB18}"/>
              </a:ext>
            </a:extLst>
          </p:cNvPr>
          <p:cNvSpPr/>
          <p:nvPr/>
        </p:nvSpPr>
        <p:spPr>
          <a:xfrm>
            <a:off x="8514518" y="3726745"/>
            <a:ext cx="1281022" cy="52011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1600" dirty="0"/>
              <a:t>CPU</a:t>
            </a:r>
            <a:endParaRPr lang="lv-LV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C96A9DF-EC96-3CC8-CAF4-3856A0519C12}"/>
              </a:ext>
            </a:extLst>
          </p:cNvPr>
          <p:cNvSpPr/>
          <p:nvPr/>
        </p:nvSpPr>
        <p:spPr>
          <a:xfrm>
            <a:off x="8514518" y="4371129"/>
            <a:ext cx="1281022" cy="52011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1600" dirty="0"/>
              <a:t>CPU</a:t>
            </a:r>
            <a:endParaRPr lang="lv-LV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EDA4866-BA6F-6EA0-7385-A51DBB37CDC3}"/>
              </a:ext>
            </a:extLst>
          </p:cNvPr>
          <p:cNvSpPr/>
          <p:nvPr/>
        </p:nvSpPr>
        <p:spPr>
          <a:xfrm>
            <a:off x="8514518" y="5005326"/>
            <a:ext cx="1281022" cy="52011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1600" dirty="0"/>
              <a:t>CPU</a:t>
            </a:r>
            <a:endParaRPr lang="lv-LV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461F88-CF1A-136A-B716-7FA8C8D12ECB}"/>
              </a:ext>
            </a:extLst>
          </p:cNvPr>
          <p:cNvSpPr/>
          <p:nvPr/>
        </p:nvSpPr>
        <p:spPr>
          <a:xfrm>
            <a:off x="8514518" y="5639523"/>
            <a:ext cx="1281022" cy="52011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1600" dirty="0"/>
              <a:t>CPU/GPU</a:t>
            </a:r>
          </a:p>
        </p:txBody>
      </p:sp>
    </p:spTree>
    <p:extLst>
      <p:ext uri="{BB962C8B-B14F-4D97-AF65-F5344CB8AC3E}">
        <p14:creationId xmlns:p14="http://schemas.microsoft.com/office/powerpoint/2010/main" val="2473460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pic>
        <p:nvPicPr>
          <p:cNvPr id="7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B19DF8A9-E485-C36E-7C8D-F0BACD997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996E64F0-02E8-96AB-8EC6-45590BF85C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200" dirty="0"/>
              <a:t>CERN CMS TIER II aktivitātes 2023.-2024.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6451CB-46C4-B67D-0F75-A64551C74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0232" y="179506"/>
            <a:ext cx="1754732" cy="10125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66FB47-8A71-AE79-3377-8D7DECCDE5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984" y="1728216"/>
            <a:ext cx="11267639" cy="487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0082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RightStep">
      <a:dk1>
        <a:srgbClr val="000000"/>
      </a:dk1>
      <a:lt1>
        <a:srgbClr val="FFFFFF"/>
      </a:lt1>
      <a:dk2>
        <a:srgbClr val="412426"/>
      </a:dk2>
      <a:lt2>
        <a:srgbClr val="E2E8E8"/>
      </a:lt2>
      <a:accent1>
        <a:srgbClr val="CB444A"/>
      </a:accent1>
      <a:accent2>
        <a:srgbClr val="BA6533"/>
      </a:accent2>
      <a:accent3>
        <a:srgbClr val="BCA23F"/>
      </a:accent3>
      <a:accent4>
        <a:srgbClr val="94AF30"/>
      </a:accent4>
      <a:accent5>
        <a:srgbClr val="6BB63D"/>
      </a:accent5>
      <a:accent6>
        <a:srgbClr val="33BA38"/>
      </a:accent6>
      <a:hlink>
        <a:srgbClr val="30918D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26157</TotalTime>
  <Words>335</Words>
  <Application>Microsoft Office PowerPoint</Application>
  <PresentationFormat>Widescreen</PresentationFormat>
  <Paragraphs>32</Paragraphs>
  <Slides>13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Neue Haas Grotesk Text Pro</vt:lpstr>
      <vt:lpstr>AccentBoxVTI</vt:lpstr>
      <vt:lpstr>  CERN/CMS TIER2 federatīva skaitļošanas centra izveide Latvijā  </vt:lpstr>
      <vt:lpstr>CERN CMS - Compact Muon Solenoid detektora eksperiments.  Tiek izmantots lielais Hadronu paātrinātājs (LHC)</vt:lpstr>
      <vt:lpstr>Lielais Hadronu paātrinātājs (LHC)      CMS ATLAS ALICE eksperimenti</vt:lpstr>
      <vt:lpstr>Latvijas un Baltijas partneru vizīte Ženēvā</vt:lpstr>
      <vt:lpstr>High Luminosity atjaunojums (HL-LHC)</vt:lpstr>
      <vt:lpstr>CERN CMS datu procesēšanas TIER līmeņi</vt:lpstr>
      <vt:lpstr>CERN CMS TIER datu procesēšanas plūsma</vt:lpstr>
      <vt:lpstr>CERN/CMS TIER2 integrācijas pakalpes</vt:lpstr>
      <vt:lpstr>CERN CMS TIER II aktivitātes 2023.-2024.</vt:lpstr>
      <vt:lpstr>Aktuālā informācija par CERN/CMS TIER II konfigurāciju</vt:lpstr>
      <vt:lpstr>CERN komunikācijas sistēma Indico</vt:lpstr>
      <vt:lpstr>  Nākotnes vīzija:  CERN/CMS TIER2 federatīva skaitļošanas centra izveide Baltijā  </vt:lpstr>
      <vt:lpstr>Kontakti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Latvijas CERN stratēģija</dc:title>
  <dc:creator>Toms Torims</dc:creator>
  <cp:lastModifiedBy>Jānis Irbe</cp:lastModifiedBy>
  <cp:revision>61</cp:revision>
  <dcterms:created xsi:type="dcterms:W3CDTF">2021-12-22T13:48:55Z</dcterms:created>
  <dcterms:modified xsi:type="dcterms:W3CDTF">2023-04-06T15:42:22Z</dcterms:modified>
</cp:coreProperties>
</file>