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65" r:id="rId3"/>
    <p:sldId id="266" r:id="rId4"/>
    <p:sldId id="274" r:id="rId5"/>
    <p:sldId id="273" r:id="rId6"/>
    <p:sldId id="271" r:id="rId7"/>
    <p:sldId id="272" r:id="rId8"/>
  </p:sldIdLst>
  <p:sldSz cx="12192000" cy="6858000"/>
  <p:notesSz cx="7099300" cy="1023461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  <a:srgbClr val="FF8C8C"/>
    <a:srgbClr val="003FBC"/>
    <a:srgbClr val="004ADE"/>
    <a:srgbClr val="002E8A"/>
    <a:srgbClr val="C55A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545"/>
    <p:restoredTop sz="99821" autoAdjust="0"/>
  </p:normalViewPr>
  <p:slideViewPr>
    <p:cSldViewPr snapToGrid="0">
      <p:cViewPr varScale="1">
        <p:scale>
          <a:sx n="122" d="100"/>
          <a:sy n="122" d="100"/>
        </p:scale>
        <p:origin x="-114" y="-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idx="1"/>
          </p:nvPr>
        </p:nvSpPr>
        <p:spPr bwMode="auto">
          <a:xfrm>
            <a:off x="4021294" y="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89100CC-7E80-0A4E-A694-EC391BAE0D0E}" type="datetimeFigureOut">
              <a:rPr lang="en-US"/>
              <a:t>4/19/2023</a:t>
            </a:fld>
            <a:endParaRPr lang="en-US"/>
          </a:p>
        </p:txBody>
      </p:sp>
      <p:sp>
        <p:nvSpPr>
          <p:cNvPr id="6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90600" y="576263"/>
            <a:ext cx="5118100" cy="28781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9930" y="3646081"/>
            <a:ext cx="5679440" cy="345418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4021294" y="7290830"/>
            <a:ext cx="3076363" cy="38379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BC2FEBE-04E2-2949-ACFA-1F7B99823A82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197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C5ADD75-35EA-EA42-A9B9-F4CAF35E61B5}" type="datetime1">
              <a:rPr lang="en-US"/>
              <a:t>4/19/2023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9C4228-A435-CF4A-AB1E-A6957B1B34D6}" type="datetime1">
              <a:rPr lang="en-US"/>
              <a:t>4/19/2023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2833FF9-F8D0-A64E-BAA5-F88E466D267A}" type="datetime1">
              <a:rPr lang="en-US"/>
              <a:t>4/19/2023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8E15D9-E517-F64D-8595-7BEC0356D83D}" type="datetime1">
              <a:rPr lang="en-US"/>
              <a:t>4/19/2023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5D2C5AD-4902-8747-9B57-E99CBA4FF034}" type="datetime1">
              <a:rPr lang="en-US"/>
              <a:t>4/19/2023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3D33EF3-4619-F44A-9167-B3445F4395B1}" type="datetime1">
              <a:rPr lang="en-US"/>
              <a:t>4/19/2023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1AA866-3CFE-054A-91A8-222A7BC51759}" type="datetime1">
              <a:rPr lang="en-US"/>
              <a:t>4/19/2023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5B98234-DED0-6A49-990A-20F492ACC1A2}" type="datetime1">
              <a:rPr lang="en-US"/>
              <a:t>4/19/2023</a:t>
            </a:fld>
            <a:endParaRPr lang="en-US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43FD2B9-9BAD-4140-A444-DF4A71B50114}" type="datetime1">
              <a:rPr lang="en-US"/>
              <a:t>4/19/2023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EF9A4AD-10ED-DE4A-AA8B-87CACE40C81A}" type="datetime1">
              <a:rPr lang="en-US"/>
              <a:t>4/19/2023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6E525E3-D914-6E48-9FB3-BF8773628134}" type="datetime1">
              <a:rPr lang="en-US"/>
              <a:t>4/19/2023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849243" y="122171"/>
            <a:ext cx="10515600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198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07F3518-A001-374A-BBBB-2286D010B2D1}" type="datetime1">
              <a:rPr lang="en-US"/>
              <a:t>4/19/2023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D351EE0-6949-4F2E-8F68-46F7424C488D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>
        <a:lnSpc>
          <a:spcPct val="90000"/>
        </a:lnSpc>
        <a:spcBef>
          <a:spcPts val="0"/>
        </a:spcBef>
        <a:buNone/>
        <a:defRPr sz="4400" b="1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10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4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10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oleObject" Target="../embeddings/oleObject4.bin"/><Relationship Id="rId18" Type="http://schemas.openxmlformats.org/officeDocument/2006/relationships/image" Target="../media/image10.wmf"/><Relationship Id="rId3" Type="http://schemas.openxmlformats.org/officeDocument/2006/relationships/image" Target="../media/image14.png"/><Relationship Id="rId21" Type="http://schemas.openxmlformats.org/officeDocument/2006/relationships/oleObject" Target="../embeddings/oleObject8.bin"/><Relationship Id="rId7" Type="http://schemas.openxmlformats.org/officeDocument/2006/relationships/oleObject" Target="../embeddings/oleObject1.bin"/><Relationship Id="rId12" Type="http://schemas.openxmlformats.org/officeDocument/2006/relationships/image" Target="../media/image7.wmf"/><Relationship Id="rId1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9.wmf"/><Relationship Id="rId20" Type="http://schemas.openxmlformats.org/officeDocument/2006/relationships/image" Target="../media/image11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11" Type="http://schemas.openxmlformats.org/officeDocument/2006/relationships/oleObject" Target="../embeddings/oleObject3.bin"/><Relationship Id="rId24" Type="http://schemas.openxmlformats.org/officeDocument/2006/relationships/image" Target="../media/image13.wmf"/><Relationship Id="rId5" Type="http://schemas.openxmlformats.org/officeDocument/2006/relationships/image" Target="../media/image16.png"/><Relationship Id="rId15" Type="http://schemas.openxmlformats.org/officeDocument/2006/relationships/oleObject" Target="../embeddings/oleObject5.bin"/><Relationship Id="rId23" Type="http://schemas.openxmlformats.org/officeDocument/2006/relationships/oleObject" Target="../embeddings/oleObject9.bin"/><Relationship Id="rId10" Type="http://schemas.openxmlformats.org/officeDocument/2006/relationships/image" Target="../media/image6.wmf"/><Relationship Id="rId19" Type="http://schemas.openxmlformats.org/officeDocument/2006/relationships/oleObject" Target="../embeddings/oleObject7.bin"/><Relationship Id="rId4" Type="http://schemas.openxmlformats.org/officeDocument/2006/relationships/image" Target="../media/image15.pn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8.wmf"/><Relationship Id="rId22" Type="http://schemas.openxmlformats.org/officeDocument/2006/relationships/image" Target="../media/image12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0.png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19.wmf"/><Relationship Id="rId4" Type="http://schemas.openxmlformats.org/officeDocument/2006/relationships/image" Target="../media/image21.png"/><Relationship Id="rId9" Type="http://schemas.openxmlformats.org/officeDocument/2006/relationships/oleObject" Target="../embeddings/oleObject1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image" Target="../media/image24.pn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19.wmf"/><Relationship Id="rId4" Type="http://schemas.openxmlformats.org/officeDocument/2006/relationships/image" Target="../media/image25.png"/><Relationship Id="rId9" Type="http://schemas.openxmlformats.org/officeDocument/2006/relationships/oleObject" Target="../embeddings/oleObject1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908720"/>
            <a:ext cx="12191998" cy="90486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36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Luminosity at Z: 2 IP vs 4 IP</a:t>
            </a:r>
          </a:p>
          <a:p>
            <a:pPr algn="ctr">
              <a:lnSpc>
                <a:spcPct val="120000"/>
              </a:lnSpc>
            </a:pPr>
            <a:endParaRPr 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564904"/>
            <a:ext cx="121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D. Shatilov</a:t>
            </a:r>
          </a:p>
          <a:p>
            <a:pPr algn="ctr"/>
            <a:endParaRPr lang="en-US" sz="1600" b="1" dirty="0"/>
          </a:p>
          <a:p>
            <a:pPr algn="ctr"/>
            <a:r>
              <a:rPr lang="en-US" sz="2400" b="1" dirty="0" smtClean="0"/>
              <a:t>Acknowledgments: </a:t>
            </a:r>
            <a:r>
              <a:rPr lang="en-US" sz="2400" b="1" dirty="0" smtClean="0"/>
              <a:t>K</a:t>
            </a:r>
            <a:r>
              <a:rPr lang="en-US" sz="2400" b="1" dirty="0" smtClean="0"/>
              <a:t>. </a:t>
            </a:r>
            <a:r>
              <a:rPr lang="en-US" sz="2400" b="1" dirty="0" smtClean="0"/>
              <a:t>Oide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6120000"/>
            <a:ext cx="12192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166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FCC-</a:t>
            </a:r>
            <a:r>
              <a:rPr lang="en-US" sz="2000" dirty="0" err="1" smtClean="0"/>
              <a:t>ee</a:t>
            </a:r>
            <a:r>
              <a:rPr lang="en-US" sz="2000" dirty="0" smtClean="0"/>
              <a:t> Optics Design Meeting</a:t>
            </a:r>
            <a:endParaRPr lang="en-US" sz="2000" dirty="0"/>
          </a:p>
          <a:p>
            <a:pPr algn="ctr"/>
            <a:endParaRPr lang="en-US" sz="800" dirty="0" smtClean="0"/>
          </a:p>
          <a:p>
            <a:pPr algn="ctr"/>
            <a:r>
              <a:rPr lang="en-US" sz="1400" dirty="0" smtClean="0"/>
              <a:t>CERN, 20 Apr 2023</a:t>
            </a:r>
            <a:endParaRPr lang="ru-RU" sz="14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6017508"/>
            <a:ext cx="2114550" cy="72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77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000" y="1512000"/>
            <a:ext cx="3600450" cy="31846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Choice of the Working Point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166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2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3" t="3622" r="4427" b="3275"/>
          <a:stretch>
            <a:fillRect/>
          </a:stretch>
        </p:blipFill>
        <p:spPr bwMode="auto">
          <a:xfrm>
            <a:off x="533052" y="1615599"/>
            <a:ext cx="2984071" cy="2983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983051" y="3394647"/>
            <a:ext cx="0" cy="540000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 bwMode="auto">
          <a:xfrm>
            <a:off x="551887" y="3122045"/>
            <a:ext cx="2946399" cy="145528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29"/>
          <p:cNvSpPr txBox="1">
            <a:spLocks noChangeArrowheads="1"/>
          </p:cNvSpPr>
          <p:nvPr/>
        </p:nvSpPr>
        <p:spPr bwMode="auto">
          <a:xfrm rot="1592440">
            <a:off x="1410809" y="3466320"/>
            <a:ext cx="104118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400" i="1" dirty="0">
                <a:latin typeface="Calibri" panose="020F0502020204030204" pitchFamily="34" charset="0"/>
                <a:sym typeface="Symbol" panose="05050102010706020507" pitchFamily="18" charset="2"/>
              </a:rPr>
              <a:t></a:t>
            </a:r>
            <a:r>
              <a:rPr lang="en-US" altLang="ru-RU" sz="1400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x</a:t>
            </a:r>
            <a:r>
              <a:rPr lang="en-US" altLang="ru-RU" sz="1400" dirty="0">
                <a:latin typeface="Calibri" panose="020F0502020204030204" pitchFamily="34" charset="0"/>
                <a:sym typeface="Symbol" panose="05050102010706020507" pitchFamily="18" charset="2"/>
              </a:rPr>
              <a:t> + 2</a:t>
            </a:r>
            <a:r>
              <a:rPr lang="ru-RU" altLang="ru-RU" sz="1400" i="1" dirty="0">
                <a:latin typeface="Calibri" panose="020F0502020204030204" pitchFamily="34" charset="0"/>
                <a:sym typeface="Symbol" panose="05050102010706020507" pitchFamily="18" charset="2"/>
              </a:rPr>
              <a:t></a:t>
            </a:r>
            <a:r>
              <a:rPr lang="en-US" altLang="ru-RU" sz="1400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y</a:t>
            </a:r>
            <a:r>
              <a:rPr lang="en-US" altLang="ru-RU" sz="1400" dirty="0">
                <a:latin typeface="Calibri" panose="020F0502020204030204" pitchFamily="34" charset="0"/>
                <a:sym typeface="Symbol" panose="05050102010706020507" pitchFamily="18" charset="2"/>
              </a:rPr>
              <a:t> = n</a:t>
            </a:r>
            <a:endParaRPr lang="ru-RU" altLang="ru-RU" sz="1400" dirty="0">
              <a:latin typeface="Calibri" panose="020F0502020204030204" pitchFamily="34" charset="0"/>
            </a:endParaRPr>
          </a:p>
        </p:txBody>
      </p:sp>
      <p:sp>
        <p:nvSpPr>
          <p:cNvPr id="8" name="TextBox 30"/>
          <p:cNvSpPr txBox="1">
            <a:spLocks noChangeArrowheads="1"/>
          </p:cNvSpPr>
          <p:nvPr/>
        </p:nvSpPr>
        <p:spPr bwMode="auto">
          <a:xfrm>
            <a:off x="1018222" y="4646398"/>
            <a:ext cx="7779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000" dirty="0">
                <a:latin typeface="Calibri" panose="020F0502020204030204" pitchFamily="34" charset="0"/>
                <a:sym typeface="Symbol" panose="05050102010706020507" pitchFamily="18" charset="2"/>
              </a:rPr>
              <a:t>(0.57, 0.61)</a:t>
            </a:r>
            <a:endParaRPr lang="ru-RU" altLang="ru-RU" sz="1000" dirty="0">
              <a:latin typeface="Calibri" panose="020F0502020204030204" pitchFamily="34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 bwMode="auto">
          <a:xfrm flipH="1" flipV="1">
            <a:off x="983051" y="3970647"/>
            <a:ext cx="432000" cy="72000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stealth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2"/>
          <p:cNvSpPr txBox="1">
            <a:spLocks noChangeArrowheads="1"/>
          </p:cNvSpPr>
          <p:nvPr/>
        </p:nvSpPr>
        <p:spPr bwMode="auto">
          <a:xfrm>
            <a:off x="3202853" y="4570715"/>
            <a:ext cx="38409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200" dirty="0">
                <a:latin typeface="Calibri" panose="020F0502020204030204" pitchFamily="34" charset="0"/>
                <a:sym typeface="Symbol" panose="05050102010706020507" pitchFamily="18" charset="2"/>
              </a:rPr>
              <a:t>1.0</a:t>
            </a:r>
            <a:endParaRPr lang="ru-RU" altLang="ru-RU" sz="1200" dirty="0">
              <a:latin typeface="Calibri" panose="020F0502020204030204" pitchFamily="34" charset="0"/>
            </a:endParaRPr>
          </a:p>
        </p:txBody>
      </p:sp>
      <p:sp>
        <p:nvSpPr>
          <p:cNvPr id="11" name="TextBox 33"/>
          <p:cNvSpPr txBox="1">
            <a:spLocks noChangeArrowheads="1"/>
          </p:cNvSpPr>
          <p:nvPr/>
        </p:nvSpPr>
        <p:spPr bwMode="auto">
          <a:xfrm>
            <a:off x="177951" y="1565617"/>
            <a:ext cx="3996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200" dirty="0">
                <a:latin typeface="Calibri" panose="020F0502020204030204" pitchFamily="34" charset="0"/>
                <a:sym typeface="Symbol" panose="05050102010706020507" pitchFamily="18" charset="2"/>
              </a:rPr>
              <a:t>1.0</a:t>
            </a:r>
            <a:endParaRPr lang="ru-RU" altLang="ru-RU" sz="1200" dirty="0">
              <a:latin typeface="Calibri" panose="020F0502020204030204" pitchFamily="34" charset="0"/>
            </a:endParaRPr>
          </a:p>
        </p:txBody>
      </p:sp>
      <p:sp>
        <p:nvSpPr>
          <p:cNvPr id="12" name="TextBox 34"/>
          <p:cNvSpPr txBox="1">
            <a:spLocks noChangeArrowheads="1"/>
          </p:cNvSpPr>
          <p:nvPr/>
        </p:nvSpPr>
        <p:spPr bwMode="auto">
          <a:xfrm>
            <a:off x="463228" y="4577325"/>
            <a:ext cx="38366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200" dirty="0">
                <a:latin typeface="Calibri" panose="020F0502020204030204" pitchFamily="34" charset="0"/>
                <a:sym typeface="Symbol" panose="05050102010706020507" pitchFamily="18" charset="2"/>
              </a:rPr>
              <a:t>0.5</a:t>
            </a:r>
            <a:endParaRPr lang="ru-RU" altLang="ru-RU" sz="1200" dirty="0">
              <a:latin typeface="Calibri" panose="020F0502020204030204" pitchFamily="34" charset="0"/>
            </a:endParaRPr>
          </a:p>
        </p:txBody>
      </p:sp>
      <p:sp>
        <p:nvSpPr>
          <p:cNvPr id="13" name="TextBox 35"/>
          <p:cNvSpPr txBox="1">
            <a:spLocks noChangeArrowheads="1"/>
          </p:cNvSpPr>
          <p:nvPr/>
        </p:nvSpPr>
        <p:spPr bwMode="auto">
          <a:xfrm>
            <a:off x="189667" y="4366228"/>
            <a:ext cx="38796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sz="1200" dirty="0">
                <a:latin typeface="Calibri" panose="020F0502020204030204" pitchFamily="34" charset="0"/>
                <a:sym typeface="Symbol" panose="05050102010706020507" pitchFamily="18" charset="2"/>
              </a:rPr>
              <a:t>0.5</a:t>
            </a:r>
            <a:endParaRPr lang="ru-RU" altLang="ru-RU" sz="1200" dirty="0">
              <a:latin typeface="Calibri" panose="020F0502020204030204" pitchFamily="34" charset="0"/>
            </a:endParaRPr>
          </a:p>
        </p:txBody>
      </p:sp>
      <p:sp>
        <p:nvSpPr>
          <p:cNvPr id="14" name="TextBox 36"/>
          <p:cNvSpPr txBox="1">
            <a:spLocks noChangeArrowheads="1"/>
          </p:cNvSpPr>
          <p:nvPr/>
        </p:nvSpPr>
        <p:spPr bwMode="auto">
          <a:xfrm rot="16200000">
            <a:off x="91650" y="2949063"/>
            <a:ext cx="4230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i="1" dirty="0">
                <a:latin typeface="Calibri" panose="020F0502020204030204" pitchFamily="34" charset="0"/>
                <a:sym typeface="Symbol" panose="05050102010706020507" pitchFamily="18" charset="2"/>
              </a:rPr>
              <a:t></a:t>
            </a:r>
            <a:r>
              <a:rPr lang="en-US" altLang="ru-RU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y</a:t>
            </a:r>
            <a:endParaRPr lang="ru-RU" altLang="ru-RU" baseline="-25000" dirty="0">
              <a:latin typeface="Calibri" panose="020F0502020204030204" pitchFamily="34" charset="0"/>
            </a:endParaRPr>
          </a:p>
        </p:txBody>
      </p:sp>
      <p:sp>
        <p:nvSpPr>
          <p:cNvPr id="15" name="TextBox 37"/>
          <p:cNvSpPr txBox="1">
            <a:spLocks noChangeArrowheads="1"/>
          </p:cNvSpPr>
          <p:nvPr/>
        </p:nvSpPr>
        <p:spPr bwMode="auto">
          <a:xfrm>
            <a:off x="1750791" y="4501407"/>
            <a:ext cx="419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ru-RU" i="1" dirty="0">
                <a:latin typeface="Calibri" panose="020F0502020204030204" pitchFamily="34" charset="0"/>
                <a:sym typeface="Symbol" panose="05050102010706020507" pitchFamily="18" charset="2"/>
              </a:rPr>
              <a:t></a:t>
            </a:r>
            <a:r>
              <a:rPr lang="en-US" altLang="ru-RU" baseline="-25000" dirty="0">
                <a:latin typeface="Calibri" panose="020F0502020204030204" pitchFamily="34" charset="0"/>
                <a:sym typeface="Symbol" panose="05050102010706020507" pitchFamily="18" charset="2"/>
              </a:rPr>
              <a:t>x</a:t>
            </a:r>
            <a:endParaRPr lang="ru-RU" altLang="ru-RU" baseline="-25000" dirty="0">
              <a:latin typeface="Calibri" panose="020F050202020403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354" y="5159777"/>
            <a:ext cx="31390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Luminosity </a:t>
            </a:r>
            <a:r>
              <a:rPr lang="en-GB" sz="1400" dirty="0" smtClean="0"/>
              <a:t>vs. </a:t>
            </a:r>
            <a:r>
              <a:rPr lang="en-GB" sz="1400" dirty="0"/>
              <a:t>betatron </a:t>
            </a:r>
            <a:r>
              <a:rPr lang="en-GB" sz="1400" dirty="0" smtClean="0"/>
              <a:t>tunes, </a:t>
            </a:r>
            <a:r>
              <a:rPr lang="en-GB" sz="1400" dirty="0"/>
              <a:t>s</a:t>
            </a:r>
            <a:r>
              <a:rPr lang="en-GB" sz="1400" dirty="0" smtClean="0"/>
              <a:t>implified model, weak-strong simulations.  </a:t>
            </a:r>
            <a:r>
              <a:rPr lang="en-GB" sz="1400" dirty="0" err="1" smtClean="0"/>
              <a:t>Colors</a:t>
            </a:r>
            <a:r>
              <a:rPr lang="en-GB" sz="1400" dirty="0" smtClean="0"/>
              <a:t> </a:t>
            </a:r>
            <a:r>
              <a:rPr lang="en-GB" sz="1400" dirty="0"/>
              <a:t>from zero (</a:t>
            </a:r>
            <a:r>
              <a:rPr lang="en-GB" sz="1400" dirty="0">
                <a:solidFill>
                  <a:srgbClr val="0033CC"/>
                </a:solidFill>
              </a:rPr>
              <a:t>blue</a:t>
            </a:r>
            <a:r>
              <a:rPr lang="en-GB" sz="1400" dirty="0"/>
              <a:t>) </a:t>
            </a:r>
            <a:r>
              <a:rPr lang="en-GB" sz="1400" dirty="0" smtClean="0"/>
              <a:t>to the maximum (</a:t>
            </a:r>
            <a:r>
              <a:rPr lang="en-GB" sz="1400" dirty="0" smtClean="0">
                <a:solidFill>
                  <a:srgbClr val="FF0000"/>
                </a:solidFill>
              </a:rPr>
              <a:t>red</a:t>
            </a:r>
            <a:r>
              <a:rPr lang="en-GB" sz="1400" dirty="0"/>
              <a:t>). </a:t>
            </a:r>
            <a:endParaRPr lang="ru-RU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84000" y="900000"/>
            <a:ext cx="2715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One IP or perfect symmetry  (tunes per superperiod)</a:t>
            </a:r>
            <a:endParaRPr lang="ru-RU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4824000" y="4860000"/>
            <a:ext cx="1936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“Old” baseline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7776000" y="4860000"/>
            <a:ext cx="3798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As suggested by K. Oide </a:t>
            </a:r>
            <a:r>
              <a:rPr lang="en-US" dirty="0"/>
              <a:t>3 weeks ago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4428000" y="3816000"/>
            <a:ext cx="422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 IP</a:t>
            </a:r>
            <a:endParaRPr lang="ru-RU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896000" y="3276000"/>
            <a:ext cx="422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 IP</a:t>
            </a:r>
            <a:endParaRPr lang="ru-RU" sz="1200" dirty="0"/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000" y="1512000"/>
            <a:ext cx="3600450" cy="318468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208000" y="4104000"/>
            <a:ext cx="422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2 IP</a:t>
            </a:r>
            <a:endParaRPr lang="ru-RU" sz="1200" dirty="0"/>
          </a:p>
        </p:txBody>
      </p:sp>
      <p:sp>
        <p:nvSpPr>
          <p:cNvPr id="32" name="TextBox 31"/>
          <p:cNvSpPr txBox="1"/>
          <p:nvPr/>
        </p:nvSpPr>
        <p:spPr>
          <a:xfrm>
            <a:off x="8460000" y="3816000"/>
            <a:ext cx="422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 smtClean="0"/>
              <a:t> IP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38221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000" y="540000"/>
            <a:ext cx="7560000" cy="6012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Coherent Beam-Beam Instability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166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3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0" y="2448000"/>
            <a:ext cx="2928938" cy="20002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0" y="4464000"/>
            <a:ext cx="2928938" cy="197643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000" y="432000"/>
            <a:ext cx="2919413" cy="19812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273267" y="792067"/>
            <a:ext cx="3891926" cy="1999776"/>
            <a:chOff x="468000" y="936001"/>
            <a:chExt cx="3891926" cy="1999776"/>
          </a:xfrm>
        </p:grpSpPr>
        <p:sp>
          <p:nvSpPr>
            <p:cNvPr id="8" name="AutoShape 53"/>
            <p:cNvSpPr>
              <a:spLocks noChangeArrowheads="1"/>
            </p:cNvSpPr>
            <p:nvPr/>
          </p:nvSpPr>
          <p:spPr bwMode="auto">
            <a:xfrm>
              <a:off x="1612480" y="1732388"/>
              <a:ext cx="1150336" cy="294958"/>
            </a:xfrm>
            <a:prstGeom prst="diamond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endParaRPr lang="ru-RU" altLang="ru-RU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562994" y="1879867"/>
              <a:ext cx="3686973" cy="0"/>
            </a:xfrm>
            <a:custGeom>
              <a:avLst/>
              <a:gdLst>
                <a:gd name="T0" fmla="*/ 0 w 3037"/>
                <a:gd name="T1" fmla="*/ 2147483647 h 4"/>
                <a:gd name="T2" fmla="*/ 2147483647 w 3037"/>
                <a:gd name="T3" fmla="*/ 0 h 4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3037" h="4">
                  <a:moveTo>
                    <a:pt x="0" y="4"/>
                  </a:moveTo>
                  <a:lnTo>
                    <a:pt x="3037" y="0"/>
                  </a:lnTo>
                </a:path>
              </a:pathLst>
            </a:cu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Text Box 49"/>
            <p:cNvSpPr txBox="1">
              <a:spLocks noChangeArrowheads="1"/>
            </p:cNvSpPr>
            <p:nvPr/>
          </p:nvSpPr>
          <p:spPr bwMode="auto">
            <a:xfrm>
              <a:off x="4072992" y="1879867"/>
              <a:ext cx="166487" cy="202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9026" tIns="39514" rIns="79026" bIns="39514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altLang="ru-RU" sz="1400" dirty="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z</a:t>
              </a:r>
              <a:endParaRPr lang="en-US" altLang="ru-RU" sz="1400" dirty="0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2" name="Rectangle 47"/>
            <p:cNvSpPr>
              <a:spLocks noChangeArrowheads="1"/>
            </p:cNvSpPr>
            <p:nvPr/>
          </p:nvSpPr>
          <p:spPr bwMode="auto">
            <a:xfrm rot="20760000">
              <a:off x="710473" y="1732388"/>
              <a:ext cx="2949579" cy="294958"/>
            </a:xfrm>
            <a:prstGeom prst="rect">
              <a:avLst/>
            </a:prstGeom>
            <a:noFill/>
            <a:ln w="15875">
              <a:solidFill>
                <a:srgbClr val="00206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ru-RU" altLang="ru-RU"/>
            </a:p>
          </p:txBody>
        </p:sp>
        <p:sp>
          <p:nvSpPr>
            <p:cNvPr id="13" name="Text Box 44"/>
            <p:cNvSpPr txBox="1">
              <a:spLocks noChangeArrowheads="1"/>
            </p:cNvSpPr>
            <p:nvPr/>
          </p:nvSpPr>
          <p:spPr bwMode="auto">
            <a:xfrm>
              <a:off x="504002" y="1171967"/>
              <a:ext cx="198882" cy="210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655" tIns="38329" rIns="76655" bIns="38329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altLang="ru-RU" sz="1600" dirty="0" smtClean="0">
                  <a:solidFill>
                    <a:srgbClr val="FF0000"/>
                  </a:solidFill>
                  <a:latin typeface="+mn-lt"/>
                  <a:ea typeface="Times New Roman" pitchFamily="18" charset="0"/>
                  <a:cs typeface="Arial" charset="0"/>
                </a:rPr>
                <a:t>e</a:t>
              </a:r>
              <a:endParaRPr lang="en-US" altLang="ru-RU" sz="1600" dirty="0">
                <a:latin typeface="+mn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14" name="Freeform 34"/>
            <p:cNvSpPr>
              <a:spLocks/>
            </p:cNvSpPr>
            <p:nvPr/>
          </p:nvSpPr>
          <p:spPr bwMode="auto">
            <a:xfrm>
              <a:off x="2185262" y="1024488"/>
              <a:ext cx="0" cy="1386303"/>
            </a:xfrm>
            <a:custGeom>
              <a:avLst/>
              <a:gdLst>
                <a:gd name="T0" fmla="*/ 2147483647 w 6"/>
                <a:gd name="T1" fmla="*/ 2147483647 h 3472"/>
                <a:gd name="T2" fmla="*/ 0 w 6"/>
                <a:gd name="T3" fmla="*/ 0 h 3472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6" h="3472">
                  <a:moveTo>
                    <a:pt x="6" y="3472"/>
                  </a:move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Text Box 33"/>
            <p:cNvSpPr txBox="1">
              <a:spLocks noChangeArrowheads="1"/>
            </p:cNvSpPr>
            <p:nvPr/>
          </p:nvSpPr>
          <p:spPr bwMode="auto">
            <a:xfrm>
              <a:off x="2214758" y="936001"/>
              <a:ext cx="166487" cy="202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9026" tIns="39514" rIns="79026" bIns="39514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altLang="ru-RU" sz="1400" dirty="0">
                  <a:solidFill>
                    <a:srgbClr val="000000"/>
                  </a:solidFill>
                  <a:ea typeface="Times New Roman" pitchFamily="18" charset="0"/>
                  <a:cs typeface="Arial" charset="0"/>
                </a:rPr>
                <a:t>x</a:t>
              </a:r>
              <a:endParaRPr lang="en-US" altLang="ru-RU" sz="1400" dirty="0">
                <a:ea typeface="Times New Roman" pitchFamily="18" charset="0"/>
                <a:cs typeface="Arial" charset="0"/>
              </a:endParaRPr>
            </a:p>
          </p:txBody>
        </p:sp>
        <p:cxnSp>
          <p:nvCxnSpPr>
            <p:cNvPr id="16" name="Прямая со стрелкой 15"/>
            <p:cNvCxnSpPr/>
            <p:nvPr/>
          </p:nvCxnSpPr>
          <p:spPr>
            <a:xfrm>
              <a:off x="2185262" y="1496421"/>
              <a:ext cx="575168" cy="0"/>
            </a:xfrm>
            <a:prstGeom prst="straightConnector1">
              <a:avLst/>
            </a:prstGeom>
            <a:ln w="6350">
              <a:solidFill>
                <a:schemeClr val="accent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flipH="1">
              <a:off x="2775178" y="1201463"/>
              <a:ext cx="0" cy="678403"/>
            </a:xfrm>
            <a:prstGeom prst="line">
              <a:avLst/>
            </a:prstGeom>
            <a:ln w="9525" cap="rnd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 Box 30"/>
            <p:cNvSpPr txBox="1">
              <a:spLocks noChangeArrowheads="1"/>
            </p:cNvSpPr>
            <p:nvPr/>
          </p:nvSpPr>
          <p:spPr bwMode="auto">
            <a:xfrm>
              <a:off x="2362237" y="1201463"/>
              <a:ext cx="35085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1400" i="1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L</a:t>
              </a:r>
              <a:r>
                <a:rPr lang="en-US" altLang="ru-RU" sz="1400" i="1" baseline="-25000" dirty="0" smtClean="0">
                  <a:latin typeface="Times New Roman" pitchFamily="18" charset="0"/>
                  <a:cs typeface="Times New Roman" pitchFamily="18" charset="0"/>
                  <a:sym typeface="Symbol" pitchFamily="18" charset="2"/>
                </a:rPr>
                <a:t>i</a:t>
              </a:r>
              <a:endParaRPr lang="ru-RU" altLang="ru-RU" sz="1400" i="1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endParaRPr>
            </a:p>
          </p:txBody>
        </p:sp>
        <p:cxnSp>
          <p:nvCxnSpPr>
            <p:cNvPr id="21" name="Прямая со стрелкой 20"/>
            <p:cNvCxnSpPr/>
            <p:nvPr/>
          </p:nvCxnSpPr>
          <p:spPr>
            <a:xfrm rot="840000" flipH="1" flipV="1">
              <a:off x="533498" y="1879867"/>
              <a:ext cx="3244537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 rot="20760000" flipH="1" flipV="1">
              <a:off x="592489" y="1879867"/>
              <a:ext cx="3244537" cy="0"/>
            </a:xfrm>
            <a:prstGeom prst="straightConnector1">
              <a:avLst/>
            </a:prstGeom>
            <a:ln w="12700">
              <a:solidFill>
                <a:srgbClr val="00206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592489" y="1142472"/>
              <a:ext cx="2286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+</a:t>
              </a:r>
              <a:endParaRPr lang="ru-RU" sz="1200" dirty="0">
                <a:solidFill>
                  <a:srgbClr val="FF0000"/>
                </a:solidFill>
              </a:endParaRPr>
            </a:p>
          </p:txBody>
        </p:sp>
        <p:sp>
          <p:nvSpPr>
            <p:cNvPr id="27" name="Text Box 44"/>
            <p:cNvSpPr txBox="1">
              <a:spLocks noChangeArrowheads="1"/>
            </p:cNvSpPr>
            <p:nvPr/>
          </p:nvSpPr>
          <p:spPr bwMode="auto">
            <a:xfrm>
              <a:off x="3636000" y="1188000"/>
              <a:ext cx="198882" cy="1833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6655" tIns="38329" rIns="76655" bIns="38329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just"/>
              <a:r>
                <a:rPr lang="en-US" altLang="ru-RU" sz="1600" dirty="0" smtClean="0">
                  <a:solidFill>
                    <a:srgbClr val="002060"/>
                  </a:solidFill>
                  <a:latin typeface="+mn-lt"/>
                  <a:ea typeface="Times New Roman" pitchFamily="18" charset="0"/>
                  <a:cs typeface="Arial" charset="0"/>
                </a:rPr>
                <a:t>e</a:t>
              </a:r>
              <a:endParaRPr lang="en-US" altLang="ru-RU" sz="1600" dirty="0">
                <a:solidFill>
                  <a:srgbClr val="002060"/>
                </a:solidFill>
                <a:latin typeface="+mn-lt"/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708000" y="1116000"/>
              <a:ext cx="298404" cy="37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</a:rPr>
                <a:t>-</a:t>
              </a:r>
              <a:endParaRPr lang="ru-RU" dirty="0">
                <a:solidFill>
                  <a:srgbClr val="002060"/>
                </a:solidFill>
              </a:endParaRPr>
            </a:p>
          </p:txBody>
        </p:sp>
        <p:cxnSp>
          <p:nvCxnSpPr>
            <p:cNvPr id="29" name="Прямая со стрелкой 28"/>
            <p:cNvCxnSpPr/>
            <p:nvPr/>
          </p:nvCxnSpPr>
          <p:spPr>
            <a:xfrm flipV="1">
              <a:off x="3727572" y="2129568"/>
              <a:ext cx="70096" cy="306004"/>
            </a:xfrm>
            <a:prstGeom prst="straightConnector1">
              <a:avLst/>
            </a:prstGeom>
            <a:ln w="635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715724" y="2176391"/>
              <a:ext cx="4363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</a:t>
              </a:r>
              <a:r>
                <a:rPr lang="en-US" sz="1400" i="1" dirty="0" smtClean="0">
                  <a:sym typeface="Symbol" panose="05050102010706020507" pitchFamily="18" charset="2"/>
                </a:rPr>
                <a:t></a:t>
              </a:r>
              <a:r>
                <a:rPr lang="en-US" sz="1400" baseline="-25000" dirty="0" smtClean="0"/>
                <a:t>x</a:t>
              </a:r>
              <a:endParaRPr lang="ru-RU" sz="1400" baseline="-25000" dirty="0"/>
            </a:p>
          </p:txBody>
        </p:sp>
        <p:cxnSp>
          <p:nvCxnSpPr>
            <p:cNvPr id="31" name="Прямая со стрелкой 30"/>
            <p:cNvCxnSpPr/>
            <p:nvPr/>
          </p:nvCxnSpPr>
          <p:spPr>
            <a:xfrm>
              <a:off x="684632" y="1772983"/>
              <a:ext cx="2861612" cy="721754"/>
            </a:xfrm>
            <a:prstGeom prst="straightConnector1">
              <a:avLst/>
            </a:prstGeom>
            <a:ln w="6350"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Прямоугольник 31"/>
            <p:cNvSpPr/>
            <p:nvPr/>
          </p:nvSpPr>
          <p:spPr>
            <a:xfrm rot="875728">
              <a:off x="2308184" y="2168690"/>
              <a:ext cx="330128" cy="1533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 rot="821312">
              <a:off x="2268000" y="2052000"/>
              <a:ext cx="433132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</a:t>
              </a:r>
              <a:r>
                <a:rPr lang="en-US" sz="1400" i="1" dirty="0" smtClean="0">
                  <a:sym typeface="Symbol" panose="05050102010706020507" pitchFamily="18" charset="2"/>
                </a:rPr>
                <a:t></a:t>
              </a:r>
              <a:r>
                <a:rPr lang="en-US" sz="1400" baseline="-25000" dirty="0">
                  <a:sym typeface="Symbol" panose="05050102010706020507" pitchFamily="18" charset="2"/>
                </a:rPr>
                <a:t>z</a:t>
              </a:r>
              <a:endParaRPr lang="ru-RU" sz="1400" baseline="-25000" dirty="0"/>
            </a:p>
          </p:txBody>
        </p:sp>
        <p:cxnSp>
          <p:nvCxnSpPr>
            <p:cNvPr id="34" name="Прямая со стрелкой 33"/>
            <p:cNvCxnSpPr/>
            <p:nvPr/>
          </p:nvCxnSpPr>
          <p:spPr>
            <a:xfrm flipV="1">
              <a:off x="3866522" y="1555413"/>
              <a:ext cx="0" cy="324454"/>
            </a:xfrm>
            <a:prstGeom prst="straightConnector1">
              <a:avLst/>
            </a:prstGeom>
            <a:ln w="6350">
              <a:solidFill>
                <a:schemeClr val="accent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flipH="1" flipV="1">
              <a:off x="3630555" y="1547261"/>
              <a:ext cx="442437" cy="0"/>
            </a:xfrm>
            <a:prstGeom prst="line">
              <a:avLst/>
            </a:prstGeom>
            <a:ln w="9525" cap="rnd">
              <a:solidFill>
                <a:schemeClr val="accent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837026" y="1555413"/>
              <a:ext cx="5229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sym typeface="Symbol" panose="05050102010706020507" pitchFamily="18" charset="2"/>
                </a:rPr>
                <a:t> ∙</a:t>
              </a:r>
              <a:r>
                <a:rPr lang="en-US" sz="1400" baseline="-25000" dirty="0" smtClean="0"/>
                <a:t>x</a:t>
              </a:r>
              <a:endParaRPr lang="ru-RU" sz="1400" baseline="-25000" dirty="0"/>
            </a:p>
          </p:txBody>
        </p:sp>
        <p:sp>
          <p:nvSpPr>
            <p:cNvPr id="37" name="Arc 29"/>
            <p:cNvSpPr>
              <a:spLocks/>
            </p:cNvSpPr>
            <p:nvPr/>
          </p:nvSpPr>
          <p:spPr bwMode="auto">
            <a:xfrm rot="2700000">
              <a:off x="3247110" y="1782531"/>
              <a:ext cx="191723" cy="191723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" name="Text Box 30"/>
            <p:cNvSpPr txBox="1">
              <a:spLocks noChangeArrowheads="1"/>
            </p:cNvSpPr>
            <p:nvPr/>
          </p:nvSpPr>
          <p:spPr bwMode="auto">
            <a:xfrm>
              <a:off x="3365093" y="1630800"/>
              <a:ext cx="258835" cy="3077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1400" i="1" dirty="0" smtClean="0">
                  <a:sym typeface="Symbol" pitchFamily="18" charset="2"/>
                </a:rPr>
                <a:t></a:t>
              </a:r>
              <a:endParaRPr lang="ru-RU" altLang="ru-RU" sz="1400" i="1" dirty="0">
                <a:sym typeface="Symbol" pitchFamily="18" charset="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68000" y="2628000"/>
              <a:ext cx="340177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Sketch of collision with large Piwinski angle</a:t>
              </a:r>
              <a:endParaRPr lang="ru-RU" sz="1400" dirty="0"/>
            </a:p>
          </p:txBody>
        </p:sp>
        <p:sp>
          <p:nvSpPr>
            <p:cNvPr id="11" name="Rectangle 48"/>
            <p:cNvSpPr>
              <a:spLocks noChangeArrowheads="1"/>
            </p:cNvSpPr>
            <p:nvPr/>
          </p:nvSpPr>
          <p:spPr bwMode="auto">
            <a:xfrm rot="840000">
              <a:off x="710473" y="1732388"/>
              <a:ext cx="2949579" cy="294958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ru-RU" altLang="ru-RU"/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4523001" y="809468"/>
            <a:ext cx="2942775" cy="2184999"/>
            <a:chOff x="4895535" y="826402"/>
            <a:chExt cx="2942775" cy="2184999"/>
          </a:xfrm>
        </p:grpSpPr>
        <p:pic>
          <p:nvPicPr>
            <p:cNvPr id="41" name="Рисунок 1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8" t="911" r="1784" b="665"/>
            <a:stretch>
              <a:fillRect/>
            </a:stretch>
          </p:blipFill>
          <p:spPr bwMode="auto">
            <a:xfrm>
              <a:off x="5129316" y="1071205"/>
              <a:ext cx="2708994" cy="1754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Box 41"/>
            <p:cNvSpPr txBox="1"/>
            <p:nvPr/>
          </p:nvSpPr>
          <p:spPr>
            <a:xfrm>
              <a:off x="5381316" y="826402"/>
              <a:ext cx="23169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B</a:t>
              </a:r>
              <a:r>
                <a:rPr lang="en-US" sz="1400" dirty="0" smtClean="0"/>
                <a:t>unch shape at some turns</a:t>
              </a:r>
              <a:endParaRPr lang="ru-RU" sz="1400" dirty="0"/>
            </a:p>
          </p:txBody>
        </p:sp>
        <p:sp>
          <p:nvSpPr>
            <p:cNvPr id="43" name="TextBox 8"/>
            <p:cNvSpPr txBox="1">
              <a:spLocks noChangeArrowheads="1"/>
            </p:cNvSpPr>
            <p:nvPr/>
          </p:nvSpPr>
          <p:spPr bwMode="auto">
            <a:xfrm rot="16200000">
              <a:off x="4769316" y="1798402"/>
              <a:ext cx="52943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1200" dirty="0" smtClean="0">
                  <a:latin typeface="Calibri" panose="020F0502020204030204" pitchFamily="34" charset="0"/>
                </a:rPr>
                <a:t>x</a:t>
              </a:r>
              <a:r>
                <a:rPr lang="en-US" altLang="ru-RU" sz="400" dirty="0" smtClean="0">
                  <a:latin typeface="Calibri" panose="020F0502020204030204" pitchFamily="34" charset="0"/>
                </a:rPr>
                <a:t> </a:t>
              </a:r>
              <a:r>
                <a:rPr lang="en-US" altLang="ru-RU" sz="1200" dirty="0" smtClean="0">
                  <a:latin typeface="Calibri" panose="020F0502020204030204" pitchFamily="34" charset="0"/>
                </a:rPr>
                <a:t>/</a:t>
              </a:r>
              <a:r>
                <a:rPr lang="en-US" altLang="ru-RU" sz="1200" i="1" dirty="0" smtClean="0">
                  <a:latin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ru-RU" sz="1200" baseline="-25000" dirty="0">
                  <a:latin typeface="Calibri" panose="020F0502020204030204" pitchFamily="34" charset="0"/>
                  <a:sym typeface="Symbol" panose="05050102010706020507" pitchFamily="18" charset="2"/>
                </a:rPr>
                <a:t>x</a:t>
              </a:r>
              <a:endParaRPr lang="ru-RU" altLang="ru-RU" sz="1200" baseline="-25000" dirty="0">
                <a:latin typeface="Calibri" panose="020F0502020204030204" pitchFamily="34" charset="0"/>
              </a:endParaRPr>
            </a:p>
          </p:txBody>
        </p:sp>
        <p:sp>
          <p:nvSpPr>
            <p:cNvPr id="44" name="TextBox 7"/>
            <p:cNvSpPr txBox="1">
              <a:spLocks noChangeArrowheads="1"/>
            </p:cNvSpPr>
            <p:nvPr/>
          </p:nvSpPr>
          <p:spPr bwMode="auto">
            <a:xfrm>
              <a:off x="6317316" y="2734402"/>
              <a:ext cx="54531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en-US" altLang="ru-RU" sz="1200" dirty="0">
                  <a:latin typeface="Calibri" panose="020F0502020204030204" pitchFamily="34" charset="0"/>
                </a:rPr>
                <a:t>z</a:t>
              </a:r>
              <a:r>
                <a:rPr lang="en-US" altLang="ru-RU" sz="400" dirty="0">
                  <a:latin typeface="Calibri" panose="020F0502020204030204" pitchFamily="34" charset="0"/>
                </a:rPr>
                <a:t> </a:t>
              </a:r>
              <a:r>
                <a:rPr lang="en-US" altLang="ru-RU" sz="1200" dirty="0" smtClean="0">
                  <a:latin typeface="Calibri" panose="020F0502020204030204" pitchFamily="34" charset="0"/>
                </a:rPr>
                <a:t>/</a:t>
              </a:r>
              <a:r>
                <a:rPr lang="en-US" altLang="ru-RU" sz="1200" i="1" dirty="0" smtClean="0">
                  <a:latin typeface="Calibri" panose="020F0502020204030204" pitchFamily="34" charset="0"/>
                  <a:sym typeface="Symbol" panose="05050102010706020507" pitchFamily="18" charset="2"/>
                </a:rPr>
                <a:t></a:t>
              </a:r>
              <a:r>
                <a:rPr lang="en-US" altLang="ru-RU" sz="1200" baseline="-25000" dirty="0">
                  <a:latin typeface="Calibri" panose="020F0502020204030204" pitchFamily="34" charset="0"/>
                </a:rPr>
                <a:t>z</a:t>
              </a:r>
              <a:endParaRPr lang="ru-RU" altLang="ru-RU" sz="1200" baseline="-25000" dirty="0">
                <a:latin typeface="Calibri" panose="020F0502020204030204" pitchFamily="34" charset="0"/>
              </a:endParaRP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324000" y="3114220"/>
            <a:ext cx="7272866" cy="334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Excited coherent modes are associated with synchrotron satellites of half-integer </a:t>
            </a:r>
            <a:r>
              <a:rPr lang="en-US" sz="1400" dirty="0" smtClean="0"/>
              <a:t>resonance:</a:t>
            </a:r>
          </a:p>
          <a:p>
            <a:endParaRPr lang="en-US" sz="1400" dirty="0"/>
          </a:p>
          <a:p>
            <a:endParaRPr lang="en-US" sz="1600" dirty="0" smtClean="0"/>
          </a:p>
          <a:p>
            <a:r>
              <a:rPr lang="en-US" sz="1400" dirty="0" smtClean="0"/>
              <a:t>Since the wavelength </a:t>
            </a:r>
            <a:r>
              <a:rPr lang="en-US" sz="1400" dirty="0"/>
              <a:t>cannot be less </a:t>
            </a:r>
            <a:r>
              <a:rPr lang="en-US" sz="1400" dirty="0" smtClean="0"/>
              <a:t>than  2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400" i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400" dirty="0" smtClean="0"/>
              <a:t>, we get the condition:</a:t>
            </a:r>
          </a:p>
          <a:p>
            <a:endParaRPr lang="en-US" sz="800" dirty="0"/>
          </a:p>
          <a:p>
            <a:r>
              <a:rPr lang="en-US" sz="1400" dirty="0" smtClean="0"/>
              <a:t>If  </a:t>
            </a:r>
            <a:r>
              <a:rPr lang="en-US" sz="1400" i="1" dirty="0" smtClean="0">
                <a:sym typeface="Symbol"/>
              </a:rPr>
              <a:t></a:t>
            </a:r>
            <a:r>
              <a:rPr lang="en-US" sz="1400" dirty="0" smtClean="0">
                <a:sym typeface="Symbol"/>
              </a:rPr>
              <a:t>  is not too large, we can solve the problem by choosing</a:t>
            </a:r>
          </a:p>
          <a:p>
            <a:endParaRPr lang="en-US" sz="800" dirty="0" smtClean="0">
              <a:sym typeface="Symbol"/>
            </a:endParaRPr>
          </a:p>
          <a:p>
            <a:pPr algn="just"/>
            <a:r>
              <a:rPr lang="en-US" sz="1400" dirty="0" smtClean="0">
                <a:sym typeface="Symbol"/>
              </a:rPr>
              <a:t>We can decrease </a:t>
            </a:r>
            <a:r>
              <a:rPr lang="en-US" sz="1400" i="1" dirty="0" smtClean="0">
                <a:sym typeface="Symbol"/>
              </a:rPr>
              <a:t></a:t>
            </a:r>
            <a:r>
              <a:rPr lang="en-US" sz="1400" i="1" baseline="-25000" dirty="0" smtClean="0">
                <a:sym typeface="Symbol"/>
              </a:rPr>
              <a:t>s </a:t>
            </a:r>
            <a:r>
              <a:rPr lang="en-US" sz="1400" dirty="0" smtClean="0">
                <a:sym typeface="Symbol"/>
              </a:rPr>
              <a:t> by decreasing the RF voltage, but the product </a:t>
            </a:r>
            <a:r>
              <a:rPr lang="en-US" sz="1400" i="1" dirty="0" smtClean="0">
                <a:sym typeface="Symbol"/>
              </a:rPr>
              <a:t></a:t>
            </a:r>
            <a:r>
              <a:rPr lang="en-US" sz="1400" i="1" dirty="0" smtClean="0">
                <a:sym typeface="Symbol"/>
              </a:rPr>
              <a:t></a:t>
            </a:r>
            <a:r>
              <a:rPr lang="en-US" sz="1400" i="1" baseline="-25000" dirty="0">
                <a:sym typeface="Symbol"/>
              </a:rPr>
              <a:t>s</a:t>
            </a:r>
            <a:r>
              <a:rPr lang="en-US" sz="1400" dirty="0" smtClean="0">
                <a:sym typeface="Symbol"/>
              </a:rPr>
              <a:t> will not change. A decrease in 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</a:t>
            </a:r>
            <a:r>
              <a:rPr lang="en-US" sz="1400" i="1" baseline="-25000" dirty="0" smtClean="0">
                <a:sym typeface="Symbol"/>
              </a:rPr>
              <a:t>p</a:t>
            </a:r>
            <a:r>
              <a:rPr lang="en-US" sz="1400" dirty="0" smtClean="0">
                <a:sym typeface="Symbol"/>
              </a:rPr>
              <a:t> (bunch population) leads to a decrease in </a:t>
            </a:r>
            <a:r>
              <a:rPr lang="en-US" sz="1400" i="1" dirty="0" smtClean="0">
                <a:sym typeface="Symbol"/>
              </a:rPr>
              <a:t></a:t>
            </a:r>
            <a:r>
              <a:rPr lang="en-US" sz="1400" dirty="0" smtClean="0">
                <a:sym typeface="Symbol"/>
              </a:rPr>
              <a:t>, so       will </a:t>
            </a:r>
            <a:r>
              <a:rPr lang="en-US" sz="1400" dirty="0">
                <a:sym typeface="Symbol"/>
              </a:rPr>
              <a:t>also decrease, but only along with the luminosity.</a:t>
            </a:r>
            <a:endParaRPr lang="en-US" sz="1400" dirty="0" smtClean="0">
              <a:sym typeface="Symbol"/>
            </a:endParaRPr>
          </a:p>
          <a:p>
            <a:endParaRPr lang="en-US" sz="600" dirty="0">
              <a:sym typeface="Symbol"/>
            </a:endParaRPr>
          </a:p>
          <a:p>
            <a:pPr algn="just"/>
            <a:r>
              <a:rPr lang="en-US" sz="1400" u="sng" dirty="0" smtClean="0">
                <a:sym typeface="Symbol"/>
              </a:rPr>
              <a:t>If we double the number of IPs</a:t>
            </a:r>
            <a:r>
              <a:rPr lang="en-US" sz="1400" dirty="0" smtClean="0">
                <a:sym typeface="Symbol"/>
              </a:rPr>
              <a:t> (from 2 to 4), then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i="1" baseline="-25000" dirty="0" smtClean="0">
                <a:sym typeface="Symbol"/>
              </a:rPr>
              <a:t>s  </a:t>
            </a:r>
            <a:r>
              <a:rPr lang="en-US" sz="1400" dirty="0" smtClean="0">
                <a:sym typeface="Symbol"/>
              </a:rPr>
              <a:t> will be halved, and the increase in </a:t>
            </a:r>
            <a:r>
              <a:rPr lang="en-US" sz="1400" i="1" dirty="0">
                <a:sym typeface="Symbol"/>
              </a:rPr>
              <a:t></a:t>
            </a:r>
            <a:r>
              <a:rPr lang="en-US" sz="1400" dirty="0" smtClean="0">
                <a:sym typeface="Symbol"/>
              </a:rPr>
              <a:t>  (due </a:t>
            </a:r>
            <a:r>
              <a:rPr lang="en-US" sz="1400" dirty="0">
                <a:sym typeface="Symbol"/>
              </a:rPr>
              <a:t>to  the strengthening </a:t>
            </a:r>
            <a:r>
              <a:rPr lang="en-US" sz="1400" dirty="0" smtClean="0">
                <a:sym typeface="Symbol"/>
              </a:rPr>
              <a:t>of BS) will be much less. Thus, we reduce       </a:t>
            </a:r>
            <a:r>
              <a:rPr lang="en-US" sz="1400" dirty="0">
                <a:sym typeface="Symbol"/>
              </a:rPr>
              <a:t>and in any </a:t>
            </a:r>
            <a:r>
              <a:rPr lang="en-US" sz="1400" dirty="0" smtClean="0">
                <a:sym typeface="Symbol"/>
              </a:rPr>
              <a:t>case </a:t>
            </a:r>
            <a:r>
              <a:rPr lang="en-US" sz="1400" dirty="0">
                <a:sym typeface="Symbol"/>
              </a:rPr>
              <a:t>double the order of resonances in the vicinity of a given </a:t>
            </a:r>
            <a:r>
              <a:rPr lang="en-US" sz="1400" dirty="0" smtClean="0">
                <a:sym typeface="Symbol"/>
              </a:rPr>
              <a:t>working point. On </a:t>
            </a:r>
            <a:r>
              <a:rPr lang="en-US" sz="1400" dirty="0">
                <a:sym typeface="Symbol"/>
              </a:rPr>
              <a:t>the </a:t>
            </a:r>
            <a:r>
              <a:rPr lang="en-US" sz="1400" dirty="0" smtClean="0">
                <a:sym typeface="Symbol"/>
              </a:rPr>
              <a:t>other hand, the ratio </a:t>
            </a:r>
            <a:r>
              <a:rPr lang="en-US" sz="1400" i="1" dirty="0">
                <a:sym typeface="Symbol"/>
              </a:rPr>
              <a:t></a:t>
            </a:r>
            <a:r>
              <a:rPr lang="en-US" sz="1400" i="1" baseline="-25000" dirty="0" smtClean="0">
                <a:sym typeface="Symbol"/>
              </a:rPr>
              <a:t>s </a:t>
            </a:r>
            <a:r>
              <a:rPr lang="en-US" sz="1400" dirty="0" smtClean="0">
                <a:sym typeface="Symbol"/>
              </a:rPr>
              <a:t>/</a:t>
            </a:r>
            <a:r>
              <a:rPr lang="en-US" sz="1400" i="1" dirty="0" smtClean="0">
                <a:sym typeface="Symbol"/>
              </a:rPr>
              <a:t></a:t>
            </a:r>
            <a:r>
              <a:rPr lang="en-US" sz="1400" i="1" baseline="-25000" dirty="0" smtClean="0">
                <a:sym typeface="Symbol"/>
              </a:rPr>
              <a:t>x </a:t>
            </a:r>
            <a:r>
              <a:rPr lang="en-US" sz="1400" dirty="0" smtClean="0">
                <a:sym typeface="Symbol"/>
              </a:rPr>
              <a:t> </a:t>
            </a:r>
            <a:r>
              <a:rPr lang="en-US" sz="1400" dirty="0">
                <a:sym typeface="Symbol"/>
              </a:rPr>
              <a:t>will decrease, which significantly reduces the area free from </a:t>
            </a:r>
            <a:r>
              <a:rPr lang="en-US" sz="1400" dirty="0" smtClean="0">
                <a:sym typeface="Symbol"/>
              </a:rPr>
              <a:t>instability.</a:t>
            </a:r>
          </a:p>
          <a:p>
            <a:pPr algn="just"/>
            <a:endParaRPr lang="en-US" sz="600" dirty="0">
              <a:sym typeface="Symbol"/>
            </a:endParaRPr>
          </a:p>
          <a:p>
            <a:pPr algn="just"/>
            <a:r>
              <a:rPr lang="en-US" sz="1400" dirty="0" smtClean="0">
                <a:sym typeface="Symbol"/>
              </a:rPr>
              <a:t>Then, if we want to have a small </a:t>
            </a:r>
            <a:r>
              <a:rPr lang="en-US" sz="1400" i="1" dirty="0" smtClean="0">
                <a:sym typeface="Symbol"/>
              </a:rPr>
              <a:t></a:t>
            </a:r>
            <a:r>
              <a:rPr lang="en-US" sz="1400" i="1" baseline="-25000" dirty="0" smtClean="0">
                <a:sym typeface="Symbol"/>
              </a:rPr>
              <a:t>x</a:t>
            </a:r>
            <a:r>
              <a:rPr lang="en-US" sz="1400" dirty="0" smtClean="0">
                <a:sym typeface="Symbol"/>
              </a:rPr>
              <a:t>,       needs to be reduced to 10 cm. And it will affect the DA.</a:t>
            </a:r>
            <a:endParaRPr lang="en-US" sz="1400" dirty="0">
              <a:sym typeface="Symbol"/>
            </a:endParaRPr>
          </a:p>
        </p:txBody>
      </p:sp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6111016"/>
              </p:ext>
            </p:extLst>
          </p:nvPr>
        </p:nvGraphicFramePr>
        <p:xfrm>
          <a:off x="3204105" y="3461279"/>
          <a:ext cx="1128712" cy="263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" name="Equation" r:id="rId7" imgW="939600" imgH="228600" progId="Equation.DSMT4">
                  <p:embed/>
                </p:oleObj>
              </mc:Choice>
              <mc:Fallback>
                <p:oleObj name="Equation" r:id="rId7" imgW="939600" imgH="228600" progId="Equation.DSMT4">
                  <p:embed/>
                  <p:pic>
                    <p:nvPicPr>
                      <p:cNvPr id="0" name="Объект 42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4105" y="3461279"/>
                        <a:ext cx="1128712" cy="263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511315"/>
              </p:ext>
            </p:extLst>
          </p:nvPr>
        </p:nvGraphicFramePr>
        <p:xfrm>
          <a:off x="5435600" y="3836458"/>
          <a:ext cx="473075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" name="Equation" r:id="rId9" imgW="393480" imgH="203040" progId="Equation.DSMT4">
                  <p:embed/>
                </p:oleObj>
              </mc:Choice>
              <mc:Fallback>
                <p:oleObj name="Equation" r:id="rId9" imgW="393480" imgH="203040" progId="Equation.DSMT4">
                  <p:embed/>
                  <p:pic>
                    <p:nvPicPr>
                      <p:cNvPr id="0" name="Объект 43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3836458"/>
                        <a:ext cx="473075" cy="233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1341564"/>
              </p:ext>
            </p:extLst>
          </p:nvPr>
        </p:nvGraphicFramePr>
        <p:xfrm>
          <a:off x="4781550" y="4157664"/>
          <a:ext cx="13716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3" name="Equation" r:id="rId11" imgW="1143000" imgH="241200" progId="Equation.DSMT4">
                  <p:embed/>
                </p:oleObj>
              </mc:Choice>
              <mc:Fallback>
                <p:oleObj name="Equation" r:id="rId11" imgW="1143000" imgH="241200" progId="Equation.DSMT4">
                  <p:embed/>
                  <p:pic>
                    <p:nvPicPr>
                      <p:cNvPr id="0" name="Объект 44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1550" y="4157664"/>
                        <a:ext cx="13716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690532" y="3462867"/>
            <a:ext cx="2429935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17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Here all tunes are per superperiod !</a:t>
            </a:r>
            <a:endParaRPr lang="ru-RU" sz="1200" dirty="0"/>
          </a:p>
        </p:txBody>
      </p:sp>
      <p:graphicFrame>
        <p:nvGraphicFramePr>
          <p:cNvPr id="46" name="Объект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2826063"/>
              </p:ext>
            </p:extLst>
          </p:nvPr>
        </p:nvGraphicFramePr>
        <p:xfrm>
          <a:off x="4212000" y="4680000"/>
          <a:ext cx="198437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" name="Equation" r:id="rId13" imgW="164880" imgH="241200" progId="Equation.DSMT4">
                  <p:embed/>
                </p:oleObj>
              </mc:Choice>
              <mc:Fallback>
                <p:oleObj name="Equation" r:id="rId13" imgW="164880" imgH="241200" progId="Equation.DSMT4">
                  <p:embed/>
                  <p:pic>
                    <p:nvPicPr>
                      <p:cNvPr id="0" name="Объект 4"/>
                      <p:cNvPicPr>
                        <a:picLocks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2000" y="4680000"/>
                        <a:ext cx="198437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Объект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69206"/>
              </p:ext>
            </p:extLst>
          </p:nvPr>
        </p:nvGraphicFramePr>
        <p:xfrm>
          <a:off x="10188575" y="468313"/>
          <a:ext cx="125253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" name="Equation" r:id="rId15" imgW="1041120" imgH="431640" progId="Equation.DSMT4">
                  <p:embed/>
                </p:oleObj>
              </mc:Choice>
              <mc:Fallback>
                <p:oleObj name="Equation" r:id="rId15" imgW="1041120" imgH="431640" progId="Equation.DSMT4">
                  <p:embed/>
                  <p:pic>
                    <p:nvPicPr>
                      <p:cNvPr id="0" name="Объект 3"/>
                      <p:cNvPicPr>
                        <a:picLocks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88575" y="468313"/>
                        <a:ext cx="1252538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Объект 4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6172319"/>
              </p:ext>
            </p:extLst>
          </p:nvPr>
        </p:nvGraphicFramePr>
        <p:xfrm>
          <a:off x="10180638" y="4464050"/>
          <a:ext cx="12684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6" name="Equation" r:id="rId17" imgW="1054080" imgH="431640" progId="Equation.DSMT4">
                  <p:embed/>
                </p:oleObj>
              </mc:Choice>
              <mc:Fallback>
                <p:oleObj name="Equation" r:id="rId17" imgW="1054080" imgH="431640" progId="Equation.DSMT4">
                  <p:embed/>
                  <p:pic>
                    <p:nvPicPr>
                      <p:cNvPr id="0" name="Объект 47"/>
                      <p:cNvPicPr>
                        <a:picLocks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80638" y="4464050"/>
                        <a:ext cx="12684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Объект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8439307"/>
              </p:ext>
            </p:extLst>
          </p:nvPr>
        </p:nvGraphicFramePr>
        <p:xfrm>
          <a:off x="10188000" y="2484000"/>
          <a:ext cx="125253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7" name="Equation" r:id="rId19" imgW="1041120" imgH="431640" progId="Equation.DSMT4">
                  <p:embed/>
                </p:oleObj>
              </mc:Choice>
              <mc:Fallback>
                <p:oleObj name="Equation" r:id="rId19" imgW="1041120" imgH="431640" progId="Equation.DSMT4">
                  <p:embed/>
                  <p:pic>
                    <p:nvPicPr>
                      <p:cNvPr id="0" name="Объект 47"/>
                      <p:cNvPicPr>
                        <a:picLocks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88000" y="2484000"/>
                        <a:ext cx="1252538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9972000" y="6300000"/>
            <a:ext cx="474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ym typeface="Symbol"/>
              </a:rPr>
              <a:t></a:t>
            </a:r>
            <a:r>
              <a:rPr lang="en-US" i="1" baseline="-25000" dirty="0" smtClean="0">
                <a:sym typeface="Symbol"/>
              </a:rPr>
              <a:t>x</a:t>
            </a:r>
            <a:endParaRPr lang="ru-RU" i="1" baseline="-25000" dirty="0"/>
          </a:p>
        </p:txBody>
      </p:sp>
      <p:sp>
        <p:nvSpPr>
          <p:cNvPr id="52" name="TextBox 51"/>
          <p:cNvSpPr txBox="1"/>
          <p:nvPr/>
        </p:nvSpPr>
        <p:spPr>
          <a:xfrm rot="16200000">
            <a:off x="8064000" y="3240000"/>
            <a:ext cx="897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ym typeface="Symbol"/>
              </a:rPr>
              <a:t></a:t>
            </a:r>
            <a:r>
              <a:rPr lang="en-US" i="1" baseline="-25000" dirty="0" smtClean="0">
                <a:sym typeface="Symbol"/>
              </a:rPr>
              <a:t>x </a:t>
            </a:r>
            <a:r>
              <a:rPr lang="en-US" dirty="0" smtClean="0">
                <a:sym typeface="Symbol"/>
              </a:rPr>
              <a:t>/</a:t>
            </a:r>
            <a:r>
              <a:rPr lang="ru-RU" i="1" dirty="0" smtClean="0">
                <a:sym typeface="Symbol"/>
              </a:rPr>
              <a:t></a:t>
            </a:r>
            <a:r>
              <a:rPr lang="en-US" i="1" baseline="-25000" dirty="0" smtClean="0">
                <a:sym typeface="Symbol"/>
              </a:rPr>
              <a:t>x0</a:t>
            </a:r>
            <a:endParaRPr lang="ru-RU" i="1" baseline="-25000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10584000" y="2448000"/>
            <a:ext cx="2556933" cy="369332"/>
          </a:xfrm>
          <a:prstGeom prst="rect">
            <a:avLst/>
          </a:prstGeom>
          <a:solidFill>
            <a:srgbClr val="FF8C8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So far no </a:t>
            </a:r>
            <a:r>
              <a:rPr lang="en-US" dirty="0" smtClean="0"/>
              <a:t>impedance !!!</a:t>
            </a:r>
            <a:endParaRPr lang="ru-RU" dirty="0"/>
          </a:p>
        </p:txBody>
      </p:sp>
      <p:graphicFrame>
        <p:nvGraphicFramePr>
          <p:cNvPr id="54" name="Объект 5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429730"/>
              </p:ext>
            </p:extLst>
          </p:nvPr>
        </p:nvGraphicFramePr>
        <p:xfrm>
          <a:off x="4824000" y="5400000"/>
          <a:ext cx="198437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8" name="Equation" r:id="rId21" imgW="164880" imgH="241200" progId="Equation.DSMT4">
                  <p:embed/>
                </p:oleObj>
              </mc:Choice>
              <mc:Fallback>
                <p:oleObj name="Equation" r:id="rId21" imgW="164880" imgH="241200" progId="Equation.DSMT4">
                  <p:embed/>
                  <p:pic>
                    <p:nvPicPr>
                      <p:cNvPr id="0" name="Объект 45"/>
                      <p:cNvPicPr>
                        <a:picLocks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4000" y="5400000"/>
                        <a:ext cx="198437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Овал 54"/>
          <p:cNvSpPr/>
          <p:nvPr/>
        </p:nvSpPr>
        <p:spPr>
          <a:xfrm>
            <a:off x="10548000" y="2246400"/>
            <a:ext cx="54000" cy="54708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9288000" y="6278400"/>
            <a:ext cx="54000" cy="54708"/>
          </a:xfrm>
          <a:prstGeom prst="ellipse">
            <a:avLst/>
          </a:prstGeom>
          <a:solidFill>
            <a:srgbClr val="9A0000"/>
          </a:solidFill>
          <a:ln>
            <a:solidFill>
              <a:srgbClr val="9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11173473" y="4630528"/>
            <a:ext cx="1404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N</a:t>
            </a:r>
            <a:r>
              <a:rPr lang="en-US" i="1" baseline="-25000" dirty="0">
                <a:sym typeface="Symbol"/>
              </a:rPr>
              <a:t>p</a:t>
            </a:r>
            <a:r>
              <a:rPr lang="en-US" dirty="0">
                <a:sym typeface="Symbol"/>
              </a:rPr>
              <a:t> </a:t>
            </a:r>
            <a:r>
              <a:rPr lang="en-US" dirty="0" smtClean="0">
                <a:sym typeface="Symbol"/>
              </a:rPr>
              <a:t>= 1.510</a:t>
            </a:r>
            <a:r>
              <a:rPr lang="en-US" baseline="30000" dirty="0" smtClean="0">
                <a:sym typeface="Symbol"/>
              </a:rPr>
              <a:t>11</a:t>
            </a:r>
            <a:endParaRPr lang="ru-RU" baseline="30000" dirty="0"/>
          </a:p>
        </p:txBody>
      </p:sp>
      <p:graphicFrame>
        <p:nvGraphicFramePr>
          <p:cNvPr id="58" name="Объект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4910075"/>
              </p:ext>
            </p:extLst>
          </p:nvPr>
        </p:nvGraphicFramePr>
        <p:xfrm>
          <a:off x="3024000" y="6192000"/>
          <a:ext cx="198058" cy="250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9" name="Equation" r:id="rId23" imgW="190440" imgH="241200" progId="Equation.DSMT4">
                  <p:embed/>
                </p:oleObj>
              </mc:Choice>
              <mc:Fallback>
                <p:oleObj name="Equation" r:id="rId23" imgW="1904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024000" y="6192000"/>
                        <a:ext cx="198058" cy="250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2988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Misalignments of Arc Sextupoles and Beta-Beating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166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4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1080000"/>
            <a:ext cx="3901440" cy="25450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00" y="1080000"/>
            <a:ext cx="3882390" cy="2533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00" y="3852000"/>
            <a:ext cx="3893820" cy="25336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3852000"/>
            <a:ext cx="3878580" cy="2541270"/>
          </a:xfrm>
          <a:prstGeom prst="rect">
            <a:avLst/>
          </a:prstGeom>
        </p:spPr>
      </p:pic>
      <p:graphicFrame>
        <p:nvGraphicFramePr>
          <p:cNvPr id="2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6929537"/>
              </p:ext>
            </p:extLst>
          </p:nvPr>
        </p:nvGraphicFramePr>
        <p:xfrm>
          <a:off x="1980000" y="540000"/>
          <a:ext cx="125253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7" imgW="1041120" imgH="431640" progId="Equation.DSMT4">
                  <p:embed/>
                </p:oleObj>
              </mc:Choice>
              <mc:Fallback>
                <p:oleObj name="Equation" r:id="rId7" imgW="1041120" imgH="431640" progId="Equation.DSMT4">
                  <p:embed/>
                  <p:pic>
                    <p:nvPicPr>
                      <p:cNvPr id="0" name="Объект 47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0000" y="540000"/>
                        <a:ext cx="1252538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504431"/>
              </p:ext>
            </p:extLst>
          </p:nvPr>
        </p:nvGraphicFramePr>
        <p:xfrm>
          <a:off x="6732000" y="540000"/>
          <a:ext cx="12684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name="Equation" r:id="rId9" imgW="1054080" imgH="431640" progId="Equation.DSMT4">
                  <p:embed/>
                </p:oleObj>
              </mc:Choice>
              <mc:Fallback>
                <p:oleObj name="Equation" r:id="rId9" imgW="1054080" imgH="431640" progId="Equation.DSMT4">
                  <p:embed/>
                  <p:pic>
                    <p:nvPicPr>
                      <p:cNvPr id="0" name="Объект 48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000" y="540000"/>
                        <a:ext cx="12684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9823938" y="3235569"/>
            <a:ext cx="144584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sym typeface="Symbol"/>
              </a:rPr>
              <a:t></a:t>
            </a:r>
            <a:r>
              <a:rPr lang="en-US" baseline="-25000" dirty="0">
                <a:sym typeface="Symbol"/>
              </a:rPr>
              <a:t>x </a:t>
            </a:r>
            <a:r>
              <a:rPr lang="en-US" dirty="0">
                <a:sym typeface="Symbol"/>
              </a:rPr>
              <a:t>= 7</a:t>
            </a:r>
            <a:r>
              <a:rPr lang="en-US" dirty="0"/>
              <a:t> </a:t>
            </a:r>
            <a:r>
              <a:rPr lang="en-US" dirty="0" smtClean="0">
                <a:sym typeface="Symbol"/>
              </a:rPr>
              <a:t>m</a:t>
            </a:r>
          </a:p>
          <a:p>
            <a:endParaRPr lang="en-US" sz="1000" dirty="0">
              <a:sym typeface="Symbol"/>
            </a:endParaRPr>
          </a:p>
          <a:p>
            <a:r>
              <a:rPr lang="en-US" i="1" dirty="0" smtClean="0">
                <a:sym typeface="Symbol"/>
              </a:rPr>
              <a:t></a:t>
            </a:r>
            <a:r>
              <a:rPr lang="en-US" baseline="-25000" dirty="0" smtClean="0">
                <a:sym typeface="Symbol"/>
              </a:rPr>
              <a:t>y </a:t>
            </a:r>
            <a:r>
              <a:rPr lang="en-US" dirty="0">
                <a:sym typeface="Symbol"/>
              </a:rPr>
              <a:t>= </a:t>
            </a:r>
            <a:r>
              <a:rPr lang="en-US" dirty="0" smtClean="0">
                <a:sym typeface="Symbol"/>
              </a:rPr>
              <a:t>15</a:t>
            </a:r>
            <a:r>
              <a:rPr lang="en-US" dirty="0" smtClean="0"/>
              <a:t> </a:t>
            </a:r>
            <a:r>
              <a:rPr lang="en-US" dirty="0">
                <a:sym typeface="Symbol"/>
              </a:rPr>
              <a:t></a:t>
            </a:r>
            <a:r>
              <a:rPr lang="en-US" dirty="0" smtClean="0">
                <a:sym typeface="Symbol"/>
              </a:rPr>
              <a:t>m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360000" y="2088000"/>
            <a:ext cx="151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ym typeface="Symbol"/>
              </a:rPr>
              <a:t></a:t>
            </a:r>
            <a:r>
              <a:rPr lang="en-US" i="1" baseline="-25000" dirty="0" smtClean="0">
                <a:sym typeface="Symbol"/>
              </a:rPr>
              <a:t>x</a:t>
            </a:r>
            <a:r>
              <a:rPr lang="en-US" dirty="0" smtClean="0">
                <a:sym typeface="Symbol"/>
              </a:rPr>
              <a:t>  beating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360000" y="4788000"/>
            <a:ext cx="151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ym typeface="Symbol"/>
              </a:rPr>
              <a:t></a:t>
            </a:r>
            <a:r>
              <a:rPr lang="en-US" i="1" baseline="-25000" dirty="0">
                <a:sym typeface="Symbol"/>
              </a:rPr>
              <a:t>y</a:t>
            </a:r>
            <a:r>
              <a:rPr lang="en-US" dirty="0" smtClean="0">
                <a:sym typeface="Symbol"/>
              </a:rPr>
              <a:t>  beating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932000" y="720000"/>
            <a:ext cx="0" cy="576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360000" y="3708000"/>
            <a:ext cx="882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8622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and Momentum Acceptance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166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5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0" y="3816000"/>
            <a:ext cx="3248311" cy="27186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3816000"/>
            <a:ext cx="3248311" cy="27186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936000"/>
            <a:ext cx="3248311" cy="27186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000" y="936000"/>
            <a:ext cx="3248311" cy="2718626"/>
          </a:xfrm>
          <a:prstGeom prst="rect">
            <a:avLst/>
          </a:prstGeom>
        </p:spPr>
      </p:pic>
      <p:graphicFrame>
        <p:nvGraphicFramePr>
          <p:cNvPr id="9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2900577"/>
              </p:ext>
            </p:extLst>
          </p:nvPr>
        </p:nvGraphicFramePr>
        <p:xfrm>
          <a:off x="1620000" y="540000"/>
          <a:ext cx="1252538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Equation" r:id="rId7" imgW="1041120" imgH="431640" progId="Equation.DSMT4">
                  <p:embed/>
                </p:oleObj>
              </mc:Choice>
              <mc:Fallback>
                <p:oleObj name="Equation" r:id="rId7" imgW="1041120" imgH="4316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0000" y="540000"/>
                        <a:ext cx="1252538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1622141"/>
              </p:ext>
            </p:extLst>
          </p:nvPr>
        </p:nvGraphicFramePr>
        <p:xfrm>
          <a:off x="5400000" y="540000"/>
          <a:ext cx="126841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Equation" r:id="rId9" imgW="1054080" imgH="431640" progId="Equation.DSMT4">
                  <p:embed/>
                </p:oleObj>
              </mc:Choice>
              <mc:Fallback>
                <p:oleObj name="Equation" r:id="rId9" imgW="1054080" imgH="431640" progId="Equation.DSMT4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00000" y="540000"/>
                        <a:ext cx="1268412" cy="495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-252000" y="2088000"/>
            <a:ext cx="151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Ideal lattice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-504000" y="4930501"/>
            <a:ext cx="205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With misalignments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284000" y="720000"/>
            <a:ext cx="0" cy="5760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252000" y="3744000"/>
            <a:ext cx="7560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8064000" y="2448000"/>
            <a:ext cx="3892061" cy="255454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400" dirty="0"/>
              <a:t>On the left is the number of </a:t>
            </a:r>
            <a:r>
              <a:rPr lang="en-US" sz="1400" dirty="0" smtClean="0"/>
              <a:t>turns </a:t>
            </a:r>
            <a:r>
              <a:rPr lang="en-US" sz="1400" dirty="0"/>
              <a:t>that the particle makes until it dies. Dark blue color for surviving particles after a thousand </a:t>
            </a:r>
            <a:r>
              <a:rPr lang="en-US" sz="1400" dirty="0" smtClean="0"/>
              <a:t>turns. The amplitude of synchrotron oscillations corresponds to </a:t>
            </a:r>
            <a:r>
              <a:rPr lang="en-US" sz="1400" i="1" dirty="0" smtClean="0">
                <a:sym typeface="Symbol"/>
              </a:rPr>
              <a:t></a:t>
            </a:r>
            <a:r>
              <a:rPr lang="en-US" sz="1400" i="1" baseline="-25000" dirty="0" smtClean="0">
                <a:sym typeface="Symbol"/>
              </a:rPr>
              <a:t>E</a:t>
            </a:r>
            <a:r>
              <a:rPr lang="en-US" sz="1400" dirty="0" smtClean="0">
                <a:sym typeface="Symbol"/>
              </a:rPr>
              <a:t> = 0.5%.</a:t>
            </a:r>
            <a:endParaRPr lang="en-US" sz="1400" dirty="0">
              <a:sym typeface="Symbol"/>
            </a:endParaRPr>
          </a:p>
          <a:p>
            <a:pPr algn="just"/>
            <a:endParaRPr lang="en-US" sz="1400" dirty="0" smtClean="0">
              <a:sym typeface="Symbol"/>
            </a:endParaRPr>
          </a:p>
          <a:p>
            <a:pPr algn="just"/>
            <a:r>
              <a:rPr lang="en-US" dirty="0"/>
              <a:t>We have long said that for a given energy spread, the luminosity </a:t>
            </a:r>
            <a:r>
              <a:rPr lang="en-US" dirty="0" smtClean="0"/>
              <a:t>with </a:t>
            </a:r>
            <a:r>
              <a:rPr lang="en-US" dirty="0"/>
              <a:t>4 IP will be higher than </a:t>
            </a:r>
            <a:r>
              <a:rPr lang="en-US" dirty="0" smtClean="0"/>
              <a:t>with </a:t>
            </a:r>
            <a:r>
              <a:rPr lang="en-US" dirty="0"/>
              <a:t>2. But the problem is that the </a:t>
            </a:r>
            <a:r>
              <a:rPr lang="en-US" dirty="0">
                <a:solidFill>
                  <a:srgbClr val="9A0000"/>
                </a:solidFill>
              </a:rPr>
              <a:t>allowable energy spread becomes much lower </a:t>
            </a:r>
            <a:r>
              <a:rPr lang="en-US" dirty="0" smtClean="0">
                <a:solidFill>
                  <a:srgbClr val="9A0000"/>
                </a:solidFill>
              </a:rPr>
              <a:t>with </a:t>
            </a:r>
            <a:r>
              <a:rPr lang="en-US" dirty="0">
                <a:solidFill>
                  <a:srgbClr val="9A0000"/>
                </a:solidFill>
              </a:rPr>
              <a:t>4 IP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3468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Simulation </a:t>
            </a: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Results</a:t>
            </a:r>
            <a:endParaRPr lang="en-US" sz="2800" b="1" dirty="0" smtClean="0">
              <a:solidFill>
                <a:srgbClr val="00339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102663"/>
              </p:ext>
            </p:extLst>
          </p:nvPr>
        </p:nvGraphicFramePr>
        <p:xfrm>
          <a:off x="612000" y="1008000"/>
          <a:ext cx="11006919" cy="5475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219"/>
                <a:gridCol w="2342175"/>
                <a:gridCol w="2342175"/>
                <a:gridCol w="2342175"/>
                <a:gridCol w="2342175"/>
              </a:tblGrid>
              <a:tr h="337719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Number of IPs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77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Beamstrahlung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ON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OFF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719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/>
                        </a:rPr>
                        <a:t>N</a:t>
                      </a:r>
                      <a:r>
                        <a:rPr lang="en-US" sz="1400" b="0" i="1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p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sym typeface="Symbol"/>
                        </a:rPr>
                        <a:t>                     [10</a:t>
                      </a:r>
                      <a:r>
                        <a:rPr lang="en-US" sz="1400" b="0" baseline="30000" dirty="0" smtClean="0">
                          <a:solidFill>
                            <a:schemeClr val="tx1"/>
                          </a:solidFill>
                          <a:sym typeface="Symbol"/>
                        </a:rPr>
                        <a:t>11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sym typeface="Symbol"/>
                        </a:rPr>
                        <a:t>]</a:t>
                      </a: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0.8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0.6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7719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Number of bunches</a:t>
                      </a: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12000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16000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-----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-----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7719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</a:t>
                      </a:r>
                      <a:r>
                        <a:rPr lang="en-US" sz="1400" b="0" i="1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z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sym typeface="Symbol"/>
                        </a:rPr>
                        <a:t>                       [cm]</a:t>
                      </a: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1.35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0.54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7719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1" dirty="0" smtClean="0">
                          <a:solidFill>
                            <a:schemeClr val="tx1"/>
                          </a:solidFill>
                          <a:sym typeface="Symbol"/>
                        </a:rPr>
                        <a:t></a:t>
                      </a:r>
                      <a:r>
                        <a:rPr lang="en-US" sz="1400" b="0" i="1" baseline="-25000" dirty="0" smtClean="0">
                          <a:solidFill>
                            <a:schemeClr val="tx1"/>
                          </a:solidFill>
                          <a:sym typeface="Symbol"/>
                        </a:rPr>
                        <a:t>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sym typeface="Symbol"/>
                        </a:rPr>
                        <a:t> </a:t>
                      </a: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9.3E-4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9.8E-4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b="0" dirty="0" smtClean="0">
                          <a:solidFill>
                            <a:schemeClr val="tx1"/>
                          </a:solidFill>
                        </a:rPr>
                        <a:t>3.9E-4</a:t>
                      </a:r>
                      <a:endParaRPr lang="ru-RU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77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 / IP                 [10</a:t>
                      </a:r>
                      <a:r>
                        <a:rPr lang="en-US" sz="1400" baseline="30000" dirty="0" smtClean="0">
                          <a:solidFill>
                            <a:schemeClr val="tx1"/>
                          </a:solidFill>
                        </a:rPr>
                        <a:t>36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1.45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0.8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1.55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1.0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3771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Lifetime (bb)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[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min]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-----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-----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940509">
                <a:tc>
                  <a:txBody>
                    <a:bodyPr/>
                    <a:lstStyle/>
                    <a:p>
                      <a:endParaRPr lang="en-US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Density contour plots</a:t>
                      </a:r>
                    </a:p>
                    <a:p>
                      <a:endParaRPr lang="en-US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00" y="3816000"/>
            <a:ext cx="2051685" cy="256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000" y="3816000"/>
            <a:ext cx="2051685" cy="25603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000" y="3816000"/>
            <a:ext cx="2051685" cy="2560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000" y="3816000"/>
            <a:ext cx="2051685" cy="25603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76000" y="540000"/>
            <a:ext cx="7135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Lattice and orbit at the IPs have been corrected to perfection.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166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6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1338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12191998" cy="43200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 wrap="square" tIns="0" bIns="0" rtlCol="0" anchor="b" anchorCtr="0">
            <a:noAutofit/>
          </a:bodyPr>
          <a:lstStyle/>
          <a:p>
            <a:pPr algn="ctr">
              <a:lnSpc>
                <a:spcPct val="120000"/>
              </a:lnSpc>
            </a:pPr>
            <a:r>
              <a:rPr lang="en-US" sz="2800" b="1" dirty="0" smtClean="0">
                <a:solidFill>
                  <a:srgbClr val="00339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Discussion and Next Steps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27015" y="1125415"/>
            <a:ext cx="10574216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At the CDR, with 2 IPs, the luminosity per IP was 2.3E+36. And now it is 1.45E+36, why?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600" dirty="0" smtClean="0"/>
              <a:t>Decrease in perimeter =&gt; lower total beam current.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600" dirty="0" smtClean="0"/>
              <a:t>Increase in momentum compaction factor =&gt; larger emittances.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600" dirty="0" smtClean="0"/>
              <a:t>Errors, misalignments =&gt; decrease in the DA and momentum acceptance, violation of superperiodicity.</a:t>
            </a:r>
          </a:p>
          <a:p>
            <a:pPr>
              <a:lnSpc>
                <a:spcPct val="150000"/>
              </a:lnSpc>
            </a:pPr>
            <a:endParaRPr lang="en-US" sz="16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 smtClean="0"/>
              <a:t>Next steps: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600" dirty="0" smtClean="0"/>
              <a:t>Last optics update from K. Oide</a:t>
            </a:r>
            <a:r>
              <a:rPr lang="en-US" sz="1600" dirty="0"/>
              <a:t>. </a:t>
            </a:r>
            <a:r>
              <a:rPr lang="en-US" sz="1600" dirty="0" smtClean="0"/>
              <a:t>Should </a:t>
            </a:r>
            <a:r>
              <a:rPr lang="en-US" sz="1600" dirty="0"/>
              <a:t>be checked against impedance and other collective </a:t>
            </a:r>
            <a:r>
              <a:rPr lang="en-US" sz="1600" dirty="0" smtClean="0"/>
              <a:t>instabilities.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600" dirty="0" smtClean="0"/>
              <a:t>Optics from Pantaleo (almost ready for tests, but there are small issues).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600" dirty="0" smtClean="0"/>
              <a:t>…… ????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arenR"/>
            </a:pPr>
            <a:r>
              <a:rPr lang="en-US" sz="1600" dirty="0" smtClean="0"/>
              <a:t>Similar studies for higher energies.</a:t>
            </a:r>
            <a:endParaRPr lang="ru-RU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588000"/>
            <a:ext cx="121893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D.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Shatilov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                                                                     166</a:t>
            </a:r>
            <a:r>
              <a:rPr lang="en-US" sz="1200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 FCC-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ee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Optics Design Meeting, CERN                                                                                                                                       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7</a:t>
            </a:r>
            <a:endParaRPr lang="ru-RU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51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56914</TotalTime>
  <Words>729</Words>
  <Application>Microsoft Office PowerPoint</Application>
  <DocSecurity>0</DocSecurity>
  <PresentationFormat>Произвольный</PresentationFormat>
  <Paragraphs>138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Office Theme</vt:lpstr>
      <vt:lpstr>Equation</vt:lpstr>
      <vt:lpstr>MathType 6.0 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User</cp:lastModifiedBy>
  <cp:revision>1224</cp:revision>
  <cp:lastPrinted>2021-04-19T12:35:47Z</cp:lastPrinted>
  <dcterms:created xsi:type="dcterms:W3CDTF">2016-07-07T11:05:41Z</dcterms:created>
  <dcterms:modified xsi:type="dcterms:W3CDTF">2023-04-20T12:55:45Z</dcterms:modified>
  <dc:identifier/>
  <dc:language/>
  <cp:version/>
</cp:coreProperties>
</file>