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  <p:sldMasterId id="2147483676" r:id="rId2"/>
    <p:sldMasterId id="2147483749" r:id="rId3"/>
    <p:sldMasterId id="2147483763" r:id="rId4"/>
    <p:sldMasterId id="2147483775" r:id="rId5"/>
  </p:sldMasterIdLst>
  <p:notesMasterIdLst>
    <p:notesMasterId r:id="rId50"/>
  </p:notesMasterIdLst>
  <p:handoutMasterIdLst>
    <p:handoutMasterId r:id="rId51"/>
  </p:handoutMasterIdLst>
  <p:sldIdLst>
    <p:sldId id="256" r:id="rId6"/>
    <p:sldId id="1574" r:id="rId7"/>
    <p:sldId id="1619" r:id="rId8"/>
    <p:sldId id="1601" r:id="rId9"/>
    <p:sldId id="1584" r:id="rId10"/>
    <p:sldId id="1585" r:id="rId11"/>
    <p:sldId id="1600" r:id="rId12"/>
    <p:sldId id="1586" r:id="rId13"/>
    <p:sldId id="1575" r:id="rId14"/>
    <p:sldId id="1576" r:id="rId15"/>
    <p:sldId id="1577" r:id="rId16"/>
    <p:sldId id="1579" r:id="rId17"/>
    <p:sldId id="1578" r:id="rId18"/>
    <p:sldId id="1580" r:id="rId19"/>
    <p:sldId id="1581" r:id="rId20"/>
    <p:sldId id="1582" r:id="rId21"/>
    <p:sldId id="1588" r:id="rId22"/>
    <p:sldId id="1592" r:id="rId23"/>
    <p:sldId id="1589" r:id="rId24"/>
    <p:sldId id="1583" r:id="rId25"/>
    <p:sldId id="1591" r:id="rId26"/>
    <p:sldId id="1593" r:id="rId27"/>
    <p:sldId id="1594" r:id="rId28"/>
    <p:sldId id="1595" r:id="rId29"/>
    <p:sldId id="1596" r:id="rId30"/>
    <p:sldId id="1597" r:id="rId31"/>
    <p:sldId id="1598" r:id="rId32"/>
    <p:sldId id="1610" r:id="rId33"/>
    <p:sldId id="1599" r:id="rId34"/>
    <p:sldId id="1611" r:id="rId35"/>
    <p:sldId id="1618" r:id="rId36"/>
    <p:sldId id="1612" r:id="rId37"/>
    <p:sldId id="1609" r:id="rId38"/>
    <p:sldId id="1606" r:id="rId39"/>
    <p:sldId id="1604" r:id="rId40"/>
    <p:sldId id="1605" r:id="rId41"/>
    <p:sldId id="1602" r:id="rId42"/>
    <p:sldId id="1603" r:id="rId43"/>
    <p:sldId id="1607" r:id="rId44"/>
    <p:sldId id="1608" r:id="rId45"/>
    <p:sldId id="1590" r:id="rId46"/>
    <p:sldId id="1620" r:id="rId47"/>
    <p:sldId id="1621" r:id="rId48"/>
    <p:sldId id="1616" r:id="rId49"/>
  </p:sldIdLst>
  <p:sldSz cx="10688638" cy="6016625"/>
  <p:notesSz cx="6845300" cy="93964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1pPr>
    <a:lvl2pPr marL="534504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2pPr>
    <a:lvl3pPr marL="1069009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3pPr>
    <a:lvl4pPr marL="1603515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4pPr>
    <a:lvl5pPr marL="2138019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charset="0"/>
        <a:ea typeface="+mn-ea"/>
        <a:cs typeface="+mn-cs"/>
      </a:defRPr>
    </a:lvl5pPr>
    <a:lvl6pPr marL="2672523" algn="l" defTabSz="1069009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6pPr>
    <a:lvl7pPr marL="3207028" algn="l" defTabSz="1069009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7pPr>
    <a:lvl8pPr marL="3741534" algn="l" defTabSz="1069009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8pPr>
    <a:lvl9pPr marL="4276038" algn="l" defTabSz="1069009" rtl="0" eaLnBrk="1" latinLnBrk="0" hangingPunct="1">
      <a:defRPr kumimoji="1" sz="28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95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59">
          <p15:clr>
            <a:srgbClr val="A4A3A4"/>
          </p15:clr>
        </p15:guide>
        <p15:guide id="2" pos="215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ophe Grojean" initials="CG" lastIdx="2" clrIdx="0">
    <p:extLst>
      <p:ext uri="{19B8F6BF-5375-455C-9EA6-DF929625EA0E}">
        <p15:presenceInfo xmlns:p15="http://schemas.microsoft.com/office/powerpoint/2012/main" userId="Christophe Groje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A117"/>
    <a:srgbClr val="0000CE"/>
    <a:srgbClr val="CC0099"/>
    <a:srgbClr val="DBD1FF"/>
    <a:srgbClr val="FF665E"/>
    <a:srgbClr val="0000CD"/>
    <a:srgbClr val="05B050"/>
    <a:srgbClr val="000000"/>
    <a:srgbClr val="F8F3C6"/>
    <a:srgbClr val="D0D0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09" autoAdjust="0"/>
    <p:restoredTop sz="94328" autoAdjust="0"/>
  </p:normalViewPr>
  <p:slideViewPr>
    <p:cSldViewPr snapToObjects="1">
      <p:cViewPr varScale="1">
        <p:scale>
          <a:sx n="124" d="100"/>
          <a:sy n="124" d="100"/>
        </p:scale>
        <p:origin x="832" y="184"/>
      </p:cViewPr>
      <p:guideLst>
        <p:guide orient="horz" pos="1895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Objects="1">
      <p:cViewPr varScale="1">
        <p:scale>
          <a:sx n="105" d="100"/>
          <a:sy n="105" d="100"/>
        </p:scale>
        <p:origin x="-3944" y="-96"/>
      </p:cViewPr>
      <p:guideLst>
        <p:guide orient="horz" pos="2959"/>
        <p:guide pos="215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notesMaster" Target="notesMasters/notesMaster1.xml"/><Relationship Id="rId55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tableStyles" Target="tableStyles.xml"/><Relationship Id="rId8" Type="http://schemas.openxmlformats.org/officeDocument/2006/relationships/slide" Target="slides/slide3.xml"/><Relationship Id="rId51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CD9C9E36-7C90-2F40-A139-445C8C09E564}" type="datetime1">
              <a:rPr lang="fr-FR" altLang="en-US" smtClean="0"/>
              <a:t>12/04/2023</a:t>
            </a:fld>
            <a:endParaRPr lang="en-US" altLang="en-US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30961F61-1DE0-4721-9B5F-09581D3FAF9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775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4579" name="Rectangle 9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293688" y="704850"/>
            <a:ext cx="6259512" cy="3522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" name="Rectangle 10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464050"/>
            <a:ext cx="5019675" cy="422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dt" idx="1"/>
          </p:nvPr>
        </p:nvSpPr>
        <p:spPr bwMode="auto">
          <a:xfrm>
            <a:off x="3879850" y="0"/>
            <a:ext cx="2965450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t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8BE83806-89E6-E347-A723-046EFC3AF0E2}" type="datetime1">
              <a:rPr lang="fr-FR" altLang="en-US" smtClean="0"/>
              <a:t>12/04/2023</a:t>
            </a:fld>
            <a:endParaRPr lang="en-US" altLang="en-US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9850" y="8926513"/>
            <a:ext cx="296545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612" tIns="45806" rIns="91612" bIns="45806" numCol="1" anchor="b" anchorCtr="0" compatLnSpc="1">
            <a:prstTxWarp prst="textNoShape">
              <a:avLst/>
            </a:prstTxWarp>
          </a:bodyPr>
          <a:lstStyle>
            <a:lvl1pPr algn="r" defTabSz="915988">
              <a:defRPr kumimoji="0" sz="1200">
                <a:latin typeface="Times New Roman" pitchFamily="18" charset="0"/>
              </a:defRPr>
            </a:lvl1pPr>
          </a:lstStyle>
          <a:p>
            <a:pPr>
              <a:defRPr/>
            </a:pPr>
            <a:fld id="{1AA1CCA2-A10F-4C7C-BA94-5ED7CF37D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18373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+mn-ea"/>
        <a:cs typeface="+mn-cs"/>
      </a:defRPr>
    </a:lvl1pPr>
    <a:lvl2pPr marL="534504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+mn-ea"/>
        <a:cs typeface="+mn-cs"/>
      </a:defRPr>
    </a:lvl2pPr>
    <a:lvl3pPr marL="1069009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+mn-ea"/>
        <a:cs typeface="+mn-cs"/>
      </a:defRPr>
    </a:lvl3pPr>
    <a:lvl4pPr marL="1603515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+mn-ea"/>
        <a:cs typeface="+mn-cs"/>
      </a:defRPr>
    </a:lvl4pPr>
    <a:lvl5pPr marL="2138019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Arial" charset="0"/>
        <a:ea typeface="+mn-ea"/>
        <a:cs typeface="+mn-cs"/>
      </a:defRPr>
    </a:lvl5pPr>
    <a:lvl6pPr marL="2672523" algn="l" defTabSz="106900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07028" algn="l" defTabSz="106900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41534" algn="l" defTabSz="106900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276038" algn="l" defTabSz="106900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8BE83806-89E6-E347-A723-046EFC3AF0E2}" type="datetime1">
              <a:rPr lang="fr-FR" altLang="en-US" smtClean="0"/>
              <a:t>12/04/2023</a:t>
            </a:fld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A1CCA2-A10F-4C7C-BA94-5ED7CF37D4A0}" type="slidenum">
              <a:rPr lang="en-US" altLang="en-US" smtClean="0"/>
              <a:pPr>
                <a:defRPr/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162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8BE83806-89E6-E347-A723-046EFC3AF0E2}" type="datetime1">
              <a:rPr lang="fr-FR" altLang="en-US" smtClean="0"/>
              <a:t>12/04/2023</a:t>
            </a:fld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A1CCA2-A10F-4C7C-BA94-5ED7CF37D4A0}" type="slidenum">
              <a:rPr lang="en-US" altLang="en-US" smtClean="0"/>
              <a:pPr>
                <a:defRPr/>
              </a:pPr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371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1869055"/>
            <a:ext cx="9085342" cy="1289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7" y="3409421"/>
            <a:ext cx="7482047" cy="153758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4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69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3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38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72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07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41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76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42E28-4944-4174-8658-B31C7AE78A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296EE-E859-4D61-BFD7-B9A60B622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240945"/>
            <a:ext cx="2404944" cy="51336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3" y="240945"/>
            <a:ext cx="7036687" cy="51336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00F92-7421-4D98-B9DC-6F6B9626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1869055"/>
            <a:ext cx="9085342" cy="1289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7" y="3409421"/>
            <a:ext cx="7482047" cy="1537582"/>
          </a:xfrm>
        </p:spPr>
        <p:txBody>
          <a:bodyPr/>
          <a:lstStyle>
            <a:lvl1pPr marL="0" indent="0" algn="ctr">
              <a:buNone/>
              <a:defRPr/>
            </a:lvl1pPr>
            <a:lvl2pPr marL="534504" indent="0" algn="ctr">
              <a:buNone/>
              <a:defRPr/>
            </a:lvl2pPr>
            <a:lvl3pPr marL="1069009" indent="0" algn="ctr">
              <a:buNone/>
              <a:defRPr/>
            </a:lvl3pPr>
            <a:lvl4pPr marL="1603515" indent="0" algn="ctr">
              <a:buNone/>
              <a:defRPr/>
            </a:lvl4pPr>
            <a:lvl5pPr marL="2138019" indent="0" algn="ctr">
              <a:buNone/>
              <a:defRPr/>
            </a:lvl5pPr>
            <a:lvl6pPr marL="2672523" indent="0" algn="ctr">
              <a:buNone/>
              <a:defRPr/>
            </a:lvl6pPr>
            <a:lvl7pPr marL="3207028" indent="0" algn="ctr">
              <a:buNone/>
              <a:defRPr/>
            </a:lvl7pPr>
            <a:lvl8pPr marL="3741534" indent="0" algn="ctr">
              <a:buNone/>
              <a:defRPr/>
            </a:lvl8pPr>
            <a:lvl9pPr marL="427603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9F939-DE06-4935-BBD4-E3016F546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E8AF1-0DC9-44B7-AF51-AA8EEA164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3866240"/>
            <a:ext cx="9085342" cy="1194968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2550103"/>
            <a:ext cx="9085342" cy="1316136"/>
          </a:xfrm>
        </p:spPr>
        <p:txBody>
          <a:bodyPr anchor="b"/>
          <a:lstStyle>
            <a:lvl1pPr marL="0" indent="0">
              <a:buNone/>
              <a:defRPr sz="2300"/>
            </a:lvl1pPr>
            <a:lvl2pPr marL="534504" indent="0">
              <a:buNone/>
              <a:defRPr sz="2100"/>
            </a:lvl2pPr>
            <a:lvl3pPr marL="1069009" indent="0">
              <a:buNone/>
              <a:defRPr sz="1900"/>
            </a:lvl3pPr>
            <a:lvl4pPr marL="1603515" indent="0">
              <a:buNone/>
              <a:defRPr sz="1600"/>
            </a:lvl4pPr>
            <a:lvl5pPr marL="2138019" indent="0">
              <a:buNone/>
              <a:defRPr sz="1600"/>
            </a:lvl5pPr>
            <a:lvl6pPr marL="2672523" indent="0">
              <a:buNone/>
              <a:defRPr sz="1600"/>
            </a:lvl6pPr>
            <a:lvl7pPr marL="3207028" indent="0">
              <a:buNone/>
              <a:defRPr sz="1600"/>
            </a:lvl7pPr>
            <a:lvl8pPr marL="3741534" indent="0">
              <a:buNone/>
              <a:defRPr sz="1600"/>
            </a:lvl8pPr>
            <a:lvl9pPr marL="4276038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CC204-7F0C-4512-96F5-E209B369F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68430-324B-48D7-8150-B9F7BE11D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346779"/>
            <a:ext cx="4722671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1908050"/>
            <a:ext cx="4722671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3" y="1346779"/>
            <a:ext cx="4724526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3" y="1908050"/>
            <a:ext cx="4724526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67747D-1456-4966-9E8C-FF49F49FD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0EE38-ABA7-4505-BF5D-1A80F4FB1E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CA0E9-2C0B-43DE-8D2E-F4C8DD0F8C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5" y="239550"/>
            <a:ext cx="3516488" cy="101948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239553"/>
            <a:ext cx="5975246" cy="5135023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5" y="1259037"/>
            <a:ext cx="3516488" cy="4115539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6D579-1541-41FA-A52A-77E57EDA69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4BAE3-E7A4-40F8-A96A-61A1EF93CF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4211638"/>
            <a:ext cx="6413183" cy="49720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9" y="537596"/>
            <a:ext cx="6413183" cy="3609975"/>
          </a:xfrm>
        </p:spPr>
        <p:txBody>
          <a:bodyPr/>
          <a:lstStyle>
            <a:lvl1pPr marL="0" indent="0">
              <a:buNone/>
              <a:defRPr sz="3700"/>
            </a:lvl1pPr>
            <a:lvl2pPr marL="534504" indent="0">
              <a:buNone/>
              <a:defRPr sz="3300"/>
            </a:lvl2pPr>
            <a:lvl3pPr marL="1069009" indent="0">
              <a:buNone/>
              <a:defRPr sz="2800"/>
            </a:lvl3pPr>
            <a:lvl4pPr marL="1603515" indent="0">
              <a:buNone/>
              <a:defRPr sz="2300"/>
            </a:lvl4pPr>
            <a:lvl5pPr marL="2138019" indent="0">
              <a:buNone/>
              <a:defRPr sz="2300"/>
            </a:lvl5pPr>
            <a:lvl6pPr marL="2672523" indent="0">
              <a:buNone/>
              <a:defRPr sz="2300"/>
            </a:lvl6pPr>
            <a:lvl7pPr marL="3207028" indent="0">
              <a:buNone/>
              <a:defRPr sz="2300"/>
            </a:lvl7pPr>
            <a:lvl8pPr marL="3741534" indent="0">
              <a:buNone/>
              <a:defRPr sz="2300"/>
            </a:lvl8pPr>
            <a:lvl9pPr marL="4276038" indent="0">
              <a:buNone/>
              <a:defRPr sz="23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4708845"/>
            <a:ext cx="6413183" cy="706118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09810-68B4-4E9F-9960-C518FAE9DD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D7D4C-752B-4126-92C8-F60EC76B6E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240945"/>
            <a:ext cx="2404944" cy="51336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3" y="240945"/>
            <a:ext cx="7036687" cy="51336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15199-733E-4CD1-8CDA-77B9ADF1BF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288" y="133703"/>
            <a:ext cx="10065134" cy="668514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288" y="802216"/>
            <a:ext cx="10065134" cy="508070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buNone/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3866240"/>
            <a:ext cx="9085342" cy="1194968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2550103"/>
            <a:ext cx="9085342" cy="1316136"/>
          </a:xfrm>
        </p:spPr>
        <p:txBody>
          <a:bodyPr anchor="b"/>
          <a:lstStyle>
            <a:lvl1pPr marL="0" indent="0">
              <a:buNone/>
              <a:defRPr sz="2300"/>
            </a:lvl1pPr>
            <a:lvl2pPr marL="534504" indent="0">
              <a:buNone/>
              <a:defRPr sz="2100"/>
            </a:lvl2pPr>
            <a:lvl3pPr marL="1069009" indent="0">
              <a:buNone/>
              <a:defRPr sz="1900"/>
            </a:lvl3pPr>
            <a:lvl4pPr marL="1603515" indent="0">
              <a:buNone/>
              <a:defRPr sz="1600"/>
            </a:lvl4pPr>
            <a:lvl5pPr marL="2138019" indent="0">
              <a:buNone/>
              <a:defRPr sz="1600"/>
            </a:lvl5pPr>
            <a:lvl6pPr marL="2672523" indent="0">
              <a:buNone/>
              <a:defRPr sz="1600"/>
            </a:lvl6pPr>
            <a:lvl7pPr marL="3207028" indent="0">
              <a:buNone/>
              <a:defRPr sz="1600"/>
            </a:lvl7pPr>
            <a:lvl8pPr marL="3741534" indent="0">
              <a:buNone/>
              <a:defRPr sz="1600"/>
            </a:lvl8pPr>
            <a:lvl9pPr marL="4276038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115868" y="5753399"/>
            <a:ext cx="2226800" cy="1810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10 Nov 2022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540613" y="5586269"/>
            <a:ext cx="3384735" cy="20055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FCC PED Coordination meeting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6288" y="802217"/>
            <a:ext cx="4943495" cy="47185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7927" y="802217"/>
            <a:ext cx="4943495" cy="47185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115868" y="5753399"/>
            <a:ext cx="2226800" cy="1810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10 Nov 2022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540613" y="5586269"/>
            <a:ext cx="3384735" cy="20055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FCC PED Coordination meeting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2" y="240944"/>
            <a:ext cx="9619774" cy="100277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346779"/>
            <a:ext cx="4722671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1908050"/>
            <a:ext cx="4722671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3" y="1346779"/>
            <a:ext cx="4724526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3" y="1908050"/>
            <a:ext cx="4724526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115868" y="5753399"/>
            <a:ext cx="2226800" cy="1810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10 Nov 2022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540613" y="5586269"/>
            <a:ext cx="3384735" cy="20055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FCC PED Coordination meeting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288" y="133703"/>
            <a:ext cx="10065134" cy="6685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115868" y="5753399"/>
            <a:ext cx="2226800" cy="1810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10 Nov 2022</a:t>
            </a: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540613" y="5586269"/>
            <a:ext cx="3384735" cy="20055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FCC PED Coordination meeting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3866240"/>
            <a:ext cx="9085342" cy="1194968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2550103"/>
            <a:ext cx="9085342" cy="131613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450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690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35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380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725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070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415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760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330E46-5F80-43ED-933E-4B0D73B47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115868" y="5753399"/>
            <a:ext cx="2226800" cy="1810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10 Nov 2022</a:t>
            </a: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540613" y="5586269"/>
            <a:ext cx="3384735" cy="20055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FCC PED Coordination meeting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5" y="239550"/>
            <a:ext cx="3516488" cy="101948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239553"/>
            <a:ext cx="5975246" cy="5135023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5" y="1259037"/>
            <a:ext cx="3516488" cy="4115539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115868" y="5753399"/>
            <a:ext cx="2226800" cy="1810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10 Nov 2022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540613" y="5586269"/>
            <a:ext cx="3384735" cy="20055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FCC PED Coordination meeting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4211638"/>
            <a:ext cx="6413183" cy="49720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095049" y="537596"/>
            <a:ext cx="6413183" cy="3609975"/>
          </a:xfrm>
        </p:spPr>
        <p:txBody>
          <a:bodyPr/>
          <a:lstStyle>
            <a:lvl1pPr marL="0" indent="0">
              <a:buNone/>
              <a:defRPr sz="3700"/>
            </a:lvl1pPr>
            <a:lvl2pPr marL="534504" indent="0">
              <a:buNone/>
              <a:defRPr sz="3300"/>
            </a:lvl2pPr>
            <a:lvl3pPr marL="1069009" indent="0">
              <a:buNone/>
              <a:defRPr sz="2800"/>
            </a:lvl3pPr>
            <a:lvl4pPr marL="1603515" indent="0">
              <a:buNone/>
              <a:defRPr sz="2300"/>
            </a:lvl4pPr>
            <a:lvl5pPr marL="2138019" indent="0">
              <a:buNone/>
              <a:defRPr sz="2300"/>
            </a:lvl5pPr>
            <a:lvl6pPr marL="2672523" indent="0">
              <a:buNone/>
              <a:defRPr sz="2300"/>
            </a:lvl6pPr>
            <a:lvl7pPr marL="3207028" indent="0">
              <a:buNone/>
              <a:defRPr sz="2300"/>
            </a:lvl7pPr>
            <a:lvl8pPr marL="3741534" indent="0">
              <a:buNone/>
              <a:defRPr sz="2300"/>
            </a:lvl8pPr>
            <a:lvl9pPr marL="4276038" indent="0">
              <a:buNone/>
              <a:defRPr sz="2300"/>
            </a:lvl9pPr>
          </a:lstStyle>
          <a:p>
            <a:pPr lvl="0"/>
            <a:r>
              <a:rPr lang="en-US" noProof="0" dirty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4708845"/>
            <a:ext cx="6413183" cy="706118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115868" y="5753399"/>
            <a:ext cx="2226800" cy="1810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10 Nov 2022</a:t>
            </a: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540613" y="5586269"/>
            <a:ext cx="3384735" cy="20055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FCC PED Coordination meeting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115868" y="5753399"/>
            <a:ext cx="2226800" cy="1810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10 Nov 2022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540613" y="5586269"/>
            <a:ext cx="3384735" cy="20055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FCC PED Coordination meeting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05138" y="133703"/>
            <a:ext cx="2516284" cy="538710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6289" y="133703"/>
            <a:ext cx="7370707" cy="538710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115868" y="5753399"/>
            <a:ext cx="2226800" cy="1810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10 Nov 2022</a:t>
            </a: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540613" y="5586269"/>
            <a:ext cx="3384735" cy="20055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FCC PED Coordination meeting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278556" y="133703"/>
            <a:ext cx="9142867" cy="6685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56288" y="80221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477927" y="80221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56288" y="322836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77927" y="322836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115868" y="5753399"/>
            <a:ext cx="2226800" cy="1810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10 Nov 2022</a:t>
            </a: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540613" y="5586269"/>
            <a:ext cx="3384735" cy="20055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FCC PED Coordination meeting</a:t>
            </a: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556" y="133703"/>
            <a:ext cx="9142867" cy="6685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56288" y="802217"/>
            <a:ext cx="4943495" cy="47185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477927" y="80221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477927" y="3228367"/>
            <a:ext cx="4943495" cy="22924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 noChangeArrowheads="1"/>
          </p:cNvSpPr>
          <p:nvPr>
            <p:ph type="dt" sz="half" idx="10"/>
          </p:nvPr>
        </p:nvSpPr>
        <p:spPr>
          <a:xfrm>
            <a:off x="4115868" y="5753399"/>
            <a:ext cx="2226800" cy="18105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/>
              <a:t>10 Nov 2022</a:t>
            </a:r>
            <a:endParaRPr lang="en-US" altLang="en-US"/>
          </a:p>
        </p:txBody>
      </p:sp>
      <p:sp>
        <p:nvSpPr>
          <p:cNvPr id="7" name="Footer Placeholder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540613" y="5586269"/>
            <a:ext cx="3384735" cy="200554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FCC PED Coordination meeting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/27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601662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7600" y="1397383"/>
            <a:ext cx="9659225" cy="2094677"/>
          </a:xfrm>
        </p:spPr>
        <p:txBody>
          <a:bodyPr anchor="b"/>
          <a:lstStyle>
            <a:lvl1pPr algn="ctr">
              <a:lnSpc>
                <a:spcPts val="4165"/>
              </a:lnSpc>
              <a:defRPr sz="4208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7600" y="3750974"/>
            <a:ext cx="9659225" cy="1452625"/>
          </a:xfrm>
        </p:spPr>
        <p:txBody>
          <a:bodyPr>
            <a:noAutofit/>
          </a:bodyPr>
          <a:lstStyle>
            <a:lvl1pPr marL="0" indent="0" algn="ctr">
              <a:buNone/>
              <a:defRPr sz="1403">
                <a:solidFill>
                  <a:schemeClr val="bg1"/>
                </a:solidFill>
              </a:defRPr>
            </a:lvl1pPr>
            <a:lvl2pPr marL="400816" indent="0" algn="ctr">
              <a:buNone/>
              <a:defRPr sz="1753"/>
            </a:lvl2pPr>
            <a:lvl3pPr marL="801632" indent="0" algn="ctr">
              <a:buNone/>
              <a:defRPr sz="1578"/>
            </a:lvl3pPr>
            <a:lvl4pPr marL="1202447" indent="0" algn="ctr">
              <a:buNone/>
              <a:defRPr sz="1403"/>
            </a:lvl4pPr>
            <a:lvl5pPr marL="1603263" indent="0" algn="ctr">
              <a:buNone/>
              <a:defRPr sz="1403"/>
            </a:lvl5pPr>
            <a:lvl6pPr marL="2004079" indent="0" algn="ctr">
              <a:buNone/>
              <a:defRPr sz="1403"/>
            </a:lvl6pPr>
            <a:lvl7pPr marL="2404895" indent="0" algn="ctr">
              <a:buNone/>
              <a:defRPr sz="1403"/>
            </a:lvl7pPr>
            <a:lvl8pPr marL="2805711" indent="0" algn="ctr">
              <a:buNone/>
              <a:defRPr sz="1403"/>
            </a:lvl8pPr>
            <a:lvl9pPr marL="3206526" indent="0" algn="ctr">
              <a:buNone/>
              <a:defRPr sz="1403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22589" y="61317"/>
            <a:ext cx="338379" cy="19894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86" y="112119"/>
            <a:ext cx="523462" cy="21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0576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1869055"/>
            <a:ext cx="9085342" cy="1289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7" y="3409421"/>
            <a:ext cx="7482047" cy="153758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34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69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03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38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72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07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415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2760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45445-4A92-4278-AE93-C99EDAB7AF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1754B-6E5D-420B-BDFF-B4A963889B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EC0D5-32D3-4FDC-A467-C048AEDAE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3866240"/>
            <a:ext cx="9085342" cy="1194968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2550103"/>
            <a:ext cx="9085342" cy="131613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3450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6900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0351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13801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725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20702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7415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2760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14379-8DAD-48B7-B4ED-1E4A8FFEF9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4A6BB-F97C-466A-915E-A585DB29C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346779"/>
            <a:ext cx="4722671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1908050"/>
            <a:ext cx="4722671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3" y="1346779"/>
            <a:ext cx="4724526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3" y="1908050"/>
            <a:ext cx="4724526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C5D4F-F7D5-4390-BAE9-44347AFEE8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4F7DB-A3F1-45BC-9E39-640F8C056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DD41C-746A-4E50-B405-9FA9321C9F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5" y="239550"/>
            <a:ext cx="3516488" cy="101948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239553"/>
            <a:ext cx="5975246" cy="5135023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5" y="1259037"/>
            <a:ext cx="3516488" cy="4115539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41F6C-90E4-4AD8-8E0A-5B7B2B73F5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4211638"/>
            <a:ext cx="6413183" cy="49720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9" y="537596"/>
            <a:ext cx="6413183" cy="3609975"/>
          </a:xfrm>
        </p:spPr>
        <p:txBody>
          <a:bodyPr rtlCol="0">
            <a:normAutofit/>
          </a:bodyPr>
          <a:lstStyle>
            <a:lvl1pPr marL="0" indent="0">
              <a:buNone/>
              <a:defRPr sz="3700"/>
            </a:lvl1pPr>
            <a:lvl2pPr marL="534504" indent="0">
              <a:buNone/>
              <a:defRPr sz="3300"/>
            </a:lvl2pPr>
            <a:lvl3pPr marL="1069009" indent="0">
              <a:buNone/>
              <a:defRPr sz="2800"/>
            </a:lvl3pPr>
            <a:lvl4pPr marL="1603515" indent="0">
              <a:buNone/>
              <a:defRPr sz="2300"/>
            </a:lvl4pPr>
            <a:lvl5pPr marL="2138019" indent="0">
              <a:buNone/>
              <a:defRPr sz="2300"/>
            </a:lvl5pPr>
            <a:lvl6pPr marL="2672523" indent="0">
              <a:buNone/>
              <a:defRPr sz="2300"/>
            </a:lvl6pPr>
            <a:lvl7pPr marL="3207028" indent="0">
              <a:buNone/>
              <a:defRPr sz="2300"/>
            </a:lvl7pPr>
            <a:lvl8pPr marL="3741534" indent="0">
              <a:buNone/>
              <a:defRPr sz="2300"/>
            </a:lvl8pPr>
            <a:lvl9pPr marL="4276038" indent="0">
              <a:buNone/>
              <a:defRPr sz="23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4708845"/>
            <a:ext cx="6413183" cy="706118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C8CB4-40B0-4006-88CE-CA6A9661C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8B203-A19A-4134-A3F2-657FB11069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240945"/>
            <a:ext cx="2404944" cy="51336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3" y="240945"/>
            <a:ext cx="7036687" cy="51336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540F1-9BF7-4915-ACEE-3EADA9FFD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48" y="1869055"/>
            <a:ext cx="9085342" cy="12896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297" y="3409421"/>
            <a:ext cx="7482047" cy="1537582"/>
          </a:xfrm>
        </p:spPr>
        <p:txBody>
          <a:bodyPr/>
          <a:lstStyle>
            <a:lvl1pPr marL="0" indent="0" algn="ctr">
              <a:buNone/>
              <a:defRPr/>
            </a:lvl1pPr>
            <a:lvl2pPr marL="534504" indent="0" algn="ctr">
              <a:buNone/>
              <a:defRPr/>
            </a:lvl2pPr>
            <a:lvl3pPr marL="1069009" indent="0" algn="ctr">
              <a:buNone/>
              <a:defRPr/>
            </a:lvl3pPr>
            <a:lvl4pPr marL="1603515" indent="0" algn="ctr">
              <a:buNone/>
              <a:defRPr/>
            </a:lvl4pPr>
            <a:lvl5pPr marL="2138019" indent="0" algn="ctr">
              <a:buNone/>
              <a:defRPr/>
            </a:lvl5pPr>
            <a:lvl6pPr marL="2672523" indent="0" algn="ctr">
              <a:buNone/>
              <a:defRPr/>
            </a:lvl6pPr>
            <a:lvl7pPr marL="3207028" indent="0" algn="ctr">
              <a:buNone/>
              <a:defRPr/>
            </a:lvl7pPr>
            <a:lvl8pPr marL="3741534" indent="0" algn="ctr">
              <a:buNone/>
              <a:defRPr/>
            </a:lvl8pPr>
            <a:lvl9pPr marL="427603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06BA-5BF5-450C-A569-FF850DF581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346779"/>
            <a:ext cx="4722671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1908050"/>
            <a:ext cx="4722671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3" y="1346779"/>
            <a:ext cx="4724526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3" y="1908050"/>
            <a:ext cx="4724526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5194B-0B1E-4425-BD4E-B47A6E31B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92179-09DD-42DC-9D73-219BDAA97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329" y="3866240"/>
            <a:ext cx="9085342" cy="1194968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329" y="2550103"/>
            <a:ext cx="9085342" cy="1316136"/>
          </a:xfrm>
        </p:spPr>
        <p:txBody>
          <a:bodyPr anchor="b"/>
          <a:lstStyle>
            <a:lvl1pPr marL="0" indent="0">
              <a:buNone/>
              <a:defRPr sz="2300"/>
            </a:lvl1pPr>
            <a:lvl2pPr marL="534504" indent="0">
              <a:buNone/>
              <a:defRPr sz="2100"/>
            </a:lvl2pPr>
            <a:lvl3pPr marL="1069009" indent="0">
              <a:buNone/>
              <a:defRPr sz="1900"/>
            </a:lvl3pPr>
            <a:lvl4pPr marL="1603515" indent="0">
              <a:buNone/>
              <a:defRPr sz="1600"/>
            </a:lvl4pPr>
            <a:lvl5pPr marL="2138019" indent="0">
              <a:buNone/>
              <a:defRPr sz="1600"/>
            </a:lvl5pPr>
            <a:lvl6pPr marL="2672523" indent="0">
              <a:buNone/>
              <a:defRPr sz="1600"/>
            </a:lvl6pPr>
            <a:lvl7pPr marL="3207028" indent="0">
              <a:buNone/>
              <a:defRPr sz="1600"/>
            </a:lvl7pPr>
            <a:lvl8pPr marL="3741534" indent="0">
              <a:buNone/>
              <a:defRPr sz="1600"/>
            </a:lvl8pPr>
            <a:lvl9pPr marL="4276038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F734B-8B90-488C-AD1B-BD0BA8A99B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432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3391" y="1403880"/>
            <a:ext cx="4720815" cy="3970694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D5112F-1777-415E-92B0-2EFBC992A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432" y="1346779"/>
            <a:ext cx="4722671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432" y="1908050"/>
            <a:ext cx="4722671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683" y="1346779"/>
            <a:ext cx="4724526" cy="561273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4504" indent="0">
              <a:buNone/>
              <a:defRPr sz="2300" b="1"/>
            </a:lvl2pPr>
            <a:lvl3pPr marL="1069009" indent="0">
              <a:buNone/>
              <a:defRPr sz="2100" b="1"/>
            </a:lvl3pPr>
            <a:lvl4pPr marL="1603515" indent="0">
              <a:buNone/>
              <a:defRPr sz="1900" b="1"/>
            </a:lvl4pPr>
            <a:lvl5pPr marL="2138019" indent="0">
              <a:buNone/>
              <a:defRPr sz="1900" b="1"/>
            </a:lvl5pPr>
            <a:lvl6pPr marL="2672523" indent="0">
              <a:buNone/>
              <a:defRPr sz="1900" b="1"/>
            </a:lvl6pPr>
            <a:lvl7pPr marL="3207028" indent="0">
              <a:buNone/>
              <a:defRPr sz="1900" b="1"/>
            </a:lvl7pPr>
            <a:lvl8pPr marL="3741534" indent="0">
              <a:buNone/>
              <a:defRPr sz="1900" b="1"/>
            </a:lvl8pPr>
            <a:lvl9pPr marL="4276038" indent="0">
              <a:buNone/>
              <a:defRPr sz="1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29683" y="1908050"/>
            <a:ext cx="4724526" cy="3466524"/>
          </a:xfrm>
        </p:spPr>
        <p:txBody>
          <a:bodyPr/>
          <a:lstStyle>
            <a:lvl1pPr>
              <a:defRPr sz="2800"/>
            </a:lvl1pPr>
            <a:lvl2pPr>
              <a:defRPr sz="23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BCAD3-A093-4695-8125-AA47CE056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E370C-E99E-4FCE-9847-0A8BF74B1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18622B-EF9B-416B-B5E6-DBD96EB2BB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5" y="239550"/>
            <a:ext cx="3516488" cy="101948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239553"/>
            <a:ext cx="5975246" cy="5135023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5" y="1259037"/>
            <a:ext cx="3516488" cy="4115539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98379-7AFD-42E9-A79D-4D91B9CB88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4211638"/>
            <a:ext cx="6413183" cy="49720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9" y="537596"/>
            <a:ext cx="6413183" cy="3609975"/>
          </a:xfrm>
        </p:spPr>
        <p:txBody>
          <a:bodyPr/>
          <a:lstStyle>
            <a:lvl1pPr marL="0" indent="0">
              <a:buNone/>
              <a:defRPr sz="3700"/>
            </a:lvl1pPr>
            <a:lvl2pPr marL="534504" indent="0">
              <a:buNone/>
              <a:defRPr sz="3300"/>
            </a:lvl2pPr>
            <a:lvl3pPr marL="1069009" indent="0">
              <a:buNone/>
              <a:defRPr sz="2800"/>
            </a:lvl3pPr>
            <a:lvl4pPr marL="1603515" indent="0">
              <a:buNone/>
              <a:defRPr sz="2300"/>
            </a:lvl4pPr>
            <a:lvl5pPr marL="2138019" indent="0">
              <a:buNone/>
              <a:defRPr sz="2300"/>
            </a:lvl5pPr>
            <a:lvl6pPr marL="2672523" indent="0">
              <a:buNone/>
              <a:defRPr sz="2300"/>
            </a:lvl6pPr>
            <a:lvl7pPr marL="3207028" indent="0">
              <a:buNone/>
              <a:defRPr sz="2300"/>
            </a:lvl7pPr>
            <a:lvl8pPr marL="3741534" indent="0">
              <a:buNone/>
              <a:defRPr sz="2300"/>
            </a:lvl8pPr>
            <a:lvl9pPr marL="4276038" indent="0">
              <a:buNone/>
              <a:defRPr sz="23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4708845"/>
            <a:ext cx="6413183" cy="706118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5F9BC-4D8E-42F4-8203-227ACCD54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DC4DB-34D8-4E58-9183-45D092997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49262" y="240945"/>
            <a:ext cx="2404944" cy="513363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433" y="240945"/>
            <a:ext cx="7036687" cy="513363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47433-1F9D-4E1C-8C4A-CED6B1BCE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99217-547C-48C4-BBA2-0AD26965B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19282-61B7-4575-B1E9-BE84A67912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435" y="239550"/>
            <a:ext cx="3516488" cy="101948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8960" y="239553"/>
            <a:ext cx="5975246" cy="5135023"/>
          </a:xfrm>
        </p:spPr>
        <p:txBody>
          <a:bodyPr/>
          <a:lstStyle>
            <a:lvl1pPr>
              <a:defRPr sz="3700"/>
            </a:lvl1pPr>
            <a:lvl2pPr>
              <a:defRPr sz="33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435" y="1259037"/>
            <a:ext cx="3516488" cy="4115539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546DA-D9A6-41B9-910D-8E4398FAB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049" y="4211638"/>
            <a:ext cx="6413183" cy="49720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5049" y="537596"/>
            <a:ext cx="6413183" cy="3609975"/>
          </a:xfrm>
        </p:spPr>
        <p:txBody>
          <a:bodyPr rtlCol="0">
            <a:normAutofit/>
          </a:bodyPr>
          <a:lstStyle>
            <a:lvl1pPr marL="0" indent="0">
              <a:buNone/>
              <a:defRPr sz="3700"/>
            </a:lvl1pPr>
            <a:lvl2pPr marL="534504" indent="0">
              <a:buNone/>
              <a:defRPr sz="3300"/>
            </a:lvl2pPr>
            <a:lvl3pPr marL="1069009" indent="0">
              <a:buNone/>
              <a:defRPr sz="2800"/>
            </a:lvl3pPr>
            <a:lvl4pPr marL="1603515" indent="0">
              <a:buNone/>
              <a:defRPr sz="2300"/>
            </a:lvl4pPr>
            <a:lvl5pPr marL="2138019" indent="0">
              <a:buNone/>
              <a:defRPr sz="2300"/>
            </a:lvl5pPr>
            <a:lvl6pPr marL="2672523" indent="0">
              <a:buNone/>
              <a:defRPr sz="2300"/>
            </a:lvl6pPr>
            <a:lvl7pPr marL="3207028" indent="0">
              <a:buNone/>
              <a:defRPr sz="2300"/>
            </a:lvl7pPr>
            <a:lvl8pPr marL="3741534" indent="0">
              <a:buNone/>
              <a:defRPr sz="2300"/>
            </a:lvl8pPr>
            <a:lvl9pPr marL="4276038" indent="0">
              <a:buNone/>
              <a:defRPr sz="23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5049" y="4708845"/>
            <a:ext cx="6413183" cy="706118"/>
          </a:xfrm>
        </p:spPr>
        <p:txBody>
          <a:bodyPr/>
          <a:lstStyle>
            <a:lvl1pPr marL="0" indent="0">
              <a:buNone/>
              <a:defRPr sz="1600"/>
            </a:lvl1pPr>
            <a:lvl2pPr marL="534504" indent="0">
              <a:buNone/>
              <a:defRPr sz="1400"/>
            </a:lvl2pPr>
            <a:lvl3pPr marL="1069009" indent="0">
              <a:buNone/>
              <a:defRPr sz="1200"/>
            </a:lvl3pPr>
            <a:lvl4pPr marL="1603515" indent="0">
              <a:buNone/>
              <a:defRPr sz="1100"/>
            </a:lvl4pPr>
            <a:lvl5pPr marL="2138019" indent="0">
              <a:buNone/>
              <a:defRPr sz="1100"/>
            </a:lvl5pPr>
            <a:lvl6pPr marL="2672523" indent="0">
              <a:buNone/>
              <a:defRPr sz="1100"/>
            </a:lvl6pPr>
            <a:lvl7pPr marL="3207028" indent="0">
              <a:buNone/>
              <a:defRPr sz="1100"/>
            </a:lvl7pPr>
            <a:lvl8pPr marL="3741534" indent="0">
              <a:buNone/>
              <a:defRPr sz="1100"/>
            </a:lvl8pPr>
            <a:lvl9pPr marL="4276038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E8F01-185D-4CC0-813D-17E8E4274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34432" y="240944"/>
            <a:ext cx="9619774" cy="100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4432" y="1403880"/>
            <a:ext cx="9619774" cy="397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3" y="5576521"/>
            <a:ext cx="3384735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FCC PED Coordination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5576521"/>
            <a:ext cx="2494016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9859654-63A5-4139-9191-C0AD9E6D3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5576521"/>
            <a:ext cx="2494016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70" r:id="rId1"/>
    <p:sldLayoutId id="2147484871" r:id="rId2"/>
    <p:sldLayoutId id="2147484872" r:id="rId3"/>
    <p:sldLayoutId id="2147484873" r:id="rId4"/>
    <p:sldLayoutId id="2147484874" r:id="rId5"/>
    <p:sldLayoutId id="2147484875" r:id="rId6"/>
    <p:sldLayoutId id="2147484876" r:id="rId7"/>
    <p:sldLayoutId id="2147484877" r:id="rId8"/>
    <p:sldLayoutId id="2147484878" r:id="rId9"/>
    <p:sldLayoutId id="2147484879" r:id="rId10"/>
    <p:sldLayoutId id="2147484880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5pPr>
      <a:lvl6pPr marL="534504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6pPr>
      <a:lvl7pPr marL="1069009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7pPr>
      <a:lvl8pPr marL="1603515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8pPr>
      <a:lvl9pPr marL="2138019" algn="ctr" rtl="0" fontAlgn="base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9pPr>
    </p:titleStyle>
    <p:bodyStyle>
      <a:lvl1pPr marL="400879" indent="-40087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8569" indent="-33406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6262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0767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5271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9776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74281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8786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43290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50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00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3515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1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2523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02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53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603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432" y="240944"/>
            <a:ext cx="9619774" cy="100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432" y="1403880"/>
            <a:ext cx="9619774" cy="397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432" y="5479029"/>
            <a:ext cx="2494016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1953" y="5479029"/>
            <a:ext cx="3384735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0190" y="5479029"/>
            <a:ext cx="2494016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pPr>
              <a:defRPr/>
            </a:pPr>
            <a:fld id="{38CE1638-76A0-4354-9DA3-AE45C944E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1" r:id="rId1"/>
    <p:sldLayoutId id="2147484882" r:id="rId2"/>
    <p:sldLayoutId id="2147484883" r:id="rId3"/>
    <p:sldLayoutId id="2147484884" r:id="rId4"/>
    <p:sldLayoutId id="2147484885" r:id="rId5"/>
    <p:sldLayoutId id="2147484886" r:id="rId6"/>
    <p:sldLayoutId id="2147484887" r:id="rId7"/>
    <p:sldLayoutId id="2147484888" r:id="rId8"/>
    <p:sldLayoutId id="2147484889" r:id="rId9"/>
    <p:sldLayoutId id="2147484890" r:id="rId10"/>
    <p:sldLayoutId id="214748489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5pPr>
      <a:lvl6pPr marL="534504" algn="ctr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6pPr>
      <a:lvl7pPr marL="1069009" algn="ctr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7pPr>
      <a:lvl8pPr marL="1603515" algn="ctr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8pPr>
      <a:lvl9pPr marL="2138019" algn="ctr" rtl="0" fontAlgn="base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9pPr>
    </p:titleStyle>
    <p:bodyStyle>
      <a:lvl1pPr marL="400879" indent="-400879" algn="l" rtl="0" eaLnBrk="0" fontAlgn="base" hangingPunct="0">
        <a:spcBef>
          <a:spcPct val="20000"/>
        </a:spcBef>
        <a:spcAft>
          <a:spcPct val="0"/>
        </a:spcAft>
        <a:buChar char="•"/>
        <a:defRPr sz="3700">
          <a:solidFill>
            <a:schemeClr val="tx1"/>
          </a:solidFill>
          <a:latin typeface="+mn-lt"/>
          <a:ea typeface="+mn-ea"/>
          <a:cs typeface="+mn-cs"/>
        </a:defRPr>
      </a:lvl1pPr>
      <a:lvl2pPr marL="868569" indent="-334065" algn="l" rtl="0" eaLnBrk="0" fontAlgn="base" hangingPunct="0">
        <a:spcBef>
          <a:spcPct val="20000"/>
        </a:spcBef>
        <a:spcAft>
          <a:spcPct val="0"/>
        </a:spcAft>
        <a:buChar char="–"/>
        <a:defRPr sz="3300">
          <a:solidFill>
            <a:schemeClr val="tx1"/>
          </a:solidFill>
          <a:latin typeface="+mn-lt"/>
        </a:defRPr>
      </a:lvl2pPr>
      <a:lvl3pPr marL="1336262" indent="-267252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3pPr>
      <a:lvl4pPr marL="1870767" indent="-267252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405271" indent="-267252" algn="l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939776" indent="-267252" algn="l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474281" indent="-267252" algn="l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4008786" indent="-267252" algn="l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543290" indent="-267252" algn="l" rtl="0" fontAlgn="base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50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00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3515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1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2523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02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53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603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56288" y="133703"/>
            <a:ext cx="10065134" cy="668514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107644" tIns="160351" rIns="107644" bIns="538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6288" y="817105"/>
            <a:ext cx="10065134" cy="506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644" tIns="53823" rIns="107644" bIns="538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8519" y="5599112"/>
            <a:ext cx="2226800" cy="401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7644" tIns="53823" rIns="107644" bIns="53823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4F9ECCC-5760-4339-B592-055385547EC6}" type="slidenum">
              <a:rPr lang="en-US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56288" y="5903912"/>
            <a:ext cx="10065134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lIns="106901" tIns="53451" rIns="106901" bIns="53451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26" r:id="rId1"/>
    <p:sldLayoutId id="2147484927" r:id="rId2"/>
    <p:sldLayoutId id="2147484892" r:id="rId3"/>
    <p:sldLayoutId id="2147484893" r:id="rId4"/>
    <p:sldLayoutId id="2147484894" r:id="rId5"/>
    <p:sldLayoutId id="2147484895" r:id="rId6"/>
    <p:sldLayoutId id="2147484896" r:id="rId7"/>
    <p:sldLayoutId id="2147484897" r:id="rId8"/>
    <p:sldLayoutId id="2147484898" r:id="rId9"/>
    <p:sldLayoutId id="2147484899" r:id="rId10"/>
    <p:sldLayoutId id="2147484900" r:id="rId11"/>
    <p:sldLayoutId id="2147484901" r:id="rId12"/>
    <p:sldLayoutId id="2147484902" r:id="rId13"/>
    <p:sldLayoutId id="2147484903" r:id="rId14"/>
    <p:sldLayoutId id="2147484928" r:id="rId15"/>
  </p:sldLayoutIdLs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FG Deanna's Hand" pitchFamily="2" charset="0"/>
        </a:defRPr>
      </a:lvl5pPr>
      <a:lvl6pPr marL="534504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Comic Sans MS" pitchFamily="66" charset="0"/>
        </a:defRPr>
      </a:lvl6pPr>
      <a:lvl7pPr marL="1069009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Comic Sans MS" pitchFamily="66" charset="0"/>
        </a:defRPr>
      </a:lvl7pPr>
      <a:lvl8pPr marL="1603515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Comic Sans MS" pitchFamily="66" charset="0"/>
        </a:defRPr>
      </a:lvl8pPr>
      <a:lvl9pPr marL="2138019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700" b="1">
          <a:solidFill>
            <a:srgbClr val="003399"/>
          </a:solidFill>
          <a:latin typeface="Comic Sans MS" pitchFamily="66" charset="0"/>
        </a:defRPr>
      </a:lvl9pPr>
    </p:titleStyle>
    <p:bodyStyle>
      <a:lvl1pPr marL="400879" indent="-400879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800" b="1">
          <a:solidFill>
            <a:srgbClr val="FF0000"/>
          </a:solidFill>
          <a:latin typeface="+mn-lt"/>
          <a:ea typeface="+mn-ea"/>
          <a:cs typeface="+mn-cs"/>
        </a:defRPr>
      </a:lvl1pPr>
      <a:lvl2pPr marL="868569" indent="-334065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300" b="1">
          <a:solidFill>
            <a:srgbClr val="0000CC"/>
          </a:solidFill>
          <a:latin typeface="+mn-lt"/>
        </a:defRPr>
      </a:lvl2pPr>
      <a:lvl3pPr marL="1336262" indent="-267252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300" b="1">
          <a:solidFill>
            <a:srgbClr val="009900"/>
          </a:solidFill>
          <a:latin typeface="+mn-lt"/>
        </a:defRPr>
      </a:lvl3pPr>
      <a:lvl4pPr marL="1870767" indent="-267252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300" b="1">
          <a:solidFill>
            <a:srgbClr val="CC0099"/>
          </a:solidFill>
          <a:latin typeface="+mn-lt"/>
        </a:defRPr>
      </a:lvl4pPr>
      <a:lvl5pPr marL="2405271" indent="-267252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300" b="1">
          <a:solidFill>
            <a:schemeClr val="tx1"/>
          </a:solidFill>
          <a:latin typeface="+mn-lt"/>
        </a:defRPr>
      </a:lvl5pPr>
      <a:lvl6pPr marL="2939776" indent="-267252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300" b="1">
          <a:solidFill>
            <a:schemeClr val="tx1"/>
          </a:solidFill>
          <a:latin typeface="+mn-lt"/>
        </a:defRPr>
      </a:lvl6pPr>
      <a:lvl7pPr marL="3474281" indent="-267252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300" b="1">
          <a:solidFill>
            <a:schemeClr val="tx1"/>
          </a:solidFill>
          <a:latin typeface="+mn-lt"/>
        </a:defRPr>
      </a:lvl7pPr>
      <a:lvl8pPr marL="4008786" indent="-267252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300" b="1">
          <a:solidFill>
            <a:schemeClr val="tx1"/>
          </a:solidFill>
          <a:latin typeface="+mn-lt"/>
        </a:defRPr>
      </a:lvl8pPr>
      <a:lvl9pPr marL="4543290" indent="-267252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3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50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00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3515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1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2523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02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53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603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534432" y="240944"/>
            <a:ext cx="9619774" cy="100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4432" y="1403880"/>
            <a:ext cx="9619774" cy="397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432" y="5576521"/>
            <a:ext cx="2494016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1953" y="5576521"/>
            <a:ext cx="3384735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60190" y="5576521"/>
            <a:ext cx="2494016" cy="320330"/>
          </a:xfrm>
          <a:prstGeom prst="rect">
            <a:avLst/>
          </a:prstGeom>
        </p:spPr>
        <p:txBody>
          <a:bodyPr vert="horz" lIns="106901" tIns="53451" rIns="106901" bIns="53451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A88A8A7-9185-4620-BA82-0E7BD3F339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04" r:id="rId1"/>
    <p:sldLayoutId id="2147484905" r:id="rId2"/>
    <p:sldLayoutId id="2147484906" r:id="rId3"/>
    <p:sldLayoutId id="2147484907" r:id="rId4"/>
    <p:sldLayoutId id="2147484908" r:id="rId5"/>
    <p:sldLayoutId id="2147484909" r:id="rId6"/>
    <p:sldLayoutId id="2147484910" r:id="rId7"/>
    <p:sldLayoutId id="2147484911" r:id="rId8"/>
    <p:sldLayoutId id="2147484912" r:id="rId9"/>
    <p:sldLayoutId id="2147484913" r:id="rId10"/>
    <p:sldLayoutId id="2147484914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5pPr>
      <a:lvl6pPr marL="534504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6pPr>
      <a:lvl7pPr marL="1069009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7pPr>
      <a:lvl8pPr marL="1603515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8pPr>
      <a:lvl9pPr marL="2138019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1"/>
          </a:solidFill>
          <a:latin typeface="Calibri" pitchFamily="34" charset="0"/>
        </a:defRPr>
      </a:lvl9pPr>
    </p:titleStyle>
    <p:bodyStyle>
      <a:lvl1pPr marL="400879" indent="-400879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8569" indent="-33406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6262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70767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5271" indent="-267252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9776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74281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8786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43290" indent="-267252" algn="l" defTabSz="1069009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50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00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3515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1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2523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02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53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603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4432" y="240944"/>
            <a:ext cx="9619774" cy="100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4432" y="1403880"/>
            <a:ext cx="9619774" cy="3970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4432" y="5479029"/>
            <a:ext cx="2494016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pPr>
              <a:defRPr/>
            </a:pPr>
            <a:r>
              <a:rPr lang="fr-FR"/>
              <a:t>10 Nov 2022</a:t>
            </a:r>
            <a:endParaRPr 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1953" y="5479029"/>
            <a:ext cx="3384735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en-US"/>
              <a:t>FCC PED Coordination meeting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60190" y="5479029"/>
            <a:ext cx="2494016" cy="417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901" tIns="53451" rIns="106901" bIns="53451" numCol="1" anchor="t" anchorCtr="0" compatLnSpc="1">
            <a:prstTxWarp prst="textNoShape">
              <a:avLst/>
            </a:prstTxWarp>
          </a:bodyPr>
          <a:lstStyle>
            <a:lvl1pPr algn="r">
              <a:defRPr sz="1600"/>
            </a:lvl1pPr>
          </a:lstStyle>
          <a:p>
            <a:pPr>
              <a:defRPr/>
            </a:pPr>
            <a:fld id="{44C57B0D-3BCA-4940-A236-927244701C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15" r:id="rId1"/>
    <p:sldLayoutId id="2147484916" r:id="rId2"/>
    <p:sldLayoutId id="2147484917" r:id="rId3"/>
    <p:sldLayoutId id="2147484918" r:id="rId4"/>
    <p:sldLayoutId id="2147484919" r:id="rId5"/>
    <p:sldLayoutId id="2147484920" r:id="rId6"/>
    <p:sldLayoutId id="2147484921" r:id="rId7"/>
    <p:sldLayoutId id="2147484922" r:id="rId8"/>
    <p:sldLayoutId id="2147484923" r:id="rId9"/>
    <p:sldLayoutId id="2147484924" r:id="rId10"/>
    <p:sldLayoutId id="2147484925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5pPr>
      <a:lvl6pPr marL="534504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6pPr>
      <a:lvl7pPr marL="1069009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7pPr>
      <a:lvl8pPr marL="1603515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8pPr>
      <a:lvl9pPr marL="2138019" algn="ctr" rtl="0" eaLnBrk="1" fontAlgn="base" hangingPunct="1"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Arial" charset="0"/>
        </a:defRPr>
      </a:lvl9pPr>
    </p:titleStyle>
    <p:bodyStyle>
      <a:lvl1pPr marL="400879" indent="-400879" algn="l" rtl="0" eaLnBrk="0" fontAlgn="base" hangingPunct="0">
        <a:spcBef>
          <a:spcPct val="20000"/>
        </a:spcBef>
        <a:spcAft>
          <a:spcPct val="0"/>
        </a:spcAft>
        <a:buChar char="•"/>
        <a:defRPr sz="3700">
          <a:solidFill>
            <a:schemeClr val="tx1"/>
          </a:solidFill>
          <a:latin typeface="+mn-lt"/>
          <a:ea typeface="+mn-ea"/>
          <a:cs typeface="+mn-cs"/>
        </a:defRPr>
      </a:lvl1pPr>
      <a:lvl2pPr marL="868569" indent="-334065" algn="l" rtl="0" eaLnBrk="0" fontAlgn="base" hangingPunct="0">
        <a:spcBef>
          <a:spcPct val="20000"/>
        </a:spcBef>
        <a:spcAft>
          <a:spcPct val="0"/>
        </a:spcAft>
        <a:buChar char="–"/>
        <a:defRPr sz="3300">
          <a:solidFill>
            <a:schemeClr val="tx1"/>
          </a:solidFill>
          <a:latin typeface="+mn-lt"/>
        </a:defRPr>
      </a:lvl2pPr>
      <a:lvl3pPr marL="1336262" indent="-267252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</a:defRPr>
      </a:lvl3pPr>
      <a:lvl4pPr marL="1870767" indent="-267252" algn="l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405271" indent="-267252" algn="l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939776" indent="-267252" algn="l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3474281" indent="-267252" algn="l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4008786" indent="-267252" algn="l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4543290" indent="-267252" algn="l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450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900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3515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8019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72523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702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41534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76038" algn="l" defTabSz="1069009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arxiv.org/abs/1909.12245" TargetMode="Externa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indico.cern.ch/event/1181966/contributions/5049894/attachments/2512991/4319811/WG4_EnergySpread.pdf" TargetMode="External"/><Relationship Id="rId7" Type="http://schemas.openxmlformats.org/officeDocument/2006/relationships/image" Target="../media/image18.png"/><Relationship Id="rId2" Type="http://schemas.openxmlformats.org/officeDocument/2006/relationships/hyperlink" Target="https://arxiv.org/abs/1909.12245" TargetMode="Externa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5.e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hyperlink" Target="https://arxiv.org/abs/1909.12245" TargetMode="Externa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64327/contributions/4883220/attachments/2453968/4205600/20220601_Keintzel_FCCWeek_EPOL.pdf" TargetMode="External"/><Relationship Id="rId2" Type="http://schemas.openxmlformats.org/officeDocument/2006/relationships/hyperlink" Target="https://indico.cern.ch/event/993731/contributions/4180304/attachments/2171534/3669518/BES_ISR.pdf" TargetMode="Externa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4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literature/876128" TargetMode="External"/><Relationship Id="rId2" Type="http://schemas.openxmlformats.org/officeDocument/2006/relationships/hyperlink" Target="https://inspirehep.net/files/083e124087215d363835acf5dd8164a6" TargetMode="External"/><Relationship Id="rId1" Type="http://schemas.openxmlformats.org/officeDocument/2006/relationships/slideLayout" Target="../slideLayouts/slideLayout24.xml"/><Relationship Id="rId5" Type="http://schemas.openxmlformats.org/officeDocument/2006/relationships/hyperlink" Target="https://iris.unipv.it/retrieve/e1f104fd-0ff5-8c6e-e053-1005fe0aa0dd/PhD_Thesis_compressed_pdfa.pdf" TargetMode="External"/><Relationship Id="rId4" Type="http://schemas.openxmlformats.org/officeDocument/2006/relationships/hyperlink" Target="https://inspirehep.net/literature/87649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dico.cern.ch/event/1263725/contributions/5318712/attachments/2614811/4518855/Blondel-FCC-EW-Z-2023-03-20.pdf" TargetMode="External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Relationship Id="rId4" Type="http://schemas.openxmlformats.org/officeDocument/2006/relationships/hyperlink" Target="https://www.overleaf.com/read/nknybgrqqwbp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0.png"/><Relationship Id="rId7" Type="http://schemas.openxmlformats.org/officeDocument/2006/relationships/image" Target="../media/image43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906.08056" TargetMode="External"/><Relationship Id="rId2" Type="http://schemas.openxmlformats.org/officeDocument/2006/relationships/hyperlink" Target="https://arxiv.org/abs/2012.11437" TargetMode="External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68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noFill/>
        </p:spPr>
        <p:txBody>
          <a:bodyPr/>
          <a:lstStyle/>
          <a:p>
            <a:r>
              <a:rPr lang="en-US" sz="4000" dirty="0"/>
              <a:t>In-</a:t>
            </a:r>
            <a:r>
              <a:rPr lang="en-US" sz="4000" dirty="0" err="1"/>
              <a:t>SiTu</a:t>
            </a:r>
            <a:r>
              <a:rPr lang="en-US" sz="4000" dirty="0"/>
              <a:t> Acceptance Determination</a:t>
            </a:r>
            <a:br>
              <a:rPr lang="en-US" sz="4000" dirty="0"/>
            </a:br>
            <a:r>
              <a:rPr lang="en-US" sz="4000" dirty="0"/>
              <a:t>For Diphoton events at FCC-</a:t>
            </a:r>
            <a:r>
              <a:rPr lang="en-US" sz="4000" dirty="0" err="1"/>
              <a:t>ee</a:t>
            </a:r>
            <a:r>
              <a:rPr lang="en-US" sz="4000" dirty="0"/>
              <a:t>  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7600" y="4760912"/>
            <a:ext cx="9659225" cy="442687"/>
          </a:xfrm>
        </p:spPr>
        <p:txBody>
          <a:bodyPr/>
          <a:lstStyle/>
          <a:p>
            <a:r>
              <a:rPr lang="en-US" dirty="0"/>
              <a:t>Gratefully acknowledging discussions with Michael </a:t>
            </a:r>
            <a:r>
              <a:rPr lang="en-US" dirty="0" err="1"/>
              <a:t>Benedikt</a:t>
            </a:r>
            <a:r>
              <a:rPr lang="en-US" dirty="0"/>
              <a:t>, Alain Blondel, </a:t>
            </a:r>
            <a:r>
              <a:rPr lang="en-US" dirty="0" err="1"/>
              <a:t>Mogens</a:t>
            </a:r>
            <a:r>
              <a:rPr lang="en-US" dirty="0"/>
              <a:t> Dam and </a:t>
            </a:r>
            <a:r>
              <a:rPr lang="en-US" dirty="0" err="1"/>
              <a:t>Katsunobu</a:t>
            </a:r>
            <a:r>
              <a:rPr lang="en-US" dirty="0"/>
              <a:t> </a:t>
            </a:r>
            <a:r>
              <a:rPr lang="en-US" dirty="0" err="1"/>
              <a:t>Oide</a:t>
            </a:r>
            <a:endParaRPr lang="en-US" dirty="0"/>
          </a:p>
          <a:p>
            <a:endParaRPr lang="de-AT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39940" y="5675312"/>
            <a:ext cx="338379" cy="198800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5C5EC8-F6BE-4EDD-8A1F-E7C4E339CEBA}"/>
              </a:ext>
            </a:extLst>
          </p:cNvPr>
          <p:cNvSpPr txBox="1"/>
          <p:nvPr/>
        </p:nvSpPr>
        <p:spPr>
          <a:xfrm>
            <a:off x="1178078" y="104406"/>
            <a:ext cx="2382851" cy="4655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447"/>
              </a:lnSpc>
            </a:pPr>
            <a:r>
              <a:rPr lang="en-US" sz="1052" dirty="0">
                <a:solidFill>
                  <a:schemeClr val="bg1"/>
                </a:solidFill>
              </a:rPr>
              <a:t>FCC Physics Performance meeting</a:t>
            </a:r>
          </a:p>
          <a:p>
            <a:pPr>
              <a:lnSpc>
                <a:spcPts val="1447"/>
              </a:lnSpc>
            </a:pPr>
            <a:r>
              <a:rPr lang="en-US" sz="1052" dirty="0">
                <a:solidFill>
                  <a:schemeClr val="bg1"/>
                </a:solidFill>
              </a:rPr>
              <a:t>17 April 2023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3744119" y="66312"/>
            <a:ext cx="3229958" cy="198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447"/>
              </a:lnSpc>
            </a:pPr>
            <a:r>
              <a:rPr lang="en-US" sz="1400" dirty="0">
                <a:solidFill>
                  <a:schemeClr val="bg1"/>
                </a:solidFill>
              </a:rPr>
              <a:t>Patrick </a:t>
            </a:r>
            <a:r>
              <a:rPr lang="en-US" sz="1400" dirty="0" err="1">
                <a:solidFill>
                  <a:schemeClr val="bg1"/>
                </a:solidFill>
              </a:rPr>
              <a:t>Janot</a:t>
            </a:r>
            <a:r>
              <a:rPr lang="en-US" sz="1400" dirty="0">
                <a:solidFill>
                  <a:schemeClr val="bg1"/>
                </a:solidFill>
              </a:rPr>
              <a:t>, Emmanuel Perez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4F650F2-19D7-944A-B7BC-D30B24253C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419" y="3541712"/>
            <a:ext cx="1243387" cy="830997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8BBC4A8-A258-6548-9ADC-971CE0C23D42}"/>
              </a:ext>
            </a:extLst>
          </p:cNvPr>
          <p:cNvSpPr txBox="1"/>
          <p:nvPr/>
        </p:nvSpPr>
        <p:spPr>
          <a:xfrm>
            <a:off x="2524919" y="3548915"/>
            <a:ext cx="4417941" cy="83099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0" i="1" u="none" strike="noStrike" dirty="0">
                <a:solidFill>
                  <a:schemeClr val="bg1"/>
                </a:solidFill>
                <a:effectLst/>
                <a:latin typeface="+mn-lt"/>
              </a:rPr>
              <a:t>This project is supported from the European Union’s </a:t>
            </a:r>
          </a:p>
          <a:p>
            <a:r>
              <a:rPr lang="en-GB" sz="1600" b="0" i="1" u="none" strike="noStrike" dirty="0">
                <a:solidFill>
                  <a:schemeClr val="bg1"/>
                </a:solidFill>
                <a:effectLst/>
                <a:latin typeface="+mn-lt"/>
              </a:rPr>
              <a:t>Horizon 2020 research and innovation programme </a:t>
            </a:r>
          </a:p>
          <a:p>
            <a:pPr algn="ctr"/>
            <a:r>
              <a:rPr lang="en-GB" sz="1600" b="0" i="1" u="none" strike="noStrike" dirty="0">
                <a:solidFill>
                  <a:schemeClr val="bg1"/>
                </a:solidFill>
                <a:effectLst/>
                <a:latin typeface="+mn-lt"/>
              </a:rPr>
              <a:t>under grant agreement No 951754.</a:t>
            </a:r>
            <a:endParaRPr lang="en-GB" sz="16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E0F9D-EEB1-E94F-A6EC-8BB97620A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does </a:t>
            </a:r>
            <a:r>
              <a:rPr lang="en-GB" dirty="0">
                <a:hlinkClick r:id="rId2"/>
              </a:rPr>
              <a:t>arXiv:1909.12245 </a:t>
            </a:r>
            <a:r>
              <a:rPr lang="en-GB" dirty="0"/>
              <a:t>(Section 8) say?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75743-D693-E14F-B2E2-A803F5A97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Total energy-momentum conservation applied to two-body final states (+ one ISR </a:t>
            </a:r>
            <a:r>
              <a:rPr lang="en-GB" dirty="0">
                <a:latin typeface="Symbol" pitchFamily="2" charset="2"/>
              </a:rPr>
              <a:t>g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For example, dilepton and diphoton events, </a:t>
            </a:r>
            <a:r>
              <a:rPr lang="en-GB" dirty="0" err="1"/>
              <a:t>e</a:t>
            </a:r>
            <a:r>
              <a:rPr lang="en-GB" baseline="30000" dirty="0" err="1">
                <a:latin typeface="Symbol" pitchFamily="2" charset="2"/>
              </a:rPr>
              <a:t>+</a:t>
            </a:r>
            <a:r>
              <a:rPr lang="en-GB" dirty="0" err="1"/>
              <a:t>e</a:t>
            </a:r>
            <a:r>
              <a:rPr lang="en-GB" baseline="30000" dirty="0">
                <a:latin typeface="Symbol" pitchFamily="2" charset="2"/>
              </a:rPr>
              <a:t>-</a:t>
            </a:r>
            <a:r>
              <a:rPr lang="en-GB" dirty="0"/>
              <a:t> ➝ </a:t>
            </a:r>
            <a:r>
              <a:rPr lang="en-GB" dirty="0" err="1"/>
              <a:t>e</a:t>
            </a:r>
            <a:r>
              <a:rPr lang="en-GB" baseline="30000" dirty="0" err="1">
                <a:latin typeface="Symbol" pitchFamily="2" charset="2"/>
              </a:rPr>
              <a:t>+</a:t>
            </a:r>
            <a:r>
              <a:rPr lang="en-GB" dirty="0" err="1"/>
              <a:t>e</a:t>
            </a:r>
            <a:r>
              <a:rPr lang="en-GB" baseline="30000" dirty="0">
                <a:latin typeface="Symbol" pitchFamily="2" charset="2"/>
              </a:rPr>
              <a:t>-</a:t>
            </a:r>
            <a:r>
              <a:rPr lang="en-GB" dirty="0">
                <a:latin typeface="Symbol" pitchFamily="2" charset="2"/>
              </a:rPr>
              <a:t>(g), </a:t>
            </a:r>
            <a:r>
              <a:rPr lang="en-GB" dirty="0" err="1">
                <a:latin typeface="Symbol" pitchFamily="2" charset="2"/>
              </a:rPr>
              <a:t>m</a:t>
            </a:r>
            <a:r>
              <a:rPr lang="en-GB" baseline="30000" dirty="0" err="1">
                <a:latin typeface="Symbol" pitchFamily="2" charset="2"/>
              </a:rPr>
              <a:t>+</a:t>
            </a:r>
            <a:r>
              <a:rPr lang="en-GB" dirty="0" err="1">
                <a:latin typeface="Symbol" pitchFamily="2" charset="2"/>
              </a:rPr>
              <a:t>m</a:t>
            </a:r>
            <a:r>
              <a:rPr lang="en-GB" baseline="30000" dirty="0">
                <a:latin typeface="Symbol" pitchFamily="2" charset="2"/>
              </a:rPr>
              <a:t>-</a:t>
            </a:r>
            <a:r>
              <a:rPr lang="en-GB" dirty="0">
                <a:latin typeface="Symbol" pitchFamily="2" charset="2"/>
              </a:rPr>
              <a:t>(g), </a:t>
            </a:r>
            <a:r>
              <a:rPr lang="en-GB" dirty="0" err="1">
                <a:latin typeface="Symbol" pitchFamily="2" charset="2"/>
              </a:rPr>
              <a:t>t</a:t>
            </a:r>
            <a:r>
              <a:rPr lang="en-GB" baseline="30000" dirty="0" err="1">
                <a:latin typeface="Symbol" pitchFamily="2" charset="2"/>
              </a:rPr>
              <a:t>+</a:t>
            </a:r>
            <a:r>
              <a:rPr lang="en-GB" dirty="0" err="1">
                <a:latin typeface="Symbol" pitchFamily="2" charset="2"/>
              </a:rPr>
              <a:t>t</a:t>
            </a:r>
            <a:r>
              <a:rPr lang="en-GB" baseline="30000" dirty="0">
                <a:latin typeface="Symbol" pitchFamily="2" charset="2"/>
              </a:rPr>
              <a:t>-</a:t>
            </a:r>
            <a:r>
              <a:rPr lang="en-GB" dirty="0">
                <a:latin typeface="Symbol" pitchFamily="2" charset="2"/>
              </a:rPr>
              <a:t>(g), gg(g)</a:t>
            </a:r>
            <a:endParaRPr lang="en-GB" dirty="0"/>
          </a:p>
          <a:p>
            <a:pPr lvl="1"/>
            <a:endParaRPr lang="en-GB" dirty="0">
              <a:latin typeface="Symbol" pitchFamily="2" charset="2"/>
            </a:endParaRPr>
          </a:p>
          <a:p>
            <a:pPr lvl="1"/>
            <a:endParaRPr lang="en-GB" dirty="0">
              <a:latin typeface="Symbol" pitchFamily="2" charset="2"/>
            </a:endParaRPr>
          </a:p>
          <a:p>
            <a:pPr lvl="1"/>
            <a:endParaRPr lang="en-GB" dirty="0">
              <a:latin typeface="Symbol" pitchFamily="2" charset="2"/>
            </a:endParaRPr>
          </a:p>
          <a:p>
            <a:pPr lvl="1"/>
            <a:endParaRPr lang="en-GB" dirty="0">
              <a:latin typeface="Symbol" pitchFamily="2" charset="2"/>
            </a:endParaRPr>
          </a:p>
          <a:p>
            <a:pPr lvl="2"/>
            <a:endParaRPr lang="en-GB" dirty="0">
              <a:latin typeface="Symbol" pitchFamily="2" charset="2"/>
            </a:endParaRPr>
          </a:p>
          <a:p>
            <a:pPr lvl="4"/>
            <a:endParaRPr lang="en-US" sz="1000" dirty="0"/>
          </a:p>
          <a:p>
            <a:pPr lvl="2"/>
            <a:r>
              <a:rPr lang="en-US" sz="1400" dirty="0"/>
              <a:t>Where E</a:t>
            </a:r>
            <a:r>
              <a:rPr lang="en-US" sz="1400" baseline="30000" dirty="0">
                <a:latin typeface="Symbol" charset="2"/>
                <a:cs typeface="Symbol" charset="2"/>
              </a:rPr>
              <a:t>±</a:t>
            </a:r>
            <a:r>
              <a:rPr lang="en-US" sz="1400" dirty="0"/>
              <a:t> are the measured energies of the outgoing e</a:t>
            </a:r>
            <a:r>
              <a:rPr lang="en-US" sz="1400" baseline="30000" dirty="0">
                <a:latin typeface="Symbol" pitchFamily="2" charset="2"/>
              </a:rPr>
              <a:t>±</a:t>
            </a:r>
            <a:r>
              <a:rPr lang="en-US" sz="1400" dirty="0"/>
              <a:t>, </a:t>
            </a:r>
            <a:r>
              <a:rPr lang="en-US" sz="1400" dirty="0">
                <a:latin typeface="Symbol" charset="2"/>
                <a:cs typeface="Symbol" charset="2"/>
              </a:rPr>
              <a:t>m</a:t>
            </a:r>
            <a:r>
              <a:rPr lang="en-US" sz="1400" baseline="30000" dirty="0">
                <a:latin typeface="Symbol" charset="2"/>
                <a:cs typeface="Symbol" charset="2"/>
              </a:rPr>
              <a:t>±</a:t>
            </a:r>
            <a:r>
              <a:rPr lang="en-US" sz="1400" dirty="0">
                <a:latin typeface="Symbol" charset="2"/>
                <a:cs typeface="Symbol" charset="2"/>
              </a:rPr>
              <a:t> , t</a:t>
            </a:r>
            <a:r>
              <a:rPr lang="en-US" sz="1400" baseline="30000" dirty="0">
                <a:latin typeface="Symbol" charset="2"/>
                <a:cs typeface="Symbol" charset="2"/>
              </a:rPr>
              <a:t>±</a:t>
            </a:r>
            <a:r>
              <a:rPr lang="en-US" sz="1400" baseline="-25000" dirty="0">
                <a:latin typeface="Symbol" charset="2"/>
                <a:cs typeface="Symbol" charset="2"/>
              </a:rPr>
              <a:t>, </a:t>
            </a:r>
            <a:r>
              <a:rPr lang="en-US" sz="1400" dirty="0">
                <a:cs typeface="Symbol" charset="2"/>
              </a:rPr>
              <a:t> or the forward/backward </a:t>
            </a:r>
            <a:r>
              <a:rPr lang="en-US" sz="1400" dirty="0">
                <a:latin typeface="Symbol" pitchFamily="2" charset="2"/>
                <a:cs typeface="Symbol" charset="2"/>
              </a:rPr>
              <a:t>g</a:t>
            </a:r>
            <a:endParaRPr lang="en-US" sz="1400" baseline="30000" dirty="0">
              <a:latin typeface="Symbol" pitchFamily="2" charset="2"/>
              <a:cs typeface="Symbol" charset="2"/>
            </a:endParaRPr>
          </a:p>
          <a:p>
            <a:pPr lvl="2"/>
            <a:r>
              <a:rPr lang="en-US" sz="1400" dirty="0"/>
              <a:t>Where </a:t>
            </a:r>
            <a:r>
              <a:rPr lang="en-US" sz="1400" dirty="0">
                <a:latin typeface="Symbol" charset="2"/>
                <a:cs typeface="Symbol" charset="2"/>
              </a:rPr>
              <a:t>a</a:t>
            </a:r>
            <a:r>
              <a:rPr lang="en-US" sz="1400" dirty="0"/>
              <a:t> is the beam crossing angle (nominal : 30 </a:t>
            </a:r>
            <a:r>
              <a:rPr lang="en-US" sz="1400" dirty="0" err="1"/>
              <a:t>mrad</a:t>
            </a:r>
            <a:r>
              <a:rPr lang="en-US" sz="1400" dirty="0"/>
              <a:t>),</a:t>
            </a:r>
          </a:p>
          <a:p>
            <a:pPr lvl="2"/>
            <a:r>
              <a:rPr lang="en-US" sz="1400" dirty="0"/>
              <a:t>Where the z axis is the bisector of the e</a:t>
            </a:r>
            <a:r>
              <a:rPr lang="en-US" sz="1400" baseline="30000" dirty="0">
                <a:latin typeface="Symbol" pitchFamily="2" charset="2"/>
              </a:rPr>
              <a:t>±</a:t>
            </a:r>
            <a:r>
              <a:rPr lang="en-US" sz="1400" dirty="0"/>
              <a:t> beam axes (15 </a:t>
            </a:r>
            <a:r>
              <a:rPr lang="en-US" sz="1400" dirty="0" err="1"/>
              <a:t>mrad</a:t>
            </a:r>
            <a:r>
              <a:rPr lang="en-US" sz="1400" dirty="0"/>
              <a:t> away from both axes),</a:t>
            </a:r>
          </a:p>
          <a:p>
            <a:pPr lvl="2"/>
            <a:r>
              <a:rPr lang="en-US" sz="1400" dirty="0"/>
              <a:t>Where the e</a:t>
            </a:r>
            <a:r>
              <a:rPr lang="en-US" sz="1400" baseline="30000" dirty="0">
                <a:latin typeface="Symbol" pitchFamily="2" charset="2"/>
              </a:rPr>
              <a:t>±</a:t>
            </a:r>
            <a:r>
              <a:rPr lang="en-US" sz="1400" dirty="0"/>
              <a:t> beam axes form the (</a:t>
            </a:r>
            <a:r>
              <a:rPr lang="en-US" sz="1400" dirty="0" err="1"/>
              <a:t>x,z</a:t>
            </a:r>
            <a:r>
              <a:rPr lang="en-US" sz="1400" dirty="0"/>
              <a:t>) plane; the y axis goes upward perpendicular to this plane </a:t>
            </a:r>
          </a:p>
          <a:p>
            <a:pPr lvl="2"/>
            <a:r>
              <a:rPr lang="en-US" sz="1400" dirty="0"/>
              <a:t>Where </a:t>
            </a:r>
            <a:r>
              <a:rPr lang="en-US" sz="1400" dirty="0">
                <a:latin typeface="Symbol" charset="2"/>
                <a:cs typeface="Symbol" charset="2"/>
              </a:rPr>
              <a:t>q</a:t>
            </a:r>
            <a:r>
              <a:rPr lang="en-US" sz="1400" baseline="30000" dirty="0">
                <a:latin typeface="Symbol" charset="2"/>
                <a:cs typeface="Symbol" charset="2"/>
              </a:rPr>
              <a:t>±</a:t>
            </a:r>
            <a:r>
              <a:rPr lang="en-US" sz="1400" dirty="0"/>
              <a:t> are measured with respect to the z axis in this ”FCC-</a:t>
            </a:r>
            <a:r>
              <a:rPr lang="en-US" sz="1400" dirty="0" err="1"/>
              <a:t>ee</a:t>
            </a:r>
            <a:r>
              <a:rPr lang="en-US" sz="1400" dirty="0"/>
              <a:t>” frame,</a:t>
            </a:r>
          </a:p>
          <a:p>
            <a:pPr lvl="2"/>
            <a:r>
              <a:rPr lang="en-US" sz="1400" dirty="0"/>
              <a:t>Where </a:t>
            </a:r>
            <a:r>
              <a:rPr lang="en-US" sz="1400" dirty="0">
                <a:latin typeface="Symbol" charset="2"/>
                <a:cs typeface="Symbol" charset="2"/>
              </a:rPr>
              <a:t>f</a:t>
            </a:r>
            <a:r>
              <a:rPr lang="en-US" sz="1400" baseline="30000" dirty="0">
                <a:latin typeface="Symbol" charset="2"/>
                <a:cs typeface="Symbol" charset="2"/>
              </a:rPr>
              <a:t>±</a:t>
            </a:r>
            <a:r>
              <a:rPr lang="en-US" sz="1400" dirty="0"/>
              <a:t> are measured with respect to the x axis in the plane transverse to the z axis,</a:t>
            </a:r>
          </a:p>
          <a:p>
            <a:pPr lvl="2"/>
            <a:r>
              <a:rPr lang="en-US" sz="1400" dirty="0"/>
              <a:t>Where √s is the </a:t>
            </a:r>
            <a:r>
              <a:rPr lang="en-US" sz="1400" dirty="0" err="1"/>
              <a:t>centre</a:t>
            </a:r>
            <a:r>
              <a:rPr lang="en-US" sz="1400" dirty="0"/>
              <a:t>-of-mass energy of the collision</a:t>
            </a:r>
          </a:p>
          <a:p>
            <a:pPr lvl="2"/>
            <a:r>
              <a:rPr lang="en-US" sz="1400" dirty="0"/>
              <a:t>Where </a:t>
            </a:r>
            <a:r>
              <a:rPr lang="en-US" sz="14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p</a:t>
            </a:r>
            <a:r>
              <a:rPr lang="en-US" sz="1400" baseline="-25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z</a:t>
            </a:r>
            <a:r>
              <a:rPr lang="en-US" sz="1400" baseline="30000" dirty="0" err="1">
                <a:latin typeface="Symbol" pitchFamily="2" charset="2"/>
              </a:rPr>
              <a:t>g</a:t>
            </a:r>
            <a:r>
              <a:rPr lang="en-US" sz="1400" dirty="0"/>
              <a:t> is the ISR </a:t>
            </a:r>
            <a:r>
              <a:rPr lang="en-US" sz="1400" dirty="0">
                <a:latin typeface="Symbol" pitchFamily="2" charset="2"/>
              </a:rPr>
              <a:t>g</a:t>
            </a:r>
            <a:r>
              <a:rPr lang="en-US" sz="1400" dirty="0"/>
              <a:t> momentum along z and </a:t>
            </a:r>
            <a:r>
              <a:rPr lang="en-US" sz="1400" dirty="0">
                <a:latin typeface="Symbol" pitchFamily="2" charset="2"/>
              </a:rPr>
              <a:t>e</a:t>
            </a:r>
            <a:r>
              <a:rPr lang="en-US" sz="1400" dirty="0"/>
              <a:t> is the asymmetry between e</a:t>
            </a:r>
            <a:r>
              <a:rPr lang="en-US" sz="1400" baseline="30000" dirty="0">
                <a:latin typeface="Symbol" pitchFamily="2" charset="2"/>
              </a:rPr>
              <a:t>±</a:t>
            </a:r>
            <a:r>
              <a:rPr lang="en-US" sz="1400" dirty="0"/>
              <a:t> beam energies</a:t>
            </a:r>
          </a:p>
          <a:p>
            <a:pPr lvl="1"/>
            <a:endParaRPr lang="en-GB" dirty="0">
              <a:latin typeface="Symbol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6B6FA1-F950-774F-99FC-F6C724190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49519" y="5599112"/>
            <a:ext cx="1845800" cy="401108"/>
          </a:xfrm>
        </p:spPr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10</a:t>
            </a:fld>
            <a:endParaRPr lang="en-US" altLang="en-US" dirty="0"/>
          </a:p>
        </p:txBody>
      </p:sp>
      <p:pic>
        <p:nvPicPr>
          <p:cNvPr id="5" name="Picture 4" descr="Screen Shot 2017-11-10 at 13.39.30.png">
            <a:extLst>
              <a:ext uri="{FF2B5EF4-FFF2-40B4-BE49-F238E27FC236}">
                <a16:creationId xmlns:a16="http://schemas.microsoft.com/office/drawing/2014/main" id="{E70D3E97-D29B-ED40-8E1B-992EED7D33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1919" y="1660639"/>
            <a:ext cx="7086600" cy="1576273"/>
          </a:xfrm>
          <a:prstGeom prst="rect">
            <a:avLst/>
          </a:prstGeom>
          <a:solidFill>
            <a:srgbClr val="E2F4FF"/>
          </a:solidFill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D43308E-EB76-3E4D-A669-D890D8D6D6FB}"/>
              </a:ext>
            </a:extLst>
          </p:cNvPr>
          <p:cNvSpPr txBox="1"/>
          <p:nvPr/>
        </p:nvSpPr>
        <p:spPr>
          <a:xfrm>
            <a:off x="6334919" y="5294312"/>
            <a:ext cx="2803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[due to RF asymmetry, energy spread]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103D120-F06A-154B-B0F6-039574BFDF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8525" y="1577630"/>
            <a:ext cx="7689594" cy="15659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709BDC-2242-EC42-B665-C96CF29BC3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9719" y="1660638"/>
            <a:ext cx="2395726" cy="142387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D632536-CFBA-0041-B8E0-52EFA8D05EA9}"/>
              </a:ext>
            </a:extLst>
          </p:cNvPr>
          <p:cNvSpPr/>
          <p:nvPr/>
        </p:nvSpPr>
        <p:spPr bwMode="auto">
          <a:xfrm>
            <a:off x="1381919" y="1594747"/>
            <a:ext cx="7696200" cy="156596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F560363-297E-F44C-9CA2-E5958C8EB76B}"/>
                  </a:ext>
                </a:extLst>
              </p:cNvPr>
              <p:cNvSpPr txBox="1"/>
              <p:nvPr/>
            </p:nvSpPr>
            <p:spPr>
              <a:xfrm>
                <a:off x="6105394" y="5532489"/>
                <a:ext cx="3201325" cy="4503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</m:t>
                          </m:r>
                        </m:sub>
                        <m:sup>
                          <m:r>
                            <a:rPr lang="en-US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bSup>
                      <m: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ϵ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ad>
                        <m:radPr>
                          <m:degHide m:val="on"/>
                          <m:ctrlPr>
                            <a:rPr lang="en-US" sz="1400" b="1" i="1" smtClean="0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1" i="1" smtClean="0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e>
                      </m:rad>
                      <m:r>
                        <a:rPr lang="en-US" sz="1400" b="1" i="0" smtClean="0">
                          <a:solidFill>
                            <a:srgbClr val="CC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1" i="0" smtClean="0">
                          <a:solidFill>
                            <a:srgbClr val="CC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𝟐𝐄</m:t>
                      </m:r>
                      <m:r>
                        <a:rPr lang="en-US" sz="1400" b="1" i="1" smtClean="0">
                          <a:solidFill>
                            <a:srgbClr val="CC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ad>
                        <m:radPr>
                          <m:degHide m:val="on"/>
                          <m:ctrlPr>
                            <a:rPr lang="en-US" sz="1400" b="1" i="1" smtClean="0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400" b="1" i="1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400" b="1" i="1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400" b="1" i="1">
                                  <a:solidFill>
                                    <a:srgbClr val="CC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1" i="0">
                                  <a:solidFill>
                                    <a:srgbClr val="CC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𝛜</m:t>
                              </m:r>
                            </m:e>
                            <m:sup>
                              <m:r>
                                <a:rPr lang="en-US" sz="1400" b="1" i="1">
                                  <a:solidFill>
                                    <a:srgbClr val="CC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  <m:r>
                        <a:rPr lang="en-US" sz="1400" b="1" i="0" smtClean="0">
                          <a:solidFill>
                            <a:srgbClr val="CC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400" b="1" i="0" smtClean="0">
                          <a:solidFill>
                            <a:srgbClr val="CC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𝐜𝐨𝐬</m:t>
                      </m:r>
                      <m:f>
                        <m:fPr>
                          <m:ctrlPr>
                            <a:rPr lang="en-US" sz="1200" b="1" i="1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b="1" i="1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num>
                        <m:den>
                          <m:r>
                            <a:rPr lang="en-US" sz="1200" b="1" i="1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en-GB" sz="1200" b="1" i="1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F560363-297E-F44C-9CA2-E5958C8EB7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5394" y="5532489"/>
                <a:ext cx="3201325" cy="450316"/>
              </a:xfrm>
              <a:prstGeom prst="rect">
                <a:avLst/>
              </a:prstGeom>
              <a:blipFill>
                <a:blip r:embed="rId6"/>
                <a:stretch>
                  <a:fillRect b="-2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055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5C911-6C03-8F44-B843-8E2984C741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does </a:t>
            </a:r>
            <a:r>
              <a:rPr lang="en-GB" dirty="0">
                <a:hlinkClick r:id="rId2"/>
              </a:rPr>
              <a:t>arXiv:1909.12245 </a:t>
            </a:r>
            <a:r>
              <a:rPr lang="en-GB" dirty="0"/>
              <a:t>(Section 8) say?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804EF1-71DB-3346-B71B-DC8071B183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These four equations can be solved for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dirty="0"/>
              <a:t> and </a:t>
            </a:r>
            <a:r>
              <a:rPr lang="en-GB" dirty="0" err="1"/>
              <a:t>x</a:t>
            </a:r>
            <a:r>
              <a:rPr lang="en-GB" baseline="-25000" dirty="0" err="1">
                <a:latin typeface="Symbol" pitchFamily="2" charset="2"/>
              </a:rPr>
              <a:t>g</a:t>
            </a:r>
            <a:r>
              <a:rPr lang="en-GB" baseline="-25000" dirty="0">
                <a:latin typeface="Symbol" pitchFamily="2" charset="2"/>
              </a:rPr>
              <a:t> </a:t>
            </a:r>
            <a:r>
              <a:rPr lang="en-GB" dirty="0"/>
              <a:t>OR for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dirty="0"/>
              <a:t> and </a:t>
            </a:r>
            <a:r>
              <a:rPr lang="en-GB" dirty="0">
                <a:latin typeface="Symbol" pitchFamily="2" charset="2"/>
              </a:rPr>
              <a:t>e</a:t>
            </a:r>
            <a:endParaRPr lang="en-GB" baseline="-25000" dirty="0">
              <a:latin typeface="Symbol" pitchFamily="2" charset="2"/>
            </a:endParaRPr>
          </a:p>
          <a:p>
            <a:pPr lvl="1"/>
            <a:r>
              <a:rPr lang="en-GB" dirty="0"/>
              <a:t>Event by event, and as a function of the sole lepton or photon (measured) angles </a:t>
            </a:r>
          </a:p>
          <a:p>
            <a:pPr lvl="2"/>
            <a:r>
              <a:rPr lang="en-GB" dirty="0"/>
              <a:t>Do it as an exercise, or look at the </a:t>
            </a:r>
            <a:r>
              <a:rPr lang="en-GB" dirty="0">
                <a:hlinkClick r:id="rId3"/>
              </a:rPr>
              <a:t>didactic presentation</a:t>
            </a:r>
            <a:r>
              <a:rPr lang="en-GB" dirty="0"/>
              <a:t> at the 2</a:t>
            </a:r>
            <a:r>
              <a:rPr lang="en-GB" baseline="30000" dirty="0"/>
              <a:t>nd</a:t>
            </a:r>
            <a:r>
              <a:rPr lang="en-GB" dirty="0"/>
              <a:t> EPOL Workshop </a:t>
            </a:r>
          </a:p>
          <a:p>
            <a:pPr lvl="3"/>
            <a:r>
              <a:rPr lang="en-GB" sz="1600" dirty="0"/>
              <a:t>Crossing angle</a:t>
            </a:r>
          </a:p>
          <a:p>
            <a:pPr lvl="3"/>
            <a:endParaRPr lang="en-GB" dirty="0"/>
          </a:p>
          <a:p>
            <a:pPr lvl="3"/>
            <a:endParaRPr lang="en-GB" dirty="0"/>
          </a:p>
          <a:p>
            <a:pPr lvl="3"/>
            <a:endParaRPr lang="en-GB" dirty="0"/>
          </a:p>
          <a:p>
            <a:pPr lvl="3"/>
            <a:endParaRPr lang="en-GB" dirty="0"/>
          </a:p>
          <a:p>
            <a:pPr lvl="3"/>
            <a:endParaRPr lang="en-GB" dirty="0"/>
          </a:p>
          <a:p>
            <a:pPr lvl="4"/>
            <a:endParaRPr lang="en-GB" sz="600" dirty="0"/>
          </a:p>
          <a:p>
            <a:pPr lvl="3"/>
            <a:r>
              <a:rPr lang="en-GB" sz="1600" dirty="0"/>
              <a:t>Longitudinal boost (from ISR </a:t>
            </a:r>
            <a:r>
              <a:rPr lang="en-GB" sz="1600" dirty="0">
                <a:latin typeface="Symbol" pitchFamily="2" charset="2"/>
              </a:rPr>
              <a:t>g</a:t>
            </a:r>
            <a:r>
              <a:rPr lang="en-GB" sz="1600" dirty="0"/>
              <a:t> </a:t>
            </a:r>
            <a:r>
              <a:rPr lang="en-GB" sz="1600" u="sng" dirty="0"/>
              <a:t>or</a:t>
            </a:r>
            <a:r>
              <a:rPr lang="en-GB" sz="1600" dirty="0"/>
              <a:t> from beam energy asymmetry </a:t>
            </a:r>
            <a:r>
              <a:rPr lang="en-GB" sz="1600" dirty="0">
                <a:latin typeface="Symbol" pitchFamily="2" charset="2"/>
              </a:rPr>
              <a:t>e</a:t>
            </a:r>
            <a:r>
              <a:rPr lang="en-GB" sz="1600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ED738A-7711-E945-91D2-8A0CB027C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11</a:t>
            </a:fld>
            <a:endParaRPr lang="en-US" altLang="en-US" dirty="0"/>
          </a:p>
        </p:txBody>
      </p:sp>
      <p:pic>
        <p:nvPicPr>
          <p:cNvPr id="5" name="Picture 4" descr="Screen Shot 2018-04-03 at 15.45.57.png">
            <a:extLst>
              <a:ext uri="{FF2B5EF4-FFF2-40B4-BE49-F238E27FC236}">
                <a16:creationId xmlns:a16="http://schemas.microsoft.com/office/drawing/2014/main" id="{7C8A95AA-6AB8-CD4E-B3A2-AB9A381686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719" y="2256251"/>
            <a:ext cx="5638800" cy="98066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 descr="Screen Shot 2018-04-03 at 15.46.09.png">
            <a:extLst>
              <a:ext uri="{FF2B5EF4-FFF2-40B4-BE49-F238E27FC236}">
                <a16:creationId xmlns:a16="http://schemas.microsoft.com/office/drawing/2014/main" id="{F77EAE53-63C5-824C-98FA-675B95339C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19" y="3922713"/>
            <a:ext cx="4876800" cy="74636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7" name="Picture 6" descr="Screen Shot 2018-04-03 at 15.46.22.png">
            <a:extLst>
              <a:ext uri="{FF2B5EF4-FFF2-40B4-BE49-F238E27FC236}">
                <a16:creationId xmlns:a16="http://schemas.microsoft.com/office/drawing/2014/main" id="{EBD6369C-2E48-EF44-90AC-D94C7C9FA7D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119" y="3998912"/>
            <a:ext cx="3476264" cy="668513"/>
          </a:xfrm>
          <a:prstGeom prst="rect">
            <a:avLst/>
          </a:prstGeom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4E12AB7-A267-BC4A-8765-BA75E5A45D09}"/>
              </a:ext>
            </a:extLst>
          </p:cNvPr>
          <p:cNvSpPr txBox="1"/>
          <p:nvPr/>
        </p:nvSpPr>
        <p:spPr>
          <a:xfrm>
            <a:off x="6106319" y="413402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+mn-lt"/>
              </a:rPr>
              <a:t>with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FC5DF88-009F-2B40-8600-8920E1B31A06}"/>
              </a:ext>
            </a:extLst>
          </p:cNvPr>
          <p:cNvSpPr txBox="1"/>
          <p:nvPr/>
        </p:nvSpPr>
        <p:spPr>
          <a:xfrm>
            <a:off x="6895196" y="4743625"/>
            <a:ext cx="30973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(Reduced lepton or photon energies)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852A16E-1BEE-6F40-A86A-049B8B1DFD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0719" y="5100488"/>
            <a:ext cx="2743200" cy="27002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721C16D-BB69-E44F-AF3F-67911208FAB0}"/>
                  </a:ext>
                </a:extLst>
              </p:cNvPr>
              <p:cNvSpPr txBox="1"/>
              <p:nvPr/>
            </p:nvSpPr>
            <p:spPr>
              <a:xfrm>
                <a:off x="1534319" y="4931848"/>
                <a:ext cx="3505200" cy="77623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2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2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2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1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2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US" sz="2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sz="2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2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sz="2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1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p>
                                    <m:sSupPr>
                                      <m:ctrlPr>
                                        <a:rPr lang="en-US" sz="2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p>
                                      <m:r>
                                        <a:rPr lang="en-US" sz="21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</m:e>
                              </m:func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sz="2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1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2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2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num>
                                    <m:den>
                                      <m:r>
                                        <a:rPr lang="en-US" sz="21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GB" sz="21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721C16D-BB69-E44F-AF3F-67911208FA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4319" y="4931848"/>
                <a:ext cx="3505200" cy="776238"/>
              </a:xfrm>
              <a:prstGeom prst="rect">
                <a:avLst/>
              </a:prstGeom>
              <a:blipFill>
                <a:blip r:embed="rId8"/>
                <a:stretch>
                  <a:fillRect t="-14286" b="-10000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01D7AE25-439A-EC48-B891-7309F861C568}"/>
              </a:ext>
            </a:extLst>
          </p:cNvPr>
          <p:cNvSpPr txBox="1"/>
          <p:nvPr/>
        </p:nvSpPr>
        <p:spPr>
          <a:xfrm>
            <a:off x="619919" y="5152092"/>
            <a:ext cx="723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3C5A64C-525E-354A-AF11-95AE85CBA03E}"/>
                  </a:ext>
                </a:extLst>
              </p:cNvPr>
              <p:cNvSpPr txBox="1"/>
              <p:nvPr/>
            </p:nvSpPr>
            <p:spPr>
              <a:xfrm>
                <a:off x="7368545" y="5353225"/>
                <a:ext cx="2620589" cy="3586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func>
                        <m:func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num>
                                <m:den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ad>
                        <m:radPr>
                          <m:degHide m:val="on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type m:val="lin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num>
                            <m:den>
                              <m:d>
                                <m:d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p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den>
                          </m:f>
                        </m:e>
                      </m:rad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3C5A64C-525E-354A-AF11-95AE85CBA0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545" y="5353225"/>
                <a:ext cx="2620589" cy="358688"/>
              </a:xfrm>
              <a:prstGeom prst="rect">
                <a:avLst/>
              </a:prstGeom>
              <a:blipFill>
                <a:blip r:embed="rId9"/>
                <a:stretch>
                  <a:fillRect t="-75862" b="-1413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AAC56C0A-4F3D-694D-BC52-41FE41CB9788}"/>
              </a:ext>
            </a:extLst>
          </p:cNvPr>
          <p:cNvSpPr txBox="1"/>
          <p:nvPr/>
        </p:nvSpPr>
        <p:spPr>
          <a:xfrm>
            <a:off x="6909276" y="5426448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602049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69A02-2A52-FC4E-BEA3-D17AE2BCD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Longitudinal boost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0AF87-6B1E-8F4B-AE67-6A5C49007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12</a:t>
            </a:fld>
            <a:endParaRPr lang="en-US" altLang="en-US" dirty="0"/>
          </a:p>
        </p:txBody>
      </p:sp>
      <p:pic>
        <p:nvPicPr>
          <p:cNvPr id="5" name="Picture 4" descr="Boost.pdf">
            <a:extLst>
              <a:ext uri="{FF2B5EF4-FFF2-40B4-BE49-F238E27FC236}">
                <a16:creationId xmlns:a16="http://schemas.microsoft.com/office/drawing/2014/main" id="{C2B2D31F-BC63-1345-9794-F5149A74A2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43595" y="169494"/>
            <a:ext cx="3657906" cy="53731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4AC32E-1A5D-F249-B51A-AD32D3BC0BCF}"/>
              </a:ext>
            </a:extLst>
          </p:cNvPr>
          <p:cNvSpPr txBox="1"/>
          <p:nvPr/>
        </p:nvSpPr>
        <p:spPr>
          <a:xfrm>
            <a:off x="7224861" y="1484618"/>
            <a:ext cx="1548458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n-lt"/>
              </a:rPr>
              <a:t>No       BS: 0.038%</a:t>
            </a:r>
          </a:p>
          <a:p>
            <a:pPr algn="ctr"/>
            <a:r>
              <a:rPr lang="en-US" sz="1400" b="1" dirty="0">
                <a:latin typeface="+mn-lt"/>
              </a:rPr>
              <a:t>Nom. BS: 0.132%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BB5C3B-5675-C74D-BEDC-AA5E0ABF974F}"/>
              </a:ext>
            </a:extLst>
          </p:cNvPr>
          <p:cNvSpPr txBox="1"/>
          <p:nvPr/>
        </p:nvSpPr>
        <p:spPr>
          <a:xfrm>
            <a:off x="7935119" y="2551418"/>
            <a:ext cx="824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CC0099"/>
                </a:solidFill>
                <a:latin typeface="Symbol" pitchFamily="2" charset="2"/>
              </a:rPr>
              <a:t>e = 0.1%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07FC01-DAA2-8D44-8573-283228A5F107}"/>
              </a:ext>
            </a:extLst>
          </p:cNvPr>
          <p:cNvSpPr txBox="1"/>
          <p:nvPr/>
        </p:nvSpPr>
        <p:spPr>
          <a:xfrm>
            <a:off x="5106983" y="3005641"/>
            <a:ext cx="542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tx2"/>
                </a:solidFill>
                <a:latin typeface="Symbol" pitchFamily="2" charset="2"/>
              </a:rPr>
              <a:t>e = 0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5B8CCD6-507E-0542-B6C2-20238FCFF6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5719" y="3467367"/>
            <a:ext cx="2613471" cy="3032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761390-AA72-054F-843F-DC40AA27CB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4590" y="2246618"/>
            <a:ext cx="2333347" cy="2339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BB30B8-8704-294C-8BE8-5061C55625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3443" y="2587674"/>
            <a:ext cx="2333347" cy="26854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2593556-C394-E74F-B156-F7E3061C1AC4}"/>
              </a:ext>
            </a:extLst>
          </p:cNvPr>
          <p:cNvCxnSpPr>
            <a:cxnSpLocks/>
          </p:cNvCxnSpPr>
          <p:nvPr/>
        </p:nvCxnSpPr>
        <p:spPr bwMode="auto">
          <a:xfrm flipV="1">
            <a:off x="3766790" y="1941818"/>
            <a:ext cx="2872929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225214E-6BBD-8648-9852-9D8C2E8E8763}"/>
              </a:ext>
            </a:extLst>
          </p:cNvPr>
          <p:cNvCxnSpPr>
            <a:cxnSpLocks/>
          </p:cNvCxnSpPr>
          <p:nvPr/>
        </p:nvCxnSpPr>
        <p:spPr bwMode="auto">
          <a:xfrm flipV="1">
            <a:off x="3820319" y="2480536"/>
            <a:ext cx="2438400" cy="24141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7B1BAC9-4D48-EB44-BA81-F0B5957C988A}"/>
              </a:ext>
            </a:extLst>
          </p:cNvPr>
          <p:cNvCxnSpPr/>
          <p:nvPr/>
        </p:nvCxnSpPr>
        <p:spPr bwMode="auto">
          <a:xfrm flipV="1">
            <a:off x="3972719" y="3079500"/>
            <a:ext cx="2286000" cy="5387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C0099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1EE6ED3-BE7A-A14C-A909-33252C1F8EC7}"/>
              </a:ext>
            </a:extLst>
          </p:cNvPr>
          <p:cNvSpPr/>
          <p:nvPr/>
        </p:nvSpPr>
        <p:spPr bwMode="auto">
          <a:xfrm>
            <a:off x="5725319" y="1027111"/>
            <a:ext cx="2057400" cy="2555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FB8982-C47B-1740-A012-2084162AD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With 10</a:t>
            </a:r>
            <a:r>
              <a:rPr lang="en-GB" baseline="30000" dirty="0"/>
              <a:t>6</a:t>
            </a:r>
            <a:r>
              <a:rPr lang="en-GB" dirty="0"/>
              <a:t> dimuon events (5 minutes at the Z pole, or less, with other dilepton events)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3"/>
            <a:endParaRPr lang="en-GB" dirty="0"/>
          </a:p>
          <a:p>
            <a:pPr lvl="1"/>
            <a:r>
              <a:rPr lang="en-US" dirty="0"/>
              <a:t>The </a:t>
            </a:r>
            <a:r>
              <a:rPr lang="en-US" dirty="0" err="1"/>
              <a:t>x</a:t>
            </a:r>
            <a:r>
              <a:rPr lang="en-US" baseline="-25000" dirty="0" err="1">
                <a:latin typeface="Symbol" pitchFamily="2" charset="2"/>
              </a:rPr>
              <a:t>g</a:t>
            </a:r>
            <a:r>
              <a:rPr lang="en-US" dirty="0"/>
              <a:t> (</a:t>
            </a:r>
            <a:r>
              <a:rPr lang="en-US" dirty="0">
                <a:latin typeface="Symbol" pitchFamily="2" charset="2"/>
              </a:rPr>
              <a:t>e</a:t>
            </a:r>
            <a:r>
              <a:rPr lang="en-US" dirty="0"/>
              <a:t>) distribution contains ISR + √s spread + RF asymmetry + muon angular resolution </a:t>
            </a:r>
          </a:p>
          <a:p>
            <a:pPr lvl="2"/>
            <a:r>
              <a:rPr lang="en-GB" dirty="0"/>
              <a:t>The mean value of the distribution comes solely from the RF asymmetry (precision 1/√N)</a:t>
            </a:r>
          </a:p>
          <a:p>
            <a:pPr lvl="2"/>
            <a:r>
              <a:rPr lang="en-GB" dirty="0"/>
              <a:t>The spread of the distribution is almost insensitive to the muon angle resolution (here </a:t>
            </a:r>
            <a:r>
              <a:rPr lang="en-GB" dirty="0">
                <a:latin typeface="Symbol" pitchFamily="2" charset="2"/>
              </a:rPr>
              <a:t>0.1</a:t>
            </a:r>
            <a:r>
              <a:rPr lang="en-GB" dirty="0"/>
              <a:t> </a:t>
            </a:r>
            <a:r>
              <a:rPr lang="en-GB" dirty="0" err="1"/>
              <a:t>mrad</a:t>
            </a:r>
            <a:r>
              <a:rPr lang="en-GB" dirty="0"/>
              <a:t>)</a:t>
            </a:r>
          </a:p>
          <a:p>
            <a:pPr lvl="3"/>
            <a:r>
              <a:rPr lang="en-GB" dirty="0"/>
              <a:t>Dominated by beam energy spread and ISR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58593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0D1F1-3452-CD46-86F1-08789FB41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Crossing angle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B34009-E34F-7849-BDD0-A6A985791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13</a:t>
            </a:fld>
            <a:endParaRPr lang="en-US" altLang="en-US" dirty="0"/>
          </a:p>
        </p:txBody>
      </p:sp>
      <p:pic>
        <p:nvPicPr>
          <p:cNvPr id="5" name="Picture 4" descr="Alpha.pdf">
            <a:extLst>
              <a:ext uri="{FF2B5EF4-FFF2-40B4-BE49-F238E27FC236}">
                <a16:creationId xmlns:a16="http://schemas.microsoft.com/office/drawing/2014/main" id="{B1EDF8BF-D632-B044-84C8-EE65099F5D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86944" y="187431"/>
            <a:ext cx="3581400" cy="5260761"/>
          </a:xfrm>
          <a:prstGeom prst="rect">
            <a:avLst/>
          </a:prstGeom>
        </p:spPr>
      </p:pic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4BA9924C-A3D4-DC49-B6A5-014A8869D2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5028061"/>
              </p:ext>
            </p:extLst>
          </p:nvPr>
        </p:nvGraphicFramePr>
        <p:xfrm>
          <a:off x="1915319" y="2711715"/>
          <a:ext cx="3073106" cy="4142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8" name="Equation" r:id="rId4" imgW="1790700" imgH="241300" progId="Equation.3">
                  <p:embed/>
                </p:oleObj>
              </mc:Choice>
              <mc:Fallback>
                <p:oleObj name="Equation" r:id="rId4" imgW="1790700" imgH="2413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FA41B2AF-637E-584F-84FC-CE9EFC6E34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15319" y="2711715"/>
                        <a:ext cx="3073106" cy="414255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ECEEF07-099D-8242-B9A0-5DB3CA4E724D}"/>
              </a:ext>
            </a:extLst>
          </p:cNvPr>
          <p:cNvSpPr txBox="1"/>
          <p:nvPr/>
        </p:nvSpPr>
        <p:spPr>
          <a:xfrm>
            <a:off x="6979150" y="1484311"/>
            <a:ext cx="1548458" cy="52322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+mn-lt"/>
              </a:rPr>
              <a:t>No       BS: 0.038%</a:t>
            </a:r>
          </a:p>
          <a:p>
            <a:pPr algn="ctr"/>
            <a:r>
              <a:rPr lang="en-US" sz="1400" b="1" dirty="0">
                <a:latin typeface="+mn-lt"/>
              </a:rPr>
              <a:t>Nom. BS: 0.132%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959430-879F-8C46-ABC4-24F51BCE6694}"/>
              </a:ext>
            </a:extLst>
          </p:cNvPr>
          <p:cNvSpPr/>
          <p:nvPr/>
        </p:nvSpPr>
        <p:spPr bwMode="auto">
          <a:xfrm>
            <a:off x="5750425" y="1027111"/>
            <a:ext cx="1981200" cy="3085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E78C8-FD27-A14B-9653-AF4331B93E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With 10</a:t>
            </a:r>
            <a:r>
              <a:rPr lang="en-GB" baseline="30000" dirty="0"/>
              <a:t>6</a:t>
            </a:r>
            <a:r>
              <a:rPr lang="en-GB" dirty="0"/>
              <a:t> dimuon events (5 minutes at the Z pole, or less, with other dilepton events)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4"/>
            <a:endParaRPr lang="en-GB" dirty="0"/>
          </a:p>
          <a:p>
            <a:pPr lvl="1"/>
            <a:r>
              <a:rPr lang="en-US" dirty="0"/>
              <a:t>The distribution of </a:t>
            </a:r>
            <a:r>
              <a:rPr lang="en-US" dirty="0">
                <a:latin typeface="Symbol" pitchFamily="2" charset="2"/>
              </a:rPr>
              <a:t>a</a:t>
            </a:r>
            <a:r>
              <a:rPr lang="en-US" dirty="0"/>
              <a:t> contains ISR + √s spread + RF asymmetry + muon angular resolution </a:t>
            </a:r>
          </a:p>
          <a:p>
            <a:pPr lvl="2"/>
            <a:r>
              <a:rPr lang="en-GB" dirty="0"/>
              <a:t>The mean value of the distribution equals the crossing angle itself</a:t>
            </a:r>
          </a:p>
          <a:p>
            <a:pPr lvl="2"/>
            <a:r>
              <a:rPr lang="en-GB" dirty="0"/>
              <a:t>The spread of the distribution is dominated by the muon angular resolution (here </a:t>
            </a:r>
            <a:r>
              <a:rPr lang="en-GB" dirty="0">
                <a:latin typeface="Symbol" pitchFamily="2" charset="2"/>
              </a:rPr>
              <a:t>0.1</a:t>
            </a:r>
            <a:r>
              <a:rPr lang="en-GB" dirty="0"/>
              <a:t> </a:t>
            </a:r>
            <a:r>
              <a:rPr lang="en-GB" dirty="0" err="1"/>
              <a:t>mrad</a:t>
            </a:r>
            <a:r>
              <a:rPr lang="en-GB" dirty="0"/>
              <a:t>)</a:t>
            </a:r>
          </a:p>
          <a:p>
            <a:pPr lvl="3"/>
            <a:r>
              <a:rPr lang="en-GB" dirty="0"/>
              <a:t>Totally insensitive to beam energy spread and asymmetry. 2</a:t>
            </a:r>
            <a:r>
              <a:rPr lang="en-GB" baseline="30000" dirty="0"/>
              <a:t>nd</a:t>
            </a:r>
            <a:r>
              <a:rPr lang="en-GB" dirty="0"/>
              <a:t> order sensitivity to ISR. </a:t>
            </a:r>
          </a:p>
          <a:p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944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B94FB-1126-0748-BC5F-48291451A4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does it matter here 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A9328-924D-1340-B0B3-2E4155232B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It matters for two main reasons</a:t>
            </a:r>
          </a:p>
          <a:p>
            <a:pPr lvl="1"/>
            <a:r>
              <a:rPr lang="en-GB" dirty="0"/>
              <a:t>The crossing angle and the (average) boost are identical for all events</a:t>
            </a:r>
          </a:p>
          <a:p>
            <a:pPr lvl="2"/>
            <a:r>
              <a:rPr lang="en-GB" dirty="0"/>
              <a:t>They can be used as constraints when it comes to absolute angle determination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Their distributions are sensitive to any alteration of measured lepton/photon angles </a:t>
            </a:r>
          </a:p>
          <a:p>
            <a:pPr lvl="2"/>
            <a:r>
              <a:rPr lang="en-GB" dirty="0"/>
              <a:t>Can be used to fit the alteration with the aforementioned constraints</a:t>
            </a:r>
          </a:p>
          <a:p>
            <a:pPr marL="1069010" lvl="2" indent="0">
              <a:buNone/>
            </a:pPr>
            <a:endParaRPr lang="en-GB" dirty="0"/>
          </a:p>
          <a:p>
            <a:pPr lvl="1"/>
            <a:r>
              <a:rPr lang="en-GB" dirty="0"/>
              <a:t>The FCC-</a:t>
            </a:r>
            <a:r>
              <a:rPr lang="en-GB" dirty="0" err="1"/>
              <a:t>ee</a:t>
            </a:r>
            <a:r>
              <a:rPr lang="en-GB" dirty="0"/>
              <a:t> crossing angle is finite and substantial </a:t>
            </a:r>
          </a:p>
          <a:p>
            <a:pPr lvl="2"/>
            <a:r>
              <a:rPr lang="en-GB" dirty="0"/>
              <a:t>Angles in the lab frame as a function of CM angles (Lorentz transform, no longitudinal boost)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3"/>
            <a:endParaRPr lang="en-GB" dirty="0"/>
          </a:p>
          <a:p>
            <a:pPr lvl="2"/>
            <a:r>
              <a:rPr lang="en-GB" dirty="0"/>
              <a:t>Lab angles equal to the CM angles up to a correction proportional to sin</a:t>
            </a:r>
            <a:r>
              <a:rPr lang="en-GB" dirty="0">
                <a:latin typeface="Symbol" pitchFamily="2" charset="2"/>
              </a:rPr>
              <a:t>(a/2)</a:t>
            </a:r>
          </a:p>
          <a:p>
            <a:pPr lvl="3"/>
            <a:r>
              <a:rPr lang="en-GB" dirty="0"/>
              <a:t>An alteration of the lab angles can be absorbed in this correction</a:t>
            </a:r>
          </a:p>
          <a:p>
            <a:pPr lvl="4"/>
            <a:r>
              <a:rPr lang="en-GB" dirty="0"/>
              <a:t>⇒ Modification of the average value, spread, and correlation with boost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9F7A42-A8C5-6145-AB09-F3605E5C1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14</a:t>
            </a:fld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680054D-2C69-A14A-8C73-97B9D6CFE451}"/>
                  </a:ext>
                </a:extLst>
              </p:cNvPr>
              <p:cNvSpPr txBox="1"/>
              <p:nvPr/>
            </p:nvSpPr>
            <p:spPr>
              <a:xfrm>
                <a:off x="1991518" y="3779118"/>
                <a:ext cx="3124201" cy="8293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160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p>
                                    <m:sSup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p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  <m:func>
                                    <m:func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600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f>
                                        <m:fPr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num>
                                        <m:den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func>
                                </m:e>
                              </m:func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1+</m:t>
                              </m:r>
                              <m:func>
                                <m:func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f>
                                    <m:f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num>
                                    <m:den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func>
                              <m:func>
                                <m:func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sSup>
                                    <m:sSup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p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  <m:func>
                                    <m:func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600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sSup>
                                        <m:sSupPr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𝜙</m:t>
                                          </m:r>
                                        </m:e>
                                        <m:sup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∗</m:t>
                                          </m:r>
                                        </m:sup>
                                      </m:sSup>
                                    </m:e>
                                  </m:func>
                                </m:e>
                              </m:func>
                            </m:den>
                          </m:f>
                        </m:e>
                      </m:func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680054D-2C69-A14A-8C73-97B9D6CFE4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518" y="3779118"/>
                <a:ext cx="3124201" cy="829394"/>
              </a:xfrm>
              <a:prstGeom prst="rect">
                <a:avLst/>
              </a:prstGeom>
              <a:blipFill>
                <a:blip r:embed="rId2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D28227E-291C-E048-A56D-A5102E5D55DD}"/>
                  </a:ext>
                </a:extLst>
              </p:cNvPr>
              <p:cNvSpPr txBox="1"/>
              <p:nvPr/>
            </p:nvSpPr>
            <p:spPr>
              <a:xfrm>
                <a:off x="5572919" y="3817436"/>
                <a:ext cx="2788199" cy="7148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16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cot</m:t>
                          </m:r>
                        </m:fName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func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cot</m:t>
                          </m:r>
                        </m:fName>
                        <m:e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func>
                      <m: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  <m:func>
                                <m:func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sSup>
                                    <m:sSup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p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func>
                            </m:e>
                          </m:func>
                        </m:den>
                      </m:f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D28227E-291C-E048-A56D-A5102E5D55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2919" y="3817436"/>
                <a:ext cx="2788199" cy="714876"/>
              </a:xfrm>
              <a:prstGeom prst="rect">
                <a:avLst/>
              </a:prstGeom>
              <a:blipFill>
                <a:blip r:embed="rId3"/>
                <a:stretch>
                  <a:fillRect b="-70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12473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D8628-F569-F84D-9DDD-54AF80A88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application in </a:t>
            </a:r>
            <a:r>
              <a:rPr lang="en-GB" dirty="0">
                <a:hlinkClick r:id="rId2"/>
              </a:rPr>
              <a:t>arXiv:1909.12245</a:t>
            </a:r>
            <a:r>
              <a:rPr lang="en-GB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3FCB69-FC35-1B45-874E-2D7A3491A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15</a:t>
            </a:fld>
            <a:endParaRPr lang="en-US" altLang="en-US" dirty="0"/>
          </a:p>
        </p:txBody>
      </p:sp>
      <p:pic>
        <p:nvPicPr>
          <p:cNvPr id="5" name="Picture 4" descr="alphaProj.pdf">
            <a:extLst>
              <a:ext uri="{FF2B5EF4-FFF2-40B4-BE49-F238E27FC236}">
                <a16:creationId xmlns:a16="http://schemas.microsoft.com/office/drawing/2014/main" id="{A7B18A4C-1B63-B341-8B8D-E4EC7A50F9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46439" y="833992"/>
            <a:ext cx="3423759" cy="5029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D5A1FE-6984-1C43-BD66-6D3E6D463BEE}"/>
              </a:ext>
            </a:extLst>
          </p:cNvPr>
          <p:cNvSpPr txBox="1"/>
          <p:nvPr/>
        </p:nvSpPr>
        <p:spPr>
          <a:xfrm>
            <a:off x="3896518" y="3501974"/>
            <a:ext cx="971741" cy="4154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050" b="1" dirty="0">
                <a:latin typeface="+mn-lt"/>
              </a:rPr>
              <a:t>Curves are fit </a:t>
            </a:r>
          </a:p>
          <a:p>
            <a:pPr algn="ctr"/>
            <a:r>
              <a:rPr lang="en-GB" sz="1050" b="1" dirty="0">
                <a:latin typeface="+mn-lt"/>
              </a:rPr>
              <a:t>to a </a:t>
            </a:r>
            <a:r>
              <a:rPr lang="en-GB" sz="1050" b="1" dirty="0" err="1">
                <a:latin typeface="+mn-lt"/>
              </a:rPr>
              <a:t>Voigtian</a:t>
            </a:r>
            <a:endParaRPr lang="en-GB" sz="1050" b="1" dirty="0">
              <a:latin typeface="+mn-lt"/>
            </a:endParaRPr>
          </a:p>
        </p:txBody>
      </p:sp>
      <p:pic>
        <p:nvPicPr>
          <p:cNvPr id="8" name="Picture 7" descr="alphaxSlope.pdf">
            <a:extLst>
              <a:ext uri="{FF2B5EF4-FFF2-40B4-BE49-F238E27FC236}">
                <a16:creationId xmlns:a16="http://schemas.microsoft.com/office/drawing/2014/main" id="{22BAD378-EDD1-9848-8D6E-14658164A8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31911" y="847904"/>
            <a:ext cx="3416734" cy="501888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170D05F-7471-9646-9E7E-5D514E8EBBF7}"/>
              </a:ext>
            </a:extLst>
          </p:cNvPr>
          <p:cNvSpPr/>
          <p:nvPr/>
        </p:nvSpPr>
        <p:spPr bwMode="auto">
          <a:xfrm>
            <a:off x="7020719" y="1648977"/>
            <a:ext cx="1828800" cy="2925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42A950-2E9F-3C48-AAA3-0ECEAC043B42}"/>
              </a:ext>
            </a:extLst>
          </p:cNvPr>
          <p:cNvSpPr/>
          <p:nvPr/>
        </p:nvSpPr>
        <p:spPr bwMode="auto">
          <a:xfrm>
            <a:off x="2143918" y="1560512"/>
            <a:ext cx="1828800" cy="2925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BC4AFF-8613-0F4A-9541-2DB38FA510C3}"/>
              </a:ext>
            </a:extLst>
          </p:cNvPr>
          <p:cNvSpPr txBox="1"/>
          <p:nvPr/>
        </p:nvSpPr>
        <p:spPr>
          <a:xfrm>
            <a:off x="9312296" y="1126648"/>
            <a:ext cx="1321195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>
                <a:latin typeface="+mn-lt"/>
              </a:rPr>
              <a:t>In these plotz, </a:t>
            </a:r>
          </a:p>
          <a:p>
            <a:pPr algn="ctr"/>
            <a:r>
              <a:rPr lang="en-GB" sz="1400" dirty="0">
                <a:latin typeface="+mn-lt"/>
              </a:rPr>
              <a:t>a boost of 0.1%</a:t>
            </a:r>
          </a:p>
          <a:p>
            <a:pPr algn="ctr"/>
            <a:r>
              <a:rPr lang="en-GB" sz="1400" dirty="0">
                <a:latin typeface="+mn-lt"/>
              </a:rPr>
              <a:t>is included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85A37-D285-8941-BF24-410F7E7A5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Determination of the </a:t>
            </a:r>
            <a:r>
              <a:rPr lang="en-GB" dirty="0" err="1"/>
              <a:t>x,y,z</a:t>
            </a:r>
            <a:r>
              <a:rPr lang="en-GB" dirty="0"/>
              <a:t> axes of the FCC-</a:t>
            </a:r>
            <a:r>
              <a:rPr lang="en-GB" dirty="0" err="1"/>
              <a:t>ee</a:t>
            </a:r>
            <a:r>
              <a:rPr lang="en-GB" dirty="0"/>
              <a:t> frame with dimuon events</a:t>
            </a:r>
          </a:p>
          <a:p>
            <a:pPr lvl="1"/>
            <a:r>
              <a:rPr lang="en-GB" dirty="0"/>
              <a:t>By minimizing the </a:t>
            </a:r>
            <a:r>
              <a:rPr lang="en-GB" dirty="0" err="1"/>
              <a:t>Voigtian</a:t>
            </a:r>
            <a:r>
              <a:rPr lang="en-GB" dirty="0"/>
              <a:t> width of the crossing angle distribution</a:t>
            </a:r>
          </a:p>
          <a:p>
            <a:pPr lvl="1"/>
            <a:r>
              <a:rPr lang="en-GB" dirty="0"/>
              <a:t>By minimizing the correlation between the boost and the crossing angle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dirty="0"/>
              <a:t>Within 1h at 91.2 GeV, fix the corresponding Euler angles to 35 </a:t>
            </a:r>
            <a:r>
              <a:rPr lang="en-GB" dirty="0" err="1">
                <a:latin typeface="Symbol" pitchFamily="2" charset="2"/>
              </a:rPr>
              <a:t>m</a:t>
            </a:r>
            <a:r>
              <a:rPr lang="en-GB" dirty="0" err="1"/>
              <a:t>rad</a:t>
            </a:r>
            <a:r>
              <a:rPr lang="en-GB" dirty="0"/>
              <a:t>, 18 </a:t>
            </a:r>
            <a:r>
              <a:rPr lang="en-GB" dirty="0" err="1">
                <a:latin typeface="Symbol" pitchFamily="2" charset="2"/>
              </a:rPr>
              <a:t>m</a:t>
            </a:r>
            <a:r>
              <a:rPr lang="en-GB" dirty="0" err="1"/>
              <a:t>rad</a:t>
            </a:r>
            <a:r>
              <a:rPr lang="en-GB" dirty="0"/>
              <a:t> and 3 </a:t>
            </a:r>
            <a:r>
              <a:rPr lang="en-GB" dirty="0" err="1">
                <a:latin typeface="Symbol" pitchFamily="2" charset="2"/>
              </a:rPr>
              <a:t>m</a:t>
            </a:r>
            <a:r>
              <a:rPr lang="en-GB" dirty="0" err="1"/>
              <a:t>rad</a:t>
            </a:r>
            <a:endParaRPr lang="en-GB" dirty="0"/>
          </a:p>
          <a:p>
            <a:pPr lvl="2"/>
            <a:r>
              <a:rPr lang="en-GB" dirty="0"/>
              <a:t>Today, we’ll understand the reasons for the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dirty="0"/>
              <a:t> spread increase and gain lots of sensitivity !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FE3C56-3763-B147-A682-8A63C02C1849}"/>
              </a:ext>
            </a:extLst>
          </p:cNvPr>
          <p:cNvSpPr txBox="1"/>
          <p:nvPr/>
        </p:nvSpPr>
        <p:spPr>
          <a:xfrm>
            <a:off x="1305719" y="2779712"/>
            <a:ext cx="12522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1h at the Z pole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5BE1A0-47D9-6246-8958-E5CDDC07A84C}"/>
              </a:ext>
            </a:extLst>
          </p:cNvPr>
          <p:cNvSpPr txBox="1"/>
          <p:nvPr/>
        </p:nvSpPr>
        <p:spPr>
          <a:xfrm>
            <a:off x="6868319" y="2703512"/>
            <a:ext cx="12522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1h at the Z pole</a:t>
            </a:r>
          </a:p>
        </p:txBody>
      </p:sp>
    </p:spTree>
    <p:extLst>
      <p:ext uri="{BB962C8B-B14F-4D97-AF65-F5344CB8AC3E}">
        <p14:creationId xmlns:p14="http://schemas.microsoft.com/office/powerpoint/2010/main" val="890229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7E61B-D35C-A243-B44B-4CE953044D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we apply a similar strategy for </a:t>
            </a:r>
            <a:r>
              <a:rPr lang="en-GB" dirty="0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baseline="-25000" dirty="0"/>
              <a:t>min</a:t>
            </a:r>
            <a:r>
              <a:rPr lang="en-GB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BE918A-CFEF-4241-A072-FE96356FC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 Alain and </a:t>
            </a:r>
            <a:r>
              <a:rPr lang="en-GB" dirty="0" err="1"/>
              <a:t>Mogens</a:t>
            </a:r>
            <a:r>
              <a:rPr lang="en-GB" dirty="0"/>
              <a:t> suggest, this method is not (yet) tailored at determining </a:t>
            </a:r>
            <a:r>
              <a:rPr lang="en-GB" dirty="0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baseline="-25000" dirty="0"/>
              <a:t>min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Though any angle still require as a 1</a:t>
            </a:r>
            <a:r>
              <a:rPr lang="en-GB" baseline="30000" dirty="0"/>
              <a:t>st</a:t>
            </a:r>
            <a:r>
              <a:rPr lang="en-GB" dirty="0"/>
              <a:t> step the knowledge of the main IP and the </a:t>
            </a:r>
            <a:r>
              <a:rPr lang="en-GB" dirty="0" err="1"/>
              <a:t>x,y,z</a:t>
            </a:r>
            <a:r>
              <a:rPr lang="en-GB" dirty="0"/>
              <a:t> axes!</a:t>
            </a:r>
          </a:p>
          <a:p>
            <a:pPr lvl="4"/>
            <a:endParaRPr lang="en-GB" sz="800" dirty="0"/>
          </a:p>
          <a:p>
            <a:r>
              <a:rPr lang="en-GB" dirty="0"/>
              <a:t>This method uses all dilepton events, irrespective of their polar angle, and aims at</a:t>
            </a:r>
          </a:p>
          <a:p>
            <a:pPr lvl="1"/>
            <a:r>
              <a:rPr lang="en-GB" dirty="0"/>
              <a:t>An independent determination of the beam crossing angle </a:t>
            </a:r>
          </a:p>
          <a:p>
            <a:pPr lvl="1"/>
            <a:r>
              <a:rPr lang="en-GB" dirty="0"/>
              <a:t>An independent determination of the average longitudinal boost (and energy spread) </a:t>
            </a:r>
          </a:p>
          <a:p>
            <a:pPr lvl="1"/>
            <a:r>
              <a:rPr lang="en-GB" dirty="0"/>
              <a:t>A global alignment of the tracker axes in the FCC-</a:t>
            </a:r>
            <a:r>
              <a:rPr lang="en-GB" dirty="0" err="1"/>
              <a:t>ee</a:t>
            </a:r>
            <a:r>
              <a:rPr lang="en-GB" dirty="0"/>
              <a:t> frame </a:t>
            </a:r>
          </a:p>
          <a:p>
            <a:pPr lvl="4"/>
            <a:endParaRPr lang="en-GB" sz="700" dirty="0"/>
          </a:p>
          <a:p>
            <a:r>
              <a:rPr lang="en-GB" dirty="0"/>
              <a:t>To tailor the method for </a:t>
            </a:r>
            <a:r>
              <a:rPr lang="en-GB" dirty="0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baseline="-25000" dirty="0"/>
              <a:t>min</a:t>
            </a:r>
            <a:r>
              <a:rPr lang="en-GB" dirty="0"/>
              <a:t> determination, we will assume in the following that</a:t>
            </a:r>
          </a:p>
          <a:p>
            <a:pPr lvl="1"/>
            <a:r>
              <a:rPr lang="en-GB" dirty="0"/>
              <a:t>The average crossing angle and the average boost are known with excellent precision</a:t>
            </a:r>
          </a:p>
          <a:p>
            <a:pPr lvl="2"/>
            <a:r>
              <a:rPr lang="en-GB" dirty="0"/>
              <a:t>e.g., from the dilepton events measured in the tracker</a:t>
            </a:r>
          </a:p>
          <a:p>
            <a:pPr lvl="1"/>
            <a:r>
              <a:rPr lang="en-GB" dirty="0"/>
              <a:t>The two EM calorimeter/pre-shower endcaps can be aligned in the FCC-</a:t>
            </a:r>
            <a:r>
              <a:rPr lang="en-GB" dirty="0" err="1"/>
              <a:t>ee</a:t>
            </a:r>
            <a:r>
              <a:rPr lang="en-GB" dirty="0"/>
              <a:t> frame</a:t>
            </a:r>
          </a:p>
          <a:p>
            <a:pPr lvl="2"/>
            <a:r>
              <a:rPr lang="en-GB" dirty="0"/>
              <a:t>See additional material for an optimal alignment with the use of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dirty="0"/>
              <a:t> and 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dirty="0"/>
              <a:t> </a:t>
            </a:r>
          </a:p>
          <a:p>
            <a:pPr lvl="3"/>
            <a:r>
              <a:rPr lang="en-GB" dirty="0"/>
              <a:t>Global rotations or transverse translations have anyway a 2</a:t>
            </a:r>
            <a:r>
              <a:rPr lang="en-GB" baseline="30000" dirty="0"/>
              <a:t>nd</a:t>
            </a:r>
            <a:r>
              <a:rPr lang="en-GB" dirty="0"/>
              <a:t> order effect on the acceptance</a:t>
            </a:r>
          </a:p>
          <a:p>
            <a:pPr lvl="1"/>
            <a:r>
              <a:rPr lang="en-GB" dirty="0"/>
              <a:t>The </a:t>
            </a:r>
            <a:r>
              <a:rPr lang="en-GB" u="sng" dirty="0"/>
              <a:t>relative</a:t>
            </a:r>
            <a:r>
              <a:rPr lang="en-GB" dirty="0"/>
              <a:t> positions of pre-shower and calorimeter cells are known by design </a:t>
            </a:r>
          </a:p>
          <a:p>
            <a:pPr lvl="2"/>
            <a:r>
              <a:rPr lang="en-GB" dirty="0"/>
              <a:t>With a precision of 0.5 (0.3) mm in radius and 1.5 (1.9) mm in z, at 20 (10) degrees</a:t>
            </a:r>
          </a:p>
          <a:p>
            <a:pPr lvl="3"/>
            <a:r>
              <a:rPr lang="en-GB" dirty="0"/>
              <a:t>Although such a precision can also be obtained “in situ” with the large FCC-</a:t>
            </a:r>
            <a:r>
              <a:rPr lang="en-GB" dirty="0" err="1"/>
              <a:t>ee</a:t>
            </a:r>
            <a:r>
              <a:rPr lang="en-GB" dirty="0"/>
              <a:t> statistics</a:t>
            </a:r>
          </a:p>
          <a:p>
            <a:pPr lvl="4"/>
            <a:endParaRPr lang="en-GB" sz="7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73C509-8ADF-7646-83B8-92C09C1A2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563814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43214-045B-B648-A6EE-2E7B8E357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Case study setup: General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BC7E9-D9AA-1641-9AA8-F8C8739570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Wrote a simple </a:t>
            </a:r>
            <a:r>
              <a:rPr lang="en-GB" dirty="0" err="1"/>
              <a:t>e</a:t>
            </a:r>
            <a:r>
              <a:rPr lang="en-GB" baseline="30000" dirty="0" err="1">
                <a:latin typeface="Symbol" pitchFamily="2" charset="2"/>
              </a:rPr>
              <a:t>+</a:t>
            </a:r>
            <a:r>
              <a:rPr lang="en-GB" dirty="0" err="1"/>
              <a:t>e</a:t>
            </a:r>
            <a:r>
              <a:rPr lang="en-GB" baseline="30000" dirty="0">
                <a:latin typeface="Symbol" pitchFamily="2" charset="2"/>
              </a:rPr>
              <a:t>-</a:t>
            </a:r>
            <a:r>
              <a:rPr lang="en-GB" dirty="0"/>
              <a:t> ➝ </a:t>
            </a:r>
            <a:r>
              <a:rPr lang="en-GB" dirty="0">
                <a:latin typeface="Symbol" pitchFamily="2" charset="2"/>
              </a:rPr>
              <a:t>gg </a:t>
            </a:r>
            <a:r>
              <a:rPr lang="en-GB" dirty="0"/>
              <a:t>generator in the centre-of-mass frame, √s = 91.2 GeV</a:t>
            </a:r>
          </a:p>
          <a:p>
            <a:pPr lvl="1"/>
            <a:r>
              <a:rPr lang="en-GB" dirty="0"/>
              <a:t>Polar angle distribution d</a:t>
            </a:r>
            <a:r>
              <a:rPr lang="en-GB" dirty="0">
                <a:latin typeface="Symbol" pitchFamily="2" charset="2"/>
              </a:rPr>
              <a:t>s</a:t>
            </a:r>
            <a:r>
              <a:rPr lang="en-GB" dirty="0"/>
              <a:t>/</a:t>
            </a:r>
            <a:r>
              <a:rPr lang="en-GB" dirty="0" err="1"/>
              <a:t>dcos</a:t>
            </a:r>
            <a:r>
              <a:rPr lang="en-GB" dirty="0" err="1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* </a:t>
            </a:r>
            <a:r>
              <a:rPr lang="en-GB" dirty="0"/>
              <a:t> </a:t>
            </a:r>
            <a:r>
              <a:rPr lang="en-GB" dirty="0">
                <a:latin typeface="Symbol" pitchFamily="2" charset="2"/>
              </a:rPr>
              <a:t>=</a:t>
            </a:r>
            <a:r>
              <a:rPr lang="en-GB" dirty="0"/>
              <a:t> 2</a:t>
            </a:r>
            <a:r>
              <a:rPr lang="en-GB" dirty="0">
                <a:latin typeface="Symbol" pitchFamily="2" charset="2"/>
              </a:rPr>
              <a:t>pa</a:t>
            </a:r>
            <a:r>
              <a:rPr lang="en-GB" dirty="0"/>
              <a:t>/s × (1 </a:t>
            </a:r>
            <a:r>
              <a:rPr lang="en-GB" dirty="0">
                <a:latin typeface="Symbol" pitchFamily="2" charset="2"/>
              </a:rPr>
              <a:t>+ </a:t>
            </a:r>
            <a:r>
              <a:rPr lang="en-GB" dirty="0"/>
              <a:t>cos</a:t>
            </a:r>
            <a:r>
              <a:rPr lang="en-GB" baseline="30000" dirty="0"/>
              <a:t>2</a:t>
            </a:r>
            <a:r>
              <a:rPr lang="en-GB" dirty="0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dirty="0"/>
              <a:t> ) / (1 </a:t>
            </a:r>
            <a:r>
              <a:rPr lang="en-GB" dirty="0">
                <a:latin typeface="Symbol" pitchFamily="2" charset="2"/>
              </a:rPr>
              <a:t>-</a:t>
            </a:r>
            <a:r>
              <a:rPr lang="en-GB" dirty="0"/>
              <a:t> cos</a:t>
            </a:r>
            <a:r>
              <a:rPr lang="en-GB" baseline="30000" dirty="0"/>
              <a:t>2</a:t>
            </a:r>
            <a:r>
              <a:rPr lang="en-GB" dirty="0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dirty="0"/>
              <a:t>)   </a:t>
            </a:r>
          </a:p>
          <a:p>
            <a:pPr lvl="1"/>
            <a:r>
              <a:rPr lang="en-GB" dirty="0"/>
              <a:t>Azimuthal angle distribution d</a:t>
            </a:r>
            <a:r>
              <a:rPr lang="en-GB" dirty="0">
                <a:latin typeface="Symbol" pitchFamily="2" charset="2"/>
              </a:rPr>
              <a:t>s</a:t>
            </a:r>
            <a:r>
              <a:rPr lang="en-GB" dirty="0"/>
              <a:t>/d</a:t>
            </a:r>
            <a:r>
              <a:rPr lang="en-GB" dirty="0">
                <a:latin typeface="Symbol" pitchFamily="2" charset="2"/>
              </a:rPr>
              <a:t>f</a:t>
            </a:r>
            <a:r>
              <a:rPr lang="en-GB" baseline="30000" dirty="0">
                <a:latin typeface="Symbol" pitchFamily="2" charset="2"/>
              </a:rPr>
              <a:t>* </a:t>
            </a:r>
            <a:r>
              <a:rPr lang="en-GB" dirty="0">
                <a:latin typeface="Symbol" pitchFamily="2" charset="2"/>
              </a:rPr>
              <a:t>= </a:t>
            </a:r>
            <a:r>
              <a:rPr lang="en-GB" dirty="0"/>
              <a:t>uniform</a:t>
            </a:r>
          </a:p>
          <a:p>
            <a:pPr lvl="1"/>
            <a:r>
              <a:rPr lang="en-GB" dirty="0"/>
              <a:t>Simulate ISR and beam energy spread as described in P. </a:t>
            </a:r>
            <a:r>
              <a:rPr lang="en-GB" dirty="0" err="1"/>
              <a:t>Janot’s</a:t>
            </a:r>
            <a:r>
              <a:rPr lang="en-GB" dirty="0"/>
              <a:t> </a:t>
            </a:r>
            <a:r>
              <a:rPr lang="en-GB" dirty="0">
                <a:hlinkClick r:id="rId2"/>
              </a:rPr>
              <a:t>presentation</a:t>
            </a:r>
            <a:r>
              <a:rPr lang="en-GB" dirty="0"/>
              <a:t> (01/21)</a:t>
            </a:r>
          </a:p>
          <a:p>
            <a:pPr lvl="1"/>
            <a:r>
              <a:rPr lang="en-GB" dirty="0"/>
              <a:t>Longitudinal RF boost set to 20 MeV (see J. </a:t>
            </a:r>
            <a:r>
              <a:rPr lang="en-GB" dirty="0" err="1"/>
              <a:t>Keintzel’s</a:t>
            </a:r>
            <a:r>
              <a:rPr lang="en-GB" dirty="0"/>
              <a:t> </a:t>
            </a:r>
            <a:r>
              <a:rPr lang="en-GB" dirty="0">
                <a:hlinkClick r:id="rId3"/>
              </a:rPr>
              <a:t>presentation</a:t>
            </a:r>
            <a:r>
              <a:rPr lang="en-GB" dirty="0"/>
              <a:t> at FCC Week ’22)</a:t>
            </a:r>
          </a:p>
          <a:p>
            <a:pPr lvl="1"/>
            <a:r>
              <a:rPr lang="en-GB" dirty="0"/>
              <a:t>Transverse boost due to 30 </a:t>
            </a:r>
            <a:r>
              <a:rPr lang="en-GB" dirty="0" err="1"/>
              <a:t>mrad</a:t>
            </a:r>
            <a:r>
              <a:rPr lang="en-GB" dirty="0"/>
              <a:t> crossing angle</a:t>
            </a:r>
          </a:p>
          <a:p>
            <a:pPr lvl="1"/>
            <a:r>
              <a:rPr lang="en-GB" dirty="0"/>
              <a:t>Apply a global homothety/translation (</a:t>
            </a:r>
            <a:r>
              <a:rPr lang="en-GB" dirty="0" err="1">
                <a:latin typeface="Symbol" pitchFamily="2" charset="2"/>
              </a:rPr>
              <a:t>D</a:t>
            </a:r>
            <a:r>
              <a:rPr lang="en-GB" dirty="0" err="1"/>
              <a:t>r,</a:t>
            </a:r>
            <a:r>
              <a:rPr lang="en-GB" dirty="0" err="1">
                <a:latin typeface="Symbol" pitchFamily="2" charset="2"/>
              </a:rPr>
              <a:t>D</a:t>
            </a:r>
            <a:r>
              <a:rPr lang="en-GB" dirty="0" err="1"/>
              <a:t>z</a:t>
            </a:r>
            <a:r>
              <a:rPr lang="en-GB" dirty="0"/>
              <a:t>) to photons close to the acceptance limit </a:t>
            </a:r>
          </a:p>
          <a:p>
            <a:pPr lvl="2"/>
            <a:r>
              <a:rPr lang="en-GB" dirty="0"/>
              <a:t>Get photon energies E</a:t>
            </a:r>
            <a:r>
              <a:rPr lang="en-GB" baseline="-25000" dirty="0">
                <a:latin typeface="Symbol" pitchFamily="2" charset="2"/>
              </a:rPr>
              <a:t>±</a:t>
            </a:r>
            <a:r>
              <a:rPr lang="en-GB" dirty="0"/>
              <a:t> , </a:t>
            </a:r>
            <a:r>
              <a:rPr lang="en-GB" dirty="0">
                <a:latin typeface="Symbol" pitchFamily="2" charset="2"/>
              </a:rPr>
              <a:t>q</a:t>
            </a:r>
            <a:r>
              <a:rPr lang="en-GB" baseline="-25000" dirty="0">
                <a:latin typeface="Symbol" pitchFamily="2" charset="2"/>
              </a:rPr>
              <a:t>±</a:t>
            </a:r>
            <a:r>
              <a:rPr lang="en-GB" dirty="0"/>
              <a:t> and </a:t>
            </a:r>
            <a:r>
              <a:rPr lang="en-GB" dirty="0">
                <a:latin typeface="Symbol" pitchFamily="2" charset="2"/>
              </a:rPr>
              <a:t>f</a:t>
            </a:r>
            <a:r>
              <a:rPr lang="en-GB" baseline="-25000" dirty="0">
                <a:latin typeface="Symbol" pitchFamily="2" charset="2"/>
              </a:rPr>
              <a:t>±</a:t>
            </a:r>
            <a:r>
              <a:rPr lang="en-GB" dirty="0"/>
              <a:t> photon angles in the detector frame</a:t>
            </a:r>
          </a:p>
          <a:p>
            <a:pPr lvl="1"/>
            <a:r>
              <a:rPr lang="en-GB" dirty="0"/>
              <a:t>Smear angles according to the photon position resolution in the EMCAL: </a:t>
            </a:r>
            <a:r>
              <a:rPr lang="en-GB" dirty="0" err="1">
                <a:latin typeface="Symbol" pitchFamily="2" charset="2"/>
              </a:rPr>
              <a:t>s</a:t>
            </a:r>
            <a:r>
              <a:rPr lang="en-GB" baseline="-25000" dirty="0" err="1"/>
              <a:t>x,y</a:t>
            </a:r>
            <a:r>
              <a:rPr lang="en-GB" dirty="0"/>
              <a:t>=0.1,</a:t>
            </a:r>
            <a:r>
              <a:rPr lang="en-GB" dirty="0">
                <a:solidFill>
                  <a:srgbClr val="FF0000"/>
                </a:solidFill>
              </a:rPr>
              <a:t>0.5</a:t>
            </a:r>
            <a:r>
              <a:rPr lang="en-GB" dirty="0"/>
              <a:t>,1 mm</a:t>
            </a:r>
            <a:endParaRPr lang="en-GB" baseline="-25000" dirty="0"/>
          </a:p>
          <a:p>
            <a:pPr lvl="2"/>
            <a:r>
              <a:rPr lang="en-GB" dirty="0"/>
              <a:t>See next slides for examples</a:t>
            </a:r>
          </a:p>
          <a:p>
            <a:pPr lvl="4"/>
            <a:endParaRPr lang="en-GB" sz="1000" dirty="0"/>
          </a:p>
          <a:p>
            <a:r>
              <a:rPr lang="en-GB" dirty="0"/>
              <a:t>Determine the constraining observables</a:t>
            </a:r>
          </a:p>
          <a:p>
            <a:pPr lvl="1"/>
            <a:r>
              <a:rPr lang="en-GB" dirty="0"/>
              <a:t>Compute event-by-event </a:t>
            </a:r>
            <a:r>
              <a:rPr lang="en-GB" dirty="0">
                <a:latin typeface="Symbol" pitchFamily="2" charset="2"/>
              </a:rPr>
              <a:t>a </a:t>
            </a:r>
            <a:r>
              <a:rPr lang="en-GB" dirty="0"/>
              <a:t>and 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dirty="0"/>
              <a:t> from the measured (smeared) photon angles </a:t>
            </a:r>
          </a:p>
          <a:p>
            <a:pPr lvl="1"/>
            <a:r>
              <a:rPr lang="en-GB" dirty="0"/>
              <a:t>Determine </a:t>
            </a:r>
            <a:r>
              <a:rPr lang="en-GB" dirty="0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baseline="-25000" dirty="0">
                <a:latin typeface="Symbol" pitchFamily="2" charset="2"/>
              </a:rPr>
              <a:t>±</a:t>
            </a:r>
            <a:r>
              <a:rPr lang="en-GB" dirty="0">
                <a:latin typeface="Symbol" pitchFamily="2" charset="2"/>
              </a:rPr>
              <a:t> </a:t>
            </a:r>
            <a:r>
              <a:rPr lang="en-GB" dirty="0"/>
              <a:t>and </a:t>
            </a:r>
            <a:r>
              <a:rPr lang="en-GB" dirty="0">
                <a:latin typeface="Symbol" pitchFamily="2" charset="2"/>
              </a:rPr>
              <a:t>f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baseline="-25000" dirty="0">
                <a:latin typeface="Symbol" pitchFamily="2" charset="2"/>
              </a:rPr>
              <a:t>±</a:t>
            </a:r>
            <a:r>
              <a:rPr lang="en-GB" dirty="0">
                <a:latin typeface="Symbol" pitchFamily="2" charset="2"/>
              </a:rPr>
              <a:t> </a:t>
            </a:r>
            <a:r>
              <a:rPr lang="en-GB" dirty="0"/>
              <a:t>from a boost back to the centre-of-mass frame (and the known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baseline="-25000" dirty="0">
                <a:latin typeface="Symbol" pitchFamily="2" charset="2"/>
              </a:rPr>
              <a:t>0</a:t>
            </a:r>
            <a:r>
              <a:rPr lang="en-GB" dirty="0"/>
              <a:t>) </a:t>
            </a:r>
          </a:p>
          <a:p>
            <a:pPr lvl="4"/>
            <a:endParaRPr lang="en-GB" sz="1000" dirty="0"/>
          </a:p>
          <a:p>
            <a:r>
              <a:rPr lang="en-GB" dirty="0"/>
              <a:t>Fit the translation/homothety from the diphoton events close to the acceptance limit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53D4FA-D8DC-524B-9AEB-5EB36DCB7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17</a:t>
            </a:fld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66699F1-09F6-E349-A901-F100AE1CBB9F}"/>
                  </a:ext>
                </a:extLst>
              </p:cNvPr>
              <p:cNvSpPr txBox="1"/>
              <p:nvPr/>
            </p:nvSpPr>
            <p:spPr>
              <a:xfrm>
                <a:off x="5801519" y="3819117"/>
                <a:ext cx="3160160" cy="5895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den>
                    </m:f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func>
                          <m:func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tan</m:t>
                            </m:r>
                          </m:fName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</m:den>
                    </m:f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66699F1-09F6-E349-A901-F100AE1CBB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1519" y="3819117"/>
                <a:ext cx="3160160" cy="589520"/>
              </a:xfrm>
              <a:prstGeom prst="rect">
                <a:avLst/>
              </a:prstGeom>
              <a:blipFill>
                <a:blip r:embed="rId4"/>
                <a:stretch>
                  <a:fillRect b="-208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6BB62061-A60D-1245-A4E4-405C2E858448}"/>
              </a:ext>
            </a:extLst>
          </p:cNvPr>
          <p:cNvSpPr txBox="1"/>
          <p:nvPr/>
        </p:nvSpPr>
        <p:spPr>
          <a:xfrm>
            <a:off x="8227354" y="1207313"/>
            <a:ext cx="21461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+mn-lt"/>
              </a:rPr>
              <a:t>Here </a:t>
            </a:r>
            <a:r>
              <a:rPr lang="en-GB" sz="1200" dirty="0">
                <a:latin typeface="Symbol" pitchFamily="2" charset="2"/>
              </a:rPr>
              <a:t>a</a:t>
            </a:r>
            <a:r>
              <a:rPr lang="en-GB" sz="1200" dirty="0">
                <a:latin typeface="+mn-lt"/>
              </a:rPr>
              <a:t> = 1/137., not 30 </a:t>
            </a:r>
            <a:r>
              <a:rPr lang="en-GB" sz="1200" dirty="0" err="1">
                <a:latin typeface="+mn-lt"/>
              </a:rPr>
              <a:t>mrad</a:t>
            </a:r>
            <a:r>
              <a:rPr lang="en-GB" sz="1200" dirty="0">
                <a:latin typeface="+mn-lt"/>
              </a:rPr>
              <a:t> :-) </a:t>
            </a:r>
          </a:p>
        </p:txBody>
      </p:sp>
    </p:spTree>
    <p:extLst>
      <p:ext uri="{BB962C8B-B14F-4D97-AF65-F5344CB8AC3E}">
        <p14:creationId xmlns:p14="http://schemas.microsoft.com/office/powerpoint/2010/main" val="18416962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1429F-A445-A84B-9547-A1E7B5D20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Case study setup: Selection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9CAF4-D1FE-4046-88E9-B3F47F81E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Basic (loose) selection of events (in the lab frame)</a:t>
            </a:r>
          </a:p>
          <a:p>
            <a:pPr lvl="1"/>
            <a:r>
              <a:rPr lang="en-GB" dirty="0" err="1"/>
              <a:t>E</a:t>
            </a:r>
            <a:r>
              <a:rPr lang="en-GB" baseline="30000" dirty="0" err="1">
                <a:latin typeface="Symbol" pitchFamily="2" charset="2"/>
              </a:rPr>
              <a:t>+</a:t>
            </a:r>
            <a:r>
              <a:rPr lang="en-GB" baseline="-25000" dirty="0" err="1">
                <a:latin typeface="Symbol" pitchFamily="2" charset="2"/>
              </a:rPr>
              <a:t>g</a:t>
            </a:r>
            <a:r>
              <a:rPr lang="en-GB" dirty="0">
                <a:latin typeface="Symbol" pitchFamily="2" charset="2"/>
              </a:rPr>
              <a:t> </a:t>
            </a:r>
            <a:r>
              <a:rPr lang="en-GB" dirty="0"/>
              <a:t>+ E</a:t>
            </a:r>
            <a:r>
              <a:rPr lang="en-GB" baseline="30000" dirty="0">
                <a:latin typeface="Symbol" pitchFamily="2" charset="2"/>
              </a:rPr>
              <a:t>-</a:t>
            </a:r>
            <a:r>
              <a:rPr lang="en-GB" baseline="-25000" dirty="0">
                <a:latin typeface="Symbol" pitchFamily="2" charset="2"/>
              </a:rPr>
              <a:t>g</a:t>
            </a:r>
            <a:r>
              <a:rPr lang="en-GB" dirty="0"/>
              <a:t> &gt; </a:t>
            </a:r>
            <a:r>
              <a:rPr lang="en-GB" dirty="0">
                <a:latin typeface="Symbol" pitchFamily="2" charset="2"/>
              </a:rPr>
              <a:t>80%</a:t>
            </a:r>
            <a:r>
              <a:rPr lang="en-GB" dirty="0"/>
              <a:t> √s</a:t>
            </a:r>
          </a:p>
          <a:p>
            <a:pPr lvl="1"/>
            <a:r>
              <a:rPr lang="en-GB" dirty="0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+</a:t>
            </a:r>
            <a:r>
              <a:rPr lang="en-GB" dirty="0">
                <a:latin typeface="Symbol" pitchFamily="2" charset="2"/>
              </a:rPr>
              <a:t> &gt; 7</a:t>
            </a:r>
            <a:r>
              <a:rPr lang="en-GB" baseline="30000" dirty="0"/>
              <a:t>o </a:t>
            </a:r>
          </a:p>
          <a:p>
            <a:pPr lvl="1"/>
            <a:r>
              <a:rPr lang="en-GB" dirty="0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-</a:t>
            </a:r>
            <a:r>
              <a:rPr lang="en-GB" dirty="0">
                <a:latin typeface="Symbol" pitchFamily="2" charset="2"/>
              </a:rPr>
              <a:t> &lt; 173</a:t>
            </a:r>
            <a:r>
              <a:rPr lang="en-GB" baseline="30000" dirty="0"/>
              <a:t>o</a:t>
            </a:r>
            <a:r>
              <a:rPr lang="en-GB" dirty="0"/>
              <a:t> </a:t>
            </a:r>
          </a:p>
          <a:p>
            <a:pPr lvl="4"/>
            <a:endParaRPr lang="en-GB" sz="800" dirty="0"/>
          </a:p>
          <a:p>
            <a:pPr lvl="4"/>
            <a:endParaRPr lang="en-GB" sz="800" dirty="0"/>
          </a:p>
          <a:p>
            <a:r>
              <a:rPr lang="en-GB" dirty="0"/>
              <a:t>Followed by a tighter selection (in the collision centre-of-mass frame)</a:t>
            </a:r>
          </a:p>
          <a:p>
            <a:pPr lvl="1"/>
            <a:r>
              <a:rPr lang="en-GB" dirty="0"/>
              <a:t>Boost (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x, y, z </a:t>
            </a:r>
            <a:r>
              <a:rPr lang="en-GB" dirty="0">
                <a:ea typeface="Cambria Math" panose="02040503050406030204" pitchFamily="18" charset="0"/>
              </a:rPr>
              <a:t>axes, and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baseline="-25000" dirty="0">
                <a:latin typeface="Symbol" pitchFamily="2" charset="2"/>
              </a:rPr>
              <a:t>0</a:t>
            </a:r>
            <a:r>
              <a:rPr lang="en-GB" dirty="0"/>
              <a:t> and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GB" baseline="-25000" dirty="0">
                <a:latin typeface="Symbol" pitchFamily="2" charset="2"/>
                <a:ea typeface="Cambria Math" panose="02040503050406030204" pitchFamily="18" charset="0"/>
              </a:rPr>
              <a:t>g</a:t>
            </a:r>
            <a:r>
              <a:rPr lang="en-GB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en-GB" dirty="0">
                <a:ea typeface="Cambria Math" panose="02040503050406030204" pitchFamily="18" charset="0"/>
              </a:rPr>
              <a:t>) obtained from large angle dilepton events</a:t>
            </a:r>
            <a:endParaRPr lang="en-GB" dirty="0"/>
          </a:p>
          <a:p>
            <a:pPr lvl="2"/>
            <a:r>
              <a:rPr lang="en-GB" dirty="0" err="1">
                <a:latin typeface="Symbol" pitchFamily="2" charset="2"/>
              </a:rPr>
              <a:t>b</a:t>
            </a:r>
            <a:r>
              <a:rPr lang="en-GB" baseline="-25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GB" dirty="0"/>
              <a:t>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=</a:t>
            </a:r>
            <a:r>
              <a:rPr lang="en-GB" dirty="0"/>
              <a:t>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sin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baseline="-25000" dirty="0">
                <a:latin typeface="Symbol" pitchFamily="2" charset="2"/>
              </a:rPr>
              <a:t>0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/2</a:t>
            </a:r>
          </a:p>
          <a:p>
            <a:pPr lvl="2"/>
            <a:r>
              <a:rPr lang="en-GB" dirty="0">
                <a:latin typeface="Symbol" pitchFamily="2" charset="2"/>
              </a:rPr>
              <a:t>b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y</a:t>
            </a:r>
            <a:r>
              <a:rPr lang="en-GB" dirty="0"/>
              <a:t>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= 0</a:t>
            </a:r>
          </a:p>
          <a:p>
            <a:pPr lvl="2"/>
            <a:r>
              <a:rPr lang="en-GB" dirty="0" err="1">
                <a:latin typeface="Symbol" pitchFamily="2" charset="2"/>
                <a:ea typeface="Cambria Math" panose="02040503050406030204" pitchFamily="18" charset="0"/>
              </a:rPr>
              <a:t>b</a:t>
            </a:r>
            <a:r>
              <a:rPr lang="en-GB" baseline="-25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z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 = 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baseline="30000" dirty="0">
                <a:latin typeface="Symbol" pitchFamily="2" charset="2"/>
                <a:ea typeface="Cambria Math" panose="02040503050406030204" pitchFamily="18" charset="0"/>
              </a:rPr>
              <a:t>0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 cos </a:t>
            </a:r>
            <a:r>
              <a:rPr lang="en-GB" dirty="0">
                <a:latin typeface="Symbol" pitchFamily="2" charset="2"/>
                <a:ea typeface="Cambria Math" panose="02040503050406030204" pitchFamily="18" charset="0"/>
              </a:rPr>
              <a:t>a</a:t>
            </a:r>
            <a:r>
              <a:rPr lang="en-GB" baseline="-25000" dirty="0">
                <a:latin typeface="Symbol" pitchFamily="2" charset="2"/>
                <a:ea typeface="Cambria Math" panose="02040503050406030204" pitchFamily="18" charset="0"/>
              </a:rPr>
              <a:t>0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/2</a:t>
            </a:r>
          </a:p>
          <a:p>
            <a:pPr lvl="1"/>
            <a:r>
              <a:rPr lang="en-GB" dirty="0"/>
              <a:t>Tight cut on one side only, changing side every other event</a:t>
            </a:r>
          </a:p>
          <a:p>
            <a:pPr lvl="2"/>
            <a:r>
              <a:rPr lang="en-GB" dirty="0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*+</a:t>
            </a:r>
            <a:r>
              <a:rPr lang="en-GB" dirty="0">
                <a:latin typeface="Symbol" pitchFamily="2" charset="2"/>
              </a:rPr>
              <a:t> &gt; q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min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  </a:t>
            </a:r>
            <a:r>
              <a:rPr lang="en-GB" dirty="0">
                <a:ea typeface="Cambria Math" panose="02040503050406030204" pitchFamily="18" charset="0"/>
              </a:rPr>
              <a:t>OR  </a:t>
            </a:r>
            <a:r>
              <a:rPr lang="en-GB" dirty="0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*-</a:t>
            </a:r>
            <a:r>
              <a:rPr lang="en-GB" dirty="0">
                <a:latin typeface="Symbol" pitchFamily="2" charset="2"/>
              </a:rPr>
              <a:t> &lt; 180</a:t>
            </a:r>
            <a:r>
              <a:rPr lang="en-GB" baseline="30000" dirty="0">
                <a:latin typeface="Symbol" pitchFamily="2" charset="2"/>
              </a:rPr>
              <a:t>o</a:t>
            </a:r>
            <a:r>
              <a:rPr lang="en-GB" dirty="0">
                <a:latin typeface="Symbol" pitchFamily="2" charset="2"/>
              </a:rPr>
              <a:t> – q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min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dirty="0">
                <a:ea typeface="Cambria Math" panose="02040503050406030204" pitchFamily="18" charset="0"/>
              </a:rPr>
              <a:t>with </a:t>
            </a:r>
            <a:r>
              <a:rPr lang="en-GB" dirty="0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min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 = 10</a:t>
            </a:r>
            <a:r>
              <a:rPr lang="en-GB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o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 or 20</a:t>
            </a:r>
            <a:r>
              <a:rPr lang="en-GB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o</a:t>
            </a:r>
            <a:r>
              <a:rPr lang="en-GB" dirty="0">
                <a:ea typeface="Cambria Math" panose="02040503050406030204" pitchFamily="18" charset="0"/>
              </a:rPr>
              <a:t> for illustration</a:t>
            </a:r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3"/>
            <a:r>
              <a:rPr lang="en-GB" dirty="0">
                <a:ea typeface="Cambria Math" panose="02040503050406030204" pitchFamily="18" charset="0"/>
              </a:rPr>
              <a:t>Known trick to reduce sensitivity to the collision vertex position (or global left-right ECAL translation)</a:t>
            </a:r>
          </a:p>
          <a:p>
            <a:pPr lvl="4"/>
            <a:endParaRPr lang="en-GB" dirty="0">
              <a:ea typeface="Cambria Math" panose="02040503050406030204" pitchFamily="18" charset="0"/>
            </a:endParaRPr>
          </a:p>
          <a:p>
            <a:r>
              <a:rPr lang="en-GB" dirty="0">
                <a:ea typeface="Cambria Math" panose="02040503050406030204" pitchFamily="18" charset="0"/>
              </a:rPr>
              <a:t>Plots made with photon position resolution = 0.5 mm and 0.01% of the total stat / </a:t>
            </a:r>
            <a:r>
              <a:rPr lang="en-GB" dirty="0" err="1">
                <a:ea typeface="Cambria Math" panose="02040503050406030204" pitchFamily="18" charset="0"/>
              </a:rPr>
              <a:t>expt</a:t>
            </a:r>
            <a:endParaRPr lang="en-GB" dirty="0">
              <a:ea typeface="Cambria Math" panose="02040503050406030204" pitchFamily="18" charset="0"/>
            </a:endParaRPr>
          </a:p>
          <a:p>
            <a:pPr lvl="1"/>
            <a:r>
              <a:rPr lang="en-GB" dirty="0">
                <a:ea typeface="Cambria Math" panose="02040503050406030204" pitchFamily="18" charset="0"/>
              </a:rPr>
              <a:t>Plots with 1 mm (worst case) and 0.1 mm (</a:t>
            </a:r>
            <a:r>
              <a:rPr lang="en-GB" dirty="0" err="1">
                <a:ea typeface="Cambria Math" panose="02040503050406030204" pitchFamily="18" charset="0"/>
              </a:rPr>
              <a:t>preshower</a:t>
            </a:r>
            <a:r>
              <a:rPr lang="en-GB" dirty="0">
                <a:ea typeface="Cambria Math" panose="02040503050406030204" pitchFamily="18" charset="0"/>
              </a:rPr>
              <a:t>) shown at the end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AC9D3-BC26-B947-BC62-2124002BA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18</a:t>
            </a:fld>
            <a:endParaRPr lang="en-US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E96537-9F1F-4645-909F-20545A01834C}"/>
              </a:ext>
            </a:extLst>
          </p:cNvPr>
          <p:cNvSpPr txBox="1"/>
          <p:nvPr/>
        </p:nvSpPr>
        <p:spPr>
          <a:xfrm>
            <a:off x="3569364" y="1484312"/>
            <a:ext cx="446949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This angular cut corresponds to 122 </a:t>
            </a:r>
            <a:r>
              <a:rPr lang="en-GB" sz="1200" dirty="0" err="1"/>
              <a:t>mrad</a:t>
            </a:r>
            <a:r>
              <a:rPr lang="en-GB" sz="1200" dirty="0"/>
              <a:t> away from the z axis</a:t>
            </a:r>
          </a:p>
          <a:p>
            <a:pPr algn="ctr"/>
            <a:r>
              <a:rPr lang="en-GB" sz="1200" dirty="0"/>
              <a:t>May be too close to the MDI quadrupole magnets</a:t>
            </a:r>
          </a:p>
          <a:p>
            <a:pPr algn="ctr"/>
            <a:r>
              <a:rPr lang="en-GB" sz="1200" dirty="0"/>
              <a:t>To be tuned to the actual EMCAL size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7026A1C-092B-CB42-94D0-9CF321E25ED4}"/>
              </a:ext>
            </a:extLst>
          </p:cNvPr>
          <p:cNvSpPr txBox="1"/>
          <p:nvPr/>
        </p:nvSpPr>
        <p:spPr>
          <a:xfrm>
            <a:off x="8849519" y="5474513"/>
            <a:ext cx="1492716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>
                <a:latin typeface="+mn-lt"/>
              </a:rPr>
              <a:t>1h of data taking</a:t>
            </a:r>
          </a:p>
        </p:txBody>
      </p:sp>
    </p:spTree>
    <p:extLst>
      <p:ext uri="{BB962C8B-B14F-4D97-AF65-F5344CB8AC3E}">
        <p14:creationId xmlns:p14="http://schemas.microsoft.com/office/powerpoint/2010/main" val="12938646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FC041-B845-2246-9D09-D20D67630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Typical photon position resolution at E = 45.6 GeV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EFCD4-979A-7445-9B3E-BE35D2646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288" y="802217"/>
            <a:ext cx="4988031" cy="2587096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dirty="0"/>
              <a:t>CALICE Si/W , see </a:t>
            </a:r>
            <a:r>
              <a:rPr lang="en-GB" dirty="0">
                <a:hlinkClick r:id="rId2"/>
              </a:rPr>
              <a:t>link</a:t>
            </a:r>
            <a:r>
              <a:rPr lang="en-GB" dirty="0"/>
              <a:t> Fig. 16</a:t>
            </a:r>
          </a:p>
          <a:p>
            <a:pPr lvl="1"/>
            <a:r>
              <a:rPr lang="en-GB" dirty="0"/>
              <a:t>CALICE collaboration</a:t>
            </a:r>
          </a:p>
          <a:p>
            <a:pPr lvl="1"/>
            <a:r>
              <a:rPr lang="en-GB" dirty="0"/>
              <a:t>Cell size 1 cm × 1 cm</a:t>
            </a:r>
          </a:p>
          <a:p>
            <a:pPr lvl="1"/>
            <a:r>
              <a:rPr lang="en-GB" dirty="0"/>
              <a:t>Molière radius 0.9 cm</a:t>
            </a:r>
          </a:p>
          <a:p>
            <a:pPr lvl="1"/>
            <a:r>
              <a:rPr lang="en-GB" dirty="0"/>
              <a:t>Position resolution: </a:t>
            </a:r>
            <a:r>
              <a:rPr lang="en-GB" dirty="0">
                <a:solidFill>
                  <a:srgbClr val="FF0000"/>
                </a:solidFill>
                <a:latin typeface="Symbol" pitchFamily="2" charset="2"/>
              </a:rPr>
              <a:t>1</a:t>
            </a:r>
            <a:r>
              <a:rPr lang="en-GB" dirty="0">
                <a:solidFill>
                  <a:srgbClr val="FF0000"/>
                </a:solidFill>
              </a:rPr>
              <a:t> mm</a:t>
            </a:r>
            <a:r>
              <a:rPr lang="en-GB" dirty="0"/>
              <a:t> (test beam)</a:t>
            </a:r>
          </a:p>
          <a:p>
            <a:pPr lvl="2"/>
            <a:r>
              <a:rPr lang="en-GB" dirty="0"/>
              <a:t>Can improve to </a:t>
            </a:r>
            <a:r>
              <a:rPr lang="en-GB" dirty="0">
                <a:solidFill>
                  <a:srgbClr val="FF0000"/>
                </a:solidFill>
                <a:latin typeface="Symbol" pitchFamily="2" charset="2"/>
              </a:rPr>
              <a:t>0.5</a:t>
            </a:r>
            <a:r>
              <a:rPr lang="en-GB" dirty="0">
                <a:solidFill>
                  <a:srgbClr val="FF0000"/>
                </a:solidFill>
              </a:rPr>
              <a:t> mm</a:t>
            </a:r>
            <a:r>
              <a:rPr lang="en-GB" dirty="0"/>
              <a:t> with 0.5 cm × 0.5 cm cells (as for the CLD design)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8A36AB-2A7E-684C-950A-FA953196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19</a:t>
            </a:fld>
            <a:endParaRPr lang="en-US" alt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4EBF200-FE04-AD49-A575-9B229E2C4AE5}"/>
              </a:ext>
            </a:extLst>
          </p:cNvPr>
          <p:cNvSpPr txBox="1">
            <a:spLocks/>
          </p:cNvSpPr>
          <p:nvPr/>
        </p:nvSpPr>
        <p:spPr bwMode="auto">
          <a:xfrm>
            <a:off x="356288" y="3389312"/>
            <a:ext cx="4988031" cy="25145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07644" tIns="53823" rIns="107644" bIns="53823" numCol="1" anchor="t" anchorCtr="0" compatLnSpc="1">
            <a:prstTxWarp prst="textNoShape">
              <a:avLst/>
            </a:prstTxWarp>
          </a:bodyPr>
          <a:lstStyle>
            <a:lvl1pPr marL="400879" indent="-40087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" pitchFamily="2" charset="2"/>
              <a:buChar char="q"/>
              <a:defRPr kumimoji="1" sz="2000" b="1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868569" indent="-33406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Zapf Dingbats" charset="2"/>
              <a:buChar char="u"/>
              <a:defRPr kumimoji="1" sz="1800" b="1">
                <a:solidFill>
                  <a:srgbClr val="0000CC"/>
                </a:solidFill>
                <a:latin typeface="+mn-lt"/>
              </a:defRPr>
            </a:lvl2pPr>
            <a:lvl3pPr marL="1336262" indent="-26725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5000"/>
              <a:buFont typeface="Zapf Dingbats" charset="2"/>
              <a:buChar char="l"/>
              <a:defRPr kumimoji="1" sz="1600" b="1">
                <a:solidFill>
                  <a:srgbClr val="009900"/>
                </a:solidFill>
                <a:latin typeface="+mn-lt"/>
              </a:defRPr>
            </a:lvl3pPr>
            <a:lvl4pPr marL="1870767" indent="-26725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75000"/>
              <a:buFont typeface="Zapf Dingbats" charset="2"/>
              <a:buChar char="è"/>
              <a:defRPr kumimoji="1" sz="1400" b="1">
                <a:solidFill>
                  <a:srgbClr val="CC0099"/>
                </a:solidFill>
                <a:latin typeface="+mn-lt"/>
              </a:defRPr>
            </a:lvl4pPr>
            <a:lvl5pPr marL="2405271" indent="-26725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buNone/>
              <a:defRPr kumimoji="1" sz="1200" b="1">
                <a:solidFill>
                  <a:schemeClr val="tx1"/>
                </a:solidFill>
                <a:latin typeface="+mn-lt"/>
              </a:defRPr>
            </a:lvl5pPr>
            <a:lvl6pPr marL="2939776" indent="-26725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300" b="1">
                <a:solidFill>
                  <a:schemeClr val="tx1"/>
                </a:solidFill>
                <a:latin typeface="+mn-lt"/>
              </a:defRPr>
            </a:lvl6pPr>
            <a:lvl7pPr marL="3474281" indent="-26725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300" b="1">
                <a:solidFill>
                  <a:schemeClr val="tx1"/>
                </a:solidFill>
                <a:latin typeface="+mn-lt"/>
              </a:defRPr>
            </a:lvl7pPr>
            <a:lvl8pPr marL="4008786" indent="-26725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300" b="1">
                <a:solidFill>
                  <a:schemeClr val="tx1"/>
                </a:solidFill>
                <a:latin typeface="+mn-lt"/>
              </a:defRPr>
            </a:lvl8pPr>
            <a:lvl9pPr marL="4543290" indent="-26725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3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/>
              <a:t>CMS end-cap </a:t>
            </a:r>
            <a:r>
              <a:rPr lang="en-GB" kern="0" dirty="0" err="1"/>
              <a:t>preshower</a:t>
            </a:r>
            <a:r>
              <a:rPr lang="en-GB" kern="0" dirty="0"/>
              <a:t>, see </a:t>
            </a:r>
            <a:r>
              <a:rPr lang="en-GB" kern="0" dirty="0">
                <a:hlinkClick r:id="rId3"/>
              </a:rPr>
              <a:t>link</a:t>
            </a:r>
            <a:r>
              <a:rPr lang="en-GB" kern="0" dirty="0"/>
              <a:t> Fig.13</a:t>
            </a:r>
          </a:p>
          <a:p>
            <a:pPr lvl="1"/>
            <a:r>
              <a:rPr lang="en-GB" kern="0" dirty="0"/>
              <a:t>Absorber: Lead</a:t>
            </a:r>
          </a:p>
          <a:p>
            <a:pPr lvl="1"/>
            <a:r>
              <a:rPr lang="en-GB" kern="0" dirty="0"/>
              <a:t>2-mm-wide Si Strips</a:t>
            </a:r>
          </a:p>
          <a:p>
            <a:pPr lvl="2"/>
            <a:r>
              <a:rPr lang="en-GB" kern="0" dirty="0"/>
              <a:t>Arranged on two layers (x, y)</a:t>
            </a:r>
          </a:p>
          <a:p>
            <a:pPr lvl="1"/>
            <a:r>
              <a:rPr lang="en-GB" kern="0" dirty="0"/>
              <a:t>Position resolution </a:t>
            </a:r>
            <a:r>
              <a:rPr lang="en-GB" kern="0" dirty="0">
                <a:solidFill>
                  <a:srgbClr val="FF0000"/>
                </a:solidFill>
                <a:latin typeface="Symbol" pitchFamily="2" charset="2"/>
              </a:rPr>
              <a:t>0.3</a:t>
            </a:r>
            <a:r>
              <a:rPr lang="en-GB" kern="0" dirty="0">
                <a:solidFill>
                  <a:srgbClr val="FF0000"/>
                </a:solidFill>
              </a:rPr>
              <a:t> mm </a:t>
            </a:r>
            <a:r>
              <a:rPr lang="en-GB" kern="0" dirty="0"/>
              <a:t>(MC)</a:t>
            </a:r>
          </a:p>
          <a:p>
            <a:pPr lvl="2"/>
            <a:r>
              <a:rPr lang="en-GB" kern="0" dirty="0"/>
              <a:t>IDEA foresees 0.5-mm-wide strips</a:t>
            </a:r>
          </a:p>
          <a:p>
            <a:pPr lvl="3"/>
            <a:r>
              <a:rPr lang="en-GB" kern="0" dirty="0"/>
              <a:t>Expected position resolution </a:t>
            </a:r>
            <a:r>
              <a:rPr lang="en-GB" kern="0" dirty="0">
                <a:solidFill>
                  <a:srgbClr val="FF0000"/>
                </a:solidFill>
                <a:latin typeface="Symbol" pitchFamily="2" charset="2"/>
              </a:rPr>
              <a:t>75</a:t>
            </a:r>
            <a:r>
              <a:rPr lang="en-GB" kern="0" dirty="0">
                <a:solidFill>
                  <a:srgbClr val="FF0000"/>
                </a:solidFill>
              </a:rPr>
              <a:t> </a:t>
            </a:r>
            <a:r>
              <a:rPr lang="en-GB" kern="0" dirty="0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en-GB" kern="0" dirty="0">
                <a:solidFill>
                  <a:srgbClr val="FF0000"/>
                </a:solidFill>
              </a:rPr>
              <a:t>m</a:t>
            </a:r>
          </a:p>
          <a:p>
            <a:pPr marL="534504" lvl="1" indent="0">
              <a:buNone/>
            </a:pPr>
            <a:endParaRPr lang="en-GB" kern="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24D5245-7471-AF4B-8C72-AE7EE9C5F3AD}"/>
              </a:ext>
            </a:extLst>
          </p:cNvPr>
          <p:cNvSpPr txBox="1">
            <a:spLocks/>
          </p:cNvSpPr>
          <p:nvPr/>
        </p:nvSpPr>
        <p:spPr bwMode="auto">
          <a:xfrm>
            <a:off x="5344319" y="798512"/>
            <a:ext cx="5064231" cy="25870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07644" tIns="53823" rIns="107644" bIns="53823" numCol="1" anchor="t" anchorCtr="0" compatLnSpc="1">
            <a:prstTxWarp prst="textNoShape">
              <a:avLst/>
            </a:prstTxWarp>
          </a:bodyPr>
          <a:lstStyle>
            <a:lvl1pPr marL="400879" indent="-40087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" pitchFamily="2" charset="2"/>
              <a:buChar char="q"/>
              <a:defRPr kumimoji="1" sz="2000" b="1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868569" indent="-33406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Zapf Dingbats" charset="2"/>
              <a:buChar char="u"/>
              <a:defRPr kumimoji="1" sz="1800" b="1">
                <a:solidFill>
                  <a:srgbClr val="0000CC"/>
                </a:solidFill>
                <a:latin typeface="+mn-lt"/>
              </a:defRPr>
            </a:lvl2pPr>
            <a:lvl3pPr marL="1336262" indent="-26725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5000"/>
              <a:buFont typeface="Zapf Dingbats" charset="2"/>
              <a:buChar char="l"/>
              <a:defRPr kumimoji="1" sz="1600" b="1">
                <a:solidFill>
                  <a:srgbClr val="009900"/>
                </a:solidFill>
                <a:latin typeface="+mn-lt"/>
              </a:defRPr>
            </a:lvl3pPr>
            <a:lvl4pPr marL="1870767" indent="-26725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75000"/>
              <a:buFont typeface="Zapf Dingbats" charset="2"/>
              <a:buChar char="è"/>
              <a:defRPr kumimoji="1" sz="1400" b="1">
                <a:solidFill>
                  <a:srgbClr val="CC0099"/>
                </a:solidFill>
                <a:latin typeface="+mn-lt"/>
              </a:defRPr>
            </a:lvl4pPr>
            <a:lvl5pPr marL="2405271" indent="-26725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buNone/>
              <a:defRPr kumimoji="1" sz="1200" b="1">
                <a:solidFill>
                  <a:schemeClr val="tx1"/>
                </a:solidFill>
                <a:latin typeface="+mn-lt"/>
              </a:defRPr>
            </a:lvl5pPr>
            <a:lvl6pPr marL="2939776" indent="-26725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300" b="1">
                <a:solidFill>
                  <a:schemeClr val="tx1"/>
                </a:solidFill>
                <a:latin typeface="+mn-lt"/>
              </a:defRPr>
            </a:lvl6pPr>
            <a:lvl7pPr marL="3474281" indent="-26725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300" b="1">
                <a:solidFill>
                  <a:schemeClr val="tx1"/>
                </a:solidFill>
                <a:latin typeface="+mn-lt"/>
              </a:defRPr>
            </a:lvl7pPr>
            <a:lvl8pPr marL="4008786" indent="-26725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300" b="1">
                <a:solidFill>
                  <a:schemeClr val="tx1"/>
                </a:solidFill>
                <a:latin typeface="+mn-lt"/>
              </a:defRPr>
            </a:lvl8pPr>
            <a:lvl9pPr marL="4543290" indent="-26725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3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/>
              <a:t>CMS PbWo</a:t>
            </a:r>
            <a:r>
              <a:rPr lang="en-GB" kern="0" baseline="-25000" dirty="0"/>
              <a:t>4</a:t>
            </a:r>
            <a:r>
              <a:rPr lang="en-GB" kern="0" dirty="0"/>
              <a:t> crystals, see </a:t>
            </a:r>
            <a:r>
              <a:rPr lang="en-GB" kern="0" dirty="0">
                <a:hlinkClick r:id="rId4"/>
              </a:rPr>
              <a:t>link</a:t>
            </a:r>
            <a:r>
              <a:rPr lang="en-GB" kern="0" dirty="0"/>
              <a:t> Fig. 14</a:t>
            </a:r>
          </a:p>
          <a:p>
            <a:pPr lvl="1"/>
            <a:r>
              <a:rPr lang="en-GB" kern="0" dirty="0"/>
              <a:t>Crystal size 2</a:t>
            </a:r>
            <a:r>
              <a:rPr lang="en-GB" dirty="0"/>
              <a:t> cm × 2 cm</a:t>
            </a:r>
          </a:p>
          <a:p>
            <a:pPr lvl="1"/>
            <a:r>
              <a:rPr lang="en-GB" kern="0" dirty="0"/>
              <a:t>Molière radius 2.2 cm</a:t>
            </a:r>
          </a:p>
          <a:p>
            <a:pPr lvl="1"/>
            <a:r>
              <a:rPr lang="en-GB" kern="0" dirty="0"/>
              <a:t>Position resolution </a:t>
            </a:r>
            <a:r>
              <a:rPr lang="en-GB" kern="0" dirty="0">
                <a:solidFill>
                  <a:srgbClr val="FF0000"/>
                </a:solidFill>
                <a:latin typeface="Symbol" pitchFamily="2" charset="2"/>
              </a:rPr>
              <a:t>0.4</a:t>
            </a:r>
            <a:r>
              <a:rPr lang="en-GB" kern="0" dirty="0">
                <a:solidFill>
                  <a:srgbClr val="FF0000"/>
                </a:solidFill>
              </a:rPr>
              <a:t> mm</a:t>
            </a:r>
            <a:r>
              <a:rPr lang="en-GB" kern="0" dirty="0"/>
              <a:t> (MC)</a:t>
            </a:r>
          </a:p>
          <a:p>
            <a:pPr lvl="2"/>
            <a:r>
              <a:rPr lang="en-GB" kern="0" dirty="0"/>
              <a:t>Benefits from excellent energy resolution (energy-weighted barycentre)</a:t>
            </a:r>
          </a:p>
          <a:p>
            <a:pPr lvl="1"/>
            <a:endParaRPr lang="en-GB" kern="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E632FDF-2300-364E-AC85-4D7BA1031195}"/>
              </a:ext>
            </a:extLst>
          </p:cNvPr>
          <p:cNvSpPr txBox="1">
            <a:spLocks/>
          </p:cNvSpPr>
          <p:nvPr/>
        </p:nvSpPr>
        <p:spPr bwMode="auto">
          <a:xfrm>
            <a:off x="5344319" y="3389312"/>
            <a:ext cx="5064231" cy="251459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107644" tIns="53823" rIns="107644" bIns="53823" numCol="1" anchor="t" anchorCtr="0" compatLnSpc="1">
            <a:prstTxWarp prst="textNoShape">
              <a:avLst/>
            </a:prstTxWarp>
          </a:bodyPr>
          <a:lstStyle>
            <a:lvl1pPr marL="400879" indent="-40087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" pitchFamily="2" charset="2"/>
              <a:buChar char="q"/>
              <a:defRPr kumimoji="1" sz="2000" b="1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868569" indent="-33406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Zapf Dingbats" charset="2"/>
              <a:buChar char="u"/>
              <a:defRPr kumimoji="1" sz="1800" b="1">
                <a:solidFill>
                  <a:srgbClr val="0000CC"/>
                </a:solidFill>
                <a:latin typeface="+mn-lt"/>
              </a:defRPr>
            </a:lvl2pPr>
            <a:lvl3pPr marL="1336262" indent="-26725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5000"/>
              <a:buFont typeface="Zapf Dingbats" charset="2"/>
              <a:buChar char="l"/>
              <a:defRPr kumimoji="1" sz="1600" b="1">
                <a:solidFill>
                  <a:srgbClr val="009900"/>
                </a:solidFill>
                <a:latin typeface="+mn-lt"/>
              </a:defRPr>
            </a:lvl3pPr>
            <a:lvl4pPr marL="1870767" indent="-26725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75000"/>
              <a:buFont typeface="Zapf Dingbats" charset="2"/>
              <a:buChar char="è"/>
              <a:defRPr kumimoji="1" sz="1400" b="1">
                <a:solidFill>
                  <a:srgbClr val="CC0099"/>
                </a:solidFill>
                <a:latin typeface="+mn-lt"/>
              </a:defRPr>
            </a:lvl4pPr>
            <a:lvl5pPr marL="2405271" indent="-26725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buNone/>
              <a:defRPr kumimoji="1" sz="1200" b="1">
                <a:solidFill>
                  <a:schemeClr val="tx1"/>
                </a:solidFill>
                <a:latin typeface="+mn-lt"/>
              </a:defRPr>
            </a:lvl5pPr>
            <a:lvl6pPr marL="2939776" indent="-26725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300" b="1">
                <a:solidFill>
                  <a:schemeClr val="tx1"/>
                </a:solidFill>
                <a:latin typeface="+mn-lt"/>
              </a:defRPr>
            </a:lvl6pPr>
            <a:lvl7pPr marL="3474281" indent="-26725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300" b="1">
                <a:solidFill>
                  <a:schemeClr val="tx1"/>
                </a:solidFill>
                <a:latin typeface="+mn-lt"/>
              </a:defRPr>
            </a:lvl7pPr>
            <a:lvl8pPr marL="4008786" indent="-26725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300" b="1">
                <a:solidFill>
                  <a:schemeClr val="tx1"/>
                </a:solidFill>
                <a:latin typeface="+mn-lt"/>
              </a:defRPr>
            </a:lvl8pPr>
            <a:lvl9pPr marL="4543290" indent="-26725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3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/>
              <a:t>IDEA dual-readout calorimeter, see </a:t>
            </a:r>
            <a:r>
              <a:rPr lang="en-GB" kern="0" dirty="0">
                <a:hlinkClick r:id="rId5"/>
              </a:rPr>
              <a:t>link</a:t>
            </a:r>
            <a:endParaRPr lang="en-GB" kern="0" dirty="0"/>
          </a:p>
          <a:p>
            <a:pPr lvl="1"/>
            <a:r>
              <a:rPr lang="en-GB" sz="1600" kern="0" dirty="0"/>
              <a:t>Lorenzo </a:t>
            </a:r>
            <a:r>
              <a:rPr lang="en-GB" sz="1600" kern="0" dirty="0" err="1"/>
              <a:t>Pezzotti’s</a:t>
            </a:r>
            <a:r>
              <a:rPr lang="en-GB" sz="1600" kern="0" dirty="0"/>
              <a:t> thesis, Figure 3.34 (MC)</a:t>
            </a:r>
          </a:p>
          <a:p>
            <a:pPr lvl="1"/>
            <a:r>
              <a:rPr lang="en-GB" sz="1600" kern="0" dirty="0"/>
              <a:t>Chessboard-arranged fibres (1.5mm pitch)</a:t>
            </a:r>
          </a:p>
          <a:p>
            <a:pPr lvl="1"/>
            <a:r>
              <a:rPr lang="en-GB" sz="1600" kern="0" dirty="0"/>
              <a:t>Molière radius 3 cm </a:t>
            </a:r>
            <a:endParaRPr lang="en-GB" kern="0" dirty="0"/>
          </a:p>
          <a:p>
            <a:pPr lvl="1"/>
            <a:r>
              <a:rPr lang="en-GB" sz="1600" kern="0" dirty="0"/>
              <a:t>Angular resolution 0.17 </a:t>
            </a:r>
            <a:r>
              <a:rPr lang="en-GB" sz="1600" kern="0" dirty="0" err="1"/>
              <a:t>mrad</a:t>
            </a:r>
            <a:r>
              <a:rPr lang="en-GB" sz="1600" kern="0" dirty="0"/>
              <a:t> @ 2.50 m</a:t>
            </a:r>
          </a:p>
          <a:p>
            <a:pPr lvl="2"/>
            <a:r>
              <a:rPr lang="en-GB" kern="0" dirty="0"/>
              <a:t>Position resolution: </a:t>
            </a:r>
            <a:r>
              <a:rPr lang="en-GB" kern="0" dirty="0">
                <a:solidFill>
                  <a:srgbClr val="FF0000"/>
                </a:solidFill>
                <a:latin typeface="Symbol" pitchFamily="2" charset="2"/>
              </a:rPr>
              <a:t>0.4</a:t>
            </a:r>
            <a:r>
              <a:rPr lang="en-GB" kern="0" dirty="0">
                <a:solidFill>
                  <a:srgbClr val="FF0000"/>
                </a:solidFill>
              </a:rPr>
              <a:t> mm</a:t>
            </a:r>
          </a:p>
          <a:p>
            <a:pPr lvl="1"/>
            <a:r>
              <a:rPr lang="en-GB" sz="1600" kern="0" dirty="0"/>
              <a:t>Improvement expected from </a:t>
            </a:r>
            <a:r>
              <a:rPr lang="en-GB" sz="1600" kern="0" dirty="0" err="1"/>
              <a:t>Preshower</a:t>
            </a:r>
            <a:endParaRPr lang="en-GB" sz="1600" kern="0" dirty="0"/>
          </a:p>
          <a:p>
            <a:pPr lvl="2"/>
            <a:r>
              <a:rPr lang="en-GB" kern="0" dirty="0"/>
              <a:t>Extrapolation from CMS: </a:t>
            </a:r>
            <a:r>
              <a:rPr lang="en-GB" kern="0" dirty="0">
                <a:solidFill>
                  <a:srgbClr val="FF0000"/>
                </a:solidFill>
                <a:latin typeface="Symbol" pitchFamily="2" charset="2"/>
              </a:rPr>
              <a:t>0.075</a:t>
            </a:r>
            <a:r>
              <a:rPr lang="en-GB" kern="0" dirty="0">
                <a:solidFill>
                  <a:srgbClr val="FF0000"/>
                </a:solidFill>
              </a:rPr>
              <a:t> mm</a:t>
            </a:r>
          </a:p>
        </p:txBody>
      </p:sp>
    </p:spTree>
    <p:extLst>
      <p:ext uri="{BB962C8B-B14F-4D97-AF65-F5344CB8AC3E}">
        <p14:creationId xmlns:p14="http://schemas.microsoft.com/office/powerpoint/2010/main" val="1618739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66CEA-4667-CF41-8298-4B7B81E5D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this presentation 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188A89-6793-F347-995C-317D15C55E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A. Blondel &amp; M. Dam’s </a:t>
            </a:r>
            <a:r>
              <a:rPr lang="en-GB" dirty="0">
                <a:hlinkClick r:id="rId2"/>
              </a:rPr>
              <a:t>presentation</a:t>
            </a:r>
            <a:r>
              <a:rPr lang="en-GB" dirty="0"/>
              <a:t> on 20 March 2023 was the trigger for this work</a:t>
            </a:r>
          </a:p>
          <a:p>
            <a:pPr lvl="4"/>
            <a:endParaRPr lang="en-GB" sz="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2AE5B-F86D-594F-9286-C5B8DB7F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</a:t>
            </a:fld>
            <a:endParaRPr lang="en-US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E98867-8F41-0147-BF95-17B68D1CF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5719" y="1255712"/>
            <a:ext cx="8153400" cy="457789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172205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638C72CF-18B3-B243-BAAE-38B26D1AE398}"/>
              </a:ext>
            </a:extLst>
          </p:cNvPr>
          <p:cNvSpPr/>
          <p:nvPr/>
        </p:nvSpPr>
        <p:spPr bwMode="auto">
          <a:xfrm>
            <a:off x="4156287" y="3084512"/>
            <a:ext cx="2438400" cy="2451983"/>
          </a:xfrm>
          <a:prstGeom prst="ellipse">
            <a:avLst/>
          </a:prstGeom>
          <a:solidFill>
            <a:schemeClr val="accent5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93B8FC-42CC-9244-95A6-A2CDCF18F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Note: Typical size of an EM Shower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DC200-C65D-BC47-88C3-158E22DE6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Molière radius = 2 ± 1 cm ➝ EM shower size R = 6 ± 3 cm </a:t>
            </a:r>
          </a:p>
          <a:p>
            <a:pPr lvl="1"/>
            <a:r>
              <a:rPr lang="en-GB" dirty="0"/>
              <a:t>At z = 2.60m, it corresponds to opening angles of </a:t>
            </a:r>
          </a:p>
          <a:p>
            <a:pPr lvl="2"/>
            <a:r>
              <a:rPr lang="en-GB" dirty="0" err="1">
                <a:latin typeface="Symbol" pitchFamily="2" charset="2"/>
              </a:rPr>
              <a:t>Dq</a:t>
            </a:r>
            <a:r>
              <a:rPr lang="en-GB" dirty="0"/>
              <a:t> = R cos</a:t>
            </a:r>
            <a:r>
              <a:rPr lang="en-GB" baseline="30000" dirty="0"/>
              <a:t>2</a:t>
            </a:r>
            <a:r>
              <a:rPr lang="en-GB" dirty="0">
                <a:latin typeface="Symbol" pitchFamily="2" charset="2"/>
              </a:rPr>
              <a:t>q</a:t>
            </a:r>
            <a:r>
              <a:rPr lang="en-GB" dirty="0"/>
              <a:t> / z ≃ 1.2</a:t>
            </a:r>
            <a:r>
              <a:rPr lang="en-GB" baseline="30000" dirty="0"/>
              <a:t>o</a:t>
            </a:r>
            <a:r>
              <a:rPr lang="en-GB" dirty="0"/>
              <a:t> ± 0.6</a:t>
            </a:r>
            <a:r>
              <a:rPr lang="en-GB" baseline="30000" dirty="0"/>
              <a:t>0</a:t>
            </a:r>
            <a:r>
              <a:rPr lang="en-GB" dirty="0"/>
              <a:t> degrees (at </a:t>
            </a:r>
            <a:r>
              <a:rPr lang="en-GB" dirty="0">
                <a:latin typeface="Symbol" pitchFamily="2" charset="2"/>
              </a:rPr>
              <a:t>q = 10</a:t>
            </a:r>
            <a:r>
              <a:rPr lang="en-GB" baseline="30000" dirty="0">
                <a:latin typeface="Symbol" pitchFamily="2" charset="2"/>
              </a:rPr>
              <a:t>o</a:t>
            </a:r>
            <a:r>
              <a:rPr lang="en-GB" dirty="0">
                <a:latin typeface="Symbol" pitchFamily="2" charset="2"/>
              </a:rPr>
              <a:t> </a:t>
            </a:r>
            <a:r>
              <a:rPr lang="en-GB" dirty="0"/>
              <a:t>or </a:t>
            </a:r>
            <a:r>
              <a:rPr lang="en-GB" dirty="0">
                <a:latin typeface="Symbol" pitchFamily="2" charset="2"/>
              </a:rPr>
              <a:t>20</a:t>
            </a:r>
            <a:r>
              <a:rPr lang="en-GB" baseline="30000" dirty="0">
                <a:latin typeface="Symbol" pitchFamily="2" charset="2"/>
              </a:rPr>
              <a:t>o</a:t>
            </a:r>
            <a:r>
              <a:rPr lang="en-GB" dirty="0"/>
              <a:t>)</a:t>
            </a:r>
          </a:p>
          <a:p>
            <a:pPr lvl="2"/>
            <a:r>
              <a:rPr lang="en-GB" dirty="0">
                <a:latin typeface="Symbol" pitchFamily="2" charset="2"/>
              </a:rPr>
              <a:t>Df = </a:t>
            </a:r>
            <a:r>
              <a:rPr lang="en-GB" dirty="0"/>
              <a:t>R / (z </a:t>
            </a:r>
            <a:r>
              <a:rPr lang="en-GB" dirty="0" err="1"/>
              <a:t>tan</a:t>
            </a:r>
            <a:r>
              <a:rPr lang="en-GB" dirty="0" err="1">
                <a:latin typeface="Symbol" pitchFamily="2" charset="2"/>
              </a:rPr>
              <a:t>q</a:t>
            </a:r>
            <a:r>
              <a:rPr lang="en-GB" dirty="0">
                <a:latin typeface="Symbol" pitchFamily="2" charset="2"/>
              </a:rPr>
              <a:t>) = </a:t>
            </a:r>
            <a:r>
              <a:rPr lang="en-GB" dirty="0"/>
              <a:t>3.6</a:t>
            </a:r>
            <a:r>
              <a:rPr lang="en-GB" baseline="30000" dirty="0"/>
              <a:t>o</a:t>
            </a:r>
            <a:r>
              <a:rPr lang="en-GB" dirty="0"/>
              <a:t> ± 1.8</a:t>
            </a:r>
            <a:r>
              <a:rPr lang="en-GB" baseline="30000" dirty="0"/>
              <a:t>o</a:t>
            </a:r>
            <a:r>
              <a:rPr lang="en-GB" dirty="0"/>
              <a:t> degrees at </a:t>
            </a:r>
            <a:r>
              <a:rPr lang="en-GB" dirty="0">
                <a:latin typeface="Symbol" pitchFamily="2" charset="2"/>
              </a:rPr>
              <a:t>q = 20</a:t>
            </a:r>
            <a:r>
              <a:rPr lang="en-GB" baseline="30000" dirty="0">
                <a:latin typeface="Symbol" pitchFamily="2" charset="2"/>
              </a:rPr>
              <a:t>o</a:t>
            </a:r>
            <a:r>
              <a:rPr lang="en-GB" dirty="0"/>
              <a:t>, and 7.4</a:t>
            </a:r>
            <a:r>
              <a:rPr lang="en-GB" baseline="30000" dirty="0"/>
              <a:t>o</a:t>
            </a:r>
            <a:r>
              <a:rPr lang="en-GB" dirty="0"/>
              <a:t> ± 3.7</a:t>
            </a:r>
            <a:r>
              <a:rPr lang="en-GB" baseline="30000" dirty="0"/>
              <a:t>o</a:t>
            </a:r>
            <a:r>
              <a:rPr lang="en-GB" dirty="0"/>
              <a:t> degrees at </a:t>
            </a:r>
            <a:r>
              <a:rPr lang="en-GB" dirty="0">
                <a:latin typeface="Symbol" pitchFamily="2" charset="2"/>
              </a:rPr>
              <a:t>q = 10</a:t>
            </a:r>
            <a:r>
              <a:rPr lang="en-GB" baseline="30000" dirty="0">
                <a:latin typeface="Symbol" pitchFamily="2" charset="2"/>
              </a:rPr>
              <a:t>o</a:t>
            </a:r>
            <a:endParaRPr lang="en-GB" dirty="0">
              <a:latin typeface="Symbol" pitchFamily="2" charset="2"/>
            </a:endParaRPr>
          </a:p>
          <a:p>
            <a:pPr lvl="1"/>
            <a:r>
              <a:rPr lang="en-GB" dirty="0"/>
              <a:t>What is important is the angles of the photons, not the positions of the cells. </a:t>
            </a:r>
          </a:p>
          <a:p>
            <a:pPr lvl="2"/>
            <a:r>
              <a:rPr lang="en-GB" dirty="0"/>
              <a:t>Use bins (or sliding windows) of 1</a:t>
            </a:r>
            <a:r>
              <a:rPr lang="en-GB" baseline="30000" dirty="0"/>
              <a:t>o</a:t>
            </a:r>
            <a:r>
              <a:rPr lang="en-GB" dirty="0"/>
              <a:t> in </a:t>
            </a:r>
            <a:r>
              <a:rPr lang="en-GB" dirty="0">
                <a:latin typeface="Symbol" pitchFamily="2" charset="2"/>
              </a:rPr>
              <a:t>q</a:t>
            </a:r>
            <a:r>
              <a:rPr lang="en-GB" dirty="0"/>
              <a:t> and of 3 -11</a:t>
            </a:r>
            <a:r>
              <a:rPr lang="en-GB" baseline="30000" dirty="0"/>
              <a:t>o</a:t>
            </a:r>
            <a:r>
              <a:rPr lang="en-GB" dirty="0"/>
              <a:t> in </a:t>
            </a:r>
            <a:r>
              <a:rPr lang="en-GB" dirty="0">
                <a:latin typeface="Symbol" pitchFamily="2" charset="2"/>
              </a:rPr>
              <a:t>f</a:t>
            </a:r>
            <a:r>
              <a:rPr lang="en-GB" dirty="0"/>
              <a:t> to determine the average </a:t>
            </a:r>
            <a:r>
              <a:rPr lang="en-GB" dirty="0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baseline="-25000" dirty="0"/>
              <a:t>min </a:t>
            </a:r>
            <a:endParaRPr lang="en-GB" dirty="0"/>
          </a:p>
          <a:p>
            <a:pPr lvl="3"/>
            <a:r>
              <a:rPr lang="en-GB" dirty="0"/>
              <a:t>The test ring at 10</a:t>
            </a:r>
            <a:r>
              <a:rPr lang="en-GB" baseline="30000" dirty="0"/>
              <a:t>o</a:t>
            </a:r>
            <a:r>
              <a:rPr lang="en-GB" dirty="0"/>
              <a:t> would therefore look like</a:t>
            </a:r>
            <a:r>
              <a:rPr lang="en-GB" dirty="0">
                <a:sym typeface="Wingdings" pitchFamily="2" charset="2"/>
              </a:rPr>
              <a:t> (in the centre-of-mass frame)</a:t>
            </a:r>
            <a:r>
              <a:rPr lang="en-GB" dirty="0"/>
              <a:t>   </a:t>
            </a:r>
          </a:p>
          <a:p>
            <a:pPr lvl="2"/>
            <a:endParaRPr lang="en-GB" dirty="0">
              <a:latin typeface="Symbol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DA487D-99B4-8A44-BC1E-DF48048AF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20</a:t>
            </a:fld>
            <a:endParaRPr lang="en-US" alt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8AF0C99-3B16-1D49-9E66-B18E5A54A78A}"/>
              </a:ext>
            </a:extLst>
          </p:cNvPr>
          <p:cNvSpPr/>
          <p:nvPr/>
        </p:nvSpPr>
        <p:spPr bwMode="auto">
          <a:xfrm>
            <a:off x="4308687" y="3236912"/>
            <a:ext cx="2133600" cy="2150887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2CFC4C4-42BC-F949-BE1A-78D4169831B9}"/>
              </a:ext>
            </a:extLst>
          </p:cNvPr>
          <p:cNvCxnSpPr>
            <a:endCxn id="5" idx="2"/>
          </p:cNvCxnSpPr>
          <p:nvPr/>
        </p:nvCxnSpPr>
        <p:spPr bwMode="auto">
          <a:xfrm>
            <a:off x="3622887" y="4303712"/>
            <a:ext cx="533400" cy="679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9DED402-6F98-7741-85EC-0067488997F8}"/>
              </a:ext>
            </a:extLst>
          </p:cNvPr>
          <p:cNvSpPr txBox="1"/>
          <p:nvPr/>
        </p:nvSpPr>
        <p:spPr>
          <a:xfrm>
            <a:off x="2651146" y="4117558"/>
            <a:ext cx="9717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Symbol" pitchFamily="2" charset="2"/>
              </a:rPr>
              <a:t>q</a:t>
            </a:r>
            <a:r>
              <a:rPr lang="en-GB" sz="1600" baseline="30000" dirty="0">
                <a:latin typeface="Symbol" pitchFamily="2" charset="2"/>
              </a:rPr>
              <a:t>*</a:t>
            </a:r>
            <a:r>
              <a:rPr lang="en-GB" sz="1600" dirty="0">
                <a:latin typeface="+mn-lt"/>
              </a:rPr>
              <a:t> = 10.5</a:t>
            </a:r>
            <a:r>
              <a:rPr lang="en-GB" sz="1600" baseline="30000" dirty="0">
                <a:latin typeface="+mn-lt"/>
              </a:rPr>
              <a:t>o</a:t>
            </a:r>
            <a:endParaRPr lang="en-GB" sz="1600" dirty="0">
              <a:latin typeface="+mn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00C670-CAD3-7743-AE36-EED4C42D78CE}"/>
              </a:ext>
            </a:extLst>
          </p:cNvPr>
          <p:cNvSpPr txBox="1"/>
          <p:nvPr/>
        </p:nvSpPr>
        <p:spPr>
          <a:xfrm>
            <a:off x="4784746" y="4151312"/>
            <a:ext cx="881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Symbol" pitchFamily="2" charset="2"/>
              </a:rPr>
              <a:t>q</a:t>
            </a:r>
            <a:r>
              <a:rPr lang="en-GB" sz="1600" baseline="30000" dirty="0">
                <a:latin typeface="Symbol" pitchFamily="2" charset="2"/>
              </a:rPr>
              <a:t>*</a:t>
            </a:r>
            <a:r>
              <a:rPr lang="en-GB" sz="1600" dirty="0">
                <a:latin typeface="+mn-lt"/>
              </a:rPr>
              <a:t> = 9.5</a:t>
            </a:r>
            <a:r>
              <a:rPr lang="en-GB" sz="1600" baseline="30000" dirty="0">
                <a:latin typeface="+mn-lt"/>
              </a:rPr>
              <a:t>o</a:t>
            </a:r>
            <a:endParaRPr lang="en-GB" sz="1600" dirty="0">
              <a:latin typeface="+mn-lt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D4436B6-13B7-1743-88F8-2E9B167D0E09}"/>
              </a:ext>
            </a:extLst>
          </p:cNvPr>
          <p:cNvCxnSpPr>
            <a:cxnSpLocks/>
            <a:stCxn id="10" idx="1"/>
            <a:endCxn id="6" idx="2"/>
          </p:cNvCxnSpPr>
          <p:nvPr/>
        </p:nvCxnSpPr>
        <p:spPr bwMode="auto">
          <a:xfrm flipH="1" flipV="1">
            <a:off x="4308687" y="4312356"/>
            <a:ext cx="476059" cy="82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A4CA0BF-7CBB-FF4C-BAD8-481ABE22CD68}"/>
              </a:ext>
            </a:extLst>
          </p:cNvPr>
          <p:cNvSpPr txBox="1"/>
          <p:nvPr/>
        </p:nvSpPr>
        <p:spPr>
          <a:xfrm>
            <a:off x="6899487" y="3160712"/>
            <a:ext cx="16369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25-100 bins in </a:t>
            </a:r>
            <a:r>
              <a:rPr lang="en-GB" sz="1600" dirty="0">
                <a:latin typeface="Symbol" pitchFamily="2" charset="2"/>
              </a:rPr>
              <a:t>f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08DBB57-82F4-E042-9947-F50C0198570B}"/>
              </a:ext>
            </a:extLst>
          </p:cNvPr>
          <p:cNvCxnSpPr>
            <a:stCxn id="14" idx="1"/>
          </p:cNvCxnSpPr>
          <p:nvPr/>
        </p:nvCxnSpPr>
        <p:spPr bwMode="auto">
          <a:xfrm flipH="1">
            <a:off x="6366087" y="3329989"/>
            <a:ext cx="533400" cy="4403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770406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4A45EF18-F1E4-2D4D-82AE-850C1D4066FA}"/>
              </a:ext>
            </a:extLst>
          </p:cNvPr>
          <p:cNvSpPr/>
          <p:nvPr/>
        </p:nvSpPr>
        <p:spPr bwMode="auto">
          <a:xfrm>
            <a:off x="8223007" y="1411816"/>
            <a:ext cx="2057400" cy="2053697"/>
          </a:xfrm>
          <a:prstGeom prst="ellipse">
            <a:avLst/>
          </a:prstGeom>
          <a:solidFill>
            <a:schemeClr val="accent2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 dirty="0">
              <a:ln>
                <a:noFill/>
              </a:ln>
              <a:solidFill>
                <a:srgbClr val="16A117"/>
              </a:solidFill>
              <a:effectLst/>
              <a:latin typeface="Arial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2EC8484-FBE9-AD43-9B09-007A1DB0D986}"/>
              </a:ext>
            </a:extLst>
          </p:cNvPr>
          <p:cNvSpPr/>
          <p:nvPr/>
        </p:nvSpPr>
        <p:spPr bwMode="auto">
          <a:xfrm>
            <a:off x="8299207" y="1488015"/>
            <a:ext cx="1905000" cy="190129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rgbClr val="16A117"/>
              </a:solidFill>
              <a:effectLst/>
              <a:latin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B75012-96E8-F944-9D95-172A8CF70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Average (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r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±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dirty="0"/>
              <a:t>,</a:t>
            </a:r>
            <a:r>
              <a:rPr lang="en-GB" dirty="0" err="1">
                <a:latin typeface="Symbol" pitchFamily="2" charset="2"/>
              </a:rPr>
              <a:t>D</a:t>
            </a:r>
            <a:r>
              <a:rPr lang="en-GB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z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±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dirty="0"/>
              <a:t>) bias around </a:t>
            </a:r>
            <a:r>
              <a:rPr lang="en-GB" dirty="0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baseline="-25000" dirty="0"/>
              <a:t>min</a:t>
            </a:r>
            <a:r>
              <a:rPr lang="en-GB" dirty="0"/>
              <a:t> </a:t>
            </a:r>
            <a:endParaRPr lang="en-GB" baseline="-25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4A0BF-9388-3E44-A987-0D979F663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245" y="802217"/>
            <a:ext cx="10065134" cy="5080705"/>
          </a:xfrm>
        </p:spPr>
        <p:txBody>
          <a:bodyPr/>
          <a:lstStyle/>
          <a:p>
            <a:r>
              <a:rPr lang="en-GB" dirty="0"/>
              <a:t>Acceptance bias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In the lab, this modifies </a:t>
            </a:r>
            <a:r>
              <a:rPr lang="en-GB" dirty="0" err="1">
                <a:latin typeface="Symbol" pitchFamily="2" charset="2"/>
              </a:rPr>
              <a:t>q</a:t>
            </a:r>
            <a:r>
              <a:rPr lang="en-GB" baseline="-25000" dirty="0" err="1"/>
              <a:t>min</a:t>
            </a:r>
            <a:r>
              <a:rPr lang="en-GB" dirty="0"/>
              <a:t> on both sides for all cells of the ring</a:t>
            </a:r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dirty="0"/>
              <a:t>Does not modify </a:t>
            </a:r>
            <a:r>
              <a:rPr lang="en-GB" dirty="0">
                <a:latin typeface="Symbol" pitchFamily="2" charset="2"/>
              </a:rPr>
              <a:t>f</a:t>
            </a:r>
            <a:r>
              <a:rPr lang="en-GB" dirty="0"/>
              <a:t> (in the lab)</a:t>
            </a:r>
            <a:endParaRPr lang="en-GB" dirty="0">
              <a:latin typeface="Symbol" pitchFamily="2" charset="2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58566B-40C7-F64B-A24F-FCC94B5C7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21</a:t>
            </a:fld>
            <a:endParaRPr lang="en-US" alt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547DA01-F256-424A-B6A9-98FE29353453}"/>
              </a:ext>
            </a:extLst>
          </p:cNvPr>
          <p:cNvSpPr/>
          <p:nvPr/>
        </p:nvSpPr>
        <p:spPr bwMode="auto">
          <a:xfrm>
            <a:off x="8451607" y="1636713"/>
            <a:ext cx="1600200" cy="1600200"/>
          </a:xfrm>
          <a:prstGeom prst="ellipse">
            <a:avLst/>
          </a:prstGeom>
          <a:solidFill>
            <a:schemeClr val="accent5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 dirty="0">
              <a:ln>
                <a:noFill/>
              </a:ln>
              <a:solidFill>
                <a:srgbClr val="16A117"/>
              </a:solidFill>
              <a:effectLst/>
              <a:latin typeface="Arial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8B4F32E-1D85-DE40-92B6-790B5E36EF79}"/>
              </a:ext>
            </a:extLst>
          </p:cNvPr>
          <p:cNvSpPr/>
          <p:nvPr/>
        </p:nvSpPr>
        <p:spPr bwMode="auto">
          <a:xfrm>
            <a:off x="8527807" y="1712913"/>
            <a:ext cx="1447800" cy="1447800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rgbClr val="16A117"/>
              </a:solidFill>
              <a:effectLst/>
              <a:latin typeface="Arial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BAA8C06-B16E-E049-90D8-92DC24EC4BFC}"/>
              </a:ext>
            </a:extLst>
          </p:cNvPr>
          <p:cNvCxnSpPr>
            <a:cxnSpLocks/>
            <a:stCxn id="6" idx="0"/>
            <a:endCxn id="6" idx="4"/>
          </p:cNvCxnSpPr>
          <p:nvPr/>
        </p:nvCxnSpPr>
        <p:spPr bwMode="auto">
          <a:xfrm>
            <a:off x="9251707" y="1712913"/>
            <a:ext cx="0" cy="1447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ABDC544-B983-E842-8EBF-2DAD8B80BEC7}"/>
              </a:ext>
            </a:extLst>
          </p:cNvPr>
          <p:cNvCxnSpPr>
            <a:cxnSpLocks/>
            <a:stCxn id="6" idx="0"/>
            <a:endCxn id="6" idx="4"/>
          </p:cNvCxnSpPr>
          <p:nvPr/>
        </p:nvCxnSpPr>
        <p:spPr bwMode="auto">
          <a:xfrm>
            <a:off x="9251707" y="1712913"/>
            <a:ext cx="0" cy="1447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7A23549-1062-F045-9DB1-2FDC9EC55A92}"/>
              </a:ext>
            </a:extLst>
          </p:cNvPr>
          <p:cNvCxnSpPr>
            <a:cxnSpLocks/>
            <a:stCxn id="6" idx="2"/>
            <a:endCxn id="6" idx="6"/>
          </p:cNvCxnSpPr>
          <p:nvPr/>
        </p:nvCxnSpPr>
        <p:spPr bwMode="auto">
          <a:xfrm>
            <a:off x="8527807" y="2436813"/>
            <a:ext cx="144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DE2833C0-3BFA-5441-82AB-7ACB5E3D0719}"/>
              </a:ext>
            </a:extLst>
          </p:cNvPr>
          <p:cNvSpPr/>
          <p:nvPr/>
        </p:nvSpPr>
        <p:spPr bwMode="auto">
          <a:xfrm>
            <a:off x="9213607" y="2398713"/>
            <a:ext cx="60616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1" i="0" u="none" strike="noStrike" cap="none" normalizeH="0" baseline="0">
              <a:ln>
                <a:noFill/>
              </a:ln>
              <a:solidFill>
                <a:srgbClr val="16A117"/>
              </a:solidFill>
              <a:effectLst/>
              <a:latin typeface="Arial" charset="0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C7A55C-CA1D-A745-8817-D25EBEBA8278}"/>
              </a:ext>
            </a:extLst>
          </p:cNvPr>
          <p:cNvCxnSpPr>
            <a:stCxn id="5" idx="7"/>
            <a:endCxn id="8" idx="7"/>
          </p:cNvCxnSpPr>
          <p:nvPr/>
        </p:nvCxnSpPr>
        <p:spPr bwMode="auto">
          <a:xfrm flipV="1">
            <a:off x="9817463" y="1766454"/>
            <a:ext cx="107763" cy="1046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16A117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C3A7CDCB-0035-8645-8DDD-1993BBD342ED}"/>
              </a:ext>
            </a:extLst>
          </p:cNvPr>
          <p:cNvCxnSpPr>
            <a:cxnSpLocks/>
            <a:stCxn id="5" idx="5"/>
            <a:endCxn id="8" idx="5"/>
          </p:cNvCxnSpPr>
          <p:nvPr/>
        </p:nvCxnSpPr>
        <p:spPr bwMode="auto">
          <a:xfrm>
            <a:off x="9817463" y="3002569"/>
            <a:ext cx="107763" cy="1083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16A117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D7DCB09-7EEC-DB4A-9620-5B27A387C781}"/>
              </a:ext>
            </a:extLst>
          </p:cNvPr>
          <p:cNvCxnSpPr>
            <a:cxnSpLocks/>
            <a:stCxn id="5" idx="1"/>
            <a:endCxn id="8" idx="1"/>
          </p:cNvCxnSpPr>
          <p:nvPr/>
        </p:nvCxnSpPr>
        <p:spPr bwMode="auto">
          <a:xfrm flipH="1" flipV="1">
            <a:off x="8578188" y="1766454"/>
            <a:ext cx="107763" cy="1046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16A117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0235008-1F2E-5A4B-97FF-AF60EEEFDD6A}"/>
              </a:ext>
            </a:extLst>
          </p:cNvPr>
          <p:cNvCxnSpPr>
            <a:cxnSpLocks/>
            <a:stCxn id="5" idx="3"/>
            <a:endCxn id="8" idx="3"/>
          </p:cNvCxnSpPr>
          <p:nvPr/>
        </p:nvCxnSpPr>
        <p:spPr bwMode="auto">
          <a:xfrm flipH="1">
            <a:off x="8578188" y="3002569"/>
            <a:ext cx="107763" cy="1083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16A117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94B34100-7859-6342-95CC-C1FCDCC0C45B}"/>
              </a:ext>
            </a:extLst>
          </p:cNvPr>
          <p:cNvSpPr txBox="1"/>
          <p:nvPr/>
        </p:nvSpPr>
        <p:spPr>
          <a:xfrm>
            <a:off x="8011319" y="1408113"/>
            <a:ext cx="516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16A117"/>
                </a:solidFill>
                <a:latin typeface="Symbol" pitchFamily="2" charset="2"/>
              </a:rPr>
              <a:t>D</a:t>
            </a:r>
            <a:r>
              <a:rPr lang="en-GB" sz="2000" b="1" dirty="0">
                <a:solidFill>
                  <a:srgbClr val="16A117"/>
                </a:solidFill>
                <a:latin typeface="+mn-lt"/>
              </a:rPr>
              <a:t>r</a:t>
            </a:r>
            <a:r>
              <a:rPr lang="en-GB" sz="2000" b="1" baseline="-25000" dirty="0">
                <a:solidFill>
                  <a:srgbClr val="16A117"/>
                </a:solidFill>
                <a:latin typeface="+mn-lt"/>
              </a:rPr>
              <a:t>+</a:t>
            </a:r>
            <a:endParaRPr lang="en-GB" sz="2000" b="1" dirty="0">
              <a:solidFill>
                <a:srgbClr val="16A117"/>
              </a:solidFill>
              <a:latin typeface="+mn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F79C630-DEE3-704F-A777-CCC5B76DCBF9}"/>
              </a:ext>
            </a:extLst>
          </p:cNvPr>
          <p:cNvSpPr txBox="1"/>
          <p:nvPr/>
        </p:nvSpPr>
        <p:spPr>
          <a:xfrm>
            <a:off x="9928285" y="1389003"/>
            <a:ext cx="516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16A117"/>
                </a:solidFill>
                <a:latin typeface="Symbol" pitchFamily="2" charset="2"/>
              </a:rPr>
              <a:t>D</a:t>
            </a:r>
            <a:r>
              <a:rPr lang="en-GB" sz="2000" b="1" dirty="0">
                <a:solidFill>
                  <a:srgbClr val="16A117"/>
                </a:solidFill>
                <a:latin typeface="+mn-lt"/>
              </a:rPr>
              <a:t>r</a:t>
            </a:r>
            <a:r>
              <a:rPr lang="en-GB" sz="2000" b="1" baseline="-25000" dirty="0">
                <a:solidFill>
                  <a:srgbClr val="16A117"/>
                </a:solidFill>
                <a:latin typeface="+mn-lt"/>
              </a:rPr>
              <a:t>+</a:t>
            </a:r>
            <a:endParaRPr lang="en-GB" sz="2000" b="1" dirty="0">
              <a:solidFill>
                <a:srgbClr val="16A117"/>
              </a:solidFill>
              <a:latin typeface="+mn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A1040C8-2649-664F-AFFF-57ADF108D066}"/>
              </a:ext>
            </a:extLst>
          </p:cNvPr>
          <p:cNvSpPr txBox="1"/>
          <p:nvPr/>
        </p:nvSpPr>
        <p:spPr>
          <a:xfrm>
            <a:off x="9928285" y="3065403"/>
            <a:ext cx="516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16A117"/>
                </a:solidFill>
                <a:latin typeface="Symbol" pitchFamily="2" charset="2"/>
              </a:rPr>
              <a:t>D</a:t>
            </a:r>
            <a:r>
              <a:rPr lang="en-GB" sz="2000" b="1" dirty="0">
                <a:solidFill>
                  <a:srgbClr val="16A117"/>
                </a:solidFill>
                <a:latin typeface="+mn-lt"/>
              </a:rPr>
              <a:t>r</a:t>
            </a:r>
            <a:r>
              <a:rPr lang="en-GB" sz="2000" b="1" baseline="-25000" dirty="0">
                <a:solidFill>
                  <a:srgbClr val="16A117"/>
                </a:solidFill>
                <a:latin typeface="+mn-lt"/>
              </a:rPr>
              <a:t>+</a:t>
            </a:r>
            <a:endParaRPr lang="en-GB" sz="2000" b="1" dirty="0">
              <a:solidFill>
                <a:srgbClr val="16A117"/>
              </a:solidFill>
              <a:latin typeface="+mn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D4AB07B-9CB2-4048-9B55-7484BB65FEE6}"/>
              </a:ext>
            </a:extLst>
          </p:cNvPr>
          <p:cNvSpPr txBox="1"/>
          <p:nvPr/>
        </p:nvSpPr>
        <p:spPr>
          <a:xfrm>
            <a:off x="8146807" y="3065403"/>
            <a:ext cx="5164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16A117"/>
                </a:solidFill>
                <a:latin typeface="Symbol" pitchFamily="2" charset="2"/>
              </a:rPr>
              <a:t>D</a:t>
            </a:r>
            <a:r>
              <a:rPr lang="en-GB" sz="2000" b="1" dirty="0">
                <a:solidFill>
                  <a:srgbClr val="16A117"/>
                </a:solidFill>
                <a:latin typeface="+mn-lt"/>
              </a:rPr>
              <a:t>r</a:t>
            </a:r>
            <a:r>
              <a:rPr lang="en-GB" sz="2000" b="1" baseline="-25000" dirty="0">
                <a:solidFill>
                  <a:srgbClr val="16A117"/>
                </a:solidFill>
                <a:latin typeface="+mn-lt"/>
              </a:rPr>
              <a:t>+</a:t>
            </a:r>
            <a:endParaRPr lang="en-GB" sz="2000" b="1" dirty="0">
              <a:solidFill>
                <a:srgbClr val="16A117"/>
              </a:solidFill>
              <a:latin typeface="+mn-l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9602E8E-98A4-8048-9F17-957975F9444A}"/>
              </a:ext>
            </a:extLst>
          </p:cNvPr>
          <p:cNvSpPr/>
          <p:nvPr/>
        </p:nvSpPr>
        <p:spPr bwMode="auto">
          <a:xfrm>
            <a:off x="603007" y="1354726"/>
            <a:ext cx="2057400" cy="2053697"/>
          </a:xfrm>
          <a:prstGeom prst="ellipse">
            <a:avLst/>
          </a:prstGeom>
          <a:solidFill>
            <a:schemeClr val="accent5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209E0C1-288C-8143-80A4-90FCB9BA5204}"/>
              </a:ext>
            </a:extLst>
          </p:cNvPr>
          <p:cNvSpPr/>
          <p:nvPr/>
        </p:nvSpPr>
        <p:spPr bwMode="auto">
          <a:xfrm>
            <a:off x="679207" y="1430925"/>
            <a:ext cx="1905000" cy="1901298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3F377BFD-8EC0-2C43-BBED-4F85BF27EC6D}"/>
              </a:ext>
            </a:extLst>
          </p:cNvPr>
          <p:cNvSpPr/>
          <p:nvPr/>
        </p:nvSpPr>
        <p:spPr bwMode="auto">
          <a:xfrm>
            <a:off x="831607" y="1579623"/>
            <a:ext cx="1600200" cy="1600200"/>
          </a:xfrm>
          <a:prstGeom prst="ellipse">
            <a:avLst/>
          </a:prstGeom>
          <a:solidFill>
            <a:schemeClr val="accent2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23007A13-151F-0C4F-8701-5D5FA3A10413}"/>
              </a:ext>
            </a:extLst>
          </p:cNvPr>
          <p:cNvSpPr/>
          <p:nvPr/>
        </p:nvSpPr>
        <p:spPr bwMode="auto">
          <a:xfrm>
            <a:off x="907807" y="1655823"/>
            <a:ext cx="1447800" cy="1447800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365C7064-11BC-154E-9E9E-EE1A7865803B}"/>
              </a:ext>
            </a:extLst>
          </p:cNvPr>
          <p:cNvCxnSpPr>
            <a:cxnSpLocks/>
            <a:stCxn id="69" idx="0"/>
            <a:endCxn id="69" idx="4"/>
          </p:cNvCxnSpPr>
          <p:nvPr/>
        </p:nvCxnSpPr>
        <p:spPr bwMode="auto">
          <a:xfrm>
            <a:off x="1631707" y="1655823"/>
            <a:ext cx="0" cy="1447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6F12E69-C72B-A246-97EA-A0F33013E21A}"/>
              </a:ext>
            </a:extLst>
          </p:cNvPr>
          <p:cNvCxnSpPr>
            <a:cxnSpLocks/>
            <a:stCxn id="69" idx="0"/>
            <a:endCxn id="69" idx="4"/>
          </p:cNvCxnSpPr>
          <p:nvPr/>
        </p:nvCxnSpPr>
        <p:spPr bwMode="auto">
          <a:xfrm>
            <a:off x="1631707" y="1655823"/>
            <a:ext cx="0" cy="1447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3A1A40CB-B971-1F46-83B1-99740B90DD31}"/>
              </a:ext>
            </a:extLst>
          </p:cNvPr>
          <p:cNvCxnSpPr>
            <a:cxnSpLocks/>
            <a:stCxn id="69" idx="2"/>
            <a:endCxn id="69" idx="6"/>
          </p:cNvCxnSpPr>
          <p:nvPr/>
        </p:nvCxnSpPr>
        <p:spPr bwMode="auto">
          <a:xfrm>
            <a:off x="907807" y="2379723"/>
            <a:ext cx="144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3" name="Oval 72">
            <a:extLst>
              <a:ext uri="{FF2B5EF4-FFF2-40B4-BE49-F238E27FC236}">
                <a16:creationId xmlns:a16="http://schemas.microsoft.com/office/drawing/2014/main" id="{E0BEAE46-961D-7541-8310-A507D68083A0}"/>
              </a:ext>
            </a:extLst>
          </p:cNvPr>
          <p:cNvSpPr/>
          <p:nvPr/>
        </p:nvSpPr>
        <p:spPr bwMode="auto">
          <a:xfrm>
            <a:off x="1593607" y="2341623"/>
            <a:ext cx="60616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6A1CC1E-4979-B744-A061-3DA072CEF02A}"/>
              </a:ext>
            </a:extLst>
          </p:cNvPr>
          <p:cNvCxnSpPr>
            <a:stCxn id="68" idx="7"/>
            <a:endCxn id="67" idx="7"/>
          </p:cNvCxnSpPr>
          <p:nvPr/>
        </p:nvCxnSpPr>
        <p:spPr bwMode="auto">
          <a:xfrm flipV="1">
            <a:off x="2197463" y="1709364"/>
            <a:ext cx="107763" cy="1046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16A117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DD6879E-4C43-7A45-AAD9-A36C9B249F4B}"/>
              </a:ext>
            </a:extLst>
          </p:cNvPr>
          <p:cNvCxnSpPr>
            <a:cxnSpLocks/>
            <a:stCxn id="68" idx="5"/>
            <a:endCxn id="67" idx="5"/>
          </p:cNvCxnSpPr>
          <p:nvPr/>
        </p:nvCxnSpPr>
        <p:spPr bwMode="auto">
          <a:xfrm>
            <a:off x="2197463" y="2945479"/>
            <a:ext cx="107763" cy="1083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16A117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72914E0E-6A37-AB49-B940-7AB7834E4245}"/>
              </a:ext>
            </a:extLst>
          </p:cNvPr>
          <p:cNvCxnSpPr>
            <a:cxnSpLocks/>
            <a:stCxn id="68" idx="1"/>
            <a:endCxn id="67" idx="1"/>
          </p:cNvCxnSpPr>
          <p:nvPr/>
        </p:nvCxnSpPr>
        <p:spPr bwMode="auto">
          <a:xfrm flipH="1" flipV="1">
            <a:off x="958188" y="1709364"/>
            <a:ext cx="107763" cy="1046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16A117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9E34229C-F6E6-0E45-AFAC-79FF4A2C3B97}"/>
              </a:ext>
            </a:extLst>
          </p:cNvPr>
          <p:cNvCxnSpPr>
            <a:cxnSpLocks/>
            <a:stCxn id="68" idx="3"/>
            <a:endCxn id="67" idx="3"/>
          </p:cNvCxnSpPr>
          <p:nvPr/>
        </p:nvCxnSpPr>
        <p:spPr bwMode="auto">
          <a:xfrm flipH="1">
            <a:off x="958188" y="2945479"/>
            <a:ext cx="107763" cy="1083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16A117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7ACB00A1-9BA4-BE48-A865-C880C59123CC}"/>
              </a:ext>
            </a:extLst>
          </p:cNvPr>
          <p:cNvSpPr txBox="1"/>
          <p:nvPr/>
        </p:nvSpPr>
        <p:spPr>
          <a:xfrm>
            <a:off x="391319" y="1351023"/>
            <a:ext cx="522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16A117"/>
                </a:solidFill>
                <a:latin typeface="Symbol" pitchFamily="2" charset="2"/>
              </a:rPr>
              <a:t>D</a:t>
            </a:r>
            <a:r>
              <a:rPr lang="en-GB" sz="2000" b="1" dirty="0">
                <a:solidFill>
                  <a:srgbClr val="16A117"/>
                </a:solidFill>
                <a:latin typeface="+mn-lt"/>
              </a:rPr>
              <a:t>r</a:t>
            </a:r>
            <a:r>
              <a:rPr lang="en-GB" sz="2000" b="1" baseline="-25000" dirty="0">
                <a:solidFill>
                  <a:srgbClr val="16A117"/>
                </a:solidFill>
                <a:latin typeface="Symbol" pitchFamily="2" charset="2"/>
              </a:rPr>
              <a:t>-</a:t>
            </a:r>
            <a:endParaRPr lang="en-GB" sz="2000" b="1" dirty="0">
              <a:solidFill>
                <a:srgbClr val="16A117"/>
              </a:solidFill>
              <a:latin typeface="Symbol" pitchFamily="2" charset="2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C7B7EB8-E50C-9448-9546-6F640172DE2C}"/>
              </a:ext>
            </a:extLst>
          </p:cNvPr>
          <p:cNvSpPr txBox="1"/>
          <p:nvPr/>
        </p:nvSpPr>
        <p:spPr>
          <a:xfrm>
            <a:off x="2308285" y="1331913"/>
            <a:ext cx="522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16A117"/>
                </a:solidFill>
                <a:latin typeface="Symbol" pitchFamily="2" charset="2"/>
              </a:rPr>
              <a:t>D</a:t>
            </a:r>
            <a:r>
              <a:rPr lang="en-GB" sz="2000" b="1" dirty="0">
                <a:solidFill>
                  <a:srgbClr val="16A117"/>
                </a:solidFill>
                <a:latin typeface="+mn-lt"/>
              </a:rPr>
              <a:t>r</a:t>
            </a:r>
            <a:r>
              <a:rPr lang="en-GB" sz="2000" b="1" baseline="-25000" dirty="0">
                <a:solidFill>
                  <a:srgbClr val="16A117"/>
                </a:solidFill>
                <a:latin typeface="Symbol" pitchFamily="2" charset="2"/>
              </a:rPr>
              <a:t>-</a:t>
            </a:r>
            <a:endParaRPr lang="en-GB" sz="2000" b="1" dirty="0">
              <a:solidFill>
                <a:srgbClr val="16A117"/>
              </a:solidFill>
              <a:latin typeface="Symbol" pitchFamily="2" charset="2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221838E-BA10-B545-B490-FD70B67007BA}"/>
              </a:ext>
            </a:extLst>
          </p:cNvPr>
          <p:cNvSpPr txBox="1"/>
          <p:nvPr/>
        </p:nvSpPr>
        <p:spPr>
          <a:xfrm>
            <a:off x="2308285" y="3008313"/>
            <a:ext cx="522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16A117"/>
                </a:solidFill>
                <a:latin typeface="Symbol" pitchFamily="2" charset="2"/>
              </a:rPr>
              <a:t>D</a:t>
            </a:r>
            <a:r>
              <a:rPr lang="en-GB" sz="2000" b="1" dirty="0">
                <a:solidFill>
                  <a:srgbClr val="16A117"/>
                </a:solidFill>
                <a:latin typeface="+mn-lt"/>
              </a:rPr>
              <a:t>r</a:t>
            </a:r>
            <a:r>
              <a:rPr lang="en-GB" sz="2000" b="1" baseline="-25000" dirty="0">
                <a:solidFill>
                  <a:srgbClr val="16A117"/>
                </a:solidFill>
                <a:latin typeface="Symbol" pitchFamily="2" charset="2"/>
              </a:rPr>
              <a:t>-</a:t>
            </a:r>
            <a:endParaRPr lang="en-GB" sz="2000" b="1" dirty="0">
              <a:solidFill>
                <a:srgbClr val="16A117"/>
              </a:solidFill>
              <a:latin typeface="Symbol" pitchFamily="2" charset="2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E4FF142-DB16-EA40-8E64-04718EDD5F9C}"/>
              </a:ext>
            </a:extLst>
          </p:cNvPr>
          <p:cNvSpPr txBox="1"/>
          <p:nvPr/>
        </p:nvSpPr>
        <p:spPr>
          <a:xfrm>
            <a:off x="526807" y="3008313"/>
            <a:ext cx="522900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16A117"/>
                </a:solidFill>
                <a:latin typeface="Symbol" pitchFamily="2" charset="2"/>
              </a:rPr>
              <a:t>D</a:t>
            </a:r>
            <a:r>
              <a:rPr lang="en-GB" sz="2000" b="1" dirty="0">
                <a:solidFill>
                  <a:srgbClr val="16A117"/>
                </a:solidFill>
                <a:latin typeface="+mn-lt"/>
              </a:rPr>
              <a:t>r</a:t>
            </a:r>
            <a:r>
              <a:rPr lang="en-GB" sz="2000" b="1" baseline="-25000" dirty="0">
                <a:solidFill>
                  <a:srgbClr val="16A117"/>
                </a:solidFill>
                <a:latin typeface="Symbol" pitchFamily="2" charset="2"/>
              </a:rPr>
              <a:t>-</a:t>
            </a:r>
            <a:endParaRPr lang="en-GB" sz="2000" b="1" dirty="0">
              <a:solidFill>
                <a:srgbClr val="16A117"/>
              </a:solidFill>
              <a:latin typeface="Symbol" pitchFamily="2" charset="2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394B41E-92A2-4D48-AFA9-579AFE2C839F}"/>
              </a:ext>
            </a:extLst>
          </p:cNvPr>
          <p:cNvSpPr/>
          <p:nvPr/>
        </p:nvSpPr>
        <p:spPr bwMode="auto">
          <a:xfrm>
            <a:off x="3875281" y="874713"/>
            <a:ext cx="3450238" cy="320039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2D33EF9-EEBC-5D48-BC87-EC63E8498479}"/>
              </a:ext>
            </a:extLst>
          </p:cNvPr>
          <p:cNvSpPr/>
          <p:nvPr/>
        </p:nvSpPr>
        <p:spPr bwMode="auto">
          <a:xfrm>
            <a:off x="4125119" y="1179513"/>
            <a:ext cx="2942164" cy="25908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7B8C8AD9-0DB6-4347-9EDB-AF87FD523183}"/>
              </a:ext>
            </a:extLst>
          </p:cNvPr>
          <p:cNvCxnSpPr>
            <a:cxnSpLocks/>
          </p:cNvCxnSpPr>
          <p:nvPr/>
        </p:nvCxnSpPr>
        <p:spPr bwMode="auto">
          <a:xfrm>
            <a:off x="3875281" y="874711"/>
            <a:ext cx="249838" cy="2856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DE102C0-D54A-8D4F-9B0D-5E3F20FEEB24}"/>
              </a:ext>
            </a:extLst>
          </p:cNvPr>
          <p:cNvCxnSpPr>
            <a:cxnSpLocks/>
          </p:cNvCxnSpPr>
          <p:nvPr/>
        </p:nvCxnSpPr>
        <p:spPr bwMode="auto">
          <a:xfrm flipV="1">
            <a:off x="3875281" y="3754907"/>
            <a:ext cx="249838" cy="32020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02301F3-895B-C24F-A3EA-78FB5CA90ED6}"/>
              </a:ext>
            </a:extLst>
          </p:cNvPr>
          <p:cNvCxnSpPr>
            <a:cxnSpLocks/>
          </p:cNvCxnSpPr>
          <p:nvPr/>
        </p:nvCxnSpPr>
        <p:spPr bwMode="auto">
          <a:xfrm flipV="1">
            <a:off x="7067283" y="874712"/>
            <a:ext cx="266634" cy="28569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2CF0F6EE-3AE8-F142-A60F-E58C8C262302}"/>
              </a:ext>
            </a:extLst>
          </p:cNvPr>
          <p:cNvCxnSpPr>
            <a:cxnSpLocks/>
          </p:cNvCxnSpPr>
          <p:nvPr/>
        </p:nvCxnSpPr>
        <p:spPr bwMode="auto">
          <a:xfrm>
            <a:off x="7067283" y="3770312"/>
            <a:ext cx="258236" cy="2856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AC414249-7682-EB45-8B99-7CEC820E31B4}"/>
              </a:ext>
            </a:extLst>
          </p:cNvPr>
          <p:cNvCxnSpPr>
            <a:cxnSpLocks/>
            <a:endCxn id="7" idx="0"/>
          </p:cNvCxnSpPr>
          <p:nvPr/>
        </p:nvCxnSpPr>
        <p:spPr bwMode="auto">
          <a:xfrm>
            <a:off x="7075681" y="1411816"/>
            <a:ext cx="21760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325F1C2E-EF89-FB4C-8A02-5D3B134B0685}"/>
              </a:ext>
            </a:extLst>
          </p:cNvPr>
          <p:cNvCxnSpPr>
            <a:cxnSpLocks/>
            <a:endCxn id="7" idx="4"/>
          </p:cNvCxnSpPr>
          <p:nvPr/>
        </p:nvCxnSpPr>
        <p:spPr bwMode="auto">
          <a:xfrm>
            <a:off x="7075681" y="3461964"/>
            <a:ext cx="2176026" cy="354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205E6BCD-1648-8341-9031-EF6DBA3D8ABE}"/>
              </a:ext>
            </a:extLst>
          </p:cNvPr>
          <p:cNvCxnSpPr>
            <a:cxnSpLocks/>
            <a:stCxn id="68" idx="0"/>
            <a:endCxn id="115" idx="0"/>
          </p:cNvCxnSpPr>
          <p:nvPr/>
        </p:nvCxnSpPr>
        <p:spPr bwMode="auto">
          <a:xfrm>
            <a:off x="1631707" y="1579623"/>
            <a:ext cx="2578068" cy="4235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BC74A267-373B-2749-A958-B06051A10D55}"/>
              </a:ext>
            </a:extLst>
          </p:cNvPr>
          <p:cNvCxnSpPr>
            <a:cxnSpLocks/>
            <a:stCxn id="68" idx="4"/>
          </p:cNvCxnSpPr>
          <p:nvPr/>
        </p:nvCxnSpPr>
        <p:spPr bwMode="auto">
          <a:xfrm>
            <a:off x="1631707" y="3179823"/>
            <a:ext cx="249341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4" name="Rectangle 113">
            <a:extLst>
              <a:ext uri="{FF2B5EF4-FFF2-40B4-BE49-F238E27FC236}">
                <a16:creationId xmlns:a16="http://schemas.microsoft.com/office/drawing/2014/main" id="{98785D21-CB11-8F46-9A43-9CBF450175A5}"/>
              </a:ext>
            </a:extLst>
          </p:cNvPr>
          <p:cNvSpPr/>
          <p:nvPr/>
        </p:nvSpPr>
        <p:spPr bwMode="auto">
          <a:xfrm>
            <a:off x="4048919" y="3088883"/>
            <a:ext cx="287888" cy="90939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3C867725-9E86-BC47-8787-2955F7D6219B}"/>
              </a:ext>
            </a:extLst>
          </p:cNvPr>
          <p:cNvSpPr/>
          <p:nvPr/>
        </p:nvSpPr>
        <p:spPr bwMode="auto">
          <a:xfrm>
            <a:off x="4065831" y="1621974"/>
            <a:ext cx="287888" cy="90939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329B657F-F646-3549-A50B-98B6ABCA110D}"/>
              </a:ext>
            </a:extLst>
          </p:cNvPr>
          <p:cNvSpPr/>
          <p:nvPr/>
        </p:nvSpPr>
        <p:spPr bwMode="auto">
          <a:xfrm>
            <a:off x="6961431" y="1408113"/>
            <a:ext cx="287888" cy="90939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B22E3602-E100-1B4D-9FE6-20DC7152AB5E}"/>
              </a:ext>
            </a:extLst>
          </p:cNvPr>
          <p:cNvSpPr/>
          <p:nvPr/>
        </p:nvSpPr>
        <p:spPr bwMode="auto">
          <a:xfrm>
            <a:off x="6961431" y="3374574"/>
            <a:ext cx="287888" cy="90939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5AB26E06-CD66-C14B-B1E7-46BE879CF208}"/>
              </a:ext>
            </a:extLst>
          </p:cNvPr>
          <p:cNvCxnSpPr>
            <a:cxnSpLocks/>
          </p:cNvCxnSpPr>
          <p:nvPr/>
        </p:nvCxnSpPr>
        <p:spPr bwMode="auto">
          <a:xfrm>
            <a:off x="3875281" y="1727651"/>
            <a:ext cx="190550" cy="78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95D1CB50-5070-DF48-BDE0-67C4C8DAE72C}"/>
              </a:ext>
            </a:extLst>
          </p:cNvPr>
          <p:cNvCxnSpPr>
            <a:cxnSpLocks/>
          </p:cNvCxnSpPr>
          <p:nvPr/>
        </p:nvCxnSpPr>
        <p:spPr bwMode="auto">
          <a:xfrm>
            <a:off x="3858369" y="3076677"/>
            <a:ext cx="190550" cy="78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1D114510-6731-9246-B8E5-F3DA86E6A0E8}"/>
              </a:ext>
            </a:extLst>
          </p:cNvPr>
          <p:cNvSpPr txBox="1"/>
          <p:nvPr/>
        </p:nvSpPr>
        <p:spPr>
          <a:xfrm>
            <a:off x="3820319" y="1693803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>
                <a:solidFill>
                  <a:srgbClr val="CC0099"/>
                </a:solidFill>
                <a:latin typeface="Symbol" pitchFamily="2" charset="2"/>
              </a:rPr>
              <a:t>D</a:t>
            </a:r>
            <a:r>
              <a:rPr lang="en-GB" sz="1400" b="1" dirty="0" err="1">
                <a:solidFill>
                  <a:srgbClr val="CC0099"/>
                </a:solidFill>
                <a:latin typeface="+mn-lt"/>
              </a:rPr>
              <a:t>z</a:t>
            </a:r>
            <a:r>
              <a:rPr lang="en-GB" sz="1400" b="1" baseline="-25000" dirty="0">
                <a:solidFill>
                  <a:srgbClr val="CC0099"/>
                </a:solidFill>
                <a:latin typeface="Symbol" pitchFamily="2" charset="2"/>
              </a:rPr>
              <a:t>-</a:t>
            </a:r>
            <a:endParaRPr lang="en-GB" sz="1400" b="1" dirty="0">
              <a:solidFill>
                <a:srgbClr val="CC0099"/>
              </a:solidFill>
              <a:latin typeface="Symbol" pitchFamily="2" charset="2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766774DC-EBD2-684E-A84A-A14A25E410B6}"/>
              </a:ext>
            </a:extLst>
          </p:cNvPr>
          <p:cNvSpPr txBox="1"/>
          <p:nvPr/>
        </p:nvSpPr>
        <p:spPr>
          <a:xfrm>
            <a:off x="3820319" y="2776736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>
                <a:solidFill>
                  <a:srgbClr val="CC0099"/>
                </a:solidFill>
                <a:latin typeface="Symbol" pitchFamily="2" charset="2"/>
              </a:rPr>
              <a:t>D</a:t>
            </a:r>
            <a:r>
              <a:rPr lang="en-GB" sz="1400" b="1" dirty="0" err="1">
                <a:solidFill>
                  <a:srgbClr val="CC0099"/>
                </a:solidFill>
                <a:latin typeface="+mn-lt"/>
              </a:rPr>
              <a:t>z</a:t>
            </a:r>
            <a:r>
              <a:rPr lang="en-GB" sz="1400" b="1" baseline="-25000" dirty="0">
                <a:solidFill>
                  <a:srgbClr val="CC0099"/>
                </a:solidFill>
                <a:latin typeface="Symbol" pitchFamily="2" charset="2"/>
              </a:rPr>
              <a:t>-</a:t>
            </a:r>
            <a:endParaRPr lang="en-GB" sz="1400" b="1" dirty="0">
              <a:solidFill>
                <a:srgbClr val="CC0099"/>
              </a:solidFill>
              <a:latin typeface="Symbol" pitchFamily="2" charset="2"/>
            </a:endParaRPr>
          </a:p>
        </p:txBody>
      </p: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DE65A503-A209-5D4B-A4BD-4B42256FDFE5}"/>
              </a:ext>
            </a:extLst>
          </p:cNvPr>
          <p:cNvCxnSpPr>
            <a:cxnSpLocks/>
            <a:endCxn id="118" idx="3"/>
          </p:cNvCxnSpPr>
          <p:nvPr/>
        </p:nvCxnSpPr>
        <p:spPr bwMode="auto">
          <a:xfrm flipH="1">
            <a:off x="7249319" y="3410273"/>
            <a:ext cx="92157" cy="97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2" name="Straight Arrow Connector 131">
            <a:extLst>
              <a:ext uri="{FF2B5EF4-FFF2-40B4-BE49-F238E27FC236}">
                <a16:creationId xmlns:a16="http://schemas.microsoft.com/office/drawing/2014/main" id="{5C8D8C67-4DF8-D947-B1FB-62D7D6F7E0C6}"/>
              </a:ext>
            </a:extLst>
          </p:cNvPr>
          <p:cNvCxnSpPr>
            <a:cxnSpLocks/>
          </p:cNvCxnSpPr>
          <p:nvPr/>
        </p:nvCxnSpPr>
        <p:spPr bwMode="auto">
          <a:xfrm flipH="1">
            <a:off x="7249319" y="1474542"/>
            <a:ext cx="92157" cy="97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66730926-EA3D-F549-B34E-8618AE72E92A}"/>
              </a:ext>
            </a:extLst>
          </p:cNvPr>
          <p:cNvSpPr txBox="1"/>
          <p:nvPr/>
        </p:nvSpPr>
        <p:spPr>
          <a:xfrm>
            <a:off x="7189173" y="1481336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>
                <a:solidFill>
                  <a:srgbClr val="CC0099"/>
                </a:solidFill>
                <a:latin typeface="Symbol" pitchFamily="2" charset="2"/>
              </a:rPr>
              <a:t>D</a:t>
            </a:r>
            <a:r>
              <a:rPr lang="en-GB" sz="1400" b="1" dirty="0" err="1">
                <a:solidFill>
                  <a:srgbClr val="CC0099"/>
                </a:solidFill>
                <a:latin typeface="+mn-lt"/>
              </a:rPr>
              <a:t>z</a:t>
            </a:r>
            <a:r>
              <a:rPr lang="en-GB" sz="1400" b="1" baseline="-25000" dirty="0">
                <a:solidFill>
                  <a:srgbClr val="CC0099"/>
                </a:solidFill>
                <a:latin typeface="Symbol" pitchFamily="2" charset="2"/>
              </a:rPr>
              <a:t>+</a:t>
            </a:r>
            <a:endParaRPr lang="en-GB" sz="1400" b="1" dirty="0">
              <a:solidFill>
                <a:srgbClr val="CC0099"/>
              </a:solidFill>
              <a:latin typeface="Symbol" pitchFamily="2" charset="2"/>
            </a:endParaRP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2D263787-F10C-514B-B827-EC21D5B41B10}"/>
              </a:ext>
            </a:extLst>
          </p:cNvPr>
          <p:cNvSpPr txBox="1"/>
          <p:nvPr/>
        </p:nvSpPr>
        <p:spPr>
          <a:xfrm>
            <a:off x="7189173" y="3157736"/>
            <a:ext cx="441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>
                <a:solidFill>
                  <a:srgbClr val="CC0099"/>
                </a:solidFill>
                <a:latin typeface="Symbol" pitchFamily="2" charset="2"/>
              </a:rPr>
              <a:t>D</a:t>
            </a:r>
            <a:r>
              <a:rPr lang="en-GB" sz="1400" b="1" dirty="0" err="1">
                <a:solidFill>
                  <a:srgbClr val="CC0099"/>
                </a:solidFill>
                <a:latin typeface="+mn-lt"/>
              </a:rPr>
              <a:t>z</a:t>
            </a:r>
            <a:r>
              <a:rPr lang="en-GB" sz="1400" b="1" baseline="-25000" dirty="0">
                <a:solidFill>
                  <a:srgbClr val="CC0099"/>
                </a:solidFill>
                <a:latin typeface="Symbol" pitchFamily="2" charset="2"/>
              </a:rPr>
              <a:t>+</a:t>
            </a:r>
            <a:endParaRPr lang="en-GB" sz="1400" b="1" dirty="0">
              <a:solidFill>
                <a:srgbClr val="CC0099"/>
              </a:solidFill>
              <a:latin typeface="Symbol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05C1742E-52CB-434C-B001-FD868475EA8C}"/>
                  </a:ext>
                </a:extLst>
              </p:cNvPr>
              <p:cNvSpPr txBox="1"/>
              <p:nvPr/>
            </p:nvSpPr>
            <p:spPr>
              <a:xfrm>
                <a:off x="2143919" y="4585592"/>
                <a:ext cx="4797724" cy="70872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l-GR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b>
                            <m:sSubPr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func>
                      <m:func>
                        <m:func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8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l-GR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l-GR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𝑤𝑖𝑡h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e>
                      </m:func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80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sz="1800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l-GR" sz="1800" i="1" smtClean="0">
                                      <a:solidFill>
                                        <a:srgbClr val="16A117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rgbClr val="16A117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l-GR" sz="1800" i="1" smtClean="0">
                                      <a:solidFill>
                                        <a:srgbClr val="16A117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l-GR" sz="1800" i="1">
                                      <a:solidFill>
                                        <a:srgbClr val="16A117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rgbClr val="16A117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solidFill>
                                        <a:srgbClr val="16A117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1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800" i="1" smtClean="0">
                                  <a:solidFill>
                                    <a:srgbClr val="CC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sz="1800" i="1">
                                  <a:solidFill>
                                    <a:srgbClr val="CC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l-GR" sz="1800" i="1">
                                      <a:solidFill>
                                        <a:srgbClr val="CC00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solidFill>
                                        <a:srgbClr val="CC00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solidFill>
                                        <a:srgbClr val="CC00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l-GR" sz="1800" i="1">
                                      <a:solidFill>
                                        <a:srgbClr val="CC00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CC00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l-GR" sz="1800" i="1">
                                      <a:solidFill>
                                        <a:srgbClr val="CC0099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05C1742E-52CB-434C-B001-FD868475EA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3919" y="4585592"/>
                <a:ext cx="4797724" cy="7087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190D0946-22A9-0E46-9F7D-3EE141F41CC9}"/>
                  </a:ext>
                </a:extLst>
              </p:cNvPr>
              <p:cNvSpPr txBox="1"/>
              <p:nvPr/>
            </p:nvSpPr>
            <p:spPr>
              <a:xfrm>
                <a:off x="8713539" y="4303712"/>
                <a:ext cx="1736180" cy="48224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func>
                            <m:funcPr>
                              <m:ctrlP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1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func>
                        </m:den>
                      </m:f>
                      <m:r>
                        <a:rPr lang="en-US" sz="12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func>
                        <m:func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20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190D0946-22A9-0E46-9F7D-3EE141F41C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3539" y="4303712"/>
                <a:ext cx="1736180" cy="48224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0A819F0D-87C2-5848-8D0E-094DD6BBBB48}"/>
                  </a:ext>
                </a:extLst>
              </p:cNvPr>
              <p:cNvSpPr txBox="1"/>
              <p:nvPr/>
            </p:nvSpPr>
            <p:spPr>
              <a:xfrm>
                <a:off x="8718412" y="4828485"/>
                <a:ext cx="1731307" cy="48224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func>
                            <m:funcPr>
                              <m:ctrlP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func>
                        </m:den>
                      </m:f>
                      <m:r>
                        <a:rPr lang="en-US" sz="1200" b="0" i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func>
                        <m:funcPr>
                          <m:ctrlPr>
                            <a:rPr lang="en-US" sz="12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sSub>
                            <m:sSubPr>
                              <m:ctrlPr>
                                <a:rPr lang="en-US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n-GB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0A819F0D-87C2-5848-8D0E-094DD6BBBB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18412" y="4828485"/>
                <a:ext cx="1731307" cy="48224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8" name="TextBox 137">
            <a:extLst>
              <a:ext uri="{FF2B5EF4-FFF2-40B4-BE49-F238E27FC236}">
                <a16:creationId xmlns:a16="http://schemas.microsoft.com/office/drawing/2014/main" id="{D6FD24BF-7272-B74D-95AE-7E73788BE739}"/>
              </a:ext>
            </a:extLst>
          </p:cNvPr>
          <p:cNvSpPr txBox="1"/>
          <p:nvPr/>
        </p:nvSpPr>
        <p:spPr>
          <a:xfrm>
            <a:off x="5769486" y="5294312"/>
            <a:ext cx="2622833" cy="600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100" dirty="0"/>
              <a:t>If r &amp; z change in the same proportions,</a:t>
            </a:r>
          </a:p>
          <a:p>
            <a:pPr algn="ctr"/>
            <a:r>
              <a:rPr lang="en-GB" sz="1100" dirty="0"/>
              <a:t>the polar angle does not change </a:t>
            </a:r>
          </a:p>
          <a:p>
            <a:pPr algn="ctr"/>
            <a:r>
              <a:rPr lang="en-GB" sz="1100" dirty="0"/>
              <a:t>and there is nothing to do!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AD865534-1AA0-8D4E-9E2C-F09D2F07250F}"/>
                  </a:ext>
                </a:extLst>
              </p:cNvPr>
              <p:cNvSpPr txBox="1"/>
              <p:nvPr/>
            </p:nvSpPr>
            <p:spPr>
              <a:xfrm>
                <a:off x="4364385" y="5443577"/>
                <a:ext cx="1109535" cy="37561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8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AD865534-1AA0-8D4E-9E2C-F09D2F0725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4385" y="5443577"/>
                <a:ext cx="1109535" cy="375616"/>
              </a:xfrm>
              <a:prstGeom prst="rect">
                <a:avLst/>
              </a:prstGeom>
              <a:blipFill>
                <a:blip r:embed="rId6"/>
                <a:stretch>
                  <a:fillRect b="-967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D005CA26-5FC3-9E4F-994A-991C7472D075}"/>
              </a:ext>
            </a:extLst>
          </p:cNvPr>
          <p:cNvCxnSpPr>
            <a:stCxn id="83" idx="1"/>
            <a:endCxn id="83" idx="3"/>
          </p:cNvCxnSpPr>
          <p:nvPr/>
        </p:nvCxnSpPr>
        <p:spPr bwMode="auto">
          <a:xfrm>
            <a:off x="4125119" y="2474913"/>
            <a:ext cx="294216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858359C6-43C8-D348-ADC1-87D318B7D552}"/>
              </a:ext>
            </a:extLst>
          </p:cNvPr>
          <p:cNvCxnSpPr>
            <a:stCxn id="83" idx="0"/>
            <a:endCxn id="83" idx="2"/>
          </p:cNvCxnSpPr>
          <p:nvPr/>
        </p:nvCxnSpPr>
        <p:spPr bwMode="auto">
          <a:xfrm>
            <a:off x="5596201" y="1179513"/>
            <a:ext cx="0" cy="2590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45" name="TextBox 144">
            <a:extLst>
              <a:ext uri="{FF2B5EF4-FFF2-40B4-BE49-F238E27FC236}">
                <a16:creationId xmlns:a16="http://schemas.microsoft.com/office/drawing/2014/main" id="{0816B7E7-6C69-AF45-A31C-6A135A74F349}"/>
              </a:ext>
            </a:extLst>
          </p:cNvPr>
          <p:cNvSpPr txBox="1"/>
          <p:nvPr/>
        </p:nvSpPr>
        <p:spPr>
          <a:xfrm>
            <a:off x="4734719" y="2627312"/>
            <a:ext cx="6492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+mn-lt"/>
              </a:rPr>
              <a:t>5.20m</a:t>
            </a: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C136ABFE-14AA-4741-A0C0-4B875010C30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328529" y="1615464"/>
            <a:ext cx="1267672" cy="8594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6F2A067A-A39D-A24B-B941-668466297B1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125119" y="1389003"/>
            <a:ext cx="1471082" cy="10859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BC8D9703-817F-4342-BB1F-5583DBF000EE}"/>
              </a:ext>
            </a:extLst>
          </p:cNvPr>
          <p:cNvCxnSpPr>
            <a:cxnSpLocks/>
          </p:cNvCxnSpPr>
          <p:nvPr/>
        </p:nvCxnSpPr>
        <p:spPr bwMode="auto">
          <a:xfrm>
            <a:off x="5383936" y="2855912"/>
            <a:ext cx="212265" cy="895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564BDC70-873A-CA41-83EB-7181052D886B}"/>
              </a:ext>
            </a:extLst>
          </p:cNvPr>
          <p:cNvCxnSpPr>
            <a:stCxn id="145" idx="0"/>
          </p:cNvCxnSpPr>
          <p:nvPr/>
        </p:nvCxnSpPr>
        <p:spPr bwMode="auto">
          <a:xfrm flipH="1" flipV="1">
            <a:off x="5039519" y="2474913"/>
            <a:ext cx="19809" cy="1523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1" name="Arc 160">
            <a:extLst>
              <a:ext uri="{FF2B5EF4-FFF2-40B4-BE49-F238E27FC236}">
                <a16:creationId xmlns:a16="http://schemas.microsoft.com/office/drawing/2014/main" id="{D1422590-EE6F-E942-9CC7-5A2BC5762782}"/>
              </a:ext>
            </a:extLst>
          </p:cNvPr>
          <p:cNvSpPr/>
          <p:nvPr/>
        </p:nvSpPr>
        <p:spPr bwMode="auto">
          <a:xfrm rot="18054120">
            <a:off x="4270049" y="1559928"/>
            <a:ext cx="914400" cy="524663"/>
          </a:xfrm>
          <a:prstGeom prst="arc">
            <a:avLst>
              <a:gd name="adj1" fmla="val 15707978"/>
              <a:gd name="adj2" fmla="val 16481285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A11B70B7-C982-FE42-B6DC-43F9041DC40A}"/>
              </a:ext>
            </a:extLst>
          </p:cNvPr>
          <p:cNvSpPr txBox="1"/>
          <p:nvPr/>
        </p:nvSpPr>
        <p:spPr>
          <a:xfrm>
            <a:off x="4277519" y="1712912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>
                <a:solidFill>
                  <a:srgbClr val="FF0000"/>
                </a:solidFill>
                <a:latin typeface="Symbol" pitchFamily="2" charset="2"/>
              </a:rPr>
              <a:t>Dq</a:t>
            </a:r>
            <a:r>
              <a:rPr lang="en-GB" sz="1400" baseline="-25000" dirty="0">
                <a:solidFill>
                  <a:srgbClr val="FF0000"/>
                </a:solidFill>
                <a:latin typeface="Symbol" pitchFamily="2" charset="2"/>
              </a:rPr>
              <a:t>-</a:t>
            </a:r>
          </a:p>
        </p:txBody>
      </p:sp>
      <p:cxnSp>
        <p:nvCxnSpPr>
          <p:cNvPr id="164" name="Straight Connector 163">
            <a:extLst>
              <a:ext uri="{FF2B5EF4-FFF2-40B4-BE49-F238E27FC236}">
                <a16:creationId xmlns:a16="http://schemas.microsoft.com/office/drawing/2014/main" id="{D820DADF-9A2E-6E44-BC8A-826D8F76DBA2}"/>
              </a:ext>
            </a:extLst>
          </p:cNvPr>
          <p:cNvCxnSpPr>
            <a:stCxn id="5" idx="0"/>
          </p:cNvCxnSpPr>
          <p:nvPr/>
        </p:nvCxnSpPr>
        <p:spPr bwMode="auto">
          <a:xfrm flipH="1">
            <a:off x="7075681" y="1636713"/>
            <a:ext cx="217602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54668327-912B-4347-9097-562C28A5BAB6}"/>
              </a:ext>
            </a:extLst>
          </p:cNvPr>
          <p:cNvCxnSpPr>
            <a:cxnSpLocks/>
            <a:endCxn id="66" idx="0"/>
          </p:cNvCxnSpPr>
          <p:nvPr/>
        </p:nvCxnSpPr>
        <p:spPr bwMode="auto">
          <a:xfrm flipH="1" flipV="1">
            <a:off x="1631707" y="1354726"/>
            <a:ext cx="2493412" cy="342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9E5867DC-F26F-2443-B32D-058ED141F996}"/>
              </a:ext>
            </a:extLst>
          </p:cNvPr>
          <p:cNvCxnSpPr/>
          <p:nvPr/>
        </p:nvCxnSpPr>
        <p:spPr bwMode="auto">
          <a:xfrm flipV="1">
            <a:off x="5596201" y="1636713"/>
            <a:ext cx="1479480" cy="838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C81A9163-54FD-E74B-870E-C213C16469A2}"/>
              </a:ext>
            </a:extLst>
          </p:cNvPr>
          <p:cNvCxnSpPr>
            <a:cxnSpLocks/>
          </p:cNvCxnSpPr>
          <p:nvPr/>
        </p:nvCxnSpPr>
        <p:spPr bwMode="auto">
          <a:xfrm flipV="1">
            <a:off x="5596201" y="1408113"/>
            <a:ext cx="1365229" cy="1066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B95F01EE-1B1B-F74F-8516-EB8B395B84B3}"/>
              </a:ext>
            </a:extLst>
          </p:cNvPr>
          <p:cNvSpPr txBox="1"/>
          <p:nvPr/>
        </p:nvSpPr>
        <p:spPr>
          <a:xfrm>
            <a:off x="6338149" y="1331912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>
                <a:solidFill>
                  <a:srgbClr val="FF0000"/>
                </a:solidFill>
                <a:latin typeface="Symbol" pitchFamily="2" charset="2"/>
              </a:rPr>
              <a:t>Dq</a:t>
            </a:r>
            <a:r>
              <a:rPr lang="en-GB" sz="1400" baseline="-25000" dirty="0">
                <a:solidFill>
                  <a:srgbClr val="FF0000"/>
                </a:solidFill>
                <a:latin typeface="Symbol" pitchFamily="2" charset="2"/>
              </a:rPr>
              <a:t>+</a:t>
            </a:r>
          </a:p>
        </p:txBody>
      </p:sp>
      <p:sp>
        <p:nvSpPr>
          <p:cNvPr id="180" name="Arc 179">
            <a:extLst>
              <a:ext uri="{FF2B5EF4-FFF2-40B4-BE49-F238E27FC236}">
                <a16:creationId xmlns:a16="http://schemas.microsoft.com/office/drawing/2014/main" id="{C277FC6E-3D9D-E94D-901A-7E0C6B6C1E55}"/>
              </a:ext>
            </a:extLst>
          </p:cNvPr>
          <p:cNvSpPr/>
          <p:nvPr/>
        </p:nvSpPr>
        <p:spPr bwMode="auto">
          <a:xfrm rot="19843125">
            <a:off x="4199773" y="1158580"/>
            <a:ext cx="2879643" cy="2571685"/>
          </a:xfrm>
          <a:prstGeom prst="arc">
            <a:avLst>
              <a:gd name="adj1" fmla="val 21008147"/>
              <a:gd name="adj2" fmla="val 0"/>
            </a:avLst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8156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A34DED2-4B1F-2E4C-AB04-474C789F70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" y="2398712"/>
            <a:ext cx="10711187" cy="33892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3DA620-8557-4A48-ADA6-C69ED8B31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Taylor expansions of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dirty="0"/>
              <a:t> and 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dirty="0">
                <a:latin typeface="+mn-lt"/>
              </a:rPr>
              <a:t> around 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baseline="-25000" dirty="0">
                <a:latin typeface="Symbol" pitchFamily="2" charset="2"/>
              </a:rPr>
              <a:t>±</a:t>
            </a:r>
            <a:r>
              <a:rPr lang="en-GB" dirty="0">
                <a:latin typeface="Symbol" pitchFamily="2" charset="2"/>
              </a:rPr>
              <a:t> = 0</a:t>
            </a:r>
            <a:endParaRPr lang="en-GB" baseline="-25000" dirty="0">
              <a:latin typeface="Symbol" pitchFamily="2" charset="2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E58A5C-6A93-2142-92B4-0200C97BE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Crossing angle </a:t>
            </a:r>
            <a:r>
              <a:rPr lang="en-GB" dirty="0">
                <a:latin typeface="Symbol" pitchFamily="2" charset="2"/>
              </a:rPr>
              <a:t>a</a:t>
            </a:r>
          </a:p>
          <a:p>
            <a:endParaRPr lang="en-GB" dirty="0">
              <a:latin typeface="Symbol" pitchFamily="2" charset="2"/>
            </a:endParaRPr>
          </a:p>
          <a:p>
            <a:pPr marL="0" indent="0">
              <a:buNone/>
            </a:pPr>
            <a:endParaRPr lang="en-GB" dirty="0">
              <a:latin typeface="Symbol" pitchFamily="2" charset="2"/>
            </a:endParaRPr>
          </a:p>
          <a:p>
            <a:pPr lvl="1"/>
            <a:r>
              <a:rPr lang="en-GB" dirty="0"/>
              <a:t>Check with simulation (0.01% of the total statistics at 91.2 GeV)</a:t>
            </a:r>
          </a:p>
          <a:p>
            <a:endParaRPr lang="en-GB" dirty="0">
              <a:latin typeface="Symbol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0E983C-FE48-124D-A48F-280FB7137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22</a:t>
            </a:fld>
            <a:endParaRPr lang="en-US" altLang="en-US" dirty="0"/>
          </a:p>
        </p:txBody>
      </p:sp>
      <p:pic>
        <p:nvPicPr>
          <p:cNvPr id="5" name="Picture 4" descr="Screen Shot 2018-04-03 at 15.45.57.png">
            <a:extLst>
              <a:ext uri="{FF2B5EF4-FFF2-40B4-BE49-F238E27FC236}">
                <a16:creationId xmlns:a16="http://schemas.microsoft.com/office/drawing/2014/main" id="{5678971D-7BDE-D348-AAC3-F0F75B6149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19" y="1230887"/>
            <a:ext cx="3445555" cy="599227"/>
          </a:xfrm>
          <a:prstGeom prst="rect">
            <a:avLst/>
          </a:prstGeom>
          <a:ln>
            <a:solidFill>
              <a:srgbClr val="00000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228FE28-437C-0849-A2C5-D84F3ECB4DF5}"/>
                  </a:ext>
                </a:extLst>
              </p:cNvPr>
              <p:cNvSpPr txBox="1"/>
              <p:nvPr/>
            </p:nvSpPr>
            <p:spPr>
              <a:xfrm>
                <a:off x="5364214" y="1103312"/>
                <a:ext cx="4658648" cy="722314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p>
                        <m:sSup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)≈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en-US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func>
                            <m:funcPr>
                              <m:ctrlPr>
                                <a:rPr lang="en-US" sz="2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2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400" b="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sSup>
                                <m:sSupPr>
                                  <m:ctrlPr>
                                    <a:rPr lang="en-US" sz="2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</m:fName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× (</m:t>
                          </m:r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228FE28-437C-0849-A2C5-D84F3ECB4D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214" y="1103312"/>
                <a:ext cx="4658648" cy="722314"/>
              </a:xfrm>
              <a:prstGeom prst="rect">
                <a:avLst/>
              </a:prstGeom>
              <a:blipFill>
                <a:blip r:embed="rId4"/>
                <a:stretch>
                  <a:fillRect b="-689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8BBC3B14-D94B-0B45-A82D-5AED9619A2B5}"/>
              </a:ext>
            </a:extLst>
          </p:cNvPr>
          <p:cNvSpPr txBox="1"/>
          <p:nvPr/>
        </p:nvSpPr>
        <p:spPr>
          <a:xfrm>
            <a:off x="4353719" y="1179512"/>
            <a:ext cx="534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⇒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ACDC470-3BB5-C547-B438-024DF30F4E9C}"/>
              </a:ext>
            </a:extLst>
          </p:cNvPr>
          <p:cNvSpPr txBox="1"/>
          <p:nvPr/>
        </p:nvSpPr>
        <p:spPr>
          <a:xfrm>
            <a:off x="2817721" y="2855912"/>
            <a:ext cx="153599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/>
              <a:t>Fit to cos</a:t>
            </a:r>
            <a:r>
              <a:rPr lang="en-GB" sz="2000" baseline="30000" dirty="0"/>
              <a:t>2</a:t>
            </a:r>
            <a:r>
              <a:rPr lang="en-GB" sz="2000" dirty="0">
                <a:latin typeface="Symbol" pitchFamily="2" charset="2"/>
              </a:rPr>
              <a:t>q</a:t>
            </a:r>
            <a:r>
              <a:rPr lang="en-GB" sz="2000" baseline="30000" dirty="0">
                <a:latin typeface="Symbol" pitchFamily="2" charset="2"/>
              </a:rPr>
              <a:t>*</a:t>
            </a:r>
            <a:endParaRPr lang="en-GB" sz="20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6B20E12-555F-3644-ADEA-2D72ADBE1D84}"/>
              </a:ext>
            </a:extLst>
          </p:cNvPr>
          <p:cNvCxnSpPr>
            <a:cxnSpLocks/>
            <a:stCxn id="11" idx="2"/>
          </p:cNvCxnSpPr>
          <p:nvPr/>
        </p:nvCxnSpPr>
        <p:spPr bwMode="auto">
          <a:xfrm flipH="1">
            <a:off x="3058320" y="3256022"/>
            <a:ext cx="527400" cy="104769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6BD39CA-D865-6A44-ADFB-CE7400199436}"/>
              </a:ext>
            </a:extLst>
          </p:cNvPr>
          <p:cNvCxnSpPr>
            <a:stCxn id="11" idx="3"/>
          </p:cNvCxnSpPr>
          <p:nvPr/>
        </p:nvCxnSpPr>
        <p:spPr bwMode="auto">
          <a:xfrm>
            <a:off x="4353719" y="3055967"/>
            <a:ext cx="2667000" cy="178114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CA9AEAE-7577-8F4D-9CE9-ECF7DC496F90}"/>
              </a:ext>
            </a:extLst>
          </p:cNvPr>
          <p:cNvCxnSpPr>
            <a:cxnSpLocks/>
          </p:cNvCxnSpPr>
          <p:nvPr/>
        </p:nvCxnSpPr>
        <p:spPr bwMode="auto">
          <a:xfrm>
            <a:off x="1077119" y="3465512"/>
            <a:ext cx="0" cy="13716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16A117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401C77B-1852-3E45-9914-B4B2DD122CE1}"/>
              </a:ext>
            </a:extLst>
          </p:cNvPr>
          <p:cNvSpPr txBox="1"/>
          <p:nvPr/>
        </p:nvSpPr>
        <p:spPr>
          <a:xfrm>
            <a:off x="1153319" y="3998912"/>
            <a:ext cx="93487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16A117"/>
                </a:solidFill>
              </a:rPr>
              <a:t>Fit </a:t>
            </a:r>
            <a:r>
              <a:rPr lang="en-GB" sz="1400" b="1" dirty="0">
                <a:solidFill>
                  <a:srgbClr val="16A117"/>
                </a:solidFill>
                <a:latin typeface="Symbol" pitchFamily="2" charset="2"/>
              </a:rPr>
              <a:t>d</a:t>
            </a:r>
            <a:r>
              <a:rPr lang="en-GB" sz="1400" b="1" baseline="-25000" dirty="0">
                <a:solidFill>
                  <a:srgbClr val="16A117"/>
                </a:solidFill>
                <a:latin typeface="Symbol" pitchFamily="2" charset="2"/>
              </a:rPr>
              <a:t>+ </a:t>
            </a:r>
            <a:r>
              <a:rPr lang="en-GB" sz="1400" b="1" dirty="0">
                <a:solidFill>
                  <a:srgbClr val="16A117"/>
                </a:solidFill>
                <a:latin typeface="Symbol" pitchFamily="2" charset="2"/>
              </a:rPr>
              <a:t>+ d</a:t>
            </a:r>
            <a:r>
              <a:rPr lang="en-GB" sz="1400" b="1" baseline="-25000" dirty="0">
                <a:solidFill>
                  <a:srgbClr val="16A117"/>
                </a:solidFill>
                <a:latin typeface="Symbol" pitchFamily="2" charset="2"/>
              </a:rPr>
              <a:t>-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774355-82BE-8547-83B4-A70762498ED1}"/>
              </a:ext>
            </a:extLst>
          </p:cNvPr>
          <p:cNvSpPr txBox="1"/>
          <p:nvPr/>
        </p:nvSpPr>
        <p:spPr>
          <a:xfrm>
            <a:off x="6792119" y="2855912"/>
            <a:ext cx="248497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16A117"/>
                </a:solidFill>
              </a:rPr>
              <a:t>No sensitivity when </a:t>
            </a:r>
            <a:r>
              <a:rPr lang="en-GB" sz="1400" b="1" dirty="0">
                <a:solidFill>
                  <a:srgbClr val="16A117"/>
                </a:solidFill>
                <a:latin typeface="Symbol" pitchFamily="2" charset="2"/>
              </a:rPr>
              <a:t>d</a:t>
            </a:r>
            <a:r>
              <a:rPr lang="en-GB" sz="1400" b="1" baseline="-25000" dirty="0">
                <a:solidFill>
                  <a:srgbClr val="16A117"/>
                </a:solidFill>
                <a:latin typeface="Symbol" pitchFamily="2" charset="2"/>
              </a:rPr>
              <a:t>+ </a:t>
            </a:r>
            <a:r>
              <a:rPr lang="en-GB" sz="1400" b="1" dirty="0">
                <a:solidFill>
                  <a:srgbClr val="16A117"/>
                </a:solidFill>
                <a:latin typeface="Symbol" pitchFamily="2" charset="2"/>
              </a:rPr>
              <a:t>= -d</a:t>
            </a:r>
            <a:r>
              <a:rPr lang="en-GB" sz="1400" b="1" baseline="-25000" dirty="0">
                <a:solidFill>
                  <a:srgbClr val="16A117"/>
                </a:solidFill>
                <a:latin typeface="Symbol" pitchFamily="2" charset="2"/>
              </a:rPr>
              <a:t>-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256671-DF39-B841-8FE0-F3DF275B5CCB}"/>
              </a:ext>
            </a:extLst>
          </p:cNvPr>
          <p:cNvSpPr txBox="1"/>
          <p:nvPr/>
        </p:nvSpPr>
        <p:spPr>
          <a:xfrm>
            <a:off x="1011764" y="2779712"/>
            <a:ext cx="58221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CC0099"/>
                </a:solidFill>
                <a:latin typeface="Symbol" pitchFamily="2" charset="2"/>
              </a:rPr>
              <a:t>1% a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075F171-13DF-D24E-97D0-AFF78FC9EB2F}"/>
              </a:ext>
            </a:extLst>
          </p:cNvPr>
          <p:cNvCxnSpPr>
            <a:cxnSpLocks/>
            <a:stCxn id="20" idx="1"/>
          </p:cNvCxnSpPr>
          <p:nvPr/>
        </p:nvCxnSpPr>
        <p:spPr bwMode="auto">
          <a:xfrm flipH="1">
            <a:off x="619919" y="2933601"/>
            <a:ext cx="391845" cy="32242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07A7495F-FD16-DE47-A48F-AD30568B02FA}"/>
              </a:ext>
            </a:extLst>
          </p:cNvPr>
          <p:cNvSpPr txBox="1"/>
          <p:nvPr/>
        </p:nvSpPr>
        <p:spPr>
          <a:xfrm>
            <a:off x="6501493" y="3239889"/>
            <a:ext cx="3104184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>
                <a:latin typeface="+mn-lt"/>
              </a:rPr>
              <a:t>For a given radius, </a:t>
            </a:r>
            <a:r>
              <a:rPr lang="en-GB" sz="1400" i="1" dirty="0">
                <a:latin typeface="Symbol" pitchFamily="2" charset="2"/>
              </a:rPr>
              <a:t>a</a:t>
            </a:r>
            <a:r>
              <a:rPr lang="en-GB" sz="1400" i="1" dirty="0">
                <a:latin typeface="+mn-lt"/>
              </a:rPr>
              <a:t> constrains </a:t>
            </a:r>
          </a:p>
          <a:p>
            <a:pPr algn="ctr"/>
            <a:r>
              <a:rPr lang="en-GB" sz="1400" i="1" dirty="0">
                <a:latin typeface="+mn-lt"/>
              </a:rPr>
              <a:t>the distance d between the two end-caps</a:t>
            </a:r>
          </a:p>
          <a:p>
            <a:pPr algn="ctr"/>
            <a:r>
              <a:rPr lang="en-GB" sz="1400" i="1" dirty="0">
                <a:latin typeface="Symbol" pitchFamily="2" charset="2"/>
                <a:ea typeface="Cambria Math" panose="02040503050406030204" pitchFamily="18" charset="0"/>
              </a:rPr>
              <a:t>D</a:t>
            </a:r>
            <a:r>
              <a:rPr lang="en-GB" sz="1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d/d</a:t>
            </a:r>
            <a:r>
              <a:rPr lang="en-GB" sz="1400" i="1" dirty="0">
                <a:latin typeface="Symbol" pitchFamily="2" charset="2"/>
              </a:rPr>
              <a:t> = (d</a:t>
            </a:r>
            <a:r>
              <a:rPr lang="en-GB" sz="1400" i="1" baseline="-25000" dirty="0">
                <a:latin typeface="Symbol" pitchFamily="2" charset="2"/>
              </a:rPr>
              <a:t>+</a:t>
            </a:r>
            <a:r>
              <a:rPr lang="en-GB" sz="1400" i="1" dirty="0">
                <a:latin typeface="Symbol" pitchFamily="2" charset="2"/>
              </a:rPr>
              <a:t>+d</a:t>
            </a:r>
            <a:r>
              <a:rPr lang="en-GB" sz="1400" i="1" baseline="-25000" dirty="0">
                <a:latin typeface="Symbol" pitchFamily="2" charset="2"/>
              </a:rPr>
              <a:t>-</a:t>
            </a:r>
            <a:r>
              <a:rPr lang="en-GB" sz="1400" i="1" dirty="0">
                <a:latin typeface="Symbol" pitchFamily="2" charset="2"/>
              </a:rPr>
              <a:t>)/2</a:t>
            </a:r>
          </a:p>
          <a:p>
            <a:pPr algn="ctr"/>
            <a:r>
              <a:rPr lang="en-GB" sz="1400" i="1" dirty="0">
                <a:latin typeface="+mn-lt"/>
              </a:rPr>
              <a:t>(Acceptance very sensitive to it) 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AAE63B7-9388-2948-95FA-0F0DC8E30B5F}"/>
              </a:ext>
            </a:extLst>
          </p:cNvPr>
          <p:cNvCxnSpPr>
            <a:cxnSpLocks/>
          </p:cNvCxnSpPr>
          <p:nvPr/>
        </p:nvCxnSpPr>
        <p:spPr bwMode="auto">
          <a:xfrm>
            <a:off x="2677319" y="2703512"/>
            <a:ext cx="0" cy="2667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51E07C71-ED25-8A44-A613-3D7BA3FF29DA}"/>
              </a:ext>
            </a:extLst>
          </p:cNvPr>
          <p:cNvSpPr txBox="1"/>
          <p:nvPr/>
        </p:nvSpPr>
        <p:spPr>
          <a:xfrm>
            <a:off x="1229519" y="4834135"/>
            <a:ext cx="116730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+mn-lt"/>
              </a:rPr>
              <a:t>End-cap limit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F53E24E-3274-C340-92B8-3A3E9578BE63}"/>
              </a:ext>
            </a:extLst>
          </p:cNvPr>
          <p:cNvCxnSpPr>
            <a:stCxn id="43" idx="3"/>
          </p:cNvCxnSpPr>
          <p:nvPr/>
        </p:nvCxnSpPr>
        <p:spPr bwMode="auto">
          <a:xfrm>
            <a:off x="2396826" y="4988024"/>
            <a:ext cx="280493" cy="14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DE22999-3A42-2449-B2C7-0F1DB9E81B40}"/>
              </a:ext>
            </a:extLst>
          </p:cNvPr>
          <p:cNvCxnSpPr>
            <a:cxnSpLocks/>
            <a:stCxn id="43" idx="1"/>
          </p:cNvCxnSpPr>
          <p:nvPr/>
        </p:nvCxnSpPr>
        <p:spPr bwMode="auto">
          <a:xfrm flipH="1">
            <a:off x="924719" y="4988024"/>
            <a:ext cx="3048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6470816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418065D-1EC5-1846-9A4B-FFEDFDDEC3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" y="2398712"/>
            <a:ext cx="10700847" cy="33859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846A2B-6A49-5C46-A91A-9CDD1EB7D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Taylor expansions of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dirty="0"/>
              <a:t> and 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dirty="0">
                <a:latin typeface="+mn-lt"/>
              </a:rPr>
              <a:t> around 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baseline="-25000" dirty="0">
                <a:latin typeface="Symbol" pitchFamily="2" charset="2"/>
              </a:rPr>
              <a:t>±</a:t>
            </a:r>
            <a:r>
              <a:rPr lang="en-GB" dirty="0">
                <a:latin typeface="Symbol" pitchFamily="2" charset="2"/>
              </a:rPr>
              <a:t> = 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229DAE-B523-D44C-A5EB-E827BA5A29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Average boost</a:t>
            </a:r>
          </a:p>
          <a:p>
            <a:endParaRPr lang="en-GB" dirty="0"/>
          </a:p>
          <a:p>
            <a:endParaRPr lang="en-GB" dirty="0"/>
          </a:p>
          <a:p>
            <a:pPr lvl="1"/>
            <a:r>
              <a:rPr lang="en-GB" dirty="0"/>
              <a:t>Check with simulation (0.01% of the total statistics at 91.2 GeV)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45C9BE-E709-124F-9C14-943316978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23</a:t>
            </a:fld>
            <a:endParaRPr lang="en-US" alt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C651D97-4B14-E746-A943-162B760B9591}"/>
              </a:ext>
            </a:extLst>
          </p:cNvPr>
          <p:cNvSpPr txBox="1"/>
          <p:nvPr/>
        </p:nvSpPr>
        <p:spPr>
          <a:xfrm>
            <a:off x="4580916" y="1128137"/>
            <a:ext cx="5348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⇒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46CDD74-95D6-494E-8ACA-10ACA216FF57}"/>
                  </a:ext>
                </a:extLst>
              </p:cNvPr>
              <p:cNvSpPr txBox="1"/>
              <p:nvPr/>
            </p:nvSpPr>
            <p:spPr>
              <a:xfrm>
                <a:off x="5806785" y="1103312"/>
                <a:ext cx="3988271" cy="736035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2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d>
                        <m:dPr>
                          <m:ctrlP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unc>
                        <m:funcPr>
                          <m:ctrlPr>
                            <a:rPr lang="en-US" sz="2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f>
                            <m:fPr>
                              <m:ctrlPr>
                                <a:rPr lang="en-US" sz="22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2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2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p>
                                    <m:sSupPr>
                                      <m:ctrlPr>
                                        <a:rPr lang="en-US" sz="22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2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p>
                                      <m:r>
                                        <a:rPr lang="en-US" sz="22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func>
                            </m:num>
                            <m:den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fName>
                        <m:e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× (</m:t>
                          </m:r>
                          <m:sSub>
                            <m:sSubPr>
                              <m:ctrlPr>
                                <a:rPr lang="en-US" sz="22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22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sz="22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</m:sSub>
                          <m:r>
                            <a:rPr lang="en-US" sz="2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sz="22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46CDD74-95D6-494E-8ACA-10ACA216FF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6785" y="1103312"/>
                <a:ext cx="3988271" cy="736035"/>
              </a:xfrm>
              <a:prstGeom prst="rect">
                <a:avLst/>
              </a:prstGeom>
              <a:blipFill>
                <a:blip r:embed="rId3"/>
                <a:stretch>
                  <a:fillRect b="-333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8AA362BE-1A46-A642-8C56-0AC637542612}"/>
              </a:ext>
            </a:extLst>
          </p:cNvPr>
          <p:cNvSpPr txBox="1"/>
          <p:nvPr/>
        </p:nvSpPr>
        <p:spPr>
          <a:xfrm>
            <a:off x="6902005" y="4989512"/>
            <a:ext cx="52129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CC0099"/>
                </a:solidFill>
                <a:latin typeface="Symbol" pitchFamily="2" charset="2"/>
              </a:rPr>
              <a:t>-1%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F4D6343-2327-4C44-B88A-D0D9408EBD81}"/>
              </a:ext>
            </a:extLst>
          </p:cNvPr>
          <p:cNvCxnSpPr>
            <a:cxnSpLocks/>
            <a:stCxn id="14" idx="1"/>
          </p:cNvCxnSpPr>
          <p:nvPr/>
        </p:nvCxnSpPr>
        <p:spPr bwMode="auto">
          <a:xfrm flipH="1" flipV="1">
            <a:off x="5953919" y="5141913"/>
            <a:ext cx="948086" cy="14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EA9A50E-DF68-5B41-9CC7-885D8D8E3A42}"/>
              </a:ext>
            </a:extLst>
          </p:cNvPr>
          <p:cNvSpPr txBox="1"/>
          <p:nvPr/>
        </p:nvSpPr>
        <p:spPr>
          <a:xfrm>
            <a:off x="6563519" y="3846512"/>
            <a:ext cx="93487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16A117"/>
                </a:solidFill>
              </a:rPr>
              <a:t>Fit </a:t>
            </a:r>
            <a:r>
              <a:rPr lang="en-GB" sz="1400" b="1" dirty="0">
                <a:solidFill>
                  <a:srgbClr val="16A117"/>
                </a:solidFill>
                <a:latin typeface="Symbol" pitchFamily="2" charset="2"/>
              </a:rPr>
              <a:t>d</a:t>
            </a:r>
            <a:r>
              <a:rPr lang="en-GB" sz="1400" b="1" baseline="-25000" dirty="0">
                <a:solidFill>
                  <a:srgbClr val="16A117"/>
                </a:solidFill>
                <a:latin typeface="Symbol" pitchFamily="2" charset="2"/>
              </a:rPr>
              <a:t>+ </a:t>
            </a:r>
            <a:r>
              <a:rPr lang="en-GB" sz="1400" b="1" dirty="0">
                <a:solidFill>
                  <a:srgbClr val="16A117"/>
                </a:solidFill>
                <a:latin typeface="Symbol" pitchFamily="2" charset="2"/>
              </a:rPr>
              <a:t>- d</a:t>
            </a:r>
            <a:r>
              <a:rPr lang="en-GB" sz="1400" b="1" baseline="-25000" dirty="0">
                <a:solidFill>
                  <a:srgbClr val="16A117"/>
                </a:solidFill>
                <a:latin typeface="Symbol" pitchFamily="2" charset="2"/>
              </a:rPr>
              <a:t>-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9F813D1-4DCD-E549-B298-ACBB893D0720}"/>
              </a:ext>
            </a:extLst>
          </p:cNvPr>
          <p:cNvCxnSpPr>
            <a:cxnSpLocks/>
          </p:cNvCxnSpPr>
          <p:nvPr/>
        </p:nvCxnSpPr>
        <p:spPr bwMode="auto">
          <a:xfrm>
            <a:off x="6411119" y="2932112"/>
            <a:ext cx="0" cy="19812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16A117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BAE7E1E-3727-A845-B339-FF7B15341CBA}"/>
              </a:ext>
            </a:extLst>
          </p:cNvPr>
          <p:cNvSpPr txBox="1"/>
          <p:nvPr/>
        </p:nvSpPr>
        <p:spPr>
          <a:xfrm>
            <a:off x="1358530" y="4913312"/>
            <a:ext cx="238558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16A117"/>
                </a:solidFill>
              </a:rPr>
              <a:t>No sensitivity when </a:t>
            </a:r>
            <a:r>
              <a:rPr lang="en-GB" sz="1400" b="1" dirty="0">
                <a:solidFill>
                  <a:srgbClr val="16A117"/>
                </a:solidFill>
                <a:latin typeface="Symbol" pitchFamily="2" charset="2"/>
              </a:rPr>
              <a:t>d</a:t>
            </a:r>
            <a:r>
              <a:rPr lang="en-GB" sz="1400" b="1" baseline="-25000" dirty="0">
                <a:solidFill>
                  <a:srgbClr val="16A117"/>
                </a:solidFill>
                <a:latin typeface="Symbol" pitchFamily="2" charset="2"/>
              </a:rPr>
              <a:t>+ </a:t>
            </a:r>
            <a:r>
              <a:rPr lang="en-GB" sz="1400" b="1" dirty="0">
                <a:solidFill>
                  <a:srgbClr val="16A117"/>
                </a:solidFill>
                <a:latin typeface="Symbol" pitchFamily="2" charset="2"/>
              </a:rPr>
              <a:t>= d</a:t>
            </a:r>
            <a:r>
              <a:rPr lang="en-GB" sz="1400" b="1" baseline="-25000" dirty="0">
                <a:solidFill>
                  <a:srgbClr val="16A117"/>
                </a:solidFill>
                <a:latin typeface="Symbol" pitchFamily="2" charset="2"/>
              </a:rPr>
              <a:t>-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F422B00-8F8F-6840-806F-A22E855D4502}"/>
              </a:ext>
            </a:extLst>
          </p:cNvPr>
          <p:cNvSpPr txBox="1"/>
          <p:nvPr/>
        </p:nvSpPr>
        <p:spPr>
          <a:xfrm>
            <a:off x="4277519" y="3965158"/>
            <a:ext cx="130676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/>
              <a:t>Fit to </a:t>
            </a:r>
            <a:r>
              <a:rPr lang="en-GB" sz="1600" dirty="0">
                <a:latin typeface="Symbol" pitchFamily="2" charset="2"/>
              </a:rPr>
              <a:t>-</a:t>
            </a:r>
            <a:r>
              <a:rPr lang="en-GB" sz="1600" dirty="0" err="1"/>
              <a:t>cos</a:t>
            </a:r>
            <a:r>
              <a:rPr lang="en-GB" sz="1600" dirty="0" err="1">
                <a:latin typeface="Symbol" pitchFamily="2" charset="2"/>
              </a:rPr>
              <a:t>q</a:t>
            </a:r>
            <a:r>
              <a:rPr lang="en-GB" sz="1600" baseline="30000" dirty="0">
                <a:latin typeface="Symbol" pitchFamily="2" charset="2"/>
              </a:rPr>
              <a:t>*</a:t>
            </a:r>
            <a:endParaRPr lang="en-GB" sz="1600"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9822EB5-068C-2546-B648-401D5EC244DF}"/>
              </a:ext>
            </a:extLst>
          </p:cNvPr>
          <p:cNvCxnSpPr>
            <a:cxnSpLocks/>
            <a:stCxn id="22" idx="3"/>
          </p:cNvCxnSpPr>
          <p:nvPr/>
        </p:nvCxnSpPr>
        <p:spPr bwMode="auto">
          <a:xfrm>
            <a:off x="5584287" y="4134435"/>
            <a:ext cx="1471465" cy="6264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34C1363-AF37-D946-B82E-ECB08E03AB5B}"/>
              </a:ext>
            </a:extLst>
          </p:cNvPr>
          <p:cNvCxnSpPr>
            <a:cxnSpLocks/>
            <a:stCxn id="22" idx="1"/>
          </p:cNvCxnSpPr>
          <p:nvPr/>
        </p:nvCxnSpPr>
        <p:spPr bwMode="auto">
          <a:xfrm flipH="1" flipV="1">
            <a:off x="3439321" y="3008313"/>
            <a:ext cx="838198" cy="11261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83CDB55-7AB1-B845-81D6-87A6D794C142}"/>
              </a:ext>
            </a:extLst>
          </p:cNvPr>
          <p:cNvSpPr txBox="1"/>
          <p:nvPr/>
        </p:nvSpPr>
        <p:spPr>
          <a:xfrm>
            <a:off x="973180" y="3806805"/>
            <a:ext cx="2999539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i="1" dirty="0">
                <a:latin typeface="+mn-lt"/>
                <a:ea typeface="Cambria Math" panose="02040503050406030204" pitchFamily="18" charset="0"/>
              </a:rPr>
              <a:t>For a given radius, </a:t>
            </a:r>
            <a:r>
              <a:rPr lang="en-GB" sz="1400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GB" sz="1400" i="1" baseline="-25000" dirty="0" err="1">
                <a:latin typeface="Symbol" pitchFamily="2" charset="2"/>
              </a:rPr>
              <a:t>g</a:t>
            </a:r>
            <a:r>
              <a:rPr lang="en-GB" sz="1400" i="1" dirty="0">
                <a:latin typeface="+mn-lt"/>
              </a:rPr>
              <a:t> constrains </a:t>
            </a:r>
          </a:p>
          <a:p>
            <a:pPr algn="ctr"/>
            <a:r>
              <a:rPr lang="en-GB" sz="1400" i="1" dirty="0">
                <a:latin typeface="+mn-lt"/>
              </a:rPr>
              <a:t>the (Left-Right) position of the ECAL </a:t>
            </a:r>
          </a:p>
          <a:p>
            <a:pPr algn="ctr"/>
            <a:r>
              <a:rPr lang="en-GB" sz="1400" i="1" dirty="0">
                <a:latin typeface="+mn-lt"/>
              </a:rPr>
              <a:t>with respect to the IP: </a:t>
            </a:r>
            <a:r>
              <a:rPr lang="en-GB" sz="1400" i="1" dirty="0" err="1">
                <a:latin typeface="Symbol" pitchFamily="2" charset="2"/>
              </a:rPr>
              <a:t>D</a:t>
            </a:r>
            <a:r>
              <a:rPr lang="en-GB" sz="1400" i="1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z</a:t>
            </a:r>
            <a:r>
              <a:rPr lang="en-GB" sz="1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/d</a:t>
            </a:r>
            <a:r>
              <a:rPr lang="en-GB" sz="1400" i="1" baseline="-25000" dirty="0">
                <a:latin typeface="Symbol" pitchFamily="2" charset="2"/>
                <a:ea typeface="Cambria Math" panose="02040503050406030204" pitchFamily="18" charset="0"/>
              </a:rPr>
              <a:t> </a:t>
            </a:r>
            <a:r>
              <a:rPr lang="en-GB" sz="1400" i="1" dirty="0">
                <a:latin typeface="Symbol" pitchFamily="2" charset="2"/>
              </a:rPr>
              <a:t>= (d</a:t>
            </a:r>
            <a:r>
              <a:rPr lang="en-GB" sz="1400" i="1" baseline="-25000" dirty="0">
                <a:latin typeface="Symbol" pitchFamily="2" charset="2"/>
              </a:rPr>
              <a:t>+</a:t>
            </a:r>
            <a:r>
              <a:rPr lang="en-GB" sz="1400" i="1" dirty="0">
                <a:latin typeface="Symbol" pitchFamily="2" charset="2"/>
              </a:rPr>
              <a:t>-d</a:t>
            </a:r>
            <a:r>
              <a:rPr lang="en-GB" sz="1400" i="1" baseline="-25000" dirty="0">
                <a:latin typeface="Symbol" pitchFamily="2" charset="2"/>
              </a:rPr>
              <a:t>-</a:t>
            </a:r>
            <a:r>
              <a:rPr lang="en-GB" sz="1400" i="1" dirty="0">
                <a:latin typeface="Symbol" pitchFamily="2" charset="2"/>
              </a:rPr>
              <a:t>)/2</a:t>
            </a:r>
            <a:endParaRPr lang="en-GB" sz="1400" i="1" dirty="0">
              <a:latin typeface="+mn-lt"/>
            </a:endParaRPr>
          </a:p>
          <a:p>
            <a:pPr algn="ctr"/>
            <a:r>
              <a:rPr lang="en-GB" sz="1400" i="1" dirty="0">
                <a:latin typeface="+mn-lt"/>
              </a:rPr>
              <a:t>(Acceptance very mildly sensitive to it) 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86A01F6-5089-484E-9B07-A68F0653E88B}"/>
              </a:ext>
            </a:extLst>
          </p:cNvPr>
          <p:cNvCxnSpPr>
            <a:cxnSpLocks/>
          </p:cNvCxnSpPr>
          <p:nvPr/>
        </p:nvCxnSpPr>
        <p:spPr bwMode="auto">
          <a:xfrm>
            <a:off x="8011319" y="2779712"/>
            <a:ext cx="0" cy="26670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45EA718-A56C-7948-987A-3EB15649C9CF}"/>
              </a:ext>
            </a:extLst>
          </p:cNvPr>
          <p:cNvSpPr txBox="1"/>
          <p:nvPr/>
        </p:nvSpPr>
        <p:spPr>
          <a:xfrm>
            <a:off x="6563519" y="3084512"/>
            <a:ext cx="1167307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+mn-lt"/>
              </a:rPr>
              <a:t>End-cap limit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EBF607A7-97C5-4F44-8299-44CB15F11E8E}"/>
              </a:ext>
            </a:extLst>
          </p:cNvPr>
          <p:cNvCxnSpPr>
            <a:stCxn id="56" idx="3"/>
          </p:cNvCxnSpPr>
          <p:nvPr/>
        </p:nvCxnSpPr>
        <p:spPr bwMode="auto">
          <a:xfrm>
            <a:off x="7730826" y="3238401"/>
            <a:ext cx="280493" cy="14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50AB5A28-4A6D-5349-A2B3-EB1A398605D7}"/>
              </a:ext>
            </a:extLst>
          </p:cNvPr>
          <p:cNvCxnSpPr>
            <a:cxnSpLocks/>
            <a:stCxn id="56" idx="1"/>
          </p:cNvCxnSpPr>
          <p:nvPr/>
        </p:nvCxnSpPr>
        <p:spPr bwMode="auto">
          <a:xfrm flipH="1">
            <a:off x="6258719" y="3238401"/>
            <a:ext cx="3048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150E549-29A7-0D40-A182-2C4E2DCC55AA}"/>
                  </a:ext>
                </a:extLst>
              </p:cNvPr>
              <p:cNvSpPr txBox="1"/>
              <p:nvPr/>
            </p:nvSpPr>
            <p:spPr>
              <a:xfrm>
                <a:off x="1540988" y="1179512"/>
                <a:ext cx="2355531" cy="54822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p>
                                    <m:sSup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p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</m:sup>
                                  </m:sSup>
                                </m:e>
                              </m:func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num>
                                    <m:den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150E549-29A7-0D40-A182-2C4E2DCC55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0988" y="1179512"/>
                <a:ext cx="2355531" cy="548227"/>
              </a:xfrm>
              <a:prstGeom prst="rect">
                <a:avLst/>
              </a:prstGeom>
              <a:blipFill>
                <a:blip r:embed="rId4"/>
                <a:stretch>
                  <a:fillRect t="-13333" b="-9333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21210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CF09D89-FCF8-3241-9C82-AB486A300D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86" y="2474912"/>
            <a:ext cx="10695724" cy="33843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757D8BB-06DA-3049-AFE6-52636522E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Fit 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baseline="-25000" dirty="0">
                <a:latin typeface="Symbol" pitchFamily="2" charset="2"/>
              </a:rPr>
              <a:t>±</a:t>
            </a:r>
            <a:r>
              <a:rPr lang="en-GB" dirty="0"/>
              <a:t> for 0.5 mm photon position resolution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51F83-4AC1-AE4B-8394-C0D9AD093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Simple 𝜒</a:t>
            </a:r>
            <a:r>
              <a:rPr lang="en-GB" baseline="30000" dirty="0"/>
              <a:t>2</a:t>
            </a:r>
            <a:r>
              <a:rPr lang="en-GB" dirty="0"/>
              <a:t> minimization (with respect to 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baseline="-25000" dirty="0">
                <a:latin typeface="Symbol" pitchFamily="2" charset="2"/>
              </a:rPr>
              <a:t>±</a:t>
            </a:r>
            <a:r>
              <a:rPr lang="en-GB" dirty="0"/>
              <a:t>) in a 1</a:t>
            </a:r>
            <a:r>
              <a:rPr lang="en-GB" baseline="30000" dirty="0"/>
              <a:t>o</a:t>
            </a:r>
            <a:r>
              <a:rPr lang="en-GB" dirty="0"/>
              <a:t>-wide ring around </a:t>
            </a:r>
            <a:r>
              <a:rPr lang="en-GB" dirty="0">
                <a:latin typeface="Symbol" pitchFamily="2" charset="2"/>
              </a:rPr>
              <a:t>q*</a:t>
            </a:r>
            <a:r>
              <a:rPr lang="en-GB" baseline="-25000" dirty="0"/>
              <a:t>min</a:t>
            </a:r>
            <a:r>
              <a:rPr lang="en-GB" dirty="0"/>
              <a:t> </a:t>
            </a:r>
          </a:p>
          <a:p>
            <a:endParaRPr lang="en-GB" baseline="-25000" dirty="0"/>
          </a:p>
          <a:p>
            <a:endParaRPr lang="en-GB" baseline="-25000" dirty="0"/>
          </a:p>
          <a:p>
            <a:endParaRPr lang="en-GB" baseline="-25000" dirty="0"/>
          </a:p>
          <a:p>
            <a:pPr marL="0" indent="0">
              <a:buNone/>
            </a:pPr>
            <a:endParaRPr lang="en-GB" baseline="-25000" dirty="0"/>
          </a:p>
          <a:p>
            <a:pPr lvl="1"/>
            <a:r>
              <a:rPr lang="en-GB" dirty="0"/>
              <a:t>Mean values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&lt;</a:t>
            </a:r>
            <a:r>
              <a:rPr lang="en-GB" dirty="0">
                <a:latin typeface="Symbol" pitchFamily="2" charset="2"/>
                <a:ea typeface="Cambria Math" panose="02040503050406030204" pitchFamily="18" charset="0"/>
              </a:rPr>
              <a:t>Da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&gt;</a:t>
            </a:r>
            <a:r>
              <a:rPr lang="en-GB" dirty="0"/>
              <a:t> and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&lt;</a:t>
            </a:r>
            <a:r>
              <a:rPr lang="en-GB" dirty="0">
                <a:latin typeface="Symbol" pitchFamily="2" charset="2"/>
                <a:ea typeface="Cambria Math" panose="02040503050406030204" pitchFamily="18" charset="0"/>
              </a:rPr>
              <a:t>D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&gt; </a:t>
            </a:r>
            <a:r>
              <a:rPr lang="en-GB" dirty="0"/>
              <a:t>and their precisions </a:t>
            </a:r>
            <a:r>
              <a:rPr lang="en-GB" dirty="0">
                <a:latin typeface="Symbol" pitchFamily="2" charset="2"/>
              </a:rPr>
              <a:t>s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&lt;</a:t>
            </a:r>
            <a:r>
              <a:rPr lang="en-GB" baseline="-25000" dirty="0">
                <a:latin typeface="Symbol" pitchFamily="2" charset="2"/>
                <a:ea typeface="Cambria Math" panose="02040503050406030204" pitchFamily="18" charset="0"/>
              </a:rPr>
              <a:t>a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&gt; </a:t>
            </a:r>
            <a:r>
              <a:rPr lang="en-GB" dirty="0"/>
              <a:t>, </a:t>
            </a:r>
            <a:r>
              <a:rPr lang="en-GB" dirty="0">
                <a:latin typeface="Symbol" pitchFamily="2" charset="2"/>
              </a:rPr>
              <a:t>s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&lt;</a:t>
            </a:r>
            <a:r>
              <a:rPr lang="en-GB" baseline="-25000" dirty="0">
                <a:latin typeface="Symbol" pitchFamily="2" charset="2"/>
              </a:rPr>
              <a:t>e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&gt; </a:t>
            </a:r>
            <a:r>
              <a:rPr lang="en-GB" dirty="0"/>
              <a:t>obtained from simulation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8D97DC-F8BD-7F43-88A1-901EE783D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24</a:t>
            </a:fld>
            <a:endParaRPr lang="en-US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B27A1B0-C38F-8D43-9D4E-20A7A5366AFC}"/>
                  </a:ext>
                </a:extLst>
              </p:cNvPr>
              <p:cNvSpPr txBox="1"/>
              <p:nvPr/>
            </p:nvSpPr>
            <p:spPr>
              <a:xfrm>
                <a:off x="2067719" y="1281485"/>
                <a:ext cx="6477000" cy="73622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&gt;</m:t>
                                </m:r>
                                <m:d>
                                  <m:dPr>
                                    <m:ctrlPr>
                                      <a:rPr lang="en-US" sz="2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b>
                                    </m:s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&lt;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</m:t>
                            </m:r>
                          </m:sub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GB" sz="2400" dirty="0"/>
                  <a:t>+</a:t>
                </a:r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&gt;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</m:sub>
                                    </m:s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𝛿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</m:sub>
                                    </m:sSub>
                                  </m:e>
                                </m:d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2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</m:d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&lt;</m:t>
                            </m:r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&gt;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GB" sz="24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B27A1B0-C38F-8D43-9D4E-20A7A5366A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7719" y="1281485"/>
                <a:ext cx="6477000" cy="736227"/>
              </a:xfrm>
              <a:prstGeom prst="rect">
                <a:avLst/>
              </a:prstGeom>
              <a:blipFill>
                <a:blip r:embed="rId3"/>
                <a:stretch>
                  <a:fillRect l="-195" b="-166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53229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8171B912-9697-AF4F-A882-6020E3E2D1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7112"/>
            <a:ext cx="10688638" cy="33892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062A1E9-BE74-4A4F-A3F5-EBE2DDEC6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 of the fit with 0.5mm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BFFB1-CABE-0C4C-99D5-A2D03B14F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With 0.01% of the total statistics at 91.2 GeV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3"/>
            <a:endParaRPr lang="en-GB" dirty="0"/>
          </a:p>
          <a:p>
            <a:pPr lvl="1"/>
            <a:r>
              <a:rPr lang="en-GB" dirty="0"/>
              <a:t>At 10</a:t>
            </a:r>
            <a:r>
              <a:rPr lang="en-GB" baseline="30000" dirty="0"/>
              <a:t>0</a:t>
            </a:r>
            <a:r>
              <a:rPr lang="en-GB" dirty="0"/>
              <a:t> (20</a:t>
            </a:r>
            <a:r>
              <a:rPr lang="en-GB" baseline="30000" dirty="0"/>
              <a:t>0</a:t>
            </a:r>
            <a:r>
              <a:rPr lang="en-GB" dirty="0"/>
              <a:t>), the precision on </a:t>
            </a:r>
            <a:r>
              <a:rPr lang="en-GB" dirty="0">
                <a:latin typeface="Symbol" pitchFamily="2" charset="2"/>
              </a:rPr>
              <a:t>(d</a:t>
            </a:r>
            <a:r>
              <a:rPr lang="en-GB" baseline="-25000" dirty="0">
                <a:latin typeface="Symbol" pitchFamily="2" charset="2"/>
              </a:rPr>
              <a:t>+</a:t>
            </a:r>
            <a:r>
              <a:rPr lang="en-GB" dirty="0">
                <a:latin typeface="Symbol" pitchFamily="2" charset="2"/>
              </a:rPr>
              <a:t>+d</a:t>
            </a:r>
            <a:r>
              <a:rPr lang="en-GB" baseline="-25000" dirty="0">
                <a:latin typeface="Symbol" pitchFamily="2" charset="2"/>
              </a:rPr>
              <a:t>-</a:t>
            </a:r>
            <a:r>
              <a:rPr lang="en-GB" dirty="0">
                <a:latin typeface="Symbol" pitchFamily="2" charset="2"/>
              </a:rPr>
              <a:t>)/2</a:t>
            </a:r>
            <a:r>
              <a:rPr lang="en-GB" dirty="0"/>
              <a:t> amounts to 1.5 10</a:t>
            </a:r>
            <a:r>
              <a:rPr lang="en-GB" baseline="30000" dirty="0"/>
              <a:t>-4</a:t>
            </a:r>
            <a:r>
              <a:rPr lang="en-GB" dirty="0"/>
              <a:t> (2.5 10</a:t>
            </a:r>
            <a:r>
              <a:rPr lang="en-GB" baseline="30000" dirty="0"/>
              <a:t>-4</a:t>
            </a:r>
            <a:r>
              <a:rPr lang="en-GB" dirty="0"/>
              <a:t>)</a:t>
            </a:r>
          </a:p>
          <a:p>
            <a:pPr lvl="2"/>
            <a:r>
              <a:rPr lang="en-GB" dirty="0"/>
              <a:t>Precision on average radius: 70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(205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m);  Precision on distance d: 800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(1120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m)</a:t>
            </a:r>
          </a:p>
          <a:p>
            <a:pPr lvl="1"/>
            <a:r>
              <a:rPr lang="en-GB" dirty="0"/>
              <a:t>With the full statistics of diphotons, precision improves by a factor 100</a:t>
            </a:r>
          </a:p>
          <a:p>
            <a:pPr lvl="2"/>
            <a:r>
              <a:rPr lang="en-GB" dirty="0"/>
              <a:t>Ultimate precision on average radius: 0.7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(2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m);  Precision on distance: 8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(11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m)</a:t>
            </a:r>
          </a:p>
          <a:p>
            <a:pPr lvl="3"/>
            <a:r>
              <a:rPr lang="en-GB" dirty="0"/>
              <a:t>Already 10 times better than needed – another factor of 16 (8) is expected from the dilepton statistics !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9BBDA9-A967-E04F-AF65-B7D73F684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271204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iagram&#10;&#10;Description automatically generated with low confidence">
            <a:extLst>
              <a:ext uri="{FF2B5EF4-FFF2-40B4-BE49-F238E27FC236}">
                <a16:creationId xmlns:a16="http://schemas.microsoft.com/office/drawing/2014/main" id="{2F9437BE-F421-EE4E-A45D-128AF7149F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7112"/>
            <a:ext cx="10688638" cy="33892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062A1E9-BE74-4A4F-A3F5-EBE2DDEC6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 of the fit with 0.1mm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BFFB1-CABE-0C4C-99D5-A2D03B14F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With 0.01% of the total statistics at 91.2 GeV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4"/>
            <a:endParaRPr lang="en-GB" dirty="0"/>
          </a:p>
          <a:p>
            <a:pPr lvl="1"/>
            <a:r>
              <a:rPr lang="en-GB" dirty="0"/>
              <a:t>At 10</a:t>
            </a:r>
            <a:r>
              <a:rPr lang="en-GB" baseline="30000" dirty="0"/>
              <a:t>0</a:t>
            </a:r>
            <a:r>
              <a:rPr lang="en-GB" dirty="0"/>
              <a:t> (20</a:t>
            </a:r>
            <a:r>
              <a:rPr lang="en-GB" baseline="30000" dirty="0"/>
              <a:t>0</a:t>
            </a:r>
            <a:r>
              <a:rPr lang="en-GB" dirty="0"/>
              <a:t>), the precision on </a:t>
            </a:r>
            <a:r>
              <a:rPr lang="en-GB" dirty="0">
                <a:latin typeface="Symbol" pitchFamily="2" charset="2"/>
              </a:rPr>
              <a:t>(d</a:t>
            </a:r>
            <a:r>
              <a:rPr lang="en-GB" baseline="-25000" dirty="0">
                <a:latin typeface="Symbol" pitchFamily="2" charset="2"/>
              </a:rPr>
              <a:t>+</a:t>
            </a:r>
            <a:r>
              <a:rPr lang="en-GB" dirty="0">
                <a:latin typeface="Symbol" pitchFamily="2" charset="2"/>
              </a:rPr>
              <a:t>+d</a:t>
            </a:r>
            <a:r>
              <a:rPr lang="en-GB" baseline="-25000" dirty="0">
                <a:latin typeface="Symbol" pitchFamily="2" charset="2"/>
              </a:rPr>
              <a:t>-</a:t>
            </a:r>
            <a:r>
              <a:rPr lang="en-GB" dirty="0">
                <a:latin typeface="Symbol" pitchFamily="2" charset="2"/>
              </a:rPr>
              <a:t>)/2</a:t>
            </a:r>
            <a:r>
              <a:rPr lang="en-GB" dirty="0"/>
              <a:t>  amounts to 3 10</a:t>
            </a:r>
            <a:r>
              <a:rPr lang="en-GB" baseline="30000" dirty="0"/>
              <a:t>-5</a:t>
            </a:r>
            <a:r>
              <a:rPr lang="en-GB" dirty="0"/>
              <a:t> (5 10</a:t>
            </a:r>
            <a:r>
              <a:rPr lang="en-GB" baseline="30000" dirty="0"/>
              <a:t>-5</a:t>
            </a:r>
            <a:r>
              <a:rPr lang="en-GB" dirty="0"/>
              <a:t>)</a:t>
            </a:r>
          </a:p>
          <a:p>
            <a:pPr lvl="2"/>
            <a:r>
              <a:rPr lang="en-GB" dirty="0"/>
              <a:t>Precision on average radius: 15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(50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m);  Precision on distance d: 170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(270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m)</a:t>
            </a:r>
          </a:p>
          <a:p>
            <a:pPr lvl="1"/>
            <a:r>
              <a:rPr lang="en-GB" dirty="0"/>
              <a:t>With 0.1 mm position resolution, the constraints on </a:t>
            </a:r>
            <a:r>
              <a:rPr lang="en-GB" dirty="0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baseline="-25000" dirty="0"/>
              <a:t>min</a:t>
            </a:r>
            <a:r>
              <a:rPr lang="en-GB" dirty="0"/>
              <a:t> are met with 0.04% of the stat. </a:t>
            </a:r>
          </a:p>
          <a:p>
            <a:pPr lvl="2"/>
            <a:r>
              <a:rPr lang="en-GB" dirty="0"/>
              <a:t>Acceptance monitoring (and cell-to-cell alignment) with the required precision every 4 hours</a:t>
            </a:r>
          </a:p>
          <a:p>
            <a:pPr lvl="1"/>
            <a:r>
              <a:rPr lang="en-GB" dirty="0"/>
              <a:t>Ultimate precision with full statistics: radius 0.15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(0.5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m);  distance 2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(3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m)</a:t>
            </a:r>
          </a:p>
          <a:p>
            <a:pPr lvl="1"/>
            <a:endParaRPr lang="en-GB" dirty="0"/>
          </a:p>
          <a:p>
            <a:pPr marL="1069010" lvl="2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9BBDA9-A967-E04F-AF65-B7D73F684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639149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DB76700-A2BB-464C-A660-7E29D119E8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7112"/>
            <a:ext cx="10688638" cy="338925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062A1E9-BE74-4A4F-A3F5-EBE2DDEC6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 of the fit with 1mm resolution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1BFFB1-CABE-0C4C-99D5-A2D03B14F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With 0.01% of the total statistics at 91.2 GeV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3"/>
            <a:endParaRPr lang="en-GB" dirty="0"/>
          </a:p>
          <a:p>
            <a:pPr lvl="4"/>
            <a:endParaRPr lang="en-GB" sz="900" dirty="0"/>
          </a:p>
          <a:p>
            <a:pPr lvl="1"/>
            <a:r>
              <a:rPr lang="en-GB" dirty="0"/>
              <a:t>At 10</a:t>
            </a:r>
            <a:r>
              <a:rPr lang="en-GB" baseline="30000" dirty="0"/>
              <a:t>0</a:t>
            </a:r>
            <a:r>
              <a:rPr lang="en-GB" dirty="0"/>
              <a:t> (20</a:t>
            </a:r>
            <a:r>
              <a:rPr lang="en-GB" baseline="30000" dirty="0"/>
              <a:t>0</a:t>
            </a:r>
            <a:r>
              <a:rPr lang="en-GB" dirty="0"/>
              <a:t>), the precision on </a:t>
            </a:r>
            <a:r>
              <a:rPr lang="en-GB" dirty="0">
                <a:latin typeface="Symbol" pitchFamily="2" charset="2"/>
              </a:rPr>
              <a:t>(d</a:t>
            </a:r>
            <a:r>
              <a:rPr lang="en-GB" baseline="-25000" dirty="0">
                <a:latin typeface="Symbol" pitchFamily="2" charset="2"/>
              </a:rPr>
              <a:t>+</a:t>
            </a:r>
            <a:r>
              <a:rPr lang="en-GB" dirty="0">
                <a:latin typeface="Symbol" pitchFamily="2" charset="2"/>
              </a:rPr>
              <a:t>+d</a:t>
            </a:r>
            <a:r>
              <a:rPr lang="en-GB" baseline="-25000" dirty="0">
                <a:latin typeface="Symbol" pitchFamily="2" charset="2"/>
              </a:rPr>
              <a:t>-</a:t>
            </a:r>
            <a:r>
              <a:rPr lang="en-GB" dirty="0">
                <a:latin typeface="Symbol" pitchFamily="2" charset="2"/>
              </a:rPr>
              <a:t>)/2</a:t>
            </a:r>
            <a:r>
              <a:rPr lang="en-GB" dirty="0"/>
              <a:t> amounts to 3 10</a:t>
            </a:r>
            <a:r>
              <a:rPr lang="en-GB" baseline="30000" dirty="0"/>
              <a:t>-4</a:t>
            </a:r>
            <a:r>
              <a:rPr lang="en-GB" dirty="0"/>
              <a:t> (4.5 10</a:t>
            </a:r>
            <a:r>
              <a:rPr lang="en-GB" baseline="30000" dirty="0"/>
              <a:t>-4</a:t>
            </a:r>
            <a:r>
              <a:rPr lang="en-GB" dirty="0"/>
              <a:t>)</a:t>
            </a:r>
          </a:p>
          <a:p>
            <a:pPr lvl="2"/>
            <a:r>
              <a:rPr lang="en-GB" dirty="0"/>
              <a:t>Precision on average radius: 135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(430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m);  Precision on distance d: 1.5 mm (2.350 mm)</a:t>
            </a:r>
          </a:p>
          <a:p>
            <a:pPr lvl="1"/>
            <a:r>
              <a:rPr lang="en-GB" dirty="0"/>
              <a:t>Ultimate precision with full statistics still within requirements – monitoring with dileptons?</a:t>
            </a:r>
          </a:p>
          <a:p>
            <a:pPr lvl="2"/>
            <a:r>
              <a:rPr lang="en-GB" dirty="0"/>
              <a:t>Radius 1.3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(4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m);  Distance 15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(23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m)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9BBDA9-A967-E04F-AF65-B7D73F684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153970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D219B-30CD-7C47-AC3F-A09B7AEAB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in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EE9C4-9D83-5C46-8FFE-22B4EF06FA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Precision on </a:t>
            </a:r>
            <a:r>
              <a:rPr lang="en-GB" dirty="0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baseline="-25000" dirty="0"/>
              <a:t>min</a:t>
            </a:r>
            <a:r>
              <a:rPr lang="en-GB" dirty="0"/>
              <a:t> at 10 (20) degrees with di-photon events at √s = 91.2 GeV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534504" lvl="1" indent="0">
              <a:buNone/>
            </a:pPr>
            <a:endParaRPr lang="en-GB" dirty="0"/>
          </a:p>
          <a:p>
            <a:pPr lvl="1"/>
            <a:r>
              <a:rPr lang="en-GB" dirty="0"/>
              <a:t>Adding </a:t>
            </a:r>
            <a:r>
              <a:rPr lang="en-GB" dirty="0">
                <a:latin typeface="Symbol" pitchFamily="2" charset="2"/>
              </a:rPr>
              <a:t>f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dirty="0"/>
              <a:t> granularity : 50 (100) bins/sliding windows to account for photon shower size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D6D2BA-92C6-C947-BB7E-B96D11DC9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28</a:t>
            </a:fld>
            <a:endParaRPr lang="en-US" altLang="en-US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69E03D2E-FA83-3149-8C22-84CC4EA096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8053"/>
              </p:ext>
            </p:extLst>
          </p:nvPr>
        </p:nvGraphicFramePr>
        <p:xfrm>
          <a:off x="619919" y="1255712"/>
          <a:ext cx="956003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0008">
                  <a:extLst>
                    <a:ext uri="{9D8B030D-6E8A-4147-A177-3AD203B41FA5}">
                      <a16:colId xmlns:a16="http://schemas.microsoft.com/office/drawing/2014/main" val="2289283301"/>
                    </a:ext>
                  </a:extLst>
                </a:gridCol>
                <a:gridCol w="2390008">
                  <a:extLst>
                    <a:ext uri="{9D8B030D-6E8A-4147-A177-3AD203B41FA5}">
                      <a16:colId xmlns:a16="http://schemas.microsoft.com/office/drawing/2014/main" val="2852439549"/>
                    </a:ext>
                  </a:extLst>
                </a:gridCol>
                <a:gridCol w="2390008">
                  <a:extLst>
                    <a:ext uri="{9D8B030D-6E8A-4147-A177-3AD203B41FA5}">
                      <a16:colId xmlns:a16="http://schemas.microsoft.com/office/drawing/2014/main" val="2975094584"/>
                    </a:ext>
                  </a:extLst>
                </a:gridCol>
                <a:gridCol w="2390008">
                  <a:extLst>
                    <a:ext uri="{9D8B030D-6E8A-4147-A177-3AD203B41FA5}">
                      <a16:colId xmlns:a16="http://schemas.microsoft.com/office/drawing/2014/main" val="3420394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Position resolution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 mm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0.5 mm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0.1 mm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6778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16A117"/>
                          </a:solidFill>
                        </a:rPr>
                        <a:t>With 0.01% of total stat.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16A117"/>
                          </a:solidFill>
                        </a:rPr>
                        <a:t>50 (150) </a:t>
                      </a:r>
                      <a:r>
                        <a:rPr lang="en-GB" sz="1600" b="1" dirty="0" err="1">
                          <a:solidFill>
                            <a:srgbClr val="16A117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b="1" dirty="0" err="1">
                          <a:solidFill>
                            <a:srgbClr val="16A117"/>
                          </a:solidFill>
                        </a:rPr>
                        <a:t>rad</a:t>
                      </a:r>
                      <a:endParaRPr lang="en-GB" sz="1600" b="1" dirty="0">
                        <a:solidFill>
                          <a:srgbClr val="16A11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0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16A117"/>
                          </a:solidFill>
                        </a:rPr>
                        <a:t>25 (75) </a:t>
                      </a:r>
                      <a:r>
                        <a:rPr lang="en-GB" sz="1600" b="1" dirty="0" err="1">
                          <a:solidFill>
                            <a:srgbClr val="16A117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b="1" dirty="0" err="1">
                          <a:solidFill>
                            <a:srgbClr val="16A117"/>
                          </a:solidFill>
                        </a:rPr>
                        <a:t>rad</a:t>
                      </a:r>
                      <a:endParaRPr lang="en-GB" sz="1600" b="1" dirty="0">
                        <a:solidFill>
                          <a:srgbClr val="16A11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0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16A117"/>
                          </a:solidFill>
                        </a:rPr>
                        <a:t>5 (15) </a:t>
                      </a:r>
                      <a:r>
                        <a:rPr lang="en-GB" sz="1600" b="1" dirty="0" err="1">
                          <a:solidFill>
                            <a:srgbClr val="16A117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b="1" dirty="0" err="1">
                          <a:solidFill>
                            <a:srgbClr val="16A117"/>
                          </a:solidFill>
                        </a:rPr>
                        <a:t>rad</a:t>
                      </a:r>
                      <a:endParaRPr lang="en-GB" sz="1600" b="1" dirty="0">
                        <a:solidFill>
                          <a:srgbClr val="16A11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8609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00CE"/>
                          </a:solidFill>
                        </a:rPr>
                        <a:t>With full statistics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00CE"/>
                          </a:solidFill>
                        </a:rPr>
                        <a:t>0.5 (1.5) </a:t>
                      </a:r>
                      <a:r>
                        <a:rPr lang="en-GB" sz="1600" b="1" dirty="0" err="1">
                          <a:solidFill>
                            <a:srgbClr val="0000CE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b="1" dirty="0" err="1">
                          <a:solidFill>
                            <a:srgbClr val="0000CE"/>
                          </a:solidFill>
                        </a:rPr>
                        <a:t>rad</a:t>
                      </a:r>
                      <a:endParaRPr lang="en-GB" sz="1600" b="1" dirty="0">
                        <a:solidFill>
                          <a:srgbClr val="0000CE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00CE"/>
                          </a:solidFill>
                        </a:rPr>
                        <a:t>0.25 (0.75) </a:t>
                      </a:r>
                      <a:r>
                        <a:rPr lang="en-GB" sz="1600" b="1" dirty="0" err="1">
                          <a:solidFill>
                            <a:srgbClr val="0000CE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b="1" dirty="0" err="1">
                          <a:solidFill>
                            <a:srgbClr val="0000CE"/>
                          </a:solidFill>
                        </a:rPr>
                        <a:t>rad</a:t>
                      </a:r>
                      <a:endParaRPr lang="en-GB" sz="1600" b="1" dirty="0">
                        <a:solidFill>
                          <a:srgbClr val="0000CE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00CE"/>
                          </a:solidFill>
                        </a:rPr>
                        <a:t>0.05 (0.15) </a:t>
                      </a:r>
                      <a:r>
                        <a:rPr lang="en-GB" sz="1600" b="1" dirty="0" err="1">
                          <a:solidFill>
                            <a:srgbClr val="0000CE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b="1" dirty="0" err="1">
                          <a:solidFill>
                            <a:srgbClr val="0000CE"/>
                          </a:solidFill>
                        </a:rPr>
                        <a:t>rad</a:t>
                      </a:r>
                      <a:endParaRPr lang="en-GB" sz="1600" b="1" dirty="0">
                        <a:solidFill>
                          <a:srgbClr val="0000CE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620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Alain &amp; </a:t>
                      </a:r>
                      <a:r>
                        <a:rPr lang="en-GB" sz="1600" b="1" dirty="0" err="1">
                          <a:solidFill>
                            <a:srgbClr val="FF0000"/>
                          </a:solidFill>
                        </a:rPr>
                        <a:t>Mogens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’ demand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10690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rgbClr val="FF0000"/>
                          </a:solidFill>
                          <a:latin typeface="Symbol" pitchFamily="2" charset="2"/>
                        </a:rPr>
                        <a:t>&lt; </a:t>
                      </a:r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6.5 (10) </a:t>
                      </a:r>
                      <a:r>
                        <a:rPr lang="en-GB" sz="1800" b="1" dirty="0" err="1">
                          <a:solidFill>
                            <a:srgbClr val="FF0000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800" b="1" dirty="0" err="1">
                          <a:solidFill>
                            <a:srgbClr val="FF0000"/>
                          </a:solidFill>
                        </a:rPr>
                        <a:t>rad</a:t>
                      </a:r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</a:rPr>
                        <a:t>for luminosity measurement with di-photon events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10690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0000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Stat. to meet demand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0.6 (2)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0.15 (0.50)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0.007 (0.03)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1702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Time to meet demand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2.5 (10) days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0.5 (2.5) days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35 mins (2 hours)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3483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CC0099"/>
                          </a:solidFill>
                        </a:rPr>
                        <a:t>With di-electrons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CC0099"/>
                          </a:solidFill>
                        </a:rPr>
                        <a:t>15 mins (3 hours)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CC0099"/>
                          </a:solidFill>
                        </a:rPr>
                        <a:t>3 (45) mins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CC0099"/>
                          </a:solidFill>
                        </a:rPr>
                        <a:t>8 seconds (2 mins)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2516009"/>
                  </a:ext>
                </a:extLst>
              </a:tr>
            </a:tbl>
          </a:graphicData>
        </a:graphic>
      </p:graphicFrame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124B3435-EABC-704C-9741-0FA14128C2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113933"/>
              </p:ext>
            </p:extLst>
          </p:nvPr>
        </p:nvGraphicFramePr>
        <p:xfrm>
          <a:off x="619919" y="4608512"/>
          <a:ext cx="956003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0008">
                  <a:extLst>
                    <a:ext uri="{9D8B030D-6E8A-4147-A177-3AD203B41FA5}">
                      <a16:colId xmlns:a16="http://schemas.microsoft.com/office/drawing/2014/main" val="797725963"/>
                    </a:ext>
                  </a:extLst>
                </a:gridCol>
                <a:gridCol w="2390008">
                  <a:extLst>
                    <a:ext uri="{9D8B030D-6E8A-4147-A177-3AD203B41FA5}">
                      <a16:colId xmlns:a16="http://schemas.microsoft.com/office/drawing/2014/main" val="943162912"/>
                    </a:ext>
                  </a:extLst>
                </a:gridCol>
                <a:gridCol w="2390008">
                  <a:extLst>
                    <a:ext uri="{9D8B030D-6E8A-4147-A177-3AD203B41FA5}">
                      <a16:colId xmlns:a16="http://schemas.microsoft.com/office/drawing/2014/main" val="2692298506"/>
                    </a:ext>
                  </a:extLst>
                </a:gridCol>
                <a:gridCol w="2390008">
                  <a:extLst>
                    <a:ext uri="{9D8B030D-6E8A-4147-A177-3AD203B41FA5}">
                      <a16:colId xmlns:a16="http://schemas.microsoft.com/office/drawing/2014/main" val="35252882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16A117"/>
                          </a:solidFill>
                        </a:rPr>
                        <a:t>With 0.01% of total stat.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16A117"/>
                          </a:solidFill>
                        </a:rPr>
                        <a:t>350 (1500) </a:t>
                      </a:r>
                      <a:r>
                        <a:rPr lang="en-GB" sz="1600" dirty="0" err="1">
                          <a:solidFill>
                            <a:srgbClr val="16A117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dirty="0" err="1">
                          <a:solidFill>
                            <a:srgbClr val="16A117"/>
                          </a:solidFill>
                        </a:rPr>
                        <a:t>rad</a:t>
                      </a:r>
                      <a:endParaRPr lang="en-GB" sz="1600" dirty="0">
                        <a:solidFill>
                          <a:srgbClr val="16A11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0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16A117"/>
                          </a:solidFill>
                        </a:rPr>
                        <a:t>175 (750) </a:t>
                      </a:r>
                      <a:r>
                        <a:rPr lang="en-GB" sz="1600" dirty="0" err="1">
                          <a:solidFill>
                            <a:srgbClr val="16A117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dirty="0" err="1">
                          <a:solidFill>
                            <a:srgbClr val="16A117"/>
                          </a:solidFill>
                        </a:rPr>
                        <a:t>rad</a:t>
                      </a:r>
                      <a:endParaRPr lang="en-GB" sz="1600" dirty="0">
                        <a:solidFill>
                          <a:srgbClr val="16A11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6900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16A117"/>
                          </a:solidFill>
                        </a:rPr>
                        <a:t>35 (150) </a:t>
                      </a:r>
                      <a:r>
                        <a:rPr lang="en-GB" sz="1600" dirty="0" err="1">
                          <a:solidFill>
                            <a:srgbClr val="16A117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dirty="0" err="1">
                          <a:solidFill>
                            <a:srgbClr val="16A117"/>
                          </a:solidFill>
                        </a:rPr>
                        <a:t>rad</a:t>
                      </a:r>
                      <a:endParaRPr lang="en-GB" sz="1600" dirty="0">
                        <a:solidFill>
                          <a:srgbClr val="16A117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08091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00CE"/>
                          </a:solidFill>
                        </a:rPr>
                        <a:t>With full statistics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00CE"/>
                          </a:solidFill>
                        </a:rPr>
                        <a:t>3.5 (15) </a:t>
                      </a:r>
                      <a:r>
                        <a:rPr lang="en-GB" sz="1600" b="1" dirty="0" err="1">
                          <a:solidFill>
                            <a:srgbClr val="0000CE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b="1" dirty="0" err="1">
                          <a:solidFill>
                            <a:srgbClr val="0000CE"/>
                          </a:solidFill>
                        </a:rPr>
                        <a:t>rad</a:t>
                      </a:r>
                      <a:endParaRPr lang="en-GB" sz="1600" b="1" dirty="0">
                        <a:solidFill>
                          <a:srgbClr val="0000CE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00CE"/>
                          </a:solidFill>
                        </a:rPr>
                        <a:t>1.75 (7.5) </a:t>
                      </a:r>
                      <a:r>
                        <a:rPr lang="en-GB" sz="1600" b="1" dirty="0" err="1">
                          <a:solidFill>
                            <a:srgbClr val="0000CE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b="1" dirty="0" err="1">
                          <a:solidFill>
                            <a:srgbClr val="0000CE"/>
                          </a:solidFill>
                        </a:rPr>
                        <a:t>rad</a:t>
                      </a:r>
                      <a:endParaRPr lang="en-GB" sz="1600" b="1" dirty="0">
                        <a:solidFill>
                          <a:srgbClr val="0000CE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00CE"/>
                          </a:solidFill>
                        </a:rPr>
                        <a:t>0.35 (1.5) </a:t>
                      </a:r>
                      <a:r>
                        <a:rPr lang="en-GB" sz="1600" b="1" dirty="0" err="1">
                          <a:solidFill>
                            <a:srgbClr val="0000CE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b="1" dirty="0" err="1">
                          <a:solidFill>
                            <a:srgbClr val="0000CE"/>
                          </a:solidFill>
                        </a:rPr>
                        <a:t>rad</a:t>
                      </a:r>
                      <a:endParaRPr lang="en-GB" sz="1600" b="1" dirty="0">
                        <a:solidFill>
                          <a:srgbClr val="0000CE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8724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CC0099"/>
                          </a:solidFill>
                        </a:rPr>
                        <a:t>With di-electrons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CC0099"/>
                          </a:solidFill>
                        </a:rPr>
                        <a:t>0.2 (1.7) </a:t>
                      </a:r>
                      <a:r>
                        <a:rPr lang="en-GB" sz="1600" b="1" dirty="0" err="1">
                          <a:solidFill>
                            <a:srgbClr val="CC0099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b="1" dirty="0" err="1">
                          <a:solidFill>
                            <a:srgbClr val="CC0099"/>
                          </a:solidFill>
                        </a:rPr>
                        <a:t>rad</a:t>
                      </a:r>
                      <a:endParaRPr lang="en-GB" sz="1600" b="1" dirty="0">
                        <a:solidFill>
                          <a:srgbClr val="CC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CC0099"/>
                          </a:solidFill>
                        </a:rPr>
                        <a:t>0.1 (1) </a:t>
                      </a:r>
                      <a:r>
                        <a:rPr lang="en-GB" sz="1600" b="1" dirty="0" err="1">
                          <a:solidFill>
                            <a:srgbClr val="CC0099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b="1" dirty="0" err="1">
                          <a:solidFill>
                            <a:srgbClr val="CC0099"/>
                          </a:solidFill>
                        </a:rPr>
                        <a:t>rad</a:t>
                      </a:r>
                      <a:endParaRPr lang="en-GB" sz="1600" b="1" dirty="0">
                        <a:solidFill>
                          <a:srgbClr val="CC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CC0099"/>
                          </a:solidFill>
                        </a:rPr>
                        <a:t> 0.02 (0.1) </a:t>
                      </a:r>
                      <a:r>
                        <a:rPr lang="en-GB" sz="1600" b="1" dirty="0" err="1">
                          <a:solidFill>
                            <a:srgbClr val="CC0099"/>
                          </a:solidFill>
                          <a:latin typeface="Symbol" pitchFamily="2" charset="2"/>
                        </a:rPr>
                        <a:t>m</a:t>
                      </a:r>
                      <a:r>
                        <a:rPr lang="en-GB" sz="1600" b="1" dirty="0" err="1">
                          <a:solidFill>
                            <a:srgbClr val="CC0099"/>
                          </a:solidFill>
                        </a:rPr>
                        <a:t>rad</a:t>
                      </a:r>
                      <a:endParaRPr lang="en-GB" sz="1600" b="1" dirty="0">
                        <a:solidFill>
                          <a:srgbClr val="CC009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8364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39318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584E3-8230-1A4C-90A3-940D97862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023B4A-6EF8-1C4E-B342-65E40D62F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30 </a:t>
            </a:r>
            <a:r>
              <a:rPr lang="en-GB" dirty="0" err="1"/>
              <a:t>mrad</a:t>
            </a:r>
            <a:r>
              <a:rPr lang="en-GB" dirty="0"/>
              <a:t> crossing angle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dirty="0"/>
              <a:t> at FCC-</a:t>
            </a:r>
            <a:r>
              <a:rPr lang="en-GB" dirty="0" err="1"/>
              <a:t>ee</a:t>
            </a:r>
            <a:r>
              <a:rPr lang="en-GB" dirty="0"/>
              <a:t> is a jewel</a:t>
            </a:r>
          </a:p>
          <a:p>
            <a:pPr lvl="1"/>
            <a:r>
              <a:rPr lang="en-GB" dirty="0"/>
              <a:t>Together with the longitudinal boost (also available in head on collisions), it can be used </a:t>
            </a:r>
          </a:p>
          <a:p>
            <a:pPr lvl="2"/>
            <a:r>
              <a:rPr lang="en-GB" dirty="0"/>
              <a:t>To find the absolute positions of the two beam axes, defining the FCC-</a:t>
            </a:r>
            <a:r>
              <a:rPr lang="en-GB" dirty="0" err="1"/>
              <a:t>ee</a:t>
            </a:r>
            <a:r>
              <a:rPr lang="en-GB" dirty="0"/>
              <a:t> natural frame </a:t>
            </a:r>
          </a:p>
          <a:p>
            <a:pPr lvl="2"/>
            <a:r>
              <a:rPr lang="en-GB" dirty="0"/>
              <a:t>To globally align the sub-detectors (rotation, translation) in the FCC-</a:t>
            </a:r>
            <a:r>
              <a:rPr lang="en-GB" dirty="0" err="1"/>
              <a:t>ee</a:t>
            </a:r>
            <a:r>
              <a:rPr lang="en-GB" dirty="0"/>
              <a:t> natural frame</a:t>
            </a:r>
          </a:p>
          <a:p>
            <a:pPr lvl="3"/>
            <a:r>
              <a:rPr lang="en-GB" dirty="0"/>
              <a:t>See additional material</a:t>
            </a:r>
          </a:p>
          <a:p>
            <a:pPr lvl="2"/>
            <a:r>
              <a:rPr lang="en-GB" dirty="0"/>
              <a:t>To evaluate the acceptance of angular cuts with better precision than needed </a:t>
            </a:r>
          </a:p>
          <a:p>
            <a:pPr lvl="2"/>
            <a:r>
              <a:rPr lang="en-GB" dirty="0"/>
              <a:t>To determine the absolute angles of photons (and electrons) to a mind-boggling accuracy </a:t>
            </a:r>
          </a:p>
          <a:p>
            <a:pPr lvl="1"/>
            <a:r>
              <a:rPr lang="en-GB" dirty="0"/>
              <a:t>It advantageously complements the (useful) detector design accuracy </a:t>
            </a:r>
          </a:p>
          <a:p>
            <a:pPr lvl="4"/>
            <a:endParaRPr lang="en-GB" sz="700" dirty="0"/>
          </a:p>
          <a:p>
            <a:r>
              <a:rPr lang="en-GB" dirty="0"/>
              <a:t>A photon position resolution of 1 mm (and below) at 2.6m is adequate for all the above</a:t>
            </a:r>
          </a:p>
          <a:p>
            <a:pPr lvl="1"/>
            <a:r>
              <a:rPr lang="en-GB" dirty="0"/>
              <a:t>If the calorimeter (cell) positions/dimensions are stable over  several hours (days)</a:t>
            </a:r>
          </a:p>
          <a:p>
            <a:pPr lvl="4"/>
            <a:endParaRPr lang="en-GB" sz="900" dirty="0"/>
          </a:p>
          <a:p>
            <a:r>
              <a:rPr lang="en-GB" dirty="0"/>
              <a:t>A precision pre-shower (resolution &lt; 0.1 mm) in front of the ECAL endcaps ?</a:t>
            </a:r>
          </a:p>
          <a:p>
            <a:pPr lvl="1"/>
            <a:r>
              <a:rPr lang="en-GB" dirty="0"/>
              <a:t>Such a device would allow variations in time to be monitored</a:t>
            </a:r>
          </a:p>
          <a:p>
            <a:pPr lvl="2"/>
            <a:r>
              <a:rPr lang="en-GB" dirty="0"/>
              <a:t>Every minute for the diphoton acceptance (with di-electrons) </a:t>
            </a:r>
          </a:p>
          <a:p>
            <a:pPr lvl="2"/>
            <a:r>
              <a:rPr lang="en-GB" dirty="0"/>
              <a:t>Every 10 minutes for the absolute photon angle determination in the </a:t>
            </a:r>
            <a:r>
              <a:rPr lang="en-GB" dirty="0">
                <a:latin typeface="Symbol" pitchFamily="2" charset="2"/>
              </a:rPr>
              <a:t>(q, f)</a:t>
            </a:r>
            <a:r>
              <a:rPr lang="en-GB" dirty="0"/>
              <a:t> plane</a:t>
            </a:r>
          </a:p>
          <a:p>
            <a:pPr lvl="1"/>
            <a:r>
              <a:rPr lang="en-GB" dirty="0"/>
              <a:t>A much better resolution would be a waste for this purpose (see also next slide)</a:t>
            </a:r>
          </a:p>
          <a:p>
            <a:pPr lvl="1"/>
            <a:endParaRPr lang="en-GB" dirty="0"/>
          </a:p>
          <a:p>
            <a:pPr lvl="2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5D8A06-A987-154D-AD19-292B55051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61261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345A9-5CDF-1345-9E85-BD46CB727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this presentation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7EF88F-E20E-C74F-AE72-ED17F50DF7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This work is also part of the 1</a:t>
            </a:r>
            <a:r>
              <a:rPr lang="en-GB" baseline="30000" dirty="0"/>
              <a:t>st</a:t>
            </a:r>
            <a:r>
              <a:rPr lang="en-GB" dirty="0"/>
              <a:t> and 3</a:t>
            </a:r>
            <a:r>
              <a:rPr lang="en-GB" baseline="30000" dirty="0"/>
              <a:t>rd</a:t>
            </a:r>
            <a:r>
              <a:rPr lang="en-GB" dirty="0"/>
              <a:t> case studies submitted to Snowmass 2021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r>
              <a:rPr lang="en-GB" dirty="0"/>
              <a:t>A case study is aimed at detector requirements and theory precision constraints</a:t>
            </a:r>
          </a:p>
          <a:p>
            <a:pPr lvl="2"/>
            <a:r>
              <a:rPr lang="en-GB" dirty="0"/>
              <a:t>To match systematic uncertainty to the FCC-</a:t>
            </a:r>
            <a:r>
              <a:rPr lang="en-GB" dirty="0" err="1"/>
              <a:t>ee</a:t>
            </a:r>
            <a:r>
              <a:rPr lang="en-GB" dirty="0"/>
              <a:t> expected statistical precision </a:t>
            </a:r>
          </a:p>
          <a:p>
            <a:pPr lvl="3"/>
            <a:r>
              <a:rPr lang="en-GB" dirty="0"/>
              <a:t>Just pick your case study 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A05ABB-2B6A-B34D-B7F2-5E11418BA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</a:t>
            </a:fld>
            <a:endParaRPr lang="en-US" alt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9659EF-E4C3-8F43-98FB-A04718BBE1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0" y="1179512"/>
            <a:ext cx="5562600" cy="36614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12B80D-A051-104F-ACDE-EA8FF6A02E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919" y="2017712"/>
            <a:ext cx="5105399" cy="19699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8A72521-68F0-564D-97B1-FB1F8B96A4C3}"/>
              </a:ext>
            </a:extLst>
          </p:cNvPr>
          <p:cNvSpPr/>
          <p:nvPr/>
        </p:nvSpPr>
        <p:spPr bwMode="auto">
          <a:xfrm>
            <a:off x="99392" y="3476783"/>
            <a:ext cx="5397327" cy="1436529"/>
          </a:xfrm>
          <a:prstGeom prst="roundRect">
            <a:avLst/>
          </a:prstGeom>
          <a:noFill/>
          <a:ln w="28575" cap="flat" cmpd="sng" algn="ctr">
            <a:solidFill>
              <a:srgbClr val="16A11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504055B-A046-4D4B-A557-641B01380AD9}"/>
              </a:ext>
            </a:extLst>
          </p:cNvPr>
          <p:cNvSpPr/>
          <p:nvPr/>
        </p:nvSpPr>
        <p:spPr bwMode="auto">
          <a:xfrm>
            <a:off x="5661992" y="3008313"/>
            <a:ext cx="4940127" cy="914400"/>
          </a:xfrm>
          <a:prstGeom prst="roundRect">
            <a:avLst/>
          </a:prstGeom>
          <a:noFill/>
          <a:ln w="28575" cap="flat" cmpd="sng" algn="ctr">
            <a:solidFill>
              <a:srgbClr val="CC00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rgbClr val="CC0099"/>
              </a:solidFill>
              <a:effectLst/>
              <a:latin typeface="Arial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9BE092-C580-3E41-A77F-7445476D89C1}"/>
              </a:ext>
            </a:extLst>
          </p:cNvPr>
          <p:cNvSpPr txBox="1"/>
          <p:nvPr/>
        </p:nvSpPr>
        <p:spPr>
          <a:xfrm>
            <a:off x="4506119" y="5522912"/>
            <a:ext cx="480060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See </a:t>
            </a:r>
            <a:r>
              <a:rPr lang="en-GB" sz="1200" dirty="0">
                <a:hlinkClick r:id="rId4"/>
              </a:rPr>
              <a:t>https://www.overleaf.com/read/nknybgrqqwbp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013789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76C4A-A46E-9C42-B4DC-C1913FAB2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Caveat (?)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2FABD-A5E5-BF4A-B350-65F631747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Erratic variations of the boost 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en-GB" dirty="0"/>
              <a:t> and the crossing angle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baseline="-25000" dirty="0">
                <a:latin typeface="Symbol" pitchFamily="2" charset="2"/>
              </a:rPr>
              <a:t>0</a:t>
            </a:r>
            <a:r>
              <a:rPr lang="en-GB" dirty="0"/>
              <a:t> might ruin the method</a:t>
            </a:r>
          </a:p>
          <a:p>
            <a:pPr lvl="1"/>
            <a:r>
              <a:rPr lang="en-GB" dirty="0"/>
              <a:t>These variations should be kept below their experimental determination resolution </a:t>
            </a:r>
          </a:p>
          <a:p>
            <a:pPr lvl="4"/>
            <a:endParaRPr lang="en-GB" sz="700" dirty="0">
              <a:latin typeface="Symbol" pitchFamily="2" charset="2"/>
            </a:endParaRPr>
          </a:p>
          <a:p>
            <a:r>
              <a:rPr lang="en-GB" dirty="0">
                <a:latin typeface="Symbol" pitchFamily="2" charset="2"/>
              </a:rPr>
              <a:t>a</a:t>
            </a:r>
            <a:r>
              <a:rPr lang="en-GB" baseline="-25000" dirty="0">
                <a:latin typeface="Symbol" pitchFamily="2" charset="2"/>
              </a:rPr>
              <a:t>0</a:t>
            </a:r>
            <a:r>
              <a:rPr lang="en-GB" dirty="0"/>
              <a:t> variations must be kept below 0.1–1 </a:t>
            </a:r>
            <a:r>
              <a:rPr lang="en-GB" dirty="0" err="1"/>
              <a:t>mrad</a:t>
            </a:r>
            <a:r>
              <a:rPr lang="en-GB" dirty="0"/>
              <a:t> (for 0.1–1 mm </a:t>
            </a:r>
            <a:r>
              <a:rPr lang="en-GB" dirty="0">
                <a:latin typeface="Symbol" pitchFamily="2" charset="2"/>
              </a:rPr>
              <a:t>g</a:t>
            </a:r>
            <a:r>
              <a:rPr lang="en-GB" dirty="0"/>
              <a:t> position resolution)</a:t>
            </a:r>
          </a:p>
          <a:p>
            <a:pPr lvl="1"/>
            <a:r>
              <a:rPr lang="en-GB" dirty="0"/>
              <a:t>Natural beam divergence causes variations of </a:t>
            </a:r>
            <a:r>
              <a:rPr lang="en-GB" dirty="0">
                <a:solidFill>
                  <a:srgbClr val="CC0099"/>
                </a:solidFill>
              </a:rPr>
              <a:t>±70 (40) </a:t>
            </a:r>
            <a:r>
              <a:rPr lang="en-GB" dirty="0" err="1">
                <a:solidFill>
                  <a:srgbClr val="CC0099"/>
                </a:solidFill>
                <a:latin typeface="Symbol" pitchFamily="2" charset="2"/>
              </a:rPr>
              <a:t>m</a:t>
            </a:r>
            <a:r>
              <a:rPr lang="en-GB" dirty="0" err="1">
                <a:solidFill>
                  <a:srgbClr val="CC0099"/>
                </a:solidFill>
              </a:rPr>
              <a:t>rad</a:t>
            </a:r>
            <a:r>
              <a:rPr lang="en-GB" dirty="0">
                <a:solidFill>
                  <a:srgbClr val="CC0099"/>
                </a:solidFill>
              </a:rPr>
              <a:t> </a:t>
            </a:r>
            <a:r>
              <a:rPr lang="en-GB" dirty="0"/>
              <a:t>in hor. (vert.) plane </a:t>
            </a:r>
          </a:p>
          <a:p>
            <a:pPr lvl="1"/>
            <a:r>
              <a:rPr lang="en-GB" dirty="0"/>
              <a:t>Variations due to top-up injection and beam-beam effects amount to </a:t>
            </a:r>
            <a:r>
              <a:rPr lang="en-GB" dirty="0">
                <a:solidFill>
                  <a:srgbClr val="CC0099"/>
                </a:solidFill>
              </a:rPr>
              <a:t>±2 to 5 </a:t>
            </a:r>
            <a:r>
              <a:rPr lang="en-GB" dirty="0" err="1">
                <a:solidFill>
                  <a:srgbClr val="CC0099"/>
                </a:solidFill>
                <a:latin typeface="Symbol" pitchFamily="2" charset="2"/>
              </a:rPr>
              <a:t>m</a:t>
            </a:r>
            <a:r>
              <a:rPr lang="en-GB" dirty="0" err="1">
                <a:solidFill>
                  <a:srgbClr val="CC0099"/>
                </a:solidFill>
              </a:rPr>
              <a:t>rad</a:t>
            </a:r>
            <a:endParaRPr lang="en-GB" dirty="0">
              <a:solidFill>
                <a:srgbClr val="CC0099"/>
              </a:solidFill>
            </a:endParaRPr>
          </a:p>
          <a:p>
            <a:pPr lvl="1"/>
            <a:r>
              <a:rPr lang="en-GB" dirty="0"/>
              <a:t>Relative movements are followed with Beam Position Monitors (BPM’s) </a:t>
            </a:r>
          </a:p>
          <a:p>
            <a:pPr lvl="2"/>
            <a:r>
              <a:rPr lang="en-GB" dirty="0"/>
              <a:t>Expected precision is of the order of ±10 nm at 2.2m </a:t>
            </a:r>
            <a:r>
              <a:rPr lang="en-GB" dirty="0">
                <a:solidFill>
                  <a:srgbClr val="CC0099"/>
                </a:solidFill>
              </a:rPr>
              <a:t>(±0.005 </a:t>
            </a:r>
            <a:r>
              <a:rPr lang="en-GB" dirty="0" err="1">
                <a:solidFill>
                  <a:srgbClr val="CC0099"/>
                </a:solidFill>
                <a:latin typeface="Symbol" pitchFamily="2" charset="2"/>
              </a:rPr>
              <a:t>m</a:t>
            </a:r>
            <a:r>
              <a:rPr lang="en-GB" dirty="0" err="1">
                <a:solidFill>
                  <a:srgbClr val="CC0099"/>
                </a:solidFill>
              </a:rPr>
              <a:t>rad</a:t>
            </a:r>
            <a:r>
              <a:rPr lang="en-GB" dirty="0">
                <a:solidFill>
                  <a:srgbClr val="CC0099"/>
                </a:solidFill>
              </a:rPr>
              <a:t>)</a:t>
            </a:r>
            <a:r>
              <a:rPr lang="en-GB" dirty="0"/>
              <a:t> every second for each beam</a:t>
            </a:r>
          </a:p>
          <a:p>
            <a:pPr lvl="2"/>
            <a:r>
              <a:rPr lang="en-GB" dirty="0"/>
              <a:t>Electronics drift / mechanical deformation / tides are expected to be slow and can be monitored</a:t>
            </a:r>
          </a:p>
          <a:p>
            <a:pPr lvl="3"/>
            <a:r>
              <a:rPr lang="en-GB" dirty="0"/>
              <a:t>A variation of 0.1 </a:t>
            </a:r>
            <a:r>
              <a:rPr lang="en-GB" dirty="0" err="1"/>
              <a:t>mrad</a:t>
            </a:r>
            <a:r>
              <a:rPr lang="en-GB" dirty="0"/>
              <a:t> corresponds to 220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at 2.2 m (where the quadrupoles are</a:t>
            </a:r>
            <a:r>
              <a:rPr lang="en-GB" sz="1600" dirty="0"/>
              <a:t>)</a:t>
            </a:r>
          </a:p>
          <a:p>
            <a:pPr lvl="4"/>
            <a:endParaRPr lang="en-GB" sz="7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GB" dirty="0"/>
              <a:t>Should 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baseline="-25000" dirty="0">
                <a:latin typeface="Symbol" pitchFamily="2" charset="2"/>
              </a:rPr>
              <a:t>0</a:t>
            </a:r>
            <a:r>
              <a:rPr lang="en-GB" dirty="0"/>
              <a:t> variations be kept below the beam energy spread (0.132% at 91.2 GeV)?</a:t>
            </a:r>
          </a:p>
          <a:p>
            <a:pPr lvl="1"/>
            <a:r>
              <a:rPr lang="en-GB" dirty="0"/>
              <a:t>These variations would also be called energy spread</a:t>
            </a:r>
          </a:p>
          <a:p>
            <a:pPr lvl="1"/>
            <a:r>
              <a:rPr lang="en-GB" dirty="0"/>
              <a:t>The measurement of 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baseline="-25000" dirty="0">
                <a:latin typeface="Symbol" pitchFamily="2" charset="2"/>
              </a:rPr>
              <a:t>+</a:t>
            </a:r>
            <a:r>
              <a:rPr lang="en-GB" dirty="0">
                <a:latin typeface="Symbol" pitchFamily="2" charset="2"/>
              </a:rPr>
              <a:t>-d</a:t>
            </a:r>
            <a:r>
              <a:rPr lang="en-GB" baseline="-25000" dirty="0">
                <a:latin typeface="Symbol" pitchFamily="2" charset="2"/>
              </a:rPr>
              <a:t>-</a:t>
            </a:r>
            <a:r>
              <a:rPr lang="en-GB" dirty="0">
                <a:latin typeface="Symbol" pitchFamily="2" charset="2"/>
              </a:rPr>
              <a:t> </a:t>
            </a:r>
            <a:r>
              <a:rPr lang="en-GB" dirty="0"/>
              <a:t>from 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dirty="0"/>
              <a:t> is much better than that of 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baseline="-25000" dirty="0">
                <a:latin typeface="Symbol" pitchFamily="2" charset="2"/>
              </a:rPr>
              <a:t>+</a:t>
            </a:r>
            <a:r>
              <a:rPr lang="en-GB" dirty="0">
                <a:latin typeface="Symbol" pitchFamily="2" charset="2"/>
              </a:rPr>
              <a:t>+d</a:t>
            </a:r>
            <a:r>
              <a:rPr lang="en-GB" baseline="-25000" dirty="0">
                <a:latin typeface="Symbol" pitchFamily="2" charset="2"/>
              </a:rPr>
              <a:t>-</a:t>
            </a:r>
            <a:r>
              <a:rPr lang="en-GB" dirty="0">
                <a:latin typeface="Symbol" pitchFamily="2" charset="2"/>
              </a:rPr>
              <a:t> </a:t>
            </a:r>
            <a:r>
              <a:rPr lang="en-GB" dirty="0"/>
              <a:t>from </a:t>
            </a:r>
            <a:r>
              <a:rPr lang="en-GB" dirty="0">
                <a:latin typeface="Symbol" pitchFamily="2" charset="2"/>
              </a:rPr>
              <a:t>a</a:t>
            </a:r>
          </a:p>
          <a:p>
            <a:pPr lvl="2"/>
            <a:r>
              <a:rPr lang="en-GB" dirty="0"/>
              <a:t>Can relax the constraint by a factor 3 – 30 (for 0.1– 1 mm </a:t>
            </a:r>
            <a:r>
              <a:rPr lang="en-GB" dirty="0">
                <a:latin typeface="Symbol" pitchFamily="2" charset="2"/>
              </a:rPr>
              <a:t>g</a:t>
            </a:r>
            <a:r>
              <a:rPr lang="en-GB" dirty="0"/>
              <a:t> position resolution) </a:t>
            </a:r>
          </a:p>
          <a:p>
            <a:pPr lvl="1"/>
            <a:r>
              <a:rPr lang="en-GB" dirty="0"/>
              <a:t>The difference 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baseline="-25000" dirty="0">
                <a:latin typeface="Symbol" pitchFamily="2" charset="2"/>
              </a:rPr>
              <a:t>+</a:t>
            </a:r>
            <a:r>
              <a:rPr lang="en-GB" dirty="0">
                <a:latin typeface="Symbol" pitchFamily="2" charset="2"/>
              </a:rPr>
              <a:t>-d</a:t>
            </a:r>
            <a:r>
              <a:rPr lang="en-GB" baseline="-25000" dirty="0">
                <a:latin typeface="Symbol" pitchFamily="2" charset="2"/>
              </a:rPr>
              <a:t>-</a:t>
            </a:r>
            <a:r>
              <a:rPr lang="en-GB" dirty="0">
                <a:latin typeface="Symbol" pitchFamily="2" charset="2"/>
              </a:rPr>
              <a:t> </a:t>
            </a:r>
            <a:r>
              <a:rPr lang="en-GB" dirty="0"/>
              <a:t>has only a 2</a:t>
            </a:r>
            <a:r>
              <a:rPr lang="en-GB" baseline="30000" dirty="0"/>
              <a:t>nd</a:t>
            </a:r>
            <a:r>
              <a:rPr lang="en-GB" dirty="0"/>
              <a:t> order effect on the acceptance anyway</a:t>
            </a:r>
          </a:p>
          <a:p>
            <a:pPr lvl="2"/>
            <a:r>
              <a:rPr lang="en-GB" dirty="0"/>
              <a:t>Can further relax the constraint by one order of magnitude </a:t>
            </a:r>
          </a:p>
          <a:p>
            <a:pPr lvl="2"/>
            <a:endParaRPr lang="en-GB" dirty="0"/>
          </a:p>
          <a:p>
            <a:pPr lvl="4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B7EFD6-4939-1248-8749-743C74691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928067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76C4A-A46E-9C42-B4DC-C1913FAB2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Caveat (?)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2FABD-A5E5-BF4A-B350-65F631747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Erratic variations of the boost 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0</a:t>
            </a:r>
            <a:r>
              <a:rPr lang="en-GB" dirty="0"/>
              <a:t> and the crossing angle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baseline="-25000" dirty="0">
                <a:latin typeface="Symbol" pitchFamily="2" charset="2"/>
              </a:rPr>
              <a:t>0</a:t>
            </a:r>
            <a:r>
              <a:rPr lang="en-GB" dirty="0"/>
              <a:t> might ruin the method</a:t>
            </a:r>
          </a:p>
          <a:p>
            <a:pPr lvl="1"/>
            <a:r>
              <a:rPr lang="en-GB" dirty="0"/>
              <a:t>These variations should be kept below their experimental determination resolution </a:t>
            </a:r>
          </a:p>
          <a:p>
            <a:pPr lvl="4"/>
            <a:endParaRPr lang="en-GB" sz="700" dirty="0">
              <a:latin typeface="Symbol" pitchFamily="2" charset="2"/>
            </a:endParaRPr>
          </a:p>
          <a:p>
            <a:r>
              <a:rPr lang="en-GB" dirty="0">
                <a:latin typeface="Symbol" pitchFamily="2" charset="2"/>
              </a:rPr>
              <a:t>a</a:t>
            </a:r>
            <a:r>
              <a:rPr lang="en-GB" baseline="-25000" dirty="0">
                <a:latin typeface="Symbol" pitchFamily="2" charset="2"/>
              </a:rPr>
              <a:t>0</a:t>
            </a:r>
            <a:r>
              <a:rPr lang="en-GB" dirty="0"/>
              <a:t> variations must be kept below 0.1–1 </a:t>
            </a:r>
            <a:r>
              <a:rPr lang="en-GB" dirty="0" err="1"/>
              <a:t>mrad</a:t>
            </a:r>
            <a:r>
              <a:rPr lang="en-GB" dirty="0"/>
              <a:t> (for 0.1–1 mm </a:t>
            </a:r>
            <a:r>
              <a:rPr lang="en-GB" dirty="0">
                <a:latin typeface="Symbol" pitchFamily="2" charset="2"/>
              </a:rPr>
              <a:t>g</a:t>
            </a:r>
            <a:r>
              <a:rPr lang="en-GB" dirty="0"/>
              <a:t> position resolution)</a:t>
            </a:r>
          </a:p>
          <a:p>
            <a:pPr lvl="1"/>
            <a:r>
              <a:rPr lang="en-GB" dirty="0"/>
              <a:t>Natural beam divergence causes variations of </a:t>
            </a:r>
            <a:r>
              <a:rPr lang="en-GB" dirty="0">
                <a:solidFill>
                  <a:srgbClr val="CC0099"/>
                </a:solidFill>
              </a:rPr>
              <a:t>±70 (40) </a:t>
            </a:r>
            <a:r>
              <a:rPr lang="en-GB" dirty="0" err="1">
                <a:solidFill>
                  <a:srgbClr val="CC0099"/>
                </a:solidFill>
                <a:latin typeface="Symbol" pitchFamily="2" charset="2"/>
              </a:rPr>
              <a:t>m</a:t>
            </a:r>
            <a:r>
              <a:rPr lang="en-GB" dirty="0" err="1">
                <a:solidFill>
                  <a:srgbClr val="CC0099"/>
                </a:solidFill>
              </a:rPr>
              <a:t>rad</a:t>
            </a:r>
            <a:r>
              <a:rPr lang="en-GB" dirty="0">
                <a:solidFill>
                  <a:srgbClr val="CC0099"/>
                </a:solidFill>
              </a:rPr>
              <a:t> </a:t>
            </a:r>
            <a:r>
              <a:rPr lang="en-GB" dirty="0"/>
              <a:t>in hor. (vert.) plane </a:t>
            </a:r>
          </a:p>
          <a:p>
            <a:pPr lvl="1"/>
            <a:r>
              <a:rPr lang="en-GB" dirty="0"/>
              <a:t>Variations due to top-up injection and beam-beam effects amount to </a:t>
            </a:r>
            <a:r>
              <a:rPr lang="en-GB" dirty="0">
                <a:solidFill>
                  <a:srgbClr val="CC0099"/>
                </a:solidFill>
              </a:rPr>
              <a:t>±2 to 5 </a:t>
            </a:r>
            <a:r>
              <a:rPr lang="en-GB" dirty="0" err="1">
                <a:solidFill>
                  <a:srgbClr val="CC0099"/>
                </a:solidFill>
                <a:latin typeface="Symbol" pitchFamily="2" charset="2"/>
              </a:rPr>
              <a:t>m</a:t>
            </a:r>
            <a:r>
              <a:rPr lang="en-GB" dirty="0" err="1">
                <a:solidFill>
                  <a:srgbClr val="CC0099"/>
                </a:solidFill>
              </a:rPr>
              <a:t>rad</a:t>
            </a:r>
            <a:endParaRPr lang="en-GB" dirty="0">
              <a:solidFill>
                <a:srgbClr val="CC0099"/>
              </a:solidFill>
            </a:endParaRPr>
          </a:p>
          <a:p>
            <a:pPr lvl="1"/>
            <a:r>
              <a:rPr lang="en-GB" dirty="0"/>
              <a:t>Relative movements are followed with Beam Position Monitors (BPM’s) </a:t>
            </a:r>
          </a:p>
          <a:p>
            <a:pPr lvl="2"/>
            <a:r>
              <a:rPr lang="en-GB" dirty="0"/>
              <a:t>Expected precision is of the order of ±10 nm at 2.2m </a:t>
            </a:r>
            <a:r>
              <a:rPr lang="en-GB" dirty="0">
                <a:solidFill>
                  <a:srgbClr val="CC0099"/>
                </a:solidFill>
              </a:rPr>
              <a:t>(±0.005 </a:t>
            </a:r>
            <a:r>
              <a:rPr lang="en-GB" dirty="0" err="1">
                <a:solidFill>
                  <a:srgbClr val="CC0099"/>
                </a:solidFill>
                <a:latin typeface="Symbol" pitchFamily="2" charset="2"/>
              </a:rPr>
              <a:t>m</a:t>
            </a:r>
            <a:r>
              <a:rPr lang="en-GB" dirty="0" err="1">
                <a:solidFill>
                  <a:srgbClr val="CC0099"/>
                </a:solidFill>
              </a:rPr>
              <a:t>rad</a:t>
            </a:r>
            <a:r>
              <a:rPr lang="en-GB" dirty="0">
                <a:solidFill>
                  <a:srgbClr val="CC0099"/>
                </a:solidFill>
              </a:rPr>
              <a:t>)</a:t>
            </a:r>
            <a:r>
              <a:rPr lang="en-GB" dirty="0"/>
              <a:t> every second for each beam</a:t>
            </a:r>
          </a:p>
          <a:p>
            <a:pPr lvl="2"/>
            <a:r>
              <a:rPr lang="en-GB" dirty="0"/>
              <a:t>Electronics drift / mechanical deformation / tides are expected to be slow and can be monitored</a:t>
            </a:r>
          </a:p>
          <a:p>
            <a:pPr lvl="3"/>
            <a:r>
              <a:rPr lang="en-GB" dirty="0"/>
              <a:t>A variation of 0.1 </a:t>
            </a:r>
            <a:r>
              <a:rPr lang="en-GB" dirty="0" err="1"/>
              <a:t>mrad</a:t>
            </a:r>
            <a:r>
              <a:rPr lang="en-GB" dirty="0"/>
              <a:t> corresponds to 220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at 2.2 m (where the quadrupoles are</a:t>
            </a:r>
            <a:r>
              <a:rPr lang="en-GB" sz="1600" dirty="0"/>
              <a:t>)</a:t>
            </a:r>
          </a:p>
          <a:p>
            <a:pPr lvl="4"/>
            <a:endParaRPr lang="en-GB" sz="7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r>
              <a:rPr lang="en-GB" dirty="0"/>
              <a:t>Should 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baseline="-25000" dirty="0">
                <a:latin typeface="Symbol" pitchFamily="2" charset="2"/>
              </a:rPr>
              <a:t>0</a:t>
            </a:r>
            <a:r>
              <a:rPr lang="en-GB" dirty="0"/>
              <a:t> variations be kept below the beam energy spread (0.132% at 91.2 GeV)?</a:t>
            </a:r>
          </a:p>
          <a:p>
            <a:pPr lvl="1"/>
            <a:r>
              <a:rPr lang="en-GB" dirty="0"/>
              <a:t>These variations would also be called energy spread</a:t>
            </a:r>
          </a:p>
          <a:p>
            <a:pPr lvl="1"/>
            <a:r>
              <a:rPr lang="en-GB" dirty="0"/>
              <a:t>The measurement of 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baseline="-25000" dirty="0">
                <a:latin typeface="Symbol" pitchFamily="2" charset="2"/>
              </a:rPr>
              <a:t>+</a:t>
            </a:r>
            <a:r>
              <a:rPr lang="en-GB" dirty="0">
                <a:latin typeface="Symbol" pitchFamily="2" charset="2"/>
              </a:rPr>
              <a:t>-d</a:t>
            </a:r>
            <a:r>
              <a:rPr lang="en-GB" baseline="-25000" dirty="0">
                <a:latin typeface="Symbol" pitchFamily="2" charset="2"/>
              </a:rPr>
              <a:t>-</a:t>
            </a:r>
            <a:r>
              <a:rPr lang="en-GB" dirty="0">
                <a:latin typeface="Symbol" pitchFamily="2" charset="2"/>
              </a:rPr>
              <a:t> </a:t>
            </a:r>
            <a:r>
              <a:rPr lang="en-GB" dirty="0"/>
              <a:t>from 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dirty="0"/>
              <a:t> is much better than that of 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baseline="-25000" dirty="0">
                <a:latin typeface="Symbol" pitchFamily="2" charset="2"/>
              </a:rPr>
              <a:t>+</a:t>
            </a:r>
            <a:r>
              <a:rPr lang="en-GB" dirty="0">
                <a:latin typeface="Symbol" pitchFamily="2" charset="2"/>
              </a:rPr>
              <a:t>+d</a:t>
            </a:r>
            <a:r>
              <a:rPr lang="en-GB" baseline="-25000" dirty="0">
                <a:latin typeface="Symbol" pitchFamily="2" charset="2"/>
              </a:rPr>
              <a:t>-</a:t>
            </a:r>
            <a:r>
              <a:rPr lang="en-GB" dirty="0">
                <a:latin typeface="Symbol" pitchFamily="2" charset="2"/>
              </a:rPr>
              <a:t> </a:t>
            </a:r>
            <a:r>
              <a:rPr lang="en-GB" dirty="0"/>
              <a:t>from </a:t>
            </a:r>
            <a:r>
              <a:rPr lang="en-GB" dirty="0">
                <a:latin typeface="Symbol" pitchFamily="2" charset="2"/>
              </a:rPr>
              <a:t>a</a:t>
            </a:r>
          </a:p>
          <a:p>
            <a:pPr lvl="2"/>
            <a:r>
              <a:rPr lang="en-GB" dirty="0"/>
              <a:t>Can relax the constraint by a factor 3 – 30 (for 0.1– 1 mm </a:t>
            </a:r>
            <a:r>
              <a:rPr lang="en-GB" dirty="0">
                <a:latin typeface="Symbol" pitchFamily="2" charset="2"/>
              </a:rPr>
              <a:t>g</a:t>
            </a:r>
            <a:r>
              <a:rPr lang="en-GB" dirty="0"/>
              <a:t> position resolution) </a:t>
            </a:r>
          </a:p>
          <a:p>
            <a:pPr lvl="1"/>
            <a:r>
              <a:rPr lang="en-GB" dirty="0"/>
              <a:t>The difference 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baseline="-25000" dirty="0">
                <a:latin typeface="Symbol" pitchFamily="2" charset="2"/>
              </a:rPr>
              <a:t>+</a:t>
            </a:r>
            <a:r>
              <a:rPr lang="en-GB" dirty="0">
                <a:latin typeface="Symbol" pitchFamily="2" charset="2"/>
              </a:rPr>
              <a:t>-d</a:t>
            </a:r>
            <a:r>
              <a:rPr lang="en-GB" baseline="-25000" dirty="0">
                <a:latin typeface="Symbol" pitchFamily="2" charset="2"/>
              </a:rPr>
              <a:t>-</a:t>
            </a:r>
            <a:r>
              <a:rPr lang="en-GB" dirty="0">
                <a:latin typeface="Symbol" pitchFamily="2" charset="2"/>
              </a:rPr>
              <a:t> </a:t>
            </a:r>
            <a:r>
              <a:rPr lang="en-GB" dirty="0"/>
              <a:t>has only a 2</a:t>
            </a:r>
            <a:r>
              <a:rPr lang="en-GB" baseline="30000" dirty="0"/>
              <a:t>nd</a:t>
            </a:r>
            <a:r>
              <a:rPr lang="en-GB" dirty="0"/>
              <a:t> order effect on the acceptance anyway</a:t>
            </a:r>
          </a:p>
          <a:p>
            <a:pPr lvl="2"/>
            <a:r>
              <a:rPr lang="en-GB" dirty="0"/>
              <a:t>Can further relax the constraint by one order of magnitude </a:t>
            </a:r>
          </a:p>
          <a:p>
            <a:pPr lvl="2"/>
            <a:endParaRPr lang="en-GB" dirty="0"/>
          </a:p>
          <a:p>
            <a:pPr lvl="4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B7EFD6-4939-1248-8749-743C74691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31</a:t>
            </a:fld>
            <a:endParaRPr lang="en-US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4FBE73-E059-5D46-B4E6-E63A70A38E19}"/>
              </a:ext>
            </a:extLst>
          </p:cNvPr>
          <p:cNvSpPr txBox="1"/>
          <p:nvPr/>
        </p:nvSpPr>
        <p:spPr>
          <a:xfrm rot="19723244">
            <a:off x="2682771" y="3077909"/>
            <a:ext cx="5202065" cy="769441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16A117"/>
                </a:solidFill>
                <a:latin typeface="+mn-lt"/>
              </a:rPr>
              <a:t>Seems under control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E56704B-9197-6340-8958-BD6AFD33FD9C}"/>
              </a:ext>
            </a:extLst>
          </p:cNvPr>
          <p:cNvCxnSpPr/>
          <p:nvPr/>
        </p:nvCxnSpPr>
        <p:spPr bwMode="auto">
          <a:xfrm flipV="1">
            <a:off x="4506119" y="265112"/>
            <a:ext cx="1371600" cy="457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FAF1C4A-C46E-C549-B312-F897C98E2B02}"/>
              </a:ext>
            </a:extLst>
          </p:cNvPr>
          <p:cNvCxnSpPr>
            <a:cxnSpLocks/>
          </p:cNvCxnSpPr>
          <p:nvPr/>
        </p:nvCxnSpPr>
        <p:spPr bwMode="auto">
          <a:xfrm>
            <a:off x="4506119" y="265112"/>
            <a:ext cx="1371600" cy="4572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91997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4954A-2567-0344-BE3B-6C134878A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B3F7F8-F917-FE40-B3C1-7C24F25CA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Burning question: (to be solved next, hopefully by a younger physicist)</a:t>
            </a:r>
          </a:p>
          <a:p>
            <a:pPr lvl="1"/>
            <a:r>
              <a:rPr lang="en-GB" dirty="0"/>
              <a:t>Can this method be successfully applied to determine the acceptance of the luminometer ?</a:t>
            </a:r>
          </a:p>
          <a:p>
            <a:pPr lvl="4"/>
            <a:endParaRPr lang="en-GB" dirty="0"/>
          </a:p>
          <a:p>
            <a:r>
              <a:rPr lang="en-GB" dirty="0"/>
              <a:t>Pros</a:t>
            </a:r>
          </a:p>
          <a:p>
            <a:pPr lvl="1"/>
            <a:r>
              <a:rPr lang="en-GB" dirty="0"/>
              <a:t>Larger statistics </a:t>
            </a:r>
            <a:r>
              <a:rPr lang="en-GB" sz="1600" dirty="0"/>
              <a:t>(×10</a:t>
            </a:r>
            <a:r>
              <a:rPr lang="en-GB" sz="1600" baseline="30000" dirty="0"/>
              <a:t>3</a:t>
            </a:r>
            <a:r>
              <a:rPr lang="en-GB" sz="1600" dirty="0"/>
              <a:t>)</a:t>
            </a:r>
          </a:p>
          <a:p>
            <a:pPr lvl="1"/>
            <a:r>
              <a:rPr lang="en-GB" dirty="0"/>
              <a:t>Max. effect </a:t>
            </a:r>
            <a:r>
              <a:rPr lang="en-GB" sz="1600" dirty="0"/>
              <a:t>(cos</a:t>
            </a:r>
            <a:r>
              <a:rPr lang="en-GB" sz="1600" baseline="30000" dirty="0"/>
              <a:t>2</a:t>
            </a:r>
            <a:r>
              <a:rPr lang="en-GB" sz="1600" dirty="0">
                <a:latin typeface="Symbol" pitchFamily="2" charset="2"/>
              </a:rPr>
              <a:t>q</a:t>
            </a:r>
            <a:r>
              <a:rPr lang="en-GB" sz="1600" baseline="30000" dirty="0">
                <a:latin typeface="Symbol" pitchFamily="2" charset="2"/>
              </a:rPr>
              <a:t>*</a:t>
            </a:r>
            <a:r>
              <a:rPr lang="en-GB" sz="1600" dirty="0">
                <a:latin typeface="Symbol" pitchFamily="2" charset="2"/>
              </a:rPr>
              <a:t>)</a:t>
            </a:r>
            <a:endParaRPr lang="en-GB" dirty="0"/>
          </a:p>
          <a:p>
            <a:pPr lvl="1"/>
            <a:r>
              <a:rPr lang="en-GB" dirty="0"/>
              <a:t>Looser constraint </a:t>
            </a:r>
            <a:r>
              <a:rPr lang="en-GB" sz="1600" dirty="0"/>
              <a:t>(10</a:t>
            </a:r>
            <a:r>
              <a:rPr lang="en-GB" sz="1600" baseline="30000" dirty="0"/>
              <a:t>-4</a:t>
            </a:r>
            <a:r>
              <a:rPr lang="en-GB" sz="1600" dirty="0"/>
              <a:t>)</a:t>
            </a:r>
          </a:p>
          <a:p>
            <a:pPr lvl="4"/>
            <a:endParaRPr lang="en-GB" dirty="0"/>
          </a:p>
          <a:p>
            <a:r>
              <a:rPr lang="en-GB" dirty="0"/>
              <a:t>Cons: Lower angles</a:t>
            </a:r>
          </a:p>
          <a:p>
            <a:pPr lvl="1"/>
            <a:r>
              <a:rPr lang="en-GB" dirty="0"/>
              <a:t>Worse </a:t>
            </a:r>
            <a:r>
              <a:rPr lang="en-GB" dirty="0">
                <a:latin typeface="Symbol" pitchFamily="2" charset="2"/>
              </a:rPr>
              <a:t>f</a:t>
            </a:r>
            <a:r>
              <a:rPr lang="en-GB" dirty="0"/>
              <a:t> &amp; </a:t>
            </a:r>
            <a:r>
              <a:rPr lang="en-GB" dirty="0">
                <a:latin typeface="Symbol" pitchFamily="2" charset="2"/>
              </a:rPr>
              <a:t>a </a:t>
            </a:r>
            <a:r>
              <a:rPr lang="en-GB" dirty="0"/>
              <a:t>resolution</a:t>
            </a:r>
          </a:p>
          <a:p>
            <a:pPr lvl="1"/>
            <a:r>
              <a:rPr lang="en-GB" dirty="0"/>
              <a:t>Smaller distance (2.5)</a:t>
            </a:r>
          </a:p>
          <a:p>
            <a:pPr lvl="4"/>
            <a:endParaRPr lang="en-GB" dirty="0"/>
          </a:p>
          <a:p>
            <a:r>
              <a:rPr lang="en-GB" dirty="0" err="1"/>
              <a:t>Add’l</a:t>
            </a:r>
            <a:r>
              <a:rPr lang="en-GB" dirty="0"/>
              <a:t> complication (?)</a:t>
            </a:r>
          </a:p>
          <a:p>
            <a:pPr lvl="1"/>
            <a:r>
              <a:rPr lang="en-GB" dirty="0"/>
              <a:t>Different axes at z±</a:t>
            </a:r>
          </a:p>
          <a:p>
            <a:pPr lvl="1"/>
            <a:r>
              <a:rPr lang="en-GB" dirty="0"/>
              <a:t>Axes ≠ z axis</a:t>
            </a:r>
          </a:p>
          <a:p>
            <a:pPr lvl="2"/>
            <a:r>
              <a:rPr lang="en-GB" dirty="0"/>
              <a:t>It’s just maths !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CBBD33-5207-AE4D-83C1-881BD14A3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32</a:t>
            </a:fld>
            <a:endParaRPr lang="en-US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3977B7-E631-564B-9210-217B3EAAE6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219" y="1712912"/>
            <a:ext cx="7067100" cy="39624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6A8372-35D7-9445-9AF8-4BEB7B03A027}"/>
              </a:ext>
            </a:extLst>
          </p:cNvPr>
          <p:cNvSpPr txBox="1"/>
          <p:nvPr/>
        </p:nvSpPr>
        <p:spPr>
          <a:xfrm>
            <a:off x="10319" y="3721913"/>
            <a:ext cx="96693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16A117"/>
                </a:solidFill>
                <a:latin typeface="+mn-lt"/>
              </a:rPr>
              <a:t>1/</a:t>
            </a:r>
            <a:r>
              <a:rPr lang="en-GB" sz="1200" b="1" dirty="0" err="1">
                <a:solidFill>
                  <a:srgbClr val="16A117"/>
                </a:solidFill>
                <a:latin typeface="+mn-lt"/>
              </a:rPr>
              <a:t>sin</a:t>
            </a:r>
            <a:r>
              <a:rPr lang="en-GB" sz="1200" b="1" dirty="0" err="1">
                <a:solidFill>
                  <a:srgbClr val="16A117"/>
                </a:solidFill>
                <a:latin typeface="Symbol" pitchFamily="2" charset="2"/>
              </a:rPr>
              <a:t>q</a:t>
            </a:r>
            <a:r>
              <a:rPr lang="en-GB" sz="1200" b="1" dirty="0">
                <a:solidFill>
                  <a:srgbClr val="16A117"/>
                </a:solidFill>
                <a:latin typeface="Symbol" pitchFamily="2" charset="2"/>
              </a:rPr>
              <a:t> </a:t>
            </a:r>
            <a:r>
              <a:rPr lang="en-GB" sz="1200" b="1" dirty="0">
                <a:solidFill>
                  <a:srgbClr val="16A117"/>
                </a:solidFill>
                <a:latin typeface="+mn-lt"/>
              </a:rPr>
              <a:t>⇒  ×3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2944DC-E079-6C41-A398-CF52AB7A1667}"/>
              </a:ext>
            </a:extLst>
          </p:cNvPr>
          <p:cNvSpPr txBox="1"/>
          <p:nvPr/>
        </p:nvSpPr>
        <p:spPr>
          <a:xfrm>
            <a:off x="8976983" y="2855912"/>
            <a:ext cx="1396536" cy="33855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16A117"/>
                </a:solidFill>
                <a:latin typeface="+mn-lt"/>
              </a:rPr>
              <a:t>From </a:t>
            </a:r>
            <a:r>
              <a:rPr lang="en-GB" sz="1600" b="1" dirty="0" err="1">
                <a:solidFill>
                  <a:srgbClr val="16A117"/>
                </a:solidFill>
                <a:latin typeface="+mn-lt"/>
              </a:rPr>
              <a:t>Mogens</a:t>
            </a:r>
            <a:endParaRPr lang="en-GB" sz="1600" b="1" dirty="0">
              <a:solidFill>
                <a:srgbClr val="16A117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A8B76E-0B8E-4144-998D-3CFCC2A525D3}"/>
              </a:ext>
            </a:extLst>
          </p:cNvPr>
          <p:cNvSpPr txBox="1"/>
          <p:nvPr/>
        </p:nvSpPr>
        <p:spPr>
          <a:xfrm>
            <a:off x="10319" y="2410380"/>
            <a:ext cx="91723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rgbClr val="16A117"/>
                </a:solidFill>
                <a:latin typeface="+mn-lt"/>
              </a:rPr>
              <a:t>⇒  ×10</a:t>
            </a:r>
            <a:r>
              <a:rPr lang="en-GB" sz="1800" b="1" baseline="30000" dirty="0">
                <a:solidFill>
                  <a:srgbClr val="16A117"/>
                </a:solidFill>
                <a:latin typeface="+mn-lt"/>
              </a:rPr>
              <a:t>4</a:t>
            </a:r>
            <a:endParaRPr lang="en-GB" sz="1800" b="1" dirty="0">
              <a:solidFill>
                <a:srgbClr val="16A117"/>
              </a:solidFill>
              <a:latin typeface="+mn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19EF55-C887-774C-8E02-017A0A9E0F2F}"/>
              </a:ext>
            </a:extLst>
          </p:cNvPr>
          <p:cNvSpPr txBox="1"/>
          <p:nvPr/>
        </p:nvSpPr>
        <p:spPr>
          <a:xfrm>
            <a:off x="41144" y="3998912"/>
            <a:ext cx="88357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rgbClr val="16A117"/>
                </a:solidFill>
                <a:latin typeface="+mn-lt"/>
              </a:rPr>
              <a:t>⇒  × 10</a:t>
            </a:r>
          </a:p>
        </p:txBody>
      </p:sp>
    </p:spTree>
    <p:extLst>
      <p:ext uri="{BB962C8B-B14F-4D97-AF65-F5344CB8AC3E}">
        <p14:creationId xmlns:p14="http://schemas.microsoft.com/office/powerpoint/2010/main" val="7413562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AB511-74BB-5444-B6AB-272023FB4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Additional material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84476-F691-5441-8B41-DC775ED2BD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End-cap global rotations around </a:t>
            </a:r>
            <a:r>
              <a:rPr lang="en-GB" dirty="0" err="1"/>
              <a:t>x,y,z</a:t>
            </a:r>
            <a:r>
              <a:rPr lang="en-GB" dirty="0"/>
              <a:t> axes and translations in </a:t>
            </a:r>
            <a:r>
              <a:rPr lang="en-GB" dirty="0" err="1"/>
              <a:t>x,y</a:t>
            </a:r>
            <a:r>
              <a:rPr lang="en-GB" dirty="0"/>
              <a:t> directions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4"/>
            <a:endParaRPr lang="en-GB" dirty="0"/>
          </a:p>
          <a:p>
            <a:pPr lvl="1"/>
            <a:r>
              <a:rPr lang="en-GB" dirty="0"/>
              <a:t>All these transformations have 2</a:t>
            </a:r>
            <a:r>
              <a:rPr lang="en-GB" baseline="30000" dirty="0"/>
              <a:t>nd</a:t>
            </a:r>
            <a:r>
              <a:rPr lang="en-GB" dirty="0"/>
              <a:t>-order effect on the acceptance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2D270F-F41F-E849-850C-40EF271C2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33</a:t>
            </a:fld>
            <a:endParaRPr lang="en-US" alt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EE4A554-7A0E-6C45-BF3E-E0FC9BEC51BA}"/>
              </a:ext>
            </a:extLst>
          </p:cNvPr>
          <p:cNvCxnSpPr/>
          <p:nvPr/>
        </p:nvCxnSpPr>
        <p:spPr bwMode="auto">
          <a:xfrm>
            <a:off x="924719" y="3341327"/>
            <a:ext cx="3048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6CA06CC-70E7-A543-B308-6DEB59E253C8}"/>
              </a:ext>
            </a:extLst>
          </p:cNvPr>
          <p:cNvCxnSpPr/>
          <p:nvPr/>
        </p:nvCxnSpPr>
        <p:spPr bwMode="auto">
          <a:xfrm flipV="1">
            <a:off x="1686719" y="1817327"/>
            <a:ext cx="0" cy="1524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B76A9773-F33B-6C41-AC2E-B5115DBD0828}"/>
              </a:ext>
            </a:extLst>
          </p:cNvPr>
          <p:cNvSpPr/>
          <p:nvPr/>
        </p:nvSpPr>
        <p:spPr bwMode="auto">
          <a:xfrm>
            <a:off x="3363121" y="2122126"/>
            <a:ext cx="76108" cy="243839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3672647-2491-5341-B712-7CA405009DDD}"/>
              </a:ext>
            </a:extLst>
          </p:cNvPr>
          <p:cNvSpPr/>
          <p:nvPr/>
        </p:nvSpPr>
        <p:spPr bwMode="auto">
          <a:xfrm rot="20323792">
            <a:off x="3345611" y="2129081"/>
            <a:ext cx="76108" cy="243839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32256FBF-F924-F448-AC0B-D8DAAD53EA6E}"/>
              </a:ext>
            </a:extLst>
          </p:cNvPr>
          <p:cNvSpPr/>
          <p:nvPr/>
        </p:nvSpPr>
        <p:spPr bwMode="auto">
          <a:xfrm rot="16413775">
            <a:off x="2274286" y="2333006"/>
            <a:ext cx="2231805" cy="2097219"/>
          </a:xfrm>
          <a:prstGeom prst="arc">
            <a:avLst>
              <a:gd name="adj1" fmla="val 20024120"/>
              <a:gd name="adj2" fmla="val 21279159"/>
            </a:avLst>
          </a:prstGeom>
          <a:noFill/>
          <a:ln w="28575" cap="flat" cmpd="sng" algn="ctr">
            <a:solidFill>
              <a:srgbClr val="0000CE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D73D2B-33C7-2045-ADB1-ABF8F8B93D23}"/>
              </a:ext>
            </a:extLst>
          </p:cNvPr>
          <p:cNvSpPr txBox="1"/>
          <p:nvPr/>
        </p:nvSpPr>
        <p:spPr>
          <a:xfrm>
            <a:off x="2927640" y="1817327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solidFill>
                  <a:srgbClr val="0000CE"/>
                </a:solidFill>
                <a:latin typeface="Symbol" pitchFamily="2" charset="2"/>
              </a:rPr>
              <a:t>Dg</a:t>
            </a:r>
            <a:r>
              <a:rPr lang="en-GB" sz="1600" baseline="-25000" dirty="0" err="1">
                <a:solidFill>
                  <a:srgbClr val="0000CE"/>
                </a:solidFill>
                <a:latin typeface="Symbol" pitchFamily="2" charset="2"/>
              </a:rPr>
              <a:t>+</a:t>
            </a:r>
            <a:r>
              <a:rPr lang="en-GB" sz="1600" baseline="30000" dirty="0" err="1">
                <a:solidFill>
                  <a:srgbClr val="0000C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endParaRPr lang="en-GB" sz="1600" baseline="30000" dirty="0">
              <a:solidFill>
                <a:srgbClr val="0000CE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445F0D8-FA59-8E43-958E-78E5934BD6C0}"/>
              </a:ext>
            </a:extLst>
          </p:cNvPr>
          <p:cNvCxnSpPr>
            <a:endCxn id="9" idx="2"/>
          </p:cNvCxnSpPr>
          <p:nvPr/>
        </p:nvCxnSpPr>
        <p:spPr bwMode="auto">
          <a:xfrm flipV="1">
            <a:off x="1686719" y="2266895"/>
            <a:ext cx="1668741" cy="10813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F5618DC-CB08-8743-BDAA-0B3023C5E9B7}"/>
              </a:ext>
            </a:extLst>
          </p:cNvPr>
          <p:cNvCxnSpPr>
            <a:cxnSpLocks/>
          </p:cNvCxnSpPr>
          <p:nvPr/>
        </p:nvCxnSpPr>
        <p:spPr bwMode="auto">
          <a:xfrm flipV="1">
            <a:off x="1679058" y="2350727"/>
            <a:ext cx="1291904" cy="9975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E9DCB9F-74E1-7840-91BE-9768CC1F78FD}"/>
              </a:ext>
            </a:extLst>
          </p:cNvPr>
          <p:cNvCxnSpPr>
            <a:cxnSpLocks/>
          </p:cNvCxnSpPr>
          <p:nvPr/>
        </p:nvCxnSpPr>
        <p:spPr bwMode="auto">
          <a:xfrm flipV="1">
            <a:off x="2978623" y="2350725"/>
            <a:ext cx="0" cy="9975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4D4D578-0D3E-EB4B-A4F9-175ECF22F84A}"/>
              </a:ext>
            </a:extLst>
          </p:cNvPr>
          <p:cNvSpPr txBox="1"/>
          <p:nvPr/>
        </p:nvSpPr>
        <p:spPr>
          <a:xfrm>
            <a:off x="2524919" y="2088373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solidFill>
                  <a:srgbClr val="CC0099"/>
                </a:solidFill>
                <a:latin typeface="Symbol" pitchFamily="2" charset="2"/>
              </a:rPr>
              <a:t>Dq</a:t>
            </a:r>
            <a:r>
              <a:rPr lang="en-GB" sz="1600" baseline="-25000" dirty="0">
                <a:solidFill>
                  <a:srgbClr val="CC0099"/>
                </a:solidFill>
                <a:latin typeface="Symbol" pitchFamily="2" charset="2"/>
              </a:rPr>
              <a:t>+</a:t>
            </a:r>
            <a:endParaRPr lang="en-GB" sz="1600" baseline="30000" dirty="0">
              <a:solidFill>
                <a:srgbClr val="CC0099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2F7CD2-AC02-1A43-A6F2-9ACF6442EDFE}"/>
              </a:ext>
            </a:extLst>
          </p:cNvPr>
          <p:cNvSpPr txBox="1"/>
          <p:nvPr/>
        </p:nvSpPr>
        <p:spPr>
          <a:xfrm>
            <a:off x="4048919" y="3124395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z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0B0DA1-1D06-4C49-82B9-76F6C95DD81C}"/>
              </a:ext>
            </a:extLst>
          </p:cNvPr>
          <p:cNvSpPr txBox="1"/>
          <p:nvPr/>
        </p:nvSpPr>
        <p:spPr>
          <a:xfrm>
            <a:off x="1305719" y="166492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2C95D11-DDE0-DE43-B913-77443ABCB6F2}"/>
              </a:ext>
            </a:extLst>
          </p:cNvPr>
          <p:cNvSpPr txBox="1"/>
          <p:nvPr/>
        </p:nvSpPr>
        <p:spPr>
          <a:xfrm>
            <a:off x="1537433" y="3352995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1123FC2-C2DC-C646-853A-A63D3081AA5D}"/>
              </a:ext>
            </a:extLst>
          </p:cNvPr>
          <p:cNvSpPr/>
          <p:nvPr/>
        </p:nvSpPr>
        <p:spPr bwMode="auto">
          <a:xfrm>
            <a:off x="1610519" y="3235696"/>
            <a:ext cx="177201" cy="181831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D60A3C7-0CB6-A440-BD64-B21F49F1DB6B}"/>
              </a:ext>
            </a:extLst>
          </p:cNvPr>
          <p:cNvSpPr/>
          <p:nvPr/>
        </p:nvSpPr>
        <p:spPr bwMode="auto">
          <a:xfrm>
            <a:off x="6606408" y="2398712"/>
            <a:ext cx="1676400" cy="1676400"/>
          </a:xfrm>
          <a:prstGeom prst="ellipse">
            <a:avLst/>
          </a:prstGeom>
          <a:solidFill>
            <a:schemeClr val="accent5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F28551B-843C-FE40-B88A-A2F481AE6581}"/>
              </a:ext>
            </a:extLst>
          </p:cNvPr>
          <p:cNvSpPr/>
          <p:nvPr/>
        </p:nvSpPr>
        <p:spPr bwMode="auto">
          <a:xfrm>
            <a:off x="6713776" y="2474912"/>
            <a:ext cx="1492832" cy="1524000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ADD3B4A-B5B2-3740-BF3A-64FAA4F8FEE2}"/>
              </a:ext>
            </a:extLst>
          </p:cNvPr>
          <p:cNvSpPr/>
          <p:nvPr/>
        </p:nvSpPr>
        <p:spPr bwMode="auto">
          <a:xfrm>
            <a:off x="6911208" y="2551112"/>
            <a:ext cx="1676400" cy="167640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48AAD20-A618-7648-BAD7-8B0A606D4219}"/>
              </a:ext>
            </a:extLst>
          </p:cNvPr>
          <p:cNvSpPr/>
          <p:nvPr/>
        </p:nvSpPr>
        <p:spPr bwMode="auto">
          <a:xfrm>
            <a:off x="7018576" y="2627312"/>
            <a:ext cx="1492832" cy="152400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2AD3733-E31A-B243-9B13-5192C2712C91}"/>
              </a:ext>
            </a:extLst>
          </p:cNvPr>
          <p:cNvCxnSpPr>
            <a:cxnSpLocks/>
            <a:endCxn id="22" idx="4"/>
          </p:cNvCxnSpPr>
          <p:nvPr/>
        </p:nvCxnSpPr>
        <p:spPr bwMode="auto">
          <a:xfrm>
            <a:off x="7460192" y="1941512"/>
            <a:ext cx="0" cy="2057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3D6A8A4-4860-E442-9898-8B6E3A57C95C}"/>
              </a:ext>
            </a:extLst>
          </p:cNvPr>
          <p:cNvCxnSpPr>
            <a:cxnSpLocks/>
            <a:stCxn id="24" idx="0"/>
            <a:endCxn id="24" idx="4"/>
          </p:cNvCxnSpPr>
          <p:nvPr/>
        </p:nvCxnSpPr>
        <p:spPr bwMode="auto">
          <a:xfrm>
            <a:off x="7764992" y="2627312"/>
            <a:ext cx="0" cy="15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0800F47-208A-4F40-8733-356ABEC978BD}"/>
              </a:ext>
            </a:extLst>
          </p:cNvPr>
          <p:cNvCxnSpPr>
            <a:cxnSpLocks/>
          </p:cNvCxnSpPr>
          <p:nvPr/>
        </p:nvCxnSpPr>
        <p:spPr bwMode="auto">
          <a:xfrm flipV="1">
            <a:off x="6713776" y="3225753"/>
            <a:ext cx="2331032" cy="111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D8635E9-0A68-3445-84A6-09388C497B29}"/>
              </a:ext>
            </a:extLst>
          </p:cNvPr>
          <p:cNvCxnSpPr>
            <a:cxnSpLocks/>
          </p:cNvCxnSpPr>
          <p:nvPr/>
        </p:nvCxnSpPr>
        <p:spPr bwMode="auto">
          <a:xfrm>
            <a:off x="7018576" y="3389312"/>
            <a:ext cx="14928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297243ED-32A6-3645-8B24-34AF2583F592}"/>
              </a:ext>
            </a:extLst>
          </p:cNvPr>
          <p:cNvSpPr/>
          <p:nvPr/>
        </p:nvSpPr>
        <p:spPr bwMode="auto">
          <a:xfrm>
            <a:off x="7444608" y="3160712"/>
            <a:ext cx="60616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6AB645D-7FC6-C94B-9EBC-D46AC1519E27}"/>
              </a:ext>
            </a:extLst>
          </p:cNvPr>
          <p:cNvCxnSpPr>
            <a:stCxn id="29" idx="5"/>
          </p:cNvCxnSpPr>
          <p:nvPr/>
        </p:nvCxnSpPr>
        <p:spPr bwMode="auto">
          <a:xfrm>
            <a:off x="7496347" y="3225753"/>
            <a:ext cx="268645" cy="1635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D2F26C27-6CCB-3E4E-B3D3-15E67B28D859}"/>
              </a:ext>
            </a:extLst>
          </p:cNvPr>
          <p:cNvSpPr txBox="1"/>
          <p:nvPr/>
        </p:nvSpPr>
        <p:spPr>
          <a:xfrm>
            <a:off x="9121008" y="300831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6302746-0340-B542-9EAE-4CE67C5DDF27}"/>
              </a:ext>
            </a:extLst>
          </p:cNvPr>
          <p:cNvSpPr txBox="1"/>
          <p:nvPr/>
        </p:nvSpPr>
        <p:spPr>
          <a:xfrm>
            <a:off x="7444608" y="3008312"/>
            <a:ext cx="352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00CE"/>
                </a:solidFill>
                <a:latin typeface="Symbol" pitchFamily="2" charset="2"/>
                <a:ea typeface="Cambria Math" panose="02040503050406030204" pitchFamily="18" charset="0"/>
              </a:rPr>
              <a:t>D</a:t>
            </a:r>
            <a:r>
              <a:rPr lang="en-GB" sz="1200" dirty="0">
                <a:solidFill>
                  <a:srgbClr val="0000C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ADE29E4-1823-8143-BC55-0FE160C45B23}"/>
              </a:ext>
            </a:extLst>
          </p:cNvPr>
          <p:cNvSpPr txBox="1"/>
          <p:nvPr/>
        </p:nvSpPr>
        <p:spPr>
          <a:xfrm>
            <a:off x="7139808" y="316071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00CE"/>
                </a:solidFill>
                <a:latin typeface="Symbol" pitchFamily="2" charset="2"/>
                <a:ea typeface="Cambria Math" panose="02040503050406030204" pitchFamily="18" charset="0"/>
              </a:rPr>
              <a:t>D</a:t>
            </a:r>
            <a:r>
              <a:rPr lang="en-GB" sz="1200" dirty="0">
                <a:solidFill>
                  <a:srgbClr val="0000C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y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545D644-B33A-D448-B774-ACDED375D101}"/>
              </a:ext>
            </a:extLst>
          </p:cNvPr>
          <p:cNvSpPr txBox="1"/>
          <p:nvPr/>
        </p:nvSpPr>
        <p:spPr>
          <a:xfrm>
            <a:off x="5420519" y="2398712"/>
            <a:ext cx="103348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>
                <a:solidFill>
                  <a:srgbClr val="16A117"/>
                </a:solidFill>
                <a:latin typeface="+mn-lt"/>
              </a:rPr>
              <a:t>More events </a:t>
            </a:r>
          </a:p>
          <a:p>
            <a:pPr algn="ctr"/>
            <a:r>
              <a:rPr lang="en-GB" sz="1200" b="1" dirty="0">
                <a:solidFill>
                  <a:srgbClr val="16A117"/>
                </a:solidFill>
                <a:latin typeface="+mn-lt"/>
              </a:rPr>
              <a:t>on this side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312F63E-27A3-894A-80CF-0E1B82A83FC9}"/>
              </a:ext>
            </a:extLst>
          </p:cNvPr>
          <p:cNvCxnSpPr>
            <a:cxnSpLocks/>
          </p:cNvCxnSpPr>
          <p:nvPr/>
        </p:nvCxnSpPr>
        <p:spPr bwMode="auto">
          <a:xfrm>
            <a:off x="6454008" y="2627312"/>
            <a:ext cx="53340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3B3518A-A233-8A48-A1EA-74D4ABE43471}"/>
              </a:ext>
            </a:extLst>
          </p:cNvPr>
          <p:cNvSpPr txBox="1"/>
          <p:nvPr/>
        </p:nvSpPr>
        <p:spPr>
          <a:xfrm>
            <a:off x="8149792" y="4451647"/>
            <a:ext cx="98219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16A117"/>
                </a:solidFill>
                <a:latin typeface="+mn-lt"/>
              </a:rPr>
              <a:t>Less events </a:t>
            </a:r>
          </a:p>
          <a:p>
            <a:pPr algn="ctr"/>
            <a:r>
              <a:rPr lang="en-GB" sz="1200" b="1" dirty="0">
                <a:solidFill>
                  <a:srgbClr val="16A117"/>
                </a:solidFill>
                <a:latin typeface="+mn-lt"/>
              </a:rPr>
              <a:t>on that side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8D6C06D-EB3A-2C4B-9315-B3329623762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454592" y="4075112"/>
            <a:ext cx="186297" cy="3765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D4EF256D-FEDD-AB43-B209-ABEF21A4F651}"/>
              </a:ext>
            </a:extLst>
          </p:cNvPr>
          <p:cNvSpPr txBox="1"/>
          <p:nvPr/>
        </p:nvSpPr>
        <p:spPr>
          <a:xfrm>
            <a:off x="4234630" y="4451647"/>
            <a:ext cx="103348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>
                <a:solidFill>
                  <a:srgbClr val="16A117"/>
                </a:solidFill>
                <a:latin typeface="+mn-lt"/>
              </a:rPr>
              <a:t>More events </a:t>
            </a:r>
          </a:p>
          <a:p>
            <a:pPr algn="ctr"/>
            <a:r>
              <a:rPr lang="en-GB" sz="1200" b="1" dirty="0">
                <a:solidFill>
                  <a:srgbClr val="16A117"/>
                </a:solidFill>
                <a:latin typeface="+mn-lt"/>
              </a:rPr>
              <a:t>on that side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FB8960D-F4DC-F948-B98B-D1E6A2CCDC13}"/>
              </a:ext>
            </a:extLst>
          </p:cNvPr>
          <p:cNvCxnSpPr>
            <a:cxnSpLocks/>
            <a:stCxn id="38" idx="1"/>
          </p:cNvCxnSpPr>
          <p:nvPr/>
        </p:nvCxnSpPr>
        <p:spPr bwMode="auto">
          <a:xfrm flipH="1" flipV="1">
            <a:off x="3907702" y="4451648"/>
            <a:ext cx="326928" cy="2308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Arc 39">
            <a:extLst>
              <a:ext uri="{FF2B5EF4-FFF2-40B4-BE49-F238E27FC236}">
                <a16:creationId xmlns:a16="http://schemas.microsoft.com/office/drawing/2014/main" id="{6393008A-D917-B847-B285-D16D7F916832}"/>
              </a:ext>
            </a:extLst>
          </p:cNvPr>
          <p:cNvSpPr/>
          <p:nvPr/>
        </p:nvSpPr>
        <p:spPr bwMode="auto">
          <a:xfrm rot="20147416">
            <a:off x="37388" y="2374510"/>
            <a:ext cx="2231805" cy="2097219"/>
          </a:xfrm>
          <a:prstGeom prst="arc">
            <a:avLst>
              <a:gd name="adj1" fmla="val 20836779"/>
              <a:gd name="adj2" fmla="val 21279159"/>
            </a:avLst>
          </a:prstGeom>
          <a:noFill/>
          <a:ln w="28575" cap="flat" cmpd="sng" algn="ctr">
            <a:solidFill>
              <a:srgbClr val="CC0099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C286E27-49E3-5542-883A-762A679EBAB8}"/>
              </a:ext>
            </a:extLst>
          </p:cNvPr>
          <p:cNvSpPr txBox="1"/>
          <p:nvPr/>
        </p:nvSpPr>
        <p:spPr>
          <a:xfrm>
            <a:off x="1077119" y="1255712"/>
            <a:ext cx="103348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16A117"/>
                </a:solidFill>
                <a:latin typeface="+mn-lt"/>
              </a:rPr>
              <a:t>Less events </a:t>
            </a:r>
          </a:p>
          <a:p>
            <a:pPr algn="ctr"/>
            <a:r>
              <a:rPr lang="en-GB" sz="1200" b="1" dirty="0">
                <a:solidFill>
                  <a:srgbClr val="16A117"/>
                </a:solidFill>
                <a:latin typeface="+mn-lt"/>
              </a:rPr>
              <a:t>on this side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C941DC0-4797-DF4B-BD91-FC02C5F53178}"/>
              </a:ext>
            </a:extLst>
          </p:cNvPr>
          <p:cNvCxnSpPr>
            <a:cxnSpLocks/>
          </p:cNvCxnSpPr>
          <p:nvPr/>
        </p:nvCxnSpPr>
        <p:spPr bwMode="auto">
          <a:xfrm>
            <a:off x="2110608" y="1484312"/>
            <a:ext cx="795311" cy="685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7231975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F5ACF-1ED4-6347-AC8B-A97CBDEA1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End-cap global rotations around x, y, z axes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485220-FC5A-3842-9E9E-B30219C8D9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Rotation around z axis by </a:t>
            </a:r>
            <a:r>
              <a:rPr lang="en-GB" dirty="0" err="1">
                <a:latin typeface="Symbol" pitchFamily="2" charset="2"/>
              </a:rPr>
              <a:t>Dg</a:t>
            </a:r>
            <a:r>
              <a:rPr lang="en-GB" baseline="-25000" dirty="0" err="1">
                <a:latin typeface="Symbol" pitchFamily="2" charset="2"/>
              </a:rPr>
              <a:t>±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z</a:t>
            </a:r>
            <a:r>
              <a:rPr lang="en-GB" dirty="0"/>
              <a:t> 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Rotation around x axis by </a:t>
            </a:r>
            <a:r>
              <a:rPr lang="en-GB" dirty="0" err="1">
                <a:latin typeface="Symbol" pitchFamily="2" charset="2"/>
              </a:rPr>
              <a:t>Dg</a:t>
            </a:r>
            <a:r>
              <a:rPr lang="en-GB" baseline="-25000" dirty="0" err="1">
                <a:latin typeface="Symbol" pitchFamily="2" charset="2"/>
              </a:rPr>
              <a:t>±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GB" dirty="0"/>
              <a:t> 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Rotation around y axis by </a:t>
            </a:r>
            <a:r>
              <a:rPr lang="en-GB" dirty="0" err="1">
                <a:latin typeface="Symbol" pitchFamily="2" charset="2"/>
              </a:rPr>
              <a:t>Dg</a:t>
            </a:r>
            <a:r>
              <a:rPr lang="en-GB" baseline="-25000" dirty="0" err="1">
                <a:latin typeface="Symbol" pitchFamily="2" charset="2"/>
              </a:rPr>
              <a:t>±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y</a:t>
            </a:r>
            <a:r>
              <a:rPr lang="en-GB" dirty="0"/>
              <a:t> 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EB96D9-1B44-AF4F-9DAA-89A3377C5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34</a:t>
            </a:fld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CCA63D3-F5B6-1D42-A651-52B01EDDC3E4}"/>
                  </a:ext>
                </a:extLst>
              </p:cNvPr>
              <p:cNvSpPr txBox="1"/>
              <p:nvPr/>
            </p:nvSpPr>
            <p:spPr>
              <a:xfrm>
                <a:off x="1991519" y="1331912"/>
                <a:ext cx="1365822" cy="47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CCA63D3-F5B6-1D42-A651-52B01EDDC3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519" y="1331912"/>
                <a:ext cx="1365822" cy="470000"/>
              </a:xfrm>
              <a:prstGeom prst="rect">
                <a:avLst/>
              </a:prstGeom>
              <a:blipFill>
                <a:blip r:embed="rId2"/>
                <a:stretch>
                  <a:fillRect b="-512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CF847CE-3033-C54D-9148-9DE33E74C028}"/>
                  </a:ext>
                </a:extLst>
              </p:cNvPr>
              <p:cNvSpPr txBox="1"/>
              <p:nvPr/>
            </p:nvSpPr>
            <p:spPr>
              <a:xfrm>
                <a:off x="4900441" y="1386655"/>
                <a:ext cx="1759135" cy="47865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p>
                      </m:sSubSup>
                    </m:oMath>
                  </m:oMathPara>
                </a14:m>
                <a:endParaRPr lang="en-US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CF847CE-3033-C54D-9148-9DE33E74C0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0441" y="1386655"/>
                <a:ext cx="1759135" cy="478657"/>
              </a:xfrm>
              <a:prstGeom prst="rect">
                <a:avLst/>
              </a:prstGeom>
              <a:blipFill>
                <a:blip r:embed="rId3"/>
                <a:stretch>
                  <a:fillRect b="-1000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0E5D0AF-6BBF-CA4F-923E-B4BD1F31CADB}"/>
              </a:ext>
            </a:extLst>
          </p:cNvPr>
          <p:cNvCxnSpPr/>
          <p:nvPr/>
        </p:nvCxnSpPr>
        <p:spPr bwMode="auto">
          <a:xfrm>
            <a:off x="6792119" y="3541712"/>
            <a:ext cx="3048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E360153-C7CB-674D-8CA8-17145F2E524D}"/>
              </a:ext>
            </a:extLst>
          </p:cNvPr>
          <p:cNvCxnSpPr/>
          <p:nvPr/>
        </p:nvCxnSpPr>
        <p:spPr bwMode="auto">
          <a:xfrm flipV="1">
            <a:off x="7554119" y="2017712"/>
            <a:ext cx="0" cy="1524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ABE97E89-69DE-EE49-B1C0-11E7392E0A7F}"/>
              </a:ext>
            </a:extLst>
          </p:cNvPr>
          <p:cNvSpPr/>
          <p:nvPr/>
        </p:nvSpPr>
        <p:spPr bwMode="auto">
          <a:xfrm>
            <a:off x="9230521" y="2322511"/>
            <a:ext cx="76108" cy="243839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BFC251A-8EEA-6441-B670-B08265EDCC8E}"/>
              </a:ext>
            </a:extLst>
          </p:cNvPr>
          <p:cNvSpPr/>
          <p:nvPr/>
        </p:nvSpPr>
        <p:spPr bwMode="auto">
          <a:xfrm rot="20323792">
            <a:off x="9213011" y="2329466"/>
            <a:ext cx="76108" cy="2438399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ACB3AB67-1A5F-AE4E-B63D-24DE6C0129D9}"/>
              </a:ext>
            </a:extLst>
          </p:cNvPr>
          <p:cNvSpPr/>
          <p:nvPr/>
        </p:nvSpPr>
        <p:spPr bwMode="auto">
          <a:xfrm rot="16413775">
            <a:off x="8141686" y="2533391"/>
            <a:ext cx="2231805" cy="2097219"/>
          </a:xfrm>
          <a:prstGeom prst="arc">
            <a:avLst>
              <a:gd name="adj1" fmla="val 20024120"/>
              <a:gd name="adj2" fmla="val 21279159"/>
            </a:avLst>
          </a:prstGeom>
          <a:noFill/>
          <a:ln w="28575" cap="flat" cmpd="sng" algn="ctr">
            <a:solidFill>
              <a:srgbClr val="0000CE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73D9D9-CB2A-AF44-948D-6CE9A1E0242A}"/>
              </a:ext>
            </a:extLst>
          </p:cNvPr>
          <p:cNvSpPr txBox="1"/>
          <p:nvPr/>
        </p:nvSpPr>
        <p:spPr>
          <a:xfrm>
            <a:off x="8795040" y="2017712"/>
            <a:ext cx="535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solidFill>
                  <a:srgbClr val="0000CE"/>
                </a:solidFill>
                <a:latin typeface="Symbol" pitchFamily="2" charset="2"/>
              </a:rPr>
              <a:t>Dg</a:t>
            </a:r>
            <a:r>
              <a:rPr lang="en-GB" sz="1600" baseline="-25000" dirty="0" err="1">
                <a:solidFill>
                  <a:srgbClr val="0000CE"/>
                </a:solidFill>
                <a:latin typeface="Symbol" pitchFamily="2" charset="2"/>
              </a:rPr>
              <a:t>+</a:t>
            </a:r>
            <a:r>
              <a:rPr lang="en-GB" sz="1600" baseline="30000" dirty="0" err="1">
                <a:solidFill>
                  <a:srgbClr val="0000C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endParaRPr lang="en-GB" sz="1600" baseline="30000" dirty="0">
              <a:solidFill>
                <a:srgbClr val="0000CE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3947C10-6B48-6248-9960-9866053EA9B0}"/>
              </a:ext>
            </a:extLst>
          </p:cNvPr>
          <p:cNvCxnSpPr>
            <a:endCxn id="13" idx="2"/>
          </p:cNvCxnSpPr>
          <p:nvPr/>
        </p:nvCxnSpPr>
        <p:spPr bwMode="auto">
          <a:xfrm flipV="1">
            <a:off x="7554119" y="2467280"/>
            <a:ext cx="1668741" cy="108138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A9B3641-A8D5-8C4F-BAF0-25F279CC2386}"/>
              </a:ext>
            </a:extLst>
          </p:cNvPr>
          <p:cNvCxnSpPr>
            <a:cxnSpLocks/>
          </p:cNvCxnSpPr>
          <p:nvPr/>
        </p:nvCxnSpPr>
        <p:spPr bwMode="auto">
          <a:xfrm flipV="1">
            <a:off x="7546458" y="2551112"/>
            <a:ext cx="1291904" cy="9975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4EDAF02-FFF0-6A40-83E7-79104069D17C}"/>
              </a:ext>
            </a:extLst>
          </p:cNvPr>
          <p:cNvCxnSpPr>
            <a:cxnSpLocks/>
          </p:cNvCxnSpPr>
          <p:nvPr/>
        </p:nvCxnSpPr>
        <p:spPr bwMode="auto">
          <a:xfrm flipV="1">
            <a:off x="8846023" y="2551110"/>
            <a:ext cx="0" cy="9975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Arc 22">
            <a:extLst>
              <a:ext uri="{FF2B5EF4-FFF2-40B4-BE49-F238E27FC236}">
                <a16:creationId xmlns:a16="http://schemas.microsoft.com/office/drawing/2014/main" id="{31C02A81-5CE0-8149-B739-59AA4B6A9BA5}"/>
              </a:ext>
            </a:extLst>
          </p:cNvPr>
          <p:cNvSpPr/>
          <p:nvPr/>
        </p:nvSpPr>
        <p:spPr bwMode="auto">
          <a:xfrm rot="20147416">
            <a:off x="6666845" y="2306895"/>
            <a:ext cx="2231805" cy="2097219"/>
          </a:xfrm>
          <a:prstGeom prst="arc">
            <a:avLst>
              <a:gd name="adj1" fmla="val 20836779"/>
              <a:gd name="adj2" fmla="val 21279159"/>
            </a:avLst>
          </a:prstGeom>
          <a:noFill/>
          <a:ln w="28575" cap="flat" cmpd="sng" algn="ctr">
            <a:solidFill>
              <a:srgbClr val="CC0099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ACF6CDB-43A0-6A4E-8C4B-14675E30F9FF}"/>
              </a:ext>
            </a:extLst>
          </p:cNvPr>
          <p:cNvSpPr txBox="1"/>
          <p:nvPr/>
        </p:nvSpPr>
        <p:spPr>
          <a:xfrm>
            <a:off x="8392319" y="2288758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solidFill>
                  <a:srgbClr val="CC0099"/>
                </a:solidFill>
                <a:latin typeface="Symbol" pitchFamily="2" charset="2"/>
              </a:rPr>
              <a:t>Dq</a:t>
            </a:r>
            <a:r>
              <a:rPr lang="en-GB" sz="1600" baseline="-25000" dirty="0">
                <a:solidFill>
                  <a:srgbClr val="CC0099"/>
                </a:solidFill>
                <a:latin typeface="Symbol" pitchFamily="2" charset="2"/>
              </a:rPr>
              <a:t>+</a:t>
            </a:r>
            <a:endParaRPr lang="en-GB" sz="1600" baseline="30000" dirty="0">
              <a:solidFill>
                <a:srgbClr val="CC0099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4DD3885-0254-8543-A967-414AC37B0D55}"/>
              </a:ext>
            </a:extLst>
          </p:cNvPr>
          <p:cNvSpPr txBox="1"/>
          <p:nvPr/>
        </p:nvSpPr>
        <p:spPr>
          <a:xfrm>
            <a:off x="9916319" y="3324780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z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4FD104C-4F90-6641-935A-92C8F30231A7}"/>
              </a:ext>
            </a:extLst>
          </p:cNvPr>
          <p:cNvSpPr txBox="1"/>
          <p:nvPr/>
        </p:nvSpPr>
        <p:spPr>
          <a:xfrm>
            <a:off x="7173119" y="1865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y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BF6EC3D-2073-1742-ABD7-EE03BA17DBC8}"/>
              </a:ext>
            </a:extLst>
          </p:cNvPr>
          <p:cNvSpPr txBox="1"/>
          <p:nvPr/>
        </p:nvSpPr>
        <p:spPr>
          <a:xfrm>
            <a:off x="7404833" y="355338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6C9916B-214A-B540-9F0E-067F29AF50F1}"/>
              </a:ext>
            </a:extLst>
          </p:cNvPr>
          <p:cNvSpPr/>
          <p:nvPr/>
        </p:nvSpPr>
        <p:spPr bwMode="auto">
          <a:xfrm>
            <a:off x="7477919" y="3436081"/>
            <a:ext cx="177201" cy="181831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84C4653-05DD-8844-9FFD-EE679F180B05}"/>
                  </a:ext>
                </a:extLst>
              </p:cNvPr>
              <p:cNvSpPr txBox="1"/>
              <p:nvPr/>
            </p:nvSpPr>
            <p:spPr>
              <a:xfrm>
                <a:off x="772319" y="2903217"/>
                <a:ext cx="3801938" cy="48609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sSub>
                            <m:sSubPr>
                              <m:ctrlP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func>
                      <m:func>
                        <m:func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func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p>
                      </m:sSub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84C4653-05DD-8844-9FFD-EE679F180B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319" y="2903217"/>
                <a:ext cx="3801938" cy="486095"/>
              </a:xfrm>
              <a:prstGeom prst="rect">
                <a:avLst/>
              </a:prstGeom>
              <a:blipFill>
                <a:blip r:embed="rId4"/>
                <a:stretch>
                  <a:fillRect b="-750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4ABF13A-3626-1D42-96DF-7DC83B2658AB}"/>
                  </a:ext>
                </a:extLst>
              </p:cNvPr>
              <p:cNvSpPr txBox="1"/>
              <p:nvPr/>
            </p:nvSpPr>
            <p:spPr>
              <a:xfrm>
                <a:off x="5095862" y="2927647"/>
                <a:ext cx="1413528" cy="47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4ABF13A-3626-1D42-96DF-7DC83B2658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5862" y="2927647"/>
                <a:ext cx="1413528" cy="470000"/>
              </a:xfrm>
              <a:prstGeom prst="rect">
                <a:avLst/>
              </a:prstGeom>
              <a:blipFill>
                <a:blip r:embed="rId5"/>
                <a:stretch>
                  <a:fillRect b="-1282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9B52029-990E-A345-AC48-21E2FA8B9985}"/>
                  </a:ext>
                </a:extLst>
              </p:cNvPr>
              <p:cNvSpPr txBox="1"/>
              <p:nvPr/>
            </p:nvSpPr>
            <p:spPr>
              <a:xfrm>
                <a:off x="8392319" y="1608497"/>
                <a:ext cx="1893660" cy="40921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11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1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</m:func>
                      <m:d>
                        <m:dPr>
                          <m:ctrlPr>
                            <a:rPr lang="en-US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1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m:rPr>
                                  <m:sty m:val="p"/>
                                </m:rPr>
                                <a:rPr lang="el-GR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l-GR" sz="11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func>
                          <m:r>
                            <a:rPr lang="en-US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sz="11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≈0</m:t>
                      </m:r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9B52029-990E-A345-AC48-21E2FA8B99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2319" y="1608497"/>
                <a:ext cx="1893660" cy="40921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9AEB21F-1FE7-904C-81C0-B277547EA8FD}"/>
                  </a:ext>
                </a:extLst>
              </p:cNvPr>
              <p:cNvSpPr txBox="1"/>
              <p:nvPr/>
            </p:nvSpPr>
            <p:spPr>
              <a:xfrm>
                <a:off x="7782719" y="3694112"/>
                <a:ext cx="1479764" cy="40921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1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1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r>
                        <a:rPr lang="en-US" sz="11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func>
                            <m:func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sz="11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11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  <m:func>
                                <m:funcPr>
                                  <m:ctrlP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1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sz="11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func>
                            </m:e>
                          </m:func>
                        </m:fName>
                        <m:e>
                          <m:r>
                            <m:rPr>
                              <m:sty m:val="p"/>
                            </m:rPr>
                            <a:rPr lang="el-GR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l-GR" sz="11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</m:func>
                    </m:oMath>
                  </m:oMathPara>
                </a14:m>
                <a:endParaRPr lang="en-GB" sz="11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E9AEB21F-1FE7-904C-81C0-B277547EA8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2719" y="3694112"/>
                <a:ext cx="1479764" cy="40921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8BF72E9-C64B-304D-A9AB-2CFD04AD953B}"/>
                  </a:ext>
                </a:extLst>
              </p:cNvPr>
              <p:cNvSpPr txBox="1"/>
              <p:nvPr/>
            </p:nvSpPr>
            <p:spPr>
              <a:xfrm>
                <a:off x="794390" y="4647482"/>
                <a:ext cx="3845220" cy="48609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sSub>
                            <m:sSubPr>
                              <m:ctrlP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func>
                      <m:func>
                        <m:func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func>
                      <m:sSubSup>
                        <m:sSub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p>
                      </m:sSubSup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8BF72E9-C64B-304D-A9AB-2CFD04AD95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390" y="4647482"/>
                <a:ext cx="3845220" cy="486095"/>
              </a:xfrm>
              <a:prstGeom prst="rect">
                <a:avLst/>
              </a:prstGeom>
              <a:blipFill>
                <a:blip r:embed="rId8"/>
                <a:stretch>
                  <a:fillRect b="-1000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1BE565C-F87C-B94B-BF07-1FB4B2603794}"/>
                  </a:ext>
                </a:extLst>
              </p:cNvPr>
              <p:cNvSpPr txBox="1"/>
              <p:nvPr/>
            </p:nvSpPr>
            <p:spPr>
              <a:xfrm>
                <a:off x="5117933" y="4671912"/>
                <a:ext cx="1413528" cy="47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1BE565C-F87C-B94B-BF07-1FB4B26037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7933" y="4671912"/>
                <a:ext cx="1413528" cy="470000"/>
              </a:xfrm>
              <a:prstGeom prst="rect">
                <a:avLst/>
              </a:prstGeom>
              <a:blipFill>
                <a:blip r:embed="rId9"/>
                <a:stretch>
                  <a:fillRect b="-1282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59712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B9BE6-C86A-5846-A003-F39573F79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Taylor expansions of 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dirty="0">
                <a:latin typeface="+mn-lt"/>
              </a:rPr>
              <a:t> around </a:t>
            </a:r>
            <a:r>
              <a:rPr lang="en-GB" dirty="0" err="1">
                <a:latin typeface="Symbol" pitchFamily="2" charset="2"/>
              </a:rPr>
              <a:t>dg</a:t>
            </a:r>
            <a:r>
              <a:rPr lang="en-GB" baseline="-25000" dirty="0" err="1">
                <a:latin typeface="Symbol" pitchFamily="2" charset="2"/>
              </a:rPr>
              <a:t>±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x,y,z</a:t>
            </a:r>
            <a:r>
              <a:rPr lang="en-GB" dirty="0">
                <a:latin typeface="Symbol" pitchFamily="2" charset="2"/>
              </a:rPr>
              <a:t> = 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B2299-4DE7-844E-84B3-1F79A0C024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>
                <a:latin typeface="Symbol" pitchFamily="2" charset="2"/>
              </a:rPr>
              <a:t>Dg</a:t>
            </a:r>
            <a:r>
              <a:rPr lang="en-GB" baseline="-25000" dirty="0" err="1">
                <a:latin typeface="Symbol" pitchFamily="2" charset="2"/>
              </a:rPr>
              <a:t>+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x,y,z</a:t>
            </a:r>
            <a:r>
              <a:rPr lang="en-GB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en-GB" dirty="0">
                <a:latin typeface="Symbol" pitchFamily="2" charset="2"/>
                <a:ea typeface="Cambria Math" panose="02040503050406030204" pitchFamily="18" charset="0"/>
              </a:rPr>
              <a:t>-</a:t>
            </a:r>
            <a:r>
              <a:rPr lang="en-GB" dirty="0">
                <a:latin typeface="Symbol" pitchFamily="2" charset="2"/>
              </a:rPr>
              <a:t>Dg</a:t>
            </a:r>
            <a:r>
              <a:rPr lang="en-GB" baseline="-25000" dirty="0">
                <a:latin typeface="Symbol" pitchFamily="2" charset="2"/>
              </a:rPr>
              <a:t>-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x,y,z</a:t>
            </a:r>
            <a:r>
              <a:rPr lang="en-GB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= 5 </a:t>
            </a:r>
            <a:r>
              <a:rPr lang="en-GB" dirty="0" err="1">
                <a:ea typeface="Cambria Math" panose="02040503050406030204" pitchFamily="18" charset="0"/>
              </a:rPr>
              <a:t>mrad</a:t>
            </a:r>
            <a:r>
              <a:rPr lang="en-GB" dirty="0">
                <a:ea typeface="Cambria Math" panose="02040503050406030204" pitchFamily="18" charset="0"/>
              </a:rPr>
              <a:t> and check with </a:t>
            </a:r>
            <a:r>
              <a:rPr lang="en-GB" dirty="0"/>
              <a:t>0.01% of the total statistics at 91.2 GeV</a:t>
            </a:r>
          </a:p>
          <a:p>
            <a:pPr marL="534504" lvl="1" indent="0">
              <a:buNone/>
            </a:pPr>
            <a:r>
              <a:rPr lang="en-GB" dirty="0"/>
              <a:t>     Rotation x                                                     Rotation y                                                     Rotation z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E2D84D-101D-F34A-A130-F45B772B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35</a:t>
            </a:fld>
            <a:endParaRPr lang="en-US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75152D9-75D5-ED4E-B76F-EA0A9A0682F2}"/>
                  </a:ext>
                </a:extLst>
              </p:cNvPr>
              <p:cNvSpPr txBox="1"/>
              <p:nvPr/>
            </p:nvSpPr>
            <p:spPr>
              <a:xfrm>
                <a:off x="222028" y="5003257"/>
                <a:ext cx="2993127" cy="44345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𝛥</m:t>
                      </m:r>
                      <m:r>
                        <a:rPr lang="el-GR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d>
                        <m:dPr>
                          <m:ctrlPr>
                            <a:rPr lang="en-US" sz="120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20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120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unc>
                        <m:funcPr>
                          <m:ctrlPr>
                            <a:rPr lang="en-US" sz="120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f>
                            <m:fPr>
                              <m:ctrlPr>
                                <a:rPr lang="en-US" sz="1200" i="1" smtClean="0">
                                  <a:solidFill>
                                    <a:srgbClr val="0000C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200" b="0" i="0" smtClean="0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sSup>
                                    <m:sSupPr>
                                      <m:ctrlPr>
                                        <a:rPr lang="en-US" sz="1200" i="1">
                                          <a:solidFill>
                                            <a:srgbClr val="0000CE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200" b="0" i="1">
                                          <a:solidFill>
                                            <a:srgbClr val="0000CE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p>
                                      <m:r>
                                        <a:rPr lang="en-US" sz="1200" b="0" i="1">
                                          <a:solidFill>
                                            <a:srgbClr val="0000CE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func>
                            </m:num>
                            <m:den>
                              <m:r>
                                <a:rPr lang="en-US" sz="1200" b="0" i="1" smtClean="0">
                                  <a:solidFill>
                                    <a:srgbClr val="0000C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fName>
                        <m:e>
                          <m: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func>
                            <m:funcPr>
                              <m:ctrlPr>
                                <a:rPr lang="en-US" sz="12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1200" b="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  <m: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 </m:t>
                          </m:r>
                          <m:r>
                            <a:rPr lang="en-US" sz="1200" b="1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sz="1200" b="1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en-US" sz="1200" b="1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sup>
                          </m:sSubSup>
                          <m:r>
                            <a:rPr lang="en-US" sz="1200" b="1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sz="1200" b="1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  <m:sup>
                              <m:r>
                                <a:rPr lang="en-US" sz="1200" b="1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sup>
                          </m:sSubSup>
                          <m:r>
                            <a:rPr lang="en-US" sz="1200" b="1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sz="1200" dirty="0">
                  <a:solidFill>
                    <a:srgbClr val="16A117"/>
                  </a:solidFill>
                </a:endParaRP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75152D9-75D5-ED4E-B76F-EA0A9A0682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028" y="5003257"/>
                <a:ext cx="2993127" cy="44345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3D67E46-0624-4A41-8BB0-158BCE65B5AA}"/>
                  </a:ext>
                </a:extLst>
              </p:cNvPr>
              <p:cNvSpPr txBox="1"/>
              <p:nvPr/>
            </p:nvSpPr>
            <p:spPr>
              <a:xfrm>
                <a:off x="3820319" y="5003257"/>
                <a:ext cx="3012363" cy="44345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𝛥</m:t>
                      </m:r>
                      <m:r>
                        <a:rPr lang="en-GB" sz="120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d>
                        <m:dPr>
                          <m:ctrlPr>
                            <a:rPr lang="en-US" sz="120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20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120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unc>
                        <m:funcPr>
                          <m:ctrlPr>
                            <a:rPr lang="en-US" sz="120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f>
                            <m:fPr>
                              <m:ctrlPr>
                                <a:rPr lang="en-US" sz="1200" i="1" smtClean="0">
                                  <a:solidFill>
                                    <a:srgbClr val="0000C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200" b="0" i="0" smtClean="0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sSup>
                                    <m:sSupPr>
                                      <m:ctrlPr>
                                        <a:rPr lang="en-US" sz="1200" i="1">
                                          <a:solidFill>
                                            <a:srgbClr val="0000CE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200" b="0" i="1">
                                          <a:solidFill>
                                            <a:srgbClr val="0000CE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p>
                                      <m:r>
                                        <a:rPr lang="en-US" sz="1200" b="0" i="1">
                                          <a:solidFill>
                                            <a:srgbClr val="0000CE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func>
                            </m:num>
                            <m:den>
                              <m:r>
                                <a:rPr lang="en-US" sz="1200" b="0" i="1" smtClean="0">
                                  <a:solidFill>
                                    <a:srgbClr val="0000C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fName>
                        <m:e>
                          <m: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func>
                            <m:funcPr>
                              <m:ctrlPr>
                                <a:rPr lang="en-US" sz="12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b="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1200" b="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  <m: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 </m:t>
                          </m:r>
                          <m:r>
                            <a:rPr lang="en-US" sz="1200" b="1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sz="1200" b="1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en-US" sz="1200" b="1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𝒚</m:t>
                              </m:r>
                            </m:sup>
                          </m:sSubSup>
                          <m:r>
                            <a:rPr lang="en-US" sz="1200" b="1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sz="1200" b="1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  <m:sup>
                              <m:r>
                                <a:rPr lang="en-US" sz="1200" b="1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𝒚</m:t>
                              </m:r>
                            </m:sup>
                          </m:sSubSup>
                          <m:r>
                            <a:rPr lang="en-US" sz="1200" b="1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sz="1200" dirty="0">
                  <a:solidFill>
                    <a:srgbClr val="16A117"/>
                  </a:solidFill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3D67E46-0624-4A41-8BB0-158BCE65B5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319" y="5003257"/>
                <a:ext cx="3012363" cy="44345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6FDF4D6-E234-A748-BA60-45967BE973C1}"/>
                  </a:ext>
                </a:extLst>
              </p:cNvPr>
              <p:cNvSpPr txBox="1"/>
              <p:nvPr/>
            </p:nvSpPr>
            <p:spPr>
              <a:xfrm>
                <a:off x="7349358" y="4970941"/>
                <a:ext cx="3139001" cy="47577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𝛥</m:t>
                      </m:r>
                      <m:r>
                        <a:rPr lang="en-GB" sz="120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d>
                        <m:dPr>
                          <m:ctrlPr>
                            <a:rPr lang="en-US" sz="120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20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120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unc>
                        <m:funcPr>
                          <m:ctrlPr>
                            <a:rPr lang="en-US" sz="120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f>
                            <m:fPr>
                              <m:ctrlPr>
                                <a:rPr lang="en-US" sz="1200" i="1" smtClean="0">
                                  <a:solidFill>
                                    <a:srgbClr val="0000C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200" b="0" i="0" smtClean="0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p>
                                    <m:sSupPr>
                                      <m:ctrlPr>
                                        <a:rPr lang="en-US" sz="1200" i="1">
                                          <a:solidFill>
                                            <a:srgbClr val="0000CE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200" b="0" i="1">
                                          <a:solidFill>
                                            <a:srgbClr val="0000CE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p>
                                      <m:r>
                                        <a:rPr lang="en-US" sz="1200" b="0" i="1">
                                          <a:solidFill>
                                            <a:srgbClr val="0000CE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func>
                            </m:num>
                            <m:den>
                              <m:r>
                                <a:rPr lang="en-US" sz="1200" b="0" i="1" smtClean="0">
                                  <a:solidFill>
                                    <a:srgbClr val="0000C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fName>
                        <m:e>
                          <m:f>
                            <m:fPr>
                              <m:ctrlPr>
                                <a:rPr lang="en-US" sz="12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sz="12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20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sSup>
                                    <m:sSupPr>
                                      <m:ctrlPr>
                                        <a:rPr lang="en-US" sz="12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2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p>
                                      <m:r>
                                        <a:rPr lang="en-US" sz="12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func>
                            </m:num>
                            <m:den>
                              <m:func>
                                <m:funcPr>
                                  <m:ctrlPr>
                                    <a:rPr lang="en-US" sz="12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20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sSup>
                                    <m:sSupPr>
                                      <m:ctrlPr>
                                        <a:rPr lang="en-US" sz="12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2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p>
                                      <m:r>
                                        <a:rPr lang="en-US" sz="12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func>
                            </m:den>
                          </m:f>
                          <m: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 </m:t>
                          </m:r>
                          <m:r>
                            <a:rPr lang="en-US" sz="1200" b="1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sz="1200" b="1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en-US" sz="1200" b="1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𝒛</m:t>
                              </m:r>
                            </m:sup>
                          </m:sSubSup>
                          <m:r>
                            <a:rPr lang="en-US" sz="1200" b="1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sz="1200" b="1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  <m:sup>
                              <m:r>
                                <a:rPr lang="en-US" sz="1200" b="1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𝒛</m:t>
                              </m:r>
                            </m:sup>
                          </m:sSubSup>
                          <m:r>
                            <a:rPr lang="en-US" sz="1200" b="1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sz="1200" dirty="0">
                  <a:solidFill>
                    <a:srgbClr val="16A117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6FDF4D6-E234-A748-BA60-45967BE973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9358" y="4970941"/>
                <a:ext cx="3139001" cy="47577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8CACEA9D-E377-1449-9488-DCE55F1D9F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8301"/>
            <a:ext cx="10674539" cy="3377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62978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B9BE6-C86A-5846-A003-F39573F79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Taylor expansions of 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dirty="0">
                <a:latin typeface="+mn-lt"/>
              </a:rPr>
              <a:t> around </a:t>
            </a:r>
            <a:r>
              <a:rPr lang="en-GB" dirty="0" err="1">
                <a:latin typeface="Symbol" pitchFamily="2" charset="2"/>
              </a:rPr>
              <a:t>dg</a:t>
            </a:r>
            <a:r>
              <a:rPr lang="en-GB" baseline="-25000" dirty="0" err="1">
                <a:latin typeface="Symbol" pitchFamily="2" charset="2"/>
              </a:rPr>
              <a:t>±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x,y,z</a:t>
            </a:r>
            <a:r>
              <a:rPr lang="en-GB" dirty="0">
                <a:latin typeface="Symbol" pitchFamily="2" charset="2"/>
              </a:rPr>
              <a:t> = 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B2299-4DE7-844E-84B3-1F79A0C024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>
                <a:latin typeface="Symbol" pitchFamily="2" charset="2"/>
              </a:rPr>
              <a:t>Dg</a:t>
            </a:r>
            <a:r>
              <a:rPr lang="en-GB" baseline="-25000" dirty="0" err="1">
                <a:latin typeface="Symbol" pitchFamily="2" charset="2"/>
              </a:rPr>
              <a:t>+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x,y,z</a:t>
            </a:r>
            <a:r>
              <a:rPr lang="en-GB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en-GB" dirty="0">
                <a:latin typeface="Symbol" pitchFamily="2" charset="2"/>
              </a:rPr>
              <a:t>Dg</a:t>
            </a:r>
            <a:r>
              <a:rPr lang="en-GB" baseline="-25000" dirty="0">
                <a:latin typeface="Symbol" pitchFamily="2" charset="2"/>
              </a:rPr>
              <a:t>-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x,y,z</a:t>
            </a:r>
            <a:r>
              <a:rPr lang="en-GB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= 5 </a:t>
            </a:r>
            <a:r>
              <a:rPr lang="en-GB" dirty="0" err="1">
                <a:ea typeface="Cambria Math" panose="02040503050406030204" pitchFamily="18" charset="0"/>
              </a:rPr>
              <a:t>mrad</a:t>
            </a:r>
            <a:r>
              <a:rPr lang="en-GB" dirty="0">
                <a:ea typeface="Cambria Math" panose="02040503050406030204" pitchFamily="18" charset="0"/>
              </a:rPr>
              <a:t> and check with </a:t>
            </a:r>
            <a:r>
              <a:rPr lang="en-GB" dirty="0"/>
              <a:t>0.01% of the total statistics at 91.2 GeV</a:t>
            </a:r>
          </a:p>
          <a:p>
            <a:pPr marL="534504" lvl="1" indent="0">
              <a:buNone/>
            </a:pPr>
            <a:r>
              <a:rPr lang="en-GB" dirty="0"/>
              <a:t>     Rotation x                                                     Rotation y                                                     Rotation z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2"/>
            <a:r>
              <a:rPr lang="en-GB" dirty="0"/>
              <a:t>No sensitivity in </a:t>
            </a:r>
            <a:r>
              <a:rPr lang="en-GB" dirty="0">
                <a:latin typeface="Symbol" pitchFamily="2" charset="2"/>
              </a:rPr>
              <a:t>Dg</a:t>
            </a:r>
            <a:r>
              <a:rPr lang="en-GB" baseline="-25000" dirty="0">
                <a:latin typeface="Symbol" pitchFamily="2" charset="2"/>
              </a:rPr>
              <a:t>+</a:t>
            </a:r>
            <a:r>
              <a:rPr lang="en-GB" dirty="0">
                <a:latin typeface="Symbol" pitchFamily="2" charset="2"/>
              </a:rPr>
              <a:t> + Dg</a:t>
            </a:r>
            <a:r>
              <a:rPr lang="en-GB" baseline="-25000" dirty="0">
                <a:latin typeface="Symbol" pitchFamily="2" charset="2"/>
              </a:rPr>
              <a:t>-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E2D84D-101D-F34A-A130-F45B772B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36</a:t>
            </a:fld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AFDE82-A753-8643-83E5-2A90918E70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9" y="1503362"/>
            <a:ext cx="10678319" cy="3378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9735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B9BE6-C86A-5846-A003-F39573F79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Taylor expansions of </a:t>
            </a:r>
            <a:r>
              <a:rPr lang="en-GB" dirty="0">
                <a:latin typeface="+mn-lt"/>
              </a:rPr>
              <a:t>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dirty="0">
                <a:latin typeface="+mn-lt"/>
              </a:rPr>
              <a:t> around </a:t>
            </a:r>
            <a:r>
              <a:rPr lang="en-GB" dirty="0" err="1">
                <a:latin typeface="Symbol" pitchFamily="2" charset="2"/>
              </a:rPr>
              <a:t>dg</a:t>
            </a:r>
            <a:r>
              <a:rPr lang="en-GB" baseline="-25000" dirty="0" err="1">
                <a:latin typeface="Symbol" pitchFamily="2" charset="2"/>
              </a:rPr>
              <a:t>±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x,y,z</a:t>
            </a:r>
            <a:r>
              <a:rPr lang="en-GB" dirty="0">
                <a:latin typeface="Symbol" pitchFamily="2" charset="2"/>
              </a:rPr>
              <a:t> = 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B2299-4DE7-844E-84B3-1F79A0C024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>
                <a:latin typeface="Symbol" pitchFamily="2" charset="2"/>
              </a:rPr>
              <a:t>Dg</a:t>
            </a:r>
            <a:r>
              <a:rPr lang="en-GB" baseline="-25000" dirty="0" err="1">
                <a:latin typeface="Symbol" pitchFamily="2" charset="2"/>
              </a:rPr>
              <a:t>+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x,y,z</a:t>
            </a:r>
            <a:r>
              <a:rPr lang="en-GB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en-GB" dirty="0">
                <a:latin typeface="Symbol" pitchFamily="2" charset="2"/>
              </a:rPr>
              <a:t>Dg</a:t>
            </a:r>
            <a:r>
              <a:rPr lang="en-GB" baseline="-25000" dirty="0">
                <a:latin typeface="Symbol" pitchFamily="2" charset="2"/>
              </a:rPr>
              <a:t>-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x,y,z</a:t>
            </a:r>
            <a:r>
              <a:rPr lang="en-GB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= 5 </a:t>
            </a:r>
            <a:r>
              <a:rPr lang="en-GB" dirty="0" err="1">
                <a:ea typeface="Cambria Math" panose="02040503050406030204" pitchFamily="18" charset="0"/>
              </a:rPr>
              <a:t>mrad</a:t>
            </a:r>
            <a:r>
              <a:rPr lang="en-GB" dirty="0">
                <a:ea typeface="Cambria Math" panose="02040503050406030204" pitchFamily="18" charset="0"/>
              </a:rPr>
              <a:t> and check with </a:t>
            </a:r>
            <a:r>
              <a:rPr lang="en-GB" dirty="0"/>
              <a:t>0.01% of the total statistics at 91.2 GeV</a:t>
            </a:r>
          </a:p>
          <a:p>
            <a:pPr marL="534504" lvl="1" indent="0">
              <a:buNone/>
            </a:pPr>
            <a:r>
              <a:rPr lang="en-GB" dirty="0"/>
              <a:t>     Rotation x                                                     Rotation y                                                     Rotation 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E2D84D-101D-F34A-A130-F45B772B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37</a:t>
            </a:fld>
            <a:endParaRPr lang="en-US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6442CDE-9240-E447-9DE0-E712F189E010}"/>
                  </a:ext>
                </a:extLst>
              </p:cNvPr>
              <p:cNvSpPr txBox="1"/>
              <p:nvPr/>
            </p:nvSpPr>
            <p:spPr>
              <a:xfrm>
                <a:off x="86519" y="4963221"/>
                <a:ext cx="3663952" cy="40729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1200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1200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sz="1200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2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func>
                            <m:funcPr>
                              <m:ctrlPr>
                                <a:rPr lang="en-US" sz="1200" i="1" smtClean="0">
                                  <a:solidFill>
                                    <a:srgbClr val="0000C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0000C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  <m:func>
                                <m:funcPr>
                                  <m:ctrlP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sSup>
                                    <m:sSupPr>
                                      <m:ctrlPr>
                                        <a:rPr lang="en-US" sz="1200" i="1">
                                          <a:solidFill>
                                            <a:srgbClr val="0000CE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200" i="1">
                                          <a:solidFill>
                                            <a:srgbClr val="0000CE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p>
                                      <m:r>
                                        <a:rPr lang="en-US" sz="1200" i="1">
                                          <a:solidFill>
                                            <a:srgbClr val="0000CE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func>
                            </m:e>
                          </m:func>
                        </m:fName>
                        <m:e>
                          <m:func>
                            <m:funcPr>
                              <m:ctrlPr>
                                <a:rPr lang="en-US" sz="1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  <m:r>
                            <a:rPr lang="en-US" sz="1200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 </m:t>
                          </m:r>
                          <m:r>
                            <a:rPr lang="en-US" sz="1200" b="1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sup>
                          </m:sSubSup>
                          <m:r>
                            <a:rPr lang="en-US" sz="1200" b="1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  <m:sup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sup>
                          </m:sSubSup>
                          <m:r>
                            <a:rPr lang="en-US" sz="1200" b="1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6442CDE-9240-E447-9DE0-E712F189E0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19" y="4963221"/>
                <a:ext cx="3663952" cy="4072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80E8A58-6D58-C547-BD3D-09AD6C562C30}"/>
                  </a:ext>
                </a:extLst>
              </p:cNvPr>
              <p:cNvSpPr txBox="1"/>
              <p:nvPr/>
            </p:nvSpPr>
            <p:spPr>
              <a:xfrm>
                <a:off x="3439319" y="5420421"/>
                <a:ext cx="3683188" cy="40729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1200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1200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sz="1200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unc>
                        <m:funcPr>
                          <m:ctrlPr>
                            <a:rPr lang="en-US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func>
                            <m:funcPr>
                              <m:ctrlPr>
                                <a:rPr lang="en-US" sz="1200" i="1" smtClean="0">
                                  <a:solidFill>
                                    <a:srgbClr val="0000C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0000C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  <m:func>
                                <m:funcPr>
                                  <m:ctrlP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sSup>
                                    <m:sSupPr>
                                      <m:ctrlPr>
                                        <a:rPr lang="en-US" sz="1200" i="1">
                                          <a:solidFill>
                                            <a:srgbClr val="0000CE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200" i="1">
                                          <a:solidFill>
                                            <a:srgbClr val="0000CE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p>
                                      <m:r>
                                        <a:rPr lang="en-US" sz="1200" i="1">
                                          <a:solidFill>
                                            <a:srgbClr val="0000CE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∗</m:t>
                                      </m:r>
                                    </m:sup>
                                  </m:sSup>
                                </m:e>
                              </m:func>
                            </m:e>
                          </m:func>
                        </m:fName>
                        <m:e>
                          <m:func>
                            <m:funcPr>
                              <m:ctrlPr>
                                <a:rPr lang="en-US" sz="1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  <m:r>
                            <a:rPr lang="en-US" sz="1200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 </m:t>
                          </m:r>
                          <m:r>
                            <a:rPr lang="en-US" sz="1200" b="1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Sup>
                            <m:sSubSupPr>
                              <m:ctrlP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en-US" sz="1200" b="1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𝒚</m:t>
                              </m:r>
                            </m:sup>
                          </m:sSubSup>
                          <m:r>
                            <a:rPr lang="en-US" sz="1200" b="1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  <m:sup>
                              <m:r>
                                <a:rPr lang="en-US" sz="1200" b="1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𝒚</m:t>
                              </m:r>
                            </m:sup>
                          </m:sSubSup>
                          <m:r>
                            <a:rPr lang="en-US" sz="1200" b="1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80E8A58-6D58-C547-BD3D-09AD6C562C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9319" y="5420421"/>
                <a:ext cx="3683188" cy="40729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046F872-68A7-AF47-9270-8EA964AF97EF}"/>
                  </a:ext>
                </a:extLst>
              </p:cNvPr>
              <p:cNvSpPr txBox="1"/>
              <p:nvPr/>
            </p:nvSpPr>
            <p:spPr>
              <a:xfrm>
                <a:off x="7439421" y="4989512"/>
                <a:ext cx="2860270" cy="8592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1200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1200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sz="1200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f>
                        <m:fPr>
                          <m:ctrlP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1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sz="1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</m:den>
                      </m:f>
                      <m:r>
                        <a:rPr lang="en-US" sz="1200" i="1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 </m:t>
                      </m:r>
                      <m:r>
                        <a:rPr lang="en-US" sz="1200" b="1" i="1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sz="1200" b="1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200" b="1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𝜟</m:t>
                          </m:r>
                          <m:r>
                            <a:rPr lang="en-US" sz="1200" b="1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sz="1200" b="1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b>
                        <m:sup>
                          <m:r>
                            <a:rPr lang="en-US" sz="1200" b="1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p>
                      </m:sSubSup>
                      <m:r>
                        <a:rPr lang="en-US" sz="1200" b="1" i="1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200" b="1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200" b="1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𝜟</m:t>
                          </m:r>
                          <m:r>
                            <a:rPr lang="en-US" sz="1200" b="1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</m:e>
                        <m:sub>
                          <m:r>
                            <a:rPr lang="en-US" sz="1200" b="1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b>
                        <m:sup>
                          <m:r>
                            <a:rPr lang="en-US" sz="1200" b="1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p>
                      </m:sSubSup>
                      <m:r>
                        <a:rPr lang="en-US" sz="1200" b="1" i="1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b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                          </m:t>
                      </m:r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1200" i="1">
                                  <a:solidFill>
                                    <a:srgbClr val="0000C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0000C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sz="1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</m:den>
                      </m:f>
                      <m:r>
                        <a:rPr lang="en-US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1200" b="0" i="1" smtClean="0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200" i="1">
                                  <a:solidFill>
                                    <a:srgbClr val="CC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200" i="1">
                                  <a:solidFill>
                                    <a:srgbClr val="CC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𝛥</m:t>
                              </m:r>
                              <m:r>
                                <a:rPr lang="en-US" sz="1200" i="1">
                                  <a:solidFill>
                                    <a:srgbClr val="CC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rgbClr val="CC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en-US" sz="1200" i="1">
                                  <a:solidFill>
                                    <a:srgbClr val="CC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  <m:r>
                            <a:rPr lang="en-US" sz="1200" b="0" i="1" smtClean="0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i="1">
                                  <a:solidFill>
                                    <a:srgbClr val="CC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200" i="1">
                                  <a:solidFill>
                                    <a:srgbClr val="CC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𝛥</m:t>
                              </m:r>
                              <m:r>
                                <a:rPr lang="en-US" sz="1200" i="1">
                                  <a:solidFill>
                                    <a:srgbClr val="CC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sz="1200" i="1">
                                  <a:solidFill>
                                    <a:srgbClr val="CC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  <m:sup>
                              <m:r>
                                <a:rPr lang="en-US" sz="1200" i="1">
                                  <a:solidFill>
                                    <a:srgbClr val="CC009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046F872-68A7-AF47-9270-8EA964AF97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9421" y="4989512"/>
                <a:ext cx="2860270" cy="8592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 descr="Graphical user interface, chart, histogram&#10;&#10;Description automatically generated">
            <a:extLst>
              <a:ext uri="{FF2B5EF4-FFF2-40B4-BE49-F238E27FC236}">
                <a16:creationId xmlns:a16="http://schemas.microsoft.com/office/drawing/2014/main" id="{F0DD8B26-3C72-A044-BE87-BFA9992982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312"/>
            <a:ext cx="10688638" cy="338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0812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B9BE6-C86A-5846-A003-F39573F79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Taylor expansions of </a:t>
            </a:r>
            <a:r>
              <a:rPr lang="en-GB" dirty="0">
                <a:latin typeface="+mn-lt"/>
              </a:rPr>
              <a:t>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dirty="0">
                <a:latin typeface="+mn-lt"/>
              </a:rPr>
              <a:t> around </a:t>
            </a:r>
            <a:r>
              <a:rPr lang="en-GB" dirty="0" err="1">
                <a:latin typeface="Symbol" pitchFamily="2" charset="2"/>
              </a:rPr>
              <a:t>dg</a:t>
            </a:r>
            <a:r>
              <a:rPr lang="en-GB" baseline="-25000" dirty="0" err="1">
                <a:latin typeface="Symbol" pitchFamily="2" charset="2"/>
              </a:rPr>
              <a:t>±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x,y,z</a:t>
            </a:r>
            <a:r>
              <a:rPr lang="en-GB" dirty="0">
                <a:latin typeface="Symbol" pitchFamily="2" charset="2"/>
              </a:rPr>
              <a:t> = 0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0B2299-4DE7-844E-84B3-1F79A0C024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>
                <a:latin typeface="Symbol" pitchFamily="2" charset="2"/>
              </a:rPr>
              <a:t>D</a:t>
            </a:r>
            <a:r>
              <a:rPr lang="en-GB" baseline="-25000" dirty="0" err="1">
                <a:latin typeface="Symbol" pitchFamily="2" charset="2"/>
              </a:rPr>
              <a:t>+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x,y,z</a:t>
            </a:r>
            <a:r>
              <a:rPr lang="en-GB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en-GB" dirty="0">
                <a:latin typeface="Symbol" pitchFamily="2" charset="2"/>
                <a:ea typeface="Cambria Math" panose="02040503050406030204" pitchFamily="18" charset="0"/>
              </a:rPr>
              <a:t>-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baseline="-25000" dirty="0">
                <a:latin typeface="Symbol" pitchFamily="2" charset="2"/>
              </a:rPr>
              <a:t>-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x,y,z</a:t>
            </a:r>
            <a:r>
              <a:rPr lang="en-GB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= 5 </a:t>
            </a:r>
            <a:r>
              <a:rPr lang="en-GB" dirty="0" err="1">
                <a:ea typeface="Cambria Math" panose="02040503050406030204" pitchFamily="18" charset="0"/>
              </a:rPr>
              <a:t>mrad</a:t>
            </a:r>
            <a:r>
              <a:rPr lang="en-GB" dirty="0">
                <a:ea typeface="Cambria Math" panose="02040503050406030204" pitchFamily="18" charset="0"/>
              </a:rPr>
              <a:t> and check with </a:t>
            </a:r>
            <a:r>
              <a:rPr lang="en-GB" dirty="0"/>
              <a:t>0.01% of the total statistics at 91.2 GeV</a:t>
            </a:r>
          </a:p>
          <a:p>
            <a:pPr marL="534504" lvl="1" indent="0">
              <a:buNone/>
            </a:pPr>
            <a:r>
              <a:rPr lang="en-GB" dirty="0"/>
              <a:t>     Rotation x                                                     Rotation y                                                     Rotation z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2"/>
            <a:r>
              <a:rPr lang="en-GB" dirty="0"/>
              <a:t>No sensitivity in </a:t>
            </a:r>
            <a:r>
              <a:rPr lang="en-GB" dirty="0">
                <a:latin typeface="Symbol" pitchFamily="2" charset="2"/>
              </a:rPr>
              <a:t>Dg</a:t>
            </a:r>
            <a:r>
              <a:rPr lang="en-GB" baseline="-25000" dirty="0">
                <a:latin typeface="Symbol" pitchFamily="2" charset="2"/>
              </a:rPr>
              <a:t>+</a:t>
            </a:r>
            <a:r>
              <a:rPr lang="en-GB" dirty="0">
                <a:latin typeface="Symbol" pitchFamily="2" charset="2"/>
              </a:rPr>
              <a:t> - Dg</a:t>
            </a:r>
            <a:r>
              <a:rPr lang="en-GB" baseline="-25000" dirty="0">
                <a:latin typeface="Symbol" pitchFamily="2" charset="2"/>
              </a:rPr>
              <a:t>-</a:t>
            </a:r>
            <a:r>
              <a:rPr lang="en-GB" dirty="0"/>
              <a:t> for rotations around x and y axes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E2D84D-101D-F34A-A130-F45B772B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38</a:t>
            </a:fld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E2CC9F6-BC68-9F43-B563-9A445F784E0B}"/>
                  </a:ext>
                </a:extLst>
              </p:cNvPr>
              <p:cNvSpPr txBox="1"/>
              <p:nvPr/>
            </p:nvSpPr>
            <p:spPr>
              <a:xfrm>
                <a:off x="7439421" y="4989512"/>
                <a:ext cx="2814488" cy="8592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1200" i="1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1200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sz="1200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f>
                        <m:fPr>
                          <m:ctrlPr>
                            <a:rPr lang="en-US" sz="1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1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sz="1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</m:den>
                      </m:f>
                      <m:r>
                        <a:rPr lang="en-US" sz="1200" i="1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 </m:t>
                      </m:r>
                      <m:r>
                        <a:rPr lang="en-US" sz="1200" i="1" smtClean="0">
                          <a:solidFill>
                            <a:srgbClr val="CC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Sup>
                        <m:sSubSupPr>
                          <m:ctrlPr>
                            <a:rPr lang="en-US" sz="1200" i="1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200" i="1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𝛥</m:t>
                          </m:r>
                          <m:r>
                            <a:rPr lang="en-US" sz="1200" i="1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1200" i="1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b>
                        <m:sup>
                          <m:r>
                            <a:rPr lang="en-US" sz="1200" i="1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bSup>
                      <m:r>
                        <a:rPr lang="en-US" sz="1200" i="1">
                          <a:solidFill>
                            <a:srgbClr val="CC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sz="1200" i="1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l-GR" sz="1200" i="1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𝛥</m:t>
                          </m:r>
                          <m:r>
                            <a:rPr lang="en-US" sz="1200" i="1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1200" i="1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b>
                        <m:sup>
                          <m:r>
                            <a:rPr lang="en-US" sz="1200" i="1">
                              <a:solidFill>
                                <a:srgbClr val="CC0099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p>
                      </m:sSubSup>
                      <m:r>
                        <a:rPr lang="en-US" sz="1200" i="1">
                          <a:solidFill>
                            <a:srgbClr val="CC00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dirty="0">
                  <a:solidFill>
                    <a:srgbClr val="CC0099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                          </m:t>
                      </m:r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US" sz="1200" i="1">
                                  <a:solidFill>
                                    <a:srgbClr val="0000C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0000C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US" sz="1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2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</m:den>
                      </m:f>
                      <m:r>
                        <a:rPr lang="en-US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US" sz="1200" b="1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sup>
                          </m:sSubSup>
                          <m:r>
                            <a:rPr lang="en-US" sz="1200" b="1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l-GR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𝜟</m:t>
                              </m:r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𝜸</m:t>
                              </m:r>
                            </m:e>
                            <m:sub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  <m:sup>
                              <m:r>
                                <a:rPr lang="en-US" sz="1200" b="1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GB" sz="1200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E2CC9F6-BC68-9F43-B563-9A445F784E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9421" y="4989512"/>
                <a:ext cx="2814488" cy="8592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61408B4E-E7D1-0945-8658-176C7357D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312"/>
            <a:ext cx="10688638" cy="338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55178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BED472-03AC-8041-89B7-29A3D94E6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 of the “rotation” fits (0.5mm resolution)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2C989C-9829-504B-AB9A-4FB8E0686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Each rotation has a specific dependence in </a:t>
            </a:r>
            <a:r>
              <a:rPr lang="en-GB" dirty="0">
                <a:latin typeface="Symbol" pitchFamily="2" charset="2"/>
              </a:rPr>
              <a:t>(q* , f*)</a:t>
            </a:r>
          </a:p>
          <a:p>
            <a:pPr lvl="1"/>
            <a:r>
              <a:rPr lang="en-GB" dirty="0"/>
              <a:t>Can be fitted “independently” of the other two in a global 𝜒</a:t>
            </a:r>
            <a:r>
              <a:rPr lang="en-GB" baseline="30000" dirty="0"/>
              <a:t>2</a:t>
            </a:r>
            <a:r>
              <a:rPr lang="en-GB" dirty="0">
                <a:latin typeface="Symbol" pitchFamily="2" charset="2"/>
              </a:rPr>
              <a:t>(</a:t>
            </a:r>
            <a:r>
              <a:rPr lang="en-GB" dirty="0" err="1">
                <a:latin typeface="Symbol" pitchFamily="2" charset="2"/>
              </a:rPr>
              <a:t>Dg</a:t>
            </a:r>
            <a:r>
              <a:rPr lang="en-GB" baseline="-25000" dirty="0" err="1">
                <a:latin typeface="Symbol" pitchFamily="2" charset="2"/>
              </a:rPr>
              <a:t>+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x,y,z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,</a:t>
            </a:r>
            <a:r>
              <a:rPr lang="en-GB" dirty="0">
                <a:latin typeface="Symbol" pitchFamily="2" charset="2"/>
              </a:rPr>
              <a:t> Dg</a:t>
            </a:r>
            <a:r>
              <a:rPr lang="en-GB" baseline="-25000" dirty="0">
                <a:latin typeface="Symbol" pitchFamily="2" charset="2"/>
              </a:rPr>
              <a:t>-</a:t>
            </a:r>
            <a:r>
              <a:rPr lang="en-GB" baseline="300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x,y,z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) </a:t>
            </a:r>
            <a:r>
              <a:rPr lang="en-GB" dirty="0">
                <a:ea typeface="Cambria Math" panose="02040503050406030204" pitchFamily="18" charset="0"/>
              </a:rPr>
              <a:t>minimization</a:t>
            </a:r>
          </a:p>
          <a:p>
            <a:pPr lvl="2"/>
            <a:r>
              <a:rPr lang="en-GB" dirty="0">
                <a:ea typeface="Cambria Math" panose="02040503050406030204" pitchFamily="18" charset="0"/>
              </a:rPr>
              <a:t>With 0.01% of the total statistics (1h of data), the following precision are reached</a:t>
            </a:r>
          </a:p>
          <a:p>
            <a:pPr lvl="3"/>
            <a:r>
              <a:rPr lang="en-GB" dirty="0">
                <a:ea typeface="Cambria Math" panose="02040503050406030204" pitchFamily="18" charset="0"/>
              </a:rPr>
              <a:t>Rotation around x axis : 80 </a:t>
            </a:r>
            <a:r>
              <a:rPr lang="en-GB" dirty="0" err="1">
                <a:latin typeface="Symbol" pitchFamily="2" charset="2"/>
                <a:ea typeface="Cambria Math" panose="02040503050406030204" pitchFamily="18" charset="0"/>
              </a:rPr>
              <a:t>m</a:t>
            </a:r>
            <a:r>
              <a:rPr lang="en-GB" dirty="0" err="1">
                <a:ea typeface="Cambria Math" panose="02040503050406030204" pitchFamily="18" charset="0"/>
              </a:rPr>
              <a:t>rad</a:t>
            </a:r>
            <a:endParaRPr lang="en-GB" dirty="0">
              <a:ea typeface="Cambria Math" panose="02040503050406030204" pitchFamily="18" charset="0"/>
            </a:endParaRPr>
          </a:p>
          <a:p>
            <a:pPr lvl="3"/>
            <a:r>
              <a:rPr lang="en-GB" dirty="0">
                <a:ea typeface="Cambria Math" panose="02040503050406030204" pitchFamily="18" charset="0"/>
              </a:rPr>
              <a:t>Rotation around y axis : 100 </a:t>
            </a:r>
            <a:r>
              <a:rPr lang="en-GB" dirty="0" err="1">
                <a:latin typeface="Symbol" pitchFamily="2" charset="2"/>
                <a:ea typeface="Cambria Math" panose="02040503050406030204" pitchFamily="18" charset="0"/>
              </a:rPr>
              <a:t>m</a:t>
            </a:r>
            <a:r>
              <a:rPr lang="en-GB" dirty="0" err="1">
                <a:ea typeface="Cambria Math" panose="02040503050406030204" pitchFamily="18" charset="0"/>
              </a:rPr>
              <a:t>rad</a:t>
            </a:r>
            <a:endParaRPr lang="en-GB" dirty="0"/>
          </a:p>
          <a:p>
            <a:pPr lvl="3"/>
            <a:r>
              <a:rPr lang="en-GB" dirty="0">
                <a:ea typeface="Cambria Math" panose="02040503050406030204" pitchFamily="18" charset="0"/>
              </a:rPr>
              <a:t>Rotation around z axis : 20 </a:t>
            </a:r>
            <a:r>
              <a:rPr lang="en-GB" dirty="0" err="1">
                <a:latin typeface="Symbol" pitchFamily="2" charset="2"/>
                <a:ea typeface="Cambria Math" panose="02040503050406030204" pitchFamily="18" charset="0"/>
              </a:rPr>
              <a:t>m</a:t>
            </a:r>
            <a:r>
              <a:rPr lang="en-GB" dirty="0" err="1">
                <a:ea typeface="Cambria Math" panose="02040503050406030204" pitchFamily="18" charset="0"/>
              </a:rPr>
              <a:t>rad</a:t>
            </a:r>
            <a:endParaRPr lang="en-GB" dirty="0">
              <a:ea typeface="Cambria Math" panose="02040503050406030204" pitchFamily="18" charset="0"/>
            </a:endParaRPr>
          </a:p>
          <a:p>
            <a:pPr lvl="4"/>
            <a:endParaRPr lang="en-GB" dirty="0">
              <a:ea typeface="Cambria Math" panose="02040503050406030204" pitchFamily="18" charset="0"/>
            </a:endParaRPr>
          </a:p>
          <a:p>
            <a:pPr lvl="2"/>
            <a:r>
              <a:rPr lang="en-GB" dirty="0">
                <a:ea typeface="Cambria Math" panose="02040503050406030204" pitchFamily="18" charset="0"/>
              </a:rPr>
              <a:t>With the complete diphoton statistics at 91.2 GeV</a:t>
            </a:r>
          </a:p>
          <a:p>
            <a:pPr lvl="3"/>
            <a:r>
              <a:rPr lang="en-GB" dirty="0">
                <a:ea typeface="Cambria Math" panose="02040503050406030204" pitchFamily="18" charset="0"/>
              </a:rPr>
              <a:t>Rotation around x axis : 0.8 </a:t>
            </a:r>
            <a:r>
              <a:rPr lang="en-GB" dirty="0" err="1">
                <a:latin typeface="Symbol" pitchFamily="2" charset="2"/>
                <a:ea typeface="Cambria Math" panose="02040503050406030204" pitchFamily="18" charset="0"/>
              </a:rPr>
              <a:t>m</a:t>
            </a:r>
            <a:r>
              <a:rPr lang="en-GB" dirty="0" err="1">
                <a:ea typeface="Cambria Math" panose="02040503050406030204" pitchFamily="18" charset="0"/>
              </a:rPr>
              <a:t>rad</a:t>
            </a:r>
            <a:endParaRPr lang="en-GB" dirty="0">
              <a:ea typeface="Cambria Math" panose="02040503050406030204" pitchFamily="18" charset="0"/>
            </a:endParaRPr>
          </a:p>
          <a:p>
            <a:pPr lvl="3"/>
            <a:r>
              <a:rPr lang="en-GB" dirty="0">
                <a:ea typeface="Cambria Math" panose="02040503050406030204" pitchFamily="18" charset="0"/>
              </a:rPr>
              <a:t>Rotation around y axis : 1 </a:t>
            </a:r>
            <a:r>
              <a:rPr lang="en-GB" dirty="0" err="1">
                <a:latin typeface="Symbol" pitchFamily="2" charset="2"/>
                <a:ea typeface="Cambria Math" panose="02040503050406030204" pitchFamily="18" charset="0"/>
              </a:rPr>
              <a:t>m</a:t>
            </a:r>
            <a:r>
              <a:rPr lang="en-GB" dirty="0" err="1">
                <a:ea typeface="Cambria Math" panose="02040503050406030204" pitchFamily="18" charset="0"/>
              </a:rPr>
              <a:t>rad</a:t>
            </a:r>
            <a:endParaRPr lang="en-GB" dirty="0"/>
          </a:p>
          <a:p>
            <a:pPr lvl="3"/>
            <a:r>
              <a:rPr lang="en-GB" dirty="0">
                <a:ea typeface="Cambria Math" panose="02040503050406030204" pitchFamily="18" charset="0"/>
              </a:rPr>
              <a:t>Rotation around z axis : 0.2 </a:t>
            </a:r>
            <a:r>
              <a:rPr lang="en-GB" dirty="0" err="1">
                <a:latin typeface="Symbol" pitchFamily="2" charset="2"/>
                <a:ea typeface="Cambria Math" panose="02040503050406030204" pitchFamily="18" charset="0"/>
              </a:rPr>
              <a:t>m</a:t>
            </a:r>
            <a:r>
              <a:rPr lang="en-GB" dirty="0" err="1">
                <a:ea typeface="Cambria Math" panose="02040503050406030204" pitchFamily="18" charset="0"/>
              </a:rPr>
              <a:t>rad</a:t>
            </a:r>
            <a:endParaRPr lang="en-GB" dirty="0">
              <a:ea typeface="Cambria Math" panose="02040503050406030204" pitchFamily="18" charset="0"/>
            </a:endParaRPr>
          </a:p>
          <a:p>
            <a:pPr lvl="4"/>
            <a:endParaRPr lang="en-GB" dirty="0">
              <a:ea typeface="Cambria Math" panose="02040503050406030204" pitchFamily="18" charset="0"/>
            </a:endParaRPr>
          </a:p>
          <a:p>
            <a:pPr lvl="2"/>
            <a:r>
              <a:rPr lang="en-GB" dirty="0">
                <a:ea typeface="Cambria Math" panose="02040503050406030204" pitchFamily="18" charset="0"/>
              </a:rPr>
              <a:t>Factor ~10 more precise using </a:t>
            </a:r>
            <a:r>
              <a:rPr lang="en-GB" dirty="0" err="1">
                <a:ea typeface="Cambria Math" panose="02040503050406030204" pitchFamily="18" charset="0"/>
              </a:rPr>
              <a:t>dielectrons</a:t>
            </a:r>
            <a:r>
              <a:rPr lang="en-GB" dirty="0">
                <a:ea typeface="Cambria Math" panose="02040503050406030204" pitchFamily="18" charset="0"/>
              </a:rPr>
              <a:t> </a:t>
            </a:r>
            <a:r>
              <a:rPr lang="en-GB" dirty="0" err="1"/>
              <a:t>e</a:t>
            </a:r>
            <a:r>
              <a:rPr lang="en-GB" baseline="30000" dirty="0" err="1">
                <a:latin typeface="Symbol" pitchFamily="2" charset="2"/>
              </a:rPr>
              <a:t>+</a:t>
            </a:r>
            <a:r>
              <a:rPr lang="en-GB" dirty="0" err="1"/>
              <a:t>e</a:t>
            </a:r>
            <a:r>
              <a:rPr lang="en-GB" baseline="30000" dirty="0">
                <a:latin typeface="Symbol" pitchFamily="2" charset="2"/>
              </a:rPr>
              <a:t>-</a:t>
            </a:r>
            <a:r>
              <a:rPr lang="en-GB" dirty="0"/>
              <a:t> ➝ </a:t>
            </a:r>
            <a:r>
              <a:rPr lang="en-GB" dirty="0" err="1"/>
              <a:t>e</a:t>
            </a:r>
            <a:r>
              <a:rPr lang="en-GB" baseline="30000" dirty="0" err="1">
                <a:latin typeface="Symbol" pitchFamily="2" charset="2"/>
              </a:rPr>
              <a:t>+</a:t>
            </a:r>
            <a:r>
              <a:rPr lang="en-GB" dirty="0" err="1"/>
              <a:t>e</a:t>
            </a:r>
            <a:r>
              <a:rPr lang="en-GB" baseline="30000" dirty="0">
                <a:latin typeface="Symbol" pitchFamily="2" charset="2"/>
              </a:rPr>
              <a:t>-</a:t>
            </a:r>
            <a:r>
              <a:rPr lang="en-GB" dirty="0">
                <a:latin typeface="Symbol" pitchFamily="2" charset="2"/>
              </a:rPr>
              <a:t>(g)</a:t>
            </a:r>
            <a:endParaRPr lang="en-GB" dirty="0">
              <a:ea typeface="Cambria Math" panose="02040503050406030204" pitchFamily="18" charset="0"/>
            </a:endParaRPr>
          </a:p>
          <a:p>
            <a:pPr lvl="3"/>
            <a:r>
              <a:rPr lang="en-GB" dirty="0"/>
              <a:t>The improved method is significantly more precise than that presented in the EPOL paper </a:t>
            </a:r>
          </a:p>
          <a:p>
            <a:pPr lvl="4"/>
            <a:r>
              <a:rPr lang="en-GB" dirty="0"/>
              <a:t>Albeit with a twice worse angular resolution (0.5 mm resolution at 2.60m = 0.2 </a:t>
            </a:r>
            <a:r>
              <a:rPr lang="en-GB" dirty="0" err="1"/>
              <a:t>mrad</a:t>
            </a:r>
            <a:r>
              <a:rPr lang="en-GB" dirty="0"/>
              <a:t> resolution)</a:t>
            </a:r>
          </a:p>
          <a:p>
            <a:pPr lvl="4"/>
            <a:r>
              <a:rPr lang="en-GB" dirty="0"/>
              <a:t>The method uses the full statistical power of </a:t>
            </a:r>
            <a:r>
              <a:rPr lang="en-GB" dirty="0">
                <a:latin typeface="Symbol" pitchFamily="2" charset="2"/>
                <a:ea typeface="Cambria Math" panose="02040503050406030204" pitchFamily="18" charset="0"/>
              </a:rPr>
              <a:t>a </a:t>
            </a:r>
            <a:r>
              <a:rPr lang="en-GB" dirty="0">
                <a:ea typeface="Cambria Math" panose="02040503050406030204" pitchFamily="18" charset="0"/>
              </a:rPr>
              <a:t>and </a:t>
            </a:r>
            <a:r>
              <a:rPr lang="en-GB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GB" sz="800" dirty="0" err="1">
                <a:latin typeface="Symbol" pitchFamily="2" charset="2"/>
                <a:ea typeface="Cambria Math" panose="02040503050406030204" pitchFamily="18" charset="0"/>
              </a:rPr>
              <a:t>g</a:t>
            </a:r>
            <a:endParaRPr lang="en-GB" dirty="0"/>
          </a:p>
          <a:p>
            <a:pPr lvl="4"/>
            <a:endParaRPr lang="en-GB" dirty="0"/>
          </a:p>
          <a:p>
            <a:pPr lvl="2"/>
            <a:r>
              <a:rPr lang="en-GB" dirty="0"/>
              <a:t>Much better than needed precision, as the bias on the acceptance is a 2</a:t>
            </a:r>
            <a:r>
              <a:rPr lang="en-GB" baseline="30000" dirty="0"/>
              <a:t>nd</a:t>
            </a:r>
            <a:r>
              <a:rPr lang="en-GB" dirty="0"/>
              <a:t> order effect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9A309D-042D-8C46-A518-F360624E1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39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74018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66CEA-4667-CF41-8298-4B7B81E5D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Scientific 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188A89-6793-F347-995C-317D15C55E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Precise measurement of the absolute luminosity with </a:t>
            </a:r>
            <a:r>
              <a:rPr lang="en-GB" dirty="0" err="1"/>
              <a:t>e</a:t>
            </a:r>
            <a:r>
              <a:rPr lang="en-GB" baseline="30000" dirty="0" err="1">
                <a:latin typeface="Symbol" pitchFamily="2" charset="2"/>
              </a:rPr>
              <a:t>+</a:t>
            </a:r>
            <a:r>
              <a:rPr lang="en-GB" dirty="0" err="1"/>
              <a:t>e</a:t>
            </a:r>
            <a:r>
              <a:rPr lang="en-GB" baseline="30000" dirty="0">
                <a:latin typeface="Symbol" pitchFamily="2" charset="2"/>
              </a:rPr>
              <a:t>-</a:t>
            </a:r>
            <a:r>
              <a:rPr lang="en-GB" dirty="0"/>
              <a:t> ➝ </a:t>
            </a:r>
            <a:r>
              <a:rPr lang="en-GB" dirty="0">
                <a:latin typeface="Symbol" pitchFamily="2" charset="2"/>
              </a:rPr>
              <a:t>gg</a:t>
            </a:r>
            <a:r>
              <a:rPr lang="en-GB" dirty="0"/>
              <a:t> events at the Z pole</a:t>
            </a:r>
          </a:p>
          <a:p>
            <a:pPr lvl="1"/>
            <a:r>
              <a:rPr lang="en-GB" dirty="0"/>
              <a:t>Bhabha scattering cross section, 64-86 </a:t>
            </a:r>
            <a:r>
              <a:rPr lang="en-GB" dirty="0" err="1"/>
              <a:t>mrad</a:t>
            </a:r>
            <a:r>
              <a:rPr lang="en-GB" dirty="0"/>
              <a:t>: 14 </a:t>
            </a:r>
            <a:r>
              <a:rPr lang="en-GB" dirty="0" err="1"/>
              <a:t>nb</a:t>
            </a:r>
            <a:r>
              <a:rPr lang="en-GB" dirty="0"/>
              <a:t>, 6 . 10</a:t>
            </a:r>
            <a:r>
              <a:rPr lang="en-GB" baseline="30000" dirty="0"/>
              <a:t>11</a:t>
            </a:r>
            <a:r>
              <a:rPr lang="en-GB" dirty="0"/>
              <a:t> events / </a:t>
            </a:r>
            <a:r>
              <a:rPr lang="en-GB" dirty="0" err="1"/>
              <a:t>expt</a:t>
            </a:r>
            <a:r>
              <a:rPr lang="en-GB" dirty="0"/>
              <a:t> at 91.2 GeV ?</a:t>
            </a:r>
          </a:p>
          <a:p>
            <a:pPr lvl="2"/>
            <a:r>
              <a:rPr lang="en-GB" dirty="0"/>
              <a:t>YES ! But theoretical prediction (projected) precision limited to ~10</a:t>
            </a:r>
            <a:r>
              <a:rPr lang="en-GB" baseline="30000" dirty="0"/>
              <a:t>-4</a:t>
            </a:r>
            <a:r>
              <a:rPr lang="en-GB" dirty="0"/>
              <a:t> </a:t>
            </a:r>
          </a:p>
          <a:p>
            <a:pPr lvl="3"/>
            <a:r>
              <a:rPr lang="en-GB" dirty="0"/>
              <a:t>Excellent for point-to-point luminosity determination (e.g., </a:t>
            </a:r>
            <a:r>
              <a:rPr lang="en-GB" dirty="0" err="1"/>
              <a:t>m</a:t>
            </a:r>
            <a:r>
              <a:rPr lang="en-GB" baseline="-25000" dirty="0" err="1"/>
              <a:t>Z</a:t>
            </a:r>
            <a:r>
              <a:rPr lang="en-GB" dirty="0"/>
              <a:t>, </a:t>
            </a:r>
            <a:r>
              <a:rPr lang="en-GB" dirty="0">
                <a:latin typeface="Symbol" pitchFamily="2" charset="2"/>
              </a:rPr>
              <a:t>G</a:t>
            </a:r>
            <a:r>
              <a:rPr lang="en-GB" baseline="-25000" dirty="0"/>
              <a:t>Z</a:t>
            </a:r>
            <a:r>
              <a:rPr lang="en-GB" dirty="0"/>
              <a:t>) and continuous monitoring</a:t>
            </a:r>
          </a:p>
          <a:p>
            <a:pPr lvl="3"/>
            <a:r>
              <a:rPr lang="en-GB" dirty="0"/>
              <a:t>Limited for absolute luminosity measurements (e.g., </a:t>
            </a:r>
            <a:r>
              <a:rPr lang="en-GB" dirty="0">
                <a:latin typeface="Symbol" pitchFamily="2" charset="2"/>
              </a:rPr>
              <a:t>s</a:t>
            </a:r>
            <a:r>
              <a:rPr lang="en-GB" baseline="30000" dirty="0">
                <a:latin typeface="Symbol" pitchFamily="2" charset="2"/>
              </a:rPr>
              <a:t>0</a:t>
            </a:r>
            <a:r>
              <a:rPr lang="en-GB" dirty="0"/>
              <a:t>, </a:t>
            </a:r>
            <a:r>
              <a:rPr lang="en-GB" dirty="0" err="1"/>
              <a:t>N</a:t>
            </a:r>
            <a:r>
              <a:rPr lang="en-GB" baseline="-25000" dirty="0" err="1">
                <a:latin typeface="Symbol" pitchFamily="2" charset="2"/>
              </a:rPr>
              <a:t>n</a:t>
            </a:r>
            <a:r>
              <a:rPr lang="en-GB" dirty="0"/>
              <a:t> )</a:t>
            </a:r>
          </a:p>
          <a:p>
            <a:pPr lvl="4"/>
            <a:endParaRPr lang="en-GB" dirty="0"/>
          </a:p>
          <a:p>
            <a:pPr lvl="1"/>
            <a:r>
              <a:rPr lang="en-GB" dirty="0"/>
              <a:t>Large angle diphoton cross section: ~60 (40) pb for </a:t>
            </a:r>
            <a:r>
              <a:rPr lang="en-GB" dirty="0" err="1">
                <a:latin typeface="Symbol" pitchFamily="2" charset="2"/>
              </a:rPr>
              <a:t>q</a:t>
            </a:r>
            <a:r>
              <a:rPr lang="en-GB" baseline="-25000" dirty="0" err="1"/>
              <a:t>min</a:t>
            </a:r>
            <a:r>
              <a:rPr lang="en-GB" dirty="0"/>
              <a:t> = 10 (20) degrees ? </a:t>
            </a:r>
          </a:p>
          <a:p>
            <a:pPr lvl="2"/>
            <a:r>
              <a:rPr lang="en-GB" dirty="0"/>
              <a:t>Much better theoretical prospects </a:t>
            </a:r>
          </a:p>
          <a:p>
            <a:pPr lvl="3"/>
            <a:r>
              <a:rPr lang="en-GB" dirty="0"/>
              <a:t>Pure QED process at LO, no hadronic correction up to NNLO</a:t>
            </a:r>
          </a:p>
          <a:p>
            <a:pPr lvl="2"/>
            <a:r>
              <a:rPr lang="en-GB" dirty="0"/>
              <a:t>About 3.10</a:t>
            </a:r>
            <a:r>
              <a:rPr lang="en-GB" baseline="30000" dirty="0"/>
              <a:t>9</a:t>
            </a:r>
            <a:r>
              <a:rPr lang="en-GB" dirty="0"/>
              <a:t> (2.10</a:t>
            </a:r>
            <a:r>
              <a:rPr lang="en-GB" baseline="30000" dirty="0"/>
              <a:t>9</a:t>
            </a:r>
            <a:r>
              <a:rPr lang="en-GB" dirty="0"/>
              <a:t>) events expected / </a:t>
            </a:r>
            <a:r>
              <a:rPr lang="en-GB" dirty="0" err="1"/>
              <a:t>expt</a:t>
            </a:r>
            <a:r>
              <a:rPr lang="en-GB" dirty="0"/>
              <a:t> for </a:t>
            </a:r>
            <a:r>
              <a:rPr lang="en-GB" dirty="0" err="1">
                <a:latin typeface="Symbol" pitchFamily="2" charset="2"/>
              </a:rPr>
              <a:t>q</a:t>
            </a:r>
            <a:r>
              <a:rPr lang="en-GB" baseline="-25000" dirty="0" err="1"/>
              <a:t>min</a:t>
            </a:r>
            <a:r>
              <a:rPr lang="en-GB" dirty="0"/>
              <a:t> = 10</a:t>
            </a:r>
            <a:r>
              <a:rPr lang="en-GB" baseline="30000" dirty="0"/>
              <a:t>o</a:t>
            </a:r>
            <a:r>
              <a:rPr lang="en-GB" dirty="0"/>
              <a:t> (20</a:t>
            </a:r>
            <a:r>
              <a:rPr lang="en-GB" baseline="30000" dirty="0"/>
              <a:t>o</a:t>
            </a:r>
            <a:r>
              <a:rPr lang="en-GB" dirty="0"/>
              <a:t>)  at 91.2 GeV</a:t>
            </a:r>
          </a:p>
          <a:p>
            <a:pPr lvl="3"/>
            <a:r>
              <a:rPr lang="en-GB" dirty="0"/>
              <a:t>Relative statistical uncertainty on the cross section: </a:t>
            </a:r>
            <a:r>
              <a:rPr lang="en-GB" dirty="0">
                <a:latin typeface="Symbol" pitchFamily="2" charset="2"/>
              </a:rPr>
              <a:t>1.9 (2.3) 10</a:t>
            </a:r>
            <a:r>
              <a:rPr lang="en-GB" baseline="30000" dirty="0">
                <a:latin typeface="Symbol" pitchFamily="2" charset="2"/>
              </a:rPr>
              <a:t>-5</a:t>
            </a:r>
            <a:r>
              <a:rPr lang="en-GB" dirty="0">
                <a:latin typeface="Symbol" pitchFamily="2" charset="2"/>
              </a:rPr>
              <a:t> </a:t>
            </a:r>
          </a:p>
          <a:p>
            <a:pPr lvl="2"/>
            <a:r>
              <a:rPr lang="en-GB" dirty="0"/>
              <a:t>Important systematic uncertainty comes from the absolute knowledge of </a:t>
            </a:r>
            <a:r>
              <a:rPr lang="en-GB" dirty="0" err="1">
                <a:latin typeface="Symbol" pitchFamily="2" charset="2"/>
              </a:rPr>
              <a:t>q</a:t>
            </a:r>
            <a:r>
              <a:rPr lang="en-GB" baseline="-25000" dirty="0" err="1"/>
              <a:t>min</a:t>
            </a:r>
            <a:r>
              <a:rPr lang="en-GB" dirty="0"/>
              <a:t> </a:t>
            </a:r>
          </a:p>
          <a:p>
            <a:pPr lvl="3"/>
            <a:r>
              <a:rPr lang="en-GB" dirty="0"/>
              <a:t>A bias </a:t>
            </a:r>
            <a:r>
              <a:rPr lang="en-GB" dirty="0" err="1">
                <a:solidFill>
                  <a:srgbClr val="FF0000"/>
                </a:solidFill>
                <a:latin typeface="Symbol" pitchFamily="2" charset="2"/>
              </a:rPr>
              <a:t>Dq</a:t>
            </a:r>
            <a:r>
              <a:rPr lang="en-GB" dirty="0">
                <a:solidFill>
                  <a:srgbClr val="FF0000"/>
                </a:solidFill>
              </a:rPr>
              <a:t> on </a:t>
            </a:r>
            <a:r>
              <a:rPr lang="en-GB" dirty="0" err="1">
                <a:solidFill>
                  <a:srgbClr val="FF0000"/>
                </a:solidFill>
                <a:latin typeface="Symbol" pitchFamily="2" charset="2"/>
              </a:rPr>
              <a:t>q</a:t>
            </a:r>
            <a:r>
              <a:rPr lang="en-GB" baseline="-25000" dirty="0" err="1">
                <a:solidFill>
                  <a:srgbClr val="FF0000"/>
                </a:solidFill>
              </a:rPr>
              <a:t>min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results in a cross section bias </a:t>
            </a:r>
            <a:r>
              <a:rPr lang="en-GB" sz="1500" dirty="0">
                <a:solidFill>
                  <a:srgbClr val="FF0000"/>
                </a:solidFill>
                <a:latin typeface="Symbol" pitchFamily="2" charset="2"/>
              </a:rPr>
              <a:t>Ds/s = 2.91 (2.17) </a:t>
            </a:r>
            <a:r>
              <a:rPr lang="en-GB" sz="1500" dirty="0" err="1">
                <a:solidFill>
                  <a:srgbClr val="FF0000"/>
                </a:solidFill>
                <a:latin typeface="Symbol" pitchFamily="2" charset="2"/>
              </a:rPr>
              <a:t>Dq</a:t>
            </a:r>
            <a:r>
              <a:rPr lang="en-GB" sz="1500" dirty="0">
                <a:solidFill>
                  <a:srgbClr val="FF0000"/>
                </a:solidFill>
              </a:rPr>
              <a:t> </a:t>
            </a:r>
          </a:p>
          <a:p>
            <a:pPr lvl="3"/>
            <a:r>
              <a:rPr lang="en-GB" dirty="0"/>
              <a:t>The absolute value of </a:t>
            </a:r>
            <a:r>
              <a:rPr lang="en-GB" sz="1600" dirty="0" err="1">
                <a:solidFill>
                  <a:srgbClr val="FF0000"/>
                </a:solidFill>
                <a:latin typeface="Symbol" pitchFamily="2" charset="2"/>
              </a:rPr>
              <a:t>q</a:t>
            </a:r>
            <a:r>
              <a:rPr lang="en-GB" sz="1600" baseline="-25000" dirty="0" err="1">
                <a:solidFill>
                  <a:srgbClr val="FF0000"/>
                </a:solidFill>
              </a:rPr>
              <a:t>min</a:t>
            </a:r>
            <a:r>
              <a:rPr lang="en-GB" dirty="0"/>
              <a:t> must be known to </a:t>
            </a:r>
            <a:r>
              <a:rPr lang="en-GB" sz="1600" dirty="0">
                <a:solidFill>
                  <a:srgbClr val="FF0000"/>
                </a:solidFill>
                <a:latin typeface="Symbol" pitchFamily="2" charset="2"/>
              </a:rPr>
              <a:t>6.5 (10) </a:t>
            </a:r>
            <a:r>
              <a:rPr lang="en-GB" sz="1600" dirty="0" err="1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en-GB" sz="1600" dirty="0" err="1">
                <a:solidFill>
                  <a:srgbClr val="FF0000"/>
                </a:solidFill>
              </a:rPr>
              <a:t>rad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dirty="0"/>
              <a:t>to match the statistical </a:t>
            </a:r>
            <a:r>
              <a:rPr lang="en-GB" dirty="0" err="1"/>
              <a:t>uncertatinty</a:t>
            </a:r>
            <a:endParaRPr lang="en-GB" dirty="0"/>
          </a:p>
          <a:p>
            <a:pPr lvl="2"/>
            <a:r>
              <a:rPr lang="en-GB" dirty="0"/>
              <a:t>In his presentation, Alain and </a:t>
            </a:r>
            <a:r>
              <a:rPr lang="en-GB" dirty="0" err="1"/>
              <a:t>Mogens</a:t>
            </a:r>
            <a:r>
              <a:rPr lang="en-GB" dirty="0"/>
              <a:t> translated this constraint to a detector design requirement</a:t>
            </a:r>
          </a:p>
          <a:p>
            <a:pPr lvl="3"/>
            <a:r>
              <a:rPr lang="en-GB" dirty="0"/>
              <a:t>The positions of the calorimeter cells must be known to </a:t>
            </a:r>
            <a:r>
              <a:rPr lang="en-GB" sz="1600" dirty="0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GB" sz="1600" dirty="0">
                <a:solidFill>
                  <a:srgbClr val="FF0000"/>
                </a:solidFill>
              </a:rPr>
              <a:t>r &lt; 17 (29) </a:t>
            </a:r>
            <a:r>
              <a:rPr lang="en-GB" sz="1600" dirty="0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en-GB" sz="1600" dirty="0">
                <a:solidFill>
                  <a:srgbClr val="FF0000"/>
                </a:solidFill>
              </a:rPr>
              <a:t>m and </a:t>
            </a:r>
            <a:r>
              <a:rPr lang="en-GB" sz="1600" dirty="0" err="1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GB" sz="1600" dirty="0" err="1">
                <a:solidFill>
                  <a:srgbClr val="FF0000"/>
                </a:solidFill>
              </a:rPr>
              <a:t>z</a:t>
            </a:r>
            <a:r>
              <a:rPr lang="en-GB" sz="1600" dirty="0">
                <a:solidFill>
                  <a:srgbClr val="FF0000"/>
                </a:solidFill>
              </a:rPr>
              <a:t> &lt; 99 (80) </a:t>
            </a:r>
            <a:r>
              <a:rPr lang="en-GB" sz="1600" dirty="0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en-GB" sz="1600" dirty="0">
                <a:solidFill>
                  <a:srgbClr val="FF0000"/>
                </a:solidFill>
              </a:rPr>
              <a:t>m </a:t>
            </a:r>
            <a:r>
              <a:rPr lang="en-GB" dirty="0"/>
              <a:t>@ 2.6m</a:t>
            </a:r>
          </a:p>
          <a:p>
            <a:pPr lvl="4"/>
            <a:r>
              <a:rPr lang="en-GB" dirty="0"/>
              <a:t>On both sides, with respect to … (???) – Alain and </a:t>
            </a:r>
            <a:r>
              <a:rPr lang="en-GB" dirty="0" err="1"/>
              <a:t>Mogens</a:t>
            </a:r>
            <a:r>
              <a:rPr lang="en-GB" dirty="0"/>
              <a:t> did not say.</a:t>
            </a:r>
          </a:p>
          <a:p>
            <a:pPr lvl="3"/>
            <a:r>
              <a:rPr lang="en-GB" dirty="0"/>
              <a:t>Tighter constraint for dileptons: </a:t>
            </a:r>
            <a:r>
              <a:rPr lang="en-GB" sz="1400" dirty="0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GB" sz="1400" dirty="0">
                <a:solidFill>
                  <a:srgbClr val="FF0000"/>
                </a:solidFill>
              </a:rPr>
              <a:t>r &lt; 14 (8) </a:t>
            </a:r>
            <a:r>
              <a:rPr lang="en-GB" sz="1400" dirty="0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en-GB" sz="1400" dirty="0">
                <a:solidFill>
                  <a:srgbClr val="FF0000"/>
                </a:solidFill>
              </a:rPr>
              <a:t>m and </a:t>
            </a:r>
            <a:r>
              <a:rPr lang="en-GB" dirty="0" err="1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GB" sz="1400" dirty="0" err="1">
                <a:solidFill>
                  <a:srgbClr val="FF0000"/>
                </a:solidFill>
              </a:rPr>
              <a:t>z</a:t>
            </a:r>
            <a:r>
              <a:rPr lang="en-GB" sz="1400" dirty="0">
                <a:solidFill>
                  <a:srgbClr val="FF0000"/>
                </a:solidFill>
              </a:rPr>
              <a:t> &lt; 79 (45) </a:t>
            </a:r>
            <a:r>
              <a:rPr lang="en-GB" sz="1400" dirty="0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en-GB" sz="1400" dirty="0">
                <a:solidFill>
                  <a:srgbClr val="FF0000"/>
                </a:solidFill>
              </a:rPr>
              <a:t>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72AE5B-F86D-594F-9286-C5B8DB7F6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</a:t>
            </a:fld>
            <a:endParaRPr lang="en-US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CB1FDF-C430-864B-8B60-4926DA135329}"/>
              </a:ext>
            </a:extLst>
          </p:cNvPr>
          <p:cNvSpPr txBox="1"/>
          <p:nvPr/>
        </p:nvSpPr>
        <p:spPr>
          <a:xfrm>
            <a:off x="7197820" y="2121713"/>
            <a:ext cx="252004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S. </a:t>
            </a:r>
            <a:r>
              <a:rPr lang="en-GB" sz="1200" dirty="0" err="1"/>
              <a:t>Jadach</a:t>
            </a:r>
            <a:r>
              <a:rPr lang="en-GB" sz="1200" dirty="0"/>
              <a:t> et al., </a:t>
            </a:r>
            <a:r>
              <a:rPr lang="en-GB" sz="1200" dirty="0">
                <a:hlinkClick r:id="rId2"/>
              </a:rPr>
              <a:t>arXiv:2012.11437</a:t>
            </a:r>
            <a:endParaRPr lang="en-GB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4C3F9A-C097-0746-B9D6-0FCC4B689E58}"/>
              </a:ext>
            </a:extLst>
          </p:cNvPr>
          <p:cNvSpPr txBox="1"/>
          <p:nvPr/>
        </p:nvSpPr>
        <p:spPr>
          <a:xfrm>
            <a:off x="7249319" y="2932112"/>
            <a:ext cx="2573140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C. Calame et al., </a:t>
            </a:r>
            <a:r>
              <a:rPr lang="en-GB" sz="1200" dirty="0">
                <a:hlinkClick r:id="rId3"/>
              </a:rPr>
              <a:t>arXiv:1906,08056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37EAE3-D062-574D-9FE2-B49E3406C71D}"/>
              </a:ext>
            </a:extLst>
          </p:cNvPr>
          <p:cNvSpPr txBox="1"/>
          <p:nvPr/>
        </p:nvSpPr>
        <p:spPr>
          <a:xfrm>
            <a:off x="7554119" y="5522912"/>
            <a:ext cx="308289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900" dirty="0"/>
              <a:t>(*) The numbers differ slightly from this presentation </a:t>
            </a:r>
          </a:p>
          <a:p>
            <a:pPr algn="ctr"/>
            <a:r>
              <a:rPr lang="en-GB" sz="900" dirty="0"/>
              <a:t>because of a factor 2 in the </a:t>
            </a:r>
            <a:r>
              <a:rPr lang="en-GB" sz="800" dirty="0" err="1"/>
              <a:t>e</a:t>
            </a:r>
            <a:r>
              <a:rPr lang="en-GB" sz="800" baseline="30000" dirty="0" err="1">
                <a:latin typeface="Symbol" pitchFamily="2" charset="2"/>
              </a:rPr>
              <a:t>+</a:t>
            </a:r>
            <a:r>
              <a:rPr lang="en-GB" sz="800" dirty="0" err="1"/>
              <a:t>e</a:t>
            </a:r>
            <a:r>
              <a:rPr lang="en-GB" sz="800" baseline="30000" dirty="0">
                <a:latin typeface="Symbol" pitchFamily="2" charset="2"/>
              </a:rPr>
              <a:t>-</a:t>
            </a:r>
            <a:r>
              <a:rPr lang="en-GB" sz="800" dirty="0"/>
              <a:t> ➝ </a:t>
            </a:r>
            <a:r>
              <a:rPr lang="en-GB" sz="800" dirty="0">
                <a:latin typeface="Symbol" pitchFamily="2" charset="2"/>
              </a:rPr>
              <a:t>gg</a:t>
            </a:r>
            <a:r>
              <a:rPr lang="en-GB" sz="800" dirty="0"/>
              <a:t> </a:t>
            </a:r>
            <a:r>
              <a:rPr lang="en-GB" sz="900" dirty="0"/>
              <a:t>cross section value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860211-BCD1-3C43-9949-00D1AC5010F3}"/>
              </a:ext>
            </a:extLst>
          </p:cNvPr>
          <p:cNvSpPr txBox="1"/>
          <p:nvPr/>
        </p:nvSpPr>
        <p:spPr>
          <a:xfrm rot="17862996">
            <a:off x="-662302" y="4143823"/>
            <a:ext cx="2879443" cy="307777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  <a:latin typeface="+mn-lt"/>
              </a:rPr>
              <a:t>See Alain/</a:t>
            </a:r>
            <a:r>
              <a:rPr lang="en-GB" sz="1400" b="1" dirty="0" err="1">
                <a:solidFill>
                  <a:srgbClr val="FF0000"/>
                </a:solidFill>
                <a:latin typeface="+mn-lt"/>
              </a:rPr>
              <a:t>Mogens</a:t>
            </a:r>
            <a:r>
              <a:rPr lang="en-GB" sz="1400" b="1" dirty="0">
                <a:solidFill>
                  <a:srgbClr val="FF0000"/>
                </a:solidFill>
                <a:latin typeface="+mn-lt"/>
              </a:rPr>
              <a:t>’ presentation (*)</a:t>
            </a:r>
          </a:p>
        </p:txBody>
      </p:sp>
    </p:spTree>
    <p:extLst>
      <p:ext uri="{BB962C8B-B14F-4D97-AF65-F5344CB8AC3E}">
        <p14:creationId xmlns:p14="http://schemas.microsoft.com/office/powerpoint/2010/main" val="230055168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98A3AA-1825-7745-B636-8D2C30B75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End-cap global translations in x, y directions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D9FBF-1052-DB40-B359-106F86DAC1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Translations by 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±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GB" dirty="0"/>
              <a:t>and 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y</a:t>
            </a:r>
            <a:r>
              <a:rPr lang="en-GB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±</a:t>
            </a:r>
            <a:r>
              <a:rPr lang="en-GB" dirty="0">
                <a:ea typeface="Cambria Math" panose="02040503050406030204" pitchFamily="18" charset="0"/>
              </a:rPr>
              <a:t> </a:t>
            </a:r>
          </a:p>
          <a:p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endParaRPr lang="en-GB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4"/>
            <a:endParaRPr lang="en-GB" dirty="0">
              <a:ea typeface="Cambria Math" panose="02040503050406030204" pitchFamily="18" charset="0"/>
            </a:endParaRPr>
          </a:p>
          <a:p>
            <a:pPr lvl="1"/>
            <a:r>
              <a:rPr lang="en-GB" dirty="0">
                <a:ea typeface="Cambria Math" panose="02040503050406030204" pitchFamily="18" charset="0"/>
              </a:rPr>
              <a:t>More tedious to deal with (though not impossible) analytically through </a:t>
            </a:r>
            <a:r>
              <a:rPr lang="en-GB" dirty="0">
                <a:latin typeface="Symbol" pitchFamily="2" charset="2"/>
                <a:ea typeface="Cambria Math" panose="02040503050406030204" pitchFamily="18" charset="0"/>
              </a:rPr>
              <a:t>a</a:t>
            </a:r>
            <a:r>
              <a:rPr lang="en-GB" dirty="0">
                <a:ea typeface="Cambria Math" panose="02040503050406030204" pitchFamily="18" charset="0"/>
              </a:rPr>
              <a:t> and 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dirty="0">
                <a:ea typeface="Cambria Math" panose="02040503050406030204" pitchFamily="18" charset="0"/>
              </a:rPr>
              <a:t> </a:t>
            </a:r>
          </a:p>
          <a:p>
            <a:pPr lvl="1"/>
            <a:r>
              <a:rPr lang="en-GB" dirty="0">
                <a:ea typeface="Cambria Math" panose="02040503050406030204" pitchFamily="18" charset="0"/>
              </a:rPr>
              <a:t>Was too lazy to carry out the calculation yet :-) Meanwhile …</a:t>
            </a:r>
          </a:p>
          <a:p>
            <a:pPr lvl="2"/>
            <a:r>
              <a:rPr lang="en-GB" dirty="0">
                <a:ea typeface="Cambria Math" panose="02040503050406030204" pitchFamily="18" charset="0"/>
              </a:rPr>
              <a:t>The polar angle modification induces an azimuthal modulation of the number of events</a:t>
            </a:r>
          </a:p>
          <a:p>
            <a:pPr lvl="3"/>
            <a:r>
              <a:rPr lang="en-GB" dirty="0">
                <a:ea typeface="Cambria Math" panose="02040503050406030204" pitchFamily="18" charset="0"/>
              </a:rPr>
              <a:t>Especially for cross section with a strong polar angle dependence (e.g., di-photons, di-electrons)</a:t>
            </a:r>
          </a:p>
          <a:p>
            <a:pPr lvl="4"/>
            <a:r>
              <a:rPr lang="en-GB" dirty="0">
                <a:ea typeface="Cambria Math" panose="02040503050406030204" pitchFamily="18" charset="0"/>
              </a:rPr>
              <a:t>Less powerful than </a:t>
            </a:r>
            <a:r>
              <a:rPr lang="en-GB" dirty="0">
                <a:latin typeface="Symbol" pitchFamily="2" charset="2"/>
                <a:ea typeface="Cambria Math" panose="02040503050406030204" pitchFamily="18" charset="0"/>
              </a:rPr>
              <a:t>a</a:t>
            </a:r>
            <a:r>
              <a:rPr lang="en-GB" dirty="0">
                <a:ea typeface="Cambria Math" panose="02040503050406030204" pitchFamily="18" charset="0"/>
              </a:rPr>
              <a:t> and </a:t>
            </a:r>
            <a:r>
              <a:rPr lang="en-GB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GB" baseline="-25000" dirty="0" err="1">
                <a:latin typeface="Symbol" pitchFamily="2" charset="2"/>
                <a:ea typeface="Cambria Math" panose="02040503050406030204" pitchFamily="18" charset="0"/>
              </a:rPr>
              <a:t>g</a:t>
            </a:r>
            <a:r>
              <a:rPr lang="en-GB" dirty="0">
                <a:ea typeface="Cambria Math" panose="02040503050406030204" pitchFamily="18" charset="0"/>
              </a:rPr>
              <a:t> but powerful enough for what we are up to.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2267C1-14CA-EB40-A3DE-50F5D9A0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40</a:t>
            </a:fld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4C3C059-86D4-BF4B-9964-22341397BA8C}"/>
                  </a:ext>
                </a:extLst>
              </p:cNvPr>
              <p:cNvSpPr txBox="1"/>
              <p:nvPr/>
            </p:nvSpPr>
            <p:spPr>
              <a:xfrm>
                <a:off x="618997" y="3548736"/>
                <a:ext cx="5334922" cy="67877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l-GR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func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func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l-GR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l-G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func>
                            <m:func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l-G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func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l-G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l-G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  <m:func>
                            <m:func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l-GR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func>
                        </m:e>
                      </m:d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4C3C059-86D4-BF4B-9964-22341397BA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997" y="3548736"/>
                <a:ext cx="5334922" cy="6787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CFD4CDD-6087-BE4D-8163-C8FE8710B1B1}"/>
                  </a:ext>
                </a:extLst>
              </p:cNvPr>
              <p:cNvSpPr txBox="1"/>
              <p:nvPr/>
            </p:nvSpPr>
            <p:spPr>
              <a:xfrm>
                <a:off x="6314934" y="3537577"/>
                <a:ext cx="3753785" cy="66851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func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func>
                        <m:func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l-G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sz="20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CFD4CDD-6087-BE4D-8163-C8FE8710B1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4934" y="3537577"/>
                <a:ext cx="3753785" cy="668516"/>
              </a:xfrm>
              <a:prstGeom prst="rect">
                <a:avLst/>
              </a:prstGeom>
              <a:blipFill>
                <a:blip r:embed="rId3"/>
                <a:stretch>
                  <a:fillRect b="-181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>
            <a:extLst>
              <a:ext uri="{FF2B5EF4-FFF2-40B4-BE49-F238E27FC236}">
                <a16:creationId xmlns:a16="http://schemas.microsoft.com/office/drawing/2014/main" id="{835E4417-27AC-C740-984F-02459AD44E4E}"/>
              </a:ext>
            </a:extLst>
          </p:cNvPr>
          <p:cNvSpPr/>
          <p:nvPr/>
        </p:nvSpPr>
        <p:spPr bwMode="auto">
          <a:xfrm>
            <a:off x="4353719" y="1408112"/>
            <a:ext cx="1676400" cy="1676400"/>
          </a:xfrm>
          <a:prstGeom prst="ellipse">
            <a:avLst/>
          </a:prstGeom>
          <a:solidFill>
            <a:schemeClr val="accent5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25EEC97-C479-1649-8D33-2A4A8D2490F9}"/>
              </a:ext>
            </a:extLst>
          </p:cNvPr>
          <p:cNvSpPr/>
          <p:nvPr/>
        </p:nvSpPr>
        <p:spPr bwMode="auto">
          <a:xfrm>
            <a:off x="4461087" y="1484312"/>
            <a:ext cx="1492832" cy="1524000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A6B9EB0-96C0-834C-A945-8E48DC6D1448}"/>
              </a:ext>
            </a:extLst>
          </p:cNvPr>
          <p:cNvSpPr/>
          <p:nvPr/>
        </p:nvSpPr>
        <p:spPr bwMode="auto">
          <a:xfrm>
            <a:off x="4658519" y="1560512"/>
            <a:ext cx="1676400" cy="167640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147C13E-FC8C-CD49-85F5-96C25F947B1C}"/>
              </a:ext>
            </a:extLst>
          </p:cNvPr>
          <p:cNvSpPr/>
          <p:nvPr/>
        </p:nvSpPr>
        <p:spPr bwMode="auto">
          <a:xfrm>
            <a:off x="4765887" y="1636712"/>
            <a:ext cx="1492832" cy="152400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3F001C3-36E7-6E43-AAE5-0031E7C43351}"/>
              </a:ext>
            </a:extLst>
          </p:cNvPr>
          <p:cNvCxnSpPr>
            <a:cxnSpLocks/>
            <a:endCxn id="10" idx="4"/>
          </p:cNvCxnSpPr>
          <p:nvPr/>
        </p:nvCxnSpPr>
        <p:spPr bwMode="auto">
          <a:xfrm>
            <a:off x="5207503" y="950912"/>
            <a:ext cx="0" cy="2057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952D594-4513-4F45-83C1-E96F41F43194}"/>
              </a:ext>
            </a:extLst>
          </p:cNvPr>
          <p:cNvCxnSpPr>
            <a:cxnSpLocks/>
            <a:stCxn id="12" idx="0"/>
            <a:endCxn id="12" idx="4"/>
          </p:cNvCxnSpPr>
          <p:nvPr/>
        </p:nvCxnSpPr>
        <p:spPr bwMode="auto">
          <a:xfrm>
            <a:off x="5512303" y="1636712"/>
            <a:ext cx="0" cy="1524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4157348-50EB-0F47-B17D-DD3CEE565086}"/>
              </a:ext>
            </a:extLst>
          </p:cNvPr>
          <p:cNvCxnSpPr>
            <a:cxnSpLocks/>
          </p:cNvCxnSpPr>
          <p:nvPr/>
        </p:nvCxnSpPr>
        <p:spPr bwMode="auto">
          <a:xfrm flipV="1">
            <a:off x="4461087" y="2235153"/>
            <a:ext cx="2331032" cy="111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E65DCEA-9BD2-144E-89B8-4B08EB582904}"/>
              </a:ext>
            </a:extLst>
          </p:cNvPr>
          <p:cNvCxnSpPr>
            <a:cxnSpLocks/>
          </p:cNvCxnSpPr>
          <p:nvPr/>
        </p:nvCxnSpPr>
        <p:spPr bwMode="auto">
          <a:xfrm>
            <a:off x="4765887" y="2398712"/>
            <a:ext cx="149283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59DDEE9E-152F-854D-9ECE-397370770B0C}"/>
              </a:ext>
            </a:extLst>
          </p:cNvPr>
          <p:cNvSpPr/>
          <p:nvPr/>
        </p:nvSpPr>
        <p:spPr bwMode="auto">
          <a:xfrm>
            <a:off x="5191919" y="2170112"/>
            <a:ext cx="60616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8A27491-AF2D-4E44-B5E0-928DAD2F2007}"/>
              </a:ext>
            </a:extLst>
          </p:cNvPr>
          <p:cNvCxnSpPr>
            <a:stCxn id="17" idx="5"/>
          </p:cNvCxnSpPr>
          <p:nvPr/>
        </p:nvCxnSpPr>
        <p:spPr bwMode="auto">
          <a:xfrm>
            <a:off x="5243658" y="2235153"/>
            <a:ext cx="268645" cy="1635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9594344D-B717-7D45-A3C8-A550EFE8A062}"/>
              </a:ext>
            </a:extLst>
          </p:cNvPr>
          <p:cNvSpPr txBox="1"/>
          <p:nvPr/>
        </p:nvSpPr>
        <p:spPr>
          <a:xfrm>
            <a:off x="6868319" y="201771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A994C6-04BA-2041-8D7A-0EBF9A082DEA}"/>
              </a:ext>
            </a:extLst>
          </p:cNvPr>
          <p:cNvSpPr txBox="1"/>
          <p:nvPr/>
        </p:nvSpPr>
        <p:spPr>
          <a:xfrm>
            <a:off x="5276043" y="7223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E187F8-4854-3543-93AF-CC3352A9F7D6}"/>
              </a:ext>
            </a:extLst>
          </p:cNvPr>
          <p:cNvSpPr txBox="1"/>
          <p:nvPr/>
        </p:nvSpPr>
        <p:spPr>
          <a:xfrm>
            <a:off x="5191919" y="2017712"/>
            <a:ext cx="3529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00CE"/>
                </a:solidFill>
                <a:latin typeface="Symbol" pitchFamily="2" charset="2"/>
                <a:ea typeface="Cambria Math" panose="02040503050406030204" pitchFamily="18" charset="0"/>
              </a:rPr>
              <a:t>D</a:t>
            </a:r>
            <a:r>
              <a:rPr lang="en-GB" sz="1200" dirty="0">
                <a:solidFill>
                  <a:srgbClr val="0000C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BB9BDE-6E27-F142-8AB0-B9EAD07C752F}"/>
              </a:ext>
            </a:extLst>
          </p:cNvPr>
          <p:cNvSpPr txBox="1"/>
          <p:nvPr/>
        </p:nvSpPr>
        <p:spPr>
          <a:xfrm>
            <a:off x="4887119" y="2170112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00CE"/>
                </a:solidFill>
                <a:latin typeface="Symbol" pitchFamily="2" charset="2"/>
                <a:ea typeface="Cambria Math" panose="02040503050406030204" pitchFamily="18" charset="0"/>
              </a:rPr>
              <a:t>D</a:t>
            </a:r>
            <a:r>
              <a:rPr lang="en-GB" sz="1200" dirty="0">
                <a:solidFill>
                  <a:srgbClr val="0000C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C1EA49-347F-5546-BC81-785D32E9CB03}"/>
              </a:ext>
            </a:extLst>
          </p:cNvPr>
          <p:cNvSpPr txBox="1"/>
          <p:nvPr/>
        </p:nvSpPr>
        <p:spPr>
          <a:xfrm>
            <a:off x="3167830" y="1408112"/>
            <a:ext cx="103348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>
                <a:solidFill>
                  <a:srgbClr val="CC0099"/>
                </a:solidFill>
                <a:latin typeface="+mn-lt"/>
              </a:rPr>
              <a:t>More events </a:t>
            </a:r>
          </a:p>
          <a:p>
            <a:pPr algn="ctr"/>
            <a:r>
              <a:rPr lang="en-GB" sz="1200" b="1" dirty="0">
                <a:solidFill>
                  <a:srgbClr val="CC0099"/>
                </a:solidFill>
                <a:latin typeface="+mn-lt"/>
              </a:rPr>
              <a:t>on this side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9BDD2CE-0412-B842-8B98-24BB574D551D}"/>
              </a:ext>
            </a:extLst>
          </p:cNvPr>
          <p:cNvCxnSpPr>
            <a:cxnSpLocks/>
          </p:cNvCxnSpPr>
          <p:nvPr/>
        </p:nvCxnSpPr>
        <p:spPr bwMode="auto">
          <a:xfrm>
            <a:off x="4201319" y="1636712"/>
            <a:ext cx="53340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7A2A623-3243-6F44-8D4D-F59EE5EED365}"/>
              </a:ext>
            </a:extLst>
          </p:cNvPr>
          <p:cNvSpPr txBox="1"/>
          <p:nvPr/>
        </p:nvSpPr>
        <p:spPr>
          <a:xfrm>
            <a:off x="6667510" y="2851447"/>
            <a:ext cx="98219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200" b="1" dirty="0">
                <a:solidFill>
                  <a:srgbClr val="CC0099"/>
                </a:solidFill>
                <a:latin typeface="+mn-lt"/>
              </a:rPr>
              <a:t>Less events </a:t>
            </a:r>
          </a:p>
          <a:p>
            <a:pPr algn="ctr"/>
            <a:r>
              <a:rPr lang="en-GB" sz="1200" b="1" dirty="0">
                <a:solidFill>
                  <a:srgbClr val="CC0099"/>
                </a:solidFill>
                <a:latin typeface="+mn-lt"/>
              </a:rPr>
              <a:t>on that side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10FD8D6-9D75-1944-A47F-D7BA964D7917}"/>
              </a:ext>
            </a:extLst>
          </p:cNvPr>
          <p:cNvCxnSpPr>
            <a:cxnSpLocks/>
            <a:stCxn id="29" idx="1"/>
          </p:cNvCxnSpPr>
          <p:nvPr/>
        </p:nvCxnSpPr>
        <p:spPr bwMode="auto">
          <a:xfrm flipH="1" flipV="1">
            <a:off x="6314934" y="2851447"/>
            <a:ext cx="352576" cy="2308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6480913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 descr="Chart, line chart&#10;&#10;Description automatically generated">
            <a:extLst>
              <a:ext uri="{FF2B5EF4-FFF2-40B4-BE49-F238E27FC236}">
                <a16:creationId xmlns:a16="http://schemas.microsoft.com/office/drawing/2014/main" id="{2028A175-0196-DB4A-9AF0-B84E03BE53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74" y="1712912"/>
            <a:ext cx="6127718" cy="41700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37A79F-14F2-9A45-8C17-F91479ED8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End-cap global translations in x, y directions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30FD5D-ACA1-5240-B572-0E8AC3F53D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Modulation of the </a:t>
            </a:r>
            <a:r>
              <a:rPr lang="en-GB" dirty="0">
                <a:latin typeface="Symbol" pitchFamily="2" charset="2"/>
              </a:rPr>
              <a:t>f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dirty="0">
                <a:latin typeface="Symbol" pitchFamily="2" charset="2"/>
              </a:rPr>
              <a:t> </a:t>
            </a:r>
            <a:r>
              <a:rPr lang="en-GB" dirty="0"/>
              <a:t>distribution for a given </a:t>
            </a:r>
            <a:r>
              <a:rPr lang="en-GB" dirty="0">
                <a:latin typeface="Symbol" pitchFamily="2" charset="2"/>
              </a:rPr>
              <a:t>q</a:t>
            </a:r>
            <a:r>
              <a:rPr lang="en-GB" baseline="30000" dirty="0">
                <a:latin typeface="Symbol" pitchFamily="2" charset="2"/>
              </a:rPr>
              <a:t>*</a:t>
            </a:r>
            <a:r>
              <a:rPr lang="en-GB" baseline="-25000" dirty="0"/>
              <a:t>min</a:t>
            </a:r>
            <a:endParaRPr lang="en-GB" baseline="30000" dirty="0">
              <a:latin typeface="Symbol" pitchFamily="2" charset="2"/>
            </a:endParaRPr>
          </a:p>
          <a:p>
            <a:pPr lvl="1"/>
            <a:r>
              <a:rPr lang="en-GB" dirty="0"/>
              <a:t>Example: translation by r</a:t>
            </a:r>
            <a:r>
              <a:rPr lang="en-GB" baseline="-25000" dirty="0">
                <a:latin typeface="Symbol" pitchFamily="2" charset="2"/>
              </a:rPr>
              <a:t>0</a:t>
            </a:r>
            <a:r>
              <a:rPr lang="en-GB" dirty="0"/>
              <a:t> = 1.1 cm (2% at 10</a:t>
            </a:r>
            <a:r>
              <a:rPr lang="en-GB" baseline="30000" dirty="0"/>
              <a:t>o</a:t>
            </a:r>
            <a:r>
              <a:rPr lang="en-GB" dirty="0"/>
              <a:t>), </a:t>
            </a:r>
            <a:r>
              <a:rPr lang="en-GB" dirty="0">
                <a:latin typeface="Symbol" pitchFamily="2" charset="2"/>
              </a:rPr>
              <a:t>f</a:t>
            </a:r>
            <a:r>
              <a:rPr lang="en-GB" baseline="-25000" dirty="0">
                <a:latin typeface="Symbol" pitchFamily="2" charset="2"/>
              </a:rPr>
              <a:t>0</a:t>
            </a:r>
            <a:r>
              <a:rPr lang="en-GB" dirty="0"/>
              <a:t> = -</a:t>
            </a:r>
            <a:r>
              <a:rPr lang="en-GB" dirty="0">
                <a:latin typeface="Symbol" pitchFamily="2" charset="2"/>
              </a:rPr>
              <a:t>p</a:t>
            </a:r>
            <a:r>
              <a:rPr lang="en-GB" dirty="0"/>
              <a:t>/6 in the lab frame</a:t>
            </a:r>
          </a:p>
          <a:p>
            <a:pPr lvl="2"/>
            <a:r>
              <a:rPr lang="en-GB" dirty="0"/>
              <a:t>Photon position resolution 0.5 mm; </a:t>
            </a:r>
            <a:r>
              <a:rPr lang="en-GB" dirty="0">
                <a:solidFill>
                  <a:srgbClr val="CC0099"/>
                </a:solidFill>
              </a:rPr>
              <a:t>Plot with 0.01% of the total statistics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7DB79-87B8-7E43-9585-BA8625D09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41</a:t>
            </a:fld>
            <a:endParaRPr lang="en-US" alt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682897F-BEEC-474F-92EC-627A657BE69F}"/>
              </a:ext>
            </a:extLst>
          </p:cNvPr>
          <p:cNvSpPr txBox="1"/>
          <p:nvPr/>
        </p:nvSpPr>
        <p:spPr>
          <a:xfrm>
            <a:off x="59636" y="2622847"/>
            <a:ext cx="9412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900" dirty="0"/>
              <a:t>w/o translation</a:t>
            </a:r>
          </a:p>
          <a:p>
            <a:pPr algn="ctr"/>
            <a:r>
              <a:rPr lang="en-GB" sz="900" dirty="0"/>
              <a:t>233822 events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B51E54A-7839-8F42-9889-D6DBD80BDAB5}"/>
              </a:ext>
            </a:extLst>
          </p:cNvPr>
          <p:cNvSpPr txBox="1"/>
          <p:nvPr/>
        </p:nvSpPr>
        <p:spPr>
          <a:xfrm>
            <a:off x="1775108" y="2089447"/>
            <a:ext cx="94128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900" dirty="0"/>
              <a:t>w/ translation</a:t>
            </a:r>
          </a:p>
          <a:p>
            <a:pPr algn="ctr"/>
            <a:r>
              <a:rPr lang="en-GB" sz="900" dirty="0"/>
              <a:t>233927 events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362AAA2-0DC5-B74B-9456-184B51A96A2B}"/>
              </a:ext>
            </a:extLst>
          </p:cNvPr>
          <p:cNvSpPr txBox="1"/>
          <p:nvPr/>
        </p:nvSpPr>
        <p:spPr>
          <a:xfrm>
            <a:off x="59636" y="4680247"/>
            <a:ext cx="94128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900" dirty="0"/>
              <a:t>w/o translation</a:t>
            </a:r>
          </a:p>
          <a:p>
            <a:pPr algn="ctr"/>
            <a:r>
              <a:rPr lang="en-GB" sz="900" dirty="0"/>
              <a:t>114359 events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3CB6339-3442-1749-94D4-1D339A0701F3}"/>
              </a:ext>
            </a:extLst>
          </p:cNvPr>
          <p:cNvSpPr txBox="1"/>
          <p:nvPr/>
        </p:nvSpPr>
        <p:spPr>
          <a:xfrm>
            <a:off x="1775108" y="4146847"/>
            <a:ext cx="94128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900" dirty="0"/>
              <a:t>w/ translation</a:t>
            </a:r>
          </a:p>
          <a:p>
            <a:pPr algn="ctr"/>
            <a:r>
              <a:rPr lang="en-GB" sz="900" dirty="0"/>
              <a:t>114425 events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94D72338-E628-7A4F-A5C0-C4F8E0140097}"/>
              </a:ext>
            </a:extLst>
          </p:cNvPr>
          <p:cNvSpPr txBox="1">
            <a:spLocks/>
          </p:cNvSpPr>
          <p:nvPr/>
        </p:nvSpPr>
        <p:spPr bwMode="auto">
          <a:xfrm>
            <a:off x="6390888" y="1865312"/>
            <a:ext cx="4287431" cy="395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644" tIns="53823" rIns="107644" bIns="53823" numCol="1" anchor="t" anchorCtr="0" compatLnSpc="1">
            <a:prstTxWarp prst="textNoShape">
              <a:avLst/>
            </a:prstTxWarp>
          </a:bodyPr>
          <a:lstStyle>
            <a:lvl1pPr marL="400879" indent="-400879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Pct val="50000"/>
              <a:buFont typeface="Wingdings" pitchFamily="2" charset="2"/>
              <a:buChar char="q"/>
              <a:defRPr kumimoji="1" sz="2000" b="1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1pPr>
            <a:lvl2pPr marL="868569" indent="-33406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CC"/>
              </a:buClr>
              <a:buSzPct val="60000"/>
              <a:buFont typeface="Zapf Dingbats" charset="2"/>
              <a:buChar char="u"/>
              <a:defRPr kumimoji="1" sz="1800" b="1">
                <a:solidFill>
                  <a:srgbClr val="0000CC"/>
                </a:solidFill>
                <a:latin typeface="+mn-lt"/>
              </a:defRPr>
            </a:lvl2pPr>
            <a:lvl3pPr marL="1336262" indent="-26725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900"/>
              </a:buClr>
              <a:buSzPct val="65000"/>
              <a:buFont typeface="Zapf Dingbats" charset="2"/>
              <a:buChar char="l"/>
              <a:defRPr kumimoji="1" sz="1600" b="1">
                <a:solidFill>
                  <a:srgbClr val="009900"/>
                </a:solidFill>
                <a:latin typeface="+mn-lt"/>
              </a:defRPr>
            </a:lvl3pPr>
            <a:lvl4pPr marL="1870767" indent="-26725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0099"/>
              </a:buClr>
              <a:buSzPct val="75000"/>
              <a:buFont typeface="Zapf Dingbats" charset="2"/>
              <a:buChar char="è"/>
              <a:defRPr kumimoji="1" sz="1400" b="1">
                <a:solidFill>
                  <a:srgbClr val="CC0099"/>
                </a:solidFill>
                <a:latin typeface="+mn-lt"/>
              </a:defRPr>
            </a:lvl4pPr>
            <a:lvl5pPr marL="2405271" indent="-267252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buNone/>
              <a:defRPr kumimoji="1" sz="1200" b="1">
                <a:solidFill>
                  <a:schemeClr val="tx1"/>
                </a:solidFill>
                <a:latin typeface="+mn-lt"/>
              </a:defRPr>
            </a:lvl5pPr>
            <a:lvl6pPr marL="2939776" indent="-26725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300" b="1">
                <a:solidFill>
                  <a:schemeClr val="tx1"/>
                </a:solidFill>
                <a:latin typeface="+mn-lt"/>
              </a:defRPr>
            </a:lvl6pPr>
            <a:lvl7pPr marL="3474281" indent="-26725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300" b="1">
                <a:solidFill>
                  <a:schemeClr val="tx1"/>
                </a:solidFill>
                <a:latin typeface="+mn-lt"/>
              </a:defRPr>
            </a:lvl7pPr>
            <a:lvl8pPr marL="4008786" indent="-26725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300" b="1">
                <a:solidFill>
                  <a:schemeClr val="tx1"/>
                </a:solidFill>
                <a:latin typeface="+mn-lt"/>
              </a:defRPr>
            </a:lvl8pPr>
            <a:lvl9pPr marL="4543290" indent="-267252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Zapf Dingbats" charset="2"/>
              <a:defRPr kumimoji="1" sz="23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1600" kern="0" dirty="0"/>
              <a:t>2</a:t>
            </a:r>
            <a:r>
              <a:rPr lang="en-GB" sz="1600" kern="0" baseline="30000" dirty="0"/>
              <a:t>nd</a:t>
            </a:r>
            <a:r>
              <a:rPr lang="en-GB" sz="1600" kern="0" dirty="0"/>
              <a:t> order effect on the luminosity </a:t>
            </a:r>
          </a:p>
          <a:p>
            <a:pPr lvl="1"/>
            <a:r>
              <a:rPr lang="en-GB" sz="1400" kern="0" dirty="0"/>
              <a:t>Difference in total </a:t>
            </a:r>
            <a:r>
              <a:rPr lang="en-GB" sz="1400" kern="0" dirty="0" err="1"/>
              <a:t>nb.</a:t>
            </a:r>
            <a:r>
              <a:rPr lang="en-GB" sz="1400" kern="0" dirty="0"/>
              <a:t> of events &lt; 5. 10</a:t>
            </a:r>
            <a:r>
              <a:rPr lang="en-GB" sz="1400" kern="0" baseline="30000" dirty="0"/>
              <a:t>-4</a:t>
            </a:r>
            <a:endParaRPr lang="en-GB" sz="1400" kern="0" dirty="0"/>
          </a:p>
          <a:p>
            <a:pPr lvl="2"/>
            <a:r>
              <a:rPr lang="en-GB" sz="1200" kern="0" dirty="0"/>
              <a:t>Mostly of statistical nature</a:t>
            </a:r>
          </a:p>
          <a:p>
            <a:pPr lvl="2"/>
            <a:r>
              <a:rPr lang="en-GB" sz="1200" kern="0" dirty="0"/>
              <a:t>5 x smaller than stat. uncertainty </a:t>
            </a:r>
          </a:p>
          <a:p>
            <a:r>
              <a:rPr lang="en-GB" sz="1600" kern="0" dirty="0"/>
              <a:t>Can be realigned from the </a:t>
            </a:r>
            <a:r>
              <a:rPr lang="en-GB" sz="1600" kern="0" dirty="0">
                <a:latin typeface="Symbol" pitchFamily="2" charset="2"/>
              </a:rPr>
              <a:t>f</a:t>
            </a:r>
            <a:r>
              <a:rPr lang="en-GB" sz="1600" kern="0" baseline="30000" dirty="0">
                <a:latin typeface="Symbol" pitchFamily="2" charset="2"/>
              </a:rPr>
              <a:t>*</a:t>
            </a:r>
            <a:r>
              <a:rPr lang="en-GB" sz="1600" kern="0" dirty="0">
                <a:latin typeface="Symbol" pitchFamily="2" charset="2"/>
              </a:rPr>
              <a:t> </a:t>
            </a:r>
            <a:r>
              <a:rPr lang="en-GB" sz="1600" kern="0" dirty="0"/>
              <a:t>distribution</a:t>
            </a:r>
          </a:p>
          <a:p>
            <a:pPr lvl="1"/>
            <a:r>
              <a:rPr lang="en-GB" sz="1400" kern="0" dirty="0"/>
              <a:t>Maximum of the modulation gives </a:t>
            </a:r>
            <a:r>
              <a:rPr lang="en-GB" sz="1600" dirty="0">
                <a:latin typeface="Symbol" pitchFamily="2" charset="2"/>
              </a:rPr>
              <a:t>f</a:t>
            </a:r>
            <a:r>
              <a:rPr lang="en-GB" sz="1600" baseline="-25000" dirty="0">
                <a:latin typeface="Symbol" pitchFamily="2" charset="2"/>
              </a:rPr>
              <a:t>0</a:t>
            </a:r>
          </a:p>
          <a:p>
            <a:pPr lvl="1"/>
            <a:r>
              <a:rPr lang="en-GB" sz="1400" kern="0" dirty="0"/>
              <a:t>Amplitude of the modulation give r</a:t>
            </a:r>
            <a:r>
              <a:rPr lang="en-GB" sz="1400" kern="0" baseline="-25000" dirty="0">
                <a:latin typeface="Symbol" pitchFamily="2" charset="2"/>
              </a:rPr>
              <a:t>0</a:t>
            </a:r>
            <a:r>
              <a:rPr lang="en-GB" sz="1400" kern="0" dirty="0"/>
              <a:t> </a:t>
            </a:r>
          </a:p>
          <a:p>
            <a:r>
              <a:rPr lang="en-GB" sz="1600" kern="0" dirty="0"/>
              <a:t>⇒ Effect damped by a factor 5-10</a:t>
            </a:r>
          </a:p>
          <a:p>
            <a:pPr lvl="1"/>
            <a:r>
              <a:rPr lang="en-GB" sz="1400" kern="0" dirty="0"/>
              <a:t>With only 0.01% of the luminosity</a:t>
            </a:r>
          </a:p>
          <a:p>
            <a:pPr lvl="2"/>
            <a:r>
              <a:rPr lang="en-GB" sz="1200" kern="0" dirty="0"/>
              <a:t>Can be done with any kind of events !</a:t>
            </a:r>
          </a:p>
          <a:p>
            <a:r>
              <a:rPr lang="en-GB" sz="1600" kern="0" dirty="0"/>
              <a:t>Ultimate precision with </a:t>
            </a:r>
            <a:r>
              <a:rPr lang="en-GB" sz="1600" kern="0" dirty="0">
                <a:latin typeface="Symbol" pitchFamily="2" charset="2"/>
              </a:rPr>
              <a:t>gg</a:t>
            </a:r>
            <a:r>
              <a:rPr lang="en-GB" sz="1600" kern="0" dirty="0"/>
              <a:t> at 91.2 GeV</a:t>
            </a:r>
          </a:p>
          <a:p>
            <a:pPr lvl="1"/>
            <a:r>
              <a:rPr lang="en-GB" sz="1400" kern="0" dirty="0"/>
              <a:t>10 (20) </a:t>
            </a:r>
            <a:r>
              <a:rPr lang="en-GB" sz="1400" kern="0" dirty="0">
                <a:latin typeface="Symbol" pitchFamily="2" charset="2"/>
              </a:rPr>
              <a:t>m</a:t>
            </a:r>
            <a:r>
              <a:rPr lang="en-GB" sz="1400" kern="0" dirty="0"/>
              <a:t>m for </a:t>
            </a:r>
            <a:r>
              <a:rPr lang="en-GB" sz="1600" dirty="0">
                <a:latin typeface="Symbol" pitchFamily="2" charset="2"/>
              </a:rPr>
              <a:t>q</a:t>
            </a:r>
            <a:r>
              <a:rPr lang="en-GB" sz="1600" baseline="30000" dirty="0">
                <a:latin typeface="Symbol" pitchFamily="2" charset="2"/>
              </a:rPr>
              <a:t>*</a:t>
            </a:r>
            <a:r>
              <a:rPr lang="en-GB" sz="1600" baseline="-25000" dirty="0"/>
              <a:t>min</a:t>
            </a:r>
            <a:r>
              <a:rPr lang="en-GB" sz="1600" dirty="0"/>
              <a:t> = 10</a:t>
            </a:r>
            <a:r>
              <a:rPr lang="en-GB" sz="1600" baseline="30000" dirty="0"/>
              <a:t>o</a:t>
            </a:r>
            <a:r>
              <a:rPr lang="en-GB" sz="1600" dirty="0"/>
              <a:t> (20</a:t>
            </a:r>
            <a:r>
              <a:rPr lang="en-GB" sz="1600" baseline="30000" dirty="0"/>
              <a:t>o</a:t>
            </a:r>
            <a:r>
              <a:rPr lang="en-GB" sz="1600" dirty="0"/>
              <a:t>)</a:t>
            </a:r>
          </a:p>
          <a:p>
            <a:pPr lvl="2"/>
            <a:r>
              <a:rPr lang="en-GB" sz="1200" kern="0" dirty="0"/>
              <a:t>Less than 1 </a:t>
            </a:r>
            <a:r>
              <a:rPr lang="en-GB" sz="1200" kern="0" dirty="0">
                <a:latin typeface="Symbol" pitchFamily="2" charset="2"/>
              </a:rPr>
              <a:t>m</a:t>
            </a:r>
            <a:r>
              <a:rPr lang="en-GB" sz="1200" kern="0" dirty="0"/>
              <a:t>m with di-electrons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3C9E202-D033-5147-8606-16955861B296}"/>
              </a:ext>
            </a:extLst>
          </p:cNvPr>
          <p:cNvCxnSpPr>
            <a:cxnSpLocks/>
          </p:cNvCxnSpPr>
          <p:nvPr/>
        </p:nvCxnSpPr>
        <p:spPr bwMode="auto">
          <a:xfrm>
            <a:off x="3600690" y="1941512"/>
            <a:ext cx="0" cy="3733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DB160E4-7E9F-4348-BB31-68D9C35DC9A2}"/>
              </a:ext>
            </a:extLst>
          </p:cNvPr>
          <p:cNvSpPr txBox="1"/>
          <p:nvPr/>
        </p:nvSpPr>
        <p:spPr>
          <a:xfrm>
            <a:off x="3372102" y="5599112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Symbol" pitchFamily="2" charset="2"/>
              </a:rPr>
              <a:t>p/6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D45412E-5548-954B-9187-FC8BAFF0963C}"/>
              </a:ext>
            </a:extLst>
          </p:cNvPr>
          <p:cNvSpPr txBox="1"/>
          <p:nvPr/>
        </p:nvSpPr>
        <p:spPr>
          <a:xfrm>
            <a:off x="8239919" y="5446712"/>
            <a:ext cx="1569660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rgbClr val="CC0099"/>
                </a:solidFill>
                <a:latin typeface="+mn-lt"/>
              </a:rPr>
              <a:t>Not a concern</a:t>
            </a:r>
          </a:p>
        </p:txBody>
      </p:sp>
    </p:spTree>
    <p:extLst>
      <p:ext uri="{BB962C8B-B14F-4D97-AF65-F5344CB8AC3E}">
        <p14:creationId xmlns:p14="http://schemas.microsoft.com/office/powerpoint/2010/main" val="23969252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8BDA3-87C1-A445-A9CC-FB80AB374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compression, e.g., due to gravity (Alain B.)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65F838-649D-D04F-A67F-67D933BB87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Such a transformation along the vertical y axis would change the acceptance</a:t>
            </a:r>
          </a:p>
          <a:p>
            <a:pPr lvl="1"/>
            <a:r>
              <a:rPr lang="en-GB" dirty="0"/>
              <a:t>And may not have a large effect on the crossing angle (in the horizontal plane) ? </a:t>
            </a:r>
          </a:p>
          <a:p>
            <a:pPr marL="1069010" lvl="2" indent="0">
              <a:buNone/>
            </a:pPr>
            <a:r>
              <a:rPr lang="en-GB" dirty="0"/>
              <a:t>                                                                                         Equation of an ellipse in polar coordinates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marL="1069010" lvl="2" indent="0">
              <a:buNone/>
            </a:pPr>
            <a:endParaRPr lang="en-GB" dirty="0"/>
          </a:p>
          <a:p>
            <a:pPr lvl="2"/>
            <a:r>
              <a:rPr lang="en-GB" dirty="0"/>
              <a:t>                                                                                 And therefore (if deformation e is small)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1"/>
            <a:r>
              <a:rPr lang="en-GB" dirty="0"/>
              <a:t>Taylor expansion of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dirty="0"/>
              <a:t> and </a:t>
            </a:r>
            <a:r>
              <a:rPr lang="en-GB" dirty="0">
                <a:latin typeface="Symbol" pitchFamily="2" charset="2"/>
              </a:rPr>
              <a:t>e</a:t>
            </a:r>
            <a:r>
              <a:rPr lang="en-GB" dirty="0"/>
              <a:t> around </a:t>
            </a:r>
            <a:r>
              <a:rPr lang="en-GB" dirty="0">
                <a:latin typeface="Cambria Math" panose="02040503050406030204" pitchFamily="18" charset="0"/>
                <a:ea typeface="Cambria Math" panose="02040503050406030204" pitchFamily="18" charset="0"/>
              </a:rPr>
              <a:t>e</a:t>
            </a:r>
            <a:r>
              <a:rPr lang="en-GB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r>
              <a:rPr lang="en-GB" dirty="0"/>
              <a:t> = 0</a:t>
            </a:r>
          </a:p>
          <a:p>
            <a:pPr lvl="2"/>
            <a:endParaRPr lang="en-GB" dirty="0"/>
          </a:p>
          <a:p>
            <a:pPr lvl="2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7ACF8C-A74E-D84F-8115-F060D741F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42</a:t>
            </a:fld>
            <a:endParaRPr lang="en-US" alt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AC07016-2506-6342-9155-CB2805D06CCC}"/>
              </a:ext>
            </a:extLst>
          </p:cNvPr>
          <p:cNvSpPr/>
          <p:nvPr/>
        </p:nvSpPr>
        <p:spPr bwMode="auto">
          <a:xfrm>
            <a:off x="1000919" y="1941512"/>
            <a:ext cx="2438400" cy="2362200"/>
          </a:xfrm>
          <a:prstGeom prst="ellipse">
            <a:avLst/>
          </a:prstGeom>
          <a:solidFill>
            <a:schemeClr val="accent5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1E40FD3-E098-D240-BAC6-D5DDD2DEF1C8}"/>
              </a:ext>
            </a:extLst>
          </p:cNvPr>
          <p:cNvSpPr/>
          <p:nvPr/>
        </p:nvSpPr>
        <p:spPr bwMode="auto">
          <a:xfrm>
            <a:off x="1105416" y="2017712"/>
            <a:ext cx="2257703" cy="2209800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23760C-63BC-DF4A-A5D4-0917DA3BD6EC}"/>
              </a:ext>
            </a:extLst>
          </p:cNvPr>
          <p:cNvSpPr/>
          <p:nvPr/>
        </p:nvSpPr>
        <p:spPr bwMode="auto">
          <a:xfrm>
            <a:off x="1000919" y="2322512"/>
            <a:ext cx="2438400" cy="167640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A2D628D-51CD-2346-B457-60FDAC918F9B}"/>
              </a:ext>
            </a:extLst>
          </p:cNvPr>
          <p:cNvSpPr/>
          <p:nvPr/>
        </p:nvSpPr>
        <p:spPr bwMode="auto">
          <a:xfrm>
            <a:off x="1105416" y="2398712"/>
            <a:ext cx="2257703" cy="152400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05A6D5F-E33D-8243-82A7-55905F471B1D}"/>
              </a:ext>
            </a:extLst>
          </p:cNvPr>
          <p:cNvCxnSpPr>
            <a:cxnSpLocks/>
          </p:cNvCxnSpPr>
          <p:nvPr/>
        </p:nvCxnSpPr>
        <p:spPr bwMode="auto">
          <a:xfrm>
            <a:off x="2234268" y="1560512"/>
            <a:ext cx="0" cy="2971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3C707F3-1298-994D-89F7-CE87D1BEC0CC}"/>
              </a:ext>
            </a:extLst>
          </p:cNvPr>
          <p:cNvCxnSpPr>
            <a:cxnSpLocks/>
          </p:cNvCxnSpPr>
          <p:nvPr/>
        </p:nvCxnSpPr>
        <p:spPr bwMode="auto">
          <a:xfrm flipV="1">
            <a:off x="619919" y="3149552"/>
            <a:ext cx="3665524" cy="111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41615342-2671-9F44-8CBE-4654DE64DE33}"/>
              </a:ext>
            </a:extLst>
          </p:cNvPr>
          <p:cNvSpPr/>
          <p:nvPr/>
        </p:nvSpPr>
        <p:spPr bwMode="auto">
          <a:xfrm>
            <a:off x="2220119" y="3084512"/>
            <a:ext cx="60616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36CFCE-5502-F244-8521-9C007ED20B87}"/>
              </a:ext>
            </a:extLst>
          </p:cNvPr>
          <p:cNvSpPr txBox="1"/>
          <p:nvPr/>
        </p:nvSpPr>
        <p:spPr>
          <a:xfrm>
            <a:off x="4048919" y="2779712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ECEDB38-5595-A542-A557-AC82677B3EFC}"/>
                  </a:ext>
                </a:extLst>
              </p:cNvPr>
              <p:cNvSpPr txBox="1"/>
              <p:nvPr/>
            </p:nvSpPr>
            <p:spPr>
              <a:xfrm>
                <a:off x="3879723" y="1932506"/>
                <a:ext cx="2150396" cy="6948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′2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func>
                            <m:func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ECEDB38-5595-A542-A557-AC82677B3E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9723" y="1932506"/>
                <a:ext cx="2150396" cy="694806"/>
              </a:xfrm>
              <a:prstGeom prst="rect">
                <a:avLst/>
              </a:prstGeom>
              <a:blipFill>
                <a:blip r:embed="rId2"/>
                <a:stretch>
                  <a:fillRect b="-701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EB55CFF-3CF8-C143-BC1A-6B6837BD528D}"/>
                  </a:ext>
                </a:extLst>
              </p:cNvPr>
              <p:cNvSpPr txBox="1"/>
              <p:nvPr/>
            </p:nvSpPr>
            <p:spPr>
              <a:xfrm>
                <a:off x="3829887" y="3389312"/>
                <a:ext cx="4527843" cy="83106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l-G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fName>
                        <m:e>
                          <m:func>
                            <m:func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sSub>
                                <m:sSubPr>
                                  <m:ctrlPr>
                                    <a:rPr lang="el-G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l-G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l-GR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b>
                              </m:sSub>
                            </m:e>
                          </m:func>
                        </m:e>
                      </m:func>
                      <m:func>
                        <m:func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func>
                      <m:func>
                        <m:funcPr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40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sSub>
                            <m:sSubPr>
                              <m:ctrlP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r>
                                <a:rPr lang="el-G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GB" sz="2400" dirty="0"/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8EB55CFF-3CF8-C143-BC1A-6B6837BD52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9887" y="3389312"/>
                <a:ext cx="4527843" cy="831061"/>
              </a:xfrm>
              <a:prstGeom prst="rect">
                <a:avLst/>
              </a:prstGeom>
              <a:blipFill>
                <a:blip r:embed="rId3"/>
                <a:stretch>
                  <a:fillRect b="-597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9E64161-D364-014F-B67F-DE95E1FB7193}"/>
                  </a:ext>
                </a:extLst>
              </p:cNvPr>
              <p:cNvSpPr txBox="1"/>
              <p:nvPr/>
            </p:nvSpPr>
            <p:spPr>
              <a:xfrm>
                <a:off x="6639719" y="1932506"/>
                <a:ext cx="3875035" cy="69480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func>
                            <m:func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func>
                        </m:num>
                        <m:den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func>
                            <m:func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func>
                        </m:den>
                      </m:f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≈−</m:t>
                      </m:r>
                      <m:f>
                        <m:fPr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func>
                            <m:func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80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</m:func>
                        </m:num>
                        <m:den>
                          <m: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sz="18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9E64161-D364-014F-B67F-DE95E1FB71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9719" y="1932506"/>
                <a:ext cx="3875035" cy="694806"/>
              </a:xfrm>
              <a:prstGeom prst="rect">
                <a:avLst/>
              </a:prstGeom>
              <a:blipFill>
                <a:blip r:embed="rId4"/>
                <a:stretch>
                  <a:fillRect b="-701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88B1556-29B0-9749-91D3-68EAE128280D}"/>
                  </a:ext>
                </a:extLst>
              </p:cNvPr>
              <p:cNvSpPr txBox="1"/>
              <p:nvPr/>
            </p:nvSpPr>
            <p:spPr>
              <a:xfrm>
                <a:off x="8623955" y="3569842"/>
                <a:ext cx="1413528" cy="4700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l-G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E88B1556-29B0-9749-91D3-68EAE12828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3955" y="3569842"/>
                <a:ext cx="1413528" cy="470000"/>
              </a:xfrm>
              <a:prstGeom prst="rect">
                <a:avLst/>
              </a:prstGeom>
              <a:blipFill>
                <a:blip r:embed="rId5"/>
                <a:stretch>
                  <a:fillRect b="-12821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74CBF6E-0749-9443-8449-BC7048E4D892}"/>
              </a:ext>
            </a:extLst>
          </p:cNvPr>
          <p:cNvCxnSpPr>
            <a:cxnSpLocks/>
            <a:endCxn id="7" idx="0"/>
          </p:cNvCxnSpPr>
          <p:nvPr/>
        </p:nvCxnSpPr>
        <p:spPr bwMode="auto">
          <a:xfrm>
            <a:off x="2220119" y="1941512"/>
            <a:ext cx="0" cy="381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16A117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AB107B83-CB54-BB49-BE3E-5D509CE1D234}"/>
              </a:ext>
            </a:extLst>
          </p:cNvPr>
          <p:cNvSpPr txBox="1"/>
          <p:nvPr/>
        </p:nvSpPr>
        <p:spPr>
          <a:xfrm>
            <a:off x="1744758" y="1983958"/>
            <a:ext cx="5102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-re</a:t>
            </a:r>
            <a:r>
              <a:rPr lang="en-GB" sz="1600" baseline="30000" dirty="0">
                <a:latin typeface="Cambria Math" panose="02040503050406030204" pitchFamily="18" charset="0"/>
                <a:ea typeface="Cambria Math" panose="02040503050406030204" pitchFamily="18" charset="0"/>
              </a:rPr>
              <a:t>2</a:t>
            </a:r>
            <a:endParaRPr lang="en-GB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437F42E-9AA8-8D4C-B0EF-F68367B43260}"/>
                  </a:ext>
                </a:extLst>
              </p:cNvPr>
              <p:cNvSpPr txBox="1"/>
              <p:nvPr/>
            </p:nvSpPr>
            <p:spPr>
              <a:xfrm>
                <a:off x="315119" y="4905627"/>
                <a:ext cx="5258555" cy="617285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func>
                        <m:funcPr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func>
                            <m:funcPr>
                              <m:ctrlP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20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 b="0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sSup>
                                <m:sSupPr>
                                  <m:ctrlPr>
                                    <a:rPr lang="en-US" sz="20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</m:fName>
                        <m:e>
                          <m:func>
                            <m:funcPr>
                              <m:ctrlPr>
                                <a:rPr 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sSup>
                                <m:sSupPr>
                                  <m:ctrlPr>
                                    <a:rPr lang="en-US" sz="20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 (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sz="2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F437F42E-9AA8-8D4C-B0EF-F68367B432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119" y="4905627"/>
                <a:ext cx="5258555" cy="617285"/>
              </a:xfrm>
              <a:prstGeom prst="rect">
                <a:avLst/>
              </a:prstGeom>
              <a:blipFill>
                <a:blip r:embed="rId6"/>
                <a:stretch>
                  <a:fillRect b="-5882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TextBox 39">
            <a:extLst>
              <a:ext uri="{FF2B5EF4-FFF2-40B4-BE49-F238E27FC236}">
                <a16:creationId xmlns:a16="http://schemas.microsoft.com/office/drawing/2014/main" id="{D432EC4F-05FB-0C44-AFDA-6A872B20F4C1}"/>
              </a:ext>
            </a:extLst>
          </p:cNvPr>
          <p:cNvSpPr txBox="1"/>
          <p:nvPr/>
        </p:nvSpPr>
        <p:spPr>
          <a:xfrm>
            <a:off x="2299433" y="13319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latin typeface="Cambria Math" panose="02040503050406030204" pitchFamily="18" charset="0"/>
                <a:ea typeface="Cambria Math" panose="02040503050406030204" pitchFamily="18" charset="0"/>
              </a:rPr>
              <a:t>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B59EC9A-BBCA-BC45-9534-F9B393CC7016}"/>
                  </a:ext>
                </a:extLst>
              </p:cNvPr>
              <p:cNvSpPr txBox="1"/>
              <p:nvPr/>
            </p:nvSpPr>
            <p:spPr>
              <a:xfrm>
                <a:off x="5806785" y="4919773"/>
                <a:ext cx="4684680" cy="526939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GB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unc>
                      <m:funcPr>
                        <m:ctrlPr>
                          <a:rPr lang="en-US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f>
                          <m:fPr>
                            <m:ctrlPr>
                              <a:rPr lang="en-US" sz="20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fName>
                      <m:e>
                        <m:func>
                          <m:func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func>
                                  <m:funcPr>
                                    <m:ctrlPr>
                                      <a:rPr lang="en-US" sz="20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sSup>
                                      <m:sSupPr>
                                        <m:ctrlP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p>
                                        <m:r>
                                          <a:rPr lang="en-US" sz="20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</m:e>
                                </m:func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sSup>
                              <m:sSupPr>
                                <m:ctrlPr>
                                  <a:rPr lang="en-US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p>
                                <m:r>
                                  <a:rPr lang="en-US" sz="20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func>
                        <m:r>
                          <a:rPr lang="en-US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 (</m:t>
                        </m:r>
                        <m:sSubSup>
                          <m:sSubSup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b>
                          <m:sup>
                            <m:r>
                              <a:rPr lang="en-US" sz="20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func>
                  </m:oMath>
                </a14:m>
                <a:r>
                  <a:rPr lang="en-GB" sz="2000" dirty="0">
                    <a:solidFill>
                      <a:srgbClr val="FF0000"/>
                    </a:solidFill>
                  </a:rPr>
                  <a:t>)</a:t>
                </a: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B59EC9A-BBCA-BC45-9534-F9B393CC70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6785" y="4919773"/>
                <a:ext cx="4684680" cy="526939"/>
              </a:xfrm>
              <a:prstGeom prst="rect">
                <a:avLst/>
              </a:prstGeom>
              <a:blipFill>
                <a:blip r:embed="rId7"/>
                <a:stretch>
                  <a:fillRect b="-681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0D2E5328-BE5D-4444-936A-A48079D1D712}"/>
              </a:ext>
            </a:extLst>
          </p:cNvPr>
          <p:cNvSpPr txBox="1"/>
          <p:nvPr/>
        </p:nvSpPr>
        <p:spPr>
          <a:xfrm>
            <a:off x="6106319" y="2017712"/>
            <a:ext cx="495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⇒</a:t>
            </a:r>
          </a:p>
        </p:txBody>
      </p:sp>
    </p:spTree>
    <p:extLst>
      <p:ext uri="{BB962C8B-B14F-4D97-AF65-F5344CB8AC3E}">
        <p14:creationId xmlns:p14="http://schemas.microsoft.com/office/powerpoint/2010/main" val="17809050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F4D66-D899-5F4E-9795-7ABAAFF0D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compression, e.g., due to gravity (Alain B.)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BDF09-079C-A045-8E82-7AAF9B5D4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Check with the simulation with 0.01% of the total statistics (0.5mm position </a:t>
            </a:r>
            <a:r>
              <a:rPr lang="en-GB" dirty="0" err="1"/>
              <a:t>resol</a:t>
            </a:r>
            <a:r>
              <a:rPr lang="en-GB" dirty="0"/>
              <a:t>.) </a:t>
            </a:r>
          </a:p>
          <a:p>
            <a:pPr lvl="2"/>
            <a:r>
              <a:rPr lang="en-GB" dirty="0"/>
              <a:t>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A9C101-24CF-8645-84E2-4D1CD983B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43</a:t>
            </a:fld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75A2F1-45C9-E944-86E8-72D4457470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7" y="1175138"/>
            <a:ext cx="7240512" cy="470778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C768343-A659-B54B-BC6E-DDE3C8559353}"/>
                  </a:ext>
                </a:extLst>
              </p:cNvPr>
              <p:cNvSpPr txBox="1"/>
              <p:nvPr/>
            </p:nvSpPr>
            <p:spPr>
              <a:xfrm>
                <a:off x="7173119" y="2143821"/>
                <a:ext cx="3266022" cy="40729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GB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sz="120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p>
                              <m:r>
                                <a:rPr lang="en-US" sz="1200" i="1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e>
                      </m:d>
                      <m:r>
                        <a:rPr lang="en-US" sz="1200" b="0" i="1" smtClean="0">
                          <a:solidFill>
                            <a:srgbClr val="16A11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US" sz="12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func>
                        <m:funcPr>
                          <m:ctrlPr>
                            <a:rPr lang="en-US" sz="1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func>
                            <m:funcPr>
                              <m:ctrlPr>
                                <a:rPr lang="en-US" sz="1200" i="1" smtClean="0">
                                  <a:solidFill>
                                    <a:srgbClr val="0000CE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b="0" i="0" smtClean="0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sSup>
                                <m:sSupPr>
                                  <m:ctrlPr>
                                    <a:rPr lang="en-US" sz="1200" i="1" smtClean="0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 smtClean="0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rgbClr val="0000CE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</m:fName>
                        <m:e>
                          <m:func>
                            <m:funcPr>
                              <m:ctrlPr>
                                <a:rPr lang="en-US" sz="12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sSup>
                                <m:sSupPr>
                                  <m:ctrlP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p>
                                  <m:r>
                                    <a:rPr lang="en-US" sz="12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p>
                            </m:e>
                          </m:func>
                          <m: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 (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b>
                            <m:sup>
                              <m:r>
                                <a:rPr lang="en-US" sz="1200" b="0" i="1" smtClean="0">
                                  <a:solidFill>
                                    <a:srgbClr val="16A117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200" b="0" i="1" smtClean="0">
                              <a:solidFill>
                                <a:srgbClr val="16A117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sz="12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C768343-A659-B54B-BC6E-DDE3C85593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3119" y="2143821"/>
                <a:ext cx="3266022" cy="40729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EB2E5DF-115D-9248-91A8-7A3D7D474CA0}"/>
                  </a:ext>
                </a:extLst>
              </p:cNvPr>
              <p:cNvSpPr txBox="1"/>
              <p:nvPr/>
            </p:nvSpPr>
            <p:spPr>
              <a:xfrm>
                <a:off x="7325519" y="4379912"/>
                <a:ext cx="2833468" cy="3531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200" b="0" i="1" smtClean="0">
                        <a:solidFill>
                          <a:srgbClr val="16A11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GB" sz="1200" b="0" i="1" smtClean="0">
                        <a:solidFill>
                          <a:srgbClr val="16A11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d>
                      <m:dPr>
                        <m:ctrlPr>
                          <a:rPr lang="en-US" sz="1200" b="0" i="1" smtClean="0">
                            <a:solidFill>
                              <a:srgbClr val="16A11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200" b="0" i="1" smtClean="0">
                                <a:solidFill>
                                  <a:srgbClr val="16A11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b="0" i="1" smtClean="0">
                                <a:solidFill>
                                  <a:srgbClr val="16A11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p>
                            <m:r>
                              <a:rPr lang="en-US" sz="1200" b="0" i="1" smtClean="0">
                                <a:solidFill>
                                  <a:srgbClr val="16A11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  <m:r>
                          <a:rPr lang="en-US" sz="1200" i="1">
                            <a:solidFill>
                              <a:srgbClr val="16A11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1200" i="1">
                                <a:solidFill>
                                  <a:srgbClr val="16A11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i="1">
                                <a:solidFill>
                                  <a:srgbClr val="16A11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lang="en-US" sz="1200" i="1">
                                <a:solidFill>
                                  <a:srgbClr val="16A11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1200" b="0" i="1" smtClean="0">
                        <a:solidFill>
                          <a:srgbClr val="16A11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unc>
                      <m:funcPr>
                        <m:ctrlPr>
                          <a:rPr lang="en-US" sz="1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f>
                          <m:fPr>
                            <m:ctrlPr>
                              <a:rPr lang="en-US" sz="1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fName>
                      <m:e>
                        <m:func>
                          <m:funcPr>
                            <m:ctrlPr>
                              <a:rPr lang="en-US" sz="1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US" sz="1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func>
                                  <m:funcPr>
                                    <m:ctrlPr>
                                      <a:rPr lang="en-US" sz="1200" i="1" smtClean="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200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sSup>
                                      <m:sSupPr>
                                        <m:ctrlPr>
                                          <a:rPr lang="en-US" sz="1200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200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p>
                                        <m:r>
                                          <a:rPr lang="en-US" sz="1200" i="1">
                                            <a:solidFill>
                                              <a:schemeClr val="tx2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∗</m:t>
                                        </m:r>
                                      </m:sup>
                                    </m:sSup>
                                  </m:e>
                                </m:func>
                                <m:r>
                                  <m:rPr>
                                    <m:sty m:val="p"/>
                                  </m:rPr>
                                  <a:rPr lang="en-US" sz="120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US" sz="120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sSup>
                              <m:sSupPr>
                                <m:ctrlPr>
                                  <a:rPr lang="en-US" sz="1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p>
                                <m:r>
                                  <a:rPr lang="en-US" sz="12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func>
                        <m:r>
                          <a:rPr lang="en-US" sz="1200" i="1" smtClean="0">
                            <a:solidFill>
                              <a:srgbClr val="16A11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 (</m:t>
                        </m:r>
                        <m:sSubSup>
                          <m:sSubSupPr>
                            <m:ctrlPr>
                              <a:rPr lang="en-US" sz="1200" i="1">
                                <a:solidFill>
                                  <a:srgbClr val="16A11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200" i="1">
                                <a:solidFill>
                                  <a:srgbClr val="16A11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sz="1200" i="1">
                                <a:solidFill>
                                  <a:srgbClr val="16A11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b>
                          <m:sup>
                            <m:r>
                              <a:rPr lang="en-US" sz="1200" i="1">
                                <a:solidFill>
                                  <a:srgbClr val="16A11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1200" b="0" i="1" smtClean="0">
                            <a:solidFill>
                              <a:srgbClr val="16A11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1200" i="1">
                                <a:solidFill>
                                  <a:srgbClr val="16A11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200" i="1">
                                <a:solidFill>
                                  <a:srgbClr val="16A11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b>
                            <m:r>
                              <a:rPr lang="en-US" sz="1200" i="1">
                                <a:solidFill>
                                  <a:srgbClr val="16A11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b>
                          <m:sup>
                            <m:r>
                              <a:rPr lang="en-US" sz="1200" i="1">
                                <a:solidFill>
                                  <a:srgbClr val="16A117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func>
                  </m:oMath>
                </a14:m>
                <a:r>
                  <a:rPr lang="en-GB" sz="1200" dirty="0">
                    <a:solidFill>
                      <a:srgbClr val="16A117"/>
                    </a:solidFill>
                  </a:rPr>
                  <a:t>)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EB2E5DF-115D-9248-91A8-7A3D7D474C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5519" y="4379912"/>
                <a:ext cx="2833468" cy="353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58CA2875-4F28-4D4B-96E2-5FF989ADBAE1}"/>
              </a:ext>
            </a:extLst>
          </p:cNvPr>
          <p:cNvSpPr txBox="1"/>
          <p:nvPr/>
        </p:nvSpPr>
        <p:spPr>
          <a:xfrm>
            <a:off x="7246921" y="2779712"/>
            <a:ext cx="307706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latin typeface="+mn-lt"/>
              </a:rPr>
              <a:t>Expected precision on the acceptance</a:t>
            </a:r>
          </a:p>
          <a:p>
            <a:pPr algn="ctr"/>
            <a:r>
              <a:rPr lang="en-GB" sz="1400" b="1" dirty="0">
                <a:latin typeface="+mn-lt"/>
              </a:rPr>
              <a:t>with 0.01% of the statistics: </a:t>
            </a:r>
          </a:p>
          <a:p>
            <a:pPr algn="ctr"/>
            <a:r>
              <a:rPr lang="en-GB" sz="1600" b="1" dirty="0">
                <a:solidFill>
                  <a:srgbClr val="FF0000"/>
                </a:solidFill>
                <a:latin typeface="Symbol" pitchFamily="2" charset="2"/>
              </a:rPr>
              <a:t>&lt;</a:t>
            </a:r>
            <a:r>
              <a:rPr lang="en-GB" sz="1600" b="1" dirty="0" err="1">
                <a:solidFill>
                  <a:srgbClr val="FF0000"/>
                </a:solidFill>
                <a:latin typeface="Symbol" pitchFamily="2" charset="2"/>
              </a:rPr>
              <a:t>Dq</a:t>
            </a:r>
            <a:r>
              <a:rPr lang="en-GB" sz="1600" b="1" dirty="0">
                <a:solidFill>
                  <a:srgbClr val="FF0000"/>
                </a:solidFill>
                <a:latin typeface="Symbol" pitchFamily="2" charset="2"/>
              </a:rPr>
              <a:t>&gt;</a:t>
            </a:r>
            <a:r>
              <a:rPr lang="en-GB" sz="1600" b="1" dirty="0">
                <a:solidFill>
                  <a:srgbClr val="FF0000"/>
                </a:solidFill>
                <a:latin typeface="+mn-lt"/>
              </a:rPr>
              <a:t> = 20 </a:t>
            </a:r>
            <a:r>
              <a:rPr lang="en-GB" sz="1600" b="1" dirty="0" err="1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en-GB" sz="1600" b="1" dirty="0" err="1">
                <a:solidFill>
                  <a:srgbClr val="FF0000"/>
                </a:solidFill>
                <a:latin typeface="+mn-lt"/>
              </a:rPr>
              <a:t>rad</a:t>
            </a:r>
            <a:r>
              <a:rPr lang="en-GB" sz="1600" b="1" dirty="0">
                <a:solidFill>
                  <a:srgbClr val="FF0000"/>
                </a:solidFill>
                <a:latin typeface="+mn-lt"/>
              </a:rPr>
              <a:t> at (10±0.5)</a:t>
            </a:r>
            <a:r>
              <a:rPr lang="en-GB" sz="1600" b="1" baseline="30000" dirty="0">
                <a:solidFill>
                  <a:srgbClr val="FF0000"/>
                </a:solidFill>
                <a:latin typeface="+mn-lt"/>
              </a:rPr>
              <a:t>o</a:t>
            </a:r>
          </a:p>
          <a:p>
            <a:pPr algn="ctr"/>
            <a:r>
              <a:rPr lang="en-GB" sz="1600" b="1" dirty="0">
                <a:solidFill>
                  <a:srgbClr val="FF0000"/>
                </a:solidFill>
                <a:latin typeface="Symbol" pitchFamily="2" charset="2"/>
              </a:rPr>
              <a:t>&lt;</a:t>
            </a:r>
            <a:r>
              <a:rPr lang="en-GB" sz="1600" b="1" dirty="0" err="1">
                <a:solidFill>
                  <a:srgbClr val="FF0000"/>
                </a:solidFill>
                <a:latin typeface="Symbol" pitchFamily="2" charset="2"/>
              </a:rPr>
              <a:t>Dq</a:t>
            </a:r>
            <a:r>
              <a:rPr lang="en-GB" sz="1600" b="1" dirty="0">
                <a:solidFill>
                  <a:srgbClr val="FF0000"/>
                </a:solidFill>
                <a:latin typeface="Symbol" pitchFamily="2" charset="2"/>
              </a:rPr>
              <a:t>&gt;</a:t>
            </a:r>
            <a:r>
              <a:rPr lang="en-GB" sz="1600" b="1" dirty="0">
                <a:solidFill>
                  <a:srgbClr val="FF0000"/>
                </a:solidFill>
                <a:latin typeface="+mn-lt"/>
              </a:rPr>
              <a:t> = 60 </a:t>
            </a:r>
            <a:r>
              <a:rPr lang="en-GB" sz="1600" b="1" dirty="0" err="1">
                <a:solidFill>
                  <a:srgbClr val="FF0000"/>
                </a:solidFill>
                <a:latin typeface="Symbol" pitchFamily="2" charset="2"/>
              </a:rPr>
              <a:t>m</a:t>
            </a:r>
            <a:r>
              <a:rPr lang="en-GB" sz="1600" b="1" dirty="0" err="1">
                <a:solidFill>
                  <a:srgbClr val="FF0000"/>
                </a:solidFill>
                <a:latin typeface="+mn-lt"/>
              </a:rPr>
              <a:t>rad</a:t>
            </a:r>
            <a:r>
              <a:rPr lang="en-GB" sz="1600" b="1" dirty="0">
                <a:solidFill>
                  <a:srgbClr val="FF0000"/>
                </a:solidFill>
                <a:latin typeface="+mn-lt"/>
              </a:rPr>
              <a:t> at (20±0.5)</a:t>
            </a:r>
            <a:r>
              <a:rPr lang="en-GB" sz="1600" b="1" baseline="30000" dirty="0">
                <a:solidFill>
                  <a:srgbClr val="FF0000"/>
                </a:solidFill>
                <a:latin typeface="+mn-lt"/>
              </a:rPr>
              <a:t>o</a:t>
            </a:r>
          </a:p>
          <a:p>
            <a:pPr algn="ctr"/>
            <a:endParaRPr lang="en-GB" sz="1100" b="1" dirty="0">
              <a:latin typeface="+mn-lt"/>
            </a:endParaRPr>
          </a:p>
          <a:p>
            <a:pPr algn="ctr"/>
            <a:r>
              <a:rPr lang="en-GB" sz="1400" b="1" dirty="0">
                <a:latin typeface="+mn-lt"/>
              </a:rPr>
              <a:t>i.e</a:t>
            </a:r>
            <a:r>
              <a:rPr lang="en-GB" sz="1400" b="1">
                <a:latin typeface="+mn-lt"/>
              </a:rPr>
              <a:t>., 0.2 (0.6) </a:t>
            </a:r>
            <a:r>
              <a:rPr lang="en-GB" sz="1400" b="1" dirty="0" err="1">
                <a:latin typeface="Symbol" pitchFamily="2" charset="2"/>
              </a:rPr>
              <a:t>m</a:t>
            </a:r>
            <a:r>
              <a:rPr lang="en-GB" sz="1400" b="1" dirty="0" err="1">
                <a:latin typeface="+mn-lt"/>
              </a:rPr>
              <a:t>rad</a:t>
            </a:r>
            <a:r>
              <a:rPr lang="en-GB" sz="1400" b="1" dirty="0">
                <a:latin typeface="+mn-lt"/>
              </a:rPr>
              <a:t> with full stat</a:t>
            </a:r>
          </a:p>
        </p:txBody>
      </p:sp>
    </p:spTree>
    <p:extLst>
      <p:ext uri="{BB962C8B-B14F-4D97-AF65-F5344CB8AC3E}">
        <p14:creationId xmlns:p14="http://schemas.microsoft.com/office/powerpoint/2010/main" val="35250798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0B1BC5-99AA-8C41-925C-7F1366AB1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Bhabha scattering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47F7F-F4AE-1A4E-A4CD-B1765E4224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Bhabha scattering </a:t>
            </a:r>
            <a:r>
              <a:rPr lang="en-GB" dirty="0" err="1"/>
              <a:t>e</a:t>
            </a:r>
            <a:r>
              <a:rPr lang="en-GB" baseline="30000" dirty="0" err="1">
                <a:latin typeface="Symbol" pitchFamily="2" charset="2"/>
              </a:rPr>
              <a:t>+</a:t>
            </a:r>
            <a:r>
              <a:rPr lang="en-GB" dirty="0" err="1"/>
              <a:t>e</a:t>
            </a:r>
            <a:r>
              <a:rPr lang="en-GB" baseline="30000" dirty="0">
                <a:latin typeface="Symbol" pitchFamily="2" charset="2"/>
              </a:rPr>
              <a:t>-</a:t>
            </a:r>
            <a:r>
              <a:rPr lang="en-GB" dirty="0"/>
              <a:t> ➝ </a:t>
            </a:r>
            <a:r>
              <a:rPr lang="en-GB" dirty="0" err="1"/>
              <a:t>e</a:t>
            </a:r>
            <a:r>
              <a:rPr lang="en-GB" baseline="30000" dirty="0" err="1">
                <a:latin typeface="Symbol" pitchFamily="2" charset="2"/>
              </a:rPr>
              <a:t>+</a:t>
            </a:r>
            <a:r>
              <a:rPr lang="en-GB" dirty="0" err="1"/>
              <a:t>e</a:t>
            </a:r>
            <a:r>
              <a:rPr lang="en-GB" baseline="30000" dirty="0">
                <a:latin typeface="Symbol" pitchFamily="2" charset="2"/>
              </a:rPr>
              <a:t>-</a:t>
            </a:r>
            <a:r>
              <a:rPr lang="en-GB" dirty="0"/>
              <a:t> cross section offers larger statistics than </a:t>
            </a:r>
            <a:r>
              <a:rPr lang="en-GB" dirty="0" err="1"/>
              <a:t>e</a:t>
            </a:r>
            <a:r>
              <a:rPr lang="en-GB" baseline="30000" dirty="0" err="1">
                <a:latin typeface="Symbol" pitchFamily="2" charset="2"/>
              </a:rPr>
              <a:t>+</a:t>
            </a:r>
            <a:r>
              <a:rPr lang="en-GB" dirty="0" err="1"/>
              <a:t>e</a:t>
            </a:r>
            <a:r>
              <a:rPr lang="en-GB" baseline="30000" dirty="0">
                <a:latin typeface="Symbol" pitchFamily="2" charset="2"/>
              </a:rPr>
              <a:t>-</a:t>
            </a:r>
            <a:r>
              <a:rPr lang="en-GB" dirty="0"/>
              <a:t> ➝ </a:t>
            </a:r>
            <a:r>
              <a:rPr lang="en-GB" dirty="0">
                <a:latin typeface="Symbol" pitchFamily="2" charset="2"/>
              </a:rPr>
              <a:t>gg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53C77A-4806-0740-AEF1-467A05E5F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44</a:t>
            </a:fld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F78996-CD73-4D45-9866-609C5E921B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320" y="1265615"/>
            <a:ext cx="6629400" cy="450191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FBEE342-1EDE-624A-8938-BD7C09A87F84}"/>
              </a:ext>
            </a:extLst>
          </p:cNvPr>
          <p:cNvSpPr txBox="1"/>
          <p:nvPr/>
        </p:nvSpPr>
        <p:spPr>
          <a:xfrm>
            <a:off x="3667919" y="3389312"/>
            <a:ext cx="1314784" cy="400110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16A117"/>
                </a:solidFill>
                <a:latin typeface="+mn-lt"/>
              </a:rPr>
              <a:t>263 at 10</a:t>
            </a:r>
            <a:r>
              <a:rPr lang="en-GB" sz="2000" b="1" baseline="30000" dirty="0">
                <a:solidFill>
                  <a:srgbClr val="16A117"/>
                </a:solidFill>
                <a:latin typeface="+mn-lt"/>
              </a:rPr>
              <a:t>o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868C563-15A7-E54E-8C8F-81182676E57A}"/>
              </a:ext>
            </a:extLst>
          </p:cNvPr>
          <p:cNvCxnSpPr/>
          <p:nvPr/>
        </p:nvCxnSpPr>
        <p:spPr bwMode="auto">
          <a:xfrm flipH="1">
            <a:off x="3134519" y="3770312"/>
            <a:ext cx="53340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7B83723-EBA3-7446-90B9-7A2E268A2AD7}"/>
              </a:ext>
            </a:extLst>
          </p:cNvPr>
          <p:cNvSpPr txBox="1"/>
          <p:nvPr/>
        </p:nvSpPr>
        <p:spPr>
          <a:xfrm>
            <a:off x="4277519" y="4075112"/>
            <a:ext cx="1112741" cy="400110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00CE"/>
                </a:solidFill>
                <a:latin typeface="+mn-lt"/>
              </a:rPr>
              <a:t>75 at 20</a:t>
            </a:r>
            <a:r>
              <a:rPr lang="en-GB" sz="2000" b="1" baseline="30000" dirty="0">
                <a:solidFill>
                  <a:srgbClr val="0000CE"/>
                </a:solidFill>
                <a:latin typeface="+mn-lt"/>
              </a:rPr>
              <a:t>o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BE15590-60D0-F54C-ACF0-78D2D6B03C2B}"/>
              </a:ext>
            </a:extLst>
          </p:cNvPr>
          <p:cNvCxnSpPr/>
          <p:nvPr/>
        </p:nvCxnSpPr>
        <p:spPr bwMode="auto">
          <a:xfrm flipH="1">
            <a:off x="3744119" y="4456112"/>
            <a:ext cx="53340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371322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92920-272E-D64A-A8FE-FEE4FCC05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Meaning of 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dirty="0"/>
              <a:t>r &lt; 17 (29)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and </a:t>
            </a:r>
            <a:r>
              <a:rPr lang="en-GB" dirty="0" err="1">
                <a:latin typeface="Symbol" pitchFamily="2" charset="2"/>
              </a:rPr>
              <a:t>D</a:t>
            </a:r>
            <a:r>
              <a:rPr lang="en-GB" dirty="0" err="1"/>
              <a:t>z</a:t>
            </a:r>
            <a:r>
              <a:rPr lang="en-GB" dirty="0"/>
              <a:t> &lt; 99 (80)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913B8-C21C-D542-ABAA-8DFF2D8FDA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do these two numbers translate to a detector design requirement ?</a:t>
            </a:r>
          </a:p>
          <a:p>
            <a:pPr lvl="1"/>
            <a:r>
              <a:rPr lang="en-GB" dirty="0"/>
              <a:t>Underlying assumption: all  cells close to the acceptance limit have the same r (or z) bias</a:t>
            </a:r>
          </a:p>
          <a:p>
            <a:pPr lvl="2"/>
            <a:r>
              <a:rPr lang="en-GB" dirty="0"/>
              <a:t>Compensation at play if the design precision </a:t>
            </a:r>
            <a:r>
              <a:rPr lang="en-GB" dirty="0" err="1">
                <a:latin typeface="Symbol" pitchFamily="2" charset="2"/>
              </a:rPr>
              <a:t>d</a:t>
            </a:r>
            <a:r>
              <a:rPr lang="en-GB" dirty="0" err="1"/>
              <a:t>r</a:t>
            </a:r>
            <a:r>
              <a:rPr lang="en-GB" dirty="0"/>
              <a:t> is randomly distributed over all cells instead</a:t>
            </a:r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4"/>
            <a:endParaRPr lang="en-GB" dirty="0"/>
          </a:p>
          <a:p>
            <a:pPr lvl="1"/>
            <a:r>
              <a:rPr lang="en-GB" dirty="0"/>
              <a:t>If the </a:t>
            </a:r>
            <a:r>
              <a:rPr lang="en-GB" u="sng" dirty="0"/>
              <a:t>average</a:t>
            </a:r>
            <a:r>
              <a:rPr lang="en-GB" dirty="0"/>
              <a:t> radius (and z position) can be determined “in situ” with the above precision </a:t>
            </a:r>
          </a:p>
          <a:p>
            <a:pPr lvl="2"/>
            <a:r>
              <a:rPr lang="en-GB" sz="1800" dirty="0"/>
              <a:t>The cell-to-cell design constraints are typically </a:t>
            </a:r>
            <a:r>
              <a:rPr lang="en-GB" sz="1800" dirty="0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GB" sz="1800" dirty="0">
                <a:solidFill>
                  <a:srgbClr val="FF0000"/>
                </a:solidFill>
              </a:rPr>
              <a:t>r &lt; 0.3 (0.6) mm and </a:t>
            </a:r>
            <a:r>
              <a:rPr lang="en-GB" sz="1800" dirty="0" err="1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GB" sz="1800" dirty="0" err="1">
                <a:solidFill>
                  <a:srgbClr val="FF0000"/>
                </a:solidFill>
              </a:rPr>
              <a:t>z</a:t>
            </a:r>
            <a:r>
              <a:rPr lang="en-GB" sz="1800" dirty="0">
                <a:solidFill>
                  <a:srgbClr val="FF0000"/>
                </a:solidFill>
              </a:rPr>
              <a:t> &lt; 2.o (1.6) mm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CC3873-3F00-1845-99CD-891E578C3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5</a:t>
            </a:fld>
            <a:endParaRPr lang="en-US" altLang="en-US" dirty="0"/>
          </a:p>
        </p:txBody>
      </p:sp>
      <p:sp>
        <p:nvSpPr>
          <p:cNvPr id="5" name="Trapezium 4">
            <a:extLst>
              <a:ext uri="{FF2B5EF4-FFF2-40B4-BE49-F238E27FC236}">
                <a16:creationId xmlns:a16="http://schemas.microsoft.com/office/drawing/2014/main" id="{1CAD62BB-45E3-E246-895F-4B65EE3F9849}"/>
              </a:ext>
            </a:extLst>
          </p:cNvPr>
          <p:cNvSpPr/>
          <p:nvPr/>
        </p:nvSpPr>
        <p:spPr bwMode="auto">
          <a:xfrm>
            <a:off x="2220119" y="4801023"/>
            <a:ext cx="304800" cy="381000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rapezium 7">
            <a:extLst>
              <a:ext uri="{FF2B5EF4-FFF2-40B4-BE49-F238E27FC236}">
                <a16:creationId xmlns:a16="http://schemas.microsoft.com/office/drawing/2014/main" id="{4B6BD552-C298-8C4D-BA1B-3655FE33B0BD}"/>
              </a:ext>
            </a:extLst>
          </p:cNvPr>
          <p:cNvSpPr/>
          <p:nvPr/>
        </p:nvSpPr>
        <p:spPr bwMode="auto">
          <a:xfrm rot="20873116">
            <a:off x="2485306" y="4773281"/>
            <a:ext cx="304800" cy="381000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rapezium 8">
            <a:extLst>
              <a:ext uri="{FF2B5EF4-FFF2-40B4-BE49-F238E27FC236}">
                <a16:creationId xmlns:a16="http://schemas.microsoft.com/office/drawing/2014/main" id="{1ABB700E-13D4-9F49-80C0-FD4CD263972A}"/>
              </a:ext>
            </a:extLst>
          </p:cNvPr>
          <p:cNvSpPr/>
          <p:nvPr/>
        </p:nvSpPr>
        <p:spPr bwMode="auto">
          <a:xfrm rot="20151724">
            <a:off x="2745917" y="4696412"/>
            <a:ext cx="304800" cy="381000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Trapezium 9">
            <a:extLst>
              <a:ext uri="{FF2B5EF4-FFF2-40B4-BE49-F238E27FC236}">
                <a16:creationId xmlns:a16="http://schemas.microsoft.com/office/drawing/2014/main" id="{9EE00012-B3D2-F942-8A2F-7D8BD4A1BD61}"/>
              </a:ext>
            </a:extLst>
          </p:cNvPr>
          <p:cNvSpPr/>
          <p:nvPr/>
        </p:nvSpPr>
        <p:spPr bwMode="auto">
          <a:xfrm rot="19464772">
            <a:off x="2988526" y="4543634"/>
            <a:ext cx="322344" cy="387354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rapezium 10">
            <a:extLst>
              <a:ext uri="{FF2B5EF4-FFF2-40B4-BE49-F238E27FC236}">
                <a16:creationId xmlns:a16="http://schemas.microsoft.com/office/drawing/2014/main" id="{1E7CDF48-FC43-3148-976C-5ADA84CF53F7}"/>
              </a:ext>
            </a:extLst>
          </p:cNvPr>
          <p:cNvSpPr/>
          <p:nvPr/>
        </p:nvSpPr>
        <p:spPr bwMode="auto">
          <a:xfrm rot="18651713">
            <a:off x="3225898" y="4370632"/>
            <a:ext cx="304800" cy="381000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rapezium 11">
            <a:extLst>
              <a:ext uri="{FF2B5EF4-FFF2-40B4-BE49-F238E27FC236}">
                <a16:creationId xmlns:a16="http://schemas.microsoft.com/office/drawing/2014/main" id="{C791E227-8CCA-204D-B197-82AFC23C633E}"/>
              </a:ext>
            </a:extLst>
          </p:cNvPr>
          <p:cNvSpPr/>
          <p:nvPr/>
        </p:nvSpPr>
        <p:spPr bwMode="auto">
          <a:xfrm rot="18219118">
            <a:off x="3377547" y="4164614"/>
            <a:ext cx="304800" cy="381000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rapezium 12">
            <a:extLst>
              <a:ext uri="{FF2B5EF4-FFF2-40B4-BE49-F238E27FC236}">
                <a16:creationId xmlns:a16="http://schemas.microsoft.com/office/drawing/2014/main" id="{8B3A9DFC-1AD2-6E46-A961-2AF82EF25F56}"/>
              </a:ext>
            </a:extLst>
          </p:cNvPr>
          <p:cNvSpPr/>
          <p:nvPr/>
        </p:nvSpPr>
        <p:spPr bwMode="auto">
          <a:xfrm rot="17625394">
            <a:off x="3508366" y="3928549"/>
            <a:ext cx="304800" cy="381000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rapezium 13">
            <a:extLst>
              <a:ext uri="{FF2B5EF4-FFF2-40B4-BE49-F238E27FC236}">
                <a16:creationId xmlns:a16="http://schemas.microsoft.com/office/drawing/2014/main" id="{16B60C87-7E1E-5041-AD5E-34168E91AF83}"/>
              </a:ext>
            </a:extLst>
          </p:cNvPr>
          <p:cNvSpPr/>
          <p:nvPr/>
        </p:nvSpPr>
        <p:spPr bwMode="auto">
          <a:xfrm rot="16906690">
            <a:off x="3602721" y="3655600"/>
            <a:ext cx="304800" cy="381000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rapezium 14">
            <a:extLst>
              <a:ext uri="{FF2B5EF4-FFF2-40B4-BE49-F238E27FC236}">
                <a16:creationId xmlns:a16="http://schemas.microsoft.com/office/drawing/2014/main" id="{D078FDAC-3EDF-344E-9353-4A48E634BBED}"/>
              </a:ext>
            </a:extLst>
          </p:cNvPr>
          <p:cNvSpPr/>
          <p:nvPr/>
        </p:nvSpPr>
        <p:spPr bwMode="auto">
          <a:xfrm rot="16200000">
            <a:off x="3629819" y="3391324"/>
            <a:ext cx="304800" cy="381000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rapezium 24">
            <a:extLst>
              <a:ext uri="{FF2B5EF4-FFF2-40B4-BE49-F238E27FC236}">
                <a16:creationId xmlns:a16="http://schemas.microsoft.com/office/drawing/2014/main" id="{DC81BF05-6368-DE43-92C0-839B0F59597D}"/>
              </a:ext>
            </a:extLst>
          </p:cNvPr>
          <p:cNvSpPr/>
          <p:nvPr/>
        </p:nvSpPr>
        <p:spPr bwMode="auto">
          <a:xfrm rot="15531986">
            <a:off x="3603976" y="3109999"/>
            <a:ext cx="304800" cy="381000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rapezium 25">
            <a:extLst>
              <a:ext uri="{FF2B5EF4-FFF2-40B4-BE49-F238E27FC236}">
                <a16:creationId xmlns:a16="http://schemas.microsoft.com/office/drawing/2014/main" id="{EE5A0880-33AB-224B-99F2-6A5F7D07AB2E}"/>
              </a:ext>
            </a:extLst>
          </p:cNvPr>
          <p:cNvSpPr/>
          <p:nvPr/>
        </p:nvSpPr>
        <p:spPr bwMode="auto">
          <a:xfrm rot="14865328">
            <a:off x="3520934" y="2873349"/>
            <a:ext cx="304800" cy="381000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rapezium 26">
            <a:extLst>
              <a:ext uri="{FF2B5EF4-FFF2-40B4-BE49-F238E27FC236}">
                <a16:creationId xmlns:a16="http://schemas.microsoft.com/office/drawing/2014/main" id="{113772D2-1179-EB4A-992A-91F7B95B0B4A}"/>
              </a:ext>
            </a:extLst>
          </p:cNvPr>
          <p:cNvSpPr/>
          <p:nvPr/>
        </p:nvSpPr>
        <p:spPr bwMode="auto">
          <a:xfrm rot="14249609">
            <a:off x="3432777" y="2631687"/>
            <a:ext cx="289027" cy="392176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Trapezium 27">
            <a:extLst>
              <a:ext uri="{FF2B5EF4-FFF2-40B4-BE49-F238E27FC236}">
                <a16:creationId xmlns:a16="http://schemas.microsoft.com/office/drawing/2014/main" id="{226BF8D6-FD6E-C24F-86BA-BACDD70AD901}"/>
              </a:ext>
            </a:extLst>
          </p:cNvPr>
          <p:cNvSpPr/>
          <p:nvPr/>
        </p:nvSpPr>
        <p:spPr bwMode="auto">
          <a:xfrm rot="13594971">
            <a:off x="3228396" y="2419125"/>
            <a:ext cx="327986" cy="399675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Trapezium 28">
            <a:extLst>
              <a:ext uri="{FF2B5EF4-FFF2-40B4-BE49-F238E27FC236}">
                <a16:creationId xmlns:a16="http://schemas.microsoft.com/office/drawing/2014/main" id="{7598A28A-24E7-F247-BC1D-FAFA9CCFB72F}"/>
              </a:ext>
            </a:extLst>
          </p:cNvPr>
          <p:cNvSpPr/>
          <p:nvPr/>
        </p:nvSpPr>
        <p:spPr bwMode="auto">
          <a:xfrm rot="13002276">
            <a:off x="3050875" y="2233105"/>
            <a:ext cx="304800" cy="381000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Trapezium 30">
            <a:extLst>
              <a:ext uri="{FF2B5EF4-FFF2-40B4-BE49-F238E27FC236}">
                <a16:creationId xmlns:a16="http://schemas.microsoft.com/office/drawing/2014/main" id="{E28D2744-12F2-A34A-85ED-891FA7D4888E}"/>
              </a:ext>
            </a:extLst>
          </p:cNvPr>
          <p:cNvSpPr/>
          <p:nvPr/>
        </p:nvSpPr>
        <p:spPr bwMode="auto">
          <a:xfrm rot="12293857">
            <a:off x="2815753" y="2094273"/>
            <a:ext cx="304800" cy="426219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Trapezium 31">
            <a:extLst>
              <a:ext uri="{FF2B5EF4-FFF2-40B4-BE49-F238E27FC236}">
                <a16:creationId xmlns:a16="http://schemas.microsoft.com/office/drawing/2014/main" id="{9C49B52A-5454-864D-A6F0-97E1697EF99A}"/>
              </a:ext>
            </a:extLst>
          </p:cNvPr>
          <p:cNvSpPr/>
          <p:nvPr/>
        </p:nvSpPr>
        <p:spPr bwMode="auto">
          <a:xfrm rot="11672219">
            <a:off x="2569123" y="2003119"/>
            <a:ext cx="304800" cy="391081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Trapezium 32">
            <a:extLst>
              <a:ext uri="{FF2B5EF4-FFF2-40B4-BE49-F238E27FC236}">
                <a16:creationId xmlns:a16="http://schemas.microsoft.com/office/drawing/2014/main" id="{439A9C9D-BC4D-FD47-806C-CBFA4E99C4EE}"/>
              </a:ext>
            </a:extLst>
          </p:cNvPr>
          <p:cNvSpPr/>
          <p:nvPr/>
        </p:nvSpPr>
        <p:spPr bwMode="auto">
          <a:xfrm rot="11048025">
            <a:off x="2294724" y="1960478"/>
            <a:ext cx="304800" cy="391668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Trapezium 33">
            <a:extLst>
              <a:ext uri="{FF2B5EF4-FFF2-40B4-BE49-F238E27FC236}">
                <a16:creationId xmlns:a16="http://schemas.microsoft.com/office/drawing/2014/main" id="{DB425993-18FD-E14E-8137-0E88FE741519}"/>
              </a:ext>
            </a:extLst>
          </p:cNvPr>
          <p:cNvSpPr/>
          <p:nvPr/>
        </p:nvSpPr>
        <p:spPr bwMode="auto">
          <a:xfrm rot="10335777">
            <a:off x="2016198" y="1995934"/>
            <a:ext cx="304800" cy="396112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Trapezium 34">
            <a:extLst>
              <a:ext uri="{FF2B5EF4-FFF2-40B4-BE49-F238E27FC236}">
                <a16:creationId xmlns:a16="http://schemas.microsoft.com/office/drawing/2014/main" id="{0ACE82CE-5724-B847-84FD-52319AF3EF57}"/>
              </a:ext>
            </a:extLst>
          </p:cNvPr>
          <p:cNvSpPr/>
          <p:nvPr/>
        </p:nvSpPr>
        <p:spPr bwMode="auto">
          <a:xfrm rot="9678294">
            <a:off x="1751461" y="2039472"/>
            <a:ext cx="304800" cy="412173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rapezium 35">
            <a:extLst>
              <a:ext uri="{FF2B5EF4-FFF2-40B4-BE49-F238E27FC236}">
                <a16:creationId xmlns:a16="http://schemas.microsoft.com/office/drawing/2014/main" id="{B71CF294-F663-5C44-9157-EBE94FF9FFBA}"/>
              </a:ext>
            </a:extLst>
          </p:cNvPr>
          <p:cNvSpPr/>
          <p:nvPr/>
        </p:nvSpPr>
        <p:spPr bwMode="auto">
          <a:xfrm rot="9007414">
            <a:off x="1528251" y="2132131"/>
            <a:ext cx="283392" cy="410258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rapezium 36">
            <a:extLst>
              <a:ext uri="{FF2B5EF4-FFF2-40B4-BE49-F238E27FC236}">
                <a16:creationId xmlns:a16="http://schemas.microsoft.com/office/drawing/2014/main" id="{63A79DFC-ED70-1345-8B4E-DC2BC3566256}"/>
              </a:ext>
            </a:extLst>
          </p:cNvPr>
          <p:cNvSpPr/>
          <p:nvPr/>
        </p:nvSpPr>
        <p:spPr bwMode="auto">
          <a:xfrm rot="8369321">
            <a:off x="1317353" y="2282149"/>
            <a:ext cx="283392" cy="412824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Trapezium 37">
            <a:extLst>
              <a:ext uri="{FF2B5EF4-FFF2-40B4-BE49-F238E27FC236}">
                <a16:creationId xmlns:a16="http://schemas.microsoft.com/office/drawing/2014/main" id="{CEEC14CE-0A04-0A48-8E85-217BB88399B7}"/>
              </a:ext>
            </a:extLst>
          </p:cNvPr>
          <p:cNvSpPr/>
          <p:nvPr/>
        </p:nvSpPr>
        <p:spPr bwMode="auto">
          <a:xfrm rot="7782857">
            <a:off x="1143304" y="2473299"/>
            <a:ext cx="283392" cy="412824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Trapezium 38">
            <a:extLst>
              <a:ext uri="{FF2B5EF4-FFF2-40B4-BE49-F238E27FC236}">
                <a16:creationId xmlns:a16="http://schemas.microsoft.com/office/drawing/2014/main" id="{38D362D0-580B-C04D-ABC9-C5AC6BB0EE40}"/>
              </a:ext>
            </a:extLst>
          </p:cNvPr>
          <p:cNvSpPr/>
          <p:nvPr/>
        </p:nvSpPr>
        <p:spPr bwMode="auto">
          <a:xfrm rot="7076679">
            <a:off x="1002697" y="2701567"/>
            <a:ext cx="283392" cy="387421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rapezium 39">
            <a:extLst>
              <a:ext uri="{FF2B5EF4-FFF2-40B4-BE49-F238E27FC236}">
                <a16:creationId xmlns:a16="http://schemas.microsoft.com/office/drawing/2014/main" id="{08D2D8B3-5C6B-2F43-875A-536297E5A67B}"/>
              </a:ext>
            </a:extLst>
          </p:cNvPr>
          <p:cNvSpPr/>
          <p:nvPr/>
        </p:nvSpPr>
        <p:spPr bwMode="auto">
          <a:xfrm rot="6386275">
            <a:off x="876687" y="2940356"/>
            <a:ext cx="314542" cy="382941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rapezium 40">
            <a:extLst>
              <a:ext uri="{FF2B5EF4-FFF2-40B4-BE49-F238E27FC236}">
                <a16:creationId xmlns:a16="http://schemas.microsoft.com/office/drawing/2014/main" id="{6A024C4F-2484-B348-9E59-CF28432573BE}"/>
              </a:ext>
            </a:extLst>
          </p:cNvPr>
          <p:cNvSpPr/>
          <p:nvPr/>
        </p:nvSpPr>
        <p:spPr bwMode="auto">
          <a:xfrm rot="5919857">
            <a:off x="828340" y="3177287"/>
            <a:ext cx="285552" cy="369745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Trapezium 41">
            <a:extLst>
              <a:ext uri="{FF2B5EF4-FFF2-40B4-BE49-F238E27FC236}">
                <a16:creationId xmlns:a16="http://schemas.microsoft.com/office/drawing/2014/main" id="{7DF99855-537E-6745-99EE-29CF1CEE2D2C}"/>
              </a:ext>
            </a:extLst>
          </p:cNvPr>
          <p:cNvSpPr/>
          <p:nvPr/>
        </p:nvSpPr>
        <p:spPr bwMode="auto">
          <a:xfrm rot="5161446">
            <a:off x="793809" y="3449397"/>
            <a:ext cx="327457" cy="369745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Trapezium 42">
            <a:extLst>
              <a:ext uri="{FF2B5EF4-FFF2-40B4-BE49-F238E27FC236}">
                <a16:creationId xmlns:a16="http://schemas.microsoft.com/office/drawing/2014/main" id="{001F10EC-A015-4342-A1E1-E19B4B6E8798}"/>
              </a:ext>
            </a:extLst>
          </p:cNvPr>
          <p:cNvSpPr/>
          <p:nvPr/>
        </p:nvSpPr>
        <p:spPr bwMode="auto">
          <a:xfrm rot="4626753">
            <a:off x="836515" y="3713845"/>
            <a:ext cx="327457" cy="369745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Trapezium 43">
            <a:extLst>
              <a:ext uri="{FF2B5EF4-FFF2-40B4-BE49-F238E27FC236}">
                <a16:creationId xmlns:a16="http://schemas.microsoft.com/office/drawing/2014/main" id="{11346CA6-2EBE-A049-8B47-BD284145199C}"/>
              </a:ext>
            </a:extLst>
          </p:cNvPr>
          <p:cNvSpPr/>
          <p:nvPr/>
        </p:nvSpPr>
        <p:spPr bwMode="auto">
          <a:xfrm rot="3917243">
            <a:off x="925257" y="3978789"/>
            <a:ext cx="327457" cy="369745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5" name="Trapezium 44">
            <a:extLst>
              <a:ext uri="{FF2B5EF4-FFF2-40B4-BE49-F238E27FC236}">
                <a16:creationId xmlns:a16="http://schemas.microsoft.com/office/drawing/2014/main" id="{49D3E172-7267-0745-91D5-509C8CB5BD09}"/>
              </a:ext>
            </a:extLst>
          </p:cNvPr>
          <p:cNvSpPr/>
          <p:nvPr/>
        </p:nvSpPr>
        <p:spPr bwMode="auto">
          <a:xfrm rot="3084511">
            <a:off x="1077657" y="4220461"/>
            <a:ext cx="327457" cy="369745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Trapezium 45">
            <a:extLst>
              <a:ext uri="{FF2B5EF4-FFF2-40B4-BE49-F238E27FC236}">
                <a16:creationId xmlns:a16="http://schemas.microsoft.com/office/drawing/2014/main" id="{583CB279-2B17-BB4F-935E-814C3F62F562}"/>
              </a:ext>
            </a:extLst>
          </p:cNvPr>
          <p:cNvSpPr/>
          <p:nvPr/>
        </p:nvSpPr>
        <p:spPr bwMode="auto">
          <a:xfrm rot="2333701">
            <a:off x="1278437" y="4442777"/>
            <a:ext cx="319047" cy="369745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Trapezium 46">
            <a:extLst>
              <a:ext uri="{FF2B5EF4-FFF2-40B4-BE49-F238E27FC236}">
                <a16:creationId xmlns:a16="http://schemas.microsoft.com/office/drawing/2014/main" id="{67ECEB8D-681D-4A4F-95E2-F1B48F9A637F}"/>
              </a:ext>
            </a:extLst>
          </p:cNvPr>
          <p:cNvSpPr/>
          <p:nvPr/>
        </p:nvSpPr>
        <p:spPr bwMode="auto">
          <a:xfrm rot="1665776">
            <a:off x="1506580" y="4602842"/>
            <a:ext cx="259289" cy="351969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Trapezium 47">
            <a:extLst>
              <a:ext uri="{FF2B5EF4-FFF2-40B4-BE49-F238E27FC236}">
                <a16:creationId xmlns:a16="http://schemas.microsoft.com/office/drawing/2014/main" id="{30B42797-7AD9-FE43-8B9E-E6BF4FF7F766}"/>
              </a:ext>
            </a:extLst>
          </p:cNvPr>
          <p:cNvSpPr/>
          <p:nvPr/>
        </p:nvSpPr>
        <p:spPr bwMode="auto">
          <a:xfrm rot="1101978">
            <a:off x="1709550" y="4707258"/>
            <a:ext cx="273326" cy="369481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Trapezium 48">
            <a:extLst>
              <a:ext uri="{FF2B5EF4-FFF2-40B4-BE49-F238E27FC236}">
                <a16:creationId xmlns:a16="http://schemas.microsoft.com/office/drawing/2014/main" id="{793EAEF8-1D37-BD41-8502-9A72A0A16589}"/>
              </a:ext>
            </a:extLst>
          </p:cNvPr>
          <p:cNvSpPr/>
          <p:nvPr/>
        </p:nvSpPr>
        <p:spPr bwMode="auto">
          <a:xfrm rot="715925">
            <a:off x="1918636" y="4753432"/>
            <a:ext cx="331507" cy="386581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778B557-A822-4443-9D1A-1E2DDDA3DF02}"/>
              </a:ext>
            </a:extLst>
          </p:cNvPr>
          <p:cNvSpPr/>
          <p:nvPr/>
        </p:nvSpPr>
        <p:spPr bwMode="auto">
          <a:xfrm>
            <a:off x="1153319" y="2362623"/>
            <a:ext cx="2438400" cy="2438400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E8CF31-756B-EC44-8352-495D0569B205}"/>
              </a:ext>
            </a:extLst>
          </p:cNvPr>
          <p:cNvSpPr/>
          <p:nvPr/>
        </p:nvSpPr>
        <p:spPr bwMode="auto">
          <a:xfrm>
            <a:off x="772319" y="1964337"/>
            <a:ext cx="3200400" cy="3217686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90C797B-68F0-EB46-AF7D-4EBE54ACAEBC}"/>
              </a:ext>
            </a:extLst>
          </p:cNvPr>
          <p:cNvSpPr/>
          <p:nvPr/>
        </p:nvSpPr>
        <p:spPr bwMode="auto">
          <a:xfrm>
            <a:off x="1304202" y="2515023"/>
            <a:ext cx="2145353" cy="2137381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BE9AF501-FF91-EA4B-81EE-BC67D728EC51}"/>
              </a:ext>
            </a:extLst>
          </p:cNvPr>
          <p:cNvCxnSpPr>
            <a:cxnSpLocks/>
            <a:stCxn id="33" idx="0"/>
          </p:cNvCxnSpPr>
          <p:nvPr/>
        </p:nvCxnSpPr>
        <p:spPr bwMode="auto">
          <a:xfrm flipH="1">
            <a:off x="2411755" y="2351637"/>
            <a:ext cx="21252" cy="1938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1566A92-C825-DF48-865A-532B32DB5300}"/>
              </a:ext>
            </a:extLst>
          </p:cNvPr>
          <p:cNvCxnSpPr>
            <a:cxnSpLocks/>
          </p:cNvCxnSpPr>
          <p:nvPr/>
        </p:nvCxnSpPr>
        <p:spPr bwMode="auto">
          <a:xfrm flipH="1">
            <a:off x="2314526" y="2533799"/>
            <a:ext cx="91351" cy="11125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Cross 58">
            <a:extLst>
              <a:ext uri="{FF2B5EF4-FFF2-40B4-BE49-F238E27FC236}">
                <a16:creationId xmlns:a16="http://schemas.microsoft.com/office/drawing/2014/main" id="{BAEB98D2-EDB2-7C41-8F14-5F27736EC0FA}"/>
              </a:ext>
            </a:extLst>
          </p:cNvPr>
          <p:cNvSpPr/>
          <p:nvPr/>
        </p:nvSpPr>
        <p:spPr bwMode="auto">
          <a:xfrm>
            <a:off x="2220119" y="3505623"/>
            <a:ext cx="167716" cy="193822"/>
          </a:xfrm>
          <a:prstGeom prst="plus">
            <a:avLst>
              <a:gd name="adj" fmla="val 4184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807D0F7-8D69-894C-94D2-3E66FACF33E9}"/>
              </a:ext>
            </a:extLst>
          </p:cNvPr>
          <p:cNvSpPr txBox="1"/>
          <p:nvPr/>
        </p:nvSpPr>
        <p:spPr>
          <a:xfrm>
            <a:off x="2143919" y="2896023"/>
            <a:ext cx="2568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  <a:latin typeface="+mn-lt"/>
              </a:rPr>
              <a:t>r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D2191DC-7F7A-DB44-B6B1-7DCD2AAF38BB}"/>
              </a:ext>
            </a:extLst>
          </p:cNvPr>
          <p:cNvSpPr txBox="1"/>
          <p:nvPr/>
        </p:nvSpPr>
        <p:spPr>
          <a:xfrm>
            <a:off x="2143919" y="2286423"/>
            <a:ext cx="335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GB" sz="1400" b="1" dirty="0" err="1">
                <a:solidFill>
                  <a:srgbClr val="FF0000"/>
                </a:solidFill>
                <a:latin typeface="+mn-lt"/>
              </a:rPr>
              <a:t>r</a:t>
            </a:r>
            <a:endParaRPr lang="en-GB" sz="1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3" name="Trapezium 62">
            <a:extLst>
              <a:ext uri="{FF2B5EF4-FFF2-40B4-BE49-F238E27FC236}">
                <a16:creationId xmlns:a16="http://schemas.microsoft.com/office/drawing/2014/main" id="{600E7F0B-868D-6349-B07D-D72CA69A1972}"/>
              </a:ext>
            </a:extLst>
          </p:cNvPr>
          <p:cNvSpPr/>
          <p:nvPr/>
        </p:nvSpPr>
        <p:spPr bwMode="auto">
          <a:xfrm>
            <a:off x="8845257" y="4837113"/>
            <a:ext cx="304800" cy="380999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Trapezium 63">
            <a:extLst>
              <a:ext uri="{FF2B5EF4-FFF2-40B4-BE49-F238E27FC236}">
                <a16:creationId xmlns:a16="http://schemas.microsoft.com/office/drawing/2014/main" id="{C4A88B0B-3095-DC42-A19F-8B863E006D4A}"/>
              </a:ext>
            </a:extLst>
          </p:cNvPr>
          <p:cNvSpPr/>
          <p:nvPr/>
        </p:nvSpPr>
        <p:spPr bwMode="auto">
          <a:xfrm rot="20873116">
            <a:off x="9101226" y="4732559"/>
            <a:ext cx="304800" cy="376552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Trapezium 64">
            <a:extLst>
              <a:ext uri="{FF2B5EF4-FFF2-40B4-BE49-F238E27FC236}">
                <a16:creationId xmlns:a16="http://schemas.microsoft.com/office/drawing/2014/main" id="{6BFB9FEA-75E6-724D-A661-5FE067605B0E}"/>
              </a:ext>
            </a:extLst>
          </p:cNvPr>
          <p:cNvSpPr/>
          <p:nvPr/>
        </p:nvSpPr>
        <p:spPr bwMode="auto">
          <a:xfrm rot="20151724">
            <a:off x="9371055" y="4696412"/>
            <a:ext cx="304800" cy="381000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Trapezium 65">
            <a:extLst>
              <a:ext uri="{FF2B5EF4-FFF2-40B4-BE49-F238E27FC236}">
                <a16:creationId xmlns:a16="http://schemas.microsoft.com/office/drawing/2014/main" id="{6A9888B6-9291-1746-9E99-F995D67B0A81}"/>
              </a:ext>
            </a:extLst>
          </p:cNvPr>
          <p:cNvSpPr/>
          <p:nvPr/>
        </p:nvSpPr>
        <p:spPr bwMode="auto">
          <a:xfrm rot="19464772">
            <a:off x="9670188" y="4620216"/>
            <a:ext cx="322344" cy="392169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Trapezium 66">
            <a:extLst>
              <a:ext uri="{FF2B5EF4-FFF2-40B4-BE49-F238E27FC236}">
                <a16:creationId xmlns:a16="http://schemas.microsoft.com/office/drawing/2014/main" id="{5E07946B-6B36-AD47-9EE8-0342C35666F2}"/>
              </a:ext>
            </a:extLst>
          </p:cNvPr>
          <p:cNvSpPr/>
          <p:nvPr/>
        </p:nvSpPr>
        <p:spPr bwMode="auto">
          <a:xfrm rot="18651713">
            <a:off x="9760993" y="4297646"/>
            <a:ext cx="304800" cy="371185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Trapezium 67">
            <a:extLst>
              <a:ext uri="{FF2B5EF4-FFF2-40B4-BE49-F238E27FC236}">
                <a16:creationId xmlns:a16="http://schemas.microsoft.com/office/drawing/2014/main" id="{63213E26-8963-EE4D-B349-6031980C855D}"/>
              </a:ext>
            </a:extLst>
          </p:cNvPr>
          <p:cNvSpPr/>
          <p:nvPr/>
        </p:nvSpPr>
        <p:spPr bwMode="auto">
          <a:xfrm rot="18219118">
            <a:off x="10002685" y="4164614"/>
            <a:ext cx="304800" cy="381000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Trapezium 68">
            <a:extLst>
              <a:ext uri="{FF2B5EF4-FFF2-40B4-BE49-F238E27FC236}">
                <a16:creationId xmlns:a16="http://schemas.microsoft.com/office/drawing/2014/main" id="{0C8BEE1C-9624-1A47-ABE0-CBCAB3B85F49}"/>
              </a:ext>
            </a:extLst>
          </p:cNvPr>
          <p:cNvSpPr/>
          <p:nvPr/>
        </p:nvSpPr>
        <p:spPr bwMode="auto">
          <a:xfrm rot="17625394">
            <a:off x="10111958" y="3912788"/>
            <a:ext cx="304800" cy="393556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0" name="Trapezium 69">
            <a:extLst>
              <a:ext uri="{FF2B5EF4-FFF2-40B4-BE49-F238E27FC236}">
                <a16:creationId xmlns:a16="http://schemas.microsoft.com/office/drawing/2014/main" id="{5B50BDCB-7904-C842-8801-46F78D645D0E}"/>
              </a:ext>
            </a:extLst>
          </p:cNvPr>
          <p:cNvSpPr/>
          <p:nvPr/>
        </p:nvSpPr>
        <p:spPr bwMode="auto">
          <a:xfrm rot="16906690">
            <a:off x="10295759" y="3656925"/>
            <a:ext cx="304800" cy="406665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Trapezium 70">
            <a:extLst>
              <a:ext uri="{FF2B5EF4-FFF2-40B4-BE49-F238E27FC236}">
                <a16:creationId xmlns:a16="http://schemas.microsoft.com/office/drawing/2014/main" id="{24C3A40D-BE35-2244-B5DE-F6B5C89B4ECE}"/>
              </a:ext>
            </a:extLst>
          </p:cNvPr>
          <p:cNvSpPr/>
          <p:nvPr/>
        </p:nvSpPr>
        <p:spPr bwMode="auto">
          <a:xfrm rot="16200000">
            <a:off x="10138800" y="3367167"/>
            <a:ext cx="304800" cy="429314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Trapezium 71">
            <a:extLst>
              <a:ext uri="{FF2B5EF4-FFF2-40B4-BE49-F238E27FC236}">
                <a16:creationId xmlns:a16="http://schemas.microsoft.com/office/drawing/2014/main" id="{C1B5C47D-0CC9-0645-9904-81919DC6EB60}"/>
              </a:ext>
            </a:extLst>
          </p:cNvPr>
          <p:cNvSpPr/>
          <p:nvPr/>
        </p:nvSpPr>
        <p:spPr bwMode="auto">
          <a:xfrm rot="15531986">
            <a:off x="10229114" y="3109999"/>
            <a:ext cx="304800" cy="381000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Trapezium 72">
            <a:extLst>
              <a:ext uri="{FF2B5EF4-FFF2-40B4-BE49-F238E27FC236}">
                <a16:creationId xmlns:a16="http://schemas.microsoft.com/office/drawing/2014/main" id="{C7DB7665-D22C-8448-B066-F9F8D3624609}"/>
              </a:ext>
            </a:extLst>
          </p:cNvPr>
          <p:cNvSpPr/>
          <p:nvPr/>
        </p:nvSpPr>
        <p:spPr bwMode="auto">
          <a:xfrm rot="14865328">
            <a:off x="10087972" y="2884772"/>
            <a:ext cx="304800" cy="405680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Trapezium 73">
            <a:extLst>
              <a:ext uri="{FF2B5EF4-FFF2-40B4-BE49-F238E27FC236}">
                <a16:creationId xmlns:a16="http://schemas.microsoft.com/office/drawing/2014/main" id="{B54FE4EF-D331-114C-82D1-D0D7A456F8DF}"/>
              </a:ext>
            </a:extLst>
          </p:cNvPr>
          <p:cNvSpPr/>
          <p:nvPr/>
        </p:nvSpPr>
        <p:spPr bwMode="auto">
          <a:xfrm rot="14249609">
            <a:off x="10057915" y="2631687"/>
            <a:ext cx="289027" cy="392176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Trapezium 74">
            <a:extLst>
              <a:ext uri="{FF2B5EF4-FFF2-40B4-BE49-F238E27FC236}">
                <a16:creationId xmlns:a16="http://schemas.microsoft.com/office/drawing/2014/main" id="{4F1F8E70-1DFA-274C-B4BD-9BACA8C8F901}"/>
              </a:ext>
            </a:extLst>
          </p:cNvPr>
          <p:cNvSpPr/>
          <p:nvPr/>
        </p:nvSpPr>
        <p:spPr bwMode="auto">
          <a:xfrm rot="13594971">
            <a:off x="9853534" y="2419125"/>
            <a:ext cx="327986" cy="399675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Trapezium 75">
            <a:extLst>
              <a:ext uri="{FF2B5EF4-FFF2-40B4-BE49-F238E27FC236}">
                <a16:creationId xmlns:a16="http://schemas.microsoft.com/office/drawing/2014/main" id="{6CA6CBC9-1B7B-FD44-B199-8CB383E87A91}"/>
              </a:ext>
            </a:extLst>
          </p:cNvPr>
          <p:cNvSpPr/>
          <p:nvPr/>
        </p:nvSpPr>
        <p:spPr bwMode="auto">
          <a:xfrm rot="13002276">
            <a:off x="9731587" y="2135379"/>
            <a:ext cx="304800" cy="427361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7" name="Trapezium 76">
            <a:extLst>
              <a:ext uri="{FF2B5EF4-FFF2-40B4-BE49-F238E27FC236}">
                <a16:creationId xmlns:a16="http://schemas.microsoft.com/office/drawing/2014/main" id="{182F3B6F-67AC-7543-9D72-67A81B128616}"/>
              </a:ext>
            </a:extLst>
          </p:cNvPr>
          <p:cNvSpPr/>
          <p:nvPr/>
        </p:nvSpPr>
        <p:spPr bwMode="auto">
          <a:xfrm rot="12293857">
            <a:off x="9461836" y="2059320"/>
            <a:ext cx="304800" cy="405868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8" name="Trapezium 77">
            <a:extLst>
              <a:ext uri="{FF2B5EF4-FFF2-40B4-BE49-F238E27FC236}">
                <a16:creationId xmlns:a16="http://schemas.microsoft.com/office/drawing/2014/main" id="{2D8E4F05-C46D-3941-8BEC-4B14D2D0E35D}"/>
              </a:ext>
            </a:extLst>
          </p:cNvPr>
          <p:cNvSpPr/>
          <p:nvPr/>
        </p:nvSpPr>
        <p:spPr bwMode="auto">
          <a:xfrm rot="11672219">
            <a:off x="9182676" y="2039463"/>
            <a:ext cx="304800" cy="407743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9" name="Trapezium 78">
            <a:extLst>
              <a:ext uri="{FF2B5EF4-FFF2-40B4-BE49-F238E27FC236}">
                <a16:creationId xmlns:a16="http://schemas.microsoft.com/office/drawing/2014/main" id="{E19FF208-DFCB-1741-A345-D17D757D6637}"/>
              </a:ext>
            </a:extLst>
          </p:cNvPr>
          <p:cNvSpPr/>
          <p:nvPr/>
        </p:nvSpPr>
        <p:spPr bwMode="auto">
          <a:xfrm rot="11048025">
            <a:off x="8915463" y="2014116"/>
            <a:ext cx="304800" cy="406121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0" name="Trapezium 79">
            <a:extLst>
              <a:ext uri="{FF2B5EF4-FFF2-40B4-BE49-F238E27FC236}">
                <a16:creationId xmlns:a16="http://schemas.microsoft.com/office/drawing/2014/main" id="{8B56E76B-E1C8-0E48-9198-026BE972F928}"/>
              </a:ext>
            </a:extLst>
          </p:cNvPr>
          <p:cNvSpPr/>
          <p:nvPr/>
        </p:nvSpPr>
        <p:spPr bwMode="auto">
          <a:xfrm rot="10335777">
            <a:off x="8641336" y="1995934"/>
            <a:ext cx="304800" cy="396112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1" name="Trapezium 80">
            <a:extLst>
              <a:ext uri="{FF2B5EF4-FFF2-40B4-BE49-F238E27FC236}">
                <a16:creationId xmlns:a16="http://schemas.microsoft.com/office/drawing/2014/main" id="{5ADDB391-4C49-6B40-B8B5-5126BA440AFD}"/>
              </a:ext>
            </a:extLst>
          </p:cNvPr>
          <p:cNvSpPr/>
          <p:nvPr/>
        </p:nvSpPr>
        <p:spPr bwMode="auto">
          <a:xfrm rot="9678294">
            <a:off x="8398870" y="2102385"/>
            <a:ext cx="304800" cy="417976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2" name="Trapezium 81">
            <a:extLst>
              <a:ext uri="{FF2B5EF4-FFF2-40B4-BE49-F238E27FC236}">
                <a16:creationId xmlns:a16="http://schemas.microsoft.com/office/drawing/2014/main" id="{D68733D4-5F51-094C-BCCD-9D26EB767714}"/>
              </a:ext>
            </a:extLst>
          </p:cNvPr>
          <p:cNvSpPr/>
          <p:nvPr/>
        </p:nvSpPr>
        <p:spPr bwMode="auto">
          <a:xfrm rot="9007414">
            <a:off x="8127176" y="2085135"/>
            <a:ext cx="283392" cy="412991"/>
          </a:xfrm>
          <a:prstGeom prst="trapezoid">
            <a:avLst>
              <a:gd name="adj" fmla="val 15627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3" name="Trapezium 82">
            <a:extLst>
              <a:ext uri="{FF2B5EF4-FFF2-40B4-BE49-F238E27FC236}">
                <a16:creationId xmlns:a16="http://schemas.microsoft.com/office/drawing/2014/main" id="{891E7FC4-EA16-AE42-AF27-D725FAA4702C}"/>
              </a:ext>
            </a:extLst>
          </p:cNvPr>
          <p:cNvSpPr/>
          <p:nvPr/>
        </p:nvSpPr>
        <p:spPr bwMode="auto">
          <a:xfrm rot="8369321">
            <a:off x="7975785" y="2327989"/>
            <a:ext cx="283392" cy="399076"/>
          </a:xfrm>
          <a:prstGeom prst="trapezoid">
            <a:avLst>
              <a:gd name="adj" fmla="val 9787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4" name="Trapezium 83">
            <a:extLst>
              <a:ext uri="{FF2B5EF4-FFF2-40B4-BE49-F238E27FC236}">
                <a16:creationId xmlns:a16="http://schemas.microsoft.com/office/drawing/2014/main" id="{471632DF-D3A3-DF4F-B16A-E7BEF67B2F44}"/>
              </a:ext>
            </a:extLst>
          </p:cNvPr>
          <p:cNvSpPr/>
          <p:nvPr/>
        </p:nvSpPr>
        <p:spPr bwMode="auto">
          <a:xfrm rot="7782857">
            <a:off x="7873348" y="2571284"/>
            <a:ext cx="283392" cy="391131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5" name="Trapezium 84">
            <a:extLst>
              <a:ext uri="{FF2B5EF4-FFF2-40B4-BE49-F238E27FC236}">
                <a16:creationId xmlns:a16="http://schemas.microsoft.com/office/drawing/2014/main" id="{F10C8315-AC41-AD40-9226-1CFE20A925E8}"/>
              </a:ext>
            </a:extLst>
          </p:cNvPr>
          <p:cNvSpPr/>
          <p:nvPr/>
        </p:nvSpPr>
        <p:spPr bwMode="auto">
          <a:xfrm rot="7076679">
            <a:off x="7627835" y="2701567"/>
            <a:ext cx="283392" cy="387421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6" name="Trapezium 85">
            <a:extLst>
              <a:ext uri="{FF2B5EF4-FFF2-40B4-BE49-F238E27FC236}">
                <a16:creationId xmlns:a16="http://schemas.microsoft.com/office/drawing/2014/main" id="{7C139BE3-2634-E04E-809C-94A7FF5142F7}"/>
              </a:ext>
            </a:extLst>
          </p:cNvPr>
          <p:cNvSpPr/>
          <p:nvPr/>
        </p:nvSpPr>
        <p:spPr bwMode="auto">
          <a:xfrm rot="6386275">
            <a:off x="7378767" y="2870269"/>
            <a:ext cx="314542" cy="450502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7" name="Trapezium 86">
            <a:extLst>
              <a:ext uri="{FF2B5EF4-FFF2-40B4-BE49-F238E27FC236}">
                <a16:creationId xmlns:a16="http://schemas.microsoft.com/office/drawing/2014/main" id="{26A47D81-6AC1-724A-B641-8005E8711055}"/>
              </a:ext>
            </a:extLst>
          </p:cNvPr>
          <p:cNvSpPr/>
          <p:nvPr/>
        </p:nvSpPr>
        <p:spPr bwMode="auto">
          <a:xfrm rot="5919857">
            <a:off x="7516478" y="3186865"/>
            <a:ext cx="285552" cy="369785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8" name="Trapezium 87">
            <a:extLst>
              <a:ext uri="{FF2B5EF4-FFF2-40B4-BE49-F238E27FC236}">
                <a16:creationId xmlns:a16="http://schemas.microsoft.com/office/drawing/2014/main" id="{707AE0FB-A2B7-C44C-A61D-B8209F5299B8}"/>
              </a:ext>
            </a:extLst>
          </p:cNvPr>
          <p:cNvSpPr/>
          <p:nvPr/>
        </p:nvSpPr>
        <p:spPr bwMode="auto">
          <a:xfrm rot="5161446">
            <a:off x="7496180" y="3446213"/>
            <a:ext cx="327457" cy="365377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9" name="Trapezium 88">
            <a:extLst>
              <a:ext uri="{FF2B5EF4-FFF2-40B4-BE49-F238E27FC236}">
                <a16:creationId xmlns:a16="http://schemas.microsoft.com/office/drawing/2014/main" id="{1891D2F9-7AF3-8D4A-8DBE-82665C4CAABD}"/>
              </a:ext>
            </a:extLst>
          </p:cNvPr>
          <p:cNvSpPr/>
          <p:nvPr/>
        </p:nvSpPr>
        <p:spPr bwMode="auto">
          <a:xfrm rot="4626753">
            <a:off x="7399279" y="3721253"/>
            <a:ext cx="327457" cy="383472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0" name="Trapezium 89">
            <a:extLst>
              <a:ext uri="{FF2B5EF4-FFF2-40B4-BE49-F238E27FC236}">
                <a16:creationId xmlns:a16="http://schemas.microsoft.com/office/drawing/2014/main" id="{5DDDCBFD-7B01-6045-B016-D9DD7B91FECF}"/>
              </a:ext>
            </a:extLst>
          </p:cNvPr>
          <p:cNvSpPr/>
          <p:nvPr/>
        </p:nvSpPr>
        <p:spPr bwMode="auto">
          <a:xfrm rot="3917243">
            <a:off x="7637146" y="3931765"/>
            <a:ext cx="327457" cy="383945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1" name="Trapezium 90">
            <a:extLst>
              <a:ext uri="{FF2B5EF4-FFF2-40B4-BE49-F238E27FC236}">
                <a16:creationId xmlns:a16="http://schemas.microsoft.com/office/drawing/2014/main" id="{F4525F9C-AF62-4E4F-A8F9-3FB372C0E347}"/>
              </a:ext>
            </a:extLst>
          </p:cNvPr>
          <p:cNvSpPr/>
          <p:nvPr/>
        </p:nvSpPr>
        <p:spPr bwMode="auto">
          <a:xfrm rot="3084511">
            <a:off x="7702795" y="4220461"/>
            <a:ext cx="327457" cy="369745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2" name="Trapezium 91">
            <a:extLst>
              <a:ext uri="{FF2B5EF4-FFF2-40B4-BE49-F238E27FC236}">
                <a16:creationId xmlns:a16="http://schemas.microsoft.com/office/drawing/2014/main" id="{202D1AB8-42A2-A64B-AE1F-95AE250879A4}"/>
              </a:ext>
            </a:extLst>
          </p:cNvPr>
          <p:cNvSpPr/>
          <p:nvPr/>
        </p:nvSpPr>
        <p:spPr bwMode="auto">
          <a:xfrm rot="2333701">
            <a:off x="7851933" y="4488985"/>
            <a:ext cx="319047" cy="405354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3" name="Trapezium 92">
            <a:extLst>
              <a:ext uri="{FF2B5EF4-FFF2-40B4-BE49-F238E27FC236}">
                <a16:creationId xmlns:a16="http://schemas.microsoft.com/office/drawing/2014/main" id="{7E549783-C4D2-7043-932D-2D9CBAA4BC61}"/>
              </a:ext>
            </a:extLst>
          </p:cNvPr>
          <p:cNvSpPr/>
          <p:nvPr/>
        </p:nvSpPr>
        <p:spPr bwMode="auto">
          <a:xfrm rot="1665776">
            <a:off x="8058033" y="4710161"/>
            <a:ext cx="259289" cy="417285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4" name="Trapezium 93">
            <a:extLst>
              <a:ext uri="{FF2B5EF4-FFF2-40B4-BE49-F238E27FC236}">
                <a16:creationId xmlns:a16="http://schemas.microsoft.com/office/drawing/2014/main" id="{24C782CB-05ED-DF44-8CAF-6F609D7DDB0F}"/>
              </a:ext>
            </a:extLst>
          </p:cNvPr>
          <p:cNvSpPr/>
          <p:nvPr/>
        </p:nvSpPr>
        <p:spPr bwMode="auto">
          <a:xfrm rot="1318390">
            <a:off x="8334688" y="4707258"/>
            <a:ext cx="273326" cy="369481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rapezium 94">
            <a:extLst>
              <a:ext uri="{FF2B5EF4-FFF2-40B4-BE49-F238E27FC236}">
                <a16:creationId xmlns:a16="http://schemas.microsoft.com/office/drawing/2014/main" id="{878FB7A6-5535-F340-8D99-D20D632C1A9E}"/>
              </a:ext>
            </a:extLst>
          </p:cNvPr>
          <p:cNvSpPr/>
          <p:nvPr/>
        </p:nvSpPr>
        <p:spPr bwMode="auto">
          <a:xfrm rot="715925">
            <a:off x="8597026" y="4687332"/>
            <a:ext cx="291460" cy="397986"/>
          </a:xfrm>
          <a:prstGeom prst="trapezoid">
            <a:avLst>
              <a:gd name="adj" fmla="val 12369"/>
            </a:avLst>
          </a:prstGeom>
          <a:solidFill>
            <a:srgbClr val="DBD1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9A36448E-310D-DA49-8D5B-8918B7B838A5}"/>
              </a:ext>
            </a:extLst>
          </p:cNvPr>
          <p:cNvSpPr/>
          <p:nvPr/>
        </p:nvSpPr>
        <p:spPr bwMode="auto">
          <a:xfrm>
            <a:off x="7778457" y="2362623"/>
            <a:ext cx="2438400" cy="2438400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12BEB58-DF81-0440-98A3-5ECD86EE601A}"/>
              </a:ext>
            </a:extLst>
          </p:cNvPr>
          <p:cNvSpPr/>
          <p:nvPr/>
        </p:nvSpPr>
        <p:spPr bwMode="auto">
          <a:xfrm>
            <a:off x="7397457" y="1964337"/>
            <a:ext cx="3200400" cy="3217686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830165C6-AA88-0E40-9CF5-2DC2DCB447B4}"/>
              </a:ext>
            </a:extLst>
          </p:cNvPr>
          <p:cNvSpPr/>
          <p:nvPr/>
        </p:nvSpPr>
        <p:spPr bwMode="auto">
          <a:xfrm>
            <a:off x="7731237" y="2328743"/>
            <a:ext cx="2535511" cy="2503513"/>
          </a:xfrm>
          <a:prstGeom prst="ellipse">
            <a:avLst/>
          </a:prstGeom>
          <a:noFill/>
          <a:ln w="2857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1" name="Cross 100">
            <a:extLst>
              <a:ext uri="{FF2B5EF4-FFF2-40B4-BE49-F238E27FC236}">
                <a16:creationId xmlns:a16="http://schemas.microsoft.com/office/drawing/2014/main" id="{6F68EFF3-10A5-E843-BD2E-DC038BCC69F9}"/>
              </a:ext>
            </a:extLst>
          </p:cNvPr>
          <p:cNvSpPr/>
          <p:nvPr/>
        </p:nvSpPr>
        <p:spPr bwMode="auto">
          <a:xfrm>
            <a:off x="8845257" y="3505623"/>
            <a:ext cx="167716" cy="193822"/>
          </a:xfrm>
          <a:prstGeom prst="plus">
            <a:avLst>
              <a:gd name="adj" fmla="val 4184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4" name="Curved Right Arrow 103">
            <a:extLst>
              <a:ext uri="{FF2B5EF4-FFF2-40B4-BE49-F238E27FC236}">
                <a16:creationId xmlns:a16="http://schemas.microsoft.com/office/drawing/2014/main" id="{C5B0C244-DFA3-7547-97C5-A7EB24F29406}"/>
              </a:ext>
            </a:extLst>
          </p:cNvPr>
          <p:cNvSpPr/>
          <p:nvPr/>
        </p:nvSpPr>
        <p:spPr bwMode="auto">
          <a:xfrm>
            <a:off x="128249" y="1339639"/>
            <a:ext cx="567870" cy="2354473"/>
          </a:xfrm>
          <a:prstGeom prst="curvedRightArrow">
            <a:avLst>
              <a:gd name="adj1" fmla="val 18078"/>
              <a:gd name="adj2" fmla="val 50000"/>
              <a:gd name="adj3" fmla="val 2839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" name="Bent Arrow 105">
            <a:extLst>
              <a:ext uri="{FF2B5EF4-FFF2-40B4-BE49-F238E27FC236}">
                <a16:creationId xmlns:a16="http://schemas.microsoft.com/office/drawing/2014/main" id="{DA3F77D0-E49E-804A-815C-D7398388614C}"/>
              </a:ext>
            </a:extLst>
          </p:cNvPr>
          <p:cNvSpPr/>
          <p:nvPr/>
        </p:nvSpPr>
        <p:spPr bwMode="auto">
          <a:xfrm flipV="1">
            <a:off x="6305025" y="1941512"/>
            <a:ext cx="813816" cy="1863392"/>
          </a:xfrm>
          <a:prstGeom prst="bentArrow">
            <a:avLst>
              <a:gd name="adj1" fmla="val 14355"/>
              <a:gd name="adj2" fmla="val 25000"/>
              <a:gd name="adj3" fmla="val 25000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EF21D7D-0A9F-5340-A0B3-00DC50BB7105}"/>
              </a:ext>
            </a:extLst>
          </p:cNvPr>
          <p:cNvSpPr txBox="1"/>
          <p:nvPr/>
        </p:nvSpPr>
        <p:spPr>
          <a:xfrm>
            <a:off x="8429670" y="2807513"/>
            <a:ext cx="102944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More 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BA9275D7-64B6-AD47-B962-1181D4F9A8C9}"/>
              </a:ext>
            </a:extLst>
          </p:cNvPr>
          <p:cNvSpPr txBox="1"/>
          <p:nvPr/>
        </p:nvSpPr>
        <p:spPr>
          <a:xfrm>
            <a:off x="8011319" y="3160712"/>
            <a:ext cx="100380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/>
              <a:t>Less events</a:t>
            </a:r>
          </a:p>
        </p:txBody>
      </p:sp>
      <p:cxnSp>
        <p:nvCxnSpPr>
          <p:cNvPr id="110" name="Straight Arrow Connector 109">
            <a:extLst>
              <a:ext uri="{FF2B5EF4-FFF2-40B4-BE49-F238E27FC236}">
                <a16:creationId xmlns:a16="http://schemas.microsoft.com/office/drawing/2014/main" id="{A6240EEA-F340-4B4C-8D55-404004880224}"/>
              </a:ext>
            </a:extLst>
          </p:cNvPr>
          <p:cNvCxnSpPr>
            <a:cxnSpLocks/>
            <a:stCxn id="107" idx="1"/>
            <a:endCxn id="84" idx="0"/>
          </p:cNvCxnSpPr>
          <p:nvPr/>
        </p:nvCxnSpPr>
        <p:spPr bwMode="auto">
          <a:xfrm flipH="1" flipV="1">
            <a:off x="8165481" y="2891808"/>
            <a:ext cx="264189" cy="542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59F6CFC6-21ED-F444-95CC-9167A0939595}"/>
              </a:ext>
            </a:extLst>
          </p:cNvPr>
          <p:cNvCxnSpPr>
            <a:cxnSpLocks/>
            <a:stCxn id="108" idx="1"/>
          </p:cNvCxnSpPr>
          <p:nvPr/>
        </p:nvCxnSpPr>
        <p:spPr bwMode="auto">
          <a:xfrm flipH="1" flipV="1">
            <a:off x="7602737" y="3121337"/>
            <a:ext cx="408582" cy="17787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F0C6FC9F-8141-8443-9647-F01260D33930}"/>
              </a:ext>
            </a:extLst>
          </p:cNvPr>
          <p:cNvCxnSpPr>
            <a:cxnSpLocks/>
            <a:stCxn id="107" idx="3"/>
            <a:endCxn id="71" idx="0"/>
          </p:cNvCxnSpPr>
          <p:nvPr/>
        </p:nvCxnSpPr>
        <p:spPr bwMode="auto">
          <a:xfrm>
            <a:off x="9459119" y="2946013"/>
            <a:ext cx="617424" cy="6358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C2A23490-89DA-C249-AD36-B91869E5C2D3}"/>
              </a:ext>
            </a:extLst>
          </p:cNvPr>
          <p:cNvCxnSpPr>
            <a:cxnSpLocks/>
            <a:stCxn id="108" idx="2"/>
          </p:cNvCxnSpPr>
          <p:nvPr/>
        </p:nvCxnSpPr>
        <p:spPr bwMode="auto">
          <a:xfrm flipH="1">
            <a:off x="8208404" y="3437711"/>
            <a:ext cx="304816" cy="15199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FE32F8FF-0E69-1C46-9C7A-23209922521A}"/>
              </a:ext>
            </a:extLst>
          </p:cNvPr>
          <p:cNvSpPr txBox="1"/>
          <p:nvPr/>
        </p:nvSpPr>
        <p:spPr>
          <a:xfrm>
            <a:off x="8316119" y="3965158"/>
            <a:ext cx="156164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 err="1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GB" sz="1600" b="1" dirty="0" err="1">
                <a:solidFill>
                  <a:srgbClr val="FF0000"/>
                </a:solidFill>
                <a:latin typeface="+mn-lt"/>
              </a:rPr>
              <a:t>r</a:t>
            </a:r>
            <a:r>
              <a:rPr lang="en-GB" sz="1600" b="1" baseline="-25000" dirty="0" err="1">
                <a:solidFill>
                  <a:srgbClr val="FF0000"/>
                </a:solidFill>
                <a:latin typeface="+mn-lt"/>
              </a:rPr>
              <a:t>eff</a:t>
            </a:r>
            <a:r>
              <a:rPr lang="en-GB" sz="1600" b="1" baseline="-250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GB" sz="1600" b="1" dirty="0">
                <a:solidFill>
                  <a:srgbClr val="FF0000"/>
                </a:solidFill>
                <a:latin typeface="+mn-lt"/>
              </a:rPr>
              <a:t>= </a:t>
            </a:r>
            <a:r>
              <a:rPr lang="en-GB" sz="1600" b="1" dirty="0" err="1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GB" sz="1600" b="1" dirty="0" err="1">
                <a:solidFill>
                  <a:srgbClr val="FF0000"/>
                </a:solidFill>
                <a:latin typeface="+mn-lt"/>
              </a:rPr>
              <a:t>r</a:t>
            </a:r>
            <a:r>
              <a:rPr lang="en-GB" sz="1600" b="1" dirty="0">
                <a:solidFill>
                  <a:srgbClr val="FF0000"/>
                </a:solidFill>
                <a:latin typeface="+mn-lt"/>
              </a:rPr>
              <a:t> / √</a:t>
            </a:r>
            <a:r>
              <a:rPr lang="en-GB" sz="1600" b="1" dirty="0" err="1">
                <a:solidFill>
                  <a:srgbClr val="FF0000"/>
                </a:solidFill>
                <a:latin typeface="+mn-lt"/>
              </a:rPr>
              <a:t>N</a:t>
            </a:r>
            <a:r>
              <a:rPr lang="en-GB" sz="1600" b="1" baseline="-25000" dirty="0" err="1">
                <a:solidFill>
                  <a:srgbClr val="FF0000"/>
                </a:solidFill>
                <a:latin typeface="+mn-lt"/>
              </a:rPr>
              <a:t>cells</a:t>
            </a:r>
            <a:endParaRPr lang="en-GB" sz="1600" b="1" baseline="-25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C3802DB-C51E-D74A-84A7-6B696059C9D7}"/>
              </a:ext>
            </a:extLst>
          </p:cNvPr>
          <p:cNvSpPr txBox="1"/>
          <p:nvPr/>
        </p:nvSpPr>
        <p:spPr>
          <a:xfrm>
            <a:off x="3741857" y="4266981"/>
            <a:ext cx="3841116" cy="646331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800" b="1" dirty="0">
                <a:solidFill>
                  <a:srgbClr val="FF0000"/>
                </a:solidFill>
                <a:latin typeface="+mn-lt"/>
              </a:rPr>
              <a:t>If </a:t>
            </a:r>
            <a:r>
              <a:rPr lang="en-GB" sz="1800" b="1" dirty="0" err="1">
                <a:solidFill>
                  <a:srgbClr val="FF0000"/>
                </a:solidFill>
                <a:latin typeface="Symbol" pitchFamily="2" charset="2"/>
              </a:rPr>
              <a:t>Df</a:t>
            </a:r>
            <a:r>
              <a:rPr lang="en-GB" sz="1800" b="1" baseline="-25000" dirty="0" err="1">
                <a:solidFill>
                  <a:srgbClr val="FF0000"/>
                </a:solidFill>
                <a:latin typeface="+mn-lt"/>
              </a:rPr>
              <a:t>cell</a:t>
            </a:r>
            <a:r>
              <a:rPr lang="en-GB" sz="1800" b="1" dirty="0">
                <a:solidFill>
                  <a:srgbClr val="FF0000"/>
                </a:solidFill>
                <a:latin typeface="Symbol" pitchFamily="2" charset="2"/>
              </a:rPr>
              <a:t> </a:t>
            </a:r>
            <a:r>
              <a:rPr lang="en-GB" sz="1800" b="1" dirty="0">
                <a:solidFill>
                  <a:srgbClr val="FF0000"/>
                </a:solidFill>
              </a:rPr>
              <a:t>~ </a:t>
            </a:r>
            <a:r>
              <a:rPr lang="en-GB" sz="1800" b="1" dirty="0">
                <a:solidFill>
                  <a:srgbClr val="FF0000"/>
                </a:solidFill>
                <a:latin typeface="+mn-lt"/>
              </a:rPr>
              <a:t>1</a:t>
            </a:r>
            <a:r>
              <a:rPr lang="en-GB" sz="1800" b="1" baseline="30000" dirty="0">
                <a:solidFill>
                  <a:srgbClr val="FF0000"/>
                </a:solidFill>
                <a:latin typeface="+mn-lt"/>
              </a:rPr>
              <a:t>o</a:t>
            </a:r>
            <a:r>
              <a:rPr lang="en-GB" sz="1800" b="1" dirty="0">
                <a:solidFill>
                  <a:srgbClr val="FF0000"/>
                </a:solidFill>
                <a:latin typeface="+mn-lt"/>
              </a:rPr>
              <a:t> : constraints on each cell </a:t>
            </a:r>
          </a:p>
          <a:p>
            <a:pPr algn="ctr"/>
            <a:r>
              <a:rPr lang="en-GB" sz="1800" b="1" dirty="0">
                <a:solidFill>
                  <a:srgbClr val="FF0000"/>
                </a:solidFill>
                <a:latin typeface="+mn-lt"/>
              </a:rPr>
              <a:t>are typically 20 times looser  </a:t>
            </a:r>
          </a:p>
        </p:txBody>
      </p:sp>
    </p:spTree>
    <p:extLst>
      <p:ext uri="{BB962C8B-B14F-4D97-AF65-F5344CB8AC3E}">
        <p14:creationId xmlns:p14="http://schemas.microsoft.com/office/powerpoint/2010/main" val="277319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B6107-E4FE-094C-8303-7391E0F7C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Meaning of 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dirty="0"/>
              <a:t>r &lt; 17 (29)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and </a:t>
            </a:r>
            <a:r>
              <a:rPr lang="en-GB" dirty="0" err="1">
                <a:latin typeface="Symbol" pitchFamily="2" charset="2"/>
              </a:rPr>
              <a:t>D</a:t>
            </a:r>
            <a:r>
              <a:rPr lang="en-GB" dirty="0" err="1"/>
              <a:t>z</a:t>
            </a:r>
            <a:r>
              <a:rPr lang="en-GB" dirty="0"/>
              <a:t> &lt; 99 (80)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9526A-305C-EC48-A4CD-EE0985A1D9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absolute </a:t>
            </a:r>
            <a:r>
              <a:rPr lang="en-GB" u="sng" dirty="0"/>
              <a:t>design</a:t>
            </a:r>
            <a:r>
              <a:rPr lang="en-GB" dirty="0"/>
              <a:t> precision on the average radius is anyway deceptive</a:t>
            </a:r>
          </a:p>
          <a:p>
            <a:pPr lvl="1"/>
            <a:r>
              <a:rPr lang="en-GB" dirty="0"/>
              <a:t>Any design bias on &lt;r&gt; can be compensated by an identical relative bias on the z position</a:t>
            </a:r>
          </a:p>
          <a:p>
            <a:pPr lvl="2"/>
            <a:r>
              <a:rPr lang="en-GB" dirty="0"/>
              <a:t>OR: any </a:t>
            </a:r>
            <a:r>
              <a:rPr lang="en-GB" u="sng" dirty="0"/>
              <a:t>design</a:t>
            </a:r>
            <a:r>
              <a:rPr lang="en-GB" dirty="0"/>
              <a:t> precision on &lt;r&gt; can be ruined by a poor &lt;z&gt; placement of the ECAL end-</a:t>
            </a:r>
            <a:r>
              <a:rPr lang="en-GB" dirty="0" err="1"/>
              <a:t>capS</a:t>
            </a:r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2"/>
            <a:endParaRPr lang="en-GB" dirty="0"/>
          </a:p>
          <a:p>
            <a:pPr lvl="4"/>
            <a:endParaRPr lang="en-GB" dirty="0"/>
          </a:p>
          <a:p>
            <a:pPr lvl="1"/>
            <a:r>
              <a:rPr lang="en-GB" dirty="0"/>
              <a:t>We therefore better have an “in situ” method to determine where the end-caps actually are</a:t>
            </a:r>
          </a:p>
          <a:p>
            <a:pPr lvl="2"/>
            <a:r>
              <a:rPr lang="en-GB" dirty="0"/>
              <a:t>Only </a:t>
            </a:r>
            <a:r>
              <a:rPr lang="en-GB" dirty="0" err="1"/>
              <a:t>r</a:t>
            </a:r>
            <a:r>
              <a:rPr lang="en-GB" baseline="-25000" dirty="0" err="1"/>
              <a:t>min</a:t>
            </a:r>
            <a:r>
              <a:rPr lang="en-GB" dirty="0"/>
              <a:t>/</a:t>
            </a:r>
            <a:r>
              <a:rPr lang="en-GB" dirty="0" err="1"/>
              <a:t>z</a:t>
            </a:r>
            <a:r>
              <a:rPr lang="en-GB" baseline="-25000" dirty="0" err="1"/>
              <a:t>min</a:t>
            </a:r>
            <a:r>
              <a:rPr lang="en-GB" dirty="0"/>
              <a:t> ( = tan </a:t>
            </a:r>
            <a:r>
              <a:rPr lang="en-GB" dirty="0" err="1">
                <a:latin typeface="Symbol" pitchFamily="2" charset="2"/>
              </a:rPr>
              <a:t>q</a:t>
            </a:r>
            <a:r>
              <a:rPr lang="en-GB" baseline="-25000" dirty="0" err="1"/>
              <a:t>min</a:t>
            </a:r>
            <a:r>
              <a:rPr lang="en-GB" dirty="0"/>
              <a:t>) is relevant – the actual values of </a:t>
            </a:r>
            <a:r>
              <a:rPr lang="en-GB" dirty="0" err="1"/>
              <a:t>r</a:t>
            </a:r>
            <a:r>
              <a:rPr lang="en-GB" baseline="-25000" dirty="0" err="1"/>
              <a:t>min</a:t>
            </a:r>
            <a:r>
              <a:rPr lang="en-GB" dirty="0"/>
              <a:t> and </a:t>
            </a:r>
            <a:r>
              <a:rPr lang="en-GB" dirty="0" err="1"/>
              <a:t>z</a:t>
            </a:r>
            <a:r>
              <a:rPr lang="en-GB" baseline="-25000" dirty="0" err="1"/>
              <a:t>min</a:t>
            </a:r>
            <a:r>
              <a:rPr lang="en-GB" dirty="0"/>
              <a:t> are not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CF79E1-F28A-3240-B26D-7B721496D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6</a:t>
            </a:fld>
            <a:endParaRPr lang="en-US" alt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5D78AF0-9E45-184A-B4AD-DB4BEAF9EEF6}"/>
              </a:ext>
            </a:extLst>
          </p:cNvPr>
          <p:cNvCxnSpPr>
            <a:cxnSpLocks/>
          </p:cNvCxnSpPr>
          <p:nvPr/>
        </p:nvCxnSpPr>
        <p:spPr bwMode="auto">
          <a:xfrm>
            <a:off x="1686719" y="3566387"/>
            <a:ext cx="7620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6F598B5-3EEE-244A-A558-4DD1B42AF74C}"/>
              </a:ext>
            </a:extLst>
          </p:cNvPr>
          <p:cNvSpPr txBox="1"/>
          <p:nvPr/>
        </p:nvSpPr>
        <p:spPr>
          <a:xfrm>
            <a:off x="4963319" y="3337787"/>
            <a:ext cx="612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+mn-lt"/>
              </a:rPr>
              <a:t>IP  x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4B0E53C-8230-574C-9E7A-83B46B8BE043}"/>
              </a:ext>
            </a:extLst>
          </p:cNvPr>
          <p:cNvSpPr/>
          <p:nvPr/>
        </p:nvSpPr>
        <p:spPr bwMode="auto">
          <a:xfrm>
            <a:off x="8163719" y="1966187"/>
            <a:ext cx="304800" cy="31966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5054CDC-768C-0640-9F9B-D0AD8CB290AF}"/>
              </a:ext>
            </a:extLst>
          </p:cNvPr>
          <p:cNvSpPr/>
          <p:nvPr/>
        </p:nvSpPr>
        <p:spPr bwMode="auto">
          <a:xfrm>
            <a:off x="2524919" y="1962483"/>
            <a:ext cx="381000" cy="3196696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39E220-9F32-5541-9DCB-5EFD97C65872}"/>
              </a:ext>
            </a:extLst>
          </p:cNvPr>
          <p:cNvSpPr/>
          <p:nvPr/>
        </p:nvSpPr>
        <p:spPr bwMode="auto">
          <a:xfrm>
            <a:off x="1915319" y="1962483"/>
            <a:ext cx="381000" cy="31966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711A24C-9FF5-7E4C-A7FB-C236C1740CB1}"/>
              </a:ext>
            </a:extLst>
          </p:cNvPr>
          <p:cNvSpPr/>
          <p:nvPr/>
        </p:nvSpPr>
        <p:spPr bwMode="auto">
          <a:xfrm>
            <a:off x="7706519" y="1962483"/>
            <a:ext cx="381000" cy="319669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F3B8E5F-5AAF-EC44-AFB7-FE4EA78BF184}"/>
              </a:ext>
            </a:extLst>
          </p:cNvPr>
          <p:cNvCxnSpPr/>
          <p:nvPr/>
        </p:nvCxnSpPr>
        <p:spPr bwMode="auto">
          <a:xfrm flipV="1">
            <a:off x="2905919" y="2495883"/>
            <a:ext cx="5257800" cy="199478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23830F7-1CFC-4045-A433-631E678BA16B}"/>
              </a:ext>
            </a:extLst>
          </p:cNvPr>
          <p:cNvCxnSpPr/>
          <p:nvPr/>
        </p:nvCxnSpPr>
        <p:spPr bwMode="auto">
          <a:xfrm flipH="1">
            <a:off x="7706519" y="2495883"/>
            <a:ext cx="45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E18142F-D1C9-1B41-BF8A-5311F2F3946D}"/>
              </a:ext>
            </a:extLst>
          </p:cNvPr>
          <p:cNvCxnSpPr>
            <a:cxnSpLocks/>
          </p:cNvCxnSpPr>
          <p:nvPr/>
        </p:nvCxnSpPr>
        <p:spPr bwMode="auto">
          <a:xfrm flipH="1">
            <a:off x="2296319" y="4477083"/>
            <a:ext cx="6096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41DB78A-B21F-8A49-A263-52925A28C045}"/>
              </a:ext>
            </a:extLst>
          </p:cNvPr>
          <p:cNvCxnSpPr>
            <a:cxnSpLocks/>
          </p:cNvCxnSpPr>
          <p:nvPr/>
        </p:nvCxnSpPr>
        <p:spPr bwMode="auto">
          <a:xfrm flipV="1">
            <a:off x="5372616" y="2495883"/>
            <a:ext cx="2330835" cy="107050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51070BF-1297-7442-8807-CAECA75FC535}"/>
              </a:ext>
            </a:extLst>
          </p:cNvPr>
          <p:cNvCxnSpPr>
            <a:cxnSpLocks/>
          </p:cNvCxnSpPr>
          <p:nvPr/>
        </p:nvCxnSpPr>
        <p:spPr bwMode="auto">
          <a:xfrm flipH="1">
            <a:off x="2296319" y="3566386"/>
            <a:ext cx="3073229" cy="910697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6642B87-305F-CF41-A3FB-FB89F6B9FC20}"/>
              </a:ext>
            </a:extLst>
          </p:cNvPr>
          <p:cNvSpPr txBox="1"/>
          <p:nvPr/>
        </p:nvSpPr>
        <p:spPr>
          <a:xfrm>
            <a:off x="8759636" y="2038683"/>
            <a:ext cx="1064715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>
                <a:latin typeface="+mn-lt"/>
              </a:rPr>
              <a:t>Theoretical </a:t>
            </a:r>
          </a:p>
          <a:p>
            <a:pPr algn="ctr"/>
            <a:r>
              <a:rPr lang="en-GB" sz="1400" dirty="0">
                <a:latin typeface="+mn-lt"/>
              </a:rPr>
              <a:t>position </a:t>
            </a:r>
            <a:r>
              <a:rPr lang="en-GB" sz="1400" dirty="0" err="1">
                <a:latin typeface="+mn-lt"/>
              </a:rPr>
              <a:t>z</a:t>
            </a:r>
            <a:r>
              <a:rPr lang="en-GB" sz="1400" baseline="-25000" dirty="0" err="1">
                <a:latin typeface="+mn-lt"/>
              </a:rPr>
              <a:t>th</a:t>
            </a:r>
            <a:endParaRPr lang="en-GB" sz="1400" baseline="-25000" dirty="0">
              <a:latin typeface="+mn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69DB41B-F8D1-CA4D-9D8C-DED56F2A8ACD}"/>
              </a:ext>
            </a:extLst>
          </p:cNvPr>
          <p:cNvSpPr txBox="1"/>
          <p:nvPr/>
        </p:nvSpPr>
        <p:spPr>
          <a:xfrm>
            <a:off x="5953919" y="1962483"/>
            <a:ext cx="1470082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>
                <a:latin typeface="+mn-lt"/>
              </a:rPr>
              <a:t>True position </a:t>
            </a:r>
            <a:r>
              <a:rPr lang="en-GB" sz="1400" dirty="0" err="1">
                <a:latin typeface="+mn-lt"/>
              </a:rPr>
              <a:t>z</a:t>
            </a:r>
            <a:r>
              <a:rPr lang="en-GB" sz="1400" baseline="-25000" dirty="0" err="1">
                <a:latin typeface="+mn-lt"/>
              </a:rPr>
              <a:t>true</a:t>
            </a:r>
            <a:endParaRPr lang="en-GB" sz="1400" baseline="-25000" dirty="0">
              <a:latin typeface="+mn-lt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DE44DF6-B1E8-CD42-8EEB-5570AE663B2D}"/>
              </a:ext>
            </a:extLst>
          </p:cNvPr>
          <p:cNvCxnSpPr>
            <a:cxnSpLocks/>
            <a:stCxn id="28" idx="3"/>
          </p:cNvCxnSpPr>
          <p:nvPr/>
        </p:nvCxnSpPr>
        <p:spPr bwMode="auto">
          <a:xfrm>
            <a:off x="7424001" y="2116372"/>
            <a:ext cx="279450" cy="1538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1D620B5-6907-CE4B-8FC1-4FB1970DA931}"/>
              </a:ext>
            </a:extLst>
          </p:cNvPr>
          <p:cNvCxnSpPr>
            <a:cxnSpLocks/>
            <a:stCxn id="27" idx="1"/>
          </p:cNvCxnSpPr>
          <p:nvPr/>
        </p:nvCxnSpPr>
        <p:spPr bwMode="auto">
          <a:xfrm flipH="1">
            <a:off x="8163719" y="2300293"/>
            <a:ext cx="59591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Arc 33">
            <a:extLst>
              <a:ext uri="{FF2B5EF4-FFF2-40B4-BE49-F238E27FC236}">
                <a16:creationId xmlns:a16="http://schemas.microsoft.com/office/drawing/2014/main" id="{F53AEECB-1AC6-4C4C-820C-083F2E4A0CB6}"/>
              </a:ext>
            </a:extLst>
          </p:cNvPr>
          <p:cNvSpPr/>
          <p:nvPr/>
        </p:nvSpPr>
        <p:spPr bwMode="auto">
          <a:xfrm rot="3371349">
            <a:off x="4682597" y="2853463"/>
            <a:ext cx="1461720" cy="1423506"/>
          </a:xfrm>
          <a:prstGeom prst="arc">
            <a:avLst>
              <a:gd name="adj1" fmla="val 16863958"/>
              <a:gd name="adj2" fmla="val 18174009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697F7411-F943-1244-9EEF-6792A16D739E}"/>
              </a:ext>
            </a:extLst>
          </p:cNvPr>
          <p:cNvSpPr/>
          <p:nvPr/>
        </p:nvSpPr>
        <p:spPr bwMode="auto">
          <a:xfrm rot="3371349">
            <a:off x="4205221" y="2247478"/>
            <a:ext cx="2326105" cy="2634175"/>
          </a:xfrm>
          <a:prstGeom prst="arc">
            <a:avLst>
              <a:gd name="adj1" fmla="val 16757643"/>
              <a:gd name="adj2" fmla="val 18229891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722896F-88EF-E144-9ACB-C24A9F88D39C}"/>
              </a:ext>
            </a:extLst>
          </p:cNvPr>
          <p:cNvSpPr txBox="1"/>
          <p:nvPr/>
        </p:nvSpPr>
        <p:spPr>
          <a:xfrm>
            <a:off x="6106319" y="3193351"/>
            <a:ext cx="433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>
                <a:latin typeface="Symbol" pitchFamily="2" charset="2"/>
              </a:rPr>
              <a:t>q</a:t>
            </a:r>
            <a:r>
              <a:rPr lang="en-GB" sz="1800" baseline="-25000" dirty="0" err="1"/>
              <a:t>th</a:t>
            </a:r>
            <a:endParaRPr lang="en-GB" sz="1800" baseline="-25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189C53-8D21-B04C-8449-2E7B972155CA}"/>
              </a:ext>
            </a:extLst>
          </p:cNvPr>
          <p:cNvSpPr txBox="1"/>
          <p:nvPr/>
        </p:nvSpPr>
        <p:spPr>
          <a:xfrm>
            <a:off x="6639719" y="3105483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>
                <a:latin typeface="Symbol" pitchFamily="2" charset="2"/>
              </a:rPr>
              <a:t>q</a:t>
            </a:r>
            <a:r>
              <a:rPr lang="en-GB" sz="18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measured</a:t>
            </a:r>
            <a:endParaRPr lang="en-GB" sz="1800" baseline="-250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494C22A-481B-7141-B5C8-4F7092FC6E8C}"/>
              </a:ext>
            </a:extLst>
          </p:cNvPr>
          <p:cNvSpPr txBox="1"/>
          <p:nvPr/>
        </p:nvSpPr>
        <p:spPr>
          <a:xfrm>
            <a:off x="3286919" y="4487263"/>
            <a:ext cx="4179349" cy="523220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 err="1">
                <a:solidFill>
                  <a:srgbClr val="FF0000"/>
                </a:solidFill>
                <a:latin typeface="Symbol" pitchFamily="2" charset="2"/>
              </a:rPr>
              <a:t>Dq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 = </a:t>
            </a:r>
            <a:r>
              <a:rPr lang="en-GB" b="1" dirty="0" err="1">
                <a:solidFill>
                  <a:srgbClr val="FF0000"/>
                </a:solidFill>
                <a:latin typeface="+mn-lt"/>
              </a:rPr>
              <a:t>sin</a:t>
            </a:r>
            <a:r>
              <a:rPr lang="en-GB" b="1" dirty="0" err="1">
                <a:solidFill>
                  <a:srgbClr val="FF0000"/>
                </a:solidFill>
                <a:latin typeface="Symbol" pitchFamily="2" charset="2"/>
              </a:rPr>
              <a:t>q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GB" b="1" dirty="0" err="1">
                <a:solidFill>
                  <a:srgbClr val="FF0000"/>
                </a:solidFill>
                <a:latin typeface="+mn-lt"/>
              </a:rPr>
              <a:t>cos</a:t>
            </a:r>
            <a:r>
              <a:rPr lang="en-GB" b="1" dirty="0" err="1">
                <a:solidFill>
                  <a:srgbClr val="FF0000"/>
                </a:solidFill>
                <a:latin typeface="Symbol" pitchFamily="2" charset="2"/>
              </a:rPr>
              <a:t>q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 (</a:t>
            </a:r>
            <a:r>
              <a:rPr lang="en-GB" b="1" dirty="0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r/r – </a:t>
            </a:r>
            <a:r>
              <a:rPr lang="en-GB" b="1" dirty="0" err="1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GB" b="1" dirty="0" err="1">
                <a:solidFill>
                  <a:srgbClr val="FF0000"/>
                </a:solidFill>
                <a:latin typeface="+mn-lt"/>
              </a:rPr>
              <a:t>z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/z)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1626B3F-993D-DB41-B7B6-F028FA2E9A3E}"/>
              </a:ext>
            </a:extLst>
          </p:cNvPr>
          <p:cNvSpPr txBox="1"/>
          <p:nvPr/>
        </p:nvSpPr>
        <p:spPr>
          <a:xfrm>
            <a:off x="7706427" y="2724483"/>
            <a:ext cx="304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+mn-lt"/>
              </a:rPr>
              <a:t>r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C555491-44CC-BB40-9DDB-F75C4A6E34FB}"/>
              </a:ext>
            </a:extLst>
          </p:cNvPr>
          <p:cNvCxnSpPr/>
          <p:nvPr/>
        </p:nvCxnSpPr>
        <p:spPr bwMode="auto">
          <a:xfrm>
            <a:off x="7950019" y="2492906"/>
            <a:ext cx="0" cy="10697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09093E9-78DB-C24A-ACDD-9646A1C3D756}"/>
              </a:ext>
            </a:extLst>
          </p:cNvPr>
          <p:cNvSpPr txBox="1"/>
          <p:nvPr/>
        </p:nvSpPr>
        <p:spPr>
          <a:xfrm>
            <a:off x="9342753" y="3257883"/>
            <a:ext cx="3449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+mn-lt"/>
              </a:rPr>
              <a:t>z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832780E-1BEE-9A46-B321-25BFDE471F0D}"/>
              </a:ext>
            </a:extLst>
          </p:cNvPr>
          <p:cNvSpPr txBox="1"/>
          <p:nvPr/>
        </p:nvSpPr>
        <p:spPr>
          <a:xfrm>
            <a:off x="3992841" y="4076973"/>
            <a:ext cx="2646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+mn-lt"/>
              </a:rPr>
              <a:t>On each side, </a:t>
            </a:r>
            <a:r>
              <a:rPr lang="en-GB" sz="2000" dirty="0" err="1">
                <a:latin typeface="+mn-lt"/>
              </a:rPr>
              <a:t>tan</a:t>
            </a:r>
            <a:r>
              <a:rPr lang="en-GB" sz="2000" dirty="0" err="1">
                <a:latin typeface="Symbol" pitchFamily="2" charset="2"/>
              </a:rPr>
              <a:t>q</a:t>
            </a:r>
            <a:r>
              <a:rPr lang="en-GB" sz="2000" dirty="0">
                <a:latin typeface="+mn-lt"/>
              </a:rPr>
              <a:t> = r/z</a:t>
            </a:r>
          </a:p>
        </p:txBody>
      </p:sp>
    </p:spTree>
    <p:extLst>
      <p:ext uri="{BB962C8B-B14F-4D97-AF65-F5344CB8AC3E}">
        <p14:creationId xmlns:p14="http://schemas.microsoft.com/office/powerpoint/2010/main" val="3250263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59B70-023A-304C-8DC9-AE4184BDF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+mn-lt"/>
              </a:rPr>
              <a:t>Meaning of </a:t>
            </a:r>
            <a:r>
              <a:rPr lang="en-GB" dirty="0">
                <a:latin typeface="Symbol" pitchFamily="2" charset="2"/>
              </a:rPr>
              <a:t>D</a:t>
            </a:r>
            <a:r>
              <a:rPr lang="en-GB" dirty="0"/>
              <a:t>r &lt; 16 (28)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and </a:t>
            </a:r>
            <a:r>
              <a:rPr lang="en-GB" dirty="0" err="1">
                <a:latin typeface="Symbol" pitchFamily="2" charset="2"/>
              </a:rPr>
              <a:t>D</a:t>
            </a:r>
            <a:r>
              <a:rPr lang="en-GB" dirty="0" err="1"/>
              <a:t>z</a:t>
            </a:r>
            <a:r>
              <a:rPr lang="en-GB" dirty="0"/>
              <a:t> &lt; 95 (77)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4F187-A8B9-A042-B622-19317B93E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Also, we have two sides – this further relaxes the constraint</a:t>
            </a:r>
          </a:p>
          <a:p>
            <a:pPr lvl="1"/>
            <a:r>
              <a:rPr lang="en-GB" dirty="0"/>
              <a:t>For a given radius, a displacement z of the two end-caps to the left (or to the right) </a:t>
            </a:r>
          </a:p>
          <a:p>
            <a:pPr lvl="2"/>
            <a:r>
              <a:rPr lang="en-GB" dirty="0"/>
              <a:t>Increases the number of photons selected in the left (right) end-cap</a:t>
            </a:r>
          </a:p>
          <a:p>
            <a:pPr lvl="2"/>
            <a:r>
              <a:rPr lang="en-GB" dirty="0"/>
              <a:t>Decreases by the same amount the number of photons selected in the right (left) end-cap</a:t>
            </a:r>
          </a:p>
          <a:p>
            <a:pPr lvl="3"/>
            <a:r>
              <a:rPr lang="en-GB" dirty="0"/>
              <a:t>Known trick: Events are selected with a tight cut alternatively on each side</a:t>
            </a:r>
          </a:p>
          <a:p>
            <a:pPr lvl="2"/>
            <a:r>
              <a:rPr lang="en-GB" dirty="0"/>
              <a:t>Only a 2</a:t>
            </a:r>
            <a:r>
              <a:rPr lang="en-GB" baseline="30000" dirty="0"/>
              <a:t>nd</a:t>
            </a:r>
            <a:r>
              <a:rPr lang="en-GB" dirty="0"/>
              <a:t> order effect on the ”averaged” acceptance </a:t>
            </a:r>
          </a:p>
          <a:p>
            <a:pPr lvl="4"/>
            <a:endParaRPr lang="en-GB" dirty="0"/>
          </a:p>
          <a:p>
            <a:pPr lvl="1"/>
            <a:r>
              <a:rPr lang="en-GB" dirty="0"/>
              <a:t>For a given radius, an increase (reduction) of the distance between the two end-caps</a:t>
            </a:r>
          </a:p>
          <a:p>
            <a:pPr lvl="2"/>
            <a:r>
              <a:rPr lang="en-GB" dirty="0"/>
              <a:t>Increases (decreases) the number of photons selected in both end-caps</a:t>
            </a:r>
          </a:p>
          <a:p>
            <a:pPr lvl="2"/>
            <a:r>
              <a:rPr lang="en-GB" dirty="0"/>
              <a:t>Large effect on the “averaged” acceptance </a:t>
            </a:r>
          </a:p>
          <a:p>
            <a:pPr lvl="3"/>
            <a:r>
              <a:rPr lang="en-GB" dirty="0"/>
              <a:t>And therefore on the measured luminosity</a:t>
            </a:r>
          </a:p>
          <a:p>
            <a:pPr lvl="4"/>
            <a:endParaRPr lang="en-GB" dirty="0"/>
          </a:p>
          <a:p>
            <a:pPr lvl="1"/>
            <a:r>
              <a:rPr lang="en-GB" dirty="0"/>
              <a:t>The “in situ” method needs to tell where the end-caps are </a:t>
            </a:r>
            <a:r>
              <a:rPr lang="en-GB" u="sng" dirty="0"/>
              <a:t>with respect to each other</a:t>
            </a:r>
          </a:p>
          <a:p>
            <a:pPr lvl="2"/>
            <a:r>
              <a:rPr lang="en-GB" sz="1800" b="1" dirty="0">
                <a:solidFill>
                  <a:srgbClr val="FF0000"/>
                </a:solidFill>
                <a:latin typeface="Symbol" pitchFamily="2" charset="2"/>
              </a:rPr>
              <a:t>[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(</a:t>
            </a:r>
            <a:r>
              <a:rPr lang="en-GB" b="1" dirty="0" err="1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GB" b="1" dirty="0" err="1">
                <a:solidFill>
                  <a:srgbClr val="FF0000"/>
                </a:solidFill>
                <a:latin typeface="+mn-lt"/>
              </a:rPr>
              <a:t>r</a:t>
            </a:r>
            <a:r>
              <a:rPr lang="en-GB" b="1" baseline="-25000" dirty="0" err="1">
                <a:solidFill>
                  <a:srgbClr val="FF0000"/>
                </a:solidFill>
                <a:latin typeface="+mn-lt"/>
              </a:rPr>
              <a:t>min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/</a:t>
            </a:r>
            <a:r>
              <a:rPr lang="en-GB" b="1" dirty="0" err="1">
                <a:solidFill>
                  <a:srgbClr val="FF0000"/>
                </a:solidFill>
                <a:latin typeface="+mn-lt"/>
              </a:rPr>
              <a:t>r</a:t>
            </a:r>
            <a:r>
              <a:rPr lang="en-GB" b="1" baseline="-25000" dirty="0" err="1">
                <a:solidFill>
                  <a:srgbClr val="FF0000"/>
                </a:solidFill>
                <a:latin typeface="+mn-lt"/>
              </a:rPr>
              <a:t>min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–</a:t>
            </a:r>
            <a:r>
              <a:rPr lang="en-GB" b="1" dirty="0" err="1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GB" b="1" dirty="0" err="1">
                <a:solidFill>
                  <a:srgbClr val="FF0000"/>
                </a:solidFill>
                <a:latin typeface="+mn-lt"/>
              </a:rPr>
              <a:t>z</a:t>
            </a:r>
            <a:r>
              <a:rPr lang="en-GB" b="1" baseline="-25000" dirty="0" err="1">
                <a:solidFill>
                  <a:srgbClr val="FF0000"/>
                </a:solidFill>
                <a:latin typeface="+mn-lt"/>
              </a:rPr>
              <a:t>min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/</a:t>
            </a:r>
            <a:r>
              <a:rPr lang="en-GB" b="1" dirty="0" err="1">
                <a:solidFill>
                  <a:srgbClr val="FF0000"/>
                </a:solidFill>
                <a:latin typeface="+mn-lt"/>
              </a:rPr>
              <a:t>z</a:t>
            </a:r>
            <a:r>
              <a:rPr lang="en-GB" b="1" baseline="-25000" dirty="0" err="1">
                <a:solidFill>
                  <a:srgbClr val="FF0000"/>
                </a:solidFill>
                <a:latin typeface="+mn-lt"/>
              </a:rPr>
              <a:t>min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)</a:t>
            </a:r>
            <a:r>
              <a:rPr lang="en-GB" b="1" baseline="-25000" dirty="0">
                <a:solidFill>
                  <a:srgbClr val="FF0000"/>
                </a:solidFill>
                <a:latin typeface="Symbol" pitchFamily="2" charset="2"/>
              </a:rPr>
              <a:t>+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Symbol" pitchFamily="2" charset="2"/>
              </a:rPr>
              <a:t>+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 (</a:t>
            </a:r>
            <a:r>
              <a:rPr lang="en-GB" b="1" dirty="0" err="1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GB" b="1" dirty="0" err="1">
                <a:solidFill>
                  <a:srgbClr val="FF0000"/>
                </a:solidFill>
                <a:latin typeface="+mn-lt"/>
              </a:rPr>
              <a:t>r</a:t>
            </a:r>
            <a:r>
              <a:rPr lang="en-GB" b="1" baseline="-25000" dirty="0" err="1">
                <a:solidFill>
                  <a:srgbClr val="FF0000"/>
                </a:solidFill>
                <a:latin typeface="+mn-lt"/>
              </a:rPr>
              <a:t>min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/</a:t>
            </a:r>
            <a:r>
              <a:rPr lang="en-GB" b="1" dirty="0" err="1">
                <a:solidFill>
                  <a:srgbClr val="FF0000"/>
                </a:solidFill>
                <a:latin typeface="+mn-lt"/>
              </a:rPr>
              <a:t>r</a:t>
            </a:r>
            <a:r>
              <a:rPr lang="en-GB" b="1" baseline="-25000" dirty="0" err="1">
                <a:solidFill>
                  <a:srgbClr val="FF0000"/>
                </a:solidFill>
                <a:latin typeface="+mn-lt"/>
              </a:rPr>
              <a:t>min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–</a:t>
            </a:r>
            <a:r>
              <a:rPr lang="en-GB" b="1" dirty="0" err="1">
                <a:solidFill>
                  <a:srgbClr val="FF0000"/>
                </a:solidFill>
                <a:latin typeface="Symbol" pitchFamily="2" charset="2"/>
              </a:rPr>
              <a:t>D</a:t>
            </a:r>
            <a:r>
              <a:rPr lang="en-GB" b="1" dirty="0" err="1">
                <a:solidFill>
                  <a:srgbClr val="FF0000"/>
                </a:solidFill>
                <a:latin typeface="+mn-lt"/>
              </a:rPr>
              <a:t>z</a:t>
            </a:r>
            <a:r>
              <a:rPr lang="en-GB" b="1" baseline="-25000" dirty="0" err="1">
                <a:solidFill>
                  <a:srgbClr val="FF0000"/>
                </a:solidFill>
                <a:latin typeface="+mn-lt"/>
              </a:rPr>
              <a:t>min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/</a:t>
            </a:r>
            <a:r>
              <a:rPr lang="en-GB" b="1" dirty="0" err="1">
                <a:solidFill>
                  <a:srgbClr val="FF0000"/>
                </a:solidFill>
                <a:latin typeface="+mn-lt"/>
              </a:rPr>
              <a:t>z</a:t>
            </a:r>
            <a:r>
              <a:rPr lang="en-GB" b="1" baseline="-25000" dirty="0" err="1">
                <a:solidFill>
                  <a:srgbClr val="FF0000"/>
                </a:solidFill>
                <a:latin typeface="+mn-lt"/>
              </a:rPr>
              <a:t>min</a:t>
            </a:r>
            <a:r>
              <a:rPr lang="en-GB" b="1" dirty="0">
                <a:solidFill>
                  <a:srgbClr val="FF0000"/>
                </a:solidFill>
                <a:latin typeface="+mn-lt"/>
              </a:rPr>
              <a:t>)</a:t>
            </a:r>
            <a:r>
              <a:rPr lang="en-GB" b="1" baseline="-25000" dirty="0">
                <a:solidFill>
                  <a:srgbClr val="FF0000"/>
                </a:solidFill>
                <a:latin typeface="Symbol" pitchFamily="2" charset="2"/>
              </a:rPr>
              <a:t>-</a:t>
            </a:r>
            <a:r>
              <a:rPr lang="en-GB" sz="1800" dirty="0">
                <a:solidFill>
                  <a:srgbClr val="FF0000"/>
                </a:solidFill>
                <a:latin typeface="Symbol" pitchFamily="2" charset="2"/>
              </a:rPr>
              <a:t>]</a:t>
            </a:r>
            <a:r>
              <a:rPr lang="en-GB" dirty="0">
                <a:solidFill>
                  <a:srgbClr val="FF0000"/>
                </a:solidFill>
                <a:latin typeface="Symbol" pitchFamily="2" charset="2"/>
              </a:rPr>
              <a:t>/2</a:t>
            </a:r>
            <a:r>
              <a:rPr lang="en-GB" b="1" dirty="0">
                <a:solidFill>
                  <a:srgbClr val="FF0000"/>
                </a:solidFill>
                <a:latin typeface="Symbol" pitchFamily="2" charset="2"/>
              </a:rPr>
              <a:t>  </a:t>
            </a:r>
            <a:r>
              <a:rPr lang="en-GB" dirty="0"/>
              <a:t>is mostly relevant for the average acceptance</a:t>
            </a:r>
          </a:p>
          <a:p>
            <a:pPr lvl="3"/>
            <a:r>
              <a:rPr lang="en-GB" dirty="0"/>
              <a:t>i.e., the bias on the average radius and on the distance between the two end-caps at this radius</a:t>
            </a:r>
          </a:p>
          <a:p>
            <a:pPr lvl="2"/>
            <a:r>
              <a:rPr lang="en-GB" dirty="0"/>
              <a:t>The bias on the difference between the radii and on the global z position is less relevant</a:t>
            </a:r>
          </a:p>
          <a:p>
            <a:pPr lvl="3"/>
            <a:r>
              <a:rPr lang="en-GB" dirty="0"/>
              <a:t>But we’ll see that it can be measured in situ anyway with an excellent precision</a:t>
            </a:r>
          </a:p>
          <a:p>
            <a:pPr lvl="3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ED57BB-A04F-7E4A-9611-AB4CBD79C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02389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Chart, line chart&#10;&#10;Description automatically generated">
            <a:extLst>
              <a:ext uri="{FF2B5EF4-FFF2-40B4-BE49-F238E27FC236}">
                <a16:creationId xmlns:a16="http://schemas.microsoft.com/office/drawing/2014/main" id="{15FA1320-F3DA-B64E-B8EE-08C5768850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445" y="2692528"/>
            <a:ext cx="4747431" cy="31903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6655835-27BF-2E46-91EF-AC12FBD1D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Additional note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F49D8-B6DE-614D-BDF4-8CC8266DA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above arguments were developed assuming head-on collisions</a:t>
            </a:r>
          </a:p>
          <a:p>
            <a:pPr lvl="1"/>
            <a:r>
              <a:rPr lang="en-GB" dirty="0"/>
              <a:t>The FCC-</a:t>
            </a:r>
            <a:r>
              <a:rPr lang="en-GB" dirty="0" err="1"/>
              <a:t>ee</a:t>
            </a:r>
            <a:r>
              <a:rPr lang="en-GB" dirty="0"/>
              <a:t> beams cross with an angle </a:t>
            </a:r>
            <a:r>
              <a:rPr lang="en-GB" dirty="0">
                <a:latin typeface="Symbol" pitchFamily="2" charset="2"/>
              </a:rPr>
              <a:t>a</a:t>
            </a:r>
            <a:r>
              <a:rPr lang="en-GB" dirty="0"/>
              <a:t> = 30 </a:t>
            </a:r>
            <a:r>
              <a:rPr lang="en-GB" dirty="0" err="1"/>
              <a:t>mrad</a:t>
            </a:r>
            <a:r>
              <a:rPr lang="en-GB" dirty="0"/>
              <a:t> in the horizontal plane</a:t>
            </a:r>
          </a:p>
          <a:p>
            <a:pPr lvl="1"/>
            <a:r>
              <a:rPr lang="en-GB" dirty="0"/>
              <a:t>The detector is therefore not in the collision centre-of-mass system</a:t>
            </a:r>
          </a:p>
          <a:p>
            <a:pPr lvl="2"/>
            <a:r>
              <a:rPr lang="en-GB" dirty="0"/>
              <a:t>The two photons of diphoton events are not back-to-back in the detector</a:t>
            </a:r>
          </a:p>
          <a:p>
            <a:pPr lvl="2"/>
            <a:r>
              <a:rPr lang="en-GB" dirty="0"/>
              <a:t>The differential cross section depends on the azimuthal angle </a:t>
            </a:r>
            <a:r>
              <a:rPr lang="en-GB" dirty="0">
                <a:latin typeface="Symbol" pitchFamily="2" charset="2"/>
              </a:rPr>
              <a:t>f</a:t>
            </a:r>
          </a:p>
          <a:p>
            <a:pPr lvl="3"/>
            <a:r>
              <a:rPr lang="en-GB" dirty="0"/>
              <a:t>Because events are boosted towards “the right half” of the detector (</a:t>
            </a:r>
            <a:r>
              <a:rPr lang="en-GB" dirty="0">
                <a:latin typeface="Symbol" pitchFamily="2" charset="2"/>
              </a:rPr>
              <a:t>f </a:t>
            </a:r>
            <a:r>
              <a:rPr lang="en-GB" dirty="0"/>
              <a:t>= 0)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7C2508-D4B4-2840-942B-983913DCD3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DC5426-75D5-9A43-8396-4CBF036ADE06}"/>
              </a:ext>
            </a:extLst>
          </p:cNvPr>
          <p:cNvSpPr txBox="1"/>
          <p:nvPr/>
        </p:nvSpPr>
        <p:spPr>
          <a:xfrm>
            <a:off x="3877044" y="2779712"/>
            <a:ext cx="2489784" cy="5001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Symbol" pitchFamily="2" charset="2"/>
              </a:rPr>
              <a:t>f</a:t>
            </a:r>
            <a:r>
              <a:rPr lang="en-GB" sz="1600" dirty="0">
                <a:latin typeface="+mn-lt"/>
              </a:rPr>
              <a:t> distribution for </a:t>
            </a:r>
            <a:r>
              <a:rPr lang="en-GB" sz="1600" dirty="0" err="1">
                <a:latin typeface="+mn-lt"/>
              </a:rPr>
              <a:t>e</a:t>
            </a:r>
            <a:r>
              <a:rPr lang="en-GB" sz="1600" baseline="30000" dirty="0" err="1">
                <a:latin typeface="Symbol" pitchFamily="2" charset="2"/>
              </a:rPr>
              <a:t>+</a:t>
            </a:r>
            <a:r>
              <a:rPr lang="en-GB" sz="1600" dirty="0" err="1">
                <a:latin typeface="+mn-lt"/>
              </a:rPr>
              <a:t>e</a:t>
            </a:r>
            <a:r>
              <a:rPr lang="en-GB" sz="1600" baseline="30000" dirty="0">
                <a:latin typeface="Symbol" pitchFamily="2" charset="2"/>
              </a:rPr>
              <a:t>-</a:t>
            </a:r>
            <a:r>
              <a:rPr lang="en-GB" sz="1600" dirty="0"/>
              <a:t> ➝ </a:t>
            </a:r>
            <a:r>
              <a:rPr lang="en-GB" sz="1600" dirty="0">
                <a:latin typeface="Symbol" pitchFamily="2" charset="2"/>
              </a:rPr>
              <a:t>gg</a:t>
            </a:r>
          </a:p>
          <a:p>
            <a:pPr algn="ctr"/>
            <a:r>
              <a:rPr lang="en-GB" sz="1050" dirty="0"/>
              <a:t>0.1% of the total statistics at 91.2 GeV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7835271-760E-D042-8601-A638AA4415A4}"/>
              </a:ext>
            </a:extLst>
          </p:cNvPr>
          <p:cNvSpPr txBox="1"/>
          <p:nvPr/>
        </p:nvSpPr>
        <p:spPr>
          <a:xfrm>
            <a:off x="7306045" y="3541712"/>
            <a:ext cx="2255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err="1">
                <a:solidFill>
                  <a:srgbClr val="FF0000"/>
                </a:solidFill>
                <a:latin typeface="Symbol" pitchFamily="2" charset="2"/>
              </a:rPr>
              <a:t>q</a:t>
            </a:r>
            <a:r>
              <a:rPr lang="en-GB" sz="1800" b="1" baseline="-25000" dirty="0" err="1">
                <a:solidFill>
                  <a:srgbClr val="FF0000"/>
                </a:solidFill>
                <a:latin typeface="Symbol" pitchFamily="2" charset="2"/>
              </a:rPr>
              <a:t>g</a:t>
            </a:r>
            <a:r>
              <a:rPr lang="en-GB" sz="1800" b="1" dirty="0">
                <a:solidFill>
                  <a:srgbClr val="FF0000"/>
                </a:solidFill>
                <a:latin typeface="+mn-lt"/>
              </a:rPr>
              <a:t> &gt; </a:t>
            </a:r>
            <a:r>
              <a:rPr lang="en-GB" sz="1800" b="1" dirty="0" err="1">
                <a:solidFill>
                  <a:srgbClr val="FF0000"/>
                </a:solidFill>
                <a:latin typeface="Symbol" pitchFamily="2" charset="2"/>
              </a:rPr>
              <a:t>q</a:t>
            </a:r>
            <a:r>
              <a:rPr lang="en-GB" sz="1800" b="1" baseline="-25000" dirty="0" err="1">
                <a:solidFill>
                  <a:srgbClr val="FF0000"/>
                </a:solidFill>
                <a:latin typeface="+mn-lt"/>
              </a:rPr>
              <a:t>min</a:t>
            </a:r>
            <a:r>
              <a:rPr lang="en-GB" sz="1800" b="1" dirty="0">
                <a:solidFill>
                  <a:srgbClr val="FF0000"/>
                </a:solidFill>
                <a:latin typeface="+mn-lt"/>
              </a:rPr>
              <a:t> = 10 degrees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7D117C8-240B-E548-9D13-48E54FC75117}"/>
              </a:ext>
            </a:extLst>
          </p:cNvPr>
          <p:cNvSpPr txBox="1"/>
          <p:nvPr/>
        </p:nvSpPr>
        <p:spPr>
          <a:xfrm>
            <a:off x="7306045" y="4162980"/>
            <a:ext cx="225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err="1">
                <a:solidFill>
                  <a:srgbClr val="FF0000"/>
                </a:solidFill>
                <a:latin typeface="Symbol" pitchFamily="2" charset="2"/>
              </a:rPr>
              <a:t>q</a:t>
            </a:r>
            <a:r>
              <a:rPr lang="en-GB" sz="1800" b="1" baseline="-25000" dirty="0" err="1">
                <a:solidFill>
                  <a:srgbClr val="FF0000"/>
                </a:solidFill>
                <a:latin typeface="Symbol" pitchFamily="2" charset="2"/>
              </a:rPr>
              <a:t>g</a:t>
            </a:r>
            <a:r>
              <a:rPr lang="en-GB" sz="1800" b="1" dirty="0">
                <a:solidFill>
                  <a:srgbClr val="FF0000"/>
                </a:solidFill>
                <a:latin typeface="+mn-lt"/>
              </a:rPr>
              <a:t> &gt; </a:t>
            </a:r>
            <a:r>
              <a:rPr lang="en-GB" sz="1800" b="1" dirty="0" err="1">
                <a:solidFill>
                  <a:srgbClr val="FF0000"/>
                </a:solidFill>
                <a:latin typeface="Symbol" pitchFamily="2" charset="2"/>
              </a:rPr>
              <a:t>q</a:t>
            </a:r>
            <a:r>
              <a:rPr lang="en-GB" sz="1800" b="1" baseline="-25000" dirty="0" err="1">
                <a:solidFill>
                  <a:srgbClr val="FF0000"/>
                </a:solidFill>
                <a:latin typeface="+mn-lt"/>
              </a:rPr>
              <a:t>min</a:t>
            </a:r>
            <a:r>
              <a:rPr lang="en-GB" sz="1800" b="1" dirty="0">
                <a:solidFill>
                  <a:srgbClr val="FF0000"/>
                </a:solidFill>
                <a:latin typeface="+mn-lt"/>
              </a:rPr>
              <a:t> = 20 degrees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0689AB7-3BCE-6A4D-9076-EEEB6504BA8B}"/>
              </a:ext>
            </a:extLst>
          </p:cNvPr>
          <p:cNvSpPr txBox="1"/>
          <p:nvPr/>
        </p:nvSpPr>
        <p:spPr>
          <a:xfrm>
            <a:off x="3128755" y="4618692"/>
            <a:ext cx="3871574" cy="784830"/>
          </a:xfrm>
          <a:prstGeom prst="rect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500" dirty="0">
                <a:latin typeface="+mn-lt"/>
              </a:rPr>
              <a:t>A small complication …</a:t>
            </a:r>
          </a:p>
          <a:p>
            <a:pPr algn="ctr"/>
            <a:r>
              <a:rPr lang="en-GB" sz="1500" dirty="0">
                <a:latin typeface="+mn-lt"/>
              </a:rPr>
              <a:t>But </a:t>
            </a:r>
            <a:r>
              <a:rPr lang="en-GB" sz="1500" dirty="0">
                <a:latin typeface="Symbol" pitchFamily="2" charset="2"/>
              </a:rPr>
              <a:t>a</a:t>
            </a:r>
            <a:r>
              <a:rPr lang="en-GB" sz="1500" dirty="0">
                <a:latin typeface="+mn-lt"/>
              </a:rPr>
              <a:t> provides a precious additional constraint</a:t>
            </a:r>
          </a:p>
          <a:p>
            <a:pPr algn="ctr"/>
            <a:r>
              <a:rPr lang="en-GB" sz="1500" dirty="0">
                <a:latin typeface="+mn-lt"/>
              </a:rPr>
              <a:t>e.g., </a:t>
            </a:r>
            <a:r>
              <a:rPr lang="en-GB" sz="1500" b="1" dirty="0">
                <a:solidFill>
                  <a:schemeClr val="tx2"/>
                </a:solidFill>
                <a:latin typeface="+mn-lt"/>
              </a:rPr>
              <a:t>A</a:t>
            </a:r>
            <a:r>
              <a:rPr lang="en-GB" sz="1500" b="1" baseline="-25000" dirty="0">
                <a:solidFill>
                  <a:schemeClr val="tx2"/>
                </a:solidFill>
                <a:latin typeface="+mn-lt"/>
              </a:rPr>
              <a:t>LR</a:t>
            </a:r>
            <a:r>
              <a:rPr lang="en-GB" sz="1500" b="1" dirty="0">
                <a:solidFill>
                  <a:schemeClr val="tx2"/>
                </a:solidFill>
                <a:latin typeface="+mn-lt"/>
              </a:rPr>
              <a:t> (</a:t>
            </a:r>
            <a:r>
              <a:rPr lang="en-GB" sz="1500" b="1" dirty="0" err="1">
                <a:solidFill>
                  <a:schemeClr val="tx2"/>
                </a:solidFill>
                <a:latin typeface="Symbol" pitchFamily="2" charset="2"/>
              </a:rPr>
              <a:t>q</a:t>
            </a:r>
            <a:r>
              <a:rPr lang="en-GB" sz="1500" b="1" baseline="-25000" dirty="0" err="1">
                <a:solidFill>
                  <a:schemeClr val="tx2"/>
                </a:solidFill>
                <a:latin typeface="+mn-lt"/>
              </a:rPr>
              <a:t>min</a:t>
            </a:r>
            <a:r>
              <a:rPr lang="en-GB" sz="1500" b="1" dirty="0">
                <a:solidFill>
                  <a:schemeClr val="tx2"/>
                </a:solidFill>
                <a:latin typeface="+mn-lt"/>
              </a:rPr>
              <a:t>) ~ sin(</a:t>
            </a:r>
            <a:r>
              <a:rPr lang="en-GB" sz="1500" b="1" dirty="0">
                <a:solidFill>
                  <a:schemeClr val="tx2"/>
                </a:solidFill>
                <a:latin typeface="Symbol" pitchFamily="2" charset="2"/>
              </a:rPr>
              <a:t>a</a:t>
            </a:r>
            <a:r>
              <a:rPr lang="en-GB" sz="1500" b="1" dirty="0">
                <a:solidFill>
                  <a:schemeClr val="tx2"/>
                </a:solidFill>
                <a:latin typeface="+mn-lt"/>
              </a:rPr>
              <a:t>/2) / </a:t>
            </a:r>
            <a:r>
              <a:rPr lang="en-GB" sz="1500" b="1" dirty="0" err="1">
                <a:solidFill>
                  <a:schemeClr val="tx2"/>
                </a:solidFill>
                <a:latin typeface="+mn-lt"/>
              </a:rPr>
              <a:t>sin</a:t>
            </a:r>
            <a:r>
              <a:rPr lang="en-GB" sz="1500" b="1" dirty="0" err="1">
                <a:solidFill>
                  <a:schemeClr val="tx2"/>
                </a:solidFill>
                <a:latin typeface="Symbol" pitchFamily="2" charset="2"/>
              </a:rPr>
              <a:t>q</a:t>
            </a:r>
            <a:r>
              <a:rPr lang="en-GB" sz="1500" b="1" baseline="-25000" dirty="0" err="1">
                <a:solidFill>
                  <a:schemeClr val="tx2"/>
                </a:solidFill>
                <a:latin typeface="+mn-lt"/>
              </a:rPr>
              <a:t>min</a:t>
            </a:r>
            <a:endParaRPr lang="en-GB" sz="1500" b="1" baseline="-250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D09685-EE72-3D47-91E2-FA0513963118}"/>
              </a:ext>
            </a:extLst>
          </p:cNvPr>
          <p:cNvSpPr txBox="1"/>
          <p:nvPr/>
        </p:nvSpPr>
        <p:spPr>
          <a:xfrm>
            <a:off x="7142914" y="5565358"/>
            <a:ext cx="792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latin typeface="+mn-lt"/>
              </a:rPr>
              <a:t> </a:t>
            </a:r>
            <a:r>
              <a:rPr lang="en-GB" sz="1600" b="1" dirty="0">
                <a:latin typeface="Symbol" pitchFamily="2" charset="2"/>
              </a:rPr>
              <a:t>f</a:t>
            </a:r>
            <a:r>
              <a:rPr lang="en-GB" sz="1600" b="1" dirty="0">
                <a:latin typeface="+mn-lt"/>
              </a:rPr>
              <a:t> (rad)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8272AB0-1232-7249-B0E6-0785DFE2F979}"/>
              </a:ext>
            </a:extLst>
          </p:cNvPr>
          <p:cNvSpPr txBox="1"/>
          <p:nvPr/>
        </p:nvSpPr>
        <p:spPr>
          <a:xfrm>
            <a:off x="162321" y="4982071"/>
            <a:ext cx="2356735" cy="7694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just"/>
            <a:r>
              <a:rPr lang="en-GB" sz="1100" dirty="0"/>
              <a:t>Could be used in principle to </a:t>
            </a:r>
          </a:p>
          <a:p>
            <a:pPr algn="just"/>
            <a:r>
              <a:rPr lang="en-GB" sz="1100" dirty="0"/>
              <a:t>determine </a:t>
            </a:r>
            <a:r>
              <a:rPr lang="en-GB" sz="1100" dirty="0" err="1">
                <a:latin typeface="Symbol" pitchFamily="2" charset="2"/>
              </a:rPr>
              <a:t>q</a:t>
            </a:r>
            <a:r>
              <a:rPr lang="en-GB" sz="1100" baseline="-25000" dirty="0" err="1"/>
              <a:t>min</a:t>
            </a:r>
            <a:r>
              <a:rPr lang="en-GB" sz="1100" dirty="0"/>
              <a:t> “in situ” but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/>
              <a:t>statistically not powerful enough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sz="1100" dirty="0"/>
              <a:t>dependent on simulation details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78AA983-36B8-D24C-9623-7E16C7680215}"/>
              </a:ext>
            </a:extLst>
          </p:cNvPr>
          <p:cNvCxnSpPr>
            <a:cxnSpLocks/>
            <a:stCxn id="29" idx="3"/>
          </p:cNvCxnSpPr>
          <p:nvPr/>
        </p:nvCxnSpPr>
        <p:spPr bwMode="auto">
          <a:xfrm flipV="1">
            <a:off x="2519056" y="5290610"/>
            <a:ext cx="1148863" cy="7618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210495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35658-C93E-C747-9607-CB6A72503C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288" y="802216"/>
            <a:ext cx="10065134" cy="5053311"/>
          </a:xfrm>
        </p:spPr>
        <p:txBody>
          <a:bodyPr/>
          <a:lstStyle/>
          <a:p>
            <a:r>
              <a:rPr lang="en-GB" dirty="0"/>
              <a:t>No, we can’t – according to Alain and </a:t>
            </a:r>
            <a:r>
              <a:rPr lang="en-GB" dirty="0" err="1"/>
              <a:t>Mogens</a:t>
            </a:r>
            <a:r>
              <a:rPr lang="en-GB" dirty="0"/>
              <a:t>, following a question from Emmanuel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004392" lvl="4" indent="0"/>
            <a:endParaRPr lang="en-GB" dirty="0"/>
          </a:p>
          <a:p>
            <a:pPr lvl="2"/>
            <a:endParaRPr lang="en-GB" dirty="0"/>
          </a:p>
          <a:p>
            <a:pPr lvl="1"/>
            <a:r>
              <a:rPr lang="en-GB" dirty="0"/>
              <a:t>This handwaving reply is inaccurate - as will become obvious in the coming slides</a:t>
            </a:r>
          </a:p>
          <a:p>
            <a:pPr lvl="2"/>
            <a:r>
              <a:rPr lang="en-GB" dirty="0"/>
              <a:t>It is certainly important to have the detector designed to the best possible precision, but …</a:t>
            </a:r>
          </a:p>
          <a:p>
            <a:pPr lvl="3"/>
            <a:r>
              <a:rPr lang="en-GB" dirty="0"/>
              <a:t>A design precision of a few </a:t>
            </a:r>
            <a:r>
              <a:rPr lang="en-GB" dirty="0">
                <a:latin typeface="Symbol" pitchFamily="2" charset="2"/>
              </a:rPr>
              <a:t>m</a:t>
            </a:r>
            <a:r>
              <a:rPr lang="en-GB" dirty="0"/>
              <a:t>m may be expensive and is difficult to guarantee </a:t>
            </a:r>
          </a:p>
          <a:p>
            <a:pPr lvl="3"/>
            <a:r>
              <a:rPr lang="en-GB" dirty="0"/>
              <a:t>The detector dimensions may change in the experimental cavern (gravity, temperature, B field, …) </a:t>
            </a:r>
          </a:p>
          <a:p>
            <a:pPr lvl="4"/>
            <a:r>
              <a:rPr lang="en-GB" dirty="0"/>
              <a:t>“The detector is not a rigid body”                                                                                   </a:t>
            </a:r>
            <a:r>
              <a:rPr lang="en-GB" dirty="0">
                <a:solidFill>
                  <a:srgbClr val="CC0099"/>
                </a:solidFill>
              </a:rPr>
              <a:t>(and other mechanical constraints)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It is anyway our duty to find large-statistics ancillary measurements using FCC-</a:t>
            </a:r>
            <a:r>
              <a:rPr lang="en-GB" dirty="0" err="1"/>
              <a:t>ee</a:t>
            </a:r>
            <a:r>
              <a:rPr lang="en-GB" dirty="0"/>
              <a:t> data</a:t>
            </a:r>
          </a:p>
          <a:p>
            <a:pPr lvl="2"/>
            <a:r>
              <a:rPr lang="en-GB" dirty="0"/>
              <a:t>And show the committees that we do not depend on (too?) challenging design constraints</a:t>
            </a:r>
          </a:p>
          <a:p>
            <a:pPr lvl="2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DE8A9E-ECA9-4F46-98EA-70A4B83B6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we constrain the average acceptance bias in situ ?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EF338C-CAD8-5E4A-8B7C-0A93CCB8E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F37CEC-7426-473D-BB9A-C0489BA294D7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pic>
        <p:nvPicPr>
          <p:cNvPr id="14" name="Picture 1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79F5B8A3-82DA-9249-9E13-421E24A64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519" y="2474912"/>
            <a:ext cx="7391400" cy="13716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9B60FC7-ACB5-ED45-A3FE-E3ED61BDC6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2519" y="1494485"/>
            <a:ext cx="7772400" cy="9103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BC3B80E-0F62-B94F-BAD2-99E243CEBFD6}"/>
              </a:ext>
            </a:extLst>
          </p:cNvPr>
          <p:cNvSpPr txBox="1"/>
          <p:nvPr/>
        </p:nvSpPr>
        <p:spPr>
          <a:xfrm>
            <a:off x="467519" y="1432937"/>
            <a:ext cx="12270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+mn-lt"/>
              </a:rPr>
              <a:t>Emmanuel’s</a:t>
            </a:r>
          </a:p>
          <a:p>
            <a:pPr algn="ctr"/>
            <a:r>
              <a:rPr lang="en-GB" sz="1600" dirty="0">
                <a:latin typeface="+mn-lt"/>
              </a:rPr>
              <a:t>question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15B9692-8AEB-1642-84FA-14523D77FCC9}"/>
              </a:ext>
            </a:extLst>
          </p:cNvPr>
          <p:cNvSpPr txBox="1"/>
          <p:nvPr/>
        </p:nvSpPr>
        <p:spPr>
          <a:xfrm>
            <a:off x="57953" y="2728337"/>
            <a:ext cx="20301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+mn-lt"/>
              </a:rPr>
              <a:t>Alain &amp; </a:t>
            </a:r>
            <a:r>
              <a:rPr lang="en-GB" sz="1600" dirty="0" err="1">
                <a:latin typeface="+mn-lt"/>
              </a:rPr>
              <a:t>Mogens</a:t>
            </a:r>
            <a:r>
              <a:rPr lang="en-GB" sz="1600" dirty="0">
                <a:latin typeface="+mn-lt"/>
              </a:rPr>
              <a:t>’ reply</a:t>
            </a:r>
          </a:p>
          <a:p>
            <a:pPr algn="ctr"/>
            <a:r>
              <a:rPr lang="en-GB" sz="1600" dirty="0">
                <a:latin typeface="+mn-lt"/>
              </a:rPr>
              <a:t>Slide 14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DF324E3-A73F-074F-ACCF-914A542E2C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2519" y="1185655"/>
            <a:ext cx="5777944" cy="3048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272664C-6BC4-C04F-A862-7F1223277F11}"/>
              </a:ext>
            </a:extLst>
          </p:cNvPr>
          <p:cNvCxnSpPr>
            <a:cxnSpLocks/>
          </p:cNvCxnSpPr>
          <p:nvPr/>
        </p:nvCxnSpPr>
        <p:spPr bwMode="auto">
          <a:xfrm flipV="1">
            <a:off x="6030119" y="2627311"/>
            <a:ext cx="3505200" cy="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07CC8FE-DBC4-4C46-8D57-AEED8A411A35}"/>
              </a:ext>
            </a:extLst>
          </p:cNvPr>
          <p:cNvCxnSpPr>
            <a:cxnSpLocks/>
          </p:cNvCxnSpPr>
          <p:nvPr/>
        </p:nvCxnSpPr>
        <p:spPr bwMode="auto">
          <a:xfrm>
            <a:off x="3134519" y="3770312"/>
            <a:ext cx="3581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224D1C9-4199-1D40-A194-8A1E31723BE5}"/>
              </a:ext>
            </a:extLst>
          </p:cNvPr>
          <p:cNvCxnSpPr>
            <a:cxnSpLocks/>
          </p:cNvCxnSpPr>
          <p:nvPr/>
        </p:nvCxnSpPr>
        <p:spPr bwMode="auto">
          <a:xfrm>
            <a:off x="6792119" y="3770312"/>
            <a:ext cx="2286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6085B96-1F35-0A40-AD6D-D8CB60AAECA0}"/>
              </a:ext>
            </a:extLst>
          </p:cNvPr>
          <p:cNvCxnSpPr>
            <a:cxnSpLocks/>
          </p:cNvCxnSpPr>
          <p:nvPr/>
        </p:nvCxnSpPr>
        <p:spPr bwMode="auto">
          <a:xfrm>
            <a:off x="5344319" y="3008312"/>
            <a:ext cx="2438400" cy="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00614720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82068</TotalTime>
  <Words>5910</Words>
  <Application>Microsoft Macintosh PowerPoint</Application>
  <PresentationFormat>Custom</PresentationFormat>
  <Paragraphs>888</Paragraphs>
  <Slides>44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60" baseType="lpstr">
      <vt:lpstr>Arial</vt:lpstr>
      <vt:lpstr>Calibri</vt:lpstr>
      <vt:lpstr>Cambria Math</vt:lpstr>
      <vt:lpstr>Comic Sans MS</vt:lpstr>
      <vt:lpstr>Corbel</vt:lpstr>
      <vt:lpstr>FG Deanna's Hand</vt:lpstr>
      <vt:lpstr>Symbol</vt:lpstr>
      <vt:lpstr>Times New Roman</vt:lpstr>
      <vt:lpstr>Wingdings</vt:lpstr>
      <vt:lpstr>Zapf Dingbats</vt:lpstr>
      <vt:lpstr>Custom Design</vt:lpstr>
      <vt:lpstr>1_Custom Design</vt:lpstr>
      <vt:lpstr>Theme1</vt:lpstr>
      <vt:lpstr>2_Custom Design</vt:lpstr>
      <vt:lpstr>3_Custom Design</vt:lpstr>
      <vt:lpstr>Equation</vt:lpstr>
      <vt:lpstr>In-SiTu Acceptance Determination For Diphoton events at FCC-ee   </vt:lpstr>
      <vt:lpstr>Why this presentation ? </vt:lpstr>
      <vt:lpstr>Why this presentation ?</vt:lpstr>
      <vt:lpstr>Scientific motivation</vt:lpstr>
      <vt:lpstr>Meaning of Dr &lt; 17 (29) mm and Dz &lt; 99 (80) mm ?</vt:lpstr>
      <vt:lpstr>Meaning of Dr &lt; 17 (29) mm and Dz &lt; 99 (80) mm ?</vt:lpstr>
      <vt:lpstr>Meaning of Dr &lt; 16 (28) mm and Dz &lt; 95 (77) mm ?</vt:lpstr>
      <vt:lpstr>Additional note </vt:lpstr>
      <vt:lpstr>Can we constrain the average acceptance bias in situ ? </vt:lpstr>
      <vt:lpstr>What does arXiv:1909.12245 (Section 8) say?</vt:lpstr>
      <vt:lpstr>What does arXiv:1909.12245 (Section 8) say?</vt:lpstr>
      <vt:lpstr>Longitudinal boost </vt:lpstr>
      <vt:lpstr>Crossing angle</vt:lpstr>
      <vt:lpstr>Why does it matter here ? </vt:lpstr>
      <vt:lpstr>First application in arXiv:1909.12245 </vt:lpstr>
      <vt:lpstr>Can we apply a similar strategy for q*min?</vt:lpstr>
      <vt:lpstr>Case study setup: General strategy</vt:lpstr>
      <vt:lpstr>Case study setup: Selection details</vt:lpstr>
      <vt:lpstr>Typical photon position resolution at E = 45.6 GeV</vt:lpstr>
      <vt:lpstr>Note: Typical size of an EM Shower</vt:lpstr>
      <vt:lpstr>Average (Dr± ,Dz± ) bias around q*min </vt:lpstr>
      <vt:lpstr>Taylor expansions of a and e around d± = 0</vt:lpstr>
      <vt:lpstr>Taylor expansions of a and e around d± = 0</vt:lpstr>
      <vt:lpstr>Fit d± for 0.5 mm photon position resolution </vt:lpstr>
      <vt:lpstr>Result of the fit with 0.5mm resolution</vt:lpstr>
      <vt:lpstr>Result of the fit with 0.1mm resolution</vt:lpstr>
      <vt:lpstr>Result of the fit with 1mm resolution</vt:lpstr>
      <vt:lpstr>Summary in numbers</vt:lpstr>
      <vt:lpstr>Conclusion</vt:lpstr>
      <vt:lpstr>Caveat (?)</vt:lpstr>
      <vt:lpstr>Caveat (?)</vt:lpstr>
      <vt:lpstr>Outlook</vt:lpstr>
      <vt:lpstr>Additional material</vt:lpstr>
      <vt:lpstr>End-cap global rotations around x, y, z axes</vt:lpstr>
      <vt:lpstr>Taylor expansions of e around dg±x,y,z = 0</vt:lpstr>
      <vt:lpstr>Taylor expansions of e around dg±x,y,z = 0</vt:lpstr>
      <vt:lpstr>Taylor expansions of  a around dg±x,y,z = 0</vt:lpstr>
      <vt:lpstr>Taylor expansions of  a around dg±x,y,z = 0</vt:lpstr>
      <vt:lpstr>Result of the “rotation” fits (0.5mm resolution) </vt:lpstr>
      <vt:lpstr>End-cap global translations in x, y directions</vt:lpstr>
      <vt:lpstr>End-cap global translations in x, y directions</vt:lpstr>
      <vt:lpstr>Global compression, e.g., due to gravity (Alain B.)</vt:lpstr>
      <vt:lpstr>Global compression, e.g., due to gravity (Alain B.)</vt:lpstr>
      <vt:lpstr>Bhabha scattering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PED Coordination meeting – 8 Sep 2021</dc:title>
  <dc:creator>Patrick Janot</dc:creator>
  <cp:lastModifiedBy>Patrick Janot</cp:lastModifiedBy>
  <cp:revision>565</cp:revision>
  <cp:lastPrinted>2023-04-19T17:38:35Z</cp:lastPrinted>
  <dcterms:created xsi:type="dcterms:W3CDTF">2021-10-12T13:27:37Z</dcterms:created>
  <dcterms:modified xsi:type="dcterms:W3CDTF">2023-04-20T06:56:02Z</dcterms:modified>
</cp:coreProperties>
</file>