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8"/>
  </p:notesMasterIdLst>
  <p:sldIdLst>
    <p:sldId id="256" r:id="rId2"/>
    <p:sldId id="450" r:id="rId3"/>
    <p:sldId id="364" r:id="rId4"/>
    <p:sldId id="418" r:id="rId5"/>
    <p:sldId id="407" r:id="rId6"/>
    <p:sldId id="408" r:id="rId7"/>
    <p:sldId id="369" r:id="rId8"/>
    <p:sldId id="370" r:id="rId9"/>
    <p:sldId id="409" r:id="rId10"/>
    <p:sldId id="410" r:id="rId11"/>
    <p:sldId id="451" r:id="rId12"/>
    <p:sldId id="452" r:id="rId13"/>
    <p:sldId id="453" r:id="rId14"/>
    <p:sldId id="454" r:id="rId15"/>
    <p:sldId id="455" r:id="rId16"/>
    <p:sldId id="456" r:id="rId17"/>
    <p:sldId id="457" r:id="rId18"/>
    <p:sldId id="458" r:id="rId19"/>
    <p:sldId id="459" r:id="rId20"/>
    <p:sldId id="460" r:id="rId21"/>
    <p:sldId id="461" r:id="rId22"/>
    <p:sldId id="462" r:id="rId23"/>
    <p:sldId id="463" r:id="rId24"/>
    <p:sldId id="464" r:id="rId25"/>
    <p:sldId id="465" r:id="rId26"/>
    <p:sldId id="466" r:id="rId27"/>
    <p:sldId id="467" r:id="rId28"/>
    <p:sldId id="468" r:id="rId29"/>
    <p:sldId id="469" r:id="rId30"/>
    <p:sldId id="470" r:id="rId31"/>
    <p:sldId id="471" r:id="rId32"/>
    <p:sldId id="472" r:id="rId33"/>
    <p:sldId id="473" r:id="rId34"/>
    <p:sldId id="474" r:id="rId35"/>
    <p:sldId id="475" r:id="rId36"/>
    <p:sldId id="476" r:id="rId37"/>
    <p:sldId id="477" r:id="rId38"/>
    <p:sldId id="478" r:id="rId39"/>
    <p:sldId id="479" r:id="rId40"/>
    <p:sldId id="480" r:id="rId41"/>
    <p:sldId id="481" r:id="rId42"/>
    <p:sldId id="482" r:id="rId43"/>
    <p:sldId id="483" r:id="rId44"/>
    <p:sldId id="484" r:id="rId45"/>
    <p:sldId id="485" r:id="rId46"/>
    <p:sldId id="486" r:id="rId47"/>
    <p:sldId id="487" r:id="rId48"/>
    <p:sldId id="488" r:id="rId49"/>
    <p:sldId id="489" r:id="rId50"/>
    <p:sldId id="490" r:id="rId51"/>
    <p:sldId id="491" r:id="rId52"/>
    <p:sldId id="492" r:id="rId53"/>
    <p:sldId id="493" r:id="rId54"/>
    <p:sldId id="494" r:id="rId55"/>
    <p:sldId id="495" r:id="rId56"/>
    <p:sldId id="496" r:id="rId57"/>
    <p:sldId id="518" r:id="rId58"/>
    <p:sldId id="499" r:id="rId59"/>
    <p:sldId id="500" r:id="rId60"/>
    <p:sldId id="501" r:id="rId61"/>
    <p:sldId id="502" r:id="rId62"/>
    <p:sldId id="503" r:id="rId63"/>
    <p:sldId id="504" r:id="rId64"/>
    <p:sldId id="505" r:id="rId65"/>
    <p:sldId id="506" r:id="rId66"/>
    <p:sldId id="507" r:id="rId67"/>
    <p:sldId id="508" r:id="rId68"/>
    <p:sldId id="509" r:id="rId69"/>
    <p:sldId id="510" r:id="rId70"/>
    <p:sldId id="511" r:id="rId71"/>
    <p:sldId id="512" r:id="rId72"/>
    <p:sldId id="513" r:id="rId73"/>
    <p:sldId id="514" r:id="rId74"/>
    <p:sldId id="515" r:id="rId75"/>
    <p:sldId id="516" r:id="rId76"/>
    <p:sldId id="517" r:id="rId77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17"/>
    <a:srgbClr val="FFCC00"/>
    <a:srgbClr val="081573"/>
    <a:srgbClr val="0B1A84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42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95D1B-792E-2145-8720-FD42400A2014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0C68A-9D1C-994F-ADA9-222F755C7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7763" cy="3719513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3B8E092-18C6-4F1F-B020-1999C4C9015A}" type="datetime1">
              <a:rPr lang="en-US" smtClean="0"/>
              <a:pPr/>
              <a:t>11/7/2011</a:t>
            </a:fld>
            <a:endParaRPr lang="en-US" smtClean="0"/>
          </a:p>
        </p:txBody>
      </p:sp>
      <p:sp>
        <p:nvSpPr>
          <p:cNvPr id="20483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C3E5C0-66CC-4B9D-822A-B75331DF8B75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048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6125"/>
            <a:ext cx="4957763" cy="37195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5988" y="742950"/>
            <a:ext cx="4965700" cy="37258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451" y="4715631"/>
            <a:ext cx="5438775" cy="446793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57763" cy="3719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9CE11-161C-4F45-965C-2A14C7EB3D9C}" type="slidenum">
              <a:rPr lang="en-GB" smtClean="0"/>
              <a:pPr/>
              <a:t>56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2EA71-84AA-41B3-9F7B-4687A41CAFB0}" type="slidenum">
              <a:rPr lang="en-GB" smtClean="0"/>
              <a:pPr>
                <a:defRPr/>
              </a:pPr>
              <a:t>62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054D3E-C756-46BB-B94E-2B0DB16981C1}" type="slidenum">
              <a:rPr lang="en-US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FB859-D513-4E00-AD34-96E16292FBDD}" type="slidenum">
              <a:rPr lang="en-US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7EC889-B9E2-4EC1-9FD5-61175E28A1C4}" type="slidenum">
              <a:rPr lang="en-GB" smtClean="0">
                <a:latin typeface="Arial" charset="0"/>
              </a:rPr>
              <a:pPr/>
              <a:t>8</a:t>
            </a:fld>
            <a:endParaRPr lang="en-GB" smtClean="0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7763" cy="3719513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7763" cy="3719513"/>
          </a:xfrm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0C1E2B-1E6C-4F32-B719-206DB5326DD1}" type="slidenum">
              <a:rPr lang="en-GB"/>
              <a:pPr/>
              <a:t>13</a:t>
            </a:fld>
            <a:endParaRPr lang="en-GB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5700" cy="3725863"/>
          </a:xfrm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 txBox="1">
            <a:spLocks noGrp="1" noChangeArrowheads="1"/>
          </p:cNvSpPr>
          <p:nvPr/>
        </p:nvSpPr>
        <p:spPr bwMode="auto">
          <a:xfrm>
            <a:off x="3851068" y="9428531"/>
            <a:ext cx="2945513" cy="4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defTabSz="912813"/>
            <a:fld id="{0C540157-0DEA-4211-A25B-D4CDB1FFA336}" type="slidenum">
              <a:rPr lang="en-GB" sz="1200">
                <a:latin typeface="Arial" charset="0"/>
              </a:rPr>
              <a:pPr algn="r" defTabSz="912813"/>
              <a:t>14</a:t>
            </a:fld>
            <a:endParaRPr lang="en-GB" sz="1200">
              <a:latin typeface="Arial" charset="0"/>
            </a:endParaRPr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8839" y="4722477"/>
            <a:ext cx="4979998" cy="4178205"/>
          </a:xfrm>
          <a:noFill/>
          <a:ln/>
        </p:spPr>
        <p:txBody>
          <a:bodyPr lIns="88184" tIns="43318" rIns="88184" bIns="43318"/>
          <a:lstStyle/>
          <a:p>
            <a:pPr eaLnBrk="1" hangingPunct="1"/>
            <a:r>
              <a:rPr lang="en-US" smtClean="0"/>
              <a:t>Aircraft carrier</a:t>
            </a:r>
          </a:p>
        </p:txBody>
      </p:sp>
      <p:sp>
        <p:nvSpPr>
          <p:cNvPr id="8909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7913" y="862013"/>
            <a:ext cx="4641850" cy="3482975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7763" cy="3719513"/>
          </a:xfrm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BF6BC0-7A52-4F98-AF51-EBE940378DE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7763" cy="3719513"/>
          </a:xfrm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57763" cy="3719513"/>
          </a:xfrm>
          <a:ln/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A6F06B-D5BC-4665-9864-CABA7E622E02}" type="slidenum">
              <a:rPr lang="en-GB" smtClean="0"/>
              <a:pPr/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A7AF501-4014-4E43-A056-8697137F4D58}" type="datetime1">
              <a:rPr lang="en-US" smtClean="0"/>
              <a:pPr/>
              <a:t>11/7/2011</a:t>
            </a:fld>
            <a:endParaRPr lang="en-US" smtClean="0"/>
          </a:p>
        </p:txBody>
      </p:sp>
      <p:sp>
        <p:nvSpPr>
          <p:cNvPr id="19459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139C0A-45DC-4E27-9D31-5DD6D2DC456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946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6125"/>
            <a:ext cx="4957763" cy="37195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6000" y="3133769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5440" y="4880672"/>
            <a:ext cx="6400800" cy="1313418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3604320" y="249146"/>
            <a:ext cx="5322240" cy="55301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2160" y="0"/>
            <a:ext cx="2024640" cy="636546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3921" y="0"/>
            <a:ext cx="5940000" cy="63654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921" y="1"/>
            <a:ext cx="8038080" cy="9432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94F4AA-9F46-154F-8186-DCD1F17C554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90600" y="533400"/>
            <a:ext cx="71628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Espace réservé de la date 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318C0-AF0F-4D06-9FD1-2CBE2CB2E708}" type="datetime1">
              <a:rPr lang="fr-FR"/>
              <a:pPr>
                <a:defRPr/>
              </a:pPr>
              <a:t>07/11/2011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Verweij, TE-MPE. 3 Feb 2009, LHC Performance Workshop – Chamonix 2009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8CFA8-E902-42C0-92BF-F9442A5BE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epi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 flipH="1">
            <a:off x="512559" y="1175729"/>
            <a:ext cx="4015063" cy="5018361"/>
          </a:xfrm>
          <a:prstGeom prst="rect">
            <a:avLst/>
          </a:prstGeom>
          <a:solidFill>
            <a:srgbClr val="000090">
              <a:alpha val="25000"/>
            </a:srgbClr>
          </a:solidFill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6800" y="1264453"/>
            <a:ext cx="3890880" cy="510101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5920" y="1264453"/>
            <a:ext cx="3890880" cy="510101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07728-2B80-794C-B308-EDCF7ECC8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rgbClr val="0000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0672" y="59350"/>
            <a:ext cx="9141821" cy="6780027"/>
            <a:chOff x="-61" y="0"/>
            <a:chExt cx="6411" cy="4755"/>
          </a:xfrm>
        </p:grpSpPr>
        <p:sp>
          <p:nvSpPr>
            <p:cNvPr id="3074" name="AutoShape 2"/>
            <p:cNvSpPr>
              <a:spLocks noChangeArrowheads="1"/>
            </p:cNvSpPr>
            <p:nvPr/>
          </p:nvSpPr>
          <p:spPr bwMode="auto">
            <a:xfrm>
              <a:off x="0" y="14"/>
              <a:ext cx="6347" cy="3608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193 w 5740"/>
                <a:gd name="T5" fmla="*/ 1816 h 3273"/>
                <a:gd name="T6" fmla="*/ 0 w 5740"/>
                <a:gd name="T7" fmla="*/ 0 h 3273"/>
                <a:gd name="T8" fmla="*/ 0 w 5740"/>
                <a:gd name="T9" fmla="*/ 522 h 3273"/>
                <a:gd name="T10" fmla="*/ 3037 w 5740"/>
                <a:gd name="T11" fmla="*/ 1978 h 3273"/>
                <a:gd name="T12" fmla="*/ 5740 w 5740"/>
                <a:gd name="T13" fmla="*/ 3273 h 3273"/>
                <a:gd name="T14" fmla="*/ 5740 w 5740"/>
                <a:gd name="T15" fmla="*/ 3267 h 3273"/>
                <a:gd name="T16" fmla="*/ 3193 w 5740"/>
                <a:gd name="T17" fmla="*/ 1816 h 3273"/>
                <a:gd name="T18" fmla="*/ 3193 w 5740"/>
                <a:gd name="T19" fmla="*/ 1816 h 3273"/>
                <a:gd name="T20" fmla="*/ 0 w 5740"/>
                <a:gd name="T21" fmla="*/ 0 h 3273"/>
                <a:gd name="T22" fmla="*/ 5740 w 5740"/>
                <a:gd name="T23" fmla="*/ 3273 h 3273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rgbClr val="000051"/>
                </a:gs>
                <a:gs pos="100000">
                  <a:srgbClr val="000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>
              <a:off x="164" y="0"/>
              <a:ext cx="6183" cy="3575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163 w 5591"/>
                <a:gd name="T5" fmla="*/ 1714 h 3243"/>
                <a:gd name="T6" fmla="*/ 431 w 5591"/>
                <a:gd name="T7" fmla="*/ 0 h 3243"/>
                <a:gd name="T8" fmla="*/ 0 w 5591"/>
                <a:gd name="T9" fmla="*/ 0 h 3243"/>
                <a:gd name="T10" fmla="*/ 3086 w 5591"/>
                <a:gd name="T11" fmla="*/ 1786 h 3243"/>
                <a:gd name="T12" fmla="*/ 5591 w 5591"/>
                <a:gd name="T13" fmla="*/ 3243 h 3243"/>
                <a:gd name="T14" fmla="*/ 5591 w 5591"/>
                <a:gd name="T15" fmla="*/ 3237 h 3243"/>
                <a:gd name="T16" fmla="*/ 3163 w 5591"/>
                <a:gd name="T17" fmla="*/ 1714 h 3243"/>
                <a:gd name="T18" fmla="*/ 3163 w 5591"/>
                <a:gd name="T19" fmla="*/ 1714 h 3243"/>
                <a:gd name="T20" fmla="*/ 0 w 5591"/>
                <a:gd name="T21" fmla="*/ 0 h 3243"/>
                <a:gd name="T22" fmla="*/ 5591 w 5591"/>
                <a:gd name="T23" fmla="*/ 3243 h 3243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rgbClr val="00005D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>
              <a:off x="0" y="3785"/>
              <a:ext cx="4451" cy="210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4042"/>
                <a:gd name="T5" fmla="*/ 156 h 192"/>
                <a:gd name="T6" fmla="*/ 4042 w 4042"/>
                <a:gd name="T7" fmla="*/ 192 h 192"/>
                <a:gd name="T8" fmla="*/ 4042 w 4042"/>
                <a:gd name="T9" fmla="*/ 144 h 192"/>
                <a:gd name="T10" fmla="*/ 0 w 4042"/>
                <a:gd name="T11" fmla="*/ 0 h 192"/>
                <a:gd name="T12" fmla="*/ 0 w 4042"/>
                <a:gd name="T13" fmla="*/ 156 h 192"/>
                <a:gd name="T14" fmla="*/ 0 w 4042"/>
                <a:gd name="T15" fmla="*/ 156 h 192"/>
                <a:gd name="T16" fmla="*/ 0 w 4042"/>
                <a:gd name="T17" fmla="*/ 0 h 192"/>
                <a:gd name="T18" fmla="*/ 4042 w 4042"/>
                <a:gd name="T19" fmla="*/ 192 h 192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rgbClr val="000061"/>
                </a:gs>
                <a:gs pos="100000">
                  <a:srgbClr val="000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4452" y="3944"/>
              <a:ext cx="1896" cy="71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722 w 1722"/>
                <a:gd name="T5" fmla="*/ 66 h 66"/>
                <a:gd name="T6" fmla="*/ 1722 w 1722"/>
                <a:gd name="T7" fmla="*/ 60 h 66"/>
                <a:gd name="T8" fmla="*/ 0 w 1722"/>
                <a:gd name="T9" fmla="*/ 0 h 66"/>
                <a:gd name="T10" fmla="*/ 0 w 1722"/>
                <a:gd name="T11" fmla="*/ 48 h 66"/>
                <a:gd name="T12" fmla="*/ 1722 w 1722"/>
                <a:gd name="T13" fmla="*/ 66 h 66"/>
                <a:gd name="T14" fmla="*/ 1722 w 1722"/>
                <a:gd name="T15" fmla="*/ 66 h 66"/>
                <a:gd name="T16" fmla="*/ 0 w 1722"/>
                <a:gd name="T17" fmla="*/ 0 h 66"/>
                <a:gd name="T18" fmla="*/ 1722 w 1722"/>
                <a:gd name="T19" fmla="*/ 66 h 66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rgbClr val="000080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78" name="AutoShape 6"/>
            <p:cNvSpPr>
              <a:spLocks noChangeArrowheads="1"/>
            </p:cNvSpPr>
            <p:nvPr userDrawn="1"/>
          </p:nvSpPr>
          <p:spPr bwMode="auto">
            <a:xfrm>
              <a:off x="0" y="4108"/>
              <a:ext cx="5274" cy="362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4789"/>
                <a:gd name="T5" fmla="*/ 329 h 329"/>
                <a:gd name="T6" fmla="*/ 4789 w 4789"/>
                <a:gd name="T7" fmla="*/ 77 h 329"/>
                <a:gd name="T8" fmla="*/ 4789 w 4789"/>
                <a:gd name="T9" fmla="*/ 0 h 329"/>
                <a:gd name="T10" fmla="*/ 0 w 4789"/>
                <a:gd name="T11" fmla="*/ 107 h 329"/>
                <a:gd name="T12" fmla="*/ 0 w 4789"/>
                <a:gd name="T13" fmla="*/ 329 h 329"/>
                <a:gd name="T14" fmla="*/ 0 w 4789"/>
                <a:gd name="T15" fmla="*/ 329 h 329"/>
                <a:gd name="T16" fmla="*/ 0 w 4789"/>
                <a:gd name="T17" fmla="*/ 0 h 329"/>
                <a:gd name="T18" fmla="*/ 4789 w 4789"/>
                <a:gd name="T19" fmla="*/ 329 h 329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rgbClr val="00007D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>
              <a:off x="5274" y="4081"/>
              <a:ext cx="1074" cy="111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75 w 975"/>
                <a:gd name="T5" fmla="*/ 48 h 101"/>
                <a:gd name="T6" fmla="*/ 975 w 975"/>
                <a:gd name="T7" fmla="*/ 0 h 101"/>
                <a:gd name="T8" fmla="*/ 0 w 975"/>
                <a:gd name="T9" fmla="*/ 24 h 101"/>
                <a:gd name="T10" fmla="*/ 0 w 975"/>
                <a:gd name="T11" fmla="*/ 101 h 101"/>
                <a:gd name="T12" fmla="*/ 975 w 975"/>
                <a:gd name="T13" fmla="*/ 48 h 101"/>
                <a:gd name="T14" fmla="*/ 975 w 975"/>
                <a:gd name="T15" fmla="*/ 48 h 101"/>
                <a:gd name="T16" fmla="*/ 0 w 975"/>
                <a:gd name="T17" fmla="*/ 0 h 101"/>
                <a:gd name="T18" fmla="*/ 975 w 975"/>
                <a:gd name="T19" fmla="*/ 101 h 101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>
              <a:off x="3990" y="4206"/>
              <a:ext cx="2358" cy="218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41 w 2141"/>
                <a:gd name="T5" fmla="*/ 0 h 198"/>
                <a:gd name="T6" fmla="*/ 0 w 2141"/>
                <a:gd name="T7" fmla="*/ 156 h 198"/>
                <a:gd name="T8" fmla="*/ 0 w 2141"/>
                <a:gd name="T9" fmla="*/ 198 h 198"/>
                <a:gd name="T10" fmla="*/ 2141 w 2141"/>
                <a:gd name="T11" fmla="*/ 0 h 198"/>
                <a:gd name="T12" fmla="*/ 2141 w 2141"/>
                <a:gd name="T13" fmla="*/ 0 h 198"/>
                <a:gd name="T14" fmla="*/ 0 w 2141"/>
                <a:gd name="T15" fmla="*/ 0 h 198"/>
                <a:gd name="T16" fmla="*/ 2141 w 2141"/>
                <a:gd name="T17" fmla="*/ 198 h 198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16200000">
              <a:off x="-694" y="3900"/>
              <a:ext cx="1488" cy="221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3623"/>
                <a:gd name="T5" fmla="*/ 348 h 348"/>
                <a:gd name="T6" fmla="*/ 311 w 3623"/>
                <a:gd name="T7" fmla="*/ 348 h 348"/>
                <a:gd name="T8" fmla="*/ 3623 w 3623"/>
                <a:gd name="T9" fmla="*/ 42 h 348"/>
                <a:gd name="T10" fmla="*/ 3623 w 3623"/>
                <a:gd name="T11" fmla="*/ 0 h 348"/>
                <a:gd name="T12" fmla="*/ 0 w 3623"/>
                <a:gd name="T13" fmla="*/ 264 h 348"/>
                <a:gd name="T14" fmla="*/ 0 w 3623"/>
                <a:gd name="T15" fmla="*/ 348 h 348"/>
                <a:gd name="T16" fmla="*/ 0 w 3623"/>
                <a:gd name="T17" fmla="*/ 348 h 348"/>
                <a:gd name="T18" fmla="*/ 0 w 3623"/>
                <a:gd name="T19" fmla="*/ 0 h 348"/>
                <a:gd name="T20" fmla="*/ 3623 w 3623"/>
                <a:gd name="T21" fmla="*/ 348 h 348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T18" t="T19" r="T20" b="T21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100" dirty="0" smtClean="0">
                  <a:solidFill>
                    <a:schemeClr val="bg1"/>
                  </a:solidFill>
                </a:rPr>
                <a:t>José</a:t>
              </a:r>
              <a:r>
                <a:rPr lang="en-US" sz="1100" baseline="0" dirty="0" smtClean="0">
                  <a:solidFill>
                    <a:schemeClr val="bg1"/>
                  </a:solidFill>
                </a:rPr>
                <a:t> Miguel JIMENEZ</a:t>
              </a:r>
              <a:r>
                <a:rPr lang="en-US" sz="1100" dirty="0" smtClean="0">
                  <a:solidFill>
                    <a:schemeClr val="bg1"/>
                  </a:solidFill>
                </a:rPr>
                <a:t>, </a:t>
              </a:r>
              <a:r>
                <a:rPr lang="en-US" sz="1100" dirty="0">
                  <a:solidFill>
                    <a:schemeClr val="bg1"/>
                  </a:solidFill>
                </a:rPr>
                <a:t>CERN, Geneva</a:t>
              </a:r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>
              <a:off x="4800" y="4265"/>
              <a:ext cx="1548" cy="417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405 w 1405"/>
                <a:gd name="T5" fmla="*/ 126 h 378"/>
                <a:gd name="T6" fmla="*/ 1405 w 1405"/>
                <a:gd name="T7" fmla="*/ 0 h 378"/>
                <a:gd name="T8" fmla="*/ 0 w 1405"/>
                <a:gd name="T9" fmla="*/ 174 h 378"/>
                <a:gd name="T10" fmla="*/ 257 w 1405"/>
                <a:gd name="T11" fmla="*/ 378 h 378"/>
                <a:gd name="T12" fmla="*/ 1405 w 1405"/>
                <a:gd name="T13" fmla="*/ 126 h 378"/>
                <a:gd name="T14" fmla="*/ 1405 w 1405"/>
                <a:gd name="T15" fmla="*/ 126 h 378"/>
                <a:gd name="T16" fmla="*/ 0 w 1405"/>
                <a:gd name="T17" fmla="*/ 0 h 378"/>
                <a:gd name="T18" fmla="*/ 1405 w 1405"/>
                <a:gd name="T19" fmla="*/ 378 h 378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08089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>
              <a:off x="5545" y="3474"/>
              <a:ext cx="802" cy="265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729 w 729"/>
                <a:gd name="T5" fmla="*/ 240 h 240"/>
                <a:gd name="T6" fmla="*/ 0 w 729"/>
                <a:gd name="T7" fmla="*/ 0 h 240"/>
                <a:gd name="T8" fmla="*/ 0 w 729"/>
                <a:gd name="T9" fmla="*/ 6 h 240"/>
                <a:gd name="T10" fmla="*/ 729 w 729"/>
                <a:gd name="T11" fmla="*/ 240 h 240"/>
                <a:gd name="T12" fmla="*/ 729 w 729"/>
                <a:gd name="T13" fmla="*/ 240 h 240"/>
                <a:gd name="T14" fmla="*/ 0 w 729"/>
                <a:gd name="T15" fmla="*/ 0 h 240"/>
                <a:gd name="T16" fmla="*/ 729 w 729"/>
                <a:gd name="T17" fmla="*/ 240 h 24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>
              <a:off x="0" y="1638"/>
              <a:ext cx="5545" cy="1842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5035"/>
                <a:gd name="T5" fmla="*/ 72 h 1672"/>
                <a:gd name="T6" fmla="*/ 5035 w 5035"/>
                <a:gd name="T7" fmla="*/ 1672 h 1672"/>
                <a:gd name="T8" fmla="*/ 5035 w 5035"/>
                <a:gd name="T9" fmla="*/ 1666 h 1672"/>
                <a:gd name="T10" fmla="*/ 0 w 5035"/>
                <a:gd name="T11" fmla="*/ 0 h 1672"/>
                <a:gd name="T12" fmla="*/ 0 w 5035"/>
                <a:gd name="T13" fmla="*/ 72 h 1672"/>
                <a:gd name="T14" fmla="*/ 0 w 5035"/>
                <a:gd name="T15" fmla="*/ 72 h 1672"/>
                <a:gd name="T16" fmla="*/ 0 w 5035"/>
                <a:gd name="T17" fmla="*/ 0 h 1672"/>
                <a:gd name="T18" fmla="*/ 5035 w 5035"/>
                <a:gd name="T19" fmla="*/ 1672 h 1672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rgbClr val="000053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5545" y="3361"/>
              <a:ext cx="802" cy="351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729 w 729"/>
                <a:gd name="T5" fmla="*/ 318 h 318"/>
                <a:gd name="T6" fmla="*/ 729 w 729"/>
                <a:gd name="T7" fmla="*/ 312 h 318"/>
                <a:gd name="T8" fmla="*/ 0 w 729"/>
                <a:gd name="T9" fmla="*/ 0 h 318"/>
                <a:gd name="T10" fmla="*/ 0 w 729"/>
                <a:gd name="T11" fmla="*/ 54 h 318"/>
                <a:gd name="T12" fmla="*/ 729 w 729"/>
                <a:gd name="T13" fmla="*/ 318 h 318"/>
                <a:gd name="T14" fmla="*/ 729 w 729"/>
                <a:gd name="T15" fmla="*/ 318 h 318"/>
                <a:gd name="T16" fmla="*/ 0 w 729"/>
                <a:gd name="T17" fmla="*/ 0 h 318"/>
                <a:gd name="T18" fmla="*/ 729 w 729"/>
                <a:gd name="T19" fmla="*/ 318 h 318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rgbClr val="000080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auto">
            <a:xfrm>
              <a:off x="0" y="1010"/>
              <a:ext cx="5545" cy="2411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5035"/>
                <a:gd name="T5" fmla="*/ 396 h 2188"/>
                <a:gd name="T6" fmla="*/ 5035 w 5035"/>
                <a:gd name="T7" fmla="*/ 2188 h 2188"/>
                <a:gd name="T8" fmla="*/ 5035 w 5035"/>
                <a:gd name="T9" fmla="*/ 2134 h 2188"/>
                <a:gd name="T10" fmla="*/ 0 w 5035"/>
                <a:gd name="T11" fmla="*/ 0 h 2188"/>
                <a:gd name="T12" fmla="*/ 0 w 5035"/>
                <a:gd name="T13" fmla="*/ 396 h 2188"/>
                <a:gd name="T14" fmla="*/ 0 w 5035"/>
                <a:gd name="T15" fmla="*/ 396 h 2188"/>
                <a:gd name="T16" fmla="*/ 0 w 5035"/>
                <a:gd name="T17" fmla="*/ 0 h 2188"/>
                <a:gd name="T18" fmla="*/ 5035 w 5035"/>
                <a:gd name="T19" fmla="*/ 2188 h 2188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rgbClr val="000055"/>
                </a:gs>
                <a:gs pos="100000">
                  <a:srgbClr val="000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8" name="AutoShape 16"/>
            <p:cNvSpPr>
              <a:spLocks noChangeArrowheads="1"/>
            </p:cNvSpPr>
            <p:nvPr/>
          </p:nvSpPr>
          <p:spPr bwMode="auto">
            <a:xfrm>
              <a:off x="2529" y="0"/>
              <a:ext cx="3482" cy="3004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3163"/>
                <a:gd name="T5" fmla="*/ 0 h 2727"/>
                <a:gd name="T6" fmla="*/ 3145 w 3163"/>
                <a:gd name="T7" fmla="*/ 2727 h 2727"/>
                <a:gd name="T8" fmla="*/ 3163 w 3163"/>
                <a:gd name="T9" fmla="*/ 2704 h 2727"/>
                <a:gd name="T10" fmla="*/ 102 w 3163"/>
                <a:gd name="T11" fmla="*/ 0 h 2727"/>
                <a:gd name="T12" fmla="*/ 0 w 3163"/>
                <a:gd name="T13" fmla="*/ 0 h 2727"/>
                <a:gd name="T14" fmla="*/ 0 w 3163"/>
                <a:gd name="T15" fmla="*/ 0 h 2727"/>
                <a:gd name="T16" fmla="*/ 0 w 3163"/>
                <a:gd name="T17" fmla="*/ 0 h 2727"/>
                <a:gd name="T18" fmla="*/ 3163 w 3163"/>
                <a:gd name="T19" fmla="*/ 2727 h 2727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B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>
              <a:off x="5992" y="2979"/>
              <a:ext cx="356" cy="330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323 w 323"/>
                <a:gd name="T5" fmla="*/ 299 h 299"/>
                <a:gd name="T6" fmla="*/ 323 w 323"/>
                <a:gd name="T7" fmla="*/ 263 h 299"/>
                <a:gd name="T8" fmla="*/ 18 w 323"/>
                <a:gd name="T9" fmla="*/ 0 h 299"/>
                <a:gd name="T10" fmla="*/ 0 w 323"/>
                <a:gd name="T11" fmla="*/ 23 h 299"/>
                <a:gd name="T12" fmla="*/ 323 w 323"/>
                <a:gd name="T13" fmla="*/ 299 h 299"/>
                <a:gd name="T14" fmla="*/ 323 w 323"/>
                <a:gd name="T15" fmla="*/ 299 h 299"/>
                <a:gd name="T16" fmla="*/ 0 w 323"/>
                <a:gd name="T17" fmla="*/ 0 h 299"/>
                <a:gd name="T18" fmla="*/ 323 w 323"/>
                <a:gd name="T19" fmla="*/ 299 h 299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0F0F9F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>
              <a:off x="6038" y="2853"/>
              <a:ext cx="310" cy="370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81 w 281"/>
                <a:gd name="T5" fmla="*/ 335 h 335"/>
                <a:gd name="T6" fmla="*/ 281 w 281"/>
                <a:gd name="T7" fmla="*/ 173 h 335"/>
                <a:gd name="T8" fmla="*/ 96 w 281"/>
                <a:gd name="T9" fmla="*/ 0 h 335"/>
                <a:gd name="T10" fmla="*/ 0 w 281"/>
                <a:gd name="T11" fmla="*/ 90 h 335"/>
                <a:gd name="T12" fmla="*/ 281 w 281"/>
                <a:gd name="T13" fmla="*/ 335 h 335"/>
                <a:gd name="T14" fmla="*/ 281 w 281"/>
                <a:gd name="T15" fmla="*/ 335 h 335"/>
                <a:gd name="T16" fmla="*/ 0 w 281"/>
                <a:gd name="T17" fmla="*/ 0 h 335"/>
                <a:gd name="T18" fmla="*/ 281 w 281"/>
                <a:gd name="T19" fmla="*/ 335 h 335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>
              <a:off x="2705" y="0"/>
              <a:ext cx="3438" cy="2952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3122"/>
                <a:gd name="T5" fmla="*/ 0 h 2680"/>
                <a:gd name="T6" fmla="*/ 3026 w 3122"/>
                <a:gd name="T7" fmla="*/ 2680 h 2680"/>
                <a:gd name="T8" fmla="*/ 3122 w 3122"/>
                <a:gd name="T9" fmla="*/ 2590 h 2680"/>
                <a:gd name="T10" fmla="*/ 383 w 3122"/>
                <a:gd name="T11" fmla="*/ 0 h 2680"/>
                <a:gd name="T12" fmla="*/ 0 w 3122"/>
                <a:gd name="T13" fmla="*/ 0 h 2680"/>
                <a:gd name="T14" fmla="*/ 0 w 3122"/>
                <a:gd name="T15" fmla="*/ 0 h 2680"/>
                <a:gd name="T16" fmla="*/ 0 w 3122"/>
                <a:gd name="T17" fmla="*/ 0 h 2680"/>
                <a:gd name="T18" fmla="*/ 3122 w 3122"/>
                <a:gd name="T19" fmla="*/ 2680 h 268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47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>
              <a:off x="6202" y="2794"/>
              <a:ext cx="145" cy="145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32 w 132"/>
                <a:gd name="T5" fmla="*/ 132 h 132"/>
                <a:gd name="T6" fmla="*/ 0 w 132"/>
                <a:gd name="T7" fmla="*/ 0 h 132"/>
                <a:gd name="T8" fmla="*/ 0 w 132"/>
                <a:gd name="T9" fmla="*/ 0 h 132"/>
                <a:gd name="T10" fmla="*/ 132 w 132"/>
                <a:gd name="T11" fmla="*/ 132 h 132"/>
                <a:gd name="T12" fmla="*/ 132 w 132"/>
                <a:gd name="T13" fmla="*/ 132 h 132"/>
                <a:gd name="T14" fmla="*/ 0 w 132"/>
                <a:gd name="T15" fmla="*/ 0 h 132"/>
                <a:gd name="T16" fmla="*/ 132 w 132"/>
                <a:gd name="T17" fmla="*/ 132 h 132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>
              <a:off x="3431" y="0"/>
              <a:ext cx="2771" cy="2793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2517"/>
                <a:gd name="T5" fmla="*/ 0 h 2536"/>
                <a:gd name="T6" fmla="*/ 2517 w 2517"/>
                <a:gd name="T7" fmla="*/ 2536 h 2536"/>
                <a:gd name="T8" fmla="*/ 2517 w 2517"/>
                <a:gd name="T9" fmla="*/ 2536 h 2536"/>
                <a:gd name="T10" fmla="*/ 66 w 2517"/>
                <a:gd name="T11" fmla="*/ 0 h 2536"/>
                <a:gd name="T12" fmla="*/ 0 w 2517"/>
                <a:gd name="T13" fmla="*/ 0 h 2536"/>
                <a:gd name="T14" fmla="*/ 0 w 2517"/>
                <a:gd name="T15" fmla="*/ 0 h 2536"/>
                <a:gd name="T16" fmla="*/ 0 w 2517"/>
                <a:gd name="T17" fmla="*/ 0 h 2536"/>
                <a:gd name="T18" fmla="*/ 2517 w 2517"/>
                <a:gd name="T19" fmla="*/ 2536 h 2536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4F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>
              <a:off x="3845" y="0"/>
              <a:ext cx="2423" cy="2734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2200"/>
                <a:gd name="T5" fmla="*/ 0 h 2482"/>
                <a:gd name="T6" fmla="*/ 2188 w 2200"/>
                <a:gd name="T7" fmla="*/ 2482 h 2482"/>
                <a:gd name="T8" fmla="*/ 2200 w 2200"/>
                <a:gd name="T9" fmla="*/ 2476 h 2482"/>
                <a:gd name="T10" fmla="*/ 317 w 2200"/>
                <a:gd name="T11" fmla="*/ 0 h 2482"/>
                <a:gd name="T12" fmla="*/ 0 w 2200"/>
                <a:gd name="T13" fmla="*/ 0 h 2482"/>
                <a:gd name="T14" fmla="*/ 0 w 2200"/>
                <a:gd name="T15" fmla="*/ 0 h 2482"/>
                <a:gd name="T16" fmla="*/ 0 w 2200"/>
                <a:gd name="T17" fmla="*/ 0 h 2482"/>
                <a:gd name="T18" fmla="*/ 2200 w 2200"/>
                <a:gd name="T19" fmla="*/ 2482 h 2482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5"/>
                </a:gs>
                <a:gs pos="100000">
                  <a:srgbClr val="00008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5" name="AutoShape 23"/>
            <p:cNvSpPr>
              <a:spLocks noChangeArrowheads="1"/>
            </p:cNvSpPr>
            <p:nvPr/>
          </p:nvSpPr>
          <p:spPr bwMode="auto">
            <a:xfrm>
              <a:off x="6255" y="2728"/>
              <a:ext cx="93" cy="106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4 w 84"/>
                <a:gd name="T5" fmla="*/ 96 h 96"/>
                <a:gd name="T6" fmla="*/ 84 w 84"/>
                <a:gd name="T7" fmla="*/ 90 h 96"/>
                <a:gd name="T8" fmla="*/ 12 w 84"/>
                <a:gd name="T9" fmla="*/ 0 h 96"/>
                <a:gd name="T10" fmla="*/ 0 w 84"/>
                <a:gd name="T11" fmla="*/ 6 h 96"/>
                <a:gd name="T12" fmla="*/ 84 w 84"/>
                <a:gd name="T13" fmla="*/ 96 h 96"/>
                <a:gd name="T14" fmla="*/ 84 w 84"/>
                <a:gd name="T15" fmla="*/ 96 h 96"/>
                <a:gd name="T16" fmla="*/ 0 w 84"/>
                <a:gd name="T17" fmla="*/ 0 h 96"/>
                <a:gd name="T18" fmla="*/ 84 w 84"/>
                <a:gd name="T19" fmla="*/ 96 h 96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1717A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6" name="AutoShape 24"/>
            <p:cNvSpPr>
              <a:spLocks noChangeArrowheads="1"/>
            </p:cNvSpPr>
            <p:nvPr/>
          </p:nvSpPr>
          <p:spPr bwMode="auto">
            <a:xfrm>
              <a:off x="6177" y="937"/>
              <a:ext cx="171" cy="569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55 w 155"/>
                <a:gd name="T5" fmla="*/ 516 h 516"/>
                <a:gd name="T6" fmla="*/ 155 w 155"/>
                <a:gd name="T7" fmla="*/ 204 h 516"/>
                <a:gd name="T8" fmla="*/ 77 w 155"/>
                <a:gd name="T9" fmla="*/ 0 h 516"/>
                <a:gd name="T10" fmla="*/ 0 w 155"/>
                <a:gd name="T11" fmla="*/ 192 h 516"/>
                <a:gd name="T12" fmla="*/ 155 w 155"/>
                <a:gd name="T13" fmla="*/ 516 h 516"/>
                <a:gd name="T14" fmla="*/ 155 w 155"/>
                <a:gd name="T15" fmla="*/ 516 h 516"/>
                <a:gd name="T16" fmla="*/ 0 w 155"/>
                <a:gd name="T17" fmla="*/ 0 h 516"/>
                <a:gd name="T18" fmla="*/ 155 w 155"/>
                <a:gd name="T19" fmla="*/ 516 h 516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7" name="AutoShape 25"/>
            <p:cNvSpPr>
              <a:spLocks noChangeArrowheads="1"/>
            </p:cNvSpPr>
            <p:nvPr/>
          </p:nvSpPr>
          <p:spPr bwMode="auto">
            <a:xfrm>
              <a:off x="5630" y="0"/>
              <a:ext cx="632" cy="1149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574"/>
                <a:gd name="T5" fmla="*/ 0 h 1043"/>
                <a:gd name="T6" fmla="*/ 497 w 574"/>
                <a:gd name="T7" fmla="*/ 1043 h 1043"/>
                <a:gd name="T8" fmla="*/ 574 w 574"/>
                <a:gd name="T9" fmla="*/ 851 h 1043"/>
                <a:gd name="T10" fmla="*/ 251 w 574"/>
                <a:gd name="T11" fmla="*/ 0 h 1043"/>
                <a:gd name="T12" fmla="*/ 0 w 574"/>
                <a:gd name="T13" fmla="*/ 0 h 1043"/>
                <a:gd name="T14" fmla="*/ 0 w 574"/>
                <a:gd name="T15" fmla="*/ 0 h 1043"/>
                <a:gd name="T16" fmla="*/ 0 w 574"/>
                <a:gd name="T17" fmla="*/ 0 h 1043"/>
                <a:gd name="T18" fmla="*/ 574 w 574"/>
                <a:gd name="T19" fmla="*/ 1043 h 1043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55"/>
                </a:gs>
                <a:gs pos="100000">
                  <a:srgbClr val="00008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8" name="AutoShape 26"/>
            <p:cNvSpPr>
              <a:spLocks noChangeArrowheads="1"/>
            </p:cNvSpPr>
            <p:nvPr/>
          </p:nvSpPr>
          <p:spPr bwMode="auto">
            <a:xfrm>
              <a:off x="5965" y="0"/>
              <a:ext cx="376" cy="877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44 w 341"/>
                <a:gd name="T5" fmla="*/ 0 h 797"/>
                <a:gd name="T6" fmla="*/ 0 w 341"/>
                <a:gd name="T7" fmla="*/ 0 h 797"/>
                <a:gd name="T8" fmla="*/ 287 w 341"/>
                <a:gd name="T9" fmla="*/ 797 h 797"/>
                <a:gd name="T10" fmla="*/ 341 w 341"/>
                <a:gd name="T11" fmla="*/ 653 h 797"/>
                <a:gd name="T12" fmla="*/ 144 w 341"/>
                <a:gd name="T13" fmla="*/ 0 h 797"/>
                <a:gd name="T14" fmla="*/ 144 w 341"/>
                <a:gd name="T15" fmla="*/ 0 h 797"/>
                <a:gd name="T16" fmla="*/ 0 w 341"/>
                <a:gd name="T17" fmla="*/ 0 h 797"/>
                <a:gd name="T18" fmla="*/ 341 w 341"/>
                <a:gd name="T19" fmla="*/ 797 h 797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59"/>
                </a:gs>
                <a:gs pos="100000">
                  <a:srgbClr val="00008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9" name="AutoShape 27"/>
            <p:cNvSpPr>
              <a:spLocks noChangeArrowheads="1"/>
            </p:cNvSpPr>
            <p:nvPr/>
          </p:nvSpPr>
          <p:spPr bwMode="auto">
            <a:xfrm>
              <a:off x="6282" y="720"/>
              <a:ext cx="66" cy="343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60"/>
                <a:gd name="T5" fmla="*/ 144 h 312"/>
                <a:gd name="T6" fmla="*/ 60 w 60"/>
                <a:gd name="T7" fmla="*/ 312 h 312"/>
                <a:gd name="T8" fmla="*/ 60 w 60"/>
                <a:gd name="T9" fmla="*/ 6 h 312"/>
                <a:gd name="T10" fmla="*/ 54 w 60"/>
                <a:gd name="T11" fmla="*/ 0 h 312"/>
                <a:gd name="T12" fmla="*/ 0 w 60"/>
                <a:gd name="T13" fmla="*/ 144 h 312"/>
                <a:gd name="T14" fmla="*/ 0 w 60"/>
                <a:gd name="T15" fmla="*/ 144 h 312"/>
                <a:gd name="T16" fmla="*/ 0 w 60"/>
                <a:gd name="T17" fmla="*/ 0 h 312"/>
                <a:gd name="T18" fmla="*/ 60 w 60"/>
                <a:gd name="T19" fmla="*/ 312 h 312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>
              <a:off x="2" y="1765"/>
              <a:ext cx="6341" cy="2055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5740"/>
                <a:gd name="T5" fmla="*/ 371 h 1864"/>
                <a:gd name="T6" fmla="*/ 5740 w 5740"/>
                <a:gd name="T7" fmla="*/ 1864 h 1864"/>
                <a:gd name="T8" fmla="*/ 5740 w 5740"/>
                <a:gd name="T9" fmla="*/ 1834 h 1864"/>
                <a:gd name="T10" fmla="*/ 0 w 5740"/>
                <a:gd name="T11" fmla="*/ 0 h 1864"/>
                <a:gd name="T12" fmla="*/ 0 w 5740"/>
                <a:gd name="T13" fmla="*/ 371 h 1864"/>
                <a:gd name="T14" fmla="*/ 0 w 5740"/>
                <a:gd name="T15" fmla="*/ 371 h 1864"/>
                <a:gd name="T16" fmla="*/ 0 w 5740"/>
                <a:gd name="T17" fmla="*/ 0 h 1864"/>
                <a:gd name="T18" fmla="*/ 5740 w 5740"/>
                <a:gd name="T19" fmla="*/ 1864 h 1864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rgbClr val="000061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>
              <a:off x="6343" y="3840"/>
              <a:ext cx="7" cy="7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6 w 6"/>
                <a:gd name="T5" fmla="*/ 6 h 6"/>
                <a:gd name="T6" fmla="*/ 0 w 6"/>
                <a:gd name="T7" fmla="*/ 0 h 6"/>
                <a:gd name="T8" fmla="*/ 0 w 6"/>
                <a:gd name="T9" fmla="*/ 6 h 6"/>
                <a:gd name="T10" fmla="*/ 6 w 6"/>
                <a:gd name="T11" fmla="*/ 6 h 6"/>
                <a:gd name="T12" fmla="*/ 6 w 6"/>
                <a:gd name="T13" fmla="*/ 6 h 6"/>
                <a:gd name="T14" fmla="*/ 0 w 6"/>
                <a:gd name="T15" fmla="*/ 0 h 6"/>
                <a:gd name="T16" fmla="*/ 6 w 6"/>
                <a:gd name="T17" fmla="*/ 6 h 6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2" name="AutoShape 30"/>
            <p:cNvSpPr>
              <a:spLocks noChangeArrowheads="1"/>
            </p:cNvSpPr>
            <p:nvPr/>
          </p:nvSpPr>
          <p:spPr bwMode="auto">
            <a:xfrm>
              <a:off x="2" y="2373"/>
              <a:ext cx="6341" cy="1474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5740"/>
                <a:gd name="T5" fmla="*/ 366 h 1337"/>
                <a:gd name="T6" fmla="*/ 5740 w 5740"/>
                <a:gd name="T7" fmla="*/ 1337 h 1337"/>
                <a:gd name="T8" fmla="*/ 5740 w 5740"/>
                <a:gd name="T9" fmla="*/ 1331 h 1337"/>
                <a:gd name="T10" fmla="*/ 0 w 5740"/>
                <a:gd name="T11" fmla="*/ 0 h 1337"/>
                <a:gd name="T12" fmla="*/ 0 w 5740"/>
                <a:gd name="T13" fmla="*/ 366 h 1337"/>
                <a:gd name="T14" fmla="*/ 0 w 5740"/>
                <a:gd name="T15" fmla="*/ 366 h 1337"/>
                <a:gd name="T16" fmla="*/ 0 w 5740"/>
                <a:gd name="T17" fmla="*/ 0 h 1337"/>
                <a:gd name="T18" fmla="*/ 5740 w 5740"/>
                <a:gd name="T19" fmla="*/ 1337 h 1337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rgbClr val="00005D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4" name="AutoShape 32"/>
            <p:cNvSpPr>
              <a:spLocks noChangeArrowheads="1"/>
            </p:cNvSpPr>
            <p:nvPr/>
          </p:nvSpPr>
          <p:spPr bwMode="auto">
            <a:xfrm>
              <a:off x="1430" y="0"/>
              <a:ext cx="4913" cy="3502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4448"/>
                <a:gd name="T5" fmla="*/ 0 h 3177"/>
                <a:gd name="T6" fmla="*/ 4448 w 4448"/>
                <a:gd name="T7" fmla="*/ 3177 h 3177"/>
                <a:gd name="T8" fmla="*/ 4448 w 4448"/>
                <a:gd name="T9" fmla="*/ 3153 h 3177"/>
                <a:gd name="T10" fmla="*/ 125 w 4448"/>
                <a:gd name="T11" fmla="*/ 0 h 3177"/>
                <a:gd name="T12" fmla="*/ 0 w 4448"/>
                <a:gd name="T13" fmla="*/ 0 h 3177"/>
                <a:gd name="T14" fmla="*/ 0 w 4448"/>
                <a:gd name="T15" fmla="*/ 0 h 3177"/>
                <a:gd name="T16" fmla="*/ 0 w 4448"/>
                <a:gd name="T17" fmla="*/ 0 h 3177"/>
                <a:gd name="T18" fmla="*/ 4448 w 4448"/>
                <a:gd name="T19" fmla="*/ 3177 h 3177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4A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5" name="AutoShape 33"/>
            <p:cNvSpPr>
              <a:spLocks noChangeArrowheads="1"/>
            </p:cNvSpPr>
            <p:nvPr/>
          </p:nvSpPr>
          <p:spPr bwMode="auto">
            <a:xfrm>
              <a:off x="3661" y="0"/>
              <a:ext cx="2682" cy="2882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2428"/>
                <a:gd name="T5" fmla="*/ 0 h 2614"/>
                <a:gd name="T6" fmla="*/ 2428 w 2428"/>
                <a:gd name="T7" fmla="*/ 2614 h 2614"/>
                <a:gd name="T8" fmla="*/ 2428 w 2428"/>
                <a:gd name="T9" fmla="*/ 2608 h 2614"/>
                <a:gd name="T10" fmla="*/ 66 w 2428"/>
                <a:gd name="T11" fmla="*/ 0 h 2614"/>
                <a:gd name="T12" fmla="*/ 0 w 2428"/>
                <a:gd name="T13" fmla="*/ 0 h 2614"/>
                <a:gd name="T14" fmla="*/ 0 w 2428"/>
                <a:gd name="T15" fmla="*/ 0 h 2614"/>
                <a:gd name="T16" fmla="*/ 0 w 2428"/>
                <a:gd name="T17" fmla="*/ 0 h 2614"/>
                <a:gd name="T18" fmla="*/ 2428 w 2428"/>
                <a:gd name="T19" fmla="*/ 2614 h 2614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82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6" name="AutoShape 34"/>
            <p:cNvSpPr>
              <a:spLocks noChangeArrowheads="1"/>
            </p:cNvSpPr>
            <p:nvPr/>
          </p:nvSpPr>
          <p:spPr bwMode="auto">
            <a:xfrm>
              <a:off x="4354" y="0"/>
              <a:ext cx="1989" cy="2716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485 w 1800"/>
                <a:gd name="T5" fmla="*/ 0 h 2464"/>
                <a:gd name="T6" fmla="*/ 0 w 1800"/>
                <a:gd name="T7" fmla="*/ 0 h 2464"/>
                <a:gd name="T8" fmla="*/ 1800 w 1800"/>
                <a:gd name="T9" fmla="*/ 2464 h 2464"/>
                <a:gd name="T10" fmla="*/ 1800 w 1800"/>
                <a:gd name="T11" fmla="*/ 2248 h 2464"/>
                <a:gd name="T12" fmla="*/ 1794 w 1800"/>
                <a:gd name="T13" fmla="*/ 2248 h 2464"/>
                <a:gd name="T14" fmla="*/ 485 w 1800"/>
                <a:gd name="T15" fmla="*/ 0 h 2464"/>
                <a:gd name="T16" fmla="*/ 485 w 1800"/>
                <a:gd name="T17" fmla="*/ 0 h 2464"/>
                <a:gd name="T18" fmla="*/ 0 w 1800"/>
                <a:gd name="T19" fmla="*/ 0 h 2464"/>
                <a:gd name="T20" fmla="*/ 1800 w 1800"/>
                <a:gd name="T21" fmla="*/ 2464 h 2464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T18" t="T19" r="T20" b="T21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5"/>
                </a:gs>
                <a:gs pos="100000">
                  <a:srgbClr val="00008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7" name="AutoShape 35"/>
            <p:cNvSpPr>
              <a:spLocks noChangeArrowheads="1"/>
            </p:cNvSpPr>
            <p:nvPr/>
          </p:nvSpPr>
          <p:spPr bwMode="auto">
            <a:xfrm>
              <a:off x="4982" y="0"/>
              <a:ext cx="1361" cy="2286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1232"/>
                <a:gd name="T5" fmla="*/ 0 h 2074"/>
                <a:gd name="T6" fmla="*/ 1232 w 1232"/>
                <a:gd name="T7" fmla="*/ 2074 h 2074"/>
                <a:gd name="T8" fmla="*/ 1232 w 1232"/>
                <a:gd name="T9" fmla="*/ 2038 h 2074"/>
                <a:gd name="T10" fmla="*/ 42 w 1232"/>
                <a:gd name="T11" fmla="*/ 0 h 2074"/>
                <a:gd name="T12" fmla="*/ 0 w 1232"/>
                <a:gd name="T13" fmla="*/ 0 h 2074"/>
                <a:gd name="T14" fmla="*/ 0 w 1232"/>
                <a:gd name="T15" fmla="*/ 0 h 2074"/>
                <a:gd name="T16" fmla="*/ 0 w 1232"/>
                <a:gd name="T17" fmla="*/ 0 h 2074"/>
                <a:gd name="T18" fmla="*/ 1232 w 1232"/>
                <a:gd name="T19" fmla="*/ 2074 h 2074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58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8" name="AutoShape 36"/>
            <p:cNvSpPr>
              <a:spLocks noChangeArrowheads="1"/>
            </p:cNvSpPr>
            <p:nvPr/>
          </p:nvSpPr>
          <p:spPr bwMode="auto">
            <a:xfrm>
              <a:off x="5175" y="0"/>
              <a:ext cx="1169" cy="2134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1058"/>
                <a:gd name="T5" fmla="*/ 0 h 1936"/>
                <a:gd name="T6" fmla="*/ 1058 w 1058"/>
                <a:gd name="T7" fmla="*/ 1936 h 1936"/>
                <a:gd name="T8" fmla="*/ 1058 w 1058"/>
                <a:gd name="T9" fmla="*/ 1930 h 1936"/>
                <a:gd name="T10" fmla="*/ 54 w 1058"/>
                <a:gd name="T11" fmla="*/ 0 h 1936"/>
                <a:gd name="T12" fmla="*/ 0 w 1058"/>
                <a:gd name="T13" fmla="*/ 0 h 1936"/>
                <a:gd name="T14" fmla="*/ 0 w 1058"/>
                <a:gd name="T15" fmla="*/ 0 h 1936"/>
                <a:gd name="T16" fmla="*/ 0 w 1058"/>
                <a:gd name="T17" fmla="*/ 0 h 1936"/>
                <a:gd name="T18" fmla="*/ 1058 w 1058"/>
                <a:gd name="T19" fmla="*/ 1936 h 1936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F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9" name="AutoShape 37"/>
            <p:cNvSpPr>
              <a:spLocks noChangeArrowheads="1"/>
            </p:cNvSpPr>
            <p:nvPr/>
          </p:nvSpPr>
          <p:spPr bwMode="auto">
            <a:xfrm>
              <a:off x="5491" y="0"/>
              <a:ext cx="852" cy="1639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771 w 771"/>
                <a:gd name="T5" fmla="*/ 1433 h 1487"/>
                <a:gd name="T6" fmla="*/ 42 w 771"/>
                <a:gd name="T7" fmla="*/ 0 h 1487"/>
                <a:gd name="T8" fmla="*/ 0 w 771"/>
                <a:gd name="T9" fmla="*/ 0 h 1487"/>
                <a:gd name="T10" fmla="*/ 771 w 771"/>
                <a:gd name="T11" fmla="*/ 1487 h 1487"/>
                <a:gd name="T12" fmla="*/ 771 w 771"/>
                <a:gd name="T13" fmla="*/ 1433 h 1487"/>
                <a:gd name="T14" fmla="*/ 771 w 771"/>
                <a:gd name="T15" fmla="*/ 1433 h 1487"/>
                <a:gd name="T16" fmla="*/ 0 w 771"/>
                <a:gd name="T17" fmla="*/ 0 h 1487"/>
                <a:gd name="T18" fmla="*/ 771 w 771"/>
                <a:gd name="T19" fmla="*/ 1487 h 1487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rgbClr val="000079"/>
                </a:gs>
                <a:gs pos="100000">
                  <a:srgbClr val="00009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0" y="1799"/>
              <a:ext cx="6347" cy="2047"/>
              <a:chOff x="0" y="1799"/>
              <a:chExt cx="6347" cy="2047"/>
            </a:xfrm>
          </p:grpSpPr>
          <p:sp>
            <p:nvSpPr>
              <p:cNvPr id="3111" name="AutoShape 39"/>
              <p:cNvSpPr>
                <a:spLocks noChangeArrowheads="1"/>
              </p:cNvSpPr>
              <p:nvPr/>
            </p:nvSpPr>
            <p:spPr bwMode="auto">
              <a:xfrm>
                <a:off x="0" y="1799"/>
                <a:ext cx="4046" cy="1447"/>
              </a:xfrm>
              <a:custGeom>
                <a:avLst/>
                <a:gdLst>
                  <a:gd name="G0" fmla="+- 0 0 0"/>
                  <a:gd name="G1" fmla="+- -11796480 0 0"/>
                  <a:gd name="G2" fmla="+- 0 0 -11796480"/>
                  <a:gd name="G3" fmla="+- 10800 0 0"/>
                  <a:gd name="G4" fmla="+- 0 0 0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5400 0 0"/>
                  <a:gd name="G9" fmla="+- 0 0 -11796480"/>
                  <a:gd name="G10" fmla="+- 5400 0 2700"/>
                  <a:gd name="G11" fmla="cos G10 0"/>
                  <a:gd name="G12" fmla="sin G10 0"/>
                  <a:gd name="G13" fmla="cos 13500 0"/>
                  <a:gd name="G14" fmla="sin 13500 0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5400 1 2"/>
                  <a:gd name="G20" fmla="+- G19 5400 0"/>
                  <a:gd name="G21" fmla="cos G20 0"/>
                  <a:gd name="G22" fmla="sin G20 0"/>
                  <a:gd name="G23" fmla="+- G21 10800 0"/>
                  <a:gd name="G24" fmla="+- G12 G23 G22"/>
                  <a:gd name="G25" fmla="+- G22 G23 G11"/>
                  <a:gd name="G26" fmla="cos 10800 0"/>
                  <a:gd name="G27" fmla="sin 10800 0"/>
                  <a:gd name="G28" fmla="cos 5400 0"/>
                  <a:gd name="G29" fmla="sin 5400 0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11796480"/>
                  <a:gd name="G36" fmla="sin G34 -11796480"/>
                  <a:gd name="G37" fmla="+/ -11796480 0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5400 G39"/>
                  <a:gd name="G43" fmla="sin 5400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0 w 3659"/>
                  <a:gd name="T5" fmla="*/ 0 h 1313"/>
                  <a:gd name="T6" fmla="*/ 0 w 3659"/>
                  <a:gd name="T7" fmla="*/ 366 h 1313"/>
                  <a:gd name="T8" fmla="*/ 3635 w 3659"/>
                  <a:gd name="T9" fmla="*/ 1313 h 1313"/>
                  <a:gd name="T10" fmla="*/ 3647 w 3659"/>
                  <a:gd name="T11" fmla="*/ 1235 h 1313"/>
                  <a:gd name="T12" fmla="*/ 3659 w 3659"/>
                  <a:gd name="T13" fmla="*/ 1163 h 1313"/>
                  <a:gd name="T14" fmla="*/ 0 w 3659"/>
                  <a:gd name="T15" fmla="*/ 0 h 1313"/>
                  <a:gd name="T16" fmla="*/ 0 w 3659"/>
                  <a:gd name="T17" fmla="*/ 0 h 1313"/>
                  <a:gd name="T18" fmla="*/ 0 w 3659"/>
                  <a:gd name="T19" fmla="*/ 0 h 1313"/>
                  <a:gd name="T20" fmla="*/ 3659 w 3659"/>
                  <a:gd name="T21" fmla="*/ 1313 h 1313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T18" t="T19" r="T20" b="T21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6F"/>
                  </a:gs>
                  <a:gs pos="100000">
                    <a:srgbClr val="000099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12" name="AutoShape 40"/>
              <p:cNvSpPr>
                <a:spLocks noChangeArrowheads="1"/>
              </p:cNvSpPr>
              <p:nvPr/>
            </p:nvSpPr>
            <p:spPr bwMode="auto">
              <a:xfrm>
                <a:off x="4020" y="3081"/>
                <a:ext cx="2328" cy="766"/>
              </a:xfrm>
              <a:custGeom>
                <a:avLst/>
                <a:gdLst>
                  <a:gd name="G0" fmla="+- 0 0 0"/>
                  <a:gd name="G1" fmla="+- -11796480 0 0"/>
                  <a:gd name="G2" fmla="+- 0 0 -11796480"/>
                  <a:gd name="G3" fmla="+- 10800 0 0"/>
                  <a:gd name="G4" fmla="+- 0 0 0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5400 0 0"/>
                  <a:gd name="G9" fmla="+- 0 0 -11796480"/>
                  <a:gd name="G10" fmla="+- 5400 0 2700"/>
                  <a:gd name="G11" fmla="cos G10 0"/>
                  <a:gd name="G12" fmla="sin G10 0"/>
                  <a:gd name="G13" fmla="cos 13500 0"/>
                  <a:gd name="G14" fmla="sin 13500 0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5400 1 2"/>
                  <a:gd name="G20" fmla="+- G19 5400 0"/>
                  <a:gd name="G21" fmla="cos G20 0"/>
                  <a:gd name="G22" fmla="sin G20 0"/>
                  <a:gd name="G23" fmla="+- G21 10800 0"/>
                  <a:gd name="G24" fmla="+- G12 G23 G22"/>
                  <a:gd name="G25" fmla="+- G22 G23 G11"/>
                  <a:gd name="G26" fmla="cos 10800 0"/>
                  <a:gd name="G27" fmla="sin 10800 0"/>
                  <a:gd name="G28" fmla="cos 5400 0"/>
                  <a:gd name="G29" fmla="sin 5400 0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11796480"/>
                  <a:gd name="G36" fmla="sin G34 -11796480"/>
                  <a:gd name="G37" fmla="+/ -11796480 0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5400 G39"/>
                  <a:gd name="G43" fmla="sin 5400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2105 w 2105"/>
                  <a:gd name="T5" fmla="*/ 665 h 695"/>
                  <a:gd name="T6" fmla="*/ 24 w 2105"/>
                  <a:gd name="T7" fmla="*/ 0 h 695"/>
                  <a:gd name="T8" fmla="*/ 12 w 2105"/>
                  <a:gd name="T9" fmla="*/ 72 h 695"/>
                  <a:gd name="T10" fmla="*/ 0 w 2105"/>
                  <a:gd name="T11" fmla="*/ 150 h 695"/>
                  <a:gd name="T12" fmla="*/ 2105 w 2105"/>
                  <a:gd name="T13" fmla="*/ 695 h 695"/>
                  <a:gd name="T14" fmla="*/ 2105 w 2105"/>
                  <a:gd name="T15" fmla="*/ 665 h 695"/>
                  <a:gd name="T16" fmla="*/ 2105 w 2105"/>
                  <a:gd name="T17" fmla="*/ 665 h 695"/>
                  <a:gd name="T18" fmla="*/ 0 w 2105"/>
                  <a:gd name="T19" fmla="*/ 0 h 695"/>
                  <a:gd name="T20" fmla="*/ 2105 w 2105"/>
                  <a:gd name="T21" fmla="*/ 695 h 695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T18" t="T19" r="T20" b="T21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1717A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3113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1046880" y="1"/>
            <a:ext cx="7845120" cy="943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3316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00" y="1264453"/>
            <a:ext cx="7741440" cy="51010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3115" name="Text Box 43"/>
          <p:cNvSpPr txBox="1">
            <a:spLocks noChangeArrowheads="1"/>
          </p:cNvSpPr>
          <p:nvPr/>
        </p:nvSpPr>
        <p:spPr bwMode="auto">
          <a:xfrm>
            <a:off x="456481" y="6241616"/>
            <a:ext cx="2134080" cy="4594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17" name="Rectangle 45"/>
          <p:cNvSpPr>
            <a:spLocks noGrp="1" noChangeArrowheads="1"/>
          </p:cNvSpPr>
          <p:nvPr>
            <p:ph type="sldNum"/>
          </p:nvPr>
        </p:nvSpPr>
        <p:spPr bwMode="auto">
          <a:xfrm>
            <a:off x="7682401" y="6539727"/>
            <a:ext cx="1452960" cy="3096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42452" rIns="81639" bIns="42452" numCol="1" anchor="b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86000"/>
              </a:lnSpc>
              <a:tabLst>
                <a:tab pos="656650" algn="l"/>
                <a:tab pos="1313299" algn="l"/>
                <a:tab pos="1969949" algn="l"/>
              </a:tabLst>
              <a:defRPr sz="1100">
                <a:solidFill>
                  <a:srgbClr val="ADAD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DejaVu Sans" charset="0"/>
                <a:cs typeface="DejaVu Sans" charset="0"/>
              </a:defRPr>
            </a:lvl1pPr>
          </a:lstStyle>
          <a:p>
            <a:fld id="{10A80AEF-F050-412F-B9C7-20F475418E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118" name="Line 46"/>
          <p:cNvSpPr>
            <a:spLocks noChangeShapeType="1"/>
          </p:cNvSpPr>
          <p:nvPr/>
        </p:nvSpPr>
        <p:spPr bwMode="auto">
          <a:xfrm>
            <a:off x="76321" y="914497"/>
            <a:ext cx="9067680" cy="1440"/>
          </a:xfrm>
          <a:prstGeom prst="line">
            <a:avLst/>
          </a:prstGeom>
          <a:noFill/>
          <a:ln w="7632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82945" tIns="41473" rIns="82945" bIns="41473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47" name="Picture 47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58593" y="59350"/>
            <a:ext cx="760407" cy="76040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8" name="Rectangle 47"/>
          <p:cNvSpPr/>
          <p:nvPr userDrawn="1"/>
        </p:nvSpPr>
        <p:spPr>
          <a:xfrm>
            <a:off x="2115440" y="6596390"/>
            <a:ext cx="479175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XXXIX International Meeting on Fundamental Physics, </a:t>
            </a:r>
            <a:r>
              <a:rPr lang="en-US" sz="1100" dirty="0" err="1" smtClean="0">
                <a:solidFill>
                  <a:schemeClr val="bg1"/>
                </a:solidFill>
              </a:rPr>
              <a:t>Canfranc</a:t>
            </a:r>
            <a:r>
              <a:rPr lang="en-US" sz="1100" dirty="0" smtClean="0">
                <a:solidFill>
                  <a:schemeClr val="bg1"/>
                </a:solidFill>
              </a:rPr>
              <a:t> Feb’11 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6" r:id="rId14"/>
  </p:sldLayoutIdLst>
  <p:txStyles>
    <p:titleStyle>
      <a:lvl1pPr algn="l" defTabSz="414726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3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414726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3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xi Sans" charset="0"/>
          <a:cs typeface="Luxi Sans" charset="0"/>
        </a:defRPr>
      </a:lvl2pPr>
      <a:lvl3pPr algn="ctr" defTabSz="414726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3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xi Sans" charset="0"/>
          <a:cs typeface="Luxi Sans" charset="0"/>
        </a:defRPr>
      </a:lvl3pPr>
      <a:lvl4pPr algn="ctr" defTabSz="414726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3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xi Sans" charset="0"/>
          <a:cs typeface="Luxi Sans" charset="0"/>
        </a:defRPr>
      </a:lvl4pPr>
      <a:lvl5pPr algn="ctr" defTabSz="414726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3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xi Sans" charset="0"/>
          <a:cs typeface="Luxi Sans" charset="0"/>
        </a:defRPr>
      </a:lvl5pPr>
      <a:lvl6pPr marL="2280994" indent="-207363" algn="ctr" defTabSz="414726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3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xi Sans" charset="0"/>
          <a:cs typeface="Luxi Sans" charset="0"/>
        </a:defRPr>
      </a:lvl6pPr>
      <a:lvl7pPr marL="2695720" indent="-207363" algn="ctr" defTabSz="414726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3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xi Sans" charset="0"/>
          <a:cs typeface="Luxi Sans" charset="0"/>
        </a:defRPr>
      </a:lvl7pPr>
      <a:lvl8pPr marL="3110446" indent="-207363" algn="ctr" defTabSz="414726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3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xi Sans" charset="0"/>
          <a:cs typeface="Luxi Sans" charset="0"/>
        </a:defRPr>
      </a:lvl8pPr>
      <a:lvl9pPr marL="3525172" indent="-207363" algn="ctr" defTabSz="414726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3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xi Sans" charset="0"/>
          <a:cs typeface="Luxi Sans" charset="0"/>
        </a:defRPr>
      </a:lvl9pPr>
    </p:titleStyle>
    <p:bodyStyle>
      <a:lvl1pPr marL="311045" indent="-311045" algn="l" defTabSz="414726" rtl="0" eaLnBrk="1" fontAlgn="base" hangingPunct="1">
        <a:lnSpc>
          <a:spcPct val="87000"/>
        </a:lnSpc>
        <a:spcBef>
          <a:spcPts val="726"/>
        </a:spcBef>
        <a:spcAft>
          <a:spcPct val="0"/>
        </a:spcAft>
        <a:buClr>
          <a:srgbClr val="FFCC00"/>
        </a:buClr>
        <a:buSzPct val="100000"/>
        <a:buFont typeface="Arial" charset="0"/>
        <a:buChar char="•"/>
        <a:defRPr sz="2500">
          <a:solidFill>
            <a:srgbClr val="FFCC00"/>
          </a:solidFill>
          <a:latin typeface="+mn-lt"/>
          <a:ea typeface="+mn-ea"/>
          <a:cs typeface="+mn-cs"/>
        </a:defRPr>
      </a:lvl1pPr>
      <a:lvl2pPr marL="673930" indent="-259204" algn="l" defTabSz="414726" rtl="0" eaLnBrk="1" fontAlgn="base" hangingPunct="1">
        <a:lnSpc>
          <a:spcPct val="87000"/>
        </a:lnSpc>
        <a:spcBef>
          <a:spcPts val="635"/>
        </a:spcBef>
        <a:spcAft>
          <a:spcPct val="0"/>
        </a:spcAft>
        <a:buSzPct val="100000"/>
        <a:buFont typeface="Arial" charset="0"/>
        <a:buChar char="•"/>
        <a:defRPr sz="2200">
          <a:solidFill>
            <a:srgbClr val="FFFF99"/>
          </a:solidFill>
          <a:latin typeface="+mn-lt"/>
          <a:ea typeface="+mn-ea"/>
          <a:cs typeface="+mn-cs"/>
        </a:defRPr>
      </a:lvl2pPr>
      <a:lvl3pPr marL="1036815" indent="-207363" algn="l" defTabSz="414726" rtl="0" eaLnBrk="1" fontAlgn="base" hangingPunct="1">
        <a:lnSpc>
          <a:spcPct val="87000"/>
        </a:lnSpc>
        <a:spcBef>
          <a:spcPts val="544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800">
          <a:solidFill>
            <a:srgbClr val="FFFF99"/>
          </a:solidFill>
          <a:latin typeface="+mn-lt"/>
          <a:ea typeface="+mn-ea"/>
          <a:cs typeface="+mn-cs"/>
        </a:defRPr>
      </a:lvl3pPr>
      <a:lvl4pPr marL="1451541" indent="-207363" algn="l" defTabSz="414726" rtl="0" eaLnBrk="1" fontAlgn="base" hangingPunct="1">
        <a:lnSpc>
          <a:spcPct val="87000"/>
        </a:lnSpc>
        <a:spcBef>
          <a:spcPts val="454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FFFF99"/>
          </a:solidFill>
          <a:latin typeface="+mn-lt"/>
          <a:ea typeface="+mn-ea"/>
          <a:cs typeface="+mn-cs"/>
        </a:defRPr>
      </a:lvl4pPr>
      <a:lvl5pPr marL="1866268" indent="-207363" algn="l" defTabSz="414726" rtl="0" eaLnBrk="1" fontAlgn="base" hangingPunct="1">
        <a:lnSpc>
          <a:spcPct val="87000"/>
        </a:lnSpc>
        <a:spcBef>
          <a:spcPts val="454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FFFF99"/>
          </a:solidFill>
          <a:latin typeface="+mn-lt"/>
          <a:ea typeface="+mn-ea"/>
          <a:cs typeface="+mn-cs"/>
        </a:defRPr>
      </a:lvl5pPr>
      <a:lvl6pPr marL="2280994" indent="-207363" algn="l" defTabSz="414726" rtl="0" eaLnBrk="1" fontAlgn="base" hangingPunct="1">
        <a:lnSpc>
          <a:spcPct val="87000"/>
        </a:lnSpc>
        <a:spcBef>
          <a:spcPts val="454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800">
          <a:solidFill>
            <a:srgbClr val="FFFFFF"/>
          </a:solidFill>
          <a:latin typeface="+mn-lt"/>
          <a:ea typeface="+mn-ea"/>
          <a:cs typeface="+mn-cs"/>
        </a:defRPr>
      </a:lvl6pPr>
      <a:lvl7pPr marL="2695720" indent="-207363" algn="l" defTabSz="414726" rtl="0" eaLnBrk="1" fontAlgn="base" hangingPunct="1">
        <a:lnSpc>
          <a:spcPct val="87000"/>
        </a:lnSpc>
        <a:spcBef>
          <a:spcPts val="454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800">
          <a:solidFill>
            <a:srgbClr val="FFFFFF"/>
          </a:solidFill>
          <a:latin typeface="+mn-lt"/>
          <a:ea typeface="+mn-ea"/>
          <a:cs typeface="+mn-cs"/>
        </a:defRPr>
      </a:lvl7pPr>
      <a:lvl8pPr marL="3110446" indent="-207363" algn="l" defTabSz="414726" rtl="0" eaLnBrk="1" fontAlgn="base" hangingPunct="1">
        <a:lnSpc>
          <a:spcPct val="87000"/>
        </a:lnSpc>
        <a:spcBef>
          <a:spcPts val="454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800">
          <a:solidFill>
            <a:srgbClr val="FFFFFF"/>
          </a:solidFill>
          <a:latin typeface="+mn-lt"/>
          <a:ea typeface="+mn-ea"/>
          <a:cs typeface="+mn-cs"/>
        </a:defRPr>
      </a:lvl8pPr>
      <a:lvl9pPr marL="3525172" indent="-207363" algn="l" defTabSz="414726" rtl="0" eaLnBrk="1" fontAlgn="base" hangingPunct="1">
        <a:lnSpc>
          <a:spcPct val="87000"/>
        </a:lnSpc>
        <a:spcBef>
          <a:spcPts val="454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8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0.jpe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file:///C:\Documents%20and%20Settings\myers\Local%20Settings\Temporary%20Internet%20Files\Content.Outlook\PMXEQ6TP\LHC-tunnel-en%20(3).pdf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emf"/><Relationship Id="rId3" Type="http://schemas.openxmlformats.org/officeDocument/2006/relationships/image" Target="../media/image94.emf"/><Relationship Id="rId7" Type="http://schemas.openxmlformats.org/officeDocument/2006/relationships/image" Target="../media/image98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emf"/><Relationship Id="rId5" Type="http://schemas.openxmlformats.org/officeDocument/2006/relationships/image" Target="../media/image96.emf"/><Relationship Id="rId4" Type="http://schemas.openxmlformats.org/officeDocument/2006/relationships/image" Target="../media/image95.emf"/><Relationship Id="rId9" Type="http://schemas.openxmlformats.org/officeDocument/2006/relationships/image" Target="../media/image100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0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65655"/>
            <a:ext cx="7772400" cy="1470025"/>
          </a:xfrm>
        </p:spPr>
        <p:txBody>
          <a:bodyPr/>
          <a:lstStyle/>
          <a:p>
            <a:r>
              <a:rPr lang="en-US" sz="4800" b="1" dirty="0" smtClean="0"/>
              <a:t>LHC: Past, Present and Future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199"/>
            <a:ext cx="7772399" cy="2191215"/>
          </a:xfrm>
        </p:spPr>
        <p:txBody>
          <a:bodyPr/>
          <a:lstStyle/>
          <a:p>
            <a:r>
              <a:rPr lang="en-US" dirty="0" smtClean="0"/>
              <a:t>Dr. José Miguel JIMENEZ</a:t>
            </a:r>
          </a:p>
          <a:p>
            <a:r>
              <a:rPr lang="en-US" sz="2000" dirty="0" smtClean="0"/>
              <a:t>CERN, European Organization for Nuclear Research</a:t>
            </a:r>
          </a:p>
          <a:p>
            <a:r>
              <a:rPr lang="en-US" sz="2000" dirty="0" smtClean="0"/>
              <a:t>Geneva, Switzerland</a:t>
            </a:r>
          </a:p>
          <a:p>
            <a:endParaRPr lang="en-US" sz="2000" dirty="0" smtClean="0"/>
          </a:p>
          <a:p>
            <a:r>
              <a:rPr lang="en-US" sz="2000" dirty="0" smtClean="0"/>
              <a:t>Head of the Vacuum, Surfaces and Coatings Group</a:t>
            </a:r>
          </a:p>
          <a:p>
            <a:r>
              <a:rPr lang="en-US" sz="2000" dirty="0" smtClean="0"/>
              <a:t>Technology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100% cold tests at CERN (up to ultimate field)</a:t>
            </a:r>
            <a:endParaRPr lang="en-GB" sz="2800" dirty="0"/>
          </a:p>
        </p:txBody>
      </p:sp>
      <p:pic>
        <p:nvPicPr>
          <p:cNvPr id="3" name="Picture 3" descr="0403011_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011630"/>
            <a:ext cx="8664575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31540" y="5337212"/>
            <a:ext cx="817891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1232 dipoles and  400 </a:t>
            </a:r>
            <a:r>
              <a:rPr lang="en-US" sz="2000" b="1" dirty="0" err="1" smtClean="0">
                <a:solidFill>
                  <a:srgbClr val="FF0000"/>
                </a:solidFill>
              </a:rPr>
              <a:t>quadrupoles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Cold magnetic performance measured on 20% of the magnets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	(correlation between warm and cold measurements)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Descent of the last magnet 26-04-2007</a:t>
            </a:r>
            <a:endParaRPr lang="en-GB" dirty="0"/>
          </a:p>
        </p:txBody>
      </p:sp>
      <p:pic>
        <p:nvPicPr>
          <p:cNvPr id="3" name="Picture 2" descr="last magne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0" y="1122363"/>
            <a:ext cx="4968875" cy="332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0704009_02-A5-at-72-dp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700" y="1008063"/>
            <a:ext cx="37465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28650" y="4649788"/>
            <a:ext cx="38163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800">
                <a:latin typeface="Arial" pitchFamily="34" charset="0"/>
              </a:rPr>
              <a:t>30’000 km underground at 2 km/h!</a:t>
            </a:r>
            <a:endParaRPr lang="en-US" sz="1800">
              <a:latin typeface="Arial" pitchFamily="34" charset="0"/>
            </a:endParaRPr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482600" y="5875338"/>
            <a:ext cx="4564063" cy="592137"/>
            <a:chOff x="1723986" y="1712889"/>
            <a:chExt cx="5882625" cy="1030284"/>
          </a:xfrm>
        </p:grpSpPr>
        <p:pic>
          <p:nvPicPr>
            <p:cNvPr id="7" name="Picture 3" descr="Tour eiffel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835806" y="1712889"/>
              <a:ext cx="770805" cy="1030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9" descr="Tour eiffel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723986" y="1712889"/>
              <a:ext cx="770805" cy="1030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0" descr="Tour eiffel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527272" y="1712889"/>
              <a:ext cx="770805" cy="1030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1" descr="Tour eiffel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367071" y="1712889"/>
              <a:ext cx="770805" cy="1030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2" descr="Tour eiffel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243383" y="1712889"/>
              <a:ext cx="770805" cy="1030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3" descr="Tour eiffel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19695" y="1712889"/>
              <a:ext cx="770805" cy="1030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24" descr="Tour eiffel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996007" y="1712889"/>
              <a:ext cx="770805" cy="1030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48"/>
          <p:cNvSpPr txBox="1">
            <a:spLocks noChangeArrowheads="1"/>
          </p:cNvSpPr>
          <p:nvPr/>
        </p:nvSpPr>
        <p:spPr bwMode="auto">
          <a:xfrm>
            <a:off x="327733" y="5410200"/>
            <a:ext cx="47452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FFCC00"/>
                </a:solidFill>
              </a:rPr>
              <a:t>Installed in the tunnel : 50 000 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35038" y="1366838"/>
            <a:ext cx="7921625" cy="51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0704007_01-A5-at-72-dp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63975" y="3319463"/>
            <a:ext cx="5280025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Cryomagnet interconnects challenge</a:t>
            </a:r>
            <a:endParaRPr lang="en-GB" dirty="0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935038" y="1366838"/>
            <a:ext cx="4794430" cy="457200"/>
          </a:xfrm>
          <a:prstGeom prst="rect">
            <a:avLst/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>
                <a:solidFill>
                  <a:schemeClr val="bg1"/>
                </a:solidFill>
                <a:sym typeface="Monotype Sorts" pitchFamily="2" charset="2"/>
              </a:rPr>
              <a:t>123 000 helium-tight </a:t>
            </a:r>
            <a:r>
              <a:rPr lang="en-GB" sz="2400" i="1">
                <a:solidFill>
                  <a:schemeClr val="bg1"/>
                </a:solidFill>
                <a:sym typeface="Monotype Sorts" pitchFamily="2" charset="2"/>
              </a:rPr>
              <a:t>in situ</a:t>
            </a:r>
            <a:r>
              <a:rPr lang="en-GB" sz="2400">
                <a:solidFill>
                  <a:schemeClr val="bg1"/>
                </a:solidFill>
                <a:sym typeface="Monotype Sorts" pitchFamily="2" charset="2"/>
              </a:rPr>
              <a:t> welds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114" name="Picture 2" descr="DFBAO_0608018_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6115" name="Title 1"/>
          <p:cNvSpPr>
            <a:spLocks noGrp="1"/>
          </p:cNvSpPr>
          <p:nvPr>
            <p:ph type="title" idx="4294967295"/>
          </p:nvPr>
        </p:nvSpPr>
        <p:spPr>
          <a:xfrm>
            <a:off x="2987824" y="4419600"/>
            <a:ext cx="6156176" cy="2438400"/>
          </a:xfrm>
          <a:solidFill>
            <a:srgbClr val="663300">
              <a:alpha val="44000"/>
            </a:srgbClr>
          </a:solidFill>
          <a:ln/>
        </p:spPr>
        <p:txBody>
          <a:bodyPr/>
          <a:lstStyle/>
          <a:p>
            <a:r>
              <a:rPr lang="en-GB" sz="2800" dirty="0" smtClean="0"/>
              <a:t>18 of 1’600 </a:t>
            </a:r>
            <a:r>
              <a:rPr lang="en-GB" sz="2800" dirty="0"/>
              <a:t>current </a:t>
            </a:r>
            <a:r>
              <a:rPr lang="en-GB" sz="2800" dirty="0" smtClean="0"/>
              <a:t>leads 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High temperature superconductors 10’000 </a:t>
            </a:r>
            <a:r>
              <a:rPr lang="en-GB" sz="2800" dirty="0"/>
              <a:t>magnets </a:t>
            </a:r>
            <a:br>
              <a:rPr lang="en-GB" sz="2800" dirty="0"/>
            </a:br>
            <a:r>
              <a:rPr lang="en-GB" sz="2800" dirty="0" smtClean="0"/>
              <a:t>1’700 </a:t>
            </a:r>
            <a:r>
              <a:rPr lang="en-GB" sz="2800" dirty="0"/>
              <a:t>electrical high current </a:t>
            </a:r>
            <a:r>
              <a:rPr lang="en-GB" sz="2800" dirty="0" smtClean="0"/>
              <a:t>circuits</a:t>
            </a:r>
            <a:br>
              <a:rPr lang="en-GB" sz="2800" dirty="0" smtClean="0"/>
            </a:br>
            <a:r>
              <a:rPr lang="en-GB" sz="2800" dirty="0" smtClean="0"/>
              <a:t>    precision </a:t>
            </a:r>
            <a:r>
              <a:rPr lang="en-GB" sz="2800" dirty="0"/>
              <a:t>of  </a:t>
            </a:r>
            <a:r>
              <a:rPr lang="en-GB" sz="2800" dirty="0" smtClean="0"/>
              <a:t>1/1’000’000 (1ppm)</a:t>
            </a:r>
            <a:endParaRPr lang="en-GB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4073525" y="5029200"/>
            <a:ext cx="9969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4481513" y="3133725"/>
            <a:ext cx="166687" cy="758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GB" sz="2200"/>
          </a:p>
          <a:p>
            <a:pPr eaLnBrk="0" latinLnBrk="1" hangingPunct="0"/>
            <a:endParaRPr lang="en-GB" sz="2200"/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46038" y="1360488"/>
            <a:ext cx="16986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AU" sz="2400">
              <a:latin typeface="Arial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accelerator magnet stored energy</a:t>
            </a:r>
            <a:endParaRPr lang="en-GB" dirty="0"/>
          </a:p>
        </p:txBody>
      </p:sp>
      <p:sp>
        <p:nvSpPr>
          <p:cNvPr id="39941" name="Rectangle 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33413" y="1252863"/>
            <a:ext cx="8510587" cy="1144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50000"/>
              </a:lnSpc>
              <a:spcBef>
                <a:spcPct val="0"/>
              </a:spcBef>
              <a:buFontTx/>
              <a:buNone/>
            </a:pPr>
            <a:endParaRPr lang="en-GB" sz="1800" dirty="0" smtClean="0"/>
          </a:p>
          <a:p>
            <a:pPr eaLnBrk="1" hangingPunct="1">
              <a:buClr>
                <a:srgbClr val="0000FF"/>
              </a:buClr>
              <a:buFontTx/>
              <a:buChar char="•"/>
            </a:pPr>
            <a:r>
              <a:rPr lang="en-GB" sz="2000" b="1" dirty="0" smtClean="0"/>
              <a:t>Energy stored in the magnet system: 	  	  10     </a:t>
            </a:r>
            <a:r>
              <a:rPr lang="en-GB" sz="2000" b="1" dirty="0" err="1" smtClean="0"/>
              <a:t>GJoule</a:t>
            </a:r>
            <a:endParaRPr lang="en-GB" sz="2000" b="1" dirty="0" smtClean="0"/>
          </a:p>
          <a:p>
            <a:pPr eaLnBrk="1" hangingPunct="1">
              <a:buClr>
                <a:srgbClr val="0000FF"/>
              </a:buClr>
              <a:buFontTx/>
              <a:buChar char="•"/>
            </a:pPr>
            <a:r>
              <a:rPr lang="en-GB" sz="2000" b="1" dirty="0" smtClean="0"/>
              <a:t>Energy stored in one (of 8) dipole circuit: 	    1.3  </a:t>
            </a:r>
            <a:r>
              <a:rPr lang="en-GB" sz="2000" b="1" dirty="0" err="1" smtClean="0"/>
              <a:t>GJoule</a:t>
            </a:r>
            <a:endParaRPr lang="en-GB" sz="2000" b="1" dirty="0" smtClean="0"/>
          </a:p>
          <a:p>
            <a:pPr eaLnBrk="1" hangingPunct="1">
              <a:buClr>
                <a:schemeClr val="hlink"/>
              </a:buClr>
              <a:buFontTx/>
              <a:buChar char="•"/>
            </a:pPr>
            <a:endParaRPr lang="en-GB" sz="2000" b="1" dirty="0" smtClean="0"/>
          </a:p>
          <a:p>
            <a:pPr eaLnBrk="1" hangingPunct="1">
              <a:buClr>
                <a:schemeClr val="hlink"/>
              </a:buClr>
              <a:buFontTx/>
              <a:buNone/>
            </a:pPr>
            <a:r>
              <a:rPr lang="en-GB" sz="1800" dirty="0" smtClean="0"/>
              <a:t>                                      </a:t>
            </a:r>
          </a:p>
        </p:txBody>
      </p:sp>
      <p:pic>
        <p:nvPicPr>
          <p:cNvPr id="39942" name="Picture 15" descr="porte avion"/>
          <p:cNvPicPr>
            <a:picLocks noChangeAspect="1" noChangeArrowheads="1"/>
          </p:cNvPicPr>
          <p:nvPr/>
        </p:nvPicPr>
        <p:blipFill>
          <a:blip r:embed="rId3" cstate="email">
            <a:lum bright="6000"/>
          </a:blip>
          <a:srcRect/>
          <a:stretch>
            <a:fillRect/>
          </a:stretch>
        </p:blipFill>
        <p:spPr bwMode="auto">
          <a:xfrm>
            <a:off x="5040313" y="2187900"/>
            <a:ext cx="289560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9750" y="2548263"/>
            <a:ext cx="3549650" cy="2000250"/>
            <a:chOff x="3168" y="2312"/>
            <a:chExt cx="2236" cy="1260"/>
          </a:xfrm>
        </p:grpSpPr>
        <p:pic>
          <p:nvPicPr>
            <p:cNvPr id="39947" name="Picture 23" descr="A380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168" y="2321"/>
              <a:ext cx="2236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8" name="Rectangle 17"/>
            <p:cNvSpPr>
              <a:spLocks noChangeArrowheads="1"/>
            </p:cNvSpPr>
            <p:nvPr/>
          </p:nvSpPr>
          <p:spPr bwMode="auto">
            <a:xfrm>
              <a:off x="3392" y="2312"/>
              <a:ext cx="200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 pitchFamily="2" charset="2"/>
                <a:buNone/>
              </a:pPr>
              <a:r>
                <a:rPr lang="en-GB" sz="1800" b="1">
                  <a:solidFill>
                    <a:srgbClr val="FFFF00"/>
                  </a:solidFill>
                  <a:latin typeface="Arial Unicode MS" pitchFamily="34" charset="-128"/>
                </a:rPr>
                <a:t>10 GJoule </a:t>
              </a:r>
              <a:r>
                <a:rPr lang="en-GB" sz="1800" b="1">
                  <a:solidFill>
                    <a:srgbClr val="FFFF00"/>
                  </a:solidFill>
                  <a:latin typeface="Arial Unicode MS" pitchFamily="34" charset="-128"/>
                  <a:sym typeface="Symbol" pitchFamily="18" charset="2"/>
                </a:rPr>
                <a:t> </a:t>
              </a:r>
              <a:r>
                <a:rPr lang="en-GB" sz="1800" b="1">
                  <a:solidFill>
                    <a:srgbClr val="FFFF00"/>
                  </a:solidFill>
                  <a:latin typeface="Arial Unicode MS" pitchFamily="34" charset="-128"/>
                </a:rPr>
                <a:t>flying 700 km/h</a:t>
              </a:r>
            </a:p>
          </p:txBody>
        </p:sp>
      </p:grpSp>
      <p:sp>
        <p:nvSpPr>
          <p:cNvPr id="39946" name="Rectangle 12"/>
          <p:cNvSpPr>
            <a:spLocks noChangeArrowheads="1"/>
          </p:cNvSpPr>
          <p:nvPr/>
        </p:nvSpPr>
        <p:spPr bwMode="auto">
          <a:xfrm>
            <a:off x="2267744" y="5265204"/>
            <a:ext cx="3132137" cy="1200329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rgbClr val="FFCC17"/>
                </a:solidFill>
              </a:rPr>
              <a:t>The energy stored in the LHC magnets corresponds approximately to 8 such trains running at 300 km/h</a:t>
            </a:r>
          </a:p>
        </p:txBody>
      </p:sp>
      <p:pic>
        <p:nvPicPr>
          <p:cNvPr id="14" name="Picture 13" descr="tgv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08104" y="4545124"/>
            <a:ext cx="2495404" cy="20608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19672" y="892029"/>
            <a:ext cx="548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1232 * 108 </a:t>
            </a:r>
            <a:r>
              <a:rPr lang="en-GB" sz="2000" dirty="0" err="1" smtClean="0">
                <a:solidFill>
                  <a:schemeClr val="bg1"/>
                </a:solidFill>
              </a:rPr>
              <a:t>mH</a:t>
            </a:r>
            <a:r>
              <a:rPr lang="en-GB" sz="2000" dirty="0" smtClean="0">
                <a:solidFill>
                  <a:schemeClr val="bg1"/>
                </a:solidFill>
              </a:rPr>
              <a:t> = 133 H ; </a:t>
            </a:r>
            <a:r>
              <a:rPr lang="en-GB" sz="2400" dirty="0" smtClean="0">
                <a:solidFill>
                  <a:schemeClr val="bg1"/>
                </a:solidFill>
              </a:rPr>
              <a:t>½  L . I</a:t>
            </a:r>
            <a:r>
              <a:rPr lang="en-GB" sz="2400" baseline="30000" dirty="0" smtClean="0">
                <a:solidFill>
                  <a:schemeClr val="bg1"/>
                </a:solidFill>
              </a:rPr>
              <a:t>2</a:t>
            </a:r>
            <a:r>
              <a:rPr lang="en-GB" sz="2400" dirty="0" smtClean="0">
                <a:solidFill>
                  <a:schemeClr val="bg1"/>
                </a:solidFill>
              </a:rPr>
              <a:t> ~ </a:t>
            </a:r>
            <a:r>
              <a:rPr lang="en-GB" sz="2400" dirty="0" smtClean="0">
                <a:solidFill>
                  <a:srgbClr val="FF0000"/>
                </a:solidFill>
              </a:rPr>
              <a:t>10 GJ   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beam stored energy</a:t>
            </a:r>
            <a:endParaRPr lang="en-GB" dirty="0"/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1116013" y="1019560"/>
            <a:ext cx="7292975" cy="16208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marL="342900" indent="-342900">
              <a:defRPr/>
            </a:pPr>
            <a:r>
              <a:rPr lang="en-GB" sz="2000" dirty="0">
                <a:solidFill>
                  <a:srgbClr val="CC0000"/>
                </a:solidFill>
                <a:latin typeface="Arial" pitchFamily="34" charset="0"/>
              </a:rPr>
              <a:t>Momentum at collision 		7 </a:t>
            </a:r>
            <a:r>
              <a:rPr lang="en-GB" sz="2000" dirty="0" err="1">
                <a:solidFill>
                  <a:srgbClr val="CC0000"/>
                </a:solidFill>
                <a:latin typeface="Arial" pitchFamily="34" charset="0"/>
              </a:rPr>
              <a:t>TeV</a:t>
            </a:r>
            <a:r>
              <a:rPr lang="en-GB" sz="2000" dirty="0">
                <a:solidFill>
                  <a:srgbClr val="CC0000"/>
                </a:solidFill>
                <a:latin typeface="Arial" pitchFamily="34" charset="0"/>
              </a:rPr>
              <a:t>  </a:t>
            </a:r>
            <a:r>
              <a:rPr lang="en-GB" sz="1400" dirty="0">
                <a:solidFill>
                  <a:srgbClr val="CC0000"/>
                </a:solidFill>
                <a:latin typeface="Arial" pitchFamily="34" charset="0"/>
              </a:rPr>
              <a:t>(</a:t>
            </a:r>
            <a:r>
              <a:rPr lang="fr-CH" sz="1400" dirty="0">
                <a:solidFill>
                  <a:srgbClr val="CC0000"/>
                </a:solidFill>
                <a:latin typeface="Arial" pitchFamily="34" charset="0"/>
              </a:rPr>
              <a:t>1 eV = 1,6 × 10</a:t>
            </a:r>
            <a:r>
              <a:rPr lang="fr-CH" sz="1400" baseline="30000" dirty="0">
                <a:solidFill>
                  <a:srgbClr val="CC0000"/>
                </a:solidFill>
                <a:latin typeface="Arial" pitchFamily="34" charset="0"/>
              </a:rPr>
              <a:t>-19</a:t>
            </a:r>
            <a:r>
              <a:rPr lang="fr-CH" sz="1400" dirty="0">
                <a:solidFill>
                  <a:srgbClr val="CC0000"/>
                </a:solidFill>
                <a:latin typeface="Arial" pitchFamily="34" charset="0"/>
              </a:rPr>
              <a:t> Joule)</a:t>
            </a:r>
            <a:endParaRPr lang="en-GB" sz="1400" dirty="0">
              <a:solidFill>
                <a:srgbClr val="CC0000"/>
              </a:solidFill>
              <a:latin typeface="Arial" pitchFamily="34" charset="0"/>
            </a:endParaRPr>
          </a:p>
          <a:p>
            <a:pPr marL="342900" indent="-342900">
              <a:defRPr/>
            </a:pPr>
            <a:r>
              <a:rPr lang="en-GB" sz="2000" dirty="0">
                <a:solidFill>
                  <a:srgbClr val="CC0000"/>
                </a:solidFill>
                <a:latin typeface="Arial" pitchFamily="34" charset="0"/>
              </a:rPr>
              <a:t>Number of bunches	            	2808</a:t>
            </a:r>
          </a:p>
          <a:p>
            <a:pPr marL="342900" indent="-342900">
              <a:defRPr/>
            </a:pPr>
            <a:r>
              <a:rPr lang="en-GB" sz="2000" dirty="0">
                <a:solidFill>
                  <a:srgbClr val="CC0000"/>
                </a:solidFill>
                <a:latin typeface="Arial" pitchFamily="34" charset="0"/>
              </a:rPr>
              <a:t>Protons per bunch		1.15 </a:t>
            </a:r>
            <a:r>
              <a:rPr lang="en-GB" sz="2000" dirty="0">
                <a:solidFill>
                  <a:srgbClr val="CC0000"/>
                </a:solidFill>
                <a:latin typeface="Arial" pitchFamily="34" charset="0"/>
                <a:sym typeface="Symbol" pitchFamily="18" charset="2"/>
              </a:rPr>
              <a:t></a:t>
            </a:r>
            <a:r>
              <a:rPr lang="en-GB" sz="2000" dirty="0">
                <a:solidFill>
                  <a:srgbClr val="CC0000"/>
                </a:solidFill>
                <a:latin typeface="Arial" pitchFamily="34" charset="0"/>
              </a:rPr>
              <a:t> 10</a:t>
            </a:r>
            <a:r>
              <a:rPr lang="en-GB" sz="2000" baseline="30000" dirty="0">
                <a:solidFill>
                  <a:srgbClr val="CC0000"/>
                </a:solidFill>
                <a:latin typeface="Arial" pitchFamily="34" charset="0"/>
              </a:rPr>
              <a:t>11</a:t>
            </a:r>
            <a:r>
              <a:rPr lang="en-GB" baseline="30000" dirty="0">
                <a:solidFill>
                  <a:srgbClr val="CC0000"/>
                </a:solidFill>
                <a:latin typeface="Arial" pitchFamily="34" charset="0"/>
              </a:rPr>
              <a:t> </a:t>
            </a:r>
          </a:p>
          <a:p>
            <a:pPr marL="342900" indent="-342900">
              <a:defRPr/>
            </a:pPr>
            <a:r>
              <a:rPr lang="en-GB" sz="2000" dirty="0">
                <a:solidFill>
                  <a:srgbClr val="CC0000"/>
                </a:solidFill>
                <a:latin typeface="Arial" pitchFamily="34" charset="0"/>
              </a:rPr>
              <a:t>Total number of protons		6.5   . 10</a:t>
            </a:r>
            <a:r>
              <a:rPr lang="en-GB" sz="2000" baseline="30000" dirty="0">
                <a:solidFill>
                  <a:srgbClr val="CC0000"/>
                </a:solidFill>
                <a:latin typeface="Arial" pitchFamily="34" charset="0"/>
              </a:rPr>
              <a:t>14</a:t>
            </a:r>
            <a:r>
              <a:rPr lang="en-GB" baseline="30000" dirty="0">
                <a:solidFill>
                  <a:srgbClr val="CC0000"/>
                </a:solidFill>
                <a:latin typeface="Arial" pitchFamily="34" charset="0"/>
              </a:rPr>
              <a:t>  </a:t>
            </a:r>
            <a:r>
              <a:rPr lang="en-GB" dirty="0">
                <a:solidFill>
                  <a:srgbClr val="CC0000"/>
                </a:solidFill>
                <a:latin typeface="Arial" pitchFamily="34" charset="0"/>
              </a:rPr>
              <a:t>(1 </a:t>
            </a:r>
            <a:r>
              <a:rPr lang="en-GB" dirty="0" err="1">
                <a:solidFill>
                  <a:srgbClr val="CC0000"/>
                </a:solidFill>
                <a:latin typeface="Arial" pitchFamily="34" charset="0"/>
              </a:rPr>
              <a:t>ng</a:t>
            </a:r>
            <a:r>
              <a:rPr lang="en-GB" dirty="0">
                <a:solidFill>
                  <a:srgbClr val="CC0000"/>
                </a:solidFill>
                <a:latin typeface="Arial" pitchFamily="34" charset="0"/>
              </a:rPr>
              <a:t> of H</a:t>
            </a:r>
            <a:r>
              <a:rPr lang="en-GB" baseline="30000" dirty="0" smtClean="0">
                <a:solidFill>
                  <a:srgbClr val="CC0000"/>
                </a:solidFill>
                <a:latin typeface="Arial" pitchFamily="34" charset="0"/>
              </a:rPr>
              <a:t>+</a:t>
            </a:r>
            <a:r>
              <a:rPr lang="en-GB" dirty="0" smtClean="0">
                <a:solidFill>
                  <a:srgbClr val="CC0000"/>
                </a:solidFill>
                <a:latin typeface="Arial" pitchFamily="34" charset="0"/>
              </a:rPr>
              <a:t>)</a:t>
            </a:r>
          </a:p>
          <a:p>
            <a:pPr marL="342900" indent="-342900">
              <a:defRPr/>
            </a:pPr>
            <a:r>
              <a:rPr lang="en-GB" dirty="0" smtClean="0">
                <a:solidFill>
                  <a:srgbClr val="CC0000"/>
                </a:solidFill>
                <a:latin typeface="Arial" pitchFamily="34" charset="0"/>
              </a:rPr>
              <a:t> (2 beams)</a:t>
            </a:r>
            <a:endParaRPr lang="en-GB" dirty="0">
              <a:solidFill>
                <a:srgbClr val="CC0000"/>
              </a:solidFill>
              <a:latin typeface="Arial" pitchFamily="34" charset="0"/>
            </a:endParaRPr>
          </a:p>
          <a:p>
            <a:pPr marL="342900" indent="-342900">
              <a:defRPr/>
            </a:pPr>
            <a:endParaRPr lang="en-GB" dirty="0">
              <a:solidFill>
                <a:srgbClr val="CC0000"/>
              </a:solidFill>
              <a:latin typeface="Arial" pitchFamily="34" charset="0"/>
            </a:endParaRP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27710" y="3644900"/>
            <a:ext cx="4343400" cy="2876550"/>
            <a:chOff x="1440" y="2352"/>
            <a:chExt cx="2736" cy="1812"/>
          </a:xfrm>
        </p:grpSpPr>
        <p:pic>
          <p:nvPicPr>
            <p:cNvPr id="5" name="Picture 17" descr="Copper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40" y="2352"/>
              <a:ext cx="2736" cy="1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18"/>
            <p:cNvSpPr txBox="1">
              <a:spLocks noChangeArrowheads="1"/>
            </p:cNvSpPr>
            <p:nvPr/>
          </p:nvSpPr>
          <p:spPr bwMode="auto">
            <a:xfrm>
              <a:off x="1566" y="2353"/>
              <a:ext cx="2483" cy="252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FF00"/>
                  </a:solidFill>
                </a:rPr>
                <a:t>700 MJ melt one ton of copper </a:t>
              </a:r>
            </a:p>
          </p:txBody>
        </p:sp>
      </p:grp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1131888" y="2771929"/>
            <a:ext cx="7277100" cy="701675"/>
          </a:xfrm>
          <a:prstGeom prst="rect">
            <a:avLst/>
          </a:prstGeom>
          <a:solidFill>
            <a:srgbClr val="FFFFCC"/>
          </a:solidFill>
          <a:ln w="57150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>
                <a:solidFill>
                  <a:srgbClr val="CC0000"/>
                </a:solidFill>
              </a:rPr>
              <a:t>Energy stored in the two beams: 			</a:t>
            </a:r>
            <a:r>
              <a:rPr lang="en-GB" sz="2000" b="1" dirty="0" smtClean="0">
                <a:solidFill>
                  <a:srgbClr val="CC0000"/>
                </a:solidFill>
              </a:rPr>
              <a:t>	724 </a:t>
            </a:r>
            <a:r>
              <a:rPr lang="en-GB" sz="2000" b="1" dirty="0" err="1">
                <a:solidFill>
                  <a:srgbClr val="CC0000"/>
                </a:solidFill>
              </a:rPr>
              <a:t>MJoule</a:t>
            </a:r>
            <a:endParaRPr lang="en-GB" sz="2000" b="1" dirty="0">
              <a:solidFill>
                <a:srgbClr val="CC0000"/>
              </a:solidFill>
            </a:endParaRPr>
          </a:p>
          <a:p>
            <a:pPr>
              <a:defRPr/>
            </a:pPr>
            <a:r>
              <a:rPr lang="en-GB" sz="2000" b="1" dirty="0">
                <a:solidFill>
                  <a:srgbClr val="CC0000"/>
                </a:solidFill>
              </a:rPr>
              <a:t>Energy to heat and melt one ton of copper: 	700 </a:t>
            </a:r>
            <a:r>
              <a:rPr lang="en-GB" sz="2000" b="1" dirty="0" err="1">
                <a:solidFill>
                  <a:srgbClr val="CC0000"/>
                </a:solidFill>
              </a:rPr>
              <a:t>MJoule</a:t>
            </a:r>
            <a:endParaRPr lang="en-GB" sz="2000" b="1" dirty="0">
              <a:solidFill>
                <a:srgbClr val="CC0000"/>
              </a:solidFill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4691793" y="4149725"/>
            <a:ext cx="4427302" cy="1323439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CC17"/>
                </a:solidFill>
              </a:rPr>
              <a:t>700 </a:t>
            </a:r>
            <a:r>
              <a:rPr lang="en-GB" sz="1600" dirty="0" err="1">
                <a:solidFill>
                  <a:srgbClr val="FFCC17"/>
                </a:solidFill>
              </a:rPr>
              <a:t>MJoule</a:t>
            </a:r>
            <a:r>
              <a:rPr lang="en-GB" sz="1600" dirty="0">
                <a:solidFill>
                  <a:srgbClr val="FFCC17"/>
                </a:solidFill>
              </a:rPr>
              <a:t> dissipated in 88 </a:t>
            </a:r>
            <a:r>
              <a:rPr lang="en-GB" sz="1600" dirty="0">
                <a:solidFill>
                  <a:srgbClr val="FFCC17"/>
                </a:solidFill>
                <a:sym typeface="Symbol" pitchFamily="18" charset="2"/>
              </a:rPr>
              <a:t></a:t>
            </a:r>
            <a:r>
              <a:rPr lang="en-GB" sz="1600" dirty="0">
                <a:solidFill>
                  <a:srgbClr val="FFCC17"/>
                </a:solidFill>
              </a:rPr>
              <a:t>s</a:t>
            </a:r>
          </a:p>
          <a:p>
            <a:r>
              <a:rPr lang="en-GB" sz="1600" dirty="0">
                <a:solidFill>
                  <a:srgbClr val="FFCC17"/>
                </a:solidFill>
              </a:rPr>
              <a:t> </a:t>
            </a:r>
          </a:p>
          <a:p>
            <a:r>
              <a:rPr lang="en-GB" sz="1600" dirty="0">
                <a:solidFill>
                  <a:srgbClr val="FFCC17"/>
                </a:solidFill>
              </a:rPr>
              <a:t>700.10</a:t>
            </a:r>
            <a:r>
              <a:rPr lang="en-GB" sz="1600" baseline="30000" dirty="0">
                <a:solidFill>
                  <a:srgbClr val="FFCC17"/>
                </a:solidFill>
              </a:rPr>
              <a:t>6</a:t>
            </a:r>
            <a:r>
              <a:rPr lang="en-GB" sz="1600" dirty="0">
                <a:solidFill>
                  <a:srgbClr val="FFCC17"/>
                </a:solidFill>
              </a:rPr>
              <a:t> / 88.10</a:t>
            </a:r>
            <a:r>
              <a:rPr lang="en-GB" sz="1600" baseline="30000" dirty="0">
                <a:solidFill>
                  <a:srgbClr val="FFCC17"/>
                </a:solidFill>
              </a:rPr>
              <a:t>6</a:t>
            </a:r>
            <a:r>
              <a:rPr lang="en-GB" sz="1600" dirty="0">
                <a:solidFill>
                  <a:srgbClr val="FFCC17"/>
                </a:solidFill>
              </a:rPr>
              <a:t>  </a:t>
            </a:r>
            <a:r>
              <a:rPr lang="en-GB" sz="1600" dirty="0">
                <a:solidFill>
                  <a:srgbClr val="FFCC17"/>
                </a:solidFill>
                <a:sym typeface="Symbol" pitchFamily="18" charset="2"/>
              </a:rPr>
              <a:t> 8 TW</a:t>
            </a:r>
          </a:p>
          <a:p>
            <a:endParaRPr lang="en-GB" sz="1600" dirty="0">
              <a:solidFill>
                <a:srgbClr val="FFCC17"/>
              </a:solidFill>
              <a:sym typeface="Symbol" pitchFamily="18" charset="2"/>
            </a:endParaRPr>
          </a:p>
          <a:p>
            <a:r>
              <a:rPr lang="en-GB" sz="1600" b="1" dirty="0">
                <a:solidFill>
                  <a:srgbClr val="FFCC17"/>
                </a:solidFill>
                <a:sym typeface="Symbol" pitchFamily="18" charset="2"/>
              </a:rPr>
              <a:t>World Electrical Installed Capacity  3.8 TW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245100" y="6088063"/>
            <a:ext cx="2482850" cy="338137"/>
          </a:xfrm>
          <a:prstGeom prst="rect">
            <a:avLst/>
          </a:prstGeom>
          <a:solidFill>
            <a:srgbClr val="FFE4C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/>
            <a:r>
              <a:rPr lang="en-GB" sz="1600" dirty="0">
                <a:solidFill>
                  <a:srgbClr val="FF0000"/>
                </a:solidFill>
                <a:latin typeface="Arial" pitchFamily="34" charset="0"/>
              </a:rPr>
              <a:t>90 kg of TNT </a:t>
            </a:r>
            <a:r>
              <a:rPr lang="en-GB" sz="1600" b="1" dirty="0">
                <a:solidFill>
                  <a:srgbClr val="FF0000"/>
                </a:solidFill>
                <a:latin typeface="Arial" pitchFamily="34" charset="0"/>
              </a:rPr>
              <a:t>per beam</a:t>
            </a:r>
          </a:p>
        </p:txBody>
      </p:sp>
      <p:pic>
        <p:nvPicPr>
          <p:cNvPr id="10" name="Picture 9" descr="tnt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02538" y="5676900"/>
            <a:ext cx="11811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1861645" y="4292392"/>
            <a:ext cx="6145403" cy="1089989"/>
          </a:xfrm>
          <a:prstGeom prst="rect">
            <a:avLst/>
          </a:prstGeom>
          <a:solidFill>
            <a:schemeClr val="accent1">
              <a:alpha val="53000"/>
            </a:schemeClr>
          </a:solidFill>
          <a:ln w="12700" cap="sq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>
              <a:solidFill>
                <a:srgbClr val="80808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Curved Up Arrow 3"/>
          <p:cNvSpPr/>
          <p:nvPr/>
        </p:nvSpPr>
        <p:spPr bwMode="auto">
          <a:xfrm rot="16200000">
            <a:off x="7661232" y="3619261"/>
            <a:ext cx="1112284" cy="381000"/>
          </a:xfrm>
          <a:prstGeom prst="curvedUp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>
              <a:solidFill>
                <a:srgbClr val="808080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6" descr="estored_oct08-after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1284" y="1057352"/>
            <a:ext cx="8276308" cy="538941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0" name="Straight Arrow Connector 9"/>
          <p:cNvCxnSpPr>
            <a:stCxn id="8" idx="3"/>
          </p:cNvCxnSpPr>
          <p:nvPr/>
        </p:nvCxnSpPr>
        <p:spPr bwMode="auto">
          <a:xfrm flipV="1">
            <a:off x="6023911" y="1995716"/>
            <a:ext cx="714437" cy="5173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6374190" y="3338286"/>
            <a:ext cx="1644953" cy="158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981275" y="1893557"/>
            <a:ext cx="1042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80 kg TNT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beam stored energy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83168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92112" y="762000"/>
            <a:ext cx="5951887" cy="38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30754" name="Object 2"/>
          <p:cNvGraphicFramePr>
            <a:graphicFrameLocks noChangeAspect="1"/>
          </p:cNvGraphicFramePr>
          <p:nvPr/>
        </p:nvGraphicFramePr>
        <p:xfrm>
          <a:off x="719138" y="1008409"/>
          <a:ext cx="4967287" cy="5181600"/>
        </p:xfrm>
        <a:graphic>
          <a:graphicData uri="http://schemas.openxmlformats.org/presentationml/2006/ole">
            <p:oleObj spid="_x0000_s159746" name="CorelPhotoPaint.Image.6" r:id="rId5" imgW="6364776" imgH="6614733" progId="">
              <p:embed/>
            </p:oleObj>
          </a:graphicData>
        </a:graphic>
      </p:graphicFrame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943100" y="0"/>
            <a:ext cx="7200900" cy="5429250"/>
            <a:chOff x="672" y="672"/>
            <a:chExt cx="4536" cy="3420"/>
          </a:xfrm>
        </p:grpSpPr>
        <p:pic>
          <p:nvPicPr>
            <p:cNvPr id="2060" name="Picture 4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72" y="672"/>
              <a:ext cx="4536" cy="342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674" y="2999"/>
              <a:ext cx="1440" cy="950"/>
              <a:chOff x="816" y="624"/>
              <a:chExt cx="1440" cy="950"/>
            </a:xfrm>
          </p:grpSpPr>
          <p:pic>
            <p:nvPicPr>
              <p:cNvPr id="2068" name="Picture 6" descr="MAN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1872" y="1104"/>
                <a:ext cx="384" cy="232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2051" name="Object 7"/>
              <p:cNvGraphicFramePr>
                <a:graphicFrameLocks/>
              </p:cNvGraphicFramePr>
              <p:nvPr/>
            </p:nvGraphicFramePr>
            <p:xfrm>
              <a:off x="816" y="624"/>
              <a:ext cx="1078" cy="950"/>
            </p:xfrm>
            <a:graphic>
              <a:graphicData uri="http://schemas.openxmlformats.org/presentationml/2006/ole">
                <p:oleObj spid="_x0000_s159747" name="AutoCAD Drawing" r:id="rId8" imgW="4838400" imgH="3286080" progId="">
                  <p:embed/>
                </p:oleObj>
              </a:graphicData>
            </a:graphic>
          </p:graphicFrame>
        </p:grpSp>
        <p:sp>
          <p:nvSpPr>
            <p:cNvPr id="2062" name="Text Box 8"/>
            <p:cNvSpPr txBox="1">
              <a:spLocks noChangeArrowheads="1"/>
            </p:cNvSpPr>
            <p:nvPr/>
          </p:nvSpPr>
          <p:spPr bwMode="auto">
            <a:xfrm>
              <a:off x="2640" y="816"/>
              <a:ext cx="1152" cy="404"/>
            </a:xfrm>
            <a:prstGeom prst="rect">
              <a:avLst/>
            </a:prstGeom>
            <a:solidFill>
              <a:srgbClr val="FFFFCC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sz="1800">
                  <a:solidFill>
                    <a:schemeClr val="accent2"/>
                  </a:solidFill>
                  <a:latin typeface="Arial" pitchFamily="34" charset="0"/>
                </a:rPr>
                <a:t>beam absorber (graphite)</a:t>
              </a:r>
            </a:p>
          </p:txBody>
        </p:sp>
        <p:sp>
          <p:nvSpPr>
            <p:cNvPr id="2063" name="Line 9"/>
            <p:cNvSpPr>
              <a:spLocks noChangeShapeType="1"/>
            </p:cNvSpPr>
            <p:nvPr/>
          </p:nvSpPr>
          <p:spPr bwMode="auto">
            <a:xfrm>
              <a:off x="2880" y="1248"/>
              <a:ext cx="0" cy="96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064" name="Line 10"/>
            <p:cNvSpPr>
              <a:spLocks noChangeShapeType="1"/>
            </p:cNvSpPr>
            <p:nvPr/>
          </p:nvSpPr>
          <p:spPr bwMode="auto">
            <a:xfrm flipV="1">
              <a:off x="2256" y="2112"/>
              <a:ext cx="1632" cy="9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065" name="Text Box 11"/>
            <p:cNvSpPr txBox="1">
              <a:spLocks noChangeArrowheads="1"/>
            </p:cNvSpPr>
            <p:nvPr/>
          </p:nvSpPr>
          <p:spPr bwMode="auto">
            <a:xfrm>
              <a:off x="2990" y="2523"/>
              <a:ext cx="960" cy="231"/>
            </a:xfrm>
            <a:prstGeom prst="rect">
              <a:avLst/>
            </a:prstGeom>
            <a:solidFill>
              <a:srgbClr val="FFFFCC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800" dirty="0">
                  <a:solidFill>
                    <a:schemeClr val="accent2"/>
                  </a:solidFill>
                  <a:latin typeface="Arial" pitchFamily="34" charset="0"/>
                </a:rPr>
                <a:t>about 8 m</a:t>
              </a:r>
            </a:p>
          </p:txBody>
        </p:sp>
        <p:sp>
          <p:nvSpPr>
            <p:cNvPr id="2066" name="Text Box 12"/>
            <p:cNvSpPr txBox="1">
              <a:spLocks noChangeArrowheads="1"/>
            </p:cNvSpPr>
            <p:nvPr/>
          </p:nvSpPr>
          <p:spPr bwMode="auto">
            <a:xfrm>
              <a:off x="2448" y="3264"/>
              <a:ext cx="816" cy="404"/>
            </a:xfrm>
            <a:prstGeom prst="rect">
              <a:avLst/>
            </a:prstGeom>
            <a:solidFill>
              <a:srgbClr val="FFFFCC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sz="1800">
                  <a:solidFill>
                    <a:schemeClr val="accent2"/>
                  </a:solidFill>
                  <a:latin typeface="Arial" pitchFamily="34" charset="0"/>
                </a:rPr>
                <a:t>concrete shielding</a:t>
              </a:r>
            </a:p>
          </p:txBody>
        </p:sp>
        <p:sp>
          <p:nvSpPr>
            <p:cNvPr id="2067" name="Line 13"/>
            <p:cNvSpPr>
              <a:spLocks noChangeShapeType="1"/>
            </p:cNvSpPr>
            <p:nvPr/>
          </p:nvSpPr>
          <p:spPr bwMode="auto">
            <a:xfrm flipH="1" flipV="1">
              <a:off x="3072" y="302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fr-CH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4648200" y="3352762"/>
            <a:ext cx="4433888" cy="3421062"/>
            <a:chOff x="3600" y="1920"/>
            <a:chExt cx="2793" cy="2155"/>
          </a:xfrm>
        </p:grpSpPr>
        <p:pic>
          <p:nvPicPr>
            <p:cNvPr id="2057" name="Picture 21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3600" y="1920"/>
              <a:ext cx="2793" cy="209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2058" name="Text Box 22"/>
            <p:cNvSpPr txBox="1">
              <a:spLocks noChangeArrowheads="1"/>
            </p:cNvSpPr>
            <p:nvPr/>
          </p:nvSpPr>
          <p:spPr bwMode="auto">
            <a:xfrm>
              <a:off x="4320" y="3360"/>
              <a:ext cx="1166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sz="2000" b="1">
                  <a:solidFill>
                    <a:srgbClr val="FFFF00"/>
                  </a:solidFill>
                  <a:latin typeface="Arial" pitchFamily="34" charset="0"/>
                </a:rPr>
                <a:t>up to 800 </a:t>
              </a:r>
              <a:r>
                <a:rPr lang="en-GB" sz="2000" b="1" baseline="30000">
                  <a:solidFill>
                    <a:srgbClr val="FFFF00"/>
                  </a:solidFill>
                  <a:latin typeface="Arial" pitchFamily="34" charset="0"/>
                </a:rPr>
                <a:t>0</a:t>
              </a:r>
              <a:r>
                <a:rPr lang="en-GB" sz="2000" b="1">
                  <a:solidFill>
                    <a:srgbClr val="FFFF00"/>
                  </a:solidFill>
                  <a:latin typeface="Arial" pitchFamily="34" charset="0"/>
                </a:rPr>
                <a:t>C</a:t>
              </a:r>
            </a:p>
          </p:txBody>
        </p:sp>
        <p:sp>
          <p:nvSpPr>
            <p:cNvPr id="2059" name="Rectangle 23"/>
            <p:cNvSpPr>
              <a:spLocks noChangeArrowheads="1"/>
            </p:cNvSpPr>
            <p:nvPr/>
          </p:nvSpPr>
          <p:spPr bwMode="auto">
            <a:xfrm>
              <a:off x="3610" y="3671"/>
              <a:ext cx="2113" cy="404"/>
            </a:xfrm>
            <a:prstGeom prst="rect">
              <a:avLst/>
            </a:prstGeom>
            <a:solidFill>
              <a:schemeClr val="bg1"/>
            </a:solidFill>
            <a:ln w="57150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800" b="1" dirty="0">
                  <a:solidFill>
                    <a:srgbClr val="CC0000"/>
                  </a:solidFill>
                </a:rPr>
                <a:t>Temperature of beam dump block at 80 cm inside</a:t>
              </a:r>
              <a:endParaRPr lang="en-US" sz="1800" b="1" dirty="0">
                <a:solidFill>
                  <a:srgbClr val="CC0000"/>
                </a:solidFill>
              </a:endParaRPr>
            </a:p>
          </p:txBody>
        </p:sp>
      </p:grpSp>
      <p:pic>
        <p:nvPicPr>
          <p:cNvPr id="22" name="Content Placeholder 5" descr="dump-B1.pn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0" y="3644142"/>
            <a:ext cx="3959932" cy="3213858"/>
          </a:xfrm>
          <a:prstGeom prst="rect">
            <a:avLst/>
          </a:prstGeom>
        </p:spPr>
      </p:pic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Dump</a:t>
            </a:r>
            <a:endParaRPr lang="en-GB" dirty="0"/>
          </a:p>
        </p:txBody>
      </p:sp>
      <p:sp>
        <p:nvSpPr>
          <p:cNvPr id="21" name="ZoneTexte 20"/>
          <p:cNvSpPr txBox="1"/>
          <p:nvPr/>
        </p:nvSpPr>
        <p:spPr>
          <a:xfrm>
            <a:off x="7779523" y="6211669"/>
            <a:ext cx="136447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V. Mertens</a:t>
            </a:r>
            <a:br>
              <a:rPr lang="fr-FR" dirty="0" smtClean="0"/>
            </a:br>
            <a:r>
              <a:rPr lang="fr-FR" dirty="0" smtClean="0"/>
              <a:t>B. Goddard</a:t>
            </a:r>
            <a:endParaRPr lang="fr-F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62428E-6 L -0.38489 0.537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30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2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3307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10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September 2008…</a:t>
            </a:r>
          </a:p>
        </p:txBody>
      </p:sp>
      <p:pic>
        <p:nvPicPr>
          <p:cNvPr id="125959" name="Picture 7" descr="CCC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7013" y="836613"/>
            <a:ext cx="8718550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0" descr="first-turn-trajectory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84525" y="5303838"/>
            <a:ext cx="38862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0" y="3657600"/>
            <a:ext cx="2992438" cy="3200400"/>
            <a:chOff x="96" y="2208"/>
            <a:chExt cx="1885" cy="2016"/>
          </a:xfrm>
        </p:grpSpPr>
        <p:pic>
          <p:nvPicPr>
            <p:cNvPr id="63494" name="Picture 17" descr="first-turn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96" y="2208"/>
              <a:ext cx="1885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495" name="Rectangle 18"/>
            <p:cNvSpPr>
              <a:spLocks noChangeArrowheads="1"/>
            </p:cNvSpPr>
            <p:nvPr/>
          </p:nvSpPr>
          <p:spPr bwMode="auto">
            <a:xfrm>
              <a:off x="912" y="2448"/>
              <a:ext cx="9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First turn !</a:t>
              </a:r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03440" y="764704"/>
            <a:ext cx="5040560" cy="12601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Sector 3-4 incident </a:t>
            </a:r>
            <a:r>
              <a:rPr lang="en-US" sz="2000" dirty="0" smtClean="0"/>
              <a:t>(just before the 1st ramp)</a:t>
            </a:r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332128" y="1052736"/>
            <a:ext cx="6447556" cy="157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414726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19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September 2008 at 11:18.36</a:t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last test of the last circuit of the last sector: 7kA (4TeV) towards 9.3 kA (5TeV)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Electrical arc between two magnets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at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8.7 kA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interconnec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992" y="3027363"/>
            <a:ext cx="4086225" cy="33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QBQ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91075" y="3027363"/>
            <a:ext cx="4084638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7374" y="1088740"/>
            <a:ext cx="235662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Engineer degree in 1991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PhD in Surface Science at the Energy Atomic Commission (CEA </a:t>
            </a:r>
            <a:r>
              <a:rPr lang="en-US" dirty="0" err="1" smtClean="0"/>
              <a:t>Saclay</a:t>
            </a:r>
            <a:r>
              <a:rPr lang="en-US" dirty="0" smtClean="0"/>
              <a:t>, France) in 1994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CERN Staff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Upgrade of LEP accelerator from 1994 </a:t>
            </a:r>
            <a:r>
              <a:rPr lang="en-US" dirty="0" smtClean="0">
                <a:sym typeface="Wingdings"/>
              </a:rPr>
              <a:t> 2000</a:t>
            </a:r>
          </a:p>
          <a:p>
            <a:pPr lvl="1">
              <a:spcBef>
                <a:spcPts val="1200"/>
              </a:spcBef>
            </a:pPr>
            <a:r>
              <a:rPr lang="en-US" dirty="0" smtClean="0">
                <a:sym typeface="Wingdings"/>
              </a:rPr>
              <a:t>Vacuum systems of the LHC, its transfer lines and CNGS proton line from 2000  2008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ym typeface="Wingdings"/>
              </a:rPr>
              <a:t>Head of the Vacuum, Surfaces and Coatings Group in the Technology Department, CERN since 2008</a:t>
            </a:r>
          </a:p>
          <a:p>
            <a:pPr lvl="1">
              <a:spcBef>
                <a:spcPts val="1200"/>
              </a:spcBef>
            </a:pPr>
            <a:r>
              <a:rPr lang="en-US" dirty="0" smtClean="0">
                <a:sym typeface="Wingdings"/>
              </a:rPr>
              <a:t>  69 Staffs</a:t>
            </a:r>
          </a:p>
          <a:p>
            <a:pPr lvl="1">
              <a:spcBef>
                <a:spcPts val="1200"/>
              </a:spcBef>
            </a:pPr>
            <a:r>
              <a:rPr lang="en-US" dirty="0" smtClean="0">
                <a:sym typeface="Wingdings"/>
              </a:rPr>
              <a:t>~39 Fellows, </a:t>
            </a:r>
            <a:r>
              <a:rPr lang="en-US" dirty="0" err="1" smtClean="0">
                <a:sym typeface="Wingdings"/>
              </a:rPr>
              <a:t>Doct</a:t>
            </a:r>
            <a:r>
              <a:rPr lang="en-US" dirty="0" smtClean="0">
                <a:sym typeface="Wingdings"/>
              </a:rPr>
              <a:t>, Students and Project Associates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start ...</a:t>
            </a:r>
            <a:endParaRPr lang="en-GB" dirty="0"/>
          </a:p>
        </p:txBody>
      </p:sp>
      <p:pic>
        <p:nvPicPr>
          <p:cNvPr id="3" name="Picture 8" descr="Fig. 3. Schematic of the defective joint assumed to have caused the incident in September 2008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163" y="1262063"/>
            <a:ext cx="8612187" cy="389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4310063" y="5916613"/>
            <a:ext cx="46593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 dirty="0">
                <a:solidFill>
                  <a:srgbClr val="FFCC00"/>
                </a:solidFill>
              </a:rPr>
              <a:t>From L. Rossi, CERN Courier September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2225" y="0"/>
          <a:ext cx="9121775" cy="6858000"/>
        </p:xfrm>
        <a:graphic>
          <a:graphicData uri="http://schemas.openxmlformats.org/presentationml/2006/ole">
            <p:oleObj spid="_x0000_s160770" name="Acrobat Document" r:id="rId4" imgW="9756360" imgH="6902640" progId="AcroExch.Document.7">
              <p:link updateAutomatic="1"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46551" y="6294914"/>
            <a:ext cx="1537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½ machine done</a:t>
            </a:r>
            <a:endParaRPr lang="en-US" dirty="0"/>
          </a:p>
        </p:txBody>
      </p:sp>
    </p:spTree>
  </p:cSld>
  <p:clrMapOvr>
    <a:masterClrMapping/>
  </p:clrMapOvr>
  <p:transition advTm="4168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880" y="1"/>
            <a:ext cx="8097120" cy="943299"/>
          </a:xfrm>
        </p:spPr>
        <p:txBody>
          <a:bodyPr/>
          <a:lstStyle/>
          <a:p>
            <a:r>
              <a:rPr lang="en-US" sz="3200" dirty="0" smtClean="0"/>
              <a:t>Why do we limit the beam energy to 3.5TeV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All the work done since November 2008 makes certain that a </a:t>
            </a:r>
            <a:r>
              <a:rPr lang="en-US" sz="2400" dirty="0" smtClean="0">
                <a:solidFill>
                  <a:srgbClr val="FF0000"/>
                </a:solidFill>
              </a:rPr>
              <a:t>repeat</a:t>
            </a:r>
            <a:r>
              <a:rPr lang="en-US" sz="2400" dirty="0" smtClean="0"/>
              <a:t> of September 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2008 can NEVER happen. </a:t>
            </a:r>
          </a:p>
          <a:p>
            <a:pPr>
              <a:defRPr/>
            </a:pPr>
            <a:endParaRPr lang="en-US" sz="2400" dirty="0" smtClean="0"/>
          </a:p>
          <a:p>
            <a:pPr lvl="1">
              <a:buNone/>
              <a:defRPr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The offending connector in this incident had an estimated resistance of 220n</a:t>
            </a:r>
            <a:r>
              <a:rPr lang="el-GR" sz="2400" dirty="0" smtClean="0">
                <a:solidFill>
                  <a:schemeClr val="bg1"/>
                </a:solidFill>
                <a:cs typeface="Times New Roman" pitchFamily="18" charset="0"/>
              </a:rPr>
              <a:t>Ω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. We have measured all 10,000 inter-magnet connectors and the maximum resistance we have seen is 2.7n</a:t>
            </a:r>
            <a:r>
              <a:rPr lang="el-GR" sz="2400" dirty="0" smtClean="0">
                <a:solidFill>
                  <a:schemeClr val="bg1"/>
                </a:solidFill>
                <a:cs typeface="Times New Roman" pitchFamily="18" charset="0"/>
              </a:rPr>
              <a:t>Ω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 for dipole </a:t>
            </a:r>
            <a:r>
              <a:rPr lang="en-US" sz="2400" dirty="0" err="1" smtClean="0">
                <a:solidFill>
                  <a:schemeClr val="bg1"/>
                </a:solidFill>
                <a:cs typeface="Times New Roman" pitchFamily="18" charset="0"/>
              </a:rPr>
              <a:t>busbars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and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3.3n</a:t>
            </a:r>
            <a:r>
              <a:rPr lang="el-GR" sz="2400" dirty="0" smtClean="0">
                <a:solidFill>
                  <a:schemeClr val="bg1"/>
                </a:solidFill>
                <a:latin typeface="+mj-lt"/>
              </a:rPr>
              <a:t>Ω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for dipole </a:t>
            </a:r>
            <a:r>
              <a:rPr lang="en-US" sz="2400" dirty="0" err="1" smtClean="0">
                <a:solidFill>
                  <a:schemeClr val="bg1"/>
                </a:solidFill>
                <a:latin typeface="+mj-lt"/>
              </a:rPr>
              <a:t>busbars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</a:t>
            </a:r>
            <a:endParaRPr lang="en-US" sz="2400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lvl="1">
              <a:defRPr/>
            </a:pPr>
            <a:endParaRPr lang="en-US" sz="2400" dirty="0" smtClean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Box 10"/>
          <p:cNvSpPr txBox="1">
            <a:spLocks noChangeArrowheads="1"/>
          </p:cNvSpPr>
          <p:nvPr/>
        </p:nvSpPr>
        <p:spPr bwMode="auto">
          <a:xfrm>
            <a:off x="6656800" y="5877739"/>
            <a:ext cx="2235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From Z. </a:t>
            </a:r>
            <a:r>
              <a:rPr lang="en-GB" sz="1200" i="1" dirty="0" err="1">
                <a:solidFill>
                  <a:schemeClr val="bg1"/>
                </a:solidFill>
              </a:rPr>
              <a:t>Charifoulline</a:t>
            </a:r>
            <a:endParaRPr lang="en-GB" sz="1200" i="1" dirty="0">
              <a:solidFill>
                <a:schemeClr val="bg1"/>
              </a:solidFill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243880" y="1125538"/>
            <a:ext cx="8804869" cy="5029200"/>
            <a:chOff x="111794" y="1124744"/>
            <a:chExt cx="8936329" cy="5029527"/>
          </a:xfrm>
        </p:grpSpPr>
        <p:pic>
          <p:nvPicPr>
            <p:cNvPr id="16" name="Picture 15" descr="sm_status_100507_88.BMP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3183162" y="3644270"/>
              <a:ext cx="3242792" cy="2233758"/>
            </a:xfrm>
            <a:prstGeom prst="rect">
              <a:avLst/>
            </a:prstGeom>
            <a:ln w="25400">
              <a:solidFill>
                <a:schemeClr val="accent1">
                  <a:shade val="95000"/>
                  <a:satMod val="105000"/>
                </a:schemeClr>
              </a:solidFill>
            </a:ln>
          </p:spPr>
        </p:pic>
        <p:pic>
          <p:nvPicPr>
            <p:cNvPr id="25" name="Picture 2" descr="C:\myDoc\boardRelated\pic\sm_status_100729_001.BMP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80047" y="3644270"/>
              <a:ext cx="3239617" cy="2233758"/>
            </a:xfrm>
            <a:prstGeom prst="rect">
              <a:avLst/>
            </a:prstGeom>
            <a:noFill/>
            <a:ln w="25400">
              <a:solidFill>
                <a:schemeClr val="accent1">
                  <a:shade val="95000"/>
                  <a:satMod val="105000"/>
                </a:schemeClr>
              </a:solidFill>
            </a:ln>
          </p:spPr>
        </p:pic>
        <p:sp>
          <p:nvSpPr>
            <p:cNvPr id="6154" name="TextBox 27"/>
            <p:cNvSpPr txBox="1">
              <a:spLocks noChangeArrowheads="1"/>
            </p:cNvSpPr>
            <p:nvPr/>
          </p:nvSpPr>
          <p:spPr bwMode="auto">
            <a:xfrm>
              <a:off x="1259632" y="4221088"/>
              <a:ext cx="10246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301 ± 85p</a:t>
              </a:r>
              <a:r>
                <a:rPr lang="el-GR" sz="1400" b="1"/>
                <a:t>Ω</a:t>
              </a:r>
              <a:endParaRPr lang="en-US" sz="1400" b="1"/>
            </a:p>
          </p:txBody>
        </p:sp>
        <p:sp>
          <p:nvSpPr>
            <p:cNvPr id="6155" name="TextBox 28"/>
            <p:cNvSpPr txBox="1">
              <a:spLocks noChangeArrowheads="1"/>
            </p:cNvSpPr>
            <p:nvPr/>
          </p:nvSpPr>
          <p:spPr bwMode="auto">
            <a:xfrm>
              <a:off x="1835696" y="4797152"/>
              <a:ext cx="13806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R</a:t>
              </a:r>
              <a:r>
                <a:rPr lang="en-US" b="1" baseline="-25000">
                  <a:solidFill>
                    <a:srgbClr val="C00000"/>
                  </a:solidFill>
                </a:rPr>
                <a:t>max</a:t>
              </a:r>
              <a:r>
                <a:rPr lang="en-US" b="1">
                  <a:solidFill>
                    <a:srgbClr val="C00000"/>
                  </a:solidFill>
                </a:rPr>
                <a:t> = 2.7n</a:t>
              </a:r>
              <a:r>
                <a:rPr lang="el-GR" b="1">
                  <a:solidFill>
                    <a:srgbClr val="C00000"/>
                  </a:solidFill>
                </a:rPr>
                <a:t>Ω</a:t>
              </a:r>
              <a:endParaRPr lang="en-US" b="1">
                <a:solidFill>
                  <a:srgbClr val="C00000"/>
                </a:solidFill>
              </a:endParaRPr>
            </a:p>
          </p:txBody>
        </p:sp>
        <p:sp>
          <p:nvSpPr>
            <p:cNvPr id="6156" name="TextBox 29"/>
            <p:cNvSpPr txBox="1">
              <a:spLocks noChangeArrowheads="1"/>
            </p:cNvSpPr>
            <p:nvPr/>
          </p:nvSpPr>
          <p:spPr bwMode="auto">
            <a:xfrm>
              <a:off x="4932040" y="4437112"/>
              <a:ext cx="13806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R</a:t>
              </a:r>
              <a:r>
                <a:rPr lang="en-US" b="1" baseline="-25000">
                  <a:solidFill>
                    <a:srgbClr val="C00000"/>
                  </a:solidFill>
                </a:rPr>
                <a:t>max</a:t>
              </a:r>
              <a:r>
                <a:rPr lang="en-US" b="1">
                  <a:solidFill>
                    <a:srgbClr val="C00000"/>
                  </a:solidFill>
                </a:rPr>
                <a:t> = 3.3n</a:t>
              </a:r>
              <a:r>
                <a:rPr lang="el-GR" b="1">
                  <a:solidFill>
                    <a:srgbClr val="C00000"/>
                  </a:solidFill>
                </a:rPr>
                <a:t>Ω</a:t>
              </a:r>
              <a:endParaRPr lang="en-US" b="1">
                <a:solidFill>
                  <a:srgbClr val="C00000"/>
                </a:solidFill>
              </a:endParaRPr>
            </a:p>
          </p:txBody>
        </p:sp>
        <p:sp>
          <p:nvSpPr>
            <p:cNvPr id="6157" name="TextBox 30"/>
            <p:cNvSpPr txBox="1">
              <a:spLocks noChangeArrowheads="1"/>
            </p:cNvSpPr>
            <p:nvPr/>
          </p:nvSpPr>
          <p:spPr bwMode="auto">
            <a:xfrm>
              <a:off x="4572000" y="4005064"/>
              <a:ext cx="123463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306</a:t>
              </a:r>
              <a:r>
                <a:rPr lang="en-US" sz="1400" b="1" baseline="30000"/>
                <a:t>**</a:t>
              </a:r>
              <a:r>
                <a:rPr lang="en-US" sz="1400" b="1"/>
                <a:t> ± 313p</a:t>
              </a:r>
              <a:r>
                <a:rPr lang="el-GR" sz="1400" b="1"/>
                <a:t>Ω</a:t>
              </a:r>
              <a:endParaRPr lang="en-US" sz="1400" b="1"/>
            </a:p>
          </p:txBody>
        </p:sp>
        <p:sp>
          <p:nvSpPr>
            <p:cNvPr id="6158" name="TextBox 31"/>
            <p:cNvSpPr txBox="1">
              <a:spLocks noChangeArrowheads="1"/>
            </p:cNvSpPr>
            <p:nvPr/>
          </p:nvSpPr>
          <p:spPr bwMode="auto">
            <a:xfrm>
              <a:off x="111794" y="5877272"/>
              <a:ext cx="431079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(**) number of splices in the quads segments corrected, 1.3 added</a:t>
              </a:r>
            </a:p>
          </p:txBody>
        </p:sp>
        <p:sp>
          <p:nvSpPr>
            <p:cNvPr id="6159" name="TextBox 32"/>
            <p:cNvSpPr txBox="1">
              <a:spLocks noChangeArrowheads="1"/>
            </p:cNvSpPr>
            <p:nvPr/>
          </p:nvSpPr>
          <p:spPr bwMode="auto">
            <a:xfrm>
              <a:off x="2123728" y="3679165"/>
              <a:ext cx="11416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Dipole Buses</a:t>
              </a:r>
            </a:p>
          </p:txBody>
        </p:sp>
        <p:sp>
          <p:nvSpPr>
            <p:cNvPr id="6160" name="TextBox 33"/>
            <p:cNvSpPr txBox="1">
              <a:spLocks noChangeArrowheads="1"/>
            </p:cNvSpPr>
            <p:nvPr/>
          </p:nvSpPr>
          <p:spPr bwMode="auto">
            <a:xfrm>
              <a:off x="5148064" y="3669407"/>
              <a:ext cx="105990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Quad Buses</a:t>
              </a:r>
            </a:p>
          </p:txBody>
        </p:sp>
        <p:pic>
          <p:nvPicPr>
            <p:cNvPr id="6161" name="Picture 34" descr="sm_status_100919_012.BMP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76774" y="1124744"/>
              <a:ext cx="8655936" cy="252028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6162" name="TextBox 35"/>
            <p:cNvSpPr txBox="1">
              <a:spLocks noChangeArrowheads="1"/>
            </p:cNvSpPr>
            <p:nvPr/>
          </p:nvSpPr>
          <p:spPr bwMode="auto">
            <a:xfrm>
              <a:off x="917132" y="3068841"/>
              <a:ext cx="7774947" cy="277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FFCC17"/>
                  </a:solidFill>
                </a:rPr>
                <a:t>     12         </a:t>
              </a:r>
              <a:r>
                <a:rPr lang="en-US" sz="1200" b="1" dirty="0" smtClean="0">
                  <a:solidFill>
                    <a:srgbClr val="FFCC17"/>
                  </a:solidFill>
                </a:rPr>
                <a:t>         </a:t>
              </a:r>
              <a:r>
                <a:rPr lang="en-US" sz="1200" b="1" dirty="0">
                  <a:solidFill>
                    <a:srgbClr val="FFCC17"/>
                  </a:solidFill>
                </a:rPr>
                <a:t>23         </a:t>
              </a:r>
              <a:r>
                <a:rPr lang="en-US" sz="1200" b="1" dirty="0" smtClean="0">
                  <a:solidFill>
                    <a:srgbClr val="FFCC17"/>
                  </a:solidFill>
                </a:rPr>
                <a:t>         </a:t>
              </a:r>
              <a:r>
                <a:rPr lang="en-US" sz="1200" b="1" dirty="0">
                  <a:solidFill>
                    <a:srgbClr val="FFCC17"/>
                  </a:solidFill>
                </a:rPr>
                <a:t>34  </a:t>
              </a:r>
              <a:r>
                <a:rPr lang="en-US" sz="1200" b="1" dirty="0" smtClean="0">
                  <a:solidFill>
                    <a:srgbClr val="FFCC17"/>
                  </a:solidFill>
                </a:rPr>
                <a:t>                 </a:t>
              </a:r>
              <a:r>
                <a:rPr lang="en-US" sz="1200" b="1" dirty="0">
                  <a:solidFill>
                    <a:srgbClr val="FFCC17"/>
                  </a:solidFill>
                </a:rPr>
                <a:t>45  </a:t>
              </a:r>
              <a:r>
                <a:rPr lang="en-US" sz="1200" b="1" dirty="0" smtClean="0">
                  <a:solidFill>
                    <a:srgbClr val="FFCC17"/>
                  </a:solidFill>
                </a:rPr>
                <a:t>               </a:t>
              </a:r>
              <a:r>
                <a:rPr lang="en-US" sz="1200" b="1" dirty="0">
                  <a:solidFill>
                    <a:srgbClr val="FFCC17"/>
                  </a:solidFill>
                </a:rPr>
                <a:t>56      </a:t>
              </a:r>
              <a:r>
                <a:rPr lang="en-US" sz="1200" b="1" dirty="0" smtClean="0">
                  <a:solidFill>
                    <a:srgbClr val="FFCC17"/>
                  </a:solidFill>
                </a:rPr>
                <a:t>            </a:t>
              </a:r>
              <a:r>
                <a:rPr lang="en-US" sz="1200" b="1" dirty="0">
                  <a:solidFill>
                    <a:srgbClr val="FFCC17"/>
                  </a:solidFill>
                </a:rPr>
                <a:t>67    </a:t>
              </a:r>
              <a:r>
                <a:rPr lang="en-US" sz="1200" b="1" dirty="0" smtClean="0">
                  <a:solidFill>
                    <a:srgbClr val="FFCC17"/>
                  </a:solidFill>
                </a:rPr>
                <a:t>              </a:t>
              </a:r>
              <a:r>
                <a:rPr lang="en-US" sz="1200" b="1" dirty="0">
                  <a:solidFill>
                    <a:srgbClr val="FFCC17"/>
                  </a:solidFill>
                </a:rPr>
                <a:t>78            </a:t>
              </a:r>
              <a:r>
                <a:rPr lang="en-US" sz="1200" b="1" dirty="0" smtClean="0">
                  <a:solidFill>
                    <a:srgbClr val="FFCC17"/>
                  </a:solidFill>
                </a:rPr>
                <a:t>       </a:t>
              </a:r>
              <a:r>
                <a:rPr lang="en-US" sz="1200" b="1" dirty="0">
                  <a:solidFill>
                    <a:srgbClr val="FFCC17"/>
                  </a:solidFill>
                </a:rPr>
                <a:t>81  </a:t>
              </a:r>
            </a:p>
          </p:txBody>
        </p:sp>
        <p:sp>
          <p:nvSpPr>
            <p:cNvPr id="6163" name="TextBox 36"/>
            <p:cNvSpPr txBox="1">
              <a:spLocks noChangeArrowheads="1"/>
            </p:cNvSpPr>
            <p:nvPr/>
          </p:nvSpPr>
          <p:spPr bwMode="auto">
            <a:xfrm>
              <a:off x="3419665" y="1196752"/>
              <a:ext cx="525679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/>
                <a:t>Main </a:t>
              </a:r>
              <a:r>
                <a:rPr lang="en-US" sz="1400" dirty="0" err="1"/>
                <a:t>Dipoles&amp;Quads</a:t>
              </a:r>
              <a:r>
                <a:rPr lang="en-US" sz="1400" dirty="0"/>
                <a:t> Bus, sorted by position, </a:t>
              </a:r>
              <a:r>
                <a:rPr lang="en-US" sz="1400" b="1" dirty="0"/>
                <a:t>2048</a:t>
              </a:r>
              <a:r>
                <a:rPr lang="en-US" sz="1400" dirty="0"/>
                <a:t> segments</a:t>
              </a:r>
            </a:p>
            <a:p>
              <a:r>
                <a:rPr lang="en-US" sz="1400" dirty="0"/>
                <a:t>All HWC pyramids and plus ~150 ramps to 3.5TeV analyzed</a:t>
              </a:r>
            </a:p>
          </p:txBody>
        </p:sp>
        <p:sp>
          <p:nvSpPr>
            <p:cNvPr id="6164" name="TextBox 37"/>
            <p:cNvSpPr txBox="1">
              <a:spLocks noChangeArrowheads="1"/>
            </p:cNvSpPr>
            <p:nvPr/>
          </p:nvSpPr>
          <p:spPr bwMode="auto">
            <a:xfrm>
              <a:off x="6458146" y="3645024"/>
              <a:ext cx="201446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u="sng"/>
                <a:t>Top 10 Splice Resistances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683211" y="2253529"/>
              <a:ext cx="784905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66" name="TextBox 39"/>
            <p:cNvSpPr txBox="1">
              <a:spLocks noChangeArrowheads="1"/>
            </p:cNvSpPr>
            <p:nvPr/>
          </p:nvSpPr>
          <p:spPr bwMode="auto">
            <a:xfrm>
              <a:off x="611560" y="2204864"/>
              <a:ext cx="42832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>
                  <a:solidFill>
                    <a:srgbClr val="C00000"/>
                  </a:solidFill>
                </a:rPr>
                <a:t>2n</a:t>
              </a:r>
              <a:r>
                <a:rPr lang="el-GR" sz="1100" b="1">
                  <a:solidFill>
                    <a:srgbClr val="C00000"/>
                  </a:solidFill>
                </a:rPr>
                <a:t>Ω</a:t>
              </a:r>
              <a:endParaRPr lang="en-US" sz="1100" b="1">
                <a:solidFill>
                  <a:srgbClr val="C00000"/>
                </a:solidFill>
              </a:endParaRPr>
            </a:p>
          </p:txBody>
        </p:sp>
        <p:pic>
          <p:nvPicPr>
            <p:cNvPr id="6167" name="Picture 40" descr="tab1.png"/>
            <p:cNvPicPr>
              <a:picLocks noChangeAspect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372200" y="3829185"/>
              <a:ext cx="2675923" cy="2048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main splices today: </a:t>
            </a:r>
            <a:r>
              <a:rPr lang="en-US" dirty="0" err="1" smtClean="0"/>
              <a:t>busbars</a:t>
            </a:r>
            <a:r>
              <a:rPr lang="en-US" dirty="0" smtClean="0"/>
              <a:t> SC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250825" y="933450"/>
            <a:ext cx="8713788" cy="5383213"/>
            <a:chOff x="250825" y="933450"/>
            <a:chExt cx="8713788" cy="5383213"/>
          </a:xfrm>
        </p:grpSpPr>
        <p:pic>
          <p:nvPicPr>
            <p:cNvPr id="7175" name="Picture 16" descr="sm_status_100507_87.BMP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50825" y="933450"/>
              <a:ext cx="8713788" cy="2763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17" descr="sm_status_100507_88.BMP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50825" y="3544888"/>
              <a:ext cx="8713788" cy="277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7" name="TextBox 18"/>
            <p:cNvSpPr txBox="1">
              <a:spLocks noChangeArrowheads="1"/>
            </p:cNvSpPr>
            <p:nvPr/>
          </p:nvSpPr>
          <p:spPr bwMode="auto">
            <a:xfrm>
              <a:off x="862013" y="2828925"/>
              <a:ext cx="414087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/>
                <a:t>12      23     34     45     56      67     78     81</a:t>
              </a:r>
            </a:p>
          </p:txBody>
        </p:sp>
        <p:sp>
          <p:nvSpPr>
            <p:cNvPr id="7178" name="TextBox 19"/>
            <p:cNvSpPr txBox="1">
              <a:spLocks noChangeArrowheads="1"/>
            </p:cNvSpPr>
            <p:nvPr/>
          </p:nvSpPr>
          <p:spPr bwMode="auto">
            <a:xfrm>
              <a:off x="857250" y="5603875"/>
              <a:ext cx="414087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/>
                <a:t>12      23     34     45     56      67     78     81</a:t>
              </a:r>
            </a:p>
          </p:txBody>
        </p:sp>
        <p:sp>
          <p:nvSpPr>
            <p:cNvPr id="7179" name="TextBox 20"/>
            <p:cNvSpPr txBox="1">
              <a:spLocks noChangeArrowheads="1"/>
            </p:cNvSpPr>
            <p:nvPr/>
          </p:nvSpPr>
          <p:spPr bwMode="auto">
            <a:xfrm>
              <a:off x="6443663" y="1312863"/>
              <a:ext cx="2443162" cy="860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3.1±1.2n</a:t>
              </a:r>
              <a:r>
                <a:rPr lang="el-GR" b="1"/>
                <a:t>Ω</a:t>
              </a:r>
              <a:endParaRPr lang="en-US" b="1"/>
            </a:p>
            <a:p>
              <a:r>
                <a:rPr lang="en-US" sz="1600"/>
                <a:t>8 splices</a:t>
              </a:r>
            </a:p>
            <a:p>
              <a:r>
                <a:rPr lang="en-US" sz="1600"/>
                <a:t>(but not all the same type) </a:t>
              </a:r>
            </a:p>
          </p:txBody>
        </p:sp>
        <p:sp>
          <p:nvSpPr>
            <p:cNvPr id="7180" name="TextBox 21"/>
            <p:cNvSpPr txBox="1">
              <a:spLocks noChangeArrowheads="1"/>
            </p:cNvSpPr>
            <p:nvPr/>
          </p:nvSpPr>
          <p:spPr bwMode="auto">
            <a:xfrm>
              <a:off x="7019925" y="3976688"/>
              <a:ext cx="1287463" cy="862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1.4±1.3n</a:t>
              </a:r>
              <a:r>
                <a:rPr lang="el-GR" b="1"/>
                <a:t>Ω</a:t>
              </a:r>
              <a:endParaRPr lang="en-US" b="1"/>
            </a:p>
            <a:p>
              <a:r>
                <a:rPr lang="en-US" sz="1600"/>
                <a:t>3 + 2* splices</a:t>
              </a:r>
            </a:p>
            <a:p>
              <a:r>
                <a:rPr lang="en-US" sz="1600"/>
                <a:t>(* partially) </a:t>
              </a:r>
            </a:p>
          </p:txBody>
        </p:sp>
        <p:sp>
          <p:nvSpPr>
            <p:cNvPr id="7181" name="TextBox 22"/>
            <p:cNvSpPr txBox="1">
              <a:spLocks noChangeArrowheads="1"/>
            </p:cNvSpPr>
            <p:nvPr/>
          </p:nvSpPr>
          <p:spPr bwMode="auto">
            <a:xfrm>
              <a:off x="3492500" y="1239838"/>
              <a:ext cx="14700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Main Dipoles</a:t>
              </a:r>
            </a:p>
          </p:txBody>
        </p:sp>
        <p:sp>
          <p:nvSpPr>
            <p:cNvPr id="7182" name="TextBox 23"/>
            <p:cNvSpPr txBox="1">
              <a:spLocks noChangeArrowheads="1"/>
            </p:cNvSpPr>
            <p:nvPr/>
          </p:nvSpPr>
          <p:spPr bwMode="auto">
            <a:xfrm>
              <a:off x="3617682" y="3832225"/>
              <a:ext cx="131921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Main Quads</a:t>
              </a:r>
            </a:p>
          </p:txBody>
        </p:sp>
      </p:grpSp>
      <p:sp>
        <p:nvSpPr>
          <p:cNvPr id="7174" name="TextBox 10"/>
          <p:cNvSpPr txBox="1">
            <a:spLocks noChangeArrowheads="1"/>
          </p:cNvSpPr>
          <p:nvPr/>
        </p:nvSpPr>
        <p:spPr bwMode="auto">
          <a:xfrm>
            <a:off x="6729413" y="6316663"/>
            <a:ext cx="22352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050" dirty="0">
                <a:solidFill>
                  <a:schemeClr val="bg1"/>
                </a:solidFill>
              </a:rPr>
              <a:t>From Z. </a:t>
            </a:r>
            <a:r>
              <a:rPr lang="en-GB" sz="1050" dirty="0" err="1">
                <a:solidFill>
                  <a:schemeClr val="bg1"/>
                </a:solidFill>
              </a:rPr>
              <a:t>Charifoulline</a:t>
            </a:r>
            <a:endParaRPr lang="en-GB" sz="1050" dirty="0">
              <a:solidFill>
                <a:schemeClr val="bg1"/>
              </a:solidFill>
            </a:endParaRPr>
          </a:p>
        </p:txBody>
      </p:sp>
      <p:pic>
        <p:nvPicPr>
          <p:cNvPr id="18" name="Picture 4" descr="MB_prote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2932" y="4018725"/>
            <a:ext cx="5650396" cy="256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 descr="P127000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329" y="3976688"/>
            <a:ext cx="3455875" cy="2602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main splices today: magnets SC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75763E-7 L -0.09843 -0.115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880" y="1"/>
            <a:ext cx="8097120" cy="943299"/>
          </a:xfrm>
        </p:spPr>
        <p:txBody>
          <a:bodyPr/>
          <a:lstStyle/>
          <a:p>
            <a:r>
              <a:rPr lang="en-US" sz="3200" dirty="0" smtClean="0"/>
              <a:t>Why do we limit the beam energy to 3.5TeV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All the work done since November 2008 makes certain that a </a:t>
            </a:r>
            <a:r>
              <a:rPr lang="en-US" sz="2400" dirty="0" smtClean="0">
                <a:solidFill>
                  <a:srgbClr val="FF0000"/>
                </a:solidFill>
              </a:rPr>
              <a:t>repeat</a:t>
            </a:r>
            <a:r>
              <a:rPr lang="en-US" sz="2400" dirty="0" smtClean="0"/>
              <a:t> of September 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2008 can NEVER happen. </a:t>
            </a:r>
          </a:p>
          <a:p>
            <a:pPr>
              <a:defRPr/>
            </a:pPr>
            <a:endParaRPr lang="en-US" sz="2400" dirty="0" smtClean="0"/>
          </a:p>
          <a:p>
            <a:pPr lvl="1">
              <a:buNone/>
              <a:defRPr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The offending connector in this incident had an estimated resistance of 220n</a:t>
            </a:r>
            <a:r>
              <a:rPr lang="el-GR" sz="2400" dirty="0" smtClean="0">
                <a:solidFill>
                  <a:schemeClr val="bg1"/>
                </a:solidFill>
                <a:cs typeface="Times New Roman" pitchFamily="18" charset="0"/>
              </a:rPr>
              <a:t>Ω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. We have measured all 10,000 inter-magnet connectors and the maximum resistance we have seen is 2.7n</a:t>
            </a:r>
            <a:r>
              <a:rPr lang="el-GR" sz="2400" dirty="0" smtClean="0">
                <a:solidFill>
                  <a:schemeClr val="bg1"/>
                </a:solidFill>
                <a:cs typeface="Times New Roman" pitchFamily="18" charset="0"/>
              </a:rPr>
              <a:t>Ω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 for dipole </a:t>
            </a:r>
            <a:r>
              <a:rPr lang="en-US" sz="2400" dirty="0" err="1" smtClean="0">
                <a:solidFill>
                  <a:schemeClr val="bg1"/>
                </a:solidFill>
                <a:cs typeface="Times New Roman" pitchFamily="18" charset="0"/>
              </a:rPr>
              <a:t>busbars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and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3.3n</a:t>
            </a:r>
            <a:r>
              <a:rPr lang="el-GR" sz="2400" dirty="0" smtClean="0">
                <a:solidFill>
                  <a:schemeClr val="bg1"/>
                </a:solidFill>
                <a:latin typeface="+mj-lt"/>
              </a:rPr>
              <a:t>Ω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for dipole </a:t>
            </a:r>
            <a:r>
              <a:rPr lang="en-US" sz="2400" dirty="0" err="1" smtClean="0">
                <a:solidFill>
                  <a:schemeClr val="bg1"/>
                </a:solidFill>
                <a:latin typeface="+mj-lt"/>
              </a:rPr>
              <a:t>busbars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</a:t>
            </a:r>
            <a:endParaRPr lang="en-US" sz="2400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lvl="1"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000" dirty="0" smtClean="0"/>
              <a:t>BUT in April 2009, we have uncovered a different possible failure scenario which could under certain circumstances produce an electric arc in the “</a:t>
            </a:r>
            <a:r>
              <a:rPr lang="en-US" sz="2000" b="1" dirty="0" smtClean="0"/>
              <a:t>copper stabilizers</a:t>
            </a:r>
            <a:r>
              <a:rPr lang="en-US" sz="2000" dirty="0" smtClean="0"/>
              <a:t>” of the magnet interconnects</a:t>
            </a:r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pictures</a:t>
            </a:r>
            <a:endParaRPr lang="en-GB" dirty="0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859338" y="6308725"/>
            <a:ext cx="4284662" cy="3048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900" dirty="0" smtClean="0">
                <a:solidFill>
                  <a:srgbClr val="FFCC00"/>
                </a:solidFill>
              </a:rPr>
              <a:t>A. Verweij, TE-MPE.   LHC Performance Workshop – Chamonix 25-29 Feb 2010</a:t>
            </a:r>
          </a:p>
        </p:txBody>
      </p:sp>
      <p:pic>
        <p:nvPicPr>
          <p:cNvPr id="9221" name="Picture 1" descr="E:\DCIM\101MSDCF\DSC087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2450" y="2637100"/>
            <a:ext cx="41116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6135950" y="2179900"/>
            <a:ext cx="2058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Sample 3A left (26 </a:t>
            </a:r>
            <a:r>
              <a:rPr lang="en-US" sz="1400">
                <a:solidFill>
                  <a:schemeClr val="bg1"/>
                </a:solidFill>
                <a:latin typeface="Symbol" pitchFamily="18" charset="2"/>
              </a:rPr>
              <a:t>mW</a:t>
            </a:r>
            <a:r>
              <a:rPr lang="en-US" sz="140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9223" name="Picture 2" descr="E:\DCIM\101MSDCF\DSC087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19913" y="1113100"/>
            <a:ext cx="41322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Box 7"/>
          <p:cNvSpPr txBox="1">
            <a:spLocks noChangeArrowheads="1"/>
          </p:cNvSpPr>
          <p:nvPr/>
        </p:nvSpPr>
        <p:spPr bwMode="auto">
          <a:xfrm>
            <a:off x="6142300" y="3853125"/>
            <a:ext cx="2187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Sample 3A right (43 </a:t>
            </a:r>
            <a:r>
              <a:rPr lang="en-US" sz="1400">
                <a:solidFill>
                  <a:schemeClr val="bg1"/>
                </a:solidFill>
                <a:latin typeface="Symbol" pitchFamily="18" charset="2"/>
              </a:rPr>
              <a:t>mW</a:t>
            </a:r>
            <a:r>
              <a:rPr lang="en-US" sz="140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9225" name="Picture 3" descr="E:\DCIM\101MSDCF\DSC087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07213" y="4313500"/>
            <a:ext cx="4146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6142300" y="5377125"/>
            <a:ext cx="1760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Sample 3B (21 </a:t>
            </a:r>
            <a:r>
              <a:rPr lang="en-US" sz="1400">
                <a:solidFill>
                  <a:schemeClr val="bg1"/>
                </a:solidFill>
                <a:latin typeface="Symbol" pitchFamily="18" charset="2"/>
              </a:rPr>
              <a:t>mW</a:t>
            </a:r>
            <a:r>
              <a:rPr lang="en-US" sz="140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227" name="TextBox 10"/>
          <p:cNvSpPr txBox="1">
            <a:spLocks noChangeArrowheads="1"/>
          </p:cNvSpPr>
          <p:nvPr/>
        </p:nvSpPr>
        <p:spPr bwMode="auto">
          <a:xfrm>
            <a:off x="7088188" y="5943600"/>
            <a:ext cx="17219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Pictures by J.-M. Dalin</a:t>
            </a:r>
          </a:p>
        </p:txBody>
      </p:sp>
      <p:pic>
        <p:nvPicPr>
          <p:cNvPr id="9228" name="Picture 5" descr="I:\FRESCA\Measurements\Joint with void 1\Radio images\E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4900" y="1036900"/>
            <a:ext cx="4279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9" name="TextBox 12"/>
          <p:cNvSpPr txBox="1">
            <a:spLocks noChangeArrowheads="1"/>
          </p:cNvSpPr>
          <p:nvPr/>
        </p:nvSpPr>
        <p:spPr bwMode="auto">
          <a:xfrm>
            <a:off x="1417900" y="6066100"/>
            <a:ext cx="1760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Sample 2B (42 </a:t>
            </a:r>
            <a:r>
              <a:rPr lang="en-US" sz="1400">
                <a:solidFill>
                  <a:schemeClr val="bg1"/>
                </a:solidFill>
                <a:latin typeface="Symbol" pitchFamily="18" charset="2"/>
              </a:rPr>
              <a:t>mW</a:t>
            </a:r>
            <a:r>
              <a:rPr lang="en-US" sz="140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230" name="TextBox 13"/>
          <p:cNvSpPr txBox="1">
            <a:spLocks noChangeArrowheads="1"/>
          </p:cNvSpPr>
          <p:nvPr/>
        </p:nvSpPr>
        <p:spPr bwMode="auto">
          <a:xfrm>
            <a:off x="1417900" y="1722700"/>
            <a:ext cx="1630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Sample 1 (61 </a:t>
            </a:r>
            <a:r>
              <a:rPr lang="en-US" sz="1400" dirty="0" err="1">
                <a:solidFill>
                  <a:schemeClr val="bg1"/>
                </a:solidFill>
                <a:latin typeface="Symbol" pitchFamily="18" charset="2"/>
              </a:rPr>
              <a:t>mW</a:t>
            </a:r>
            <a:r>
              <a:rPr lang="en-US" sz="1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231" name="TextBox 14"/>
          <p:cNvSpPr txBox="1">
            <a:spLocks noChangeArrowheads="1"/>
          </p:cNvSpPr>
          <p:nvPr/>
        </p:nvSpPr>
        <p:spPr bwMode="auto">
          <a:xfrm>
            <a:off x="1494100" y="4694500"/>
            <a:ext cx="2187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Sample 2A right (43 </a:t>
            </a:r>
            <a:r>
              <a:rPr lang="en-US" sz="1400">
                <a:solidFill>
                  <a:schemeClr val="bg1"/>
                </a:solidFill>
                <a:latin typeface="Symbol" pitchFamily="18" charset="2"/>
              </a:rPr>
              <a:t>mW</a:t>
            </a:r>
            <a:r>
              <a:rPr lang="en-US" sz="140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232" name="TextBox 15"/>
          <p:cNvSpPr txBox="1">
            <a:spLocks noChangeArrowheads="1"/>
          </p:cNvSpPr>
          <p:nvPr/>
        </p:nvSpPr>
        <p:spPr bwMode="auto">
          <a:xfrm>
            <a:off x="1417900" y="3246700"/>
            <a:ext cx="2058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Sample 2A left (32 </a:t>
            </a:r>
            <a:r>
              <a:rPr lang="en-US" sz="1400">
                <a:solidFill>
                  <a:schemeClr val="bg1"/>
                </a:solidFill>
                <a:latin typeface="Symbol" pitchFamily="18" charset="2"/>
              </a:rPr>
              <a:t>mW</a:t>
            </a:r>
            <a:r>
              <a:rPr lang="en-US" sz="140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9233" name="Picture 6" descr="I:\FRESCA\Measurements\Joint with void 2\Pictures\Radio images\Radio images 14 december 2009\Ech1 gauche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4900" y="5058038"/>
            <a:ext cx="42672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17" descr="Sample 2A (32 uOhm)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4900" y="2256100"/>
            <a:ext cx="4267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5" name="Picture 18" descr="Sample 2A (43 uOhm)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4900" y="3764225"/>
            <a:ext cx="42672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LHC in few slides</a:t>
            </a:r>
          </a:p>
          <a:p>
            <a:pPr lvl="2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r>
              <a:rPr lang="en-US" dirty="0" smtClean="0"/>
              <a:t>Proton run in 2010, observations, encountered limitations</a:t>
            </a:r>
          </a:p>
          <a:p>
            <a:pPr lvl="2"/>
            <a:r>
              <a:rPr lang="en-US" dirty="0" smtClean="0"/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First heavy ion run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Perspectives for 2011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Summary and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LHC Commissioning in 2009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ea typeface="ＭＳ Ｐゴシック" pitchFamily="34" charset="-128"/>
              </a:rPr>
              <a:t>November 20</a:t>
            </a:r>
            <a:r>
              <a:rPr lang="en-US" sz="2800" baseline="30000" dirty="0" smtClean="0">
                <a:ea typeface="ＭＳ Ｐゴシック" pitchFamily="34" charset="-128"/>
              </a:rPr>
              <a:t>th</a:t>
            </a:r>
            <a:r>
              <a:rPr lang="en-US" sz="2800" dirty="0" smtClean="0">
                <a:ea typeface="ＭＳ Ｐゴシック" pitchFamily="34" charset="-128"/>
              </a:rPr>
              <a:t> 2009</a:t>
            </a:r>
          </a:p>
          <a:p>
            <a:pPr lvl="1"/>
            <a:r>
              <a:rPr lang="en-US" sz="2400" dirty="0" smtClean="0">
                <a:ea typeface="ＭＳ Ｐゴシック" pitchFamily="34" charset="-128"/>
              </a:rPr>
              <a:t>First beams around again</a:t>
            </a:r>
          </a:p>
          <a:p>
            <a:r>
              <a:rPr lang="en-US" sz="2800" dirty="0" smtClean="0">
                <a:ea typeface="ＭＳ Ｐゴシック" pitchFamily="34" charset="-128"/>
              </a:rPr>
              <a:t>November 29</a:t>
            </a:r>
            <a:r>
              <a:rPr lang="en-US" sz="2800" baseline="30000" dirty="0" smtClean="0">
                <a:ea typeface="ＭＳ Ｐゴシック" pitchFamily="34" charset="-128"/>
              </a:rPr>
              <a:t>th</a:t>
            </a:r>
            <a:r>
              <a:rPr lang="en-US" sz="2800" dirty="0" smtClean="0">
                <a:ea typeface="ＭＳ Ｐゴシック" pitchFamily="34" charset="-128"/>
              </a:rPr>
              <a:t> 2009</a:t>
            </a:r>
          </a:p>
          <a:p>
            <a:pPr lvl="1"/>
            <a:r>
              <a:rPr lang="en-US" sz="2400" dirty="0" smtClean="0">
                <a:ea typeface="ＭＳ Ｐゴシック" pitchFamily="34" charset="-128"/>
              </a:rPr>
              <a:t>Both beams accelerated to 1.18 </a:t>
            </a:r>
            <a:r>
              <a:rPr lang="en-US" sz="2400" dirty="0" err="1" smtClean="0">
                <a:ea typeface="ＭＳ Ｐゴシック" pitchFamily="34" charset="-128"/>
              </a:rPr>
              <a:t>TeV</a:t>
            </a:r>
            <a:r>
              <a:rPr lang="en-US" sz="2400" dirty="0" smtClean="0">
                <a:ea typeface="ＭＳ Ｐゴシック" pitchFamily="34" charset="-128"/>
              </a:rPr>
              <a:t> simultaneously</a:t>
            </a:r>
          </a:p>
          <a:p>
            <a:r>
              <a:rPr lang="en-US" sz="2800" dirty="0" smtClean="0">
                <a:ea typeface="ＭＳ Ｐゴシック" pitchFamily="34" charset="-128"/>
              </a:rPr>
              <a:t>December 8</a:t>
            </a:r>
            <a:r>
              <a:rPr lang="en-US" sz="2800" baseline="30000" dirty="0" smtClean="0">
                <a:ea typeface="ＭＳ Ｐゴシック" pitchFamily="34" charset="-128"/>
              </a:rPr>
              <a:t>th</a:t>
            </a:r>
            <a:r>
              <a:rPr lang="en-US" sz="2800" dirty="0" smtClean="0">
                <a:ea typeface="ＭＳ Ｐゴシック" pitchFamily="34" charset="-128"/>
              </a:rPr>
              <a:t> 2009</a:t>
            </a:r>
          </a:p>
          <a:p>
            <a:pPr lvl="1"/>
            <a:r>
              <a:rPr lang="en-US" sz="2400" dirty="0" smtClean="0">
                <a:ea typeface="ＭＳ Ｐゴシック" pitchFamily="34" charset="-128"/>
              </a:rPr>
              <a:t>2x2 accelerated to 1.18 </a:t>
            </a:r>
            <a:r>
              <a:rPr lang="en-US" sz="2400" dirty="0" err="1" smtClean="0">
                <a:ea typeface="ＭＳ Ｐゴシック" pitchFamily="34" charset="-128"/>
              </a:rPr>
              <a:t>TeV</a:t>
            </a:r>
            <a:endParaRPr lang="en-US" sz="2400" dirty="0" smtClean="0">
              <a:ea typeface="ＭＳ Ｐゴシック" pitchFamily="34" charset="-128"/>
            </a:endParaRPr>
          </a:p>
          <a:p>
            <a:pPr lvl="1"/>
            <a:r>
              <a:rPr lang="en-US" sz="2400" dirty="0" smtClean="0">
                <a:ea typeface="ＭＳ Ｐゴシック" pitchFamily="34" charset="-128"/>
              </a:rPr>
              <a:t>First collisions at 2.36 </a:t>
            </a:r>
            <a:r>
              <a:rPr lang="en-US" sz="2400" dirty="0" err="1" smtClean="0">
                <a:ea typeface="ＭＳ Ｐゴシック" pitchFamily="34" charset="-128"/>
              </a:rPr>
              <a:t>TeV</a:t>
            </a:r>
            <a:r>
              <a:rPr lang="en-US" sz="2400" dirty="0" smtClean="0">
                <a:ea typeface="ＭＳ Ｐゴシック" pitchFamily="34" charset="-128"/>
              </a:rPr>
              <a:t> cm!</a:t>
            </a:r>
          </a:p>
          <a:p>
            <a:r>
              <a:rPr lang="en-US" sz="2800" dirty="0" smtClean="0">
                <a:ea typeface="ＭＳ Ｐゴシック" pitchFamily="34" charset="-128"/>
              </a:rPr>
              <a:t>December 14th  2009</a:t>
            </a:r>
          </a:p>
          <a:p>
            <a:pPr lvl="1"/>
            <a:r>
              <a:rPr lang="en-US" sz="2400" dirty="0" smtClean="0">
                <a:ea typeface="ＭＳ Ｐゴシック" pitchFamily="34" charset="-128"/>
              </a:rPr>
              <a:t>Stable 2x2 at 1.18 </a:t>
            </a:r>
            <a:r>
              <a:rPr lang="en-US" sz="2400" dirty="0" err="1" smtClean="0">
                <a:ea typeface="ＭＳ Ｐゴシック" pitchFamily="34" charset="-128"/>
              </a:rPr>
              <a:t>TeV</a:t>
            </a:r>
            <a:endParaRPr lang="en-US" sz="2400" dirty="0" smtClean="0">
              <a:ea typeface="ＭＳ Ｐゴシック" pitchFamily="34" charset="-128"/>
            </a:endParaRPr>
          </a:p>
          <a:p>
            <a:pPr lvl="1"/>
            <a:r>
              <a:rPr lang="en-US" sz="2400" dirty="0" smtClean="0">
                <a:ea typeface="ＭＳ Ｐゴシック" pitchFamily="34" charset="-128"/>
              </a:rPr>
              <a:t>Collisions in all four experiments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51689" y="4195687"/>
            <a:ext cx="40684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rgbClr val="FF0000"/>
                </a:solidFill>
              </a:rPr>
              <a:t>LHC - highest energy collider</a:t>
            </a: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669069" y="5644380"/>
            <a:ext cx="8153400" cy="70788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Limited to 2 kA in main circuits (1.18 </a:t>
            </a:r>
            <a:r>
              <a:rPr lang="en-US" sz="2000" b="1" dirty="0" err="1"/>
              <a:t>TeV</a:t>
            </a:r>
            <a:r>
              <a:rPr lang="en-US" sz="2000" b="1" dirty="0"/>
              <a:t>) during deployment and testing of new Quench Protection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Decided Scenario 2010-2011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5218" y="1264453"/>
            <a:ext cx="8052222" cy="5101016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  <a:defRPr/>
            </a:pPr>
            <a:r>
              <a:rPr lang="en-GB" sz="2000" dirty="0" smtClean="0">
                <a:solidFill>
                  <a:srgbClr val="FF0000"/>
                </a:solidFill>
              </a:rPr>
              <a:t>Following the technical discussions in Chamonix  (</a:t>
            </a:r>
            <a:r>
              <a:rPr lang="en-GB" sz="2000" dirty="0" smtClean="0">
                <a:solidFill>
                  <a:schemeClr val="accent3">
                    <a:lumMod val="75000"/>
                  </a:schemeClr>
                </a:solidFill>
              </a:rPr>
              <a:t>Jan 2010</a:t>
            </a:r>
            <a:r>
              <a:rPr lang="en-GB" sz="2000" dirty="0" smtClean="0">
                <a:solidFill>
                  <a:srgbClr val="FF0000"/>
                </a:solidFill>
              </a:rPr>
              <a:t>),</a:t>
            </a: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n-GB" sz="2000" dirty="0" smtClean="0">
                <a:solidFill>
                  <a:srgbClr val="FF0000"/>
                </a:solidFill>
              </a:rPr>
              <a:t>CERN management and the LHC experiments decided</a:t>
            </a:r>
          </a:p>
          <a:p>
            <a:pPr marL="914400" lvl="1" indent="-514350">
              <a:defRPr/>
            </a:pPr>
            <a:r>
              <a:rPr lang="en-GB" sz="2400" dirty="0" smtClean="0">
                <a:solidFill>
                  <a:srgbClr val="FFCC00"/>
                </a:solidFill>
              </a:rPr>
              <a:t>Run at 3.5 </a:t>
            </a:r>
            <a:r>
              <a:rPr lang="en-GB" sz="2400" dirty="0" err="1" smtClean="0">
                <a:solidFill>
                  <a:srgbClr val="FFCC00"/>
                </a:solidFill>
              </a:rPr>
              <a:t>TeV</a:t>
            </a:r>
            <a:r>
              <a:rPr lang="en-GB" sz="2400" dirty="0" smtClean="0">
                <a:solidFill>
                  <a:srgbClr val="FFCC00"/>
                </a:solidFill>
              </a:rPr>
              <a:t>/beam with a goal of an integrated luminosity of around 1fb</a:t>
            </a:r>
            <a:r>
              <a:rPr lang="en-GB" sz="2400" baseline="30000" dirty="0" smtClean="0">
                <a:solidFill>
                  <a:srgbClr val="FFCC00"/>
                </a:solidFill>
              </a:rPr>
              <a:t>-1</a:t>
            </a:r>
            <a:r>
              <a:rPr lang="en-GB" sz="2400" dirty="0" smtClean="0">
                <a:solidFill>
                  <a:srgbClr val="FFCC00"/>
                </a:solidFill>
              </a:rPr>
              <a:t> by end 2011</a:t>
            </a:r>
          </a:p>
          <a:p>
            <a:pPr lvl="3" indent="-342900">
              <a:defRPr/>
            </a:pPr>
            <a:r>
              <a:rPr lang="en-GB" sz="2400" dirty="0" smtClean="0">
                <a:solidFill>
                  <a:srgbClr val="FFCC00"/>
                </a:solidFill>
              </a:rPr>
              <a:t>Implies reaching a peak luminosity of 10</a:t>
            </a:r>
            <a:r>
              <a:rPr lang="en-GB" sz="2400" baseline="30000" dirty="0" smtClean="0">
                <a:solidFill>
                  <a:srgbClr val="FFCC00"/>
                </a:solidFill>
              </a:rPr>
              <a:t>32</a:t>
            </a:r>
            <a:r>
              <a:rPr lang="en-GB" sz="2400" dirty="0" smtClean="0">
                <a:solidFill>
                  <a:srgbClr val="FFCC00"/>
                </a:solidFill>
              </a:rPr>
              <a:t> in 2010 </a:t>
            </a:r>
            <a:endParaRPr lang="en-GB" sz="2000" dirty="0" smtClean="0">
              <a:solidFill>
                <a:srgbClr val="FFCC00"/>
              </a:solidFill>
            </a:endParaRPr>
          </a:p>
          <a:p>
            <a:pPr marL="1277285" lvl="2" indent="-514350">
              <a:defRPr/>
            </a:pPr>
            <a:r>
              <a:rPr lang="en-GB" sz="2400" dirty="0" smtClean="0"/>
              <a:t>			</a:t>
            </a:r>
          </a:p>
          <a:p>
            <a:pPr marL="914400" lvl="1" indent="-514350">
              <a:defRPr/>
            </a:pPr>
            <a:r>
              <a:rPr lang="en-GB" sz="2800" dirty="0" smtClean="0"/>
              <a:t>Then consolidate the whole machine for </a:t>
            </a:r>
          </a:p>
          <a:p>
            <a:pPr marL="914400" lvl="1" indent="-514350">
              <a:buNone/>
              <a:defRPr/>
            </a:pPr>
            <a:r>
              <a:rPr lang="en-GB" sz="2800" dirty="0" smtClean="0"/>
              <a:t>	6.5 – 7 </a:t>
            </a:r>
            <a:r>
              <a:rPr lang="en-GB" sz="2800" dirty="0" err="1" smtClean="0"/>
              <a:t>TeV</a:t>
            </a:r>
            <a:r>
              <a:rPr lang="en-GB" sz="2800" dirty="0" smtClean="0"/>
              <a:t>/beam (during a shutdown in 2012)</a:t>
            </a:r>
          </a:p>
          <a:p>
            <a:pPr marL="1277285" lvl="2" indent="-514350">
              <a:defRPr/>
            </a:pPr>
            <a:r>
              <a:rPr lang="en-GB" sz="2400" dirty="0" smtClean="0"/>
              <a:t>	</a:t>
            </a:r>
          </a:p>
          <a:p>
            <a:pPr marL="914400" lvl="1" indent="-514350">
              <a:defRPr/>
            </a:pPr>
            <a:r>
              <a:rPr lang="en-GB" sz="2800" dirty="0" smtClean="0"/>
              <a:t>From 2013 onwards LHC will be capable of maximum energies and luminosities</a:t>
            </a:r>
            <a:endParaRPr lang="en-GB" sz="1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626987" y="2598692"/>
            <a:ext cx="7127875" cy="431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4478" y="6087364"/>
            <a:ext cx="3816350" cy="5222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800" dirty="0"/>
              <a:t>Primary Goal for 2010</a:t>
            </a:r>
          </a:p>
        </p:txBody>
      </p:sp>
      <p:cxnSp>
        <p:nvCxnSpPr>
          <p:cNvPr id="6" name="Straight Arrow Connector 6"/>
          <p:cNvCxnSpPr/>
          <p:nvPr/>
        </p:nvCxnSpPr>
        <p:spPr>
          <a:xfrm rot="5400000" flipH="1" flipV="1">
            <a:off x="1509611" y="4129555"/>
            <a:ext cx="3020872" cy="822746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LHC in few slides</a:t>
            </a:r>
          </a:p>
          <a:p>
            <a:pPr lvl="2"/>
            <a:r>
              <a:rPr lang="en-US" dirty="0" smtClean="0"/>
              <a:t>	</a:t>
            </a:r>
          </a:p>
          <a:p>
            <a:r>
              <a:rPr lang="en-US" dirty="0" smtClean="0"/>
              <a:t>Proton run in 2010, observations, encountered limitations</a:t>
            </a:r>
          </a:p>
          <a:p>
            <a:pPr lvl="2"/>
            <a:r>
              <a:rPr lang="en-US" dirty="0" smtClean="0"/>
              <a:t>	</a:t>
            </a:r>
          </a:p>
          <a:p>
            <a:r>
              <a:rPr lang="en-US" dirty="0" smtClean="0"/>
              <a:t>First heavy ion run</a:t>
            </a:r>
          </a:p>
          <a:p>
            <a:pPr lvl="2"/>
            <a:r>
              <a:rPr lang="en-US" dirty="0" smtClean="0"/>
              <a:t>	</a:t>
            </a:r>
          </a:p>
          <a:p>
            <a:r>
              <a:rPr lang="en-US" dirty="0" smtClean="0"/>
              <a:t>Perspectives for 2011</a:t>
            </a:r>
          </a:p>
          <a:p>
            <a:pPr lvl="2"/>
            <a:r>
              <a:rPr lang="en-US" dirty="0" smtClean="0"/>
              <a:t>	</a:t>
            </a:r>
          </a:p>
          <a:p>
            <a:r>
              <a:rPr lang="en-US" dirty="0" smtClean="0"/>
              <a:t>Summary and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" descr="Picture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0516"/>
            <a:ext cx="9144000" cy="578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30th March 2010: first collisions at 7 </a:t>
            </a:r>
            <a:r>
              <a:rPr lang="en-US" sz="2400" dirty="0" err="1" smtClean="0"/>
              <a:t>TeV</a:t>
            </a:r>
            <a:r>
              <a:rPr lang="en-US" sz="2400" dirty="0" smtClean="0"/>
              <a:t> (2 x 3.5 </a:t>
            </a:r>
            <a:r>
              <a:rPr lang="en-US" sz="2400" dirty="0" err="1" smtClean="0"/>
              <a:t>TeV</a:t>
            </a:r>
            <a:r>
              <a:rPr lang="en-US" sz="2400" dirty="0" smtClean="0"/>
              <a:t>)</a:t>
            </a:r>
            <a:endParaRPr lang="en-GB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89056" y="1629798"/>
            <a:ext cx="8686800" cy="4114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Integrated luminosity (log scale)</a:t>
            </a:r>
            <a:endParaRPr lang="en-US" dirty="0"/>
          </a:p>
        </p:txBody>
      </p:sp>
      <p:pic>
        <p:nvPicPr>
          <p:cNvPr id="6149" name="Picture 4" descr="\\cern.ch\dfs\Users\l\lpc\Documents\My Pictures\lui_days_logy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7656" y="1782198"/>
            <a:ext cx="37814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\\cern.ch\dfs\Users\l\lpc\Documents\My Pictures\lui_fil_logy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7256" y="1782198"/>
            <a:ext cx="37814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3413256" y="2391798"/>
            <a:ext cx="50292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3794256" y="2326711"/>
            <a:ext cx="923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45 pb</a:t>
            </a:r>
            <a:r>
              <a:rPr lang="en-US" b="1" baseline="30000" dirty="0"/>
              <a:t>-1</a:t>
            </a:r>
          </a:p>
        </p:txBody>
      </p:sp>
      <p:sp>
        <p:nvSpPr>
          <p:cNvPr id="15" name="Oval Callout 14"/>
          <p:cNvSpPr/>
          <p:nvPr/>
        </p:nvSpPr>
        <p:spPr>
          <a:xfrm>
            <a:off x="2803656" y="3458598"/>
            <a:ext cx="762000" cy="457200"/>
          </a:xfrm>
          <a:prstGeom prst="wedgeEllipseCallout">
            <a:avLst>
              <a:gd name="adj1" fmla="val -15265"/>
              <a:gd name="adj2" fmla="val -17264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100" b="1" dirty="0">
                <a:solidFill>
                  <a:schemeClr val="tx1"/>
                </a:solidFill>
              </a:rPr>
              <a:t>150ns trains</a:t>
            </a:r>
          </a:p>
        </p:txBody>
      </p:sp>
      <p:sp>
        <p:nvSpPr>
          <p:cNvPr id="16" name="Oval Callout 15"/>
          <p:cNvSpPr/>
          <p:nvPr/>
        </p:nvSpPr>
        <p:spPr>
          <a:xfrm>
            <a:off x="1127256" y="2925198"/>
            <a:ext cx="838200" cy="457200"/>
          </a:xfrm>
          <a:prstGeom prst="wedgeEllipseCallout">
            <a:avLst>
              <a:gd name="adj1" fmla="val 46590"/>
              <a:gd name="adj2" fmla="val 9127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100" b="1" dirty="0">
                <a:solidFill>
                  <a:schemeClr val="tx1"/>
                </a:solidFill>
              </a:rPr>
              <a:t>nom. bunches 3.5m</a:t>
            </a:r>
          </a:p>
        </p:txBody>
      </p:sp>
      <p:sp>
        <p:nvSpPr>
          <p:cNvPr id="11" name="Oval 10"/>
          <p:cNvSpPr/>
          <p:nvPr/>
        </p:nvSpPr>
        <p:spPr>
          <a:xfrm>
            <a:off x="3718056" y="2163198"/>
            <a:ext cx="1066800" cy="6858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Pressure bumps induced by Electron avalanches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16652" y="970734"/>
            <a:ext cx="2565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CC00"/>
                </a:solidFill>
              </a:rPr>
              <a:t>“Electron Clouds”</a:t>
            </a:r>
            <a:endParaRPr lang="en-GB" sz="2400" dirty="0">
              <a:solidFill>
                <a:srgbClr val="FFCC00"/>
              </a:solidFill>
            </a:endParaRPr>
          </a:p>
        </p:txBody>
      </p:sp>
      <p:grpSp>
        <p:nvGrpSpPr>
          <p:cNvPr id="4" name="Group 22"/>
          <p:cNvGrpSpPr/>
          <p:nvPr/>
        </p:nvGrpSpPr>
        <p:grpSpPr>
          <a:xfrm>
            <a:off x="784837" y="1459726"/>
            <a:ext cx="7476728" cy="4617132"/>
            <a:chOff x="-1" y="997527"/>
            <a:chExt cx="9168409" cy="5860474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-1" y="997527"/>
              <a:ext cx="9168409" cy="5860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Straight Arrow Connector 5"/>
            <p:cNvCxnSpPr>
              <a:stCxn id="10" idx="0"/>
            </p:cNvCxnSpPr>
            <p:nvPr/>
          </p:nvCxnSpPr>
          <p:spPr bwMode="auto">
            <a:xfrm rot="16200000" flipV="1">
              <a:off x="1638178" y="3910709"/>
              <a:ext cx="570119" cy="184914"/>
            </a:xfrm>
            <a:prstGeom prst="straightConnector1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" name="Straight Arrow Connector 6"/>
            <p:cNvCxnSpPr/>
            <p:nvPr/>
          </p:nvCxnSpPr>
          <p:spPr bwMode="auto">
            <a:xfrm rot="16200000" flipV="1">
              <a:off x="979623" y="4445021"/>
              <a:ext cx="817231" cy="596691"/>
            </a:xfrm>
            <a:prstGeom prst="straightConnector1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Straight Arrow Connector 7"/>
            <p:cNvCxnSpPr>
              <a:stCxn id="11" idx="1"/>
            </p:cNvCxnSpPr>
            <p:nvPr/>
          </p:nvCxnSpPr>
          <p:spPr bwMode="auto">
            <a:xfrm rot="10800000">
              <a:off x="728422" y="5726624"/>
              <a:ext cx="814837" cy="139881"/>
            </a:xfrm>
            <a:prstGeom prst="straightConnector1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1674993" y="4958253"/>
              <a:ext cx="753256" cy="390658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GB" sz="1400" dirty="0" smtClean="0"/>
                <a:t>Ramp</a:t>
              </a:r>
              <a:endParaRPr lang="en-GB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34884" y="4288226"/>
              <a:ext cx="961619" cy="390658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GB" sz="1400" dirty="0" smtClean="0"/>
                <a:t>Squeeze</a:t>
              </a:r>
              <a:endParaRPr lang="en-GB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43259" y="5671175"/>
              <a:ext cx="1427490" cy="390658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GB" sz="1400" dirty="0" smtClean="0"/>
                <a:t>Losses </a:t>
              </a:r>
              <a:r>
                <a:rPr lang="fr-CH" sz="1400" dirty="0" smtClean="0"/>
                <a:t>@ </a:t>
              </a:r>
              <a:r>
                <a:rPr lang="fr-CH" sz="1400" dirty="0" err="1" smtClean="0"/>
                <a:t>inj</a:t>
              </a:r>
              <a:r>
                <a:rPr lang="fr-CH" sz="1400" dirty="0" smtClean="0"/>
                <a:t>.</a:t>
              </a:r>
              <a:endParaRPr lang="en-GB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Clouds in the LHC...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157" y="1073098"/>
            <a:ext cx="8285283" cy="5101016"/>
          </a:xfrm>
        </p:spPr>
        <p:txBody>
          <a:bodyPr/>
          <a:lstStyle/>
          <a:p>
            <a:pPr>
              <a:buNone/>
            </a:pPr>
            <a:r>
              <a:rPr lang="en-US" sz="1600" b="1" dirty="0" smtClean="0"/>
              <a:t>	As foreseen, the LHC beams have reached a stage where beam-induced vacuum dynamic effects start to be visible … </a:t>
            </a:r>
          </a:p>
          <a:p>
            <a:pPr marL="705785" lvl="1" indent="-342900">
              <a:buFont typeface="Courier New"/>
              <a:buChar char="o"/>
            </a:pPr>
            <a:r>
              <a:rPr lang="en-US" sz="1400" b="1" dirty="0" smtClean="0"/>
              <a:t>Smaller bunch spacing with trains can provoke electron clouds </a:t>
            </a:r>
          </a:p>
          <a:p>
            <a:pPr marL="705785" lvl="1" indent="-342900">
              <a:buFont typeface="Courier New"/>
              <a:buChar char="o"/>
            </a:pPr>
            <a:r>
              <a:rPr lang="en-US" sz="1400" b="1" dirty="0" smtClean="0"/>
              <a:t>Vacuum pressure rise in warm sections</a:t>
            </a:r>
          </a:p>
          <a:p>
            <a:pPr marL="705785" lvl="1" indent="-342900">
              <a:buFont typeface="Courier New"/>
              <a:buChar char="o"/>
            </a:pPr>
            <a:r>
              <a:rPr lang="en-US" sz="1400" b="1" dirty="0" smtClean="0"/>
              <a:t>Additional heat load on the cryogenic system in cold sections</a:t>
            </a:r>
          </a:p>
          <a:p>
            <a:pPr marL="705785" lvl="1" indent="-342900">
              <a:buFont typeface="Courier New"/>
              <a:buChar char="o"/>
            </a:pPr>
            <a:r>
              <a:rPr lang="en-US" sz="1400" b="1" dirty="0" smtClean="0"/>
              <a:t>Electrons in the beam pipe can feed back to affect the beam stability</a:t>
            </a:r>
          </a:p>
          <a:p>
            <a:pPr marL="705785" lvl="1" indent="-342900">
              <a:buFont typeface="Courier New"/>
              <a:buChar char="o"/>
            </a:pPr>
            <a:r>
              <a:rPr lang="en-US" sz="1400" b="1" dirty="0" smtClean="0"/>
              <a:t>Can be eliminated by conditioning the surface - scrubbing</a:t>
            </a:r>
            <a:endParaRPr lang="en-GB" sz="160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88132" y="5495111"/>
            <a:ext cx="796403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Times New Roman" pitchFamily="18" charset="0"/>
              </a:rPr>
              <a:t>S</a:t>
            </a:r>
            <a:r>
              <a:rPr lang="en-US" sz="2800" b="0" dirty="0" smtClean="0">
                <a:solidFill>
                  <a:schemeClr val="bg1"/>
                </a:solidFill>
                <a:latin typeface="Times New Roman" pitchFamily="18" charset="0"/>
              </a:rPr>
              <a:t>chematic </a:t>
            </a:r>
            <a:r>
              <a:rPr lang="en-US" sz="2800" b="0" dirty="0">
                <a:solidFill>
                  <a:schemeClr val="bg1"/>
                </a:solidFill>
                <a:latin typeface="Times New Roman" pitchFamily="18" charset="0"/>
              </a:rPr>
              <a:t>of e- cloud build up in LHC arc beam </a:t>
            </a:r>
            <a:r>
              <a:rPr lang="en-US" sz="2800" b="0" dirty="0" smtClean="0">
                <a:solidFill>
                  <a:schemeClr val="bg1"/>
                </a:solidFill>
                <a:latin typeface="Times New Roman" pitchFamily="18" charset="0"/>
              </a:rPr>
              <a:t>pipe,</a:t>
            </a:r>
            <a:br>
              <a:rPr lang="en-US" sz="2800" b="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en-US" sz="2800" b="0" dirty="0" smtClean="0">
                <a:solidFill>
                  <a:schemeClr val="bg1"/>
                </a:solidFill>
                <a:latin typeface="Times New Roman" pitchFamily="18" charset="0"/>
              </a:rPr>
              <a:t>due </a:t>
            </a:r>
            <a:r>
              <a:rPr lang="en-US" sz="2800" b="0" dirty="0">
                <a:solidFill>
                  <a:schemeClr val="bg1"/>
                </a:solidFill>
                <a:latin typeface="Times New Roman" pitchFamily="18" charset="0"/>
              </a:rPr>
              <a:t>to 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</a:rPr>
              <a:t>photoemission </a:t>
            </a:r>
            <a:r>
              <a:rPr lang="en-US" sz="2800" b="0" dirty="0">
                <a:solidFill>
                  <a:schemeClr val="bg1"/>
                </a:solidFill>
                <a:latin typeface="Times New Roman" pitchFamily="18" charset="0"/>
              </a:rPr>
              <a:t>and 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</a:rPr>
              <a:t>secondary emission</a:t>
            </a: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8975" y="3061474"/>
            <a:ext cx="7591425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CC17"/>
                </a:solidFill>
              </a:rPr>
              <a:t>Electron cloud: Parameters &amp; Limitations</a:t>
            </a:r>
            <a:endParaRPr lang="en-US" dirty="0">
              <a:solidFill>
                <a:srgbClr val="FFCC1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474" y="1264453"/>
            <a:ext cx="8131966" cy="51010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electron cloud build-up:</a:t>
            </a:r>
          </a:p>
          <a:p>
            <a:pPr lvl="4">
              <a:spcAft>
                <a:spcPts val="600"/>
              </a:spcAft>
            </a:pPr>
            <a:endParaRPr lang="en-US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Is a threshold phenomenon </a:t>
            </a:r>
          </a:p>
          <a:p>
            <a:pPr lvl="1">
              <a:spcAft>
                <a:spcPts val="600"/>
              </a:spcAft>
            </a:pPr>
            <a:endParaRPr lang="en-US" dirty="0" smtClean="0"/>
          </a:p>
          <a:p>
            <a:pPr lvl="2">
              <a:spcAft>
                <a:spcPts val="600"/>
              </a:spcAft>
            </a:pPr>
            <a:r>
              <a:rPr lang="en-US" sz="1400" dirty="0" smtClean="0"/>
              <a:t>			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Depends highly on the Secondary Electron Yield (SEY) </a:t>
            </a:r>
            <a:r>
              <a:rPr lang="en-US" dirty="0" smtClean="0">
                <a:latin typeface="Symbol" pitchFamily="18" charset="2"/>
              </a:rPr>
              <a:t>d</a:t>
            </a:r>
          </a:p>
          <a:p>
            <a:pPr lvl="2">
              <a:spcAft>
                <a:spcPts val="600"/>
              </a:spcAft>
            </a:pPr>
            <a:r>
              <a:rPr lang="en-US" sz="1800" dirty="0" smtClean="0"/>
              <a:t>Is enhanced by the low energy electrons surviving the gaps between bunch trains (reflectivity of low-energy electrons)</a:t>
            </a:r>
          </a:p>
          <a:p>
            <a:pPr lvl="4">
              <a:spcAft>
                <a:spcPts val="600"/>
              </a:spcAft>
            </a:pPr>
            <a:endParaRPr lang="en-US" sz="700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Is attenuated by the spacing between bunches and bunch trains</a:t>
            </a:r>
          </a:p>
          <a:p>
            <a:pPr lvl="4">
              <a:spcAft>
                <a:spcPts val="600"/>
              </a:spcAft>
            </a:pPr>
            <a:endParaRPr lang="en-US" sz="700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Is affected by many other parameters like:</a:t>
            </a:r>
          </a:p>
          <a:p>
            <a:pPr lvl="2"/>
            <a:r>
              <a:rPr lang="en-US" sz="1800" dirty="0" smtClean="0"/>
              <a:t>Size of the beam vacuum pipe</a:t>
            </a:r>
          </a:p>
          <a:p>
            <a:pPr lvl="2"/>
            <a:r>
              <a:rPr lang="en-US" sz="1800" dirty="0" smtClean="0"/>
              <a:t>Magnetic field</a:t>
            </a:r>
          </a:p>
          <a:p>
            <a:pPr lvl="2"/>
            <a:r>
              <a:rPr lang="en-US" sz="1800" dirty="0" smtClean="0"/>
              <a:t>Temperature of the beam pipe walls</a:t>
            </a:r>
          </a:p>
        </p:txBody>
      </p:sp>
      <p:sp>
        <p:nvSpPr>
          <p:cNvPr id="8" name="Rectangle 7"/>
          <p:cNvSpPr/>
          <p:nvPr/>
        </p:nvSpPr>
        <p:spPr>
          <a:xfrm>
            <a:off x="5058255" y="1722034"/>
            <a:ext cx="20345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kern="0" dirty="0" smtClean="0">
                <a:solidFill>
                  <a:schemeClr val="bg1"/>
                </a:solidFill>
                <a:latin typeface="Times New Roman"/>
              </a:rPr>
              <a:t>bunch population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81791" y="2112850"/>
            <a:ext cx="3604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kern="0" dirty="0" smtClean="0">
                <a:solidFill>
                  <a:schemeClr val="bg1"/>
                </a:solidFill>
                <a:latin typeface="Times New Roman"/>
              </a:rPr>
              <a:t>number of bunches in the train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>
            <a:endCxn id="8" idx="1"/>
          </p:cNvCxnSpPr>
          <p:nvPr/>
        </p:nvCxnSpPr>
        <p:spPr bwMode="auto">
          <a:xfrm rot="5400000" flipH="1" flipV="1">
            <a:off x="4861184" y="1928517"/>
            <a:ext cx="203498" cy="190643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endCxn id="9" idx="1"/>
          </p:cNvCxnSpPr>
          <p:nvPr/>
        </p:nvCxnSpPr>
        <p:spPr bwMode="auto">
          <a:xfrm>
            <a:off x="4846096" y="2125587"/>
            <a:ext cx="235695" cy="187318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6739009" y="2486313"/>
            <a:ext cx="17844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kern="0" dirty="0" smtClean="0">
                <a:solidFill>
                  <a:schemeClr val="bg1"/>
                </a:solidFill>
                <a:latin typeface="Times New Roman"/>
              </a:rPr>
              <a:t>Linear build-up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6" name="Elbow Connector 15"/>
          <p:cNvCxnSpPr/>
          <p:nvPr/>
        </p:nvCxnSpPr>
        <p:spPr bwMode="auto">
          <a:xfrm>
            <a:off x="5921861" y="2469832"/>
            <a:ext cx="753035" cy="236668"/>
          </a:xfrm>
          <a:prstGeom prst="bentConnector3">
            <a:avLst>
              <a:gd name="adj1" fmla="val -1429"/>
            </a:avLst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CC17"/>
                </a:solidFill>
              </a:rPr>
              <a:t>Electron cloud: induced limitations</a:t>
            </a:r>
            <a:endParaRPr lang="en-GB" sz="2000" dirty="0">
              <a:solidFill>
                <a:srgbClr val="FFCC1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Vacuum pressure rise</a:t>
            </a:r>
          </a:p>
          <a:p>
            <a:pPr lvl="1"/>
            <a:r>
              <a:rPr lang="en-US" sz="1600" dirty="0" smtClean="0"/>
              <a:t>Electron stimulated desorption (ESD) / </a:t>
            </a:r>
            <a:r>
              <a:rPr lang="en-US" sz="1600" dirty="0" err="1" smtClean="0"/>
              <a:t>Multipacting</a:t>
            </a:r>
            <a:r>
              <a:rPr lang="en-US" sz="1600" dirty="0" smtClean="0"/>
              <a:t> length </a:t>
            </a:r>
            <a:r>
              <a:rPr lang="en-US" sz="1600" dirty="0" err="1" smtClean="0"/>
              <a:t>vs</a:t>
            </a:r>
            <a:r>
              <a:rPr lang="en-US" sz="1600" dirty="0" smtClean="0"/>
              <a:t> pumping speed</a:t>
            </a:r>
          </a:p>
          <a:p>
            <a:pPr lvl="3"/>
            <a:endParaRPr lang="en-US" sz="1000" dirty="0" smtClean="0"/>
          </a:p>
          <a:p>
            <a:r>
              <a:rPr lang="en-US" dirty="0" smtClean="0"/>
              <a:t>Cryogenic cooling capacity</a:t>
            </a:r>
          </a:p>
          <a:p>
            <a:pPr lvl="1"/>
            <a:r>
              <a:rPr lang="en-US" sz="1600" dirty="0" smtClean="0"/>
              <a:t>Electron flux to the wall (heat deposition) / Limitation by the available cooling capacity (capillaries / </a:t>
            </a:r>
            <a:r>
              <a:rPr lang="en-US" sz="1600" dirty="0" err="1" smtClean="0"/>
              <a:t>cryoplants</a:t>
            </a:r>
            <a:r>
              <a:rPr lang="en-US" sz="1600" dirty="0" smtClean="0"/>
              <a:t>)</a:t>
            </a:r>
          </a:p>
          <a:p>
            <a:pPr lvl="4"/>
            <a:endParaRPr lang="en-US" sz="1000" dirty="0" smtClean="0"/>
          </a:p>
          <a:p>
            <a:r>
              <a:rPr lang="en-US" dirty="0" smtClean="0"/>
              <a:t>Beam instability</a:t>
            </a:r>
          </a:p>
          <a:p>
            <a:pPr lvl="1"/>
            <a:r>
              <a:rPr lang="en-US" sz="1600" dirty="0" smtClean="0"/>
              <a:t>Electron density / Limiting factor for the scrubbing run (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blow-up and losses)</a:t>
            </a:r>
          </a:p>
          <a:p>
            <a:pPr lvl="3"/>
            <a:endParaRPr lang="en-US" sz="1000" dirty="0" smtClean="0"/>
          </a:p>
          <a:p>
            <a:r>
              <a:rPr lang="en-US" dirty="0" smtClean="0"/>
              <a:t>Beam-gas scattering induced radiation to cables and electronics</a:t>
            </a:r>
          </a:p>
          <a:p>
            <a:pPr lvl="1"/>
            <a:r>
              <a:rPr lang="en-US" sz="1600" dirty="0" smtClean="0"/>
              <a:t>Dynamic vacuum in the beampipe (total/partial pressures of gas species)</a:t>
            </a:r>
          </a:p>
          <a:p>
            <a:pPr lvl="2"/>
            <a:r>
              <a:rPr lang="en-US" dirty="0" smtClean="0"/>
              <a:t>Radiation to cables and electronics / Single events / Quench limit</a:t>
            </a:r>
            <a:endParaRPr lang="en-US" sz="1400" dirty="0" smtClean="0"/>
          </a:p>
          <a:p>
            <a:pPr lvl="3"/>
            <a:endParaRPr lang="en-US" sz="1000" dirty="0" smtClean="0"/>
          </a:p>
          <a:p>
            <a:r>
              <a:rPr lang="en-US" dirty="0" smtClean="0"/>
              <a:t>Background to Detectors</a:t>
            </a:r>
          </a:p>
          <a:p>
            <a:pPr lvl="1"/>
            <a:r>
              <a:rPr lang="en-US" sz="1600" dirty="0" smtClean="0"/>
              <a:t>Beam-gas scattering / Dynamic pressure in the beampipe / Length of the pressure bumps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Review of Results: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996600"/>
                </a:solidFill>
              </a:rPr>
              <a:t>150 ns Bunch Spacing</a:t>
            </a:r>
            <a:endParaRPr lang="en-GB" dirty="0">
              <a:solidFill>
                <a:srgbClr val="996600"/>
              </a:solidFill>
            </a:endParaRPr>
          </a:p>
        </p:txBody>
      </p:sp>
      <p:grpSp>
        <p:nvGrpSpPr>
          <p:cNvPr id="3" name="Group 13"/>
          <p:cNvGrpSpPr/>
          <p:nvPr/>
        </p:nvGrpSpPr>
        <p:grpSpPr>
          <a:xfrm>
            <a:off x="488178" y="1075140"/>
            <a:ext cx="8278731" cy="4572000"/>
            <a:chOff x="488178" y="1663700"/>
            <a:chExt cx="8278731" cy="4572000"/>
          </a:xfrm>
        </p:grpSpPr>
        <p:pic>
          <p:nvPicPr>
            <p:cNvPr id="4" name="Picture 3" descr="ECloud_Effects_2_Beams.jp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88178" y="1663700"/>
              <a:ext cx="8265297" cy="4572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742270" y="5835501"/>
              <a:ext cx="1024639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450 </a:t>
              </a:r>
              <a:r>
                <a:rPr lang="en-US" dirty="0" err="1" smtClean="0"/>
                <a:t>GeV</a:t>
              </a:r>
              <a:endParaRPr lang="en-US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276475" y="1926040"/>
            <a:ext cx="660758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Beam 1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943475" y="2002240"/>
            <a:ext cx="66075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Beam 2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581275" y="4364440"/>
            <a:ext cx="10668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dirty="0" smtClean="0"/>
              <a:t>No pressure Increase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172075" y="4516840"/>
            <a:ext cx="10668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dirty="0" smtClean="0"/>
              <a:t>Pressure Increase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73336" y="5715019"/>
            <a:ext cx="829515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Electron cloud only visible in recombination areas WITH 2 beams circulating</a:t>
            </a:r>
            <a:br>
              <a:rPr lang="en-US" dirty="0" smtClean="0"/>
            </a:br>
            <a:r>
              <a:rPr lang="en-US" dirty="0" smtClean="0"/>
              <a:t>NOTHING visible in the arcs (Cryogenic systems)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Review of Results:</a:t>
            </a:r>
            <a:br>
              <a:rPr lang="en-GB" sz="2000" dirty="0" smtClean="0"/>
            </a:br>
            <a:r>
              <a:rPr lang="en-GB" dirty="0" smtClean="0">
                <a:solidFill>
                  <a:srgbClr val="996600"/>
                </a:solidFill>
              </a:rPr>
              <a:t>75 ns Bunch Spacing</a:t>
            </a:r>
            <a:endParaRPr lang="en-GB" dirty="0">
              <a:solidFill>
                <a:srgbClr val="9966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9479" y="1066800"/>
            <a:ext cx="8170896" cy="5239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Review of Results</a:t>
            </a:r>
            <a:br>
              <a:rPr lang="en-GB" sz="2000" dirty="0" smtClean="0"/>
            </a:br>
            <a:r>
              <a:rPr lang="en-GB" dirty="0" smtClean="0">
                <a:solidFill>
                  <a:srgbClr val="996600"/>
                </a:solidFill>
              </a:rPr>
              <a:t>75 ns Bunch Spacing</a:t>
            </a:r>
            <a:endParaRPr lang="en-GB" dirty="0">
              <a:solidFill>
                <a:srgbClr val="9966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35" y="2484854"/>
            <a:ext cx="9121545" cy="14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416658"/>
            <a:ext cx="9144000" cy="144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454971" y="2898187"/>
            <a:ext cx="8013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200" dirty="0" smtClean="0"/>
              <a:t>Alice</a:t>
            </a:r>
            <a:br>
              <a:rPr lang="en-GB" sz="1200" dirty="0" smtClean="0"/>
            </a:br>
            <a:r>
              <a:rPr lang="en-GB" sz="1200" dirty="0" smtClean="0"/>
              <a:t>Exp. Area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977123"/>
            <a:ext cx="9144000" cy="142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" y="999636"/>
            <a:ext cx="9153455" cy="1472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661979" y="5848031"/>
            <a:ext cx="8013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200" dirty="0" smtClean="0"/>
              <a:t>LHCb</a:t>
            </a:r>
            <a:br>
              <a:rPr lang="en-GB" sz="1200" dirty="0" smtClean="0"/>
            </a:br>
            <a:r>
              <a:rPr lang="en-GB" sz="1200" dirty="0" smtClean="0"/>
              <a:t>Exp. Area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87803" y="4225875"/>
            <a:ext cx="8013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200" dirty="0" smtClean="0"/>
              <a:t>CMS</a:t>
            </a:r>
            <a:br>
              <a:rPr lang="en-GB" sz="1200" dirty="0" smtClean="0"/>
            </a:br>
            <a:r>
              <a:rPr lang="en-GB" sz="1200" dirty="0" smtClean="0"/>
              <a:t>Exp. Area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012553" y="1454043"/>
            <a:ext cx="574196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GB" sz="1000" dirty="0" smtClean="0"/>
              <a:t>Triplets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2827647" y="1454043"/>
            <a:ext cx="574196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GB" sz="1000" dirty="0" smtClean="0"/>
              <a:t>Triplets</a:t>
            </a:r>
            <a:endParaRPr lang="en-GB" sz="1000" dirty="0"/>
          </a:p>
        </p:txBody>
      </p:sp>
      <p:sp>
        <p:nvSpPr>
          <p:cNvPr id="12" name="Oval 11"/>
          <p:cNvSpPr/>
          <p:nvPr/>
        </p:nvSpPr>
        <p:spPr bwMode="auto">
          <a:xfrm>
            <a:off x="2533973" y="2045776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648772" y="2045776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136183" y="3600771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677186" y="3600771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906291" y="6524785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959098" y="6524785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38300" y="3987800"/>
            <a:ext cx="16002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dirty="0" smtClean="0"/>
              <a:t>Magnetic field from CMS ≥ 10 Gauss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842000" y="4000500"/>
            <a:ext cx="16002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dirty="0" smtClean="0"/>
              <a:t>Magnetic field from CMS ≥ 10 Gauss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928106" y="3003339"/>
            <a:ext cx="574196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GB" sz="1000" dirty="0" smtClean="0"/>
              <a:t>Triplets</a:t>
            </a:r>
            <a:endParaRPr lang="en-GB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2743200" y="3003339"/>
            <a:ext cx="574196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GB" sz="1000" dirty="0" smtClean="0"/>
              <a:t>Triplets</a:t>
            </a:r>
            <a:endParaRPr lang="en-GB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5257800" y="6016923"/>
            <a:ext cx="574196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GB" sz="1000" dirty="0" smtClean="0"/>
              <a:t>Triplets</a:t>
            </a:r>
            <a:endParaRPr lang="en-GB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6016923"/>
            <a:ext cx="574196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GB" sz="1000" dirty="0" smtClean="0"/>
              <a:t>Triplets</a:t>
            </a:r>
            <a:endParaRPr lang="en-GB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375474" y="5240179"/>
            <a:ext cx="574196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GB" sz="1000" dirty="0" smtClean="0"/>
              <a:t>Triplets</a:t>
            </a:r>
            <a:endParaRPr lang="en-GB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2123768" y="5200851"/>
            <a:ext cx="574196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GB" sz="1000" dirty="0" smtClean="0"/>
              <a:t>Triplets</a:t>
            </a:r>
            <a:endParaRPr lang="en-GB" sz="1000" dirty="0"/>
          </a:p>
        </p:txBody>
      </p:sp>
      <p:sp>
        <p:nvSpPr>
          <p:cNvPr id="26" name="Oval 25"/>
          <p:cNvSpPr/>
          <p:nvPr/>
        </p:nvSpPr>
        <p:spPr bwMode="auto">
          <a:xfrm>
            <a:off x="3429000" y="2045776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5577775" y="2047875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5562600" y="3619500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3425125" y="3609975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3101275" y="6534150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4653850" y="6520750"/>
            <a:ext cx="232475" cy="232475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2" name="Group 54"/>
          <p:cNvGrpSpPr/>
          <p:nvPr/>
        </p:nvGrpSpPr>
        <p:grpSpPr>
          <a:xfrm>
            <a:off x="2209800" y="969892"/>
            <a:ext cx="1905000" cy="1033122"/>
            <a:chOff x="2209800" y="948872"/>
            <a:chExt cx="1905000" cy="1033122"/>
          </a:xfrm>
        </p:grpSpPr>
        <p:sp>
          <p:nvSpPr>
            <p:cNvPr id="34" name="TextBox 33"/>
            <p:cNvSpPr txBox="1"/>
            <p:nvPr/>
          </p:nvSpPr>
          <p:spPr>
            <a:xfrm>
              <a:off x="2209800" y="948872"/>
              <a:ext cx="1905000" cy="43088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100" dirty="0" smtClean="0"/>
                <a:t>2 beams crossing at these points (22.5 m and 45 m)</a:t>
              </a:r>
              <a:endParaRPr lang="en-US" sz="1100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5400000">
              <a:off x="2438400" y="1752600"/>
              <a:ext cx="45720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>
              <a:off x="3342481" y="1751806"/>
              <a:ext cx="45720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53"/>
          <p:cNvGrpSpPr/>
          <p:nvPr/>
        </p:nvGrpSpPr>
        <p:grpSpPr>
          <a:xfrm>
            <a:off x="5355020" y="980714"/>
            <a:ext cx="2057400" cy="1074850"/>
            <a:chOff x="5334000" y="907144"/>
            <a:chExt cx="2057400" cy="1074850"/>
          </a:xfrm>
        </p:grpSpPr>
        <p:sp>
          <p:nvSpPr>
            <p:cNvPr id="38" name="TextBox 37"/>
            <p:cNvSpPr txBox="1"/>
            <p:nvPr/>
          </p:nvSpPr>
          <p:spPr>
            <a:xfrm>
              <a:off x="5334000" y="907144"/>
              <a:ext cx="2057400" cy="43088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100" dirty="0" smtClean="0"/>
                <a:t>2 beams crossing at these points (22.5 m and 45 m)</a:t>
              </a:r>
              <a:endParaRPr lang="en-US" sz="1100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>
              <a:off x="5476875" y="1752600"/>
              <a:ext cx="45720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>
              <a:off x="6504781" y="1751806"/>
              <a:ext cx="45720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4532464" y="1247618"/>
            <a:ext cx="8013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200" dirty="0" smtClean="0"/>
              <a:t>ATLAS</a:t>
            </a:r>
            <a:br>
              <a:rPr lang="en-GB" sz="1200" dirty="0" smtClean="0"/>
            </a:br>
            <a:r>
              <a:rPr lang="en-GB" sz="1200" dirty="0" smtClean="0"/>
              <a:t>Exp. Area</a:t>
            </a:r>
            <a:endParaRPr lang="en-GB" sz="1200" dirty="0"/>
          </a:p>
        </p:txBody>
      </p:sp>
      <p:sp>
        <p:nvSpPr>
          <p:cNvPr id="43" name="Rectangle 42"/>
          <p:cNvSpPr/>
          <p:nvPr/>
        </p:nvSpPr>
        <p:spPr>
          <a:xfrm>
            <a:off x="1436" y="2582917"/>
            <a:ext cx="9121544" cy="243143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accent3">
                  <a:lumMod val="50000"/>
                </a:schemeClr>
              </a:buClr>
              <a:buNone/>
            </a:pPr>
            <a:r>
              <a:rPr lang="en-US" b="1" u="sng" dirty="0" smtClean="0">
                <a:solidFill>
                  <a:srgbClr val="0B1A84"/>
                </a:solidFill>
              </a:rPr>
              <a:t>Summary with 75 ns at 450 GeV: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 In the LSS</a:t>
            </a:r>
          </a:p>
          <a:p>
            <a:pPr lvl="1">
              <a:buClr>
                <a:schemeClr val="accent3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sz="1600" dirty="0" smtClean="0"/>
              <a:t>Pressure rises in the pipes </a:t>
            </a:r>
            <a:r>
              <a:rPr lang="en-US" sz="1600" b="1" dirty="0" smtClean="0">
                <a:solidFill>
                  <a:srgbClr val="0000FF"/>
                </a:solidFill>
              </a:rPr>
              <a:t>with 1 circulating beam </a:t>
            </a:r>
            <a:r>
              <a:rPr lang="en-US" sz="1600" dirty="0" smtClean="0">
                <a:solidFill>
                  <a:schemeClr val="tx1"/>
                </a:solidFill>
              </a:rPr>
              <a:t>explained by SR and electron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   cloud; </a:t>
            </a:r>
            <a:r>
              <a:rPr lang="en-US" sz="1600" dirty="0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sz="1600" dirty="0" smtClean="0">
                <a:solidFill>
                  <a:schemeClr val="tx1"/>
                </a:solidFill>
              </a:rPr>
              <a:t>P results from the </a:t>
            </a:r>
            <a:r>
              <a:rPr lang="en-US" sz="1600" dirty="0" err="1" smtClean="0">
                <a:solidFill>
                  <a:schemeClr val="tx1"/>
                </a:solidFill>
              </a:rPr>
              <a:t>multipacting</a:t>
            </a:r>
            <a:r>
              <a:rPr lang="en-US" sz="1600" dirty="0" smtClean="0">
                <a:solidFill>
                  <a:schemeClr val="tx1"/>
                </a:solidFill>
              </a:rPr>
              <a:t> length </a:t>
            </a:r>
            <a:r>
              <a:rPr lang="en-US" sz="1600" i="1" dirty="0" err="1" smtClean="0">
                <a:solidFill>
                  <a:schemeClr val="tx1"/>
                </a:solidFill>
              </a:rPr>
              <a:t>vs</a:t>
            </a:r>
            <a:r>
              <a:rPr lang="en-US" sz="1600" dirty="0" smtClean="0">
                <a:solidFill>
                  <a:schemeClr val="tx1"/>
                </a:solidFill>
              </a:rPr>
              <a:t> pumping speed configurations.</a:t>
            </a:r>
          </a:p>
          <a:p>
            <a:pPr lvl="1">
              <a:buClr>
                <a:schemeClr val="accent3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 Pressure rises in the pipes </a:t>
            </a:r>
            <a:r>
              <a:rPr lang="en-US" sz="1600" b="1" dirty="0" smtClean="0">
                <a:solidFill>
                  <a:srgbClr val="0000FF"/>
                </a:solidFill>
              </a:rPr>
              <a:t>with 2 circulating beams </a:t>
            </a:r>
            <a:r>
              <a:rPr lang="en-US" sz="1600" dirty="0" smtClean="0">
                <a:solidFill>
                  <a:schemeClr val="tx1"/>
                </a:solidFill>
              </a:rPr>
              <a:t>is enhanced in particular </a:t>
            </a:r>
            <a:r>
              <a:rPr lang="en-US" sz="1600" dirty="0" smtClean="0"/>
              <a:t>in the</a:t>
            </a:r>
            <a:br>
              <a:rPr lang="en-US" sz="1600" dirty="0" smtClean="0"/>
            </a:br>
            <a:r>
              <a:rPr lang="en-US" sz="1600" dirty="0" smtClean="0"/>
              <a:t>   Cold/Warm transition of the Inner triplets on Q3/DFBX side for ATLAS, ALICE and</a:t>
            </a:r>
            <a:br>
              <a:rPr lang="en-US" sz="1600" dirty="0" smtClean="0"/>
            </a:br>
            <a:r>
              <a:rPr lang="en-US" sz="1600" dirty="0" smtClean="0"/>
              <a:t>   </a:t>
            </a:r>
            <a:r>
              <a:rPr lang="en-US" sz="1600" dirty="0" err="1" smtClean="0"/>
              <a:t>LHCb</a:t>
            </a:r>
            <a:r>
              <a:rPr lang="en-US" sz="1600" dirty="0" smtClean="0"/>
              <a:t>.</a:t>
            </a:r>
          </a:p>
          <a:p>
            <a:pPr lvl="1">
              <a:buClr>
                <a:schemeClr val="accent3">
                  <a:lumMod val="50000"/>
                </a:schemeClr>
              </a:buClr>
              <a:buFont typeface="Wingdings" pitchFamily="2" charset="2"/>
              <a:buChar char="§"/>
            </a:pPr>
            <a:endParaRPr lang="en-US" sz="1600" b="1" dirty="0" smtClean="0">
              <a:solidFill>
                <a:srgbClr val="0000FF"/>
              </a:solidFill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 In the arcs: Nothing observed (Cryogenics resolution: 5 </a:t>
            </a:r>
            <a:r>
              <a:rPr lang="en-US" dirty="0" err="1" smtClean="0"/>
              <a:t>mW</a:t>
            </a:r>
            <a:r>
              <a:rPr lang="en-US" dirty="0" smtClean="0"/>
              <a:t>/m)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4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Review of Results:</a:t>
            </a:r>
            <a:br>
              <a:rPr lang="en-GB" sz="2000" dirty="0" smtClean="0"/>
            </a:br>
            <a:r>
              <a:rPr lang="en-GB" dirty="0" smtClean="0">
                <a:solidFill>
                  <a:srgbClr val="996600"/>
                </a:solidFill>
              </a:rPr>
              <a:t>Cleaning + Scrubbing (1/2)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9709" y="1089161"/>
            <a:ext cx="8280000" cy="5415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44030" y="3215898"/>
            <a:ext cx="2158775" cy="247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728716" y="5222929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200" dirty="0" smtClean="0"/>
              <a:t>Linear scale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00678" y="3199337"/>
            <a:ext cx="5561213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 smtClean="0"/>
              <a:t>Cleaning/Scrubbing ONLY if running with electron cloud!</a:t>
            </a:r>
          </a:p>
          <a:p>
            <a:pPr algn="ctr">
              <a:buNone/>
            </a:pPr>
            <a:r>
              <a:rPr lang="en-US" sz="1600" i="1" dirty="0" smtClean="0"/>
              <a:t>Valid for a given bunch intensity and filling pattern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LHC in few slides</a:t>
            </a:r>
          </a:p>
          <a:p>
            <a:pPr lvl="2"/>
            <a:r>
              <a:rPr lang="en-US" dirty="0" smtClean="0"/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Proton run in 2010, observations, encountered limitations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First heavy ion run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Perspectives for 2011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Summary and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 smtClean="0"/>
              <a:t>Review of Results:</a:t>
            </a:r>
            <a:br>
              <a:rPr lang="en-GB" sz="1800" dirty="0" smtClean="0"/>
            </a:br>
            <a:r>
              <a:rPr lang="en-GB" dirty="0" smtClean="0">
                <a:solidFill>
                  <a:srgbClr val="996600"/>
                </a:solidFill>
              </a:rPr>
              <a:t>Cleaning and Scrubbing (2/2)</a:t>
            </a:r>
            <a:endParaRPr lang="en-GB" sz="2800" dirty="0">
              <a:solidFill>
                <a:srgbClr val="996600"/>
              </a:solidFill>
            </a:endParaRPr>
          </a:p>
        </p:txBody>
      </p:sp>
      <p:sp>
        <p:nvSpPr>
          <p:cNvPr id="7" name="Text Placeholder 9"/>
          <p:cNvSpPr txBox="1">
            <a:spLocks/>
          </p:cNvSpPr>
          <p:nvPr/>
        </p:nvSpPr>
        <p:spPr>
          <a:xfrm>
            <a:off x="457200" y="1458672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Before scrubbing (30/10) </a:t>
            </a:r>
            <a:b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 load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~20 </a:t>
            </a: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mW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/m/beam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4497389" y="1458672"/>
            <a:ext cx="4394612" cy="639762"/>
          </a:xfrm>
          <a:prstGeom prst="rect">
            <a:avLst/>
          </a:prstGeom>
        </p:spPr>
        <p:txBody>
          <a:bodyPr anchor="ctr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scrubbing (19/11)</a:t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 load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&lt;10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mW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/m/beam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(Only B2)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9"/>
          <p:cNvSpPr txBox="1">
            <a:spLocks/>
          </p:cNvSpPr>
          <p:nvPr/>
        </p:nvSpPr>
        <p:spPr bwMode="auto">
          <a:xfrm>
            <a:off x="0" y="5585995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2400" b="1" i="0" u="none" strike="noStrike" kern="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Scrubbing at 450 GeV effective also</a:t>
            </a:r>
            <a:br>
              <a:rPr kumimoji="0" lang="en-GB" sz="2400" b="1" i="0" u="none" strike="noStrike" kern="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2400" b="1" i="0" u="none" strike="noStrike" kern="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3.5 </a:t>
            </a:r>
            <a:r>
              <a:rPr lang="en-GB" sz="2400" b="1" kern="0" dirty="0" smtClean="0">
                <a:solidFill>
                  <a:srgbClr val="009900"/>
                </a:solidFill>
                <a:latin typeface="+mn-lt"/>
              </a:rPr>
              <a:t>T</a:t>
            </a:r>
            <a:r>
              <a:rPr kumimoji="0" lang="en-GB" sz="2400" b="1" i="0" u="none" strike="noStrike" kern="0" cap="none" spc="0" normalizeH="0" noProof="0" dirty="0" err="1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</a:t>
            </a:r>
            <a:r>
              <a:rPr kumimoji="0" lang="en-GB" sz="2400" b="1" i="0" u="none" strike="noStrike" kern="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arcs.</a:t>
            </a:r>
          </a:p>
        </p:txBody>
      </p:sp>
      <p:pic>
        <p:nvPicPr>
          <p:cNvPr id="10" name="Content Placeholder 14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258642"/>
            <a:ext cx="4068730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0" y="5308996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en-GB" sz="1200" kern="0" dirty="0" smtClean="0">
                <a:solidFill>
                  <a:schemeClr val="bg1"/>
                </a:solidFill>
              </a:rPr>
              <a:t>Same filling pattern 50ns_109b_91_12_90_12bpi10inj and bunch population (~10</a:t>
            </a:r>
            <a:r>
              <a:rPr lang="en-GB" sz="1200" kern="0" baseline="30000" dirty="0" smtClean="0">
                <a:solidFill>
                  <a:schemeClr val="bg1"/>
                </a:solidFill>
              </a:rPr>
              <a:t>11</a:t>
            </a:r>
            <a:r>
              <a:rPr lang="en-GB" sz="1200" kern="0" dirty="0" smtClean="0">
                <a:solidFill>
                  <a:schemeClr val="bg1"/>
                </a:solidFill>
              </a:rPr>
              <a:t> p).</a:t>
            </a:r>
          </a:p>
        </p:txBody>
      </p:sp>
      <p:pic>
        <p:nvPicPr>
          <p:cNvPr id="12" name="Picture 2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5024" y="2258504"/>
            <a:ext cx="4068000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ight Arrow 14"/>
          <p:cNvSpPr/>
          <p:nvPr/>
        </p:nvSpPr>
        <p:spPr bwMode="auto">
          <a:xfrm>
            <a:off x="2501462" y="3783724"/>
            <a:ext cx="4309241" cy="178676"/>
          </a:xfrm>
          <a:prstGeom prst="rightArrow">
            <a:avLst/>
          </a:prstGeom>
          <a:solidFill>
            <a:srgbClr val="00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997588" y="5401329"/>
            <a:ext cx="1103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L. </a:t>
            </a:r>
            <a:r>
              <a:rPr lang="fr-FR" dirty="0" err="1" smtClean="0">
                <a:solidFill>
                  <a:schemeClr val="bg1"/>
                </a:solidFill>
              </a:rPr>
              <a:t>Tavian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Operation in 2011: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996633"/>
                </a:solidFill>
              </a:rPr>
              <a:t>Expected decrease </a:t>
            </a:r>
            <a:r>
              <a:rPr lang="en-GB" dirty="0" smtClean="0">
                <a:solidFill>
                  <a:srgbClr val="996633"/>
                </a:solidFill>
                <a:latin typeface="Symbol" pitchFamily="18" charset="2"/>
              </a:rPr>
              <a:t>h</a:t>
            </a:r>
            <a:r>
              <a:rPr lang="en-GB" dirty="0" smtClean="0">
                <a:solidFill>
                  <a:srgbClr val="996633"/>
                </a:solidFill>
              </a:rPr>
              <a:t> and </a:t>
            </a:r>
            <a:r>
              <a:rPr lang="en-GB" dirty="0" smtClean="0">
                <a:solidFill>
                  <a:srgbClr val="996633"/>
                </a:solidFill>
                <a:latin typeface="Symbol" pitchFamily="18" charset="2"/>
              </a:rPr>
              <a:t>d</a:t>
            </a:r>
            <a:r>
              <a:rPr lang="en-GB" dirty="0" smtClean="0">
                <a:solidFill>
                  <a:srgbClr val="996633"/>
                </a:solidFill>
              </a:rPr>
              <a:t> (calculations)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Dose [in e</a:t>
            </a:r>
            <a:r>
              <a:rPr lang="en-GB" baseline="30000" dirty="0" smtClean="0"/>
              <a:t>-</a:t>
            </a:r>
            <a:r>
              <a:rPr lang="en-GB" dirty="0" smtClean="0"/>
              <a:t>/cm</a:t>
            </a:r>
            <a:r>
              <a:rPr lang="en-GB" baseline="30000" dirty="0" smtClean="0"/>
              <a:t>2</a:t>
            </a:r>
            <a:r>
              <a:rPr lang="en-GB" dirty="0" smtClean="0"/>
              <a:t>] depends on magnetic field conditions</a:t>
            </a:r>
          </a:p>
          <a:p>
            <a:pPr lvl="1"/>
            <a:r>
              <a:rPr lang="en-GB" dirty="0" smtClean="0"/>
              <a:t>Field free: homogeneous bombardment of the beampipe surface</a:t>
            </a:r>
          </a:p>
          <a:p>
            <a:pPr lvl="1"/>
            <a:r>
              <a:rPr lang="en-GB" dirty="0" smtClean="0"/>
              <a:t>Dipole field: electrons are confined in two vertical strips</a:t>
            </a:r>
          </a:p>
          <a:p>
            <a:pPr lvl="4"/>
            <a:endParaRPr lang="en-GB" dirty="0" smtClean="0"/>
          </a:p>
          <a:p>
            <a:pPr lvl="1">
              <a:buFont typeface="Wingdings" pitchFamily="2" charset="2"/>
              <a:buChar char=""/>
            </a:pPr>
            <a:r>
              <a:rPr lang="en-GB" dirty="0" smtClean="0">
                <a:solidFill>
                  <a:srgbClr val="009900"/>
                </a:solidFill>
              </a:rPr>
              <a:t>15 times more dose expected in LHC arcs compared to LSS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Recall:</a:t>
            </a:r>
          </a:p>
          <a:p>
            <a:r>
              <a:rPr lang="en-US" dirty="0" smtClean="0"/>
              <a:t>Vacuum Cleaning</a:t>
            </a:r>
          </a:p>
          <a:p>
            <a:pPr lvl="1"/>
            <a:r>
              <a:rPr lang="en-US" dirty="0" smtClean="0"/>
              <a:t>Is a dose effect characterized the reduction of the desorption yields (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)</a:t>
            </a:r>
          </a:p>
          <a:p>
            <a:pPr lvl="1">
              <a:buNone/>
            </a:pPr>
            <a:r>
              <a:rPr lang="en-US" dirty="0" smtClean="0">
                <a:latin typeface="Symbol" pitchFamily="18" charset="2"/>
              </a:rPr>
              <a:t>	h</a:t>
            </a:r>
            <a:r>
              <a:rPr lang="en-US" dirty="0" smtClean="0"/>
              <a:t> = Number of gas molecules desorbed from the surface/bulk by a primary electron, photon, ion.</a:t>
            </a:r>
          </a:p>
          <a:p>
            <a:r>
              <a:rPr lang="en-US" dirty="0" smtClean="0"/>
              <a:t>Beam Scrubbing</a:t>
            </a:r>
          </a:p>
          <a:p>
            <a:pPr lvl="1"/>
            <a:r>
              <a:rPr lang="en-US" dirty="0" smtClean="0"/>
              <a:t>Is a dose effect characterized the reduction of the secondary electron yield (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)</a:t>
            </a:r>
          </a:p>
          <a:p>
            <a:pPr lvl="1">
              <a:buNone/>
            </a:pPr>
            <a:r>
              <a:rPr lang="en-US" dirty="0" smtClean="0">
                <a:latin typeface="Symbol" pitchFamily="18" charset="2"/>
              </a:rPr>
              <a:t>	d</a:t>
            </a:r>
            <a:r>
              <a:rPr lang="en-US" dirty="0" smtClean="0"/>
              <a:t> = Number of secondary electrons generated by a primary electron.</a:t>
            </a:r>
          </a:p>
          <a:p>
            <a:pPr lvl="1">
              <a:buNone/>
            </a:pPr>
            <a:r>
              <a:rPr lang="en-US" sz="1300" dirty="0" smtClean="0"/>
              <a:t>		</a:t>
            </a:r>
          </a:p>
          <a:p>
            <a:pPr>
              <a:buFont typeface="Wingdings" pitchFamily="2" charset="2"/>
              <a:buChar char=""/>
            </a:pPr>
            <a:r>
              <a:rPr lang="en-GB" dirty="0" smtClean="0">
                <a:solidFill>
                  <a:srgbClr val="009900"/>
                </a:solidFill>
              </a:rPr>
              <a:t>Pressure decrease results from the combined effect of vacuum cleaning and beam scrubbing</a:t>
            </a:r>
            <a:endParaRPr lang="en-GB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Operation in 2011: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996633"/>
                </a:solidFill>
              </a:rPr>
              <a:t>Expected decrease </a:t>
            </a:r>
            <a:r>
              <a:rPr lang="en-GB" dirty="0" smtClean="0">
                <a:solidFill>
                  <a:srgbClr val="996633"/>
                </a:solidFill>
                <a:latin typeface="Symbol" pitchFamily="18" charset="2"/>
              </a:rPr>
              <a:t>h</a:t>
            </a:r>
            <a:r>
              <a:rPr lang="en-GB" dirty="0" smtClean="0">
                <a:solidFill>
                  <a:srgbClr val="996633"/>
                </a:solidFill>
              </a:rPr>
              <a:t> and </a:t>
            </a:r>
            <a:r>
              <a:rPr lang="en-GB" dirty="0" smtClean="0">
                <a:solidFill>
                  <a:srgbClr val="996633"/>
                </a:solidFill>
                <a:latin typeface="Symbol" pitchFamily="18" charset="2"/>
              </a:rPr>
              <a:t>d</a:t>
            </a:r>
            <a:r>
              <a:rPr lang="en-GB" dirty="0" smtClean="0">
                <a:solidFill>
                  <a:srgbClr val="996633"/>
                </a:solidFill>
              </a:rPr>
              <a:t> (calculations)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6976" y="1229533"/>
            <a:ext cx="8640000" cy="527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995899"/>
            <a:ext cx="7455887" cy="923330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Assumptions: 1 </a:t>
            </a:r>
            <a:r>
              <a:rPr lang="en-US" dirty="0" err="1" smtClean="0"/>
              <a:t>mA</a:t>
            </a:r>
            <a:r>
              <a:rPr lang="en-US" dirty="0" smtClean="0"/>
              <a:t>/m of e</a:t>
            </a:r>
            <a:r>
              <a:rPr lang="en-US" baseline="30000" dirty="0" smtClean="0"/>
              <a:t>-</a:t>
            </a:r>
            <a:r>
              <a:rPr lang="en-US" dirty="0" smtClean="0"/>
              <a:t> flux bombarding the beampipe (or 1.6 10</a:t>
            </a:r>
            <a:r>
              <a:rPr lang="en-US" baseline="30000" dirty="0" smtClean="0"/>
              <a:t>16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/</a:t>
            </a:r>
            <a:r>
              <a:rPr lang="en-US" dirty="0" err="1" smtClean="0"/>
              <a:t>s.m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    FF:  5.1 10</a:t>
            </a:r>
            <a:r>
              <a:rPr lang="en-US" baseline="30000" dirty="0" smtClean="0"/>
              <a:t>12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/s.cm</a:t>
            </a:r>
            <a:r>
              <a:rPr lang="en-US" baseline="30000" dirty="0" smtClean="0"/>
              <a:t>2</a:t>
            </a:r>
            <a:r>
              <a:rPr lang="en-US" dirty="0" smtClean="0"/>
              <a:t>                </a:t>
            </a:r>
            <a:br>
              <a:rPr lang="en-US" dirty="0" smtClean="0"/>
            </a:br>
            <a:r>
              <a:rPr lang="en-US" dirty="0" smtClean="0"/>
              <a:t>     DF: 8.0 10</a:t>
            </a:r>
            <a:r>
              <a:rPr lang="en-US" baseline="30000" dirty="0" smtClean="0"/>
              <a:t>13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/s.cm</a:t>
            </a:r>
            <a:r>
              <a:rPr lang="en-US" baseline="30000" dirty="0" smtClean="0"/>
              <a:t>2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rot="5400000" flipH="1" flipV="1">
            <a:off x="3336010" y="4893591"/>
            <a:ext cx="1999281" cy="7749"/>
          </a:xfrm>
          <a:prstGeom prst="straightConnector1">
            <a:avLst/>
          </a:prstGeom>
          <a:noFill/>
          <a:ln w="28575" cap="flat" cmpd="sng" algn="ctr">
            <a:solidFill>
              <a:srgbClr val="99660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4370521" y="3913324"/>
            <a:ext cx="3732955" cy="7035"/>
          </a:xfrm>
          <a:prstGeom prst="straightConnector1">
            <a:avLst/>
          </a:prstGeom>
          <a:noFill/>
          <a:ln w="28575" cap="flat" cmpd="sng" algn="ctr">
            <a:solidFill>
              <a:srgbClr val="9966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64598" y="6151005"/>
            <a:ext cx="6160661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dirty="0" smtClean="0"/>
              <a:t>Field free:         200 s             33 min           5 h               54 h    1 w    23 d</a:t>
            </a:r>
            <a:br>
              <a:rPr lang="en-GB" sz="1400" dirty="0" smtClean="0"/>
            </a:br>
            <a:r>
              <a:rPr lang="en-GB" sz="1400" dirty="0" smtClean="0"/>
              <a:t>Dipole field:       13 s            125 s             21 min             3 h              35 h</a:t>
            </a:r>
            <a:endParaRPr lang="en-GB" sz="1400" dirty="0"/>
          </a:p>
        </p:txBody>
      </p:sp>
      <p:sp>
        <p:nvSpPr>
          <p:cNvPr id="10" name="Down Arrow 9"/>
          <p:cNvSpPr/>
          <p:nvPr/>
        </p:nvSpPr>
        <p:spPr bwMode="auto">
          <a:xfrm>
            <a:off x="8071945" y="2532993"/>
            <a:ext cx="210207" cy="1355835"/>
          </a:xfrm>
          <a:prstGeom prst="downArrow">
            <a:avLst/>
          </a:prstGeom>
          <a:noFill/>
          <a:ln w="38100" cap="flat" cmpd="sng" algn="ctr">
            <a:solidFill>
              <a:srgbClr val="99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>
            <a:off x="1240221" y="4162097"/>
            <a:ext cx="3067248" cy="3476"/>
          </a:xfrm>
          <a:prstGeom prst="straightConnector1">
            <a:avLst/>
          </a:prstGeom>
          <a:noFill/>
          <a:ln w="28575" cap="flat" cmpd="sng" algn="ctr">
            <a:solidFill>
              <a:srgbClr val="FF66CC"/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18" name="Down Arrow 17"/>
          <p:cNvSpPr/>
          <p:nvPr/>
        </p:nvSpPr>
        <p:spPr bwMode="auto">
          <a:xfrm>
            <a:off x="1114097" y="2816772"/>
            <a:ext cx="210206" cy="1324304"/>
          </a:xfrm>
          <a:prstGeom prst="downArrow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rot="16200000" flipV="1">
            <a:off x="3647093" y="4666595"/>
            <a:ext cx="3121568" cy="1050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 rot="16200000">
            <a:off x="7320517" y="2922247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>
                <a:solidFill>
                  <a:srgbClr val="996600"/>
                </a:solidFill>
              </a:rPr>
              <a:t>Scrubbing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977425" y="3255734"/>
            <a:ext cx="10182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>
                <a:solidFill>
                  <a:srgbClr val="FF66CC"/>
                </a:solidFill>
              </a:rPr>
              <a:t>Cleaning</a:t>
            </a:r>
            <a:endParaRPr lang="en-GB" dirty="0">
              <a:solidFill>
                <a:srgbClr val="FF66CC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45370" y="5297214"/>
            <a:ext cx="142539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b="1" dirty="0" smtClean="0">
                <a:solidFill>
                  <a:srgbClr val="996600"/>
                </a:solidFill>
              </a:rPr>
              <a:t>8 h of scrubbing</a:t>
            </a:r>
            <a:br>
              <a:rPr lang="en-GB" sz="1400" b="1" dirty="0" smtClean="0">
                <a:solidFill>
                  <a:srgbClr val="996600"/>
                </a:solidFill>
              </a:rPr>
            </a:br>
            <a:r>
              <a:rPr lang="en-GB" sz="1400" b="1" dirty="0" smtClean="0">
                <a:solidFill>
                  <a:srgbClr val="996600"/>
                </a:solidFill>
              </a:rPr>
              <a:t>in 2010</a:t>
            </a:r>
            <a:endParaRPr lang="en-GB" sz="1400" b="1" dirty="0">
              <a:solidFill>
                <a:srgbClr val="9966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3983421" y="5654566"/>
            <a:ext cx="273269" cy="168165"/>
          </a:xfrm>
          <a:prstGeom prst="straightConnector1">
            <a:avLst/>
          </a:prstGeom>
          <a:noFill/>
          <a:ln w="12700" cap="flat" cmpd="sng" algn="ctr">
            <a:solidFill>
              <a:srgbClr val="99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rot="5400000" flipH="1" flipV="1">
            <a:off x="4929351" y="4971394"/>
            <a:ext cx="294289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 rot="16200000">
            <a:off x="4205385" y="4908345"/>
            <a:ext cx="15563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b="1" dirty="0" smtClean="0"/>
              <a:t>FF [scrubbing’11]</a:t>
            </a:r>
            <a:endParaRPr lang="en-GB" sz="1400" b="1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5393146" y="4897839"/>
            <a:ext cx="15771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b="1" dirty="0" smtClean="0"/>
              <a:t>DF [scrubbing’11]</a:t>
            </a:r>
            <a:endParaRPr lang="en-GB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363310" y="1387365"/>
            <a:ext cx="2573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/>
              <a:t>~8 h of scrubbing in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8" grpId="0" animBg="1"/>
      <p:bldP spid="28" grpId="0" animBg="1"/>
      <p:bldP spid="29" grpId="0" animBg="1"/>
      <p:bldP spid="30" grpId="0" animBg="1"/>
      <p:bldP spid="39" grpId="0" animBg="1"/>
      <p:bldP spid="40" grpId="0" animBg="1"/>
      <p:bldP spid="4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Cloud Mitigation...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7566" y="1033939"/>
            <a:ext cx="6625801" cy="452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Straight Arrow Connector 3"/>
          <p:cNvCxnSpPr/>
          <p:nvPr/>
        </p:nvCxnSpPr>
        <p:spPr>
          <a:xfrm rot="16200000" flipV="1">
            <a:off x="4655518" y="3581359"/>
            <a:ext cx="555863" cy="10435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16949" y="3911469"/>
            <a:ext cx="1373116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200" dirty="0" smtClean="0"/>
              <a:t>Solenoid A4L1 </a:t>
            </a:r>
            <a:endParaRPr lang="en-GB" sz="1200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4864228" y="3633573"/>
            <a:ext cx="555865" cy="115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5798310" y="3524067"/>
            <a:ext cx="722624" cy="5217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6039927" y="3609150"/>
            <a:ext cx="500278" cy="104357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290066" y="3522362"/>
            <a:ext cx="678308" cy="500279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0875" y="3259408"/>
            <a:ext cx="5727214" cy="33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25"/>
          <p:cNvGrpSpPr/>
          <p:nvPr/>
        </p:nvGrpSpPr>
        <p:grpSpPr>
          <a:xfrm>
            <a:off x="2738641" y="3547440"/>
            <a:ext cx="1812447" cy="504057"/>
            <a:chOff x="2803542" y="1699742"/>
            <a:chExt cx="1435840" cy="504057"/>
          </a:xfrm>
        </p:grpSpPr>
        <p:cxnSp>
          <p:nvCxnSpPr>
            <p:cNvPr id="12" name="Straight Arrow Connector 11"/>
            <p:cNvCxnSpPr>
              <a:stCxn id="13" idx="1"/>
            </p:cNvCxnSpPr>
            <p:nvPr/>
          </p:nvCxnSpPr>
          <p:spPr>
            <a:xfrm rot="10800000" flipV="1">
              <a:off x="2803542" y="1830546"/>
              <a:ext cx="228180" cy="373253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031722" y="1699742"/>
              <a:ext cx="1207660" cy="26161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100" dirty="0" smtClean="0"/>
                <a:t>Solenoid A4L1 - ON</a:t>
              </a:r>
              <a:endParaRPr lang="en-GB" sz="1100" dirty="0"/>
            </a:p>
          </p:txBody>
        </p:sp>
      </p:grpSp>
      <p:grpSp>
        <p:nvGrpSpPr>
          <p:cNvPr id="14" name="Group 32"/>
          <p:cNvGrpSpPr/>
          <p:nvPr/>
        </p:nvGrpSpPr>
        <p:grpSpPr>
          <a:xfrm>
            <a:off x="2918659" y="4303525"/>
            <a:ext cx="1692188" cy="621649"/>
            <a:chOff x="2627784" y="4581129"/>
            <a:chExt cx="1692188" cy="621649"/>
          </a:xfrm>
        </p:grpSpPr>
        <p:cxnSp>
          <p:nvCxnSpPr>
            <p:cNvPr id="15" name="Straight Arrow Connector 14"/>
            <p:cNvCxnSpPr>
              <a:stCxn id="16" idx="2"/>
            </p:cNvCxnSpPr>
            <p:nvPr/>
          </p:nvCxnSpPr>
          <p:spPr>
            <a:xfrm rot="5400000" flipH="1" flipV="1">
              <a:off x="3532914" y="4415721"/>
              <a:ext cx="621649" cy="9524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627784" y="4941168"/>
              <a:ext cx="1479444" cy="2616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100" dirty="0" smtClean="0"/>
                <a:t>Solenoid A4R1 - 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1684" y="980728"/>
            <a:ext cx="4481803" cy="1323439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New record of intensity injected in the LHC</a:t>
            </a:r>
          </a:p>
          <a:p>
            <a:pPr algn="ctr"/>
            <a:r>
              <a:rPr lang="en-GB" sz="1600" dirty="0" smtClean="0"/>
              <a:t>8 + 14 * (24 +24 ) = 680 bunches</a:t>
            </a:r>
            <a:br>
              <a:rPr lang="en-GB" sz="1600" dirty="0" smtClean="0"/>
            </a:br>
            <a:r>
              <a:rPr lang="en-GB" sz="1600" dirty="0" smtClean="0"/>
              <a:t>at 1.1 10</a:t>
            </a:r>
            <a:r>
              <a:rPr lang="en-GB" sz="1600" baseline="30000" dirty="0" smtClean="0"/>
              <a:t>11</a:t>
            </a:r>
            <a:r>
              <a:rPr lang="en-GB" sz="1600" dirty="0" smtClean="0"/>
              <a:t> p/b, 75 ns bunch spacing@450 GeV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b="1" dirty="0" smtClean="0">
                <a:solidFill>
                  <a:srgbClr val="0000FF"/>
                </a:solidFill>
              </a:rPr>
              <a:t>25 % of the nominal LHC intensity!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400" i="1" dirty="0" smtClean="0"/>
              <a:t>Beam optimisation ongoing</a:t>
            </a:r>
            <a:endParaRPr lang="en-GB" sz="1600" i="1" dirty="0"/>
          </a:p>
        </p:txBody>
      </p:sp>
      <p:grpSp>
        <p:nvGrpSpPr>
          <p:cNvPr id="2" name="Group 12"/>
          <p:cNvGrpSpPr/>
          <p:nvPr/>
        </p:nvGrpSpPr>
        <p:grpSpPr>
          <a:xfrm>
            <a:off x="1259124" y="2371775"/>
            <a:ext cx="7884876" cy="4486225"/>
            <a:chOff x="755576" y="2132856"/>
            <a:chExt cx="8280920" cy="44862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55576" y="4797152"/>
              <a:ext cx="8280000" cy="1821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55576" y="2132856"/>
              <a:ext cx="8280920" cy="2564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1187624" y="3429000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8b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75656" y="3429000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24b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24328" y="3429000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24b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7" idx="3"/>
              <a:endCxn id="8" idx="1"/>
            </p:cNvCxnSpPr>
            <p:nvPr/>
          </p:nvCxnSpPr>
          <p:spPr>
            <a:xfrm>
              <a:off x="2016189" y="3613666"/>
              <a:ext cx="5508139" cy="1588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3"/>
          <p:cNvGrpSpPr/>
          <p:nvPr/>
        </p:nvGrpSpPr>
        <p:grpSpPr>
          <a:xfrm>
            <a:off x="5076148" y="980728"/>
            <a:ext cx="3528300" cy="1401789"/>
            <a:chOff x="4860032" y="188640"/>
            <a:chExt cx="4175864" cy="198803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860032" y="188640"/>
              <a:ext cx="4175864" cy="1913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5436096" y="1696531"/>
              <a:ext cx="1081789" cy="4801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Beam 1</a:t>
              </a:r>
              <a:endParaRPr lang="en-US" sz="16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24327" y="1696531"/>
              <a:ext cx="1081789" cy="4801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Beam 2</a:t>
              </a:r>
              <a:endParaRPr lang="en-US" sz="1600" b="1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768244" y="2528900"/>
            <a:ext cx="212750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8 +[ (2*24) * 14] = 680</a:t>
            </a:r>
            <a:endParaRPr lang="en-US" dirty="0"/>
          </a:p>
        </p:txBody>
      </p:sp>
      <p:grpSp>
        <p:nvGrpSpPr>
          <p:cNvPr id="4" name="Group 23"/>
          <p:cNvGrpSpPr/>
          <p:nvPr/>
        </p:nvGrpSpPr>
        <p:grpSpPr>
          <a:xfrm>
            <a:off x="323964" y="1772816"/>
            <a:ext cx="1043608" cy="621360"/>
            <a:chOff x="431540" y="1772816"/>
            <a:chExt cx="1043608" cy="621360"/>
          </a:xfrm>
        </p:grpSpPr>
        <p:sp>
          <p:nvSpPr>
            <p:cNvPr id="20" name="TextBox 19"/>
            <p:cNvSpPr txBox="1"/>
            <p:nvPr/>
          </p:nvSpPr>
          <p:spPr>
            <a:xfrm>
              <a:off x="431540" y="2024844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C00000"/>
                  </a:solidFill>
                </a:rPr>
                <a:t>   33 %</a:t>
              </a:r>
              <a:endParaRPr lang="en-US" sz="18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9" name="Group 22"/>
            <p:cNvGrpSpPr/>
            <p:nvPr/>
          </p:nvGrpSpPr>
          <p:grpSpPr>
            <a:xfrm>
              <a:off x="1115616" y="1772816"/>
              <a:ext cx="359532" cy="260412"/>
              <a:chOff x="1115616" y="1772816"/>
              <a:chExt cx="359532" cy="260412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V="1">
                <a:off x="1115616" y="1772816"/>
                <a:ext cx="359532" cy="252028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0800000">
                <a:off x="1115616" y="1772816"/>
                <a:ext cx="332420" cy="260412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8" name="Picture 27" descr="last night.bmp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299413" y="1160748"/>
            <a:ext cx="7596336" cy="5697252"/>
          </a:xfrm>
          <a:prstGeom prst="rect">
            <a:avLst/>
          </a:prstGeom>
        </p:spPr>
      </p:pic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1046880" y="1"/>
            <a:ext cx="8096244" cy="943299"/>
          </a:xfrm>
        </p:spPr>
        <p:txBody>
          <a:bodyPr/>
          <a:lstStyle/>
          <a:p>
            <a:pPr lvl="0"/>
            <a:r>
              <a:rPr lang="en-GB" sz="3200" dirty="0" smtClean="0">
                <a:solidFill>
                  <a:srgbClr val="FFCC17"/>
                </a:solidFill>
              </a:rPr>
              <a:t>Scrubbing...</a:t>
            </a:r>
            <a:r>
              <a:rPr lang="en-GB" sz="3200" kern="1200" dirty="0" smtClean="0">
                <a:solidFill>
                  <a:srgbClr val="FFCC17"/>
                </a:solidFill>
                <a:effectLst/>
              </a:rPr>
              <a:t> 824 bunches (&gt; 8.10</a:t>
            </a:r>
            <a:r>
              <a:rPr lang="en-GB" sz="3200" kern="1200" baseline="30000" dirty="0" smtClean="0">
                <a:solidFill>
                  <a:srgbClr val="FFCC17"/>
                </a:solidFill>
                <a:effectLst/>
              </a:rPr>
              <a:t>13 </a:t>
            </a:r>
            <a:r>
              <a:rPr lang="en-GB" sz="3200" kern="1200" dirty="0" smtClean="0">
                <a:solidFill>
                  <a:srgbClr val="FFCC17"/>
                </a:solidFill>
                <a:effectLst/>
              </a:rPr>
              <a:t>protons)</a:t>
            </a:r>
            <a:endParaRPr lang="en-GB" sz="3200" dirty="0">
              <a:solidFill>
                <a:srgbClr val="FFCC17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24572" y="2282679"/>
            <a:ext cx="2643672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GB" sz="3200" dirty="0" smtClean="0">
                <a:solidFill>
                  <a:srgbClr val="FFCC17"/>
                </a:solidFill>
              </a:rPr>
              <a:t>824 bunches 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local beam losses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6880" y="1073098"/>
            <a:ext cx="7134592" cy="54674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  <p:sp>
        <p:nvSpPr>
          <p:cNvPr id="9" name="Content Placeholder 4"/>
          <p:cNvSpPr txBox="1">
            <a:spLocks/>
          </p:cNvSpPr>
          <p:nvPr/>
        </p:nvSpPr>
        <p:spPr>
          <a:xfrm>
            <a:off x="1046880" y="1073098"/>
            <a:ext cx="7099300" cy="2775002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Sudden local losses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quench, but preventive beam dump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Rise time on the ms scale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Working explanation: dust particles falling into beam creating scatter losses and showers propagating downstream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ZoneTexte 4"/>
          <p:cNvSpPr txBox="1"/>
          <p:nvPr/>
        </p:nvSpPr>
        <p:spPr>
          <a:xfrm rot="19747721">
            <a:off x="2169995" y="3261815"/>
            <a:ext cx="4891083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Solved by increasing the threshold of the BLM</a:t>
            </a:r>
            <a:br>
              <a:rPr lang="en-US" dirty="0" smtClean="0"/>
            </a:br>
            <a:r>
              <a:rPr lang="en-US" dirty="0" smtClean="0"/>
              <a:t>Not limiting at 3.5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LHC in few slides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Proton run in 2010, observations, encountered limitations</a:t>
            </a:r>
          </a:p>
          <a:p>
            <a:pPr lvl="2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r>
              <a:rPr lang="en-US" dirty="0" smtClean="0"/>
              <a:t>First heavy ion run</a:t>
            </a:r>
          </a:p>
          <a:p>
            <a:pPr lvl="2"/>
            <a:r>
              <a:rPr lang="en-US" dirty="0" smtClean="0"/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Perspectives for 2011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Summary and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1540" y="1088740"/>
            <a:ext cx="8244916" cy="507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dirty="0" smtClean="0">
                <a:solidFill>
                  <a:srgbClr val="FFCC17"/>
                </a:solidFill>
              </a:rPr>
              <a:t>Long preparation from injector chain</a:t>
            </a:r>
            <a:endParaRPr lang="en-US" sz="3600" dirty="0">
              <a:solidFill>
                <a:srgbClr val="FFCC17"/>
              </a:solidFill>
            </a:endParaRPr>
          </a:p>
        </p:txBody>
      </p:sp>
      <p:sp>
        <p:nvSpPr>
          <p:cNvPr id="10" name="Footer Placeholder 14"/>
          <p:cNvSpPr>
            <a:spLocks noGrp="1"/>
          </p:cNvSpPr>
          <p:nvPr>
            <p:ph type="ftr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dirty="0" smtClean="0"/>
              <a:t>Django </a:t>
            </a:r>
            <a:r>
              <a:rPr lang="en-US" dirty="0" err="1" smtClean="0"/>
              <a:t>Manglucki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7035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 smtClean="0">
                <a:solidFill>
                  <a:srgbClr val="FFCC17"/>
                </a:solidFill>
              </a:rPr>
              <a:t>Ion Commissioning: First 24h from Nov 4th !</a:t>
            </a:r>
            <a:endParaRPr lang="en-US" sz="2800" dirty="0">
              <a:solidFill>
                <a:srgbClr val="FFCC17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2280" y="1103313"/>
            <a:ext cx="8229600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9040" y="5567960"/>
            <a:ext cx="1404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Beam 1 Inj., Circ.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&amp; Capture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5270" y="5564400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Beam 2 Inj., Circ.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&amp; Capture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5470" y="5564400"/>
            <a:ext cx="2520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Optics Checks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BI Checks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Collimation Checks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35870" y="5564400"/>
            <a:ext cx="2376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First Ramp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Collimation Checks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Squeeze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224386" y="1002050"/>
            <a:ext cx="1152160" cy="562630"/>
          </a:xfrm>
          <a:prstGeom prst="ellipse">
            <a:avLst/>
          </a:prstGeom>
          <a:noFill/>
          <a:ln w="254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085" y="164280"/>
            <a:ext cx="7571184" cy="490066"/>
          </a:xfrm>
          <a:solidFill>
            <a:schemeClr val="accent1"/>
          </a:solidFill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First stable beams (2 bunches per beam)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3000" y="916646"/>
            <a:ext cx="6795064" cy="578107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066800" y="1363718"/>
            <a:ext cx="1828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/>
          <a:srcRect b="-429"/>
          <a:stretch>
            <a:fillRect/>
          </a:stretch>
        </p:blipFill>
        <p:spPr bwMode="auto">
          <a:xfrm>
            <a:off x="4674089" y="0"/>
            <a:ext cx="4469911" cy="341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0"/>
            <a:ext cx="4783957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Atlas ion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0" y="3392996"/>
            <a:ext cx="6640893" cy="34650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86395" y="6341270"/>
            <a:ext cx="188128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8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Nov. 2010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LHC (Large </a:t>
            </a:r>
            <a:r>
              <a:rPr lang="en-US" dirty="0" err="1" smtClean="0"/>
              <a:t>Hadron</a:t>
            </a:r>
            <a:r>
              <a:rPr lang="en-US" dirty="0" smtClean="0"/>
              <a:t> Collider) ?</a:t>
            </a:r>
            <a:endParaRPr lang="en-GB" dirty="0"/>
          </a:p>
        </p:txBody>
      </p:sp>
      <p:pic>
        <p:nvPicPr>
          <p:cNvPr id="3" name="Picture 2" descr="0107014_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981075"/>
            <a:ext cx="45720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643438" y="5634038"/>
            <a:ext cx="4176712" cy="8255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Beams of LEAD nuclei 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are 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also accelerated, smashing together with a collision energy of </a:t>
            </a:r>
            <a:r>
              <a:rPr lang="en-US" sz="1600" b="1" dirty="0">
                <a:solidFill>
                  <a:srgbClr val="FFCC00"/>
                </a:solidFill>
              </a:rPr>
              <a:t>1150 </a:t>
            </a:r>
            <a:r>
              <a:rPr lang="en-US" sz="1600" b="1" dirty="0" err="1">
                <a:solidFill>
                  <a:srgbClr val="FFCC00"/>
                </a:solidFill>
              </a:rPr>
              <a:t>TeV</a:t>
            </a:r>
            <a:endParaRPr lang="en-GB" sz="2800" b="1" dirty="0">
              <a:solidFill>
                <a:srgbClr val="FFCC00"/>
              </a:solidFill>
              <a:latin typeface="Times New Roman" pitchFamily="18" charset="0"/>
              <a:sym typeface="Monotype Sorts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3850" y="1052513"/>
            <a:ext cx="3352800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a typeface="ＭＳ Ｐゴシック" pitchFamily="20" charset="-128"/>
              </a:rPr>
              <a:t>7 </a:t>
            </a:r>
            <a:r>
              <a:rPr lang="en-US" sz="2800" b="1" dirty="0" err="1">
                <a:solidFill>
                  <a:srgbClr val="FF0000"/>
                </a:solidFill>
                <a:ea typeface="ＭＳ Ｐゴシック" pitchFamily="20" charset="-128"/>
              </a:rPr>
              <a:t>TeV</a:t>
            </a:r>
            <a:r>
              <a:rPr lang="en-US" sz="2800" b="1" dirty="0">
                <a:solidFill>
                  <a:srgbClr val="FF0000"/>
                </a:solidFill>
                <a:ea typeface="ＭＳ Ｐゴシック" pitchFamily="20" charset="-128"/>
              </a:rPr>
              <a:t> 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a typeface="ＭＳ Ｐゴシック" pitchFamily="20" charset="-128"/>
              </a:rPr>
              <a:t>proton-proton accelerator-collider built in the LEP tunnel</a:t>
            </a:r>
            <a:endParaRPr lang="en-GB" sz="2800" dirty="0">
              <a:ea typeface="ＭＳ Ｐゴシック" pitchFamily="20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5882" y="3848477"/>
            <a:ext cx="4572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22300" indent="-622300"/>
            <a:r>
              <a:rPr lang="de-DE" sz="1600" b="1" dirty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1982 </a:t>
            </a:r>
            <a:r>
              <a:rPr lang="en-GB" sz="1600" b="1" dirty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: First studies for the LHC project</a:t>
            </a:r>
          </a:p>
          <a:p>
            <a:pPr marL="622300" indent="-622300"/>
            <a:r>
              <a:rPr lang="en-GB" sz="1600" b="1" dirty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1994 : Approval of the LHC by the CERN </a:t>
            </a:r>
            <a:r>
              <a:rPr lang="en-GB" sz="1600" b="1" dirty="0" smtClean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Council</a:t>
            </a:r>
            <a:endParaRPr lang="en-GB" sz="1600" b="1" i="1" dirty="0">
              <a:solidFill>
                <a:schemeClr val="bg1"/>
              </a:solidFill>
              <a:latin typeface="Arial" pitchFamily="34" charset="0"/>
              <a:ea typeface="ＭＳ Ｐゴシック" pitchFamily="20" charset="-128"/>
            </a:endParaRPr>
          </a:p>
          <a:p>
            <a:pPr marL="622300" indent="-622300"/>
            <a:r>
              <a:rPr lang="en-GB" sz="1600" b="1" dirty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1996 : Final decision to start the LHC construction </a:t>
            </a:r>
          </a:p>
          <a:p>
            <a:pPr marL="622300" indent="-622300"/>
            <a:r>
              <a:rPr lang="en-GB" sz="1600" b="1" dirty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2004 : Start of the LHC installation</a:t>
            </a:r>
          </a:p>
          <a:p>
            <a:pPr marL="622300" indent="-622300"/>
            <a:r>
              <a:rPr lang="en-GB" sz="1600" b="1" dirty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2006 : Start of hardware commissioning</a:t>
            </a:r>
          </a:p>
          <a:p>
            <a:pPr marL="622300" indent="-622300"/>
            <a:r>
              <a:rPr lang="en-GB" sz="1600" b="1" dirty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2008 : End of hardware commissioning and </a:t>
            </a:r>
            <a:r>
              <a:rPr lang="en-GB" sz="1600" b="1" dirty="0" smtClean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start of commissioning </a:t>
            </a:r>
            <a:r>
              <a:rPr lang="en-GB" sz="1600" b="1" dirty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with </a:t>
            </a:r>
            <a:r>
              <a:rPr lang="en-GB" sz="1600" b="1" dirty="0" smtClean="0">
                <a:solidFill>
                  <a:schemeClr val="bg1"/>
                </a:solidFill>
                <a:latin typeface="Arial" pitchFamily="34" charset="0"/>
                <a:ea typeface="ＭＳ Ｐゴシック" pitchFamily="20" charset="-128"/>
              </a:rPr>
              <a:t>beam</a:t>
            </a:r>
            <a:endParaRPr lang="en-GB" sz="1600" b="1" dirty="0">
              <a:solidFill>
                <a:schemeClr val="bg1"/>
              </a:solidFill>
              <a:latin typeface="Arial" pitchFamily="34" charset="0"/>
              <a:ea typeface="ＭＳ Ｐゴシック" pitchFamily="20" charset="-128"/>
            </a:endParaRPr>
          </a:p>
          <a:p>
            <a:pPr marL="622300" indent="-622300"/>
            <a:r>
              <a:rPr lang="en-GB" sz="1600" b="1" dirty="0">
                <a:solidFill>
                  <a:srgbClr val="FF0000"/>
                </a:solidFill>
                <a:latin typeface="Arial" pitchFamily="34" charset="0"/>
                <a:ea typeface="ＭＳ Ｐゴシック" pitchFamily="20" charset="-128"/>
              </a:rPr>
              <a:t>2009-2030: physics 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stable beams (2 bunches per beam)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28252" y="1108768"/>
            <a:ext cx="6309811" cy="536823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446726" y="1513352"/>
            <a:ext cx="1828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Heavy Ion Run 2010 - luminosity</a:t>
            </a:r>
            <a:endParaRPr lang="en-GB" dirty="0"/>
          </a:p>
        </p:txBody>
      </p:sp>
      <p:pic>
        <p:nvPicPr>
          <p:cNvPr id="219138" name="Picture 2" descr="http://lpc-afs.web.cern.ch/lpc-afs/LHC/lui_days_liny_ion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91675" y="1330268"/>
            <a:ext cx="4448798" cy="4448798"/>
          </a:xfrm>
          <a:prstGeom prst="rect">
            <a:avLst/>
          </a:prstGeom>
          <a:noFill/>
        </p:spPr>
      </p:pic>
      <p:pic>
        <p:nvPicPr>
          <p:cNvPr id="219140" name="Picture 4" descr="http://lpc-afs.web.cern.ch/lpc-afs/LHC/plu_fil_liny_ion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84" y="1336087"/>
            <a:ext cx="4442979" cy="444297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892939" y="4559348"/>
            <a:ext cx="134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Prediction !</a:t>
            </a:r>
            <a:br>
              <a:rPr lang="en-GB" dirty="0" smtClean="0"/>
            </a:b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rot="5400000" flipH="1" flipV="1">
            <a:off x="6934366" y="3798951"/>
            <a:ext cx="2670664" cy="7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triangl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084168" y="3717032"/>
            <a:ext cx="466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46200"/>
            <a:ext cx="8724900" cy="5092700"/>
          </a:xfrm>
        </p:spPr>
        <p:txBody>
          <a:bodyPr>
            <a:normAutofit/>
          </a:bodyPr>
          <a:lstStyle/>
          <a:p>
            <a:r>
              <a:rPr lang="en-US" dirty="0" smtClean="0"/>
              <a:t>Primary ion beam losses are intercepted at the collimators</a:t>
            </a:r>
          </a:p>
          <a:p>
            <a:endParaRPr lang="en-US" dirty="0" smtClean="0"/>
          </a:p>
          <a:p>
            <a:r>
              <a:rPr lang="en-US" dirty="0" smtClean="0"/>
              <a:t>Several features contribute to more severe ion loss</a:t>
            </a:r>
          </a:p>
          <a:p>
            <a:pPr lvl="1"/>
            <a:r>
              <a:rPr lang="en-US" dirty="0" smtClean="0"/>
              <a:t>Ion dissociation and fragmentation reduce cleaning efficiency by factor ~100 when compared to protons. </a:t>
            </a:r>
          </a:p>
          <a:p>
            <a:pPr lvl="2"/>
            <a:r>
              <a:rPr lang="en-US" dirty="0" smtClean="0"/>
              <a:t>Collimation upgrade (DS collimators) will solve this.</a:t>
            </a:r>
          </a:p>
          <a:p>
            <a:pPr lvl="1"/>
            <a:r>
              <a:rPr lang="en-US" dirty="0" smtClean="0"/>
              <a:t>Ion beam lifetimes factor ~3-6 lower than for proton beams</a:t>
            </a:r>
          </a:p>
          <a:p>
            <a:pPr lvl="2"/>
            <a:r>
              <a:rPr lang="en-US" dirty="0" smtClean="0"/>
              <a:t>Not yet understood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Effects are clearly seen in </a:t>
            </a:r>
            <a:r>
              <a:rPr lang="en-US" dirty="0" err="1" smtClean="0"/>
              <a:t>Radmon</a:t>
            </a:r>
            <a:r>
              <a:rPr lang="en-US" dirty="0" smtClean="0"/>
              <a:t> monitors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and in the equipment!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QPS and PC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Ion Issues - Single Event Upset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LHC in few slides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Proton run in 2010, observations, encountered limitations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First heavy ion run</a:t>
            </a:r>
          </a:p>
          <a:p>
            <a:pPr lvl="2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r>
              <a:rPr lang="en-US" dirty="0" smtClean="0"/>
              <a:t>Perspectives for 2011</a:t>
            </a:r>
          </a:p>
          <a:p>
            <a:pPr lvl="2"/>
            <a:r>
              <a:rPr lang="en-US" dirty="0" smtClean="0"/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Summary and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2011 LHC Schedule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Approved by the Research Board, Dec’10</a:t>
            </a:r>
            <a:endParaRPr lang="en-GB" dirty="0"/>
          </a:p>
        </p:txBody>
      </p:sp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1577" y="1877723"/>
            <a:ext cx="3960000" cy="302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7692552" y="1057983"/>
            <a:ext cx="1338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Version 1.2</a:t>
            </a:r>
          </a:p>
        </p:txBody>
      </p:sp>
      <p:pic>
        <p:nvPicPr>
          <p:cNvPr id="1187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248" y="1877723"/>
            <a:ext cx="3960000" cy="236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Decisions taken following Chamonix and LMAC Meetings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Do physics in 2011@3.5 </a:t>
            </a:r>
            <a:r>
              <a:rPr lang="en-US" sz="2800" b="1" dirty="0" err="1" smtClean="0"/>
              <a:t>TeV</a:t>
            </a:r>
            <a:r>
              <a:rPr lang="en-US" sz="2800" b="1" dirty="0" smtClean="0"/>
              <a:t> AND 2012</a:t>
            </a:r>
          </a:p>
          <a:p>
            <a:pPr lvl="2"/>
            <a:r>
              <a:rPr lang="en-US" dirty="0" smtClean="0"/>
              <a:t>	</a:t>
            </a:r>
          </a:p>
          <a:p>
            <a:r>
              <a:rPr lang="en-US" dirty="0" smtClean="0"/>
              <a:t>BUT study</a:t>
            </a:r>
          </a:p>
          <a:p>
            <a:pPr lvl="1"/>
            <a:r>
              <a:rPr lang="en-US" dirty="0" smtClean="0"/>
              <a:t>Maintenance and repairs needs for such a long running period</a:t>
            </a:r>
          </a:p>
          <a:p>
            <a:pPr lvl="1"/>
            <a:r>
              <a:rPr lang="en-US" dirty="0" smtClean="0"/>
              <a:t>Make a new 10 year plan including all shutdowns and technical stops (LMC + experiments)</a:t>
            </a:r>
          </a:p>
          <a:p>
            <a:pPr lvl="1"/>
            <a:r>
              <a:rPr lang="en-US" dirty="0" smtClean="0"/>
              <a:t>Try to keep to a minimum the duration of the shutdown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	</a:t>
            </a:r>
          </a:p>
          <a:p>
            <a:r>
              <a:rPr lang="en-US" dirty="0" smtClean="0"/>
              <a:t>Learn about:</a:t>
            </a:r>
          </a:p>
          <a:p>
            <a:pPr lvl="1"/>
            <a:r>
              <a:rPr lang="en-US" dirty="0" smtClean="0"/>
              <a:t>Electron cloud: heat load, vacuum, scrubbing, monitoring</a:t>
            </a:r>
          </a:p>
          <a:p>
            <a:pPr lvl="1"/>
            <a:r>
              <a:rPr lang="en-US" dirty="0" smtClean="0"/>
              <a:t>Fast beam losses</a:t>
            </a:r>
          </a:p>
          <a:p>
            <a:pPr lvl="1"/>
            <a:r>
              <a:rPr lang="en-US" dirty="0" smtClean="0"/>
              <a:t>Radiation to electronics</a:t>
            </a:r>
          </a:p>
          <a:p>
            <a:pPr lvl="1"/>
            <a:r>
              <a:rPr lang="en-US" dirty="0" smtClean="0"/>
              <a:t>Beam-beam – pushing the limits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C17"/>
                </a:solidFill>
              </a:rPr>
              <a:t>Why staying at 3.5 </a:t>
            </a:r>
            <a:r>
              <a:rPr lang="en-US" dirty="0" err="1" smtClean="0">
                <a:solidFill>
                  <a:srgbClr val="FFCC17"/>
                </a:solidFill>
              </a:rPr>
              <a:t>TeV</a:t>
            </a:r>
            <a:r>
              <a:rPr lang="en-US" dirty="0" smtClean="0">
                <a:solidFill>
                  <a:srgbClr val="FFCC17"/>
                </a:solidFill>
              </a:rPr>
              <a:t>?</a:t>
            </a:r>
            <a:endParaRPr lang="en-US" dirty="0">
              <a:solidFill>
                <a:srgbClr val="FFCC17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1560" y="1118865"/>
            <a:ext cx="7590744" cy="4019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Probability per Year of burning an interconnect</a:t>
            </a:r>
            <a:endParaRPr kumimoji="0" lang="en-GB" sz="2800" b="0" i="0" u="none" strike="noStrike" kern="1200" cap="none" spc="0" normalizeH="0" baseline="-25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520825"/>
            <a:ext cx="7908925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88024" y="5157192"/>
            <a:ext cx="216024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Optimum choice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3" name="Group 11"/>
          <p:cNvGrpSpPr/>
          <p:nvPr/>
        </p:nvGrpSpPr>
        <p:grpSpPr>
          <a:xfrm>
            <a:off x="2411760" y="2636912"/>
            <a:ext cx="6480720" cy="2952328"/>
            <a:chOff x="2411760" y="2636912"/>
            <a:chExt cx="6480720" cy="2952328"/>
          </a:xfrm>
        </p:grpSpPr>
        <p:sp>
          <p:nvSpPr>
            <p:cNvPr id="8" name="TextBox 7"/>
            <p:cNvSpPr txBox="1"/>
            <p:nvPr/>
          </p:nvSpPr>
          <p:spPr>
            <a:xfrm>
              <a:off x="4860032" y="2636912"/>
              <a:ext cx="4032448" cy="101566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Going to 4TeV, 50s implies a significant </a:t>
              </a:r>
              <a:r>
                <a:rPr lang="en-US" sz="2000" smtClean="0">
                  <a:solidFill>
                    <a:srgbClr val="FF0000"/>
                  </a:solidFill>
                </a:rPr>
                <a:t>increase</a:t>
              </a:r>
              <a:r>
                <a:rPr lang="en-US" sz="2000" smtClean="0"/>
                <a:t> in the risk of burning an interconnect</a:t>
              </a:r>
              <a:endParaRPr lang="en-US" sz="200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>
              <a:off x="3707904" y="4437112"/>
              <a:ext cx="1728192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10800000" flipV="1">
              <a:off x="2411760" y="3717032"/>
              <a:ext cx="2520280" cy="18722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7"/>
          <p:cNvGrpSpPr/>
          <p:nvPr/>
        </p:nvGrpSpPr>
        <p:grpSpPr>
          <a:xfrm>
            <a:off x="2123728" y="2420888"/>
            <a:ext cx="2376264" cy="1296144"/>
            <a:chOff x="2123728" y="2420888"/>
            <a:chExt cx="2376264" cy="1296144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2699792" y="2420888"/>
              <a:ext cx="1512168" cy="1296144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123728" y="2420888"/>
              <a:ext cx="2376264" cy="1152128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4" y="4869160"/>
            <a:ext cx="2379663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Design &amp; assembly procedure</a:t>
            </a:r>
            <a:br>
              <a:rPr lang="en-US" sz="2800" dirty="0" smtClean="0"/>
            </a:br>
            <a:r>
              <a:rPr lang="en-US" sz="2800" dirty="0" smtClean="0"/>
              <a:t>MB bus bars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6286" y="1056891"/>
            <a:ext cx="1983111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err="1" smtClean="0"/>
              <a:t>Isostatic</a:t>
            </a:r>
            <a:r>
              <a:rPr lang="en-US" sz="1200" dirty="0" smtClean="0"/>
              <a:t> assembly</a:t>
            </a:r>
          </a:p>
          <a:p>
            <a:pPr marL="0" indent="0">
              <a:buNone/>
            </a:pPr>
            <a:r>
              <a:rPr lang="en-US" sz="1200" dirty="0" smtClean="0"/>
              <a:t>Mirror symmetry across H and V planes (assembly facilitate and cost saving)</a:t>
            </a:r>
          </a:p>
          <a:p>
            <a:pPr marL="0" indent="0">
              <a:buNone/>
            </a:pPr>
            <a:r>
              <a:rPr lang="en-US" sz="1200" dirty="0" smtClean="0"/>
              <a:t>Allowed misalignment default  V±5 mm, H±3 mm</a:t>
            </a:r>
          </a:p>
          <a:p>
            <a:pPr marL="0" indent="0">
              <a:buNone/>
            </a:pPr>
            <a:endParaRPr lang="en-US" sz="400" dirty="0"/>
          </a:p>
          <a:p>
            <a:pPr marL="0" indent="0">
              <a:buNone/>
            </a:pPr>
            <a:r>
              <a:rPr lang="en-US" sz="1200" dirty="0" smtClean="0"/>
              <a:t>Second insulation skin </a:t>
            </a:r>
          </a:p>
          <a:p>
            <a:pPr marL="0" indent="0">
              <a:buNone/>
            </a:pPr>
            <a:endParaRPr lang="en-US" sz="400" dirty="0" smtClean="0"/>
          </a:p>
          <a:p>
            <a:pPr marL="0" indent="0">
              <a:buNone/>
            </a:pPr>
            <a:r>
              <a:rPr lang="en-US" sz="1200" dirty="0" smtClean="0"/>
              <a:t>Pre-stress adjusted with accurate tooling (5kg)</a:t>
            </a:r>
            <a:endParaRPr lang="en-US" sz="1200" dirty="0"/>
          </a:p>
          <a:p>
            <a:pPr marL="0" indent="0">
              <a:buNone/>
            </a:pPr>
            <a:endParaRPr lang="en-US" sz="400" dirty="0" smtClean="0"/>
          </a:p>
          <a:p>
            <a:pPr marL="0" indent="0">
              <a:buNone/>
            </a:pPr>
            <a:r>
              <a:rPr lang="en-US" sz="1200" dirty="0" smtClean="0"/>
              <a:t>Helium ducts in order to give good cooling for the bus bars (no thermal barrier)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/>
          </a:p>
        </p:txBody>
      </p:sp>
      <p:grpSp>
        <p:nvGrpSpPr>
          <p:cNvPr id="4" name="Group 21"/>
          <p:cNvGrpSpPr/>
          <p:nvPr/>
        </p:nvGrpSpPr>
        <p:grpSpPr>
          <a:xfrm>
            <a:off x="179513" y="1260000"/>
            <a:ext cx="6840000" cy="4043114"/>
            <a:chOff x="179513" y="1268760"/>
            <a:chExt cx="6840000" cy="4043114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79513" y="1268760"/>
              <a:ext cx="6840000" cy="4043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Down Arrow 13"/>
            <p:cNvSpPr/>
            <p:nvPr/>
          </p:nvSpPr>
          <p:spPr>
            <a:xfrm>
              <a:off x="3923928" y="2564904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own Arrow 14"/>
            <p:cNvSpPr/>
            <p:nvPr/>
          </p:nvSpPr>
          <p:spPr>
            <a:xfrm>
              <a:off x="4211960" y="2717304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wn Arrow 15"/>
            <p:cNvSpPr/>
            <p:nvPr/>
          </p:nvSpPr>
          <p:spPr>
            <a:xfrm>
              <a:off x="2195736" y="3132584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own Arrow 16"/>
            <p:cNvSpPr/>
            <p:nvPr/>
          </p:nvSpPr>
          <p:spPr>
            <a:xfrm>
              <a:off x="2483768" y="3284984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wn Arrow 17"/>
            <p:cNvSpPr/>
            <p:nvPr/>
          </p:nvSpPr>
          <p:spPr>
            <a:xfrm flipV="1">
              <a:off x="4139952" y="3636640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 flipV="1">
              <a:off x="4427984" y="3789040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Down Arrow 19"/>
            <p:cNvSpPr/>
            <p:nvPr/>
          </p:nvSpPr>
          <p:spPr>
            <a:xfrm flipV="1">
              <a:off x="2411760" y="4204320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Down Arrow 20"/>
            <p:cNvSpPr/>
            <p:nvPr/>
          </p:nvSpPr>
          <p:spPr>
            <a:xfrm flipV="1">
              <a:off x="2699792" y="4356720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180000" y="1260000"/>
            <a:ext cx="6840000" cy="4002067"/>
            <a:chOff x="323528" y="1484784"/>
            <a:chExt cx="6840000" cy="4002067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23528" y="1484784"/>
              <a:ext cx="6840000" cy="4002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Down Arrow 9"/>
            <p:cNvSpPr/>
            <p:nvPr/>
          </p:nvSpPr>
          <p:spPr>
            <a:xfrm>
              <a:off x="3707904" y="2924944"/>
              <a:ext cx="288032" cy="576064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180000" y="1260000"/>
            <a:ext cx="6840000" cy="4024871"/>
            <a:chOff x="539552" y="1628800"/>
            <a:chExt cx="6840000" cy="4024871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39552" y="1628800"/>
              <a:ext cx="6840000" cy="4024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Down Arrow 24"/>
            <p:cNvSpPr/>
            <p:nvPr/>
          </p:nvSpPr>
          <p:spPr>
            <a:xfrm rot="17870935">
              <a:off x="1805944" y="3657250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Down Arrow 26"/>
            <p:cNvSpPr/>
            <p:nvPr/>
          </p:nvSpPr>
          <p:spPr>
            <a:xfrm rot="17870935">
              <a:off x="4254215" y="2721145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Down Arrow 28"/>
            <p:cNvSpPr/>
            <p:nvPr/>
          </p:nvSpPr>
          <p:spPr>
            <a:xfrm rot="7070935">
              <a:off x="3462128" y="4665362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Down Arrow 29"/>
            <p:cNvSpPr/>
            <p:nvPr/>
          </p:nvSpPr>
          <p:spPr>
            <a:xfrm rot="7070935">
              <a:off x="5910401" y="3801265"/>
              <a:ext cx="288032" cy="432048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0000" y="1260000"/>
            <a:ext cx="6840000" cy="4030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80000" y="1260000"/>
            <a:ext cx="6840000" cy="400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80000" y="1048131"/>
            <a:ext cx="6840000" cy="401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020272" y="4687563"/>
            <a:ext cx="2088232" cy="21258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6" name="TextBox 35"/>
          <p:cNvSpPr txBox="1"/>
          <p:nvPr/>
        </p:nvSpPr>
        <p:spPr>
          <a:xfrm>
            <a:off x="279871" y="5257874"/>
            <a:ext cx="57967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sz="1600" dirty="0" smtClean="0">
                <a:solidFill>
                  <a:srgbClr val="FFCC17"/>
                </a:solidFill>
              </a:rPr>
              <a:t>Shunt soldering in position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>
                <a:solidFill>
                  <a:srgbClr val="FFCC17"/>
                </a:solidFill>
              </a:rPr>
              <a:t>Central insulation piece introduction between the bus bars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>
                <a:solidFill>
                  <a:srgbClr val="FFCC17"/>
                </a:solidFill>
              </a:rPr>
              <a:t>Lateral insulation pieces introduction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600" dirty="0" err="1" smtClean="0">
                <a:solidFill>
                  <a:srgbClr val="FFCC17"/>
                </a:solidFill>
              </a:rPr>
              <a:t>Kapton</a:t>
            </a:r>
            <a:r>
              <a:rPr lang="en-US" sz="1600" dirty="0" smtClean="0">
                <a:solidFill>
                  <a:srgbClr val="FFCC17"/>
                </a:solidFill>
              </a:rPr>
              <a:t> foil wrapping around insulation pieces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>
                <a:solidFill>
                  <a:srgbClr val="FFCC17"/>
                </a:solidFill>
              </a:rPr>
              <a:t>316L collars tie clamping around </a:t>
            </a:r>
            <a:endParaRPr lang="en-US" sz="1600" dirty="0">
              <a:solidFill>
                <a:srgbClr val="FFCC17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rot="5400000">
            <a:off x="7380312" y="4941168"/>
            <a:ext cx="936104" cy="72008"/>
          </a:xfrm>
          <a:prstGeom prst="straightConnector1">
            <a:avLst/>
          </a:prstGeom>
          <a:ln w="25400">
            <a:solidFill>
              <a:schemeClr val="accent2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6200000" flipH="1">
            <a:off x="7668344" y="4725144"/>
            <a:ext cx="936104" cy="504056"/>
          </a:xfrm>
          <a:prstGeom prst="straightConnector1">
            <a:avLst/>
          </a:prstGeom>
          <a:ln w="25400">
            <a:solidFill>
              <a:schemeClr val="accent2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2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LHC in few slides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Proton run in 2010, observations, encountered limitations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First heavy ion run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Perspectives for 2011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</a:p>
          <a:p>
            <a:r>
              <a:rPr lang="en-US" dirty="0" smtClean="0"/>
              <a:t>Summary and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LHC is magnetically very reproducible on a month to month time scale</a:t>
            </a:r>
          </a:p>
          <a:p>
            <a:r>
              <a:rPr lang="en-US" sz="2000" dirty="0" smtClean="0"/>
              <a:t>High precision of the powering system (8 independent sectors !)</a:t>
            </a:r>
          </a:p>
          <a:p>
            <a:r>
              <a:rPr lang="en-US" sz="2000" dirty="0" smtClean="0"/>
              <a:t>High availability of the cryogenics and hardware system</a:t>
            </a:r>
          </a:p>
          <a:p>
            <a:r>
              <a:rPr lang="en-US" sz="2000" dirty="0" smtClean="0"/>
              <a:t>Head on beam-beam limit higher than foreseen</a:t>
            </a:r>
          </a:p>
          <a:p>
            <a:r>
              <a:rPr lang="en-US" sz="2000" dirty="0" smtClean="0"/>
              <a:t>Aperture better than foreseen</a:t>
            </a:r>
          </a:p>
          <a:p>
            <a:r>
              <a:rPr lang="en-US" sz="2000" dirty="0" smtClean="0"/>
              <a:t>Not a single magnet quench due to beam</a:t>
            </a:r>
          </a:p>
          <a:p>
            <a:r>
              <a:rPr lang="en-US" sz="2000" dirty="0" smtClean="0"/>
              <a:t>Careful increase of the number of bunches OK</a:t>
            </a:r>
          </a:p>
          <a:p>
            <a:endParaRPr lang="en-US" sz="2000" dirty="0" smtClean="0"/>
          </a:p>
          <a:p>
            <a:r>
              <a:rPr lang="en-US" sz="2000" dirty="0" smtClean="0"/>
              <a:t>Electron cloud and vacuum</a:t>
            </a:r>
          </a:p>
          <a:p>
            <a:r>
              <a:rPr lang="en-US" sz="2000" dirty="0" smtClean="0"/>
              <a:t>Machine protection</a:t>
            </a:r>
          </a:p>
          <a:p>
            <a:pPr lvl="1"/>
            <a:r>
              <a:rPr lang="en-US" sz="1700" dirty="0" smtClean="0"/>
              <a:t>Set up is long</a:t>
            </a:r>
          </a:p>
          <a:p>
            <a:pPr lvl="1"/>
            <a:r>
              <a:rPr lang="en-US" sz="1700" dirty="0" smtClean="0"/>
              <a:t>Quench levels for fast and slow losses needs optimized</a:t>
            </a:r>
          </a:p>
          <a:p>
            <a:pPr lvl="1"/>
            <a:r>
              <a:rPr lang="en-US" sz="1700" dirty="0" smtClean="0"/>
              <a:t>Fast beam losses to be understood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CERN accelerator network</a:t>
            </a:r>
            <a:endParaRPr lang="en-GB" dirty="0"/>
          </a:p>
        </p:txBody>
      </p:sp>
      <p:pic>
        <p:nvPicPr>
          <p:cNvPr id="3" name="Picture 2" descr="CERN complex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6853" y="1159722"/>
            <a:ext cx="482917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ascad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19853" y="1007322"/>
            <a:ext cx="313372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2215_roy2_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99296" y="1515801"/>
            <a:ext cx="4071600" cy="3944362"/>
          </a:xfrm>
          <a:prstGeom prst="rect">
            <a:avLst/>
          </a:prstGeom>
        </p:spPr>
      </p:pic>
      <p:pic>
        <p:nvPicPr>
          <p:cNvPr id="2" name="Picture 5" descr="Sun in Han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9151" y="2030834"/>
            <a:ext cx="4071937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9672" y="4681130"/>
            <a:ext cx="3259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In 2009, Beam was back !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8564" y="5053285"/>
            <a:ext cx="410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In 2011, THE year of Physicists?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880" y="1"/>
            <a:ext cx="8097120" cy="943299"/>
          </a:xfrm>
        </p:spPr>
        <p:txBody>
          <a:bodyPr/>
          <a:lstStyle/>
          <a:p>
            <a:r>
              <a:rPr lang="en-US" sz="3200" smtClean="0"/>
              <a:t>...what else?  Thanks you for your attention.</a:t>
            </a:r>
            <a:endParaRPr lang="en-US" sz="320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4953" y="1088212"/>
            <a:ext cx="8567048" cy="549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oneTexte 3"/>
          <p:cNvSpPr txBox="1"/>
          <p:nvPr/>
        </p:nvSpPr>
        <p:spPr>
          <a:xfrm>
            <a:off x="6127845" y="3534770"/>
            <a:ext cx="530915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DG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 rot="18820357">
            <a:off x="4667534" y="2524836"/>
            <a:ext cx="90281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 rot="18820357">
            <a:off x="1774566" y="2326209"/>
            <a:ext cx="13388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Cryogenics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905886" y="3534770"/>
            <a:ext cx="213391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Machine protection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 rot="18820357">
            <a:off x="3329086" y="2398366"/>
            <a:ext cx="1013932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Vacuum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2461726" y="6005018"/>
            <a:ext cx="245451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Operation with Beams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1200" y="1701799"/>
            <a:ext cx="8180800" cy="466366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This talk sketched some aspects of the work of many people, over many years.</a:t>
            </a:r>
          </a:p>
          <a:p>
            <a:pPr>
              <a:defRPr/>
            </a:pPr>
            <a:endParaRPr lang="en-US" dirty="0" smtClean="0"/>
          </a:p>
          <a:p>
            <a:r>
              <a:rPr lang="en-US" dirty="0" smtClean="0"/>
              <a:t>Particular thanks for material to:</a:t>
            </a:r>
          </a:p>
          <a:p>
            <a:pPr lvl="1"/>
            <a:r>
              <a:rPr lang="en-US" dirty="0" smtClean="0"/>
              <a:t>F. Bordry and A. Siemko.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Reserve...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111" y="1"/>
            <a:ext cx="8292889" cy="943299"/>
          </a:xfrm>
        </p:spPr>
        <p:txBody>
          <a:bodyPr/>
          <a:lstStyle/>
          <a:p>
            <a:r>
              <a:rPr lang="en-US" sz="2800" dirty="0" smtClean="0"/>
              <a:t>Evolution of target energy during commissioning</a:t>
            </a:r>
            <a:endParaRPr lang="en-US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152" y="6172200"/>
            <a:ext cx="82895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774912" y="5791200"/>
            <a:ext cx="609599" cy="381000"/>
          </a:xfrm>
          <a:custGeom>
            <a:avLst/>
            <a:gdLst>
              <a:gd name="connsiteX0" fmla="*/ 0 w 1019175"/>
              <a:gd name="connsiteY0" fmla="*/ 485775 h 487362"/>
              <a:gd name="connsiteX1" fmla="*/ 247650 w 1019175"/>
              <a:gd name="connsiteY1" fmla="*/ 466725 h 487362"/>
              <a:gd name="connsiteX2" fmla="*/ 600075 w 1019175"/>
              <a:gd name="connsiteY2" fmla="*/ 361950 h 487362"/>
              <a:gd name="connsiteX3" fmla="*/ 838200 w 1019175"/>
              <a:gd name="connsiteY3" fmla="*/ 190500 h 487362"/>
              <a:gd name="connsiteX4" fmla="*/ 1019175 w 1019175"/>
              <a:gd name="connsiteY4" fmla="*/ 0 h 4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487362">
                <a:moveTo>
                  <a:pt x="0" y="485775"/>
                </a:moveTo>
                <a:cubicBezTo>
                  <a:pt x="73819" y="486568"/>
                  <a:pt x="147638" y="487362"/>
                  <a:pt x="247650" y="466725"/>
                </a:cubicBezTo>
                <a:cubicBezTo>
                  <a:pt x="347662" y="446088"/>
                  <a:pt x="501650" y="407987"/>
                  <a:pt x="600075" y="361950"/>
                </a:cubicBezTo>
                <a:cubicBezTo>
                  <a:pt x="698500" y="315913"/>
                  <a:pt x="768350" y="250825"/>
                  <a:pt x="838200" y="190500"/>
                </a:cubicBezTo>
                <a:cubicBezTo>
                  <a:pt x="908050" y="130175"/>
                  <a:pt x="963612" y="65087"/>
                  <a:pt x="1019175" y="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13" name="Straight Connector 12"/>
          <p:cNvCxnSpPr>
            <a:stCxn id="25" idx="4"/>
            <a:endCxn id="14" idx="4"/>
          </p:cNvCxnSpPr>
          <p:nvPr/>
        </p:nvCxnSpPr>
        <p:spPr>
          <a:xfrm rot="10800000" flipH="1">
            <a:off x="1384511" y="1905000"/>
            <a:ext cx="1981200" cy="38862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 flipH="1" flipV="1">
            <a:off x="3365711" y="1600200"/>
            <a:ext cx="381000" cy="304800"/>
          </a:xfrm>
          <a:custGeom>
            <a:avLst/>
            <a:gdLst>
              <a:gd name="connsiteX0" fmla="*/ 0 w 1019175"/>
              <a:gd name="connsiteY0" fmla="*/ 485775 h 487362"/>
              <a:gd name="connsiteX1" fmla="*/ 247650 w 1019175"/>
              <a:gd name="connsiteY1" fmla="*/ 466725 h 487362"/>
              <a:gd name="connsiteX2" fmla="*/ 600075 w 1019175"/>
              <a:gd name="connsiteY2" fmla="*/ 361950 h 487362"/>
              <a:gd name="connsiteX3" fmla="*/ 838200 w 1019175"/>
              <a:gd name="connsiteY3" fmla="*/ 190500 h 487362"/>
              <a:gd name="connsiteX4" fmla="*/ 1019175 w 1019175"/>
              <a:gd name="connsiteY4" fmla="*/ 0 h 4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487362">
                <a:moveTo>
                  <a:pt x="0" y="485775"/>
                </a:moveTo>
                <a:cubicBezTo>
                  <a:pt x="73819" y="486568"/>
                  <a:pt x="147638" y="487362"/>
                  <a:pt x="247650" y="466725"/>
                </a:cubicBezTo>
                <a:cubicBezTo>
                  <a:pt x="347662" y="446088"/>
                  <a:pt x="501650" y="407987"/>
                  <a:pt x="600075" y="361950"/>
                </a:cubicBezTo>
                <a:cubicBezTo>
                  <a:pt x="698500" y="315913"/>
                  <a:pt x="768350" y="250825"/>
                  <a:pt x="838200" y="190500"/>
                </a:cubicBezTo>
                <a:cubicBezTo>
                  <a:pt x="908050" y="130175"/>
                  <a:pt x="963612" y="65087"/>
                  <a:pt x="1019175" y="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solidFill>
                <a:srgbClr val="D9D9D9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746711" y="1600200"/>
            <a:ext cx="99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 flipH="1" flipV="1">
            <a:off x="2207471" y="3886200"/>
            <a:ext cx="381000" cy="304800"/>
          </a:xfrm>
          <a:custGeom>
            <a:avLst/>
            <a:gdLst>
              <a:gd name="connsiteX0" fmla="*/ 0 w 1019175"/>
              <a:gd name="connsiteY0" fmla="*/ 485775 h 487362"/>
              <a:gd name="connsiteX1" fmla="*/ 247650 w 1019175"/>
              <a:gd name="connsiteY1" fmla="*/ 466725 h 487362"/>
              <a:gd name="connsiteX2" fmla="*/ 600075 w 1019175"/>
              <a:gd name="connsiteY2" fmla="*/ 361950 h 487362"/>
              <a:gd name="connsiteX3" fmla="*/ 838200 w 1019175"/>
              <a:gd name="connsiteY3" fmla="*/ 190500 h 487362"/>
              <a:gd name="connsiteX4" fmla="*/ 1019175 w 1019175"/>
              <a:gd name="connsiteY4" fmla="*/ 0 h 4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487362">
                <a:moveTo>
                  <a:pt x="0" y="485775"/>
                </a:moveTo>
                <a:cubicBezTo>
                  <a:pt x="73819" y="486568"/>
                  <a:pt x="147638" y="487362"/>
                  <a:pt x="247650" y="466725"/>
                </a:cubicBezTo>
                <a:cubicBezTo>
                  <a:pt x="347662" y="446088"/>
                  <a:pt x="501650" y="407987"/>
                  <a:pt x="600075" y="361950"/>
                </a:cubicBezTo>
                <a:cubicBezTo>
                  <a:pt x="698500" y="315913"/>
                  <a:pt x="768350" y="250825"/>
                  <a:pt x="838200" y="190500"/>
                </a:cubicBezTo>
                <a:cubicBezTo>
                  <a:pt x="908050" y="130175"/>
                  <a:pt x="963612" y="65087"/>
                  <a:pt x="1019175" y="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22" name="Straight Connector 21"/>
          <p:cNvCxnSpPr/>
          <p:nvPr/>
        </p:nvCxnSpPr>
        <p:spPr>
          <a:xfrm>
            <a:off x="2582375" y="3886200"/>
            <a:ext cx="21549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 flipH="1" flipV="1">
            <a:off x="2746967" y="2819400"/>
            <a:ext cx="381000" cy="304800"/>
          </a:xfrm>
          <a:custGeom>
            <a:avLst/>
            <a:gdLst>
              <a:gd name="connsiteX0" fmla="*/ 0 w 1019175"/>
              <a:gd name="connsiteY0" fmla="*/ 485775 h 487362"/>
              <a:gd name="connsiteX1" fmla="*/ 247650 w 1019175"/>
              <a:gd name="connsiteY1" fmla="*/ 466725 h 487362"/>
              <a:gd name="connsiteX2" fmla="*/ 600075 w 1019175"/>
              <a:gd name="connsiteY2" fmla="*/ 361950 h 487362"/>
              <a:gd name="connsiteX3" fmla="*/ 838200 w 1019175"/>
              <a:gd name="connsiteY3" fmla="*/ 190500 h 487362"/>
              <a:gd name="connsiteX4" fmla="*/ 1019175 w 1019175"/>
              <a:gd name="connsiteY4" fmla="*/ 0 h 4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487362">
                <a:moveTo>
                  <a:pt x="0" y="485775"/>
                </a:moveTo>
                <a:cubicBezTo>
                  <a:pt x="73819" y="486568"/>
                  <a:pt x="147638" y="487362"/>
                  <a:pt x="247650" y="466725"/>
                </a:cubicBezTo>
                <a:cubicBezTo>
                  <a:pt x="347662" y="446088"/>
                  <a:pt x="501650" y="407987"/>
                  <a:pt x="600075" y="361950"/>
                </a:cubicBezTo>
                <a:cubicBezTo>
                  <a:pt x="698500" y="315913"/>
                  <a:pt x="768350" y="250825"/>
                  <a:pt x="838200" y="190500"/>
                </a:cubicBezTo>
                <a:cubicBezTo>
                  <a:pt x="908050" y="130175"/>
                  <a:pt x="963612" y="65087"/>
                  <a:pt x="1019175" y="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24" name="Straight Connector 23"/>
          <p:cNvCxnSpPr>
            <a:stCxn id="23" idx="0"/>
          </p:cNvCxnSpPr>
          <p:nvPr/>
        </p:nvCxnSpPr>
        <p:spPr>
          <a:xfrm rot="10800000" flipH="1">
            <a:off x="3127967" y="2819401"/>
            <a:ext cx="1615440" cy="9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24"/>
          <p:cNvSpPr/>
          <p:nvPr/>
        </p:nvSpPr>
        <p:spPr>
          <a:xfrm flipH="1" flipV="1">
            <a:off x="1384511" y="5486400"/>
            <a:ext cx="381000" cy="304800"/>
          </a:xfrm>
          <a:custGeom>
            <a:avLst/>
            <a:gdLst>
              <a:gd name="connsiteX0" fmla="*/ 0 w 1019175"/>
              <a:gd name="connsiteY0" fmla="*/ 485775 h 487362"/>
              <a:gd name="connsiteX1" fmla="*/ 247650 w 1019175"/>
              <a:gd name="connsiteY1" fmla="*/ 466725 h 487362"/>
              <a:gd name="connsiteX2" fmla="*/ 600075 w 1019175"/>
              <a:gd name="connsiteY2" fmla="*/ 361950 h 487362"/>
              <a:gd name="connsiteX3" fmla="*/ 838200 w 1019175"/>
              <a:gd name="connsiteY3" fmla="*/ 190500 h 487362"/>
              <a:gd name="connsiteX4" fmla="*/ 1019175 w 1019175"/>
              <a:gd name="connsiteY4" fmla="*/ 0 h 4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487362">
                <a:moveTo>
                  <a:pt x="0" y="485775"/>
                </a:moveTo>
                <a:cubicBezTo>
                  <a:pt x="73819" y="486568"/>
                  <a:pt x="147638" y="487362"/>
                  <a:pt x="247650" y="466725"/>
                </a:cubicBezTo>
                <a:cubicBezTo>
                  <a:pt x="347662" y="446088"/>
                  <a:pt x="501650" y="407987"/>
                  <a:pt x="600075" y="361950"/>
                </a:cubicBezTo>
                <a:cubicBezTo>
                  <a:pt x="698500" y="315913"/>
                  <a:pt x="768350" y="250825"/>
                  <a:pt x="838200" y="190500"/>
                </a:cubicBezTo>
                <a:cubicBezTo>
                  <a:pt x="908050" y="130175"/>
                  <a:pt x="963612" y="65087"/>
                  <a:pt x="1019175" y="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26" name="Straight Connector 25"/>
          <p:cNvCxnSpPr/>
          <p:nvPr/>
        </p:nvCxnSpPr>
        <p:spPr>
          <a:xfrm>
            <a:off x="1765511" y="5486400"/>
            <a:ext cx="29718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002949" y="1383268"/>
            <a:ext cx="128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D9D9D9"/>
                </a:solidFill>
              </a:rPr>
              <a:t>2002-2007</a:t>
            </a:r>
            <a:endParaRPr lang="en-US">
              <a:solidFill>
                <a:srgbClr val="D9D9D9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46711" y="121920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D9D9D9"/>
                </a:solidFill>
              </a:rPr>
              <a:t>7 </a:t>
            </a:r>
            <a:r>
              <a:rPr lang="en-US" b="1" err="1" smtClean="0">
                <a:solidFill>
                  <a:srgbClr val="D9D9D9"/>
                </a:solidFill>
              </a:rPr>
              <a:t>TeV</a:t>
            </a:r>
            <a:endParaRPr lang="en-US" b="1">
              <a:solidFill>
                <a:srgbClr val="D9D9D9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96775" y="2438400"/>
            <a:ext cx="168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D9D9D9"/>
                </a:solidFill>
              </a:rPr>
              <a:t>Summer 2008</a:t>
            </a:r>
            <a:endParaRPr lang="en-US">
              <a:solidFill>
                <a:srgbClr val="D9D9D9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46711" y="2438400"/>
            <a:ext cx="700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5 </a:t>
            </a:r>
            <a:r>
              <a:rPr lang="en-US" b="1" err="1" smtClean="0">
                <a:solidFill>
                  <a:srgbClr val="FF0000"/>
                </a:solidFill>
              </a:rPr>
              <a:t>TeV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96775" y="3669268"/>
            <a:ext cx="168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D9D9D9"/>
                </a:solidFill>
              </a:rPr>
              <a:t>Summer 2009</a:t>
            </a:r>
            <a:endParaRPr lang="en-US">
              <a:solidFill>
                <a:srgbClr val="D9D9D9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46711" y="3516868"/>
            <a:ext cx="878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3.5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24668" y="5269468"/>
            <a:ext cx="1583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D9D9D9"/>
                </a:solidFill>
              </a:rPr>
              <a:t>October 2009</a:t>
            </a:r>
            <a:endParaRPr lang="en-US">
              <a:solidFill>
                <a:srgbClr val="D9D9D9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1393" y="57912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9D9D9"/>
                </a:solidFill>
              </a:rPr>
              <a:t>450 </a:t>
            </a:r>
            <a:r>
              <a:rPr lang="en-US" b="1" dirty="0" err="1" smtClean="0">
                <a:solidFill>
                  <a:srgbClr val="D9D9D9"/>
                </a:solidFill>
              </a:rPr>
              <a:t>GeV</a:t>
            </a:r>
            <a:endParaRPr lang="en-US" b="1" dirty="0">
              <a:solidFill>
                <a:srgbClr val="D9D9D9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83469" y="2438400"/>
            <a:ext cx="2096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Symmetric quench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83469" y="3669268"/>
            <a:ext cx="1249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Stabilizers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29055" y="5269468"/>
            <a:ext cx="81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D9D9D9"/>
                </a:solidFill>
              </a:rPr>
              <a:t>nQPS</a:t>
            </a:r>
            <a:r>
              <a:rPr lang="en-US" dirty="0" smtClean="0">
                <a:solidFill>
                  <a:srgbClr val="D9D9D9"/>
                </a:solidFill>
              </a:rPr>
              <a:t>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742230" y="5498068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2 kA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746711" y="3897868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 kA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746711" y="2819400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9 kA</a:t>
            </a:r>
            <a:endParaRPr lang="en-US" b="1">
              <a:solidFill>
                <a:srgbClr val="FF0000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rot="16200000" flipH="1">
            <a:off x="4113675" y="3243374"/>
            <a:ext cx="4486488" cy="24488"/>
          </a:xfrm>
          <a:prstGeom prst="line">
            <a:avLst/>
          </a:prstGeom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50685" y="1003338"/>
            <a:ext cx="81291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99"/>
                </a:solidFill>
              </a:rPr>
              <a:t>When</a:t>
            </a:r>
            <a:endParaRPr lang="en-US" b="1" dirty="0">
              <a:solidFill>
                <a:srgbClr val="FFFF99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57691" y="1003338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FF99"/>
                </a:solidFill>
              </a:rPr>
              <a:t>Why</a:t>
            </a:r>
            <a:endParaRPr lang="en-US" b="1">
              <a:solidFill>
                <a:srgbClr val="FFFF99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61826" y="160020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D9D9D9"/>
                </a:solidFill>
              </a:rPr>
              <a:t>12 kA</a:t>
            </a:r>
            <a:endParaRPr lang="en-US" b="1">
              <a:solidFill>
                <a:srgbClr val="D9D9D9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92525" y="2831068"/>
            <a:ext cx="123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Late 2008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83469" y="2831068"/>
            <a:ext cx="171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Splice problem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42230" y="5117068"/>
            <a:ext cx="995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1.18 </a:t>
            </a:r>
            <a:r>
              <a:rPr lang="en-US" b="1" err="1" smtClean="0">
                <a:solidFill>
                  <a:srgbClr val="FF0000"/>
                </a:solidFill>
              </a:rPr>
              <a:t>TeV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83469" y="1383268"/>
            <a:ext cx="90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D9D9D9"/>
                </a:solidFill>
              </a:rPr>
              <a:t>Design</a:t>
            </a:r>
            <a:endParaRPr lang="en-US">
              <a:solidFill>
                <a:srgbClr val="D9D9D9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rot="5400000">
            <a:off x="7482294" y="4692134"/>
            <a:ext cx="1611868" cy="1588"/>
          </a:xfrm>
          <a:prstGeom prst="line">
            <a:avLst/>
          </a:prstGeom>
          <a:ln w="57150" cap="flat" cmpd="sng" algn="ctr">
            <a:solidFill>
              <a:schemeClr val="accent3"/>
            </a:solidFill>
            <a:prstDash val="solid"/>
            <a:round/>
            <a:headEnd type="stealth" w="lg" len="lg"/>
            <a:tailEnd type="none" w="lg" len="lg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313457" y="4278868"/>
            <a:ext cx="851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Winter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2010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60828" y="4278868"/>
            <a:ext cx="1210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Fix </a:t>
            </a:r>
            <a:r>
              <a:rPr lang="en-US" dirty="0" err="1" smtClean="0">
                <a:solidFill>
                  <a:srgbClr val="D9D9D9"/>
                </a:solidFill>
              </a:rPr>
              <a:t>nQPS</a:t>
            </a:r>
            <a:endParaRPr lang="en-US" dirty="0" smtClean="0">
              <a:solidFill>
                <a:srgbClr val="D9D9D9"/>
              </a:solidFill>
            </a:endParaRPr>
          </a:p>
          <a:p>
            <a:r>
              <a:rPr lang="en-US" dirty="0" smtClean="0">
                <a:solidFill>
                  <a:srgbClr val="D9D9D9"/>
                </a:solidFill>
              </a:rPr>
              <a:t>Test 6kA</a:t>
            </a:r>
            <a:endParaRPr lang="en-US" dirty="0">
              <a:solidFill>
                <a:srgbClr val="D9D9D9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7772400" y="3886200"/>
            <a:ext cx="1143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848600" y="3505200"/>
            <a:ext cx="878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3.5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LHC Systems: Faults downtime distribution</a:t>
            </a:r>
            <a:endParaRPr lang="en-US" sz="3200" dirty="0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152400" y="1041401"/>
          <a:ext cx="8839200" cy="5486400"/>
        </p:xfrm>
        <a:graphic>
          <a:graphicData uri="http://schemas.openxmlformats.org/presentationml/2006/ole">
            <p:oleObj spid="_x0000_s161794" name="Chart" r:id="rId3" imgW="5334000" imgH="5153025" progId="Excel.Sheet.8">
              <p:embed/>
            </p:oleObj>
          </a:graphicData>
        </a:graphic>
      </p:graphicFrame>
      <p:graphicFrame>
        <p:nvGraphicFramePr>
          <p:cNvPr id="8" name="Group 266"/>
          <p:cNvGraphicFramePr>
            <a:graphicFrameLocks noGrp="1"/>
          </p:cNvGraphicFramePr>
          <p:nvPr/>
        </p:nvGraphicFramePr>
        <p:xfrm>
          <a:off x="2819400" y="1270000"/>
          <a:ext cx="5638801" cy="2209800"/>
        </p:xfrm>
        <a:graphic>
          <a:graphicData uri="http://schemas.openxmlformats.org/drawingml/2006/table">
            <a:tbl>
              <a:tblPr/>
              <a:tblGrid>
                <a:gridCol w="2204706"/>
                <a:gridCol w="561421"/>
                <a:gridCol w="573715"/>
                <a:gridCol w="1255344"/>
                <a:gridCol w="1043615"/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Equipment type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Faults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Qty.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Availability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" action="ppaction://noaction"/>
                        </a:rPr>
                        <a:t>[1]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[%]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MTBF [hours]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Quench heater power supplies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26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6076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99.998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1145760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Quench detection systems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10438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99.999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3362135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DAQ caused by radiation (SEU)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12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1624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99.997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828240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DAQ other causes than radiation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2532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99.999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1936980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DAQ all faults combined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2532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99.997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774792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EE600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202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99.988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206040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EE13 kA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32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99.939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39168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267"/>
          <p:cNvSpPr>
            <a:spLocks noChangeArrowheads="1"/>
          </p:cNvSpPr>
          <p:nvPr/>
        </p:nvSpPr>
        <p:spPr bwMode="auto">
          <a:xfrm>
            <a:off x="1752600" y="4202113"/>
            <a:ext cx="184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900"/>
              <a:t/>
            </a:r>
            <a:br>
              <a:rPr lang="en-US" sz="900"/>
            </a:br>
            <a:endParaRPr lang="en-US">
              <a:latin typeface="Tw Cen MT" pitchFamily="34" charset="0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4140200" y="4165600"/>
            <a:ext cx="4470400" cy="1600200"/>
            <a:chOff x="4140200" y="4114800"/>
            <a:chExt cx="4470400" cy="1600200"/>
          </a:xfrm>
        </p:grpSpPr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4140200" y="4114800"/>
              <a:ext cx="4470400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QPS wins</a:t>
              </a:r>
              <a:r>
                <a:rPr lang="en-US" sz="2400" dirty="0" smtClean="0"/>
                <a:t> in 2010 by </a:t>
              </a:r>
              <a:r>
                <a:rPr lang="en-US" sz="2400" dirty="0"/>
                <a:t>a neck…</a:t>
              </a:r>
            </a:p>
          </p:txBody>
        </p:sp>
        <p:sp>
          <p:nvSpPr>
            <p:cNvPr id="12" name="Line 270"/>
            <p:cNvSpPr>
              <a:spLocks noChangeShapeType="1"/>
            </p:cNvSpPr>
            <p:nvPr/>
          </p:nvSpPr>
          <p:spPr bwMode="auto">
            <a:xfrm flipH="1">
              <a:off x="7391400" y="4572000"/>
              <a:ext cx="381000" cy="114300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7772400" y="3479801"/>
            <a:ext cx="685800" cy="2462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R. </a:t>
            </a:r>
            <a:r>
              <a:rPr lang="en-US" sz="1000" dirty="0" err="1"/>
              <a:t>Denz</a:t>
            </a:r>
            <a:endParaRPr lang="en-US" sz="1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0764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xplosion 1 41"/>
          <p:cNvSpPr/>
          <p:nvPr/>
        </p:nvSpPr>
        <p:spPr bwMode="auto">
          <a:xfrm>
            <a:off x="6412677" y="4987635"/>
            <a:ext cx="1852551" cy="1710047"/>
          </a:xfrm>
          <a:prstGeom prst="irregularSeal1">
            <a:avLst/>
          </a:prstGeom>
          <a:solidFill>
            <a:srgbClr val="FFC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Arc 156"/>
          <p:cNvSpPr/>
          <p:nvPr/>
        </p:nvSpPr>
        <p:spPr bwMode="auto">
          <a:xfrm>
            <a:off x="1294410" y="3443844"/>
            <a:ext cx="6020790" cy="3669475"/>
          </a:xfrm>
          <a:prstGeom prst="arc">
            <a:avLst>
              <a:gd name="adj1" fmla="val 11858081"/>
              <a:gd name="adj2" fmla="val 165893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Arc 157"/>
          <p:cNvSpPr/>
          <p:nvPr/>
        </p:nvSpPr>
        <p:spPr bwMode="auto">
          <a:xfrm flipV="1">
            <a:off x="1163783" y="3420093"/>
            <a:ext cx="7277596" cy="2610593"/>
          </a:xfrm>
          <a:prstGeom prst="arc">
            <a:avLst>
              <a:gd name="adj1" fmla="val 10869552"/>
              <a:gd name="adj2" fmla="val 19750643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0" name="Straight Arrow Connector 21"/>
          <p:cNvCxnSpPr>
            <a:cxnSpLocks noChangeShapeType="1"/>
            <a:stCxn id="145" idx="3"/>
            <a:endCxn id="4108" idx="0"/>
          </p:cNvCxnSpPr>
          <p:nvPr/>
        </p:nvCxnSpPr>
        <p:spPr bwMode="auto">
          <a:xfrm>
            <a:off x="6080168" y="4624663"/>
            <a:ext cx="1250222" cy="859464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cxnSp>
        <p:nvCxnSpPr>
          <p:cNvPr id="82" name="Straight Arrow Connector 20"/>
          <p:cNvCxnSpPr>
            <a:cxnSpLocks noChangeShapeType="1"/>
            <a:stCxn id="84" idx="2"/>
            <a:endCxn id="4110" idx="0"/>
          </p:cNvCxnSpPr>
          <p:nvPr/>
        </p:nvCxnSpPr>
        <p:spPr bwMode="auto">
          <a:xfrm rot="5400000">
            <a:off x="61561" y="2863755"/>
            <a:ext cx="2166233" cy="406350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Busbar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Joins Failure modes (for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&lt;9 kA)</a:t>
            </a:r>
          </a:p>
        </p:txBody>
      </p:sp>
      <p:sp>
        <p:nvSpPr>
          <p:cNvPr id="4105" name="TextBox 11"/>
          <p:cNvSpPr txBox="1">
            <a:spLocks noChangeArrowheads="1"/>
          </p:cNvSpPr>
          <p:nvPr/>
        </p:nvSpPr>
        <p:spPr bwMode="auto">
          <a:xfrm>
            <a:off x="7267577" y="3761215"/>
            <a:ext cx="1219200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Prompt quench </a:t>
            </a:r>
          </a:p>
          <a:p>
            <a:r>
              <a:rPr lang="en-US" dirty="0" smtClean="0"/>
              <a:t>of </a:t>
            </a:r>
            <a:r>
              <a:rPr lang="en-US" dirty="0"/>
              <a:t>a joint</a:t>
            </a:r>
          </a:p>
        </p:txBody>
      </p:sp>
      <p:sp>
        <p:nvSpPr>
          <p:cNvPr id="4106" name="TextBox 12"/>
          <p:cNvSpPr txBox="1">
            <a:spLocks noChangeArrowheads="1"/>
          </p:cNvSpPr>
          <p:nvPr/>
        </p:nvSpPr>
        <p:spPr bwMode="auto">
          <a:xfrm>
            <a:off x="3636562" y="1086213"/>
            <a:ext cx="1143000" cy="64611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Beam losses</a:t>
            </a:r>
          </a:p>
        </p:txBody>
      </p:sp>
      <p:sp>
        <p:nvSpPr>
          <p:cNvPr id="4107" name="TextBox 13"/>
          <p:cNvSpPr txBox="1">
            <a:spLocks noChangeArrowheads="1"/>
          </p:cNvSpPr>
          <p:nvPr/>
        </p:nvSpPr>
        <p:spPr bwMode="auto">
          <a:xfrm>
            <a:off x="6724150" y="1086213"/>
            <a:ext cx="1981200" cy="64611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Resistive losses in the splice</a:t>
            </a:r>
          </a:p>
        </p:txBody>
      </p:sp>
      <p:sp>
        <p:nvSpPr>
          <p:cNvPr id="4108" name="TextBox 14"/>
          <p:cNvSpPr txBox="1">
            <a:spLocks noChangeArrowheads="1"/>
          </p:cNvSpPr>
          <p:nvPr/>
        </p:nvSpPr>
        <p:spPr bwMode="auto">
          <a:xfrm>
            <a:off x="6692434" y="5484127"/>
            <a:ext cx="1275911" cy="6461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Burn-out </a:t>
            </a:r>
            <a:r>
              <a:rPr lang="en-US" dirty="0"/>
              <a:t>of the joint</a:t>
            </a:r>
          </a:p>
        </p:txBody>
      </p:sp>
      <p:sp>
        <p:nvSpPr>
          <p:cNvPr id="4109" name="TextBox 15"/>
          <p:cNvSpPr txBox="1">
            <a:spLocks noChangeArrowheads="1"/>
          </p:cNvSpPr>
          <p:nvPr/>
        </p:nvSpPr>
        <p:spPr bwMode="auto">
          <a:xfrm>
            <a:off x="5016081" y="1086213"/>
            <a:ext cx="1447800" cy="64611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Cable/bus movement</a:t>
            </a:r>
          </a:p>
        </p:txBody>
      </p:sp>
      <p:sp>
        <p:nvSpPr>
          <p:cNvPr id="4110" name="TextBox 16"/>
          <p:cNvSpPr txBox="1">
            <a:spLocks noChangeArrowheads="1"/>
          </p:cNvSpPr>
          <p:nvPr/>
        </p:nvSpPr>
        <p:spPr bwMode="auto">
          <a:xfrm>
            <a:off x="291699" y="4150047"/>
            <a:ext cx="1299605" cy="64611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Quench of a magnet</a:t>
            </a:r>
          </a:p>
        </p:txBody>
      </p:sp>
      <p:cxnSp>
        <p:nvCxnSpPr>
          <p:cNvPr id="4111" name="Straight Arrow Connector 17"/>
          <p:cNvCxnSpPr>
            <a:cxnSpLocks noChangeShapeType="1"/>
            <a:stCxn id="4106" idx="2"/>
            <a:endCxn id="4105" idx="0"/>
          </p:cNvCxnSpPr>
          <p:nvPr/>
        </p:nvCxnSpPr>
        <p:spPr bwMode="auto">
          <a:xfrm rot="16200000" flipH="1">
            <a:off x="5028174" y="912212"/>
            <a:ext cx="2028890" cy="3669115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cxnSp>
        <p:nvCxnSpPr>
          <p:cNvPr id="4112" name="Straight Arrow Connector 18"/>
          <p:cNvCxnSpPr>
            <a:cxnSpLocks noChangeShapeType="1"/>
            <a:stCxn id="4107" idx="2"/>
            <a:endCxn id="4105" idx="0"/>
          </p:cNvCxnSpPr>
          <p:nvPr/>
        </p:nvCxnSpPr>
        <p:spPr bwMode="auto">
          <a:xfrm rot="16200000" flipH="1">
            <a:off x="6781518" y="2665556"/>
            <a:ext cx="2028890" cy="162427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cxnSp>
        <p:nvCxnSpPr>
          <p:cNvPr id="4113" name="Straight Arrow Connector 19"/>
          <p:cNvCxnSpPr>
            <a:cxnSpLocks noChangeShapeType="1"/>
            <a:stCxn id="4109" idx="2"/>
            <a:endCxn id="4105" idx="0"/>
          </p:cNvCxnSpPr>
          <p:nvPr/>
        </p:nvCxnSpPr>
        <p:spPr bwMode="auto">
          <a:xfrm rot="16200000" flipH="1">
            <a:off x="5794134" y="1678172"/>
            <a:ext cx="2028890" cy="2137196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cxnSp>
        <p:nvCxnSpPr>
          <p:cNvPr id="4114" name="Straight Arrow Connector 20"/>
          <p:cNvCxnSpPr>
            <a:cxnSpLocks noChangeShapeType="1"/>
            <a:stCxn id="4110" idx="3"/>
            <a:endCxn id="28" idx="1"/>
          </p:cNvCxnSpPr>
          <p:nvPr/>
        </p:nvCxnSpPr>
        <p:spPr bwMode="auto">
          <a:xfrm flipV="1">
            <a:off x="1591304" y="4056634"/>
            <a:ext cx="698419" cy="416469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cxnSp>
        <p:nvCxnSpPr>
          <p:cNvPr id="4115" name="Straight Arrow Connector 21"/>
          <p:cNvCxnSpPr>
            <a:cxnSpLocks noChangeShapeType="1"/>
            <a:stCxn id="4105" idx="2"/>
            <a:endCxn id="4108" idx="0"/>
          </p:cNvCxnSpPr>
          <p:nvPr/>
        </p:nvCxnSpPr>
        <p:spPr bwMode="auto">
          <a:xfrm rot="5400000">
            <a:off x="7203993" y="4810943"/>
            <a:ext cx="799582" cy="546787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sp>
        <p:nvSpPr>
          <p:cNvPr id="23" name="TextBox 22"/>
          <p:cNvSpPr txBox="1"/>
          <p:nvPr/>
        </p:nvSpPr>
        <p:spPr>
          <a:xfrm>
            <a:off x="4762006" y="2178743"/>
            <a:ext cx="729093" cy="400050"/>
          </a:xfrm>
          <a:prstGeom prst="rect">
            <a:avLst/>
          </a:prstGeom>
          <a:solidFill>
            <a:srgbClr val="3366FF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14401" y="2213133"/>
            <a:ext cx="645967" cy="40005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2289723" y="3594969"/>
            <a:ext cx="1605386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Thermal prop. </a:t>
            </a:r>
          </a:p>
          <a:p>
            <a:r>
              <a:rPr lang="en-US" dirty="0" smtClean="0"/>
              <a:t>through the </a:t>
            </a:r>
          </a:p>
          <a:p>
            <a:r>
              <a:rPr lang="en-US" dirty="0" smtClean="0"/>
              <a:t>bus (1 joint)</a:t>
            </a:r>
            <a:endParaRPr lang="en-US" dirty="0"/>
          </a:p>
        </p:txBody>
      </p:sp>
      <p:sp>
        <p:nvSpPr>
          <p:cNvPr id="29" name="TextBox 12"/>
          <p:cNvSpPr txBox="1">
            <a:spLocks noChangeArrowheads="1"/>
          </p:cNvSpPr>
          <p:nvPr/>
        </p:nvSpPr>
        <p:spPr bwMode="auto">
          <a:xfrm>
            <a:off x="2280076" y="5349445"/>
            <a:ext cx="1674406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Thermal prop.</a:t>
            </a:r>
          </a:p>
          <a:p>
            <a:r>
              <a:rPr lang="en-US" dirty="0" smtClean="0"/>
              <a:t>through </a:t>
            </a:r>
            <a:r>
              <a:rPr lang="en-US" dirty="0" err="1" smtClean="0"/>
              <a:t>GHe</a:t>
            </a:r>
            <a:r>
              <a:rPr lang="en-US" dirty="0" smtClean="0"/>
              <a:t> </a:t>
            </a:r>
          </a:p>
          <a:p>
            <a:r>
              <a:rPr lang="en-US" dirty="0" smtClean="0"/>
              <a:t>(3 joints)</a:t>
            </a:r>
            <a:endParaRPr lang="en-US" dirty="0"/>
          </a:p>
        </p:txBody>
      </p:sp>
      <p:cxnSp>
        <p:nvCxnSpPr>
          <p:cNvPr id="31" name="Straight Arrow Connector 20"/>
          <p:cNvCxnSpPr>
            <a:cxnSpLocks noChangeShapeType="1"/>
            <a:stCxn id="4106" idx="2"/>
            <a:endCxn id="4110" idx="0"/>
          </p:cNvCxnSpPr>
          <p:nvPr/>
        </p:nvCxnSpPr>
        <p:spPr bwMode="auto">
          <a:xfrm rot="5400000">
            <a:off x="1365921" y="1307906"/>
            <a:ext cx="2417722" cy="3266560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cxnSp>
        <p:nvCxnSpPr>
          <p:cNvPr id="34" name="Straight Arrow Connector 20"/>
          <p:cNvCxnSpPr>
            <a:cxnSpLocks noChangeShapeType="1"/>
            <a:stCxn id="29" idx="3"/>
            <a:endCxn id="145" idx="1"/>
          </p:cNvCxnSpPr>
          <p:nvPr/>
        </p:nvCxnSpPr>
        <p:spPr bwMode="auto">
          <a:xfrm flipV="1">
            <a:off x="3954482" y="4624663"/>
            <a:ext cx="1017019" cy="1186447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cxnSp>
        <p:nvCxnSpPr>
          <p:cNvPr id="35" name="Straight Arrow Connector 20"/>
          <p:cNvCxnSpPr>
            <a:cxnSpLocks noChangeShapeType="1"/>
            <a:stCxn id="28" idx="3"/>
            <a:endCxn id="145" idx="1"/>
          </p:cNvCxnSpPr>
          <p:nvPr/>
        </p:nvCxnSpPr>
        <p:spPr bwMode="auto">
          <a:xfrm>
            <a:off x="3895109" y="4056634"/>
            <a:ext cx="1076392" cy="568029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sp>
        <p:nvSpPr>
          <p:cNvPr id="84" name="TextBox 12"/>
          <p:cNvSpPr txBox="1">
            <a:spLocks noChangeArrowheads="1"/>
          </p:cNvSpPr>
          <p:nvPr/>
        </p:nvSpPr>
        <p:spPr bwMode="auto">
          <a:xfrm>
            <a:off x="641270" y="1060484"/>
            <a:ext cx="1413163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Spurious trips/heater firings, ….</a:t>
            </a:r>
            <a:endParaRPr lang="en-US" dirty="0"/>
          </a:p>
        </p:txBody>
      </p:sp>
      <p:sp>
        <p:nvSpPr>
          <p:cNvPr id="91" name="TextBox 12"/>
          <p:cNvSpPr txBox="1">
            <a:spLocks noChangeArrowheads="1"/>
          </p:cNvSpPr>
          <p:nvPr/>
        </p:nvSpPr>
        <p:spPr bwMode="auto">
          <a:xfrm>
            <a:off x="2289953" y="1082256"/>
            <a:ext cx="1094509" cy="36933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cxnSp>
        <p:nvCxnSpPr>
          <p:cNvPr id="93" name="Straight Arrow Connector 20"/>
          <p:cNvCxnSpPr>
            <a:cxnSpLocks noChangeShapeType="1"/>
            <a:stCxn id="91" idx="2"/>
            <a:endCxn id="4110" idx="0"/>
          </p:cNvCxnSpPr>
          <p:nvPr/>
        </p:nvCxnSpPr>
        <p:spPr bwMode="auto">
          <a:xfrm rot="5400000">
            <a:off x="540126" y="1852964"/>
            <a:ext cx="2698459" cy="1895706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cxnSp>
        <p:nvCxnSpPr>
          <p:cNvPr id="101" name="Straight Arrow Connector 20"/>
          <p:cNvCxnSpPr>
            <a:cxnSpLocks noChangeShapeType="1"/>
            <a:stCxn id="4110" idx="3"/>
            <a:endCxn id="29" idx="1"/>
          </p:cNvCxnSpPr>
          <p:nvPr/>
        </p:nvCxnSpPr>
        <p:spPr bwMode="auto">
          <a:xfrm>
            <a:off x="1591304" y="4473103"/>
            <a:ext cx="688772" cy="1338007"/>
          </a:xfrm>
          <a:prstGeom prst="straightConnector1">
            <a:avLst/>
          </a:prstGeom>
          <a:noFill/>
          <a:ln w="28575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  <p:sp>
        <p:nvSpPr>
          <p:cNvPr id="115" name="TextBox 114"/>
          <p:cNvSpPr txBox="1"/>
          <p:nvPr/>
        </p:nvSpPr>
        <p:spPr>
          <a:xfrm>
            <a:off x="3087585" y="2195321"/>
            <a:ext cx="675656" cy="40005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405746" y="3190866"/>
            <a:ext cx="748145" cy="40011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528952" y="2175528"/>
            <a:ext cx="643988" cy="400110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P=0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TextBox 11"/>
          <p:cNvSpPr txBox="1">
            <a:spLocks noChangeArrowheads="1"/>
          </p:cNvSpPr>
          <p:nvPr/>
        </p:nvSpPr>
        <p:spPr bwMode="auto">
          <a:xfrm>
            <a:off x="4971501" y="4162998"/>
            <a:ext cx="1108667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Delayed quench </a:t>
            </a:r>
          </a:p>
          <a:p>
            <a:r>
              <a:rPr lang="en-US" dirty="0" smtClean="0"/>
              <a:t>of </a:t>
            </a:r>
            <a:r>
              <a:rPr lang="en-US" dirty="0"/>
              <a:t>a joint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4843154" y="5765832"/>
            <a:ext cx="773875" cy="40011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Arc 158"/>
          <p:cNvSpPr/>
          <p:nvPr/>
        </p:nvSpPr>
        <p:spPr bwMode="auto">
          <a:xfrm>
            <a:off x="6792686" y="4096990"/>
            <a:ext cx="1969325" cy="1791194"/>
          </a:xfrm>
          <a:prstGeom prst="arc">
            <a:avLst>
              <a:gd name="adj1" fmla="val 19195461"/>
              <a:gd name="adj2" fmla="val 4670666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8182100" y="4916749"/>
            <a:ext cx="701386" cy="40011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90063" y="2164888"/>
            <a:ext cx="729093" cy="400050"/>
          </a:xfrm>
          <a:prstGeom prst="rect">
            <a:avLst/>
          </a:prstGeom>
          <a:solidFill>
            <a:srgbClr val="3366FF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31720" y="2198536"/>
            <a:ext cx="729093" cy="400050"/>
          </a:xfrm>
          <a:prstGeom prst="rect">
            <a:avLst/>
          </a:prstGeom>
          <a:solidFill>
            <a:srgbClr val="3366FF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  <p:bldP spid="158" grpId="0" animBg="1"/>
      <p:bldP spid="116" grpId="0" animBg="1"/>
      <p:bldP spid="153" grpId="0" animBg="1"/>
      <p:bldP spid="159" grpId="0" animBg="1"/>
      <p:bldP spid="11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evolution</a:t>
            </a:r>
            <a:endParaRPr lang="en-US" dirty="0"/>
          </a:p>
        </p:txBody>
      </p:sp>
      <p:pic>
        <p:nvPicPr>
          <p:cNvPr id="8" name="Picture 4" descr="http://lpc-afs.web.cern.ch/lpc-afs/LHC/plu_days_logy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52600"/>
            <a:ext cx="4572000" cy="4572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1143000"/>
            <a:ext cx="40386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 orders of magnitude in ~200 days</a:t>
            </a:r>
            <a:endParaRPr lang="en-US" b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62938" y="381000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9138" y="3642360"/>
            <a:ext cx="1239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10</a:t>
            </a:r>
            <a:r>
              <a:rPr lang="en-US" sz="1600" b="1" baseline="30000" dirty="0" smtClean="0"/>
              <a:t>30 </a:t>
            </a:r>
            <a:r>
              <a:rPr lang="en-US" sz="1600" b="1" dirty="0" smtClean="0"/>
              <a:t>cm</a:t>
            </a:r>
            <a:r>
              <a:rPr lang="en-US" sz="1600" b="1" baseline="30000" dirty="0" smtClean="0"/>
              <a:t>-2 </a:t>
            </a:r>
            <a:r>
              <a:rPr lang="en-US" sz="1600" b="1" dirty="0" smtClean="0"/>
              <a:t>s</a:t>
            </a:r>
            <a:r>
              <a:rPr lang="en-US" sz="1600" b="1" baseline="30000" dirty="0" smtClean="0"/>
              <a:t>-1</a:t>
            </a:r>
            <a:endParaRPr lang="en-US" sz="1600" b="1" baseline="30000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2171698" y="3390901"/>
            <a:ext cx="2057401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http://lpc-afs.web.cern.ch/lpc-afs/LHC/lui_days_liny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752600"/>
            <a:ext cx="4572000" cy="4572000"/>
          </a:xfrm>
          <a:prstGeom prst="rect">
            <a:avLst/>
          </a:prstGeom>
          <a:noFill/>
        </p:spPr>
      </p:pic>
      <p:cxnSp>
        <p:nvCxnSpPr>
          <p:cNvPr id="17" name="Straight Connector 16"/>
          <p:cNvCxnSpPr/>
          <p:nvPr/>
        </p:nvCxnSpPr>
        <p:spPr>
          <a:xfrm rot="5400000">
            <a:off x="6537960" y="4762500"/>
            <a:ext cx="2514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6615634" y="4174259"/>
            <a:ext cx="2011705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rIns="0" rtlCol="0">
            <a:spAutoFit/>
          </a:bodyPr>
          <a:lstStyle/>
          <a:p>
            <a:r>
              <a:rPr lang="en-US" sz="1400" b="1" dirty="0" smtClean="0"/>
              <a:t>Bunch train commissioning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038600" y="1143000"/>
            <a:ext cx="51054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~50 pb</a:t>
            </a:r>
            <a:r>
              <a:rPr lang="en-US" b="1" baseline="30000" dirty="0" smtClean="0"/>
              <a:t>-1</a:t>
            </a:r>
            <a:r>
              <a:rPr lang="en-US" b="1" dirty="0" smtClean="0"/>
              <a:t> delivered, half of it in the last week !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UFOs - Worrying trend through the summer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90600"/>
            <a:ext cx="9144000" cy="538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 reached during 2010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2242819"/>
          <a:ext cx="883920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685800"/>
                <a:gridCol w="4648200"/>
                <a:gridCol w="2667000"/>
              </a:tblGrid>
              <a:tr h="21252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Day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Achieved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Feb 28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Restart with beam</a:t>
                      </a:r>
                    </a:p>
                  </a:txBody>
                  <a:tcPr marT="18288" marB="182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</a:tr>
              <a:tr h="1530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Mar 12</a:t>
                      </a:r>
                    </a:p>
                  </a:txBody>
                  <a:tcPr marT="18288" marB="182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Ramp to 1.18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</a:tr>
              <a:tr h="1530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Mar 19</a:t>
                      </a:r>
                    </a:p>
                  </a:txBody>
                  <a:tcPr marT="18288" marB="182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Ramp to 3.5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rgbClr val="C00000"/>
                        </a:solidFill>
                      </a:endParaRPr>
                    </a:p>
                  </a:txBody>
                  <a:tcPr marT="18288" marB="18288"/>
                </a:tc>
              </a:tr>
              <a:tr h="1530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Mar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30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First collisions at 7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centre of mass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Luminosity ~ 2×10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US" sz="1200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Apr 01</a:t>
                      </a: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33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Start squeeze commissioning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Regular physics runs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 on 2 bunches of 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Un-squeezed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1 colliding pairs per experiment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Rates around 100Hz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 anchor="ctr">
                    <a:solidFill>
                      <a:srgbClr val="FFFF99"/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Apr 07</a:t>
                      </a: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39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Squeeze to 2 m in points 1 and 5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Apr 09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41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Single nominal bunch of 1.1×1011 stable at 450GeV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0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Apr 13</a:t>
                      </a: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Squeeze to 2 m in point 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Apr 16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Squeeze to 2m in point 2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April 24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54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First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stable beams at 7 </a:t>
                      </a:r>
                      <a:r>
                        <a:rPr lang="en-US" sz="1200" b="1" baseline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, 3 on 3, squeeze to 2m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Luminosity ~ 2×10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28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May 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Increase bunch intensity to 2×10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,Increase k</a:t>
                      </a:r>
                      <a:r>
                        <a:rPr lang="en-US" sz="1200" b="1" baseline="-2500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12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Regular physics runs</a:t>
                      </a: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May 24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13 on 13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, 2m, 8 colliding pairs per experiment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Luminosity ~ 3×10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29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</a:tr>
              <a:tr h="153018">
                <a:tc gridSpan="4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</a:tr>
              <a:tr h="153018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Physics running with low intensity widely spaced bunches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</a:tr>
              <a:tr h="153018">
                <a:tc gridSpan="4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</a:tr>
            </a:tbl>
          </a:graphicData>
        </a:graphic>
      </p:graphicFrame>
      <p:sp>
        <p:nvSpPr>
          <p:cNvPr id="4" name="Content Placeholder 13"/>
          <p:cNvSpPr txBox="1">
            <a:spLocks/>
          </p:cNvSpPr>
          <p:nvPr/>
        </p:nvSpPr>
        <p:spPr bwMode="auto">
          <a:xfrm>
            <a:off x="508000" y="1206501"/>
            <a:ext cx="8229600" cy="12445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11045" lvl="0" indent="-311045" defTabSz="414726" fontAlgn="base">
              <a:lnSpc>
                <a:spcPct val="87000"/>
              </a:lnSpc>
              <a:spcBef>
                <a:spcPts val="726"/>
              </a:spcBef>
              <a:spcAft>
                <a:spcPts val="2400"/>
              </a:spcAft>
              <a:buClr>
                <a:srgbClr val="FFCC00"/>
              </a:buClr>
              <a:buSzPct val="100000"/>
              <a:buFont typeface="Arial" charset="0"/>
              <a:buChar char="•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Early beam </a:t>
            </a:r>
            <a:r>
              <a:rPr lang="en-US" sz="2400" kern="0" dirty="0" smtClean="0">
                <a:solidFill>
                  <a:srgbClr val="FFCC00"/>
                </a:solidFill>
              </a:rPr>
              <a:t>operations - physics running with low intensity widely spaced bunches</a:t>
            </a:r>
          </a:p>
          <a:p>
            <a:pPr marL="311045" marR="0" lvl="0" indent="-311045" algn="l" defTabSz="414726" rtl="0" eaLnBrk="1" fontAlgn="base" latinLnBrk="0" hangingPunct="1">
              <a:lnSpc>
                <a:spcPct val="87000"/>
              </a:lnSpc>
              <a:spcBef>
                <a:spcPts val="726"/>
              </a:spcBef>
              <a:spcAft>
                <a:spcPts val="2400"/>
              </a:spcAft>
              <a:buClr>
                <a:srgbClr val="FFCC00"/>
              </a:buClr>
              <a:buSzPct val="10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Aerial vie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600" y="1103313"/>
            <a:ext cx="72390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" y="1500188"/>
            <a:ext cx="3313112" cy="1981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pic>
        <p:nvPicPr>
          <p:cNvPr id="16389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1538" y="4017963"/>
            <a:ext cx="4367212" cy="271462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pic>
        <p:nvPicPr>
          <p:cNvPr id="16390" name="Picture 1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29250" y="1285875"/>
            <a:ext cx="3522663" cy="22018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pic>
        <p:nvPicPr>
          <p:cNvPr id="16391" name="Picture 1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8925" y="4084638"/>
            <a:ext cx="4283075" cy="2668587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35849" name="Titel 1"/>
          <p:cNvSpPr>
            <a:spLocks/>
          </p:cNvSpPr>
          <p:nvPr/>
        </p:nvSpPr>
        <p:spPr bwMode="auto">
          <a:xfrm>
            <a:off x="906463" y="0"/>
            <a:ext cx="82375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 dirty="0" smtClean="0">
                <a:solidFill>
                  <a:srgbClr val="FFCC00"/>
                </a:solidFill>
              </a:rPr>
              <a:t>Four large experiments </a:t>
            </a:r>
            <a:endParaRPr lang="nl-BE" sz="3200" dirty="0">
              <a:solidFill>
                <a:srgbClr val="FFCC00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07604" y="0"/>
            <a:ext cx="4194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rgbClr val="FFCC00"/>
                </a:solidFill>
              </a:rPr>
              <a:t>Overall layout of LHC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 reached during 2010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2349500"/>
          <a:ext cx="88392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546100"/>
                <a:gridCol w="4978400"/>
                <a:gridCol w="2476500"/>
              </a:tblGrid>
              <a:tr h="21252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Day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Achieved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June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Increase bunch intensity to nominal, squeeze to 3.5m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No physics for 3 weeks!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June 25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First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stable beams at 7 </a:t>
                      </a:r>
                      <a:r>
                        <a:rPr lang="en-US" sz="1200" b="1" baseline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, 3 on 3 nominal bunch</a:t>
                      </a: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Luminosity ~ 5×10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29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July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15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13 on 13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, 8 colliding pairs per experiment, 9 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/ bunch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Luminosity ~ 1.5×10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30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July 30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25 on 25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, 16 colliding pairs per experiment, 9 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/ bunch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Luminosity ~ 3×10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30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Early Aug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Stable running period to consolidate operation and MP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~1.3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MJ per beam 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</a:tr>
              <a:tr h="7924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Aug 19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48 on 48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, 36 colliding pairs 1 5 and 8 (&lt; in 2), 9 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/ bunch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Luminosity ~ 6×10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30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Aug 24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50 on 50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, 35 colliding pairs 1 5 and 8 (&lt; in 2), 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11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/ bunch, lower </a:t>
                      </a:r>
                      <a:r>
                        <a:rPr lang="el-GR" sz="1200" b="1" baseline="0" dirty="0" smtClean="0">
                          <a:solidFill>
                            <a:schemeClr val="tx1"/>
                          </a:solidFill>
                        </a:rPr>
                        <a:t>ε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Luminosity ~ 10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31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Sept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Setting up bunch trains on crossing angles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No physics for 3 weeks!</a:t>
                      </a:r>
                    </a:p>
                  </a:txBody>
                  <a:tcPr marT="18288" marB="1828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Sept 22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First stable beams at 7 </a:t>
                      </a:r>
                      <a:r>
                        <a:rPr lang="en-US" sz="1200" b="1" dirty="0" err="1" smtClean="0">
                          <a:solidFill>
                            <a:schemeClr val="bg1"/>
                          </a:solidFill>
                        </a:rPr>
                        <a:t>TeV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with bunch trains, 24/16 nominal bunches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Luminosity ~ 4×10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30 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Increase number of trains, 10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/ bunch</a:t>
                      </a: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baseline="300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Oct  08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248 on 248, 150ns bunch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 trains, 233 colliding pairs in 1, 5 and 8</a:t>
                      </a:r>
                      <a:endParaRPr lang="en-US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Luminosity ~ 9×10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31 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530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Nov  08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368 on 368, 150ns bunch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 trains, 348 colliding pairs in 1, 5 and 8</a:t>
                      </a:r>
                      <a:endParaRPr lang="en-US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Luminosity ~ 2×10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32 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cm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s</a:t>
                      </a:r>
                      <a:r>
                        <a:rPr lang="en-US" sz="1200" b="1" baseline="3000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53018">
                <a:tc gridSpan="4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</a:tr>
              <a:tr h="153018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Physics running with nominal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intensity widely spaced bunches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</a:tr>
              <a:tr h="153018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Physics running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 with nominal intensity 150ns bunch trains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/>
                </a:tc>
              </a:tr>
            </a:tbl>
          </a:graphicData>
        </a:graphic>
      </p:graphicFrame>
      <p:sp>
        <p:nvSpPr>
          <p:cNvPr id="4" name="Content Placeholder 13"/>
          <p:cNvSpPr txBox="1">
            <a:spLocks/>
          </p:cNvSpPr>
          <p:nvPr/>
        </p:nvSpPr>
        <p:spPr bwMode="auto">
          <a:xfrm>
            <a:off x="508000" y="1083001"/>
            <a:ext cx="8229600" cy="12791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11045" lvl="0" indent="-311045" defTabSz="414726" fontAlgn="base">
              <a:lnSpc>
                <a:spcPct val="87000"/>
              </a:lnSpc>
              <a:spcBef>
                <a:spcPts val="726"/>
              </a:spcBef>
              <a:buClr>
                <a:srgbClr val="FFCC00"/>
              </a:buClr>
              <a:buSzPct val="100000"/>
              <a:buFont typeface="Arial" charset="0"/>
              <a:buChar char="•"/>
            </a:pPr>
            <a:r>
              <a:rPr lang="en-US" sz="2400" kern="0" dirty="0" smtClean="0">
                <a:solidFill>
                  <a:srgbClr val="FFCC00"/>
                </a:solidFill>
              </a:rPr>
              <a:t>Physics running with nominal intensity widely spaced bunches</a:t>
            </a:r>
            <a:endParaRPr lang="en-US" sz="800" kern="0" dirty="0" smtClean="0">
              <a:solidFill>
                <a:srgbClr val="FFCC00"/>
              </a:solidFill>
            </a:endParaRPr>
          </a:p>
          <a:p>
            <a:pPr marL="311045" lvl="0" indent="-311045" defTabSz="414726" fontAlgn="base">
              <a:lnSpc>
                <a:spcPct val="87000"/>
              </a:lnSpc>
              <a:spcBef>
                <a:spcPts val="726"/>
              </a:spcBef>
              <a:spcAft>
                <a:spcPts val="2400"/>
              </a:spcAft>
              <a:buClr>
                <a:srgbClr val="FFCC00"/>
              </a:buClr>
              <a:buSzPct val="100000"/>
              <a:buFont typeface="Arial" charset="0"/>
              <a:buChar char="•"/>
            </a:pPr>
            <a:r>
              <a:rPr lang="en-US" sz="2400" kern="0" dirty="0" smtClean="0">
                <a:solidFill>
                  <a:srgbClr val="FFCC00"/>
                </a:solidFill>
              </a:rPr>
              <a:t>Physics running with nominal intensity 150ns bunch trains</a:t>
            </a:r>
          </a:p>
          <a:p>
            <a:pPr marL="311045" lvl="0" indent="-311045" defTabSz="414726" fontAlgn="base">
              <a:lnSpc>
                <a:spcPct val="87000"/>
              </a:lnSpc>
              <a:spcBef>
                <a:spcPts val="726"/>
              </a:spcBef>
              <a:spcAft>
                <a:spcPts val="2400"/>
              </a:spcAft>
              <a:buClr>
                <a:srgbClr val="FFCC00"/>
              </a:buClr>
              <a:buSzPct val="100000"/>
              <a:buFont typeface="Arial" charset="0"/>
              <a:buChar char="•"/>
            </a:pPr>
            <a:endParaRPr lang="en-US" sz="2400" kern="0" dirty="0" smtClean="0">
              <a:solidFill>
                <a:srgbClr val="FFCC00"/>
              </a:solidFill>
            </a:endParaRPr>
          </a:p>
          <a:p>
            <a:pPr marL="311045" lvl="0" indent="-311045" defTabSz="414726" fontAlgn="base">
              <a:lnSpc>
                <a:spcPct val="87000"/>
              </a:lnSpc>
              <a:spcBef>
                <a:spcPts val="726"/>
              </a:spcBef>
              <a:spcAft>
                <a:spcPts val="2400"/>
              </a:spcAft>
              <a:buClr>
                <a:srgbClr val="FFCC00"/>
              </a:buClr>
              <a:buSzPct val="100000"/>
              <a:buFont typeface="Arial" charset="0"/>
              <a:buChar char="•"/>
            </a:pPr>
            <a:endParaRPr lang="en-US" sz="2400" kern="0" dirty="0" smtClean="0">
              <a:solidFill>
                <a:srgbClr val="FFCC00"/>
              </a:solidFill>
            </a:endParaRPr>
          </a:p>
          <a:p>
            <a:pPr marL="311045" marR="0" lvl="0" indent="-311045" algn="l" defTabSz="414726" rtl="0" eaLnBrk="1" fontAlgn="base" latinLnBrk="0" hangingPunct="1">
              <a:lnSpc>
                <a:spcPct val="87000"/>
              </a:lnSpc>
              <a:spcBef>
                <a:spcPts val="726"/>
              </a:spcBef>
              <a:spcAft>
                <a:spcPts val="2400"/>
              </a:spcAft>
              <a:buClr>
                <a:srgbClr val="FFCC00"/>
              </a:buClr>
              <a:buSzPct val="100000"/>
              <a:buFont typeface="Arial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operational cycle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04800" y="3581400"/>
            <a:ext cx="182431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2052920" y="3200400"/>
            <a:ext cx="609599" cy="381000"/>
          </a:xfrm>
          <a:custGeom>
            <a:avLst/>
            <a:gdLst>
              <a:gd name="connsiteX0" fmla="*/ 0 w 1019175"/>
              <a:gd name="connsiteY0" fmla="*/ 485775 h 487362"/>
              <a:gd name="connsiteX1" fmla="*/ 247650 w 1019175"/>
              <a:gd name="connsiteY1" fmla="*/ 466725 h 487362"/>
              <a:gd name="connsiteX2" fmla="*/ 600075 w 1019175"/>
              <a:gd name="connsiteY2" fmla="*/ 361950 h 487362"/>
              <a:gd name="connsiteX3" fmla="*/ 838200 w 1019175"/>
              <a:gd name="connsiteY3" fmla="*/ 190500 h 487362"/>
              <a:gd name="connsiteX4" fmla="*/ 1019175 w 1019175"/>
              <a:gd name="connsiteY4" fmla="*/ 0 h 4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487362">
                <a:moveTo>
                  <a:pt x="0" y="485775"/>
                </a:moveTo>
                <a:cubicBezTo>
                  <a:pt x="73819" y="486568"/>
                  <a:pt x="147638" y="487362"/>
                  <a:pt x="247650" y="466725"/>
                </a:cubicBezTo>
                <a:cubicBezTo>
                  <a:pt x="347662" y="446088"/>
                  <a:pt x="501650" y="407987"/>
                  <a:pt x="600075" y="361950"/>
                </a:cubicBezTo>
                <a:cubicBezTo>
                  <a:pt x="698500" y="315913"/>
                  <a:pt x="768350" y="250825"/>
                  <a:pt x="838200" y="190500"/>
                </a:cubicBezTo>
                <a:cubicBezTo>
                  <a:pt x="908050" y="130175"/>
                  <a:pt x="963612" y="65087"/>
                  <a:pt x="1019175" y="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25" name="Straight Connector 24"/>
          <p:cNvCxnSpPr>
            <a:endCxn id="31" idx="4"/>
          </p:cNvCxnSpPr>
          <p:nvPr/>
        </p:nvCxnSpPr>
        <p:spPr>
          <a:xfrm rot="5400000" flipH="1" flipV="1">
            <a:off x="2273898" y="1988821"/>
            <a:ext cx="1600201" cy="82296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 flipH="1" flipV="1">
            <a:off x="3485479" y="1295400"/>
            <a:ext cx="381000" cy="304800"/>
          </a:xfrm>
          <a:custGeom>
            <a:avLst/>
            <a:gdLst>
              <a:gd name="connsiteX0" fmla="*/ 0 w 1019175"/>
              <a:gd name="connsiteY0" fmla="*/ 485775 h 487362"/>
              <a:gd name="connsiteX1" fmla="*/ 247650 w 1019175"/>
              <a:gd name="connsiteY1" fmla="*/ 466725 h 487362"/>
              <a:gd name="connsiteX2" fmla="*/ 600075 w 1019175"/>
              <a:gd name="connsiteY2" fmla="*/ 361950 h 487362"/>
              <a:gd name="connsiteX3" fmla="*/ 838200 w 1019175"/>
              <a:gd name="connsiteY3" fmla="*/ 190500 h 487362"/>
              <a:gd name="connsiteX4" fmla="*/ 1019175 w 1019175"/>
              <a:gd name="connsiteY4" fmla="*/ 0 h 4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175" h="487362">
                <a:moveTo>
                  <a:pt x="0" y="485775"/>
                </a:moveTo>
                <a:cubicBezTo>
                  <a:pt x="73819" y="486568"/>
                  <a:pt x="147638" y="487362"/>
                  <a:pt x="247650" y="466725"/>
                </a:cubicBezTo>
                <a:cubicBezTo>
                  <a:pt x="347662" y="446088"/>
                  <a:pt x="501650" y="407987"/>
                  <a:pt x="600075" y="361950"/>
                </a:cubicBezTo>
                <a:cubicBezTo>
                  <a:pt x="698500" y="315913"/>
                  <a:pt x="768350" y="250825"/>
                  <a:pt x="838200" y="190500"/>
                </a:cubicBezTo>
                <a:cubicBezTo>
                  <a:pt x="908050" y="130175"/>
                  <a:pt x="963612" y="65087"/>
                  <a:pt x="1019175" y="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32" name="Straight Connector 31"/>
          <p:cNvCxnSpPr/>
          <p:nvPr/>
        </p:nvCxnSpPr>
        <p:spPr>
          <a:xfrm>
            <a:off x="3860383" y="1295400"/>
            <a:ext cx="147361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05763" y="3200400"/>
            <a:ext cx="1133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9D9D9"/>
                </a:solidFill>
              </a:rPr>
              <a:t>Injection</a:t>
            </a:r>
            <a:endParaRPr lang="en-US" b="1" dirty="0">
              <a:solidFill>
                <a:srgbClr val="D9D9D9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92865" y="2133600"/>
            <a:ext cx="825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9D9D9"/>
                </a:solidFill>
              </a:rPr>
              <a:t>Ramp</a:t>
            </a:r>
            <a:endParaRPr lang="en-US" b="1" dirty="0">
              <a:solidFill>
                <a:srgbClr val="D9D9D9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114800" y="914400"/>
            <a:ext cx="1121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9D9D9"/>
                </a:solidFill>
              </a:rPr>
              <a:t>Squeeze</a:t>
            </a:r>
            <a:endParaRPr lang="en-US" b="1" dirty="0">
              <a:solidFill>
                <a:srgbClr val="D9D9D9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21649" y="914400"/>
            <a:ext cx="128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9D9D9"/>
                </a:solidFill>
              </a:rPr>
              <a:t>Collisions</a:t>
            </a:r>
            <a:endParaRPr lang="en-US" b="1" dirty="0">
              <a:solidFill>
                <a:srgbClr val="D9D9D9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5334000" y="1295400"/>
            <a:ext cx="1600200" cy="0"/>
          </a:xfrm>
          <a:prstGeom prst="line">
            <a:avLst/>
          </a:prstGeom>
          <a:ln w="25400"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69"/>
          <p:cNvGrpSpPr/>
          <p:nvPr/>
        </p:nvGrpSpPr>
        <p:grpSpPr>
          <a:xfrm flipH="1">
            <a:off x="6934200" y="1295400"/>
            <a:ext cx="1828800" cy="2286000"/>
            <a:chOff x="4434841" y="2895600"/>
            <a:chExt cx="1813559" cy="2286000"/>
          </a:xfrm>
        </p:grpSpPr>
        <p:sp>
          <p:nvSpPr>
            <p:cNvPr id="63" name="Freeform 62"/>
            <p:cNvSpPr/>
            <p:nvPr/>
          </p:nvSpPr>
          <p:spPr>
            <a:xfrm>
              <a:off x="4434841" y="4800600"/>
              <a:ext cx="609599" cy="381000"/>
            </a:xfrm>
            <a:custGeom>
              <a:avLst/>
              <a:gdLst>
                <a:gd name="connsiteX0" fmla="*/ 0 w 1019175"/>
                <a:gd name="connsiteY0" fmla="*/ 485775 h 487362"/>
                <a:gd name="connsiteX1" fmla="*/ 247650 w 1019175"/>
                <a:gd name="connsiteY1" fmla="*/ 466725 h 487362"/>
                <a:gd name="connsiteX2" fmla="*/ 600075 w 1019175"/>
                <a:gd name="connsiteY2" fmla="*/ 361950 h 487362"/>
                <a:gd name="connsiteX3" fmla="*/ 838200 w 1019175"/>
                <a:gd name="connsiteY3" fmla="*/ 190500 h 487362"/>
                <a:gd name="connsiteX4" fmla="*/ 1019175 w 1019175"/>
                <a:gd name="connsiteY4" fmla="*/ 0 h 48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9175" h="487362">
                  <a:moveTo>
                    <a:pt x="0" y="485775"/>
                  </a:moveTo>
                  <a:cubicBezTo>
                    <a:pt x="73819" y="486568"/>
                    <a:pt x="147638" y="487362"/>
                    <a:pt x="247650" y="466725"/>
                  </a:cubicBezTo>
                  <a:cubicBezTo>
                    <a:pt x="347662" y="446088"/>
                    <a:pt x="501650" y="407987"/>
                    <a:pt x="600075" y="361950"/>
                  </a:cubicBezTo>
                  <a:cubicBezTo>
                    <a:pt x="698500" y="315913"/>
                    <a:pt x="768350" y="250825"/>
                    <a:pt x="838200" y="190500"/>
                  </a:cubicBezTo>
                  <a:cubicBezTo>
                    <a:pt x="908050" y="130175"/>
                    <a:pt x="963612" y="65087"/>
                    <a:pt x="1019175" y="0"/>
                  </a:cubicBezTo>
                </a:path>
              </a:pathLst>
            </a:cu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cxnSp>
          <p:nvCxnSpPr>
            <p:cNvPr id="67" name="Straight Connector 66"/>
            <p:cNvCxnSpPr>
              <a:endCxn id="68" idx="4"/>
            </p:cNvCxnSpPr>
            <p:nvPr/>
          </p:nvCxnSpPr>
          <p:spPr>
            <a:xfrm rot="5400000" flipH="1" flipV="1">
              <a:off x="4655819" y="3589021"/>
              <a:ext cx="1600201" cy="82296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Freeform 67"/>
            <p:cNvSpPr/>
            <p:nvPr/>
          </p:nvSpPr>
          <p:spPr>
            <a:xfrm flipH="1" flipV="1">
              <a:off x="5867400" y="2895600"/>
              <a:ext cx="381000" cy="304800"/>
            </a:xfrm>
            <a:custGeom>
              <a:avLst/>
              <a:gdLst>
                <a:gd name="connsiteX0" fmla="*/ 0 w 1019175"/>
                <a:gd name="connsiteY0" fmla="*/ 485775 h 487362"/>
                <a:gd name="connsiteX1" fmla="*/ 247650 w 1019175"/>
                <a:gd name="connsiteY1" fmla="*/ 466725 h 487362"/>
                <a:gd name="connsiteX2" fmla="*/ 600075 w 1019175"/>
                <a:gd name="connsiteY2" fmla="*/ 361950 h 487362"/>
                <a:gd name="connsiteX3" fmla="*/ 838200 w 1019175"/>
                <a:gd name="connsiteY3" fmla="*/ 190500 h 487362"/>
                <a:gd name="connsiteX4" fmla="*/ 1019175 w 1019175"/>
                <a:gd name="connsiteY4" fmla="*/ 0 h 48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9175" h="487362">
                  <a:moveTo>
                    <a:pt x="0" y="485775"/>
                  </a:moveTo>
                  <a:cubicBezTo>
                    <a:pt x="73819" y="486568"/>
                    <a:pt x="147638" y="487362"/>
                    <a:pt x="247650" y="466725"/>
                  </a:cubicBezTo>
                  <a:cubicBezTo>
                    <a:pt x="347662" y="446088"/>
                    <a:pt x="501650" y="407987"/>
                    <a:pt x="600075" y="361950"/>
                  </a:cubicBezTo>
                  <a:cubicBezTo>
                    <a:pt x="698500" y="315913"/>
                    <a:pt x="768350" y="250825"/>
                    <a:pt x="838200" y="190500"/>
                  </a:cubicBezTo>
                  <a:cubicBezTo>
                    <a:pt x="908050" y="130175"/>
                    <a:pt x="963612" y="65087"/>
                    <a:pt x="1019175" y="0"/>
                  </a:cubicBezTo>
                </a:path>
              </a:pathLst>
            </a:cu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7710928" y="2133600"/>
            <a:ext cx="1428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D9D9D9"/>
                </a:solidFill>
              </a:rPr>
              <a:t>Rampdown</a:t>
            </a:r>
            <a:endParaRPr lang="en-US" b="1" dirty="0">
              <a:solidFill>
                <a:srgbClr val="D9D9D9"/>
              </a:solidFill>
            </a:endParaRPr>
          </a:p>
        </p:txBody>
      </p:sp>
      <p:graphicFrame>
        <p:nvGraphicFramePr>
          <p:cNvPr id="77" name="Table 76"/>
          <p:cNvGraphicFramePr>
            <a:graphicFrameLocks noGrp="1"/>
          </p:cNvGraphicFramePr>
          <p:nvPr/>
        </p:nvGraphicFramePr>
        <p:xfrm>
          <a:off x="304800" y="3896360"/>
          <a:ext cx="8458200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752600"/>
                <a:gridCol w="1676400"/>
                <a:gridCol w="15240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Squeeze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Collisions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Rampdown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Many schemes</a:t>
                      </a:r>
                    </a:p>
                    <a:p>
                      <a:pPr algn="ctr"/>
                      <a:r>
                        <a:rPr lang="en-US" sz="1600" b="1" baseline="0" dirty="0" smtClean="0"/>
                        <a:t>Injection channel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Dynamic effects</a:t>
                      </a:r>
                    </a:p>
                    <a:p>
                      <a:pPr algn="ctr"/>
                      <a:r>
                        <a:rPr lang="en-US" sz="1600" b="1" dirty="0" smtClean="0"/>
                        <a:t>Feedbacks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Optics</a:t>
                      </a:r>
                    </a:p>
                    <a:p>
                      <a:pPr algn="ctr"/>
                      <a:r>
                        <a:rPr lang="en-US" sz="1600" b="1" dirty="0" smtClean="0"/>
                        <a:t>Collimators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Beam steering</a:t>
                      </a:r>
                    </a:p>
                    <a:p>
                      <a:pPr algn="ctr"/>
                      <a:r>
                        <a:rPr lang="en-US" sz="1600" b="1" dirty="0" smtClean="0"/>
                        <a:t>Beam-beam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Ramp rates</a:t>
                      </a:r>
                    </a:p>
                    <a:p>
                      <a:pPr algn="ctr"/>
                      <a:r>
                        <a:rPr lang="en-US" sz="1600" b="1" dirty="0" smtClean="0"/>
                        <a:t>Reproducibility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304800" y="5069840"/>
          <a:ext cx="8458200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8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ingdings" pitchFamily="2" charset="2"/>
                        </a:rPr>
                        <a:t>                  </a:t>
                      </a:r>
                      <a:r>
                        <a:rPr lang="en-US" dirty="0" smtClean="0"/>
                        <a:t>All through the cycle                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Beam dump</a:t>
                      </a:r>
                    </a:p>
                    <a:p>
                      <a:pPr algn="ctr"/>
                      <a:r>
                        <a:rPr lang="en-US" sz="1600" b="1" dirty="0" smtClean="0"/>
                        <a:t>Collimations system</a:t>
                      </a:r>
                    </a:p>
                    <a:p>
                      <a:pPr algn="ctr"/>
                      <a:r>
                        <a:rPr lang="en-US" sz="1600" b="1" dirty="0" smtClean="0"/>
                        <a:t>Protection devices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 rot="5400000">
            <a:off x="609600" y="2438400"/>
            <a:ext cx="2743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2362199" y="2438400"/>
            <a:ext cx="2743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4038600" y="2438400"/>
            <a:ext cx="2743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5562600" y="2438400"/>
            <a:ext cx="2743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 nominal performance</a:t>
            </a:r>
            <a:endParaRPr lang="en-US"/>
          </a:p>
        </p:txBody>
      </p:sp>
      <p:graphicFrame>
        <p:nvGraphicFramePr>
          <p:cNvPr id="6" name="Group 3"/>
          <p:cNvGraphicFramePr>
            <a:graphicFrameLocks/>
          </p:cNvGraphicFramePr>
          <p:nvPr/>
        </p:nvGraphicFramePr>
        <p:xfrm>
          <a:off x="152400" y="1295400"/>
          <a:ext cx="4876800" cy="2438400"/>
        </p:xfrm>
        <a:graphic>
          <a:graphicData uri="http://schemas.openxmlformats.org/drawingml/2006/table">
            <a:tbl>
              <a:tblPr/>
              <a:tblGrid>
                <a:gridCol w="3386138"/>
                <a:gridCol w="1490662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Nominal settings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energy (</a:t>
                      </a:r>
                      <a:r>
                        <a:rPr kumimoji="0" lang="en-US" sz="1400" b="1" i="0" u="none" strike="noStrike" cap="none" normalizeH="0" baseline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TeV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particles per bunch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1.15 10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bunches per beam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2808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Crossing angle (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rad)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 transverse emittance (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m rad)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Bunch length (cm)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Beta function at IP 1, 2, 5, 8 (m)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0.55,10,0.55,10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31"/>
          <p:cNvGraphicFramePr>
            <a:graphicFrameLocks/>
          </p:cNvGraphicFramePr>
          <p:nvPr/>
        </p:nvGraphicFramePr>
        <p:xfrm>
          <a:off x="152400" y="3886200"/>
          <a:ext cx="4876800" cy="1828800"/>
        </p:xfrm>
        <a:graphic>
          <a:graphicData uri="http://schemas.openxmlformats.org/drawingml/2006/table">
            <a:tbl>
              <a:tblPr/>
              <a:tblGrid>
                <a:gridCol w="3386138"/>
                <a:gridCol w="1490662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Derived parameters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Luminosity in IP 1 &amp; 5 (cm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Luminosity in IP 2 &amp; 8 (cm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~5 10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beam size at IP 1 &amp; 5 (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m)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beam size at IP 2 &amp; 8 (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m)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Stored energy per beam (MJ)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5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57800" y="1066800"/>
            <a:ext cx="3810000" cy="2170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9" name="Picture 54" descr="storede-vs-moment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984" y="4102813"/>
            <a:ext cx="3275013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62700" y="2250330"/>
            <a:ext cx="2705100" cy="1714500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</p:pic>
      <p:graphicFrame>
        <p:nvGraphicFramePr>
          <p:cNvPr id="11" name="Group 31"/>
          <p:cNvGraphicFramePr>
            <a:graphicFrameLocks/>
          </p:cNvGraphicFramePr>
          <p:nvPr/>
        </p:nvGraphicFramePr>
        <p:xfrm>
          <a:off x="152400" y="5867400"/>
          <a:ext cx="4876800" cy="304800"/>
        </p:xfrm>
        <a:graphic>
          <a:graphicData uri="http://schemas.openxmlformats.org/drawingml/2006/table">
            <a:tbl>
              <a:tblPr/>
              <a:tblGrid>
                <a:gridCol w="48768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 Luminosity in IP 2 and 8 optimized as needed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2010 Proton Run - Performance Highlights</a:t>
            </a:r>
            <a:endParaRPr lang="fr-FR" sz="3200" dirty="0"/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42900" y="1466850"/>
            <a:ext cx="8445900" cy="447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UFO dump rate has gone down significantly since we increased the thresholds at SC elements (except triplets) by a factor 3. </a:t>
            </a:r>
          </a:p>
          <a:p>
            <a:pPr lvl="1"/>
            <a:r>
              <a:rPr lang="en-US" i="1" dirty="0" smtClean="0"/>
              <a:t>12 UFOs before change of threshold. </a:t>
            </a:r>
          </a:p>
          <a:p>
            <a:pPr lvl="1"/>
            <a:r>
              <a:rPr lang="en-US" i="1" dirty="0" smtClean="0"/>
              <a:t>But there are still coming at a steady rate. </a:t>
            </a:r>
          </a:p>
          <a:p>
            <a:pPr lvl="1"/>
            <a:r>
              <a:rPr lang="pt-BR" i="1" dirty="0" smtClean="0"/>
              <a:t>No quench with UFOs. </a:t>
            </a:r>
          </a:p>
          <a:p>
            <a:endParaRPr lang="en-US" dirty="0" smtClean="0"/>
          </a:p>
          <a:p>
            <a:r>
              <a:rPr lang="en-US" dirty="0" smtClean="0"/>
              <a:t>2 UFOs since threshold change: </a:t>
            </a:r>
          </a:p>
          <a:p>
            <a:pPr lvl="1"/>
            <a:r>
              <a:rPr lang="en-US" i="1" dirty="0" smtClean="0"/>
              <a:t>UFO near </a:t>
            </a:r>
            <a:r>
              <a:rPr lang="en-US" i="1" dirty="0" err="1" smtClean="0"/>
              <a:t>LHCb</a:t>
            </a:r>
            <a:r>
              <a:rPr lang="en-US" i="1" dirty="0" smtClean="0"/>
              <a:t> leading to dump by </a:t>
            </a:r>
            <a:r>
              <a:rPr lang="en-US" i="1" dirty="0" err="1" smtClean="0"/>
              <a:t>LHCb</a:t>
            </a:r>
            <a:r>
              <a:rPr lang="en-US" i="1" dirty="0" smtClean="0"/>
              <a:t> – not the LHC BLMs. </a:t>
            </a:r>
          </a:p>
          <a:p>
            <a:pPr lvl="1"/>
            <a:r>
              <a:rPr lang="en-US" i="1" dirty="0" smtClean="0"/>
              <a:t>Ultra-fast and somehow non-standard UFO at BSRT. </a:t>
            </a:r>
          </a:p>
          <a:p>
            <a:endParaRPr lang="en-US" dirty="0" smtClean="0"/>
          </a:p>
          <a:p>
            <a:r>
              <a:rPr lang="en-US" dirty="0" smtClean="0"/>
              <a:t>Even though the UFO rate seems to be under control now, UFOs will become a problem if we ever increase the energy since the quench and BLM thresholds will come down again (factor 2-3 !). </a:t>
            </a:r>
          </a:p>
          <a:p>
            <a:endParaRPr lang="en-US" dirty="0" smtClean="0"/>
          </a:p>
          <a:p>
            <a:r>
              <a:rPr lang="en-US" dirty="0" smtClean="0"/>
              <a:t>To be looked at and understood</a:t>
            </a:r>
          </a:p>
          <a:p>
            <a:pPr lvl="1"/>
            <a:r>
              <a:rPr lang="en-US" dirty="0" smtClean="0"/>
              <a:t>UFO mechanism</a:t>
            </a:r>
          </a:p>
          <a:p>
            <a:pPr lvl="1"/>
            <a:r>
              <a:rPr lang="en-US" dirty="0" smtClean="0"/>
              <a:t>Possible cleaning by beam</a:t>
            </a:r>
          </a:p>
          <a:p>
            <a:pPr lvl="1"/>
            <a:r>
              <a:rPr lang="en-US" dirty="0" smtClean="0"/>
              <a:t>Actions for 2012 stop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Mitigated by change of BLM threshold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“To burn or not to burn” depends on:</a:t>
            </a: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2207893" y="1422374"/>
            <a:ext cx="578852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CC1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Ampl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t)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Defect size (represented by </a:t>
            </a:r>
            <a:r>
              <a:rPr lang="en-US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addit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RRR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bus, the diode lead, and the cable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Geometry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“Dipole-Bus-Diode”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Heating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up of the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magnet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coil.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Heating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up of the diode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Heat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transfer to helium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(bus, diode lead, joint area)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GHe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propagation time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Resistance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‘half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moons’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6648" y="4715583"/>
            <a:ext cx="838921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Conclusion: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worst case approach for all parameters would give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unrealistic result. 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Therefore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all parameters will be fixed to best known (default)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values (realistic, but somewhat conservative),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the burn-out current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calculated as a function of the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(single sided)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defect </a:t>
            </a:r>
            <a:r>
              <a:rPr lang="en-US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size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energy levels of 3.5, 4, and 4.5 TeV.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77141" y="1053042"/>
            <a:ext cx="460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C17"/>
                </a:solidFill>
              </a:rPr>
              <a:t>Failure probability calculations depends on:</a:t>
            </a:r>
            <a:endParaRPr lang="en-GB" dirty="0">
              <a:solidFill>
                <a:srgbClr val="FFCC1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>
          <a:prstGeom prst="rect">
            <a:avLst/>
          </a:prstGeom>
        </p:spPr>
        <p:txBody>
          <a:bodyPr/>
          <a:lstStyle/>
          <a:p>
            <a:fld id="{224C91F9-15C7-46CE-9B31-B664D1355541}" type="slidenum">
              <a:rPr lang="en-GB" smtClean="0"/>
              <a:pPr/>
              <a:t>76</a:t>
            </a:fld>
            <a:endParaRPr lang="en-GB"/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511" y="1020630"/>
            <a:ext cx="5580620" cy="418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2884986"/>
            <a:ext cx="5265585" cy="3949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0" y="1065636"/>
            <a:ext cx="2996825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 shunts for each dipole connection, 2 pairs on each side fully redundant, </a:t>
            </a:r>
          </a:p>
          <a:p>
            <a:pPr algn="ctr"/>
            <a:r>
              <a:rPr lang="en-US" dirty="0" smtClean="0"/>
              <a:t>plus the basic connection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51920" y="2978950"/>
            <a:ext cx="2996825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 shunts for each </a:t>
            </a:r>
            <a:r>
              <a:rPr lang="en-US" dirty="0" err="1" smtClean="0"/>
              <a:t>quadrupole</a:t>
            </a:r>
            <a:r>
              <a:rPr lang="en-US" dirty="0" smtClean="0"/>
              <a:t> connection, 1 on each side , plus the basic connection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6214683" y="5521732"/>
            <a:ext cx="450050" cy="225025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V="1">
            <a:off x="7114782" y="4981672"/>
            <a:ext cx="450050" cy="225025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V="1">
            <a:off x="2389257" y="3608418"/>
            <a:ext cx="450050" cy="225025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3289357" y="3113363"/>
            <a:ext cx="450050" cy="225025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71700" y="2955846"/>
            <a:ext cx="540060" cy="270032"/>
          </a:xfrm>
          <a:prstGeom prst="straightConnector1">
            <a:avLst/>
          </a:prstGeom>
          <a:ln w="635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H="1">
            <a:off x="2884312" y="2303274"/>
            <a:ext cx="765087" cy="90010"/>
          </a:xfrm>
          <a:prstGeom prst="straightConnector1">
            <a:avLst/>
          </a:prstGeom>
          <a:ln w="635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AutoShape 8"/>
          <p:cNvSpPr>
            <a:spLocks noChangeArrowheads="1"/>
          </p:cNvSpPr>
          <p:nvPr/>
        </p:nvSpPr>
        <p:spPr bwMode="auto">
          <a:xfrm>
            <a:off x="167268" y="2060575"/>
            <a:ext cx="3310945" cy="1191816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sym typeface="Monotype Sorts" pitchFamily="2" charset="2"/>
              </a:rPr>
              <a:t>What is special </a:t>
            </a:r>
          </a:p>
          <a:p>
            <a:pPr algn="ctr"/>
            <a:r>
              <a:rPr lang="en-GB" sz="3200" b="1" dirty="0">
                <a:solidFill>
                  <a:schemeClr val="bg1"/>
                </a:solidFill>
                <a:sym typeface="Monotype Sorts" pitchFamily="2" charset="2"/>
              </a:rPr>
              <a:t>with LHC ?</a:t>
            </a:r>
          </a:p>
        </p:txBody>
      </p:sp>
      <p:sp>
        <p:nvSpPr>
          <p:cNvPr id="579588" name="AutoShape 4"/>
          <p:cNvSpPr>
            <a:spLocks noChangeArrowheads="1"/>
          </p:cNvSpPr>
          <p:nvPr/>
        </p:nvSpPr>
        <p:spPr bwMode="auto">
          <a:xfrm>
            <a:off x="323385" y="3989388"/>
            <a:ext cx="8699965" cy="252888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2075" tIns="46038" rIns="92075" bIns="46038"/>
          <a:lstStyle/>
          <a:p>
            <a:pPr marL="76200" indent="-76200" eaLnBrk="0" hangingPunct="0">
              <a:lnSpc>
                <a:spcPct val="85000"/>
              </a:lnSpc>
              <a:spcBef>
                <a:spcPct val="20000"/>
              </a:spcBef>
              <a:buSzPct val="65000"/>
              <a:buFontTx/>
              <a:buChar char="•"/>
              <a:defRPr/>
            </a:pPr>
            <a:r>
              <a:rPr lang="en-US" b="1" dirty="0">
                <a:solidFill>
                  <a:srgbClr val="0000FF"/>
                </a:solidFill>
              </a:rPr>
              <a:t>The highest field accelerator magnets: 8.3 T (ultimate: 9 T)</a:t>
            </a:r>
          </a:p>
          <a:p>
            <a:pPr marL="76200" indent="-76200" eaLnBrk="0" hangingPunct="0">
              <a:lnSpc>
                <a:spcPct val="85000"/>
              </a:lnSpc>
              <a:spcBef>
                <a:spcPct val="20000"/>
              </a:spcBef>
              <a:buSzPct val="65000"/>
              <a:buFontTx/>
              <a:buChar char="•"/>
              <a:defRPr/>
            </a:pPr>
            <a:r>
              <a:rPr lang="en-US" b="1" dirty="0" smtClean="0">
                <a:solidFill>
                  <a:srgbClr val="0000FF"/>
                </a:solidFill>
              </a:rPr>
              <a:t> Proton-Proton </a:t>
            </a:r>
            <a:r>
              <a:rPr lang="en-US" b="1" dirty="0">
                <a:solidFill>
                  <a:srgbClr val="0000FF"/>
                </a:solidFill>
              </a:rPr>
              <a:t>machine : Twin-aperture main magnets</a:t>
            </a:r>
          </a:p>
          <a:p>
            <a:pPr marL="76200" indent="-76200" eaLnBrk="0" hangingPunct="0">
              <a:lnSpc>
                <a:spcPct val="85000"/>
              </a:lnSpc>
              <a:spcBef>
                <a:spcPct val="20000"/>
              </a:spcBef>
              <a:buSzPct val="65000"/>
              <a:buFontTx/>
              <a:buChar char="•"/>
              <a:defRPr/>
            </a:pPr>
            <a:r>
              <a:rPr lang="en-US" b="1" dirty="0">
                <a:solidFill>
                  <a:srgbClr val="0000FF"/>
                </a:solidFill>
              </a:rPr>
              <a:t>The largest superconducting magnet system (~8000 magnets)</a:t>
            </a:r>
          </a:p>
          <a:p>
            <a:pPr marL="76200" indent="-76200" eaLnBrk="0" hangingPunct="0">
              <a:lnSpc>
                <a:spcPct val="85000"/>
              </a:lnSpc>
              <a:spcBef>
                <a:spcPct val="20000"/>
              </a:spcBef>
              <a:buSzPct val="65000"/>
              <a:buFontTx/>
              <a:buChar char="•"/>
              <a:defRPr/>
            </a:pPr>
            <a:r>
              <a:rPr lang="en-US" b="1" dirty="0">
                <a:solidFill>
                  <a:srgbClr val="0000FF"/>
                </a:solidFill>
              </a:rPr>
              <a:t>The largest 1.9 K cryogenics installation (</a:t>
            </a:r>
            <a:r>
              <a:rPr lang="en-US" b="1" dirty="0" err="1">
                <a:solidFill>
                  <a:srgbClr val="0000FF"/>
                </a:solidFill>
              </a:rPr>
              <a:t>superfluid</a:t>
            </a:r>
            <a:r>
              <a:rPr lang="en-US" b="1" dirty="0">
                <a:solidFill>
                  <a:srgbClr val="0000FF"/>
                </a:solidFill>
              </a:rPr>
              <a:t> helium)</a:t>
            </a:r>
          </a:p>
          <a:p>
            <a:pPr marL="76200" indent="-76200" eaLnBrk="0" hangingPunct="0">
              <a:lnSpc>
                <a:spcPct val="85000"/>
              </a:lnSpc>
              <a:spcBef>
                <a:spcPct val="20000"/>
              </a:spcBef>
              <a:buSzPct val="65000"/>
              <a:buFontTx/>
              <a:buChar char="•"/>
              <a:defRPr/>
            </a:pPr>
            <a:r>
              <a:rPr lang="en-US" b="1" dirty="0">
                <a:solidFill>
                  <a:srgbClr val="0000FF"/>
                </a:solidFill>
              </a:rPr>
              <a:t>The highest currents controlled with high precision (up to 13 kA)</a:t>
            </a:r>
          </a:p>
          <a:p>
            <a:pPr marL="76200" indent="-76200" eaLnBrk="0" hangingPunct="0">
              <a:lnSpc>
                <a:spcPct val="85000"/>
              </a:lnSpc>
              <a:spcBef>
                <a:spcPct val="20000"/>
              </a:spcBef>
              <a:buSzPct val="65000"/>
              <a:buFontTx/>
              <a:buChar char="•"/>
              <a:defRPr/>
            </a:pPr>
            <a:r>
              <a:rPr lang="en-US" b="1" dirty="0">
                <a:solidFill>
                  <a:srgbClr val="0000FF"/>
                </a:solidFill>
              </a:rPr>
              <a:t>The highest precision ever demanded from the power converters, </a:t>
            </a:r>
            <a:r>
              <a:rPr lang="en-US" b="1" dirty="0" smtClean="0">
                <a:solidFill>
                  <a:srgbClr val="0000FF"/>
                </a:solidFill>
              </a:rPr>
              <a:t>few </a:t>
            </a:r>
            <a:r>
              <a:rPr lang="en-US" b="1" dirty="0" err="1">
                <a:solidFill>
                  <a:srgbClr val="0000FF"/>
                </a:solidFill>
              </a:rPr>
              <a:t>ppm</a:t>
            </a:r>
            <a:endParaRPr lang="en-US" b="1" dirty="0">
              <a:solidFill>
                <a:srgbClr val="0000FF"/>
              </a:solidFill>
            </a:endParaRPr>
          </a:p>
          <a:p>
            <a:pPr marL="76200" indent="-76200" eaLnBrk="0" hangingPunct="0">
              <a:lnSpc>
                <a:spcPct val="85000"/>
              </a:lnSpc>
              <a:spcBef>
                <a:spcPct val="20000"/>
              </a:spcBef>
              <a:buSzPct val="65000"/>
              <a:buFontTx/>
              <a:buChar char="•"/>
              <a:defRPr/>
            </a:pPr>
            <a:r>
              <a:rPr lang="en-US" b="1" dirty="0" smtClean="0">
                <a:solidFill>
                  <a:srgbClr val="0000FF"/>
                </a:solidFill>
              </a:rPr>
              <a:t> A </a:t>
            </a:r>
            <a:r>
              <a:rPr lang="en-US" b="1" dirty="0">
                <a:solidFill>
                  <a:srgbClr val="0000FF"/>
                </a:solidFill>
              </a:rPr>
              <a:t>sophisticated and ultra-reliable magnet quench protection system</a:t>
            </a:r>
          </a:p>
        </p:txBody>
      </p:sp>
      <p:pic>
        <p:nvPicPr>
          <p:cNvPr id="7" name="Picture 6" descr="LHC-tunnel-withbik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886127" y="0"/>
            <a:ext cx="5257873" cy="38287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3" descr="\\cern.ch\dfs\Departments\TE\Projects\Splices\Talks\Mike\Outreach\Raw material\LHC_tunnel_3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0"/>
            <a:ext cx="5292080" cy="389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assembly of cryomagnets at CERN</a:t>
            </a:r>
            <a:endParaRPr lang="en-GB" dirty="0"/>
          </a:p>
        </p:txBody>
      </p:sp>
      <p:pic>
        <p:nvPicPr>
          <p:cNvPr id="3" name="Picture 4" descr="SMA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8438" y="1081668"/>
            <a:ext cx="8945562" cy="545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224871" y="5145088"/>
            <a:ext cx="5057795" cy="1200329"/>
          </a:xfrm>
          <a:prstGeom prst="rect">
            <a:avLst/>
          </a:prstGeom>
          <a:solidFill>
            <a:srgbClr val="FFC000"/>
          </a:solidFill>
          <a:ln w="571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1232 main dipoles</a:t>
            </a:r>
          </a:p>
          <a:p>
            <a:pPr algn="ctr"/>
            <a:r>
              <a:rPr lang="fr-CH" sz="3600" b="1" dirty="0">
                <a:solidFill>
                  <a:schemeClr val="bg1"/>
                </a:solidFill>
              </a:rPr>
              <a:t>400 main </a:t>
            </a:r>
            <a:r>
              <a:rPr lang="fr-CH" sz="3600" b="1" dirty="0" err="1">
                <a:solidFill>
                  <a:schemeClr val="bg1"/>
                </a:solidFill>
              </a:rPr>
              <a:t>quadrupoles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889613" y="1070784"/>
            <a:ext cx="5254388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81573"/>
                </a:solidFill>
              </a:rPr>
              <a:t>One main dipole </a:t>
            </a:r>
            <a:r>
              <a:rPr lang="en-US" sz="3200" b="1" dirty="0">
                <a:solidFill>
                  <a:srgbClr val="081573"/>
                </a:solidFill>
              </a:rPr>
              <a:t>magnet</a:t>
            </a:r>
            <a:r>
              <a:rPr lang="en-US" sz="2800" b="1" dirty="0">
                <a:solidFill>
                  <a:srgbClr val="081573"/>
                </a:solidFill>
              </a:rPr>
              <a:t> : </a:t>
            </a:r>
          </a:p>
          <a:p>
            <a:pPr algn="ctr"/>
            <a:r>
              <a:rPr lang="en-US" sz="2800" b="1" dirty="0">
                <a:solidFill>
                  <a:srgbClr val="081573"/>
                </a:solidFill>
              </a:rPr>
              <a:t>35 tons , </a:t>
            </a:r>
            <a:r>
              <a:rPr lang="en-US" sz="2800" b="1" dirty="0" smtClean="0">
                <a:solidFill>
                  <a:srgbClr val="081573"/>
                </a:solidFill>
              </a:rPr>
              <a:t>15m, 108 </a:t>
            </a:r>
            <a:r>
              <a:rPr lang="en-US" sz="2800" b="1" dirty="0" err="1">
                <a:solidFill>
                  <a:srgbClr val="081573"/>
                </a:solidFill>
              </a:rPr>
              <a:t>mH</a:t>
            </a:r>
            <a:endParaRPr lang="en-US" sz="2800" b="1" dirty="0">
              <a:solidFill>
                <a:srgbClr val="08157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8055</TotalTime>
  <Words>3204</Words>
  <Application>Microsoft Office PowerPoint</Application>
  <PresentationFormat>On-screen Show (4:3)</PresentationFormat>
  <Paragraphs>755</Paragraphs>
  <Slides>76</Slides>
  <Notes>16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76</vt:i4>
      </vt:variant>
    </vt:vector>
  </HeadingPairs>
  <TitlesOfParts>
    <vt:vector size="81" baseType="lpstr">
      <vt:lpstr>2_Office Theme</vt:lpstr>
      <vt:lpstr>C:\Documents and Settings\myers\Local Settings\Temporary Internet Files\Content.Outlook\PMXEQ6TP\LHC-tunnel-en (3).pdf</vt:lpstr>
      <vt:lpstr>CorelPhotoPaint.Image.6</vt:lpstr>
      <vt:lpstr>AutoCAD Drawing</vt:lpstr>
      <vt:lpstr>Chart</vt:lpstr>
      <vt:lpstr>LHC: Past, Present and Future</vt:lpstr>
      <vt:lpstr>Who am I?</vt:lpstr>
      <vt:lpstr>OUTLINE</vt:lpstr>
      <vt:lpstr>OUTLINE</vt:lpstr>
      <vt:lpstr>What is LHC (Large Hadron Collider) ?</vt:lpstr>
      <vt:lpstr>The CERN accelerator network</vt:lpstr>
      <vt:lpstr>Slide 7</vt:lpstr>
      <vt:lpstr>Slide 8</vt:lpstr>
      <vt:lpstr>Final assembly of cryomagnets at CERN</vt:lpstr>
      <vt:lpstr>100% cold tests at CERN (up to ultimate field)</vt:lpstr>
      <vt:lpstr>Descent of the last magnet 26-04-2007</vt:lpstr>
      <vt:lpstr>Cryomagnet interconnects challenge</vt:lpstr>
      <vt:lpstr>18 of 1’600 current leads  High temperature superconductors 10’000 magnets  1’700 electrical high current circuits     precision of  1/1’000’000 (1ppm)</vt:lpstr>
      <vt:lpstr>LHC accelerator magnet stored energy</vt:lpstr>
      <vt:lpstr>LHC beam stored energy</vt:lpstr>
      <vt:lpstr>LHC beam stored energy</vt:lpstr>
      <vt:lpstr>Beam Dump</vt:lpstr>
      <vt:lpstr>10th September 2008…</vt:lpstr>
      <vt:lpstr>The Sector 3-4 incident (just before the 1st ramp)</vt:lpstr>
      <vt:lpstr>The start ...</vt:lpstr>
      <vt:lpstr>Slide 21</vt:lpstr>
      <vt:lpstr>Why do we limit the beam energy to 3.5TeV</vt:lpstr>
      <vt:lpstr>LHC main splices today: busbars SC</vt:lpstr>
      <vt:lpstr>LHC main splices today: magnets SC</vt:lpstr>
      <vt:lpstr>Why do we limit the beam energy to 3.5TeV</vt:lpstr>
      <vt:lpstr>Sample pictures</vt:lpstr>
      <vt:lpstr>OUTLINE</vt:lpstr>
      <vt:lpstr>Summary of LHC Commissioning in 2009 </vt:lpstr>
      <vt:lpstr>Decided Scenario 2010-2011</vt:lpstr>
      <vt:lpstr>30th March 2010: first collisions at 7 TeV (2 x 3.5 TeV)</vt:lpstr>
      <vt:lpstr>Integrated luminosity (log scale)</vt:lpstr>
      <vt:lpstr>Pressure bumps induced by Electron avalanches</vt:lpstr>
      <vt:lpstr>Electron Clouds in the LHC...</vt:lpstr>
      <vt:lpstr>Electron cloud: Parameters &amp; Limitations</vt:lpstr>
      <vt:lpstr>Electron cloud: induced limitations</vt:lpstr>
      <vt:lpstr>Review of Results: 150 ns Bunch Spacing</vt:lpstr>
      <vt:lpstr>Review of Results: 75 ns Bunch Spacing</vt:lpstr>
      <vt:lpstr>Review of Results 75 ns Bunch Spacing</vt:lpstr>
      <vt:lpstr>Review of Results: Cleaning + Scrubbing (1/2)</vt:lpstr>
      <vt:lpstr>Review of Results: Cleaning and Scrubbing (2/2)</vt:lpstr>
      <vt:lpstr>Operation in 2011:  Expected decrease h and d (calculations)</vt:lpstr>
      <vt:lpstr>Operation in 2011: Expected decrease h and d (calculations)</vt:lpstr>
      <vt:lpstr>Electron Cloud Mitigation...</vt:lpstr>
      <vt:lpstr>Scrubbing... 824 bunches (&gt; 8.1013 protons)</vt:lpstr>
      <vt:lpstr>Fast local beam losses</vt:lpstr>
      <vt:lpstr>OUTLINE</vt:lpstr>
      <vt:lpstr>Long preparation from injector chain</vt:lpstr>
      <vt:lpstr>Ion Commissioning: First 24h from Nov 4th !</vt:lpstr>
      <vt:lpstr>First stable beams (2 bunches per beam)</vt:lpstr>
      <vt:lpstr>First stable beams (2 bunches per beam)</vt:lpstr>
      <vt:lpstr>Heavy Ion Run 2010 - luminosity</vt:lpstr>
      <vt:lpstr>Heavy Ion Issues - Single Event Upset </vt:lpstr>
      <vt:lpstr>OUTLINE</vt:lpstr>
      <vt:lpstr>2011 LHC Schedule Approved by the Research Board, Dec’10</vt:lpstr>
      <vt:lpstr>Decisions taken following Chamonix and LMAC Meetings</vt:lpstr>
      <vt:lpstr>Why staying at 3.5 TeV?</vt:lpstr>
      <vt:lpstr>Design &amp; assembly procedure MB bus bars</vt:lpstr>
      <vt:lpstr>OUTLINE</vt:lpstr>
      <vt:lpstr>Summary and conclusions</vt:lpstr>
      <vt:lpstr>Slide 60</vt:lpstr>
      <vt:lpstr>...what else?  Thanks you for your attention.</vt:lpstr>
      <vt:lpstr>Acknowledgements</vt:lpstr>
      <vt:lpstr>Reserve...</vt:lpstr>
      <vt:lpstr>Evolution of target energy during commissioning</vt:lpstr>
      <vt:lpstr>LHC Systems: Faults downtime distribution</vt:lpstr>
      <vt:lpstr>Busbar Joins Failure modes (for I&lt;9 kA)</vt:lpstr>
      <vt:lpstr>Luminosity evolution</vt:lpstr>
      <vt:lpstr>UFOs - Worrying trend through the summer</vt:lpstr>
      <vt:lpstr>Milestones reached during 2010</vt:lpstr>
      <vt:lpstr>Milestones reached during 2010</vt:lpstr>
      <vt:lpstr>The operational cycle</vt:lpstr>
      <vt:lpstr>LHC nominal performance</vt:lpstr>
      <vt:lpstr>2010 Proton Run - Performance Highlights</vt:lpstr>
      <vt:lpstr>Mitigated by change of BLM threshold</vt:lpstr>
      <vt:lpstr>“To burn or not to burn” depends on:</vt:lpstr>
      <vt:lpstr>Shunt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Andrzej Siemko</dc:creator>
  <cp:lastModifiedBy>jimenez</cp:lastModifiedBy>
  <cp:revision>139</cp:revision>
  <dcterms:created xsi:type="dcterms:W3CDTF">2011-01-07T21:28:00Z</dcterms:created>
  <dcterms:modified xsi:type="dcterms:W3CDTF">2011-11-07T15:59:48Z</dcterms:modified>
</cp:coreProperties>
</file>