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78" r:id="rId1"/>
  </p:sldMasterIdLst>
  <p:notesMasterIdLst>
    <p:notesMasterId r:id="rId28"/>
  </p:notesMasterIdLst>
  <p:sldIdLst>
    <p:sldId id="256" r:id="rId2"/>
    <p:sldId id="259" r:id="rId3"/>
    <p:sldId id="260" r:id="rId4"/>
    <p:sldId id="261" r:id="rId5"/>
    <p:sldId id="275" r:id="rId6"/>
    <p:sldId id="277" r:id="rId7"/>
    <p:sldId id="262" r:id="rId8"/>
    <p:sldId id="264" r:id="rId9"/>
    <p:sldId id="265" r:id="rId10"/>
    <p:sldId id="267" r:id="rId11"/>
    <p:sldId id="268" r:id="rId12"/>
    <p:sldId id="266" r:id="rId13"/>
    <p:sldId id="278" r:id="rId14"/>
    <p:sldId id="295" r:id="rId15"/>
    <p:sldId id="285" r:id="rId16"/>
    <p:sldId id="290" r:id="rId17"/>
    <p:sldId id="270" r:id="rId18"/>
    <p:sldId id="272" r:id="rId19"/>
    <p:sldId id="294" r:id="rId20"/>
    <p:sldId id="273" r:id="rId21"/>
    <p:sldId id="296" r:id="rId22"/>
    <p:sldId id="263" r:id="rId23"/>
    <p:sldId id="274" r:id="rId24"/>
    <p:sldId id="291" r:id="rId25"/>
    <p:sldId id="292" r:id="rId26"/>
    <p:sldId id="276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F72C6"/>
    <a:srgbClr val="A97F10"/>
    <a:srgbClr val="FFBE00"/>
    <a:srgbClr val="1C1A77"/>
    <a:srgbClr val="292829"/>
    <a:srgbClr val="403F40"/>
    <a:srgbClr val="6E6E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1408"/>
  </p:normalViewPr>
  <p:slideViewPr>
    <p:cSldViewPr snapToGrid="0">
      <p:cViewPr varScale="1">
        <p:scale>
          <a:sx n="112" d="100"/>
          <a:sy n="112" d="100"/>
        </p:scale>
        <p:origin x="576" y="19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7B4CBA-7EF0-4FC7-B43A-04700D7A383A}" type="datetimeFigureOut">
              <a:rPr lang="en-US" smtClean="0"/>
              <a:t>4/25/24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B84019-3C60-4443-8200-DEE095473C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5782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Notes from practice:</a:t>
            </a:r>
          </a:p>
          <a:p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Cut  one slide from intro, try to get down to 5 minutes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Maybe remove MPA slide?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Ask people about biasing for simulation studies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Collect info for summary presentation afterwards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Introduction of CHROMA and light simulations was kind of awkward, try reworking the order </a:t>
            </a:r>
            <a:r>
              <a:rPr lang="en-US"/>
              <a:t>of information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B84019-3C60-4443-8200-DEE095473C1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7697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is for nominal simulations, detailed simulations in light and charge channels are possible as stand-alone simulations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B84019-3C60-4443-8200-DEE095473C1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7357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 dirty="0"/>
              <a:t>All detector components have radiopurity assay information</a:t>
            </a:r>
          </a:p>
          <a:p>
            <a:pPr lvl="1"/>
            <a:r>
              <a:rPr lang="en-US" dirty="0"/>
              <a:t>Produce a PDF of acceptance vs energy for each source and component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B84019-3C60-4443-8200-DEE095473C1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4787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B84019-3C60-4443-8200-DEE095473C1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8088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3C1594-72AD-AE46-AB92-1415E26B5F4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6557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3C1594-72AD-AE46-AB92-1415E26B5F4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0341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B84019-3C60-4443-8200-DEE095473C1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4989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umbrella&#10;&#10;Description automatically generated">
            <a:extLst>
              <a:ext uri="{FF2B5EF4-FFF2-40B4-BE49-F238E27FC236}">
                <a16:creationId xmlns:a16="http://schemas.microsoft.com/office/drawing/2014/main" id="{C8B46B69-D87E-4D23-9311-9D5C512286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Picture 9" descr="A picture containing indoor, sitting, photo, table&#10;&#10;Description automatically generated">
            <a:extLst>
              <a:ext uri="{FF2B5EF4-FFF2-40B4-BE49-F238E27FC236}">
                <a16:creationId xmlns:a16="http://schemas.microsoft.com/office/drawing/2014/main" id="{658B9F0C-2215-4F3A-8D6E-7F2841C4688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CrisscrossEtching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3277" y="-826721"/>
            <a:ext cx="9835764" cy="553261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D9E3287-B798-4D74-9438-706A564889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4E7755-7A01-482C-B86A-DF549154A9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AF7B61C-95F6-4138-98FA-7C194F537A9C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8200" y="892360"/>
            <a:ext cx="2182037" cy="669266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C99DF1-9CB5-4A7E-99B5-6E89050B86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April 26th 2024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225F02-F125-49C8-B9FF-72A0A6512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7DB01F-0138-469B-B0E4-8826F36B1B3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F19C64-8346-4FC4-BAFF-659D32A5F0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nEXO - VIEWS24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6455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85DF8F-F395-4113-BF1A-99FF8860D0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8DD787-2351-42C0-841C-E0E9F5A176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EE95226-4396-4C53-8821-C15DE56A7120}"/>
              </a:ext>
            </a:extLst>
          </p:cNvPr>
          <p:cNvCxnSpPr/>
          <p:nvPr userDrawn="1"/>
        </p:nvCxnSpPr>
        <p:spPr>
          <a:xfrm>
            <a:off x="838200" y="1248357"/>
            <a:ext cx="7129007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449FD2-71EA-48A4-9F4A-706E0347BC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2A13C8-4E0A-4ADA-AF67-E326CA4F158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E1A373-B004-4E3F-94D6-3265E53459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nEXO - VIEWS24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CA562C-3BC6-45E6-98AF-14660BD646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April 26th 2024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251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F346D8-DA8B-4A25-A717-AA299A3460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DCCC47-ABC9-4BEF-96F6-F3793A108E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9596CA-D0BC-4EAC-BC6F-E1691F8D7A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8DA525-BF1C-413C-BD1D-9FAD5BA432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April 26th 2024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D9DDBC-823A-4078-AF08-69F0E3981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nEXO - VIEWS24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D68E01-CA02-4A41-82DA-C0FB3EA01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5A003-3D9B-4BBA-8B17-A6DBD1C8E6AD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A237F65-EE89-4550-8B63-698C13B0D718}"/>
              </a:ext>
            </a:extLst>
          </p:cNvPr>
          <p:cNvCxnSpPr/>
          <p:nvPr userDrawn="1"/>
        </p:nvCxnSpPr>
        <p:spPr>
          <a:xfrm>
            <a:off x="838200" y="1248357"/>
            <a:ext cx="7129007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88648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CEB7C7-C68C-4CE0-A867-071E111652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BA4E21F-F9E8-45C9-A244-9AC7C731C7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April 26th 2024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3BE15B3-D081-4DEA-9BD2-B27C2CE0EC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nEXO - VIEWS24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FD7282-58F4-4AC8-87B9-C69E8B3879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5A003-3D9B-4BBA-8B17-A6DBD1C8E6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605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6D89408-3C35-4C1B-ADF4-206C27BBEA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April 26th 2024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BC62271-A9E8-4DC0-9FF6-5CA615CFA1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nEXO - VIEWS24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598905-A06C-4241-8F5B-AA627781E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5A003-3D9B-4BBA-8B17-A6DBD1C8E6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270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umbrella&#10;&#10;Description automatically generated">
            <a:extLst>
              <a:ext uri="{FF2B5EF4-FFF2-40B4-BE49-F238E27FC236}">
                <a16:creationId xmlns:a16="http://schemas.microsoft.com/office/drawing/2014/main" id="{8813B55A-B8CF-4D26-A588-691937C0EEB3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3132814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9CC9AA6-430E-41B4-B061-AA1DF79A5E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593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58B2C9-714A-45B9-81E2-D5D7A14640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439186"/>
            <a:ext cx="10515600" cy="4737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AD41D6-0AC9-4562-873E-31B3C5CA9B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CA"/>
              <a:t>April 26th 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2D323B-0094-4860-886A-3D8C20009F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nEXO - VIEWS24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5321CF-AE70-4956-8F8C-EA47940A7B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7A348D-0ACA-4A14-BE24-0CD3518A6A3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689A30C-8BB6-4F58-9850-FBEDC8EDCB7D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12828" y="293051"/>
            <a:ext cx="1657251" cy="508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673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0" r:id="rId2"/>
    <p:sldLayoutId id="2147483782" r:id="rId3"/>
    <p:sldLayoutId id="2147483784" r:id="rId4"/>
    <p:sldLayoutId id="2147483785" r:id="rId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BenLand100/chroma" TargetMode="Externa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hyperlink" Target="https://github.com/pennneutrinos/chroma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arxiv.org/abs/2304.06180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7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16A6C66-06BD-2B1E-B65F-542BC34C22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dirty="0"/>
              <a:t>The search for neutrino-less double beta decay using the nEXO experiment: Simulation needs and challenges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9CF2C66-4B81-2E59-1974-3F657965B28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David Gallacher</a:t>
            </a:r>
          </a:p>
          <a:p>
            <a:r>
              <a:rPr lang="en-US" dirty="0"/>
              <a:t>PhD Candidate – Brunner Neutrino Lab - McGill University</a:t>
            </a:r>
          </a:p>
          <a:p>
            <a:r>
              <a:rPr lang="en-US" dirty="0"/>
              <a:t>VIEWS24 – Vienna Workshop on Simulations 2024</a:t>
            </a:r>
          </a:p>
          <a:p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53C6EAC-C3F4-7613-15E6-F5DF970BE2F5}"/>
              </a:ext>
            </a:extLst>
          </p:cNvPr>
          <p:cNvGrpSpPr>
            <a:grpSpLocks noChangeAspect="1"/>
          </p:cNvGrpSpPr>
          <p:nvPr/>
        </p:nvGrpSpPr>
        <p:grpSpPr>
          <a:xfrm>
            <a:off x="9078686" y="5148262"/>
            <a:ext cx="2735544" cy="970229"/>
            <a:chOff x="9048649" y="-95925"/>
            <a:chExt cx="3045042" cy="1080000"/>
          </a:xfrm>
        </p:grpSpPr>
        <p:pic>
          <p:nvPicPr>
            <p:cNvPr id="8" name="Picture 2">
              <a:extLst>
                <a:ext uri="{FF2B5EF4-FFF2-40B4-BE49-F238E27FC236}">
                  <a16:creationId xmlns:a16="http://schemas.microsoft.com/office/drawing/2014/main" id="{027B660E-E718-A670-95BF-D5BF9EB17C9E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988" r="7426"/>
            <a:stretch/>
          </p:blipFill>
          <p:spPr bwMode="auto">
            <a:xfrm>
              <a:off x="9980694" y="-95925"/>
              <a:ext cx="2112997" cy="108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2">
              <a:extLst>
                <a:ext uri="{FF2B5EF4-FFF2-40B4-BE49-F238E27FC236}">
                  <a16:creationId xmlns:a16="http://schemas.microsoft.com/office/drawing/2014/main" id="{7BA4EA9A-633F-30E8-F29B-57511FE8062B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4911"/>
            <a:stretch/>
          </p:blipFill>
          <p:spPr bwMode="auto">
            <a:xfrm>
              <a:off x="9048649" y="-95925"/>
              <a:ext cx="833736" cy="108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1057671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 descr="Sylabs Tunes Singularity 3.0 Containers for Machine Learning -  High-Performance Computing News Analysis | insideHPC">
            <a:extLst>
              <a:ext uri="{FF2B5EF4-FFF2-40B4-BE49-F238E27FC236}">
                <a16:creationId xmlns:a16="http://schemas.microsoft.com/office/drawing/2014/main" id="{C9865D53-E133-CC0C-C174-B074CB16FA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4229" y="5584728"/>
            <a:ext cx="1376450" cy="1254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53C016E-25D0-8B98-8F4F-D43C3ABEAE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126" y="459625"/>
            <a:ext cx="8675914" cy="859376"/>
          </a:xfrm>
        </p:spPr>
        <p:txBody>
          <a:bodyPr>
            <a:noAutofit/>
          </a:bodyPr>
          <a:lstStyle/>
          <a:p>
            <a:r>
              <a:rPr lang="en-US" sz="3200" dirty="0"/>
              <a:t>CHROMA – GPU Accelerated Photon Transport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CF0BD7-774F-32A7-24DB-BB1D91F735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A13C8-4E0A-4ADA-AF67-E326CA4F1584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DB893E-9261-FC62-459A-6DB185CECC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nEXO - VIEWS24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7F65B4A-C489-841D-DC94-76C8272B24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April 26th 2024</a:t>
            </a:r>
            <a:endParaRPr lang="en-US"/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E8852916-579E-1A54-7BCD-D7107B0782A0}"/>
              </a:ext>
            </a:extLst>
          </p:cNvPr>
          <p:cNvSpPr txBox="1">
            <a:spLocks/>
          </p:cNvSpPr>
          <p:nvPr/>
        </p:nvSpPr>
        <p:spPr>
          <a:xfrm>
            <a:off x="669297" y="1561872"/>
            <a:ext cx="6345114" cy="472532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Using the Chroma Framework from </a:t>
            </a:r>
            <a:r>
              <a:rPr lang="en-US" dirty="0">
                <a:hlinkClick r:id="rId3"/>
              </a:rPr>
              <a:t>https://github.com/BenLand100/chroma</a:t>
            </a:r>
            <a:endParaRPr lang="en-US" dirty="0"/>
          </a:p>
          <a:p>
            <a:pPr lvl="1"/>
            <a:r>
              <a:rPr lang="en-US" sz="2000" dirty="0"/>
              <a:t>Chroma has recent renewed support and is being developed under </a:t>
            </a:r>
            <a:r>
              <a:rPr lang="en-US" sz="2000" dirty="0">
                <a:hlinkClick r:id="rId4"/>
              </a:rPr>
              <a:t>https://github.com/pennneutrinos/chroma</a:t>
            </a:r>
            <a:endParaRPr lang="en-US" sz="2000" dirty="0"/>
          </a:p>
          <a:p>
            <a:pPr lvl="1"/>
            <a:r>
              <a:rPr lang="en-US" sz="2000" dirty="0"/>
              <a:t>We will fast-forward to the stable development branch soon!</a:t>
            </a:r>
          </a:p>
          <a:p>
            <a:r>
              <a:rPr lang="en-US" dirty="0"/>
              <a:t>Chroma + GPU libraries are kept in a singularity container</a:t>
            </a:r>
          </a:p>
          <a:p>
            <a:pPr lvl="1"/>
            <a:r>
              <a:rPr lang="en-US" sz="2000" dirty="0"/>
              <a:t>Works with NVIDIA GPUs </a:t>
            </a:r>
          </a:p>
          <a:p>
            <a:pPr lvl="1"/>
            <a:r>
              <a:rPr lang="en-US" sz="2000" dirty="0"/>
              <a:t>Compatible with HPC cluster GPUs</a:t>
            </a:r>
          </a:p>
          <a:p>
            <a:r>
              <a:rPr lang="en-US" dirty="0"/>
              <a:t>Geometry is defined by STLs</a:t>
            </a:r>
          </a:p>
          <a:p>
            <a:pPr lvl="1"/>
            <a:r>
              <a:rPr lang="en-US" sz="2000" dirty="0"/>
              <a:t>No need for simplifying assumptions, export the whole detector CAD as STL files and configure optical properties in data tables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28A3C6C-F029-CAA2-A7CE-70000FDD135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68075" y="1319001"/>
            <a:ext cx="4422604" cy="1567801"/>
          </a:xfrm>
          <a:prstGeom prst="rect">
            <a:avLst/>
          </a:prstGeom>
        </p:spPr>
      </p:pic>
      <p:sp>
        <p:nvSpPr>
          <p:cNvPr id="14" name="Content Placeholder 9">
            <a:extLst>
              <a:ext uri="{FF2B5EF4-FFF2-40B4-BE49-F238E27FC236}">
                <a16:creationId xmlns:a16="http://schemas.microsoft.com/office/drawing/2014/main" id="{18856F81-1C02-6C20-1977-70E7D2052456}"/>
              </a:ext>
            </a:extLst>
          </p:cNvPr>
          <p:cNvSpPr txBox="1">
            <a:spLocks/>
          </p:cNvSpPr>
          <p:nvPr/>
        </p:nvSpPr>
        <p:spPr>
          <a:xfrm>
            <a:off x="7567863" y="3056999"/>
            <a:ext cx="4624138" cy="298477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GPU-based photon transport simulation</a:t>
            </a:r>
          </a:p>
          <a:p>
            <a:r>
              <a:rPr lang="en-US" sz="2000" dirty="0"/>
              <a:t>Surface-based triangular mesh geometry</a:t>
            </a:r>
          </a:p>
          <a:p>
            <a:r>
              <a:rPr lang="en-US" sz="2000" dirty="0"/>
              <a:t>Development in Python (core simulation in CUDA-C)</a:t>
            </a:r>
          </a:p>
          <a:p>
            <a:r>
              <a:rPr lang="en-US" sz="2000" dirty="0"/>
              <a:t>Does:</a:t>
            </a:r>
          </a:p>
          <a:p>
            <a:pPr lvl="1"/>
            <a:r>
              <a:rPr lang="en-US" sz="1800" dirty="0"/>
              <a:t>Optical Photon Transport</a:t>
            </a:r>
          </a:p>
          <a:p>
            <a:pPr lvl="1"/>
            <a:r>
              <a:rPr lang="en-US" sz="1800" dirty="0"/>
              <a:t>Wavelength Shifting</a:t>
            </a:r>
          </a:p>
          <a:p>
            <a:pPr lvl="1"/>
            <a:r>
              <a:rPr lang="en-US" sz="1800" dirty="0"/>
              <a:t>Photon Detection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97C5C36E-1D96-7B9D-1FBB-125888917A9F}"/>
              </a:ext>
            </a:extLst>
          </p:cNvPr>
          <p:cNvSpPr/>
          <p:nvPr/>
        </p:nvSpPr>
        <p:spPr>
          <a:xfrm rot="20207692">
            <a:off x="7615676" y="4961281"/>
            <a:ext cx="4412848" cy="1155434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Up to 200x faster for optical photon tracking in Chroma vs GEANT4</a:t>
            </a:r>
          </a:p>
        </p:txBody>
      </p:sp>
    </p:spTree>
    <p:extLst>
      <p:ext uri="{BB962C8B-B14F-4D97-AF65-F5344CB8AC3E}">
        <p14:creationId xmlns:p14="http://schemas.microsoft.com/office/powerpoint/2010/main" val="4225515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4" grpId="0"/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A9A65E-0E59-09A8-E7CE-1245B94CF6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CHROMA Integration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D10D94-1558-B564-1CB8-E836134A8C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439186"/>
            <a:ext cx="10627895" cy="4917164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/>
              <a:t>Currently CHROMA is used in two modes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Stand-alone high photon # simulation to produce accurate light-map as input for GEANT4 simulations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Detailed Light-only studies of light transport to for individual photons</a:t>
            </a:r>
          </a:p>
          <a:p>
            <a:pPr lvl="1"/>
            <a:r>
              <a:rPr lang="en-US" dirty="0"/>
              <a:t>Light-only studies used to understand requirements for key optical elements inside of nEXO</a:t>
            </a:r>
          </a:p>
          <a:p>
            <a:pPr lvl="1"/>
            <a:r>
              <a:rPr lang="en-US" dirty="0"/>
              <a:t>Exploration of background rejection techniques in light channel</a:t>
            </a:r>
          </a:p>
          <a:p>
            <a:pPr lvl="1"/>
            <a:r>
              <a:rPr lang="en-CA" dirty="0"/>
              <a:t>Used to design and characterize response of water-Cherenkov detector for muon veto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Current work is focusing on integrating GEANT4 output into Chroma indirectly using </a:t>
            </a:r>
            <a:r>
              <a:rPr lang="en-US" dirty="0" err="1"/>
              <a:t>upROOT</a:t>
            </a:r>
            <a:r>
              <a:rPr lang="en-US" dirty="0"/>
              <a:t> + </a:t>
            </a:r>
            <a:r>
              <a:rPr lang="en-US" dirty="0" err="1"/>
              <a:t>nestpy</a:t>
            </a:r>
            <a:r>
              <a:rPr lang="en-US" dirty="0"/>
              <a:t> for event-by-event analysis in detailed light simulation</a:t>
            </a:r>
          </a:p>
          <a:p>
            <a:r>
              <a:rPr lang="en-US" dirty="0"/>
              <a:t>Investigating CHROMA integration into SNiPER with nEXO GEANT4</a:t>
            </a:r>
          </a:p>
          <a:p>
            <a:pPr lvl="1"/>
            <a:r>
              <a:rPr lang="en-US" b="1" dirty="0"/>
              <a:t>Cons: Significant work required, need not demonstrated</a:t>
            </a:r>
          </a:p>
          <a:p>
            <a:pPr lvl="1"/>
            <a:r>
              <a:rPr lang="en-US" dirty="0"/>
              <a:t>Pros: Fast accurate detailed light transport with only one-geometry to maintain, opens new possibilities for light-only analyses. Full correlations maintained!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C33E6C-268A-AD84-811B-0195CEC3D5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A13C8-4E0A-4ADA-AF67-E326CA4F1584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91D73-22AA-19C8-E46C-51CE8DEAC2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nEXO - VIEWS24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3BD2973-0F9F-DF4A-44B1-394A1523F6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April 26th 2024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4486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A64ABF1-6E18-D38B-902A-B7713BE484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07131" y="1231017"/>
            <a:ext cx="4684869" cy="562698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DA5335D-D0B1-6AA9-2FB8-F30E4A3515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59376"/>
          </a:xfrm>
        </p:spPr>
        <p:txBody>
          <a:bodyPr/>
          <a:lstStyle/>
          <a:p>
            <a:r>
              <a:rPr lang="en-US" dirty="0"/>
              <a:t>Light Response Simulation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33E2D7-E604-59BC-43AA-1E90936E91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3299" y="1421606"/>
            <a:ext cx="6825916" cy="4737100"/>
          </a:xfrm>
        </p:spPr>
        <p:txBody>
          <a:bodyPr/>
          <a:lstStyle/>
          <a:p>
            <a:r>
              <a:rPr lang="en-US" dirty="0"/>
              <a:t>Stand-alone high statistics (O(10</a:t>
            </a:r>
            <a:r>
              <a:rPr lang="en-US" baseline="30000" dirty="0"/>
              <a:t>12</a:t>
            </a:r>
            <a:r>
              <a:rPr lang="en-US" dirty="0"/>
              <a:t>) photons) GPU Simulation of light transport in CHROMA aka </a:t>
            </a:r>
            <a:r>
              <a:rPr lang="en-US" b="1" dirty="0"/>
              <a:t>Light Map</a:t>
            </a:r>
          </a:p>
          <a:p>
            <a:r>
              <a:rPr lang="en-US" dirty="0"/>
              <a:t>Light map used to determine photon transport efficiency (PTE) for each energy deposit location from GEANT4 simulation</a:t>
            </a:r>
          </a:p>
          <a:p>
            <a:r>
              <a:rPr lang="en-US" dirty="0"/>
              <a:t>NEST calculates # of photons</a:t>
            </a:r>
          </a:p>
          <a:p>
            <a:r>
              <a:rPr lang="en-US" dirty="0"/>
              <a:t>PTE and SiPM efficiency, correlated noise and fluctuations included to determine # of detected PE for each event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ED72CB-62DB-3938-E6D0-6EEC2B09E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02A13C8-4E0A-4ADA-AF67-E326CA4F1584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BE118F-69F8-A393-9B36-0B6263CB78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nEXO - VIEWS24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F458F7E-922E-E98A-890F-215F36F24D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CA"/>
              <a:t>April 26th 2024</a:t>
            </a:r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7A3BE07-D85A-0CDF-B33D-F9A0511450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316" y="5766619"/>
            <a:ext cx="3327133" cy="1179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7413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975465C0-6C14-90C8-7DDE-28CE1B46BD8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696" t="54689" r="-1594" b="-1882"/>
          <a:stretch/>
        </p:blipFill>
        <p:spPr>
          <a:xfrm>
            <a:off x="7922126" y="3591392"/>
            <a:ext cx="4269874" cy="2764958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FED48124-04CE-D356-0253-2717370972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Modelling SiPM Response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207A56A-31D2-CF3E-2418-09DAE244269F}"/>
              </a:ext>
            </a:extLst>
          </p:cNvPr>
          <p:cNvGrpSpPr/>
          <p:nvPr/>
        </p:nvGrpSpPr>
        <p:grpSpPr>
          <a:xfrm>
            <a:off x="328986" y="2934539"/>
            <a:ext cx="7395288" cy="3604373"/>
            <a:chOff x="4938393" y="1747880"/>
            <a:chExt cx="6984759" cy="3492380"/>
          </a:xfrm>
        </p:grpSpPr>
        <p:pic>
          <p:nvPicPr>
            <p:cNvPr id="4" name="Picture 2" descr="page58image12065072">
              <a:extLst>
                <a:ext uri="{FF2B5EF4-FFF2-40B4-BE49-F238E27FC236}">
                  <a16:creationId xmlns:a16="http://schemas.microsoft.com/office/drawing/2014/main" id="{8BB90137-9F43-FFB6-4B48-A266D3A3728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38393" y="1747880"/>
              <a:ext cx="6984759" cy="34923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2940F1D7-4DF4-6DCF-598B-E2180D620397}"/>
                </a:ext>
              </a:extLst>
            </p:cNvPr>
            <p:cNvSpPr txBox="1"/>
            <p:nvPr/>
          </p:nvSpPr>
          <p:spPr>
            <a:xfrm>
              <a:off x="10026032" y="2718924"/>
              <a:ext cx="1327768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latin typeface="Cambria" panose="02040503050406030204" pitchFamily="18" charset="0"/>
                </a:rPr>
                <a:t>External cross-talk</a:t>
              </a:r>
            </a:p>
          </p:txBody>
        </p:sp>
      </p:grp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8587C0D3-31AC-B30C-889C-535208F9D5C6}"/>
              </a:ext>
            </a:extLst>
          </p:cNvPr>
          <p:cNvSpPr txBox="1">
            <a:spLocks/>
          </p:cNvSpPr>
          <p:nvPr/>
        </p:nvSpPr>
        <p:spPr>
          <a:xfrm>
            <a:off x="537020" y="1364956"/>
            <a:ext cx="7030844" cy="151897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Cambria" panose="02040503050406030204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Cambria" panose="02040503050406030204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ambria" panose="02040503050406030204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mbria" panose="02040503050406030204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mbria" panose="020405030504060302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latin typeface="+mn-lt"/>
              </a:rPr>
              <a:t>For a complete simulation, we must accurately model SiPM correlated noise, PDE, and detector readout response!</a:t>
            </a:r>
          </a:p>
          <a:p>
            <a:pPr marL="0" indent="0">
              <a:buNone/>
            </a:pPr>
            <a:r>
              <a:rPr lang="en-US" dirty="0">
                <a:latin typeface="+mn-lt"/>
              </a:rPr>
              <a:t>A full SiPM response simulation library in development, in early stages currently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FA71A85D-4012-BF9D-6383-B596507DFD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E1597-7156-274A-BE4A-4174E0D46741}" type="datetime1">
              <a:rPr lang="en-CA" smtClean="0"/>
              <a:t>2024-04-25</a:t>
            </a:fld>
            <a:endParaRPr lang="en-US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FD7739EE-5BE1-2A06-3777-21788C1FB7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10875" y="6515907"/>
            <a:ext cx="2743200" cy="365125"/>
          </a:xfrm>
        </p:spPr>
        <p:txBody>
          <a:bodyPr/>
          <a:lstStyle/>
          <a:p>
            <a:fld id="{702ED579-3397-7440-8223-55618EE184F8}" type="slidenum">
              <a:rPr lang="en-US" smtClean="0"/>
              <a:t>13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9005AFA-B4F6-F464-2B00-B1312C9C72C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102" b="52807"/>
          <a:stretch/>
        </p:blipFill>
        <p:spPr>
          <a:xfrm>
            <a:off x="7922126" y="882409"/>
            <a:ext cx="4269874" cy="276495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9882721-C388-EBE5-81B7-126C0F6B9D70}"/>
              </a:ext>
            </a:extLst>
          </p:cNvPr>
          <p:cNvSpPr txBox="1"/>
          <p:nvPr/>
        </p:nvSpPr>
        <p:spPr>
          <a:xfrm>
            <a:off x="10057063" y="5987018"/>
            <a:ext cx="15872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overvoltage [v]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2A6559A-EEB6-3B19-991B-6B0A4312C078}"/>
              </a:ext>
            </a:extLst>
          </p:cNvPr>
          <p:cNvSpPr txBox="1"/>
          <p:nvPr/>
        </p:nvSpPr>
        <p:spPr>
          <a:xfrm>
            <a:off x="4805471" y="6559969"/>
            <a:ext cx="6631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Figures from: </a:t>
            </a:r>
            <a:r>
              <a:rPr lang="en-US" sz="1200" dirty="0" err="1"/>
              <a:t>Gallina</a:t>
            </a:r>
            <a:r>
              <a:rPr lang="en-US" sz="1200" dirty="0"/>
              <a:t> G. et. al, </a:t>
            </a:r>
            <a:r>
              <a:rPr lang="en-US" sz="1200" i="1" dirty="0"/>
              <a:t>Performance of novel VUV-sensitive Silicon Photo-Multipliers for nEXO </a:t>
            </a:r>
            <a:r>
              <a:rPr lang="en-US" sz="1200" dirty="0"/>
              <a:t>[5] </a:t>
            </a:r>
          </a:p>
        </p:txBody>
      </p:sp>
    </p:spTree>
    <p:extLst>
      <p:ext uri="{BB962C8B-B14F-4D97-AF65-F5344CB8AC3E}">
        <p14:creationId xmlns:p14="http://schemas.microsoft.com/office/powerpoint/2010/main" val="22082407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975465C0-6C14-90C8-7DDE-28CE1B46BD8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696" t="54689" r="-1594" b="-1882"/>
          <a:stretch/>
        </p:blipFill>
        <p:spPr>
          <a:xfrm>
            <a:off x="7922126" y="3591392"/>
            <a:ext cx="4269874" cy="2764958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FED48124-04CE-D356-0253-2717370972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Modelling SiPM Response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207A56A-31D2-CF3E-2418-09DAE244269F}"/>
              </a:ext>
            </a:extLst>
          </p:cNvPr>
          <p:cNvGrpSpPr/>
          <p:nvPr/>
        </p:nvGrpSpPr>
        <p:grpSpPr>
          <a:xfrm>
            <a:off x="328986" y="2934539"/>
            <a:ext cx="7395288" cy="3604373"/>
            <a:chOff x="4938393" y="1747880"/>
            <a:chExt cx="6984759" cy="3492380"/>
          </a:xfrm>
        </p:grpSpPr>
        <p:pic>
          <p:nvPicPr>
            <p:cNvPr id="4" name="Picture 2" descr="page58image12065072">
              <a:extLst>
                <a:ext uri="{FF2B5EF4-FFF2-40B4-BE49-F238E27FC236}">
                  <a16:creationId xmlns:a16="http://schemas.microsoft.com/office/drawing/2014/main" id="{8BB90137-9F43-FFB6-4B48-A266D3A3728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38393" y="1747880"/>
              <a:ext cx="6984759" cy="34923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2940F1D7-4DF4-6DCF-598B-E2180D620397}"/>
                </a:ext>
              </a:extLst>
            </p:cNvPr>
            <p:cNvSpPr txBox="1"/>
            <p:nvPr/>
          </p:nvSpPr>
          <p:spPr>
            <a:xfrm>
              <a:off x="10026032" y="2718924"/>
              <a:ext cx="1327768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latin typeface="Cambria" panose="02040503050406030204" pitchFamily="18" charset="0"/>
                </a:rPr>
                <a:t>External cross-talk</a:t>
              </a:r>
            </a:p>
          </p:txBody>
        </p:sp>
      </p:grp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8587C0D3-31AC-B30C-889C-535208F9D5C6}"/>
              </a:ext>
            </a:extLst>
          </p:cNvPr>
          <p:cNvSpPr txBox="1">
            <a:spLocks/>
          </p:cNvSpPr>
          <p:nvPr/>
        </p:nvSpPr>
        <p:spPr>
          <a:xfrm>
            <a:off x="537020" y="1364956"/>
            <a:ext cx="7030844" cy="151897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Cambria" panose="02040503050406030204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Cambria" panose="02040503050406030204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ambria" panose="02040503050406030204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mbria" panose="02040503050406030204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mbria" panose="020405030504060302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latin typeface="+mn-lt"/>
              </a:rPr>
              <a:t>For a complete simulation, we must accurately model SiPM correlated noise, PDE, and detector readout response!</a:t>
            </a:r>
          </a:p>
          <a:p>
            <a:pPr marL="0" indent="0">
              <a:buNone/>
            </a:pPr>
            <a:r>
              <a:rPr lang="en-US" dirty="0">
                <a:latin typeface="+mn-lt"/>
              </a:rPr>
              <a:t>A full SiPM response simulation library in development, in early stages currently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FA71A85D-4012-BF9D-6383-B596507DFD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E1597-7156-274A-BE4A-4174E0D46741}" type="datetime1">
              <a:rPr lang="en-CA" smtClean="0"/>
              <a:t>2024-04-25</a:t>
            </a:fld>
            <a:endParaRPr lang="en-US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FD7739EE-5BE1-2A06-3777-21788C1FB7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10875" y="6515907"/>
            <a:ext cx="2743200" cy="365125"/>
          </a:xfrm>
        </p:spPr>
        <p:txBody>
          <a:bodyPr/>
          <a:lstStyle/>
          <a:p>
            <a:fld id="{702ED579-3397-7440-8223-55618EE184F8}" type="slidenum">
              <a:rPr lang="en-US" smtClean="0"/>
              <a:t>14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9005AFA-B4F6-F464-2B00-B1312C9C72C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102" b="52807"/>
          <a:stretch/>
        </p:blipFill>
        <p:spPr>
          <a:xfrm>
            <a:off x="7922126" y="882409"/>
            <a:ext cx="4269874" cy="276495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9882721-C388-EBE5-81B7-126C0F6B9D70}"/>
              </a:ext>
            </a:extLst>
          </p:cNvPr>
          <p:cNvSpPr txBox="1"/>
          <p:nvPr/>
        </p:nvSpPr>
        <p:spPr>
          <a:xfrm>
            <a:off x="10057063" y="5987018"/>
            <a:ext cx="15872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overvoltage [v]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2A6559A-EEB6-3B19-991B-6B0A4312C078}"/>
              </a:ext>
            </a:extLst>
          </p:cNvPr>
          <p:cNvSpPr txBox="1"/>
          <p:nvPr/>
        </p:nvSpPr>
        <p:spPr>
          <a:xfrm>
            <a:off x="4805471" y="6559969"/>
            <a:ext cx="6631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Figures from: </a:t>
            </a:r>
            <a:r>
              <a:rPr lang="en-US" sz="1200" dirty="0" err="1"/>
              <a:t>Gallina</a:t>
            </a:r>
            <a:r>
              <a:rPr lang="en-US" sz="1200" dirty="0"/>
              <a:t> G. et. al, </a:t>
            </a:r>
            <a:r>
              <a:rPr lang="en-US" sz="1200" i="1" dirty="0"/>
              <a:t>Performance of novel VUV-sensitive Silicon Photo-Multipliers for nEXO </a:t>
            </a:r>
            <a:r>
              <a:rPr lang="en-US" sz="1200" dirty="0"/>
              <a:t>[5] </a:t>
            </a:r>
          </a:p>
        </p:txBody>
      </p:sp>
      <p:pic>
        <p:nvPicPr>
          <p:cNvPr id="9" name="Picture 2" descr="Radiation Photon Svg Png Icon Free Download - Photon Png, Transparent Png -  kindpng">
            <a:extLst>
              <a:ext uri="{FF2B5EF4-FFF2-40B4-BE49-F238E27FC236}">
                <a16:creationId xmlns:a16="http://schemas.microsoft.com/office/drawing/2014/main" id="{C48AFFEA-CC99-E0FD-84B4-83E26087C4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9910" b="90991" l="4070" r="94070">
                        <a14:foregroundMark x1="89186" y1="40841" x2="89186" y2="40841"/>
                        <a14:foregroundMark x1="94070" y1="51952" x2="94070" y2="51952"/>
                        <a14:foregroundMark x1="7791" y1="43844" x2="7791" y2="43844"/>
                        <a14:foregroundMark x1="4186" y1="62763" x2="4186" y2="62763"/>
                        <a14:foregroundMark x1="81395" y1="90991" x2="81395" y2="9099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840949">
            <a:off x="4075211" y="2392086"/>
            <a:ext cx="3797653" cy="938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869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Numba Logo | ? logo, Vimeo logo, Company logo">
            <a:extLst>
              <a:ext uri="{FF2B5EF4-FFF2-40B4-BE49-F238E27FC236}">
                <a16:creationId xmlns:a16="http://schemas.microsoft.com/office/drawing/2014/main" id="{7383CE94-5ED6-6323-FAB4-706B1E0D21D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28" t="13684" r="23904" b="18596"/>
          <a:stretch/>
        </p:blipFill>
        <p:spPr bwMode="auto">
          <a:xfrm>
            <a:off x="10132702" y="4667033"/>
            <a:ext cx="1949677" cy="1804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3D6E00C-72BA-F8A9-A3AD-B412A0D2AC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SiPM Response Model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9FE2E1E-4A95-6491-E008-7F0E736F1D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5438" y="1415457"/>
            <a:ext cx="10758362" cy="5047102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Goals:</a:t>
            </a:r>
          </a:p>
          <a:p>
            <a:pPr lvl="1"/>
            <a:r>
              <a:rPr lang="en-US" dirty="0"/>
              <a:t>Easily configurable and customizable response (</a:t>
            </a:r>
            <a:r>
              <a:rPr lang="en-US" dirty="0" err="1"/>
              <a:t>Yaml</a:t>
            </a:r>
            <a:r>
              <a:rPr lang="en-US" dirty="0"/>
              <a:t> Inputs)</a:t>
            </a:r>
          </a:p>
          <a:p>
            <a:pPr lvl="1"/>
            <a:r>
              <a:rPr lang="en-US" dirty="0"/>
              <a:t>Integration directly into SNiPER analysis pipeline for nEXO </a:t>
            </a:r>
          </a:p>
          <a:p>
            <a:pPr lvl="1"/>
            <a:r>
              <a:rPr lang="en-US" dirty="0"/>
              <a:t>Integration directly into Chroma simulation</a:t>
            </a:r>
          </a:p>
          <a:p>
            <a:pPr lvl="1"/>
            <a:r>
              <a:rPr lang="en-US" dirty="0"/>
              <a:t>Stand-alone capabilities for testing and noise studies</a:t>
            </a:r>
          </a:p>
          <a:p>
            <a:r>
              <a:rPr lang="en-US" dirty="0"/>
              <a:t>Assumption:</a:t>
            </a:r>
          </a:p>
          <a:p>
            <a:pPr lvl="1"/>
            <a:r>
              <a:rPr lang="en-US" dirty="0"/>
              <a:t>Designed for “Photon counting” applications, assumption of low-occupancy (no saturation model for now)</a:t>
            </a:r>
          </a:p>
          <a:p>
            <a:r>
              <a:rPr lang="en-US" dirty="0"/>
              <a:t>Includes:</a:t>
            </a:r>
          </a:p>
          <a:p>
            <a:pPr lvl="1"/>
            <a:r>
              <a:rPr lang="en-US" dirty="0"/>
              <a:t>Full (WL and </a:t>
            </a:r>
            <a:r>
              <a:rPr lang="en-US" dirty="0" err="1"/>
              <a:t>θ</a:t>
            </a:r>
            <a:r>
              <a:rPr lang="en-US" dirty="0"/>
              <a:t> dep.) and Simplified photon detection efficiency (PDE) models</a:t>
            </a:r>
          </a:p>
          <a:p>
            <a:pPr lvl="1"/>
            <a:r>
              <a:rPr lang="en-US" dirty="0"/>
              <a:t>Toy MC for all correlated and uncorrelated noise – Parameters read in through data files</a:t>
            </a:r>
          </a:p>
          <a:p>
            <a:pPr lvl="2"/>
            <a:r>
              <a:rPr lang="en-US" dirty="0"/>
              <a:t>OV dependent</a:t>
            </a:r>
          </a:p>
          <a:p>
            <a:pPr lvl="2"/>
            <a:r>
              <a:rPr lang="en-US" dirty="0"/>
              <a:t>Includes timing and gain dependence</a:t>
            </a:r>
          </a:p>
          <a:p>
            <a:pPr lvl="2"/>
            <a:r>
              <a:rPr lang="en-US" dirty="0"/>
              <a:t>Values from detailed characterization work in [5]</a:t>
            </a:r>
          </a:p>
          <a:p>
            <a:pPr lvl="1"/>
            <a:r>
              <a:rPr lang="en-US" b="1" dirty="0"/>
              <a:t>External crosstalk response model</a:t>
            </a:r>
          </a:p>
          <a:p>
            <a:pPr lvl="2"/>
            <a:r>
              <a:rPr lang="en-US" dirty="0"/>
              <a:t>Based on validated simulations and measurements from nEXO R&amp;D groups</a:t>
            </a:r>
          </a:p>
          <a:p>
            <a:pPr lvl="2"/>
            <a:r>
              <a:rPr lang="en-US" dirty="0"/>
              <a:t>Requires full detector simulations for input (Chroma)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D6B2BF9-DC92-2D71-904E-3E064CED0E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DB688-C6A4-804E-ADF4-5599D3068E94}" type="datetime1">
              <a:rPr lang="en-CA" smtClean="0"/>
              <a:t>2024-04-25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C7752B-F857-A4CD-2F68-99A66D793F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ED579-3397-7440-8223-55618EE184F8}" type="slidenum">
              <a:rPr lang="en-US" smtClean="0"/>
              <a:t>15</a:t>
            </a:fld>
            <a:endParaRPr lang="en-US"/>
          </a:p>
        </p:txBody>
      </p:sp>
      <p:pic>
        <p:nvPicPr>
          <p:cNvPr id="1026" name="Picture 2" descr="Yaml Icons - Free SVG &amp; PNG Yaml Images - Noun Project">
            <a:extLst>
              <a:ext uri="{FF2B5EF4-FFF2-40B4-BE49-F238E27FC236}">
                <a16:creationId xmlns:a16="http://schemas.microsoft.com/office/drawing/2014/main" id="{4AD5B2D1-FE0A-FB5A-82FD-D211451AE7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2379" y="1026250"/>
            <a:ext cx="2540000" cy="2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60724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43ACBC6-937C-FE9E-AB89-DEB502565A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F08B8-1539-B748-B9CB-C8532F033B74}" type="datetime1">
              <a:rPr lang="en-CA" smtClean="0"/>
              <a:t>2024-04-25</a:t>
            </a:fld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A2B8EF-078D-60A9-4A4A-1983C58C8C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ED579-3397-7440-8223-55618EE184F8}" type="slidenum">
              <a:rPr lang="en-US" smtClean="0"/>
              <a:t>16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CDADA61-0BA6-5F8A-8E71-2279395DC1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SiPM Response Model</a:t>
            </a:r>
          </a:p>
        </p:txBody>
      </p: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9AF46061-6078-5D5A-2893-3E3F5D16F48E}"/>
              </a:ext>
            </a:extLst>
          </p:cNvPr>
          <p:cNvGrpSpPr/>
          <p:nvPr/>
        </p:nvGrpSpPr>
        <p:grpSpPr>
          <a:xfrm>
            <a:off x="212990" y="1224502"/>
            <a:ext cx="11766019" cy="5832741"/>
            <a:chOff x="1476700" y="6936"/>
            <a:chExt cx="10662298" cy="6514512"/>
          </a:xfrm>
        </p:grpSpPr>
        <p:sp>
          <p:nvSpPr>
            <p:cNvPr id="107" name="Rounded Rectangle 106">
              <a:extLst>
                <a:ext uri="{FF2B5EF4-FFF2-40B4-BE49-F238E27FC236}">
                  <a16:creationId xmlns:a16="http://schemas.microsoft.com/office/drawing/2014/main" id="{8AEE2E1F-770D-DB64-C3F9-7C071BA29E16}"/>
                </a:ext>
              </a:extLst>
            </p:cNvPr>
            <p:cNvSpPr/>
            <p:nvPr/>
          </p:nvSpPr>
          <p:spPr>
            <a:xfrm>
              <a:off x="4261104" y="262842"/>
              <a:ext cx="1834896" cy="484632"/>
            </a:xfrm>
            <a:prstGeom prst="roundRect">
              <a:avLst/>
            </a:prstGeom>
            <a:solidFill>
              <a:srgbClr val="4472C4"/>
            </a:solidFill>
            <a:ln w="12700" cap="flat" cmpd="sng" algn="ctr">
              <a:solidFill>
                <a:srgbClr val="4472C4">
                  <a:shade val="1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Photon Times</a:t>
              </a:r>
            </a:p>
          </p:txBody>
        </p:sp>
        <p:sp>
          <p:nvSpPr>
            <p:cNvPr id="108" name="Rounded Rectangle 107">
              <a:extLst>
                <a:ext uri="{FF2B5EF4-FFF2-40B4-BE49-F238E27FC236}">
                  <a16:creationId xmlns:a16="http://schemas.microsoft.com/office/drawing/2014/main" id="{F8315B74-1958-D16C-3DF5-985EA5CFF3C9}"/>
                </a:ext>
              </a:extLst>
            </p:cNvPr>
            <p:cNvSpPr/>
            <p:nvPr/>
          </p:nvSpPr>
          <p:spPr>
            <a:xfrm>
              <a:off x="4261104" y="1233484"/>
              <a:ext cx="1834896" cy="484632"/>
            </a:xfrm>
            <a:prstGeom prst="roundRect">
              <a:avLst/>
            </a:pr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PDE Model</a:t>
              </a:r>
            </a:p>
          </p:txBody>
        </p:sp>
        <p:cxnSp>
          <p:nvCxnSpPr>
            <p:cNvPr id="109" name="Straight Arrow Connector 108">
              <a:extLst>
                <a:ext uri="{FF2B5EF4-FFF2-40B4-BE49-F238E27FC236}">
                  <a16:creationId xmlns:a16="http://schemas.microsoft.com/office/drawing/2014/main" id="{832A2B49-4D35-D98D-2DDD-E25E11AB719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096000" y="319084"/>
              <a:ext cx="1374648" cy="987552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10" name="Straight Arrow Connector 109">
              <a:extLst>
                <a:ext uri="{FF2B5EF4-FFF2-40B4-BE49-F238E27FC236}">
                  <a16:creationId xmlns:a16="http://schemas.microsoft.com/office/drawing/2014/main" id="{DEDFA049-4029-696C-F4D6-9A5F9F9ABD4E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0" y="1648012"/>
              <a:ext cx="1370541" cy="753701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id="{73DB6D4C-2D54-7275-47B6-18582F825D9C}"/>
                </a:ext>
              </a:extLst>
            </p:cNvPr>
            <p:cNvSpPr/>
            <p:nvPr/>
          </p:nvSpPr>
          <p:spPr>
            <a:xfrm>
              <a:off x="7470649" y="326020"/>
              <a:ext cx="3222962" cy="2082629"/>
            </a:xfrm>
            <a:prstGeom prst="rect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112" name="Group 111">
              <a:extLst>
                <a:ext uri="{FF2B5EF4-FFF2-40B4-BE49-F238E27FC236}">
                  <a16:creationId xmlns:a16="http://schemas.microsoft.com/office/drawing/2014/main" id="{0A9ABF9B-5627-6B94-D593-EBBCAF6324C6}"/>
                </a:ext>
              </a:extLst>
            </p:cNvPr>
            <p:cNvGrpSpPr/>
            <p:nvPr/>
          </p:nvGrpSpPr>
          <p:grpSpPr>
            <a:xfrm>
              <a:off x="7497808" y="376268"/>
              <a:ext cx="3168643" cy="2101047"/>
              <a:chOff x="7536737" y="629600"/>
              <a:chExt cx="3452189" cy="2101047"/>
            </a:xfrm>
          </p:grpSpPr>
          <p:sp>
            <p:nvSpPr>
              <p:cNvPr id="150" name="TextBox 149">
                <a:extLst>
                  <a:ext uri="{FF2B5EF4-FFF2-40B4-BE49-F238E27FC236}">
                    <a16:creationId xmlns:a16="http://schemas.microsoft.com/office/drawing/2014/main" id="{BA9571E3-9C54-5940-5311-8B8DFB3CE347}"/>
                  </a:ext>
                </a:extLst>
              </p:cNvPr>
              <p:cNvSpPr txBox="1"/>
              <p:nvPr/>
            </p:nvSpPr>
            <p:spPr>
              <a:xfrm>
                <a:off x="7599256" y="629600"/>
                <a:ext cx="525747" cy="29218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None:</a:t>
                </a:r>
              </a:p>
            </p:txBody>
          </p:sp>
          <p:sp>
            <p:nvSpPr>
              <p:cNvPr id="151" name="TextBox 150">
                <a:extLst>
                  <a:ext uri="{FF2B5EF4-FFF2-40B4-BE49-F238E27FC236}">
                    <a16:creationId xmlns:a16="http://schemas.microsoft.com/office/drawing/2014/main" id="{B111A565-EC7A-4DA5-4CF3-DB21300AC743}"/>
                  </a:ext>
                </a:extLst>
              </p:cNvPr>
              <p:cNvSpPr txBox="1"/>
              <p:nvPr/>
            </p:nvSpPr>
            <p:spPr>
              <a:xfrm>
                <a:off x="8131774" y="803259"/>
                <a:ext cx="2423160" cy="2921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marR="0" lvl="0" indent="-28575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Return times as hits</a:t>
                </a:r>
              </a:p>
            </p:txBody>
          </p:sp>
          <p:sp>
            <p:nvSpPr>
              <p:cNvPr id="152" name="TextBox 151">
                <a:extLst>
                  <a:ext uri="{FF2B5EF4-FFF2-40B4-BE49-F238E27FC236}">
                    <a16:creationId xmlns:a16="http://schemas.microsoft.com/office/drawing/2014/main" id="{3ADA1A67-0975-9551-FF4A-E0EB8F7E34D3}"/>
                  </a:ext>
                </a:extLst>
              </p:cNvPr>
              <p:cNvSpPr txBox="1"/>
              <p:nvPr/>
            </p:nvSpPr>
            <p:spPr>
              <a:xfrm>
                <a:off x="7536737" y="1051953"/>
                <a:ext cx="600130" cy="29218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Simple:</a:t>
                </a:r>
              </a:p>
            </p:txBody>
          </p:sp>
          <p:sp>
            <p:nvSpPr>
              <p:cNvPr id="153" name="TextBox 152">
                <a:extLst>
                  <a:ext uri="{FF2B5EF4-FFF2-40B4-BE49-F238E27FC236}">
                    <a16:creationId xmlns:a16="http://schemas.microsoft.com/office/drawing/2014/main" id="{80A8C395-01B9-1E47-328B-E4562FD50C63}"/>
                  </a:ext>
                </a:extLst>
              </p:cNvPr>
              <p:cNvSpPr txBox="1"/>
              <p:nvPr/>
            </p:nvSpPr>
            <p:spPr>
              <a:xfrm>
                <a:off x="8144596" y="1168509"/>
                <a:ext cx="2844330" cy="4812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marR="0" lvl="0" indent="-28575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Uniform Efficiency</a:t>
                </a:r>
              </a:p>
              <a:p>
                <a:pPr marL="285750" marR="0" lvl="0" indent="-28575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Return array of ”detected” photons (hits)</a:t>
                </a:r>
              </a:p>
            </p:txBody>
          </p:sp>
          <p:sp>
            <p:nvSpPr>
              <p:cNvPr id="154" name="TextBox 153">
                <a:extLst>
                  <a:ext uri="{FF2B5EF4-FFF2-40B4-BE49-F238E27FC236}">
                    <a16:creationId xmlns:a16="http://schemas.microsoft.com/office/drawing/2014/main" id="{2F0F36F6-237D-D7B1-B736-1BD7290A0F71}"/>
                  </a:ext>
                </a:extLst>
              </p:cNvPr>
              <p:cNvSpPr txBox="1"/>
              <p:nvPr/>
            </p:nvSpPr>
            <p:spPr>
              <a:xfrm>
                <a:off x="7628108" y="1682312"/>
                <a:ext cx="419711" cy="29218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Full:</a:t>
                </a:r>
              </a:p>
            </p:txBody>
          </p:sp>
          <p:sp>
            <p:nvSpPr>
              <p:cNvPr id="155" name="TextBox 154">
                <a:extLst>
                  <a:ext uri="{FF2B5EF4-FFF2-40B4-BE49-F238E27FC236}">
                    <a16:creationId xmlns:a16="http://schemas.microsoft.com/office/drawing/2014/main" id="{94DAE917-621C-51E0-7EE4-9C00E4987BD7}"/>
                  </a:ext>
                </a:extLst>
              </p:cNvPr>
              <p:cNvSpPr txBox="1"/>
              <p:nvPr/>
            </p:nvSpPr>
            <p:spPr>
              <a:xfrm>
                <a:off x="8131774" y="1871269"/>
                <a:ext cx="2844329" cy="8593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marR="0" lvl="0" indent="-28575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WL Dep Efficiency</a:t>
                </a:r>
              </a:p>
              <a:p>
                <a:pPr marL="285750" marR="0" lvl="0" indent="-28575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AOI Correction to Eff.</a:t>
                </a:r>
              </a:p>
              <a:p>
                <a:pPr marL="285750" marR="0" lvl="0" indent="-28575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Return array of ”detected” photons (hits)</a:t>
                </a:r>
              </a:p>
              <a:p>
                <a:pPr marL="285750" marR="0" lvl="0" indent="-28575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endPara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13" name="Right Arrow 112">
              <a:extLst>
                <a:ext uri="{FF2B5EF4-FFF2-40B4-BE49-F238E27FC236}">
                  <a16:creationId xmlns:a16="http://schemas.microsoft.com/office/drawing/2014/main" id="{E0313825-E94C-688D-6D43-ABEE32FBAACE}"/>
                </a:ext>
              </a:extLst>
            </p:cNvPr>
            <p:cNvSpPr/>
            <p:nvPr/>
          </p:nvSpPr>
          <p:spPr>
            <a:xfrm rot="5400000">
              <a:off x="5002462" y="874567"/>
              <a:ext cx="352180" cy="252056"/>
            </a:xfrm>
            <a:prstGeom prst="rightArrow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4" name="Right Arrow 113">
              <a:extLst>
                <a:ext uri="{FF2B5EF4-FFF2-40B4-BE49-F238E27FC236}">
                  <a16:creationId xmlns:a16="http://schemas.microsoft.com/office/drawing/2014/main" id="{1800E7B1-6FAD-91D0-EDB6-EF85F1E7BA77}"/>
                </a:ext>
              </a:extLst>
            </p:cNvPr>
            <p:cNvSpPr/>
            <p:nvPr/>
          </p:nvSpPr>
          <p:spPr>
            <a:xfrm rot="5400000">
              <a:off x="5002462" y="1822212"/>
              <a:ext cx="352180" cy="252056"/>
            </a:xfrm>
            <a:prstGeom prst="rightArrow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392B2D05-693E-CA95-1332-3692C9515378}"/>
                </a:ext>
              </a:extLst>
            </p:cNvPr>
            <p:cNvSpPr txBox="1"/>
            <p:nvPr/>
          </p:nvSpPr>
          <p:spPr>
            <a:xfrm>
              <a:off x="4296448" y="824505"/>
              <a:ext cx="603133" cy="29218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np.array</a:t>
              </a: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4224CE72-5199-A64E-12D8-6A19AEB54995}"/>
                </a:ext>
              </a:extLst>
            </p:cNvPr>
            <p:cNvSpPr txBox="1"/>
            <p:nvPr/>
          </p:nvSpPr>
          <p:spPr>
            <a:xfrm>
              <a:off x="7467242" y="6936"/>
              <a:ext cx="1237934" cy="3781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PDE Response</a:t>
              </a:r>
            </a:p>
          </p:txBody>
        </p:sp>
        <p:sp>
          <p:nvSpPr>
            <p:cNvPr id="117" name="Rounded Rectangle 116">
              <a:extLst>
                <a:ext uri="{FF2B5EF4-FFF2-40B4-BE49-F238E27FC236}">
                  <a16:creationId xmlns:a16="http://schemas.microsoft.com/office/drawing/2014/main" id="{82A01674-9AFD-B87D-4B82-ED6563EC85CE}"/>
                </a:ext>
              </a:extLst>
            </p:cNvPr>
            <p:cNvSpPr/>
            <p:nvPr/>
          </p:nvSpPr>
          <p:spPr>
            <a:xfrm>
              <a:off x="4256996" y="2182225"/>
              <a:ext cx="1834896" cy="484632"/>
            </a:xfrm>
            <a:prstGeom prst="roundRect">
              <a:avLst/>
            </a:pr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Simulation Loop</a:t>
              </a:r>
            </a:p>
          </p:txBody>
        </p:sp>
        <p:sp>
          <p:nvSpPr>
            <p:cNvPr id="118" name="Round Diagonal Corner Rectangle 117">
              <a:extLst>
                <a:ext uri="{FF2B5EF4-FFF2-40B4-BE49-F238E27FC236}">
                  <a16:creationId xmlns:a16="http://schemas.microsoft.com/office/drawing/2014/main" id="{928DC65B-A1D6-C7C7-A448-D55EAEDEB3E3}"/>
                </a:ext>
              </a:extLst>
            </p:cNvPr>
            <p:cNvSpPr/>
            <p:nvPr/>
          </p:nvSpPr>
          <p:spPr>
            <a:xfrm>
              <a:off x="4296448" y="3186596"/>
              <a:ext cx="1966087" cy="753701"/>
            </a:xfrm>
            <a:prstGeom prst="round2DiagRect">
              <a:avLst/>
            </a:prstGeom>
            <a:solidFill>
              <a:srgbClr val="C00000"/>
            </a:solidFill>
            <a:ln w="12700" cap="flat" cmpd="sng" algn="ctr">
              <a:solidFill>
                <a:srgbClr val="4472C4">
                  <a:shade val="1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All hits have noise generated?</a:t>
              </a:r>
            </a:p>
          </p:txBody>
        </p:sp>
        <p:sp>
          <p:nvSpPr>
            <p:cNvPr id="119" name="Right Arrow 118">
              <a:extLst>
                <a:ext uri="{FF2B5EF4-FFF2-40B4-BE49-F238E27FC236}">
                  <a16:creationId xmlns:a16="http://schemas.microsoft.com/office/drawing/2014/main" id="{AB8A56A3-E43A-BC37-1C12-C24F834C2AAA}"/>
                </a:ext>
              </a:extLst>
            </p:cNvPr>
            <p:cNvSpPr/>
            <p:nvPr/>
          </p:nvSpPr>
          <p:spPr>
            <a:xfrm rot="5400000">
              <a:off x="5053276" y="2780350"/>
              <a:ext cx="352180" cy="252056"/>
            </a:xfrm>
            <a:prstGeom prst="rightArrow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39575C78-4F27-8252-66D6-BB62380EB716}"/>
                </a:ext>
              </a:extLst>
            </p:cNvPr>
            <p:cNvSpPr txBox="1"/>
            <p:nvPr/>
          </p:nvSpPr>
          <p:spPr>
            <a:xfrm>
              <a:off x="6478438" y="3082468"/>
              <a:ext cx="386691" cy="3781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No</a:t>
              </a:r>
            </a:p>
          </p:txBody>
        </p:sp>
        <p:sp>
          <p:nvSpPr>
            <p:cNvPr id="121" name="Right Arrow 120">
              <a:extLst>
                <a:ext uri="{FF2B5EF4-FFF2-40B4-BE49-F238E27FC236}">
                  <a16:creationId xmlns:a16="http://schemas.microsoft.com/office/drawing/2014/main" id="{E4F3F8B7-7485-7508-903D-4635935AFA73}"/>
                </a:ext>
              </a:extLst>
            </p:cNvPr>
            <p:cNvSpPr/>
            <p:nvPr/>
          </p:nvSpPr>
          <p:spPr>
            <a:xfrm>
              <a:off x="6429090" y="3451800"/>
              <a:ext cx="635944" cy="252056"/>
            </a:xfrm>
            <a:prstGeom prst="rightArrow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2" name="Right Arrow 121">
              <a:extLst>
                <a:ext uri="{FF2B5EF4-FFF2-40B4-BE49-F238E27FC236}">
                  <a16:creationId xmlns:a16="http://schemas.microsoft.com/office/drawing/2014/main" id="{F8C50EAA-AD57-FD3D-60EF-5FCAFD63DA13}"/>
                </a:ext>
              </a:extLst>
            </p:cNvPr>
            <p:cNvSpPr/>
            <p:nvPr/>
          </p:nvSpPr>
          <p:spPr>
            <a:xfrm rot="10800000">
              <a:off x="3652078" y="3451800"/>
              <a:ext cx="466559" cy="252056"/>
            </a:xfrm>
            <a:prstGeom prst="rightArrow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24239CF9-77A4-330B-3308-722AC65D159E}"/>
                </a:ext>
              </a:extLst>
            </p:cNvPr>
            <p:cNvSpPr txBox="1"/>
            <p:nvPr/>
          </p:nvSpPr>
          <p:spPr>
            <a:xfrm>
              <a:off x="3595027" y="3132703"/>
              <a:ext cx="423006" cy="3781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Yes</a:t>
              </a:r>
            </a:p>
          </p:txBody>
        </p:sp>
        <p:sp>
          <p:nvSpPr>
            <p:cNvPr id="124" name="Rounded Rectangle 123">
              <a:extLst>
                <a:ext uri="{FF2B5EF4-FFF2-40B4-BE49-F238E27FC236}">
                  <a16:creationId xmlns:a16="http://schemas.microsoft.com/office/drawing/2014/main" id="{C43BE02A-4A78-2E6D-782E-86E8947FEBF7}"/>
                </a:ext>
              </a:extLst>
            </p:cNvPr>
            <p:cNvSpPr/>
            <p:nvPr/>
          </p:nvSpPr>
          <p:spPr>
            <a:xfrm>
              <a:off x="1619735" y="3254204"/>
              <a:ext cx="1950618" cy="618483"/>
            </a:xfrm>
            <a:prstGeom prst="roundRect">
              <a:avLst/>
            </a:pr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Summarize Results</a:t>
              </a:r>
            </a:p>
          </p:txBody>
        </p:sp>
        <p:sp>
          <p:nvSpPr>
            <p:cNvPr id="125" name="Rounded Rectangle 124">
              <a:extLst>
                <a:ext uri="{FF2B5EF4-FFF2-40B4-BE49-F238E27FC236}">
                  <a16:creationId xmlns:a16="http://schemas.microsoft.com/office/drawing/2014/main" id="{3AB2E57D-7D72-811F-9DC6-E649B1F4A4FB}"/>
                </a:ext>
              </a:extLst>
            </p:cNvPr>
            <p:cNvSpPr/>
            <p:nvPr/>
          </p:nvSpPr>
          <p:spPr>
            <a:xfrm>
              <a:off x="1643620" y="4488082"/>
              <a:ext cx="1950618" cy="618482"/>
            </a:xfrm>
            <a:prstGeom prst="roundRect">
              <a:avLst/>
            </a:prstGeom>
            <a:solidFill>
              <a:srgbClr val="4472C4"/>
            </a:solidFill>
            <a:ln w="12700" cap="flat" cmpd="sng" algn="ctr">
              <a:solidFill>
                <a:srgbClr val="4472C4">
                  <a:shade val="1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Return Hits</a:t>
              </a:r>
            </a:p>
          </p:txBody>
        </p:sp>
        <p:sp>
          <p:nvSpPr>
            <p:cNvPr id="126" name="Right Arrow 125">
              <a:extLst>
                <a:ext uri="{FF2B5EF4-FFF2-40B4-BE49-F238E27FC236}">
                  <a16:creationId xmlns:a16="http://schemas.microsoft.com/office/drawing/2014/main" id="{7572EDE3-0FF6-9A83-A21A-03A18ABFEB64}"/>
                </a:ext>
              </a:extLst>
            </p:cNvPr>
            <p:cNvSpPr/>
            <p:nvPr/>
          </p:nvSpPr>
          <p:spPr>
            <a:xfrm rot="5400000">
              <a:off x="2418954" y="4069802"/>
              <a:ext cx="352180" cy="252056"/>
            </a:xfrm>
            <a:prstGeom prst="rightArrow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7" name="Rounded Rectangle 126">
              <a:extLst>
                <a:ext uri="{FF2B5EF4-FFF2-40B4-BE49-F238E27FC236}">
                  <a16:creationId xmlns:a16="http://schemas.microsoft.com/office/drawing/2014/main" id="{CD651BEF-3F3F-CF25-D994-14C6C48EF674}"/>
                </a:ext>
              </a:extLst>
            </p:cNvPr>
            <p:cNvSpPr/>
            <p:nvPr/>
          </p:nvSpPr>
          <p:spPr>
            <a:xfrm>
              <a:off x="7280937" y="3142312"/>
              <a:ext cx="1966087" cy="753701"/>
            </a:xfrm>
            <a:prstGeom prst="roundRect">
              <a:avLst/>
            </a:pr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Generate Noise Hits</a:t>
              </a:r>
            </a:p>
          </p:txBody>
        </p:sp>
        <p:sp>
          <p:nvSpPr>
            <p:cNvPr id="128" name="Rounded Rectangle 127">
              <a:extLst>
                <a:ext uri="{FF2B5EF4-FFF2-40B4-BE49-F238E27FC236}">
                  <a16:creationId xmlns:a16="http://schemas.microsoft.com/office/drawing/2014/main" id="{0C881EDE-0C0F-79CD-3E91-464E14F2B2F1}"/>
                </a:ext>
              </a:extLst>
            </p:cNvPr>
            <p:cNvSpPr/>
            <p:nvPr/>
          </p:nvSpPr>
          <p:spPr>
            <a:xfrm>
              <a:off x="1857603" y="1233484"/>
              <a:ext cx="1894534" cy="489215"/>
            </a:xfrm>
            <a:prstGeom prst="roundRect">
              <a:avLst/>
            </a:pr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Generate Dark Noise</a:t>
              </a:r>
            </a:p>
          </p:txBody>
        </p:sp>
        <p:cxnSp>
          <p:nvCxnSpPr>
            <p:cNvPr id="129" name="Straight Arrow Connector 128">
              <a:extLst>
                <a:ext uri="{FF2B5EF4-FFF2-40B4-BE49-F238E27FC236}">
                  <a16:creationId xmlns:a16="http://schemas.microsoft.com/office/drawing/2014/main" id="{6FEBF3EF-B5C4-F564-7FE4-C72F9C1B9187}"/>
                </a:ext>
              </a:extLst>
            </p:cNvPr>
            <p:cNvCxnSpPr>
              <a:cxnSpLocks/>
            </p:cNvCxnSpPr>
            <p:nvPr/>
          </p:nvCxnSpPr>
          <p:spPr>
            <a:xfrm>
              <a:off x="9212443" y="3837084"/>
              <a:ext cx="838463" cy="2461832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30" name="Straight Arrow Connector 129">
              <a:extLst>
                <a:ext uri="{FF2B5EF4-FFF2-40B4-BE49-F238E27FC236}">
                  <a16:creationId xmlns:a16="http://schemas.microsoft.com/office/drawing/2014/main" id="{25ADBECF-F5E2-0636-DB6E-E985B5EC0E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212443" y="3186596"/>
              <a:ext cx="854584" cy="12374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131" name="Right Arrow 130">
              <a:extLst>
                <a:ext uri="{FF2B5EF4-FFF2-40B4-BE49-F238E27FC236}">
                  <a16:creationId xmlns:a16="http://schemas.microsoft.com/office/drawing/2014/main" id="{DB60D84D-016D-C84D-8181-44A07F68DB4A}"/>
                </a:ext>
              </a:extLst>
            </p:cNvPr>
            <p:cNvSpPr/>
            <p:nvPr/>
          </p:nvSpPr>
          <p:spPr>
            <a:xfrm rot="5400000">
              <a:off x="8086199" y="4111361"/>
              <a:ext cx="414550" cy="252056"/>
            </a:xfrm>
            <a:prstGeom prst="rightArrow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2" name="Rounded Rectangle 131">
              <a:extLst>
                <a:ext uri="{FF2B5EF4-FFF2-40B4-BE49-F238E27FC236}">
                  <a16:creationId xmlns:a16="http://schemas.microsoft.com/office/drawing/2014/main" id="{BE2F1A91-C46B-66F7-97EB-E50C51926324}"/>
                </a:ext>
              </a:extLst>
            </p:cNvPr>
            <p:cNvSpPr/>
            <p:nvPr/>
          </p:nvSpPr>
          <p:spPr>
            <a:xfrm>
              <a:off x="7267766" y="4482091"/>
              <a:ext cx="1966087" cy="882520"/>
            </a:xfrm>
            <a:prstGeom prst="roundRect">
              <a:avLst/>
            </a:pr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Simulate Each Noise Source Independently</a:t>
              </a:r>
            </a:p>
          </p:txBody>
        </p:sp>
        <p:sp>
          <p:nvSpPr>
            <p:cNvPr id="133" name="Right Arrow 132">
              <a:extLst>
                <a:ext uri="{FF2B5EF4-FFF2-40B4-BE49-F238E27FC236}">
                  <a16:creationId xmlns:a16="http://schemas.microsoft.com/office/drawing/2014/main" id="{B8545978-86E8-F653-695A-8FACBCA5042C}"/>
                </a:ext>
              </a:extLst>
            </p:cNvPr>
            <p:cNvSpPr/>
            <p:nvPr/>
          </p:nvSpPr>
          <p:spPr>
            <a:xfrm rot="10800000">
              <a:off x="6478438" y="4797323"/>
              <a:ext cx="624047" cy="252056"/>
            </a:xfrm>
            <a:prstGeom prst="rightArrow">
              <a:avLst>
                <a:gd name="adj1" fmla="val 56845"/>
                <a:gd name="adj2" fmla="val 50000"/>
              </a:avLst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4" name="Rounded Rectangle 133">
              <a:extLst>
                <a:ext uri="{FF2B5EF4-FFF2-40B4-BE49-F238E27FC236}">
                  <a16:creationId xmlns:a16="http://schemas.microsoft.com/office/drawing/2014/main" id="{8B5D2603-02AD-6BEB-AE81-E48A513EC233}"/>
                </a:ext>
              </a:extLst>
            </p:cNvPr>
            <p:cNvSpPr/>
            <p:nvPr/>
          </p:nvSpPr>
          <p:spPr>
            <a:xfrm>
              <a:off x="4324289" y="4575864"/>
              <a:ext cx="1966087" cy="753701"/>
            </a:xfrm>
            <a:prstGeom prst="roundRect">
              <a:avLst/>
            </a:pr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Add Noise Hits to Hit array</a:t>
              </a:r>
            </a:p>
          </p:txBody>
        </p:sp>
        <p:sp>
          <p:nvSpPr>
            <p:cNvPr id="135" name="Rectangle 134">
              <a:extLst>
                <a:ext uri="{FF2B5EF4-FFF2-40B4-BE49-F238E27FC236}">
                  <a16:creationId xmlns:a16="http://schemas.microsoft.com/office/drawing/2014/main" id="{5E17AAB7-4514-54C7-C452-390C43A4A893}"/>
                </a:ext>
              </a:extLst>
            </p:cNvPr>
            <p:cNvSpPr/>
            <p:nvPr/>
          </p:nvSpPr>
          <p:spPr>
            <a:xfrm>
              <a:off x="10054313" y="3132704"/>
              <a:ext cx="2084685" cy="3166213"/>
            </a:xfrm>
            <a:prstGeom prst="rect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136" name="Group 135">
              <a:extLst>
                <a:ext uri="{FF2B5EF4-FFF2-40B4-BE49-F238E27FC236}">
                  <a16:creationId xmlns:a16="http://schemas.microsoft.com/office/drawing/2014/main" id="{F5A52B3B-2971-954D-B607-69C7F1F399B0}"/>
                </a:ext>
              </a:extLst>
            </p:cNvPr>
            <p:cNvGrpSpPr/>
            <p:nvPr/>
          </p:nvGrpSpPr>
          <p:grpSpPr>
            <a:xfrm>
              <a:off x="10061662" y="3218255"/>
              <a:ext cx="2050507" cy="2313665"/>
              <a:chOff x="7503370" y="652755"/>
              <a:chExt cx="3453799" cy="1517463"/>
            </a:xfrm>
          </p:grpSpPr>
          <p:sp>
            <p:nvSpPr>
              <p:cNvPr id="144" name="TextBox 143">
                <a:extLst>
                  <a:ext uri="{FF2B5EF4-FFF2-40B4-BE49-F238E27FC236}">
                    <a16:creationId xmlns:a16="http://schemas.microsoft.com/office/drawing/2014/main" id="{8C51D174-571A-8397-A1FE-BF2DF3AB3B00}"/>
                  </a:ext>
                </a:extLst>
              </p:cNvPr>
              <p:cNvSpPr txBox="1"/>
              <p:nvPr/>
            </p:nvSpPr>
            <p:spPr>
              <a:xfrm>
                <a:off x="7503370" y="652755"/>
                <a:ext cx="864196" cy="1916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diOCT</a:t>
                </a:r>
                <a:r>
                  <a:rPr kumimoji="0" lang="en-US" sz="11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:</a:t>
                </a:r>
              </a:p>
            </p:txBody>
          </p:sp>
          <p:sp>
            <p:nvSpPr>
              <p:cNvPr id="145" name="TextBox 144">
                <a:extLst>
                  <a:ext uri="{FF2B5EF4-FFF2-40B4-BE49-F238E27FC236}">
                    <a16:creationId xmlns:a16="http://schemas.microsoft.com/office/drawing/2014/main" id="{A6115CB0-D7D9-DF2B-EED6-84022DDA06F3}"/>
                  </a:ext>
                </a:extLst>
              </p:cNvPr>
              <p:cNvSpPr txBox="1"/>
              <p:nvPr/>
            </p:nvSpPr>
            <p:spPr>
              <a:xfrm>
                <a:off x="8131774" y="803259"/>
                <a:ext cx="2423161" cy="1916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marR="0" lvl="0" indent="-28575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OV-dep Prob.</a:t>
                </a:r>
              </a:p>
            </p:txBody>
          </p:sp>
          <p:sp>
            <p:nvSpPr>
              <p:cNvPr id="146" name="TextBox 145">
                <a:extLst>
                  <a:ext uri="{FF2B5EF4-FFF2-40B4-BE49-F238E27FC236}">
                    <a16:creationId xmlns:a16="http://schemas.microsoft.com/office/drawing/2014/main" id="{97D119B2-01A2-4BC8-0061-C9A9E59A2237}"/>
                  </a:ext>
                </a:extLst>
              </p:cNvPr>
              <p:cNvSpPr txBox="1"/>
              <p:nvPr/>
            </p:nvSpPr>
            <p:spPr>
              <a:xfrm>
                <a:off x="7504980" y="979990"/>
                <a:ext cx="922918" cy="1916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deOCT</a:t>
                </a:r>
                <a:r>
                  <a:rPr kumimoji="0" lang="en-US" sz="11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:</a:t>
                </a:r>
              </a:p>
            </p:txBody>
          </p:sp>
          <p:sp>
            <p:nvSpPr>
              <p:cNvPr id="147" name="TextBox 146">
                <a:extLst>
                  <a:ext uri="{FF2B5EF4-FFF2-40B4-BE49-F238E27FC236}">
                    <a16:creationId xmlns:a16="http://schemas.microsoft.com/office/drawing/2014/main" id="{ECC92126-28C4-B8F7-920F-CE3B83BF409E}"/>
                  </a:ext>
                </a:extLst>
              </p:cNvPr>
              <p:cNvSpPr txBox="1"/>
              <p:nvPr/>
            </p:nvSpPr>
            <p:spPr>
              <a:xfrm>
                <a:off x="8112838" y="1096546"/>
                <a:ext cx="2844331" cy="3156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marR="0" lvl="0" indent="-28575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OV-dep Prob.</a:t>
                </a:r>
              </a:p>
              <a:p>
                <a:pPr marL="285750" marR="0" lvl="0" indent="-28575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Exponential Delay Time</a:t>
                </a:r>
              </a:p>
            </p:txBody>
          </p:sp>
          <p:sp>
            <p:nvSpPr>
              <p:cNvPr id="148" name="TextBox 147">
                <a:extLst>
                  <a:ext uri="{FF2B5EF4-FFF2-40B4-BE49-F238E27FC236}">
                    <a16:creationId xmlns:a16="http://schemas.microsoft.com/office/drawing/2014/main" id="{07F90CCF-EC86-96B3-74D8-1B3F007A6774}"/>
                  </a:ext>
                </a:extLst>
              </p:cNvPr>
              <p:cNvSpPr txBox="1"/>
              <p:nvPr/>
            </p:nvSpPr>
            <p:spPr>
              <a:xfrm>
                <a:off x="7615673" y="1435057"/>
                <a:ext cx="516755" cy="1916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AP</a:t>
                </a:r>
              </a:p>
            </p:txBody>
          </p:sp>
          <p:sp>
            <p:nvSpPr>
              <p:cNvPr id="149" name="TextBox 148">
                <a:extLst>
                  <a:ext uri="{FF2B5EF4-FFF2-40B4-BE49-F238E27FC236}">
                    <a16:creationId xmlns:a16="http://schemas.microsoft.com/office/drawing/2014/main" id="{CE1AEE8D-5F25-246A-C99E-CF38C3EA09C2}"/>
                  </a:ext>
                </a:extLst>
              </p:cNvPr>
              <p:cNvSpPr txBox="1"/>
              <p:nvPr/>
            </p:nvSpPr>
            <p:spPr>
              <a:xfrm>
                <a:off x="8091644" y="1482576"/>
                <a:ext cx="2844330" cy="6876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marR="0" lvl="0" indent="-28575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OV-dep Prob.</a:t>
                </a:r>
              </a:p>
              <a:p>
                <a:pPr marL="285750" marR="0" lvl="0" indent="-28575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Exponential Delay Time</a:t>
                </a:r>
              </a:p>
              <a:p>
                <a:pPr marL="285750" marR="0" lvl="0" indent="-28575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Time-Gain Relationship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  <a:p>
                <a:pPr marL="285750" marR="0" lvl="0" indent="-28575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endPara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E62F4765-AAD4-AED9-9494-AE236A4608E0}"/>
                </a:ext>
              </a:extLst>
            </p:cNvPr>
            <p:cNvSpPr txBox="1"/>
            <p:nvPr/>
          </p:nvSpPr>
          <p:spPr>
            <a:xfrm>
              <a:off x="10050906" y="2813619"/>
              <a:ext cx="1715524" cy="3781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Noise Types</a:t>
              </a:r>
            </a:p>
          </p:txBody>
        </p:sp>
        <p:sp>
          <p:nvSpPr>
            <p:cNvPr id="138" name="TextBox 137">
              <a:extLst>
                <a:ext uri="{FF2B5EF4-FFF2-40B4-BE49-F238E27FC236}">
                  <a16:creationId xmlns:a16="http://schemas.microsoft.com/office/drawing/2014/main" id="{69A99480-CC4B-4247-1FC8-C64EF1F03D5F}"/>
                </a:ext>
              </a:extLst>
            </p:cNvPr>
            <p:cNvSpPr txBox="1"/>
            <p:nvPr/>
          </p:nvSpPr>
          <p:spPr>
            <a:xfrm>
              <a:off x="10159774" y="5400553"/>
              <a:ext cx="360544" cy="29218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eXT</a:t>
              </a: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CE7BCACC-F734-B792-83C3-4F23E8C76BE3}"/>
                </a:ext>
              </a:extLst>
            </p:cNvPr>
            <p:cNvSpPr txBox="1"/>
            <p:nvPr/>
          </p:nvSpPr>
          <p:spPr>
            <a:xfrm>
              <a:off x="10442357" y="5473005"/>
              <a:ext cx="1657228" cy="1048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marR="0" lvl="0" indent="-2857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OV-dep Yield</a:t>
              </a:r>
            </a:p>
            <a:p>
              <a:pPr marL="285750" marR="0" lvl="0" indent="-2857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Simulation Generated Transport time</a:t>
              </a:r>
            </a:p>
            <a:p>
              <a:pPr marL="285750" marR="0" lvl="0" indent="-2857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Channel Specific Prob</a:t>
              </a:r>
            </a:p>
            <a:p>
              <a:pPr marL="285750" marR="0" lvl="0" indent="-2857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0" name="Right Arrow 139">
              <a:extLst>
                <a:ext uri="{FF2B5EF4-FFF2-40B4-BE49-F238E27FC236}">
                  <a16:creationId xmlns:a16="http://schemas.microsoft.com/office/drawing/2014/main" id="{080340E8-9D64-F461-82EC-C4DD8123EA52}"/>
                </a:ext>
              </a:extLst>
            </p:cNvPr>
            <p:cNvSpPr/>
            <p:nvPr/>
          </p:nvSpPr>
          <p:spPr>
            <a:xfrm rot="16200000">
              <a:off x="5029992" y="4117236"/>
              <a:ext cx="477286" cy="252056"/>
            </a:xfrm>
            <a:prstGeom prst="rightArrow">
              <a:avLst>
                <a:gd name="adj1" fmla="val 56845"/>
                <a:gd name="adj2" fmla="val 50000"/>
              </a:avLst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1" name="TextBox 140">
              <a:extLst>
                <a:ext uri="{FF2B5EF4-FFF2-40B4-BE49-F238E27FC236}">
                  <a16:creationId xmlns:a16="http://schemas.microsoft.com/office/drawing/2014/main" id="{45BFD919-8326-2E94-B93F-5F001366FF0B}"/>
                </a:ext>
              </a:extLst>
            </p:cNvPr>
            <p:cNvSpPr txBox="1"/>
            <p:nvPr/>
          </p:nvSpPr>
          <p:spPr>
            <a:xfrm>
              <a:off x="1476700" y="3964329"/>
              <a:ext cx="923561" cy="4812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np.array</a:t>
              </a: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 of </a:t>
              </a:r>
              <a:r>
                <a:rPr kumimoji="0" lang="en-US" sz="11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dataclasses</a:t>
              </a: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2" name="TextBox 141">
              <a:extLst>
                <a:ext uri="{FF2B5EF4-FFF2-40B4-BE49-F238E27FC236}">
                  <a16:creationId xmlns:a16="http://schemas.microsoft.com/office/drawing/2014/main" id="{4309DAAD-AB73-D48E-0BE5-A43551FAA56E}"/>
                </a:ext>
              </a:extLst>
            </p:cNvPr>
            <p:cNvSpPr txBox="1"/>
            <p:nvPr/>
          </p:nvSpPr>
          <p:spPr>
            <a:xfrm>
              <a:off x="4177883" y="1698599"/>
              <a:ext cx="923561" cy="4812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np.array</a:t>
              </a: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 of </a:t>
              </a:r>
              <a:r>
                <a:rPr kumimoji="0" lang="en-US" sz="11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dataclasses</a:t>
              </a: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3" name="Right Arrow 142">
              <a:extLst>
                <a:ext uri="{FF2B5EF4-FFF2-40B4-BE49-F238E27FC236}">
                  <a16:creationId xmlns:a16="http://schemas.microsoft.com/office/drawing/2014/main" id="{DBEC6788-5CE8-6E48-7D2F-4DE49CDF3B30}"/>
                </a:ext>
              </a:extLst>
            </p:cNvPr>
            <p:cNvSpPr/>
            <p:nvPr/>
          </p:nvSpPr>
          <p:spPr>
            <a:xfrm rot="3141065">
              <a:off x="3723666" y="1869495"/>
              <a:ext cx="506271" cy="252056"/>
            </a:xfrm>
            <a:prstGeom prst="rightArrow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744166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A14BB0-A099-8A83-4CD9-D9088B27B2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Outlook and Future Plans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61DAAB-A1CA-0020-AD6B-F56A7BF620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nEXO is a next generation </a:t>
            </a:r>
            <a:r>
              <a:rPr lang="el-GR" dirty="0"/>
              <a:t>0νββ</a:t>
            </a:r>
            <a:r>
              <a:rPr lang="en-US" dirty="0"/>
              <a:t> search experiment, sensitive to half-lives beyond 10</a:t>
            </a:r>
            <a:r>
              <a:rPr lang="en-US" baseline="30000" dirty="0"/>
              <a:t>28</a:t>
            </a:r>
            <a:r>
              <a:rPr lang="en-US" dirty="0"/>
              <a:t> years </a:t>
            </a:r>
          </a:p>
          <a:p>
            <a:r>
              <a:rPr lang="en-US" dirty="0"/>
              <a:t>nEXO has a robust simulation frame-work for background mitigation, building on the demonstrated success of the EXO-200 program</a:t>
            </a:r>
          </a:p>
          <a:p>
            <a:r>
              <a:rPr lang="en-US" dirty="0"/>
              <a:t>Detailed charge and light simulations are in-place using modern frameworks to compliment GEANT4 simulations</a:t>
            </a:r>
          </a:p>
          <a:p>
            <a:pPr lvl="1"/>
            <a:r>
              <a:rPr lang="en-US" dirty="0"/>
              <a:t>Work is in progress on the last stages of the full light response simulation</a:t>
            </a:r>
          </a:p>
          <a:p>
            <a:r>
              <a:rPr lang="en-US" dirty="0"/>
              <a:t>Exploring new optimizations for light simulations with GPU integration for photon transport</a:t>
            </a:r>
          </a:p>
          <a:p>
            <a:r>
              <a:rPr lang="en-US" dirty="0"/>
              <a:t>Exciting future ahead for </a:t>
            </a:r>
            <a:r>
              <a:rPr lang="el-GR" dirty="0"/>
              <a:t>0νββ</a:t>
            </a:r>
            <a:r>
              <a:rPr lang="en-US" dirty="0"/>
              <a:t> searches!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5BC8B2-54D8-C965-7A61-458F15E01B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A13C8-4E0A-4ADA-AF67-E326CA4F1584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DC8E3A-3462-9C05-23CE-7E3167A47A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nEXO - VIEWS24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926B203-3432-2F50-EC26-88662799C2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April 26th 2024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9095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FBEEDE7-AEB2-3542-A883-805723ACCD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42863"/>
            <a:ext cx="12268200" cy="690086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45BB837-C188-212F-0C3D-55D426419CA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0373" b="5957"/>
          <a:stretch/>
        </p:blipFill>
        <p:spPr>
          <a:xfrm>
            <a:off x="2634342" y="1203210"/>
            <a:ext cx="7979229" cy="4408715"/>
          </a:xfrm>
          <a:prstGeom prst="ellipse">
            <a:avLst/>
          </a:prstGeom>
          <a:ln w="127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B5FD32AB-DAD2-AFAB-CC7C-04DD6FEB0F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63041" y="2179468"/>
            <a:ext cx="5921830" cy="1746000"/>
          </a:xfrm>
          <a:solidFill>
            <a:srgbClr val="292829">
              <a:alpha val="76863"/>
            </a:srgbClr>
          </a:solidFill>
        </p:spPr>
        <p:txBody>
          <a:bodyPr>
            <a:noAutofit/>
          </a:bodyPr>
          <a:lstStyle/>
          <a:p>
            <a:r>
              <a:rPr lang="en-US" sz="9600" dirty="0">
                <a:solidFill>
                  <a:schemeClr val="bg1"/>
                </a:solidFill>
              </a:rPr>
              <a:t>Thank you!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064E3C7-C202-9DAC-DE61-48760DE0A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April 26th 2024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D15905-D7D0-F923-3ED8-F92AC3A38F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5A003-3D9B-4BBA-8B17-A6DBD1C8E6AD}" type="slidenum">
              <a:rPr lang="en-US" smtClean="0"/>
              <a:t>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0F4133B-4360-9B75-ABF7-02CCDCD2A5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nEXO - VIEWS24</a:t>
            </a:r>
          </a:p>
        </p:txBody>
      </p:sp>
      <p:sp>
        <p:nvSpPr>
          <p:cNvPr id="5" name="AutoShape 2">
            <a:extLst>
              <a:ext uri="{FF2B5EF4-FFF2-40B4-BE49-F238E27FC236}">
                <a16:creationId xmlns:a16="http://schemas.microsoft.com/office/drawing/2014/main" id="{6EAF885D-B7ED-2846-E623-6FF4FFED900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88" y="0"/>
            <a:ext cx="1218882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029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43A62A-5C0C-D0F9-50BB-F54EED4659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7155A1-9111-0007-98FB-2429F09F11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CA" dirty="0"/>
              <a:t>Adhikari, G., Al Kharusi, S., Angelico, E., Anton, G., </a:t>
            </a:r>
            <a:r>
              <a:rPr lang="en-CA" dirty="0" err="1"/>
              <a:t>Arnquist</a:t>
            </a:r>
            <a:r>
              <a:rPr lang="en-CA" dirty="0"/>
              <a:t>, I. J., </a:t>
            </a:r>
            <a:r>
              <a:rPr lang="en-CA" dirty="0" err="1"/>
              <a:t>Badhrees</a:t>
            </a:r>
            <a:r>
              <a:rPr lang="en-CA" dirty="0"/>
              <a:t>, I., … Ziegler, T. (2021). nEXO: </a:t>
            </a:r>
            <a:r>
              <a:rPr lang="en-CA" dirty="0" err="1"/>
              <a:t>neutrinoless</a:t>
            </a:r>
            <a:r>
              <a:rPr lang="en-CA" dirty="0"/>
              <a:t> double beta decay search beyond 10^28 year half-life sensitivity. </a:t>
            </a:r>
            <a:r>
              <a:rPr lang="en-CA" i="1" dirty="0"/>
              <a:t>Journal of Physics G: Nuclear and Particle Physics</a:t>
            </a:r>
            <a:r>
              <a:rPr lang="en-CA" dirty="0"/>
              <a:t>, </a:t>
            </a:r>
            <a:r>
              <a:rPr lang="en-CA" i="1" dirty="0"/>
              <a:t>49</a:t>
            </a:r>
            <a:r>
              <a:rPr lang="en-CA" dirty="0"/>
              <a:t>(1), 015104. doi:10.1088/1361-6471/ac3631</a:t>
            </a:r>
          </a:p>
          <a:p>
            <a:pPr marL="514350" indent="-514350">
              <a:buFont typeface="+mj-lt"/>
              <a:buAutoNum type="arabicPeriod"/>
            </a:pPr>
            <a:r>
              <a:rPr lang="en-CA" dirty="0"/>
              <a:t>Tsang, R. H. M., </a:t>
            </a:r>
            <a:r>
              <a:rPr lang="en-CA" dirty="0" err="1"/>
              <a:t>Piepke</a:t>
            </a:r>
            <a:r>
              <a:rPr lang="en-CA" dirty="0"/>
              <a:t>, A., Kharusi, S. A., Angelico, E., </a:t>
            </a:r>
            <a:r>
              <a:rPr lang="en-CA" dirty="0" err="1"/>
              <a:t>Arnquist</a:t>
            </a:r>
            <a:r>
              <a:rPr lang="en-CA" dirty="0"/>
              <a:t>, I. J., Atencio, A., … Ziegler, T. (2023). An integrated online </a:t>
            </a:r>
            <a:r>
              <a:rPr lang="en-CA" dirty="0" err="1"/>
              <a:t>radioassay</a:t>
            </a:r>
            <a:r>
              <a:rPr lang="en-CA" dirty="0"/>
              <a:t> data storage and analytics tool for nEXO. </a:t>
            </a:r>
            <a:r>
              <a:rPr lang="en-CA" i="1" dirty="0" err="1"/>
              <a:t>arXiv</a:t>
            </a:r>
            <a:r>
              <a:rPr lang="en-CA" i="1" dirty="0"/>
              <a:t> [</a:t>
            </a:r>
            <a:r>
              <a:rPr lang="en-CA" i="1" dirty="0" err="1"/>
              <a:t>Physics.Ins</a:t>
            </a:r>
            <a:r>
              <a:rPr lang="en-CA" i="1" dirty="0"/>
              <a:t>-Det]</a:t>
            </a:r>
            <a:r>
              <a:rPr lang="en-CA" dirty="0"/>
              <a:t>. Retrieved from </a:t>
            </a:r>
            <a:r>
              <a:rPr lang="en-CA" dirty="0">
                <a:hlinkClick r:id="rId2"/>
              </a:rPr>
              <a:t>http://arxiv.org/abs/2304.06180</a:t>
            </a:r>
            <a:endParaRPr lang="en-CA" dirty="0"/>
          </a:p>
          <a:p>
            <a:pPr marL="514350" indent="-514350">
              <a:buFont typeface="+mj-lt"/>
              <a:buAutoNum type="arabicPeriod"/>
            </a:pPr>
            <a:r>
              <a:rPr lang="en-CA" dirty="0"/>
              <a:t>Lin, T., Zou, J. H., Li, W. D., Deng, Z. Y., Cao, G. F., Huang, X. T., &amp; You, Z. Y. (2018). Parallelized JUNO simulation software based on </a:t>
            </a:r>
            <a:r>
              <a:rPr lang="en-CA" dirty="0" err="1"/>
              <a:t>SNiPER</a:t>
            </a:r>
            <a:r>
              <a:rPr lang="en-CA" dirty="0"/>
              <a:t>. </a:t>
            </a:r>
            <a:r>
              <a:rPr lang="en-CA" i="1" dirty="0"/>
              <a:t>Journal of Physics: Conference Series</a:t>
            </a:r>
            <a:r>
              <a:rPr lang="en-CA" dirty="0"/>
              <a:t>, </a:t>
            </a:r>
            <a:r>
              <a:rPr lang="en-CA" i="1" dirty="0"/>
              <a:t>1085</a:t>
            </a:r>
            <a:r>
              <a:rPr lang="en-CA" dirty="0"/>
              <a:t>, 032048. doi:10.1088/1742-6596/1085/3/032048</a:t>
            </a:r>
          </a:p>
          <a:p>
            <a:pPr marL="514350" indent="-514350">
              <a:buFont typeface="+mj-lt"/>
              <a:buAutoNum type="arabicPeriod"/>
            </a:pPr>
            <a:r>
              <a:rPr lang="en-CA" dirty="0"/>
              <a:t>Li, Z., Cen, W. R., Robinson, A., Moore, D. C., Wen, L. J., </a:t>
            </a:r>
            <a:r>
              <a:rPr lang="en-CA" dirty="0" err="1"/>
              <a:t>Odian</a:t>
            </a:r>
            <a:r>
              <a:rPr lang="en-CA" dirty="0"/>
              <a:t>, A., … Ziegler, T. (2019). Simulation of charge readout with segmented tiles in nEXO. </a:t>
            </a:r>
            <a:r>
              <a:rPr lang="en-CA" i="1" dirty="0"/>
              <a:t>Journal of Instrumentation</a:t>
            </a:r>
            <a:r>
              <a:rPr lang="en-CA" dirty="0"/>
              <a:t>, </a:t>
            </a:r>
            <a:r>
              <a:rPr lang="en-CA" i="1" dirty="0"/>
              <a:t>14</a:t>
            </a:r>
            <a:r>
              <a:rPr lang="en-CA" dirty="0"/>
              <a:t>(09), P09020–P09020. doi:10.1088/1748-0221/14/09/p09020</a:t>
            </a:r>
          </a:p>
          <a:p>
            <a:pPr marL="514350" indent="-514350">
              <a:buFont typeface="+mj-lt"/>
              <a:buAutoNum type="arabicPeriod"/>
            </a:pPr>
            <a:r>
              <a:rPr lang="en-CA" dirty="0" err="1"/>
              <a:t>Gallina</a:t>
            </a:r>
            <a:r>
              <a:rPr lang="en-CA" dirty="0"/>
              <a:t>, G., Guan, Y., </a:t>
            </a:r>
            <a:r>
              <a:rPr lang="en-CA" dirty="0" err="1"/>
              <a:t>Retiere</a:t>
            </a:r>
            <a:r>
              <a:rPr lang="en-CA" dirty="0"/>
              <a:t>, F., Cao, G., </a:t>
            </a:r>
            <a:r>
              <a:rPr lang="en-CA" dirty="0" err="1"/>
              <a:t>Bolotnikov</a:t>
            </a:r>
            <a:r>
              <a:rPr lang="en-CA" dirty="0"/>
              <a:t>, A., </a:t>
            </a:r>
            <a:r>
              <a:rPr lang="en-CA" dirty="0" err="1"/>
              <a:t>Kotov</a:t>
            </a:r>
            <a:r>
              <a:rPr lang="en-CA" dirty="0"/>
              <a:t>, I., … Ziegler, T. (2022). Performance of novel VUV-sensitive Silicon Photo-Multipliers for nEXO. </a:t>
            </a:r>
            <a:r>
              <a:rPr lang="en-CA" i="1" dirty="0"/>
              <a:t>The European Physical Journal C</a:t>
            </a:r>
            <a:r>
              <a:rPr lang="en-CA" dirty="0"/>
              <a:t>, </a:t>
            </a:r>
            <a:r>
              <a:rPr lang="en-CA" i="1" dirty="0"/>
              <a:t>82</a:t>
            </a:r>
            <a:r>
              <a:rPr lang="en-CA" dirty="0"/>
              <a:t>(12). doi:10.1140/</a:t>
            </a:r>
            <a:r>
              <a:rPr lang="en-CA" dirty="0" err="1"/>
              <a:t>epjc</a:t>
            </a:r>
            <a:r>
              <a:rPr lang="en-CA" dirty="0"/>
              <a:t>/s10052-022-11072-8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714171-9A74-2261-9C2F-2CDF88D5BE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A13C8-4E0A-4ADA-AF67-E326CA4F1584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B67F2F-808C-8331-227F-D56345ED4B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nEXO - VIEWS24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281E433-EF41-2C5A-4C74-68EED347C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April 26th 2024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4404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35D22A-9417-1A55-F148-577022CAA5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Neutrino-less Double Beta Decay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C4F1EE-06AD-481C-2D73-AB80D3451B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504" y="1421537"/>
            <a:ext cx="4099264" cy="4737777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Neutrino-less Double Beta Decay (</a:t>
            </a:r>
            <a:r>
              <a:rPr lang="el-GR" dirty="0"/>
              <a:t>0νββ</a:t>
            </a:r>
            <a:r>
              <a:rPr lang="en-US" dirty="0"/>
              <a:t>) is a hypothetical </a:t>
            </a:r>
            <a:r>
              <a:rPr lang="en-US" b="1" dirty="0"/>
              <a:t>rare </a:t>
            </a:r>
            <a:r>
              <a:rPr lang="en-US" dirty="0"/>
              <a:t>form of</a:t>
            </a:r>
            <a:r>
              <a:rPr lang="en-US" b="1" dirty="0"/>
              <a:t> </a:t>
            </a:r>
            <a:r>
              <a:rPr lang="en-US" dirty="0"/>
              <a:t>nuclear decay </a:t>
            </a:r>
            <a:endParaRPr lang="en-US" b="1" dirty="0"/>
          </a:p>
          <a:p>
            <a:r>
              <a:rPr lang="en-US" dirty="0"/>
              <a:t>Enabled by non-zero neutrino mass </a:t>
            </a:r>
          </a:p>
          <a:p>
            <a:r>
              <a:rPr lang="en-US" b="1" dirty="0"/>
              <a:t>Is a lepton number violating process</a:t>
            </a:r>
          </a:p>
          <a:p>
            <a:pPr lvl="1"/>
            <a:r>
              <a:rPr lang="en-US" dirty="0"/>
              <a:t>Majorana Fermions are a new class of particles</a:t>
            </a:r>
          </a:p>
          <a:p>
            <a:r>
              <a:rPr lang="en-US" dirty="0"/>
              <a:t>Provides insight into the fundamental nature of neutrinos and the origin of their mass</a:t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BB9107-AC33-2C88-E67F-DD462CAA05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A13C8-4E0A-4ADA-AF67-E326CA4F1584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9D7C56-2E22-C560-79D4-A9C38B9EC4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nEXO - VIEWS24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9F362F35-FFEF-4DAA-675B-442D103BE0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dirty="0"/>
              <a:t>April 26th 2024</a:t>
            </a:r>
            <a:endParaRPr lang="en-US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3FFF56F9-A689-9E54-DBBE-69E0BEB25F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2837" y="1734705"/>
            <a:ext cx="7282938" cy="3388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FCE5C94-CC43-1445-0920-05318DC376DC}"/>
                  </a:ext>
                </a:extLst>
              </p:cNvPr>
              <p:cNvSpPr txBox="1"/>
              <p:nvPr/>
            </p:nvSpPr>
            <p:spPr>
              <a:xfrm>
                <a:off x="4844540" y="5118759"/>
                <a:ext cx="212271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0L -&gt; 1L + 1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</m:acc>
                  </m:oMath>
                </a14:m>
                <a:r>
                  <a:rPr lang="en-US" dirty="0"/>
                  <a:t> = 0 L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FCE5C94-CC43-1445-0920-05318DC376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44540" y="5118759"/>
                <a:ext cx="2122714" cy="369332"/>
              </a:xfrm>
              <a:prstGeom prst="rect">
                <a:avLst/>
              </a:prstGeom>
              <a:blipFill>
                <a:blip r:embed="rId3"/>
                <a:stretch>
                  <a:fillRect l="-2381" t="-10000" b="-2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DF49D62-063D-D9DD-1AE8-88759AE3AC10}"/>
                  </a:ext>
                </a:extLst>
              </p:cNvPr>
              <p:cNvSpPr txBox="1"/>
              <p:nvPr/>
            </p:nvSpPr>
            <p:spPr>
              <a:xfrm>
                <a:off x="7549243" y="5166179"/>
                <a:ext cx="212271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0L -&gt; 2L + 2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</m:acc>
                  </m:oMath>
                </a14:m>
                <a:r>
                  <a:rPr lang="en-US" dirty="0"/>
                  <a:t> = 0 L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DF49D62-063D-D9DD-1AE8-88759AE3AC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49243" y="5166179"/>
                <a:ext cx="2122714" cy="369332"/>
              </a:xfrm>
              <a:prstGeom prst="rect">
                <a:avLst/>
              </a:prstGeom>
              <a:blipFill>
                <a:blip r:embed="rId4"/>
                <a:stretch>
                  <a:fillRect l="-2381" t="-6667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01CF32AA-7A41-9893-C7F3-B23409A47BEF}"/>
              </a:ext>
            </a:extLst>
          </p:cNvPr>
          <p:cNvSpPr txBox="1"/>
          <p:nvPr/>
        </p:nvSpPr>
        <p:spPr>
          <a:xfrm>
            <a:off x="10253946" y="5150993"/>
            <a:ext cx="21227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6"/>
                </a:solidFill>
              </a:rPr>
              <a:t>0L -&gt; 2L  = </a:t>
            </a:r>
            <a:r>
              <a:rPr lang="en-US" sz="2400" b="1" dirty="0">
                <a:solidFill>
                  <a:schemeClr val="accent6"/>
                </a:solidFill>
              </a:rPr>
              <a:t>2L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7AF3E4D-1D56-4CD7-EF4B-1501730A54C6}"/>
              </a:ext>
            </a:extLst>
          </p:cNvPr>
          <p:cNvSpPr txBox="1"/>
          <p:nvPr/>
        </p:nvSpPr>
        <p:spPr>
          <a:xfrm>
            <a:off x="8610600" y="5866986"/>
            <a:ext cx="25585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6"/>
                </a:solidFill>
              </a:rPr>
              <a:t>Matter creation!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CC6C161-4A49-A253-0E0C-E4DF26AB6127}"/>
              </a:ext>
            </a:extLst>
          </p:cNvPr>
          <p:cNvCxnSpPr>
            <a:cxnSpLocks/>
            <a:endCxn id="9" idx="2"/>
          </p:cNvCxnSpPr>
          <p:nvPr/>
        </p:nvCxnSpPr>
        <p:spPr>
          <a:xfrm flipV="1">
            <a:off x="10803675" y="5612658"/>
            <a:ext cx="511628" cy="327991"/>
          </a:xfrm>
          <a:prstGeom prst="straightConnector1">
            <a:avLst/>
          </a:prstGeom>
          <a:ln w="1905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95916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0666E2-2A8B-7277-C05E-6D14D2FEB2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4376817-3D30-7AA2-918F-B7903670EF0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52E3753-4DA5-28F3-ECD9-EA36942C0F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April 26th 2024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570AB2-340D-801F-9D1D-38579B008D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A13C8-4E0A-4ADA-AF67-E326CA4F1584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8BB403-79A5-5487-2FA2-4B3FCF1E1B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nEXO - VIEWS24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82759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128EF5F7-CB6F-E70D-6E6B-482079F644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5826" y="1439186"/>
            <a:ext cx="5425811" cy="518922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16FA4FA-DCBB-A14E-9372-4DA9E8F0BB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TPC: Rotated Energy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9550FB-8BC2-B8A4-99FE-32124EF08B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39186"/>
            <a:ext cx="4316730" cy="4737777"/>
          </a:xfrm>
        </p:spPr>
        <p:txBody>
          <a:bodyPr/>
          <a:lstStyle/>
          <a:p>
            <a:r>
              <a:rPr lang="en-US" dirty="0"/>
              <a:t>Light and charge are anti-correlated in a LXe TPC</a:t>
            </a:r>
          </a:p>
          <a:p>
            <a:r>
              <a:rPr lang="en-US" dirty="0"/>
              <a:t>A linear combination of light and charge for ER events gives “Rotated Energy”</a:t>
            </a:r>
          </a:p>
          <a:p>
            <a:r>
              <a:rPr lang="en-US" dirty="0"/>
              <a:t>Discriminates alphas due to different charge/light ratios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FD9D19-F18E-D428-100F-A5266073E9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A13C8-4E0A-4ADA-AF67-E326CA4F1584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812B5-321E-4B6D-58F9-3276864C97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nEXO - VIEWS24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2076102-5EAF-576E-02B0-2CD14D2A6D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April 26th 2024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28966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4B4FBE-E850-1364-0D99-8436D58366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3143" y="400423"/>
            <a:ext cx="10515600" cy="859376"/>
          </a:xfrm>
        </p:spPr>
        <p:txBody>
          <a:bodyPr/>
          <a:lstStyle/>
          <a:p>
            <a:r>
              <a:rPr lang="en-US" dirty="0"/>
              <a:t>Beneficial Features of a LXe TPC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A87648-F092-8AF5-5548-E5C6117373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2516" y="1439186"/>
            <a:ext cx="5464628" cy="4737777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Large scale monolithic homogenous detector</a:t>
            </a:r>
          </a:p>
          <a:p>
            <a:pPr lvl="1"/>
            <a:r>
              <a:rPr lang="en-US" dirty="0"/>
              <a:t>Scalability</a:t>
            </a:r>
          </a:p>
          <a:p>
            <a:pPr lvl="1"/>
            <a:r>
              <a:rPr lang="en-US" dirty="0"/>
              <a:t>Online purification</a:t>
            </a:r>
          </a:p>
          <a:p>
            <a:pPr lvl="1"/>
            <a:r>
              <a:rPr lang="en-US" dirty="0"/>
              <a:t>Self-shielding from dominant background – </a:t>
            </a:r>
            <a:r>
              <a:rPr lang="en-US" b="1" dirty="0"/>
              <a:t>External 𝛾’s</a:t>
            </a:r>
          </a:p>
          <a:p>
            <a:r>
              <a:rPr lang="en-US" dirty="0"/>
              <a:t>3D position reconstruction </a:t>
            </a:r>
          </a:p>
          <a:p>
            <a:r>
              <a:rPr lang="en-US" dirty="0"/>
              <a:t>Multiparameter analysis</a:t>
            </a:r>
          </a:p>
          <a:p>
            <a:r>
              <a:rPr lang="en-US" dirty="0"/>
              <a:t>Ability to capture and tag daughter isotope</a:t>
            </a:r>
          </a:p>
          <a:p>
            <a:pPr lvl="1"/>
            <a:r>
              <a:rPr lang="en-US" dirty="0"/>
              <a:t>Rejects all non-ββ backgrounds</a:t>
            </a:r>
          </a:p>
          <a:p>
            <a:r>
              <a:rPr lang="en-US" dirty="0"/>
              <a:t>Option to perform a control run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268B19-3BF1-1C9C-E048-01A2A6A51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A13C8-4E0A-4ADA-AF67-E326CA4F1584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BC5A6F-D190-5A33-AE2F-655EEF2308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nEXO - VIEWS24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9307571-83A4-626E-3727-E0B2E27228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dirty="0"/>
              <a:t>April 26th 2024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7F9798F-C640-5A51-46F1-B1979091B5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10943" y="1439186"/>
            <a:ext cx="6281057" cy="415632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0C0A88A-6314-B09D-CE94-5C4CAC1AF162}"/>
              </a:ext>
            </a:extLst>
          </p:cNvPr>
          <p:cNvSpPr txBox="1"/>
          <p:nvPr/>
        </p:nvSpPr>
        <p:spPr>
          <a:xfrm>
            <a:off x="6204858" y="5625529"/>
            <a:ext cx="54646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With 5 t of LXe, centre of nEXO is at least ~7 attenuation lengths from the external detector components</a:t>
            </a:r>
          </a:p>
        </p:txBody>
      </p:sp>
    </p:spTree>
    <p:extLst>
      <p:ext uri="{BB962C8B-B14F-4D97-AF65-F5344CB8AC3E}">
        <p14:creationId xmlns:p14="http://schemas.microsoft.com/office/powerpoint/2010/main" val="36643279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8557EB-F19D-ADED-D164-38B8585AA5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nEXO Sensitivity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2DB198-15A2-FE0C-8DBA-0EBD092BF3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A13C8-4E0A-4ADA-AF67-E326CA4F1584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9791C0-B21B-CB46-BCD4-484A35A04C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nEXO - VIEWS24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14385DB-D178-E515-F757-9474079274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April 26th 2024</a:t>
            </a:r>
            <a:endParaRPr lang="en-US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8072EB3E-31D7-2005-6CFC-EC02879118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6850" y="1380763"/>
            <a:ext cx="6667500" cy="48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id="{8DB1DE8D-ED97-4708-EFC5-76DCF4B779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50" y="1662281"/>
            <a:ext cx="5275001" cy="3814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189245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E6FABD-F4D0-8510-077E-48BD35A3A0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Borrowed from Sierra Wilde APS Talk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8AC050B-778A-9441-7B73-7B841DC8EE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April 26th 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E7022D-F923-8FDA-74DA-EC86EC113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nEXO - VIEWS24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6126C0-872D-4A36-7A3C-FA5B6D8EF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A13C8-4E0A-4ADA-AF67-E326CA4F1584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65A59B4-FF4B-6FFF-5492-752E989E1A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9915" y="1259798"/>
            <a:ext cx="10724147" cy="5594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087290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E6FABD-F4D0-8510-077E-48BD35A3A0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Borrowed from Glenn Richardson APS Talk 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8AC050B-778A-9441-7B73-7B841DC8EE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April 26th 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E7022D-F923-8FDA-74DA-EC86EC113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nEXO - VIEWS24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6126C0-872D-4A36-7A3C-FA5B6D8EF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A13C8-4E0A-4ADA-AF67-E326CA4F1584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1374ED3-13D4-EC9A-12C5-B1D3F45428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790" y="1270358"/>
            <a:ext cx="10672010" cy="5587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462429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B96E64-FA45-8247-8ABF-4EE977B6BD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1D Projection: Pseudo-Background Free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1D53D6-AF1B-4FEA-54DE-B6DD63E3F6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A13C8-4E0A-4ADA-AF67-E326CA4F1584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AC1588-B8AC-FD08-BCB5-E1B215EB15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nEXO - VIEWS24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ABB92E0-0AB9-5989-8E51-B9D7254FD3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April 26th 2024</a:t>
            </a:r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F9C00FE-2B83-0B60-D1D1-0A8F58F98281}"/>
              </a:ext>
            </a:extLst>
          </p:cNvPr>
          <p:cNvGrpSpPr/>
          <p:nvPr/>
        </p:nvGrpSpPr>
        <p:grpSpPr>
          <a:xfrm>
            <a:off x="3287487" y="1762266"/>
            <a:ext cx="8703770" cy="4449316"/>
            <a:chOff x="1621972" y="1565768"/>
            <a:chExt cx="8703770" cy="4449316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CD29A96B-99FF-5F42-7030-08D9CB59B55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281037" y="1565768"/>
              <a:ext cx="6035040" cy="3998214"/>
              <a:chOff x="5556951" y="1145843"/>
              <a:chExt cx="6445324" cy="4270027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1FF4A147-92BF-9E95-AAF4-9104D6664F8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rcRect/>
              <a:stretch/>
            </p:blipFill>
            <p:spPr>
              <a:xfrm>
                <a:off x="5556951" y="1145843"/>
                <a:ext cx="6445324" cy="4270027"/>
              </a:xfrm>
              <a:prstGeom prst="rect">
                <a:avLst/>
              </a:prstGeom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" name="TextBox 8">
                    <a:extLst>
                      <a:ext uri="{FF2B5EF4-FFF2-40B4-BE49-F238E27FC236}">
                        <a16:creationId xmlns:a16="http://schemas.microsoft.com/office/drawing/2014/main" id="{F06F5431-4175-FC74-DAFF-8C65045C3DC5}"/>
                      </a:ext>
                    </a:extLst>
                  </p:cNvPr>
                  <p:cNvSpPr txBox="1"/>
                  <p:nvPr/>
                </p:nvSpPr>
                <p:spPr>
                  <a:xfrm>
                    <a:off x="6188762" y="2419502"/>
                    <a:ext cx="1867745" cy="78888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400" i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T</a:t>
                    </a:r>
                    <a:r>
                      <a:rPr lang="en-US" sz="1400" baseline="-250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1/2</a:t>
                    </a:r>
                    <a:r>
                      <a: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 = 7.4 x 10</a:t>
                    </a:r>
                    <a:r>
                      <a:rPr lang="en-US" sz="1400" baseline="300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27</a:t>
                    </a:r>
                    <a:r>
                      <a: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 </a:t>
                    </a:r>
                    <a:r>
                      <a:rPr lang="en-US" sz="1400" dirty="0" err="1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yr</a:t>
                    </a:r>
                    <a:endParaRPr lang="en-US" sz="1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  <a:p>
                    <a:r>
                      <a:rPr lang="en-US" sz="1400" dirty="0">
                        <a:solidFill>
                          <a:srgbClr val="0432FF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nEXO (3</a:t>
                    </a:r>
                    <a14:m>
                      <m:oMath xmlns:m="http://schemas.openxmlformats.org/officeDocument/2006/math">
                        <m:r>
                          <a:rPr lang="en-US" sz="1400" i="1" smtClean="0">
                            <a:solidFill>
                              <a:srgbClr val="0432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𝜎</m:t>
                        </m:r>
                      </m:oMath>
                    </a14:m>
                    <a:r>
                      <a:rPr lang="en-US" sz="1400" dirty="0">
                        <a:solidFill>
                          <a:srgbClr val="0432FF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)</a:t>
                    </a:r>
                  </a:p>
                  <a:p>
                    <a:endParaRPr lang="en-US" sz="1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20" name="TextBox 19">
                    <a:extLst>
                      <a:ext uri="{FF2B5EF4-FFF2-40B4-BE49-F238E27FC236}">
                        <a16:creationId xmlns:a16="http://schemas.microsoft.com/office/drawing/2014/main" id="{BA30DED4-7DF5-0A63-0E54-FB66D8176D97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188762" y="2419502"/>
                    <a:ext cx="1867745" cy="788881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l="-1439" t="-1695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F48C4C1B-2EBA-3ACD-448C-D9F1A789F0BF}"/>
                </a:ext>
              </a:extLst>
            </p:cNvPr>
            <p:cNvGrpSpPr/>
            <p:nvPr/>
          </p:nvGrpSpPr>
          <p:grpSpPr>
            <a:xfrm>
              <a:off x="1621972" y="2550965"/>
              <a:ext cx="2298397" cy="1438310"/>
              <a:chOff x="3968196" y="5370968"/>
              <a:chExt cx="2471895" cy="1438310"/>
            </a:xfrm>
          </p:grpSpPr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11048D5-2E7A-27E1-FE83-285C3D626D46}"/>
                  </a:ext>
                </a:extLst>
              </p:cNvPr>
              <p:cNvSpPr txBox="1"/>
              <p:nvPr/>
            </p:nvSpPr>
            <p:spPr>
              <a:xfrm>
                <a:off x="3968196" y="5978281"/>
                <a:ext cx="2471895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>
                    <a:solidFill>
                      <a:schemeClr val="accent1">
                        <a:lumMod val="50000"/>
                      </a:schemeClr>
                    </a:solidFill>
                  </a:rPr>
                  <a:t>Combine energy, topology, and standoff (preserving correlations)</a:t>
                </a:r>
              </a:p>
            </p:txBody>
          </p:sp>
          <p:sp>
            <p:nvSpPr>
              <p:cNvPr id="12" name="Right Arrow 11">
                <a:extLst>
                  <a:ext uri="{FF2B5EF4-FFF2-40B4-BE49-F238E27FC236}">
                    <a16:creationId xmlns:a16="http://schemas.microsoft.com/office/drawing/2014/main" id="{6DB718B4-F7BC-27C9-B00A-FE1FB3C8AFA8}"/>
                  </a:ext>
                </a:extLst>
              </p:cNvPr>
              <p:cNvSpPr/>
              <p:nvPr/>
            </p:nvSpPr>
            <p:spPr>
              <a:xfrm>
                <a:off x="4676659" y="5370968"/>
                <a:ext cx="1026149" cy="683288"/>
              </a:xfrm>
              <a:prstGeom prst="rightArrow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42FB0F21-2A66-11AB-A1DF-3E824305E8DB}"/>
                </a:ext>
              </a:extLst>
            </p:cNvPr>
            <p:cNvGrpSpPr/>
            <p:nvPr/>
          </p:nvGrpSpPr>
          <p:grpSpPr>
            <a:xfrm>
              <a:off x="4639763" y="5645752"/>
              <a:ext cx="5685979" cy="369332"/>
              <a:chOff x="6519274" y="6267642"/>
              <a:chExt cx="5685979" cy="369332"/>
            </a:xfrm>
          </p:grpSpPr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605EC16-B50C-9C9B-18F6-ABE178CA2B2A}"/>
                  </a:ext>
                </a:extLst>
              </p:cNvPr>
              <p:cNvSpPr txBox="1"/>
              <p:nvPr/>
            </p:nvSpPr>
            <p:spPr>
              <a:xfrm>
                <a:off x="10552045" y="6267642"/>
                <a:ext cx="165320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i="1" dirty="0">
                    <a:solidFill>
                      <a:srgbClr val="FF9300"/>
                    </a:solidFill>
                  </a:rPr>
                  <a:t>Signal-like </a:t>
                </a:r>
                <a:r>
                  <a:rPr lang="en-US" b="1" dirty="0">
                    <a:solidFill>
                      <a:srgbClr val="FF9300"/>
                    </a:solidFill>
                  </a:rPr>
                  <a:t>→ 1</a:t>
                </a: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5A1BD94-D1CD-69FA-67E0-DE0224449573}"/>
                  </a:ext>
                </a:extLst>
              </p:cNvPr>
              <p:cNvSpPr txBox="1"/>
              <p:nvPr/>
            </p:nvSpPr>
            <p:spPr>
              <a:xfrm>
                <a:off x="6519274" y="6267642"/>
                <a:ext cx="244077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i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 ← Background-like</a:t>
                </a:r>
                <a:endParaRPr 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190E76E2-A01F-1A86-8D22-861A27F650DB}"/>
                </a:ext>
              </a:extLst>
            </p:cNvPr>
            <p:cNvGrpSpPr/>
            <p:nvPr/>
          </p:nvGrpSpPr>
          <p:grpSpPr>
            <a:xfrm>
              <a:off x="8754108" y="2988031"/>
              <a:ext cx="1467757" cy="492443"/>
              <a:chOff x="10511597" y="3502070"/>
              <a:chExt cx="1567541" cy="525921"/>
            </a:xfrm>
          </p:grpSpPr>
          <p:cxnSp>
            <p:nvCxnSpPr>
              <p:cNvPr id="17" name="Straight Arrow Connector 16">
                <a:extLst>
                  <a:ext uri="{FF2B5EF4-FFF2-40B4-BE49-F238E27FC236}">
                    <a16:creationId xmlns:a16="http://schemas.microsoft.com/office/drawing/2014/main" id="{3BA0AA2D-C3DF-2766-761F-BA61B833F61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631156" y="4026393"/>
                <a:ext cx="1306286" cy="0"/>
              </a:xfrm>
              <a:prstGeom prst="straightConnector1">
                <a:avLst/>
              </a:prstGeom>
              <a:ln w="28575">
                <a:solidFill>
                  <a:srgbClr val="0432FF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9165CBE-CCF4-BCDF-4303-C9F359E72CF5}"/>
                  </a:ext>
                </a:extLst>
              </p:cNvPr>
              <p:cNvSpPr txBox="1"/>
              <p:nvPr/>
            </p:nvSpPr>
            <p:spPr>
              <a:xfrm>
                <a:off x="10511597" y="3502070"/>
                <a:ext cx="1567541" cy="5259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300" b="1" dirty="0">
                    <a:solidFill>
                      <a:srgbClr val="0432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6.2 </a:t>
                </a:r>
                <a:r>
                  <a:rPr lang="en-US" sz="1300" b="1" dirty="0" err="1">
                    <a:solidFill>
                      <a:srgbClr val="0432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tonne</a:t>
                </a:r>
                <a:r>
                  <a:rPr lang="en-US" sz="1300" b="1" dirty="0">
                    <a:solidFill>
                      <a:srgbClr val="0432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300" b="1" dirty="0" err="1">
                    <a:solidFill>
                      <a:srgbClr val="0432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yr</a:t>
                </a:r>
                <a:r>
                  <a:rPr lang="en-US" sz="1300" b="1" dirty="0">
                    <a:solidFill>
                      <a:srgbClr val="0432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</a:t>
                </a:r>
              </a:p>
              <a:p>
                <a:pPr algn="ctr"/>
                <a:r>
                  <a:rPr lang="en-US" sz="1300" b="1" dirty="0">
                    <a:solidFill>
                      <a:srgbClr val="0432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0.5 bkg. events</a:t>
                </a:r>
              </a:p>
            </p:txBody>
          </p:sp>
        </p:grp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513926FB-E62E-72C0-1FF7-A9F8570AE9EF}"/>
              </a:ext>
            </a:extLst>
          </p:cNvPr>
          <p:cNvSpPr txBox="1"/>
          <p:nvPr/>
        </p:nvSpPr>
        <p:spPr>
          <a:xfrm>
            <a:off x="123328" y="1762266"/>
            <a:ext cx="3137361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Likelihood fit allows optimal weighting between signal and background combining energy, topology, and standoff over full 3D parameter space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Arranging the 3D bins into 1D, ordered by signal-to-background ratio, to help visualize the signal and background separation in nEXO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CF4A4A74-5DA9-BA24-CE88-63C3142AA1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6551" y="1680496"/>
            <a:ext cx="6338005" cy="4161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91691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F8BE7002-51EB-E289-9250-E4F6479D0C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26972" y="318248"/>
            <a:ext cx="5268686" cy="859376"/>
          </a:xfrm>
        </p:spPr>
        <p:txBody>
          <a:bodyPr/>
          <a:lstStyle/>
          <a:p>
            <a:r>
              <a:rPr lang="en-US" dirty="0"/>
              <a:t>- Searching for 0vBB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E11A9FE0-1BFB-5F38-422B-B9EC2C334B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3143" y="1466225"/>
            <a:ext cx="5790125" cy="4737777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nEXO is a proposed 5-tonne single-phase liquid xenon time projection chamber (LXe TPC)</a:t>
            </a:r>
          </a:p>
          <a:p>
            <a:r>
              <a:rPr lang="en-US" dirty="0"/>
              <a:t>LXe is </a:t>
            </a:r>
            <a:r>
              <a:rPr lang="en-US" b="1" dirty="0"/>
              <a:t>90% enriched in </a:t>
            </a:r>
            <a:r>
              <a:rPr lang="en-CA" b="1" dirty="0"/>
              <a:t>2</a:t>
            </a:r>
            <a:r>
              <a:rPr lang="el-GR" b="1" dirty="0" err="1"/>
              <a:t>νββ</a:t>
            </a:r>
            <a:r>
              <a:rPr lang="en-US" b="1" dirty="0"/>
              <a:t> isotope </a:t>
            </a:r>
            <a:r>
              <a:rPr lang="en-US" b="1" baseline="30000" dirty="0"/>
              <a:t>136</a:t>
            </a:r>
            <a:r>
              <a:rPr lang="en-US" b="1" dirty="0"/>
              <a:t>Xe</a:t>
            </a:r>
          </a:p>
          <a:p>
            <a:pPr lvl="1"/>
            <a:r>
              <a:rPr lang="en-US" dirty="0"/>
              <a:t>Q</a:t>
            </a:r>
            <a:r>
              <a:rPr lang="en-US" baseline="-25000" dirty="0"/>
              <a:t>BB </a:t>
            </a:r>
            <a:r>
              <a:rPr lang="en-US" dirty="0"/>
              <a:t>~2.46 MeV</a:t>
            </a:r>
          </a:p>
          <a:p>
            <a:r>
              <a:rPr lang="en-US" dirty="0"/>
              <a:t>Extensive radio-assay program for background mitigation</a:t>
            </a:r>
          </a:p>
          <a:p>
            <a:pPr lvl="1"/>
            <a:r>
              <a:rPr lang="en-US" b="1" dirty="0">
                <a:solidFill>
                  <a:srgbClr val="00B050"/>
                </a:solidFill>
              </a:rPr>
              <a:t>Ultra-low background technique based on success of EXO-200 program</a:t>
            </a:r>
          </a:p>
          <a:p>
            <a:r>
              <a:rPr lang="en-US" dirty="0"/>
              <a:t>nEXO projected sensitivity to </a:t>
            </a:r>
            <a:r>
              <a:rPr lang="el-GR" dirty="0"/>
              <a:t>0νββ</a:t>
            </a:r>
            <a:r>
              <a:rPr lang="en-US" dirty="0"/>
              <a:t> half-life is </a:t>
            </a:r>
            <a:r>
              <a:rPr lang="en-US" b="1" dirty="0">
                <a:solidFill>
                  <a:schemeClr val="accent2"/>
                </a:solidFill>
              </a:rPr>
              <a:t>1.35x10</a:t>
            </a:r>
            <a:r>
              <a:rPr lang="en-US" b="1" baseline="30000" dirty="0">
                <a:solidFill>
                  <a:schemeClr val="accent2"/>
                </a:solidFill>
              </a:rPr>
              <a:t>28</a:t>
            </a:r>
            <a:r>
              <a:rPr lang="en-US" b="1" dirty="0">
                <a:solidFill>
                  <a:schemeClr val="accent2"/>
                </a:solidFill>
              </a:rPr>
              <a:t> years at 90% CL</a:t>
            </a:r>
            <a:r>
              <a:rPr lang="en-US" dirty="0"/>
              <a:t> after 10 years [1]</a:t>
            </a:r>
          </a:p>
          <a:p>
            <a:pPr lvl="1"/>
            <a:r>
              <a:rPr lang="en-US" dirty="0"/>
              <a:t>Current experimental limits in </a:t>
            </a:r>
            <a:r>
              <a:rPr lang="en-US" baseline="30000" dirty="0"/>
              <a:t>136</a:t>
            </a:r>
            <a:r>
              <a:rPr lang="en-US" dirty="0"/>
              <a:t>Xe: &gt;2.6x10</a:t>
            </a:r>
            <a:r>
              <a:rPr lang="en-US" baseline="30000" dirty="0"/>
              <a:t>26 </a:t>
            </a:r>
            <a:r>
              <a:rPr lang="en-US" dirty="0" err="1"/>
              <a:t>yrs</a:t>
            </a:r>
            <a:r>
              <a:rPr lang="en-US" dirty="0"/>
              <a:t> (</a:t>
            </a:r>
            <a:r>
              <a:rPr lang="en-US" dirty="0" err="1"/>
              <a:t>KamLAND</a:t>
            </a:r>
            <a:r>
              <a:rPr lang="en-US" dirty="0"/>
              <a:t>-Zen)</a:t>
            </a:r>
            <a:endParaRPr lang="en-US" baseline="30000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46B369-294B-8EB2-4B90-A3B3158F4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A13C8-4E0A-4ADA-AF67-E326CA4F1584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00E874-C179-BF57-379F-C6611759C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nEXO - VIEWS24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6E8E498-C5B6-ED21-88C0-5ED3F49C02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April 26th 2024</a:t>
            </a:r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1BDA373-981C-C253-835C-ECBADA1FD3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3143" y="279480"/>
            <a:ext cx="2928257" cy="898144"/>
          </a:xfrm>
          <a:prstGeom prst="rect">
            <a:avLst/>
          </a:prstGeom>
        </p:spPr>
      </p:pic>
      <p:pic>
        <p:nvPicPr>
          <p:cNvPr id="3" name="Picture 2" descr="A picture containing text, appliance, blue&#10;&#10;Description automatically generated">
            <a:extLst>
              <a:ext uri="{FF2B5EF4-FFF2-40B4-BE49-F238E27FC236}">
                <a16:creationId xmlns:a16="http://schemas.microsoft.com/office/drawing/2014/main" id="{52617247-E705-8D3F-2AC4-1E205EE13C3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3239" b="2269"/>
          <a:stretch/>
        </p:blipFill>
        <p:spPr>
          <a:xfrm>
            <a:off x="6466116" y="1292009"/>
            <a:ext cx="5725884" cy="5579129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4306821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>
            <a:extLst>
              <a:ext uri="{FF2B5EF4-FFF2-40B4-BE49-F238E27FC236}">
                <a16:creationId xmlns:a16="http://schemas.microsoft.com/office/drawing/2014/main" id="{4E734921-5567-A503-96ED-A96F4BE39B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3193" y="1016496"/>
            <a:ext cx="3502572" cy="5899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98B158B-7A2A-9D1C-D656-97AF3DD7CD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Detecting </a:t>
            </a:r>
            <a:r>
              <a:rPr lang="el-GR" dirty="0"/>
              <a:t>0νββ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33C107-ACF9-C5CA-A9AC-15BCACAB51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439186"/>
            <a:ext cx="5490412" cy="505368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Radiation in LXe produces ionization electrons + scintillation light</a:t>
            </a:r>
          </a:p>
          <a:p>
            <a:r>
              <a:rPr lang="en-US" dirty="0"/>
              <a:t>TPC configuration is optimized to measure both charge and light signals</a:t>
            </a:r>
          </a:p>
          <a:p>
            <a:pPr lvl="1"/>
            <a:r>
              <a:rPr lang="en-US" dirty="0"/>
              <a:t>Drift charge to </a:t>
            </a:r>
            <a:r>
              <a:rPr lang="en-US" b="1" dirty="0">
                <a:solidFill>
                  <a:srgbClr val="C00000"/>
                </a:solidFill>
              </a:rPr>
              <a:t>Charge Collection Anode</a:t>
            </a:r>
          </a:p>
          <a:p>
            <a:pPr lvl="2"/>
            <a:r>
              <a:rPr lang="en-US" b="1" dirty="0">
                <a:solidFill>
                  <a:srgbClr val="C00000"/>
                </a:solidFill>
              </a:rPr>
              <a:t>~3800 Channels in 120x10cm tiles</a:t>
            </a:r>
          </a:p>
          <a:p>
            <a:pPr lvl="1"/>
            <a:r>
              <a:rPr lang="en-US" dirty="0"/>
              <a:t>Collect light along barrel with </a:t>
            </a:r>
            <a:r>
              <a:rPr lang="en-US" b="1" dirty="0">
                <a:solidFill>
                  <a:schemeClr val="accent1"/>
                </a:solidFill>
              </a:rPr>
              <a:t>Silicon Photomultipliers (SiPMs)</a:t>
            </a:r>
          </a:p>
          <a:p>
            <a:pPr lvl="2"/>
            <a:r>
              <a:rPr lang="en-US" b="1" dirty="0">
                <a:solidFill>
                  <a:schemeClr val="accent1"/>
                </a:solidFill>
              </a:rPr>
              <a:t>24 “Staves” with 20 tiles of 16x6cm</a:t>
            </a:r>
            <a:r>
              <a:rPr lang="en-US" b="1" baseline="30000" dirty="0">
                <a:solidFill>
                  <a:schemeClr val="accent1"/>
                </a:solidFill>
              </a:rPr>
              <a:t>2</a:t>
            </a:r>
            <a:r>
              <a:rPr lang="en-US" b="1" dirty="0">
                <a:solidFill>
                  <a:schemeClr val="accent1"/>
                </a:solidFill>
              </a:rPr>
              <a:t> Sub-arrays -&gt; 7680 channels over 4.6m</a:t>
            </a:r>
            <a:r>
              <a:rPr lang="en-US" b="1" baseline="30000" dirty="0">
                <a:solidFill>
                  <a:schemeClr val="accent1"/>
                </a:solidFill>
              </a:rPr>
              <a:t>2</a:t>
            </a:r>
          </a:p>
          <a:p>
            <a:pPr lvl="1"/>
            <a:r>
              <a:rPr lang="en-US" b="1" dirty="0"/>
              <a:t>Combine both for &lt;1% energy resolution at Q</a:t>
            </a:r>
            <a:r>
              <a:rPr lang="en-US" b="1" baseline="-25000" dirty="0"/>
              <a:t>BB</a:t>
            </a:r>
          </a:p>
          <a:p>
            <a:r>
              <a:rPr lang="en-US" dirty="0"/>
              <a:t>3D Position Reconstruction based on charge (XY) and charge delay time (Z)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2E35B8-825F-6FBC-607F-E6965C5052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A13C8-4E0A-4ADA-AF67-E326CA4F1584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7DC9E3-5D95-84FC-2F9D-5687FF06A5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nEXO - VIEWS24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D208359-676F-CCE8-C99E-C4EEAF6473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April 26th 2024</a:t>
            </a:r>
            <a:endParaRPr lang="en-US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359B7B9-2D8C-93A9-3FE8-DCE85FECBFAC}"/>
              </a:ext>
            </a:extLst>
          </p:cNvPr>
          <p:cNvCxnSpPr>
            <a:cxnSpLocks/>
            <a:stCxn id="12" idx="2"/>
          </p:cNvCxnSpPr>
          <p:nvPr/>
        </p:nvCxnSpPr>
        <p:spPr>
          <a:xfrm>
            <a:off x="7943193" y="2107324"/>
            <a:ext cx="0" cy="3788979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2E6283EE-F4AE-C0B0-9401-C0FAFBA1EC21}"/>
              </a:ext>
            </a:extLst>
          </p:cNvPr>
          <p:cNvCxnSpPr>
            <a:cxnSpLocks/>
          </p:cNvCxnSpPr>
          <p:nvPr/>
        </p:nvCxnSpPr>
        <p:spPr>
          <a:xfrm>
            <a:off x="10604938" y="2070538"/>
            <a:ext cx="0" cy="3825765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Donut 11">
            <a:extLst>
              <a:ext uri="{FF2B5EF4-FFF2-40B4-BE49-F238E27FC236}">
                <a16:creationId xmlns:a16="http://schemas.microsoft.com/office/drawing/2014/main" id="{21696E68-20AC-BC57-75EB-AF9CB1B914B6}"/>
              </a:ext>
            </a:extLst>
          </p:cNvPr>
          <p:cNvSpPr/>
          <p:nvPr/>
        </p:nvSpPr>
        <p:spPr>
          <a:xfrm>
            <a:off x="7943193" y="1513489"/>
            <a:ext cx="2661745" cy="1187669"/>
          </a:xfrm>
          <a:prstGeom prst="donut">
            <a:avLst>
              <a:gd name="adj" fmla="val 3079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37119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DB3333-604A-F4DD-82C9-5D16553142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TPC Multiparameter Analysis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82A084-A9B5-8970-4426-E6CE21D8DD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A13C8-4E0A-4ADA-AF67-E326CA4F1584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AEF46F-31A0-D187-B1BD-45933CD3D5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nEXO - VIEWS24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CBCBFD1-D533-EBD7-6C91-8628A8A7B6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April 26th 2024</a:t>
            </a:r>
            <a:endParaRPr lang="en-US"/>
          </a:p>
        </p:txBody>
      </p: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1E5022A9-8E04-6F57-DC00-947A40805263}"/>
              </a:ext>
            </a:extLst>
          </p:cNvPr>
          <p:cNvGrpSpPr/>
          <p:nvPr/>
        </p:nvGrpSpPr>
        <p:grpSpPr>
          <a:xfrm>
            <a:off x="1096509" y="1489124"/>
            <a:ext cx="9998981" cy="5049788"/>
            <a:chOff x="474842" y="1490625"/>
            <a:chExt cx="9998981" cy="5049788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51863E2C-8657-D25A-B056-F5B26EAE3C3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474842" y="3800992"/>
              <a:ext cx="9894625" cy="2739421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7D85BF57-0793-8FCE-923F-55A67310BCC2}"/>
                    </a:ext>
                  </a:extLst>
                </p:cNvPr>
                <p:cNvSpPr txBox="1"/>
                <p:nvPr/>
              </p:nvSpPr>
              <p:spPr>
                <a:xfrm>
                  <a:off x="1984590" y="3856769"/>
                  <a:ext cx="1666925" cy="73866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sz="1400" i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T</a:t>
                  </a:r>
                  <a:r>
                    <a:rPr lang="en-US" sz="1400" baseline="-25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1/2</a:t>
                  </a:r>
                  <a:r>
                    <a:rPr lang="en-US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= 7.4 x 10</a:t>
                  </a:r>
                  <a:r>
                    <a:rPr lang="en-US" sz="1400" baseline="30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27</a:t>
                  </a:r>
                  <a:r>
                    <a:rPr lang="en-US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en-US" sz="14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yr</a:t>
                  </a:r>
                  <a:endParaRPr lang="en-US" sz="14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pPr algn="r"/>
                  <a:r>
                    <a:rPr lang="en-US" sz="1400" dirty="0">
                      <a:solidFill>
                        <a:srgbClr val="0432F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nEXO (3</a:t>
                  </a:r>
                  <a14:m>
                    <m:oMath xmlns:m="http://schemas.openxmlformats.org/officeDocument/2006/math">
                      <m:r>
                        <a:rPr lang="en-US" sz="1400" i="1" smtClean="0">
                          <a:solidFill>
                            <a:srgbClr val="0432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𝜎</m:t>
                      </m:r>
                    </m:oMath>
                  </a14:m>
                  <a:r>
                    <a:rPr lang="en-US" sz="1400" dirty="0">
                      <a:solidFill>
                        <a:srgbClr val="0432F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)</a:t>
                  </a:r>
                </a:p>
                <a:p>
                  <a:pPr algn="r"/>
                  <a:endParaRPr lang="en-US" sz="14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7D85BF57-0793-8FCE-923F-55A67310BCC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84590" y="3856769"/>
                  <a:ext cx="1666925" cy="738664"/>
                </a:xfrm>
                <a:prstGeom prst="rect">
                  <a:avLst/>
                </a:prstGeom>
                <a:blipFill>
                  <a:blip r:embed="rId3"/>
                  <a:stretch>
                    <a:fillRect t="-1695" r="-75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78C88F77-6A57-2055-A30F-FE542AE76958}"/>
                </a:ext>
              </a:extLst>
            </p:cNvPr>
            <p:cNvGrpSpPr/>
            <p:nvPr/>
          </p:nvGrpSpPr>
          <p:grpSpPr>
            <a:xfrm>
              <a:off x="901068" y="1490625"/>
              <a:ext cx="9572755" cy="1994670"/>
              <a:chOff x="1584960" y="1806322"/>
              <a:chExt cx="9572755" cy="1994670"/>
            </a:xfrm>
          </p:grpSpPr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60FC4FA4-54BE-0691-A133-14AE71333466}"/>
                  </a:ext>
                </a:extLst>
              </p:cNvPr>
              <p:cNvGrpSpPr/>
              <p:nvPr/>
            </p:nvGrpSpPr>
            <p:grpSpPr>
              <a:xfrm>
                <a:off x="1584960" y="1806322"/>
                <a:ext cx="2755992" cy="1994670"/>
                <a:chOff x="1972826" y="1698126"/>
                <a:chExt cx="2391508" cy="1730874"/>
              </a:xfrm>
            </p:grpSpPr>
            <p:sp>
              <p:nvSpPr>
                <p:cNvPr id="70" name="TextBox 69">
                  <a:extLst>
                    <a:ext uri="{FF2B5EF4-FFF2-40B4-BE49-F238E27FC236}">
                      <a16:creationId xmlns:a16="http://schemas.microsoft.com/office/drawing/2014/main" id="{D113D05B-2F19-369A-5659-0F478201BA1D}"/>
                    </a:ext>
                  </a:extLst>
                </p:cNvPr>
                <p:cNvSpPr txBox="1"/>
                <p:nvPr/>
              </p:nvSpPr>
              <p:spPr>
                <a:xfrm>
                  <a:off x="1972826" y="1714475"/>
                  <a:ext cx="239150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Energy:</a:t>
                  </a:r>
                </a:p>
              </p:txBody>
            </p:sp>
            <p:pic>
              <p:nvPicPr>
                <p:cNvPr id="71" name="Picture 70">
                  <a:extLst>
                    <a:ext uri="{FF2B5EF4-FFF2-40B4-BE49-F238E27FC236}">
                      <a16:creationId xmlns:a16="http://schemas.microsoft.com/office/drawing/2014/main" id="{555784E8-22AF-3C9D-6B2F-0BAD2620E45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rcRect/>
                <a:stretch/>
              </p:blipFill>
              <p:spPr>
                <a:xfrm>
                  <a:off x="1972828" y="1930679"/>
                  <a:ext cx="2247478" cy="1498321"/>
                </a:xfrm>
                <a:prstGeom prst="rect">
                  <a:avLst/>
                </a:prstGeom>
              </p:spPr>
            </p:pic>
            <p:cxnSp>
              <p:nvCxnSpPr>
                <p:cNvPr id="72" name="Straight Connector 71">
                  <a:extLst>
                    <a:ext uri="{FF2B5EF4-FFF2-40B4-BE49-F238E27FC236}">
                      <a16:creationId xmlns:a16="http://schemas.microsoft.com/office/drawing/2014/main" id="{BC8FA7E0-CBF4-6DAD-EF80-163265019CA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637503" y="2123999"/>
                  <a:ext cx="0" cy="1097280"/>
                </a:xfrm>
                <a:prstGeom prst="line">
                  <a:avLst/>
                </a:prstGeom>
                <a:ln>
                  <a:prstDash val="dash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Straight Connector 72">
                  <a:extLst>
                    <a:ext uri="{FF2B5EF4-FFF2-40B4-BE49-F238E27FC236}">
                      <a16:creationId xmlns:a16="http://schemas.microsoft.com/office/drawing/2014/main" id="{5D6032B7-6518-37B9-ACEC-69541B2AB93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769807" y="2123998"/>
                  <a:ext cx="0" cy="1097280"/>
                </a:xfrm>
                <a:prstGeom prst="line">
                  <a:avLst/>
                </a:prstGeom>
                <a:ln>
                  <a:prstDash val="dash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74" name="TextBox 73">
                  <a:extLst>
                    <a:ext uri="{FF2B5EF4-FFF2-40B4-BE49-F238E27FC236}">
                      <a16:creationId xmlns:a16="http://schemas.microsoft.com/office/drawing/2014/main" id="{23210F1A-5F0D-F07E-761D-34FE7D22507B}"/>
                    </a:ext>
                  </a:extLst>
                </p:cNvPr>
                <p:cNvSpPr txBox="1"/>
                <p:nvPr/>
              </p:nvSpPr>
              <p:spPr>
                <a:xfrm>
                  <a:off x="3526406" y="1698126"/>
                  <a:ext cx="664327" cy="36054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50" i="1" dirty="0">
                      <a:solidFill>
                        <a:schemeClr val="accent2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Signal like</a:t>
                  </a:r>
                </a:p>
              </p:txBody>
            </p:sp>
            <p:sp>
              <p:nvSpPr>
                <p:cNvPr id="75" name="TextBox 74">
                  <a:extLst>
                    <a:ext uri="{FF2B5EF4-FFF2-40B4-BE49-F238E27FC236}">
                      <a16:creationId xmlns:a16="http://schemas.microsoft.com/office/drawing/2014/main" id="{E17A3999-0C3B-2C14-C60C-0F11DEB44729}"/>
                    </a:ext>
                  </a:extLst>
                </p:cNvPr>
                <p:cNvSpPr txBox="1"/>
                <p:nvPr/>
              </p:nvSpPr>
              <p:spPr>
                <a:xfrm>
                  <a:off x="2974794" y="2123998"/>
                  <a:ext cx="1040601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0" i="1" dirty="0">
                      <a:solidFill>
                        <a:schemeClr val="bg1">
                          <a:lumMod val="50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Bkg. like</a:t>
                  </a:r>
                </a:p>
              </p:txBody>
            </p:sp>
            <p:cxnSp>
              <p:nvCxnSpPr>
                <p:cNvPr id="76" name="Straight Arrow Connector 75">
                  <a:extLst>
                    <a:ext uri="{FF2B5EF4-FFF2-40B4-BE49-F238E27FC236}">
                      <a16:creationId xmlns:a16="http://schemas.microsoft.com/office/drawing/2014/main" id="{0DA60473-A385-CD57-2B2F-E2921C524B1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3416438" y="2346502"/>
                  <a:ext cx="215364" cy="0"/>
                </a:xfrm>
                <a:prstGeom prst="straightConnector1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" name="Straight Arrow Connector 76">
                  <a:extLst>
                    <a:ext uri="{FF2B5EF4-FFF2-40B4-BE49-F238E27FC236}">
                      <a16:creationId xmlns:a16="http://schemas.microsoft.com/office/drawing/2014/main" id="{9489A07B-E445-0A82-81F5-C0B9717F7C3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779852" y="2348176"/>
                  <a:ext cx="215364" cy="0"/>
                </a:xfrm>
                <a:prstGeom prst="straightConnector1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6" name="Straight Arrow Connector 45">
                <a:extLst>
                  <a:ext uri="{FF2B5EF4-FFF2-40B4-BE49-F238E27FC236}">
                    <a16:creationId xmlns:a16="http://schemas.microsoft.com/office/drawing/2014/main" id="{5CC6AAAB-BCF0-B999-969D-355A8165944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538660" y="2249410"/>
                <a:ext cx="128730" cy="168723"/>
              </a:xfrm>
              <a:prstGeom prst="straightConnector1">
                <a:avLst/>
              </a:prstGeom>
              <a:ln>
                <a:solidFill>
                  <a:schemeClr val="accent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7" name="Group 46">
                <a:extLst>
                  <a:ext uri="{FF2B5EF4-FFF2-40B4-BE49-F238E27FC236}">
                    <a16:creationId xmlns:a16="http://schemas.microsoft.com/office/drawing/2014/main" id="{EC48B5F6-E773-4243-BCF7-C646FDF6A66A}"/>
                  </a:ext>
                </a:extLst>
              </p:cNvPr>
              <p:cNvGrpSpPr/>
              <p:nvPr/>
            </p:nvGrpSpPr>
            <p:grpSpPr>
              <a:xfrm>
                <a:off x="8186810" y="1870766"/>
                <a:ext cx="2970905" cy="1740276"/>
                <a:chOff x="4707056" y="1863551"/>
                <a:chExt cx="2577999" cy="1510124"/>
              </a:xfrm>
            </p:grpSpPr>
            <p:sp>
              <p:nvSpPr>
                <p:cNvPr id="58" name="TextBox 57">
                  <a:extLst>
                    <a:ext uri="{FF2B5EF4-FFF2-40B4-BE49-F238E27FC236}">
                      <a16:creationId xmlns:a16="http://schemas.microsoft.com/office/drawing/2014/main" id="{34B1E14A-21BA-93F4-E364-B64B81093344}"/>
                    </a:ext>
                  </a:extLst>
                </p:cNvPr>
                <p:cNvSpPr txBox="1"/>
                <p:nvPr/>
              </p:nvSpPr>
              <p:spPr>
                <a:xfrm>
                  <a:off x="6106048" y="2954207"/>
                  <a:ext cx="1179007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~3 mm</a:t>
                  </a:r>
                </a:p>
              </p:txBody>
            </p:sp>
            <p:grpSp>
              <p:nvGrpSpPr>
                <p:cNvPr id="59" name="Group 58">
                  <a:extLst>
                    <a:ext uri="{FF2B5EF4-FFF2-40B4-BE49-F238E27FC236}">
                      <a16:creationId xmlns:a16="http://schemas.microsoft.com/office/drawing/2014/main" id="{5F67078D-95A0-AE7F-A470-EE3A08AE384C}"/>
                    </a:ext>
                  </a:extLst>
                </p:cNvPr>
                <p:cNvGrpSpPr/>
                <p:nvPr/>
              </p:nvGrpSpPr>
              <p:grpSpPr>
                <a:xfrm>
                  <a:off x="4707056" y="1863551"/>
                  <a:ext cx="2391508" cy="1510124"/>
                  <a:chOff x="4707056" y="1853503"/>
                  <a:chExt cx="2391508" cy="1510124"/>
                </a:xfrm>
              </p:grpSpPr>
              <p:sp>
                <p:nvSpPr>
                  <p:cNvPr id="60" name="TextBox 59">
                    <a:extLst>
                      <a:ext uri="{FF2B5EF4-FFF2-40B4-BE49-F238E27FC236}">
                        <a16:creationId xmlns:a16="http://schemas.microsoft.com/office/drawing/2014/main" id="{658F687F-21DC-81B8-154F-EC83B3FC492A}"/>
                      </a:ext>
                    </a:extLst>
                  </p:cNvPr>
                  <p:cNvSpPr txBox="1"/>
                  <p:nvPr/>
                </p:nvSpPr>
                <p:spPr>
                  <a:xfrm>
                    <a:off x="4707056" y="1853503"/>
                    <a:ext cx="2391508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Topology:</a:t>
                    </a:r>
                  </a:p>
                </p:txBody>
              </p:sp>
              <p:sp>
                <p:nvSpPr>
                  <p:cNvPr id="61" name="Explosion 1 60">
                    <a:extLst>
                      <a:ext uri="{FF2B5EF4-FFF2-40B4-BE49-F238E27FC236}">
                        <a16:creationId xmlns:a16="http://schemas.microsoft.com/office/drawing/2014/main" id="{43CAF5C1-7666-CFB1-C52F-681CE46C7EC0}"/>
                      </a:ext>
                    </a:extLst>
                  </p:cNvPr>
                  <p:cNvSpPr/>
                  <p:nvPr/>
                </p:nvSpPr>
                <p:spPr>
                  <a:xfrm>
                    <a:off x="6296254" y="2570430"/>
                    <a:ext cx="304800" cy="270274"/>
                  </a:xfrm>
                  <a:prstGeom prst="irregularSeal1">
                    <a:avLst/>
                  </a:prstGeom>
                  <a:solidFill>
                    <a:srgbClr val="FFC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2" name="Explosion 1 61">
                    <a:extLst>
                      <a:ext uri="{FF2B5EF4-FFF2-40B4-BE49-F238E27FC236}">
                        <a16:creationId xmlns:a16="http://schemas.microsoft.com/office/drawing/2014/main" id="{9F626C0E-0DD1-BB73-AFEF-3B46627C3958}"/>
                      </a:ext>
                    </a:extLst>
                  </p:cNvPr>
                  <p:cNvSpPr/>
                  <p:nvPr/>
                </p:nvSpPr>
                <p:spPr>
                  <a:xfrm rot="2297812">
                    <a:off x="5220602" y="2495265"/>
                    <a:ext cx="304800" cy="270274"/>
                  </a:xfrm>
                  <a:prstGeom prst="irregularSeal1">
                    <a:avLst/>
                  </a:prstGeom>
                  <a:solidFill>
                    <a:srgbClr val="FFC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3" name="Explosion 1 62">
                    <a:extLst>
                      <a:ext uri="{FF2B5EF4-FFF2-40B4-BE49-F238E27FC236}">
                        <a16:creationId xmlns:a16="http://schemas.microsoft.com/office/drawing/2014/main" id="{5D68C62C-3240-18F5-A341-908262B81B3C}"/>
                      </a:ext>
                    </a:extLst>
                  </p:cNvPr>
                  <p:cNvSpPr/>
                  <p:nvPr/>
                </p:nvSpPr>
                <p:spPr>
                  <a:xfrm rot="19506892">
                    <a:off x="5473485" y="2898874"/>
                    <a:ext cx="304800" cy="270274"/>
                  </a:xfrm>
                  <a:prstGeom prst="irregularSeal1">
                    <a:avLst/>
                  </a:prstGeom>
                  <a:solidFill>
                    <a:srgbClr val="FFC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64" name="Straight Connector 63">
                    <a:extLst>
                      <a:ext uri="{FF2B5EF4-FFF2-40B4-BE49-F238E27FC236}">
                        <a16:creationId xmlns:a16="http://schemas.microsoft.com/office/drawing/2014/main" id="{D3308AC7-0168-AE29-54BF-556F66B3E4A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5936305" y="2266347"/>
                    <a:ext cx="0" cy="1097280"/>
                  </a:xfrm>
                  <a:prstGeom prst="line">
                    <a:avLst/>
                  </a:prstGeom>
                  <a:ln>
                    <a:prstDash val="dash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" name="Straight Arrow Connector 64">
                    <a:extLst>
                      <a:ext uri="{FF2B5EF4-FFF2-40B4-BE49-F238E27FC236}">
                        <a16:creationId xmlns:a16="http://schemas.microsoft.com/office/drawing/2014/main" id="{38C68DD6-FD31-8707-38B0-4950E2AF73F2}"/>
                      </a:ext>
                    </a:extLst>
                  </p:cNvPr>
                  <p:cNvCxnSpPr/>
                  <p:nvPr/>
                </p:nvCxnSpPr>
                <p:spPr>
                  <a:xfrm>
                    <a:off x="6260123" y="2953626"/>
                    <a:ext cx="365760" cy="0"/>
                  </a:xfrm>
                  <a:prstGeom prst="straightConnector1">
                    <a:avLst/>
                  </a:prstGeom>
                  <a:ln>
                    <a:solidFill>
                      <a:schemeClr val="tx1"/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6" name="TextBox 65">
                    <a:extLst>
                      <a:ext uri="{FF2B5EF4-FFF2-40B4-BE49-F238E27FC236}">
                        <a16:creationId xmlns:a16="http://schemas.microsoft.com/office/drawing/2014/main" id="{B2B95AE9-F6BA-0214-F5B6-D6F89EAE0979}"/>
                      </a:ext>
                    </a:extLst>
                  </p:cNvPr>
                  <p:cNvSpPr txBox="1"/>
                  <p:nvPr/>
                </p:nvSpPr>
                <p:spPr>
                  <a:xfrm>
                    <a:off x="5855410" y="2204383"/>
                    <a:ext cx="926209" cy="22033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050" i="1" dirty="0">
                        <a:solidFill>
                          <a:schemeClr val="accent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Signal like</a:t>
                    </a:r>
                  </a:p>
                </p:txBody>
              </p:sp>
              <p:cxnSp>
                <p:nvCxnSpPr>
                  <p:cNvPr id="67" name="Straight Arrow Connector 66">
                    <a:extLst>
                      <a:ext uri="{FF2B5EF4-FFF2-40B4-BE49-F238E27FC236}">
                        <a16:creationId xmlns:a16="http://schemas.microsoft.com/office/drawing/2014/main" id="{26CE1BD2-A046-2776-BF65-80B1E868010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936305" y="2472444"/>
                    <a:ext cx="215364" cy="0"/>
                  </a:xfrm>
                  <a:prstGeom prst="straightConnector1">
                    <a:avLst/>
                  </a:prstGeom>
                  <a:ln>
                    <a:solidFill>
                      <a:schemeClr val="accent2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8" name="TextBox 67">
                    <a:extLst>
                      <a:ext uri="{FF2B5EF4-FFF2-40B4-BE49-F238E27FC236}">
                        <a16:creationId xmlns:a16="http://schemas.microsoft.com/office/drawing/2014/main" id="{2B0080B4-3632-32B1-171C-061A561B4EC7}"/>
                      </a:ext>
                    </a:extLst>
                  </p:cNvPr>
                  <p:cNvSpPr txBox="1"/>
                  <p:nvPr/>
                </p:nvSpPr>
                <p:spPr>
                  <a:xfrm>
                    <a:off x="5286271" y="2195626"/>
                    <a:ext cx="1040601" cy="2616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050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Bkg. like</a:t>
                    </a:r>
                  </a:p>
                </p:txBody>
              </p:sp>
              <p:cxnSp>
                <p:nvCxnSpPr>
                  <p:cNvPr id="69" name="Straight Arrow Connector 68">
                    <a:extLst>
                      <a:ext uri="{FF2B5EF4-FFF2-40B4-BE49-F238E27FC236}">
                        <a16:creationId xmlns:a16="http://schemas.microsoft.com/office/drawing/2014/main" id="{2FF861B8-5F06-B076-2DBF-27F91D8BE60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5706868" y="2472444"/>
                    <a:ext cx="215364" cy="0"/>
                  </a:xfrm>
                  <a:prstGeom prst="straightConnector1">
                    <a:avLst/>
                  </a:prstGeom>
                  <a:ln>
                    <a:solidFill>
                      <a:schemeClr val="bg1">
                        <a:lumMod val="50000"/>
                      </a:schemeClr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48" name="Group 47">
                <a:extLst>
                  <a:ext uri="{FF2B5EF4-FFF2-40B4-BE49-F238E27FC236}">
                    <a16:creationId xmlns:a16="http://schemas.microsoft.com/office/drawing/2014/main" id="{51AF3598-9250-D403-0413-8BC64237D1A9}"/>
                  </a:ext>
                </a:extLst>
              </p:cNvPr>
              <p:cNvGrpSpPr/>
              <p:nvPr/>
            </p:nvGrpSpPr>
            <p:grpSpPr>
              <a:xfrm>
                <a:off x="4347080" y="1836971"/>
                <a:ext cx="3325853" cy="1843814"/>
                <a:chOff x="7591559" y="1950486"/>
                <a:chExt cx="3201748" cy="1775013"/>
              </a:xfrm>
            </p:grpSpPr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5F0FFD57-5015-90EE-FFE1-A369BA0B5EC5}"/>
                    </a:ext>
                  </a:extLst>
                </p:cNvPr>
                <p:cNvSpPr txBox="1"/>
                <p:nvPr/>
              </p:nvSpPr>
              <p:spPr>
                <a:xfrm>
                  <a:off x="8140156" y="1950486"/>
                  <a:ext cx="2653151" cy="40973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Standoff:</a:t>
                  </a:r>
                </a:p>
              </p:txBody>
            </p:sp>
            <p:sp>
              <p:nvSpPr>
                <p:cNvPr id="50" name="Can 49">
                  <a:extLst>
                    <a:ext uri="{FF2B5EF4-FFF2-40B4-BE49-F238E27FC236}">
                      <a16:creationId xmlns:a16="http://schemas.microsoft.com/office/drawing/2014/main" id="{BF1CD4B1-5D10-9A2C-DAB3-586FC3FF2116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8807346" y="2305284"/>
                  <a:ext cx="1420216" cy="1420215"/>
                </a:xfrm>
                <a:prstGeom prst="can">
                  <a:avLst/>
                </a:prstGeom>
                <a:noFill/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1" name="Explosion 1 50">
                  <a:extLst>
                    <a:ext uri="{FF2B5EF4-FFF2-40B4-BE49-F238E27FC236}">
                      <a16:creationId xmlns:a16="http://schemas.microsoft.com/office/drawing/2014/main" id="{047513B6-AEAA-A8ED-299D-5BB16240707D}"/>
                    </a:ext>
                  </a:extLst>
                </p:cNvPr>
                <p:cNvSpPr/>
                <p:nvPr/>
              </p:nvSpPr>
              <p:spPr>
                <a:xfrm>
                  <a:off x="9178217" y="2895901"/>
                  <a:ext cx="189511" cy="217728"/>
                </a:xfrm>
                <a:prstGeom prst="irregularSeal1">
                  <a:avLst/>
                </a:prstGeom>
                <a:solidFill>
                  <a:srgbClr val="FFC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52" name="Straight Arrow Connector 51">
                  <a:extLst>
                    <a:ext uri="{FF2B5EF4-FFF2-40B4-BE49-F238E27FC236}">
                      <a16:creationId xmlns:a16="http://schemas.microsoft.com/office/drawing/2014/main" id="{1F7E6D1D-1F50-BE1E-AF7A-8F0F8B6E8B9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795783" y="2998111"/>
                  <a:ext cx="375343" cy="0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95000"/>
                      <a:lumOff val="5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3" name="TextBox 52">
                  <a:extLst>
                    <a:ext uri="{FF2B5EF4-FFF2-40B4-BE49-F238E27FC236}">
                      <a16:creationId xmlns:a16="http://schemas.microsoft.com/office/drawing/2014/main" id="{69261AE8-B3DB-9B25-CDB5-1C551FC7295E}"/>
                    </a:ext>
                  </a:extLst>
                </p:cNvPr>
                <p:cNvSpPr txBox="1"/>
                <p:nvPr/>
              </p:nvSpPr>
              <p:spPr>
                <a:xfrm>
                  <a:off x="7591559" y="2746791"/>
                  <a:ext cx="1295032" cy="64021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50" i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Distance from nearest detector surface</a:t>
                  </a:r>
                </a:p>
              </p:txBody>
            </p:sp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77DCD539-4D19-65FF-CEBD-A2A77C07B94E}"/>
                    </a:ext>
                  </a:extLst>
                </p:cNvPr>
                <p:cNvSpPr txBox="1"/>
                <p:nvPr/>
              </p:nvSpPr>
              <p:spPr>
                <a:xfrm>
                  <a:off x="9266604" y="2975502"/>
                  <a:ext cx="708600" cy="41549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50" i="1" dirty="0">
                      <a:solidFill>
                        <a:schemeClr val="accent2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Signal like</a:t>
                  </a:r>
                </a:p>
              </p:txBody>
            </p:sp>
            <p:cxnSp>
              <p:nvCxnSpPr>
                <p:cNvPr id="55" name="Straight Arrow Connector 54">
                  <a:extLst>
                    <a:ext uri="{FF2B5EF4-FFF2-40B4-BE49-F238E27FC236}">
                      <a16:creationId xmlns:a16="http://schemas.microsoft.com/office/drawing/2014/main" id="{3C40D306-59AC-D4FA-F4F5-478B765B899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9612718" y="3010286"/>
                  <a:ext cx="238926" cy="0"/>
                </a:xfrm>
                <a:prstGeom prst="straightConnector1">
                  <a:avLst/>
                </a:prstGeom>
                <a:ln>
                  <a:solidFill>
                    <a:schemeClr val="accent2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Arrow Connector 55">
                  <a:extLst>
                    <a:ext uri="{FF2B5EF4-FFF2-40B4-BE49-F238E27FC236}">
                      <a16:creationId xmlns:a16="http://schemas.microsoft.com/office/drawing/2014/main" id="{D81A97E7-DA32-2D54-3789-4AAF2A01BF3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873940" y="3010286"/>
                  <a:ext cx="238926" cy="0"/>
                </a:xfrm>
                <a:prstGeom prst="straightConnector1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E0B6F531-EDAC-2BDD-BC6F-7B713831F1D1}"/>
                    </a:ext>
                  </a:extLst>
                </p:cNvPr>
                <p:cNvSpPr txBox="1"/>
                <p:nvPr/>
              </p:nvSpPr>
              <p:spPr>
                <a:xfrm>
                  <a:off x="9825624" y="2980531"/>
                  <a:ext cx="566185" cy="4609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0" i="1" dirty="0">
                      <a:solidFill>
                        <a:schemeClr val="bg1">
                          <a:lumMod val="50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Bkg. like</a:t>
                  </a:r>
                </a:p>
              </p:txBody>
            </p:sp>
          </p:grpSp>
        </p:grp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42065F81-B265-C614-AF71-13CD9FE4B9F3}"/>
                </a:ext>
              </a:extLst>
            </p:cNvPr>
            <p:cNvSpPr txBox="1"/>
            <p:nvPr/>
          </p:nvSpPr>
          <p:spPr>
            <a:xfrm>
              <a:off x="1962112" y="3399448"/>
              <a:ext cx="6980560" cy="3836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latin typeface="Arial" panose="020B0604020202020204" pitchFamily="34" charset="0"/>
                  <a:cs typeface="Arial" panose="020B0604020202020204" pitchFamily="34" charset="0"/>
                </a:rPr>
                <a:t>1D projections of simulated </a:t>
              </a:r>
              <a:r>
                <a:rPr lang="en-US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nEXO</a:t>
              </a:r>
              <a:r>
                <a:rPr lang="en-US" b="1" dirty="0">
                  <a:latin typeface="Arial" panose="020B0604020202020204" pitchFamily="34" charset="0"/>
                  <a:cs typeface="Arial" panose="020B0604020202020204" pitchFamily="34" charset="0"/>
                </a:rPr>
                <a:t> signal and backgrounds: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549997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840500-A04C-5BD8-B9A7-66B1D6DFFF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nEXO Simulations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249D18-0CFA-8826-FDFA-4437E54E7E2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Time to get technical</a:t>
            </a:r>
          </a:p>
        </p:txBody>
      </p:sp>
    </p:spTree>
    <p:extLst>
      <p:ext uri="{BB962C8B-B14F-4D97-AF65-F5344CB8AC3E}">
        <p14:creationId xmlns:p14="http://schemas.microsoft.com/office/powerpoint/2010/main" val="23021348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FCDA4076-0D22-44A5-6D0A-975569B761F8}"/>
              </a:ext>
            </a:extLst>
          </p:cNvPr>
          <p:cNvSpPr/>
          <p:nvPr/>
        </p:nvSpPr>
        <p:spPr>
          <a:xfrm>
            <a:off x="9268746" y="5773882"/>
            <a:ext cx="1860560" cy="707751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Light Map + Efficiency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8947C402-8389-0B84-4F5C-A5E372433B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1405" y="3595407"/>
            <a:ext cx="2523945" cy="303150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2A3C9E2-02A0-7340-D9AC-32728D1888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90" y="172628"/>
            <a:ext cx="10515600" cy="859376"/>
          </a:xfrm>
        </p:spPr>
        <p:txBody>
          <a:bodyPr/>
          <a:lstStyle/>
          <a:p>
            <a:r>
              <a:rPr lang="en-US" dirty="0"/>
              <a:t>nEXO Simulations Framework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E081E6F-8940-6CE6-D88A-F733E3F79A9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90314" y="6371736"/>
            <a:ext cx="2743200" cy="365125"/>
          </a:xfrm>
        </p:spPr>
        <p:txBody>
          <a:bodyPr/>
          <a:lstStyle/>
          <a:p>
            <a:r>
              <a:rPr lang="en-CA" dirty="0"/>
              <a:t>April 26th 2024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F261B6-429A-8A09-C96D-15E3C771A5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A13C8-4E0A-4ADA-AF67-E326CA4F1584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0" name="Picture 2" descr="Geant4 Logo - Geant4">
            <a:extLst>
              <a:ext uri="{FF2B5EF4-FFF2-40B4-BE49-F238E27FC236}">
                <a16:creationId xmlns:a16="http://schemas.microsoft.com/office/drawing/2014/main" id="{AA5E95E7-51E6-69A5-0670-E03991D2296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230"/>
          <a:stretch/>
        </p:blipFill>
        <p:spPr bwMode="auto">
          <a:xfrm>
            <a:off x="7662960" y="1539771"/>
            <a:ext cx="4305610" cy="119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CDC863E-8ED9-09E8-65CF-EF50C3E0B5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2686" y="1914153"/>
            <a:ext cx="3349294" cy="1187316"/>
          </a:xfrm>
          <a:prstGeom prst="rect">
            <a:avLst/>
          </a:prstGeom>
        </p:spPr>
      </p:pic>
      <p:sp>
        <p:nvSpPr>
          <p:cNvPr id="13" name="Right Arrow 12">
            <a:extLst>
              <a:ext uri="{FF2B5EF4-FFF2-40B4-BE49-F238E27FC236}">
                <a16:creationId xmlns:a16="http://schemas.microsoft.com/office/drawing/2014/main" id="{92DCC456-FA2D-1B32-F46E-000F0649E77E}"/>
              </a:ext>
            </a:extLst>
          </p:cNvPr>
          <p:cNvSpPr/>
          <p:nvPr/>
        </p:nvSpPr>
        <p:spPr>
          <a:xfrm rot="10800000" flipH="1">
            <a:off x="3214086" y="5747715"/>
            <a:ext cx="1203010" cy="578761"/>
          </a:xfrm>
          <a:prstGeom prst="rightArrow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Arrow 13">
            <a:extLst>
              <a:ext uri="{FF2B5EF4-FFF2-40B4-BE49-F238E27FC236}">
                <a16:creationId xmlns:a16="http://schemas.microsoft.com/office/drawing/2014/main" id="{D66A8083-F1E6-9AFB-6738-592DCBEE560C}"/>
              </a:ext>
            </a:extLst>
          </p:cNvPr>
          <p:cNvSpPr/>
          <p:nvPr/>
        </p:nvSpPr>
        <p:spPr>
          <a:xfrm rot="16200000" flipH="1">
            <a:off x="9874314" y="2607091"/>
            <a:ext cx="461664" cy="578761"/>
          </a:xfrm>
          <a:prstGeom prst="rightArrow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ight Arrow 15">
            <a:extLst>
              <a:ext uri="{FF2B5EF4-FFF2-40B4-BE49-F238E27FC236}">
                <a16:creationId xmlns:a16="http://schemas.microsoft.com/office/drawing/2014/main" id="{235AB74A-83C1-47A2-4C09-9089E96B6E2D}"/>
              </a:ext>
            </a:extLst>
          </p:cNvPr>
          <p:cNvSpPr/>
          <p:nvPr/>
        </p:nvSpPr>
        <p:spPr>
          <a:xfrm rot="16200000" flipH="1">
            <a:off x="1732723" y="3189476"/>
            <a:ext cx="543212" cy="487481"/>
          </a:xfrm>
          <a:prstGeom prst="rightArrow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029AFE8-FC09-190D-D8ED-7CC54D4F5858}"/>
              </a:ext>
            </a:extLst>
          </p:cNvPr>
          <p:cNvSpPr txBox="1"/>
          <p:nvPr/>
        </p:nvSpPr>
        <p:spPr>
          <a:xfrm>
            <a:off x="379142" y="1546514"/>
            <a:ext cx="35763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Detailed Light Simulation</a:t>
            </a:r>
          </a:p>
        </p:txBody>
      </p:sp>
      <p:pic>
        <p:nvPicPr>
          <p:cNvPr id="21" name="Picture 2" descr="#">
            <a:extLst>
              <a:ext uri="{FF2B5EF4-FFF2-40B4-BE49-F238E27FC236}">
                <a16:creationId xmlns:a16="http://schemas.microsoft.com/office/drawing/2014/main" id="{1379ABFA-5883-A89A-9860-7971D212E2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1880" y="3349849"/>
            <a:ext cx="1257131" cy="938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Frame 21">
            <a:extLst>
              <a:ext uri="{FF2B5EF4-FFF2-40B4-BE49-F238E27FC236}">
                <a16:creationId xmlns:a16="http://schemas.microsoft.com/office/drawing/2014/main" id="{1379A797-B716-5D57-55DF-C263E185C0C7}"/>
              </a:ext>
            </a:extLst>
          </p:cNvPr>
          <p:cNvSpPr/>
          <p:nvPr/>
        </p:nvSpPr>
        <p:spPr>
          <a:xfrm>
            <a:off x="22989" y="1287379"/>
            <a:ext cx="4743027" cy="5412832"/>
          </a:xfrm>
          <a:prstGeom prst="frame">
            <a:avLst>
              <a:gd name="adj1" fmla="val 1565"/>
            </a:avLst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Frame 22">
            <a:extLst>
              <a:ext uri="{FF2B5EF4-FFF2-40B4-BE49-F238E27FC236}">
                <a16:creationId xmlns:a16="http://schemas.microsoft.com/office/drawing/2014/main" id="{A5B187DE-3A65-8ECE-259A-D1829A95CCE1}"/>
              </a:ext>
            </a:extLst>
          </p:cNvPr>
          <p:cNvSpPr/>
          <p:nvPr/>
        </p:nvSpPr>
        <p:spPr>
          <a:xfrm>
            <a:off x="4833304" y="1287379"/>
            <a:ext cx="7168382" cy="5412832"/>
          </a:xfrm>
          <a:prstGeom prst="frame">
            <a:avLst>
              <a:gd name="adj1" fmla="val 1565"/>
            </a:avLst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71AE3F7-9067-65FD-B514-3F7C5E2AD0FC}"/>
              </a:ext>
            </a:extLst>
          </p:cNvPr>
          <p:cNvSpPr txBox="1"/>
          <p:nvPr/>
        </p:nvSpPr>
        <p:spPr>
          <a:xfrm>
            <a:off x="-76332" y="837750"/>
            <a:ext cx="42534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accent6"/>
                </a:solidFill>
                <a:latin typeface="+mj-lt"/>
              </a:rPr>
              <a:t>Stand-alone GPU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8B84023-4393-F212-BB96-AC6EF84CA039}"/>
              </a:ext>
            </a:extLst>
          </p:cNvPr>
          <p:cNvSpPr txBox="1"/>
          <p:nvPr/>
        </p:nvSpPr>
        <p:spPr>
          <a:xfrm>
            <a:off x="7819093" y="876456"/>
            <a:ext cx="42205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2"/>
                </a:solidFill>
                <a:latin typeface="+mj-lt"/>
              </a:rPr>
              <a:t>Modular CPU using SNiPER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32D228E-BEC8-3B1B-5855-7E90645AD689}"/>
              </a:ext>
            </a:extLst>
          </p:cNvPr>
          <p:cNvSpPr txBox="1"/>
          <p:nvPr/>
        </p:nvSpPr>
        <p:spPr>
          <a:xfrm>
            <a:off x="4880919" y="1343878"/>
            <a:ext cx="38693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1C1A77"/>
                </a:solidFill>
              </a:rPr>
              <a:t>Primary Particle Transport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AE6E012-6F97-1AA4-A99B-ADC6E0F6D6A4}"/>
              </a:ext>
            </a:extLst>
          </p:cNvPr>
          <p:cNvSpPr txBox="1"/>
          <p:nvPr/>
        </p:nvSpPr>
        <p:spPr>
          <a:xfrm>
            <a:off x="8019136" y="3026986"/>
            <a:ext cx="40127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LXe Energy Deposit Response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2F66820-CF61-6C10-31FD-60F10D3C58D1}"/>
              </a:ext>
            </a:extLst>
          </p:cNvPr>
          <p:cNvSpPr txBox="1"/>
          <p:nvPr/>
        </p:nvSpPr>
        <p:spPr>
          <a:xfrm>
            <a:off x="3078597" y="5357195"/>
            <a:ext cx="17537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Light Map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C4E71C0-9F98-91FC-885F-997AECED454F}"/>
              </a:ext>
            </a:extLst>
          </p:cNvPr>
          <p:cNvSpPr txBox="1"/>
          <p:nvPr/>
        </p:nvSpPr>
        <p:spPr>
          <a:xfrm>
            <a:off x="8951959" y="5046788"/>
            <a:ext cx="28847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7030A0"/>
                </a:solidFill>
              </a:rPr>
              <a:t>Scintillation Photons</a:t>
            </a:r>
          </a:p>
        </p:txBody>
      </p:sp>
      <p:sp>
        <p:nvSpPr>
          <p:cNvPr id="31" name="Sun 30">
            <a:extLst>
              <a:ext uri="{FF2B5EF4-FFF2-40B4-BE49-F238E27FC236}">
                <a16:creationId xmlns:a16="http://schemas.microsoft.com/office/drawing/2014/main" id="{77E3C59A-35C2-056A-E275-D2687D8D6581}"/>
              </a:ext>
            </a:extLst>
          </p:cNvPr>
          <p:cNvSpPr/>
          <p:nvPr/>
        </p:nvSpPr>
        <p:spPr>
          <a:xfrm rot="1269396">
            <a:off x="9885492" y="4585734"/>
            <a:ext cx="661016" cy="635906"/>
          </a:xfrm>
          <a:prstGeom prst="sun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ight Arrow 31">
            <a:extLst>
              <a:ext uri="{FF2B5EF4-FFF2-40B4-BE49-F238E27FC236}">
                <a16:creationId xmlns:a16="http://schemas.microsoft.com/office/drawing/2014/main" id="{A2598357-395E-3E7B-334C-4BBCDDF8E21B}"/>
              </a:ext>
            </a:extLst>
          </p:cNvPr>
          <p:cNvSpPr/>
          <p:nvPr/>
        </p:nvSpPr>
        <p:spPr>
          <a:xfrm flipH="1">
            <a:off x="9052216" y="3652243"/>
            <a:ext cx="365125" cy="358575"/>
          </a:xfrm>
          <a:prstGeom prst="rightArrow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ight Arrow 32">
            <a:extLst>
              <a:ext uri="{FF2B5EF4-FFF2-40B4-BE49-F238E27FC236}">
                <a16:creationId xmlns:a16="http://schemas.microsoft.com/office/drawing/2014/main" id="{408ADB6D-EA94-DF35-D760-D59B192D96E8}"/>
              </a:ext>
            </a:extLst>
          </p:cNvPr>
          <p:cNvSpPr/>
          <p:nvPr/>
        </p:nvSpPr>
        <p:spPr>
          <a:xfrm rot="16200000" flipH="1">
            <a:off x="10033438" y="4219643"/>
            <a:ext cx="365125" cy="390594"/>
          </a:xfrm>
          <a:prstGeom prst="rightArrow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Lightning Bolt 34">
            <a:extLst>
              <a:ext uri="{FF2B5EF4-FFF2-40B4-BE49-F238E27FC236}">
                <a16:creationId xmlns:a16="http://schemas.microsoft.com/office/drawing/2014/main" id="{32FDF535-3F99-CD64-3DA6-C6E3391CAC92}"/>
              </a:ext>
            </a:extLst>
          </p:cNvPr>
          <p:cNvSpPr/>
          <p:nvPr/>
        </p:nvSpPr>
        <p:spPr>
          <a:xfrm>
            <a:off x="8488781" y="3633719"/>
            <a:ext cx="545432" cy="728168"/>
          </a:xfrm>
          <a:prstGeom prst="lightningBol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B5DB2F3-7739-CDBB-F236-536EF0C60B93}"/>
              </a:ext>
            </a:extLst>
          </p:cNvPr>
          <p:cNvSpPr txBox="1"/>
          <p:nvPr/>
        </p:nvSpPr>
        <p:spPr>
          <a:xfrm>
            <a:off x="7385211" y="4270888"/>
            <a:ext cx="27678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A97F10"/>
                </a:solidFill>
              </a:rPr>
              <a:t>Ionization Electrons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1A21800-A3BB-F64E-DB4A-344730E3C4CA}"/>
              </a:ext>
            </a:extLst>
          </p:cNvPr>
          <p:cNvSpPr txBox="1"/>
          <p:nvPr/>
        </p:nvSpPr>
        <p:spPr>
          <a:xfrm>
            <a:off x="5092835" y="2522258"/>
            <a:ext cx="27262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Charge Simulation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23C5B6E9-D6E0-9719-2944-C3C6CB630A3B}"/>
              </a:ext>
            </a:extLst>
          </p:cNvPr>
          <p:cNvSpPr/>
          <p:nvPr/>
        </p:nvSpPr>
        <p:spPr>
          <a:xfrm>
            <a:off x="5347748" y="2924792"/>
            <a:ext cx="1860560" cy="757534"/>
          </a:xfrm>
          <a:prstGeom prst="roundRect">
            <a:avLst/>
          </a:prstGeom>
          <a:solidFill>
            <a:srgbClr val="FFBE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Diffusion + Transport + Attn.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DDC8E0CC-651A-019A-1E07-FE43E328D988}"/>
              </a:ext>
            </a:extLst>
          </p:cNvPr>
          <p:cNvSpPr/>
          <p:nvPr/>
        </p:nvSpPr>
        <p:spPr>
          <a:xfrm>
            <a:off x="5359544" y="4197397"/>
            <a:ext cx="1860560" cy="834741"/>
          </a:xfrm>
          <a:prstGeom prst="roundRect">
            <a:avLst/>
          </a:prstGeom>
          <a:solidFill>
            <a:srgbClr val="FFBE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Charge Waveform + Noise</a:t>
            </a:r>
          </a:p>
        </p:txBody>
      </p:sp>
      <p:sp>
        <p:nvSpPr>
          <p:cNvPr id="41" name="Right Arrow 40">
            <a:extLst>
              <a:ext uri="{FF2B5EF4-FFF2-40B4-BE49-F238E27FC236}">
                <a16:creationId xmlns:a16="http://schemas.microsoft.com/office/drawing/2014/main" id="{536A35C7-F9A1-7AD1-7305-5A3BEF2CD483}"/>
              </a:ext>
            </a:extLst>
          </p:cNvPr>
          <p:cNvSpPr/>
          <p:nvPr/>
        </p:nvSpPr>
        <p:spPr>
          <a:xfrm flipH="1">
            <a:off x="7511259" y="3646029"/>
            <a:ext cx="662208" cy="358575"/>
          </a:xfrm>
          <a:prstGeom prst="rightArrow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ight Arrow 41">
            <a:extLst>
              <a:ext uri="{FF2B5EF4-FFF2-40B4-BE49-F238E27FC236}">
                <a16:creationId xmlns:a16="http://schemas.microsoft.com/office/drawing/2014/main" id="{3E7A22C8-C469-2521-6A41-4BE559CEA68A}"/>
              </a:ext>
            </a:extLst>
          </p:cNvPr>
          <p:cNvSpPr/>
          <p:nvPr/>
        </p:nvSpPr>
        <p:spPr>
          <a:xfrm rot="16200000" flipH="1">
            <a:off x="6056918" y="3796961"/>
            <a:ext cx="427482" cy="358575"/>
          </a:xfrm>
          <a:prstGeom prst="rightArrow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243F10CD-3ADD-2785-2CE0-9DFFDA8FF3FC}"/>
              </a:ext>
            </a:extLst>
          </p:cNvPr>
          <p:cNvSpPr/>
          <p:nvPr/>
        </p:nvSpPr>
        <p:spPr>
          <a:xfrm>
            <a:off x="5196733" y="5588027"/>
            <a:ext cx="2221783" cy="945011"/>
          </a:xfrm>
          <a:prstGeom prst="round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Detector Response</a:t>
            </a:r>
          </a:p>
        </p:txBody>
      </p:sp>
      <p:sp>
        <p:nvSpPr>
          <p:cNvPr id="47" name="Right Arrow 46">
            <a:extLst>
              <a:ext uri="{FF2B5EF4-FFF2-40B4-BE49-F238E27FC236}">
                <a16:creationId xmlns:a16="http://schemas.microsoft.com/office/drawing/2014/main" id="{273C5E7A-5797-31FB-8558-4EEFD6D10961}"/>
              </a:ext>
            </a:extLst>
          </p:cNvPr>
          <p:cNvSpPr/>
          <p:nvPr/>
        </p:nvSpPr>
        <p:spPr>
          <a:xfrm flipH="1">
            <a:off x="7721033" y="5903032"/>
            <a:ext cx="1392924" cy="390594"/>
          </a:xfrm>
          <a:prstGeom prst="rightArrow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ight Arrow 48">
            <a:extLst>
              <a:ext uri="{FF2B5EF4-FFF2-40B4-BE49-F238E27FC236}">
                <a16:creationId xmlns:a16="http://schemas.microsoft.com/office/drawing/2014/main" id="{76C90289-A46E-2086-86E0-1F40EAF2EE54}"/>
              </a:ext>
            </a:extLst>
          </p:cNvPr>
          <p:cNvSpPr/>
          <p:nvPr/>
        </p:nvSpPr>
        <p:spPr>
          <a:xfrm rot="16200000" flipH="1">
            <a:off x="10074635" y="5437550"/>
            <a:ext cx="248783" cy="390594"/>
          </a:xfrm>
          <a:prstGeom prst="rightArrow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ight Arrow 49">
            <a:extLst>
              <a:ext uri="{FF2B5EF4-FFF2-40B4-BE49-F238E27FC236}">
                <a16:creationId xmlns:a16="http://schemas.microsoft.com/office/drawing/2014/main" id="{7AFE01E0-1B3D-75B4-FF37-B0095713E74C}"/>
              </a:ext>
            </a:extLst>
          </p:cNvPr>
          <p:cNvSpPr/>
          <p:nvPr/>
        </p:nvSpPr>
        <p:spPr>
          <a:xfrm rot="16200000" flipH="1">
            <a:off x="6076083" y="5140209"/>
            <a:ext cx="427482" cy="358575"/>
          </a:xfrm>
          <a:prstGeom prst="rightArrow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5589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8800EF-325C-589A-5425-54E8C8A3C1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GEANT4 for nEXO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61027B-5E12-216D-9423-03EFCE5216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A13C8-4E0A-4ADA-AF67-E326CA4F1584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7E8DBF-E005-701F-5799-2D54F5D8D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nEXO - VIEWS24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BA7D103-04ED-4B32-9281-E89A780355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dirty="0"/>
              <a:t>April 26th 2024</a:t>
            </a:r>
            <a:endParaRPr lang="en-US" dirty="0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0C2E0E8E-6F20-70F5-227C-188DC73D5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39186"/>
            <a:ext cx="6203731" cy="4917164"/>
          </a:xfrm>
        </p:spPr>
        <p:txBody>
          <a:bodyPr>
            <a:normAutofit lnSpcReduction="10000"/>
          </a:bodyPr>
          <a:lstStyle/>
          <a:p>
            <a:r>
              <a:rPr lang="en-US" dirty="0"/>
              <a:t>We all know what GEANT4 is</a:t>
            </a:r>
          </a:p>
          <a:p>
            <a:r>
              <a:rPr lang="en-US" dirty="0"/>
              <a:t>nEXO Runs GEANT4 in SNiPER Framework</a:t>
            </a:r>
          </a:p>
          <a:p>
            <a:pPr lvl="1"/>
            <a:r>
              <a:rPr lang="en-US" dirty="0"/>
              <a:t>Integrated modular analysis and secondary detector response simulations</a:t>
            </a:r>
          </a:p>
          <a:p>
            <a:r>
              <a:rPr lang="en-US" dirty="0"/>
              <a:t>It’s essential to run full GEANT4 simulations for all background sources</a:t>
            </a:r>
          </a:p>
          <a:p>
            <a:pPr lvl="1"/>
            <a:r>
              <a:rPr lang="en-US" dirty="0"/>
              <a:t>Integrated online assay and radiopurity data-base used for cataloguing, version control and background contribution estimation</a:t>
            </a:r>
          </a:p>
          <a:p>
            <a:pPr lvl="1"/>
            <a:r>
              <a:rPr lang="en-US" dirty="0"/>
              <a:t>Check out our Radiopurity DB Paper [3] for more details!</a:t>
            </a:r>
          </a:p>
        </p:txBody>
      </p:sp>
      <p:pic>
        <p:nvPicPr>
          <p:cNvPr id="14" name="Picture 2" descr="Geant4 Logo - Geant4">
            <a:extLst>
              <a:ext uri="{FF2B5EF4-FFF2-40B4-BE49-F238E27FC236}">
                <a16:creationId xmlns:a16="http://schemas.microsoft.com/office/drawing/2014/main" id="{68A31D8A-ABB7-C851-C9CF-4C4758D74A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2605" y="1439186"/>
            <a:ext cx="4939395" cy="163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A00A4F1-5562-EBAD-7249-33DA31CC4E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17920" y="3188890"/>
            <a:ext cx="4027714" cy="330398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094B75A-5DD4-A393-D2F4-2A2B2C9F905B}"/>
              </a:ext>
            </a:extLst>
          </p:cNvPr>
          <p:cNvSpPr txBox="1"/>
          <p:nvPr/>
        </p:nvSpPr>
        <p:spPr>
          <a:xfrm>
            <a:off x="3069020" y="6604578"/>
            <a:ext cx="72311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See Li T, et al.  </a:t>
            </a:r>
            <a:r>
              <a:rPr lang="en-US" sz="1200" i="1" dirty="0"/>
              <a:t>Parallelized JUNO simulation software based on </a:t>
            </a:r>
            <a:r>
              <a:rPr lang="en-US" sz="1200" i="1" dirty="0" err="1"/>
              <a:t>SNiPER</a:t>
            </a:r>
            <a:r>
              <a:rPr lang="en-US" sz="1200" dirty="0"/>
              <a:t> [3],for more info on </a:t>
            </a:r>
            <a:r>
              <a:rPr lang="en-US" sz="1200" dirty="0" err="1"/>
              <a:t>SNiPER</a:t>
            </a:r>
            <a:endParaRPr lang="en-US" sz="1200" dirty="0"/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5397220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9D2D8A-F38E-829E-3E6C-84B321A4DE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Charge Response Simulation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8149E3-33EC-6214-6288-AFEBBDB295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439186"/>
            <a:ext cx="7481363" cy="4737777"/>
          </a:xfrm>
        </p:spPr>
        <p:txBody>
          <a:bodyPr/>
          <a:lstStyle/>
          <a:p>
            <a:r>
              <a:rPr lang="en-US" dirty="0"/>
              <a:t>nEXO has developed a detailed charge response simulation</a:t>
            </a:r>
          </a:p>
          <a:p>
            <a:pPr lvl="1"/>
            <a:r>
              <a:rPr lang="en-US" dirty="0"/>
              <a:t>Option to run fully detailed or “fast” with an effective model</a:t>
            </a:r>
          </a:p>
          <a:p>
            <a:r>
              <a:rPr lang="en-US" dirty="0"/>
              <a:t>Ionization Electrons are produced by the Noble Element Scintillation Toolkit (NEST)</a:t>
            </a:r>
          </a:p>
          <a:p>
            <a:pPr lvl="1"/>
            <a:r>
              <a:rPr lang="en-US" dirty="0"/>
              <a:t>Microphysics MC for noble element detectors</a:t>
            </a:r>
          </a:p>
          <a:p>
            <a:r>
              <a:rPr lang="en-US" dirty="0"/>
              <a:t>Standalone SNiPER Algorithm service handles charge simulation</a:t>
            </a:r>
          </a:p>
          <a:p>
            <a:r>
              <a:rPr lang="en-US" dirty="0"/>
              <a:t>Reconstruction algorithm handles detector response and reconstruction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032103-6D03-2C1C-8739-B7F83D2504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A13C8-4E0A-4ADA-AF67-E326CA4F1584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64B259-3F9D-CD31-B1AC-CE843A2E09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nEXO - VIEWS24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AD929EE-7981-43B7-3AAA-8D76ACDF62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dirty="0"/>
              <a:t>April 26th 2024</a:t>
            </a:r>
            <a:endParaRPr lang="en-US" dirty="0"/>
          </a:p>
        </p:txBody>
      </p:sp>
      <p:pic>
        <p:nvPicPr>
          <p:cNvPr id="7" name="Picture 2" descr="#">
            <a:extLst>
              <a:ext uri="{FF2B5EF4-FFF2-40B4-BE49-F238E27FC236}">
                <a16:creationId xmlns:a16="http://schemas.microsoft.com/office/drawing/2014/main" id="{492AD1EE-64B9-F267-DBDD-1F4228AB84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2144" y="1449932"/>
            <a:ext cx="1257131" cy="938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BF61143-6CDD-5AD0-116C-4A5C7809B2E4}"/>
              </a:ext>
            </a:extLst>
          </p:cNvPr>
          <p:cNvSpPr txBox="1"/>
          <p:nvPr/>
        </p:nvSpPr>
        <p:spPr>
          <a:xfrm>
            <a:off x="8013607" y="1105369"/>
            <a:ext cx="40127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LXe Energy Deposit Response</a:t>
            </a:r>
          </a:p>
        </p:txBody>
      </p:sp>
      <p:sp>
        <p:nvSpPr>
          <p:cNvPr id="9" name="Lightning Bolt 8">
            <a:extLst>
              <a:ext uri="{FF2B5EF4-FFF2-40B4-BE49-F238E27FC236}">
                <a16:creationId xmlns:a16="http://schemas.microsoft.com/office/drawing/2014/main" id="{1263E9C0-A4BA-7F50-2A67-C8042FC29D65}"/>
              </a:ext>
            </a:extLst>
          </p:cNvPr>
          <p:cNvSpPr/>
          <p:nvPr/>
        </p:nvSpPr>
        <p:spPr>
          <a:xfrm rot="20553553">
            <a:off x="9639030" y="2560709"/>
            <a:ext cx="545432" cy="728168"/>
          </a:xfrm>
          <a:prstGeom prst="lightningBol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0906BDB-94E7-577C-AFCD-F65D23251875}"/>
              </a:ext>
            </a:extLst>
          </p:cNvPr>
          <p:cNvSpPr txBox="1"/>
          <p:nvPr/>
        </p:nvSpPr>
        <p:spPr>
          <a:xfrm>
            <a:off x="8726294" y="3072726"/>
            <a:ext cx="27678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A97F10"/>
                </a:solidFill>
              </a:rPr>
              <a:t>Ionization Electrons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DEEAD52A-2206-E1FB-1E1F-907F93774023}"/>
              </a:ext>
            </a:extLst>
          </p:cNvPr>
          <p:cNvSpPr/>
          <p:nvPr/>
        </p:nvSpPr>
        <p:spPr>
          <a:xfrm>
            <a:off x="9089719" y="3876005"/>
            <a:ext cx="1860560" cy="757534"/>
          </a:xfrm>
          <a:prstGeom prst="roundRect">
            <a:avLst/>
          </a:prstGeom>
          <a:solidFill>
            <a:srgbClr val="FFBE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Diffusion + Transport + Attn.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88DB84C5-1A00-04D9-5D29-68FBEE511F1A}"/>
              </a:ext>
            </a:extLst>
          </p:cNvPr>
          <p:cNvSpPr/>
          <p:nvPr/>
        </p:nvSpPr>
        <p:spPr>
          <a:xfrm>
            <a:off x="9089719" y="5408068"/>
            <a:ext cx="1860560" cy="834741"/>
          </a:xfrm>
          <a:prstGeom prst="roundRect">
            <a:avLst/>
          </a:prstGeom>
          <a:solidFill>
            <a:srgbClr val="FFBE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Charge Waveform + Noise</a:t>
            </a:r>
          </a:p>
        </p:txBody>
      </p:sp>
      <p:sp>
        <p:nvSpPr>
          <p:cNvPr id="15" name="Right Arrow 14">
            <a:extLst>
              <a:ext uri="{FF2B5EF4-FFF2-40B4-BE49-F238E27FC236}">
                <a16:creationId xmlns:a16="http://schemas.microsoft.com/office/drawing/2014/main" id="{6C2D58A9-F507-0F12-69C2-94C9FCDEE9DE}"/>
              </a:ext>
            </a:extLst>
          </p:cNvPr>
          <p:cNvSpPr/>
          <p:nvPr/>
        </p:nvSpPr>
        <p:spPr>
          <a:xfrm rot="16200000" flipH="1">
            <a:off x="9806256" y="4712727"/>
            <a:ext cx="427482" cy="358575"/>
          </a:xfrm>
          <a:prstGeom prst="rightArrow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ight Arrow 16">
            <a:extLst>
              <a:ext uri="{FF2B5EF4-FFF2-40B4-BE49-F238E27FC236}">
                <a16:creationId xmlns:a16="http://schemas.microsoft.com/office/drawing/2014/main" id="{881124B4-8E2B-12B3-91B8-3D5FE7835D4E}"/>
              </a:ext>
            </a:extLst>
          </p:cNvPr>
          <p:cNvSpPr/>
          <p:nvPr/>
        </p:nvSpPr>
        <p:spPr>
          <a:xfrm flipH="1">
            <a:off x="8444686" y="5703557"/>
            <a:ext cx="427482" cy="358575"/>
          </a:xfrm>
          <a:prstGeom prst="rightArrow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Arrow 17">
            <a:extLst>
              <a:ext uri="{FF2B5EF4-FFF2-40B4-BE49-F238E27FC236}">
                <a16:creationId xmlns:a16="http://schemas.microsoft.com/office/drawing/2014/main" id="{8F7E9E00-7BD9-4042-BA57-8CD7E3E6C0EC}"/>
              </a:ext>
            </a:extLst>
          </p:cNvPr>
          <p:cNvSpPr/>
          <p:nvPr/>
        </p:nvSpPr>
        <p:spPr>
          <a:xfrm rot="16200000" flipH="1">
            <a:off x="9796331" y="2414007"/>
            <a:ext cx="230832" cy="216503"/>
          </a:xfrm>
          <a:prstGeom prst="rightArrow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ight Arrow 18">
            <a:extLst>
              <a:ext uri="{FF2B5EF4-FFF2-40B4-BE49-F238E27FC236}">
                <a16:creationId xmlns:a16="http://schemas.microsoft.com/office/drawing/2014/main" id="{09E06AAB-AEE8-9C3F-E9F7-E41D084DF5D6}"/>
              </a:ext>
            </a:extLst>
          </p:cNvPr>
          <p:cNvSpPr/>
          <p:nvPr/>
        </p:nvSpPr>
        <p:spPr>
          <a:xfrm rot="16200000" flipH="1">
            <a:off x="9787094" y="3477198"/>
            <a:ext cx="427482" cy="358575"/>
          </a:xfrm>
          <a:prstGeom prst="rightArrow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3017135B-7497-441A-FBBA-B9B20054173D}"/>
              </a:ext>
            </a:extLst>
          </p:cNvPr>
          <p:cNvSpPr/>
          <p:nvPr/>
        </p:nvSpPr>
        <p:spPr>
          <a:xfrm>
            <a:off x="6473008" y="5442191"/>
            <a:ext cx="1860560" cy="834741"/>
          </a:xfrm>
          <a:prstGeom prst="roundRect">
            <a:avLst/>
          </a:prstGeom>
          <a:solidFill>
            <a:srgbClr val="FFBE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Detector Response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2615E10-FE95-D944-AEDD-75B6380FC195}"/>
              </a:ext>
            </a:extLst>
          </p:cNvPr>
          <p:cNvSpPr txBox="1"/>
          <p:nvPr/>
        </p:nvSpPr>
        <p:spPr>
          <a:xfrm>
            <a:off x="6239885" y="6604183"/>
            <a:ext cx="105085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See Li Z, et al</a:t>
            </a:r>
            <a:r>
              <a:rPr lang="en-US" sz="1200" i="1" dirty="0"/>
              <a:t>., Simulation of charge readout with segmented tiles in nEXO </a:t>
            </a:r>
            <a:r>
              <a:rPr lang="en-US" sz="1200" dirty="0"/>
              <a:t>[4], for full details!</a:t>
            </a:r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2351193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EXO-Presentation-Template-NSERC-review[11902]  -  Read-Only" id="{DE344AD7-65D6-8F40-B35A-667505C2074D}" vid="{3953BA13-AF9D-B14F-B071-D7BC053DDD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8373</TotalTime>
  <Words>2121</Words>
  <Application>Microsoft Macintosh PowerPoint</Application>
  <PresentationFormat>Widescreen</PresentationFormat>
  <Paragraphs>313</Paragraphs>
  <Slides>26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Arial</vt:lpstr>
      <vt:lpstr>Calibri</vt:lpstr>
      <vt:lpstr>Calibri Light</vt:lpstr>
      <vt:lpstr>Cambria</vt:lpstr>
      <vt:lpstr>Cambria Math</vt:lpstr>
      <vt:lpstr>Office Theme</vt:lpstr>
      <vt:lpstr>The search for neutrino-less double beta decay using the nEXO experiment: Simulation needs and challenges</vt:lpstr>
      <vt:lpstr>Neutrino-less Double Beta Decay</vt:lpstr>
      <vt:lpstr>- Searching for 0vBB</vt:lpstr>
      <vt:lpstr>Detecting 0νββ</vt:lpstr>
      <vt:lpstr>TPC Multiparameter Analysis</vt:lpstr>
      <vt:lpstr>nEXO Simulations</vt:lpstr>
      <vt:lpstr>nEXO Simulations Framework</vt:lpstr>
      <vt:lpstr>GEANT4 for nEXO</vt:lpstr>
      <vt:lpstr>Charge Response Simulation</vt:lpstr>
      <vt:lpstr>CHROMA – GPU Accelerated Photon Transport</vt:lpstr>
      <vt:lpstr>CHROMA Integration</vt:lpstr>
      <vt:lpstr>Light Response Simulation</vt:lpstr>
      <vt:lpstr>Modelling SiPM Response</vt:lpstr>
      <vt:lpstr>Modelling SiPM Response</vt:lpstr>
      <vt:lpstr>SiPM Response Model</vt:lpstr>
      <vt:lpstr>SiPM Response Model</vt:lpstr>
      <vt:lpstr>Outlook and Future Plans</vt:lpstr>
      <vt:lpstr>Thank you!</vt:lpstr>
      <vt:lpstr>References</vt:lpstr>
      <vt:lpstr>Backup</vt:lpstr>
      <vt:lpstr>TPC: Rotated Energy</vt:lpstr>
      <vt:lpstr>Beneficial Features of a LXe TPC</vt:lpstr>
      <vt:lpstr>nEXO Sensitivity</vt:lpstr>
      <vt:lpstr>Borrowed from Sierra Wilde APS Talk</vt:lpstr>
      <vt:lpstr>Borrowed from Glenn Richardson APS Talk </vt:lpstr>
      <vt:lpstr>1D Projection: Pseudo-Background Free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nEXO Management Advisory Council Review</dc:title>
  <dc:creator>Riot, Vincent J.</dc:creator>
  <cp:lastModifiedBy>David Gallacher</cp:lastModifiedBy>
  <cp:revision>117</cp:revision>
  <dcterms:created xsi:type="dcterms:W3CDTF">2019-11-15T22:34:30Z</dcterms:created>
  <dcterms:modified xsi:type="dcterms:W3CDTF">2024-04-26T07:07:14Z</dcterms:modified>
</cp:coreProperties>
</file>