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5"/>
  </p:notesMasterIdLst>
  <p:sldIdLst>
    <p:sldId id="361" r:id="rId2"/>
    <p:sldId id="367" r:id="rId3"/>
    <p:sldId id="370" r:id="rId4"/>
    <p:sldId id="371" r:id="rId5"/>
    <p:sldId id="372" r:id="rId6"/>
    <p:sldId id="373" r:id="rId7"/>
    <p:sldId id="374" r:id="rId8"/>
    <p:sldId id="375" r:id="rId9"/>
    <p:sldId id="378" r:id="rId10"/>
    <p:sldId id="377" r:id="rId11"/>
    <p:sldId id="380" r:id="rId12"/>
    <p:sldId id="376" r:id="rId13"/>
    <p:sldId id="379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CCFF"/>
    <a:srgbClr val="FFCCCC"/>
    <a:srgbClr val="CCFFFF"/>
    <a:srgbClr val="000000"/>
    <a:srgbClr val="FF9900"/>
    <a:srgbClr val="33CC33"/>
    <a:srgbClr val="CC66FF"/>
    <a:srgbClr val="FFFF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5064" autoAdjust="0"/>
  </p:normalViewPr>
  <p:slideViewPr>
    <p:cSldViewPr snapToGrid="0">
      <p:cViewPr varScale="1">
        <p:scale>
          <a:sx n="120" d="100"/>
          <a:sy n="120" d="100"/>
        </p:scale>
        <p:origin x="126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693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13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858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52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Columns Extra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0722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4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05926" y="6324600"/>
            <a:ext cx="5555117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AV – </a:t>
            </a:r>
            <a:r>
              <a:rPr lang="en-GB" sz="12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cudacpp licensing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4281547" y="6322130"/>
            <a:ext cx="4241202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25 April</a:t>
            </a: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2023</a:t>
            </a: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6" r:id="rId2"/>
    <p:sldLayoutId id="2147483653" r:id="rId3"/>
    <p:sldLayoutId id="2147483654" r:id="rId4"/>
    <p:sldLayoutId id="2147483667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5" r:id="rId11"/>
    <p:sldLayoutId id="2147483668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561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blob/c2d22aebd45348e56a0477f0c85bab3d8eab18ab/epochX/cudacpp/gg_tt.mad/SubProcesses/MadgraphTest.h" TargetMode="External"/><Relationship Id="rId2" Type="http://schemas.openxmlformats.org/officeDocument/2006/relationships/hyperlink" Target="https://github.com/madgraph5/madgraph4gpu/blob/c2d22aebd45348e56a0477f0c85bab3d8eab18ab/epochX/cudacpp/gg_tt.mad/SubProcesses/P1_gg_ttx/CPPProcess.cc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pull/64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pull/64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g5amcnlo/mg5amcnlo/blob/main/madgraph/LICENS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g5amcnlo/mg5amcnlo/blob/main/madgraph/AUTHOR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blob/master/epochX/cudacpp/gg_tt.mad/bin/madevent" TargetMode="External"/><Relationship Id="rId2" Type="http://schemas.openxmlformats.org/officeDocument/2006/relationships/hyperlink" Target="https://github.com/mg5amcnlo/mg5amcnlo/blob/main/Template/LO/bin/madeven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raw/c2d22aebd45348e56a0477f0c85bab3d8eab18ab/epochX/cudacpp/CODEGEN/PLUGIN/CUDACPP_SA_OUTPUT/madgraph/iolibs/template_files/COPYRIGH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aw.githubusercontent.com/madgraph5/madgraph4gpu/c2d22aebd45348e56a0477f0c85bab3d8eab18ab/epochX/cudacpp/CODEGEN/PLUGIN/CUDACPP_SA_OUTPUT/madgraph/iolibs/template_files/AUTHOR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645458"/>
            <a:ext cx="9144000" cy="54105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800" b="1" dirty="0">
                <a:solidFill>
                  <a:schemeClr val="dk1"/>
                </a:solidFill>
              </a:rPr>
              <a:t>Madgraph4gpu cudacpp WIP: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copyright and licensing</a:t>
            </a:r>
            <a:endParaRPr lang="en-GB" sz="2800" b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400" b="0" i="0" strike="noStrike" cap="none" dirty="0">
                <a:solidFill>
                  <a:schemeClr val="dk1"/>
                </a:solidFill>
                <a:sym typeface="Arial"/>
              </a:rPr>
              <a:t>Andrea Valassi (CERN)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16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>
                <a:solidFill>
                  <a:schemeClr val="dk1"/>
                </a:solidFill>
              </a:rPr>
              <a:t>Madgraph on GPU development meeting, 25</a:t>
            </a:r>
            <a:r>
              <a:rPr lang="en-GB" sz="1600" i="1" baseline="30000" dirty="0">
                <a:solidFill>
                  <a:schemeClr val="dk1"/>
                </a:solidFill>
              </a:rPr>
              <a:t>th</a:t>
            </a:r>
            <a:r>
              <a:rPr lang="en-GB" sz="1600" i="1" dirty="0">
                <a:solidFill>
                  <a:schemeClr val="dk1"/>
                </a:solidFill>
              </a:rPr>
              <a:t> April 2023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>
                <a:solidFill>
                  <a:schemeClr val="dk1"/>
                </a:solidFill>
                <a:hlinkClick r:id="rId3"/>
              </a:rPr>
              <a:t>https://indico.cern.ch/event/1275610</a:t>
            </a:r>
            <a:r>
              <a:rPr lang="en-GB" sz="1600" i="1" dirty="0">
                <a:solidFill>
                  <a:schemeClr val="dk1"/>
                </a:solidFill>
              </a:rPr>
              <a:t> 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600" i="1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>
                <a:solidFill>
                  <a:schemeClr val="dk1"/>
                </a:solidFill>
              </a:rPr>
              <a:t> 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600" i="1" dirty="0">
              <a:solidFill>
                <a:schemeClr val="dk1"/>
              </a:solidFill>
            </a:endParaRPr>
          </a:p>
          <a:p>
            <a:pPr marL="152400" indent="0" algn="ctr">
              <a:buNone/>
            </a:pPr>
            <a:r>
              <a:rPr lang="en-US" sz="2000" b="1" i="1" dirty="0">
                <a:solidFill>
                  <a:srgbClr val="FF0000"/>
                </a:solidFill>
              </a:rPr>
              <a:t>DISCLAIMER: I am not a lawyer!</a:t>
            </a:r>
          </a:p>
          <a:p>
            <a:pPr marL="152400" indent="0" algn="ctr">
              <a:buNone/>
            </a:pPr>
            <a:r>
              <a:rPr lang="en-US" sz="2000" b="1" i="1" dirty="0">
                <a:solidFill>
                  <a:srgbClr val="FF0000"/>
                </a:solidFill>
              </a:rPr>
              <a:t>My proposal is based on my </a:t>
            </a:r>
            <a:r>
              <a:rPr lang="en-US" sz="2000" b="1" i="1" u="sng" dirty="0">
                <a:solidFill>
                  <a:srgbClr val="FF0000"/>
                </a:solidFill>
              </a:rPr>
              <a:t>limited</a:t>
            </a:r>
            <a:r>
              <a:rPr lang="en-US" sz="2000" b="1" i="1" dirty="0">
                <a:solidFill>
                  <a:srgbClr val="FF0000"/>
                </a:solidFill>
              </a:rPr>
              <a:t> understanding of these issues...</a:t>
            </a:r>
          </a:p>
          <a:p>
            <a:pPr marL="152400" indent="0" algn="ctr">
              <a:buNone/>
            </a:pPr>
            <a:endParaRPr lang="en-US" sz="2000" b="1" i="1" dirty="0">
              <a:solidFill>
                <a:srgbClr val="FF0000"/>
              </a:solidFill>
            </a:endParaRPr>
          </a:p>
          <a:p>
            <a:pPr marL="152400" indent="0" algn="ctr">
              <a:buNone/>
            </a:pPr>
            <a:r>
              <a:rPr lang="en-US" sz="1200" b="1" i="1" dirty="0">
                <a:solidFill>
                  <a:srgbClr val="FF0000"/>
                </a:solidFill>
              </a:rPr>
              <a:t>(I will not repeat this disclaimer explicitly on each slide, but you should assume that I have done that implicitly!)</a:t>
            </a:r>
            <a:endParaRPr lang="en-US" sz="600" b="1" i="1" dirty="0">
              <a:solidFill>
                <a:srgbClr val="FF0000"/>
              </a:solidFill>
            </a:endParaRP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600" i="1" dirty="0">
              <a:solidFill>
                <a:schemeClr val="dk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3" y="86766"/>
            <a:ext cx="1136914" cy="113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8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A4DAF-2E24-85FB-BA62-AAB1D14E3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12826"/>
            <a:ext cx="8791199" cy="211517"/>
          </a:xfrm>
        </p:spPr>
        <p:txBody>
          <a:bodyPr/>
          <a:lstStyle/>
          <a:p>
            <a:r>
              <a:rPr lang="en-US" dirty="0"/>
              <a:t>Proposed central files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4AB7E4-C81D-F97E-F7DD-338CBC268ADD}"/>
              </a:ext>
            </a:extLst>
          </p:cNvPr>
          <p:cNvSpPr txBox="1"/>
          <p:nvPr/>
        </p:nvSpPr>
        <p:spPr>
          <a:xfrm>
            <a:off x="508001" y="1286930"/>
            <a:ext cx="2065866" cy="3293209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bash &gt; </a:t>
            </a:r>
            <a:r>
              <a:rPr lang="en-US" sz="800" dirty="0" err="1"/>
              <a:t>pwd</a:t>
            </a:r>
            <a:endParaRPr lang="en-US" sz="800" dirty="0"/>
          </a:p>
          <a:p>
            <a:r>
              <a:rPr lang="en-US" sz="800" dirty="0"/>
              <a:t>&lt;...&gt;/madgraph4gpuX/epochX/</a:t>
            </a:r>
            <a:r>
              <a:rPr lang="en-US" sz="800" i="1" dirty="0">
                <a:solidFill>
                  <a:srgbClr val="FF0000"/>
                </a:solidFill>
              </a:rPr>
              <a:t>cudacpp</a:t>
            </a:r>
          </a:p>
          <a:p>
            <a:endParaRPr lang="en-US" sz="800" dirty="0"/>
          </a:p>
          <a:p>
            <a:r>
              <a:rPr lang="en-US" sz="800" dirty="0"/>
              <a:t>bash &gt; ls -1F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AUTHORS@</a:t>
            </a:r>
          </a:p>
          <a:p>
            <a:r>
              <a:rPr lang="en-US" sz="800" dirty="0"/>
              <a:t>CODEGEN/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COPYING@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COPYING.LESSER@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COPYRIGHT@</a:t>
            </a:r>
          </a:p>
          <a:p>
            <a:r>
              <a:rPr lang="en-US" sz="800" dirty="0" err="1"/>
              <a:t>ee_mumu.mad</a:t>
            </a:r>
            <a:r>
              <a:rPr lang="en-US" sz="800" dirty="0"/>
              <a:t>/</a:t>
            </a:r>
          </a:p>
          <a:p>
            <a:r>
              <a:rPr lang="en-US" sz="800" dirty="0"/>
              <a:t>ee_mumu.sa/</a:t>
            </a:r>
          </a:p>
          <a:p>
            <a:r>
              <a:rPr lang="en-US" sz="800" dirty="0" err="1"/>
              <a:t>gg_ttggg.mad</a:t>
            </a:r>
            <a:r>
              <a:rPr lang="en-US" sz="800" dirty="0"/>
              <a:t>/</a:t>
            </a:r>
          </a:p>
          <a:p>
            <a:r>
              <a:rPr lang="en-US" sz="800" dirty="0"/>
              <a:t>gg_ttggg.sa/</a:t>
            </a:r>
          </a:p>
          <a:p>
            <a:r>
              <a:rPr lang="en-US" sz="800" dirty="0" err="1"/>
              <a:t>gg_ttgg.mad</a:t>
            </a:r>
            <a:r>
              <a:rPr lang="en-US" sz="800" dirty="0"/>
              <a:t>/</a:t>
            </a:r>
          </a:p>
          <a:p>
            <a:r>
              <a:rPr lang="en-US" sz="800" dirty="0"/>
              <a:t>gg_ttgg.sa/</a:t>
            </a:r>
          </a:p>
          <a:p>
            <a:r>
              <a:rPr lang="en-US" sz="800" dirty="0" err="1"/>
              <a:t>gg_ttg.mad</a:t>
            </a:r>
            <a:r>
              <a:rPr lang="en-US" sz="800" dirty="0"/>
              <a:t>/</a:t>
            </a:r>
          </a:p>
          <a:p>
            <a:r>
              <a:rPr lang="en-US" sz="800" dirty="0"/>
              <a:t>gg_ttg.sa/</a:t>
            </a:r>
          </a:p>
          <a:p>
            <a:r>
              <a:rPr lang="en-US" sz="800" dirty="0" err="1"/>
              <a:t>gg_tt.mad</a:t>
            </a:r>
            <a:r>
              <a:rPr lang="en-US" sz="800" dirty="0"/>
              <a:t>/</a:t>
            </a:r>
          </a:p>
          <a:p>
            <a:r>
              <a:rPr lang="en-US" sz="800" dirty="0"/>
              <a:t>gg_tt.sa/</a:t>
            </a:r>
          </a:p>
          <a:p>
            <a:r>
              <a:rPr lang="en-US" sz="800" dirty="0" err="1"/>
              <a:t>gq_ttq.mad</a:t>
            </a:r>
            <a:r>
              <a:rPr lang="en-US" sz="800" dirty="0"/>
              <a:t>/</a:t>
            </a:r>
          </a:p>
          <a:p>
            <a:r>
              <a:rPr lang="en-US" sz="800" dirty="0"/>
              <a:t>gq_ttq.sa/</a:t>
            </a:r>
          </a:p>
          <a:p>
            <a:r>
              <a:rPr lang="en-US" sz="800" dirty="0"/>
              <a:t>heft_gg_h.sa/</a:t>
            </a:r>
          </a:p>
          <a:p>
            <a:r>
              <a:rPr lang="en-US" sz="800" dirty="0"/>
              <a:t>smeft_gg_tttt.sa/</a:t>
            </a:r>
          </a:p>
          <a:p>
            <a:r>
              <a:rPr lang="en-US" sz="800" dirty="0" err="1"/>
              <a:t>tmad</a:t>
            </a:r>
            <a:r>
              <a:rPr lang="en-US" sz="800" dirty="0"/>
              <a:t>/</a:t>
            </a:r>
          </a:p>
          <a:p>
            <a:r>
              <a:rPr lang="en-US" sz="800" dirty="0" err="1"/>
              <a:t>tput</a:t>
            </a:r>
            <a:r>
              <a:rPr lang="en-US" sz="800" dirty="0"/>
              <a:t>/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BF9974-B0FE-D289-7F1A-67E022DC0A42}"/>
              </a:ext>
            </a:extLst>
          </p:cNvPr>
          <p:cNvSpPr txBox="1"/>
          <p:nvPr/>
        </p:nvSpPr>
        <p:spPr>
          <a:xfrm>
            <a:off x="3384467" y="1286930"/>
            <a:ext cx="2203531" cy="1938992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bash &gt; </a:t>
            </a:r>
            <a:r>
              <a:rPr lang="en-US" sz="800" dirty="0" err="1"/>
              <a:t>pwd</a:t>
            </a:r>
            <a:endParaRPr lang="en-US" sz="800" dirty="0"/>
          </a:p>
          <a:p>
            <a:r>
              <a:rPr lang="en-US" sz="800" dirty="0"/>
              <a:t>&lt;...&gt;/madgraph4gpuX/epochX/cudacpp/CODEGEN/</a:t>
            </a:r>
            <a:r>
              <a:rPr lang="en-US" sz="800" i="1" dirty="0">
                <a:solidFill>
                  <a:srgbClr val="FF0000"/>
                </a:solidFill>
              </a:rPr>
              <a:t>PLUGIN/CUDACPP_SA_OUTPUT</a:t>
            </a:r>
          </a:p>
          <a:p>
            <a:endParaRPr lang="en-US" sz="800" dirty="0"/>
          </a:p>
          <a:p>
            <a:r>
              <a:rPr lang="en-US" sz="800" dirty="0"/>
              <a:t>bash &gt; ls -1F</a:t>
            </a:r>
          </a:p>
          <a:p>
            <a:r>
              <a:rPr lang="en-US" sz="800" dirty="0"/>
              <a:t>aloha/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AUTHORS@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COPYING@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COPYING.LESSER@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COPYRIGHT@</a:t>
            </a:r>
          </a:p>
          <a:p>
            <a:r>
              <a:rPr lang="en-US" sz="800" dirty="0"/>
              <a:t>__init__.py</a:t>
            </a:r>
          </a:p>
          <a:p>
            <a:r>
              <a:rPr lang="en-US" sz="800" dirty="0"/>
              <a:t>madgraph/</a:t>
            </a:r>
          </a:p>
          <a:p>
            <a:r>
              <a:rPr lang="en-US" sz="800" dirty="0"/>
              <a:t>model_handling.py</a:t>
            </a:r>
          </a:p>
          <a:p>
            <a:r>
              <a:rPr lang="en-US" sz="800" dirty="0"/>
              <a:t>output.py</a:t>
            </a:r>
          </a:p>
          <a:p>
            <a:endParaRPr lang="en-US" sz="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B0A607-D46E-B6BB-2A07-1E0F8EC6947C}"/>
              </a:ext>
            </a:extLst>
          </p:cNvPr>
          <p:cNvSpPr txBox="1"/>
          <p:nvPr/>
        </p:nvSpPr>
        <p:spPr>
          <a:xfrm>
            <a:off x="3384466" y="3412066"/>
            <a:ext cx="2203531" cy="2185214"/>
          </a:xfrm>
          <a:prstGeom prst="rect">
            <a:avLst/>
          </a:prstGeom>
          <a:solidFill>
            <a:srgbClr val="CC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bash &gt; </a:t>
            </a:r>
            <a:r>
              <a:rPr lang="en-US" sz="800" dirty="0" err="1"/>
              <a:t>pwd</a:t>
            </a:r>
            <a:endParaRPr lang="en-US" sz="800" dirty="0"/>
          </a:p>
          <a:p>
            <a:r>
              <a:rPr lang="en-US" sz="800" dirty="0"/>
              <a:t>&lt;...&gt;/madgraph4gpuX/epochX/cudacpp/CODEGEN/PLUGIN/CUDACPP_SA_OUTPUT/madgraph/</a:t>
            </a:r>
            <a:r>
              <a:rPr lang="en-US" sz="800" dirty="0" err="1"/>
              <a:t>iolibs</a:t>
            </a:r>
            <a:r>
              <a:rPr lang="en-US" sz="800" dirty="0"/>
              <a:t>/</a:t>
            </a:r>
            <a:r>
              <a:rPr lang="en-US" sz="800" i="1" dirty="0" err="1">
                <a:solidFill>
                  <a:srgbClr val="FF0000"/>
                </a:solidFill>
              </a:rPr>
              <a:t>template_files</a:t>
            </a:r>
            <a:endParaRPr lang="en-US" sz="800" i="1" dirty="0">
              <a:solidFill>
                <a:srgbClr val="FF0000"/>
              </a:solidFill>
            </a:endParaRPr>
          </a:p>
          <a:p>
            <a:endParaRPr lang="en-US" sz="800" dirty="0"/>
          </a:p>
          <a:p>
            <a:r>
              <a:rPr lang="en-US" sz="800" dirty="0"/>
              <a:t>bash &gt; ls -1F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AUTHORS</a:t>
            </a:r>
          </a:p>
          <a:p>
            <a:r>
              <a:rPr lang="en-US" sz="800" dirty="0" err="1"/>
              <a:t>CMake</a:t>
            </a:r>
            <a:r>
              <a:rPr lang="en-US" sz="800" dirty="0"/>
              <a:t>/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COPYING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COPYING.LESSER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COPYRIGHT</a:t>
            </a:r>
          </a:p>
          <a:p>
            <a:r>
              <a:rPr lang="en-US" sz="800" dirty="0"/>
              <a:t>cpp_model_parameters_cc.inc</a:t>
            </a:r>
          </a:p>
          <a:p>
            <a:r>
              <a:rPr lang="en-US" sz="800" dirty="0"/>
              <a:t>cpp_model_parameters_h.inc</a:t>
            </a:r>
          </a:p>
          <a:p>
            <a:r>
              <a:rPr lang="en-US" sz="800" dirty="0" err="1"/>
              <a:t>gpu</a:t>
            </a:r>
            <a:r>
              <a:rPr lang="en-US" sz="800" dirty="0"/>
              <a:t>/</a:t>
            </a:r>
          </a:p>
          <a:p>
            <a:r>
              <a:rPr lang="en-US" sz="800" dirty="0"/>
              <a:t>read_slha.cc</a:t>
            </a:r>
          </a:p>
          <a:p>
            <a:r>
              <a:rPr lang="en-US" sz="800" dirty="0" err="1"/>
              <a:t>read_slha.h</a:t>
            </a:r>
            <a:endParaRPr lang="en-US" sz="800" dirty="0"/>
          </a:p>
          <a:p>
            <a:r>
              <a:rPr lang="en-US" sz="800" dirty="0"/>
              <a:t>bash &gt;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3EFBB4-86D4-DA4F-AF07-C38A703B3888}"/>
              </a:ext>
            </a:extLst>
          </p:cNvPr>
          <p:cNvSpPr txBox="1"/>
          <p:nvPr/>
        </p:nvSpPr>
        <p:spPr>
          <a:xfrm>
            <a:off x="6196503" y="1286930"/>
            <a:ext cx="2541098" cy="2800767"/>
          </a:xfrm>
          <a:prstGeom prst="rect">
            <a:avLst/>
          </a:prstGeom>
          <a:solidFill>
            <a:srgbClr val="FFCCFF">
              <a:alpha val="69804"/>
            </a:srgb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800" dirty="0"/>
              <a:t>bash &gt; </a:t>
            </a:r>
            <a:r>
              <a:rPr lang="en-US" sz="800" dirty="0" err="1"/>
              <a:t>pwd</a:t>
            </a:r>
            <a:endParaRPr lang="en-US" sz="800" dirty="0"/>
          </a:p>
          <a:p>
            <a:r>
              <a:rPr lang="en-US" sz="800" dirty="0"/>
              <a:t>&lt;...&gt;/madgraph4gpuX/epochX/cudacpp/</a:t>
            </a:r>
            <a:r>
              <a:rPr lang="en-US" sz="800" dirty="0" err="1"/>
              <a:t>gg_tt.mad</a:t>
            </a:r>
            <a:endParaRPr lang="en-US" sz="800" dirty="0"/>
          </a:p>
          <a:p>
            <a:endParaRPr lang="en-US" sz="800" dirty="0"/>
          </a:p>
          <a:p>
            <a:r>
              <a:rPr lang="en-US" sz="800" dirty="0"/>
              <a:t>bash &gt; ls -1F</a:t>
            </a:r>
          </a:p>
          <a:p>
            <a:r>
              <a:rPr lang="en-US" sz="800" dirty="0"/>
              <a:t>bin/</a:t>
            </a:r>
          </a:p>
          <a:p>
            <a:r>
              <a:rPr lang="en-US" sz="800" dirty="0"/>
              <a:t>Cards/</a:t>
            </a:r>
          </a:p>
          <a:p>
            <a:r>
              <a:rPr lang="en-US" sz="800" dirty="0" err="1"/>
              <a:t>CMake</a:t>
            </a:r>
            <a:r>
              <a:rPr lang="en-US" sz="800" dirty="0"/>
              <a:t>/</a:t>
            </a:r>
          </a:p>
          <a:p>
            <a:r>
              <a:rPr lang="en-US" sz="800" dirty="0"/>
              <a:t>CMakeLists.txt</a:t>
            </a:r>
          </a:p>
          <a:p>
            <a:r>
              <a:rPr lang="en-US" sz="800" dirty="0"/>
              <a:t>CODEGEN_mad_gg_tt_log.txt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COPYING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COPYING.LESSER</a:t>
            </a:r>
          </a:p>
          <a:p>
            <a:r>
              <a:rPr lang="en-US" sz="800" i="1" dirty="0">
                <a:solidFill>
                  <a:srgbClr val="FF0000"/>
                </a:solidFill>
              </a:rPr>
              <a:t>COPYRIGHT</a:t>
            </a:r>
          </a:p>
          <a:p>
            <a:r>
              <a:rPr lang="en-US" sz="800" dirty="0"/>
              <a:t>Events/</a:t>
            </a:r>
          </a:p>
          <a:p>
            <a:r>
              <a:rPr lang="en-US" sz="800" dirty="0"/>
              <a:t>lib/</a:t>
            </a:r>
          </a:p>
          <a:p>
            <a:r>
              <a:rPr lang="en-US" sz="800" dirty="0"/>
              <a:t>MGMEVersion.txt</a:t>
            </a:r>
          </a:p>
          <a:p>
            <a:r>
              <a:rPr lang="en-US" sz="800" dirty="0"/>
              <a:t>README</a:t>
            </a:r>
          </a:p>
          <a:p>
            <a:r>
              <a:rPr lang="en-US" sz="800" dirty="0" err="1"/>
              <a:t>README.systematics</a:t>
            </a:r>
            <a:endParaRPr lang="en-US" sz="800" dirty="0"/>
          </a:p>
          <a:p>
            <a:r>
              <a:rPr lang="en-US" sz="800" dirty="0"/>
              <a:t>Source/</a:t>
            </a:r>
          </a:p>
          <a:p>
            <a:r>
              <a:rPr lang="en-US" sz="800" dirty="0"/>
              <a:t>src/</a:t>
            </a:r>
          </a:p>
          <a:p>
            <a:r>
              <a:rPr lang="en-US" sz="800" dirty="0" err="1"/>
              <a:t>SubProcesses</a:t>
            </a:r>
            <a:r>
              <a:rPr lang="en-US" sz="800" dirty="0"/>
              <a:t>/</a:t>
            </a:r>
          </a:p>
          <a:p>
            <a:r>
              <a:rPr lang="en-US" sz="800" dirty="0"/>
              <a:t>TemplateVersion.txt</a:t>
            </a:r>
          </a:p>
          <a:p>
            <a:endParaRPr lang="en-US" sz="8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3F4F03-B4A1-2603-7D61-F901C5B69BF7}"/>
              </a:ext>
            </a:extLst>
          </p:cNvPr>
          <p:cNvSpPr txBox="1"/>
          <p:nvPr/>
        </p:nvSpPr>
        <p:spPr>
          <a:xfrm>
            <a:off x="508001" y="601127"/>
            <a:ext cx="2065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Code-generating plugin, </a:t>
            </a:r>
          </a:p>
          <a:p>
            <a:r>
              <a:rPr lang="en-US" sz="1200" dirty="0"/>
              <a:t>only in madgraph4gpu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E77CC1-4E6F-10CC-12D8-24F0F3806D4C}"/>
              </a:ext>
            </a:extLst>
          </p:cNvPr>
          <p:cNvSpPr txBox="1"/>
          <p:nvPr/>
        </p:nvSpPr>
        <p:spPr>
          <a:xfrm>
            <a:off x="3384466" y="490937"/>
            <a:ext cx="2203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Code-generating plugin, </a:t>
            </a:r>
          </a:p>
          <a:p>
            <a:r>
              <a:rPr lang="en-US" sz="1200" dirty="0"/>
              <a:t>now in madgraph4gpu,</a:t>
            </a:r>
          </a:p>
          <a:p>
            <a:r>
              <a:rPr lang="en-US" sz="1200" dirty="0"/>
              <a:t>later in mg5amcnlo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CB9356-9081-BEE4-99CF-7C69CD480F4B}"/>
              </a:ext>
            </a:extLst>
          </p:cNvPr>
          <p:cNvSpPr txBox="1"/>
          <p:nvPr/>
        </p:nvSpPr>
        <p:spPr>
          <a:xfrm>
            <a:off x="6196503" y="508793"/>
            <a:ext cx="2541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  <a:p>
            <a:r>
              <a:rPr lang="en-US" sz="1200" dirty="0"/>
              <a:t>Generated code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58C48B-E63C-11B4-6009-5F598010609A}"/>
              </a:ext>
            </a:extLst>
          </p:cNvPr>
          <p:cNvSpPr txBox="1"/>
          <p:nvPr/>
        </p:nvSpPr>
        <p:spPr>
          <a:xfrm>
            <a:off x="69930" y="4715932"/>
            <a:ext cx="3045800" cy="1384995"/>
          </a:xfrm>
          <a:prstGeom prst="rect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Should we also </a:t>
            </a:r>
          </a:p>
          <a:p>
            <a:r>
              <a:rPr lang="en-US" dirty="0"/>
              <a:t>- add the MG5aMC LICENSE?</a:t>
            </a:r>
          </a:p>
          <a:p>
            <a:r>
              <a:rPr lang="en-US" dirty="0"/>
              <a:t>(referenced in COPYRIGHT)</a:t>
            </a:r>
          </a:p>
          <a:p>
            <a:r>
              <a:rPr lang="en-US" dirty="0"/>
              <a:t>- add the MG5aMC AUTHORS?</a:t>
            </a:r>
          </a:p>
          <a:p>
            <a:r>
              <a:rPr lang="en-US" dirty="0"/>
              <a:t>(or reference it in COPYRIGHT?)</a:t>
            </a:r>
          </a:p>
          <a:p>
            <a:r>
              <a:rPr lang="en-US" dirty="0"/>
              <a:t>- or copy them verbatim in our files?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ED689E-BE4B-484E-3B9A-3EEB0269D55E}"/>
              </a:ext>
            </a:extLst>
          </p:cNvPr>
          <p:cNvSpPr txBox="1"/>
          <p:nvPr/>
        </p:nvSpPr>
        <p:spPr>
          <a:xfrm>
            <a:off x="6098200" y="4504673"/>
            <a:ext cx="3045800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Should we also </a:t>
            </a:r>
          </a:p>
          <a:p>
            <a:r>
              <a:rPr lang="en-US" dirty="0"/>
              <a:t>- add the CUDACPP AUTHORS?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B79E6B7-1E49-FCF7-7626-4AA294E746AB}"/>
              </a:ext>
            </a:extLst>
          </p:cNvPr>
          <p:cNvCxnSpPr/>
          <p:nvPr/>
        </p:nvCxnSpPr>
        <p:spPr>
          <a:xfrm>
            <a:off x="1143000" y="4995332"/>
            <a:ext cx="91440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C974C1B-3296-7951-B242-82CBA2BCC3E7}"/>
              </a:ext>
            </a:extLst>
          </p:cNvPr>
          <p:cNvCxnSpPr>
            <a:cxnSpLocks/>
            <a:stCxn id="16" idx="0"/>
            <a:endCxn id="4" idx="2"/>
          </p:cNvCxnSpPr>
          <p:nvPr/>
        </p:nvCxnSpPr>
        <p:spPr>
          <a:xfrm flipH="1" flipV="1">
            <a:off x="1540934" y="4580139"/>
            <a:ext cx="51896" cy="135793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A025D2D-9F57-FB89-80A6-C628A44D973B}"/>
              </a:ext>
            </a:extLst>
          </p:cNvPr>
          <p:cNvCxnSpPr>
            <a:cxnSpLocks/>
            <a:stCxn id="16" idx="0"/>
            <a:endCxn id="5" idx="1"/>
          </p:cNvCxnSpPr>
          <p:nvPr/>
        </p:nvCxnSpPr>
        <p:spPr>
          <a:xfrm flipV="1">
            <a:off x="1592830" y="2256426"/>
            <a:ext cx="1791637" cy="2459506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1BE0F55-33D4-AB91-4E66-C7ABA05566BF}"/>
              </a:ext>
            </a:extLst>
          </p:cNvPr>
          <p:cNvCxnSpPr>
            <a:cxnSpLocks/>
            <a:stCxn id="16" idx="0"/>
            <a:endCxn id="6" idx="1"/>
          </p:cNvCxnSpPr>
          <p:nvPr/>
        </p:nvCxnSpPr>
        <p:spPr>
          <a:xfrm flipV="1">
            <a:off x="1592830" y="4504673"/>
            <a:ext cx="1791636" cy="211259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47109A6-77A7-966A-43D6-E34447002D21}"/>
              </a:ext>
            </a:extLst>
          </p:cNvPr>
          <p:cNvCxnSpPr>
            <a:cxnSpLocks/>
            <a:stCxn id="16" idx="3"/>
            <a:endCxn id="9" idx="1"/>
          </p:cNvCxnSpPr>
          <p:nvPr/>
        </p:nvCxnSpPr>
        <p:spPr>
          <a:xfrm flipV="1">
            <a:off x="3115730" y="2687314"/>
            <a:ext cx="3080773" cy="2721116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8CAE477-5FF9-5FE8-25CE-170435455565}"/>
              </a:ext>
            </a:extLst>
          </p:cNvPr>
          <p:cNvCxnSpPr>
            <a:stCxn id="17" idx="0"/>
            <a:endCxn id="9" idx="2"/>
          </p:cNvCxnSpPr>
          <p:nvPr/>
        </p:nvCxnSpPr>
        <p:spPr>
          <a:xfrm flipH="1" flipV="1">
            <a:off x="7467052" y="4087697"/>
            <a:ext cx="154048" cy="4169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19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0130C-5666-B275-7411-F1FD79D152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0067" y="197493"/>
            <a:ext cx="9372600" cy="731307"/>
          </a:xfrm>
        </p:spPr>
        <p:txBody>
          <a:bodyPr/>
          <a:lstStyle/>
          <a:p>
            <a:r>
              <a:rPr lang="en-US" dirty="0"/>
              <a:t>(Aside – about the structure of generated code)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037E3-1740-DE1E-74CF-B1B3040A3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000" y="1144800"/>
            <a:ext cx="8870867" cy="4848226"/>
          </a:xfrm>
        </p:spPr>
        <p:txBody>
          <a:bodyPr/>
          <a:lstStyle/>
          <a:p>
            <a:r>
              <a:rPr lang="en-US" dirty="0"/>
              <a:t>In the context of copyright but not only, I considered some directory changes</a:t>
            </a:r>
          </a:p>
          <a:p>
            <a:pPr lvl="3"/>
            <a:endParaRPr lang="en-US" dirty="0"/>
          </a:p>
          <a:p>
            <a:r>
              <a:rPr lang="en-US" dirty="0"/>
              <a:t>Currently generated code (e.g. </a:t>
            </a:r>
            <a:r>
              <a:rPr lang="en-US" dirty="0" err="1"/>
              <a:t>gg_tt.mad</a:t>
            </a:r>
            <a:r>
              <a:rPr lang="en-US" dirty="0"/>
              <a:t>) has these directories</a:t>
            </a:r>
          </a:p>
          <a:p>
            <a:pPr lvl="1"/>
            <a:r>
              <a:rPr lang="en-US" dirty="0"/>
              <a:t>Source, with Fortran/MadEvent code</a:t>
            </a:r>
          </a:p>
          <a:p>
            <a:pPr lvl="1"/>
            <a:r>
              <a:rPr lang="en-US" dirty="0"/>
              <a:t>src, with CUDACPP code</a:t>
            </a:r>
          </a:p>
          <a:p>
            <a:pPr lvl="1"/>
            <a:r>
              <a:rPr lang="en-US" dirty="0" err="1"/>
              <a:t>SubProcesses</a:t>
            </a:r>
            <a:r>
              <a:rPr lang="en-US" dirty="0"/>
              <a:t>/P1_etc_etc, mixing both Fortran/MadEvent code and CUDACPP code</a:t>
            </a:r>
          </a:p>
          <a:p>
            <a:pPr lvl="3"/>
            <a:endParaRPr lang="en-US" dirty="0"/>
          </a:p>
          <a:p>
            <a:r>
              <a:rPr lang="en-US" dirty="0"/>
              <a:t>I considered a different structure:</a:t>
            </a:r>
          </a:p>
          <a:p>
            <a:pPr lvl="1"/>
            <a:r>
              <a:rPr lang="en-US" dirty="0"/>
              <a:t>Source and </a:t>
            </a:r>
            <a:r>
              <a:rPr lang="en-US" dirty="0" err="1"/>
              <a:t>SubProcesses</a:t>
            </a:r>
            <a:r>
              <a:rPr lang="en-US" dirty="0"/>
              <a:t>/P1_etc_etc with Fortran/MadEvent code</a:t>
            </a:r>
          </a:p>
          <a:p>
            <a:pPr lvl="1"/>
            <a:r>
              <a:rPr lang="en-US" i="1" dirty="0" err="1">
                <a:solidFill>
                  <a:srgbClr val="FF0000"/>
                </a:solidFill>
              </a:rPr>
              <a:t>me_cudacpp</a:t>
            </a:r>
            <a:r>
              <a:rPr lang="en-US" i="1" dirty="0">
                <a:solidFill>
                  <a:srgbClr val="FF0000"/>
                </a:solidFill>
              </a:rPr>
              <a:t>, encapsulating all of the CUDACPP generated code</a:t>
            </a:r>
          </a:p>
          <a:p>
            <a:pPr lvl="2"/>
            <a:r>
              <a:rPr lang="en-US" dirty="0"/>
              <a:t>in practice, add </a:t>
            </a:r>
            <a:r>
              <a:rPr lang="en-US" dirty="0" err="1"/>
              <a:t>me_cudacpp</a:t>
            </a:r>
            <a:r>
              <a:rPr lang="en-US" dirty="0"/>
              <a:t>/src and </a:t>
            </a:r>
            <a:r>
              <a:rPr lang="en-US" dirty="0" err="1"/>
              <a:t>me_cudacpp</a:t>
            </a:r>
            <a:r>
              <a:rPr lang="en-US" dirty="0"/>
              <a:t>/ </a:t>
            </a:r>
            <a:r>
              <a:rPr lang="en-US" dirty="0" err="1"/>
              <a:t>SubProcesses</a:t>
            </a:r>
            <a:r>
              <a:rPr lang="en-US" dirty="0"/>
              <a:t>/P1_etc_etc </a:t>
            </a:r>
          </a:p>
          <a:p>
            <a:pPr lvl="2"/>
            <a:r>
              <a:rPr lang="en-US" dirty="0"/>
              <a:t>some advantages: cleanly separate source code and builds, cleaner COPYRIGHT/AUTHORS...</a:t>
            </a:r>
          </a:p>
          <a:p>
            <a:pPr lvl="3"/>
            <a:endParaRPr lang="en-US" dirty="0"/>
          </a:p>
          <a:p>
            <a:r>
              <a:rPr lang="en-US" dirty="0"/>
              <a:t>I am not at all happy of the result, and I dropped the idea for the moment</a:t>
            </a:r>
          </a:p>
          <a:p>
            <a:pPr lvl="1"/>
            <a:r>
              <a:rPr lang="en-US" dirty="0"/>
              <a:t>It is also not yet clear if src will eventually be a library (now HelAmps.h is header-only!)</a:t>
            </a:r>
          </a:p>
          <a:p>
            <a:pPr lvl="1"/>
            <a:r>
              <a:rPr lang="en-US" dirty="0"/>
              <a:t>Maybe we will come back to something similar in the future – but not now!</a:t>
            </a:r>
          </a:p>
        </p:txBody>
      </p:sp>
    </p:spTree>
    <p:extLst>
      <p:ext uri="{BB962C8B-B14F-4D97-AF65-F5344CB8AC3E}">
        <p14:creationId xmlns:p14="http://schemas.microsoft.com/office/powerpoint/2010/main" val="1756784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E97B0-CBD2-3B7D-DD93-14105E9A8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04357"/>
            <a:ext cx="8791199" cy="395174"/>
          </a:xfrm>
        </p:spPr>
        <p:txBody>
          <a:bodyPr/>
          <a:lstStyle/>
          <a:p>
            <a:r>
              <a:rPr lang="en-US" dirty="0"/>
              <a:t>Proposed file headers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0558B-1B71-4D4D-CE9A-2AA9D078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67733" y="474129"/>
            <a:ext cx="9389533" cy="295487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e.g. CPPProcess.cc (modified MG5aMC code – derivative work)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900" dirty="0"/>
              <a:t>See </a:t>
            </a:r>
            <a:r>
              <a:rPr lang="en-US" sz="900" dirty="0">
                <a:hlinkClick r:id="rId2"/>
              </a:rPr>
              <a:t>https://github.com/madgraph5/madgraph4gpu/blob/c2d22aebd45348e56a0477f0c85bab3d8eab18ab/epochX/cudacpp/gg_tt.mad/SubProcesses/P1_gg_ttx/CPPProcess.cc</a:t>
            </a:r>
            <a:r>
              <a:rPr lang="en-US" sz="900" dirty="0"/>
              <a:t> </a:t>
            </a:r>
            <a:endParaRPr lang="en-GB" sz="9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e.g. MadgraphTest.h (brand new code – not a derivative from MG5aMC)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900" dirty="0"/>
              <a:t>See </a:t>
            </a:r>
            <a:r>
              <a:rPr lang="en-US" sz="900" dirty="0">
                <a:hlinkClick r:id="rId3"/>
              </a:rPr>
              <a:t>https://github.com/madgraph5/madgraph4gpu/blob/c2d22aebd45348e56a0477f0c85bab3d8eab18ab/epochX/cudacpp/gg_tt.mad/SubProcesses/MadgraphTest.h</a:t>
            </a:r>
            <a:r>
              <a:rPr lang="en-US" sz="900" dirty="0"/>
              <a:t> 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C8215F8-FF00-0278-87B1-653203FE4350}"/>
              </a:ext>
            </a:extLst>
          </p:cNvPr>
          <p:cNvSpPr txBox="1"/>
          <p:nvPr/>
        </p:nvSpPr>
        <p:spPr>
          <a:xfrm>
            <a:off x="6169229" y="1658431"/>
            <a:ext cx="31157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kind of headers would be distributed with the code-generating plugin, and in all generated code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285471-8EA9-33AC-FBE9-50565C5E599A}"/>
              </a:ext>
            </a:extLst>
          </p:cNvPr>
          <p:cNvSpPr txBox="1"/>
          <p:nvPr/>
        </p:nvSpPr>
        <p:spPr>
          <a:xfrm>
            <a:off x="180000" y="1215816"/>
            <a:ext cx="5704333" cy="1938992"/>
          </a:xfrm>
          <a:prstGeom prst="rect">
            <a:avLst/>
          </a:prstGeom>
          <a:solidFill>
            <a:srgbClr val="FFFFCC">
              <a:alpha val="69804"/>
            </a:srgb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i="1" dirty="0">
                <a:solidFill>
                  <a:srgbClr val="FF0000"/>
                </a:solidFill>
                <a:latin typeface="Courier New" panose="02070309020205020404" pitchFamily="49" charset="0"/>
              </a:rPr>
              <a:t>// Copyright (C) 2010 The MadGraph5_aMC@NLO development team and contributors.</a:t>
            </a:r>
          </a:p>
          <a:p>
            <a:r>
              <a:rPr lang="en-GB" sz="800" i="1" dirty="0">
                <a:solidFill>
                  <a:srgbClr val="FF0000"/>
                </a:solidFill>
                <a:latin typeface="Courier New" panose="02070309020205020404" pitchFamily="49" charset="0"/>
              </a:rPr>
              <a:t>// Created by: J. </a:t>
            </a:r>
            <a:r>
              <a:rPr lang="en-GB" sz="800" i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Alwall</a:t>
            </a:r>
            <a:r>
              <a:rPr lang="en-GB" sz="800" i="1" dirty="0">
                <a:solidFill>
                  <a:srgbClr val="FF0000"/>
                </a:solidFill>
                <a:latin typeface="Courier New" panose="02070309020205020404" pitchFamily="49" charset="0"/>
              </a:rPr>
              <a:t> (Oct 2010) for the MG5aMC CPP backend.</a:t>
            </a:r>
          </a:p>
          <a:p>
            <a:r>
              <a:rPr lang="en-US" sz="800" dirty="0">
                <a:latin typeface="Courier New" panose="02070309020205020404" pitchFamily="49" charset="0"/>
              </a:rPr>
              <a:t>//==========================================================================</a:t>
            </a:r>
          </a:p>
          <a:p>
            <a:r>
              <a:rPr lang="en-GB" sz="800" i="1" dirty="0">
                <a:solidFill>
                  <a:srgbClr val="FF0000"/>
                </a:solidFill>
                <a:latin typeface="Courier New" panose="02070309020205020404" pitchFamily="49" charset="0"/>
              </a:rPr>
              <a:t>// Copyright (C) 2020-2023 CERN and UCLouvain.</a:t>
            </a:r>
          </a:p>
          <a:p>
            <a:r>
              <a:rPr lang="en-GB" sz="800" i="1" dirty="0">
                <a:solidFill>
                  <a:srgbClr val="FF0000"/>
                </a:solidFill>
                <a:latin typeface="Courier New" panose="02070309020205020404" pitchFamily="49" charset="0"/>
              </a:rPr>
              <a:t>// Licensed under the GNU Lesser General Public License (version 3 or later).</a:t>
            </a:r>
          </a:p>
          <a:p>
            <a:r>
              <a:rPr lang="en-GB" sz="800" i="1" dirty="0">
                <a:solidFill>
                  <a:srgbClr val="FF0000"/>
                </a:solidFill>
                <a:latin typeface="Courier New" panose="02070309020205020404" pitchFamily="49" charset="0"/>
              </a:rPr>
              <a:t>// Modified by: S. Roiser (Feb 2020) for the MG5aMC CUDACPP plugin.</a:t>
            </a:r>
          </a:p>
          <a:p>
            <a:r>
              <a:rPr lang="en-US" sz="800" i="1" dirty="0">
                <a:solidFill>
                  <a:srgbClr val="FF0000"/>
                </a:solidFill>
                <a:latin typeface="Courier New" panose="02070309020205020404" pitchFamily="49" charset="0"/>
              </a:rPr>
              <a:t>// Further modified by: S. Hageboeck, O. Mattelaer, S. Roiser, A. Valassi, Z. Wettersten (2020-2023) for the MG5aMC CUDACPP plugin.</a:t>
            </a:r>
          </a:p>
          <a:p>
            <a:r>
              <a:rPr lang="en-US" sz="800" dirty="0">
                <a:latin typeface="Courier New" panose="02070309020205020404" pitchFamily="49" charset="0"/>
              </a:rPr>
              <a:t>//==========================================================================</a:t>
            </a:r>
          </a:p>
          <a:p>
            <a:r>
              <a:rPr lang="en-GB" sz="800" dirty="0">
                <a:latin typeface="Courier New" panose="02070309020205020404" pitchFamily="49" charset="0"/>
              </a:rPr>
              <a:t>// This file has been automatically generated for CUDA/C++ standalone by</a:t>
            </a:r>
          </a:p>
          <a:p>
            <a:r>
              <a:rPr lang="en-US" sz="800" dirty="0">
                <a:latin typeface="Courier New" panose="02070309020205020404" pitchFamily="49" charset="0"/>
              </a:rPr>
              <a:t>// MadGraph5_aMC@NLO v. 3.5.0_lo_vect, 2023-01-26</a:t>
            </a:r>
          </a:p>
          <a:p>
            <a:r>
              <a:rPr lang="en-GB" sz="800" dirty="0">
                <a:latin typeface="Courier New" panose="02070309020205020404" pitchFamily="49" charset="0"/>
              </a:rPr>
              <a:t>// By the MadGraph5_aMC@NLO Development Team</a:t>
            </a:r>
          </a:p>
          <a:p>
            <a:r>
              <a:rPr lang="en-US" sz="800" dirty="0">
                <a:latin typeface="Courier New" panose="02070309020205020404" pitchFamily="49" charset="0"/>
              </a:rPr>
              <a:t>// Visit launchpad.net/madgraph5 and amcatnlo.web.cern.ch</a:t>
            </a:r>
          </a:p>
          <a:p>
            <a:r>
              <a:rPr lang="en-US" sz="800" dirty="0">
                <a:latin typeface="Courier New" panose="02070309020205020404" pitchFamily="49" charset="0"/>
              </a:rPr>
              <a:t>//==========================================================================</a:t>
            </a:r>
          </a:p>
          <a:p>
            <a:r>
              <a:rPr lang="en-US" sz="800" dirty="0"/>
              <a:t>...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544991-0CE3-C592-4C25-6672708F8EEA}"/>
              </a:ext>
            </a:extLst>
          </p:cNvPr>
          <p:cNvSpPr txBox="1"/>
          <p:nvPr/>
        </p:nvSpPr>
        <p:spPr>
          <a:xfrm>
            <a:off x="180000" y="4069082"/>
            <a:ext cx="5704333" cy="707886"/>
          </a:xfrm>
          <a:prstGeom prst="rect">
            <a:avLst/>
          </a:prstGeom>
          <a:solidFill>
            <a:srgbClr val="FFFFCC">
              <a:alpha val="69804"/>
            </a:srgbClr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800" i="1" dirty="0">
                <a:solidFill>
                  <a:srgbClr val="FF0000"/>
                </a:solidFill>
                <a:latin typeface="Courier New" panose="02070309020205020404" pitchFamily="49" charset="0"/>
              </a:rPr>
              <a:t>// Copyright (C) 2020-2023 CERN and UCLouvain.</a:t>
            </a:r>
          </a:p>
          <a:p>
            <a:r>
              <a:rPr lang="en-GB" sz="800" i="1" dirty="0">
                <a:solidFill>
                  <a:srgbClr val="FF0000"/>
                </a:solidFill>
                <a:latin typeface="Courier New" panose="02070309020205020404" pitchFamily="49" charset="0"/>
              </a:rPr>
              <a:t>// Licensed under the GNU Lesser General Public License (version 3 or later).</a:t>
            </a:r>
          </a:p>
          <a:p>
            <a:r>
              <a:rPr lang="en-GB" sz="800" i="1" dirty="0">
                <a:solidFill>
                  <a:srgbClr val="FF0000"/>
                </a:solidFill>
                <a:latin typeface="Courier New" panose="02070309020205020404" pitchFamily="49" charset="0"/>
              </a:rPr>
              <a:t>// Created by: S. Hageboeck (Dec 2020) for the MG5aMC CUDACPP plugin.</a:t>
            </a:r>
          </a:p>
          <a:p>
            <a:r>
              <a:rPr lang="en-GB" sz="800" i="1" dirty="0">
                <a:solidFill>
                  <a:srgbClr val="FF0000"/>
                </a:solidFill>
                <a:latin typeface="Courier New" panose="02070309020205020404" pitchFamily="49" charset="0"/>
              </a:rPr>
              <a:t>// Further modified by: S. Hageboeck, A. Valassi (2020-2023) for the MG5aMC CUDACPP plugin.</a:t>
            </a:r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104958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7A7DE-ACD9-3915-3E82-E8318579E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ACA949-677A-C4EB-CFAF-E6DB102FC0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Discuss </a:t>
            </a:r>
            <a:r>
              <a:rPr lang="en-US" dirty="0">
                <a:hlinkClick r:id="rId2"/>
              </a:rPr>
              <a:t>PR #643</a:t>
            </a:r>
            <a:r>
              <a:rPr lang="en-US" dirty="0"/>
              <a:t>, amend any obvious issues if needed, </a:t>
            </a:r>
            <a:r>
              <a:rPr lang="en-US" i="1" dirty="0">
                <a:solidFill>
                  <a:srgbClr val="FF0000"/>
                </a:solidFill>
              </a:rPr>
              <a:t>merge it asap</a:t>
            </a:r>
          </a:p>
          <a:p>
            <a:pPr lvl="1">
              <a:spcBef>
                <a:spcPts val="0"/>
              </a:spcBef>
            </a:pPr>
            <a:r>
              <a:rPr lang="en-US" dirty="0"/>
              <a:t>I am leaving on holiday on Thursday, I would like to get done with this “stuff” before...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NB: THIS IS A FIRST STEP, WE CAN (PROBABLY WILL?) AMEND IT...</a:t>
            </a:r>
          </a:p>
          <a:p>
            <a:pPr lvl="1">
              <a:spcBef>
                <a:spcPts val="0"/>
              </a:spcBef>
            </a:pPr>
            <a:r>
              <a:rPr lang="en-US" dirty="0"/>
              <a:t>We had a first exchange with the CERN IT OSS expert, but we may need to iterate</a:t>
            </a:r>
          </a:p>
          <a:p>
            <a:pPr lvl="1">
              <a:spcBef>
                <a:spcPts val="0"/>
              </a:spcBef>
            </a:pPr>
            <a:r>
              <a:rPr lang="en-US" dirty="0"/>
              <a:t>We need to discuss with the full MG5aMC team (Gargnano workshop in Sep 2023?)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For the SYCL plugin (and others if we want to release them)</a:t>
            </a:r>
          </a:p>
          <a:p>
            <a:pPr lvl="1">
              <a:spcBef>
                <a:spcPts val="0"/>
              </a:spcBef>
            </a:pPr>
            <a:r>
              <a:rPr lang="en-US" dirty="0"/>
              <a:t>Identify authors of the plugin itself (Nathan, Taylor... ?)</a:t>
            </a:r>
          </a:p>
          <a:p>
            <a:pPr lvl="1">
              <a:spcBef>
                <a:spcPts val="0"/>
              </a:spcBef>
            </a:pPr>
            <a:r>
              <a:rPr lang="en-US" dirty="0"/>
              <a:t>Identify copyright of the plugin itself (Argonne... ?)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License: LGPL if CUDACPP is LGPL, this is a derivative</a:t>
            </a:r>
          </a:p>
          <a:p>
            <a:pPr lvl="1">
              <a:spcBef>
                <a:spcPts val="0"/>
              </a:spcBef>
            </a:pPr>
            <a:r>
              <a:rPr lang="en-US" dirty="0"/>
              <a:t>Create similar central COPYRIGHT and AUTHORS files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Add “Created by ... for the MG5AMC SYCL plugin” for new code</a:t>
            </a:r>
          </a:p>
          <a:p>
            <a:pPr lvl="1">
              <a:spcBef>
                <a:spcPts val="0"/>
              </a:spcBef>
            </a:pPr>
            <a:r>
              <a:rPr lang="en-US" dirty="0"/>
              <a:t>Add “Modified by ... for the MG5AMC SYCL plugin” for derived code</a:t>
            </a:r>
          </a:p>
          <a:p>
            <a:pPr lvl="2">
              <a:spcBef>
                <a:spcPts val="0"/>
              </a:spcBef>
            </a:pPr>
            <a:r>
              <a:rPr lang="en-US" dirty="0"/>
              <a:t>Below the CUDACPP (and MG5aMC where present) headers</a:t>
            </a:r>
          </a:p>
          <a:p>
            <a:pPr lvl="1">
              <a:spcBef>
                <a:spcPts val="0"/>
              </a:spcBef>
            </a:pPr>
            <a:r>
              <a:rPr lang="en-US" dirty="0"/>
              <a:t>Proposed timescale: before any release of the SYCL plugin</a:t>
            </a:r>
          </a:p>
          <a:p>
            <a:pPr lvl="2">
              <a:spcBef>
                <a:spcPts val="0"/>
              </a:spcBef>
            </a:pPr>
            <a:r>
              <a:rPr lang="en-US" dirty="0"/>
              <a:t>And/or before branching off to a separate repository if this is foreseen</a:t>
            </a:r>
          </a:p>
          <a:p>
            <a:pPr lvl="1"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379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0E8DD-EB43-6897-4917-4638A04E0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MG5aMC CUDACPP copyright and licensing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71A17-B0ED-900D-34C5-72E0D472A8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198" y="1049867"/>
            <a:ext cx="8879333" cy="4943159"/>
          </a:xfrm>
        </p:spPr>
        <p:txBody>
          <a:bodyPr/>
          <a:lstStyle/>
          <a:p>
            <a:r>
              <a:rPr lang="en-US" dirty="0"/>
              <a:t>Why now?</a:t>
            </a:r>
          </a:p>
          <a:p>
            <a:pPr lvl="1"/>
            <a:r>
              <a:rPr lang="en-US" dirty="0"/>
              <a:t>The CERN IT Innovation Review Board in March recommended that we mark/protect “the intellectual property of CERN” in the developments involving CERN personnel</a:t>
            </a:r>
          </a:p>
          <a:p>
            <a:pPr lvl="1"/>
            <a:r>
              <a:rPr lang="en-US" dirty="0"/>
              <a:t>We will soon prepare public (pre-)release(s) of the software, we should solve this before</a:t>
            </a:r>
          </a:p>
          <a:p>
            <a:pPr lvl="1"/>
            <a:r>
              <a:rPr lang="en-US" dirty="0"/>
              <a:t>We may want to repackage the software repository (and/or create new ones)</a:t>
            </a:r>
          </a:p>
          <a:p>
            <a:pPr lvl="3"/>
            <a:endParaRPr lang="en-US" dirty="0"/>
          </a:p>
          <a:p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I prepared a draft PR: </a:t>
            </a: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https://github.com/madgraph5/madgraph4gpu/pull/643</a:t>
            </a: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  </a:t>
            </a:r>
          </a:p>
          <a:p>
            <a:pPr lvl="1"/>
            <a:r>
              <a:rPr lang="en-US" dirty="0"/>
              <a:t>The proposal covers two related pieces of software for CUDACPP developments</a:t>
            </a:r>
          </a:p>
          <a:p>
            <a:pPr lvl="2"/>
            <a:r>
              <a:rPr lang="en-US" dirty="0"/>
              <a:t>the CUDACPP code-generating plugin (Python plugin and CUDA/C++ templates)</a:t>
            </a:r>
          </a:p>
          <a:p>
            <a:pPr lvl="2"/>
            <a:r>
              <a:rPr lang="en-US" dirty="0"/>
              <a:t>the CUDACPP-generated code</a:t>
            </a:r>
          </a:p>
          <a:p>
            <a:pPr lvl="1"/>
            <a:r>
              <a:rPr lang="en-US" dirty="0"/>
              <a:t>The proposal covers three aspects of the problem for CUDACPP developments</a:t>
            </a:r>
          </a:p>
          <a:p>
            <a:pPr lvl="2"/>
            <a:r>
              <a:rPr lang="en-US" dirty="0"/>
              <a:t>Copyright – I propose “CERN and UCLouvain” (rather than the individual authors)</a:t>
            </a:r>
          </a:p>
          <a:p>
            <a:pPr lvl="2"/>
            <a:r>
              <a:rPr lang="en-US" dirty="0"/>
              <a:t>License – I propose LGPL v3 (the GNU Lesser General Public License version 3)</a:t>
            </a:r>
          </a:p>
          <a:p>
            <a:pPr lvl="2"/>
            <a:r>
              <a:rPr lang="en-US" dirty="0"/>
              <a:t>Authors – I propose 5 authors and a list of collaborators</a:t>
            </a:r>
          </a:p>
          <a:p>
            <a:pPr lvl="1"/>
            <a:r>
              <a:rPr lang="en-US" dirty="0"/>
              <a:t>The proposal covers the issues above at two levels:</a:t>
            </a:r>
          </a:p>
          <a:p>
            <a:pPr lvl="2"/>
            <a:r>
              <a:rPr lang="en-US" dirty="0"/>
              <a:t>With “central” files COPYRIGHT, COPYING, COPYING.LESSER, AUTHORS</a:t>
            </a:r>
          </a:p>
          <a:p>
            <a:pPr lvl="2"/>
            <a:r>
              <a:rPr lang="en-US" dirty="0"/>
              <a:t>With copyright/license/author headers in each source file</a:t>
            </a:r>
          </a:p>
        </p:txBody>
      </p:sp>
    </p:spTree>
    <p:extLst>
      <p:ext uri="{BB962C8B-B14F-4D97-AF65-F5344CB8AC3E}">
        <p14:creationId xmlns:p14="http://schemas.microsoft.com/office/powerpoint/2010/main" val="1556884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5D6664A8-B884-9E1E-753B-9252B8AA6701}"/>
              </a:ext>
            </a:extLst>
          </p:cNvPr>
          <p:cNvSpPr/>
          <p:nvPr/>
        </p:nvSpPr>
        <p:spPr>
          <a:xfrm>
            <a:off x="296333" y="905931"/>
            <a:ext cx="5156200" cy="5215467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FE97B0-CBD2-3B7D-DD93-14105E9A8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04357"/>
            <a:ext cx="8791199" cy="395174"/>
          </a:xfrm>
        </p:spPr>
        <p:txBody>
          <a:bodyPr/>
          <a:lstStyle/>
          <a:p>
            <a:r>
              <a:rPr lang="en-US" dirty="0"/>
              <a:t>Where do we start? the MG5aMC license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0558B-1B71-4D4D-CE9A-2AA9D078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000" y="474128"/>
            <a:ext cx="8791199" cy="563880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See </a:t>
            </a:r>
            <a:r>
              <a:rPr lang="en-US" dirty="0">
                <a:hlinkClick r:id="rId2"/>
              </a:rPr>
              <a:t>https://github.com/mg5amcnlo/mg5amcnlo/blob/main/madgraph/LICENSE</a:t>
            </a:r>
            <a:r>
              <a:rPr lang="en-US" dirty="0"/>
              <a:t> :</a:t>
            </a:r>
          </a:p>
          <a:p>
            <a:pPr marL="152400" indent="0">
              <a:spcBef>
                <a:spcPts val="0"/>
              </a:spcBef>
              <a:buNone/>
            </a:pPr>
            <a:endParaRPr lang="en-GB" sz="12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The MadGraph5_aMC@NLO software comes with the following Open Source License, 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adapted from the </a:t>
            </a:r>
            <a:r>
              <a:rPr lang="en-GB" sz="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anose="02070309020205020404" pitchFamily="49" charset="0"/>
              </a:rPr>
              <a:t>University of Illinois/NCSA license.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Copyright (c) 2009, 2013, the </a:t>
            </a:r>
            <a:r>
              <a:rPr lang="en-GB" sz="800" dirty="0" err="1">
                <a:latin typeface="Courier New" panose="02070309020205020404" pitchFamily="49" charset="0"/>
              </a:rPr>
              <a:t>MadTeam</a:t>
            </a:r>
            <a:r>
              <a:rPr lang="en-GB" sz="800" dirty="0">
                <a:latin typeface="Courier New" panose="02070309020205020404" pitchFamily="49" charset="0"/>
              </a:rPr>
              <a:t>.  All rights reserved.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Developed by the "</a:t>
            </a:r>
            <a:r>
              <a:rPr lang="en-GB" sz="800" dirty="0" err="1">
                <a:latin typeface="Courier New" panose="02070309020205020404" pitchFamily="49" charset="0"/>
              </a:rPr>
              <a:t>MadTeam</a:t>
            </a:r>
            <a:r>
              <a:rPr lang="en-GB" sz="800" dirty="0">
                <a:latin typeface="Courier New" panose="02070309020205020404" pitchFamily="49" charset="0"/>
              </a:rPr>
              <a:t>", i.e. 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Johan ALWALL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</a:rPr>
              <a:t>Rikkert</a:t>
            </a:r>
            <a:r>
              <a:rPr lang="en-US" sz="800" dirty="0">
                <a:latin typeface="Courier New" panose="02070309020205020404" pitchFamily="49" charset="0"/>
              </a:rPr>
              <a:t> FREDERIX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Stefano FRIXIONE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Michel HERQUET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Valentin HIRSCHI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Fabio MALTONI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Olivier MATTELAER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Tim STELZER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Paolo TORRIELLI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Marco ZARO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Permission is hereby granted, free of charge, to any person obtaining a copy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of this software and associated documentation files (the "Software"), to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deal with the Software without restriction, including without limitation the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rights to use, copy, modify, merge, publish, distribute, sublicense, and/or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sell copies of the Software, and to permit persons to whom the Software is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furnished to do so, subject to the following conditions: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1. Redistributions of source code must retain the above copyright notice,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   this list of conditions and the following disclaimers.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2. Redistributions in binary form must reproduce the above copyright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   notice, this list of conditions and the following disclaimers in the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   documentation and/or other materials provided with the distribution.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3. Neither the name "</a:t>
            </a:r>
            <a:r>
              <a:rPr lang="en-GB" sz="800" dirty="0" err="1">
                <a:latin typeface="Courier New" panose="02070309020205020404" pitchFamily="49" charset="0"/>
              </a:rPr>
              <a:t>MadTeam</a:t>
            </a:r>
            <a:r>
              <a:rPr lang="en-GB" sz="800" dirty="0">
                <a:latin typeface="Courier New" panose="02070309020205020404" pitchFamily="49" charset="0"/>
              </a:rPr>
              <a:t>", the names of the authors, their institution, 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   nor the names of its contributors may be used to endorse or promote 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   products derived from this Software without specific prior written 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     permission.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THE SOFTWARE IS PROVIDED "AS IS", WITHOUT WARRANTY OF ANY KIND, EXPRESS OR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IMPLIED, INCLUDING BUT NOT LIMITED TO THE WARRANTIES OF MERCHANTABILITY,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FITNESS FOR A PARTICULAR PURPOSE AND NONINFRINGEMENT.  IN NO EVENT SHALL THE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CONTRIBUTORS OR COPYRIGHT HOLDERS BE LIABLE FOR ANY CLAIM, DAMAGES OR OTHER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LIABILITY, WHETHER IN AN ACTION OF CONTRACT, TORT OR OTHERWISE, ARISING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FROM, OUT OF OR IN CONNECTION WITH THE SOFTWARE OR THE USE OR OTHER DEALINGS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WITH THE SOFTWARE.</a:t>
            </a:r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C8215F8-FF00-0278-87B1-653203FE4350}"/>
              </a:ext>
            </a:extLst>
          </p:cNvPr>
          <p:cNvSpPr txBox="1"/>
          <p:nvPr/>
        </p:nvSpPr>
        <p:spPr>
          <a:xfrm>
            <a:off x="5926667" y="2108199"/>
            <a:ext cx="31157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distributed with the code-generating framework, but not in generated code</a:t>
            </a:r>
          </a:p>
        </p:txBody>
      </p:sp>
    </p:spTree>
    <p:extLst>
      <p:ext uri="{BB962C8B-B14F-4D97-AF65-F5344CB8AC3E}">
        <p14:creationId xmlns:p14="http://schemas.microsoft.com/office/powerpoint/2010/main" val="3709949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5D6664A8-B884-9E1E-753B-9252B8AA6701}"/>
              </a:ext>
            </a:extLst>
          </p:cNvPr>
          <p:cNvSpPr/>
          <p:nvPr/>
        </p:nvSpPr>
        <p:spPr>
          <a:xfrm>
            <a:off x="296333" y="905931"/>
            <a:ext cx="5156200" cy="4224869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FE97B0-CBD2-3B7D-DD93-14105E9A8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04357"/>
            <a:ext cx="8791199" cy="395174"/>
          </a:xfrm>
        </p:spPr>
        <p:txBody>
          <a:bodyPr/>
          <a:lstStyle/>
          <a:p>
            <a:r>
              <a:rPr lang="en-US" dirty="0"/>
              <a:t>Where do we start? the MG5aMC authors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0558B-1B71-4D4D-CE9A-2AA9D078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000" y="474129"/>
            <a:ext cx="8791199" cy="4842938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See </a:t>
            </a:r>
            <a:r>
              <a:rPr lang="en-US" dirty="0">
                <a:hlinkClick r:id="rId2"/>
              </a:rPr>
              <a:t>https://github.com/mg5amcnlo/mg5amcnlo/blob/main/madgraph/AUTHORS</a:t>
            </a:r>
            <a:r>
              <a:rPr lang="en-US" dirty="0"/>
              <a:t> :</a:t>
            </a:r>
          </a:p>
          <a:p>
            <a:pPr marL="152400" indent="0">
              <a:spcBef>
                <a:spcPts val="0"/>
              </a:spcBef>
              <a:buNone/>
            </a:pPr>
            <a:endParaRPr lang="en-GB" sz="12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******************************************************************************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**                                                                          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pt-BR" sz="800" dirty="0">
                <a:latin typeface="Courier New" panose="02070309020205020404" pitchFamily="49" charset="0"/>
              </a:rPr>
              <a:t>**                              A U T H O R S                               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**                                                                          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**                                    &amp;                                     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**                                                                          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pt-BR" sz="800" dirty="0">
                <a:latin typeface="Courier New" panose="02070309020205020404" pitchFamily="49" charset="0"/>
              </a:rPr>
              <a:t>**                         C O N T R I B U T O R S                          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**                                                                          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******************************************************************************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CORE TEAM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---------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</a:rPr>
              <a:t>Rikkert</a:t>
            </a:r>
            <a:r>
              <a:rPr lang="en-US" sz="800" dirty="0">
                <a:latin typeface="Courier New" panose="02070309020205020404" pitchFamily="49" charset="0"/>
              </a:rPr>
              <a:t> FREDERIX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Stefano FRIXIONE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Valentin HIRSCHI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Fabio MALTONI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Olivier MATTELAER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Tim STELZER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Paolo TORRIELLI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Marco ZARO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CONTRIBUTORS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------------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Johan ALWALL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Pierre ARTOISENET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 err="1">
                <a:latin typeface="Courier New" panose="02070309020205020404" pitchFamily="49" charset="0"/>
              </a:rPr>
              <a:t>Diogo</a:t>
            </a:r>
            <a:r>
              <a:rPr lang="en-US" sz="800" dirty="0">
                <a:latin typeface="Courier New" panose="02070309020205020404" pitchFamily="49" charset="0"/>
              </a:rPr>
              <a:t> B FRANZOSI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Alexis KALOGEROPOULOS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Michel HERQUET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Robert RIETKERK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Chia-Hsien SHEN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C8215F8-FF00-0278-87B1-653203FE4350}"/>
              </a:ext>
            </a:extLst>
          </p:cNvPr>
          <p:cNvSpPr txBox="1"/>
          <p:nvPr/>
        </p:nvSpPr>
        <p:spPr>
          <a:xfrm>
            <a:off x="5926667" y="2108199"/>
            <a:ext cx="31157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distributed with the code-generating framework, but not in generated code</a:t>
            </a:r>
          </a:p>
        </p:txBody>
      </p:sp>
    </p:spTree>
    <p:extLst>
      <p:ext uri="{BB962C8B-B14F-4D97-AF65-F5344CB8AC3E}">
        <p14:creationId xmlns:p14="http://schemas.microsoft.com/office/powerpoint/2010/main" val="2020232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5D6664A8-B884-9E1E-753B-9252B8AA6701}"/>
              </a:ext>
            </a:extLst>
          </p:cNvPr>
          <p:cNvSpPr/>
          <p:nvPr/>
        </p:nvSpPr>
        <p:spPr>
          <a:xfrm>
            <a:off x="457204" y="1430868"/>
            <a:ext cx="5156200" cy="2218266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FE97B0-CBD2-3B7D-DD93-14105E9A8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04357"/>
            <a:ext cx="8791199" cy="395174"/>
          </a:xfrm>
        </p:spPr>
        <p:txBody>
          <a:bodyPr/>
          <a:lstStyle/>
          <a:p>
            <a:r>
              <a:rPr lang="en-US" dirty="0"/>
              <a:t>Where do we start? the MG5aMC code files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0558B-1B71-4D4D-CE9A-2AA9D078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67733" y="474129"/>
            <a:ext cx="9389533" cy="317500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e.g. </a:t>
            </a:r>
            <a:r>
              <a:rPr lang="en-US" dirty="0">
                <a:hlinkClick r:id="rId2"/>
              </a:rPr>
              <a:t>https://github.com/mg5amcnlo/mg5amcnlo/blob/main/Template/LO/bin/madevent</a:t>
            </a:r>
            <a:r>
              <a:rPr lang="en-US" dirty="0"/>
              <a:t> :</a:t>
            </a:r>
          </a:p>
          <a:p>
            <a:pPr lvl="1">
              <a:spcBef>
                <a:spcPts val="0"/>
              </a:spcBef>
            </a:pPr>
            <a:r>
              <a:rPr lang="en-US" dirty="0"/>
              <a:t>also copied as-is to generated code, e.g. </a:t>
            </a:r>
            <a:r>
              <a:rPr lang="en-US" sz="1400" dirty="0">
                <a:hlinkClick r:id="rId3"/>
              </a:rPr>
              <a:t>https://github.com/madgraph5/madgraph4gpu/blob/master/epochX/cudacpp/gg_tt.mad/bin/madevent</a:t>
            </a:r>
            <a:r>
              <a:rPr lang="en-US" sz="1400" dirty="0"/>
              <a:t> </a:t>
            </a: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endParaRPr lang="en-GB" sz="1200" dirty="0">
              <a:latin typeface="Courier New" panose="02070309020205020404" pitchFamily="49" charset="0"/>
            </a:endParaRPr>
          </a:p>
          <a:p>
            <a:pPr marL="552450" lvl="1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#! /</a:t>
            </a:r>
            <a:r>
              <a:rPr lang="en-US" sz="800" dirty="0" err="1">
                <a:latin typeface="Courier New" panose="02070309020205020404" pitchFamily="49" charset="0"/>
              </a:rPr>
              <a:t>usr</a:t>
            </a:r>
            <a:r>
              <a:rPr lang="en-US" sz="800" dirty="0">
                <a:latin typeface="Courier New" panose="02070309020205020404" pitchFamily="49" charset="0"/>
              </a:rPr>
              <a:t>/bin/env python3</a:t>
            </a:r>
          </a:p>
          <a:p>
            <a:pPr marL="552450" lvl="1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552450" lvl="1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################################################################################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#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# Copyright (c) 2009 The MadGraph5_aMC@NLO Development team and Contributors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#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# This file is a part of the MadGraph5_aMC@NLO project, an application which 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# automatically generates Feynman diagrams and matrix elements for arbitrary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# high-energy processes in the Standard Model and beyond.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#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# It is subject to the MadGraph5_aMC@NLO license which should accompany this 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# distribution.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#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# For more information, visit madgraph.phys.ucl.ac.be and amcatnlo.web.cern.ch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#</a:t>
            </a:r>
          </a:p>
          <a:p>
            <a:pPr marL="552450" lvl="1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################################################################################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C8215F8-FF00-0278-87B1-653203FE4350}"/>
              </a:ext>
            </a:extLst>
          </p:cNvPr>
          <p:cNvSpPr txBox="1"/>
          <p:nvPr/>
        </p:nvSpPr>
        <p:spPr>
          <a:xfrm>
            <a:off x="5926667" y="2108199"/>
            <a:ext cx="31157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kind of headers is distributed with the code-generating framework, and in some (not all) generated code</a:t>
            </a:r>
          </a:p>
        </p:txBody>
      </p:sp>
    </p:spTree>
    <p:extLst>
      <p:ext uri="{BB962C8B-B14F-4D97-AF65-F5344CB8AC3E}">
        <p14:creationId xmlns:p14="http://schemas.microsoft.com/office/powerpoint/2010/main" val="3595138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62212-B273-E9AC-1473-01DBF73E4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731307"/>
          </a:xfrm>
        </p:spPr>
        <p:txBody>
          <a:bodyPr/>
          <a:lstStyle/>
          <a:p>
            <a:r>
              <a:rPr lang="en-US" dirty="0"/>
              <a:t>Constraints on madgraph4gpu developments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7A2520-EF1A-549F-B211-688CB73E44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731" y="1144800"/>
            <a:ext cx="8964000" cy="4848226"/>
          </a:xfrm>
        </p:spPr>
        <p:txBody>
          <a:bodyPr/>
          <a:lstStyle/>
          <a:p>
            <a:r>
              <a:rPr lang="en-US" dirty="0"/>
              <a:t>Our work is a </a:t>
            </a:r>
            <a:r>
              <a:rPr lang="en-US" i="1" u="sng" dirty="0"/>
              <a:t>derivative</a:t>
            </a:r>
            <a:r>
              <a:rPr lang="en-US" dirty="0"/>
              <a:t> of MG5aMC (and is used in </a:t>
            </a:r>
            <a:r>
              <a:rPr lang="en-US" i="1" u="sng" dirty="0"/>
              <a:t>combination</a:t>
            </a:r>
            <a:r>
              <a:rPr lang="en-US" dirty="0"/>
              <a:t> with it)</a:t>
            </a:r>
          </a:p>
          <a:p>
            <a:pPr lvl="1"/>
            <a:r>
              <a:rPr lang="en-US" dirty="0"/>
              <a:t>I think that we should acknowledge the authors and their copyright</a:t>
            </a:r>
          </a:p>
          <a:p>
            <a:pPr lvl="1"/>
            <a:r>
              <a:rPr lang="en-US" dirty="0"/>
              <a:t>But we are not forced to use the same NCSA license</a:t>
            </a:r>
          </a:p>
          <a:p>
            <a:pPr lvl="3"/>
            <a:endParaRPr lang="en-US" dirty="0"/>
          </a:p>
          <a:p>
            <a:r>
              <a:rPr lang="en-US" dirty="0"/>
              <a:t>Our work will be used with other software in </a:t>
            </a:r>
            <a:r>
              <a:rPr lang="en-US" i="1" u="sng" dirty="0"/>
              <a:t>combined</a:t>
            </a:r>
            <a:r>
              <a:rPr lang="en-US" dirty="0"/>
              <a:t> projects</a:t>
            </a:r>
          </a:p>
          <a:p>
            <a:pPr lvl="1"/>
            <a:r>
              <a:rPr lang="en-US" dirty="0"/>
              <a:t>We should avoid licenses like GPL which forbid linking our libraries to non-GPL projects</a:t>
            </a:r>
          </a:p>
        </p:txBody>
      </p:sp>
    </p:spTree>
    <p:extLst>
      <p:ext uri="{BB962C8B-B14F-4D97-AF65-F5344CB8AC3E}">
        <p14:creationId xmlns:p14="http://schemas.microsoft.com/office/powerpoint/2010/main" val="21239362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8A2DF-F3A6-0A02-1029-55A4E61C4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license: LGPL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AD4A7C-7056-61A8-D71F-EE392FC0F4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600" y="1144800"/>
            <a:ext cx="8940800" cy="4848226"/>
          </a:xfrm>
        </p:spPr>
        <p:txBody>
          <a:bodyPr/>
          <a:lstStyle/>
          <a:p>
            <a:r>
              <a:rPr lang="en-US" dirty="0"/>
              <a:t>Our libraries can be linked to any software, free or proprietary (unlike with GPL)</a:t>
            </a:r>
          </a:p>
          <a:p>
            <a:endParaRPr lang="en-US" dirty="0"/>
          </a:p>
          <a:p>
            <a:r>
              <a:rPr lang="en-US" dirty="0"/>
              <a:t>Our source code can be modified, but derivative code must remain free and LGPL</a:t>
            </a:r>
          </a:p>
          <a:p>
            <a:endParaRPr lang="en-US" dirty="0"/>
          </a:p>
          <a:p>
            <a:r>
              <a:rPr lang="en-US" dirty="0"/>
              <a:t>In practice</a:t>
            </a:r>
          </a:p>
          <a:p>
            <a:pPr lvl="1"/>
            <a:r>
              <a:rPr lang="en-US" dirty="0"/>
              <a:t>mention LGPL in the central COPYRIGHT file and in each file header</a:t>
            </a:r>
          </a:p>
          <a:p>
            <a:pPr lvl="1"/>
            <a:r>
              <a:rPr lang="en-US" dirty="0"/>
              <a:t>add central COPYING and COPYING.LESSER files</a:t>
            </a:r>
          </a:p>
          <a:p>
            <a:pPr lvl="1"/>
            <a:r>
              <a:rPr lang="en-US" dirty="0"/>
              <a:t>the above, both in the code-generating plugin and in generated code</a:t>
            </a:r>
          </a:p>
        </p:txBody>
      </p:sp>
    </p:spTree>
    <p:extLst>
      <p:ext uri="{BB962C8B-B14F-4D97-AF65-F5344CB8AC3E}">
        <p14:creationId xmlns:p14="http://schemas.microsoft.com/office/powerpoint/2010/main" val="2273168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5D6664A8-B884-9E1E-753B-9252B8AA6701}"/>
              </a:ext>
            </a:extLst>
          </p:cNvPr>
          <p:cNvSpPr/>
          <p:nvPr/>
        </p:nvSpPr>
        <p:spPr>
          <a:xfrm>
            <a:off x="135462" y="279392"/>
            <a:ext cx="4682071" cy="5782741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0558B-1B71-4D4D-CE9A-2AA9D078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0"/>
            <a:ext cx="9144000" cy="5698067"/>
          </a:xfrm>
        </p:spPr>
        <p:txBody>
          <a:bodyPr/>
          <a:lstStyle/>
          <a:p>
            <a:pPr marL="152400" indent="0">
              <a:spcBef>
                <a:spcPts val="0"/>
              </a:spcBef>
              <a:buNone/>
            </a:pPr>
            <a:r>
              <a:rPr lang="en-US" sz="800" dirty="0"/>
              <a:t>See </a:t>
            </a:r>
            <a:r>
              <a:rPr lang="en-US" sz="700" dirty="0">
                <a:hlinkClick r:id="rId2"/>
              </a:rPr>
              <a:t>https://github.com/madgraph5/madgraph4gpu/raw/c2d22aebd45348e56a0477f0c85bab3d8eab18ab/epochX/cudacpp/CODEGEN/PLUGIN/CUDACPP_SA_OUTPUT/madgraph/iolibs/template_files/COPYRIGHT</a:t>
            </a:r>
            <a:endParaRPr lang="en-US" sz="700" dirty="0"/>
          </a:p>
          <a:p>
            <a:pPr marL="152400" indent="0">
              <a:spcBef>
                <a:spcPts val="0"/>
              </a:spcBef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solidFill>
                  <a:srgbClr val="FF0000"/>
                </a:solidFill>
                <a:latin typeface="Courier New" panose="02070309020205020404" pitchFamily="49" charset="0"/>
              </a:rPr>
              <a:t>Copyright (C) 2020-2023 CERN and UCLouvain.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solidFill>
                  <a:srgbClr val="FF0000"/>
                </a:solidFill>
                <a:latin typeface="Courier New" panose="02070309020205020404" pitchFamily="49" charset="0"/>
              </a:rPr>
              <a:t>Licensed under the GNU Lesser General Public License (version 3 or later).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All rights not expressly granted are reserved.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The copyright and license notice above cover the CUDACPP code-generating plugin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of the MadGraph5_aMC@NLO (in the following "MG5aMC") software, and all code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generated using that plugin. These are collectively referred to as "this work"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or "the MG5aMC CUDACPP plugin and the code that it generates", or more simply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as "the MG5aMC CUDACPP plugin", in the following and throughout this work.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The MG5aMC CUDACPP plugin and the code that it generates are based on the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initial work on porting MG5aMC to GPUs using CUDA and on speeding up MG5aMC on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CPUs using vectorized C++ by three original authors from CERN and UCLouvain.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solidFill>
                  <a:srgbClr val="FF0000"/>
                </a:solidFill>
                <a:latin typeface="Courier New" panose="02070309020205020404" pitchFamily="49" charset="0"/>
              </a:rPr>
              <a:t>The full development team currently includes the following authors :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700" dirty="0">
                <a:solidFill>
                  <a:srgbClr val="FF0000"/>
                </a:solidFill>
                <a:latin typeface="Courier New" panose="02070309020205020404" pitchFamily="49" charset="0"/>
              </a:rPr>
              <a:t>  Stephan Hageboeck (CERN)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fr-FR" sz="700" dirty="0">
                <a:solidFill>
                  <a:srgbClr val="FF0000"/>
                </a:solidFill>
                <a:latin typeface="Courier New" panose="02070309020205020404" pitchFamily="49" charset="0"/>
              </a:rPr>
              <a:t>  Olivier Mattelaer (</a:t>
            </a:r>
            <a:r>
              <a:rPr lang="fr-FR" sz="700" dirty="0" err="1">
                <a:solidFill>
                  <a:srgbClr val="FF0000"/>
                </a:solidFill>
                <a:latin typeface="Courier New" panose="02070309020205020404" pitchFamily="49" charset="0"/>
              </a:rPr>
              <a:t>Universite</a:t>
            </a:r>
            <a:r>
              <a:rPr lang="fr-FR" sz="700" dirty="0">
                <a:solidFill>
                  <a:srgbClr val="FF0000"/>
                </a:solidFill>
                <a:latin typeface="Courier New" panose="02070309020205020404" pitchFamily="49" charset="0"/>
              </a:rPr>
              <a:t> Catholique de Louvain, original </a:t>
            </a:r>
            <a:r>
              <a:rPr lang="fr-FR" sz="700" dirty="0" err="1">
                <a:solidFill>
                  <a:srgbClr val="FF0000"/>
                </a:solidFill>
                <a:latin typeface="Courier New" panose="02070309020205020404" pitchFamily="49" charset="0"/>
              </a:rPr>
              <a:t>author</a:t>
            </a:r>
            <a:r>
              <a:rPr lang="fr-FR" sz="700" dirty="0">
                <a:solidFill>
                  <a:srgbClr val="FF0000"/>
                </a:solidFill>
                <a:latin typeface="Courier New" panose="02070309020205020404" pitchFamily="49" charset="0"/>
              </a:rPr>
              <a:t>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700" dirty="0">
                <a:solidFill>
                  <a:srgbClr val="FF0000"/>
                </a:solidFill>
                <a:latin typeface="Courier New" panose="02070309020205020404" pitchFamily="49" charset="0"/>
              </a:rPr>
              <a:t>  Stefan Roiser (CERN, original author)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solidFill>
                  <a:srgbClr val="FF0000"/>
                </a:solidFill>
                <a:latin typeface="Courier New" panose="02070309020205020404" pitchFamily="49" charset="0"/>
              </a:rPr>
              <a:t>  Andrea Valassi (CERN, original author)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700" dirty="0">
                <a:solidFill>
                  <a:srgbClr val="FF0000"/>
                </a:solidFill>
                <a:latin typeface="Courier New" panose="02070309020205020404" pitchFamily="49" charset="0"/>
              </a:rPr>
              <a:t>  Zenny Wettersten (CERN)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See https://github.com/madgraph5/madgraph4gpu for more details. For the full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list of authors and collaborators of this work, see the file "AUTHORS" in the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same directory as this "COPYRIGHT" file in the source code of the plugin.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The MG5aMC CUDACPP plugin and the code that it generates are derived from, and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are intended to be used in combination with, the MG5aMC software and the code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that it generates. </a:t>
            </a:r>
            <a:r>
              <a:rPr lang="en-GB" sz="700" i="1" dirty="0">
                <a:solidFill>
                  <a:srgbClr val="FF0000"/>
                </a:solidFill>
                <a:latin typeface="Courier New" panose="02070309020205020404" pitchFamily="49" charset="0"/>
              </a:rPr>
              <a:t>The MG5aMC software is developed by the MadGraph5_aMC@NLO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i="1" dirty="0">
                <a:solidFill>
                  <a:srgbClr val="FF0000"/>
                </a:solidFill>
                <a:latin typeface="Courier New" panose="02070309020205020404" pitchFamily="49" charset="0"/>
              </a:rPr>
              <a:t>development team and contributors, also known as the "</a:t>
            </a:r>
            <a:r>
              <a:rPr lang="en-GB" sz="700" i="1" dirty="0" err="1">
                <a:solidFill>
                  <a:srgbClr val="FF0000"/>
                </a:solidFill>
                <a:latin typeface="Courier New" panose="02070309020205020404" pitchFamily="49" charset="0"/>
              </a:rPr>
              <a:t>MadTeam</a:t>
            </a:r>
            <a:r>
              <a:rPr lang="en-GB" sz="700" i="1" dirty="0">
                <a:solidFill>
                  <a:srgbClr val="FF0000"/>
                </a:solidFill>
                <a:latin typeface="Courier New" panose="02070309020205020404" pitchFamily="49" charset="0"/>
              </a:rPr>
              <a:t>", who are the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i="1" dirty="0">
                <a:solidFill>
                  <a:srgbClr val="FF0000"/>
                </a:solidFill>
                <a:latin typeface="Courier New" panose="02070309020205020404" pitchFamily="49" charset="0"/>
              </a:rPr>
              <a:t>owners of its copyright and have licensed it as specified in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700" i="1" dirty="0">
                <a:solidFill>
                  <a:srgbClr val="FF0000"/>
                </a:solidFill>
                <a:latin typeface="Courier New" panose="02070309020205020404" pitchFamily="49" charset="0"/>
              </a:rPr>
              <a:t>https://github.com/mg5amcnlo/mg5amcnlo/blob/main/madgraph/LICENSE.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The MG5aMC CUDACPP plugin and the code that it generates are free software;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you can redistribute them and/or modify them under the terms of the GNU Lesser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General Public License as published by the Free Software Foundation, either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version 3 or (at your option) any later version.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This work is distributed in the hope that it will be useful, but WITHOUT ANY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WARRANTY; without even the implied warranty of MERCHANTABILITY or FITNESS FOR A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PARTICULAR PURPOSE. See the GNU Lesser General Public License for more details.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The GNU Lesser General Public License (LGPL) version 3 is copied verbatim in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the file "COPYING.LESSER" in the same directory as this "COPYRIGHT" file. It is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also available at &lt;https://www.gnu.org/licenses/lgpl-3.0.txt&gt;.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This version of the GNU Lesser General Public License incorporates the terms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and conditions of version 3 of the GNU General Public License (GPL), which is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copied verbatim in the file "COPYING" in the same directory as this "COPYRIGHT"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file and is also available at &lt;https://www.gnu.org/licenses/gpl-3.0.txt&gt;.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In line with the license above, the authors emphasise the following points. For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the developers' and authors' protection, the GPL clearly explains that there is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no warranty for this free software. For both users' and authors' sake, the GPL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requires that modified versions be marked as changed, so that their problems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700" dirty="0">
                <a:latin typeface="Courier New" panose="02070309020205020404" pitchFamily="49" charset="0"/>
              </a:rPr>
              <a:t>will not be attributed erroneously to authors of previous versions.</a:t>
            </a:r>
            <a:endParaRPr lang="en-US" sz="700" dirty="0">
              <a:latin typeface="Courier New" panose="020703090202050204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FE97B0-CBD2-3B7D-DD93-14105E9A8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7567" y="764759"/>
            <a:ext cx="3586399" cy="395174"/>
          </a:xfrm>
        </p:spPr>
        <p:txBody>
          <a:bodyPr/>
          <a:lstStyle/>
          <a:p>
            <a:r>
              <a:rPr lang="en-US" dirty="0"/>
              <a:t>Proposed </a:t>
            </a:r>
            <a:br>
              <a:rPr lang="en-US" dirty="0"/>
            </a:br>
            <a:r>
              <a:rPr lang="en-US" dirty="0"/>
              <a:t>COPYRIGHT file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C8215F8-FF00-0278-87B1-653203FE4350}"/>
              </a:ext>
            </a:extLst>
          </p:cNvPr>
          <p:cNvSpPr txBox="1"/>
          <p:nvPr/>
        </p:nvSpPr>
        <p:spPr>
          <a:xfrm>
            <a:off x="5291667" y="1727199"/>
            <a:ext cx="31157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would be distributed with the code-generating plugin, and also in generated code</a:t>
            </a:r>
          </a:p>
        </p:txBody>
      </p:sp>
    </p:spTree>
    <p:extLst>
      <p:ext uri="{BB962C8B-B14F-4D97-AF65-F5344CB8AC3E}">
        <p14:creationId xmlns:p14="http://schemas.microsoft.com/office/powerpoint/2010/main" val="31196120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>
            <a:extLst>
              <a:ext uri="{FF2B5EF4-FFF2-40B4-BE49-F238E27FC236}">
                <a16:creationId xmlns:a16="http://schemas.microsoft.com/office/drawing/2014/main" id="{5D6664A8-B884-9E1E-753B-9252B8AA6701}"/>
              </a:ext>
            </a:extLst>
          </p:cNvPr>
          <p:cNvSpPr/>
          <p:nvPr/>
        </p:nvSpPr>
        <p:spPr>
          <a:xfrm>
            <a:off x="135462" y="279393"/>
            <a:ext cx="4682071" cy="3962408"/>
          </a:xfrm>
          <a:prstGeom prst="rect">
            <a:avLst/>
          </a:prstGeom>
          <a:solidFill>
            <a:srgbClr val="FFFFCC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10558B-1B71-4D4D-CE9A-2AA9D0781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" y="0"/>
            <a:ext cx="9279467" cy="4377267"/>
          </a:xfrm>
        </p:spPr>
        <p:txBody>
          <a:bodyPr/>
          <a:lstStyle/>
          <a:p>
            <a:pPr marL="152400" indent="0">
              <a:spcBef>
                <a:spcPts val="0"/>
              </a:spcBef>
              <a:buNone/>
            </a:pPr>
            <a:r>
              <a:rPr lang="en-US" sz="800" dirty="0"/>
              <a:t>See </a:t>
            </a:r>
            <a:r>
              <a:rPr lang="en-US" sz="700" dirty="0">
                <a:hlinkClick r:id="rId2"/>
              </a:rPr>
              <a:t>https://raw.githubusercontent.com/madgraph5/madgraph4gpu/c2d22aebd45348e56a0477f0c85bab3d8eab18ab/epochX/cudacpp/CODEGEN/PLUGIN/CUDACPP_SA_OUTPUT/madgraph/iolibs/template_files/AUTHORS</a:t>
            </a:r>
            <a:endParaRPr lang="en-US" sz="700" dirty="0"/>
          </a:p>
          <a:p>
            <a:pPr marL="152400" indent="0">
              <a:spcBef>
                <a:spcPts val="0"/>
              </a:spcBef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Copyright (C) 2020-2023 CERN and UCLouvain.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Licensed under the GNU Lesser General Public License (version 3 or later).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All rights not expressly granted are reserved.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</a:rPr>
              <a:t># Authors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The development team of the MG5aMC CUDACPP plugin and of the code that it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generates includes the following authors: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  Stephan Hageboeck (CERN)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fr-FR" sz="800" dirty="0">
                <a:latin typeface="Courier New" panose="02070309020205020404" pitchFamily="49" charset="0"/>
              </a:rPr>
              <a:t>  Olivier Mattelaer (</a:t>
            </a:r>
            <a:r>
              <a:rPr lang="fr-FR" sz="800" dirty="0" err="1">
                <a:latin typeface="Courier New" panose="02070309020205020404" pitchFamily="49" charset="0"/>
              </a:rPr>
              <a:t>Universite</a:t>
            </a:r>
            <a:r>
              <a:rPr lang="fr-FR" sz="800" dirty="0">
                <a:latin typeface="Courier New" panose="02070309020205020404" pitchFamily="49" charset="0"/>
              </a:rPr>
              <a:t> Catholique de Louvain, original </a:t>
            </a:r>
            <a:r>
              <a:rPr lang="fr-FR" sz="800" dirty="0" err="1">
                <a:latin typeface="Courier New" panose="02070309020205020404" pitchFamily="49" charset="0"/>
              </a:rPr>
              <a:t>author</a:t>
            </a:r>
            <a:r>
              <a:rPr lang="fr-FR" sz="800" dirty="0">
                <a:latin typeface="Courier New" panose="02070309020205020404" pitchFamily="49" charset="0"/>
              </a:rPr>
              <a:t>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  Stefan Roiser (CERN, original author)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Andrea Valassi (CERN, original author)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  Zenny Wettersten (CERN)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</a:rPr>
              <a:t># Collaborators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The development team of the MG5aMC CUDACPP plugin and of the code that it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generates benefitted significantly from the much appreciated and thankfully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acknowledged collaboration with the following collaborators:</a:t>
            </a:r>
          </a:p>
          <a:p>
            <a:pPr marL="152400" indent="0">
              <a:spcBef>
                <a:spcPts val="0"/>
              </a:spcBef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Tyler J. Burch (Argonne National Laboratory)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Taylor Childers (Argonne National Laboratory)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  Laurence Field (CERN)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  Walter Hopkins (Argonne National Laboratory)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Nathan S. Nichols (Argonne National Laboratory)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  Andreas Reepschlaeger (CERN)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Taran Singhania (PES University Bangalore)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  David Smith (CERN)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GB" sz="800" dirty="0">
                <a:latin typeface="Courier New" panose="02070309020205020404" pitchFamily="49" charset="0"/>
              </a:rPr>
              <a:t>  Carl Vuosalo (University of Wisconsin-Madison)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800" dirty="0">
                <a:latin typeface="Courier New" panose="02070309020205020404" pitchFamily="49" charset="0"/>
              </a:rPr>
              <a:t>  </a:t>
            </a:r>
            <a:r>
              <a:rPr lang="en-US" sz="800" dirty="0" err="1">
                <a:latin typeface="Courier New" panose="02070309020205020404" pitchFamily="49" charset="0"/>
              </a:rPr>
              <a:t>Joergen</a:t>
            </a:r>
            <a:r>
              <a:rPr lang="en-US" sz="800" dirty="0">
                <a:latin typeface="Courier New" panose="02070309020205020404" pitchFamily="49" charset="0"/>
              </a:rPr>
              <a:t> Teig (CERN)</a:t>
            </a:r>
          </a:p>
          <a:p>
            <a:endParaRPr lang="en-US" sz="1800" dirty="0">
              <a:latin typeface="Courier New" panose="02070309020205020404" pitchFamily="49" charset="0"/>
            </a:endParaRPr>
          </a:p>
          <a:p>
            <a:pPr marL="152400" indent="0">
              <a:spcBef>
                <a:spcPts val="0"/>
              </a:spcBef>
              <a:buNone/>
            </a:pPr>
            <a:endParaRPr lang="en-US" sz="700" dirty="0">
              <a:latin typeface="Courier New" panose="02070309020205020404" pitchFamily="49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9FE97B0-CBD2-3B7D-DD93-14105E9A8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7567" y="764759"/>
            <a:ext cx="3586399" cy="395174"/>
          </a:xfrm>
        </p:spPr>
        <p:txBody>
          <a:bodyPr/>
          <a:lstStyle/>
          <a:p>
            <a:r>
              <a:rPr lang="en-US" dirty="0"/>
              <a:t>Proposed </a:t>
            </a:r>
            <a:br>
              <a:rPr lang="en-US" dirty="0"/>
            </a:br>
            <a:r>
              <a:rPr lang="en-US" dirty="0"/>
              <a:t>AUTHORS file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BC8215F8-FF00-0278-87B1-653203FE4350}"/>
              </a:ext>
            </a:extLst>
          </p:cNvPr>
          <p:cNvSpPr txBox="1"/>
          <p:nvPr/>
        </p:nvSpPr>
        <p:spPr>
          <a:xfrm>
            <a:off x="5291667" y="1727199"/>
            <a:ext cx="311573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would be distributed with the code-generating plugin.</a:t>
            </a:r>
          </a:p>
          <a:p>
            <a:endParaRPr lang="en-US" dirty="0"/>
          </a:p>
          <a:p>
            <a:r>
              <a:rPr lang="en-US" dirty="0"/>
              <a:t>But not in generated code?</a:t>
            </a:r>
          </a:p>
          <a:p>
            <a:r>
              <a:rPr lang="en-US" dirty="0"/>
              <a:t>(because otherwise I think we should add the MG5aMC authors file too)</a:t>
            </a:r>
          </a:p>
        </p:txBody>
      </p:sp>
    </p:spTree>
    <p:extLst>
      <p:ext uri="{BB962C8B-B14F-4D97-AF65-F5344CB8AC3E}">
        <p14:creationId xmlns:p14="http://schemas.microsoft.com/office/powerpoint/2010/main" val="129603361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52245</TotalTime>
  <Words>3204</Words>
  <Application>Microsoft Office PowerPoint</Application>
  <PresentationFormat>On-screen Show (4:3)</PresentationFormat>
  <Paragraphs>405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Courier New</vt:lpstr>
      <vt:lpstr>CERN2015-AV-MasterLayout</vt:lpstr>
      <vt:lpstr>PowerPoint Presentation</vt:lpstr>
      <vt:lpstr>MG5aMC CUDACPP copyright and licensing</vt:lpstr>
      <vt:lpstr>Where do we start? the MG5aMC license</vt:lpstr>
      <vt:lpstr>Where do we start? the MG5aMC authors</vt:lpstr>
      <vt:lpstr>Where do we start? the MG5aMC code files</vt:lpstr>
      <vt:lpstr>Constraints on madgraph4gpu developments</vt:lpstr>
      <vt:lpstr>Proposed license: LGPL</vt:lpstr>
      <vt:lpstr>Proposed  COPYRIGHT file</vt:lpstr>
      <vt:lpstr>Proposed  AUTHORS file</vt:lpstr>
      <vt:lpstr>Proposed central files</vt:lpstr>
      <vt:lpstr>(Aside – about the structure of generated code)</vt:lpstr>
      <vt:lpstr>Proposed file headers</vt:lpstr>
      <vt:lpstr>Proposed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1318</cp:revision>
  <dcterms:modified xsi:type="dcterms:W3CDTF">2023-04-25T13:00:26Z</dcterms:modified>
</cp:coreProperties>
</file>