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433" r:id="rId3"/>
    <p:sldId id="427" r:id="rId4"/>
    <p:sldId id="430" r:id="rId5"/>
    <p:sldId id="428" r:id="rId6"/>
    <p:sldId id="434" r:id="rId7"/>
    <p:sldId id="263" r:id="rId8"/>
    <p:sldId id="435" r:id="rId9"/>
    <p:sldId id="256" r:id="rId10"/>
    <p:sldId id="265" r:id="rId11"/>
    <p:sldId id="268" r:id="rId12"/>
    <p:sldId id="270" r:id="rId13"/>
    <p:sldId id="438" r:id="rId14"/>
    <p:sldId id="436" r:id="rId15"/>
    <p:sldId id="274" r:id="rId16"/>
    <p:sldId id="275" r:id="rId17"/>
    <p:sldId id="276" r:id="rId18"/>
    <p:sldId id="439" r:id="rId19"/>
    <p:sldId id="437" r:id="rId20"/>
    <p:sldId id="440" r:id="rId21"/>
    <p:sldId id="258" r:id="rId22"/>
    <p:sldId id="432" r:id="rId23"/>
    <p:sldId id="262" r:id="rId24"/>
    <p:sldId id="42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BE461C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7" autoAdjust="0"/>
    <p:restoredTop sz="93805" autoAdjust="0"/>
  </p:normalViewPr>
  <p:slideViewPr>
    <p:cSldViewPr snapToGrid="0" snapToObjects="1">
      <p:cViewPr>
        <p:scale>
          <a:sx n="150" d="100"/>
          <a:sy n="150" d="100"/>
        </p:scale>
        <p:origin x="10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D9202-BCA8-45F4-A9F8-4C9683CFDE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0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1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75649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8.png"/><Relationship Id="rId11" Type="http://schemas.openxmlformats.org/officeDocument/2006/relationships/image" Target="../media/image61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57.png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harged_particle" TargetMode="External"/><Relationship Id="rId2" Type="http://schemas.openxmlformats.org/officeDocument/2006/relationships/hyperlink" Target="https://en.wikipedia.org/wiki/Electromagnetic_radi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en.wikipedia.org/wiki/Homogeneity_and_heterogeneity#Heterogeneit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726040"/>
            <a:ext cx="11376025" cy="290285"/>
          </a:xfrm>
        </p:spPr>
        <p:txBody>
          <a:bodyPr/>
          <a:lstStyle/>
          <a:p>
            <a:pPr algn="ctr"/>
            <a:r>
              <a:rPr lang="en-US" sz="2400" i="1" dirty="0">
                <a:latin typeface="+mj-lt"/>
              </a:rPr>
              <a:t>S.Burger – CERN / 20</a:t>
            </a:r>
            <a:r>
              <a:rPr lang="en-US" sz="2400" i="1" baseline="30000" dirty="0">
                <a:latin typeface="+mj-lt"/>
              </a:rPr>
              <a:t>th</a:t>
            </a:r>
            <a:r>
              <a:rPr lang="en-US" sz="2400" i="1" dirty="0">
                <a:latin typeface="+mj-lt"/>
              </a:rPr>
              <a:t> of June 2023</a:t>
            </a:r>
            <a:endParaRPr lang="en-GB" sz="20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261C646-064A-AF48-954A-FBF140EB2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98285"/>
            <a:ext cx="11376025" cy="1458385"/>
          </a:xfrm>
        </p:spPr>
        <p:txBody>
          <a:bodyPr/>
          <a:lstStyle/>
          <a:p>
            <a:pPr algn="ctr"/>
            <a:r>
              <a:rPr lang="fr-FR" dirty="0"/>
              <a:t>Screen Testing for Beam Instrumentation at CERN</a:t>
            </a:r>
          </a:p>
        </p:txBody>
      </p:sp>
      <p:sp>
        <p:nvSpPr>
          <p:cNvPr id="2" name="AutoShape 2" descr="https://indico.cern.ch/event/1030794/images/31998-ASTEC.jpeg">
            <a:extLst>
              <a:ext uri="{FF2B5EF4-FFF2-40B4-BE49-F238E27FC236}">
                <a16:creationId xmlns:a16="http://schemas.microsoft.com/office/drawing/2014/main" id="{E74B0953-0CBA-DD4B-9F91-2AC5507978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901625" y="5996370"/>
            <a:ext cx="10820817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i="1" dirty="0">
                <a:solidFill>
                  <a:schemeClr val="bg1">
                    <a:lumMod val="75000"/>
                  </a:schemeClr>
                </a:solidFill>
              </a:rPr>
              <a:t>Workshop: Low Density Materials for Beam Instrumentation Workshop</a:t>
            </a:r>
            <a:endParaRPr lang="en-GB" sz="2400" i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en-GB" sz="1800" u="sng" dirty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https://indico.cern.ch/event/1275649/</a:t>
            </a:r>
            <a:endParaRPr lang="en-GB" sz="1800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GB" sz="24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4AB743-CC58-BF1F-7426-1845C3370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679" y="3169949"/>
            <a:ext cx="2121291" cy="31424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CB8AC2-C80B-4EAF-701D-4B3E1B8331BB}"/>
              </a:ext>
            </a:extLst>
          </p:cNvPr>
          <p:cNvSpPr txBox="1"/>
          <p:nvPr/>
        </p:nvSpPr>
        <p:spPr>
          <a:xfrm>
            <a:off x="1354926" y="1377548"/>
            <a:ext cx="33172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New support to better stretch the material and ensure a flat surface.</a:t>
            </a:r>
            <a:endParaRPr lang="en-GB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0C04E8-001D-4B83-556A-653891F4D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868" y="3169948"/>
            <a:ext cx="3482166" cy="31424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3DD416-4E42-049F-E241-3566A5E09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952" y="3169948"/>
            <a:ext cx="2387048" cy="31424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530B4E-62BA-72F0-51FD-2E0A129677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0689" y="870020"/>
            <a:ext cx="5189345" cy="20606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1F44C1-BE3C-A0C3-5EE9-CE4B5410CF72}"/>
              </a:ext>
            </a:extLst>
          </p:cNvPr>
          <p:cNvSpPr txBox="1"/>
          <p:nvPr/>
        </p:nvSpPr>
        <p:spPr>
          <a:xfrm>
            <a:off x="286366" y="157599"/>
            <a:ext cx="69236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BNNT screen tests in HiRadMat (3)</a:t>
            </a:r>
          </a:p>
          <a:p>
            <a:r>
              <a:rPr lang="en-US" sz="2400" dirty="0"/>
              <a:t>October 2022 </a:t>
            </a:r>
            <a:endParaRPr lang="en-GB" sz="2400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28E7FD88-E143-EA69-0D2A-602272D8832C}"/>
              </a:ext>
            </a:extLst>
          </p:cNvPr>
          <p:cNvSpPr/>
          <p:nvPr/>
        </p:nvSpPr>
        <p:spPr>
          <a:xfrm>
            <a:off x="7825740" y="3216915"/>
            <a:ext cx="205740" cy="59859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6EF0C9-5FB1-16AD-D404-2F379E456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10</a:t>
            </a:fld>
            <a:endParaRPr lang="en-GB"/>
          </a:p>
        </p:txBody>
      </p:sp>
      <p:sp>
        <p:nvSpPr>
          <p:cNvPr id="10" name="Footer Placeholder 31">
            <a:extLst>
              <a:ext uri="{FF2B5EF4-FFF2-40B4-BE49-F238E27FC236}">
                <a16:creationId xmlns:a16="http://schemas.microsoft.com/office/drawing/2014/main" id="{07CD717D-1F7B-A7D3-9F08-5DFF9377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77214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1CD621-C3CC-D712-7CB2-EC0721B53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642" y="2660833"/>
            <a:ext cx="2263672" cy="3675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8287C9-0725-31DC-690A-A30D2C8C5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477" y="1506076"/>
            <a:ext cx="2124944" cy="2181225"/>
          </a:xfrm>
          <a:prstGeom prst="rect">
            <a:avLst/>
          </a:prstGeom>
          <a:ln w="73025">
            <a:solidFill>
              <a:srgbClr val="00B05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8ABA0E-489A-EB56-3C93-D96A1F4E4F81}"/>
              </a:ext>
            </a:extLst>
          </p:cNvPr>
          <p:cNvSpPr txBox="1"/>
          <p:nvPr/>
        </p:nvSpPr>
        <p:spPr>
          <a:xfrm>
            <a:off x="1377170" y="1139615"/>
            <a:ext cx="1299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25b / NF 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590878-EA34-172C-DF92-40ADFE5FD5E4}"/>
              </a:ext>
            </a:extLst>
          </p:cNvPr>
          <p:cNvSpPr txBox="1"/>
          <p:nvPr/>
        </p:nvSpPr>
        <p:spPr>
          <a:xfrm>
            <a:off x="983727" y="3195405"/>
            <a:ext cx="130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0.33x0.42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2CCB432-4849-AEB0-0780-86EBFB380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79" y="4448427"/>
            <a:ext cx="2114877" cy="2181225"/>
          </a:xfrm>
          <a:prstGeom prst="rect">
            <a:avLst/>
          </a:prstGeom>
          <a:ln w="73025">
            <a:solidFill>
              <a:srgbClr val="00B05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3EEAAC-D851-BED9-F10B-C831C5FF23DD}"/>
              </a:ext>
            </a:extLst>
          </p:cNvPr>
          <p:cNvSpPr txBox="1"/>
          <p:nvPr/>
        </p:nvSpPr>
        <p:spPr>
          <a:xfrm>
            <a:off x="1013479" y="6199766"/>
            <a:ext cx="124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0.31x0.40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F4EE3EA-F4D3-87A5-4EA6-F6178AA8A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3022" y="1506076"/>
            <a:ext cx="2108226" cy="2181225"/>
          </a:xfrm>
          <a:prstGeom prst="rect">
            <a:avLst/>
          </a:prstGeom>
          <a:ln w="73025">
            <a:solidFill>
              <a:srgbClr val="FFC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5907873-6925-B1D1-3E5C-7F4999E7C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8477" y="4448427"/>
            <a:ext cx="2114878" cy="2172933"/>
          </a:xfrm>
          <a:prstGeom prst="rect">
            <a:avLst/>
          </a:prstGeom>
          <a:ln w="69850">
            <a:solidFill>
              <a:srgbClr val="FF000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9B4BAF1-E199-4F22-D7D3-081D907C413C}"/>
              </a:ext>
            </a:extLst>
          </p:cNvPr>
          <p:cNvSpPr txBox="1"/>
          <p:nvPr/>
        </p:nvSpPr>
        <p:spPr>
          <a:xfrm>
            <a:off x="3546577" y="3221125"/>
            <a:ext cx="125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0.29x0.39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016C2C-3AA7-AD61-6D3A-07994E9B0B81}"/>
              </a:ext>
            </a:extLst>
          </p:cNvPr>
          <p:cNvSpPr txBox="1"/>
          <p:nvPr/>
        </p:nvSpPr>
        <p:spPr>
          <a:xfrm>
            <a:off x="1376609" y="4071666"/>
            <a:ext cx="145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BNNT 60b / NF 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4715FA-1787-FBD4-1763-ACEC0D56E001}"/>
              </a:ext>
            </a:extLst>
          </p:cNvPr>
          <p:cNvSpPr txBox="1"/>
          <p:nvPr/>
        </p:nvSpPr>
        <p:spPr>
          <a:xfrm>
            <a:off x="3960489" y="1137444"/>
            <a:ext cx="1390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216b / NF 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CA3656-688B-B32A-5CF1-075CCB530F98}"/>
              </a:ext>
            </a:extLst>
          </p:cNvPr>
          <p:cNvSpPr txBox="1"/>
          <p:nvPr/>
        </p:nvSpPr>
        <p:spPr>
          <a:xfrm>
            <a:off x="3626295" y="4084967"/>
            <a:ext cx="183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BNNT 216b / NF </a:t>
            </a:r>
            <a:endParaRPr lang="en-GB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BB06837-8B5D-3C02-A427-9003A80FA2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4811" y="1502672"/>
            <a:ext cx="2108226" cy="2189278"/>
          </a:xfrm>
          <a:prstGeom prst="rect">
            <a:avLst/>
          </a:prstGeom>
          <a:ln w="73025">
            <a:solidFill>
              <a:srgbClr val="FF0000"/>
            </a:solidFill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83D237C-2B17-5ED1-5B16-BAABD07E4AD2}"/>
              </a:ext>
            </a:extLst>
          </p:cNvPr>
          <p:cNvSpPr txBox="1"/>
          <p:nvPr/>
        </p:nvSpPr>
        <p:spPr>
          <a:xfrm>
            <a:off x="6504874" y="992418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288b / NF</a:t>
            </a:r>
          </a:p>
          <a:p>
            <a:pPr algn="ctr"/>
            <a:r>
              <a:rPr lang="en-US" sz="1400" dirty="0"/>
              <a:t>Step + 4000 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383250-7294-86B2-4370-20CC0E70D790}"/>
              </a:ext>
            </a:extLst>
          </p:cNvPr>
          <p:cNvSpPr txBox="1"/>
          <p:nvPr/>
        </p:nvSpPr>
        <p:spPr>
          <a:xfrm>
            <a:off x="6084920" y="3186228"/>
            <a:ext cx="124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Saturated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DE10457-9C71-7BD7-DF50-F51FDD3D1E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6345" y="4456718"/>
            <a:ext cx="2101237" cy="2172933"/>
          </a:xfrm>
          <a:prstGeom prst="rect">
            <a:avLst/>
          </a:prstGeom>
          <a:ln w="73025">
            <a:solidFill>
              <a:srgbClr val="FF0000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6CB4852-DE35-AA44-176C-A59935453B15}"/>
              </a:ext>
            </a:extLst>
          </p:cNvPr>
          <p:cNvSpPr txBox="1"/>
          <p:nvPr/>
        </p:nvSpPr>
        <p:spPr>
          <a:xfrm>
            <a:off x="6281264" y="3856223"/>
            <a:ext cx="163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BNNT 288b / OD1</a:t>
            </a:r>
          </a:p>
          <a:p>
            <a:pPr algn="ctr"/>
            <a:r>
              <a:rPr lang="en-US" sz="1400" dirty="0"/>
              <a:t>Step -4000 </a:t>
            </a:r>
            <a:endParaRPr lang="en-GB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520E61C-C115-1BE1-8C7D-91E338ABE62C}"/>
              </a:ext>
            </a:extLst>
          </p:cNvPr>
          <p:cNvSpPr/>
          <p:nvPr/>
        </p:nvSpPr>
        <p:spPr>
          <a:xfrm>
            <a:off x="8533490" y="883575"/>
            <a:ext cx="418641" cy="1714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25ABD0-9461-5679-A28C-B53BBB00A0F6}"/>
              </a:ext>
            </a:extLst>
          </p:cNvPr>
          <p:cNvSpPr txBox="1"/>
          <p:nvPr/>
        </p:nvSpPr>
        <p:spPr>
          <a:xfrm>
            <a:off x="9033677" y="715015"/>
            <a:ext cx="3158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Measurement seems OK but screen seems to be burnt by this beam impact !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D5DBAE-B8D2-2EC7-545B-84B5582D562F}"/>
              </a:ext>
            </a:extLst>
          </p:cNvPr>
          <p:cNvSpPr txBox="1"/>
          <p:nvPr/>
        </p:nvSpPr>
        <p:spPr>
          <a:xfrm>
            <a:off x="9033678" y="1370609"/>
            <a:ext cx="3129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>
                <a:sym typeface="Wingdings" panose="05000000000000000000" pitchFamily="2" charset="2"/>
              </a:rPr>
              <a:t> Confirms that damage is seen on the next extracted beam measurement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5A49DFA-11CE-DC71-1B21-A364D7E21A62}"/>
              </a:ext>
            </a:extLst>
          </p:cNvPr>
          <p:cNvSpPr/>
          <p:nvPr/>
        </p:nvSpPr>
        <p:spPr>
          <a:xfrm>
            <a:off x="8533489" y="1463195"/>
            <a:ext cx="418641" cy="1714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8EED28-EED9-3CD2-1173-9D0FE018657D}"/>
              </a:ext>
            </a:extLst>
          </p:cNvPr>
          <p:cNvSpPr txBox="1"/>
          <p:nvPr/>
        </p:nvSpPr>
        <p:spPr>
          <a:xfrm>
            <a:off x="8960519" y="2166886"/>
            <a:ext cx="28010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Image of the screen after the high intensity beam extraction test 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E1277E-4570-3388-92F6-D134BD30A81B}"/>
              </a:ext>
            </a:extLst>
          </p:cNvPr>
          <p:cNvSpPr/>
          <p:nvPr/>
        </p:nvSpPr>
        <p:spPr>
          <a:xfrm>
            <a:off x="8174516" y="2252442"/>
            <a:ext cx="3133452" cy="2071171"/>
          </a:xfrm>
          <a:custGeom>
            <a:avLst/>
            <a:gdLst>
              <a:gd name="connsiteX0" fmla="*/ 3073706 w 3133452"/>
              <a:gd name="connsiteY0" fmla="*/ 2247441 h 2327470"/>
              <a:gd name="connsiteX1" fmla="*/ 3051672 w 3133452"/>
              <a:gd name="connsiteY1" fmla="*/ 2192357 h 2327470"/>
              <a:gd name="connsiteX2" fmla="*/ 2280491 w 3133452"/>
              <a:gd name="connsiteY2" fmla="*/ 991518 h 2327470"/>
              <a:gd name="connsiteX3" fmla="*/ 462708 w 3133452"/>
              <a:gd name="connsiteY3" fmla="*/ 165253 h 2327470"/>
              <a:gd name="connsiteX4" fmla="*/ 0 w 3133452"/>
              <a:gd name="connsiteY4" fmla="*/ 0 h 232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3452" h="2327470">
                <a:moveTo>
                  <a:pt x="3073706" y="2247441"/>
                </a:moveTo>
                <a:cubicBezTo>
                  <a:pt x="3128790" y="2324559"/>
                  <a:pt x="3183874" y="2401677"/>
                  <a:pt x="3051672" y="2192357"/>
                </a:cubicBezTo>
                <a:cubicBezTo>
                  <a:pt x="2919470" y="1983037"/>
                  <a:pt x="2711985" y="1329369"/>
                  <a:pt x="2280491" y="991518"/>
                </a:cubicBezTo>
                <a:cubicBezTo>
                  <a:pt x="1848997" y="653667"/>
                  <a:pt x="842790" y="330506"/>
                  <a:pt x="462708" y="165253"/>
                </a:cubicBezTo>
                <a:cubicBezTo>
                  <a:pt x="82626" y="0"/>
                  <a:pt x="41313" y="0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69850B8-6784-B10B-B552-09D8CFEFC0FB}"/>
              </a:ext>
            </a:extLst>
          </p:cNvPr>
          <p:cNvSpPr/>
          <p:nvPr/>
        </p:nvSpPr>
        <p:spPr>
          <a:xfrm>
            <a:off x="4384713" y="3629551"/>
            <a:ext cx="6114362" cy="694062"/>
          </a:xfrm>
          <a:custGeom>
            <a:avLst/>
            <a:gdLst>
              <a:gd name="connsiteX0" fmla="*/ 6114362 w 6114362"/>
              <a:gd name="connsiteY0" fmla="*/ 694062 h 694062"/>
              <a:gd name="connsiteX1" fmla="*/ 3977089 w 6114362"/>
              <a:gd name="connsiteY1" fmla="*/ 275421 h 694062"/>
              <a:gd name="connsiteX2" fmla="*/ 2280492 w 6114362"/>
              <a:gd name="connsiteY2" fmla="*/ 110168 h 694062"/>
              <a:gd name="connsiteX3" fmla="*/ 407624 w 6114362"/>
              <a:gd name="connsiteY3" fmla="*/ 187286 h 694062"/>
              <a:gd name="connsiteX4" fmla="*/ 0 w 6114362"/>
              <a:gd name="connsiteY4" fmla="*/ 0 h 69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14362" h="694062">
                <a:moveTo>
                  <a:pt x="6114362" y="694062"/>
                </a:moveTo>
                <a:cubicBezTo>
                  <a:pt x="5365214" y="533399"/>
                  <a:pt x="4616067" y="372737"/>
                  <a:pt x="3977089" y="275421"/>
                </a:cubicBezTo>
                <a:cubicBezTo>
                  <a:pt x="3338111" y="178105"/>
                  <a:pt x="2875403" y="124857"/>
                  <a:pt x="2280492" y="110168"/>
                </a:cubicBezTo>
                <a:cubicBezTo>
                  <a:pt x="1685581" y="95479"/>
                  <a:pt x="787706" y="205647"/>
                  <a:pt x="407624" y="187286"/>
                </a:cubicBezTo>
                <a:cubicBezTo>
                  <a:pt x="27542" y="168925"/>
                  <a:pt x="13771" y="84462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105E58A-71F4-40BD-ABA7-9A4A2DC7FA20}"/>
              </a:ext>
            </a:extLst>
          </p:cNvPr>
          <p:cNvSpPr/>
          <p:nvPr/>
        </p:nvSpPr>
        <p:spPr>
          <a:xfrm>
            <a:off x="8174516" y="4687170"/>
            <a:ext cx="1861850" cy="1121723"/>
          </a:xfrm>
          <a:custGeom>
            <a:avLst/>
            <a:gdLst>
              <a:gd name="connsiteX0" fmla="*/ 1861850 w 1861850"/>
              <a:gd name="connsiteY0" fmla="*/ 0 h 1121723"/>
              <a:gd name="connsiteX1" fmla="*/ 1057619 w 1861850"/>
              <a:gd name="connsiteY1" fmla="*/ 969484 h 1121723"/>
              <a:gd name="connsiteX2" fmla="*/ 0 w 1861850"/>
              <a:gd name="connsiteY2" fmla="*/ 1112703 h 112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1850" h="1121723">
                <a:moveTo>
                  <a:pt x="1861850" y="0"/>
                </a:moveTo>
                <a:cubicBezTo>
                  <a:pt x="1614888" y="392017"/>
                  <a:pt x="1367927" y="784034"/>
                  <a:pt x="1057619" y="969484"/>
                </a:cubicBezTo>
                <a:cubicBezTo>
                  <a:pt x="747311" y="1154934"/>
                  <a:pt x="218501" y="1123720"/>
                  <a:pt x="0" y="1112703"/>
                </a:cubicBezTo>
              </a:path>
            </a:pathLst>
          </a:custGeom>
          <a:noFill/>
          <a:ln w="25400">
            <a:solidFill>
              <a:schemeClr val="tx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1D9779C-B11C-9878-C669-60A25E8FB71C}"/>
              </a:ext>
            </a:extLst>
          </p:cNvPr>
          <p:cNvSpPr/>
          <p:nvPr/>
        </p:nvSpPr>
        <p:spPr>
          <a:xfrm>
            <a:off x="8533489" y="403327"/>
            <a:ext cx="418641" cy="17144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B04428-BC1A-A8AB-0D0B-20EA27802D32}"/>
              </a:ext>
            </a:extLst>
          </p:cNvPr>
          <p:cNvSpPr txBox="1"/>
          <p:nvPr/>
        </p:nvSpPr>
        <p:spPr>
          <a:xfrm>
            <a:off x="9033677" y="313406"/>
            <a:ext cx="2801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Measurement OK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C2EDC61-B8DE-CF1D-8C6A-BC31D92D13B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6659" t="20551" r="43814" b="16823"/>
          <a:stretch/>
        </p:blipFill>
        <p:spPr>
          <a:xfrm rot="5400000">
            <a:off x="9822709" y="4371415"/>
            <a:ext cx="795453" cy="3939160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DEB5B8-6A6E-F364-4CD1-6198083B18C7}"/>
              </a:ext>
            </a:extLst>
          </p:cNvPr>
          <p:cNvSpPr/>
          <p:nvPr/>
        </p:nvSpPr>
        <p:spPr>
          <a:xfrm>
            <a:off x="5263060" y="3767904"/>
            <a:ext cx="581480" cy="624840"/>
          </a:xfrm>
          <a:custGeom>
            <a:avLst/>
            <a:gdLst>
              <a:gd name="connsiteX0" fmla="*/ 581480 w 581480"/>
              <a:gd name="connsiteY0" fmla="*/ 0 h 624840"/>
              <a:gd name="connsiteX1" fmla="*/ 9980 w 581480"/>
              <a:gd name="connsiteY1" fmla="*/ 624840 h 624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1480" h="624840">
                <a:moveTo>
                  <a:pt x="581480" y="0"/>
                </a:moveTo>
                <a:cubicBezTo>
                  <a:pt x="260170" y="246380"/>
                  <a:pt x="-61140" y="492760"/>
                  <a:pt x="9980" y="624840"/>
                </a:cubicBezTo>
              </a:path>
            </a:pathLst>
          </a:custGeom>
          <a:noFill/>
          <a:ln w="25400">
            <a:solidFill>
              <a:schemeClr val="tx1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BBA4B-EFF0-E1A9-943E-4B18306A8B7B}"/>
              </a:ext>
            </a:extLst>
          </p:cNvPr>
          <p:cNvSpPr txBox="1"/>
          <p:nvPr/>
        </p:nvSpPr>
        <p:spPr>
          <a:xfrm>
            <a:off x="51625" y="32228"/>
            <a:ext cx="7640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BNNT screen tests in HiRadMat (4)</a:t>
            </a:r>
          </a:p>
          <a:p>
            <a:r>
              <a:rPr lang="en-US" sz="2400" dirty="0"/>
              <a:t>October 2022 	</a:t>
            </a:r>
            <a:r>
              <a:rPr lang="en-US" sz="2400" i="1" dirty="0"/>
              <a:t>Optics is 0.25mm2</a:t>
            </a:r>
            <a:endParaRPr lang="en-GB" sz="24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C97DFAD-75EE-952A-5977-2D0F54F1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890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81D162A-4A37-731C-4EBA-7EB755710F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6916131"/>
                  </p:ext>
                </p:extLst>
              </p:nvPr>
            </p:nvGraphicFramePr>
            <p:xfrm>
              <a:off x="304798" y="3422650"/>
              <a:ext cx="11582403" cy="1310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629">
                      <a:extLst>
                        <a:ext uri="{9D8B030D-6E8A-4147-A177-3AD203B41FA5}">
                          <a16:colId xmlns:a16="http://schemas.microsoft.com/office/drawing/2014/main" val="2381064012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188777442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2407275713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1232260394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2924222345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3619363058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38956709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𝑩𝒆𝒂𝒎</m:t>
                                </m:r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b="1" i="1" dirty="0" smtClean="0">
                                    <a:latin typeface="Cambria Math" panose="02040503050406030204" pitchFamily="18" charset="0"/>
                                  </a:rPr>
                                  <m:t>𝒅𝒆𝒏𝒔𝒊𝒕𝒚</m:t>
                                </m:r>
                              </m:oMath>
                            </m:oMathPara>
                          </a14:m>
                          <a:endParaRPr lang="en-GB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12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25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60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216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288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9405004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4.80E+11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5.76E+12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1.20E+13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2.88E+13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1.04E+14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1.38E+14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7895901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  <m:t>0.25</m:t>
                                </m:r>
                              </m:oMath>
                            </m:oMathPara>
                          </a14:m>
                          <a:endParaRPr lang="en-GB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>
                              <a:effectLst/>
                            </a:rPr>
                            <a:t>1.92E+12</a:t>
                          </a:r>
                          <a:endParaRPr lang="en-GB" sz="2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2.30E+13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4.80E+13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1.15E+14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4.15E+14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5.53E+14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3570903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81D162A-4A37-731C-4EBA-7EB755710F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86916131"/>
                  </p:ext>
                </p:extLst>
              </p:nvPr>
            </p:nvGraphicFramePr>
            <p:xfrm>
              <a:off x="304798" y="3422650"/>
              <a:ext cx="11582403" cy="1310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629">
                      <a:extLst>
                        <a:ext uri="{9D8B030D-6E8A-4147-A177-3AD203B41FA5}">
                          <a16:colId xmlns:a16="http://schemas.microsoft.com/office/drawing/2014/main" val="2381064012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188777442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2407275713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1232260394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2924222345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3619363058"/>
                        </a:ext>
                      </a:extLst>
                    </a:gridCol>
                    <a:gridCol w="1654629">
                      <a:extLst>
                        <a:ext uri="{9D8B030D-6E8A-4147-A177-3AD203B41FA5}">
                          <a16:colId xmlns:a16="http://schemas.microsoft.com/office/drawing/2014/main" val="389567091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" t="-20000" r="-600735" b="-2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12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25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60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216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288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:a16="http://schemas.microsoft.com/office/drawing/2014/main" val="194050042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" t="-102632" r="-600735" b="-13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4.80E+11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5.76E+12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1.20E+13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2.88E+13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1.04E+14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1.38E+14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78959012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8" t="-205333" r="-600735" b="-3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>
                              <a:effectLst/>
                            </a:rPr>
                            <a:t>1.92E+12</a:t>
                          </a:r>
                          <a:endParaRPr lang="en-GB" sz="2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2.30E+13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4.80E+13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1.15E+14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4.15E+14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400" u="none" strike="noStrike" dirty="0">
                              <a:effectLst/>
                            </a:rPr>
                            <a:t>5.53E+14</a:t>
                          </a:r>
                          <a:endParaRPr lang="en-GB" sz="2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3570903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B9A16E-C2C2-8CC5-5ED7-1AB325C14204}"/>
                  </a:ext>
                </a:extLst>
              </p:cNvPr>
              <p:cNvSpPr txBox="1"/>
              <p:nvPr/>
            </p:nvSpPr>
            <p:spPr>
              <a:xfrm>
                <a:off x="3429000" y="2316173"/>
                <a:ext cx="5271764" cy="806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3600" dirty="0"/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𝑁𝑢𝑚𝑏𝑒𝑟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 [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36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B9A16E-C2C2-8CC5-5ED7-1AB325C14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316173"/>
                <a:ext cx="5271764" cy="806054"/>
              </a:xfrm>
              <a:prstGeom prst="rect">
                <a:avLst/>
              </a:prstGeom>
              <a:blipFill>
                <a:blip r:embed="rId3"/>
                <a:stretch>
                  <a:fillRect l="-5324" t="-2273" r="-347" b="-174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9D63A0E-BD80-EA1C-6A2F-34870EC4DACD}"/>
              </a:ext>
            </a:extLst>
          </p:cNvPr>
          <p:cNvSpPr txBox="1"/>
          <p:nvPr/>
        </p:nvSpPr>
        <p:spPr>
          <a:xfrm>
            <a:off x="533400" y="1392537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Beam density </a:t>
            </a:r>
            <a:endParaRPr lang="en-GB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2C41DE-5175-39D7-AF94-41471238FF54}"/>
              </a:ext>
            </a:extLst>
          </p:cNvPr>
          <p:cNvSpPr txBox="1"/>
          <p:nvPr/>
        </p:nvSpPr>
        <p:spPr>
          <a:xfrm flipH="1">
            <a:off x="5842000" y="5057276"/>
            <a:ext cx="398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</a:rPr>
              <a:t>BNNT gets damage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65EA97-D60F-7659-9A6B-CE8C560BFECD}"/>
              </a:ext>
            </a:extLst>
          </p:cNvPr>
          <p:cNvSpPr/>
          <p:nvPr/>
        </p:nvSpPr>
        <p:spPr>
          <a:xfrm>
            <a:off x="8585200" y="4317454"/>
            <a:ext cx="1562100" cy="438696"/>
          </a:xfrm>
          <a:prstGeom prst="roundRect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FC1DD1-6C66-E3E7-7421-F39B28F82153}"/>
              </a:ext>
            </a:extLst>
          </p:cNvPr>
          <p:cNvCxnSpPr>
            <a:cxnSpLocks/>
            <a:stCxn id="8" idx="0"/>
            <a:endCxn id="9" idx="2"/>
          </p:cNvCxnSpPr>
          <p:nvPr/>
        </p:nvCxnSpPr>
        <p:spPr>
          <a:xfrm flipV="1">
            <a:off x="7835900" y="4756150"/>
            <a:ext cx="1530350" cy="301126"/>
          </a:xfrm>
          <a:prstGeom prst="straightConnector1">
            <a:avLst/>
          </a:prstGeom>
          <a:ln w="317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30D6E78-5646-3F29-0D27-76C37C6E819D}"/>
              </a:ext>
            </a:extLst>
          </p:cNvPr>
          <p:cNvSpPr txBox="1"/>
          <p:nvPr/>
        </p:nvSpPr>
        <p:spPr>
          <a:xfrm>
            <a:off x="51625" y="13178"/>
            <a:ext cx="7640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BNNT screen tests in HiRadMat (5)</a:t>
            </a:r>
          </a:p>
          <a:p>
            <a:r>
              <a:rPr lang="en-US" sz="2400" dirty="0"/>
              <a:t>October 2022 	</a:t>
            </a:r>
            <a:endParaRPr lang="en-GB" sz="24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605BB40-42C4-5F11-CAB7-017C3628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12</a:t>
            </a:fld>
            <a:endParaRPr lang="en-GB"/>
          </a:p>
        </p:txBody>
      </p:sp>
      <p:sp>
        <p:nvSpPr>
          <p:cNvPr id="14" name="Footer Placeholder 31">
            <a:extLst>
              <a:ext uri="{FF2B5EF4-FFF2-40B4-BE49-F238E27FC236}">
                <a16:creationId xmlns:a16="http://schemas.microsoft.com/office/drawing/2014/main" id="{FE700F78-3019-7D78-533D-9D5700C33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3150150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6CB8AC2-C80B-4EAF-701D-4B3E1B8331BB}"/>
              </a:ext>
            </a:extLst>
          </p:cNvPr>
          <p:cNvSpPr txBox="1"/>
          <p:nvPr/>
        </p:nvSpPr>
        <p:spPr>
          <a:xfrm>
            <a:off x="527666" y="1318317"/>
            <a:ext cx="8037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Thanks to Anastasia Mikhalchan and Juan-Jose </a:t>
            </a:r>
            <a:r>
              <a:rPr lang="en-US" sz="2400" dirty="0" err="1"/>
              <a:t>Vilatela</a:t>
            </a:r>
            <a:endParaRPr lang="en-US" sz="2400" dirty="0"/>
          </a:p>
          <a:p>
            <a:r>
              <a:rPr lang="en-US" sz="2400" dirty="0"/>
              <a:t>2 types of CNT: ‘standard’ &amp; high purity </a:t>
            </a:r>
            <a:endParaRPr lang="en-GB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0C04E8-001D-4B83-556A-653891F4D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508" y="2862596"/>
            <a:ext cx="3482166" cy="3142443"/>
          </a:xfrm>
          <a:prstGeom prst="rect">
            <a:avLst/>
          </a:prstGeom>
        </p:spPr>
      </p:pic>
      <p:pic>
        <p:nvPicPr>
          <p:cNvPr id="2" name="Picture 1" descr="A picture containing silver, text, indoor&#10;&#10;Description automatically generated">
            <a:extLst>
              <a:ext uri="{FF2B5EF4-FFF2-40B4-BE49-F238E27FC236}">
                <a16:creationId xmlns:a16="http://schemas.microsoft.com/office/drawing/2014/main" id="{6789B7AE-2A8F-C8D2-3329-31A2651C3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59" t="27871" r="42187" b="14774"/>
          <a:stretch/>
        </p:blipFill>
        <p:spPr>
          <a:xfrm>
            <a:off x="934133" y="2687183"/>
            <a:ext cx="2592358" cy="36378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FCB943-9542-B607-7D04-1780895B50E5}"/>
              </a:ext>
            </a:extLst>
          </p:cNvPr>
          <p:cNvSpPr txBox="1"/>
          <p:nvPr/>
        </p:nvSpPr>
        <p:spPr>
          <a:xfrm>
            <a:off x="3811668" y="3242369"/>
            <a:ext cx="33510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Very difficult to install the screen even on the new support made for stretching of the screen. </a:t>
            </a:r>
          </a:p>
          <a:p>
            <a:pPr algn="just"/>
            <a:r>
              <a:rPr lang="en-US" dirty="0"/>
              <a:t>The screen can not be ‘drilled’ by hand. When screwed, the material is pulled inside its support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37E9EE-4D5E-97F3-574E-A16E53C29526}"/>
              </a:ext>
            </a:extLst>
          </p:cNvPr>
          <p:cNvSpPr txBox="1"/>
          <p:nvPr/>
        </p:nvSpPr>
        <p:spPr>
          <a:xfrm>
            <a:off x="51625" y="13178"/>
            <a:ext cx="7640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CNT screen tests in HiRadMat (1)</a:t>
            </a:r>
          </a:p>
          <a:p>
            <a:r>
              <a:rPr lang="en-US" sz="2400" dirty="0"/>
              <a:t>October 2022 	</a:t>
            </a:r>
            <a:endParaRPr lang="en-GB" sz="2400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0FCA8655-7FF2-2C66-3F2F-CFFD17E32DCC}"/>
              </a:ext>
            </a:extLst>
          </p:cNvPr>
          <p:cNvSpPr/>
          <p:nvPr/>
        </p:nvSpPr>
        <p:spPr>
          <a:xfrm>
            <a:off x="8663940" y="3196170"/>
            <a:ext cx="205740" cy="59859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338004-22BF-6175-295A-79A979BBF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803" y="145866"/>
            <a:ext cx="3642380" cy="108256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FC1A78-1CBB-984B-11CC-709DD4B3B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13</a:t>
            </a:fld>
            <a:endParaRPr lang="en-GB"/>
          </a:p>
        </p:txBody>
      </p:sp>
      <p:sp>
        <p:nvSpPr>
          <p:cNvPr id="12" name="Footer Placeholder 31">
            <a:extLst>
              <a:ext uri="{FF2B5EF4-FFF2-40B4-BE49-F238E27FC236}">
                <a16:creationId xmlns:a16="http://schemas.microsoft.com/office/drawing/2014/main" id="{59497E0B-D4C6-B029-11E1-73434376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2363321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589931-5E95-AE9C-0BF6-475B0D6FA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950" y="1252927"/>
            <a:ext cx="2911475" cy="24141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2565D5-8771-0463-0845-4A3D75658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167" y="3667125"/>
            <a:ext cx="2892258" cy="24141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69E7B0-E855-B09B-4FD2-128387DAB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237" y="1252927"/>
            <a:ext cx="2892259" cy="24108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3AF6E2-408A-93E4-E572-6C8D35FEB7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237" y="3667123"/>
            <a:ext cx="2892258" cy="24141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E1B168-6920-A510-4168-4DA9AF3B2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7307" y="1252927"/>
            <a:ext cx="2892258" cy="24168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1F0F35-6253-A117-653F-9BEE8A2056CA}"/>
              </a:ext>
            </a:extLst>
          </p:cNvPr>
          <p:cNvSpPr txBox="1"/>
          <p:nvPr/>
        </p:nvSpPr>
        <p:spPr>
          <a:xfrm>
            <a:off x="1724025" y="3356029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14:10:29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251F0A-3430-580F-1A17-53702EBC1480}"/>
              </a:ext>
            </a:extLst>
          </p:cNvPr>
          <p:cNvSpPr txBox="1"/>
          <p:nvPr/>
        </p:nvSpPr>
        <p:spPr>
          <a:xfrm>
            <a:off x="1724024" y="576690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14:11:09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BF56EF-C473-B4A5-932E-5C5D05E35F35}"/>
              </a:ext>
            </a:extLst>
          </p:cNvPr>
          <p:cNvSpPr txBox="1"/>
          <p:nvPr/>
        </p:nvSpPr>
        <p:spPr>
          <a:xfrm>
            <a:off x="4930945" y="335602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14:11:48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6C3452-C0DA-C051-408A-DC64A8A82530}"/>
              </a:ext>
            </a:extLst>
          </p:cNvPr>
          <p:cNvSpPr txBox="1"/>
          <p:nvPr/>
        </p:nvSpPr>
        <p:spPr>
          <a:xfrm>
            <a:off x="4930945" y="5766906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14:12:28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4040D0-41DA-5FC7-7CEF-6F75354E5AF8}"/>
              </a:ext>
            </a:extLst>
          </p:cNvPr>
          <p:cNvSpPr txBox="1"/>
          <p:nvPr/>
        </p:nvSpPr>
        <p:spPr>
          <a:xfrm>
            <a:off x="8033604" y="3356027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14:13:07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30D9D2-107E-35D8-FF60-25C37F21902A}"/>
              </a:ext>
            </a:extLst>
          </p:cNvPr>
          <p:cNvSpPr txBox="1"/>
          <p:nvPr/>
        </p:nvSpPr>
        <p:spPr>
          <a:xfrm>
            <a:off x="7867650" y="4191000"/>
            <a:ext cx="25567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 not stretched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Amplitude is varying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Screen movements !? 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E6EAA2-F6D5-55FC-9A91-C9EA859D82E4}"/>
              </a:ext>
            </a:extLst>
          </p:cNvPr>
          <p:cNvSpPr txBox="1"/>
          <p:nvPr/>
        </p:nvSpPr>
        <p:spPr>
          <a:xfrm>
            <a:off x="3887603" y="178340"/>
            <a:ext cx="2872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2022_10_26</a:t>
            </a:r>
          </a:p>
          <a:p>
            <a:pPr algn="ctr"/>
            <a:r>
              <a:rPr lang="en-US" b="1" dirty="0"/>
              <a:t>CNT Single bunch - 0.25mm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718C22-8AEA-FBF5-E789-11CA0D12432A}"/>
              </a:ext>
            </a:extLst>
          </p:cNvPr>
          <p:cNvSpPr txBox="1"/>
          <p:nvPr/>
        </p:nvSpPr>
        <p:spPr>
          <a:xfrm>
            <a:off x="28623" y="0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CNT Measurements (1)</a:t>
            </a:r>
            <a:endParaRPr lang="en-GB" sz="2400" b="1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BFF18-A73F-AD30-DD8A-5B6567DCF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14</a:t>
            </a:fld>
            <a:endParaRPr lang="en-GB"/>
          </a:p>
        </p:txBody>
      </p:sp>
      <p:sp>
        <p:nvSpPr>
          <p:cNvPr id="5" name="Footer Placeholder 31">
            <a:extLst>
              <a:ext uri="{FF2B5EF4-FFF2-40B4-BE49-F238E27FC236}">
                <a16:creationId xmlns:a16="http://schemas.microsoft.com/office/drawing/2014/main" id="{E02AC2E4-394B-A66C-260C-7115AC0A0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3240541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F51DB8C-651F-907E-EA57-B1F600798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93" y="3860330"/>
            <a:ext cx="3150416" cy="26131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D4D0B9-B07F-1442-E732-A4192636E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124" y="1213187"/>
            <a:ext cx="3094854" cy="26471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6A700F-DC7D-0FB4-EC8C-74BADE41E963}"/>
              </a:ext>
            </a:extLst>
          </p:cNvPr>
          <p:cNvSpPr txBox="1"/>
          <p:nvPr/>
        </p:nvSpPr>
        <p:spPr>
          <a:xfrm>
            <a:off x="9618863" y="4926055"/>
            <a:ext cx="25406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 not stretched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Amplitude is varying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Screen movements !?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Degradation visible ??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04CD4-A0BA-7181-7E4C-AB46F3849324}"/>
              </a:ext>
            </a:extLst>
          </p:cNvPr>
          <p:cNvSpPr txBox="1"/>
          <p:nvPr/>
        </p:nvSpPr>
        <p:spPr>
          <a:xfrm>
            <a:off x="6740287" y="463026"/>
            <a:ext cx="2672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2022_10_26</a:t>
            </a:r>
          </a:p>
          <a:p>
            <a:pPr algn="ctr"/>
            <a:r>
              <a:rPr lang="en-US" b="1" dirty="0"/>
              <a:t>CNT 60 bunches - 0.25mm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0DB138-ED80-40D3-DA28-6E116E05B8FA}"/>
              </a:ext>
            </a:extLst>
          </p:cNvPr>
          <p:cNvSpPr txBox="1"/>
          <p:nvPr/>
        </p:nvSpPr>
        <p:spPr>
          <a:xfrm>
            <a:off x="6951965" y="3552553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15:37:58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7AAC60-F098-8B66-6760-A09B907A54D4}"/>
              </a:ext>
            </a:extLst>
          </p:cNvPr>
          <p:cNvSpPr txBox="1"/>
          <p:nvPr/>
        </p:nvSpPr>
        <p:spPr>
          <a:xfrm>
            <a:off x="6961489" y="6106307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15:38:36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0AA2BE-482E-9BEC-5E5A-244DF85F3C82}"/>
              </a:ext>
            </a:extLst>
          </p:cNvPr>
          <p:cNvSpPr txBox="1"/>
          <p:nvPr/>
        </p:nvSpPr>
        <p:spPr>
          <a:xfrm>
            <a:off x="9068711" y="2761603"/>
            <a:ext cx="550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7500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E3542B-4A0F-43EB-4A58-90690330CEF1}"/>
              </a:ext>
            </a:extLst>
          </p:cNvPr>
          <p:cNvSpPr txBox="1"/>
          <p:nvPr/>
        </p:nvSpPr>
        <p:spPr>
          <a:xfrm>
            <a:off x="9068711" y="5321707"/>
            <a:ext cx="550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4200</a:t>
            </a:r>
            <a:endParaRPr lang="en-GB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F7B7DE6-BD60-F4E9-3CAD-CB6191B70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8" y="1255658"/>
            <a:ext cx="3133725" cy="26078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E244D51-E660-9C51-358C-EA8269E8E17B}"/>
              </a:ext>
            </a:extLst>
          </p:cNvPr>
          <p:cNvSpPr txBox="1"/>
          <p:nvPr/>
        </p:nvSpPr>
        <p:spPr>
          <a:xfrm>
            <a:off x="3448473" y="5356942"/>
            <a:ext cx="2781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 not stretched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Amplitude is varying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Seems more stable ??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ABCD30-AF1C-2CF0-8634-5E9E6C13CAEE}"/>
              </a:ext>
            </a:extLst>
          </p:cNvPr>
          <p:cNvSpPr txBox="1"/>
          <p:nvPr/>
        </p:nvSpPr>
        <p:spPr>
          <a:xfrm>
            <a:off x="1142262" y="469028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2022_10_26</a:t>
            </a:r>
          </a:p>
          <a:p>
            <a:pPr algn="ctr"/>
            <a:r>
              <a:rPr lang="en-US" b="1" dirty="0"/>
              <a:t>CNT 25 bunches - 0.25mm</a:t>
            </a:r>
            <a:endParaRPr lang="en-GB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9810736-103B-0759-43E2-C1B7D4FDE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58" y="3863504"/>
            <a:ext cx="3133725" cy="260999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C2E23B1-F48B-1631-ECE8-350968063DDF}"/>
              </a:ext>
            </a:extLst>
          </p:cNvPr>
          <p:cNvSpPr txBox="1"/>
          <p:nvPr/>
        </p:nvSpPr>
        <p:spPr>
          <a:xfrm>
            <a:off x="470122" y="357263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15:04:41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A92F9A-5420-B0A1-74AF-FDB81F38389F}"/>
              </a:ext>
            </a:extLst>
          </p:cNvPr>
          <p:cNvSpPr txBox="1"/>
          <p:nvPr/>
        </p:nvSpPr>
        <p:spPr>
          <a:xfrm>
            <a:off x="479645" y="6126384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15:05:19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FAA69B-8E3B-AD3A-D45F-E206CCD18AB5}"/>
              </a:ext>
            </a:extLst>
          </p:cNvPr>
          <p:cNvSpPr txBox="1"/>
          <p:nvPr/>
        </p:nvSpPr>
        <p:spPr>
          <a:xfrm>
            <a:off x="2586836" y="2715005"/>
            <a:ext cx="72167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300 </a:t>
            </a:r>
          </a:p>
          <a:p>
            <a:pPr algn="ctr"/>
            <a:r>
              <a:rPr lang="en-US" sz="1100" dirty="0"/>
              <a:t>with OD1</a:t>
            </a:r>
            <a:endParaRPr lang="en-GB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57EE73-983C-68BF-6512-670F1536F655}"/>
              </a:ext>
            </a:extLst>
          </p:cNvPr>
          <p:cNvSpPr txBox="1"/>
          <p:nvPr/>
        </p:nvSpPr>
        <p:spPr>
          <a:xfrm>
            <a:off x="2632556" y="5341784"/>
            <a:ext cx="550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3150</a:t>
            </a:r>
            <a:endParaRPr lang="en-GB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F68A3CC-5CCD-8F14-8EE2-9C9D98E9C1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0470" y="1233264"/>
            <a:ext cx="3183551" cy="264714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0B860A1-2FA4-A8A1-4645-04CF417A054C}"/>
              </a:ext>
            </a:extLst>
          </p:cNvPr>
          <p:cNvSpPr txBox="1"/>
          <p:nvPr/>
        </p:nvSpPr>
        <p:spPr>
          <a:xfrm>
            <a:off x="3665264" y="357263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15:05:58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2C713D-BCC1-3D5E-6E46-34CB910C2FF1}"/>
              </a:ext>
            </a:extLst>
          </p:cNvPr>
          <p:cNvSpPr txBox="1"/>
          <p:nvPr/>
        </p:nvSpPr>
        <p:spPr>
          <a:xfrm>
            <a:off x="5782015" y="2781680"/>
            <a:ext cx="550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3150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22D49B-B195-384A-C68E-6019C9727FB1}"/>
              </a:ext>
            </a:extLst>
          </p:cNvPr>
          <p:cNvSpPr txBox="1"/>
          <p:nvPr/>
        </p:nvSpPr>
        <p:spPr>
          <a:xfrm>
            <a:off x="28623" y="0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CNT Measurements (2)</a:t>
            </a:r>
            <a:endParaRPr lang="en-GB" sz="2400" b="1" i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A8316D-8DF4-7656-0A74-F6E310E4D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15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4A269A5-9067-1B9E-2929-79A7B0647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649" y="3787631"/>
            <a:ext cx="3150215" cy="26403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9B7548-23FD-01E0-EE07-9E4D59B3E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123" y="1147328"/>
            <a:ext cx="3165758" cy="26403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FA1C01-EBA4-1EE9-7B7E-B08D27D01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3410" y="3787631"/>
            <a:ext cx="3115646" cy="26403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842E0D-7BBE-C1D2-E99D-B91BE732E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345" y="1147328"/>
            <a:ext cx="3111324" cy="26403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904CD4-A0BA-7181-7E4C-AB46F3849324}"/>
              </a:ext>
            </a:extLst>
          </p:cNvPr>
          <p:cNvSpPr txBox="1"/>
          <p:nvPr/>
        </p:nvSpPr>
        <p:spPr>
          <a:xfrm>
            <a:off x="1984234" y="321894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2022_10_26</a:t>
            </a:r>
          </a:p>
          <a:p>
            <a:pPr algn="ctr"/>
            <a:r>
              <a:rPr lang="en-US" b="1" dirty="0"/>
              <a:t>CNT 216 bunches - 0.25mm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0DB138-ED80-40D3-DA28-6E116E05B8FA}"/>
              </a:ext>
            </a:extLst>
          </p:cNvPr>
          <p:cNvSpPr txBox="1"/>
          <p:nvPr/>
        </p:nvSpPr>
        <p:spPr>
          <a:xfrm>
            <a:off x="2212066" y="3479854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16:22:07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7AAC60-F098-8B66-6760-A09B907A54D4}"/>
              </a:ext>
            </a:extLst>
          </p:cNvPr>
          <p:cNvSpPr txBox="1"/>
          <p:nvPr/>
        </p:nvSpPr>
        <p:spPr>
          <a:xfrm>
            <a:off x="2221592" y="603360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16:22:46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0AA2BE-482E-9BEC-5E5A-244DF85F3C82}"/>
              </a:ext>
            </a:extLst>
          </p:cNvPr>
          <p:cNvSpPr txBox="1"/>
          <p:nvPr/>
        </p:nvSpPr>
        <p:spPr>
          <a:xfrm>
            <a:off x="4364033" y="266350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15000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E3542B-4A0F-43EB-4A58-90690330CEF1}"/>
              </a:ext>
            </a:extLst>
          </p:cNvPr>
          <p:cNvSpPr txBox="1"/>
          <p:nvPr/>
        </p:nvSpPr>
        <p:spPr>
          <a:xfrm>
            <a:off x="4442262" y="5249008"/>
            <a:ext cx="550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9000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567033-7905-506D-7D30-2DE9B209DA96}"/>
              </a:ext>
            </a:extLst>
          </p:cNvPr>
          <p:cNvSpPr txBox="1"/>
          <p:nvPr/>
        </p:nvSpPr>
        <p:spPr>
          <a:xfrm>
            <a:off x="6510795" y="3479854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17:09:17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E86C0D-28E1-E1E7-66DA-E9B0F7BF7196}"/>
              </a:ext>
            </a:extLst>
          </p:cNvPr>
          <p:cNvSpPr txBox="1"/>
          <p:nvPr/>
        </p:nvSpPr>
        <p:spPr>
          <a:xfrm>
            <a:off x="8216907" y="266350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14500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ECCC4F-E4C9-9B81-6842-06C85ED76F5F}"/>
              </a:ext>
            </a:extLst>
          </p:cNvPr>
          <p:cNvSpPr txBox="1"/>
          <p:nvPr/>
        </p:nvSpPr>
        <p:spPr>
          <a:xfrm>
            <a:off x="9651368" y="4802731"/>
            <a:ext cx="25406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 not stretched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Amplitude is varying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Screen movements !?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Degradation visible ??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B7D7DB-8070-0D13-D81E-3C02EE64BEE2}"/>
              </a:ext>
            </a:extLst>
          </p:cNvPr>
          <p:cNvSpPr txBox="1"/>
          <p:nvPr/>
        </p:nvSpPr>
        <p:spPr>
          <a:xfrm>
            <a:off x="6314230" y="350829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2022_10_26</a:t>
            </a:r>
          </a:p>
          <a:p>
            <a:pPr algn="ctr"/>
            <a:r>
              <a:rPr lang="en-US" b="1" dirty="0"/>
              <a:t>CNT 288 bunches - 0.25mm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2DDF32-C917-6925-355C-EE9E9511C3E7}"/>
              </a:ext>
            </a:extLst>
          </p:cNvPr>
          <p:cNvSpPr txBox="1"/>
          <p:nvPr/>
        </p:nvSpPr>
        <p:spPr>
          <a:xfrm>
            <a:off x="6523172" y="603360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17:09:17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E7CFA4-1612-6504-9DB8-91BA571738DC}"/>
              </a:ext>
            </a:extLst>
          </p:cNvPr>
          <p:cNvSpPr txBox="1"/>
          <p:nvPr/>
        </p:nvSpPr>
        <p:spPr>
          <a:xfrm>
            <a:off x="8631533" y="5263076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24500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115C83-E708-32EB-9639-C57458DF21F1}"/>
              </a:ext>
            </a:extLst>
          </p:cNvPr>
          <p:cNvSpPr txBox="1"/>
          <p:nvPr/>
        </p:nvSpPr>
        <p:spPr>
          <a:xfrm>
            <a:off x="6369808" y="1541654"/>
            <a:ext cx="11110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</a:rPr>
              <a:t>Target damaged area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985DDD-5830-804F-91FD-06EBCB19BCE3}"/>
              </a:ext>
            </a:extLst>
          </p:cNvPr>
          <p:cNvSpPr txBox="1"/>
          <p:nvPr/>
        </p:nvSpPr>
        <p:spPr>
          <a:xfrm>
            <a:off x="6361642" y="4026125"/>
            <a:ext cx="111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</a:rPr>
              <a:t>Target ‘virgin’ area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D276BA-3F22-F9C7-F05B-B40698A676C8}"/>
              </a:ext>
            </a:extLst>
          </p:cNvPr>
          <p:cNvSpPr txBox="1"/>
          <p:nvPr/>
        </p:nvSpPr>
        <p:spPr>
          <a:xfrm>
            <a:off x="28623" y="0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CNT Measurements (3)</a:t>
            </a:r>
            <a:endParaRPr lang="en-GB" sz="2400" b="1" i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B718889-5245-58C1-018F-454746AF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1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office supplies, indoor, car&#10;&#10;Description automatically generated">
            <a:extLst>
              <a:ext uri="{FF2B5EF4-FFF2-40B4-BE49-F238E27FC236}">
                <a16:creationId xmlns:a16="http://schemas.microsoft.com/office/drawing/2014/main" id="{59DFA40B-5D6E-8969-BFB0-5069B55885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68" t="29489" r="13682" b="13518"/>
          <a:stretch/>
        </p:blipFill>
        <p:spPr>
          <a:xfrm rot="5400000">
            <a:off x="677446" y="3904208"/>
            <a:ext cx="2819402" cy="2451915"/>
          </a:xfrm>
          <a:prstGeom prst="rect">
            <a:avLst/>
          </a:prstGeom>
        </p:spPr>
      </p:pic>
      <p:pic>
        <p:nvPicPr>
          <p:cNvPr id="5" name="Picture 4" descr="A picture containing indoor, square, box&#10;&#10;Description automatically generated with medium confidence">
            <a:extLst>
              <a:ext uri="{FF2B5EF4-FFF2-40B4-BE49-F238E27FC236}">
                <a16:creationId xmlns:a16="http://schemas.microsoft.com/office/drawing/2014/main" id="{F1542F7F-49F9-5935-8BE5-8F3C824257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0" t="43757" r="32764" b="21721"/>
          <a:stretch/>
        </p:blipFill>
        <p:spPr>
          <a:xfrm rot="5400000">
            <a:off x="4385784" y="3984785"/>
            <a:ext cx="2819403" cy="2290761"/>
          </a:xfrm>
          <a:prstGeom prst="rect">
            <a:avLst/>
          </a:prstGeom>
        </p:spPr>
      </p:pic>
      <p:pic>
        <p:nvPicPr>
          <p:cNvPr id="6" name="Picture 5" descr="A picture containing indoor, square, box&#10;&#10;Description automatically generated with medium confidence">
            <a:extLst>
              <a:ext uri="{FF2B5EF4-FFF2-40B4-BE49-F238E27FC236}">
                <a16:creationId xmlns:a16="http://schemas.microsoft.com/office/drawing/2014/main" id="{76ACA1D7-FD2E-9D64-EE2B-B2AB1270F2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12" t="50440" r="45353" b="30428"/>
          <a:stretch/>
        </p:blipFill>
        <p:spPr>
          <a:xfrm rot="5400000">
            <a:off x="8560115" y="3016568"/>
            <a:ext cx="1447804" cy="39681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ABEC0A-7A52-1329-03FC-52A3B6EF33A9}"/>
              </a:ext>
            </a:extLst>
          </p:cNvPr>
          <p:cNvSpPr txBox="1"/>
          <p:nvPr/>
        </p:nvSpPr>
        <p:spPr>
          <a:xfrm>
            <a:off x="7367308" y="1002952"/>
            <a:ext cx="45503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Looks like stretched : due to heating 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Difficult to estimate the beam density which starts damaging the material and the one that destroys it…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 descr="A picture containing wall, indoor, silver, car&#10;&#10;Description automatically generated">
            <a:extLst>
              <a:ext uri="{FF2B5EF4-FFF2-40B4-BE49-F238E27FC236}">
                <a16:creationId xmlns:a16="http://schemas.microsoft.com/office/drawing/2014/main" id="{E16EC63D-48A7-20C8-3A71-038C98152D2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65" t="24116" r="53125" b="21775"/>
          <a:stretch/>
        </p:blipFill>
        <p:spPr>
          <a:xfrm>
            <a:off x="937390" y="559629"/>
            <a:ext cx="2283052" cy="28912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F7490-5983-CC52-2B7B-91543AE22B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50105" y="460771"/>
            <a:ext cx="2283052" cy="29900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DAC9DB-C958-8399-A0E9-5D511268EFC5}"/>
              </a:ext>
            </a:extLst>
          </p:cNvPr>
          <p:cNvSpPr txBox="1"/>
          <p:nvPr/>
        </p:nvSpPr>
        <p:spPr>
          <a:xfrm>
            <a:off x="3355050" y="1682065"/>
            <a:ext cx="1160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Before</a:t>
            </a:r>
          </a:p>
          <a:p>
            <a:pPr algn="ctr"/>
            <a:r>
              <a:rPr lang="en-US" i="1" dirty="0"/>
              <a:t>irradiation</a:t>
            </a:r>
            <a:endParaRPr lang="en-GB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E8386C-EE2A-2FDB-D48B-B4C2B00020BB}"/>
              </a:ext>
            </a:extLst>
          </p:cNvPr>
          <p:cNvSpPr/>
          <p:nvPr/>
        </p:nvSpPr>
        <p:spPr>
          <a:xfrm>
            <a:off x="861189" y="460771"/>
            <a:ext cx="6168261" cy="3097769"/>
          </a:xfrm>
          <a:prstGeom prst="rect">
            <a:avLst/>
          </a:prstGeom>
          <a:noFill/>
          <a:ln w="508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6E1835-2E77-643C-69B7-98BA76B85034}"/>
              </a:ext>
            </a:extLst>
          </p:cNvPr>
          <p:cNvSpPr/>
          <p:nvPr/>
        </p:nvSpPr>
        <p:spPr>
          <a:xfrm>
            <a:off x="861189" y="3644266"/>
            <a:ext cx="6168261" cy="299085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8FB9DD-3F19-AE92-AD7B-6D0B8057949B}"/>
              </a:ext>
            </a:extLst>
          </p:cNvPr>
          <p:cNvSpPr txBox="1"/>
          <p:nvPr/>
        </p:nvSpPr>
        <p:spPr>
          <a:xfrm>
            <a:off x="3416317" y="4816525"/>
            <a:ext cx="1160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After</a:t>
            </a:r>
          </a:p>
          <a:p>
            <a:pPr algn="ctr"/>
            <a:r>
              <a:rPr lang="en-US" i="1" dirty="0"/>
              <a:t>irradiation</a:t>
            </a:r>
            <a:endParaRPr lang="en-GB" i="1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B1EEC08-B087-0A02-EAA9-B283928EF42C}"/>
              </a:ext>
            </a:extLst>
          </p:cNvPr>
          <p:cNvSpPr/>
          <p:nvPr/>
        </p:nvSpPr>
        <p:spPr>
          <a:xfrm>
            <a:off x="5219700" y="5025390"/>
            <a:ext cx="904875" cy="437466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934A14-1016-BB6E-BA10-77E0884E6521}"/>
              </a:ext>
            </a:extLst>
          </p:cNvPr>
          <p:cNvCxnSpPr>
            <a:cxnSpLocks/>
          </p:cNvCxnSpPr>
          <p:nvPr/>
        </p:nvCxnSpPr>
        <p:spPr>
          <a:xfrm flipH="1">
            <a:off x="6124575" y="5105400"/>
            <a:ext cx="1474470" cy="114300"/>
          </a:xfrm>
          <a:prstGeom prst="straightConnector1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31533E9-6983-937E-AA73-6E5B8F6058F1}"/>
              </a:ext>
            </a:extLst>
          </p:cNvPr>
          <p:cNvSpPr txBox="1"/>
          <p:nvPr/>
        </p:nvSpPr>
        <p:spPr>
          <a:xfrm>
            <a:off x="7749932" y="5856329"/>
            <a:ext cx="401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Clear impacts seen on the material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147B7FC-BF4B-865B-E6ED-68B36134E79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26752"/>
          <a:stretch/>
        </p:blipFill>
        <p:spPr>
          <a:xfrm>
            <a:off x="7471570" y="2472354"/>
            <a:ext cx="4550372" cy="81021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DC395D1-3B34-37A3-2D5F-063ED3FBFCC0}"/>
              </a:ext>
            </a:extLst>
          </p:cNvPr>
          <p:cNvSpPr txBox="1"/>
          <p:nvPr/>
        </p:nvSpPr>
        <p:spPr>
          <a:xfrm>
            <a:off x="9284017" y="3244334"/>
            <a:ext cx="2478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Limit for CNT damage ??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66B35D-1949-B142-2471-932275FE9CE6}"/>
              </a:ext>
            </a:extLst>
          </p:cNvPr>
          <p:cNvSpPr txBox="1"/>
          <p:nvPr/>
        </p:nvSpPr>
        <p:spPr>
          <a:xfrm>
            <a:off x="28623" y="0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CNT Measurements (3)</a:t>
            </a:r>
            <a:endParaRPr lang="en-GB" sz="2400" b="1" i="1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D20E4A-6B64-8369-50D5-2F0411B9F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8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ox, indoor, container, silver&#10;&#10;Description automatically generated">
            <a:extLst>
              <a:ext uri="{FF2B5EF4-FFF2-40B4-BE49-F238E27FC236}">
                <a16:creationId xmlns:a16="http://schemas.microsoft.com/office/drawing/2014/main" id="{D94FE998-3707-99C2-357D-E778CE36C4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2" t="18106"/>
          <a:stretch/>
        </p:blipFill>
        <p:spPr>
          <a:xfrm>
            <a:off x="6252835" y="3537659"/>
            <a:ext cx="2972654" cy="19403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B24B88-47CC-9FA5-05EC-9A327255D454}"/>
              </a:ext>
            </a:extLst>
          </p:cNvPr>
          <p:cNvSpPr txBox="1"/>
          <p:nvPr/>
        </p:nvSpPr>
        <p:spPr>
          <a:xfrm>
            <a:off x="8582027" y="6226068"/>
            <a:ext cx="281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New setup for 2023</a:t>
            </a:r>
            <a:endParaRPr lang="en-GB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68F2FE-40F1-3947-1F55-FBDC8DB886C2}"/>
              </a:ext>
            </a:extLst>
          </p:cNvPr>
          <p:cNvSpPr txBox="1"/>
          <p:nvPr/>
        </p:nvSpPr>
        <p:spPr>
          <a:xfrm>
            <a:off x="278507" y="114300"/>
            <a:ext cx="6372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CNT beam test, Next step</a:t>
            </a:r>
            <a:endParaRPr lang="en-GB" sz="4000" b="1" dirty="0"/>
          </a:p>
        </p:txBody>
      </p:sp>
      <p:pic>
        <p:nvPicPr>
          <p:cNvPr id="15" name="Picture 14" descr="A black rectangular object on a white surface&#10;&#10;Description automatically generated with medium confidence">
            <a:extLst>
              <a:ext uri="{FF2B5EF4-FFF2-40B4-BE49-F238E27FC236}">
                <a16:creationId xmlns:a16="http://schemas.microsoft.com/office/drawing/2014/main" id="{F6BEF3AB-C0A3-E0D1-2945-4A8D13FE34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8" t="37917" r="39271" b="42778"/>
          <a:stretch/>
        </p:blipFill>
        <p:spPr>
          <a:xfrm>
            <a:off x="7739162" y="1362529"/>
            <a:ext cx="3367701" cy="1422828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6178257-B717-36E8-419D-7B364173C5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7" t="45000" r="26354" b="25556"/>
          <a:stretch/>
        </p:blipFill>
        <p:spPr>
          <a:xfrm>
            <a:off x="4996204" y="1362529"/>
            <a:ext cx="2624179" cy="14228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6BACD15-35D9-8DAE-97BA-38D6C3EC7ADB}"/>
              </a:ext>
            </a:extLst>
          </p:cNvPr>
          <p:cNvSpPr txBox="1"/>
          <p:nvPr/>
        </p:nvSpPr>
        <p:spPr>
          <a:xfrm>
            <a:off x="5412105" y="2824764"/>
            <a:ext cx="5229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Laser cut of the hole for easier clamping of the screen</a:t>
            </a:r>
            <a:endParaRPr lang="en-GB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6C398D-1E7C-BD2A-AE66-5E651E5D1A05}"/>
              </a:ext>
            </a:extLst>
          </p:cNvPr>
          <p:cNvSpPr txBox="1"/>
          <p:nvPr/>
        </p:nvSpPr>
        <p:spPr>
          <a:xfrm>
            <a:off x="774245" y="1715839"/>
            <a:ext cx="34777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Laser cut for holes clearance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41E0B4-77DD-8197-4D9C-2C2044F2FFE7}"/>
              </a:ext>
            </a:extLst>
          </p:cNvPr>
          <p:cNvSpPr txBox="1"/>
          <p:nvPr/>
        </p:nvSpPr>
        <p:spPr>
          <a:xfrm>
            <a:off x="4988967" y="5604246"/>
            <a:ext cx="6353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High purity and ‘standard’ CNT type installed ready for beam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F64FFF-C530-7C5F-6144-55987FC21A57}"/>
              </a:ext>
            </a:extLst>
          </p:cNvPr>
          <p:cNvSpPr txBox="1"/>
          <p:nvPr/>
        </p:nvSpPr>
        <p:spPr>
          <a:xfrm>
            <a:off x="674945" y="4323164"/>
            <a:ext cx="4221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Installation of the 2 types of screen ready for beam test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3012A36-9A40-48AA-08B8-DCD0039B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18</a:t>
            </a:fld>
            <a:endParaRPr lang="en-GB"/>
          </a:p>
        </p:txBody>
      </p:sp>
      <p:sp>
        <p:nvSpPr>
          <p:cNvPr id="11" name="Footer Placeholder 31">
            <a:extLst>
              <a:ext uri="{FF2B5EF4-FFF2-40B4-BE49-F238E27FC236}">
                <a16:creationId xmlns:a16="http://schemas.microsoft.com/office/drawing/2014/main" id="{E797FE25-A634-3BB9-3343-BF2E23D91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1643375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9B24B88-47CC-9FA5-05EC-9A327255D454}"/>
              </a:ext>
            </a:extLst>
          </p:cNvPr>
          <p:cNvSpPr txBox="1"/>
          <p:nvPr/>
        </p:nvSpPr>
        <p:spPr>
          <a:xfrm>
            <a:off x="8582027" y="6226068"/>
            <a:ext cx="281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New setup for 2023</a:t>
            </a:r>
            <a:endParaRPr lang="en-GB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68F2FE-40F1-3947-1F55-FBDC8DB886C2}"/>
              </a:ext>
            </a:extLst>
          </p:cNvPr>
          <p:cNvSpPr txBox="1"/>
          <p:nvPr/>
        </p:nvSpPr>
        <p:spPr>
          <a:xfrm>
            <a:off x="278507" y="114300"/>
            <a:ext cx="2507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Conclusion</a:t>
            </a:r>
            <a:endParaRPr lang="en-GB" sz="4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2EAFAE-F196-C842-BCDF-3A3D77D5E41B}"/>
              </a:ext>
            </a:extLst>
          </p:cNvPr>
          <p:cNvSpPr txBox="1"/>
          <p:nvPr/>
        </p:nvSpPr>
        <p:spPr>
          <a:xfrm>
            <a:off x="908052" y="1059180"/>
            <a:ext cx="10255248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BNNT and CNT material were tested on different beams (CLEAR and /or HiRadMat)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BNNT gives results in very good agreement with the well known Chromox or </a:t>
            </a:r>
            <a:r>
              <a:rPr lang="en-US" dirty="0" err="1"/>
              <a:t>GlassyC</a:t>
            </a:r>
            <a:r>
              <a:rPr lang="en-US" dirty="0"/>
              <a:t> screens</a:t>
            </a:r>
          </a:p>
          <a:p>
            <a:pPr algn="l"/>
            <a:r>
              <a:rPr lang="en-US" dirty="0"/>
              <a:t>Due to its low yield, probably not adapted to low intensity beam.</a:t>
            </a:r>
          </a:p>
          <a:p>
            <a:pPr algn="l"/>
            <a:r>
              <a:rPr lang="en-US" dirty="0"/>
              <a:t>Can not sustain full power of HiRadMat but looks ok up to a few 1e14p/mm2 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good performance for a scintillation screen type</a:t>
            </a:r>
            <a:endParaRPr lang="en-US" dirty="0"/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CNT could not be tested correctly as the screen could not be installed flat or stretched enough for OTR measurement (angular dependent)</a:t>
            </a:r>
          </a:p>
          <a:p>
            <a:pPr algn="l"/>
            <a:r>
              <a:rPr lang="en-US" dirty="0"/>
              <a:t>Nevertheless, light is observed (~same level as other OTR screens)</a:t>
            </a:r>
          </a:p>
          <a:p>
            <a:r>
              <a:rPr lang="en-US" dirty="0"/>
              <a:t>Can not sustain full power of HiRadMat but looks ok up to 1e14p/mm2 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Test to be redone soon with new setup and high purity material</a:t>
            </a:r>
            <a:endParaRPr lang="en-US" dirty="0"/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Main advantages of </a:t>
            </a:r>
            <a:r>
              <a:rPr lang="en-US" dirty="0" err="1"/>
              <a:t>NanoTube</a:t>
            </a:r>
            <a:r>
              <a:rPr lang="en-US" dirty="0"/>
              <a:t> material as screens is the very little amount of material that sees the beam compared to standard screens which limits the radiation impact around the device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With 200 BTVs installed, we constantly look at new ideas or material to improve the performance of our instrumentation </a:t>
            </a:r>
            <a:r>
              <a:rPr lang="en-US" dirty="0">
                <a:sym typeface="Wingdings" panose="05000000000000000000" pitchFamily="2" charset="2"/>
              </a:rPr>
              <a:t> all ideas, new material to be tested is more than welcome !!</a:t>
            </a:r>
            <a:endParaRPr lang="en-US" dirty="0"/>
          </a:p>
          <a:p>
            <a:pPr algn="l"/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A691634-B82B-F883-A1C9-4DF49C9C0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19</a:t>
            </a:fld>
            <a:endParaRPr lang="en-GB"/>
          </a:p>
        </p:txBody>
      </p:sp>
      <p:sp>
        <p:nvSpPr>
          <p:cNvPr id="16" name="Footer Placeholder 31">
            <a:extLst>
              <a:ext uri="{FF2B5EF4-FFF2-40B4-BE49-F238E27FC236}">
                <a16:creationId xmlns:a16="http://schemas.microsoft.com/office/drawing/2014/main" id="{B6BBA3C9-59F5-57C2-F4AC-A52680788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4089874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85604" y="50263"/>
            <a:ext cx="7173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Content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A70B85-8A4E-DA3A-4C7F-F735DD128EE3}"/>
              </a:ext>
            </a:extLst>
          </p:cNvPr>
          <p:cNvSpPr txBox="1"/>
          <p:nvPr/>
        </p:nvSpPr>
        <p:spPr>
          <a:xfrm>
            <a:off x="1405222" y="1900458"/>
            <a:ext cx="9316118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3200" b="1" dirty="0"/>
              <a:t>BTV Instrument Principle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3200" b="1" dirty="0"/>
              <a:t>Screen Light Emission Processes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3200" b="1" dirty="0"/>
              <a:t>Testing of Nanotube Material </a:t>
            </a:r>
            <a:r>
              <a:rPr lang="en-US" sz="2400" dirty="0"/>
              <a:t>(not exhaustive) </a:t>
            </a:r>
            <a:endParaRPr lang="en-US" sz="3200" dirty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3200" b="1" dirty="0"/>
              <a:t>BNNT (CLEAR + HiRadMat)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3200" b="1" dirty="0"/>
              <a:t>CNT	 (HiRadMat)</a:t>
            </a:r>
            <a:endParaRPr lang="en-US" sz="3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3200" b="1" dirty="0"/>
              <a:t>Conclusion</a:t>
            </a:r>
          </a:p>
          <a:p>
            <a:pPr algn="just"/>
            <a:endParaRPr lang="en-GB" sz="3200" dirty="0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46E83CEA-FB89-FCB1-343F-CA8E5BD7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C776A732-1F56-B225-1BD6-F3F6C5A99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108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261C646-064A-AF48-954A-FBF140EB2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4070351"/>
            <a:ext cx="11376025" cy="711200"/>
          </a:xfrm>
        </p:spPr>
        <p:txBody>
          <a:bodyPr/>
          <a:lstStyle/>
          <a:p>
            <a:pPr algn="ctr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 !</a:t>
            </a:r>
          </a:p>
        </p:txBody>
      </p:sp>
      <p:sp>
        <p:nvSpPr>
          <p:cNvPr id="2" name="AutoShape 2" descr="https://indico.cern.ch/event/1030794/images/31998-ASTEC.jpeg">
            <a:extLst>
              <a:ext uri="{FF2B5EF4-FFF2-40B4-BE49-F238E27FC236}">
                <a16:creationId xmlns:a16="http://schemas.microsoft.com/office/drawing/2014/main" id="{E74B0953-0CBA-DD4B-9F91-2AC5507978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892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epartments\AB\Groups\BI\Sections\PM\Stephane\BTV\BOOSTER\Pictures\2014_04_26\DSC01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821340" y="3837517"/>
            <a:ext cx="3002785" cy="225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Departments\AB\Groups\BI\Sections\PM\Stephane\BTV\Photos and previous doc\2013_03_26\SPS\BA1\DSCN42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864" y="201826"/>
            <a:ext cx="2252343" cy="300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8" r="6794" b="6547"/>
          <a:stretch/>
        </p:blipFill>
        <p:spPr>
          <a:xfrm>
            <a:off x="94880" y="61042"/>
            <a:ext cx="5525554" cy="4491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411" y="154201"/>
            <a:ext cx="2252088" cy="3002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78300" y="611274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CPS BTV 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41564" y="261466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SPS BTV 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027" y="2649220"/>
            <a:ext cx="159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TL LHC BTV 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3802" y="371291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LHC BTV </a:t>
            </a:r>
            <a:endParaRPr lang="en-GB" b="1" i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05D3E7-8540-8D39-AEBD-F7197A3E0D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26" b="14076"/>
          <a:stretch/>
        </p:blipFill>
        <p:spPr>
          <a:xfrm>
            <a:off x="5451218" y="3484753"/>
            <a:ext cx="3309703" cy="26235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951245-8211-04B4-1567-DEB96F10FE15}"/>
              </a:ext>
            </a:extLst>
          </p:cNvPr>
          <p:cNvSpPr txBox="1"/>
          <p:nvPr/>
        </p:nvSpPr>
        <p:spPr>
          <a:xfrm>
            <a:off x="7373175" y="569364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ADT BTV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62EED-3B62-306F-3315-635E465E560A}"/>
              </a:ext>
            </a:extLst>
          </p:cNvPr>
          <p:cNvSpPr txBox="1"/>
          <p:nvPr/>
        </p:nvSpPr>
        <p:spPr>
          <a:xfrm flipH="1">
            <a:off x="676231" y="5188953"/>
            <a:ext cx="436285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Most of the time in vacuum system </a:t>
            </a:r>
            <a:endParaRPr lang="en-GB" sz="2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30375A-4FDB-632E-6227-37BDA0674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17ECC9-B2A1-1984-6C7C-A89BBCA60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00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802771-6F12-8F5B-EC5E-B8D43EA7A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185" y="1228195"/>
            <a:ext cx="7831137" cy="500819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C795DCB-1A26-47C1-B06F-642A3859C459}"/>
              </a:ext>
            </a:extLst>
          </p:cNvPr>
          <p:cNvCxnSpPr/>
          <p:nvPr/>
        </p:nvCxnSpPr>
        <p:spPr>
          <a:xfrm>
            <a:off x="6291422" y="2919493"/>
            <a:ext cx="22606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2290C47-52C3-1D07-DB6F-5A667F909C55}"/>
              </a:ext>
            </a:extLst>
          </p:cNvPr>
          <p:cNvSpPr txBox="1"/>
          <p:nvPr/>
        </p:nvSpPr>
        <p:spPr>
          <a:xfrm>
            <a:off x="6875622" y="2499192"/>
            <a:ext cx="901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60cm</a:t>
            </a:r>
            <a:endParaRPr lang="en-GB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614FCC-7E09-E3BE-0945-8AC3BC2DB6B6}"/>
              </a:ext>
            </a:extLst>
          </p:cNvPr>
          <p:cNvCxnSpPr>
            <a:cxnSpLocks/>
          </p:cNvCxnSpPr>
          <p:nvPr/>
        </p:nvCxnSpPr>
        <p:spPr>
          <a:xfrm>
            <a:off x="3230722" y="1228195"/>
            <a:ext cx="76200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8AB68D-948D-3703-DE4B-315FAE898EB2}"/>
              </a:ext>
            </a:extLst>
          </p:cNvPr>
          <p:cNvSpPr txBox="1"/>
          <p:nvPr/>
        </p:nvSpPr>
        <p:spPr>
          <a:xfrm>
            <a:off x="2976722" y="740455"/>
            <a:ext cx="1270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14mm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4E93D1-6F73-6FAB-A078-9C393EBE610D}"/>
              </a:ext>
            </a:extLst>
          </p:cNvPr>
          <p:cNvSpPr txBox="1"/>
          <p:nvPr/>
        </p:nvSpPr>
        <p:spPr>
          <a:xfrm>
            <a:off x="716279" y="129605"/>
            <a:ext cx="1055624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Screen examples</a:t>
            </a:r>
            <a:endParaRPr lang="en-GB" sz="32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96EB72-F167-E72D-3261-E8E03414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98FFE-1704-9298-057F-1989EEF4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1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epartments\AB\Groups\BI\Sections\PM\Stephane\BTV\BEAM1_ Beginning_Dump li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326" y="3694048"/>
            <a:ext cx="3228320" cy="23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elogbook.cern.ch/eLogbook/attach_reader?attach_id=138416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68" b="35029"/>
          <a:stretch/>
        </p:blipFill>
        <p:spPr bwMode="auto">
          <a:xfrm>
            <a:off x="4194675" y="3694049"/>
            <a:ext cx="3127609" cy="23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G:\Departments\AB\Groups\BI\Sections\PM\Stephane\BTV\LEIR\20120629164020_ETL.MTV10_p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326" y="1135298"/>
            <a:ext cx="3228321" cy="2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http://elogbook.cern.ch/eLogbook/attach_reader?attach_id=10316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675" y="1135299"/>
            <a:ext cx="3127608" cy="2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elogbook.cern.ch/eLogbook/attach_reader?attach_id=18952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80" y="1129786"/>
            <a:ext cx="2677160" cy="235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879" y="3694048"/>
            <a:ext cx="2677161" cy="23308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C5D24C-DBE2-8301-F987-4C42D5002C0A}"/>
              </a:ext>
            </a:extLst>
          </p:cNvPr>
          <p:cNvSpPr txBox="1"/>
          <p:nvPr/>
        </p:nvSpPr>
        <p:spPr>
          <a:xfrm>
            <a:off x="817879" y="287534"/>
            <a:ext cx="105562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b="1" dirty="0"/>
              <a:t>Beam Measurement Examples Using </a:t>
            </a:r>
            <a:r>
              <a:rPr lang="en-US" sz="3600" b="1" dirty="0"/>
              <a:t>Screens</a:t>
            </a:r>
            <a:endParaRPr lang="en-GB" sz="3200" b="1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AC75259-8B81-DA4F-B918-5A0FB929A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9E5E142-183C-3DD4-34C3-3DB24215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0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FED3-E76C-0A45-5783-195C5CBDF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17671"/>
            <a:ext cx="11376025" cy="1065742"/>
          </a:xfrm>
        </p:spPr>
        <p:txBody>
          <a:bodyPr/>
          <a:lstStyle/>
          <a:p>
            <a:r>
              <a:rPr lang="en-US" dirty="0"/>
              <a:t>Screen testing at HiRadMat in 2016</a:t>
            </a:r>
            <a:endParaRPr lang="en-GB" dirty="0"/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B30791D6-8818-55A7-7023-F3153FA61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362" y="3100207"/>
            <a:ext cx="4411784" cy="28226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0D0678-553D-25BB-A2B2-040ED83AF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0" t="6860" r="17152" b="8735"/>
          <a:stretch/>
        </p:blipFill>
        <p:spPr>
          <a:xfrm>
            <a:off x="358447" y="1383413"/>
            <a:ext cx="5528066" cy="4008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D10A0C-E936-31D0-3DD3-924FA0485E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0" t="26814" r="10484" b="38746"/>
          <a:stretch/>
        </p:blipFill>
        <p:spPr>
          <a:xfrm>
            <a:off x="6797362" y="1816926"/>
            <a:ext cx="4411784" cy="11334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06C529-DC21-274E-9D94-F0700A58FFF2}"/>
              </a:ext>
            </a:extLst>
          </p:cNvPr>
          <p:cNvSpPr/>
          <p:nvPr/>
        </p:nvSpPr>
        <p:spPr>
          <a:xfrm>
            <a:off x="6298612" y="1046111"/>
            <a:ext cx="531474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386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773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6159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1546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6932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319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77054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30919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i="1" dirty="0"/>
              <a:t>Screen materials installed for testing with a 440GeV/c p beam in air.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01F0A-D5CC-1ECB-DB11-88050AC5C16D}"/>
              </a:ext>
            </a:extLst>
          </p:cNvPr>
          <p:cNvSpPr txBox="1"/>
          <p:nvPr/>
        </p:nvSpPr>
        <p:spPr>
          <a:xfrm>
            <a:off x="498814" y="5807664"/>
            <a:ext cx="64445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i="1" dirty="0"/>
              <a:t>Testing yield and resolution, not specifically robustness…</a:t>
            </a:r>
            <a:endParaRPr lang="en-GB" sz="2000" i="1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0C6972-85DC-D152-71A7-F7AE3794B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S.Burger  /  20th June 23  /  Low Density Materials for Beam Instrumentation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C3BA408-37E7-B3AE-8A8A-D4918C6EA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54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2"/>
          <a:srcRect t="8978"/>
          <a:stretch/>
        </p:blipFill>
        <p:spPr>
          <a:xfrm>
            <a:off x="185160" y="1185622"/>
            <a:ext cx="3958419" cy="2831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75C4B1-20DA-B56A-0CAE-327A1744D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297" y="1506969"/>
            <a:ext cx="2252220" cy="1694746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383CCCB-DF95-4186-4BC9-D8E07FCEFBD0}"/>
              </a:ext>
            </a:extLst>
          </p:cNvPr>
          <p:cNvSpPr/>
          <p:nvPr/>
        </p:nvSpPr>
        <p:spPr>
          <a:xfrm>
            <a:off x="3834046" y="2066264"/>
            <a:ext cx="332467" cy="739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3CFFD-75AD-9164-599C-F2957E355D87}"/>
              </a:ext>
            </a:extLst>
          </p:cNvPr>
          <p:cNvSpPr txBox="1"/>
          <p:nvPr/>
        </p:nvSpPr>
        <p:spPr>
          <a:xfrm>
            <a:off x="4456297" y="3390383"/>
            <a:ext cx="225222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Beam Profile / Size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Beam Position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A170AC-6ACA-D861-5619-48ADEB863CB2}"/>
              </a:ext>
            </a:extLst>
          </p:cNvPr>
          <p:cNvSpPr txBox="1"/>
          <p:nvPr/>
        </p:nvSpPr>
        <p:spPr>
          <a:xfrm>
            <a:off x="521134" y="4633649"/>
            <a:ext cx="60947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Screen based </a:t>
            </a:r>
            <a:r>
              <a:rPr lang="en-US" dirty="0">
                <a:solidFill>
                  <a:schemeClr val="accent1"/>
                </a:solidFill>
              </a:rPr>
              <a:t>instruments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>are </a:t>
            </a:r>
            <a:r>
              <a:rPr lang="en-US" b="1" dirty="0"/>
              <a:t>at any trajectory change </a:t>
            </a:r>
            <a:r>
              <a:rPr lang="en-US" dirty="0"/>
              <a:t>– </a:t>
            </a:r>
            <a:r>
              <a:rPr lang="en-US" b="1" dirty="0"/>
              <a:t>injection &amp; extraction lines </a:t>
            </a:r>
            <a:r>
              <a:rPr lang="en-US" dirty="0"/>
              <a:t>but also in </a:t>
            </a:r>
            <a:r>
              <a:rPr lang="en-US" b="1" dirty="0" err="1"/>
              <a:t>spectro</a:t>
            </a:r>
            <a:r>
              <a:rPr lang="en-US" b="1" dirty="0"/>
              <a:t> / target / dump and transfer lines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2F30AA-274C-A539-3ABB-DEDDFA82E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921" y="747379"/>
            <a:ext cx="4476288" cy="40140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DCF1E1-BB01-917A-2286-95AAADC0DABB}"/>
              </a:ext>
            </a:extLst>
          </p:cNvPr>
          <p:cNvSpPr txBox="1"/>
          <p:nvPr/>
        </p:nvSpPr>
        <p:spPr>
          <a:xfrm>
            <a:off x="793364" y="5711125"/>
            <a:ext cx="3477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ym typeface="Wingdings" panose="05000000000000000000" pitchFamily="2" charset="2"/>
              </a:rPr>
              <a:t> ~200 devices installed </a:t>
            </a:r>
            <a:endParaRPr lang="en-US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84D9CE6-D0FC-3124-C93E-75C02F0F6991}"/>
              </a:ext>
            </a:extLst>
          </p:cNvPr>
          <p:cNvSpPr/>
          <p:nvPr/>
        </p:nvSpPr>
        <p:spPr>
          <a:xfrm>
            <a:off x="9268501" y="5014156"/>
            <a:ext cx="249998" cy="91464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5DC20E-F019-0A3F-6009-DAF56F335915}"/>
              </a:ext>
            </a:extLst>
          </p:cNvPr>
          <p:cNvSpPr txBox="1"/>
          <p:nvPr/>
        </p:nvSpPr>
        <p:spPr>
          <a:xfrm>
            <a:off x="9724174" y="4975088"/>
            <a:ext cx="1808187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Location of BTV instruments 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B73152-7B28-0E76-E2FE-9CBA46303FD5}"/>
              </a:ext>
            </a:extLst>
          </p:cNvPr>
          <p:cNvSpPr txBox="1"/>
          <p:nvPr/>
        </p:nvSpPr>
        <p:spPr>
          <a:xfrm>
            <a:off x="8152108" y="5361273"/>
            <a:ext cx="2987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CERN accelerator chain map</a:t>
            </a:r>
            <a:endParaRPr lang="en-GB" i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CF8B2E-D4D7-5105-1125-9590EBE79AB9}"/>
              </a:ext>
            </a:extLst>
          </p:cNvPr>
          <p:cNvSpPr/>
          <p:nvPr/>
        </p:nvSpPr>
        <p:spPr>
          <a:xfrm>
            <a:off x="185604" y="50263"/>
            <a:ext cx="9423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Beam Observation Principle: BTV Instrument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96A0329-C1B1-EEEB-2644-32AB8F80D433}"/>
              </a:ext>
            </a:extLst>
          </p:cNvPr>
          <p:cNvCxnSpPr/>
          <p:nvPr/>
        </p:nvCxnSpPr>
        <p:spPr>
          <a:xfrm>
            <a:off x="6997485" y="747379"/>
            <a:ext cx="0" cy="5426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4E17484D-3207-0433-8D2C-FCD5277E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3</a:t>
            </a:fld>
            <a:endParaRPr lang="en-GB"/>
          </a:p>
        </p:txBody>
      </p:sp>
      <p:sp>
        <p:nvSpPr>
          <p:cNvPr id="21" name="Footer Placeholder 31">
            <a:extLst>
              <a:ext uri="{FF2B5EF4-FFF2-40B4-BE49-F238E27FC236}">
                <a16:creationId xmlns:a16="http://schemas.microsoft.com/office/drawing/2014/main" id="{231255B3-965E-F6BB-10ED-20EEB54DD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398354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867FED-38EE-2925-772D-6F9FA415FB9E}"/>
              </a:ext>
            </a:extLst>
          </p:cNvPr>
          <p:cNvSpPr txBox="1"/>
          <p:nvPr/>
        </p:nvSpPr>
        <p:spPr>
          <a:xfrm>
            <a:off x="551305" y="154178"/>
            <a:ext cx="112374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b="1" dirty="0"/>
              <a:t>Screen Types </a:t>
            </a:r>
            <a:r>
              <a:rPr lang="en-US" sz="3600" b="1" dirty="0">
                <a:sym typeface="Wingdings" panose="05000000000000000000" pitchFamily="2" charset="2"/>
              </a:rPr>
              <a:t> 2 main light emission processes</a:t>
            </a:r>
            <a:endParaRPr lang="en-GB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38A65-0DD1-4051-2280-F9730FDD35AD}"/>
              </a:ext>
            </a:extLst>
          </p:cNvPr>
          <p:cNvSpPr txBox="1"/>
          <p:nvPr/>
        </p:nvSpPr>
        <p:spPr>
          <a:xfrm>
            <a:off x="1021491" y="842938"/>
            <a:ext cx="10338659" cy="4493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Scintillation</a:t>
            </a:r>
            <a:r>
              <a:rPr lang="en-US" dirty="0"/>
              <a:t> screen: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b="0" i="0" u="sng" dirty="0">
                <a:effectLst/>
                <a:latin typeface="Roboto" panose="02000000000000000000" pitchFamily="2" charset="0"/>
              </a:rPr>
              <a:t>Photons</a:t>
            </a:r>
            <a:r>
              <a:rPr lang="en-GB" b="0" i="0" dirty="0">
                <a:effectLst/>
                <a:latin typeface="Roboto" panose="02000000000000000000" pitchFamily="2" charset="0"/>
              </a:rPr>
              <a:t> of a characteristic spectrum </a:t>
            </a:r>
            <a:r>
              <a:rPr lang="en-GB" b="0" i="0" u="sng" dirty="0">
                <a:effectLst/>
                <a:latin typeface="Roboto" panose="02000000000000000000" pitchFamily="2" charset="0"/>
              </a:rPr>
              <a:t>are emitted following the absorption of radiation</a:t>
            </a:r>
            <a:r>
              <a:rPr lang="en-US" u="sng" dirty="0"/>
              <a:t> </a:t>
            </a:r>
            <a:r>
              <a:rPr lang="en-US" dirty="0"/>
              <a:t>(== interacting with energized particles). </a:t>
            </a:r>
            <a:r>
              <a:rPr lang="en-GB" b="0" i="0" dirty="0">
                <a:effectLst/>
                <a:latin typeface="Arial" panose="020B0604020202020204" pitchFamily="34" charset="0"/>
              </a:rPr>
              <a:t>Scintillation is an inherent </a:t>
            </a:r>
            <a:r>
              <a:rPr lang="en-GB" b="0" i="0" u="sng" dirty="0">
                <a:effectLst/>
                <a:latin typeface="Arial" panose="020B0604020202020204" pitchFamily="34" charset="0"/>
              </a:rPr>
              <a:t>molecular property </a:t>
            </a:r>
            <a:r>
              <a:rPr lang="en-GB" b="0" i="0" dirty="0">
                <a:effectLst/>
                <a:latin typeface="Arial" panose="020B0604020202020204" pitchFamily="34" charset="0"/>
              </a:rPr>
              <a:t>in </a:t>
            </a: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() </a:t>
            </a:r>
            <a:r>
              <a:rPr lang="en-GB" b="0" i="0" dirty="0">
                <a:effectLst/>
                <a:latin typeface="Arial" panose="020B0604020202020204" pitchFamily="34" charset="0"/>
              </a:rPr>
              <a:t>molecules and </a:t>
            </a:r>
            <a:r>
              <a:rPr lang="en-GB" b="0" i="0" u="sng" dirty="0">
                <a:effectLst/>
                <a:latin typeface="Arial" panose="020B0604020202020204" pitchFamily="34" charset="0"/>
              </a:rPr>
              <a:t>arises from their electronic structures </a:t>
            </a:r>
            <a:r>
              <a:rPr lang="en-GB" b="0" i="0" dirty="0">
                <a:effectLst/>
                <a:latin typeface="Arial" panose="020B0604020202020204" pitchFamily="34" charset="0"/>
              </a:rPr>
              <a:t>(</a:t>
            </a:r>
            <a:r>
              <a:rPr lang="en-GB" b="0" i="1" dirty="0">
                <a:effectLst/>
                <a:latin typeface="Arial" panose="020B0604020202020204" pitchFamily="34" charset="0"/>
              </a:rPr>
              <a:t>Wikipedia</a:t>
            </a:r>
            <a:r>
              <a:rPr lang="en-GB" b="0" i="0" dirty="0">
                <a:effectLst/>
                <a:latin typeface="Arial" panose="020B0604020202020204" pitchFamily="34" charset="0"/>
              </a:rPr>
              <a:t>). </a:t>
            </a:r>
            <a:r>
              <a:rPr lang="en-GB" b="1" i="0" dirty="0">
                <a:effectLst/>
                <a:latin typeface="Arial" panose="020B0604020202020204" pitchFamily="34" charset="0"/>
              </a:rPr>
              <a:t>Isotropic emission.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</a:rPr>
              <a:t>Material example</a:t>
            </a:r>
            <a:r>
              <a:rPr lang="en-GB" dirty="0">
                <a:latin typeface="Arial" panose="020B0604020202020204" pitchFamily="34" charset="0"/>
              </a:rPr>
              <a:t>:</a:t>
            </a:r>
          </a:p>
          <a:p>
            <a:pPr lvl="3"/>
            <a:r>
              <a:rPr lang="en-GB" dirty="0">
                <a:latin typeface="Arial" panose="020B0604020202020204" pitchFamily="34" charset="0"/>
              </a:rPr>
              <a:t>Ceramic	Alumina, Al2O3:CrO2</a:t>
            </a:r>
          </a:p>
          <a:p>
            <a:pPr lvl="3"/>
            <a:r>
              <a:rPr lang="en-GB" dirty="0">
                <a:latin typeface="Arial" panose="020B0604020202020204" pitchFamily="34" charset="0"/>
              </a:rPr>
              <a:t>Powder	P43, P47 (on substrate)</a:t>
            </a:r>
          </a:p>
          <a:p>
            <a:pPr lvl="3"/>
            <a:r>
              <a:rPr lang="en-GB" dirty="0">
                <a:latin typeface="Arial" panose="020B0604020202020204" pitchFamily="34" charset="0"/>
              </a:rPr>
              <a:t>&amp; Plastic, Quartz, YAG, LAG, etc…</a:t>
            </a:r>
            <a:endParaRPr lang="en-US" dirty="0"/>
          </a:p>
          <a:p>
            <a:pPr algn="l"/>
            <a:br>
              <a:rPr lang="en-GB" dirty="0"/>
            </a:br>
            <a:r>
              <a:rPr lang="en-GB" sz="2000" b="1" dirty="0"/>
              <a:t>Optical</a:t>
            </a:r>
            <a:r>
              <a:rPr lang="en-GB" b="1" dirty="0"/>
              <a:t> </a:t>
            </a:r>
            <a:r>
              <a:rPr lang="en-GB" sz="2000" b="1" dirty="0"/>
              <a:t>Transition</a:t>
            </a:r>
            <a:r>
              <a:rPr lang="en-GB" b="1" dirty="0"/>
              <a:t> </a:t>
            </a:r>
            <a:r>
              <a:rPr lang="en-GB" sz="2000" b="1" dirty="0"/>
              <a:t>Radiation</a:t>
            </a:r>
            <a:r>
              <a:rPr lang="en-GB" b="1" dirty="0"/>
              <a:t> </a:t>
            </a:r>
            <a:r>
              <a:rPr lang="en-GB" dirty="0"/>
              <a:t>(OTR) screen: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Arial" panose="020B0604020202020204" pitchFamily="34" charset="0"/>
              </a:rPr>
              <a:t>Is a form of 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hlinkClick r:id="rId2" tooltip="Electromagnetic radia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electromagnetic radiation</a:t>
            </a:r>
            <a:r>
              <a:rPr lang="en-GB" b="0" i="0" dirty="0">
                <a:effectLst/>
                <a:latin typeface="Arial" panose="020B0604020202020204" pitchFamily="34" charset="0"/>
              </a:rPr>
              <a:t> emitted when a 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hlinkClick r:id="rId3" tooltip="Charged partic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charged particle</a:t>
            </a:r>
            <a:r>
              <a:rPr lang="en-GB" b="0" i="0" dirty="0">
                <a:effectLst/>
                <a:latin typeface="Arial" panose="020B0604020202020204" pitchFamily="34" charset="0"/>
              </a:rPr>
              <a:t> passes through 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hlinkClick r:id="rId4" tooltip="Homogeneity and heterogeneit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inhomogeneous</a:t>
            </a:r>
            <a:r>
              <a:rPr lang="en-GB" b="0" i="0" dirty="0">
                <a:effectLst/>
                <a:latin typeface="Arial" panose="020B0604020202020204" pitchFamily="34" charset="0"/>
              </a:rPr>
              <a:t> media, such as a boundary between two different media (</a:t>
            </a:r>
            <a:r>
              <a:rPr lang="en-GB" b="0" i="1" dirty="0">
                <a:effectLst/>
                <a:latin typeface="Arial" panose="020B0604020202020204" pitchFamily="34" charset="0"/>
              </a:rPr>
              <a:t>Wikipedia). </a:t>
            </a:r>
            <a:r>
              <a:rPr lang="en-GB" b="0" dirty="0">
                <a:effectLst/>
                <a:latin typeface="Arial" panose="020B0604020202020204" pitchFamily="34" charset="0"/>
              </a:rPr>
              <a:t>This process emits photons in the visible and is proportional to the reflective index of the material.</a:t>
            </a:r>
            <a:r>
              <a:rPr lang="en-GB" dirty="0">
                <a:latin typeface="Arial" panose="020B0604020202020204" pitchFamily="34" charset="0"/>
              </a:rPr>
              <a:t> </a:t>
            </a:r>
            <a:r>
              <a:rPr lang="en-GB" b="1" dirty="0">
                <a:latin typeface="Arial" panose="020B0604020202020204" pitchFamily="34" charset="0"/>
              </a:rPr>
              <a:t>Specific angular emission.</a:t>
            </a:r>
            <a:r>
              <a:rPr lang="en-GB" dirty="0"/>
              <a:t>	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i="1" dirty="0">
                <a:latin typeface="Arial" panose="020B0604020202020204" pitchFamily="34" charset="0"/>
              </a:rPr>
              <a:t>Material example:</a:t>
            </a:r>
          </a:p>
          <a:p>
            <a:pPr lvl="3" algn="just"/>
            <a:r>
              <a:rPr lang="en-GB" dirty="0">
                <a:latin typeface="Arial" panose="020B0604020202020204" pitchFamily="34" charset="0"/>
              </a:rPr>
              <a:t>Ti, Al, Graphite, </a:t>
            </a:r>
            <a:r>
              <a:rPr lang="en-GB" dirty="0" err="1">
                <a:latin typeface="Arial" panose="020B0604020202020204" pitchFamily="34" charset="0"/>
              </a:rPr>
              <a:t>SiC</a:t>
            </a:r>
            <a:r>
              <a:rPr lang="en-GB" dirty="0">
                <a:latin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</a:rPr>
              <a:t>GlassyC</a:t>
            </a:r>
            <a:r>
              <a:rPr lang="en-GB" dirty="0">
                <a:latin typeface="Arial" panose="020B0604020202020204" pitchFamily="34" charset="0"/>
              </a:rPr>
              <a:t>, etc…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155D27-ADF3-DA07-2F02-54AFA332C6FE}"/>
              </a:ext>
            </a:extLst>
          </p:cNvPr>
          <p:cNvSpPr txBox="1"/>
          <p:nvPr/>
        </p:nvSpPr>
        <p:spPr>
          <a:xfrm>
            <a:off x="6436752" y="5738063"/>
            <a:ext cx="44178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Efficiency </a:t>
            </a:r>
            <a:r>
              <a:rPr lang="en-US" dirty="0"/>
              <a:t>Scintillation vs OTR  ~ few 1e3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6560A8-348D-1C77-54B5-18540E61522F}"/>
              </a:ext>
            </a:extLst>
          </p:cNvPr>
          <p:cNvSpPr txBox="1"/>
          <p:nvPr/>
        </p:nvSpPr>
        <p:spPr>
          <a:xfrm>
            <a:off x="907191" y="5549847"/>
            <a:ext cx="465512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Low intensity </a:t>
            </a: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	use of scintillation </a:t>
            </a:r>
          </a:p>
          <a:p>
            <a:pPr algn="l"/>
            <a:r>
              <a:rPr lang="en-US" b="1" dirty="0">
                <a:sym typeface="Wingdings" panose="05000000000000000000" pitchFamily="2" charset="2"/>
              </a:rPr>
              <a:t>High intensity </a:t>
            </a:r>
            <a:r>
              <a:rPr lang="en-US" dirty="0">
                <a:sym typeface="Wingdings" panose="05000000000000000000" pitchFamily="2" charset="2"/>
              </a:rPr>
              <a:t>	 	use of OTR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59EB91-88B2-846F-7CAB-668935A07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9601" y="1973818"/>
            <a:ext cx="1047750" cy="7360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660118-9500-1EFA-E462-C337040B4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2525" y="4521200"/>
            <a:ext cx="1150780" cy="90807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20B5A89-1617-EEE0-A9D2-E1E5EA9A3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Footer Placeholder 31">
            <a:extLst>
              <a:ext uri="{FF2B5EF4-FFF2-40B4-BE49-F238E27FC236}">
                <a16:creationId xmlns:a16="http://schemas.microsoft.com/office/drawing/2014/main" id="{9C4A91F0-2222-5EEA-D5A7-2BD5454E1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331984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D597B-5DDB-3206-AD67-B13C1EA08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40" y="377185"/>
            <a:ext cx="11376025" cy="1065742"/>
          </a:xfrm>
        </p:spPr>
        <p:txBody>
          <a:bodyPr/>
          <a:lstStyle/>
          <a:p>
            <a:r>
              <a:rPr lang="en-US" sz="3200" dirty="0"/>
              <a:t>Screen Thermal and Mechanical Damage Examples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466AB3-082C-8043-0ECF-653D11FD1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2" y="3397127"/>
            <a:ext cx="5363328" cy="247452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BDDB7C3-A268-1840-EF12-C61B87F21188}"/>
              </a:ext>
            </a:extLst>
          </p:cNvPr>
          <p:cNvGrpSpPr/>
          <p:nvPr/>
        </p:nvGrpSpPr>
        <p:grpSpPr>
          <a:xfrm>
            <a:off x="104775" y="1966312"/>
            <a:ext cx="5133975" cy="3956250"/>
            <a:chOff x="104775" y="1966312"/>
            <a:chExt cx="5133975" cy="39562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E02DDCF-AF1D-67A0-74B9-B958A07F9896}"/>
                </a:ext>
              </a:extLst>
            </p:cNvPr>
            <p:cNvSpPr txBox="1"/>
            <p:nvPr/>
          </p:nvSpPr>
          <p:spPr>
            <a:xfrm>
              <a:off x="657963" y="2732409"/>
              <a:ext cx="418260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i="1" dirty="0"/>
                <a:t>Screen testing (2005) on 4.2MeV/u lead ions, </a:t>
              </a:r>
              <a:r>
                <a:rPr lang="en-GB" i="1" dirty="0"/>
                <a:t>100μA, 600μs beam every 1.2s</a:t>
              </a:r>
              <a:r>
                <a:rPr lang="en-US" i="1" dirty="0"/>
                <a:t> </a:t>
              </a:r>
              <a:endParaRPr lang="en-GB" i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967069-9BB3-BF34-625C-CCCF695E790D}"/>
                </a:ext>
              </a:extLst>
            </p:cNvPr>
            <p:cNvSpPr txBox="1"/>
            <p:nvPr/>
          </p:nvSpPr>
          <p:spPr>
            <a:xfrm>
              <a:off x="1100579" y="2225475"/>
              <a:ext cx="3297378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400" b="1" dirty="0"/>
                <a:t>Low Energy Ion Beam </a:t>
              </a:r>
              <a:endParaRPr lang="en-GB" sz="2400" b="1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B613370-3669-7593-12B6-72371D55399C}"/>
                </a:ext>
              </a:extLst>
            </p:cNvPr>
            <p:cNvSpPr/>
            <p:nvPr/>
          </p:nvSpPr>
          <p:spPr>
            <a:xfrm>
              <a:off x="104775" y="1966312"/>
              <a:ext cx="5133975" cy="3956250"/>
            </a:xfrm>
            <a:prstGeom prst="roundRect">
              <a:avLst>
                <a:gd name="adj" fmla="val 79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DC8B1F-9177-F4F4-6F32-520E34A3EF16}"/>
              </a:ext>
            </a:extLst>
          </p:cNvPr>
          <p:cNvGrpSpPr/>
          <p:nvPr/>
        </p:nvGrpSpPr>
        <p:grpSpPr>
          <a:xfrm>
            <a:off x="9201012" y="1445135"/>
            <a:ext cx="2635302" cy="4368915"/>
            <a:chOff x="5457826" y="1553646"/>
            <a:chExt cx="2635302" cy="436891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9F63538-3CFC-CAF3-C259-B2EC9CC95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1754" y="2705486"/>
              <a:ext cx="2373244" cy="304970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DFABA5-ACF7-7657-F3CC-EFBC682EE088}"/>
                </a:ext>
              </a:extLst>
            </p:cNvPr>
            <p:cNvSpPr txBox="1"/>
            <p:nvPr/>
          </p:nvSpPr>
          <p:spPr>
            <a:xfrm>
              <a:off x="5601753" y="1606492"/>
              <a:ext cx="237324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b="1" dirty="0"/>
                <a:t>High density </a:t>
              </a:r>
            </a:p>
            <a:p>
              <a:pPr algn="ctr"/>
              <a:r>
                <a:rPr lang="en-US" sz="2400" b="1" dirty="0"/>
                <a:t>440GeV </a:t>
              </a:r>
            </a:p>
            <a:p>
              <a:pPr algn="ctr"/>
              <a:r>
                <a:rPr lang="en-US" sz="2400" b="1" dirty="0"/>
                <a:t>Proton Beam</a:t>
              </a:r>
              <a:endParaRPr lang="en-GB" sz="2400" b="1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D96CBC1-BB54-F493-3404-B594F0E9D257}"/>
                </a:ext>
              </a:extLst>
            </p:cNvPr>
            <p:cNvSpPr/>
            <p:nvPr/>
          </p:nvSpPr>
          <p:spPr>
            <a:xfrm>
              <a:off x="5457826" y="1553646"/>
              <a:ext cx="2635302" cy="4368915"/>
            </a:xfrm>
            <a:prstGeom prst="roundRect">
              <a:avLst>
                <a:gd name="adj" fmla="val 79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2DB4C3-D77B-E454-75C6-87C63FC8CC59}"/>
              </a:ext>
            </a:extLst>
          </p:cNvPr>
          <p:cNvGrpSpPr/>
          <p:nvPr/>
        </p:nvGrpSpPr>
        <p:grpSpPr>
          <a:xfrm>
            <a:off x="5334753" y="951747"/>
            <a:ext cx="3739312" cy="5229978"/>
            <a:chOff x="8226477" y="1043343"/>
            <a:chExt cx="3739312" cy="522997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0CB907A-80C7-45FA-05EB-E03A7604D37E}"/>
                </a:ext>
              </a:extLst>
            </p:cNvPr>
            <p:cNvGrpSpPr/>
            <p:nvPr/>
          </p:nvGrpSpPr>
          <p:grpSpPr>
            <a:xfrm>
              <a:off x="8226477" y="1107740"/>
              <a:ext cx="3739312" cy="5165581"/>
              <a:chOff x="8226477" y="1107740"/>
              <a:chExt cx="3739312" cy="516558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A2ECAF3-8F6D-BC38-76E9-6C974CC148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26477" y="4438288"/>
                <a:ext cx="3739312" cy="1835033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44996F0-C159-82EE-AEEC-D9C7252C14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1875" t="6223" r="6705" b="65555"/>
              <a:stretch/>
            </p:blipFill>
            <p:spPr>
              <a:xfrm>
                <a:off x="8400646" y="2017312"/>
                <a:ext cx="3388154" cy="2515203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5D033B-85DA-6671-291A-D0033867D84F}"/>
                  </a:ext>
                </a:extLst>
              </p:cNvPr>
              <p:cNvSpPr txBox="1"/>
              <p:nvPr/>
            </p:nvSpPr>
            <p:spPr>
              <a:xfrm>
                <a:off x="8631982" y="1107740"/>
                <a:ext cx="2925481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2400" b="1" dirty="0"/>
                  <a:t>26Gev Proton Beam</a:t>
                </a:r>
              </a:p>
              <a:p>
                <a:pPr algn="ctr"/>
                <a:r>
                  <a:rPr lang="en-US" sz="2400" b="1" dirty="0"/>
                  <a:t>~7e12p/cm2 </a:t>
                </a:r>
                <a:r>
                  <a:rPr lang="en-US" sz="2400" b="1" u="sng" dirty="0"/>
                  <a:t>in air</a:t>
                </a:r>
                <a:endParaRPr lang="en-GB" sz="2400" b="1" u="sng" dirty="0"/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3FE20BD2-A0C5-404F-EC74-FF01B55FE33E}"/>
                </a:ext>
              </a:extLst>
            </p:cNvPr>
            <p:cNvSpPr/>
            <p:nvPr/>
          </p:nvSpPr>
          <p:spPr>
            <a:xfrm>
              <a:off x="8273699" y="1043343"/>
              <a:ext cx="3639441" cy="5138382"/>
            </a:xfrm>
            <a:prstGeom prst="roundRect">
              <a:avLst>
                <a:gd name="adj" fmla="val 561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A51A8E6-708D-EB8E-5C8D-4E07EBEE35DF}"/>
              </a:ext>
            </a:extLst>
          </p:cNvPr>
          <p:cNvSpPr txBox="1"/>
          <p:nvPr/>
        </p:nvSpPr>
        <p:spPr>
          <a:xfrm>
            <a:off x="5988050" y="2279650"/>
            <a:ext cx="9361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Chromox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004BFA-DFC2-EA09-DD11-3AEB1FBD7647}"/>
              </a:ext>
            </a:extLst>
          </p:cNvPr>
          <p:cNvSpPr txBox="1"/>
          <p:nvPr/>
        </p:nvSpPr>
        <p:spPr>
          <a:xfrm>
            <a:off x="9730881" y="5083020"/>
            <a:ext cx="183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Ti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925C06D-20F1-EB56-D265-55E13CBE7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8" name="Footer Placeholder 31">
            <a:extLst>
              <a:ext uri="{FF2B5EF4-FFF2-40B4-BE49-F238E27FC236}">
                <a16:creationId xmlns:a16="http://schemas.microsoft.com/office/drawing/2014/main" id="{7698CED9-9584-081A-C34D-47A956540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384200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B70251-4317-5032-34DD-975729D66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3488" y="661139"/>
            <a:ext cx="5925312" cy="32406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D597B-5DDB-3206-AD67-B13C1EA08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32" y="267702"/>
            <a:ext cx="11376025" cy="508640"/>
          </a:xfrm>
        </p:spPr>
        <p:txBody>
          <a:bodyPr/>
          <a:lstStyle/>
          <a:p>
            <a:r>
              <a:rPr lang="en-US" sz="3200" dirty="0"/>
              <a:t>BNNT Material tested in CLEAR (1)</a:t>
            </a:r>
            <a:endParaRPr lang="en-GB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4554F9-407C-5C20-6FEA-65F1052A7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488" y="3985685"/>
            <a:ext cx="4408755" cy="2045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03BF03-E382-48EE-A4BD-F7CA246F3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013" y="2810365"/>
            <a:ext cx="4014788" cy="33200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6B9B17-36A7-04B0-A827-6875D8CA4A0A}"/>
              </a:ext>
            </a:extLst>
          </p:cNvPr>
          <p:cNvSpPr txBox="1"/>
          <p:nvPr/>
        </p:nvSpPr>
        <p:spPr>
          <a:xfrm>
            <a:off x="269932" y="1157716"/>
            <a:ext cx="5314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Reference: </a:t>
            </a:r>
            <a:r>
              <a:rPr lang="en-US" sz="2000" i="1" dirty="0"/>
              <a:t>Aries Materials Workshop, June 22, 2021 </a:t>
            </a:r>
            <a:r>
              <a:rPr lang="en-US" sz="2000" b="1" i="1" dirty="0"/>
              <a:t>Kevin Jordan</a:t>
            </a:r>
            <a:r>
              <a:rPr lang="en-US" sz="2000" i="1" dirty="0"/>
              <a:t>, </a:t>
            </a:r>
            <a:r>
              <a:rPr lang="en-US" sz="2000" b="1" i="1" dirty="0">
                <a:solidFill>
                  <a:schemeClr val="accent1"/>
                </a:solidFill>
              </a:rPr>
              <a:t>Boron-based nano-tubes as scintillators and further applications</a:t>
            </a: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6C69C5-BC42-1B14-43A1-27403D6B1B2D}"/>
              </a:ext>
            </a:extLst>
          </p:cNvPr>
          <p:cNvSpPr txBox="1"/>
          <p:nvPr/>
        </p:nvSpPr>
        <p:spPr>
          <a:xfrm>
            <a:off x="6000750" y="5960954"/>
            <a:ext cx="12551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e- in air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B15385-E08C-0F52-6ECA-7ADC8054472C}"/>
              </a:ext>
            </a:extLst>
          </p:cNvPr>
          <p:cNvSpPr txBox="1"/>
          <p:nvPr/>
        </p:nvSpPr>
        <p:spPr>
          <a:xfrm>
            <a:off x="1623391" y="5180951"/>
            <a:ext cx="24194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YAG   Chromox   BNNT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1A6FBB-E4BA-D9AB-D3E6-38A8EE73AC3E}"/>
              </a:ext>
            </a:extLst>
          </p:cNvPr>
          <p:cNvCxnSpPr>
            <a:cxnSpLocks/>
          </p:cNvCxnSpPr>
          <p:nvPr/>
        </p:nvCxnSpPr>
        <p:spPr>
          <a:xfrm flipH="1" flipV="1">
            <a:off x="3193774" y="4737652"/>
            <a:ext cx="450574" cy="443299"/>
          </a:xfrm>
          <a:prstGeom prst="straightConnector1">
            <a:avLst/>
          </a:prstGeom>
          <a:ln>
            <a:solidFill>
              <a:schemeClr val="bg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1BF8B1-6244-DF6D-0E0F-B5E2BE944C22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2795286" y="4794697"/>
            <a:ext cx="37828" cy="386254"/>
          </a:xfrm>
          <a:prstGeom prst="straightConnector1">
            <a:avLst/>
          </a:prstGeom>
          <a:ln>
            <a:solidFill>
              <a:schemeClr val="bg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602627-04A1-2218-DEAD-61648B1F466F}"/>
              </a:ext>
            </a:extLst>
          </p:cNvPr>
          <p:cNvCxnSpPr>
            <a:cxnSpLocks/>
          </p:cNvCxnSpPr>
          <p:nvPr/>
        </p:nvCxnSpPr>
        <p:spPr>
          <a:xfrm flipV="1">
            <a:off x="2027583" y="4823219"/>
            <a:ext cx="100242" cy="305372"/>
          </a:xfrm>
          <a:prstGeom prst="straightConnector1">
            <a:avLst/>
          </a:prstGeom>
          <a:ln>
            <a:solidFill>
              <a:schemeClr val="bg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40F9434-B94F-7DD1-A89B-CA320AC7FE83}"/>
              </a:ext>
            </a:extLst>
          </p:cNvPr>
          <p:cNvSpPr txBox="1"/>
          <p:nvPr/>
        </p:nvSpPr>
        <p:spPr>
          <a:xfrm>
            <a:off x="4080171" y="5822454"/>
            <a:ext cx="8335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i="1" dirty="0">
                <a:solidFill>
                  <a:schemeClr val="bg1"/>
                </a:solidFill>
              </a:rPr>
              <a:t>2022/02</a:t>
            </a:r>
            <a:endParaRPr lang="en-GB" b="1" i="1" dirty="0">
              <a:solidFill>
                <a:schemeClr val="bg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B848AE0-5AC2-0647-23C3-0F8F9AA00D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5236" y="85184"/>
            <a:ext cx="2114550" cy="676275"/>
          </a:xfrm>
          <a:prstGeom prst="rect">
            <a:avLst/>
          </a:prstGeom>
        </p:spPr>
      </p:pic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ED495B70-35E0-1277-B3DF-F57ECC2F7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627BC896-B2F8-3CA7-8479-86C64867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2766191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F50D1E7-A5AB-31F0-7813-E5F1681F03BE}"/>
              </a:ext>
            </a:extLst>
          </p:cNvPr>
          <p:cNvSpPr/>
          <p:nvPr/>
        </p:nvSpPr>
        <p:spPr>
          <a:xfrm>
            <a:off x="7124700" y="123825"/>
            <a:ext cx="1724025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4F52C3-2B11-D00A-6EF3-C529279CB027}"/>
              </a:ext>
            </a:extLst>
          </p:cNvPr>
          <p:cNvSpPr txBox="1"/>
          <p:nvPr/>
        </p:nvSpPr>
        <p:spPr>
          <a:xfrm>
            <a:off x="7178885" y="1557084"/>
            <a:ext cx="47679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Light yield </a:t>
            </a:r>
            <a:r>
              <a:rPr lang="en-US" sz="1600" dirty="0"/>
              <a:t>(normalized to Chromox):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Chromox 	1 (IT 3ms)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YAG		5 (IT 3ms </a:t>
            </a:r>
            <a:r>
              <a:rPr lang="en-US" sz="1600" dirty="0">
                <a:sym typeface="Wingdings" panose="05000000000000000000" pitchFamily="2" charset="2"/>
              </a:rPr>
              <a:t> &gt;&gt; 70 ns decay 			time</a:t>
            </a:r>
            <a:r>
              <a:rPr lang="en-US" sz="1600" dirty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BNNT		0.025 (IT 34us </a:t>
            </a:r>
            <a:r>
              <a:rPr lang="en-US" sz="1600" dirty="0">
                <a:sym typeface="Wingdings" panose="05000000000000000000" pitchFamily="2" charset="2"/>
              </a:rPr>
              <a:t> &gt;&gt; few ns 			decay time)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792EA-A584-191E-D717-6A99BF8A33B6}"/>
              </a:ext>
            </a:extLst>
          </p:cNvPr>
          <p:cNvSpPr txBox="1"/>
          <p:nvPr/>
        </p:nvSpPr>
        <p:spPr>
          <a:xfrm>
            <a:off x="7178885" y="3654286"/>
            <a:ext cx="4767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Beam size</a:t>
            </a:r>
            <a:r>
              <a:rPr lang="en-US" sz="1600" dirty="0"/>
              <a:t>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Chromox and YAG have similar profiles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BNNT seems to have tails </a:t>
            </a:r>
            <a:r>
              <a:rPr lang="en-US" sz="1600" dirty="0">
                <a:sym typeface="Wingdings" panose="05000000000000000000" pitchFamily="2" charset="2"/>
              </a:rPr>
              <a:t> in air, parasitic light (luminescence) of the same amplitude order as the signal !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7490C6D-F23D-750C-CA08-33FA138D5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32" y="267702"/>
            <a:ext cx="11376025" cy="508640"/>
          </a:xfrm>
        </p:spPr>
        <p:txBody>
          <a:bodyPr/>
          <a:lstStyle/>
          <a:p>
            <a:r>
              <a:rPr lang="en-US" sz="3200" dirty="0"/>
              <a:t>BNNT Material tested in CLEAR (1)</a:t>
            </a:r>
            <a:endParaRPr lang="en-GB" sz="32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50AC2A-8907-505A-2AF7-A94B88BE7861}"/>
              </a:ext>
            </a:extLst>
          </p:cNvPr>
          <p:cNvGrpSpPr/>
          <p:nvPr/>
        </p:nvGrpSpPr>
        <p:grpSpPr>
          <a:xfrm>
            <a:off x="83746" y="1436156"/>
            <a:ext cx="6681489" cy="3771204"/>
            <a:chOff x="83746" y="1436156"/>
            <a:chExt cx="6681489" cy="37712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7703E97-B512-A83F-DEFB-CA45A0E1D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46" y="1436156"/>
              <a:ext cx="6681489" cy="377120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3954EC-D56E-B114-4241-1CE7691412D9}"/>
                </a:ext>
              </a:extLst>
            </p:cNvPr>
            <p:cNvSpPr/>
            <p:nvPr/>
          </p:nvSpPr>
          <p:spPr>
            <a:xfrm>
              <a:off x="4603064" y="3933827"/>
              <a:ext cx="126100" cy="1128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EA8631-D7CA-B0FE-B426-6BA317C5420A}"/>
                </a:ext>
              </a:extLst>
            </p:cNvPr>
            <p:cNvSpPr/>
            <p:nvPr/>
          </p:nvSpPr>
          <p:spPr>
            <a:xfrm>
              <a:off x="2371725" y="3933153"/>
              <a:ext cx="126100" cy="1128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3380726-89B5-88D4-6913-3EC346063345}"/>
                </a:ext>
              </a:extLst>
            </p:cNvPr>
            <p:cNvSpPr/>
            <p:nvPr/>
          </p:nvSpPr>
          <p:spPr>
            <a:xfrm>
              <a:off x="175765" y="3936328"/>
              <a:ext cx="126100" cy="1128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78CAEFE-F762-6561-29F3-5EF021EAC6CE}"/>
              </a:ext>
            </a:extLst>
          </p:cNvPr>
          <p:cNvSpPr txBox="1"/>
          <p:nvPr/>
        </p:nvSpPr>
        <p:spPr>
          <a:xfrm>
            <a:off x="4567685" y="3852361"/>
            <a:ext cx="192360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1e7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BB344B-0512-D8B3-6B7D-052CC9771C15}"/>
              </a:ext>
            </a:extLst>
          </p:cNvPr>
          <p:cNvSpPr txBox="1"/>
          <p:nvPr/>
        </p:nvSpPr>
        <p:spPr>
          <a:xfrm>
            <a:off x="2338595" y="3852360"/>
            <a:ext cx="192360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2e6</a:t>
            </a:r>
            <a:endParaRPr lang="en-GB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609AE0-B82F-203E-2EF1-9D58B6E8C1DF}"/>
              </a:ext>
            </a:extLst>
          </p:cNvPr>
          <p:cNvSpPr txBox="1"/>
          <p:nvPr/>
        </p:nvSpPr>
        <p:spPr>
          <a:xfrm>
            <a:off x="109505" y="3852359"/>
            <a:ext cx="192360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5e4</a:t>
            </a:r>
            <a:endParaRPr lang="en-GB" sz="900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E029191A-684A-38C2-531C-AC1B1827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7</a:t>
            </a:fld>
            <a:endParaRPr lang="en-GB"/>
          </a:p>
        </p:txBody>
      </p:sp>
      <p:sp>
        <p:nvSpPr>
          <p:cNvPr id="22" name="Footer Placeholder 31">
            <a:extLst>
              <a:ext uri="{FF2B5EF4-FFF2-40B4-BE49-F238E27FC236}">
                <a16:creationId xmlns:a16="http://schemas.microsoft.com/office/drawing/2014/main" id="{33637F64-BAC8-5144-8410-FB30BB718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476661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DFF91A-1112-4E3E-9AE5-CAB27C9CB1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2" t="7633" r="21124"/>
          <a:stretch/>
        </p:blipFill>
        <p:spPr>
          <a:xfrm>
            <a:off x="3316229" y="3428999"/>
            <a:ext cx="2929214" cy="2318087"/>
          </a:xfrm>
          <a:prstGeom prst="rect">
            <a:avLst/>
          </a:prstGeom>
        </p:spPr>
      </p:pic>
      <p:pic>
        <p:nvPicPr>
          <p:cNvPr id="11" name="Picture 10" descr="A picture containing indoor, projector, control panel&#10;&#10;Description automatically generated">
            <a:extLst>
              <a:ext uri="{FF2B5EF4-FFF2-40B4-BE49-F238E27FC236}">
                <a16:creationId xmlns:a16="http://schemas.microsoft.com/office/drawing/2014/main" id="{D225AF89-D05B-C205-97FC-C25CD9801C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6" t="19586" r="5593" b="4161"/>
          <a:stretch/>
        </p:blipFill>
        <p:spPr>
          <a:xfrm rot="10800000">
            <a:off x="6471722" y="3429000"/>
            <a:ext cx="5336531" cy="23180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527D33-8AD2-A769-AAE7-5D7BE8E09F97}"/>
              </a:ext>
            </a:extLst>
          </p:cNvPr>
          <p:cNvSpPr txBox="1"/>
          <p:nvPr/>
        </p:nvSpPr>
        <p:spPr>
          <a:xfrm>
            <a:off x="7236881" y="5806686"/>
            <a:ext cx="380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Screens as discovered after pumping down and back to atmospheric pressure</a:t>
            </a:r>
            <a:endParaRPr lang="en-GB" sz="14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13F2C8-A8BE-9EE2-5790-4AE85450BB2E}"/>
              </a:ext>
            </a:extLst>
          </p:cNvPr>
          <p:cNvSpPr txBox="1"/>
          <p:nvPr/>
        </p:nvSpPr>
        <p:spPr>
          <a:xfrm>
            <a:off x="286366" y="157599"/>
            <a:ext cx="69236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BNNT screen tests in HiRadMat (1)</a:t>
            </a:r>
          </a:p>
          <a:p>
            <a:r>
              <a:rPr lang="en-US" sz="2400" dirty="0"/>
              <a:t>May 2022 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33FDCB-DD81-5DE7-E81C-073599AF8507}"/>
              </a:ext>
            </a:extLst>
          </p:cNvPr>
          <p:cNvSpPr txBox="1"/>
          <p:nvPr/>
        </p:nvSpPr>
        <p:spPr>
          <a:xfrm>
            <a:off x="3338213" y="5806686"/>
            <a:ext cx="293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Screens as installed before pumping down</a:t>
            </a:r>
            <a:endParaRPr lang="en-GB" sz="14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B5B7B0-5217-53C8-6FBD-ADC7AC166719}"/>
              </a:ext>
            </a:extLst>
          </p:cNvPr>
          <p:cNvSpPr txBox="1"/>
          <p:nvPr/>
        </p:nvSpPr>
        <p:spPr>
          <a:xfrm>
            <a:off x="3715063" y="3435075"/>
            <a:ext cx="127111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bg1"/>
                </a:solidFill>
              </a:rPr>
              <a:t>BNNT 1mg/cm2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074DF-6290-1635-E72C-A619D89E6406}"/>
              </a:ext>
            </a:extLst>
          </p:cNvPr>
          <p:cNvSpPr txBox="1"/>
          <p:nvPr/>
        </p:nvSpPr>
        <p:spPr>
          <a:xfrm>
            <a:off x="4299395" y="3650519"/>
            <a:ext cx="127111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bg1"/>
                </a:solidFill>
              </a:rPr>
              <a:t>BNNT 2mg/cm2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D1D005-6DC5-6266-DC22-D24A0407A00D}"/>
              </a:ext>
            </a:extLst>
          </p:cNvPr>
          <p:cNvSpPr txBox="1"/>
          <p:nvPr/>
        </p:nvSpPr>
        <p:spPr>
          <a:xfrm>
            <a:off x="4780836" y="3837431"/>
            <a:ext cx="7277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bg1"/>
                </a:solidFill>
              </a:rPr>
              <a:t>Glassy C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D87ECA-6443-F953-1A04-76E03037E885}"/>
              </a:ext>
            </a:extLst>
          </p:cNvPr>
          <p:cNvSpPr txBox="1"/>
          <p:nvPr/>
        </p:nvSpPr>
        <p:spPr>
          <a:xfrm>
            <a:off x="5369000" y="4097181"/>
            <a:ext cx="72616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bg1"/>
                </a:solidFill>
              </a:rPr>
              <a:t>Chromox</a:t>
            </a:r>
            <a:endParaRPr lang="en-GB" sz="1400" i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CEF886-7F5D-2EC2-BE53-A87DEA6DA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8087" y="634652"/>
            <a:ext cx="3550166" cy="26108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6150667-02F1-ABF0-3B12-9AE489A515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621" y="3435075"/>
            <a:ext cx="2744887" cy="22449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B57AB8E-0079-DE08-6846-D2386183DB24}"/>
              </a:ext>
            </a:extLst>
          </p:cNvPr>
          <p:cNvSpPr txBox="1"/>
          <p:nvPr/>
        </p:nvSpPr>
        <p:spPr>
          <a:xfrm>
            <a:off x="233652" y="5806686"/>
            <a:ext cx="2938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In vacuum HiRadMat BTV </a:t>
            </a:r>
            <a:endParaRPr lang="en-GB" sz="1400" i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687ACB8-9C08-1CB1-4C78-02E94CE29231}"/>
              </a:ext>
            </a:extLst>
          </p:cNvPr>
          <p:cNvCxnSpPr/>
          <p:nvPr/>
        </p:nvCxnSpPr>
        <p:spPr>
          <a:xfrm flipV="1">
            <a:off x="2031274" y="4702629"/>
            <a:ext cx="1587137" cy="156754"/>
          </a:xfrm>
          <a:prstGeom prst="straightConnector1">
            <a:avLst/>
          </a:prstGeom>
          <a:ln w="4762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2558A20-EBDD-D0BE-CC21-CF1E39BDFA26}"/>
              </a:ext>
            </a:extLst>
          </p:cNvPr>
          <p:cNvSpPr txBox="1"/>
          <p:nvPr/>
        </p:nvSpPr>
        <p:spPr>
          <a:xfrm>
            <a:off x="633549" y="1595220"/>
            <a:ext cx="439864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 vacuum system to mitigate parasitic light</a:t>
            </a:r>
          </a:p>
          <a:p>
            <a:pPr algn="l"/>
            <a:r>
              <a:rPr lang="en-US" dirty="0"/>
              <a:t>Beam density range :</a:t>
            </a:r>
          </a:p>
          <a:p>
            <a:pPr algn="l"/>
            <a:r>
              <a:rPr lang="en-US" dirty="0"/>
              <a:t>Minimum	&lt;1.2e11 p/mm2 </a:t>
            </a:r>
          </a:p>
          <a:p>
            <a:pPr algn="l"/>
            <a:r>
              <a:rPr lang="en-US" dirty="0"/>
              <a:t>Maximum	</a:t>
            </a:r>
            <a:r>
              <a:rPr lang="en-US" b="1" dirty="0">
                <a:solidFill>
                  <a:srgbClr val="FF0000"/>
                </a:solidFill>
              </a:rPr>
              <a:t>5.52e14 p/mm2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71A1CFD9-C4DB-E2A9-107B-7B9F0A6E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9B27-1A65-4740-A78A-D085B9237BB8}" type="slidenum">
              <a:rPr lang="en-GB" smtClean="0"/>
              <a:t>8</a:t>
            </a:fld>
            <a:endParaRPr lang="en-GB"/>
          </a:p>
        </p:txBody>
      </p:sp>
      <p:sp>
        <p:nvSpPr>
          <p:cNvPr id="29" name="Footer Placeholder 31">
            <a:extLst>
              <a:ext uri="{FF2B5EF4-FFF2-40B4-BE49-F238E27FC236}">
                <a16:creationId xmlns:a16="http://schemas.microsoft.com/office/drawing/2014/main" id="{4AFA460A-DF63-3C16-8097-DA2C7FF72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16294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5F77DC6-A7AE-4D9C-9F44-0273BC6252BF}"/>
              </a:ext>
            </a:extLst>
          </p:cNvPr>
          <p:cNvSpPr txBox="1"/>
          <p:nvPr/>
        </p:nvSpPr>
        <p:spPr>
          <a:xfrm>
            <a:off x="682852" y="1074534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Chromox 250um	</a:t>
            </a:r>
            <a:r>
              <a:rPr lang="en-US" sz="1800" dirty="0"/>
              <a:t> </a:t>
            </a:r>
          </a:p>
          <a:p>
            <a:pPr algn="ctr"/>
            <a:r>
              <a:rPr lang="en-US" dirty="0"/>
              <a:t>OD 3	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7F3BD3-3CC3-405F-BF52-AD524ADF4DED}"/>
              </a:ext>
            </a:extLst>
          </p:cNvPr>
          <p:cNvSpPr txBox="1"/>
          <p:nvPr/>
        </p:nvSpPr>
        <p:spPr>
          <a:xfrm>
            <a:off x="4015240" y="1032007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GlassyC</a:t>
            </a:r>
            <a:r>
              <a:rPr lang="en-US" dirty="0"/>
              <a:t>	</a:t>
            </a:r>
          </a:p>
          <a:p>
            <a:pPr algn="ctr"/>
            <a:r>
              <a:rPr lang="en-US" dirty="0"/>
              <a:t>OD 1	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F664F7-D3F4-4A27-B603-CE472C56EDC5}"/>
              </a:ext>
            </a:extLst>
          </p:cNvPr>
          <p:cNvSpPr txBox="1"/>
          <p:nvPr/>
        </p:nvSpPr>
        <p:spPr>
          <a:xfrm>
            <a:off x="6940281" y="1031192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BN-NT 	</a:t>
            </a:r>
          </a:p>
          <a:p>
            <a:pPr algn="ctr"/>
            <a:r>
              <a:rPr lang="en-US" dirty="0"/>
              <a:t>OD 0	 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F99C54-1C96-42A3-AF1A-84C84E853B2F}"/>
              </a:ext>
            </a:extLst>
          </p:cNvPr>
          <p:cNvSpPr txBox="1"/>
          <p:nvPr/>
        </p:nvSpPr>
        <p:spPr>
          <a:xfrm>
            <a:off x="8209039" y="6855413"/>
            <a:ext cx="13724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Viewer digital gain 22</a:t>
            </a:r>
            <a:endParaRPr lang="en-GB" sz="1050" i="1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F4933B8-ECB0-429F-849E-CA0D555E6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351" y="1769378"/>
            <a:ext cx="2774649" cy="229845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38157BD-A8FC-4B3B-AB3E-ABE5D5A9D366}"/>
              </a:ext>
            </a:extLst>
          </p:cNvPr>
          <p:cNvSpPr txBox="1"/>
          <p:nvPr/>
        </p:nvSpPr>
        <p:spPr>
          <a:xfrm>
            <a:off x="4205040" y="6888820"/>
            <a:ext cx="13724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bg1"/>
                </a:solidFill>
              </a:rPr>
              <a:t>Viewer digital gain 18</a:t>
            </a:r>
            <a:endParaRPr lang="en-GB" sz="1050" i="1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950E944-3498-496E-919F-2DDD39B32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391" y="1769378"/>
            <a:ext cx="2784527" cy="22984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0A3447-5553-36DB-85D4-1BFC6D8BB7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26" y="1798054"/>
            <a:ext cx="2720334" cy="22613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AA89A1-092C-25E1-EB94-F077E1B7D7BC}"/>
              </a:ext>
            </a:extLst>
          </p:cNvPr>
          <p:cNvSpPr txBox="1"/>
          <p:nvPr/>
        </p:nvSpPr>
        <p:spPr>
          <a:xfrm>
            <a:off x="4364253" y="670453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Single bunch _~9e10ppp_ Optics 0.5mm2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4D3D9D-61C1-84E6-B67B-217F3E3C6C33}"/>
              </a:ext>
            </a:extLst>
          </p:cNvPr>
          <p:cNvSpPr txBox="1"/>
          <p:nvPr/>
        </p:nvSpPr>
        <p:spPr>
          <a:xfrm>
            <a:off x="362566" y="111912"/>
            <a:ext cx="69236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BNNT screen tests in HiRadMat (2)</a:t>
            </a:r>
          </a:p>
          <a:p>
            <a:r>
              <a:rPr lang="en-US" sz="2400" dirty="0"/>
              <a:t>May 2022 		</a:t>
            </a:r>
            <a:endParaRPr lang="en-GB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0345A7-65B7-3949-9315-850165CE78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1309" y="1780355"/>
            <a:ext cx="2560064" cy="22830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FA8863-6D80-76D1-215C-AEE4BA0918F6}"/>
              </a:ext>
            </a:extLst>
          </p:cNvPr>
          <p:cNvSpPr txBox="1"/>
          <p:nvPr/>
        </p:nvSpPr>
        <p:spPr>
          <a:xfrm>
            <a:off x="9909540" y="1010108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Ti 	</a:t>
            </a:r>
          </a:p>
          <a:p>
            <a:pPr algn="ctr"/>
            <a:r>
              <a:rPr lang="en-US" dirty="0"/>
              <a:t>OD 0	 </a:t>
            </a:r>
            <a:endParaRPr lang="en-GB" dirty="0"/>
          </a:p>
        </p:txBody>
      </p: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EC98C181-C080-A748-713E-FC287EA1C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640646"/>
              </p:ext>
            </p:extLst>
          </p:nvPr>
        </p:nvGraphicFramePr>
        <p:xfrm>
          <a:off x="450627" y="4229470"/>
          <a:ext cx="11290748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22687">
                  <a:extLst>
                    <a:ext uri="{9D8B030D-6E8A-4147-A177-3AD203B41FA5}">
                      <a16:colId xmlns:a16="http://schemas.microsoft.com/office/drawing/2014/main" val="1404199847"/>
                    </a:ext>
                  </a:extLst>
                </a:gridCol>
                <a:gridCol w="2822687">
                  <a:extLst>
                    <a:ext uri="{9D8B030D-6E8A-4147-A177-3AD203B41FA5}">
                      <a16:colId xmlns:a16="http://schemas.microsoft.com/office/drawing/2014/main" val="1835830994"/>
                    </a:ext>
                  </a:extLst>
                </a:gridCol>
                <a:gridCol w="2822687">
                  <a:extLst>
                    <a:ext uri="{9D8B030D-6E8A-4147-A177-3AD203B41FA5}">
                      <a16:colId xmlns:a16="http://schemas.microsoft.com/office/drawing/2014/main" val="386518331"/>
                    </a:ext>
                  </a:extLst>
                </a:gridCol>
                <a:gridCol w="2822687">
                  <a:extLst>
                    <a:ext uri="{9D8B030D-6E8A-4147-A177-3AD203B41FA5}">
                      <a16:colId xmlns:a16="http://schemas.microsoft.com/office/drawing/2014/main" val="467471521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Beam Size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386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0.46 x 0.61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0.47 x 0.60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0.47 x 0.63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0.5 x 0.63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5118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Normalized Amplitude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856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07686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3660730F-AA59-6273-5AFE-7AF8092CD44E}"/>
              </a:ext>
            </a:extLst>
          </p:cNvPr>
          <p:cNvSpPr txBox="1"/>
          <p:nvPr/>
        </p:nvSpPr>
        <p:spPr>
          <a:xfrm>
            <a:off x="1378857" y="5892800"/>
            <a:ext cx="5283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Very good behavior</a:t>
            </a:r>
            <a:endParaRPr lang="en-GB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4125AB06-BCC9-7545-CBC1-EE7D72850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0" name="Footer Placeholder 31">
            <a:extLst>
              <a:ext uri="{FF2B5EF4-FFF2-40B4-BE49-F238E27FC236}">
                <a16:creationId xmlns:a16="http://schemas.microsoft.com/office/drawing/2014/main" id="{57A57774-CDDD-8068-5329-CF260EC2B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4050" y="6356350"/>
            <a:ext cx="8907433" cy="365125"/>
          </a:xfrm>
        </p:spPr>
        <p:txBody>
          <a:bodyPr/>
          <a:lstStyle/>
          <a:p>
            <a:r>
              <a:rPr lang="en-GB" i="1" dirty="0"/>
              <a:t>S.Burger  /  20th June 23  /  Low Density Materials for Beam Instrumentation Workshop</a:t>
            </a:r>
          </a:p>
        </p:txBody>
      </p:sp>
    </p:spTree>
    <p:extLst>
      <p:ext uri="{BB962C8B-B14F-4D97-AF65-F5344CB8AC3E}">
        <p14:creationId xmlns:p14="http://schemas.microsoft.com/office/powerpoint/2010/main" val="2534831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20210211-BWS-Commissioning-status</Template>
  <TotalTime>38101</TotalTime>
  <Words>1634</Words>
  <Application>Microsoft Office PowerPoint</Application>
  <PresentationFormat>Widescreen</PresentationFormat>
  <Paragraphs>288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Courier New</vt:lpstr>
      <vt:lpstr>Roboto</vt:lpstr>
      <vt:lpstr>Wingdings</vt:lpstr>
      <vt:lpstr>Office Theme</vt:lpstr>
      <vt:lpstr>Screen Testing for Beam Instrumentation at CERN</vt:lpstr>
      <vt:lpstr>PowerPoint Presentation</vt:lpstr>
      <vt:lpstr>PowerPoint Presentation</vt:lpstr>
      <vt:lpstr>PowerPoint Presentation</vt:lpstr>
      <vt:lpstr>Screen Thermal and Mechanical Damage Examples</vt:lpstr>
      <vt:lpstr>BNNT Material tested in CLEAR (1)</vt:lpstr>
      <vt:lpstr>BNNT Material tested in CLEAR (1)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 !</vt:lpstr>
      <vt:lpstr>PowerPoint Presentation</vt:lpstr>
      <vt:lpstr>PowerPoint Presentation</vt:lpstr>
      <vt:lpstr>PowerPoint Presentation</vt:lpstr>
      <vt:lpstr>Screen testing at HiRadMat in 2016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Jonathan Emery</dc:creator>
  <cp:lastModifiedBy>Stephane Burger</cp:lastModifiedBy>
  <cp:revision>1674</cp:revision>
  <dcterms:created xsi:type="dcterms:W3CDTF">2021-02-08T12:58:52Z</dcterms:created>
  <dcterms:modified xsi:type="dcterms:W3CDTF">2023-06-19T17:36:45Z</dcterms:modified>
</cp:coreProperties>
</file>