
<file path=[Content_Types].xml><?xml version="1.0" encoding="utf-8"?>
<Types xmlns="http://schemas.openxmlformats.org/package/2006/content-types">
  <Default Extension="avi" ContentType="video/x-msvideo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</p:sldMasterIdLst>
  <p:notesMasterIdLst>
    <p:notesMasterId r:id="rId25"/>
  </p:notesMasterIdLst>
  <p:handoutMasterIdLst>
    <p:handoutMasterId r:id="rId26"/>
  </p:handoutMasterIdLst>
  <p:sldIdLst>
    <p:sldId id="331" r:id="rId2"/>
    <p:sldId id="332" r:id="rId3"/>
    <p:sldId id="349" r:id="rId4"/>
    <p:sldId id="333" r:id="rId5"/>
    <p:sldId id="350" r:id="rId6"/>
    <p:sldId id="358" r:id="rId7"/>
    <p:sldId id="361" r:id="rId8"/>
    <p:sldId id="359" r:id="rId9"/>
    <p:sldId id="334" r:id="rId10"/>
    <p:sldId id="360" r:id="rId11"/>
    <p:sldId id="351" r:id="rId12"/>
    <p:sldId id="339" r:id="rId13"/>
    <p:sldId id="341" r:id="rId14"/>
    <p:sldId id="342" r:id="rId15"/>
    <p:sldId id="343" r:id="rId16"/>
    <p:sldId id="346" r:id="rId17"/>
    <p:sldId id="347" r:id="rId18"/>
    <p:sldId id="340" r:id="rId19"/>
    <p:sldId id="352" r:id="rId20"/>
    <p:sldId id="356" r:id="rId21"/>
    <p:sldId id="357" r:id="rId22"/>
    <p:sldId id="354" r:id="rId23"/>
    <p:sldId id="355" r:id="rId24"/>
  </p:sldIdLst>
  <p:sldSz cx="9144000" cy="6858000" type="screen4x3"/>
  <p:notesSz cx="6794500" cy="9931400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521415D9-36F7-43E2-AB2F-B90AF26B5E84}">
      <p14:sectionLst xmlns:p14="http://schemas.microsoft.com/office/powerpoint/2010/main">
        <p14:section name="Standardabschnitt" id="{AE7857C0-2D20-4703-8FB6-39B300EF5577}">
          <p14:sldIdLst>
            <p14:sldId id="331"/>
            <p14:sldId id="332"/>
            <p14:sldId id="349"/>
            <p14:sldId id="333"/>
            <p14:sldId id="350"/>
            <p14:sldId id="358"/>
            <p14:sldId id="361"/>
            <p14:sldId id="359"/>
            <p14:sldId id="334"/>
            <p14:sldId id="360"/>
            <p14:sldId id="351"/>
            <p14:sldId id="339"/>
            <p14:sldId id="341"/>
            <p14:sldId id="342"/>
            <p14:sldId id="343"/>
            <p14:sldId id="346"/>
            <p14:sldId id="347"/>
            <p14:sldId id="340"/>
            <p14:sldId id="352"/>
            <p14:sldId id="356"/>
            <p14:sldId id="357"/>
            <p14:sldId id="354"/>
            <p14:sldId id="35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890">
          <p15:clr>
            <a:srgbClr val="A4A3A4"/>
          </p15:clr>
        </p15:guide>
        <p15:guide id="2" orient="horz" pos="845">
          <p15:clr>
            <a:srgbClr val="A4A3A4"/>
          </p15:clr>
        </p15:guide>
        <p15:guide id="3" orient="horz" pos="3793">
          <p15:clr>
            <a:srgbClr val="A4A3A4"/>
          </p15:clr>
        </p15:guide>
        <p15:guide id="4" orient="horz" pos="1117">
          <p15:clr>
            <a:srgbClr val="A4A3A4"/>
          </p15:clr>
        </p15:guide>
        <p15:guide id="5" orient="horz" pos="187">
          <p15:clr>
            <a:srgbClr val="A4A3A4"/>
          </p15:clr>
        </p15:guide>
        <p15:guide id="6" orient="horz" pos="504">
          <p15:clr>
            <a:srgbClr val="A4A3A4"/>
          </p15:clr>
        </p15:guide>
        <p15:guide id="7" orient="horz" pos="4156">
          <p15:clr>
            <a:srgbClr val="A4A3A4"/>
          </p15:clr>
        </p15:guide>
        <p15:guide id="8" orient="horz">
          <p15:clr>
            <a:srgbClr val="A4A3A4"/>
          </p15:clr>
        </p15:guide>
        <p15:guide id="9" pos="657">
          <p15:clr>
            <a:srgbClr val="A4A3A4"/>
          </p15:clr>
        </p15:guide>
        <p15:guide id="10" pos="5534">
          <p15:clr>
            <a:srgbClr val="A4A3A4"/>
          </p15:clr>
        </p15:guide>
        <p15:guide id="11" pos="521">
          <p15:clr>
            <a:srgbClr val="A4A3A4"/>
          </p15:clr>
        </p15:guide>
        <p15:guide id="12" pos="453">
          <p15:clr>
            <a:srgbClr val="A4A3A4"/>
          </p15:clr>
        </p15:guide>
        <p15:guide id="13" pos="1315">
          <p15:clr>
            <a:srgbClr val="A4A3A4"/>
          </p15:clr>
        </p15:guide>
        <p15:guide id="14" pos="3039">
          <p15:clr>
            <a:srgbClr val="A4A3A4"/>
          </p15:clr>
        </p15:guide>
        <p15:guide id="15" pos="3152">
          <p15:clr>
            <a:srgbClr val="A4A3A4"/>
          </p15:clr>
        </p15:guide>
        <p15:guide id="16" pos="573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>
          <p15:clr>
            <a:srgbClr val="A4A3A4"/>
          </p15:clr>
        </p15:guide>
        <p15:guide id="2" pos="214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0000"/>
    <a:srgbClr val="FFFFFF"/>
    <a:srgbClr val="808080"/>
    <a:srgbClr val="000000"/>
    <a:srgbClr val="FDCA00"/>
    <a:srgbClr val="EF5B00"/>
    <a:srgbClr val="C50006"/>
    <a:srgbClr val="7C204E"/>
    <a:srgbClr val="003B6E"/>
    <a:srgbClr val="1974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Style clair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7AC3CCA-C797-4891-BE02-D94E43425B78}" styleName="Style moyen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91872" autoAdjust="0"/>
  </p:normalViewPr>
  <p:slideViewPr>
    <p:cSldViewPr snapToObjects="1">
      <p:cViewPr varScale="1">
        <p:scale>
          <a:sx n="125" d="100"/>
          <a:sy n="125" d="100"/>
        </p:scale>
        <p:origin x="1230" y="102"/>
      </p:cViewPr>
      <p:guideLst>
        <p:guide orient="horz" pos="890"/>
        <p:guide orient="horz" pos="845"/>
        <p:guide orient="horz" pos="3793"/>
        <p:guide orient="horz" pos="1117"/>
        <p:guide orient="horz" pos="187"/>
        <p:guide orient="horz" pos="504"/>
        <p:guide orient="horz" pos="4156"/>
        <p:guide orient="horz"/>
        <p:guide pos="657"/>
        <p:guide pos="5534"/>
        <p:guide pos="521"/>
        <p:guide pos="453"/>
        <p:guide pos="1315"/>
        <p:guide pos="3039"/>
        <p:guide pos="3152"/>
        <p:guide pos="5738"/>
      </p:guideLst>
    </p:cSldViewPr>
  </p:slideViewPr>
  <p:outlineViewPr>
    <p:cViewPr>
      <p:scale>
        <a:sx n="33" d="100"/>
        <a:sy n="33" d="100"/>
      </p:scale>
      <p:origin x="0" y="-180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115" d="100"/>
          <a:sy n="115" d="100"/>
        </p:scale>
        <p:origin x="-4932" y="-108"/>
      </p:cViewPr>
      <p:guideLst>
        <p:guide orient="horz" pos="3128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‹N°›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6125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631" y="4718072"/>
            <a:ext cx="4981238" cy="4467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  <a:p>
            <a:pPr lvl="5"/>
            <a:r>
              <a:rPr lang="de-DE" noProof="0" dirty="0"/>
              <a:t>Sechste Ebene</a:t>
            </a:r>
          </a:p>
          <a:p>
            <a:pPr lvl="6"/>
            <a:r>
              <a:rPr lang="de-DE" noProof="0" dirty="0"/>
              <a:t>Siebte Ebene</a:t>
            </a:r>
          </a:p>
          <a:p>
            <a:pPr lvl="7"/>
            <a:r>
              <a:rPr lang="de-DE" noProof="0" dirty="0"/>
              <a:t>Achte Ebene</a:t>
            </a:r>
          </a:p>
          <a:p>
            <a:pPr lvl="8"/>
            <a:r>
              <a:rPr lang="de-DE" noProof="0" dirty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‹N°›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90488" indent="-90488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5" indent="-9207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700" indent="-8572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88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75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63" indent="-90488" algn="l" defTabSz="457200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50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38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50" indent="-88900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90488" marR="0" lvl="0" indent="-90488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CH" dirty="0"/>
              <a:t>The </a:t>
            </a:r>
            <a:r>
              <a:rPr lang="fr-CH" dirty="0" err="1"/>
              <a:t>energy</a:t>
            </a:r>
            <a:r>
              <a:rPr lang="fr-CH" dirty="0"/>
              <a:t> </a:t>
            </a:r>
            <a:r>
              <a:rPr lang="fr-CH" dirty="0" err="1"/>
              <a:t>deposited</a:t>
            </a:r>
            <a:r>
              <a:rPr lang="fr-CH" dirty="0"/>
              <a:t> </a:t>
            </a:r>
            <a:r>
              <a:rPr lang="fr-CH" dirty="0" err="1"/>
              <a:t>depends</a:t>
            </a:r>
            <a:r>
              <a:rPr lang="fr-CH" dirty="0"/>
              <a:t> on the </a:t>
            </a:r>
            <a:r>
              <a:rPr lang="fr-CH" dirty="0" err="1"/>
              <a:t>beam</a:t>
            </a:r>
            <a:r>
              <a:rPr lang="fr-CH" dirty="0"/>
              <a:t> </a:t>
            </a:r>
            <a:r>
              <a:rPr lang="fr-CH" dirty="0" err="1"/>
              <a:t>energy</a:t>
            </a:r>
            <a:r>
              <a:rPr lang="fr-CH" dirty="0"/>
              <a:t>, the type of </a:t>
            </a:r>
            <a:r>
              <a:rPr lang="fr-CH" dirty="0" err="1"/>
              <a:t>particle</a:t>
            </a:r>
            <a:r>
              <a:rPr lang="fr-CH" dirty="0"/>
              <a:t>, the </a:t>
            </a:r>
            <a:r>
              <a:rPr lang="fr-CH" dirty="0" err="1"/>
              <a:t>wire</a:t>
            </a:r>
            <a:r>
              <a:rPr lang="fr-CH" dirty="0"/>
              <a:t> </a:t>
            </a:r>
            <a:r>
              <a:rPr lang="fr-CH" dirty="0" err="1"/>
              <a:t>material</a:t>
            </a:r>
            <a:r>
              <a:rPr lang="fr-CH" dirty="0"/>
              <a:t> and </a:t>
            </a:r>
            <a:r>
              <a:rPr lang="fr-CH" dirty="0" err="1"/>
              <a:t>geometry</a:t>
            </a:r>
            <a:endParaRPr lang="fr-CH" dirty="0"/>
          </a:p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09827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err="1"/>
              <a:t>Decrease</a:t>
            </a:r>
            <a:r>
              <a:rPr lang="fr-CH" dirty="0"/>
              <a:t> in </a:t>
            </a:r>
            <a:r>
              <a:rPr lang="fr-CH" dirty="0" err="1"/>
              <a:t>work</a:t>
            </a:r>
            <a:r>
              <a:rPr lang="fr-CH" dirty="0"/>
              <a:t> </a:t>
            </a:r>
            <a:r>
              <a:rPr lang="fr-CH" dirty="0" err="1"/>
              <a:t>function</a:t>
            </a:r>
            <a:r>
              <a:rPr lang="fr-CH" dirty="0"/>
              <a:t> </a:t>
            </a:r>
            <a:r>
              <a:rPr lang="fr-CH" dirty="0" err="1"/>
              <a:t>required</a:t>
            </a:r>
            <a:r>
              <a:rPr lang="fr-CH" dirty="0"/>
              <a:t> to </a:t>
            </a:r>
            <a:r>
              <a:rPr lang="fr-CH" dirty="0" err="1"/>
              <a:t>explain</a:t>
            </a:r>
            <a:r>
              <a:rPr lang="fr-CH" dirty="0"/>
              <a:t> the </a:t>
            </a:r>
            <a:r>
              <a:rPr lang="fr-CH" dirty="0" err="1"/>
              <a:t>observed</a:t>
            </a:r>
            <a:r>
              <a:rPr lang="fr-CH" dirty="0"/>
              <a:t> </a:t>
            </a:r>
            <a:r>
              <a:rPr lang="fr-CH" dirty="0" err="1"/>
              <a:t>thermionic</a:t>
            </a:r>
            <a:r>
              <a:rPr lang="fr-CH" dirty="0"/>
              <a:t> </a:t>
            </a:r>
            <a:r>
              <a:rPr lang="fr-CH" dirty="0" err="1"/>
              <a:t>emission</a:t>
            </a:r>
            <a:r>
              <a:rPr lang="fr-CH" dirty="0"/>
              <a:t> → </a:t>
            </a:r>
            <a:r>
              <a:rPr lang="fr-CH" dirty="0" err="1"/>
              <a:t>suggests</a:t>
            </a:r>
            <a:r>
              <a:rPr lang="fr-CH" dirty="0"/>
              <a:t> </a:t>
            </a:r>
            <a:r>
              <a:rPr lang="fr-CH" dirty="0" err="1"/>
              <a:t>that</a:t>
            </a:r>
            <a:r>
              <a:rPr lang="fr-CH" dirty="0"/>
              <a:t> a </a:t>
            </a:r>
            <a:r>
              <a:rPr lang="fr-CH" dirty="0" err="1"/>
              <a:t>decrease</a:t>
            </a:r>
            <a:r>
              <a:rPr lang="fr-CH" dirty="0"/>
              <a:t> of </a:t>
            </a:r>
            <a:r>
              <a:rPr lang="fr-CH" dirty="0" err="1"/>
              <a:t>emissivity</a:t>
            </a:r>
            <a:r>
              <a:rPr lang="fr-CH" dirty="0"/>
              <a:t> </a:t>
            </a:r>
            <a:r>
              <a:rPr lang="fr-CH" dirty="0" err="1"/>
              <a:t>could</a:t>
            </a:r>
            <a:r>
              <a:rPr lang="fr-CH" dirty="0"/>
              <a:t> </a:t>
            </a:r>
            <a:r>
              <a:rPr lang="fr-CH" dirty="0" err="1"/>
              <a:t>also</a:t>
            </a:r>
            <a:r>
              <a:rPr lang="fr-CH" dirty="0"/>
              <a:t> </a:t>
            </a:r>
            <a:r>
              <a:rPr lang="fr-CH" dirty="0" err="1"/>
              <a:t>play</a:t>
            </a:r>
            <a:r>
              <a:rPr lang="fr-CH" dirty="0"/>
              <a:t> a </a:t>
            </a:r>
            <a:r>
              <a:rPr lang="fr-CH" dirty="0" err="1"/>
              <a:t>role</a:t>
            </a:r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049530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/>
              <a:t>In the first approximation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22837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249204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U:\20160506_PSI_Luftbild_0292.jp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36" b="7666"/>
          <a:stretch/>
        </p:blipFill>
        <p:spPr bwMode="auto">
          <a:xfrm>
            <a:off x="2642401" y="282698"/>
            <a:ext cx="5674015" cy="3361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7" name="Rectangle 8"/>
          <p:cNvSpPr>
            <a:spLocks noGrp="1" noChangeArrowheads="1"/>
          </p:cNvSpPr>
          <p:nvPr>
            <p:ph type="title" hasCustomPrompt="1"/>
          </p:nvPr>
        </p:nvSpPr>
        <p:spPr>
          <a:xfrm>
            <a:off x="814387" y="4572000"/>
            <a:ext cx="7969249" cy="1388939"/>
          </a:xfrm>
        </p:spPr>
        <p:txBody>
          <a:bodyPr/>
          <a:lstStyle>
            <a:lvl1pPr>
              <a:defRPr sz="30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en-GB" noProof="0" dirty="0"/>
              <a:t>Edit title master format by clicking</a:t>
            </a:r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 hasCustomPrompt="1"/>
          </p:nvPr>
        </p:nvSpPr>
        <p:spPr bwMode="auto">
          <a:xfrm>
            <a:off x="814388" y="4140000"/>
            <a:ext cx="7969249" cy="36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8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pPr lvl="0"/>
            <a:r>
              <a:rPr lang="en-GB" noProof="0" dirty="0"/>
              <a:t>Edit subtitle master style sheet by clicking on it</a:t>
            </a:r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-2" y="282698"/>
            <a:ext cx="25344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12" name="Bild 2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263" y="548680"/>
            <a:ext cx="12192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"/>
          <p:cNvSpPr>
            <a:spLocks noChangeArrowheads="1"/>
          </p:cNvSpPr>
          <p:nvPr userDrawn="1"/>
        </p:nvSpPr>
        <p:spPr bwMode="auto">
          <a:xfrm>
            <a:off x="5292080" y="3412620"/>
            <a:ext cx="3024336" cy="232404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1100" b="1" i="0" kern="0" spc="30" dirty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</a:p>
        </p:txBody>
      </p:sp>
      <p:sp>
        <p:nvSpPr>
          <p:cNvPr id="14" name="Rechteck 13"/>
          <p:cNvSpPr/>
          <p:nvPr userDrawn="1"/>
        </p:nvSpPr>
        <p:spPr bwMode="auto">
          <a:xfrm>
            <a:off x="8424000" y="282698"/>
            <a:ext cx="7200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15" name="Rechteck 15"/>
          <p:cNvSpPr>
            <a:spLocks noChangeArrowheads="1"/>
          </p:cNvSpPr>
          <p:nvPr userDrawn="1"/>
        </p:nvSpPr>
        <p:spPr bwMode="auto">
          <a:xfrm>
            <a:off x="828000" y="6138863"/>
            <a:ext cx="720725" cy="719137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3668075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noProof="0" dirty="0"/>
              <a:t>Edit title master format by clicking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‹N°›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spc="0" baseline="0"/>
            </a:lvl1pPr>
          </a:lstStyle>
          <a:p>
            <a:r>
              <a:rPr lang="en-GB" noProof="0" dirty="0"/>
              <a:t>Edit title master format by clicking</a:t>
            </a:r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‹N°›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39" y="1484782"/>
            <a:ext cx="7885633" cy="4608514"/>
          </a:xfrm>
        </p:spPr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 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88" y="1341438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‹N°›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Edit title master format by clicking</a:t>
            </a:r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0" y="1337869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s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‹N°›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Edit title master format by clicking</a:t>
            </a:r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16" y="1449803"/>
            <a:ext cx="3781425" cy="4571585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28" y="1446234"/>
            <a:ext cx="3781425" cy="4575154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Edit title master format by clicking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‹N°›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Edit title master format by clicking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‹N°›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on picture (hig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U:\20160506_PSI_Luftbild_0292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019811"/>
            <a:ext cx="8370753" cy="5579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‹N°›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Edit title master format by clicking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827088" y="1019810"/>
            <a:ext cx="2289712" cy="5577839"/>
          </a:xfrm>
          <a:solidFill>
            <a:schemeClr val="bg1">
              <a:alpha val="75000"/>
            </a:schemeClr>
          </a:solidFill>
        </p:spPr>
        <p:txBody>
          <a:bodyPr lIns="72000" tIns="360000" rIns="36000" bIns="36000" anchor="t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5pPr>
          </a:lstStyle>
          <a:p>
            <a:pPr lvl="0"/>
            <a:r>
              <a:rPr lang="en-GB" noProof="0" dirty="0"/>
              <a:t>Edit text master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pic>
        <p:nvPicPr>
          <p:cNvPr id="13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>
            <a:spLocks noChangeArrowheads="1"/>
          </p:cNvSpPr>
          <p:nvPr userDrawn="1"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 dirty="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00" y="291600"/>
            <a:ext cx="6708025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/>
              <a:t>Enter slide title</a:t>
            </a:r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6661150"/>
            <a:ext cx="575742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9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‹N°›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0" y="1412875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2988" y="1341438"/>
            <a:ext cx="7742237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4" r:id="rId2"/>
    <p:sldLayoutId id="2147483976" r:id="rId3"/>
    <p:sldLayoutId id="2147483973" r:id="rId4"/>
    <p:sldLayoutId id="2147483977" r:id="rId5"/>
    <p:sldLayoutId id="2147483979" r:id="rId6"/>
    <p:sldLayoutId id="2147483978" r:id="rId7"/>
    <p:sldLayoutId id="2147483980" r:id="rId8"/>
  </p:sldLayoutIdLst>
  <p:transition spd="med"/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5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8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6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600" indent="1841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73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6pPr>
      <a:lvl7pPr marL="1257300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7pPr>
      <a:lvl8pPr marL="143668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8pPr>
      <a:lvl9pPr marL="1614488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orld-nuclear.org/information-library/current-and-future-generation/accelerator-driven-nuclear-energy.aspx" TargetMode="Externa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discover.dtic.mil/results.html?q=%22Buyco%2C+E.+H.%22" TargetMode="External"/><Relationship Id="rId2" Type="http://schemas.openxmlformats.org/officeDocument/2006/relationships/hyperlink" Target="https://discover.dtic.mil/results.html?q=%22Touloukian%2C+Y.+S.%22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2.jpg"/><Relationship Id="rId5" Type="http://schemas.openxmlformats.org/officeDocument/2006/relationships/image" Target="../media/image21.jpg"/><Relationship Id="rId4" Type="http://schemas.openxmlformats.org/officeDocument/2006/relationships/image" Target="../media/image20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7.jpg"/><Relationship Id="rId5" Type="http://schemas.openxmlformats.org/officeDocument/2006/relationships/image" Target="../media/image26.jpg"/><Relationship Id="rId4" Type="http://schemas.openxmlformats.org/officeDocument/2006/relationships/image" Target="../media/image25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9.jpg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6" Type="http://schemas.openxmlformats.org/officeDocument/2006/relationships/image" Target="../media/image8.jp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814387" y="4572001"/>
            <a:ext cx="7969249" cy="1090800"/>
          </a:xfrm>
        </p:spPr>
        <p:txBody>
          <a:bodyPr/>
          <a:lstStyle/>
          <a:p>
            <a:r>
              <a:rPr lang="en-GB" noProof="0" dirty="0"/>
              <a:t>Thermal simulations for carbon nanotube and carbon fibre as wire scanners targets</a:t>
            </a:r>
          </a:p>
        </p:txBody>
      </p:sp>
      <p:sp>
        <p:nvSpPr>
          <p:cNvPr id="6" name="Untertitel 5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GB" noProof="0" dirty="0"/>
              <a:t>Manon Boucard ::  Master student of EPFL-LPAP  ::  Paul Scherrer Institute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814387" y="5662800"/>
            <a:ext cx="8078093" cy="5040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b="1" kern="1000" spc="30" dirty="0">
                <a:solidFill>
                  <a:srgbClr val="969696"/>
                </a:solidFill>
                <a:latin typeface="+mn-lt"/>
                <a:cs typeface="Franklin Gothic Book"/>
              </a:rPr>
              <a:t>Low Density Materials for Beam Instrumentation Workshop 20/06/23 – 21/06/23</a:t>
            </a:r>
            <a:endParaRPr lang="en-GB" sz="1800" b="1" kern="1000" spc="30" dirty="0">
              <a:solidFill>
                <a:srgbClr val="969696"/>
              </a:solidFill>
              <a:latin typeface="+mn-lt"/>
              <a:cs typeface="Franklin Gothic Book"/>
            </a:endParaRPr>
          </a:p>
        </p:txBody>
      </p:sp>
      <p:pic>
        <p:nvPicPr>
          <p:cNvPr id="8" name="Image 7" descr="Une image contenant rouge, Graphique, symbole, Police&#10;&#10;Description générée automatiquement">
            <a:extLst>
              <a:ext uri="{FF2B5EF4-FFF2-40B4-BE49-F238E27FC236}">
                <a16:creationId xmlns:a16="http://schemas.microsoft.com/office/drawing/2014/main" id="{49DCE0CB-A8A2-23CC-FFD1-ABA8B25A24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4388" y="1232556"/>
            <a:ext cx="1296144" cy="377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9519946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03512C57-FDAD-AE10-C74E-06A4142717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Benchmarking of the </a:t>
            </a:r>
            <a:r>
              <a:rPr lang="fr-CH" dirty="0" err="1"/>
              <a:t>wire</a:t>
            </a:r>
            <a:r>
              <a:rPr lang="fr-CH" dirty="0"/>
              <a:t> signal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1BA40C8-30D9-A318-F920-E14F7015E6F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10</a:t>
            </a:fld>
            <a:endParaRPr lang="de-DE" dirty="0"/>
          </a:p>
        </p:txBody>
      </p:sp>
      <p:pic>
        <p:nvPicPr>
          <p:cNvPr id="5" name="Image 4" descr="Une image contenant texte, ligne, diagramme, capture d’écran&#10;&#10;Description générée automatiquement">
            <a:extLst>
              <a:ext uri="{FF2B5EF4-FFF2-40B4-BE49-F238E27FC236}">
                <a16:creationId xmlns:a16="http://schemas.microsoft.com/office/drawing/2014/main" id="{840CA042-F1E9-7851-714D-4014535AD8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0236" y="1341438"/>
            <a:ext cx="3616860" cy="2876550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A6BF794A-EF29-BD82-218F-965C4E4A03FA}"/>
              </a:ext>
            </a:extLst>
          </p:cNvPr>
          <p:cNvSpPr txBox="1"/>
          <p:nvPr/>
        </p:nvSpPr>
        <p:spPr>
          <a:xfrm>
            <a:off x="4914106" y="1341438"/>
            <a:ext cx="3867948" cy="173387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b="1" kern="1000" spc="30" dirty="0">
                <a:latin typeface="+mn-lt"/>
                <a:cs typeface="Franklin Gothic Book"/>
              </a:rPr>
              <a:t>Higher thermionic current</a:t>
            </a:r>
            <a:r>
              <a:rPr lang="en-US" kern="1000" spc="30" dirty="0">
                <a:latin typeface="+mn-lt"/>
                <a:cs typeface="Franklin Gothic Book"/>
              </a:rPr>
              <a:t>: discrepancy between simulation and measurements which can come from:</a:t>
            </a:r>
            <a:endParaRPr lang="fr-CH" kern="1000" spc="30" dirty="0">
              <a:latin typeface="+mn-lt"/>
              <a:cs typeface="Franklin Gothic Book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fr-CH" kern="1000" spc="30" dirty="0">
                <a:latin typeface="+mn-lt"/>
                <a:cs typeface="Franklin Gothic Book"/>
              </a:rPr>
              <a:t>   - </a:t>
            </a:r>
            <a:r>
              <a:rPr lang="fr-CH" kern="1000" spc="30" dirty="0" err="1">
                <a:latin typeface="+mn-lt"/>
                <a:cs typeface="Franklin Gothic Book"/>
              </a:rPr>
              <a:t>Sensitivity</a:t>
            </a:r>
            <a:r>
              <a:rPr lang="fr-CH" kern="1000" spc="30" dirty="0">
                <a:latin typeface="+mn-lt"/>
                <a:cs typeface="Franklin Gothic Book"/>
              </a:rPr>
              <a:t> to </a:t>
            </a:r>
            <a:r>
              <a:rPr lang="fr-CH" kern="1000" spc="30" dirty="0" err="1">
                <a:latin typeface="+mn-lt"/>
                <a:cs typeface="Franklin Gothic Book"/>
              </a:rPr>
              <a:t>parameters</a:t>
            </a:r>
            <a:r>
              <a:rPr lang="fr-CH" kern="1000" spc="30" dirty="0">
                <a:latin typeface="+mn-lt"/>
                <a:cs typeface="Franklin Gothic Book"/>
              </a:rPr>
              <a:t> like </a:t>
            </a:r>
            <a:r>
              <a:rPr lang="fr-CH" b="1" kern="1000" spc="30" dirty="0" err="1">
                <a:latin typeface="+mn-lt"/>
                <a:cs typeface="Franklin Gothic Book"/>
              </a:rPr>
              <a:t>emissivity</a:t>
            </a:r>
            <a:r>
              <a:rPr lang="fr-CH" kern="1000" spc="30" dirty="0">
                <a:latin typeface="+mn-lt"/>
                <a:cs typeface="Franklin Gothic Book"/>
              </a:rPr>
              <a:t> and </a:t>
            </a:r>
            <a:r>
              <a:rPr lang="fr-CH" b="1" kern="1000" spc="30" dirty="0" err="1">
                <a:latin typeface="+mn-lt"/>
                <a:cs typeface="Franklin Gothic Book"/>
              </a:rPr>
              <a:t>work</a:t>
            </a:r>
            <a:r>
              <a:rPr lang="fr-CH" b="1" kern="1000" spc="30" dirty="0">
                <a:latin typeface="+mn-lt"/>
                <a:cs typeface="Franklin Gothic Book"/>
              </a:rPr>
              <a:t> </a:t>
            </a:r>
            <a:r>
              <a:rPr lang="fr-CH" b="1" kern="1000" spc="30" dirty="0" err="1">
                <a:latin typeface="+mn-lt"/>
                <a:cs typeface="Franklin Gothic Book"/>
              </a:rPr>
              <a:t>function</a:t>
            </a:r>
            <a:r>
              <a:rPr lang="fr-CH" b="1" kern="1000" spc="30" dirty="0">
                <a:latin typeface="+mn-lt"/>
                <a:cs typeface="Franklin Gothic Book"/>
              </a:rPr>
              <a:t> </a:t>
            </a:r>
            <a:r>
              <a:rPr lang="fr-CH" kern="1000" spc="30" dirty="0">
                <a:latin typeface="+mn-lt"/>
                <a:cs typeface="Franklin Gothic Book"/>
              </a:rPr>
              <a:t>for </a:t>
            </a:r>
            <a:r>
              <a:rPr lang="fr-CH" kern="1000" spc="30" dirty="0" err="1">
                <a:latin typeface="+mn-lt"/>
                <a:cs typeface="Franklin Gothic Book"/>
              </a:rPr>
              <a:t>which</a:t>
            </a:r>
            <a:r>
              <a:rPr lang="fr-CH" kern="1000" spc="30" dirty="0">
                <a:latin typeface="+mn-lt"/>
                <a:cs typeface="Franklin Gothic Book"/>
              </a:rPr>
              <a:t> the </a:t>
            </a:r>
            <a:r>
              <a:rPr lang="fr-CH" kern="1000" spc="30" dirty="0" err="1">
                <a:latin typeface="+mn-lt"/>
                <a:cs typeface="Franklin Gothic Book"/>
              </a:rPr>
              <a:t>temperature</a:t>
            </a:r>
            <a:r>
              <a:rPr lang="fr-CH" kern="1000" spc="30" dirty="0">
                <a:latin typeface="+mn-lt"/>
                <a:cs typeface="Franklin Gothic Book"/>
              </a:rPr>
              <a:t> </a:t>
            </a:r>
            <a:r>
              <a:rPr lang="fr-CH" kern="1000" spc="30" dirty="0" err="1">
                <a:latin typeface="+mn-lt"/>
                <a:cs typeface="Franklin Gothic Book"/>
              </a:rPr>
              <a:t>dependency</a:t>
            </a:r>
            <a:r>
              <a:rPr lang="fr-CH" kern="1000" spc="30" dirty="0">
                <a:latin typeface="+mn-lt"/>
                <a:cs typeface="Franklin Gothic Book"/>
              </a:rPr>
              <a:t> </a:t>
            </a:r>
            <a:r>
              <a:rPr lang="fr-CH" kern="1000" spc="30" dirty="0" err="1">
                <a:latin typeface="+mn-lt"/>
                <a:cs typeface="Franklin Gothic Book"/>
              </a:rPr>
              <a:t>is</a:t>
            </a:r>
            <a:r>
              <a:rPr lang="fr-CH" kern="1000" spc="30" dirty="0">
                <a:latin typeface="+mn-lt"/>
                <a:cs typeface="Franklin Gothic Book"/>
              </a:rPr>
              <a:t> </a:t>
            </a:r>
            <a:r>
              <a:rPr lang="fr-CH" kern="1000" spc="30" dirty="0" err="1">
                <a:latin typeface="+mn-lt"/>
                <a:cs typeface="Franklin Gothic Book"/>
              </a:rPr>
              <a:t>poorly</a:t>
            </a:r>
            <a:r>
              <a:rPr lang="fr-CH" kern="1000" spc="30" dirty="0">
                <a:latin typeface="+mn-lt"/>
                <a:cs typeface="Franklin Gothic Book"/>
              </a:rPr>
              <a:t> </a:t>
            </a:r>
            <a:r>
              <a:rPr lang="fr-CH" kern="1000" spc="30" dirty="0" err="1">
                <a:latin typeface="+mn-lt"/>
                <a:cs typeface="Franklin Gothic Book"/>
              </a:rPr>
              <a:t>known</a:t>
            </a:r>
            <a:endParaRPr lang="fr-CH" b="1" kern="1000" spc="30" dirty="0">
              <a:latin typeface="+mn-lt"/>
              <a:cs typeface="Franklin Gothic Book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fr-CH" kern="1000" spc="30" dirty="0">
                <a:latin typeface="+mn-lt"/>
                <a:cs typeface="Franklin Gothic Book"/>
              </a:rPr>
              <a:t>   - </a:t>
            </a:r>
            <a:r>
              <a:rPr lang="fr-CH" kern="1000" spc="30" dirty="0" err="1">
                <a:latin typeface="+mn-lt"/>
                <a:cs typeface="Franklin Gothic Book"/>
              </a:rPr>
              <a:t>Other</a:t>
            </a:r>
            <a:r>
              <a:rPr lang="fr-CH" kern="1000" spc="30" dirty="0">
                <a:latin typeface="+mn-lt"/>
                <a:cs typeface="Franklin Gothic Book"/>
              </a:rPr>
              <a:t> </a:t>
            </a:r>
            <a:r>
              <a:rPr lang="fr-CH" kern="1000" spc="30" dirty="0" err="1">
                <a:latin typeface="+mn-lt"/>
                <a:cs typeface="Franklin Gothic Book"/>
              </a:rPr>
              <a:t>phenomena</a:t>
            </a:r>
            <a:r>
              <a:rPr lang="fr-CH" kern="1000" spc="30" dirty="0">
                <a:latin typeface="+mn-lt"/>
                <a:cs typeface="Franklin Gothic Book"/>
              </a:rPr>
              <a:t> </a:t>
            </a:r>
            <a:r>
              <a:rPr lang="fr-CH" kern="1000" spc="30" dirty="0" err="1">
                <a:latin typeface="+mn-lt"/>
                <a:cs typeface="Franklin Gothic Book"/>
              </a:rPr>
              <a:t>that</a:t>
            </a:r>
            <a:r>
              <a:rPr lang="fr-CH" kern="1000" spc="30" dirty="0">
                <a:latin typeface="+mn-lt"/>
                <a:cs typeface="Franklin Gothic Book"/>
              </a:rPr>
              <a:t> are not </a:t>
            </a:r>
            <a:r>
              <a:rPr lang="fr-CH" kern="1000" spc="30" dirty="0" err="1">
                <a:latin typeface="+mn-lt"/>
                <a:cs typeface="Franklin Gothic Book"/>
              </a:rPr>
              <a:t>taken</a:t>
            </a:r>
            <a:r>
              <a:rPr lang="fr-CH" kern="1000" spc="30" dirty="0">
                <a:latin typeface="+mn-lt"/>
                <a:cs typeface="Franklin Gothic Book"/>
              </a:rPr>
              <a:t> </a:t>
            </a:r>
            <a:r>
              <a:rPr lang="fr-CH" kern="1000" spc="30" dirty="0" err="1">
                <a:latin typeface="+mn-lt"/>
                <a:cs typeface="Franklin Gothic Book"/>
              </a:rPr>
              <a:t>into</a:t>
            </a:r>
            <a:r>
              <a:rPr lang="fr-CH" kern="1000" spc="30" dirty="0">
                <a:latin typeface="+mn-lt"/>
                <a:cs typeface="Franklin Gothic Book"/>
              </a:rPr>
              <a:t> </a:t>
            </a:r>
            <a:r>
              <a:rPr lang="fr-CH" kern="1000" spc="30" dirty="0" err="1">
                <a:latin typeface="+mn-lt"/>
                <a:cs typeface="Franklin Gothic Book"/>
              </a:rPr>
              <a:t>account</a:t>
            </a:r>
            <a:r>
              <a:rPr lang="fr-CH" kern="1000" spc="30" dirty="0">
                <a:latin typeface="+mn-lt"/>
                <a:cs typeface="Franklin Gothic Book"/>
              </a:rPr>
              <a:t> by </a:t>
            </a:r>
            <a:r>
              <a:rPr lang="fr-CH" kern="1000" spc="30" dirty="0" err="1">
                <a:latin typeface="+mn-lt"/>
                <a:cs typeface="Franklin Gothic Book"/>
              </a:rPr>
              <a:t>PyTT</a:t>
            </a:r>
            <a:r>
              <a:rPr lang="fr-CH" kern="1000" spc="30" dirty="0">
                <a:latin typeface="+mn-lt"/>
                <a:cs typeface="Franklin Gothic Book"/>
              </a:rPr>
              <a:t> like </a:t>
            </a:r>
            <a:r>
              <a:rPr lang="fr-CH" b="1" kern="1000" spc="30" dirty="0" err="1">
                <a:latin typeface="+mn-lt"/>
                <a:cs typeface="Franklin Gothic Book"/>
              </a:rPr>
              <a:t>build</a:t>
            </a:r>
            <a:r>
              <a:rPr lang="fr-CH" b="1" kern="1000" spc="30" dirty="0">
                <a:latin typeface="+mn-lt"/>
                <a:cs typeface="Franklin Gothic Book"/>
              </a:rPr>
              <a:t>-up of </a:t>
            </a:r>
            <a:r>
              <a:rPr lang="fr-CH" b="1" kern="1000" spc="30" dirty="0" err="1">
                <a:latin typeface="+mn-lt"/>
                <a:cs typeface="Franklin Gothic Book"/>
              </a:rPr>
              <a:t>space</a:t>
            </a:r>
            <a:r>
              <a:rPr lang="fr-CH" b="1" kern="1000" spc="30" dirty="0">
                <a:latin typeface="+mn-lt"/>
                <a:cs typeface="Franklin Gothic Book"/>
              </a:rPr>
              <a:t> charge </a:t>
            </a:r>
            <a:r>
              <a:rPr lang="fr-CH" kern="1000" spc="30" dirty="0">
                <a:latin typeface="+mn-lt"/>
                <a:cs typeface="Franklin Gothic Book"/>
              </a:rPr>
              <a:t>and </a:t>
            </a:r>
            <a:r>
              <a:rPr lang="fr-CH" b="1" kern="1000" spc="30" dirty="0" err="1">
                <a:latin typeface="+mn-lt"/>
                <a:cs typeface="Franklin Gothic Book"/>
              </a:rPr>
              <a:t>increase</a:t>
            </a:r>
            <a:r>
              <a:rPr lang="fr-CH" b="1" kern="1000" spc="30" dirty="0">
                <a:latin typeface="+mn-lt"/>
                <a:cs typeface="Franklin Gothic Book"/>
              </a:rPr>
              <a:t> of the </a:t>
            </a:r>
            <a:r>
              <a:rPr lang="fr-CH" b="1" kern="1000" spc="30" dirty="0" err="1">
                <a:latin typeface="+mn-lt"/>
                <a:cs typeface="Franklin Gothic Book"/>
              </a:rPr>
              <a:t>electron</a:t>
            </a:r>
            <a:r>
              <a:rPr lang="fr-CH" b="1" kern="1000" spc="30" dirty="0">
                <a:latin typeface="+mn-lt"/>
                <a:cs typeface="Franklin Gothic Book"/>
              </a:rPr>
              <a:t> </a:t>
            </a:r>
            <a:r>
              <a:rPr lang="fr-CH" b="1" kern="1000" spc="30" dirty="0" err="1">
                <a:latin typeface="+mn-lt"/>
                <a:cs typeface="Franklin Gothic Book"/>
              </a:rPr>
              <a:t>reflection</a:t>
            </a:r>
            <a:r>
              <a:rPr lang="fr-CH" b="1" kern="1000" spc="30" dirty="0">
                <a:latin typeface="+mn-lt"/>
                <a:cs typeface="Franklin Gothic Book"/>
              </a:rPr>
              <a:t> coefficient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DC2C724C-4DCF-A77F-97B4-A3966F31F926}"/>
              </a:ext>
            </a:extLst>
          </p:cNvPr>
          <p:cNvSpPr txBox="1"/>
          <p:nvPr/>
        </p:nvSpPr>
        <p:spPr>
          <a:xfrm>
            <a:off x="3848942" y="4672045"/>
            <a:ext cx="448818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2"/>
                </a:solidFill>
                <a:latin typeface="+mn-lt"/>
              </a:rPr>
              <a:t>Previous benchmarking has been done in Navarro’s thesis [1](see slides in Annexes) for SEM grid but it is more speculative (what is observed could be an effect other than the thermionic current)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97804C6-4592-B5F5-BFBC-7AD1B9FC158E}"/>
              </a:ext>
            </a:extLst>
          </p:cNvPr>
          <p:cNvSpPr txBox="1"/>
          <p:nvPr/>
        </p:nvSpPr>
        <p:spPr>
          <a:xfrm>
            <a:off x="331911" y="6449541"/>
            <a:ext cx="5939427" cy="27833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fr-CH" sz="900" kern="1000" spc="30" dirty="0">
                <a:latin typeface="+mn-lt"/>
                <a:cs typeface="Franklin Gothic Book"/>
              </a:rPr>
              <a:t>[1] A. Navarro</a:t>
            </a:r>
            <a:r>
              <a:rPr lang="fr-CH" sz="900" i="1" kern="1000" spc="30" dirty="0">
                <a:latin typeface="+mn-lt"/>
                <a:cs typeface="Franklin Gothic Book"/>
              </a:rPr>
              <a:t>, </a:t>
            </a:r>
            <a:r>
              <a:rPr lang="fr-CH" sz="900" i="1" kern="1000" spc="30" dirty="0" err="1">
                <a:latin typeface="+mn-lt"/>
                <a:cs typeface="Franklin Gothic Book"/>
              </a:rPr>
              <a:t>Understanding</a:t>
            </a:r>
            <a:r>
              <a:rPr lang="fr-CH" sz="900" i="1" kern="1000" spc="30" dirty="0">
                <a:latin typeface="+mn-lt"/>
                <a:cs typeface="Franklin Gothic Book"/>
              </a:rPr>
              <a:t> </a:t>
            </a:r>
            <a:r>
              <a:rPr lang="fr-CH" sz="900" i="1" kern="1000" spc="30" dirty="0" err="1">
                <a:latin typeface="+mn-lt"/>
                <a:cs typeface="Franklin Gothic Book"/>
              </a:rPr>
              <a:t>Secondary</a:t>
            </a:r>
            <a:r>
              <a:rPr lang="fr-CH" sz="900" i="1" kern="1000" spc="30" dirty="0">
                <a:latin typeface="+mn-lt"/>
                <a:cs typeface="Franklin Gothic Book"/>
              </a:rPr>
              <a:t> Emission </a:t>
            </a:r>
            <a:r>
              <a:rPr lang="fr-CH" sz="900" i="1" kern="1000" spc="30" dirty="0" err="1">
                <a:latin typeface="+mn-lt"/>
                <a:cs typeface="Franklin Gothic Book"/>
              </a:rPr>
              <a:t>Processes</a:t>
            </a:r>
            <a:r>
              <a:rPr lang="fr-CH" sz="900" i="1" kern="1000" spc="30" dirty="0">
                <a:latin typeface="+mn-lt"/>
                <a:cs typeface="Franklin Gothic Book"/>
              </a:rPr>
              <a:t> and Beam </a:t>
            </a:r>
            <a:r>
              <a:rPr lang="fr-CH" sz="900" i="1" kern="1000" spc="30" dirty="0" err="1">
                <a:latin typeface="+mn-lt"/>
                <a:cs typeface="Franklin Gothic Book"/>
              </a:rPr>
              <a:t>Matter</a:t>
            </a:r>
            <a:r>
              <a:rPr lang="fr-CH" sz="900" i="1" kern="1000" spc="30" dirty="0">
                <a:latin typeface="+mn-lt"/>
                <a:cs typeface="Franklin Gothic Book"/>
              </a:rPr>
              <a:t> interactions for </a:t>
            </a:r>
            <a:r>
              <a:rPr lang="fr-CH" sz="900" i="1" kern="1000" spc="30" dirty="0" err="1">
                <a:latin typeface="+mn-lt"/>
                <a:cs typeface="Franklin Gothic Book"/>
              </a:rPr>
              <a:t>Optimization</a:t>
            </a:r>
            <a:r>
              <a:rPr lang="fr-CH" sz="900" i="1" kern="1000" spc="30" dirty="0">
                <a:latin typeface="+mn-lt"/>
                <a:cs typeface="Franklin Gothic Book"/>
              </a:rPr>
              <a:t> of Diagnostic Wire </a:t>
            </a:r>
            <a:r>
              <a:rPr lang="fr-CH" sz="900" i="1" kern="1000" spc="30" dirty="0" err="1">
                <a:latin typeface="+mn-lt"/>
                <a:cs typeface="Franklin Gothic Book"/>
              </a:rPr>
              <a:t>Grid</a:t>
            </a:r>
            <a:r>
              <a:rPr lang="fr-CH" sz="900" i="1" kern="1000" spc="30" dirty="0">
                <a:latin typeface="+mn-lt"/>
                <a:cs typeface="Franklin Gothic Book"/>
              </a:rPr>
              <a:t> System in </a:t>
            </a:r>
            <a:r>
              <a:rPr lang="fr-CH" sz="900" i="1" kern="1000" spc="30" dirty="0" err="1">
                <a:latin typeface="+mn-lt"/>
                <a:cs typeface="Franklin Gothic Book"/>
              </a:rPr>
              <a:t>Particle</a:t>
            </a:r>
            <a:r>
              <a:rPr lang="fr-CH" sz="900" i="1" kern="1000" spc="30" dirty="0">
                <a:latin typeface="+mn-lt"/>
                <a:cs typeface="Franklin Gothic Book"/>
              </a:rPr>
              <a:t> </a:t>
            </a:r>
            <a:r>
              <a:rPr lang="fr-CH" sz="900" i="1" kern="1000" spc="30" dirty="0" err="1">
                <a:latin typeface="+mn-lt"/>
                <a:cs typeface="Franklin Gothic Book"/>
              </a:rPr>
              <a:t>Accelerators</a:t>
            </a:r>
            <a:r>
              <a:rPr lang="fr-CH" sz="900" kern="1000" spc="30" dirty="0">
                <a:latin typeface="+mn-lt"/>
                <a:cs typeface="Franklin Gothic Book"/>
              </a:rPr>
              <a:t>, PhD </a:t>
            </a:r>
            <a:r>
              <a:rPr lang="fr-CH" sz="900" kern="1000" spc="30" dirty="0" err="1">
                <a:latin typeface="+mn-lt"/>
                <a:cs typeface="Franklin Gothic Book"/>
              </a:rPr>
              <a:t>Thesis</a:t>
            </a:r>
            <a:r>
              <a:rPr lang="fr-CH" sz="900" kern="1000" spc="30" dirty="0">
                <a:latin typeface="+mn-lt"/>
                <a:cs typeface="Franklin Gothic Book"/>
              </a:rPr>
              <a:t>, </a:t>
            </a:r>
            <a:r>
              <a:rPr lang="fr-CH" sz="900" kern="1000" spc="30" dirty="0" err="1">
                <a:latin typeface="+mn-lt"/>
                <a:cs typeface="Franklin Gothic Book"/>
              </a:rPr>
              <a:t>Universitat</a:t>
            </a:r>
            <a:r>
              <a:rPr lang="fr-CH" sz="900" kern="1000" spc="30" dirty="0">
                <a:latin typeface="+mn-lt"/>
                <a:cs typeface="Franklin Gothic Book"/>
              </a:rPr>
              <a:t> </a:t>
            </a:r>
            <a:r>
              <a:rPr lang="fr-CH" sz="900" kern="1000" spc="30" dirty="0" err="1">
                <a:latin typeface="+mn-lt"/>
                <a:cs typeface="Franklin Gothic Book"/>
              </a:rPr>
              <a:t>Politècnica</a:t>
            </a:r>
            <a:r>
              <a:rPr lang="fr-CH" sz="900" kern="1000" spc="30" dirty="0">
                <a:latin typeface="+mn-lt"/>
                <a:cs typeface="Franklin Gothic Book"/>
              </a:rPr>
              <a:t> De </a:t>
            </a:r>
            <a:r>
              <a:rPr lang="fr-CH" sz="900" kern="1000" spc="30" dirty="0" err="1">
                <a:latin typeface="+mn-lt"/>
                <a:cs typeface="Franklin Gothic Book"/>
              </a:rPr>
              <a:t>Catalunya</a:t>
            </a:r>
            <a:r>
              <a:rPr lang="fr-CH" sz="900" kern="1000" spc="30" dirty="0">
                <a:latin typeface="+mn-lt"/>
                <a:cs typeface="Franklin Gothic Book"/>
              </a:rPr>
              <a:t> and CERN, 2022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fr-CH" sz="1800" kern="1000" spc="30" dirty="0">
              <a:latin typeface="+mn-lt"/>
              <a:cs typeface="Franklin Gothic Book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AD798804-2EA2-6C9A-30EA-BED905D0280F}"/>
              </a:ext>
            </a:extLst>
          </p:cNvPr>
          <p:cNvSpPr txBox="1"/>
          <p:nvPr/>
        </p:nvSpPr>
        <p:spPr>
          <a:xfrm>
            <a:off x="331911" y="5276800"/>
            <a:ext cx="2304257" cy="204836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fr-CH" sz="900" kern="1000" spc="30" dirty="0">
                <a:latin typeface="+mn-lt"/>
                <a:cs typeface="Franklin Gothic Book"/>
              </a:rPr>
              <a:t>More </a:t>
            </a:r>
            <a:r>
              <a:rPr lang="fr-CH" sz="900" kern="1000" spc="30" dirty="0" err="1">
                <a:latin typeface="+mn-lt"/>
                <a:cs typeface="Franklin Gothic Book"/>
              </a:rPr>
              <a:t>detailed</a:t>
            </a:r>
            <a:r>
              <a:rPr lang="fr-CH" sz="900" kern="1000" spc="30" dirty="0">
                <a:latin typeface="+mn-lt"/>
                <a:cs typeface="Franklin Gothic Book"/>
              </a:rPr>
              <a:t> </a:t>
            </a:r>
            <a:r>
              <a:rPr lang="fr-CH" sz="900" kern="1000" spc="30" dirty="0" err="1">
                <a:latin typeface="+mn-lt"/>
                <a:cs typeface="Franklin Gothic Book"/>
              </a:rPr>
              <a:t>study</a:t>
            </a:r>
            <a:r>
              <a:rPr lang="fr-CH" sz="900" kern="1000" spc="30" dirty="0">
                <a:latin typeface="+mn-lt"/>
                <a:cs typeface="Franklin Gothic Book"/>
              </a:rPr>
              <a:t>: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fr-CH" sz="900" kern="1000" spc="30" dirty="0">
                <a:latin typeface="+mn-lt"/>
                <a:cs typeface="Franklin Gothic Book"/>
              </a:rPr>
              <a:t>M. </a:t>
            </a:r>
            <a:r>
              <a:rPr lang="fr-CH" sz="900" kern="1000" spc="30" dirty="0" err="1">
                <a:latin typeface="+mn-lt"/>
                <a:cs typeface="Franklin Gothic Book"/>
              </a:rPr>
              <a:t>Sapinski</a:t>
            </a:r>
            <a:r>
              <a:rPr lang="fr-CH" sz="900" kern="1000" spc="30" dirty="0">
                <a:latin typeface="+mn-lt"/>
                <a:cs typeface="Franklin Gothic Book"/>
              </a:rPr>
              <a:t>, M. Boucard, </a:t>
            </a:r>
            <a:r>
              <a:rPr lang="fr-CH" sz="900" i="1" kern="1000" spc="30" dirty="0" err="1">
                <a:latin typeface="+mn-lt"/>
                <a:cs typeface="Franklin Gothic Book"/>
              </a:rPr>
              <a:t>Dealing</a:t>
            </a:r>
            <a:r>
              <a:rPr lang="fr-CH" sz="900" i="1" kern="1000" spc="30" dirty="0">
                <a:latin typeface="+mn-lt"/>
                <a:cs typeface="Franklin Gothic Book"/>
              </a:rPr>
              <a:t> </a:t>
            </a:r>
            <a:r>
              <a:rPr lang="fr-CH" sz="900" i="1" kern="1000" spc="30" dirty="0" err="1">
                <a:latin typeface="+mn-lt"/>
                <a:cs typeface="Franklin Gothic Book"/>
              </a:rPr>
              <a:t>with</a:t>
            </a:r>
            <a:r>
              <a:rPr lang="fr-CH" sz="900" i="1" kern="1000" spc="30" dirty="0">
                <a:latin typeface="+mn-lt"/>
                <a:cs typeface="Franklin Gothic Book"/>
              </a:rPr>
              <a:t> </a:t>
            </a:r>
            <a:r>
              <a:rPr lang="fr-CH" sz="900" i="1" kern="1000" spc="30" dirty="0" err="1">
                <a:latin typeface="+mn-lt"/>
                <a:cs typeface="Franklin Gothic Book"/>
              </a:rPr>
              <a:t>Thermionic</a:t>
            </a:r>
            <a:r>
              <a:rPr lang="fr-CH" sz="900" i="1" kern="1000" spc="30" dirty="0">
                <a:latin typeface="+mn-lt"/>
                <a:cs typeface="Franklin Gothic Book"/>
              </a:rPr>
              <a:t> Emission in Wire Scanners </a:t>
            </a:r>
            <a:r>
              <a:rPr lang="fr-CH" sz="900" i="1" kern="1000" spc="30" dirty="0" err="1">
                <a:latin typeface="+mn-lt"/>
                <a:cs typeface="Franklin Gothic Book"/>
              </a:rPr>
              <a:t>based</a:t>
            </a:r>
            <a:r>
              <a:rPr lang="fr-CH" sz="900" i="1" kern="1000" spc="30" dirty="0">
                <a:latin typeface="+mn-lt"/>
                <a:cs typeface="Franklin Gothic Book"/>
              </a:rPr>
              <a:t> on </a:t>
            </a:r>
            <a:r>
              <a:rPr lang="fr-CH" sz="900" i="1" kern="1000" spc="30" dirty="0" err="1">
                <a:latin typeface="+mn-lt"/>
                <a:cs typeface="Franklin Gothic Book"/>
              </a:rPr>
              <a:t>Secondary</a:t>
            </a:r>
            <a:r>
              <a:rPr lang="fr-CH" sz="900" i="1" kern="1000" spc="30" dirty="0">
                <a:latin typeface="+mn-lt"/>
                <a:cs typeface="Franklin Gothic Book"/>
              </a:rPr>
              <a:t> Electron Emission</a:t>
            </a:r>
            <a:r>
              <a:rPr lang="fr-CH" sz="900" kern="1000" spc="30" dirty="0">
                <a:latin typeface="+mn-lt"/>
                <a:cs typeface="Franklin Gothic Book"/>
              </a:rPr>
              <a:t>, THPL150, in Proc. of International </a:t>
            </a:r>
            <a:r>
              <a:rPr lang="fr-CH" sz="900" kern="1000" spc="30" dirty="0" err="1">
                <a:latin typeface="+mn-lt"/>
                <a:cs typeface="Franklin Gothic Book"/>
              </a:rPr>
              <a:t>Particle</a:t>
            </a:r>
            <a:r>
              <a:rPr lang="fr-CH" sz="900" kern="1000" spc="30" dirty="0">
                <a:latin typeface="+mn-lt"/>
                <a:cs typeface="Franklin Gothic Book"/>
              </a:rPr>
              <a:t> Accelerator </a:t>
            </a:r>
            <a:r>
              <a:rPr lang="fr-CH" sz="900" kern="1000" spc="30" dirty="0" err="1">
                <a:latin typeface="+mn-lt"/>
                <a:cs typeface="Franklin Gothic Book"/>
              </a:rPr>
              <a:t>Conference</a:t>
            </a:r>
            <a:r>
              <a:rPr lang="fr-CH" sz="900" kern="1000" spc="30" dirty="0">
                <a:latin typeface="+mn-lt"/>
                <a:cs typeface="Franklin Gothic Book"/>
              </a:rPr>
              <a:t> (IPAC23), Venice, </a:t>
            </a:r>
            <a:r>
              <a:rPr lang="fr-CH" sz="900" kern="1000" spc="30" dirty="0" err="1">
                <a:latin typeface="+mn-lt"/>
                <a:cs typeface="Franklin Gothic Book"/>
              </a:rPr>
              <a:t>Italy</a:t>
            </a:r>
            <a:r>
              <a:rPr lang="fr-CH" sz="900" kern="1000" spc="30" dirty="0">
                <a:latin typeface="+mn-lt"/>
                <a:cs typeface="Franklin Gothic Book"/>
              </a:rPr>
              <a:t>, May 2023  </a:t>
            </a:r>
          </a:p>
        </p:txBody>
      </p:sp>
    </p:spTree>
    <p:extLst>
      <p:ext uri="{BB962C8B-B14F-4D97-AF65-F5344CB8AC3E}">
        <p14:creationId xmlns:p14="http://schemas.microsoft.com/office/powerpoint/2010/main" val="786330847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10DC28D9-7279-A4E1-A9B4-70EF9309036B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fr-CH" sz="2400" dirty="0">
                <a:solidFill>
                  <a:schemeClr val="bg1">
                    <a:lumMod val="65000"/>
                  </a:schemeClr>
                </a:solidFill>
              </a:rPr>
              <a:t>I) </a:t>
            </a:r>
            <a:r>
              <a:rPr lang="fr-CH" sz="2400" dirty="0" err="1">
                <a:solidFill>
                  <a:schemeClr val="bg1">
                    <a:lumMod val="65000"/>
                  </a:schemeClr>
                </a:solidFill>
              </a:rPr>
              <a:t>PyTT</a:t>
            </a:r>
            <a:r>
              <a:rPr lang="fr-CH" sz="2400" dirty="0">
                <a:solidFill>
                  <a:schemeClr val="bg1">
                    <a:lumMod val="65000"/>
                  </a:schemeClr>
                </a:solidFill>
              </a:rPr>
              <a:t> code</a:t>
            </a:r>
          </a:p>
          <a:p>
            <a:endParaRPr lang="fr-CH" sz="2400" dirty="0">
              <a:solidFill>
                <a:schemeClr val="bg1">
                  <a:lumMod val="65000"/>
                </a:schemeClr>
              </a:solidFill>
            </a:endParaRPr>
          </a:p>
          <a:p>
            <a:endParaRPr lang="fr-CH" sz="2400" dirty="0">
              <a:solidFill>
                <a:schemeClr val="bg1">
                  <a:lumMod val="65000"/>
                </a:schemeClr>
              </a:solidFill>
            </a:endParaRPr>
          </a:p>
          <a:p>
            <a:pPr marL="0" indent="0">
              <a:buNone/>
            </a:pPr>
            <a:r>
              <a:rPr lang="fr-CH" sz="2400" dirty="0">
                <a:solidFill>
                  <a:schemeClr val="bg1">
                    <a:lumMod val="65000"/>
                  </a:schemeClr>
                </a:solidFill>
              </a:rPr>
              <a:t>II) Wire signal benchmarking</a:t>
            </a:r>
          </a:p>
          <a:p>
            <a:endParaRPr lang="fr-CH" sz="2400" dirty="0"/>
          </a:p>
          <a:p>
            <a:endParaRPr lang="fr-CH" sz="2400" dirty="0"/>
          </a:p>
          <a:p>
            <a:pPr marL="0" indent="0">
              <a:buNone/>
            </a:pPr>
            <a:r>
              <a:rPr lang="fr-CH" sz="2400" dirty="0"/>
              <a:t>III) </a:t>
            </a:r>
            <a:r>
              <a:rPr lang="fr-CH" sz="2400" dirty="0" err="1"/>
              <a:t>Comparison</a:t>
            </a:r>
            <a:r>
              <a:rPr lang="fr-CH" sz="2400" dirty="0"/>
              <a:t> of thermal simulation </a:t>
            </a:r>
            <a:r>
              <a:rPr lang="fr-CH" sz="2400" dirty="0" err="1"/>
              <a:t>between</a:t>
            </a:r>
            <a:r>
              <a:rPr lang="fr-CH" sz="2400" dirty="0"/>
              <a:t> </a:t>
            </a:r>
            <a:r>
              <a:rPr lang="fr-CH" sz="2400" dirty="0" err="1"/>
              <a:t>carbon</a:t>
            </a:r>
            <a:r>
              <a:rPr lang="fr-CH" sz="2400" dirty="0"/>
              <a:t> fibre and </a:t>
            </a:r>
            <a:r>
              <a:rPr lang="fr-CH" sz="2400" dirty="0" err="1"/>
              <a:t>carbon</a:t>
            </a:r>
            <a:r>
              <a:rPr lang="fr-CH" sz="2400" dirty="0"/>
              <a:t> nanotube </a:t>
            </a:r>
            <a:r>
              <a:rPr lang="fr-CH" sz="2400" dirty="0" err="1"/>
              <a:t>wire</a:t>
            </a:r>
            <a:r>
              <a:rPr lang="fr-CH" sz="2400" dirty="0"/>
              <a:t> scanners for PSI and HL-LHC </a:t>
            </a:r>
            <a:r>
              <a:rPr lang="fr-CH" sz="2400" dirty="0" err="1"/>
              <a:t>beam</a:t>
            </a:r>
            <a:r>
              <a:rPr lang="fr-CH" sz="2400" dirty="0"/>
              <a:t> </a:t>
            </a:r>
            <a:r>
              <a:rPr lang="fr-CH" sz="2400" dirty="0" err="1"/>
              <a:t>parameters</a:t>
            </a:r>
            <a:endParaRPr lang="fr-CH" sz="2400" dirty="0"/>
          </a:p>
          <a:p>
            <a:endParaRPr lang="fr-CH" dirty="0"/>
          </a:p>
          <a:p>
            <a:endParaRPr lang="fr-CH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EEAC9278-AA0E-3C7B-33C8-414566D61E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620E943-59AD-CC40-0C6B-D8E26CE1636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76808510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F5E7AC5-E4DD-2A61-7FFE-9EF12235E4D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12</a:t>
            </a:fld>
            <a:endParaRPr lang="de-DE" dirty="0"/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73F253BF-1D4F-6D53-91E8-C4CE6E151F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PSI Main Ring Cyclotron and HL-LHC </a:t>
            </a:r>
            <a:r>
              <a:rPr lang="fr-CH" dirty="0" err="1"/>
              <a:t>beams</a:t>
            </a:r>
            <a:r>
              <a:rPr lang="fr-CH" dirty="0"/>
              <a:t> </a:t>
            </a:r>
            <a:r>
              <a:rPr lang="fr-CH" dirty="0" err="1"/>
              <a:t>parameters</a:t>
            </a:r>
            <a:endParaRPr lang="fr-CH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1" name="Tableau 11">
                <a:extLst>
                  <a:ext uri="{FF2B5EF4-FFF2-40B4-BE49-F238E27FC236}">
                    <a16:creationId xmlns:a16="http://schemas.microsoft.com/office/drawing/2014/main" id="{D5089917-F757-2B9E-9324-3D7A7788B77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85342930"/>
                  </p:ext>
                </p:extLst>
              </p:nvPr>
            </p:nvGraphicFramePr>
            <p:xfrm>
              <a:off x="1043609" y="1383167"/>
              <a:ext cx="7776863" cy="3291840"/>
            </p:xfrm>
            <a:graphic>
              <a:graphicData uri="http://schemas.openxmlformats.org/drawingml/2006/table">
                <a:tbl>
                  <a:tblPr firstRow="1" bandRow="1">
                    <a:tableStyleId>{D7AC3CCA-C797-4891-BE02-D94E43425B78}</a:tableStyleId>
                  </a:tblPr>
                  <a:tblGrid>
                    <a:gridCol w="1517977">
                      <a:extLst>
                        <a:ext uri="{9D8B030D-6E8A-4147-A177-3AD203B41FA5}">
                          <a16:colId xmlns:a16="http://schemas.microsoft.com/office/drawing/2014/main" val="3266441063"/>
                        </a:ext>
                      </a:extLst>
                    </a:gridCol>
                    <a:gridCol w="1517977">
                      <a:extLst>
                        <a:ext uri="{9D8B030D-6E8A-4147-A177-3AD203B41FA5}">
                          <a16:colId xmlns:a16="http://schemas.microsoft.com/office/drawing/2014/main" val="4064461471"/>
                        </a:ext>
                      </a:extLst>
                    </a:gridCol>
                    <a:gridCol w="1089647">
                      <a:extLst>
                        <a:ext uri="{9D8B030D-6E8A-4147-A177-3AD203B41FA5}">
                          <a16:colId xmlns:a16="http://schemas.microsoft.com/office/drawing/2014/main" val="2080314141"/>
                        </a:ext>
                      </a:extLst>
                    </a:gridCol>
                    <a:gridCol w="1372186">
                      <a:extLst>
                        <a:ext uri="{9D8B030D-6E8A-4147-A177-3AD203B41FA5}">
                          <a16:colId xmlns:a16="http://schemas.microsoft.com/office/drawing/2014/main" val="1467979149"/>
                        </a:ext>
                      </a:extLst>
                    </a:gridCol>
                    <a:gridCol w="2279076">
                      <a:extLst>
                        <a:ext uri="{9D8B030D-6E8A-4147-A177-3AD203B41FA5}">
                          <a16:colId xmlns:a16="http://schemas.microsoft.com/office/drawing/2014/main" val="689064780"/>
                        </a:ext>
                      </a:extLst>
                    </a:gridCol>
                  </a:tblGrid>
                  <a:tr h="358214">
                    <a:tc>
                      <a:txBody>
                        <a:bodyPr/>
                        <a:lstStyle/>
                        <a:p>
                          <a:r>
                            <a:rPr lang="fr-CH" dirty="0"/>
                            <a:t>Beam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CH" dirty="0"/>
                            <a:t>PSI </a:t>
                          </a:r>
                          <a:r>
                            <a:rPr lang="fr-CH" dirty="0" err="1"/>
                            <a:t>turn</a:t>
                          </a:r>
                          <a:r>
                            <a:rPr lang="fr-CH" dirty="0"/>
                            <a:t> 10</a:t>
                          </a: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r>
                            <a:rPr lang="fr-CH" dirty="0"/>
                            <a:t>PSI </a:t>
                          </a:r>
                          <a:r>
                            <a:rPr lang="fr-CH" dirty="0" err="1"/>
                            <a:t>turn</a:t>
                          </a:r>
                          <a:r>
                            <a:rPr lang="fr-CH" dirty="0"/>
                            <a:t> 16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fr-CH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CH" dirty="0"/>
                            <a:t>HL-LHC at </a:t>
                          </a:r>
                          <a:r>
                            <a:rPr lang="fr-CH" dirty="0" err="1"/>
                            <a:t>beam</a:t>
                          </a:r>
                          <a:r>
                            <a:rPr lang="fr-CH" dirty="0"/>
                            <a:t> injection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16601505"/>
                      </a:ext>
                    </a:extLst>
                  </a:tr>
                  <a:tr h="447084">
                    <a:tc>
                      <a:txBody>
                        <a:bodyPr/>
                        <a:lstStyle/>
                        <a:p>
                          <a:r>
                            <a:rPr lang="fr-CH" dirty="0"/>
                            <a:t>Beam </a:t>
                          </a:r>
                          <a:r>
                            <a:rPr lang="fr-CH" dirty="0" err="1"/>
                            <a:t>energy</a:t>
                          </a:r>
                          <a:r>
                            <a:rPr lang="fr-CH" dirty="0"/>
                            <a:t> [MeV]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CH" dirty="0"/>
                            <a:t>105.6</a:t>
                          </a: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r>
                            <a:rPr lang="fr-CH" dirty="0"/>
                            <a:t>123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fr-CH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CH" dirty="0"/>
                            <a:t>450000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23215252"/>
                      </a:ext>
                    </a:extLst>
                  </a:tr>
                  <a:tr h="581209">
                    <a:tc>
                      <a:txBody>
                        <a:bodyPr/>
                        <a:lstStyle/>
                        <a:p>
                          <a:r>
                            <a:rPr lang="fr-CH" dirty="0"/>
                            <a:t>Energy </a:t>
                          </a:r>
                          <a:r>
                            <a:rPr lang="fr-CH" dirty="0" err="1"/>
                            <a:t>loss</a:t>
                          </a:r>
                          <a:endParaRPr lang="fr-CH" dirty="0"/>
                        </a:p>
                        <a:p>
                          <a:r>
                            <a:rPr lang="fr-CH" dirty="0"/>
                            <a:t>[MeV cm</a:t>
                          </a:r>
                          <a:r>
                            <a:rPr lang="fr-CH" baseline="30000" dirty="0"/>
                            <a:t>2 </a:t>
                          </a:r>
                          <a:r>
                            <a:rPr lang="fr-CH" dirty="0"/>
                            <a:t>g</a:t>
                          </a:r>
                          <a:r>
                            <a:rPr lang="fr-CH" baseline="30000" dirty="0"/>
                            <a:t>-1</a:t>
                          </a:r>
                          <a:r>
                            <a:rPr lang="fr-CH" dirty="0"/>
                            <a:t>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CH" dirty="0"/>
                            <a:t>6.231</a:t>
                          </a: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r>
                            <a:rPr lang="fr-CH" dirty="0"/>
                            <a:t>5.575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fr-CH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CH" dirty="0"/>
                            <a:t>1.27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36380362"/>
                      </a:ext>
                    </a:extLst>
                  </a:tr>
                  <a:tr h="447084">
                    <a:tc>
                      <a:txBody>
                        <a:bodyPr/>
                        <a:lstStyle/>
                        <a:p>
                          <a:r>
                            <a:rPr lang="fr-CH" dirty="0"/>
                            <a:t>Beam </a:t>
                          </a:r>
                          <a:r>
                            <a:rPr lang="fr-CH" dirty="0" err="1"/>
                            <a:t>current</a:t>
                          </a:r>
                          <a:r>
                            <a:rPr lang="fr-CH" dirty="0"/>
                            <a:t> [mA]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CH" dirty="0"/>
                            <a:t>1.496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CH" dirty="0"/>
                            <a:t>1.496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CH" dirty="0"/>
                            <a:t>5.000 (ADS </a:t>
                          </a:r>
                          <a:r>
                            <a:rPr lang="fr-CH" dirty="0" err="1"/>
                            <a:t>intensity</a:t>
                          </a:r>
                          <a:r>
                            <a:rPr lang="fr-CH" dirty="0"/>
                            <a:t>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CH" dirty="0"/>
                            <a:t>270 (25% of the nominal </a:t>
                          </a:r>
                          <a:r>
                            <a:rPr lang="fr-CH" dirty="0" err="1"/>
                            <a:t>current</a:t>
                          </a:r>
                          <a:r>
                            <a:rPr lang="fr-CH" dirty="0"/>
                            <a:t>)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791754"/>
                      </a:ext>
                    </a:extLst>
                  </a:tr>
                  <a:tr h="312959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fr-CH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CH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fr-CH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𝐻</m:t>
                                  </m:r>
                                </m:sub>
                              </m:sSub>
                            </m:oMath>
                          </a14:m>
                          <a:r>
                            <a:rPr lang="fr-CH" dirty="0"/>
                            <a:t>[mm]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CH" dirty="0"/>
                            <a:t>2.071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CH" dirty="0"/>
                            <a:t>1.633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CH" dirty="0"/>
                            <a:t>2.44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CH" dirty="0"/>
                            <a:t>0.645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68759928"/>
                      </a:ext>
                    </a:extLst>
                  </a:tr>
                  <a:tr h="312959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fr-CH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CH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fr-CH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𝑉</m:t>
                                  </m:r>
                                </m:sub>
                              </m:sSub>
                            </m:oMath>
                          </a14:m>
                          <a:r>
                            <a:rPr lang="fr-CH" dirty="0"/>
                            <a:t>[mm]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CH" dirty="0"/>
                            <a:t>1.583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CH" dirty="0"/>
                            <a:t>1.402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CH" dirty="0"/>
                            <a:t>2.09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CH" dirty="0"/>
                            <a:t>0.645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1210592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1" name="Tableau 11">
                <a:extLst>
                  <a:ext uri="{FF2B5EF4-FFF2-40B4-BE49-F238E27FC236}">
                    <a16:creationId xmlns:a16="http://schemas.microsoft.com/office/drawing/2014/main" id="{D5089917-F757-2B9E-9324-3D7A7788B77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85342930"/>
                  </p:ext>
                </p:extLst>
              </p:nvPr>
            </p:nvGraphicFramePr>
            <p:xfrm>
              <a:off x="1043609" y="1383167"/>
              <a:ext cx="7776863" cy="3291840"/>
            </p:xfrm>
            <a:graphic>
              <a:graphicData uri="http://schemas.openxmlformats.org/drawingml/2006/table">
                <a:tbl>
                  <a:tblPr firstRow="1" bandRow="1">
                    <a:tableStyleId>{D7AC3CCA-C797-4891-BE02-D94E43425B78}</a:tableStyleId>
                  </a:tblPr>
                  <a:tblGrid>
                    <a:gridCol w="1517977">
                      <a:extLst>
                        <a:ext uri="{9D8B030D-6E8A-4147-A177-3AD203B41FA5}">
                          <a16:colId xmlns:a16="http://schemas.microsoft.com/office/drawing/2014/main" val="3266441063"/>
                        </a:ext>
                      </a:extLst>
                    </a:gridCol>
                    <a:gridCol w="1517977">
                      <a:extLst>
                        <a:ext uri="{9D8B030D-6E8A-4147-A177-3AD203B41FA5}">
                          <a16:colId xmlns:a16="http://schemas.microsoft.com/office/drawing/2014/main" val="4064461471"/>
                        </a:ext>
                      </a:extLst>
                    </a:gridCol>
                    <a:gridCol w="1089647">
                      <a:extLst>
                        <a:ext uri="{9D8B030D-6E8A-4147-A177-3AD203B41FA5}">
                          <a16:colId xmlns:a16="http://schemas.microsoft.com/office/drawing/2014/main" val="2080314141"/>
                        </a:ext>
                      </a:extLst>
                    </a:gridCol>
                    <a:gridCol w="1372186">
                      <a:extLst>
                        <a:ext uri="{9D8B030D-6E8A-4147-A177-3AD203B41FA5}">
                          <a16:colId xmlns:a16="http://schemas.microsoft.com/office/drawing/2014/main" val="1467979149"/>
                        </a:ext>
                      </a:extLst>
                    </a:gridCol>
                    <a:gridCol w="2279076">
                      <a:extLst>
                        <a:ext uri="{9D8B030D-6E8A-4147-A177-3AD203B41FA5}">
                          <a16:colId xmlns:a16="http://schemas.microsoft.com/office/drawing/2014/main" val="689064780"/>
                        </a:ext>
                      </a:extLst>
                    </a:gridCol>
                  </a:tblGrid>
                  <a:tr h="640080">
                    <a:tc>
                      <a:txBody>
                        <a:bodyPr/>
                        <a:lstStyle/>
                        <a:p>
                          <a:r>
                            <a:rPr lang="fr-CH" dirty="0"/>
                            <a:t>Beam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CH" dirty="0"/>
                            <a:t>PSI </a:t>
                          </a:r>
                          <a:r>
                            <a:rPr lang="fr-CH" dirty="0" err="1"/>
                            <a:t>turn</a:t>
                          </a:r>
                          <a:r>
                            <a:rPr lang="fr-CH" dirty="0"/>
                            <a:t> 10</a:t>
                          </a: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r>
                            <a:rPr lang="fr-CH" dirty="0"/>
                            <a:t>PSI </a:t>
                          </a:r>
                          <a:r>
                            <a:rPr lang="fr-CH" dirty="0" err="1"/>
                            <a:t>turn</a:t>
                          </a:r>
                          <a:r>
                            <a:rPr lang="fr-CH" dirty="0"/>
                            <a:t> 16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fr-CH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CH" dirty="0"/>
                            <a:t>HL-LHC at </a:t>
                          </a:r>
                          <a:r>
                            <a:rPr lang="fr-CH" dirty="0" err="1"/>
                            <a:t>beam</a:t>
                          </a:r>
                          <a:r>
                            <a:rPr lang="fr-CH" dirty="0"/>
                            <a:t> injection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16601505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r>
                            <a:rPr lang="fr-CH" dirty="0"/>
                            <a:t>Beam </a:t>
                          </a:r>
                          <a:r>
                            <a:rPr lang="fr-CH" dirty="0" err="1"/>
                            <a:t>energy</a:t>
                          </a:r>
                          <a:r>
                            <a:rPr lang="fr-CH" dirty="0"/>
                            <a:t> [MeV]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CH" dirty="0"/>
                            <a:t>105.6</a:t>
                          </a: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r>
                            <a:rPr lang="fr-CH" dirty="0"/>
                            <a:t>123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fr-CH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CH" dirty="0"/>
                            <a:t>450000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23215252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r>
                            <a:rPr lang="fr-CH" dirty="0"/>
                            <a:t>Energy </a:t>
                          </a:r>
                          <a:r>
                            <a:rPr lang="fr-CH" dirty="0" err="1"/>
                            <a:t>loss</a:t>
                          </a:r>
                          <a:endParaRPr lang="fr-CH" dirty="0"/>
                        </a:p>
                        <a:p>
                          <a:r>
                            <a:rPr lang="fr-CH" dirty="0"/>
                            <a:t>[MeV cm</a:t>
                          </a:r>
                          <a:r>
                            <a:rPr lang="fr-CH" baseline="30000" dirty="0"/>
                            <a:t>2 </a:t>
                          </a:r>
                          <a:r>
                            <a:rPr lang="fr-CH" dirty="0"/>
                            <a:t>g</a:t>
                          </a:r>
                          <a:r>
                            <a:rPr lang="fr-CH" baseline="30000" dirty="0"/>
                            <a:t>-1</a:t>
                          </a:r>
                          <a:r>
                            <a:rPr lang="fr-CH" dirty="0"/>
                            <a:t>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CH" dirty="0"/>
                            <a:t>6.231</a:t>
                          </a: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r>
                            <a:rPr lang="fr-CH" dirty="0"/>
                            <a:t>5.575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fr-CH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CH" dirty="0"/>
                            <a:t>1.27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36380362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r>
                            <a:rPr lang="fr-CH" dirty="0"/>
                            <a:t>Beam </a:t>
                          </a:r>
                          <a:r>
                            <a:rPr lang="fr-CH" dirty="0" err="1"/>
                            <a:t>current</a:t>
                          </a:r>
                          <a:r>
                            <a:rPr lang="fr-CH" dirty="0"/>
                            <a:t> [mA]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CH" dirty="0"/>
                            <a:t>1.496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CH" dirty="0"/>
                            <a:t>1.496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CH" dirty="0"/>
                            <a:t>5.000 (ADS </a:t>
                          </a:r>
                          <a:r>
                            <a:rPr lang="fr-CH" dirty="0" err="1"/>
                            <a:t>intensity</a:t>
                          </a:r>
                          <a:r>
                            <a:rPr lang="fr-CH" dirty="0"/>
                            <a:t>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CH" dirty="0"/>
                            <a:t>270 (25% of the nominal </a:t>
                          </a:r>
                          <a:r>
                            <a:rPr lang="fr-CH" dirty="0" err="1"/>
                            <a:t>current</a:t>
                          </a:r>
                          <a:r>
                            <a:rPr lang="fr-CH" dirty="0"/>
                            <a:t>)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791754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>
                          <a:blip r:embed="rId2"/>
                          <a:stretch>
                            <a:fillRect l="-402" t="-710000" r="-413655" b="-12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CH" dirty="0"/>
                            <a:t>2.071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CH" dirty="0"/>
                            <a:t>1.633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CH" dirty="0"/>
                            <a:t>2.44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CH" dirty="0"/>
                            <a:t>0.645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68759928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>
                          <a:blip r:embed="rId2"/>
                          <a:stretch>
                            <a:fillRect l="-402" t="-810000" r="-413655" b="-2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CH" dirty="0"/>
                            <a:t>1.583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CH" dirty="0"/>
                            <a:t>1.402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CH" dirty="0"/>
                            <a:t>2.09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CH" dirty="0"/>
                            <a:t>0.645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12105923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" name="ZoneTexte 1">
            <a:extLst>
              <a:ext uri="{FF2B5EF4-FFF2-40B4-BE49-F238E27FC236}">
                <a16:creationId xmlns:a16="http://schemas.microsoft.com/office/drawing/2014/main" id="{CAE232C3-A627-6C36-4BB2-2A28EDAB2A83}"/>
              </a:ext>
            </a:extLst>
          </p:cNvPr>
          <p:cNvSpPr txBox="1"/>
          <p:nvPr/>
        </p:nvSpPr>
        <p:spPr>
          <a:xfrm>
            <a:off x="1022063" y="5224687"/>
            <a:ext cx="7776863" cy="68912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fr-CH" b="1" kern="1000" spc="30" dirty="0">
                <a:latin typeface="+mn-lt"/>
                <a:cs typeface="Franklin Gothic Book"/>
              </a:rPr>
              <a:t>PSI</a:t>
            </a:r>
            <a:r>
              <a:rPr lang="fr-CH" kern="1000" spc="30" dirty="0">
                <a:latin typeface="+mn-lt"/>
                <a:cs typeface="Franklin Gothic Book"/>
              </a:rPr>
              <a:t> plans to </a:t>
            </a:r>
            <a:r>
              <a:rPr lang="fr-CH" kern="1000" spc="30" dirty="0" err="1">
                <a:latin typeface="+mn-lt"/>
                <a:cs typeface="Franklin Gothic Book"/>
              </a:rPr>
              <a:t>reach</a:t>
            </a:r>
            <a:r>
              <a:rPr lang="fr-CH" kern="1000" spc="30" dirty="0">
                <a:latin typeface="+mn-lt"/>
                <a:cs typeface="Franklin Gothic Book"/>
              </a:rPr>
              <a:t> 3.0 mA.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fr-CH" b="1" kern="1000" spc="30" dirty="0">
                <a:latin typeface="+mn-lt"/>
                <a:cs typeface="Franklin Gothic Book"/>
              </a:rPr>
              <a:t>ADS [1]</a:t>
            </a:r>
            <a:r>
              <a:rPr lang="fr-CH" kern="1000" spc="30" dirty="0">
                <a:latin typeface="+mn-lt"/>
                <a:cs typeface="Franklin Gothic Book"/>
              </a:rPr>
              <a:t>: proton </a:t>
            </a:r>
            <a:r>
              <a:rPr lang="fr-CH" kern="1000" spc="30" dirty="0" err="1">
                <a:latin typeface="+mn-lt"/>
                <a:cs typeface="Franklin Gothic Book"/>
              </a:rPr>
              <a:t>accelerator</a:t>
            </a:r>
            <a:r>
              <a:rPr lang="fr-CH" kern="1000" spc="30" dirty="0">
                <a:latin typeface="+mn-lt"/>
                <a:cs typeface="Franklin Gothic Book"/>
              </a:rPr>
              <a:t> → high-</a:t>
            </a:r>
            <a:r>
              <a:rPr lang="fr-CH" kern="1000" spc="30" dirty="0" err="1">
                <a:latin typeface="+mn-lt"/>
                <a:cs typeface="Franklin Gothic Book"/>
              </a:rPr>
              <a:t>intensity</a:t>
            </a:r>
            <a:r>
              <a:rPr lang="fr-CH" kern="1000" spc="30" dirty="0">
                <a:latin typeface="+mn-lt"/>
                <a:cs typeface="Franklin Gothic Book"/>
              </a:rPr>
              <a:t> neutron </a:t>
            </a:r>
            <a:r>
              <a:rPr lang="fr-CH" kern="1000" spc="30" dirty="0" err="1">
                <a:latin typeface="+mn-lt"/>
                <a:cs typeface="Franklin Gothic Book"/>
              </a:rPr>
              <a:t>beam</a:t>
            </a:r>
            <a:r>
              <a:rPr lang="fr-CH" kern="1000" spc="30" dirty="0">
                <a:latin typeface="+mn-lt"/>
                <a:cs typeface="Franklin Gothic Book"/>
              </a:rPr>
              <a:t> by spallation → transmutes Thorium </a:t>
            </a:r>
            <a:r>
              <a:rPr lang="fr-CH" kern="1000" spc="30" dirty="0" err="1">
                <a:latin typeface="+mn-lt"/>
                <a:cs typeface="Franklin Gothic Book"/>
              </a:rPr>
              <a:t>into</a:t>
            </a:r>
            <a:r>
              <a:rPr lang="fr-CH" kern="1000" spc="30" dirty="0">
                <a:latin typeface="+mn-lt"/>
                <a:cs typeface="Franklin Gothic Book"/>
              </a:rPr>
              <a:t> Uranium isotopes → release </a:t>
            </a:r>
            <a:r>
              <a:rPr lang="fr-CH" kern="1000" spc="30" dirty="0" err="1">
                <a:latin typeface="+mn-lt"/>
                <a:cs typeface="Franklin Gothic Book"/>
              </a:rPr>
              <a:t>energy</a:t>
            </a:r>
            <a:endParaRPr lang="fr-CH" kern="1000" spc="30" dirty="0">
              <a:latin typeface="+mn-lt"/>
              <a:cs typeface="Franklin Gothic Book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fr-CH" kern="1000" spc="30" dirty="0" err="1">
                <a:latin typeface="+mn-lt"/>
                <a:cs typeface="Franklin Gothic Book"/>
              </a:rPr>
              <a:t>Only</a:t>
            </a:r>
            <a:r>
              <a:rPr lang="fr-CH" kern="1000" spc="30" dirty="0">
                <a:latin typeface="+mn-lt"/>
                <a:cs typeface="Franklin Gothic Book"/>
              </a:rPr>
              <a:t> short-living </a:t>
            </a:r>
            <a:r>
              <a:rPr lang="fr-CH" kern="1000" spc="30" dirty="0" err="1">
                <a:latin typeface="+mn-lt"/>
                <a:cs typeface="Franklin Gothic Book"/>
              </a:rPr>
              <a:t>nuclear</a:t>
            </a:r>
            <a:r>
              <a:rPr lang="fr-CH" kern="1000" spc="30" dirty="0">
                <a:latin typeface="+mn-lt"/>
                <a:cs typeface="Franklin Gothic Book"/>
              </a:rPr>
              <a:t> </a:t>
            </a:r>
            <a:r>
              <a:rPr lang="fr-CH" kern="1000" spc="30" dirty="0" err="1">
                <a:latin typeface="+mn-lt"/>
                <a:cs typeface="Franklin Gothic Book"/>
              </a:rPr>
              <a:t>wastes</a:t>
            </a:r>
            <a:r>
              <a:rPr lang="fr-CH" kern="1000" spc="30" dirty="0">
                <a:latin typeface="+mn-lt"/>
                <a:cs typeface="Franklin Gothic Book"/>
              </a:rPr>
              <a:t> are </a:t>
            </a:r>
            <a:r>
              <a:rPr lang="fr-CH" kern="1000" spc="30" dirty="0" err="1">
                <a:latin typeface="+mn-lt"/>
                <a:cs typeface="Franklin Gothic Book"/>
              </a:rPr>
              <a:t>produced</a:t>
            </a:r>
            <a:r>
              <a:rPr lang="fr-CH" kern="1000" spc="30" dirty="0">
                <a:latin typeface="+mn-lt"/>
                <a:cs typeface="Franklin Gothic Book"/>
              </a:rPr>
              <a:t> 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B29973A6-3CA2-2606-6B4C-2F56D74D57BF}"/>
              </a:ext>
            </a:extLst>
          </p:cNvPr>
          <p:cNvSpPr txBox="1"/>
          <p:nvPr/>
        </p:nvSpPr>
        <p:spPr>
          <a:xfrm>
            <a:off x="1022063" y="6453336"/>
            <a:ext cx="6934313" cy="20781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fr-CH" sz="900" kern="1000" spc="30" dirty="0">
                <a:latin typeface="+mn-lt"/>
                <a:cs typeface="Franklin Gothic Book"/>
              </a:rPr>
              <a:t>[1] Accelerator-Driven </a:t>
            </a:r>
            <a:r>
              <a:rPr lang="fr-CH" sz="900" kern="1000" spc="30" dirty="0" err="1">
                <a:latin typeface="+mn-lt"/>
                <a:cs typeface="Franklin Gothic Book"/>
              </a:rPr>
              <a:t>Nuclear</a:t>
            </a:r>
            <a:r>
              <a:rPr lang="fr-CH" sz="900" kern="1000" spc="30" dirty="0">
                <a:latin typeface="+mn-lt"/>
                <a:cs typeface="Franklin Gothic Book"/>
              </a:rPr>
              <a:t> Energy, URL: </a:t>
            </a:r>
            <a:r>
              <a:rPr lang="fr-CH" sz="900" kern="1000" spc="30" dirty="0">
                <a:latin typeface="+mn-lt"/>
                <a:cs typeface="Franklin Gothic Book"/>
                <a:hlinkClick r:id="rId3"/>
              </a:rPr>
              <a:t>https://world-nuclear.org/information-library/current-and-future-generation/accelerator-driven-nuclear-energy.aspx</a:t>
            </a:r>
            <a:r>
              <a:rPr lang="fr-CH" sz="900" kern="1000" spc="30" dirty="0">
                <a:latin typeface="+mn-lt"/>
                <a:cs typeface="Franklin Gothic Book"/>
              </a:rPr>
              <a:t> World </a:t>
            </a:r>
            <a:r>
              <a:rPr lang="fr-CH" sz="900" kern="1000" spc="30" dirty="0" err="1">
                <a:latin typeface="+mn-lt"/>
                <a:cs typeface="Franklin Gothic Book"/>
              </a:rPr>
              <a:t>Nuclear</a:t>
            </a:r>
            <a:r>
              <a:rPr lang="fr-CH" sz="900" kern="1000" spc="30" dirty="0">
                <a:latin typeface="+mn-lt"/>
                <a:cs typeface="Franklin Gothic Book"/>
              </a:rPr>
              <a:t> Association </a:t>
            </a:r>
            <a:r>
              <a:rPr lang="fr-CH" sz="900" kern="1000" spc="30" dirty="0" err="1">
                <a:latin typeface="+mn-lt"/>
                <a:cs typeface="Franklin Gothic Book"/>
              </a:rPr>
              <a:t>Website</a:t>
            </a:r>
            <a:endParaRPr lang="fr-CH" sz="900" kern="1000" spc="30" dirty="0"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3107714086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9BF2C6DA-6181-751F-C707-D7D3E0F926C3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690308" y="1341438"/>
            <a:ext cx="3781425" cy="467995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fr-CH" dirty="0"/>
              <a:t>Crucial </a:t>
            </a:r>
            <a:r>
              <a:rPr lang="fr-CH" dirty="0" err="1"/>
              <a:t>parameters</a:t>
            </a:r>
            <a:r>
              <a:rPr lang="fr-CH" dirty="0"/>
              <a:t> in thermal simulations for CF and CNT:</a:t>
            </a:r>
          </a:p>
          <a:p>
            <a:pPr lvl="1">
              <a:spcAft>
                <a:spcPts val="600"/>
              </a:spcAft>
            </a:pPr>
            <a:r>
              <a:rPr lang="fr-CH" dirty="0"/>
              <a:t>Density</a:t>
            </a:r>
          </a:p>
          <a:p>
            <a:pPr lvl="1">
              <a:spcAft>
                <a:spcPts val="600"/>
              </a:spcAft>
            </a:pPr>
            <a:r>
              <a:rPr lang="fr-CH" dirty="0"/>
              <a:t>Work </a:t>
            </a:r>
            <a:r>
              <a:rPr lang="fr-CH" dirty="0" err="1"/>
              <a:t>function</a:t>
            </a:r>
            <a:endParaRPr lang="fr-CH" dirty="0"/>
          </a:p>
          <a:p>
            <a:pPr lvl="1">
              <a:spcAft>
                <a:spcPts val="600"/>
              </a:spcAft>
            </a:pPr>
            <a:r>
              <a:rPr lang="fr-CH" dirty="0" err="1"/>
              <a:t>Emissivity</a:t>
            </a:r>
            <a:endParaRPr lang="fr-CH" dirty="0"/>
          </a:p>
          <a:p>
            <a:pPr lvl="1">
              <a:spcAft>
                <a:spcPts val="600"/>
              </a:spcAft>
            </a:pPr>
            <a:r>
              <a:rPr lang="fr-CH" dirty="0" err="1"/>
              <a:t>Specific</a:t>
            </a:r>
            <a:r>
              <a:rPr lang="fr-CH" dirty="0"/>
              <a:t> </a:t>
            </a:r>
            <a:r>
              <a:rPr lang="fr-CH" dirty="0" err="1"/>
              <a:t>heat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80AEF47-704A-8D49-A7CC-55DFA7E6C193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8206312" y="6661150"/>
            <a:ext cx="575742" cy="196850"/>
          </a:xfrm>
        </p:spPr>
        <p:txBody>
          <a:bodyPr wrap="square" anchor="t">
            <a:normAutofit/>
          </a:bodyPr>
          <a:lstStyle/>
          <a:p>
            <a:pPr algn="r">
              <a:spcAft>
                <a:spcPts val="600"/>
              </a:spcAft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spcAft>
                  <a:spcPts val="600"/>
                </a:spcAft>
                <a:defRPr/>
              </a:pPr>
              <a:t>13</a:t>
            </a:fld>
            <a:endParaRPr lang="de-DE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87B8841A-7C5D-1711-DD9D-0232DD51C9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8025" cy="508500"/>
          </a:xfrm>
        </p:spPr>
        <p:txBody>
          <a:bodyPr wrap="square" anchor="t">
            <a:normAutofit/>
          </a:bodyPr>
          <a:lstStyle/>
          <a:p>
            <a:r>
              <a:rPr lang="fr-CH" dirty="0"/>
              <a:t>Wire </a:t>
            </a:r>
            <a:r>
              <a:rPr lang="fr-CH" dirty="0" err="1"/>
              <a:t>parameters</a:t>
            </a:r>
            <a:r>
              <a:rPr lang="fr-CH" dirty="0"/>
              <a:t> for thermal simulation</a:t>
            </a:r>
          </a:p>
        </p:txBody>
      </p:sp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50E81DAD-B567-621E-36C3-2D6C03978135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908883" y="1341438"/>
            <a:ext cx="3781425" cy="4679950"/>
          </a:xfrm>
        </p:spPr>
        <p:txBody>
          <a:bodyPr/>
          <a:lstStyle/>
          <a:p>
            <a:r>
              <a:rPr lang="en-US" dirty="0"/>
              <a:t>Simulation parameters:</a:t>
            </a:r>
          </a:p>
          <a:p>
            <a:pPr lvl="1"/>
            <a:r>
              <a:rPr lang="en-US" dirty="0"/>
              <a:t>Wire:</a:t>
            </a:r>
          </a:p>
          <a:p>
            <a:pPr lvl="2"/>
            <a:r>
              <a:rPr lang="en-US" dirty="0"/>
              <a:t>2 cm long</a:t>
            </a:r>
          </a:p>
          <a:p>
            <a:pPr lvl="2"/>
            <a:r>
              <a:rPr lang="en-US" dirty="0"/>
              <a:t>At PSI main ring cyclotron: </a:t>
            </a:r>
            <a:r>
              <a:rPr lang="en-US" b="1" dirty="0"/>
              <a:t>3 cm/s </a:t>
            </a:r>
            <a:r>
              <a:rPr lang="en-US" dirty="0"/>
              <a:t>speed</a:t>
            </a:r>
          </a:p>
          <a:p>
            <a:pPr lvl="2"/>
            <a:r>
              <a:rPr lang="en-US" dirty="0"/>
              <a:t>At HL-LHC: </a:t>
            </a:r>
            <a:r>
              <a:rPr lang="en-US" b="1" dirty="0"/>
              <a:t>1 m/s speed</a:t>
            </a:r>
          </a:p>
          <a:p>
            <a:pPr lvl="2"/>
            <a:r>
              <a:rPr lang="en-US" dirty="0"/>
              <a:t>34 </a:t>
            </a:r>
            <a:r>
              <a:rPr lang="el-GR" dirty="0"/>
              <a:t>μ</a:t>
            </a:r>
            <a:r>
              <a:rPr lang="en-US" dirty="0"/>
              <a:t>m diameter</a:t>
            </a:r>
            <a:endParaRPr lang="en-US" b="1" dirty="0"/>
          </a:p>
          <a:p>
            <a:pPr lvl="2"/>
            <a:r>
              <a:rPr lang="en-US" dirty="0"/>
              <a:t>Materials: carbon fibers or carbon nanotubes wire</a:t>
            </a:r>
          </a:p>
          <a:p>
            <a:pPr lvl="1"/>
            <a:r>
              <a:rPr lang="en-US" dirty="0"/>
              <a:t>Resolution of slices: </a:t>
            </a:r>
          </a:p>
          <a:p>
            <a:pPr lvl="2"/>
            <a:r>
              <a:rPr lang="en-US" dirty="0"/>
              <a:t>PSI: 0.25 mm</a:t>
            </a:r>
          </a:p>
          <a:p>
            <a:pPr lvl="2"/>
            <a:r>
              <a:rPr lang="en-US" dirty="0"/>
              <a:t>HL-LHC: 0.10 mm</a:t>
            </a:r>
          </a:p>
          <a:p>
            <a:pPr lvl="1"/>
            <a:r>
              <a:rPr lang="en-US" dirty="0"/>
              <a:t>Number of steps: 10000</a:t>
            </a:r>
          </a:p>
        </p:txBody>
      </p:sp>
      <p:pic>
        <p:nvPicPr>
          <p:cNvPr id="7" name="Image 6" descr="Une image contenant texte, capture d’écran, ligne, diagramme&#10;&#10;Description générée automatiquement">
            <a:extLst>
              <a:ext uri="{FF2B5EF4-FFF2-40B4-BE49-F238E27FC236}">
                <a16:creationId xmlns:a16="http://schemas.microsoft.com/office/drawing/2014/main" id="{9C82E41C-65B4-8A16-F52E-56C46F6E1A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7649" y="3635006"/>
            <a:ext cx="3528392" cy="2681755"/>
          </a:xfrm>
          <a:prstGeom prst="rect">
            <a:avLst/>
          </a:prstGeom>
        </p:spPr>
      </p:pic>
      <p:sp>
        <p:nvSpPr>
          <p:cNvPr id="5" name="Accolade fermante 4">
            <a:extLst>
              <a:ext uri="{FF2B5EF4-FFF2-40B4-BE49-F238E27FC236}">
                <a16:creationId xmlns:a16="http://schemas.microsoft.com/office/drawing/2014/main" id="{7FC13A1E-6396-176E-6F73-1B91D8425D2E}"/>
              </a:ext>
            </a:extLst>
          </p:cNvPr>
          <p:cNvSpPr/>
          <p:nvPr/>
        </p:nvSpPr>
        <p:spPr bwMode="auto">
          <a:xfrm>
            <a:off x="6660232" y="3885044"/>
            <a:ext cx="64659" cy="192028"/>
          </a:xfrm>
          <a:prstGeom prst="rightBrace">
            <a:avLst/>
          </a:prstGeom>
          <a:noFill/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D03134B8-A798-FEEB-FDEF-46AAB549FA22}"/>
              </a:ext>
            </a:extLst>
          </p:cNvPr>
          <p:cNvSpPr txBox="1"/>
          <p:nvPr/>
        </p:nvSpPr>
        <p:spPr>
          <a:xfrm>
            <a:off x="6805242" y="3885044"/>
            <a:ext cx="720080" cy="28803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fr-CH" sz="1000" kern="1000" spc="30" dirty="0">
                <a:latin typeface="+mn-lt"/>
                <a:cs typeface="Franklin Gothic Book"/>
              </a:rPr>
              <a:t>Slice</a:t>
            </a:r>
          </a:p>
        </p:txBody>
      </p:sp>
    </p:spTree>
    <p:extLst>
      <p:ext uri="{BB962C8B-B14F-4D97-AF65-F5344CB8AC3E}">
        <p14:creationId xmlns:p14="http://schemas.microsoft.com/office/powerpoint/2010/main" val="4101024835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82C41DC7-FF42-77D7-41D1-1AB493B8A73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42988" y="1341438"/>
            <a:ext cx="3889052" cy="4679950"/>
          </a:xfrm>
        </p:spPr>
        <p:txBody>
          <a:bodyPr/>
          <a:lstStyle/>
          <a:p>
            <a:r>
              <a:rPr lang="fr-CH" dirty="0"/>
              <a:t>Density:</a:t>
            </a:r>
          </a:p>
          <a:p>
            <a:pPr lvl="1"/>
            <a:r>
              <a:rPr lang="fr-CH" dirty="0"/>
              <a:t>Carbon </a:t>
            </a:r>
            <a:r>
              <a:rPr lang="fr-CH" dirty="0" err="1"/>
              <a:t>fibers</a:t>
            </a:r>
            <a:r>
              <a:rPr lang="fr-CH" dirty="0"/>
              <a:t>: 2.1 g/cm</a:t>
            </a:r>
            <a:r>
              <a:rPr lang="fr-CH" baseline="30000" dirty="0"/>
              <a:t>3</a:t>
            </a:r>
          </a:p>
          <a:p>
            <a:pPr lvl="1"/>
            <a:r>
              <a:rPr lang="fr-CH" dirty="0"/>
              <a:t>Carbon Nanotubes: </a:t>
            </a:r>
          </a:p>
          <a:p>
            <a:pPr lvl="2"/>
            <a:r>
              <a:rPr lang="fr-CH" dirty="0"/>
              <a:t>1.0 g/cm</a:t>
            </a:r>
            <a:r>
              <a:rPr lang="fr-CH" baseline="30000" dirty="0"/>
              <a:t>3</a:t>
            </a:r>
            <a:r>
              <a:rPr lang="fr-CH" dirty="0"/>
              <a:t> (</a:t>
            </a:r>
            <a:r>
              <a:rPr lang="fr-CH" dirty="0" err="1"/>
              <a:t>experiment</a:t>
            </a:r>
            <a:r>
              <a:rPr lang="fr-CH" dirty="0"/>
              <a:t> at CERN [1])</a:t>
            </a:r>
          </a:p>
          <a:p>
            <a:pPr lvl="2"/>
            <a:r>
              <a:rPr lang="fr-CH" dirty="0"/>
              <a:t>0.2 g/cm</a:t>
            </a:r>
            <a:r>
              <a:rPr lang="fr-CH" baseline="30000" dirty="0"/>
              <a:t>3</a:t>
            </a:r>
            <a:r>
              <a:rPr lang="fr-CH" dirty="0"/>
              <a:t> (</a:t>
            </a:r>
            <a:r>
              <a:rPr lang="fr-CH" dirty="0" err="1"/>
              <a:t>anticipated</a:t>
            </a:r>
            <a:r>
              <a:rPr lang="fr-CH" dirty="0"/>
              <a:t>)</a:t>
            </a:r>
          </a:p>
          <a:p>
            <a:pPr marL="355600" lvl="2" indent="0">
              <a:buNone/>
            </a:pPr>
            <a:r>
              <a:rPr lang="fr-CH" dirty="0"/>
              <a:t> </a:t>
            </a:r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9BF6C503-C0BE-5D68-1CD4-265B72EB9EFC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14</a:t>
            </a:fld>
            <a:endParaRPr lang="de-DE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FD6E239A-00BF-1250-5384-3FB251A04C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Density and </a:t>
            </a:r>
            <a:r>
              <a:rPr lang="fr-CH" dirty="0" err="1"/>
              <a:t>specific</a:t>
            </a:r>
            <a:r>
              <a:rPr lang="fr-CH" dirty="0"/>
              <a:t> </a:t>
            </a:r>
            <a:r>
              <a:rPr lang="fr-CH" dirty="0" err="1"/>
              <a:t>heat</a:t>
            </a:r>
            <a:endParaRPr lang="fr-CH" dirty="0"/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5B3CA27D-160C-54AD-B62E-9D65D3883AF0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fr-CH" dirty="0" err="1"/>
              <a:t>Specific</a:t>
            </a:r>
            <a:r>
              <a:rPr lang="fr-CH" dirty="0"/>
              <a:t> </a:t>
            </a:r>
            <a:r>
              <a:rPr lang="fr-CH" dirty="0" err="1"/>
              <a:t>heat</a:t>
            </a:r>
            <a:r>
              <a:rPr lang="fr-CH" dirty="0"/>
              <a:t>:</a:t>
            </a:r>
          </a:p>
          <a:p>
            <a:pPr lvl="1"/>
            <a:r>
              <a:rPr lang="fr-CH" dirty="0" err="1"/>
              <a:t>Should</a:t>
            </a:r>
            <a:r>
              <a:rPr lang="fr-CH" dirty="0"/>
              <a:t> </a:t>
            </a:r>
            <a:r>
              <a:rPr lang="fr-CH" dirty="0" err="1"/>
              <a:t>be</a:t>
            </a:r>
            <a:r>
              <a:rPr lang="fr-CH" dirty="0"/>
              <a:t> the </a:t>
            </a:r>
            <a:r>
              <a:rPr lang="fr-CH" dirty="0" err="1"/>
              <a:t>same</a:t>
            </a:r>
            <a:r>
              <a:rPr lang="fr-CH" dirty="0"/>
              <a:t> for CF and CNT</a:t>
            </a:r>
          </a:p>
          <a:p>
            <a:pPr lvl="1"/>
            <a:r>
              <a:rPr lang="fr-CH" dirty="0" err="1"/>
              <a:t>Depends</a:t>
            </a:r>
            <a:r>
              <a:rPr lang="fr-CH" dirty="0"/>
              <a:t> on the </a:t>
            </a:r>
            <a:r>
              <a:rPr lang="fr-CH" dirty="0" err="1"/>
              <a:t>temperature</a:t>
            </a:r>
            <a:r>
              <a:rPr lang="fr-CH" dirty="0"/>
              <a:t> </a:t>
            </a:r>
          </a:p>
          <a:p>
            <a:pPr lvl="1"/>
            <a:r>
              <a:rPr lang="fr-CH" dirty="0"/>
              <a:t>Values are </a:t>
            </a:r>
            <a:r>
              <a:rPr lang="fr-CH" dirty="0" err="1"/>
              <a:t>taken</a:t>
            </a:r>
            <a:r>
              <a:rPr lang="fr-CH" dirty="0"/>
              <a:t> </a:t>
            </a:r>
            <a:r>
              <a:rPr lang="fr-CH" dirty="0" err="1"/>
              <a:t>from</a:t>
            </a:r>
            <a:r>
              <a:rPr lang="fr-CH" dirty="0"/>
              <a:t>: </a:t>
            </a:r>
            <a:r>
              <a:rPr lang="en-US" i="1" dirty="0"/>
              <a:t>Thermophysical Properties of Matter - the TPRC Data Series. Volume 5. Specific Heat - Nonmetallic Solids, </a:t>
            </a:r>
            <a:r>
              <a:rPr lang="fr-CH" dirty="0" err="1"/>
              <a:t>Touloukian</a:t>
            </a:r>
            <a:r>
              <a:rPr lang="fr-CH" dirty="0"/>
              <a:t>, Y. S.  </a:t>
            </a:r>
            <a:r>
              <a:rPr lang="fr-CH" dirty="0" err="1"/>
              <a:t>Buyco</a:t>
            </a:r>
            <a:r>
              <a:rPr lang="fr-CH" dirty="0"/>
              <a:t>, E. H., 1970</a:t>
            </a:r>
          </a:p>
          <a:p>
            <a:pPr lvl="1"/>
            <a:endParaRPr lang="fr-CH" dirty="0"/>
          </a:p>
          <a:p>
            <a:pPr lvl="1"/>
            <a:endParaRPr lang="fr-CH" dirty="0"/>
          </a:p>
          <a:p>
            <a:pPr lvl="1"/>
            <a:endParaRPr lang="fr-CH" dirty="0"/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id="{FD6ED39F-A71A-C2DB-CEAB-D03733211C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fr-FR" altLang="fr-FR" sz="1000" b="0" i="0" u="none" strike="noStrike" cap="none" normalizeH="0" baseline="0">
                <a:ln>
                  <a:noFill/>
                </a:ln>
                <a:solidFill>
                  <a:srgbClr val="337AB7"/>
                </a:solidFill>
                <a:effectLst/>
                <a:latin typeface="Helvetica Neue"/>
                <a:hlinkClick r:id="rId2" tooltip="Search for more reports from Touloukian, Y. S."/>
              </a:rPr>
              <a:t>Touloukian, Y. S.</a:t>
            </a:r>
            <a:r>
              <a:rPr kumimoji="0" lang="fr-FR" altLang="fr-FR" sz="1000" b="0" i="0" u="none" strike="noStrike" cap="none" normalizeH="0" baseline="0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</a:rPr>
              <a:t>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fr-FR" altLang="fr-FR" sz="1000" b="0" i="0" u="none" strike="noStrike" cap="none" normalizeH="0" baseline="0">
                <a:ln>
                  <a:noFill/>
                </a:ln>
                <a:solidFill>
                  <a:srgbClr val="337AB7"/>
                </a:solidFill>
                <a:effectLst/>
                <a:latin typeface="Helvetica Neue"/>
                <a:hlinkClick r:id="rId3" tooltip="Search for more reports from Buyco, E. H."/>
              </a:rPr>
              <a:t>Buyco, E. H.</a:t>
            </a:r>
            <a:r>
              <a:rPr kumimoji="0" lang="fr-FR" altLang="fr-FR" sz="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8" name="Image 7" descr="Une image contenant capture d’écran, ligne&#10;&#10;Description générée automatiquement">
            <a:extLst>
              <a:ext uri="{FF2B5EF4-FFF2-40B4-BE49-F238E27FC236}">
                <a16:creationId xmlns:a16="http://schemas.microsoft.com/office/drawing/2014/main" id="{164AE90A-CE1F-F3A4-A43A-E759DD5977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63083" y="4005064"/>
            <a:ext cx="3453714" cy="2394911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3AAD7B6E-640C-95BA-2F70-5F454E117D52}"/>
              </a:ext>
            </a:extLst>
          </p:cNvPr>
          <p:cNvSpPr txBox="1"/>
          <p:nvPr/>
        </p:nvSpPr>
        <p:spPr>
          <a:xfrm>
            <a:off x="575941" y="6409123"/>
            <a:ext cx="8496944" cy="50405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fr-CH" sz="900" kern="1000" spc="30" dirty="0">
                <a:latin typeface="+mn-lt"/>
                <a:cs typeface="Franklin Gothic Book"/>
              </a:rPr>
              <a:t>[1] </a:t>
            </a:r>
            <a:r>
              <a:rPr lang="en-US" sz="900" b="0" i="0" dirty="0">
                <a:solidFill>
                  <a:srgbClr val="242424"/>
                </a:solidFill>
                <a:effectLst/>
                <a:latin typeface="+mn-lt"/>
              </a:rPr>
              <a:t>Alexandre </a:t>
            </a:r>
            <a:r>
              <a:rPr lang="en-US" sz="900" b="0" i="0" dirty="0" err="1">
                <a:solidFill>
                  <a:srgbClr val="242424"/>
                </a:solidFill>
                <a:effectLst/>
                <a:latin typeface="+mn-lt"/>
              </a:rPr>
              <a:t>Mariet</a:t>
            </a:r>
            <a:r>
              <a:rPr lang="en-US" sz="900" b="0" i="0" dirty="0">
                <a:solidFill>
                  <a:srgbClr val="242424"/>
                </a:solidFill>
                <a:effectLst/>
                <a:latin typeface="+mn-lt"/>
              </a:rPr>
              <a:t>, </a:t>
            </a:r>
            <a:r>
              <a:rPr lang="en-US" sz="900" b="0" i="1" dirty="0">
                <a:solidFill>
                  <a:srgbClr val="242424"/>
                </a:solidFill>
                <a:effectLst/>
                <a:latin typeface="+mn-lt"/>
              </a:rPr>
              <a:t>Study of the effects of copper-coating and proton irradiation at 440 GeV on the mechanical properties of carbon nanotube wires for particle beam instrumentation at CERN</a:t>
            </a:r>
            <a:r>
              <a:rPr lang="en-US" sz="900" dirty="0">
                <a:solidFill>
                  <a:srgbClr val="242424"/>
                </a:solidFill>
                <a:latin typeface="+mn-lt"/>
              </a:rPr>
              <a:t>,</a:t>
            </a:r>
            <a:r>
              <a:rPr lang="en-US" sz="900" b="0" i="0" dirty="0">
                <a:solidFill>
                  <a:srgbClr val="242424"/>
                </a:solidFill>
                <a:effectLst/>
                <a:latin typeface="+mn-lt"/>
              </a:rPr>
              <a:t> PhD thesis, Université de Franche-Comté and femto-</a:t>
            </a:r>
            <a:r>
              <a:rPr lang="en-US" sz="900" b="0" i="0" dirty="0" err="1">
                <a:solidFill>
                  <a:srgbClr val="242424"/>
                </a:solidFill>
                <a:effectLst/>
                <a:latin typeface="+mn-lt"/>
              </a:rPr>
              <a:t>st</a:t>
            </a:r>
            <a:r>
              <a:rPr lang="en-US" sz="900" b="0" i="0" dirty="0">
                <a:solidFill>
                  <a:srgbClr val="242424"/>
                </a:solidFill>
                <a:effectLst/>
                <a:latin typeface="+mn-lt"/>
              </a:rPr>
              <a:t>, </a:t>
            </a:r>
            <a:r>
              <a:rPr lang="en-US" sz="900" b="0" i="0" dirty="0" err="1">
                <a:solidFill>
                  <a:srgbClr val="242424"/>
                </a:solidFill>
                <a:effectLst/>
                <a:latin typeface="+mn-lt"/>
              </a:rPr>
              <a:t>Besançon</a:t>
            </a:r>
            <a:r>
              <a:rPr lang="en-US" sz="900" b="0" i="0" dirty="0">
                <a:solidFill>
                  <a:srgbClr val="242424"/>
                </a:solidFill>
                <a:effectLst/>
                <a:latin typeface="+mn-lt"/>
              </a:rPr>
              <a:t>, May 2023</a:t>
            </a:r>
            <a:endParaRPr lang="fr-CH" sz="900" kern="1000" spc="30" dirty="0"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2475639356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C9EC885B-5AE6-734C-D906-51D5E9A8263C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42988" y="1089025"/>
            <a:ext cx="3781425" cy="4679950"/>
          </a:xfrm>
        </p:spPr>
        <p:txBody>
          <a:bodyPr/>
          <a:lstStyle/>
          <a:p>
            <a:r>
              <a:rPr lang="fr-CH" dirty="0" err="1"/>
              <a:t>Emissivity</a:t>
            </a:r>
            <a:endParaRPr lang="fr-CH" dirty="0"/>
          </a:p>
          <a:p>
            <a:pPr lvl="1"/>
            <a:r>
              <a:rPr lang="fr-CH" dirty="0" err="1"/>
              <a:t>Similar</a:t>
            </a:r>
            <a:r>
              <a:rPr lang="fr-CH" dirty="0"/>
              <a:t> for CF and CNT: </a:t>
            </a:r>
            <a:r>
              <a:rPr lang="fr-CH" dirty="0" err="1"/>
              <a:t>around</a:t>
            </a:r>
            <a:r>
              <a:rPr lang="fr-CH" dirty="0"/>
              <a:t> </a:t>
            </a:r>
            <a:r>
              <a:rPr lang="fr-CH" b="1" dirty="0"/>
              <a:t>1</a:t>
            </a:r>
          </a:p>
          <a:p>
            <a:pPr lvl="1"/>
            <a:r>
              <a:rPr lang="fr-CH" dirty="0"/>
              <a:t>Surface of CNT not </a:t>
            </a:r>
            <a:r>
              <a:rPr lang="fr-CH" dirty="0" err="1"/>
              <a:t>really</a:t>
            </a:r>
            <a:r>
              <a:rPr lang="fr-CH" dirty="0"/>
              <a:t> </a:t>
            </a:r>
            <a:r>
              <a:rPr lang="fr-CH" b="1" dirty="0" err="1"/>
              <a:t>smooth</a:t>
            </a:r>
            <a:r>
              <a:rPr lang="fr-CH" dirty="0"/>
              <a:t> → can </a:t>
            </a:r>
            <a:r>
              <a:rPr lang="fr-CH" b="1" dirty="0" err="1"/>
              <a:t>lower</a:t>
            </a:r>
            <a:r>
              <a:rPr lang="fr-CH" b="1" dirty="0"/>
              <a:t> the </a:t>
            </a:r>
            <a:r>
              <a:rPr lang="fr-CH" b="1" dirty="0" err="1"/>
              <a:t>emissivity</a:t>
            </a:r>
            <a:endParaRPr lang="fr-CH" b="1" dirty="0"/>
          </a:p>
          <a:p>
            <a:pPr lvl="1"/>
            <a:r>
              <a:rPr lang="fr-CH" dirty="0" err="1"/>
              <a:t>Lower</a:t>
            </a:r>
            <a:r>
              <a:rPr lang="fr-CH" dirty="0"/>
              <a:t> </a:t>
            </a:r>
            <a:r>
              <a:rPr lang="fr-CH" dirty="0" err="1"/>
              <a:t>emissivity</a:t>
            </a:r>
            <a:r>
              <a:rPr lang="fr-CH" dirty="0"/>
              <a:t> → </a:t>
            </a:r>
            <a:r>
              <a:rPr lang="fr-CH" dirty="0" err="1"/>
              <a:t>lower</a:t>
            </a:r>
            <a:r>
              <a:rPr lang="fr-CH" dirty="0"/>
              <a:t> radiative </a:t>
            </a:r>
            <a:r>
              <a:rPr lang="fr-CH" dirty="0" err="1"/>
              <a:t>cooling</a:t>
            </a:r>
            <a:endParaRPr lang="fr-CH" dirty="0"/>
          </a:p>
          <a:p>
            <a:pPr lvl="1"/>
            <a:endParaRPr lang="fr-CH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7CF5AEC8-3CDB-DE56-D2A2-4D978E5826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Emissivity</a:t>
            </a:r>
            <a:r>
              <a:rPr lang="fr-CH" dirty="0"/>
              <a:t> and </a:t>
            </a:r>
            <a:r>
              <a:rPr lang="fr-CH" dirty="0" err="1"/>
              <a:t>work</a:t>
            </a:r>
            <a:r>
              <a:rPr lang="fr-CH" dirty="0"/>
              <a:t> </a:t>
            </a:r>
            <a:r>
              <a:rPr lang="fr-CH" dirty="0" err="1"/>
              <a:t>function</a:t>
            </a:r>
            <a:endParaRPr lang="fr-CH" dirty="0"/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11A8188B-E9C0-EC71-C46B-BA6F3267C691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5003800" y="1124744"/>
            <a:ext cx="3781425" cy="4208505"/>
          </a:xfrm>
        </p:spPr>
        <p:txBody>
          <a:bodyPr/>
          <a:lstStyle/>
          <a:p>
            <a:r>
              <a:rPr lang="fr-CH" dirty="0"/>
              <a:t>Work </a:t>
            </a:r>
            <a:r>
              <a:rPr lang="fr-CH" dirty="0" err="1"/>
              <a:t>function</a:t>
            </a:r>
            <a:endParaRPr lang="fr-CH" dirty="0"/>
          </a:p>
          <a:p>
            <a:pPr lvl="1"/>
            <a:r>
              <a:rPr lang="fr-CH" dirty="0" err="1"/>
              <a:t>Similar</a:t>
            </a:r>
            <a:r>
              <a:rPr lang="fr-CH" dirty="0"/>
              <a:t> for CF and CNT: </a:t>
            </a:r>
            <a:r>
              <a:rPr lang="fr-CH" dirty="0" err="1"/>
              <a:t>around</a:t>
            </a:r>
            <a:r>
              <a:rPr lang="fr-CH" dirty="0"/>
              <a:t> </a:t>
            </a:r>
            <a:r>
              <a:rPr lang="fr-CH" b="1" dirty="0"/>
              <a:t>5 eV</a:t>
            </a:r>
          </a:p>
          <a:p>
            <a:pPr lvl="1"/>
            <a:r>
              <a:rPr lang="fr-CH" dirty="0"/>
              <a:t>The </a:t>
            </a:r>
            <a:r>
              <a:rPr lang="fr-CH" b="1" dirty="0" err="1"/>
              <a:t>lack</a:t>
            </a:r>
            <a:r>
              <a:rPr lang="fr-CH" b="1" dirty="0"/>
              <a:t> of </a:t>
            </a:r>
            <a:r>
              <a:rPr lang="fr-CH" b="1" dirty="0" err="1"/>
              <a:t>smoothness</a:t>
            </a:r>
            <a:r>
              <a:rPr lang="fr-CH" dirty="0"/>
              <a:t> of the surface can </a:t>
            </a:r>
            <a:r>
              <a:rPr lang="fr-CH" b="1" dirty="0" err="1"/>
              <a:t>lower</a:t>
            </a:r>
            <a:r>
              <a:rPr lang="fr-CH" b="1" dirty="0"/>
              <a:t> the </a:t>
            </a:r>
            <a:r>
              <a:rPr lang="fr-CH" b="1" dirty="0" err="1"/>
              <a:t>work</a:t>
            </a:r>
            <a:r>
              <a:rPr lang="fr-CH" b="1" dirty="0"/>
              <a:t> </a:t>
            </a:r>
            <a:r>
              <a:rPr lang="fr-CH" b="1" dirty="0" err="1"/>
              <a:t>function</a:t>
            </a:r>
            <a:r>
              <a:rPr lang="fr-CH" b="1" dirty="0"/>
              <a:t> </a:t>
            </a:r>
            <a:r>
              <a:rPr lang="fr-CH" dirty="0"/>
              <a:t>of the CNT</a:t>
            </a:r>
          </a:p>
          <a:p>
            <a:pPr lvl="1"/>
            <a:r>
              <a:rPr lang="fr-CH" dirty="0" err="1"/>
              <a:t>Lower</a:t>
            </a:r>
            <a:r>
              <a:rPr lang="fr-CH" dirty="0"/>
              <a:t> </a:t>
            </a:r>
            <a:r>
              <a:rPr lang="fr-CH" dirty="0" err="1"/>
              <a:t>work</a:t>
            </a:r>
            <a:r>
              <a:rPr lang="fr-CH" dirty="0"/>
              <a:t> </a:t>
            </a:r>
            <a:r>
              <a:rPr lang="fr-CH" dirty="0" err="1"/>
              <a:t>function</a:t>
            </a:r>
            <a:r>
              <a:rPr lang="fr-CH" dirty="0"/>
              <a:t> → </a:t>
            </a:r>
            <a:r>
              <a:rPr lang="fr-CH" dirty="0" err="1"/>
              <a:t>stronger</a:t>
            </a:r>
            <a:r>
              <a:rPr lang="fr-CH" dirty="0"/>
              <a:t> </a:t>
            </a:r>
            <a:r>
              <a:rPr lang="fr-CH" dirty="0" err="1"/>
              <a:t>thermionic</a:t>
            </a:r>
            <a:r>
              <a:rPr lang="fr-CH" dirty="0"/>
              <a:t> </a:t>
            </a:r>
            <a:r>
              <a:rPr lang="fr-CH" dirty="0" err="1"/>
              <a:t>current</a:t>
            </a:r>
            <a:endParaRPr lang="fr-CH" dirty="0"/>
          </a:p>
          <a:p>
            <a:pPr lvl="1"/>
            <a:r>
              <a:rPr lang="fr-CH" dirty="0" err="1"/>
              <a:t>Literature</a:t>
            </a:r>
            <a:r>
              <a:rPr lang="fr-CH" dirty="0"/>
              <a:t> </a:t>
            </a:r>
            <a:r>
              <a:rPr lang="fr-CH" dirty="0" err="1"/>
              <a:t>suggests</a:t>
            </a:r>
            <a:r>
              <a:rPr lang="fr-CH" dirty="0"/>
              <a:t> </a:t>
            </a:r>
            <a:r>
              <a:rPr lang="fr-CH" dirty="0" err="1"/>
              <a:t>that</a:t>
            </a:r>
            <a:r>
              <a:rPr lang="fr-CH" dirty="0"/>
              <a:t> the </a:t>
            </a:r>
            <a:r>
              <a:rPr lang="fr-CH" dirty="0" err="1"/>
              <a:t>work</a:t>
            </a:r>
            <a:r>
              <a:rPr lang="fr-CH" dirty="0"/>
              <a:t> </a:t>
            </a:r>
            <a:r>
              <a:rPr lang="fr-CH" dirty="0" err="1"/>
              <a:t>function</a:t>
            </a:r>
            <a:r>
              <a:rPr lang="fr-CH" dirty="0"/>
              <a:t> </a:t>
            </a:r>
            <a:r>
              <a:rPr lang="fr-CH" b="1" dirty="0" err="1"/>
              <a:t>decreases</a:t>
            </a:r>
            <a:r>
              <a:rPr lang="fr-CH" b="1" dirty="0"/>
              <a:t> </a:t>
            </a:r>
            <a:r>
              <a:rPr lang="fr-CH" b="1" dirty="0" err="1"/>
              <a:t>with</a:t>
            </a:r>
            <a:r>
              <a:rPr lang="fr-CH" b="1" dirty="0"/>
              <a:t> the </a:t>
            </a:r>
            <a:r>
              <a:rPr lang="fr-CH" b="1" dirty="0" err="1"/>
              <a:t>temperature</a:t>
            </a:r>
            <a:r>
              <a:rPr lang="fr-CH" b="1" dirty="0"/>
              <a:t> </a:t>
            </a:r>
            <a:r>
              <a:rPr lang="fr-CH" dirty="0"/>
              <a:t>[1,2]→ </a:t>
            </a:r>
            <a:r>
              <a:rPr lang="fr-CH" dirty="0" err="1"/>
              <a:t>stronger</a:t>
            </a:r>
            <a:r>
              <a:rPr lang="fr-CH" dirty="0"/>
              <a:t> </a:t>
            </a:r>
            <a:r>
              <a:rPr lang="fr-CH" dirty="0" err="1"/>
              <a:t>thermionic</a:t>
            </a:r>
            <a:r>
              <a:rPr lang="fr-CH" dirty="0"/>
              <a:t> </a:t>
            </a:r>
            <a:r>
              <a:rPr lang="fr-CH" dirty="0" err="1"/>
              <a:t>cooling</a:t>
            </a:r>
            <a:r>
              <a:rPr lang="fr-CH" dirty="0"/>
              <a:t> for high </a:t>
            </a:r>
            <a:r>
              <a:rPr lang="fr-CH" dirty="0" err="1"/>
              <a:t>temperature</a:t>
            </a:r>
            <a:r>
              <a:rPr lang="fr-CH" dirty="0"/>
              <a:t> </a:t>
            </a:r>
          </a:p>
        </p:txBody>
      </p:sp>
      <p:sp>
        <p:nvSpPr>
          <p:cNvPr id="6" name="Espace réservé du numéro de diapositive 2">
            <a:extLst>
              <a:ext uri="{FF2B5EF4-FFF2-40B4-BE49-F238E27FC236}">
                <a16:creationId xmlns:a16="http://schemas.microsoft.com/office/drawing/2014/main" id="{518312A5-65C0-C213-B4EA-3CBD1E963D50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8206312" y="6661150"/>
            <a:ext cx="575742" cy="196850"/>
          </a:xfrm>
        </p:spPr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15</a:t>
            </a:fld>
            <a:endParaRPr lang="de-DE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B3C393F-D458-C068-D00B-7951CB7D6A4A}"/>
              </a:ext>
            </a:extLst>
          </p:cNvPr>
          <p:cNvSpPr txBox="1"/>
          <p:nvPr/>
        </p:nvSpPr>
        <p:spPr>
          <a:xfrm>
            <a:off x="312848" y="6270995"/>
            <a:ext cx="8496944" cy="97716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fr-CH" sz="900" kern="1000" spc="30" dirty="0">
                <a:latin typeface="+mn-lt"/>
                <a:cs typeface="Franklin Gothic Book"/>
              </a:rPr>
              <a:t>[1]H. Zhu, C. </a:t>
            </a:r>
            <a:r>
              <a:rPr lang="fr-CH" sz="900" kern="1000" spc="30" dirty="0" err="1">
                <a:latin typeface="+mn-lt"/>
                <a:cs typeface="Franklin Gothic Book"/>
              </a:rPr>
              <a:t>Masarapu</a:t>
            </a:r>
            <a:r>
              <a:rPr lang="fr-CH" sz="900" kern="1000" spc="30" dirty="0">
                <a:latin typeface="+mn-lt"/>
                <a:cs typeface="Franklin Gothic Book"/>
              </a:rPr>
              <a:t>, J. Wei, K. Wang, D. Wu, B. Wei, </a:t>
            </a:r>
            <a:r>
              <a:rPr lang="fr-CH" sz="900" i="1" kern="1000" spc="30" dirty="0" err="1">
                <a:latin typeface="+mn-lt"/>
                <a:cs typeface="Franklin Gothic Book"/>
              </a:rPr>
              <a:t>Temperature</a:t>
            </a:r>
            <a:r>
              <a:rPr lang="fr-CH" sz="900" i="1" kern="1000" spc="30" dirty="0">
                <a:latin typeface="+mn-lt"/>
                <a:cs typeface="Franklin Gothic Book"/>
              </a:rPr>
              <a:t> </a:t>
            </a:r>
            <a:r>
              <a:rPr lang="fr-CH" sz="900" i="1" kern="1000" spc="30" dirty="0" err="1">
                <a:latin typeface="+mn-lt"/>
                <a:cs typeface="Franklin Gothic Book"/>
              </a:rPr>
              <a:t>dependence</a:t>
            </a:r>
            <a:r>
              <a:rPr lang="fr-CH" sz="900" i="1" kern="1000" spc="30" dirty="0">
                <a:latin typeface="+mn-lt"/>
                <a:cs typeface="Franklin Gothic Book"/>
              </a:rPr>
              <a:t> of </a:t>
            </a:r>
            <a:r>
              <a:rPr lang="fr-CH" sz="900" i="1" kern="1000" spc="30" dirty="0" err="1">
                <a:latin typeface="+mn-lt"/>
                <a:cs typeface="Franklin Gothic Book"/>
              </a:rPr>
              <a:t>field</a:t>
            </a:r>
            <a:r>
              <a:rPr lang="fr-CH" sz="900" i="1" kern="1000" spc="30" dirty="0">
                <a:latin typeface="+mn-lt"/>
                <a:cs typeface="Franklin Gothic Book"/>
              </a:rPr>
              <a:t> </a:t>
            </a:r>
            <a:r>
              <a:rPr lang="fr-CH" sz="900" i="1" kern="1000" spc="30" dirty="0" err="1">
                <a:latin typeface="+mn-lt"/>
                <a:cs typeface="Franklin Gothic Book"/>
              </a:rPr>
              <a:t>emission</a:t>
            </a:r>
            <a:r>
              <a:rPr lang="fr-CH" sz="900" i="1" kern="1000" spc="30" dirty="0">
                <a:latin typeface="+mn-lt"/>
                <a:cs typeface="Franklin Gothic Book"/>
              </a:rPr>
              <a:t> of single-</a:t>
            </a:r>
            <a:r>
              <a:rPr lang="fr-CH" sz="900" i="1" kern="1000" spc="30" dirty="0" err="1">
                <a:latin typeface="+mn-lt"/>
                <a:cs typeface="Franklin Gothic Book"/>
              </a:rPr>
              <a:t>walled</a:t>
            </a:r>
            <a:r>
              <a:rPr lang="fr-CH" sz="900" i="1" kern="1000" spc="30" dirty="0">
                <a:latin typeface="+mn-lt"/>
                <a:cs typeface="Franklin Gothic Book"/>
              </a:rPr>
              <a:t> </a:t>
            </a:r>
            <a:r>
              <a:rPr lang="fr-CH" sz="900" i="1" kern="1000" spc="30" dirty="0" err="1">
                <a:latin typeface="+mn-lt"/>
                <a:cs typeface="Franklin Gothic Book"/>
              </a:rPr>
              <a:t>carbon</a:t>
            </a:r>
            <a:r>
              <a:rPr lang="fr-CH" sz="900" i="1" kern="1000" spc="30" dirty="0">
                <a:latin typeface="+mn-lt"/>
                <a:cs typeface="Franklin Gothic Book"/>
              </a:rPr>
              <a:t> nanotube </a:t>
            </a:r>
            <a:r>
              <a:rPr lang="fr-CH" sz="900" i="1" kern="1000" spc="30" dirty="0" err="1">
                <a:latin typeface="+mn-lt"/>
                <a:cs typeface="Franklin Gothic Book"/>
              </a:rPr>
              <a:t>thin</a:t>
            </a:r>
            <a:r>
              <a:rPr lang="fr-CH" sz="900" i="1" kern="1000" spc="30" dirty="0">
                <a:latin typeface="+mn-lt"/>
                <a:cs typeface="Franklin Gothic Book"/>
              </a:rPr>
              <a:t> films</a:t>
            </a:r>
            <a:r>
              <a:rPr lang="fr-CH" sz="900" kern="1000" spc="30" dirty="0">
                <a:latin typeface="+mn-lt"/>
                <a:cs typeface="Franklin Gothic Book"/>
              </a:rPr>
              <a:t>, </a:t>
            </a:r>
            <a:r>
              <a:rPr lang="fr-CH" sz="900" kern="1000" spc="30" dirty="0" err="1">
                <a:latin typeface="+mn-lt"/>
                <a:cs typeface="Franklin Gothic Book"/>
              </a:rPr>
              <a:t>Physica</a:t>
            </a:r>
            <a:r>
              <a:rPr lang="fr-CH" sz="900" kern="1000" spc="30" dirty="0">
                <a:latin typeface="+mn-lt"/>
                <a:cs typeface="Franklin Gothic Book"/>
              </a:rPr>
              <a:t> E: Low-</a:t>
            </a:r>
            <a:r>
              <a:rPr lang="fr-CH" sz="900" kern="1000" spc="30" dirty="0" err="1">
                <a:latin typeface="+mn-lt"/>
                <a:cs typeface="Franklin Gothic Book"/>
              </a:rPr>
              <a:t>dimensional</a:t>
            </a:r>
            <a:r>
              <a:rPr lang="fr-CH" sz="900" kern="1000" spc="30" dirty="0">
                <a:latin typeface="+mn-lt"/>
                <a:cs typeface="Franklin Gothic Book"/>
              </a:rPr>
              <a:t> </a:t>
            </a:r>
            <a:r>
              <a:rPr lang="fr-CH" sz="900" kern="1000" spc="30" dirty="0" err="1">
                <a:latin typeface="+mn-lt"/>
                <a:cs typeface="Franklin Gothic Book"/>
              </a:rPr>
              <a:t>Systems</a:t>
            </a:r>
            <a:r>
              <a:rPr lang="fr-CH" sz="900" kern="1000" spc="30" dirty="0">
                <a:latin typeface="+mn-lt"/>
                <a:cs typeface="Franklin Gothic Book"/>
              </a:rPr>
              <a:t> and Nanostructures, Volume 41, Issue 7, 2009, Pages 1277-1280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900" kern="1000" spc="30" dirty="0">
                <a:latin typeface="+mn-lt"/>
                <a:cs typeface="Franklin Gothic Book"/>
              </a:rPr>
              <a:t>[2]R. </a:t>
            </a:r>
            <a:r>
              <a:rPr lang="en-US" sz="900" kern="1000" spc="30" dirty="0" err="1">
                <a:latin typeface="+mn-lt"/>
                <a:cs typeface="Franklin Gothic Book"/>
              </a:rPr>
              <a:t>Rahemi</a:t>
            </a:r>
            <a:r>
              <a:rPr lang="en-US" sz="900" kern="1000" spc="30" dirty="0">
                <a:latin typeface="+mn-lt"/>
                <a:cs typeface="Franklin Gothic Book"/>
              </a:rPr>
              <a:t>, D. Li, </a:t>
            </a:r>
            <a:r>
              <a:rPr lang="en-US" sz="900" i="1" kern="1000" spc="30" dirty="0">
                <a:latin typeface="+mn-lt"/>
                <a:cs typeface="Franklin Gothic Book"/>
              </a:rPr>
              <a:t>Variation in electron work function with temperature and its effect on the Young’s modulus of metals</a:t>
            </a:r>
            <a:r>
              <a:rPr lang="en-US" sz="900" kern="1000" spc="30" dirty="0">
                <a:latin typeface="+mn-lt"/>
                <a:cs typeface="Franklin Gothic Book"/>
              </a:rPr>
              <a:t>, Scripta </a:t>
            </a:r>
            <a:r>
              <a:rPr lang="en-US" sz="900" kern="1000" spc="30" dirty="0" err="1">
                <a:latin typeface="+mn-lt"/>
                <a:cs typeface="Franklin Gothic Book"/>
              </a:rPr>
              <a:t>Materialia</a:t>
            </a:r>
            <a:r>
              <a:rPr lang="en-US" sz="900" kern="1000" spc="30" dirty="0">
                <a:latin typeface="+mn-lt"/>
                <a:cs typeface="Franklin Gothic Book"/>
              </a:rPr>
              <a:t> 99, 2015, Pages 41-44</a:t>
            </a:r>
            <a:endParaRPr lang="fr-CH" sz="900" kern="1000" spc="30" dirty="0"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3179046402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3F15EE4C-1533-4AC7-7CFB-6B6418D8FD05}"/>
              </a:ext>
            </a:extLst>
          </p:cNvPr>
          <p:cNvSpPr/>
          <p:nvPr/>
        </p:nvSpPr>
        <p:spPr bwMode="auto">
          <a:xfrm>
            <a:off x="94936" y="3149394"/>
            <a:ext cx="3168352" cy="2439846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EC01CC9F-7396-58B4-CEAE-27D186518EBB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16</a:t>
            </a:fld>
            <a:endParaRPr lang="de-DE" dirty="0"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A15B80A5-7370-2639-4198-F2670EDC45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With</a:t>
            </a:r>
            <a:r>
              <a:rPr lang="fr-CH" dirty="0"/>
              <a:t> and </a:t>
            </a:r>
            <a:r>
              <a:rPr lang="fr-CH" dirty="0" err="1"/>
              <a:t>without</a:t>
            </a:r>
            <a:r>
              <a:rPr lang="fr-CH" dirty="0"/>
              <a:t> </a:t>
            </a:r>
            <a:r>
              <a:rPr lang="fr-CH" dirty="0" err="1"/>
              <a:t>cooling</a:t>
            </a:r>
            <a:r>
              <a:rPr lang="fr-CH" dirty="0"/>
              <a:t> thermal </a:t>
            </a:r>
            <a:r>
              <a:rPr lang="fr-CH" dirty="0" err="1"/>
              <a:t>behaviour</a:t>
            </a:r>
            <a:endParaRPr lang="fr-CH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>
                <a:extLst>
                  <a:ext uri="{FF2B5EF4-FFF2-40B4-BE49-F238E27FC236}">
                    <a16:creationId xmlns:a16="http://schemas.microsoft.com/office/drawing/2014/main" id="{0EC1DB89-A8EA-F279-E955-CDB9868AE7D4}"/>
                  </a:ext>
                </a:extLst>
              </p:cNvPr>
              <p:cNvSpPr txBox="1"/>
              <p:nvPr/>
            </p:nvSpPr>
            <p:spPr>
              <a:xfrm>
                <a:off x="3431691" y="3258052"/>
                <a:ext cx="5617373" cy="180020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noAutofit/>
              </a:bodyPr>
              <a:lstStyle/>
              <a:p>
                <a:pPr>
                  <a:lnSpc>
                    <a:spcPct val="110000"/>
                  </a:lnSpc>
                  <a:spcBef>
                    <a:spcPts val="0"/>
                  </a:spcBef>
                </a:pPr>
                <a:r>
                  <a:rPr lang="fr-CH" kern="1000" spc="30" dirty="0">
                    <a:latin typeface="+mn-lt"/>
                    <a:cs typeface="Franklin Gothic Book"/>
                  </a:rPr>
                  <a:t>The </a:t>
                </a:r>
                <a:r>
                  <a:rPr lang="fr-CH" kern="1000" spc="30" dirty="0" err="1">
                    <a:latin typeface="+mn-lt"/>
                    <a:cs typeface="Franklin Gothic Book"/>
                  </a:rPr>
                  <a:t>heating</a:t>
                </a:r>
                <a:r>
                  <a:rPr lang="fr-CH" kern="1000" spc="30" dirty="0">
                    <a:latin typeface="+mn-lt"/>
                    <a:cs typeface="Franklin Gothic Book"/>
                  </a:rPr>
                  <a:t> </a:t>
                </a:r>
                <a:r>
                  <a:rPr lang="fr-CH" kern="1000" spc="30" dirty="0" err="1">
                    <a:latin typeface="+mn-lt"/>
                    <a:cs typeface="Franklin Gothic Book"/>
                  </a:rPr>
                  <a:t>is</a:t>
                </a:r>
                <a:r>
                  <a:rPr lang="fr-CH" kern="1000" spc="30" dirty="0">
                    <a:latin typeface="+mn-lt"/>
                    <a:cs typeface="Franklin Gothic Book"/>
                  </a:rPr>
                  <a:t> </a:t>
                </a:r>
                <a:r>
                  <a:rPr lang="fr-CH" kern="1000" spc="30" dirty="0" err="1">
                    <a:latin typeface="+mn-lt"/>
                    <a:cs typeface="Franklin Gothic Book"/>
                  </a:rPr>
                  <a:t>really</a:t>
                </a:r>
                <a:r>
                  <a:rPr lang="fr-CH" kern="1000" spc="30" dirty="0">
                    <a:latin typeface="+mn-lt"/>
                    <a:cs typeface="Franklin Gothic Book"/>
                  </a:rPr>
                  <a:t> fast, maximum </a:t>
                </a:r>
                <a:r>
                  <a:rPr lang="fr-CH" kern="1000" spc="30" dirty="0" err="1">
                    <a:latin typeface="+mn-lt"/>
                    <a:cs typeface="Franklin Gothic Book"/>
                  </a:rPr>
                  <a:t>temperature</a:t>
                </a:r>
                <a:r>
                  <a:rPr lang="fr-CH" kern="1000" spc="30" dirty="0">
                    <a:latin typeface="+mn-lt"/>
                    <a:cs typeface="Franklin Gothic Book"/>
                  </a:rPr>
                  <a:t> </a:t>
                </a:r>
                <a:r>
                  <a:rPr lang="fr-CH" kern="1000" spc="30" dirty="0" err="1">
                    <a:latin typeface="+mn-lt"/>
                    <a:cs typeface="Franklin Gothic Book"/>
                  </a:rPr>
                  <a:t>depends</a:t>
                </a:r>
                <a:r>
                  <a:rPr lang="fr-CH" kern="1000" spc="30" dirty="0">
                    <a:latin typeface="+mn-lt"/>
                    <a:cs typeface="Franklin Gothic Book"/>
                  </a:rPr>
                  <a:t> on </a:t>
                </a:r>
                <a:r>
                  <a:rPr lang="fr-CH" kern="1000" spc="30" dirty="0" err="1">
                    <a:latin typeface="+mn-lt"/>
                    <a:cs typeface="Franklin Gothic Book"/>
                  </a:rPr>
                  <a:t>heat</a:t>
                </a:r>
                <a:r>
                  <a:rPr lang="fr-CH" kern="1000" spc="30" dirty="0">
                    <a:latin typeface="+mn-lt"/>
                    <a:cs typeface="Franklin Gothic Book"/>
                  </a:rPr>
                  <a:t> </a:t>
                </a:r>
                <a:r>
                  <a:rPr lang="fr-CH" kern="1000" spc="30" dirty="0" err="1">
                    <a:latin typeface="+mn-lt"/>
                    <a:cs typeface="Franklin Gothic Book"/>
                  </a:rPr>
                  <a:t>capacity</a:t>
                </a:r>
                <a:r>
                  <a:rPr lang="fr-CH" kern="1000" spc="30" dirty="0">
                    <a:latin typeface="+mn-lt"/>
                    <a:cs typeface="Franklin Gothic Book"/>
                  </a:rPr>
                  <a:t> and </a:t>
                </a:r>
                <a:r>
                  <a:rPr lang="fr-CH" b="1" kern="1000" spc="30" dirty="0">
                    <a:latin typeface="+mn-lt"/>
                    <a:cs typeface="Franklin Gothic Book"/>
                  </a:rPr>
                  <a:t>not</a:t>
                </a:r>
                <a:r>
                  <a:rPr lang="fr-CH" kern="1000" spc="30" dirty="0">
                    <a:latin typeface="+mn-lt"/>
                    <a:cs typeface="Franklin Gothic Book"/>
                  </a:rPr>
                  <a:t> </a:t>
                </a:r>
                <a:r>
                  <a:rPr lang="fr-CH" kern="1000" spc="30" dirty="0" err="1">
                    <a:latin typeface="+mn-lt"/>
                    <a:cs typeface="Franklin Gothic Book"/>
                  </a:rPr>
                  <a:t>density</a:t>
                </a:r>
                <a:r>
                  <a:rPr lang="fr-CH" kern="1000" spc="30" dirty="0">
                    <a:latin typeface="+mn-lt"/>
                    <a:cs typeface="Franklin Gothic Book"/>
                  </a:rPr>
                  <a:t>: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H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fr-CH" sz="16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fr-CH" sz="16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fr-CH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𝜕</m:t>
                                </m:r>
                                <m:r>
                                  <a:rPr lang="fr-CH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𝑇</m:t>
                                </m:r>
                              </m:num>
                              <m:den>
                                <m:r>
                                  <a:rPr lang="fr-CH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𝜕</m:t>
                                </m:r>
                                <m:r>
                                  <a:rPr lang="fr-CH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𝑡</m:t>
                                </m:r>
                              </m:den>
                            </m:f>
                          </m:e>
                        </m:d>
                      </m:e>
                      <m:sub>
                        <m:r>
                          <a:rPr lang="fr-CH" sz="1600" b="0" i="1" smtClean="0">
                            <a:latin typeface="Cambria Math" panose="02040503050406030204" pitchFamily="18" charset="0"/>
                          </a:rPr>
                          <m:t>𝑇𝑜𝑡</m:t>
                        </m:r>
                      </m:sub>
                    </m:sSub>
                    <m:r>
                      <a:rPr lang="fr-CH" sz="16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CH" sz="16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l-GR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Φ</m:t>
                        </m:r>
                        <m:r>
                          <a:rPr lang="fr-CH" sz="16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fr-CH" sz="16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fr-CH" sz="16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fr-CH" sz="16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fr-CH" sz="16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fr-CH" sz="16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fr-CH" sz="16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fr-CH" sz="16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𝐶𝑝</m:t>
                        </m:r>
                        <m:r>
                          <a:rPr lang="fr-CH" sz="16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fr-CH" sz="16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  <m:r>
                          <a:rPr lang="fr-CH" sz="16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den>
                    </m:f>
                    <m:r>
                      <a:rPr lang="fr-CH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f>
                      <m:fPr>
                        <m:ctrlPr>
                          <a:rPr lang="fr-CH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CH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𝑑𝐸</m:t>
                        </m:r>
                      </m:num>
                      <m:den>
                        <m:r>
                          <a:rPr lang="fr-CH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𝑑𝑥</m:t>
                        </m:r>
                      </m:den>
                    </m:f>
                  </m:oMath>
                </a14:m>
                <a:r>
                  <a:rPr lang="fr-CH" sz="1600" b="0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      </a:t>
                </a:r>
                <a:endParaRPr lang="fr-CH" sz="1600" b="0" i="1" kern="1000" spc="30" dirty="0">
                  <a:latin typeface="+mn-lt"/>
                  <a:ea typeface="Cambria Math" panose="02040503050406030204" pitchFamily="18" charset="0"/>
                </a:endParaRPr>
              </a:p>
              <a:p>
                <a:pPr>
                  <a:lnSpc>
                    <a:spcPct val="110000"/>
                  </a:lnSpc>
                  <a:spcBef>
                    <a:spcPts val="0"/>
                  </a:spcBef>
                </a:pPr>
                <a:endParaRPr lang="fr-CH" kern="1000" spc="30" dirty="0">
                  <a:latin typeface="+mn-lt"/>
                  <a:cs typeface="Franklin Gothic Book"/>
                </a:endParaRPr>
              </a:p>
              <a:p>
                <a:pPr>
                  <a:lnSpc>
                    <a:spcPct val="110000"/>
                  </a:lnSpc>
                  <a:spcBef>
                    <a:spcPts val="0"/>
                  </a:spcBef>
                </a:pPr>
                <a:r>
                  <a:rPr lang="fr-CH" kern="1000" spc="30" dirty="0">
                    <a:latin typeface="+mn-lt"/>
                    <a:cs typeface="Franklin Gothic Book"/>
                  </a:rPr>
                  <a:t>… but </a:t>
                </a:r>
                <a:r>
                  <a:rPr lang="fr-CH" kern="1000" spc="30" dirty="0" err="1">
                    <a:latin typeface="+mn-lt"/>
                    <a:cs typeface="Franklin Gothic Book"/>
                  </a:rPr>
                  <a:t>wires</a:t>
                </a:r>
                <a:r>
                  <a:rPr lang="fr-CH" kern="1000" spc="30" dirty="0">
                    <a:latin typeface="+mn-lt"/>
                    <a:cs typeface="Franklin Gothic Book"/>
                  </a:rPr>
                  <a:t> are </a:t>
                </a:r>
                <a:r>
                  <a:rPr lang="fr-CH" kern="1000" spc="30" dirty="0" err="1">
                    <a:latin typeface="+mn-lt"/>
                    <a:cs typeface="Franklin Gothic Book"/>
                  </a:rPr>
                  <a:t>really</a:t>
                </a:r>
                <a:r>
                  <a:rPr lang="fr-CH" kern="1000" spc="30" dirty="0">
                    <a:latin typeface="+mn-lt"/>
                    <a:cs typeface="Franklin Gothic Book"/>
                  </a:rPr>
                  <a:t> </a:t>
                </a:r>
                <a:r>
                  <a:rPr lang="fr-CH" kern="1000" spc="30" dirty="0" err="1">
                    <a:latin typeface="+mn-lt"/>
                    <a:cs typeface="Franklin Gothic Book"/>
                  </a:rPr>
                  <a:t>small</a:t>
                </a:r>
                <a:r>
                  <a:rPr lang="fr-CH" kern="1000" spc="30" dirty="0">
                    <a:latin typeface="+mn-lt"/>
                    <a:cs typeface="Franklin Gothic Book"/>
                  </a:rPr>
                  <a:t> </a:t>
                </a:r>
                <a:r>
                  <a:rPr lang="fr-CH" kern="1000" spc="30" dirty="0" err="1">
                    <a:latin typeface="+mn-lt"/>
                    <a:cs typeface="Franklin Gothic Book"/>
                  </a:rPr>
                  <a:t>objects</a:t>
                </a:r>
                <a:r>
                  <a:rPr lang="fr-CH" kern="1000" spc="30" dirty="0">
                    <a:latin typeface="+mn-lt"/>
                    <a:cs typeface="Franklin Gothic Book"/>
                  </a:rPr>
                  <a:t> → </a:t>
                </a:r>
                <a:r>
                  <a:rPr lang="fr-CH" kern="1000" spc="30" dirty="0" err="1">
                    <a:latin typeface="+mn-lt"/>
                    <a:cs typeface="Franklin Gothic Book"/>
                  </a:rPr>
                  <a:t>cooling</a:t>
                </a:r>
                <a:r>
                  <a:rPr lang="fr-CH" kern="1000" spc="30" dirty="0">
                    <a:latin typeface="+mn-lt"/>
                    <a:cs typeface="Franklin Gothic Book"/>
                  </a:rPr>
                  <a:t> </a:t>
                </a:r>
                <a:r>
                  <a:rPr lang="fr-CH" kern="1000" spc="30" dirty="0" err="1">
                    <a:latin typeface="+mn-lt"/>
                    <a:cs typeface="Franklin Gothic Book"/>
                  </a:rPr>
                  <a:t>is</a:t>
                </a:r>
                <a:r>
                  <a:rPr lang="fr-CH" kern="1000" spc="30" dirty="0">
                    <a:latin typeface="+mn-lt"/>
                    <a:cs typeface="Franklin Gothic Book"/>
                  </a:rPr>
                  <a:t> </a:t>
                </a:r>
                <a:r>
                  <a:rPr lang="fr-CH" kern="1000" spc="30" dirty="0" err="1">
                    <a:latin typeface="+mn-lt"/>
                    <a:cs typeface="Franklin Gothic Book"/>
                  </a:rPr>
                  <a:t>really</a:t>
                </a:r>
                <a:r>
                  <a:rPr lang="fr-CH" kern="1000" spc="30" dirty="0">
                    <a:latin typeface="+mn-lt"/>
                    <a:cs typeface="Franklin Gothic Book"/>
                  </a:rPr>
                  <a:t> fast </a:t>
                </a:r>
              </a:p>
            </p:txBody>
          </p:sp>
        </mc:Choice>
        <mc:Fallback xmlns="">
          <p:sp>
            <p:nvSpPr>
              <p:cNvPr id="12" name="ZoneTexte 11">
                <a:extLst>
                  <a:ext uri="{FF2B5EF4-FFF2-40B4-BE49-F238E27FC236}">
                    <a16:creationId xmlns:a16="http://schemas.microsoft.com/office/drawing/2014/main" id="{0EC1DB89-A8EA-F279-E955-CDB9868AE7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31691" y="3258052"/>
                <a:ext cx="5617373" cy="1800200"/>
              </a:xfrm>
              <a:prstGeom prst="rect">
                <a:avLst/>
              </a:prstGeom>
              <a:blipFill>
                <a:blip r:embed="rId3"/>
                <a:stretch>
                  <a:fillRect l="-2280" t="-2703"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ZoneTexte 12">
            <a:extLst>
              <a:ext uri="{FF2B5EF4-FFF2-40B4-BE49-F238E27FC236}">
                <a16:creationId xmlns:a16="http://schemas.microsoft.com/office/drawing/2014/main" id="{8985272B-BB61-6032-E906-56B469F1FAF1}"/>
              </a:ext>
            </a:extLst>
          </p:cNvPr>
          <p:cNvSpPr txBox="1"/>
          <p:nvPr/>
        </p:nvSpPr>
        <p:spPr>
          <a:xfrm>
            <a:off x="3431691" y="4765505"/>
            <a:ext cx="5353534" cy="53772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fr-CH" b="1" kern="1000" spc="30" dirty="0" err="1">
                <a:latin typeface="+mn-lt"/>
                <a:cs typeface="Franklin Gothic Book"/>
              </a:rPr>
              <a:t>Temperature</a:t>
            </a:r>
            <a:r>
              <a:rPr lang="fr-CH" b="1" kern="1000" spc="30" dirty="0">
                <a:latin typeface="+mn-lt"/>
                <a:cs typeface="Franklin Gothic Book"/>
              </a:rPr>
              <a:t> </a:t>
            </a:r>
            <a:r>
              <a:rPr lang="fr-CH" b="1" kern="1000" spc="30" dirty="0" err="1">
                <a:latin typeface="+mn-lt"/>
                <a:cs typeface="Franklin Gothic Book"/>
              </a:rPr>
              <a:t>rises</a:t>
            </a:r>
            <a:r>
              <a:rPr lang="fr-CH" b="1" kern="1000" spc="30" dirty="0">
                <a:latin typeface="+mn-lt"/>
                <a:cs typeface="Franklin Gothic Book"/>
              </a:rPr>
              <a:t> are the </a:t>
            </a:r>
            <a:r>
              <a:rPr lang="fr-CH" b="1" kern="1000" spc="30" dirty="0" err="1">
                <a:latin typeface="+mn-lt"/>
                <a:cs typeface="Franklin Gothic Book"/>
              </a:rPr>
              <a:t>same</a:t>
            </a:r>
            <a:r>
              <a:rPr lang="fr-CH" b="1" kern="1000" spc="30" dirty="0">
                <a:latin typeface="+mn-lt"/>
                <a:cs typeface="Franklin Gothic Book"/>
              </a:rPr>
              <a:t> for CF and CNT but the </a:t>
            </a:r>
            <a:r>
              <a:rPr lang="fr-CH" b="1" kern="1000" spc="30" dirty="0" err="1">
                <a:latin typeface="+mn-lt"/>
                <a:cs typeface="Franklin Gothic Book"/>
              </a:rPr>
              <a:t>cooling</a:t>
            </a:r>
            <a:r>
              <a:rPr lang="fr-CH" b="1" kern="1000" spc="30" dirty="0">
                <a:latin typeface="+mn-lt"/>
                <a:cs typeface="Franklin Gothic Book"/>
              </a:rPr>
              <a:t> </a:t>
            </a:r>
            <a:r>
              <a:rPr lang="fr-CH" b="1" kern="1000" spc="30" dirty="0" err="1">
                <a:latin typeface="+mn-lt"/>
                <a:cs typeface="Franklin Gothic Book"/>
              </a:rPr>
              <a:t>is</a:t>
            </a:r>
            <a:r>
              <a:rPr lang="fr-CH" b="1" kern="1000" spc="30" dirty="0">
                <a:latin typeface="+mn-lt"/>
                <a:cs typeface="Franklin Gothic Book"/>
              </a:rPr>
              <a:t> </a:t>
            </a:r>
            <a:r>
              <a:rPr lang="fr-CH" b="1" kern="1000" spc="30" dirty="0" err="1">
                <a:latin typeface="+mn-lt"/>
                <a:cs typeface="Franklin Gothic Book"/>
              </a:rPr>
              <a:t>faster</a:t>
            </a:r>
            <a:r>
              <a:rPr lang="fr-CH" b="1" kern="1000" spc="30" dirty="0">
                <a:latin typeface="+mn-lt"/>
                <a:cs typeface="Franklin Gothic Book"/>
              </a:rPr>
              <a:t> for CF </a:t>
            </a:r>
            <a:r>
              <a:rPr lang="fr-CH" b="1" kern="1000" spc="30" dirty="0" err="1">
                <a:latin typeface="+mn-lt"/>
                <a:cs typeface="Franklin Gothic Book"/>
              </a:rPr>
              <a:t>because</a:t>
            </a:r>
            <a:r>
              <a:rPr lang="fr-CH" b="1" kern="1000" spc="30" dirty="0">
                <a:latin typeface="+mn-lt"/>
                <a:cs typeface="Franklin Gothic Book"/>
              </a:rPr>
              <a:t> of the </a:t>
            </a:r>
            <a:r>
              <a:rPr lang="fr-CH" b="1" kern="1000" spc="30" dirty="0" err="1">
                <a:latin typeface="+mn-lt"/>
                <a:cs typeface="Franklin Gothic Book"/>
              </a:rPr>
              <a:t>smaller</a:t>
            </a:r>
            <a:r>
              <a:rPr lang="fr-CH" b="1" kern="1000" spc="30" dirty="0">
                <a:latin typeface="+mn-lt"/>
                <a:cs typeface="Franklin Gothic Book"/>
              </a:rPr>
              <a:t> </a:t>
            </a:r>
            <a:r>
              <a:rPr lang="fr-CH" b="1" kern="1000" spc="30" dirty="0" err="1">
                <a:latin typeface="+mn-lt"/>
                <a:cs typeface="Franklin Gothic Book"/>
              </a:rPr>
              <a:t>amount</a:t>
            </a:r>
            <a:r>
              <a:rPr lang="fr-CH" b="1" kern="1000" spc="30" dirty="0">
                <a:latin typeface="+mn-lt"/>
                <a:cs typeface="Franklin Gothic Book"/>
              </a:rPr>
              <a:t> of </a:t>
            </a:r>
            <a:r>
              <a:rPr lang="fr-CH" b="1" kern="1000" spc="30" dirty="0" err="1">
                <a:latin typeface="+mn-lt"/>
                <a:cs typeface="Franklin Gothic Book"/>
              </a:rPr>
              <a:t>material</a:t>
            </a:r>
            <a:endParaRPr lang="fr-CH" b="1" kern="1000" spc="30" dirty="0">
              <a:latin typeface="+mn-lt"/>
              <a:cs typeface="Franklin Gothic Book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fr-CH" b="1" kern="1000" spc="30" dirty="0">
              <a:latin typeface="+mn-lt"/>
              <a:cs typeface="Franklin Gothic Book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fr-CH" b="1" kern="1000" spc="30" dirty="0" err="1">
                <a:latin typeface="+mn-lt"/>
                <a:cs typeface="Franklin Gothic Book"/>
              </a:rPr>
              <a:t>Less</a:t>
            </a:r>
            <a:r>
              <a:rPr lang="fr-CH" b="1" kern="1000" spc="30" dirty="0">
                <a:latin typeface="+mn-lt"/>
                <a:cs typeface="Franklin Gothic Book"/>
              </a:rPr>
              <a:t> </a:t>
            </a:r>
            <a:r>
              <a:rPr lang="fr-CH" b="1" kern="1000" spc="30" dirty="0" err="1">
                <a:latin typeface="+mn-lt"/>
                <a:cs typeface="Franklin Gothic Book"/>
              </a:rPr>
              <a:t>materials</a:t>
            </a:r>
            <a:r>
              <a:rPr lang="fr-CH" b="1" kern="1000" spc="30" dirty="0">
                <a:latin typeface="+mn-lt"/>
                <a:cs typeface="Franklin Gothic Book"/>
              </a:rPr>
              <a:t> → cool </a:t>
            </a:r>
            <a:r>
              <a:rPr lang="fr-CH" b="1" kern="1000" spc="30" dirty="0" err="1">
                <a:latin typeface="+mn-lt"/>
                <a:cs typeface="Franklin Gothic Book"/>
              </a:rPr>
              <a:t>faster</a:t>
            </a:r>
            <a:r>
              <a:rPr lang="fr-CH" b="1" kern="1000" spc="30" dirty="0">
                <a:latin typeface="+mn-lt"/>
                <a:cs typeface="Franklin Gothic Book"/>
              </a:rPr>
              <a:t> </a:t>
            </a:r>
            <a:r>
              <a:rPr lang="en-US" b="1" kern="1000" spc="30" dirty="0">
                <a:latin typeface="+mn-lt"/>
                <a:cs typeface="Franklin Gothic Book"/>
              </a:rPr>
              <a:t>(like when you take a spoonful of hot tea in a cup to cool it down more quickly)</a:t>
            </a:r>
            <a:endParaRPr lang="fr-CH" b="1" kern="1000" spc="30" dirty="0">
              <a:latin typeface="+mn-lt"/>
              <a:cs typeface="Franklin Gothic Book"/>
            </a:endParaRPr>
          </a:p>
        </p:txBody>
      </p:sp>
      <p:pic>
        <p:nvPicPr>
          <p:cNvPr id="6" name="Image 5" descr="Une image contenant texte, capture d’écran, ligne, Police&#10;&#10;Description générée automatiquement">
            <a:extLst>
              <a:ext uri="{FF2B5EF4-FFF2-40B4-BE49-F238E27FC236}">
                <a16:creationId xmlns:a16="http://schemas.microsoft.com/office/drawing/2014/main" id="{FFF0D368-E7E9-8A77-32C2-2A351798B6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3339" y="3493768"/>
            <a:ext cx="2831545" cy="1999992"/>
          </a:xfrm>
          <a:prstGeom prst="rect">
            <a:avLst/>
          </a:prstGeom>
        </p:spPr>
      </p:pic>
      <p:pic>
        <p:nvPicPr>
          <p:cNvPr id="8" name="Image 7" descr="Une image contenant texte, Police, capture d’écran, ligne&#10;&#10;Description générée automatiquement">
            <a:extLst>
              <a:ext uri="{FF2B5EF4-FFF2-40B4-BE49-F238E27FC236}">
                <a16:creationId xmlns:a16="http://schemas.microsoft.com/office/drawing/2014/main" id="{C957C5CC-597E-0C2C-14CE-CA88CF64FF5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8388" y="1092797"/>
            <a:ext cx="2763316" cy="2008521"/>
          </a:xfrm>
          <a:prstGeom prst="rect">
            <a:avLst/>
          </a:prstGeom>
        </p:spPr>
      </p:pic>
      <p:pic>
        <p:nvPicPr>
          <p:cNvPr id="14" name="Image 13" descr="Une image contenant texte, capture d’écran, Police, ligne&#10;&#10;Description générée automatiquement">
            <a:extLst>
              <a:ext uri="{FF2B5EF4-FFF2-40B4-BE49-F238E27FC236}">
                <a16:creationId xmlns:a16="http://schemas.microsoft.com/office/drawing/2014/main" id="{1AA94135-A36C-04D8-5FA5-F847E0DE6B8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68590" y="1086834"/>
            <a:ext cx="2793166" cy="2008521"/>
          </a:xfrm>
          <a:prstGeom prst="rect">
            <a:avLst/>
          </a:prstGeom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22306058-A106-FB14-2501-F67F7693F887}"/>
              </a:ext>
            </a:extLst>
          </p:cNvPr>
          <p:cNvSpPr txBox="1"/>
          <p:nvPr/>
        </p:nvSpPr>
        <p:spPr>
          <a:xfrm>
            <a:off x="1115616" y="800100"/>
            <a:ext cx="1080120" cy="28673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fr-CH" sz="1800" kern="1000" spc="30" dirty="0">
                <a:latin typeface="+mn-lt"/>
                <a:cs typeface="Franklin Gothic Book"/>
              </a:rPr>
              <a:t>PSI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34F046B4-7458-CE3E-536A-F9259E8168C9}"/>
              </a:ext>
            </a:extLst>
          </p:cNvPr>
          <p:cNvSpPr txBox="1"/>
          <p:nvPr/>
        </p:nvSpPr>
        <p:spPr>
          <a:xfrm>
            <a:off x="1028586" y="3201132"/>
            <a:ext cx="1033592" cy="28803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fr-CH" sz="1800" kern="1000" spc="30" dirty="0">
                <a:latin typeface="+mn-lt"/>
                <a:cs typeface="Franklin Gothic Book"/>
              </a:rPr>
              <a:t>HL-LHC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ZoneTexte 25">
                <a:extLst>
                  <a:ext uri="{FF2B5EF4-FFF2-40B4-BE49-F238E27FC236}">
                    <a16:creationId xmlns:a16="http://schemas.microsoft.com/office/drawing/2014/main" id="{9960729E-9F0B-D234-4BBC-1DC8DE6E9CB0}"/>
                  </a:ext>
                </a:extLst>
              </p:cNvPr>
              <p:cNvSpPr txBox="1"/>
              <p:nvPr/>
            </p:nvSpPr>
            <p:spPr>
              <a:xfrm>
                <a:off x="17196" y="5845799"/>
                <a:ext cx="2610710" cy="91377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fr-CH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fr-CH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CH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</m:t>
                        </m:r>
                        <m:r>
                          <a:rPr lang="fr-CH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sSub>
                          <m:sSubPr>
                            <m:ctrlPr>
                              <a:rPr lang="fr-CH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CH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fr-CH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𝑆𝐵</m:t>
                            </m:r>
                          </m:sub>
                        </m:sSub>
                        <m:r>
                          <a:rPr lang="fr-CH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a:rPr lang="fr-CH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  <m:d>
                          <m:dPr>
                            <m:ctrlPr>
                              <a:rPr lang="fr-CH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CH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𝑇</m:t>
                            </m:r>
                          </m:e>
                        </m:d>
                        <m:r>
                          <a:rPr lang="fr-CH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d>
                          <m:dPr>
                            <m:ctrlPr>
                              <a:rPr lang="fr-CH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fr-CH" sz="1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fr-CH" sz="1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𝑇</m:t>
                                </m:r>
                              </m:e>
                              <m:sup>
                                <m:r>
                                  <a:rPr lang="fr-CH" sz="1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4</m:t>
                                </m:r>
                              </m:sup>
                            </m:sSup>
                            <m:r>
                              <a:rPr lang="fr-CH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sSubSup>
                              <m:sSubSupPr>
                                <m:ctrlPr>
                                  <a:rPr lang="fr-CH" sz="1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fr-CH" sz="1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fr-CH" sz="1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  <m:sup>
                                <m:r>
                                  <a:rPr lang="fr-CH" sz="16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4</m:t>
                                </m:r>
                              </m:sup>
                            </m:sSubSup>
                          </m:e>
                        </m:d>
                      </m:num>
                      <m:den>
                        <m:r>
                          <a:rPr lang="fr-CH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𝑉</m:t>
                        </m:r>
                        <m:r>
                          <a:rPr lang="fr-CH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a:rPr lang="fr-CH" sz="16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𝐶𝑝</m:t>
                        </m:r>
                        <m:d>
                          <m:dPr>
                            <m:ctrlPr>
                              <a:rPr lang="fr-CH" sz="1600" b="0" i="1" smtClean="0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CH" sz="1600" b="0" i="1" smtClean="0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𝑇</m:t>
                            </m:r>
                          </m:e>
                        </m:d>
                        <m:r>
                          <a:rPr lang="fr-CH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a:rPr lang="fr-CH" sz="1600" b="0" i="1" smtClean="0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den>
                    </m:f>
                    <m:r>
                      <a:rPr lang="fr-CH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    </m:t>
                    </m:r>
                    <m:r>
                      <a:rPr lang="fr-CH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fr-CH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fr-CH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𝑆</m:t>
                    </m:r>
                    <m:r>
                      <a:rPr lang="fr-CH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d>
                      <m:dPr>
                        <m:ctrlPr>
                          <a:rPr lang="fr-CH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CH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  <m:r>
                          <a:rPr lang="fr-CH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+2</m:t>
                        </m:r>
                        <m:sSub>
                          <m:sSubPr>
                            <m:ctrlPr>
                              <a:rPr lang="fr-CH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CH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𝐾</m:t>
                            </m:r>
                          </m:e>
                          <m:sub>
                            <m:r>
                              <a:rPr lang="fr-CH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𝐵</m:t>
                            </m:r>
                          </m:sub>
                        </m:sSub>
                        <m:r>
                          <a:rPr lang="fr-CH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</m:d>
                    <m:r>
                      <a:rPr lang="fr-CH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f>
                      <m:fPr>
                        <m:ctrlPr>
                          <a:rPr lang="fr-CH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fr-CH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CH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fr-CH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𝑇h</m:t>
                            </m:r>
                          </m:sub>
                        </m:sSub>
                        <m:d>
                          <m:dPr>
                            <m:ctrlPr>
                              <a:rPr lang="fr-CH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CH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𝑇</m:t>
                            </m:r>
                          </m:e>
                        </m:d>
                      </m:num>
                      <m:den>
                        <m:r>
                          <a:rPr lang="fr-CH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𝑉</m:t>
                        </m:r>
                        <m:r>
                          <a:rPr lang="fr-CH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a:rPr lang="fr-CH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𝐶𝑝</m:t>
                        </m:r>
                        <m:d>
                          <m:dPr>
                            <m:ctrlPr>
                              <a:rPr lang="fr-CH" i="1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CH" i="1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𝑇</m:t>
                            </m:r>
                          </m:e>
                        </m:d>
                        <m:r>
                          <a:rPr lang="fr-CH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a:rPr lang="fr-CH" i="1" smtClean="0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den>
                    </m:f>
                  </m:oMath>
                </a14:m>
                <a:r>
                  <a:rPr lang="fr-CH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fr-CH" sz="1600" b="0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endParaRPr lang="fr-CH" dirty="0"/>
              </a:p>
            </p:txBody>
          </p:sp>
        </mc:Choice>
        <mc:Fallback xmlns="">
          <p:sp>
            <p:nvSpPr>
              <p:cNvPr id="26" name="ZoneTexte 25">
                <a:extLst>
                  <a:ext uri="{FF2B5EF4-FFF2-40B4-BE49-F238E27FC236}">
                    <a16:creationId xmlns:a16="http://schemas.microsoft.com/office/drawing/2014/main" id="{9960729E-9F0B-D234-4BBC-1DC8DE6E9C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96" y="5845799"/>
                <a:ext cx="2610710" cy="913776"/>
              </a:xfrm>
              <a:prstGeom prst="rect">
                <a:avLst/>
              </a:prstGeom>
              <a:blipFill>
                <a:blip r:embed="rId7"/>
                <a:stretch>
                  <a:fillRect b="-1333"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ZoneTexte 30">
            <a:extLst>
              <a:ext uri="{FF2B5EF4-FFF2-40B4-BE49-F238E27FC236}">
                <a16:creationId xmlns:a16="http://schemas.microsoft.com/office/drawing/2014/main" id="{8DDDD695-7421-7E6F-F526-376357FF12C2}"/>
              </a:ext>
            </a:extLst>
          </p:cNvPr>
          <p:cNvSpPr txBox="1"/>
          <p:nvPr/>
        </p:nvSpPr>
        <p:spPr>
          <a:xfrm>
            <a:off x="1766831" y="6000732"/>
            <a:ext cx="4392488" cy="21420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fr-CH" sz="1400" kern="1000" spc="30" dirty="0">
                <a:latin typeface="+mn-lt"/>
                <a:cs typeface="Franklin Gothic Book"/>
              </a:rPr>
              <a:t>Radiative </a:t>
            </a:r>
            <a:r>
              <a:rPr lang="fr-CH" sz="1400" kern="1000" spc="30" dirty="0" err="1">
                <a:latin typeface="+mn-lt"/>
                <a:cs typeface="Franklin Gothic Book"/>
              </a:rPr>
              <a:t>cooling</a:t>
            </a:r>
            <a:endParaRPr lang="fr-CH" sz="1400" kern="1000" spc="30" dirty="0">
              <a:latin typeface="+mn-lt"/>
              <a:cs typeface="Franklin Gothic Book"/>
            </a:endParaRP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8A5316EA-601B-13B4-437B-6A8308556349}"/>
              </a:ext>
            </a:extLst>
          </p:cNvPr>
          <p:cNvSpPr txBox="1"/>
          <p:nvPr/>
        </p:nvSpPr>
        <p:spPr>
          <a:xfrm>
            <a:off x="2566080" y="6340417"/>
            <a:ext cx="2232248" cy="21420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fr-CH" sz="1400" kern="1000" spc="30" dirty="0" err="1">
                <a:latin typeface="+mn-lt"/>
                <a:cs typeface="Franklin Gothic Book"/>
              </a:rPr>
              <a:t>Thermionic</a:t>
            </a:r>
            <a:r>
              <a:rPr lang="fr-CH" sz="1400" kern="1000" spc="30" dirty="0">
                <a:latin typeface="+mn-lt"/>
                <a:cs typeface="Franklin Gothic Book"/>
              </a:rPr>
              <a:t> </a:t>
            </a:r>
            <a:r>
              <a:rPr lang="fr-CH" sz="1400" kern="1000" spc="30" dirty="0" err="1">
                <a:latin typeface="+mn-lt"/>
                <a:cs typeface="Franklin Gothic Book"/>
              </a:rPr>
              <a:t>cooling</a:t>
            </a:r>
            <a:endParaRPr lang="fr-CH" sz="1400" kern="1000" spc="30" dirty="0">
              <a:latin typeface="+mn-lt"/>
              <a:cs typeface="Franklin Gothic Book"/>
            </a:endParaRP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4BC68002-A989-C6C7-8800-4E63A2DC88A5}"/>
              </a:ext>
            </a:extLst>
          </p:cNvPr>
          <p:cNvSpPr txBox="1"/>
          <p:nvPr/>
        </p:nvSpPr>
        <p:spPr>
          <a:xfrm>
            <a:off x="826600" y="3945828"/>
            <a:ext cx="621677" cy="180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l-GR" sz="1100" kern="1000" spc="30" dirty="0">
                <a:solidFill>
                  <a:schemeClr val="accent3"/>
                </a:solidFill>
                <a:latin typeface="+mn-lt"/>
                <a:cs typeface="Franklin Gothic Book"/>
              </a:rPr>
              <a:t>Δ</a:t>
            </a:r>
            <a:r>
              <a:rPr lang="fr-CH" sz="1100" kern="1000" spc="30" dirty="0">
                <a:solidFill>
                  <a:schemeClr val="accent3"/>
                </a:solidFill>
                <a:latin typeface="+mn-lt"/>
                <a:cs typeface="Franklin Gothic Book"/>
              </a:rPr>
              <a:t>T≈700 K</a:t>
            </a:r>
          </a:p>
        </p:txBody>
      </p:sp>
      <p:cxnSp>
        <p:nvCxnSpPr>
          <p:cNvPr id="46" name="Connecteur droit avec flèche 45">
            <a:extLst>
              <a:ext uri="{FF2B5EF4-FFF2-40B4-BE49-F238E27FC236}">
                <a16:creationId xmlns:a16="http://schemas.microsoft.com/office/drawing/2014/main" id="{D86287CA-E3A7-4929-075F-E5C146D64A2F}"/>
              </a:ext>
            </a:extLst>
          </p:cNvPr>
          <p:cNvCxnSpPr>
            <a:cxnSpLocks/>
          </p:cNvCxnSpPr>
          <p:nvPr/>
        </p:nvCxnSpPr>
        <p:spPr bwMode="auto">
          <a:xfrm flipH="1">
            <a:off x="1030868" y="4129554"/>
            <a:ext cx="2282" cy="16725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3"/>
            </a:solidFill>
            <a:prstDash val="solid"/>
            <a:round/>
            <a:headEnd type="triangle"/>
            <a:tailEnd type="triangle"/>
          </a:ln>
          <a:effectLst/>
        </p:spPr>
      </p:cxnSp>
      <p:pic>
        <p:nvPicPr>
          <p:cNvPr id="9" name="Image 8" descr="Une image contenant texte, capture d’écran, ligne, Police&#10;&#10;Description générée automatiquement">
            <a:extLst>
              <a:ext uri="{FF2B5EF4-FFF2-40B4-BE49-F238E27FC236}">
                <a16:creationId xmlns:a16="http://schemas.microsoft.com/office/drawing/2014/main" id="{8E54C98E-9D18-B78D-44F0-9AE49FADCEB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98642" y="1088580"/>
            <a:ext cx="2865846" cy="2045172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06E39928-5A4C-B043-CAA7-04A6CA7D306A}"/>
              </a:ext>
            </a:extLst>
          </p:cNvPr>
          <p:cNvSpPr txBox="1"/>
          <p:nvPr/>
        </p:nvSpPr>
        <p:spPr>
          <a:xfrm>
            <a:off x="7987524" y="3980892"/>
            <a:ext cx="158906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fr-CH" sz="1400" kern="1000" spc="30" dirty="0">
                <a:solidFill>
                  <a:schemeClr val="bg2"/>
                </a:solidFill>
                <a:latin typeface="+mn-lt"/>
                <a:cs typeface="Franklin Gothic Book"/>
              </a:rPr>
              <a:t>[MeV cm</a:t>
            </a:r>
            <a:r>
              <a:rPr lang="fr-CH" sz="1400" kern="1000" spc="30" baseline="30000" dirty="0">
                <a:solidFill>
                  <a:schemeClr val="bg2"/>
                </a:solidFill>
                <a:latin typeface="+mn-lt"/>
                <a:cs typeface="Franklin Gothic Book"/>
              </a:rPr>
              <a:t>2</a:t>
            </a:r>
            <a:r>
              <a:rPr lang="fr-CH" sz="1400" kern="1000" spc="30" dirty="0">
                <a:solidFill>
                  <a:schemeClr val="bg2"/>
                </a:solidFill>
                <a:latin typeface="+mn-lt"/>
                <a:cs typeface="Franklin Gothic Book"/>
              </a:rPr>
              <a:t> g</a:t>
            </a:r>
            <a:r>
              <a:rPr lang="fr-CH" sz="1400" kern="1000" spc="30" baseline="30000" dirty="0">
                <a:solidFill>
                  <a:schemeClr val="bg2"/>
                </a:solidFill>
                <a:latin typeface="+mn-lt"/>
                <a:cs typeface="Franklin Gothic Book"/>
              </a:rPr>
              <a:t>-1</a:t>
            </a:r>
            <a:r>
              <a:rPr lang="fr-CH" sz="1400" kern="1000" spc="30" dirty="0">
                <a:solidFill>
                  <a:schemeClr val="bg2"/>
                </a:solidFill>
                <a:latin typeface="+mn-lt"/>
                <a:cs typeface="Franklin Gothic Book"/>
              </a:rPr>
              <a:t>]</a:t>
            </a:r>
          </a:p>
        </p:txBody>
      </p:sp>
      <p:cxnSp>
        <p:nvCxnSpPr>
          <p:cNvPr id="15" name="Connecteur droit avec flèche 14">
            <a:extLst>
              <a:ext uri="{FF2B5EF4-FFF2-40B4-BE49-F238E27FC236}">
                <a16:creationId xmlns:a16="http://schemas.microsoft.com/office/drawing/2014/main" id="{DF61FBE1-2B23-1C4D-675E-10284DB806C8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7987524" y="3789040"/>
            <a:ext cx="400900" cy="19185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2094409362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176E4284-EE2B-5D34-71C6-663528339DEE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17</a:t>
            </a:fld>
            <a:endParaRPr lang="de-DE" dirty="0"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7AF87E65-38C9-8BBB-325B-6005511B65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PSI and HL-LHC </a:t>
            </a:r>
            <a:r>
              <a:rPr lang="fr-CH" dirty="0" err="1"/>
              <a:t>wire</a:t>
            </a:r>
            <a:r>
              <a:rPr lang="fr-CH" dirty="0"/>
              <a:t> signal 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142BA243-63CA-5556-84C6-AC8845879D87}"/>
              </a:ext>
            </a:extLst>
          </p:cNvPr>
          <p:cNvSpPr txBox="1"/>
          <p:nvPr/>
        </p:nvSpPr>
        <p:spPr>
          <a:xfrm>
            <a:off x="1509971" y="3223568"/>
            <a:ext cx="7275254" cy="97200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fr-CH" b="1" kern="1000" spc="30" dirty="0">
                <a:latin typeface="+mn-lt"/>
                <a:cs typeface="Franklin Gothic Book"/>
              </a:rPr>
              <a:t>No </a:t>
            </a:r>
            <a:r>
              <a:rPr lang="fr-CH" b="1" kern="1000" spc="30" dirty="0" err="1">
                <a:latin typeface="+mn-lt"/>
                <a:cs typeface="Franklin Gothic Book"/>
              </a:rPr>
              <a:t>thermionic</a:t>
            </a:r>
            <a:r>
              <a:rPr lang="fr-CH" b="1" kern="1000" spc="30" dirty="0">
                <a:latin typeface="+mn-lt"/>
                <a:cs typeface="Franklin Gothic Book"/>
              </a:rPr>
              <a:t> </a:t>
            </a:r>
            <a:r>
              <a:rPr lang="fr-CH" b="1" kern="1000" spc="30" dirty="0" err="1">
                <a:latin typeface="+mn-lt"/>
                <a:cs typeface="Franklin Gothic Book"/>
              </a:rPr>
              <a:t>emission</a:t>
            </a:r>
            <a:r>
              <a:rPr lang="fr-CH" b="1" kern="1000" spc="30" dirty="0">
                <a:latin typeface="+mn-lt"/>
                <a:cs typeface="Franklin Gothic Book"/>
              </a:rPr>
              <a:t> (or </a:t>
            </a:r>
            <a:r>
              <a:rPr lang="fr-CH" b="1" kern="1000" spc="30" dirty="0" err="1">
                <a:latin typeface="+mn-lt"/>
                <a:cs typeface="Franklin Gothic Book"/>
              </a:rPr>
              <a:t>really</a:t>
            </a:r>
            <a:r>
              <a:rPr lang="fr-CH" b="1" kern="1000" spc="30" dirty="0">
                <a:latin typeface="+mn-lt"/>
                <a:cs typeface="Franklin Gothic Book"/>
              </a:rPr>
              <a:t> </a:t>
            </a:r>
            <a:r>
              <a:rPr lang="fr-CH" b="1" kern="1000" spc="30" dirty="0" err="1">
                <a:latin typeface="+mn-lt"/>
                <a:cs typeface="Franklin Gothic Book"/>
              </a:rPr>
              <a:t>small</a:t>
            </a:r>
            <a:r>
              <a:rPr lang="fr-CH" b="1" kern="1000" spc="30" dirty="0">
                <a:latin typeface="+mn-lt"/>
                <a:cs typeface="Franklin Gothic Book"/>
              </a:rPr>
              <a:t>) </a:t>
            </a:r>
            <a:r>
              <a:rPr lang="fr-CH" kern="1000" spc="30" dirty="0">
                <a:latin typeface="+mn-lt"/>
                <a:cs typeface="Franklin Gothic Book"/>
              </a:rPr>
              <a:t>for </a:t>
            </a:r>
            <a:r>
              <a:rPr lang="fr-CH" kern="1000" spc="30" dirty="0" err="1">
                <a:latin typeface="+mn-lt"/>
                <a:cs typeface="Franklin Gothic Book"/>
              </a:rPr>
              <a:t>CNTs</a:t>
            </a:r>
            <a:r>
              <a:rPr lang="fr-CH" kern="1000" spc="30" dirty="0">
                <a:latin typeface="+mn-lt"/>
                <a:cs typeface="Franklin Gothic Book"/>
              </a:rPr>
              <a:t> </a:t>
            </a:r>
            <a:r>
              <a:rPr lang="fr-CH" kern="1000" spc="30" dirty="0" err="1">
                <a:latin typeface="+mn-lt"/>
                <a:cs typeface="Franklin Gothic Book"/>
              </a:rPr>
              <a:t>with</a:t>
            </a:r>
            <a:r>
              <a:rPr lang="fr-CH" kern="1000" spc="30" dirty="0">
                <a:latin typeface="+mn-lt"/>
                <a:cs typeface="Franklin Gothic Book"/>
              </a:rPr>
              <a:t> PSI </a:t>
            </a:r>
            <a:r>
              <a:rPr lang="fr-CH" kern="1000" spc="30" dirty="0" err="1">
                <a:latin typeface="+mn-lt"/>
                <a:cs typeface="Franklin Gothic Book"/>
              </a:rPr>
              <a:t>beam</a:t>
            </a:r>
            <a:r>
              <a:rPr lang="fr-CH" kern="1000" spc="30" dirty="0">
                <a:latin typeface="+mn-lt"/>
                <a:cs typeface="Franklin Gothic Book"/>
              </a:rPr>
              <a:t> </a:t>
            </a:r>
            <a:r>
              <a:rPr lang="fr-CH" kern="1000" spc="30" dirty="0" err="1">
                <a:latin typeface="+mn-lt"/>
                <a:cs typeface="Franklin Gothic Book"/>
              </a:rPr>
              <a:t>parameters</a:t>
            </a:r>
            <a:r>
              <a:rPr lang="fr-CH" kern="1000" spc="30" dirty="0">
                <a:latin typeface="+mn-lt"/>
                <a:cs typeface="Franklin Gothic Book"/>
              </a:rPr>
              <a:t>.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532F3EEF-53FB-FF6A-08D7-A03F1615DD41}"/>
              </a:ext>
            </a:extLst>
          </p:cNvPr>
          <p:cNvSpPr txBox="1"/>
          <p:nvPr/>
        </p:nvSpPr>
        <p:spPr>
          <a:xfrm>
            <a:off x="4476740" y="4751700"/>
            <a:ext cx="4488254" cy="112077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fr-CH" b="1" kern="1000" spc="30" dirty="0" err="1">
                <a:latin typeface="+mn-lt"/>
                <a:cs typeface="Franklin Gothic Book"/>
              </a:rPr>
              <a:t>Huge</a:t>
            </a:r>
            <a:r>
              <a:rPr lang="fr-CH" b="1" kern="1000" spc="30" dirty="0">
                <a:latin typeface="+mn-lt"/>
                <a:cs typeface="Franklin Gothic Book"/>
              </a:rPr>
              <a:t> </a:t>
            </a:r>
            <a:r>
              <a:rPr lang="fr-CH" b="1" kern="1000" spc="30" dirty="0" err="1">
                <a:latin typeface="+mn-lt"/>
                <a:cs typeface="Franklin Gothic Book"/>
              </a:rPr>
              <a:t>thermionic</a:t>
            </a:r>
            <a:r>
              <a:rPr lang="fr-CH" b="1" kern="1000" spc="30" dirty="0">
                <a:latin typeface="+mn-lt"/>
                <a:cs typeface="Franklin Gothic Book"/>
              </a:rPr>
              <a:t> </a:t>
            </a:r>
            <a:r>
              <a:rPr lang="fr-CH" b="1" kern="1000" spc="30" dirty="0" err="1">
                <a:latin typeface="+mn-lt"/>
                <a:cs typeface="Franklin Gothic Book"/>
              </a:rPr>
              <a:t>peak</a:t>
            </a:r>
            <a:r>
              <a:rPr lang="fr-CH" b="1" kern="1000" spc="30" dirty="0">
                <a:latin typeface="+mn-lt"/>
                <a:cs typeface="Franklin Gothic Book"/>
              </a:rPr>
              <a:t> </a:t>
            </a:r>
            <a:r>
              <a:rPr lang="fr-CH" kern="1000" spc="30" dirty="0">
                <a:latin typeface="+mn-lt"/>
                <a:cs typeface="Franklin Gothic Book"/>
              </a:rPr>
              <a:t>for HL-LHC </a:t>
            </a:r>
            <a:r>
              <a:rPr lang="fr-CH" kern="1000" spc="30" dirty="0" err="1">
                <a:latin typeface="+mn-lt"/>
                <a:cs typeface="Franklin Gothic Book"/>
              </a:rPr>
              <a:t>beam</a:t>
            </a:r>
            <a:r>
              <a:rPr lang="fr-CH" kern="1000" spc="30" dirty="0">
                <a:latin typeface="+mn-lt"/>
                <a:cs typeface="Franklin Gothic Book"/>
              </a:rPr>
              <a:t> → </a:t>
            </a:r>
            <a:r>
              <a:rPr lang="fr-CH" kern="1000" spc="30" dirty="0" err="1">
                <a:latin typeface="+mn-lt"/>
                <a:cs typeface="Franklin Gothic Book"/>
              </a:rPr>
              <a:t>unexploitable</a:t>
            </a:r>
            <a:r>
              <a:rPr lang="fr-CH" kern="1000" spc="30" dirty="0">
                <a:latin typeface="+mn-lt"/>
                <a:cs typeface="Franklin Gothic Book"/>
              </a:rPr>
              <a:t> </a:t>
            </a:r>
            <a:r>
              <a:rPr lang="fr-CH" kern="1000" spc="30" dirty="0" err="1">
                <a:latin typeface="+mn-lt"/>
                <a:cs typeface="Franklin Gothic Book"/>
              </a:rPr>
              <a:t>measurements</a:t>
            </a:r>
            <a:r>
              <a:rPr lang="fr-CH" kern="1000" spc="30" dirty="0">
                <a:latin typeface="+mn-lt"/>
                <a:cs typeface="Franklin Gothic Book"/>
              </a:rPr>
              <a:t> → </a:t>
            </a:r>
            <a:r>
              <a:rPr lang="en-US" kern="1000" spc="30" dirty="0">
                <a:latin typeface="+mn-lt"/>
                <a:cs typeface="Franklin Gothic Book"/>
              </a:rPr>
              <a:t>reasons why the SE current is not used for high-energy beams.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kern="1000" spc="30" dirty="0">
                <a:latin typeface="+mn-lt"/>
                <a:cs typeface="Franklin Gothic Book"/>
              </a:rPr>
              <a:t>Other phenomena like space charge can occur and are not considered by </a:t>
            </a:r>
            <a:r>
              <a:rPr lang="en-US" kern="1000" spc="30" dirty="0" err="1">
                <a:latin typeface="+mn-lt"/>
                <a:cs typeface="Franklin Gothic Book"/>
              </a:rPr>
              <a:t>PyTT</a:t>
            </a:r>
            <a:r>
              <a:rPr lang="en-US" kern="1000" spc="30" dirty="0">
                <a:latin typeface="+mn-lt"/>
                <a:cs typeface="Franklin Gothic Book"/>
              </a:rPr>
              <a:t>.</a:t>
            </a:r>
            <a:endParaRPr lang="fr-CH" kern="1000" spc="30" dirty="0">
              <a:latin typeface="+mn-lt"/>
              <a:cs typeface="Franklin Gothic Book"/>
            </a:endParaRP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18584A72-F3A9-D498-1C8D-4A53E5CD8403}"/>
              </a:ext>
            </a:extLst>
          </p:cNvPr>
          <p:cNvSpPr txBox="1"/>
          <p:nvPr/>
        </p:nvSpPr>
        <p:spPr>
          <a:xfrm>
            <a:off x="1136591" y="926366"/>
            <a:ext cx="2232248" cy="45055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fr-CH" sz="1800" kern="1000" spc="30" dirty="0">
                <a:latin typeface="+mn-lt"/>
                <a:cs typeface="Franklin Gothic Book"/>
              </a:rPr>
              <a:t>PSI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CABA1280-EF95-B51E-DC2E-FE4021FF6648}"/>
              </a:ext>
            </a:extLst>
          </p:cNvPr>
          <p:cNvSpPr txBox="1"/>
          <p:nvPr/>
        </p:nvSpPr>
        <p:spPr>
          <a:xfrm>
            <a:off x="1136591" y="3949287"/>
            <a:ext cx="2808312" cy="48716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fr-CH" sz="1800" kern="1000" spc="30" dirty="0">
                <a:latin typeface="+mn-lt"/>
                <a:cs typeface="Franklin Gothic Book"/>
              </a:rPr>
              <a:t>HL-LHC</a:t>
            </a:r>
          </a:p>
        </p:txBody>
      </p:sp>
      <p:pic>
        <p:nvPicPr>
          <p:cNvPr id="8" name="Image 7" descr="Une image contenant texte, capture d’écran, ligne, Tracé&#10;&#10;Description générée automatiquement">
            <a:extLst>
              <a:ext uri="{FF2B5EF4-FFF2-40B4-BE49-F238E27FC236}">
                <a16:creationId xmlns:a16="http://schemas.microsoft.com/office/drawing/2014/main" id="{2D77523B-E4C9-2B9A-51E4-A60C86E4DD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7589" y="1184213"/>
            <a:ext cx="2532666" cy="1872662"/>
          </a:xfrm>
          <a:prstGeom prst="rect">
            <a:avLst/>
          </a:prstGeom>
        </p:spPr>
      </p:pic>
      <p:pic>
        <p:nvPicPr>
          <p:cNvPr id="10" name="Image 9" descr="Une image contenant texte, capture d’écran, ligne, Tracé&#10;&#10;Description générée automatiquement">
            <a:extLst>
              <a:ext uri="{FF2B5EF4-FFF2-40B4-BE49-F238E27FC236}">
                <a16:creationId xmlns:a16="http://schemas.microsoft.com/office/drawing/2014/main" id="{CF859BCD-8B24-F993-A3DE-2A4F4E6EA8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86150" y="1202553"/>
            <a:ext cx="2532666" cy="1872662"/>
          </a:xfrm>
          <a:prstGeom prst="rect">
            <a:avLst/>
          </a:prstGeom>
        </p:spPr>
      </p:pic>
      <p:pic>
        <p:nvPicPr>
          <p:cNvPr id="12" name="Image 11" descr="Une image contenant texte, ligne, diagramme, Police&#10;&#10;Description générée automatiquement">
            <a:extLst>
              <a:ext uri="{FF2B5EF4-FFF2-40B4-BE49-F238E27FC236}">
                <a16:creationId xmlns:a16="http://schemas.microsoft.com/office/drawing/2014/main" id="{B364DFCA-0772-4533-AD31-324DA53A765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37198" y="1223399"/>
            <a:ext cx="2532666" cy="1872662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E828885E-161D-A8A0-F2D9-7E35AB27D0C1}"/>
              </a:ext>
            </a:extLst>
          </p:cNvPr>
          <p:cNvSpPr/>
          <p:nvPr/>
        </p:nvSpPr>
        <p:spPr bwMode="auto">
          <a:xfrm>
            <a:off x="827584" y="908237"/>
            <a:ext cx="8160662" cy="2783203"/>
          </a:xfrm>
          <a:prstGeom prst="rect">
            <a:avLst/>
          </a:prstGeom>
          <a:noFill/>
          <a:ln w="19050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15" name="Image 14" descr="Une image contenant texte, diagramme, Tracé, ligne&#10;&#10;Description générée automatiquement">
            <a:extLst>
              <a:ext uri="{FF2B5EF4-FFF2-40B4-BE49-F238E27FC236}">
                <a16:creationId xmlns:a16="http://schemas.microsoft.com/office/drawing/2014/main" id="{895508B3-186B-0915-2564-6922C6B7C65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7589" y="4326435"/>
            <a:ext cx="2933861" cy="2072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6639125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E4C95AB3-808A-A6E6-57D1-D690C3C42F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18</a:t>
            </a:fld>
            <a:endParaRPr lang="de-DE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F6A15080-7578-E15E-7968-F3E126AF2E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Conclusion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89DE350C-550D-0990-BAED-E00866214B8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27088" y="1019810"/>
            <a:ext cx="4176960" cy="5577839"/>
          </a:xfrm>
        </p:spPr>
        <p:txBody>
          <a:bodyPr/>
          <a:lstStyle/>
          <a:p>
            <a:r>
              <a:rPr lang="fr-CH" sz="1600" dirty="0" err="1"/>
              <a:t>PyTT</a:t>
            </a:r>
            <a:r>
              <a:rPr lang="fr-CH" sz="1600" dirty="0"/>
              <a:t> </a:t>
            </a:r>
            <a:r>
              <a:rPr lang="fr-CH" sz="1600" dirty="0" err="1"/>
              <a:t>is</a:t>
            </a:r>
            <a:r>
              <a:rPr lang="fr-CH" sz="1600" dirty="0"/>
              <a:t> a </a:t>
            </a:r>
            <a:r>
              <a:rPr lang="fr-CH" sz="1600" dirty="0" err="1"/>
              <a:t>tool</a:t>
            </a:r>
            <a:r>
              <a:rPr lang="fr-CH" sz="1600" dirty="0"/>
              <a:t> for </a:t>
            </a:r>
            <a:r>
              <a:rPr lang="fr-CH" sz="1600" dirty="0" err="1"/>
              <a:t>estimating</a:t>
            </a:r>
            <a:r>
              <a:rPr lang="fr-CH" sz="1600" dirty="0"/>
              <a:t> the </a:t>
            </a:r>
            <a:r>
              <a:rPr lang="fr-CH" sz="1600" b="1" dirty="0"/>
              <a:t>thermal </a:t>
            </a:r>
            <a:r>
              <a:rPr lang="fr-CH" sz="1600" b="1" dirty="0" err="1"/>
              <a:t>behavior</a:t>
            </a:r>
            <a:r>
              <a:rPr lang="fr-CH" sz="1600" b="1" dirty="0"/>
              <a:t> of </a:t>
            </a:r>
            <a:r>
              <a:rPr lang="fr-CH" sz="1600" b="1" dirty="0" err="1"/>
              <a:t>thin</a:t>
            </a:r>
            <a:r>
              <a:rPr lang="fr-CH" sz="1600" b="1" dirty="0"/>
              <a:t> </a:t>
            </a:r>
            <a:r>
              <a:rPr lang="fr-CH" sz="1600" b="1" dirty="0" err="1"/>
              <a:t>targets</a:t>
            </a:r>
            <a:endParaRPr lang="fr-CH" sz="1600" b="1" dirty="0"/>
          </a:p>
          <a:p>
            <a:r>
              <a:rPr lang="fr-CH" sz="1600" dirty="0"/>
              <a:t>Benchmarking </a:t>
            </a:r>
            <a:r>
              <a:rPr lang="fr-CH" sz="1600" dirty="0" err="1"/>
              <a:t>using</a:t>
            </a:r>
            <a:r>
              <a:rPr lang="fr-CH" sz="1600" dirty="0"/>
              <a:t> </a:t>
            </a:r>
            <a:r>
              <a:rPr lang="fr-CH" sz="1600" dirty="0" err="1"/>
              <a:t>secondary</a:t>
            </a:r>
            <a:r>
              <a:rPr lang="fr-CH" sz="1600" dirty="0"/>
              <a:t> and </a:t>
            </a:r>
            <a:r>
              <a:rPr lang="fr-CH" sz="1600" dirty="0" err="1"/>
              <a:t>thermionic</a:t>
            </a:r>
            <a:r>
              <a:rPr lang="fr-CH" sz="1600" dirty="0"/>
              <a:t> </a:t>
            </a:r>
            <a:r>
              <a:rPr lang="fr-CH" sz="1600" dirty="0" err="1"/>
              <a:t>emission</a:t>
            </a:r>
            <a:r>
              <a:rPr lang="fr-CH" sz="1600" dirty="0"/>
              <a:t> </a:t>
            </a:r>
            <a:r>
              <a:rPr lang="fr-CH" sz="1600" dirty="0" err="1"/>
              <a:t>is</a:t>
            </a:r>
            <a:r>
              <a:rPr lang="fr-CH" sz="1600" dirty="0"/>
              <a:t> positive</a:t>
            </a:r>
          </a:p>
          <a:p>
            <a:r>
              <a:rPr lang="fr-CH" sz="1600" dirty="0" err="1"/>
              <a:t>Discrepancy</a:t>
            </a:r>
            <a:r>
              <a:rPr lang="fr-CH" sz="1600" dirty="0"/>
              <a:t> </a:t>
            </a:r>
            <a:r>
              <a:rPr lang="fr-CH" sz="1600" dirty="0" err="1"/>
              <a:t>observed</a:t>
            </a:r>
            <a:r>
              <a:rPr lang="fr-CH" sz="1600" dirty="0"/>
              <a:t> for high </a:t>
            </a:r>
            <a:r>
              <a:rPr lang="fr-CH" sz="1600" dirty="0" err="1"/>
              <a:t>thermionic</a:t>
            </a:r>
            <a:r>
              <a:rPr lang="fr-CH" sz="1600" dirty="0"/>
              <a:t> </a:t>
            </a:r>
            <a:r>
              <a:rPr lang="fr-CH" sz="1600" dirty="0" err="1"/>
              <a:t>current</a:t>
            </a:r>
            <a:r>
              <a:rPr lang="fr-CH" sz="1600" dirty="0"/>
              <a:t> </a:t>
            </a:r>
            <a:r>
              <a:rPr lang="fr-CH" sz="1600" dirty="0" err="1"/>
              <a:t>probably</a:t>
            </a:r>
            <a:r>
              <a:rPr lang="fr-CH" sz="1600" dirty="0"/>
              <a:t> due to </a:t>
            </a:r>
            <a:r>
              <a:rPr lang="fr-CH" sz="1600" dirty="0" err="1"/>
              <a:t>space</a:t>
            </a:r>
            <a:r>
              <a:rPr lang="fr-CH" sz="1600" dirty="0"/>
              <a:t> charge </a:t>
            </a:r>
            <a:r>
              <a:rPr lang="fr-CH" sz="1600" dirty="0" err="1"/>
              <a:t>from</a:t>
            </a:r>
            <a:r>
              <a:rPr lang="fr-CH" sz="1600" dirty="0"/>
              <a:t> </a:t>
            </a:r>
            <a:r>
              <a:rPr lang="fr-CH" sz="1600" dirty="0" err="1"/>
              <a:t>generated</a:t>
            </a:r>
            <a:r>
              <a:rPr lang="fr-CH" sz="1600" dirty="0"/>
              <a:t> </a:t>
            </a:r>
            <a:r>
              <a:rPr lang="fr-CH" sz="1600" dirty="0" err="1"/>
              <a:t>electrons</a:t>
            </a:r>
            <a:r>
              <a:rPr lang="fr-CH" sz="1600" b="1" dirty="0"/>
              <a:t>  </a:t>
            </a:r>
          </a:p>
          <a:p>
            <a:r>
              <a:rPr lang="fr-CH" sz="1600" dirty="0"/>
              <a:t>Simulations show </a:t>
            </a:r>
            <a:r>
              <a:rPr lang="fr-CH" sz="1600" b="1" dirty="0"/>
              <a:t>high </a:t>
            </a:r>
            <a:r>
              <a:rPr lang="fr-CH" sz="1600" b="1" dirty="0" err="1"/>
              <a:t>sensitivity</a:t>
            </a:r>
            <a:r>
              <a:rPr lang="fr-CH" sz="1600" b="1" dirty="0"/>
              <a:t> on </a:t>
            </a:r>
            <a:r>
              <a:rPr lang="fr-CH" sz="1600" b="1" dirty="0" err="1"/>
              <a:t>materials</a:t>
            </a:r>
            <a:r>
              <a:rPr lang="fr-CH" sz="1600" b="1" dirty="0"/>
              <a:t> </a:t>
            </a:r>
            <a:r>
              <a:rPr lang="fr-CH" sz="1600" b="1" dirty="0" err="1"/>
              <a:t>parameters</a:t>
            </a:r>
            <a:r>
              <a:rPr lang="fr-CH" sz="1600" b="1" dirty="0"/>
              <a:t>:</a:t>
            </a:r>
          </a:p>
          <a:p>
            <a:pPr lvl="1"/>
            <a:r>
              <a:rPr lang="fr-CH" sz="1600" dirty="0" err="1"/>
              <a:t>Temperature</a:t>
            </a:r>
            <a:r>
              <a:rPr lang="fr-CH" sz="1600" dirty="0"/>
              <a:t> </a:t>
            </a:r>
            <a:r>
              <a:rPr lang="fr-CH" sz="1600" dirty="0" err="1"/>
              <a:t>dependence</a:t>
            </a:r>
            <a:r>
              <a:rPr lang="fr-CH" sz="1600" dirty="0"/>
              <a:t> of </a:t>
            </a:r>
            <a:r>
              <a:rPr lang="fr-CH" sz="1600" dirty="0" err="1"/>
              <a:t>work</a:t>
            </a:r>
            <a:r>
              <a:rPr lang="fr-CH" sz="1600" dirty="0"/>
              <a:t> </a:t>
            </a:r>
            <a:r>
              <a:rPr lang="fr-CH" sz="1600" dirty="0" err="1"/>
              <a:t>function</a:t>
            </a:r>
            <a:r>
              <a:rPr lang="fr-CH" sz="1600" dirty="0"/>
              <a:t> and </a:t>
            </a:r>
            <a:r>
              <a:rPr lang="fr-CH" sz="1600" dirty="0" err="1"/>
              <a:t>emissivity</a:t>
            </a:r>
            <a:endParaRPr lang="fr-CH" sz="1600" dirty="0"/>
          </a:p>
          <a:p>
            <a:pPr lvl="1"/>
            <a:endParaRPr lang="fr-CH" sz="1600" dirty="0"/>
          </a:p>
          <a:p>
            <a:r>
              <a:rPr lang="fr-CH" dirty="0"/>
              <a:t>Due to </a:t>
            </a:r>
            <a:r>
              <a:rPr lang="fr-CH" dirty="0" err="1"/>
              <a:t>low-density</a:t>
            </a:r>
            <a:r>
              <a:rPr lang="fr-CH" dirty="0"/>
              <a:t> </a:t>
            </a:r>
            <a:r>
              <a:rPr lang="fr-CH" dirty="0" err="1"/>
              <a:t>materials</a:t>
            </a:r>
            <a:r>
              <a:rPr lang="fr-CH" dirty="0"/>
              <a:t>, the </a:t>
            </a:r>
            <a:r>
              <a:rPr lang="fr-CH" dirty="0" err="1"/>
              <a:t>cooling</a:t>
            </a:r>
            <a:r>
              <a:rPr lang="fr-CH" dirty="0"/>
              <a:t> </a:t>
            </a:r>
            <a:r>
              <a:rPr lang="fr-CH" dirty="0" err="1"/>
              <a:t>processes</a:t>
            </a:r>
            <a:r>
              <a:rPr lang="fr-CH" dirty="0"/>
              <a:t> are </a:t>
            </a:r>
            <a:r>
              <a:rPr lang="fr-CH" dirty="0" err="1"/>
              <a:t>faster</a:t>
            </a:r>
            <a:r>
              <a:rPr lang="fr-CH" dirty="0"/>
              <a:t> → </a:t>
            </a:r>
            <a:r>
              <a:rPr lang="fr-CH" b="1" dirty="0" err="1"/>
              <a:t>temperatures</a:t>
            </a:r>
            <a:r>
              <a:rPr lang="fr-CH" b="1" dirty="0"/>
              <a:t> </a:t>
            </a:r>
            <a:r>
              <a:rPr lang="fr-CH" b="1" dirty="0" err="1"/>
              <a:t>reached</a:t>
            </a:r>
            <a:r>
              <a:rPr lang="fr-CH" b="1" dirty="0"/>
              <a:t> by CNT </a:t>
            </a:r>
            <a:r>
              <a:rPr lang="fr-CH" b="1" dirty="0" err="1"/>
              <a:t>wires</a:t>
            </a:r>
            <a:r>
              <a:rPr lang="fr-CH" b="1" dirty="0"/>
              <a:t> are </a:t>
            </a:r>
            <a:r>
              <a:rPr lang="fr-CH" b="1" dirty="0" err="1"/>
              <a:t>lower</a:t>
            </a:r>
            <a:r>
              <a:rPr lang="fr-CH" b="1" dirty="0"/>
              <a:t> </a:t>
            </a:r>
            <a:r>
              <a:rPr lang="fr-CH" b="1" dirty="0" err="1"/>
              <a:t>than</a:t>
            </a:r>
            <a:r>
              <a:rPr lang="fr-CH" b="1" dirty="0"/>
              <a:t> </a:t>
            </a:r>
            <a:r>
              <a:rPr lang="fr-CH" b="1" dirty="0" err="1"/>
              <a:t>those</a:t>
            </a:r>
            <a:r>
              <a:rPr lang="fr-CH" b="1" dirty="0"/>
              <a:t> </a:t>
            </a:r>
            <a:r>
              <a:rPr lang="fr-CH" b="1" dirty="0" err="1"/>
              <a:t>reached</a:t>
            </a:r>
            <a:r>
              <a:rPr lang="fr-CH" b="1" dirty="0"/>
              <a:t> by CF </a:t>
            </a:r>
            <a:r>
              <a:rPr lang="fr-CH" b="1" dirty="0" err="1"/>
              <a:t>wires</a:t>
            </a:r>
            <a:endParaRPr lang="fr-CH" b="1" dirty="0"/>
          </a:p>
          <a:p>
            <a:r>
              <a:rPr lang="fr-CH" b="1" dirty="0"/>
              <a:t>Complete suppression </a:t>
            </a:r>
            <a:r>
              <a:rPr lang="fr-CH" dirty="0"/>
              <a:t>of </a:t>
            </a:r>
            <a:r>
              <a:rPr lang="fr-CH" dirty="0" err="1"/>
              <a:t>thermionic</a:t>
            </a:r>
            <a:r>
              <a:rPr lang="fr-CH" dirty="0"/>
              <a:t> </a:t>
            </a:r>
            <a:r>
              <a:rPr lang="fr-CH" dirty="0" err="1"/>
              <a:t>emission</a:t>
            </a:r>
            <a:r>
              <a:rPr lang="fr-CH" dirty="0"/>
              <a:t> </a:t>
            </a:r>
            <a:r>
              <a:rPr lang="fr-CH" dirty="0" err="1"/>
              <a:t>current</a:t>
            </a:r>
            <a:r>
              <a:rPr lang="fr-CH" dirty="0"/>
              <a:t> for PSI </a:t>
            </a:r>
            <a:r>
              <a:rPr lang="fr-CH" dirty="0" err="1"/>
              <a:t>beams</a:t>
            </a:r>
            <a:endParaRPr lang="fr-CH" dirty="0"/>
          </a:p>
          <a:p>
            <a:endParaRPr lang="fr-CH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71CF973-5216-80FA-F44C-AC9BD9274784}"/>
              </a:ext>
            </a:extLst>
          </p:cNvPr>
          <p:cNvSpPr/>
          <p:nvPr/>
        </p:nvSpPr>
        <p:spPr bwMode="auto">
          <a:xfrm>
            <a:off x="875384" y="4507374"/>
            <a:ext cx="4080368" cy="1945962"/>
          </a:xfrm>
          <a:prstGeom prst="rect">
            <a:avLst/>
          </a:prstGeom>
          <a:noFill/>
          <a:ln w="19050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4864205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Espace réservé du contenu 5" descr="Une image contenant texte, capture d’écran, diagramme, Tracé&#10;&#10;Description générée automatiquement">
            <a:extLst>
              <a:ext uri="{FF2B5EF4-FFF2-40B4-BE49-F238E27FC236}">
                <a16:creationId xmlns:a16="http://schemas.microsoft.com/office/drawing/2014/main" id="{27EFD2C1-EFC3-CD5F-CEEC-1B8B88C6DE0F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734296" y="993373"/>
            <a:ext cx="6357984" cy="4229131"/>
          </a:xfrm>
        </p:spPr>
      </p:pic>
      <p:sp>
        <p:nvSpPr>
          <p:cNvPr id="3" name="Titre 2">
            <a:extLst>
              <a:ext uri="{FF2B5EF4-FFF2-40B4-BE49-F238E27FC236}">
                <a16:creationId xmlns:a16="http://schemas.microsoft.com/office/drawing/2014/main" id="{5CABDBCE-DB5A-F4C5-1964-FFA8FF6746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Annexes: </a:t>
            </a:r>
            <a:r>
              <a:rPr lang="fr-CH" dirty="0" err="1"/>
              <a:t>Previous</a:t>
            </a:r>
            <a:r>
              <a:rPr lang="fr-CH" dirty="0"/>
              <a:t> benchmarking [1]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CE0EE84-91FB-108F-ACD7-E99A3B2526D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19</a:t>
            </a:fld>
            <a:endParaRPr lang="de-DE" dirty="0"/>
          </a:p>
        </p:txBody>
      </p: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B6E25186-4C30-167A-BA3C-6E93625E9C14}"/>
              </a:ext>
            </a:extLst>
          </p:cNvPr>
          <p:cNvCxnSpPr>
            <a:cxnSpLocks/>
          </p:cNvCxnSpPr>
          <p:nvPr/>
        </p:nvCxnSpPr>
        <p:spPr bwMode="auto">
          <a:xfrm flipH="1">
            <a:off x="5940152" y="2420888"/>
            <a:ext cx="1080120" cy="14401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F4E7266A-38C4-324A-0559-C2FC38F86AD0}"/>
              </a:ext>
            </a:extLst>
          </p:cNvPr>
          <p:cNvSpPr txBox="1"/>
          <p:nvPr/>
        </p:nvSpPr>
        <p:spPr>
          <a:xfrm>
            <a:off x="7065845" y="1379084"/>
            <a:ext cx="1907704" cy="122413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fr-CH" sz="1800" kern="1000" spc="30" dirty="0">
                <a:latin typeface="+mn-lt"/>
                <a:cs typeface="Franklin Gothic Book"/>
              </a:rPr>
              <a:t>The </a:t>
            </a:r>
            <a:r>
              <a:rPr lang="fr-CH" sz="1800" kern="1000" spc="30" dirty="0" err="1">
                <a:latin typeface="+mn-lt"/>
                <a:cs typeface="Franklin Gothic Book"/>
              </a:rPr>
              <a:t>current</a:t>
            </a:r>
            <a:r>
              <a:rPr lang="fr-CH" sz="1800" kern="1000" spc="30" dirty="0">
                <a:latin typeface="+mn-lt"/>
                <a:cs typeface="Franklin Gothic Book"/>
              </a:rPr>
              <a:t> </a:t>
            </a:r>
            <a:r>
              <a:rPr lang="fr-CH" sz="1800" kern="1000" spc="30" dirty="0" err="1">
                <a:latin typeface="+mn-lt"/>
                <a:cs typeface="Franklin Gothic Book"/>
              </a:rPr>
              <a:t>measured</a:t>
            </a:r>
            <a:r>
              <a:rPr lang="fr-CH" sz="1800" kern="1000" spc="30" dirty="0">
                <a:latin typeface="+mn-lt"/>
                <a:cs typeface="Franklin Gothic Book"/>
              </a:rPr>
              <a:t> by the detector at </a:t>
            </a:r>
            <a:r>
              <a:rPr lang="fr-CH" sz="1800" kern="1000" spc="30" dirty="0" err="1">
                <a:latin typeface="+mn-lt"/>
                <a:cs typeface="Franklin Gothic Book"/>
              </a:rPr>
              <a:t>that</a:t>
            </a:r>
            <a:r>
              <a:rPr lang="fr-CH" sz="1800" kern="1000" spc="30" dirty="0">
                <a:latin typeface="+mn-lt"/>
                <a:cs typeface="Franklin Gothic Book"/>
              </a:rPr>
              <a:t> time </a:t>
            </a:r>
            <a:r>
              <a:rPr lang="fr-CH" sz="1800" kern="1000" spc="30" dirty="0" err="1">
                <a:latin typeface="+mn-lt"/>
                <a:cs typeface="Franklin Gothic Book"/>
              </a:rPr>
              <a:t>does</a:t>
            </a:r>
            <a:r>
              <a:rPr lang="fr-CH" sz="1800" kern="1000" spc="30" dirty="0">
                <a:latin typeface="+mn-lt"/>
                <a:cs typeface="Franklin Gothic Book"/>
              </a:rPr>
              <a:t> not come </a:t>
            </a:r>
            <a:r>
              <a:rPr lang="fr-CH" sz="1800" kern="1000" spc="30" dirty="0" err="1">
                <a:latin typeface="+mn-lt"/>
                <a:cs typeface="Franklin Gothic Book"/>
              </a:rPr>
              <a:t>from</a:t>
            </a:r>
            <a:r>
              <a:rPr lang="fr-CH" sz="1800" kern="1000" spc="30" dirty="0">
                <a:latin typeface="+mn-lt"/>
                <a:cs typeface="Franklin Gothic Book"/>
              </a:rPr>
              <a:t> the </a:t>
            </a:r>
            <a:r>
              <a:rPr lang="fr-CH" sz="1800" kern="1000" spc="30" dirty="0" err="1">
                <a:latin typeface="+mn-lt"/>
                <a:cs typeface="Franklin Gothic Book"/>
              </a:rPr>
              <a:t>beam</a:t>
            </a:r>
            <a:r>
              <a:rPr lang="fr-CH" sz="1800" kern="1000" spc="30" dirty="0">
                <a:latin typeface="+mn-lt"/>
                <a:cs typeface="Franklin Gothic Book"/>
              </a:rPr>
              <a:t>: </a:t>
            </a:r>
            <a:r>
              <a:rPr lang="fr-CH" sz="1800" kern="1000" spc="30" dirty="0" err="1">
                <a:latin typeface="+mn-lt"/>
                <a:cs typeface="Franklin Gothic Book"/>
              </a:rPr>
              <a:t>thermionic</a:t>
            </a:r>
            <a:r>
              <a:rPr lang="fr-CH" sz="1800" kern="1000" spc="30" dirty="0">
                <a:latin typeface="+mn-lt"/>
                <a:cs typeface="Franklin Gothic Book"/>
              </a:rPr>
              <a:t> </a:t>
            </a:r>
            <a:r>
              <a:rPr lang="fr-CH" sz="1800" kern="1000" spc="30" dirty="0" err="1">
                <a:latin typeface="+mn-lt"/>
                <a:cs typeface="Franklin Gothic Book"/>
              </a:rPr>
              <a:t>current</a:t>
            </a:r>
            <a:endParaRPr lang="fr-CH" sz="1800" kern="1000" spc="30" dirty="0">
              <a:latin typeface="+mn-lt"/>
              <a:cs typeface="Franklin Gothic Book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fr-CH" sz="1800" kern="1000" spc="30" dirty="0">
              <a:latin typeface="+mn-lt"/>
              <a:cs typeface="Franklin Gothic Book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fr-CH" sz="1800" kern="1000" spc="30" dirty="0">
                <a:latin typeface="+mn-lt"/>
                <a:cs typeface="Franklin Gothic Book"/>
              </a:rPr>
              <a:t>Simulations and </a:t>
            </a:r>
            <a:r>
              <a:rPr lang="fr-CH" sz="1800" kern="1000" spc="30" dirty="0" err="1">
                <a:latin typeface="+mn-lt"/>
                <a:cs typeface="Franklin Gothic Book"/>
              </a:rPr>
              <a:t>measurements</a:t>
            </a:r>
            <a:r>
              <a:rPr lang="fr-CH" sz="1800" kern="1000" spc="30" dirty="0">
                <a:latin typeface="+mn-lt"/>
                <a:cs typeface="Franklin Gothic Book"/>
              </a:rPr>
              <a:t> in good agreement 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8A13D5B4-E78B-D77C-C09D-A2B1A8DC05A2}"/>
              </a:ext>
            </a:extLst>
          </p:cNvPr>
          <p:cNvSpPr txBox="1"/>
          <p:nvPr/>
        </p:nvSpPr>
        <p:spPr>
          <a:xfrm>
            <a:off x="734296" y="6320359"/>
            <a:ext cx="8146901" cy="57606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fr-CH" sz="900" kern="1000" spc="30" dirty="0">
                <a:latin typeface="+mn-lt"/>
                <a:cs typeface="Franklin Gothic Book"/>
              </a:rPr>
              <a:t>[1] A. Navarro, </a:t>
            </a:r>
            <a:r>
              <a:rPr lang="fr-CH" sz="900" i="1" kern="1000" spc="30" dirty="0" err="1">
                <a:latin typeface="+mn-lt"/>
                <a:cs typeface="Franklin Gothic Book"/>
              </a:rPr>
              <a:t>Understanding</a:t>
            </a:r>
            <a:r>
              <a:rPr lang="fr-CH" sz="900" i="1" kern="1000" spc="30" dirty="0">
                <a:latin typeface="+mn-lt"/>
                <a:cs typeface="Franklin Gothic Book"/>
              </a:rPr>
              <a:t> </a:t>
            </a:r>
            <a:r>
              <a:rPr lang="fr-CH" sz="900" i="1" kern="1000" spc="30" dirty="0" err="1">
                <a:latin typeface="+mn-lt"/>
                <a:cs typeface="Franklin Gothic Book"/>
              </a:rPr>
              <a:t>Secondary</a:t>
            </a:r>
            <a:r>
              <a:rPr lang="fr-CH" sz="900" i="1" kern="1000" spc="30" dirty="0">
                <a:latin typeface="+mn-lt"/>
                <a:cs typeface="Franklin Gothic Book"/>
              </a:rPr>
              <a:t> Emission </a:t>
            </a:r>
            <a:r>
              <a:rPr lang="fr-CH" sz="900" i="1" kern="1000" spc="30" dirty="0" err="1">
                <a:latin typeface="+mn-lt"/>
                <a:cs typeface="Franklin Gothic Book"/>
              </a:rPr>
              <a:t>Processes</a:t>
            </a:r>
            <a:r>
              <a:rPr lang="fr-CH" sz="900" i="1" kern="1000" spc="30" dirty="0">
                <a:latin typeface="+mn-lt"/>
                <a:cs typeface="Franklin Gothic Book"/>
              </a:rPr>
              <a:t> and Beam </a:t>
            </a:r>
            <a:r>
              <a:rPr lang="fr-CH" sz="900" i="1" kern="1000" spc="30" dirty="0" err="1">
                <a:latin typeface="+mn-lt"/>
                <a:cs typeface="Franklin Gothic Book"/>
              </a:rPr>
              <a:t>Matter</a:t>
            </a:r>
            <a:r>
              <a:rPr lang="fr-CH" sz="900" i="1" kern="1000" spc="30" dirty="0">
                <a:latin typeface="+mn-lt"/>
                <a:cs typeface="Franklin Gothic Book"/>
              </a:rPr>
              <a:t> interactions for </a:t>
            </a:r>
            <a:r>
              <a:rPr lang="fr-CH" sz="900" i="1" kern="1000" spc="30" dirty="0" err="1">
                <a:latin typeface="+mn-lt"/>
                <a:cs typeface="Franklin Gothic Book"/>
              </a:rPr>
              <a:t>Optimization</a:t>
            </a:r>
            <a:r>
              <a:rPr lang="fr-CH" sz="900" i="1" kern="1000" spc="30" dirty="0">
                <a:latin typeface="+mn-lt"/>
                <a:cs typeface="Franklin Gothic Book"/>
              </a:rPr>
              <a:t> of Diagnostic Wire </a:t>
            </a:r>
            <a:r>
              <a:rPr lang="fr-CH" sz="900" i="1" kern="1000" spc="30" dirty="0" err="1">
                <a:latin typeface="+mn-lt"/>
                <a:cs typeface="Franklin Gothic Book"/>
              </a:rPr>
              <a:t>Grid</a:t>
            </a:r>
            <a:r>
              <a:rPr lang="fr-CH" sz="900" i="1" kern="1000" spc="30" dirty="0">
                <a:latin typeface="+mn-lt"/>
                <a:cs typeface="Franklin Gothic Book"/>
              </a:rPr>
              <a:t> System in </a:t>
            </a:r>
            <a:r>
              <a:rPr lang="fr-CH" sz="900" i="1" kern="1000" spc="30" dirty="0" err="1">
                <a:latin typeface="+mn-lt"/>
                <a:cs typeface="Franklin Gothic Book"/>
              </a:rPr>
              <a:t>particle</a:t>
            </a:r>
            <a:r>
              <a:rPr lang="fr-CH" sz="900" i="1" kern="1000" spc="30" dirty="0">
                <a:latin typeface="+mn-lt"/>
                <a:cs typeface="Franklin Gothic Book"/>
              </a:rPr>
              <a:t> </a:t>
            </a:r>
            <a:r>
              <a:rPr lang="fr-CH" sz="900" i="1" kern="1000" spc="30" dirty="0" err="1">
                <a:latin typeface="+mn-lt"/>
                <a:cs typeface="Franklin Gothic Book"/>
              </a:rPr>
              <a:t>Accelerators</a:t>
            </a:r>
            <a:r>
              <a:rPr lang="fr-CH" sz="900" kern="1000" spc="30" dirty="0">
                <a:latin typeface="+mn-lt"/>
                <a:cs typeface="Franklin Gothic Book"/>
              </a:rPr>
              <a:t>, PhD </a:t>
            </a:r>
            <a:r>
              <a:rPr lang="fr-CH" sz="900" kern="1000" spc="30" dirty="0" err="1">
                <a:latin typeface="+mn-lt"/>
                <a:cs typeface="Franklin Gothic Book"/>
              </a:rPr>
              <a:t>Thesis</a:t>
            </a:r>
            <a:r>
              <a:rPr lang="fr-CH" sz="900" kern="1000" spc="30" dirty="0">
                <a:latin typeface="+mn-lt"/>
                <a:cs typeface="Franklin Gothic Book"/>
              </a:rPr>
              <a:t>, </a:t>
            </a:r>
            <a:r>
              <a:rPr lang="fr-CH" sz="900" kern="1000" spc="30" dirty="0" err="1">
                <a:latin typeface="+mn-lt"/>
                <a:cs typeface="Franklin Gothic Book"/>
              </a:rPr>
              <a:t>Universitat</a:t>
            </a:r>
            <a:r>
              <a:rPr lang="fr-CH" sz="900" kern="1000" spc="30" dirty="0">
                <a:latin typeface="+mn-lt"/>
                <a:cs typeface="Franklin Gothic Book"/>
              </a:rPr>
              <a:t> </a:t>
            </a:r>
            <a:r>
              <a:rPr lang="fr-CH" sz="900" kern="1000" spc="30" dirty="0" err="1">
                <a:latin typeface="+mn-lt"/>
                <a:cs typeface="Franklin Gothic Book"/>
              </a:rPr>
              <a:t>Politècnica</a:t>
            </a:r>
            <a:r>
              <a:rPr lang="fr-CH" sz="900" kern="1000" spc="30" dirty="0">
                <a:latin typeface="+mn-lt"/>
                <a:cs typeface="Franklin Gothic Book"/>
              </a:rPr>
              <a:t> De </a:t>
            </a:r>
            <a:r>
              <a:rPr lang="fr-CH" sz="900" kern="1000" spc="30" dirty="0" err="1">
                <a:latin typeface="+mn-lt"/>
                <a:cs typeface="Franklin Gothic Book"/>
              </a:rPr>
              <a:t>Catalunya</a:t>
            </a:r>
            <a:r>
              <a:rPr lang="fr-CH" sz="900" kern="1000" spc="30" dirty="0">
                <a:latin typeface="+mn-lt"/>
                <a:cs typeface="Franklin Gothic Book"/>
              </a:rPr>
              <a:t> and CERN, 2022</a:t>
            </a:r>
          </a:p>
        </p:txBody>
      </p:sp>
    </p:spTree>
    <p:extLst>
      <p:ext uri="{BB962C8B-B14F-4D97-AF65-F5344CB8AC3E}">
        <p14:creationId xmlns:p14="http://schemas.microsoft.com/office/powerpoint/2010/main" val="3666215101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45C9B87C-2B5C-658B-2527-59446D477B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Introduction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D349A28-50D8-7935-B1C7-7BB64E16C1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</a:t>
            </a:fld>
            <a:endParaRPr lang="de-DE" dirty="0"/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7514C7F9-5A16-72CD-19CE-C183CE755884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fr-CH" dirty="0"/>
              <a:t>Wire scanners are instruments </a:t>
            </a:r>
            <a:r>
              <a:rPr lang="fr-CH" dirty="0" err="1"/>
              <a:t>used</a:t>
            </a:r>
            <a:r>
              <a:rPr lang="fr-CH" dirty="0"/>
              <a:t> to </a:t>
            </a:r>
            <a:r>
              <a:rPr lang="fr-CH" dirty="0" err="1"/>
              <a:t>measure</a:t>
            </a:r>
            <a:r>
              <a:rPr lang="fr-CH" dirty="0"/>
              <a:t> transverse </a:t>
            </a:r>
            <a:r>
              <a:rPr lang="fr-CH" dirty="0" err="1"/>
              <a:t>beam</a:t>
            </a:r>
            <a:r>
              <a:rPr lang="fr-CH" dirty="0"/>
              <a:t> profile, </a:t>
            </a:r>
            <a:r>
              <a:rPr lang="fr-CH" dirty="0" err="1"/>
              <a:t>using</a:t>
            </a:r>
            <a:r>
              <a:rPr lang="fr-CH" dirty="0"/>
              <a:t> </a:t>
            </a:r>
            <a:r>
              <a:rPr lang="fr-CH" dirty="0" err="1"/>
              <a:t>thin</a:t>
            </a:r>
            <a:r>
              <a:rPr lang="fr-CH" dirty="0"/>
              <a:t> </a:t>
            </a:r>
            <a:r>
              <a:rPr lang="fr-CH" dirty="0" err="1"/>
              <a:t>wire</a:t>
            </a:r>
            <a:r>
              <a:rPr lang="fr-CH" dirty="0"/>
              <a:t> of </a:t>
            </a:r>
            <a:r>
              <a:rPr lang="fr-CH" dirty="0" err="1"/>
              <a:t>tungsten</a:t>
            </a:r>
            <a:r>
              <a:rPr lang="fr-CH" dirty="0"/>
              <a:t>, </a:t>
            </a:r>
            <a:r>
              <a:rPr lang="fr-CH" dirty="0" err="1"/>
              <a:t>molybdenum</a:t>
            </a:r>
            <a:r>
              <a:rPr lang="fr-CH" dirty="0"/>
              <a:t> or </a:t>
            </a:r>
            <a:r>
              <a:rPr lang="fr-CH" dirty="0" err="1"/>
              <a:t>carbon</a:t>
            </a:r>
            <a:r>
              <a:rPr lang="fr-CH" dirty="0"/>
              <a:t> fibre </a:t>
            </a:r>
            <a:r>
              <a:rPr lang="fr-CH" dirty="0" err="1"/>
              <a:t>because</a:t>
            </a:r>
            <a:r>
              <a:rPr lang="fr-CH" dirty="0"/>
              <a:t> of </a:t>
            </a:r>
            <a:r>
              <a:rPr lang="fr-CH" dirty="0" err="1"/>
              <a:t>their</a:t>
            </a:r>
            <a:r>
              <a:rPr lang="fr-CH" dirty="0"/>
              <a:t> good thermal, </a:t>
            </a:r>
            <a:r>
              <a:rPr lang="fr-CH" dirty="0" err="1"/>
              <a:t>mechanical</a:t>
            </a:r>
            <a:r>
              <a:rPr lang="fr-CH" dirty="0"/>
              <a:t>, and </a:t>
            </a:r>
            <a:r>
              <a:rPr lang="fr-CH" dirty="0" err="1"/>
              <a:t>electrical</a:t>
            </a:r>
            <a:r>
              <a:rPr lang="fr-CH" dirty="0"/>
              <a:t> </a:t>
            </a:r>
            <a:r>
              <a:rPr lang="fr-CH" dirty="0" err="1"/>
              <a:t>properties</a:t>
            </a:r>
            <a:r>
              <a:rPr lang="fr-CH" dirty="0"/>
              <a:t>.</a:t>
            </a:r>
          </a:p>
          <a:p>
            <a:r>
              <a:rPr lang="fr-CH" dirty="0"/>
              <a:t> Low-</a:t>
            </a:r>
            <a:r>
              <a:rPr lang="fr-CH" dirty="0" err="1"/>
              <a:t>density</a:t>
            </a:r>
            <a:r>
              <a:rPr lang="fr-CH" dirty="0"/>
              <a:t> </a:t>
            </a:r>
            <a:r>
              <a:rPr lang="fr-CH" dirty="0" err="1"/>
              <a:t>materials</a:t>
            </a:r>
            <a:r>
              <a:rPr lang="fr-CH" dirty="0"/>
              <a:t>, </a:t>
            </a:r>
            <a:r>
              <a:rPr lang="fr-CH" dirty="0" err="1"/>
              <a:t>such</a:t>
            </a:r>
            <a:r>
              <a:rPr lang="fr-CH" dirty="0"/>
              <a:t> as </a:t>
            </a:r>
            <a:r>
              <a:rPr lang="fr-CH" dirty="0" err="1"/>
              <a:t>carbon</a:t>
            </a:r>
            <a:r>
              <a:rPr lang="fr-CH" dirty="0"/>
              <a:t> nanotube, can </a:t>
            </a:r>
            <a:r>
              <a:rPr lang="fr-CH" dirty="0" err="1"/>
              <a:t>offer</a:t>
            </a:r>
            <a:r>
              <a:rPr lang="fr-CH" dirty="0"/>
              <a:t> </a:t>
            </a:r>
            <a:r>
              <a:rPr lang="fr-CH" dirty="0" err="1"/>
              <a:t>advantages</a:t>
            </a:r>
            <a:r>
              <a:rPr lang="fr-CH" dirty="0"/>
              <a:t>.</a:t>
            </a:r>
          </a:p>
          <a:p>
            <a:endParaRPr lang="fr-CH" dirty="0"/>
          </a:p>
          <a:p>
            <a:r>
              <a:rPr lang="fr-CH" dirty="0"/>
              <a:t>Focus on the thermal </a:t>
            </a:r>
            <a:r>
              <a:rPr lang="fr-CH" dirty="0" err="1"/>
              <a:t>behavior</a:t>
            </a:r>
            <a:r>
              <a:rPr lang="fr-CH" dirty="0"/>
              <a:t> of the </a:t>
            </a:r>
            <a:r>
              <a:rPr lang="fr-CH" dirty="0" err="1"/>
              <a:t>wire</a:t>
            </a:r>
            <a:r>
              <a:rPr lang="fr-CH" dirty="0"/>
              <a:t>:</a:t>
            </a:r>
          </a:p>
          <a:p>
            <a:pPr lvl="1"/>
            <a:r>
              <a:rPr lang="fr-CH" dirty="0"/>
              <a:t>Thermal modeling: </a:t>
            </a:r>
            <a:r>
              <a:rPr lang="fr-CH" dirty="0" err="1"/>
              <a:t>PyTT</a:t>
            </a:r>
            <a:r>
              <a:rPr lang="fr-CH" dirty="0"/>
              <a:t> (Python </a:t>
            </a:r>
            <a:r>
              <a:rPr lang="fr-CH" dirty="0" err="1"/>
              <a:t>Thin</a:t>
            </a:r>
            <a:r>
              <a:rPr lang="fr-CH" dirty="0"/>
              <a:t> Target) simulation code </a:t>
            </a:r>
            <a:r>
              <a:rPr lang="fr-CH" dirty="0" err="1"/>
              <a:t>from</a:t>
            </a:r>
            <a:r>
              <a:rPr lang="fr-CH" dirty="0"/>
              <a:t> </a:t>
            </a:r>
            <a:r>
              <a:rPr lang="fr-CH" dirty="0" err="1"/>
              <a:t>A.Navarro</a:t>
            </a:r>
            <a:r>
              <a:rPr lang="fr-CH" dirty="0"/>
              <a:t> and </a:t>
            </a:r>
            <a:r>
              <a:rPr lang="fr-CH" dirty="0" err="1"/>
              <a:t>M.Sapinski</a:t>
            </a:r>
            <a:endParaRPr lang="fr-CH" dirty="0"/>
          </a:p>
          <a:p>
            <a:pPr lvl="2"/>
            <a:r>
              <a:rPr lang="fr-CH" dirty="0"/>
              <a:t>Physical model </a:t>
            </a:r>
          </a:p>
          <a:p>
            <a:pPr lvl="2"/>
            <a:r>
              <a:rPr lang="fr-CH" dirty="0"/>
              <a:t>Benchmarking</a:t>
            </a:r>
          </a:p>
          <a:p>
            <a:pPr lvl="1"/>
            <a:r>
              <a:rPr lang="fr-CH" dirty="0" err="1"/>
              <a:t>Comparison</a:t>
            </a:r>
            <a:r>
              <a:rPr lang="fr-CH" dirty="0"/>
              <a:t> of the thermal </a:t>
            </a:r>
            <a:r>
              <a:rPr lang="fr-CH" dirty="0" err="1"/>
              <a:t>behavior</a:t>
            </a:r>
            <a:r>
              <a:rPr lang="fr-CH" dirty="0"/>
              <a:t> of </a:t>
            </a:r>
            <a:r>
              <a:rPr lang="fr-CH" dirty="0" err="1"/>
              <a:t>carbon</a:t>
            </a:r>
            <a:r>
              <a:rPr lang="fr-CH" dirty="0"/>
              <a:t> fibre (CF) and </a:t>
            </a:r>
            <a:r>
              <a:rPr lang="fr-CH" dirty="0" err="1"/>
              <a:t>carbon</a:t>
            </a:r>
            <a:r>
              <a:rPr lang="fr-CH" dirty="0"/>
              <a:t> nanotube (CNT) </a:t>
            </a:r>
            <a:r>
              <a:rPr lang="fr-CH" dirty="0" err="1"/>
              <a:t>wires</a:t>
            </a:r>
            <a:r>
              <a:rPr lang="fr-CH" dirty="0"/>
              <a:t>:</a:t>
            </a:r>
          </a:p>
          <a:p>
            <a:pPr lvl="2"/>
            <a:r>
              <a:rPr lang="fr-CH" dirty="0"/>
              <a:t>2 </a:t>
            </a:r>
            <a:r>
              <a:rPr lang="fr-CH" dirty="0" err="1"/>
              <a:t>different</a:t>
            </a:r>
            <a:r>
              <a:rPr lang="fr-CH" dirty="0"/>
              <a:t> sets of </a:t>
            </a:r>
            <a:r>
              <a:rPr lang="fr-CH" dirty="0" err="1"/>
              <a:t>beam</a:t>
            </a:r>
            <a:r>
              <a:rPr lang="fr-CH" dirty="0"/>
              <a:t> </a:t>
            </a:r>
            <a:r>
              <a:rPr lang="fr-CH" dirty="0" err="1"/>
              <a:t>parameters</a:t>
            </a:r>
            <a:r>
              <a:rPr lang="fr-CH" dirty="0"/>
              <a:t> : </a:t>
            </a:r>
          </a:p>
          <a:p>
            <a:pPr lvl="3"/>
            <a:r>
              <a:rPr lang="fr-CH" dirty="0"/>
              <a:t>PSI Main ring cyclotron </a:t>
            </a:r>
            <a:r>
              <a:rPr lang="fr-CH" dirty="0" err="1"/>
              <a:t>beam</a:t>
            </a:r>
            <a:endParaRPr lang="fr-CH" dirty="0"/>
          </a:p>
          <a:p>
            <a:pPr lvl="3"/>
            <a:r>
              <a:rPr lang="fr-CH" dirty="0"/>
              <a:t>HL-LHC </a:t>
            </a:r>
            <a:r>
              <a:rPr lang="fr-CH" dirty="0" err="1"/>
              <a:t>beam</a:t>
            </a:r>
            <a:endParaRPr lang="fr-CH" dirty="0"/>
          </a:p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064765775"/>
      </p:ext>
    </p:extLst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Espace réservé du contenu 5" descr="Une image contenant texte, capture d’écran&#10;&#10;Description générée automatiquement">
            <a:extLst>
              <a:ext uri="{FF2B5EF4-FFF2-40B4-BE49-F238E27FC236}">
                <a16:creationId xmlns:a16="http://schemas.microsoft.com/office/drawing/2014/main" id="{7B28976F-8B60-C16F-5802-9B16FA412368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899593" y="1014493"/>
            <a:ext cx="3865998" cy="2266275"/>
          </a:xfrm>
        </p:spPr>
      </p:pic>
      <p:sp>
        <p:nvSpPr>
          <p:cNvPr id="3" name="Titre 2">
            <a:extLst>
              <a:ext uri="{FF2B5EF4-FFF2-40B4-BE49-F238E27FC236}">
                <a16:creationId xmlns:a16="http://schemas.microsoft.com/office/drawing/2014/main" id="{E7DBC11B-F36C-4595-4671-13EE1E736B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Annexes: Simulation </a:t>
            </a:r>
            <a:r>
              <a:rPr lang="fr-CH" dirty="0" err="1"/>
              <a:t>uncertainities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83699C4-5F61-F718-D01E-8BA804DB1AD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20</a:t>
            </a:fld>
            <a:endParaRPr lang="de-DE" dirty="0"/>
          </a:p>
        </p:txBody>
      </p:sp>
      <p:pic>
        <p:nvPicPr>
          <p:cNvPr id="8" name="Image 7" descr="Une image contenant capture d’écran, texte&#10;&#10;Description générée automatiquement">
            <a:extLst>
              <a:ext uri="{FF2B5EF4-FFF2-40B4-BE49-F238E27FC236}">
                <a16:creationId xmlns:a16="http://schemas.microsoft.com/office/drawing/2014/main" id="{56F52F9B-4DE8-C84B-1235-D627F99A1F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26378" y="3705383"/>
            <a:ext cx="4298357" cy="2342992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67C1FD58-4A10-21CD-7A05-73305DAC3BCC}"/>
              </a:ext>
            </a:extLst>
          </p:cNvPr>
          <p:cNvSpPr txBox="1"/>
          <p:nvPr/>
        </p:nvSpPr>
        <p:spPr>
          <a:xfrm>
            <a:off x="899593" y="3733189"/>
            <a:ext cx="3024335" cy="158417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fr-CH" kern="1000" spc="30" dirty="0">
                <a:latin typeface="+mn-lt"/>
                <a:cs typeface="Franklin Gothic Book"/>
              </a:rPr>
              <a:t>The </a:t>
            </a:r>
            <a:r>
              <a:rPr lang="fr-CH" kern="1000" spc="30" dirty="0" err="1">
                <a:latin typeface="+mn-lt"/>
                <a:cs typeface="Franklin Gothic Book"/>
              </a:rPr>
              <a:t>simulated</a:t>
            </a:r>
            <a:r>
              <a:rPr lang="fr-CH" kern="1000" spc="30" dirty="0">
                <a:latin typeface="+mn-lt"/>
                <a:cs typeface="Franklin Gothic Book"/>
              </a:rPr>
              <a:t> </a:t>
            </a:r>
            <a:r>
              <a:rPr lang="fr-CH" kern="1000" spc="30" dirty="0" err="1">
                <a:latin typeface="+mn-lt"/>
                <a:cs typeface="Franklin Gothic Book"/>
              </a:rPr>
              <a:t>intensity</a:t>
            </a:r>
            <a:r>
              <a:rPr lang="fr-CH" kern="1000" spc="30" dirty="0">
                <a:latin typeface="+mn-lt"/>
                <a:cs typeface="Franklin Gothic Book"/>
              </a:rPr>
              <a:t> </a:t>
            </a:r>
            <a:r>
              <a:rPr lang="fr-CH" kern="1000" spc="30" dirty="0" err="1">
                <a:latin typeface="+mn-lt"/>
                <a:cs typeface="Franklin Gothic Book"/>
              </a:rPr>
              <a:t>is</a:t>
            </a:r>
            <a:r>
              <a:rPr lang="fr-CH" kern="1000" spc="30" dirty="0">
                <a:latin typeface="+mn-lt"/>
                <a:cs typeface="Franklin Gothic Book"/>
              </a:rPr>
              <a:t> high-sensitive to </a:t>
            </a:r>
            <a:r>
              <a:rPr lang="fr-CH" kern="1000" spc="30" dirty="0" err="1">
                <a:latin typeface="+mn-lt"/>
                <a:cs typeface="Franklin Gothic Book"/>
              </a:rPr>
              <a:t>emissivity</a:t>
            </a:r>
            <a:r>
              <a:rPr lang="fr-CH" kern="1000" spc="30" dirty="0">
                <a:latin typeface="+mn-lt"/>
                <a:cs typeface="Franklin Gothic Book"/>
              </a:rPr>
              <a:t> and </a:t>
            </a:r>
            <a:r>
              <a:rPr lang="fr-CH" kern="1000" spc="30" dirty="0" err="1">
                <a:latin typeface="+mn-lt"/>
                <a:cs typeface="Franklin Gothic Book"/>
              </a:rPr>
              <a:t>work</a:t>
            </a:r>
            <a:r>
              <a:rPr lang="fr-CH" kern="1000" spc="30" dirty="0">
                <a:latin typeface="+mn-lt"/>
                <a:cs typeface="Franklin Gothic Book"/>
              </a:rPr>
              <a:t> </a:t>
            </a:r>
            <a:r>
              <a:rPr lang="fr-CH" kern="1000" spc="30" dirty="0" err="1">
                <a:latin typeface="+mn-lt"/>
                <a:cs typeface="Franklin Gothic Book"/>
              </a:rPr>
              <a:t>function</a:t>
            </a:r>
            <a:r>
              <a:rPr lang="fr-CH" kern="1000" spc="30" dirty="0">
                <a:latin typeface="+mn-lt"/>
                <a:cs typeface="Franklin Gothic Book"/>
              </a:rPr>
              <a:t> change, </a:t>
            </a:r>
            <a:r>
              <a:rPr lang="fr-CH" kern="1000" spc="30" dirty="0" err="1">
                <a:latin typeface="+mn-lt"/>
                <a:cs typeface="Franklin Gothic Book"/>
              </a:rPr>
              <a:t>especially</a:t>
            </a:r>
            <a:r>
              <a:rPr lang="fr-CH" kern="1000" spc="30" dirty="0">
                <a:latin typeface="+mn-lt"/>
                <a:cs typeface="Franklin Gothic Book"/>
              </a:rPr>
              <a:t> for </a:t>
            </a:r>
            <a:r>
              <a:rPr lang="fr-CH" kern="1000" spc="30" dirty="0" err="1">
                <a:latin typeface="+mn-lt"/>
                <a:cs typeface="Franklin Gothic Book"/>
              </a:rPr>
              <a:t>work</a:t>
            </a:r>
            <a:r>
              <a:rPr lang="fr-CH" kern="1000" spc="30" dirty="0">
                <a:latin typeface="+mn-lt"/>
                <a:cs typeface="Franklin Gothic Book"/>
              </a:rPr>
              <a:t> </a:t>
            </a:r>
            <a:r>
              <a:rPr lang="fr-CH" kern="1000" spc="30" dirty="0" err="1">
                <a:latin typeface="+mn-lt"/>
                <a:cs typeface="Franklin Gothic Book"/>
              </a:rPr>
              <a:t>function</a:t>
            </a:r>
            <a:r>
              <a:rPr lang="fr-CH" kern="1000" spc="30" dirty="0">
                <a:latin typeface="+mn-lt"/>
                <a:cs typeface="Franklin Gothic Book"/>
              </a:rPr>
              <a:t> for </a:t>
            </a:r>
            <a:r>
              <a:rPr lang="fr-CH" kern="1000" spc="30" dirty="0" err="1">
                <a:latin typeface="+mn-lt"/>
                <a:cs typeface="Franklin Gothic Book"/>
              </a:rPr>
              <a:t>which</a:t>
            </a:r>
            <a:r>
              <a:rPr lang="fr-CH" kern="1000" spc="30" dirty="0">
                <a:latin typeface="+mn-lt"/>
                <a:cs typeface="Franklin Gothic Book"/>
              </a:rPr>
              <a:t> the relative </a:t>
            </a:r>
            <a:r>
              <a:rPr lang="fr-CH" kern="1000" spc="30" dirty="0" err="1">
                <a:latin typeface="+mn-lt"/>
                <a:cs typeface="Franklin Gothic Book"/>
              </a:rPr>
              <a:t>error</a:t>
            </a:r>
            <a:r>
              <a:rPr lang="fr-CH" kern="1000" spc="30" dirty="0">
                <a:latin typeface="+mn-lt"/>
                <a:cs typeface="Franklin Gothic Book"/>
              </a:rPr>
              <a:t> </a:t>
            </a:r>
            <a:r>
              <a:rPr lang="fr-CH" b="1" kern="1000" spc="30" dirty="0" err="1">
                <a:latin typeface="+mn-lt"/>
                <a:cs typeface="Franklin Gothic Book"/>
              </a:rPr>
              <a:t>grows</a:t>
            </a:r>
            <a:r>
              <a:rPr lang="fr-CH" b="1" kern="1000" spc="30" dirty="0">
                <a:latin typeface="+mn-lt"/>
                <a:cs typeface="Franklin Gothic Book"/>
              </a:rPr>
              <a:t> </a:t>
            </a:r>
            <a:r>
              <a:rPr lang="fr-CH" b="1" kern="1000" spc="30" dirty="0" err="1">
                <a:latin typeface="+mn-lt"/>
                <a:cs typeface="Franklin Gothic Book"/>
              </a:rPr>
              <a:t>exponentially</a:t>
            </a:r>
            <a:r>
              <a:rPr lang="fr-CH" b="1" kern="1000" spc="30" dirty="0">
                <a:latin typeface="+mn-lt"/>
                <a:cs typeface="Franklin Gothic Book"/>
              </a:rPr>
              <a:t> </a:t>
            </a:r>
            <a:r>
              <a:rPr lang="fr-CH" kern="1000" spc="30" dirty="0">
                <a:latin typeface="+mn-lt"/>
                <a:cs typeface="Franklin Gothic Book"/>
              </a:rPr>
              <a:t>(due to the </a:t>
            </a:r>
            <a:r>
              <a:rPr lang="fr-CH" kern="1000" spc="30" dirty="0" err="1">
                <a:latin typeface="+mn-lt"/>
                <a:cs typeface="Franklin Gothic Book"/>
              </a:rPr>
              <a:t>exponential</a:t>
            </a:r>
            <a:r>
              <a:rPr lang="fr-CH" kern="1000" spc="30" dirty="0">
                <a:latin typeface="+mn-lt"/>
                <a:cs typeface="Franklin Gothic Book"/>
              </a:rPr>
              <a:t> </a:t>
            </a:r>
            <a:r>
              <a:rPr lang="fr-CH" kern="1000" spc="30" dirty="0" err="1">
                <a:latin typeface="+mn-lt"/>
                <a:cs typeface="Franklin Gothic Book"/>
              </a:rPr>
              <a:t>term</a:t>
            </a:r>
            <a:r>
              <a:rPr lang="fr-CH" kern="1000" spc="30" dirty="0">
                <a:latin typeface="+mn-lt"/>
                <a:cs typeface="Franklin Gothic Book"/>
              </a:rPr>
              <a:t> of </a:t>
            </a:r>
            <a:r>
              <a:rPr lang="fr-CH" kern="1000" spc="30" dirty="0" err="1">
                <a:latin typeface="+mn-lt"/>
                <a:cs typeface="Franklin Gothic Book"/>
              </a:rPr>
              <a:t>thermionic</a:t>
            </a:r>
            <a:r>
              <a:rPr lang="fr-CH" kern="1000" spc="30" dirty="0">
                <a:latin typeface="+mn-lt"/>
                <a:cs typeface="Franklin Gothic Book"/>
              </a:rPr>
              <a:t> </a:t>
            </a:r>
            <a:r>
              <a:rPr lang="fr-CH" kern="1000" spc="30" dirty="0" err="1">
                <a:latin typeface="+mn-lt"/>
                <a:cs typeface="Franklin Gothic Book"/>
              </a:rPr>
              <a:t>current</a:t>
            </a:r>
            <a:r>
              <a:rPr lang="fr-CH" kern="1000" spc="30" dirty="0">
                <a:latin typeface="+mn-lt"/>
                <a:cs typeface="Franklin Gothic Book"/>
              </a:rPr>
              <a:t>). 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D8501BE-EE39-1323-38D8-3C34A6EB3B7D}"/>
              </a:ext>
            </a:extLst>
          </p:cNvPr>
          <p:cNvSpPr txBox="1"/>
          <p:nvPr/>
        </p:nvSpPr>
        <p:spPr>
          <a:xfrm>
            <a:off x="6084168" y="1556792"/>
            <a:ext cx="2122144" cy="172819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endParaRPr lang="fr-CH" sz="1800" kern="1000" spc="30" dirty="0">
              <a:latin typeface="+mn-lt"/>
              <a:cs typeface="Franklin Gothic Book"/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B1AA8571-41BC-6924-EF0D-9C074EFE85BF}"/>
              </a:ext>
            </a:extLst>
          </p:cNvPr>
          <p:cNvSpPr txBox="1"/>
          <p:nvPr/>
        </p:nvSpPr>
        <p:spPr>
          <a:xfrm>
            <a:off x="5790256" y="2382375"/>
            <a:ext cx="2550724" cy="194421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fr-CH" kern="1000" spc="30" dirty="0">
                <a:latin typeface="+mn-lt"/>
                <a:cs typeface="Franklin Gothic Book"/>
              </a:rPr>
              <a:t>For </a:t>
            </a:r>
            <a:r>
              <a:rPr lang="fr-CH" kern="1000" spc="30" dirty="0" err="1">
                <a:latin typeface="+mn-lt"/>
                <a:cs typeface="Franklin Gothic Book"/>
              </a:rPr>
              <a:t>emissivity</a:t>
            </a:r>
            <a:r>
              <a:rPr lang="fr-CH" kern="1000" spc="30" dirty="0">
                <a:latin typeface="+mn-lt"/>
                <a:cs typeface="Franklin Gothic Book"/>
              </a:rPr>
              <a:t> and </a:t>
            </a:r>
            <a:r>
              <a:rPr lang="fr-CH" kern="1000" spc="30" dirty="0" err="1">
                <a:latin typeface="+mn-lt"/>
                <a:cs typeface="Franklin Gothic Book"/>
              </a:rPr>
              <a:t>work</a:t>
            </a:r>
            <a:r>
              <a:rPr lang="fr-CH" kern="1000" spc="30" dirty="0">
                <a:latin typeface="+mn-lt"/>
                <a:cs typeface="Franklin Gothic Book"/>
              </a:rPr>
              <a:t> </a:t>
            </a:r>
            <a:r>
              <a:rPr lang="fr-CH" kern="1000" spc="30" dirty="0" err="1">
                <a:latin typeface="+mn-lt"/>
                <a:cs typeface="Franklin Gothic Book"/>
              </a:rPr>
              <a:t>function</a:t>
            </a:r>
            <a:r>
              <a:rPr lang="fr-CH" kern="1000" spc="30" dirty="0">
                <a:latin typeface="+mn-lt"/>
                <a:cs typeface="Franklin Gothic Book"/>
              </a:rPr>
              <a:t>, relative </a:t>
            </a:r>
            <a:r>
              <a:rPr lang="fr-CH" kern="1000" spc="30" dirty="0" err="1">
                <a:latin typeface="+mn-lt"/>
                <a:cs typeface="Franklin Gothic Book"/>
              </a:rPr>
              <a:t>errors</a:t>
            </a:r>
            <a:r>
              <a:rPr lang="fr-CH" kern="1000" spc="30" dirty="0">
                <a:latin typeface="+mn-lt"/>
                <a:cs typeface="Franklin Gothic Book"/>
              </a:rPr>
              <a:t> are </a:t>
            </a:r>
            <a:r>
              <a:rPr lang="fr-CH" b="1" kern="1000" spc="30" dirty="0" err="1">
                <a:latin typeface="+mn-lt"/>
                <a:cs typeface="Franklin Gothic Book"/>
              </a:rPr>
              <a:t>bigger</a:t>
            </a:r>
            <a:r>
              <a:rPr lang="fr-CH" kern="1000" spc="30" dirty="0">
                <a:latin typeface="+mn-lt"/>
                <a:cs typeface="Franklin Gothic Book"/>
              </a:rPr>
              <a:t> </a:t>
            </a:r>
            <a:r>
              <a:rPr lang="fr-CH" b="1" kern="1000" spc="30" dirty="0">
                <a:latin typeface="+mn-lt"/>
                <a:cs typeface="Franklin Gothic Book"/>
              </a:rPr>
              <a:t>for </a:t>
            </a:r>
            <a:r>
              <a:rPr lang="fr-CH" b="1" kern="1000" spc="30" dirty="0" err="1">
                <a:latin typeface="+mn-lt"/>
                <a:cs typeface="Franklin Gothic Book"/>
              </a:rPr>
              <a:t>intensity</a:t>
            </a:r>
            <a:r>
              <a:rPr lang="fr-CH" b="1" kern="1000" spc="30" dirty="0">
                <a:latin typeface="+mn-lt"/>
                <a:cs typeface="Franklin Gothic Book"/>
              </a:rPr>
              <a:t> </a:t>
            </a:r>
            <a:r>
              <a:rPr lang="fr-CH" b="1" kern="1000" spc="30" dirty="0" err="1">
                <a:latin typeface="+mn-lt"/>
                <a:cs typeface="Franklin Gothic Book"/>
              </a:rPr>
              <a:t>than</a:t>
            </a:r>
            <a:r>
              <a:rPr lang="fr-CH" b="1" kern="1000" spc="30" dirty="0">
                <a:latin typeface="+mn-lt"/>
                <a:cs typeface="Franklin Gothic Book"/>
              </a:rPr>
              <a:t> for </a:t>
            </a:r>
            <a:r>
              <a:rPr lang="fr-CH" b="1" kern="1000" spc="30" dirty="0" err="1">
                <a:latin typeface="+mn-lt"/>
                <a:cs typeface="Franklin Gothic Book"/>
              </a:rPr>
              <a:t>temperature</a:t>
            </a:r>
            <a:endParaRPr lang="fr-CH" b="1" kern="1000" spc="30" dirty="0">
              <a:latin typeface="+mn-lt"/>
              <a:cs typeface="Franklin Gothic Book"/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AA0124ED-0BA7-524F-AB67-1A8244C80908}"/>
              </a:ext>
            </a:extLst>
          </p:cNvPr>
          <p:cNvSpPr txBox="1"/>
          <p:nvPr/>
        </p:nvSpPr>
        <p:spPr>
          <a:xfrm>
            <a:off x="5793554" y="838012"/>
            <a:ext cx="3024337" cy="5085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fr-CH" kern="1000" spc="30" dirty="0">
                <a:latin typeface="+mn-lt"/>
                <a:cs typeface="Franklin Gothic Book"/>
              </a:rPr>
              <a:t>PSI main ring cyclotron </a:t>
            </a:r>
            <a:r>
              <a:rPr lang="fr-CH" kern="1000" spc="30" dirty="0" err="1">
                <a:latin typeface="+mn-lt"/>
                <a:cs typeface="Franklin Gothic Book"/>
              </a:rPr>
              <a:t>beam</a:t>
            </a:r>
            <a:r>
              <a:rPr lang="fr-CH" kern="1000" spc="30" dirty="0">
                <a:latin typeface="+mn-lt"/>
                <a:cs typeface="Franklin Gothic Book"/>
              </a:rPr>
              <a:t>, 105.6 </a:t>
            </a:r>
            <a:r>
              <a:rPr lang="fr-CH" kern="1000" spc="30" dirty="0" err="1">
                <a:latin typeface="+mn-lt"/>
                <a:cs typeface="Franklin Gothic Book"/>
              </a:rPr>
              <a:t>Mev</a:t>
            </a:r>
            <a:r>
              <a:rPr lang="fr-CH" kern="1000" spc="30" dirty="0">
                <a:latin typeface="+mn-lt"/>
                <a:cs typeface="Franklin Gothic Book"/>
              </a:rPr>
              <a:t> </a:t>
            </a:r>
            <a:r>
              <a:rPr lang="fr-CH" kern="1000" spc="30" dirty="0" err="1">
                <a:latin typeface="+mn-lt"/>
                <a:cs typeface="Franklin Gothic Book"/>
              </a:rPr>
              <a:t>beam</a:t>
            </a:r>
            <a:r>
              <a:rPr lang="fr-CH" kern="1000" spc="30" dirty="0">
                <a:latin typeface="+mn-lt"/>
                <a:cs typeface="Franklin Gothic Book"/>
              </a:rPr>
              <a:t> </a:t>
            </a:r>
            <a:r>
              <a:rPr lang="fr-CH" kern="1000" spc="30" dirty="0" err="1">
                <a:latin typeface="+mn-lt"/>
                <a:cs typeface="Franklin Gothic Book"/>
              </a:rPr>
              <a:t>energy</a:t>
            </a:r>
            <a:r>
              <a:rPr lang="fr-CH" kern="1000" spc="30" dirty="0">
                <a:latin typeface="+mn-lt"/>
                <a:cs typeface="Franklin Gothic Book"/>
              </a:rPr>
              <a:t>, 1496 </a:t>
            </a:r>
            <a:r>
              <a:rPr lang="fr-CH" kern="1000" spc="30" dirty="0" err="1">
                <a:latin typeface="+mn-lt"/>
                <a:cs typeface="Franklin Gothic Book"/>
              </a:rPr>
              <a:t>μA</a:t>
            </a:r>
            <a:r>
              <a:rPr lang="fr-CH" kern="1000" spc="30" dirty="0">
                <a:latin typeface="+mn-lt"/>
                <a:cs typeface="Franklin Gothic Book"/>
              </a:rPr>
              <a:t> </a:t>
            </a:r>
            <a:r>
              <a:rPr lang="fr-CH" kern="1000" spc="30" dirty="0" err="1">
                <a:latin typeface="+mn-lt"/>
                <a:cs typeface="Franklin Gothic Book"/>
              </a:rPr>
              <a:t>beam</a:t>
            </a:r>
            <a:r>
              <a:rPr lang="fr-CH" kern="1000" spc="30" dirty="0">
                <a:latin typeface="+mn-lt"/>
                <a:cs typeface="Franklin Gothic Book"/>
              </a:rPr>
              <a:t> </a:t>
            </a:r>
            <a:r>
              <a:rPr lang="fr-CH" kern="1000" spc="30" dirty="0" err="1">
                <a:latin typeface="+mn-lt"/>
                <a:cs typeface="Franklin Gothic Book"/>
              </a:rPr>
              <a:t>current</a:t>
            </a:r>
            <a:r>
              <a:rPr lang="fr-CH" kern="1000" spc="30" dirty="0">
                <a:latin typeface="+mn-lt"/>
                <a:cs typeface="Franklin Gothic Book"/>
              </a:rPr>
              <a:t>.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fr-CH" kern="1000" spc="30" dirty="0">
                <a:latin typeface="+mn-lt"/>
                <a:cs typeface="Franklin Gothic Book"/>
              </a:rPr>
              <a:t>Initial </a:t>
            </a:r>
            <a:r>
              <a:rPr lang="fr-CH" kern="1000" spc="30" dirty="0" err="1">
                <a:latin typeface="+mn-lt"/>
                <a:cs typeface="Franklin Gothic Book"/>
              </a:rPr>
              <a:t>work</a:t>
            </a:r>
            <a:r>
              <a:rPr lang="fr-CH" kern="1000" spc="30" dirty="0">
                <a:latin typeface="+mn-lt"/>
                <a:cs typeface="Franklin Gothic Book"/>
              </a:rPr>
              <a:t> </a:t>
            </a:r>
            <a:r>
              <a:rPr lang="fr-CH" kern="1000" spc="30" dirty="0" err="1">
                <a:latin typeface="+mn-lt"/>
                <a:cs typeface="Franklin Gothic Book"/>
              </a:rPr>
              <a:t>function</a:t>
            </a:r>
            <a:r>
              <a:rPr lang="fr-CH" kern="1000" spc="30" dirty="0">
                <a:latin typeface="+mn-lt"/>
                <a:cs typeface="Franklin Gothic Book"/>
              </a:rPr>
              <a:t> : 5 eV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fr-CH" kern="1000" spc="30" dirty="0">
                <a:latin typeface="+mn-lt"/>
                <a:cs typeface="Franklin Gothic Book"/>
              </a:rPr>
              <a:t>Initial </a:t>
            </a:r>
            <a:r>
              <a:rPr lang="fr-CH" kern="1000" spc="30" dirty="0" err="1">
                <a:latin typeface="+mn-lt"/>
                <a:cs typeface="Franklin Gothic Book"/>
              </a:rPr>
              <a:t>emissivity</a:t>
            </a:r>
            <a:r>
              <a:rPr lang="fr-CH" kern="1000" spc="30" dirty="0">
                <a:latin typeface="+mn-lt"/>
                <a:cs typeface="Franklin Gothic Book"/>
              </a:rPr>
              <a:t> : 1</a:t>
            </a:r>
          </a:p>
        </p:txBody>
      </p:sp>
    </p:spTree>
    <p:extLst>
      <p:ext uri="{BB962C8B-B14F-4D97-AF65-F5344CB8AC3E}">
        <p14:creationId xmlns:p14="http://schemas.microsoft.com/office/powerpoint/2010/main" val="301683009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A2059CBF-A9A4-F8DA-49DD-4A70E00F43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Annexes: RRL </a:t>
            </a:r>
            <a:r>
              <a:rPr lang="fr-CH" dirty="0" err="1"/>
              <a:t>measurements</a:t>
            </a:r>
            <a:r>
              <a:rPr lang="fr-CH" dirty="0"/>
              <a:t> </a:t>
            </a:r>
            <a:r>
              <a:rPr lang="fr-CH" dirty="0" err="1"/>
              <a:t>uncertainties</a:t>
            </a:r>
            <a:endParaRPr lang="fr-CH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3AA542F5-3201-8C09-F211-1887AC6E84C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21</a:t>
            </a:fld>
            <a:endParaRPr lang="de-DE" dirty="0"/>
          </a:p>
        </p:txBody>
      </p:sp>
      <p:pic>
        <p:nvPicPr>
          <p:cNvPr id="8" name="Image 7" descr="Une image contenant ligne&#10;&#10;Description générée automatiquement">
            <a:extLst>
              <a:ext uri="{FF2B5EF4-FFF2-40B4-BE49-F238E27FC236}">
                <a16:creationId xmlns:a16="http://schemas.microsoft.com/office/drawing/2014/main" id="{3B11F523-954A-4DC7-7AEF-E4333233E3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9712" y="1906849"/>
            <a:ext cx="4822419" cy="3168352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6172D36F-8CA5-16FE-6053-7923639AFED2}"/>
              </a:ext>
            </a:extLst>
          </p:cNvPr>
          <p:cNvSpPr txBox="1"/>
          <p:nvPr/>
        </p:nvSpPr>
        <p:spPr>
          <a:xfrm>
            <a:off x="2699792" y="1467931"/>
            <a:ext cx="1872208" cy="64807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fr-CH" sz="1800" kern="1000" spc="30" dirty="0" err="1">
                <a:latin typeface="+mn-lt"/>
                <a:cs typeface="Franklin Gothic Book"/>
              </a:rPr>
              <a:t>Electronic</a:t>
            </a:r>
            <a:r>
              <a:rPr lang="fr-CH" sz="1800" kern="1000" spc="30" dirty="0">
                <a:latin typeface="+mn-lt"/>
                <a:cs typeface="Franklin Gothic Book"/>
              </a:rPr>
              <a:t> noise</a:t>
            </a:r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86FE1ECA-B235-5C86-B765-400B8AC802C0}"/>
              </a:ext>
            </a:extLst>
          </p:cNvPr>
          <p:cNvSpPr/>
          <p:nvPr/>
        </p:nvSpPr>
        <p:spPr bwMode="auto">
          <a:xfrm>
            <a:off x="2408482" y="1422946"/>
            <a:ext cx="2016224" cy="432048"/>
          </a:xfrm>
          <a:prstGeom prst="ellipse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97E4520E-9B9A-D259-CF71-ECB327F663BB}"/>
              </a:ext>
            </a:extLst>
          </p:cNvPr>
          <p:cNvCxnSpPr>
            <a:cxnSpLocks/>
            <a:stCxn id="10" idx="5"/>
          </p:cNvCxnSpPr>
          <p:nvPr/>
        </p:nvCxnSpPr>
        <p:spPr bwMode="auto">
          <a:xfrm>
            <a:off x="4129437" y="1791722"/>
            <a:ext cx="295269" cy="84519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5" name="ZoneTexte 14">
            <a:extLst>
              <a:ext uri="{FF2B5EF4-FFF2-40B4-BE49-F238E27FC236}">
                <a16:creationId xmlns:a16="http://schemas.microsoft.com/office/drawing/2014/main" id="{624F6412-2E3C-7448-DA19-880733B09193}"/>
              </a:ext>
            </a:extLst>
          </p:cNvPr>
          <p:cNvSpPr txBox="1"/>
          <p:nvPr/>
        </p:nvSpPr>
        <p:spPr>
          <a:xfrm>
            <a:off x="7020272" y="3068960"/>
            <a:ext cx="1944216" cy="5085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fr-CH" sz="1800" kern="1000" spc="30" dirty="0">
                <a:latin typeface="+mn-lt"/>
                <a:cs typeface="Franklin Gothic Book"/>
              </a:rPr>
              <a:t>Not </a:t>
            </a:r>
            <a:r>
              <a:rPr lang="fr-CH" sz="1800" kern="1000" spc="30" dirty="0" err="1">
                <a:latin typeface="+mn-lt"/>
                <a:cs typeface="Franklin Gothic Book"/>
              </a:rPr>
              <a:t>Gaussian</a:t>
            </a:r>
            <a:r>
              <a:rPr lang="fr-CH" sz="1800" kern="1000" spc="30" dirty="0">
                <a:latin typeface="+mn-lt"/>
                <a:cs typeface="Franklin Gothic Book"/>
              </a:rPr>
              <a:t> </a:t>
            </a:r>
            <a:r>
              <a:rPr lang="fr-CH" sz="1800" kern="1000" spc="30" dirty="0" err="1">
                <a:latin typeface="+mn-lt"/>
                <a:cs typeface="Franklin Gothic Book"/>
              </a:rPr>
              <a:t>beam</a:t>
            </a:r>
            <a:endParaRPr lang="fr-CH" sz="1800" kern="1000" spc="30" dirty="0">
              <a:latin typeface="+mn-lt"/>
              <a:cs typeface="Franklin Gothic Book"/>
            </a:endParaRPr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312CBABD-0793-9AA1-26FE-D2F6DA86C319}"/>
              </a:ext>
            </a:extLst>
          </p:cNvPr>
          <p:cNvSpPr/>
          <p:nvPr/>
        </p:nvSpPr>
        <p:spPr bwMode="auto">
          <a:xfrm>
            <a:off x="6802130" y="2982525"/>
            <a:ext cx="2234365" cy="508500"/>
          </a:xfrm>
          <a:prstGeom prst="ellipse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18" name="Connecteur droit avec flèche 17">
            <a:extLst>
              <a:ext uri="{FF2B5EF4-FFF2-40B4-BE49-F238E27FC236}">
                <a16:creationId xmlns:a16="http://schemas.microsoft.com/office/drawing/2014/main" id="{7C072E11-AD28-9D54-BB93-7D66EDB97B27}"/>
              </a:ext>
            </a:extLst>
          </p:cNvPr>
          <p:cNvCxnSpPr>
            <a:cxnSpLocks/>
            <a:stCxn id="16" idx="3"/>
          </p:cNvCxnSpPr>
          <p:nvPr/>
        </p:nvCxnSpPr>
        <p:spPr bwMode="auto">
          <a:xfrm flipH="1">
            <a:off x="5580112" y="3416557"/>
            <a:ext cx="1549233" cy="73252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9" name="ZoneTexte 18">
            <a:extLst>
              <a:ext uri="{FF2B5EF4-FFF2-40B4-BE49-F238E27FC236}">
                <a16:creationId xmlns:a16="http://schemas.microsoft.com/office/drawing/2014/main" id="{E55813BF-2CF5-C57C-DE93-2A42A53AA5E8}"/>
              </a:ext>
            </a:extLst>
          </p:cNvPr>
          <p:cNvSpPr txBox="1"/>
          <p:nvPr/>
        </p:nvSpPr>
        <p:spPr>
          <a:xfrm>
            <a:off x="942331" y="5390069"/>
            <a:ext cx="2880320" cy="64807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fr-CH" sz="1800" kern="1000" spc="30" dirty="0">
                <a:latin typeface="+mn-lt"/>
                <a:cs typeface="Franklin Gothic Book"/>
              </a:rPr>
              <a:t>The </a:t>
            </a:r>
            <a:r>
              <a:rPr lang="fr-CH" sz="1800" kern="1000" spc="30" dirty="0" err="1">
                <a:latin typeface="+mn-lt"/>
                <a:cs typeface="Franklin Gothic Book"/>
              </a:rPr>
              <a:t>response</a:t>
            </a:r>
            <a:r>
              <a:rPr lang="fr-CH" sz="1800" kern="1000" spc="30" dirty="0">
                <a:latin typeface="+mn-lt"/>
                <a:cs typeface="Franklin Gothic Book"/>
              </a:rPr>
              <a:t> </a:t>
            </a:r>
            <a:r>
              <a:rPr lang="fr-CH" sz="1800" kern="1000" spc="30" dirty="0" err="1">
                <a:latin typeface="+mn-lt"/>
                <a:cs typeface="Franklin Gothic Book"/>
              </a:rPr>
              <a:t>function</a:t>
            </a:r>
            <a:r>
              <a:rPr lang="fr-CH" sz="1800" kern="1000" spc="30" dirty="0">
                <a:latin typeface="+mn-lt"/>
                <a:cs typeface="Franklin Gothic Book"/>
              </a:rPr>
              <a:t> of MESON acquisition </a:t>
            </a:r>
            <a:r>
              <a:rPr lang="fr-CH" sz="1800" kern="1000" spc="30" dirty="0" err="1">
                <a:latin typeface="+mn-lt"/>
                <a:cs typeface="Franklin Gothic Book"/>
              </a:rPr>
              <a:t>card</a:t>
            </a:r>
            <a:endParaRPr lang="fr-CH" sz="1800" kern="1000" spc="30" dirty="0">
              <a:latin typeface="+mn-lt"/>
              <a:cs typeface="Franklin Gothic Book"/>
            </a:endParaRPr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AF09D328-D369-0EB5-03C0-F915DFCA28F0}"/>
              </a:ext>
            </a:extLst>
          </p:cNvPr>
          <p:cNvSpPr/>
          <p:nvPr/>
        </p:nvSpPr>
        <p:spPr bwMode="auto">
          <a:xfrm>
            <a:off x="582291" y="5265204"/>
            <a:ext cx="3096343" cy="835369"/>
          </a:xfrm>
          <a:prstGeom prst="ellipse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9912019"/>
      </p:ext>
    </p:extLst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421AC9FD-FAF5-6C22-B306-0E35D9C898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Annexes: Influence of the </a:t>
            </a:r>
            <a:r>
              <a:rPr lang="fr-CH" dirty="0" err="1"/>
              <a:t>material</a:t>
            </a:r>
            <a:r>
              <a:rPr lang="fr-CH" dirty="0"/>
              <a:t> surface on </a:t>
            </a:r>
            <a:r>
              <a:rPr lang="fr-CH" dirty="0" err="1"/>
              <a:t>work</a:t>
            </a:r>
            <a:r>
              <a:rPr lang="fr-CH" dirty="0"/>
              <a:t> </a:t>
            </a:r>
            <a:r>
              <a:rPr lang="fr-CH" dirty="0" err="1"/>
              <a:t>function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3DC5A14-A1C4-87E1-E2FF-F68E5212069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22</a:t>
            </a:fld>
            <a:endParaRPr lang="de-DE" dirty="0"/>
          </a:p>
        </p:txBody>
      </p:sp>
      <p:pic>
        <p:nvPicPr>
          <p:cNvPr id="6" name="Image 5" descr="Une image contenant capture d’écran, dirigeable&#10;&#10;Description générée automatiquement">
            <a:extLst>
              <a:ext uri="{FF2B5EF4-FFF2-40B4-BE49-F238E27FC236}">
                <a16:creationId xmlns:a16="http://schemas.microsoft.com/office/drawing/2014/main" id="{946FA03D-8B17-64AC-9A59-805612ED49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23210" y="1714879"/>
            <a:ext cx="1770005" cy="1327504"/>
          </a:xfrm>
          <a:prstGeom prst="rect">
            <a:avLst/>
          </a:prstGeom>
        </p:spPr>
      </p:pic>
      <p:pic>
        <p:nvPicPr>
          <p:cNvPr id="7" name="Image 6" descr="Une image contenant capture d’écran, noir et blanc&#10;&#10;Description générée automatiquement">
            <a:extLst>
              <a:ext uri="{FF2B5EF4-FFF2-40B4-BE49-F238E27FC236}">
                <a16:creationId xmlns:a16="http://schemas.microsoft.com/office/drawing/2014/main" id="{B521DB0F-0496-8E1E-3FAE-B60B4FE2CA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9294" y="1722506"/>
            <a:ext cx="1770005" cy="1327504"/>
          </a:xfrm>
          <a:prstGeom prst="rect">
            <a:avLst/>
          </a:prstGeom>
        </p:spPr>
      </p:pic>
      <p:pic>
        <p:nvPicPr>
          <p:cNvPr id="8" name="Image 7" descr="Une image contenant texte, ligne, Tracé, diagramme&#10;&#10;Description générée automatiquement">
            <a:extLst>
              <a:ext uri="{FF2B5EF4-FFF2-40B4-BE49-F238E27FC236}">
                <a16:creationId xmlns:a16="http://schemas.microsoft.com/office/drawing/2014/main" id="{24A32992-0831-4E21-04DB-FA062758A7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19323" y="4030998"/>
            <a:ext cx="3557913" cy="1883601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9D7622FD-74DE-1956-0E27-CCE1D79E5119}"/>
              </a:ext>
            </a:extLst>
          </p:cNvPr>
          <p:cNvSpPr txBox="1"/>
          <p:nvPr/>
        </p:nvSpPr>
        <p:spPr>
          <a:xfrm>
            <a:off x="1686961" y="1238614"/>
            <a:ext cx="5822639" cy="106334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fr-CH" kern="1000" spc="30" dirty="0">
                <a:latin typeface="+mn-lt"/>
                <a:cs typeface="Franklin Gothic Book"/>
              </a:rPr>
              <a:t>Ductile damage of a  </a:t>
            </a:r>
            <a:r>
              <a:rPr lang="fr-CH" kern="1000" spc="30" dirty="0" err="1">
                <a:latin typeface="+mn-lt"/>
                <a:cs typeface="Franklin Gothic Book"/>
              </a:rPr>
              <a:t>Molybdenum</a:t>
            </a:r>
            <a:r>
              <a:rPr lang="fr-CH" kern="1000" spc="30" dirty="0">
                <a:latin typeface="+mn-lt"/>
                <a:cs typeface="Franklin Gothic Book"/>
              </a:rPr>
              <a:t> </a:t>
            </a:r>
            <a:r>
              <a:rPr lang="fr-CH" kern="1000" spc="30" dirty="0" err="1">
                <a:latin typeface="+mn-lt"/>
                <a:cs typeface="Franklin Gothic Book"/>
              </a:rPr>
              <a:t>wire</a:t>
            </a:r>
            <a:r>
              <a:rPr lang="fr-CH" kern="1000" spc="30" dirty="0">
                <a:latin typeface="+mn-lt"/>
                <a:cs typeface="Franklin Gothic Book"/>
              </a:rPr>
              <a:t> due to multiple scans [1]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70984B30-D63C-10B2-D2F3-4ADAEC32E926}"/>
              </a:ext>
            </a:extLst>
          </p:cNvPr>
          <p:cNvSpPr txBox="1"/>
          <p:nvPr/>
        </p:nvSpPr>
        <p:spPr>
          <a:xfrm>
            <a:off x="5574982" y="1697246"/>
            <a:ext cx="1767388" cy="24845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fr-CH" sz="1400" kern="1000" spc="30" dirty="0">
                <a:solidFill>
                  <a:schemeClr val="bg1"/>
                </a:solidFill>
                <a:latin typeface="+mn-lt"/>
                <a:cs typeface="Franklin Gothic Book"/>
              </a:rPr>
              <a:t>End of a </a:t>
            </a:r>
            <a:r>
              <a:rPr lang="fr-CH" sz="1400" kern="1000" spc="30" dirty="0" err="1">
                <a:solidFill>
                  <a:schemeClr val="bg1"/>
                </a:solidFill>
                <a:latin typeface="+mn-lt"/>
                <a:cs typeface="Franklin Gothic Book"/>
              </a:rPr>
              <a:t>broken</a:t>
            </a:r>
            <a:r>
              <a:rPr lang="fr-CH" sz="1400" kern="1000" spc="30" dirty="0">
                <a:solidFill>
                  <a:schemeClr val="bg1"/>
                </a:solidFill>
                <a:latin typeface="+mn-lt"/>
                <a:cs typeface="Franklin Gothic Book"/>
              </a:rPr>
              <a:t> </a:t>
            </a:r>
            <a:r>
              <a:rPr lang="fr-CH" sz="1400" kern="1000" spc="30" dirty="0" err="1">
                <a:solidFill>
                  <a:schemeClr val="bg1"/>
                </a:solidFill>
                <a:latin typeface="+mn-lt"/>
                <a:cs typeface="Franklin Gothic Book"/>
              </a:rPr>
              <a:t>wire</a:t>
            </a:r>
            <a:endParaRPr lang="fr-CH" sz="1400" kern="1000" spc="30" dirty="0">
              <a:solidFill>
                <a:schemeClr val="bg1"/>
              </a:solidFill>
              <a:latin typeface="+mn-lt"/>
              <a:cs typeface="Franklin Gothic Book"/>
            </a:endParaRPr>
          </a:p>
        </p:txBody>
      </p:sp>
      <p:pic>
        <p:nvPicPr>
          <p:cNvPr id="11" name="Image 10" descr="Une image contenant capture d’écran, noir et blanc, monochrome&#10;&#10;Description générée automatiquement">
            <a:extLst>
              <a:ext uri="{FF2B5EF4-FFF2-40B4-BE49-F238E27FC236}">
                <a16:creationId xmlns:a16="http://schemas.microsoft.com/office/drawing/2014/main" id="{98B0A4C6-2C49-5149-430C-087CCF75CDC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86252" y="1718390"/>
            <a:ext cx="1770005" cy="1327504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40FA6D78-BC8E-CACA-91D6-5D6B1AAD8604}"/>
              </a:ext>
            </a:extLst>
          </p:cNvPr>
          <p:cNvSpPr txBox="1"/>
          <p:nvPr/>
        </p:nvSpPr>
        <p:spPr>
          <a:xfrm>
            <a:off x="682535" y="6282095"/>
            <a:ext cx="7811648" cy="36909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fr-CH" sz="900" kern="1000" spc="30" dirty="0">
                <a:latin typeface="+mn-lt"/>
                <a:cs typeface="Franklin Gothic Book"/>
              </a:rPr>
              <a:t>[1] </a:t>
            </a:r>
            <a:r>
              <a:rPr lang="fr-CH" sz="900" kern="1000" spc="30" dirty="0" err="1">
                <a:latin typeface="+mn-lt"/>
                <a:cs typeface="Franklin Gothic Book"/>
              </a:rPr>
              <a:t>M.Sapinski</a:t>
            </a:r>
            <a:r>
              <a:rPr lang="fr-CH" sz="900" i="1" kern="1000" spc="30" dirty="0">
                <a:latin typeface="+mn-lt"/>
                <a:cs typeface="Franklin Gothic Book"/>
              </a:rPr>
              <a:t>, About the Damage </a:t>
            </a:r>
            <a:r>
              <a:rPr lang="fr-CH" sz="900" i="1" kern="1000" spc="30" dirty="0" err="1">
                <a:latin typeface="+mn-lt"/>
                <a:cs typeface="Franklin Gothic Book"/>
              </a:rPr>
              <a:t>Mechanisms</a:t>
            </a:r>
            <a:r>
              <a:rPr lang="fr-CH" sz="900" i="1" kern="1000" spc="30" dirty="0">
                <a:latin typeface="+mn-lt"/>
                <a:cs typeface="Franklin Gothic Book"/>
              </a:rPr>
              <a:t> of </a:t>
            </a:r>
            <a:r>
              <a:rPr lang="fr-CH" sz="900" i="1" kern="1000" spc="30" dirty="0" err="1">
                <a:latin typeface="+mn-lt"/>
                <a:cs typeface="Franklin Gothic Book"/>
              </a:rPr>
              <a:t>Thin</a:t>
            </a:r>
            <a:r>
              <a:rPr lang="fr-CH" sz="900" i="1" kern="1000" spc="30" dirty="0">
                <a:latin typeface="+mn-lt"/>
                <a:cs typeface="Franklin Gothic Book"/>
              </a:rPr>
              <a:t> </a:t>
            </a:r>
            <a:r>
              <a:rPr lang="fr-CH" sz="900" i="1" kern="1000" spc="30" dirty="0" err="1">
                <a:latin typeface="+mn-lt"/>
                <a:cs typeface="Franklin Gothic Book"/>
              </a:rPr>
              <a:t>Targets</a:t>
            </a:r>
            <a:r>
              <a:rPr lang="fr-CH" sz="900" i="1" kern="1000" spc="30" dirty="0">
                <a:latin typeface="+mn-lt"/>
                <a:cs typeface="Franklin Gothic Book"/>
              </a:rPr>
              <a:t> </a:t>
            </a:r>
            <a:r>
              <a:rPr lang="fr-CH" sz="900" i="1" kern="1000" spc="30" dirty="0" err="1">
                <a:latin typeface="+mn-lt"/>
                <a:cs typeface="Franklin Gothic Book"/>
              </a:rPr>
              <a:t>Exposed</a:t>
            </a:r>
            <a:r>
              <a:rPr lang="fr-CH" sz="900" i="1" kern="1000" spc="30" dirty="0">
                <a:latin typeface="+mn-lt"/>
                <a:cs typeface="Franklin Gothic Book"/>
              </a:rPr>
              <a:t> to High-power </a:t>
            </a:r>
            <a:r>
              <a:rPr lang="fr-CH" sz="900" i="1" kern="1000" spc="30" dirty="0" err="1">
                <a:latin typeface="+mn-lt"/>
                <a:cs typeface="Franklin Gothic Book"/>
              </a:rPr>
              <a:t>Particles</a:t>
            </a:r>
            <a:r>
              <a:rPr lang="fr-CH" sz="900" i="1" kern="1000" spc="30" dirty="0">
                <a:latin typeface="+mn-lt"/>
                <a:cs typeface="Franklin Gothic Book"/>
              </a:rPr>
              <a:t> </a:t>
            </a:r>
            <a:r>
              <a:rPr lang="fr-CH" sz="900" i="1" kern="1000" spc="30" dirty="0" err="1">
                <a:latin typeface="+mn-lt"/>
                <a:cs typeface="Franklin Gothic Book"/>
              </a:rPr>
              <a:t>Beams</a:t>
            </a:r>
            <a:r>
              <a:rPr lang="fr-CH" sz="900" kern="1000" spc="30" dirty="0">
                <a:latin typeface="+mn-lt"/>
                <a:cs typeface="Franklin Gothic Book"/>
              </a:rPr>
              <a:t>, THPL151, in Proc. of International </a:t>
            </a:r>
            <a:r>
              <a:rPr lang="fr-CH" sz="900" kern="1000" spc="30" dirty="0" err="1">
                <a:latin typeface="+mn-lt"/>
                <a:cs typeface="Franklin Gothic Book"/>
              </a:rPr>
              <a:t>Particle</a:t>
            </a:r>
            <a:r>
              <a:rPr lang="fr-CH" sz="900" kern="1000" spc="30" dirty="0">
                <a:latin typeface="+mn-lt"/>
                <a:cs typeface="Franklin Gothic Book"/>
              </a:rPr>
              <a:t> Accelerator </a:t>
            </a:r>
            <a:r>
              <a:rPr lang="fr-CH" sz="900" kern="1000" spc="30" dirty="0" err="1">
                <a:latin typeface="+mn-lt"/>
                <a:cs typeface="Franklin Gothic Book"/>
              </a:rPr>
              <a:t>Conference</a:t>
            </a:r>
            <a:r>
              <a:rPr lang="fr-CH" sz="900" kern="1000" spc="30" dirty="0">
                <a:latin typeface="+mn-lt"/>
                <a:cs typeface="Franklin Gothic Book"/>
              </a:rPr>
              <a:t> (IPAC23), Venice, </a:t>
            </a:r>
            <a:r>
              <a:rPr lang="fr-CH" sz="900" kern="1000" spc="30" dirty="0" err="1">
                <a:latin typeface="+mn-lt"/>
                <a:cs typeface="Franklin Gothic Book"/>
              </a:rPr>
              <a:t>Italy</a:t>
            </a:r>
            <a:r>
              <a:rPr lang="fr-CH" sz="900" kern="1000" spc="30" dirty="0">
                <a:latin typeface="+mn-lt"/>
                <a:cs typeface="Franklin Gothic Book"/>
              </a:rPr>
              <a:t>, May 2023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8B1C4E5A-A752-6239-ED2E-1E654767C534}"/>
              </a:ext>
            </a:extLst>
          </p:cNvPr>
          <p:cNvSpPr txBox="1"/>
          <p:nvPr/>
        </p:nvSpPr>
        <p:spPr>
          <a:xfrm>
            <a:off x="841570" y="3282943"/>
            <a:ext cx="7652613" cy="113918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kern="1000" spc="30" dirty="0">
                <a:latin typeface="+mn-lt"/>
                <a:cs typeface="Franklin Gothic Book"/>
              </a:rPr>
              <a:t>Passages through the beam </a:t>
            </a:r>
            <a:r>
              <a:rPr lang="en-US" b="1" kern="1000" spc="30" dirty="0">
                <a:latin typeface="+mn-lt"/>
                <a:cs typeface="Franklin Gothic Book"/>
              </a:rPr>
              <a:t>damage the wire</a:t>
            </a:r>
            <a:r>
              <a:rPr lang="en-US" kern="1000" spc="30" dirty="0">
                <a:latin typeface="+mn-lt"/>
                <a:cs typeface="Franklin Gothic Book"/>
              </a:rPr>
              <a:t>, the smoothness of the wire decreases → increase of the </a:t>
            </a:r>
            <a:r>
              <a:rPr lang="en-US" b="1" kern="1000" spc="30" dirty="0">
                <a:latin typeface="+mn-lt"/>
                <a:cs typeface="Franklin Gothic Book"/>
              </a:rPr>
              <a:t>thermionic emission </a:t>
            </a:r>
            <a:r>
              <a:rPr lang="en-US" kern="1000" spc="30" dirty="0">
                <a:latin typeface="+mn-lt"/>
                <a:cs typeface="Franklin Gothic Book"/>
              </a:rPr>
              <a:t>→ explained by a decrease in the </a:t>
            </a:r>
            <a:r>
              <a:rPr lang="en-US" b="1" kern="1000" spc="30" dirty="0">
                <a:latin typeface="+mn-lt"/>
                <a:cs typeface="Franklin Gothic Book"/>
              </a:rPr>
              <a:t>work function</a:t>
            </a:r>
            <a:r>
              <a:rPr lang="en-US" kern="1000" spc="30" dirty="0">
                <a:latin typeface="+mn-lt"/>
                <a:cs typeface="Franklin Gothic Book"/>
              </a:rPr>
              <a:t>.</a:t>
            </a:r>
            <a:endParaRPr lang="fr-CH" kern="1000" spc="30" dirty="0"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2606134296"/>
      </p:ext>
    </p:extLst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Espace réservé du contenu 1">
                <a:extLst>
                  <a:ext uri="{FF2B5EF4-FFF2-40B4-BE49-F238E27FC236}">
                    <a16:creationId xmlns:a16="http://schemas.microsoft.com/office/drawing/2014/main" id="{BE6D1E17-248F-4E49-609C-99518FDC9F93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827584" y="1052736"/>
                <a:ext cx="8100900" cy="4679951"/>
              </a:xfrm>
            </p:spPr>
            <p:txBody>
              <a:bodyPr/>
              <a:lstStyle/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fr-CH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fr-CH" sz="16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fr-CH" sz="16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fr-CH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𝜕</m:t>
                                </m:r>
                                <m:r>
                                  <a:rPr lang="fr-CH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𝑇</m:t>
                                </m:r>
                              </m:num>
                              <m:den>
                                <m:r>
                                  <a:rPr lang="fr-CH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𝜕</m:t>
                                </m:r>
                                <m:r>
                                  <a:rPr lang="fr-CH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𝑡</m:t>
                                </m:r>
                              </m:den>
                            </m:f>
                          </m:e>
                        </m:d>
                      </m:e>
                      <m:sub>
                        <m:r>
                          <a:rPr lang="fr-CH" sz="1600" b="0" i="1" smtClean="0">
                            <a:latin typeface="Cambria Math" panose="02040503050406030204" pitchFamily="18" charset="0"/>
                          </a:rPr>
                          <m:t>𝑇𝑜𝑡</m:t>
                        </m:r>
                      </m:sub>
                    </m:sSub>
                    <m:r>
                      <a:rPr lang="fr-CH" sz="16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CH" sz="16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l-GR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Φ</m:t>
                        </m:r>
                        <m:r>
                          <a:rPr lang="fr-CH" sz="16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fr-CH" sz="16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fr-CH" sz="16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fr-CH" sz="16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fr-CH" sz="16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fr-CH" sz="16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fr-CH" sz="16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fr-CH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𝐶𝑝</m:t>
                        </m:r>
                        <m:r>
                          <a:rPr lang="fr-CH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fr-CH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  <m:r>
                          <a:rPr lang="fr-CH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den>
                    </m:f>
                    <m:r>
                      <a:rPr lang="fr-CH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f>
                      <m:fPr>
                        <m:ctrlPr>
                          <a:rPr lang="fr-CH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CH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𝑑𝐸</m:t>
                        </m:r>
                      </m:num>
                      <m:den>
                        <m:r>
                          <a:rPr lang="fr-CH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𝑑𝑥</m:t>
                        </m:r>
                      </m:den>
                    </m:f>
                  </m:oMath>
                </a14:m>
                <a:r>
                  <a:rPr lang="fr-CH" sz="1600" b="0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 </a:t>
                </a:r>
                <a14:m>
                  <m:oMath xmlns:m="http://schemas.openxmlformats.org/officeDocument/2006/math">
                    <m:r>
                      <a:rPr lang="fr-CH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−</m:t>
                    </m:r>
                    <m:f>
                      <m:fPr>
                        <m:ctrlPr>
                          <a:rPr lang="fr-CH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CH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</m:t>
                        </m:r>
                        <m:r>
                          <a:rPr lang="fr-CH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sSub>
                          <m:sSubPr>
                            <m:ctrlPr>
                              <a:rPr lang="fr-CH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CH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fr-CH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𝑆𝐵</m:t>
                            </m:r>
                          </m:sub>
                        </m:sSub>
                        <m:r>
                          <a:rPr lang="fr-CH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a:rPr lang="fr-CH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  <m:d>
                          <m:dPr>
                            <m:ctrlPr>
                              <a:rPr lang="fr-CH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CH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𝑇</m:t>
                            </m:r>
                          </m:e>
                        </m:d>
                        <m:r>
                          <a:rPr lang="fr-CH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d>
                          <m:dPr>
                            <m:ctrlPr>
                              <a:rPr lang="fr-CH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fr-CH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fr-CH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𝑇</m:t>
                                </m:r>
                              </m:e>
                              <m:sup>
                                <m:r>
                                  <a:rPr lang="fr-CH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4</m:t>
                                </m:r>
                              </m:sup>
                            </m:sSup>
                            <m:r>
                              <a:rPr lang="fr-CH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sSubSup>
                              <m:sSubSupPr>
                                <m:ctrlPr>
                                  <a:rPr lang="fr-CH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fr-CH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fr-CH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  <m:sup>
                                <m:r>
                                  <a:rPr lang="fr-CH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4</m:t>
                                </m:r>
                              </m:sup>
                            </m:sSubSup>
                          </m:e>
                        </m:d>
                      </m:num>
                      <m:den>
                        <m:r>
                          <a:rPr lang="fr-CH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𝑉</m:t>
                        </m:r>
                        <m:r>
                          <a:rPr lang="fr-CH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a:rPr lang="fr-CH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𝐶𝑝</m:t>
                        </m:r>
                        <m:d>
                          <m:dPr>
                            <m:ctrlPr>
                              <a:rPr lang="fr-CH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CH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𝑇</m:t>
                            </m:r>
                          </m:e>
                        </m:d>
                        <m:r>
                          <a:rPr lang="fr-CH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a:rPr lang="fr-CH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den>
                    </m:f>
                  </m:oMath>
                </a14:m>
                <a:r>
                  <a:rPr lang="fr-CH" sz="1600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 </a:t>
                </a:r>
                <a14:m>
                  <m:oMath xmlns:m="http://schemas.openxmlformats.org/officeDocument/2006/math">
                    <m:r>
                      <a:rPr lang="fr-CH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fr-CH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CH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</m:t>
                        </m:r>
                        <m:d>
                          <m:dPr>
                            <m:ctrlPr>
                              <a:rPr lang="fr-CH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CH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𝑇</m:t>
                            </m:r>
                          </m:e>
                        </m:d>
                      </m:num>
                      <m:den>
                        <m:r>
                          <a:rPr lang="fr-CH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𝐶𝑝</m:t>
                        </m:r>
                        <m:r>
                          <a:rPr lang="fr-CH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fr-CH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  <m:r>
                          <a:rPr lang="fr-CH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)∙</m:t>
                        </m:r>
                        <m:r>
                          <a:rPr lang="fr-CH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den>
                    </m:f>
                    <m:d>
                      <m:dPr>
                        <m:ctrlPr>
                          <a:rPr lang="fr-CH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fr-CH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fr-CH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fr-CH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𝜕</m:t>
                                </m:r>
                              </m:e>
                              <m:sup>
                                <m:r>
                                  <a:rPr lang="fr-CH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fr-CH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𝑇</m:t>
                            </m:r>
                          </m:num>
                          <m:den>
                            <m:sSup>
                              <m:sSupPr>
                                <m:ctrlPr>
                                  <a:rPr lang="fr-CH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fr-CH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𝜕</m:t>
                                </m:r>
                              </m:e>
                              <m:sup>
                                <m:r>
                                  <a:rPr lang="fr-CH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fr-CH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den>
                        </m:f>
                        <m:r>
                          <a:rPr lang="fr-CH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fr-CH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fr-CH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fr-CH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𝜕</m:t>
                                </m:r>
                              </m:e>
                              <m:sup>
                                <m:r>
                                  <a:rPr lang="fr-CH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fr-CH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𝑇</m:t>
                            </m:r>
                          </m:num>
                          <m:den>
                            <m:sSup>
                              <m:sSupPr>
                                <m:ctrlPr>
                                  <a:rPr lang="fr-CH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fr-CH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𝜕</m:t>
                                </m:r>
                              </m:e>
                              <m:sup>
                                <m:r>
                                  <a:rPr lang="fr-CH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fr-CH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𝑦</m:t>
                            </m:r>
                          </m:den>
                        </m:f>
                      </m:e>
                    </m:d>
                  </m:oMath>
                </a14:m>
                <a:r>
                  <a:rPr lang="fr-CH" sz="1600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fr-CH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fr-CH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𝑆</m:t>
                    </m:r>
                    <m:r>
                      <a:rPr lang="fr-CH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d>
                      <m:dPr>
                        <m:ctrlPr>
                          <a:rPr lang="fr-CH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CH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  <m:r>
                          <a:rPr lang="fr-CH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+2</m:t>
                        </m:r>
                        <m:sSub>
                          <m:sSubPr>
                            <m:ctrlPr>
                              <a:rPr lang="fr-CH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CH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𝐾</m:t>
                            </m:r>
                          </m:e>
                          <m:sub>
                            <m:r>
                              <a:rPr lang="fr-CH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𝐵</m:t>
                            </m:r>
                          </m:sub>
                        </m:sSub>
                        <m:r>
                          <a:rPr lang="fr-CH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</m:d>
                    <m:r>
                      <a:rPr lang="fr-CH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f>
                      <m:fPr>
                        <m:ctrlPr>
                          <a:rPr lang="fr-CH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fr-CH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CH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fr-CH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𝑇h</m:t>
                            </m:r>
                          </m:sub>
                        </m:sSub>
                        <m:d>
                          <m:dPr>
                            <m:ctrlPr>
                              <a:rPr lang="fr-CH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CH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𝑇</m:t>
                            </m:r>
                          </m:e>
                        </m:d>
                      </m:num>
                      <m:den>
                        <m:r>
                          <a:rPr lang="fr-CH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𝑉</m:t>
                        </m:r>
                        <m:r>
                          <a:rPr lang="fr-CH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a:rPr lang="fr-CH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𝐶𝑝</m:t>
                        </m:r>
                        <m:d>
                          <m:dPr>
                            <m:ctrlPr>
                              <a:rPr lang="fr-CH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CH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𝑇</m:t>
                            </m:r>
                          </m:e>
                        </m:d>
                        <m:r>
                          <a:rPr lang="fr-CH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a:rPr lang="fr-CH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  <m:r>
                          <a:rPr lang="fr-CH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sSub>
                          <m:sSubPr>
                            <m:ctrlPr>
                              <a:rPr lang="fr-CH" sz="16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CH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fr-CH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den>
                    </m:f>
                  </m:oMath>
                </a14:m>
                <a:endParaRPr lang="fr-CH" sz="1600" dirty="0"/>
              </a:p>
              <a:p>
                <a:pPr marL="0" indent="0" algn="ctr">
                  <a:buNone/>
                </a:pPr>
                <a:endParaRPr lang="fr-CH" sz="1600" dirty="0"/>
              </a:p>
              <a:p>
                <a:pPr marL="0" indent="0">
                  <a:buNone/>
                </a:pPr>
                <a:r>
                  <a:rPr lang="fr-CH" sz="1600" dirty="0" err="1"/>
                  <a:t>With</a:t>
                </a:r>
                <a:r>
                  <a:rPr lang="fr-CH" sz="1600" dirty="0"/>
                  <a:t>: 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Φ</m:t>
                    </m:r>
                    <m:r>
                      <a:rPr lang="fr-CH" sz="16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fr-CH" sz="160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fr-CH" sz="1600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fr-CH" sz="1600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fr-CH" sz="1600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fr-CH" sz="1600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fr-CH" sz="16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fr-CH" sz="1600" dirty="0"/>
                  <a:t> [cm</a:t>
                </a:r>
                <a:r>
                  <a:rPr lang="fr-CH" sz="1600" baseline="30000" dirty="0"/>
                  <a:t>-2</a:t>
                </a:r>
                <a:r>
                  <a:rPr lang="fr-CH" sz="1600" dirty="0"/>
                  <a:t> s</a:t>
                </a:r>
                <a:r>
                  <a:rPr lang="fr-CH" sz="1600" baseline="30000" dirty="0"/>
                  <a:t>-1</a:t>
                </a:r>
                <a:r>
                  <a:rPr lang="fr-CH" sz="1600" dirty="0"/>
                  <a:t>] the flux of </a:t>
                </a:r>
                <a:r>
                  <a:rPr lang="fr-CH" sz="1600" dirty="0" err="1"/>
                  <a:t>particles</a:t>
                </a:r>
                <a:endParaRPr lang="fr-CH" sz="1600" dirty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fr-CH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𝐶𝑝</m:t>
                    </m:r>
                    <m:r>
                      <a:rPr lang="fr-CH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fr-CH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</m:t>
                    </m:r>
                    <m:r>
                      <a:rPr lang="fr-CH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fr-CH" sz="1600" dirty="0"/>
                  <a:t> [J K</a:t>
                </a:r>
                <a:r>
                  <a:rPr lang="fr-CH" sz="1600" baseline="30000" dirty="0"/>
                  <a:t>-1</a:t>
                </a:r>
                <a:r>
                  <a:rPr lang="fr-CH" sz="1600" dirty="0"/>
                  <a:t> g</a:t>
                </a:r>
                <a:r>
                  <a:rPr lang="fr-CH" sz="1600" baseline="30000" dirty="0"/>
                  <a:t> -1</a:t>
                </a:r>
                <a:r>
                  <a:rPr lang="fr-CH" sz="1600" dirty="0"/>
                  <a:t>] the </a:t>
                </a:r>
                <a:r>
                  <a:rPr lang="fr-CH" sz="1600" dirty="0" err="1"/>
                  <a:t>specific</a:t>
                </a:r>
                <a:r>
                  <a:rPr lang="fr-CH" sz="1600" dirty="0"/>
                  <a:t> </a:t>
                </a:r>
                <a:r>
                  <a:rPr lang="fr-CH" sz="1600" dirty="0" err="1"/>
                  <a:t>heat</a:t>
                </a:r>
                <a:endParaRPr lang="fr-CH" sz="1600" dirty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fr-CH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CH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𝑑𝐸</m:t>
                        </m:r>
                      </m:num>
                      <m:den>
                        <m:r>
                          <a:rPr lang="fr-CH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𝑑𝑥</m:t>
                        </m:r>
                      </m:den>
                    </m:f>
                  </m:oMath>
                </a14:m>
                <a:r>
                  <a:rPr lang="fr-CH" sz="1600" dirty="0"/>
                  <a:t> [MeV cm</a:t>
                </a:r>
                <a:r>
                  <a:rPr lang="fr-CH" sz="1600" baseline="30000" dirty="0"/>
                  <a:t>2</a:t>
                </a:r>
                <a:r>
                  <a:rPr lang="fr-CH" sz="1600" dirty="0"/>
                  <a:t> g</a:t>
                </a:r>
                <a:r>
                  <a:rPr lang="fr-CH" sz="1600" baseline="30000" dirty="0"/>
                  <a:t>-1</a:t>
                </a:r>
                <a:r>
                  <a:rPr lang="fr-CH" sz="1600" dirty="0"/>
                  <a:t>] the </a:t>
                </a:r>
                <a:r>
                  <a:rPr lang="fr-CH" sz="1600" dirty="0" err="1"/>
                  <a:t>energy</a:t>
                </a:r>
                <a:r>
                  <a:rPr lang="fr-CH" sz="1600" dirty="0"/>
                  <a:t> </a:t>
                </a:r>
                <a:r>
                  <a:rPr lang="fr-CH" sz="1600" dirty="0" err="1"/>
                  <a:t>loss</a:t>
                </a:r>
                <a:endParaRPr lang="fr-CH" sz="1600" dirty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fr-CH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𝑆</m:t>
                    </m:r>
                  </m:oMath>
                </a14:m>
                <a:r>
                  <a:rPr lang="fr-CH" sz="1600" dirty="0"/>
                  <a:t> the radiative surface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fr-CH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fr-CH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𝑆𝐵</m:t>
                        </m:r>
                      </m:sub>
                    </m:sSub>
                  </m:oMath>
                </a14:m>
                <a:r>
                  <a:rPr lang="fr-CH" sz="1600" dirty="0"/>
                  <a:t> = 5.67*10</a:t>
                </a:r>
                <a:r>
                  <a:rPr lang="fr-CH" sz="1600" baseline="30000" dirty="0"/>
                  <a:t>-8</a:t>
                </a:r>
                <a:r>
                  <a:rPr lang="fr-CH" sz="1600" dirty="0"/>
                  <a:t> W m</a:t>
                </a:r>
                <a:r>
                  <a:rPr lang="fr-CH" sz="1600" baseline="30000" dirty="0"/>
                  <a:t>-2</a:t>
                </a:r>
                <a:r>
                  <a:rPr lang="fr-CH" sz="1600" dirty="0"/>
                  <a:t> K</a:t>
                </a:r>
                <a:r>
                  <a:rPr lang="fr-CH" sz="1600" baseline="30000" dirty="0"/>
                  <a:t>-4</a:t>
                </a:r>
                <a:r>
                  <a:rPr lang="fr-CH" sz="1600" dirty="0"/>
                  <a:t> The </a:t>
                </a:r>
                <a:r>
                  <a:rPr lang="fr-CH" sz="1600" dirty="0" err="1"/>
                  <a:t>stefan</a:t>
                </a:r>
                <a:r>
                  <a:rPr lang="fr-CH" sz="1600" dirty="0"/>
                  <a:t>-Boltzmann constant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fr-CH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𝜖</m:t>
                    </m:r>
                    <m:d>
                      <m:dPr>
                        <m:ctrlPr>
                          <a:rPr lang="fr-CH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CH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</m:d>
                  </m:oMath>
                </a14:m>
                <a:r>
                  <a:rPr lang="fr-CH" sz="1600" dirty="0"/>
                  <a:t> [-] the </a:t>
                </a:r>
                <a:r>
                  <a:rPr lang="fr-CH" sz="1600" dirty="0" err="1"/>
                  <a:t>emissivity</a:t>
                </a:r>
                <a:endParaRPr lang="fr-CH" sz="1600" dirty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fr-CH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16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fr-CH" sz="16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fr-CH" sz="1600" dirty="0"/>
                  <a:t> [K] the initial </a:t>
                </a:r>
                <a:r>
                  <a:rPr lang="fr-CH" sz="1600" dirty="0" err="1"/>
                  <a:t>temperature</a:t>
                </a:r>
                <a:endParaRPr lang="fr-CH" sz="1600" dirty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fr-CH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𝑉</m:t>
                    </m:r>
                  </m:oMath>
                </a14:m>
                <a:r>
                  <a:rPr lang="fr-CH" sz="1600" dirty="0"/>
                  <a:t> volume of the </a:t>
                </a:r>
                <a:r>
                  <a:rPr lang="fr-CH" sz="1600" dirty="0" err="1"/>
                  <a:t>wire</a:t>
                </a:r>
                <a:r>
                  <a:rPr lang="fr-CH" sz="1600" dirty="0"/>
                  <a:t> slice 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fr-CH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𝜌</m:t>
                    </m:r>
                  </m:oMath>
                </a14:m>
                <a:r>
                  <a:rPr lang="fr-CH" sz="1600" dirty="0"/>
                  <a:t> [g cm</a:t>
                </a:r>
                <a:r>
                  <a:rPr lang="fr-CH" sz="1600" baseline="30000" dirty="0"/>
                  <a:t>-3</a:t>
                </a:r>
                <a:r>
                  <a:rPr lang="fr-CH" sz="1600" dirty="0"/>
                  <a:t>] the </a:t>
                </a:r>
                <a:r>
                  <a:rPr lang="fr-CH" sz="1600" dirty="0" err="1"/>
                  <a:t>material</a:t>
                </a:r>
                <a:r>
                  <a:rPr lang="fr-CH" sz="1600" dirty="0"/>
                  <a:t> </a:t>
                </a:r>
                <a:r>
                  <a:rPr lang="fr-CH" sz="1600" dirty="0" err="1"/>
                  <a:t>density</a:t>
                </a:r>
                <a:endParaRPr lang="fr-CH" sz="1600" dirty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fr-CH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𝑘</m:t>
                    </m:r>
                    <m:d>
                      <m:dPr>
                        <m:ctrlPr>
                          <a:rPr lang="fr-CH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CH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</m:d>
                  </m:oMath>
                </a14:m>
                <a:r>
                  <a:rPr lang="fr-CH" sz="1600" dirty="0"/>
                  <a:t> [W m</a:t>
                </a:r>
                <a:r>
                  <a:rPr lang="fr-CH" sz="1600" baseline="30000" dirty="0"/>
                  <a:t>-1</a:t>
                </a:r>
                <a:r>
                  <a:rPr lang="fr-CH" sz="1600" dirty="0"/>
                  <a:t> K</a:t>
                </a:r>
                <a:r>
                  <a:rPr lang="fr-CH" sz="1600" baseline="30000" dirty="0"/>
                  <a:t>-1</a:t>
                </a:r>
                <a:r>
                  <a:rPr lang="fr-CH" sz="1600" dirty="0"/>
                  <a:t>] the </a:t>
                </a:r>
                <a:r>
                  <a:rPr lang="fr-CH" sz="1600" dirty="0" err="1"/>
                  <a:t>conductivity</a:t>
                </a:r>
                <a:endParaRPr lang="fr-CH" sz="1600" dirty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fr-CH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fr-CH" sz="1600" dirty="0"/>
                  <a:t> [eV] the </a:t>
                </a:r>
                <a:r>
                  <a:rPr lang="fr-CH" sz="1600" dirty="0" err="1"/>
                  <a:t>work</a:t>
                </a:r>
                <a:r>
                  <a:rPr lang="fr-CH" sz="1600" dirty="0"/>
                  <a:t> </a:t>
                </a:r>
                <a:r>
                  <a:rPr lang="fr-CH" sz="1600" dirty="0" err="1"/>
                  <a:t>function</a:t>
                </a:r>
                <a:endParaRPr lang="fr-CH" sz="1600" dirty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fr-CH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fr-CH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fr-CH" sz="1600" dirty="0"/>
                  <a:t> = 1.380649*10</a:t>
                </a:r>
                <a:r>
                  <a:rPr lang="fr-CH" sz="1600" baseline="30000" dirty="0"/>
                  <a:t>-23</a:t>
                </a:r>
                <a:r>
                  <a:rPr lang="fr-CH" sz="1600" dirty="0"/>
                  <a:t> m</a:t>
                </a:r>
                <a:r>
                  <a:rPr lang="fr-CH" sz="1600" baseline="30000" dirty="0"/>
                  <a:t>2</a:t>
                </a:r>
                <a:r>
                  <a:rPr lang="fr-CH" sz="1600" dirty="0"/>
                  <a:t> kg s</a:t>
                </a:r>
                <a:r>
                  <a:rPr lang="fr-CH" sz="1600" baseline="30000" dirty="0"/>
                  <a:t>-2</a:t>
                </a:r>
                <a:r>
                  <a:rPr lang="fr-CH" sz="1600" dirty="0"/>
                  <a:t> K</a:t>
                </a:r>
                <a:r>
                  <a:rPr lang="fr-CH" sz="1600" baseline="30000" dirty="0"/>
                  <a:t>-1</a:t>
                </a:r>
                <a:r>
                  <a:rPr lang="fr-CH" sz="1600" dirty="0"/>
                  <a:t> the Boltzmann constant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fr-CH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fr-CH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𝑇h</m:t>
                        </m:r>
                      </m:sub>
                    </m:sSub>
                    <m:d>
                      <m:dPr>
                        <m:ctrlPr>
                          <a:rPr lang="fr-CH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CH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</m:d>
                  </m:oMath>
                </a14:m>
                <a:r>
                  <a:rPr lang="fr-CH" sz="1600" dirty="0"/>
                  <a:t> [A] the </a:t>
                </a:r>
                <a:r>
                  <a:rPr lang="fr-CH" sz="1600" dirty="0" err="1"/>
                  <a:t>thermionic</a:t>
                </a:r>
                <a:r>
                  <a:rPr lang="fr-CH" sz="1600" dirty="0"/>
                  <a:t> </a:t>
                </a:r>
                <a:r>
                  <a:rPr lang="fr-CH" sz="1600" dirty="0" err="1"/>
                  <a:t>current</a:t>
                </a:r>
                <a:endParaRPr lang="fr-CH" sz="1600" dirty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fr-CH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16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fr-CH" sz="16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  <m:r>
                          <a:rPr lang="fr-CH" sz="16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fr-CH" sz="1600" dirty="0"/>
                  <a:t> = 1.602*10</a:t>
                </a:r>
                <a:r>
                  <a:rPr lang="fr-CH" sz="1600" baseline="30000" dirty="0"/>
                  <a:t>-19</a:t>
                </a:r>
                <a:r>
                  <a:rPr lang="fr-CH" sz="1600" dirty="0"/>
                  <a:t> C the </a:t>
                </a:r>
                <a:r>
                  <a:rPr lang="fr-CH" sz="1600" dirty="0" err="1"/>
                  <a:t>elementary</a:t>
                </a:r>
                <a:r>
                  <a:rPr lang="fr-CH" sz="1600" dirty="0"/>
                  <a:t> charge</a:t>
                </a:r>
              </a:p>
              <a:p>
                <a:pPr marL="0" indent="0">
                  <a:buNone/>
                </a:pPr>
                <a:endParaRPr lang="fr-CH" dirty="0"/>
              </a:p>
            </p:txBody>
          </p:sp>
        </mc:Choice>
        <mc:Fallback>
          <p:sp>
            <p:nvSpPr>
              <p:cNvPr id="2" name="Espace réservé du contenu 1">
                <a:extLst>
                  <a:ext uri="{FF2B5EF4-FFF2-40B4-BE49-F238E27FC236}">
                    <a16:creationId xmlns:a16="http://schemas.microsoft.com/office/drawing/2014/main" id="{BE6D1E17-248F-4E49-609C-99518FDC9F9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827584" y="1052736"/>
                <a:ext cx="8100900" cy="4679951"/>
              </a:xfrm>
              <a:blipFill>
                <a:blip r:embed="rId2"/>
                <a:stretch>
                  <a:fillRect l="-1580" b="-6780"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re 2">
            <a:extLst>
              <a:ext uri="{FF2B5EF4-FFF2-40B4-BE49-F238E27FC236}">
                <a16:creationId xmlns:a16="http://schemas.microsoft.com/office/drawing/2014/main" id="{DD7EE588-F4F6-3EBD-06AD-31E6FCE69F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Annexes: The </a:t>
            </a:r>
            <a:r>
              <a:rPr lang="fr-CH" dirty="0" err="1"/>
              <a:t>heat</a:t>
            </a:r>
            <a:r>
              <a:rPr lang="fr-CH" dirty="0"/>
              <a:t> </a:t>
            </a:r>
            <a:r>
              <a:rPr lang="fr-CH" dirty="0" err="1"/>
              <a:t>equation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2A10590-4E83-C500-6C46-6106E375165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59662837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10DC28D9-7279-A4E1-A9B4-70EF9309036B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fr-CH" sz="2400" dirty="0"/>
              <a:t>I) </a:t>
            </a:r>
            <a:r>
              <a:rPr lang="fr-CH" sz="2400" dirty="0" err="1"/>
              <a:t>PyTT</a:t>
            </a:r>
            <a:r>
              <a:rPr lang="fr-CH" sz="2400" dirty="0"/>
              <a:t> code</a:t>
            </a:r>
          </a:p>
          <a:p>
            <a:endParaRPr lang="fr-CH" sz="2400" dirty="0"/>
          </a:p>
          <a:p>
            <a:endParaRPr lang="fr-CH" sz="2400" dirty="0"/>
          </a:p>
          <a:p>
            <a:pPr marL="0" indent="0">
              <a:buNone/>
            </a:pPr>
            <a:r>
              <a:rPr lang="fr-CH" sz="2400" dirty="0">
                <a:solidFill>
                  <a:schemeClr val="bg1">
                    <a:lumMod val="65000"/>
                  </a:schemeClr>
                </a:solidFill>
              </a:rPr>
              <a:t>II) Wire signal benchmarking</a:t>
            </a:r>
          </a:p>
          <a:p>
            <a:endParaRPr lang="fr-CH" sz="2400" dirty="0">
              <a:solidFill>
                <a:schemeClr val="bg1">
                  <a:lumMod val="65000"/>
                </a:schemeClr>
              </a:solidFill>
            </a:endParaRPr>
          </a:p>
          <a:p>
            <a:endParaRPr lang="fr-CH" sz="2400" dirty="0">
              <a:solidFill>
                <a:schemeClr val="bg1">
                  <a:lumMod val="65000"/>
                </a:schemeClr>
              </a:solidFill>
            </a:endParaRPr>
          </a:p>
          <a:p>
            <a:pPr marL="0" indent="0">
              <a:buNone/>
            </a:pPr>
            <a:r>
              <a:rPr lang="fr-CH" sz="2400" dirty="0">
                <a:solidFill>
                  <a:schemeClr val="bg1">
                    <a:lumMod val="65000"/>
                  </a:schemeClr>
                </a:solidFill>
              </a:rPr>
              <a:t>III) </a:t>
            </a:r>
            <a:r>
              <a:rPr lang="fr-CH" sz="2400" dirty="0" err="1">
                <a:solidFill>
                  <a:schemeClr val="bg1">
                    <a:lumMod val="65000"/>
                  </a:schemeClr>
                </a:solidFill>
              </a:rPr>
              <a:t>Comparison</a:t>
            </a:r>
            <a:r>
              <a:rPr lang="fr-CH" sz="2400" dirty="0">
                <a:solidFill>
                  <a:schemeClr val="bg1">
                    <a:lumMod val="65000"/>
                  </a:schemeClr>
                </a:solidFill>
              </a:rPr>
              <a:t> of thermal simulation </a:t>
            </a:r>
            <a:r>
              <a:rPr lang="fr-CH" sz="2400" dirty="0" err="1">
                <a:solidFill>
                  <a:schemeClr val="bg1">
                    <a:lumMod val="65000"/>
                  </a:schemeClr>
                </a:solidFill>
              </a:rPr>
              <a:t>between</a:t>
            </a:r>
            <a:r>
              <a:rPr lang="fr-CH" sz="24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fr-CH" sz="2400" dirty="0" err="1">
                <a:solidFill>
                  <a:schemeClr val="bg1">
                    <a:lumMod val="65000"/>
                  </a:schemeClr>
                </a:solidFill>
              </a:rPr>
              <a:t>carbon</a:t>
            </a:r>
            <a:r>
              <a:rPr lang="fr-CH" sz="2400" dirty="0">
                <a:solidFill>
                  <a:schemeClr val="bg1">
                    <a:lumMod val="65000"/>
                  </a:schemeClr>
                </a:solidFill>
              </a:rPr>
              <a:t> fibre and </a:t>
            </a:r>
            <a:r>
              <a:rPr lang="fr-CH" sz="2400" dirty="0" err="1">
                <a:solidFill>
                  <a:schemeClr val="bg1">
                    <a:lumMod val="65000"/>
                  </a:schemeClr>
                </a:solidFill>
              </a:rPr>
              <a:t>carbon</a:t>
            </a:r>
            <a:r>
              <a:rPr lang="fr-CH" sz="2400" dirty="0">
                <a:solidFill>
                  <a:schemeClr val="bg1">
                    <a:lumMod val="65000"/>
                  </a:schemeClr>
                </a:solidFill>
              </a:rPr>
              <a:t> nanotube </a:t>
            </a:r>
            <a:r>
              <a:rPr lang="fr-CH" sz="2400" dirty="0" err="1">
                <a:solidFill>
                  <a:schemeClr val="bg1">
                    <a:lumMod val="65000"/>
                  </a:schemeClr>
                </a:solidFill>
              </a:rPr>
              <a:t>wire</a:t>
            </a:r>
            <a:r>
              <a:rPr lang="fr-CH" sz="2400" dirty="0">
                <a:solidFill>
                  <a:schemeClr val="bg1">
                    <a:lumMod val="65000"/>
                  </a:schemeClr>
                </a:solidFill>
              </a:rPr>
              <a:t> scanners for PSI and HL-LHC </a:t>
            </a:r>
            <a:r>
              <a:rPr lang="fr-CH" sz="2400" dirty="0" err="1">
                <a:solidFill>
                  <a:schemeClr val="bg1">
                    <a:lumMod val="65000"/>
                  </a:schemeClr>
                </a:solidFill>
              </a:rPr>
              <a:t>beam</a:t>
            </a:r>
            <a:r>
              <a:rPr lang="fr-CH" sz="24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fr-CH" sz="2400" dirty="0" err="1">
                <a:solidFill>
                  <a:schemeClr val="bg1">
                    <a:lumMod val="65000"/>
                  </a:schemeClr>
                </a:solidFill>
              </a:rPr>
              <a:t>parameters</a:t>
            </a:r>
            <a:endParaRPr lang="fr-CH" sz="2400" dirty="0">
              <a:solidFill>
                <a:schemeClr val="bg1">
                  <a:lumMod val="65000"/>
                </a:schemeClr>
              </a:solidFill>
            </a:endParaRPr>
          </a:p>
          <a:p>
            <a:endParaRPr lang="fr-CH" dirty="0"/>
          </a:p>
          <a:p>
            <a:endParaRPr lang="fr-CH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EEAC9278-AA0E-3C7B-33C8-414566D61E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620E943-59AD-CC40-0C6B-D8E26CE1636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08464736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Espace réservé du contenu 3">
                <a:extLst>
                  <a:ext uri="{FF2B5EF4-FFF2-40B4-BE49-F238E27FC236}">
                    <a16:creationId xmlns:a16="http://schemas.microsoft.com/office/drawing/2014/main" id="{5769BCCD-E5D5-154B-ECB9-40124F751DFF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896421" y="1099697"/>
                <a:ext cx="7742237" cy="4679951"/>
              </a:xfrm>
            </p:spPr>
            <p:txBody>
              <a:bodyPr/>
              <a:lstStyle/>
              <a:p>
                <a:r>
                  <a:rPr lang="fr-CH" sz="1600" dirty="0"/>
                  <a:t>Modified version of </a:t>
                </a:r>
                <a:r>
                  <a:rPr lang="fr-CH" sz="1600" dirty="0" err="1"/>
                  <a:t>PyTT</a:t>
                </a:r>
                <a:r>
                  <a:rPr lang="fr-CH" sz="1600" dirty="0"/>
                  <a:t> Package </a:t>
                </a:r>
                <a:r>
                  <a:rPr lang="fr-CH" sz="1600" dirty="0" err="1"/>
                  <a:t>from</a:t>
                </a:r>
                <a:r>
                  <a:rPr lang="fr-CH" sz="1600" dirty="0"/>
                  <a:t> </a:t>
                </a:r>
                <a:r>
                  <a:rPr lang="fr-CH" sz="1600" dirty="0" err="1"/>
                  <a:t>A.Navarro</a:t>
                </a:r>
                <a:r>
                  <a:rPr lang="fr-CH" sz="1600" dirty="0"/>
                  <a:t> and </a:t>
                </a:r>
                <a:r>
                  <a:rPr lang="fr-CH" sz="1600" dirty="0" err="1"/>
                  <a:t>M.Sapinski</a:t>
                </a:r>
                <a:r>
                  <a:rPr lang="fr-CH" sz="1600" dirty="0"/>
                  <a:t> [1,2,3]  </a:t>
                </a:r>
              </a:p>
              <a:p>
                <a:r>
                  <a:rPr lang="fr-CH" sz="1600" dirty="0" err="1"/>
                  <a:t>Reproduce</a:t>
                </a:r>
                <a:r>
                  <a:rPr lang="fr-CH" sz="1600" dirty="0"/>
                  <a:t> the </a:t>
                </a:r>
                <a:r>
                  <a:rPr lang="fr-CH" sz="1600" b="1" dirty="0"/>
                  <a:t>thermal </a:t>
                </a:r>
                <a:r>
                  <a:rPr lang="fr-CH" sz="1600" b="1" dirty="0" err="1"/>
                  <a:t>evolution</a:t>
                </a:r>
                <a:r>
                  <a:rPr lang="fr-CH" sz="1600" b="1" dirty="0"/>
                  <a:t> </a:t>
                </a:r>
                <a:r>
                  <a:rPr lang="fr-CH" sz="1600" dirty="0"/>
                  <a:t>of </a:t>
                </a:r>
                <a:r>
                  <a:rPr lang="fr-CH" sz="1600" dirty="0" err="1"/>
                  <a:t>thin</a:t>
                </a:r>
                <a:r>
                  <a:rPr lang="fr-CH" sz="1600" dirty="0"/>
                  <a:t> </a:t>
                </a:r>
                <a:r>
                  <a:rPr lang="fr-CH" sz="1600" dirty="0" err="1"/>
                  <a:t>target</a:t>
                </a:r>
                <a:r>
                  <a:rPr lang="fr-CH" sz="1600" dirty="0"/>
                  <a:t> detectors</a:t>
                </a:r>
              </a:p>
              <a:p>
                <a:r>
                  <a:rPr lang="fr-CH" sz="1600" dirty="0" err="1"/>
                  <a:t>When</a:t>
                </a:r>
                <a:r>
                  <a:rPr lang="fr-CH" sz="1600" dirty="0"/>
                  <a:t> the </a:t>
                </a:r>
                <a:r>
                  <a:rPr lang="fr-CH" sz="1600" dirty="0" err="1"/>
                  <a:t>beam</a:t>
                </a:r>
                <a:r>
                  <a:rPr lang="fr-CH" sz="1600" dirty="0"/>
                  <a:t> </a:t>
                </a:r>
                <a:r>
                  <a:rPr lang="fr-CH" sz="1600" dirty="0" err="1"/>
                  <a:t>interacts</a:t>
                </a:r>
                <a:r>
                  <a:rPr lang="fr-CH" sz="1600" dirty="0"/>
                  <a:t> </a:t>
                </a:r>
                <a:r>
                  <a:rPr lang="fr-CH" sz="1600" dirty="0" err="1"/>
                  <a:t>with</a:t>
                </a:r>
                <a:r>
                  <a:rPr lang="fr-CH" sz="1600" dirty="0"/>
                  <a:t> the </a:t>
                </a:r>
                <a:r>
                  <a:rPr lang="fr-CH" sz="1600" dirty="0" err="1"/>
                  <a:t>wire</a:t>
                </a:r>
                <a:r>
                  <a:rPr lang="fr-CH" sz="1600" dirty="0"/>
                  <a:t>, the </a:t>
                </a:r>
                <a:r>
                  <a:rPr lang="fr-CH" sz="1600" dirty="0" err="1"/>
                  <a:t>energy</a:t>
                </a:r>
                <a:r>
                  <a:rPr lang="fr-CH" sz="1600" dirty="0"/>
                  <a:t> </a:t>
                </a:r>
                <a:r>
                  <a:rPr lang="fr-CH" sz="1600" dirty="0" err="1"/>
                  <a:t>deposition</a:t>
                </a:r>
                <a:r>
                  <a:rPr lang="fr-CH" sz="1600" dirty="0"/>
                  <a:t> leads to a fast </a:t>
                </a:r>
                <a:r>
                  <a:rPr lang="fr-CH" sz="1600" dirty="0" err="1"/>
                  <a:t>increase</a:t>
                </a:r>
                <a:r>
                  <a:rPr lang="fr-CH" sz="1600" dirty="0"/>
                  <a:t> of the </a:t>
                </a:r>
                <a:r>
                  <a:rPr lang="fr-CH" sz="1600" dirty="0" err="1"/>
                  <a:t>temperature</a:t>
                </a:r>
                <a:r>
                  <a:rPr lang="fr-CH" sz="1600" dirty="0"/>
                  <a:t> but </a:t>
                </a:r>
                <a:r>
                  <a:rPr lang="fr-CH" sz="1600" dirty="0" err="1"/>
                  <a:t>several</a:t>
                </a:r>
                <a:r>
                  <a:rPr lang="fr-CH" sz="1600" dirty="0"/>
                  <a:t> </a:t>
                </a:r>
                <a:r>
                  <a:rPr lang="fr-CH" sz="1600" dirty="0" err="1"/>
                  <a:t>cooling</a:t>
                </a:r>
                <a:r>
                  <a:rPr lang="fr-CH" sz="1600" dirty="0"/>
                  <a:t> process are </a:t>
                </a:r>
                <a:r>
                  <a:rPr lang="fr-CH" sz="1600" dirty="0" err="1"/>
                  <a:t>also</a:t>
                </a:r>
                <a:r>
                  <a:rPr lang="fr-CH" sz="1600" dirty="0"/>
                  <a:t> </a:t>
                </a:r>
                <a:r>
                  <a:rPr lang="fr-CH" sz="1600" dirty="0" err="1"/>
                  <a:t>taken</a:t>
                </a:r>
                <a:r>
                  <a:rPr lang="fr-CH" sz="1600" dirty="0"/>
                  <a:t> </a:t>
                </a:r>
                <a:r>
                  <a:rPr lang="fr-CH" sz="1600" dirty="0" err="1"/>
                  <a:t>into</a:t>
                </a:r>
                <a:r>
                  <a:rPr lang="fr-CH" sz="1600" dirty="0"/>
                  <a:t> </a:t>
                </a:r>
                <a:r>
                  <a:rPr lang="fr-CH" sz="1600" dirty="0" err="1"/>
                  <a:t>account</a:t>
                </a:r>
                <a:r>
                  <a:rPr lang="fr-CH" sz="1600" dirty="0"/>
                  <a:t>.</a:t>
                </a:r>
              </a:p>
              <a:p>
                <a:r>
                  <a:rPr lang="fr-CH" sz="1600" dirty="0"/>
                  <a:t>The thermal </a:t>
                </a:r>
                <a:r>
                  <a:rPr lang="fr-CH" sz="1600" dirty="0" err="1"/>
                  <a:t>evolution</a:t>
                </a:r>
                <a:r>
                  <a:rPr lang="fr-CH" sz="1600" dirty="0"/>
                  <a:t> of the </a:t>
                </a:r>
                <a:r>
                  <a:rPr lang="fr-CH" sz="1600" dirty="0" err="1"/>
                  <a:t>wire</a:t>
                </a:r>
                <a:r>
                  <a:rPr lang="fr-CH" sz="1600" dirty="0"/>
                  <a:t> </a:t>
                </a:r>
                <a:r>
                  <a:rPr lang="fr-CH" sz="1600" dirty="0" err="1"/>
                  <a:t>is</a:t>
                </a:r>
                <a:r>
                  <a:rPr lang="fr-CH" sz="1600" dirty="0"/>
                  <a:t> </a:t>
                </a:r>
                <a:r>
                  <a:rPr lang="fr-CH" sz="1600" dirty="0" err="1"/>
                  <a:t>described</a:t>
                </a:r>
                <a:r>
                  <a:rPr lang="fr-CH" sz="1600" dirty="0"/>
                  <a:t> by the </a:t>
                </a:r>
                <a:r>
                  <a:rPr lang="fr-CH" sz="1600" b="1" dirty="0" err="1"/>
                  <a:t>heat</a:t>
                </a:r>
                <a:r>
                  <a:rPr lang="fr-CH" sz="1600" b="1" dirty="0"/>
                  <a:t> </a:t>
                </a:r>
                <a:r>
                  <a:rPr lang="fr-CH" sz="1600" b="1" dirty="0" err="1"/>
                  <a:t>equation</a:t>
                </a:r>
                <a:r>
                  <a:rPr lang="fr-CH" sz="1600" dirty="0"/>
                  <a:t>: </a:t>
                </a:r>
                <a:endParaRPr lang="fr-CH" sz="1600" i="1" dirty="0">
                  <a:latin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CH" sz="1600" i="1" dirty="0">
                  <a:latin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fr-CH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fr-CH" sz="16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fr-CH" sz="16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fr-CH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𝜕</m:t>
                                </m:r>
                                <m:r>
                                  <a:rPr lang="fr-CH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𝑇</m:t>
                                </m:r>
                              </m:num>
                              <m:den>
                                <m:r>
                                  <a:rPr lang="fr-CH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𝜕</m:t>
                                </m:r>
                                <m:r>
                                  <a:rPr lang="fr-CH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𝑡</m:t>
                                </m:r>
                              </m:den>
                            </m:f>
                          </m:e>
                        </m:d>
                      </m:e>
                      <m:sub>
                        <m:r>
                          <a:rPr lang="fr-CH" sz="1600" b="0" i="1" smtClean="0">
                            <a:latin typeface="Cambria Math" panose="02040503050406030204" pitchFamily="18" charset="0"/>
                          </a:rPr>
                          <m:t>𝑇𝑜𝑡</m:t>
                        </m:r>
                      </m:sub>
                    </m:sSub>
                    <m:r>
                      <a:rPr lang="fr-CH" sz="16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CH" sz="16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l-GR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Φ</m:t>
                        </m:r>
                        <m:r>
                          <a:rPr lang="fr-CH" sz="16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fr-CH" sz="16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fr-CH" sz="16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fr-CH" sz="16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fr-CH" sz="16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fr-CH" sz="16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fr-CH" sz="16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fr-CH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𝐶𝑝</m:t>
                        </m:r>
                        <m:r>
                          <a:rPr lang="fr-CH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fr-CH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  <m:r>
                          <a:rPr lang="fr-CH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den>
                    </m:f>
                    <m:r>
                      <a:rPr lang="fr-CH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f>
                      <m:fPr>
                        <m:ctrlPr>
                          <a:rPr lang="fr-CH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CH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𝑑𝐸</m:t>
                        </m:r>
                      </m:num>
                      <m:den>
                        <m:r>
                          <a:rPr lang="fr-CH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𝑑𝑥</m:t>
                        </m:r>
                      </m:den>
                    </m:f>
                  </m:oMath>
                </a14:m>
                <a:r>
                  <a:rPr lang="fr-CH" sz="1600" b="0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 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fr-CH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−</m:t>
                    </m:r>
                    <m:f>
                      <m:fPr>
                        <m:ctrlPr>
                          <a:rPr lang="fr-CH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CH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</m:t>
                        </m:r>
                        <m:r>
                          <a:rPr lang="fr-CH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sSub>
                          <m:sSubPr>
                            <m:ctrlPr>
                              <a:rPr lang="fr-CH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CH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fr-CH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𝑆𝐵</m:t>
                            </m:r>
                          </m:sub>
                        </m:sSub>
                        <m:r>
                          <a:rPr lang="fr-CH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a:rPr lang="fr-CH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  <m:d>
                          <m:dPr>
                            <m:ctrlPr>
                              <a:rPr lang="fr-CH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CH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𝑇</m:t>
                            </m:r>
                          </m:e>
                        </m:d>
                        <m:r>
                          <a:rPr lang="fr-CH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d>
                          <m:dPr>
                            <m:ctrlPr>
                              <a:rPr lang="fr-CH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fr-CH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fr-CH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𝑇</m:t>
                                </m:r>
                              </m:e>
                              <m:sup>
                                <m:r>
                                  <a:rPr lang="fr-CH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4</m:t>
                                </m:r>
                              </m:sup>
                            </m:sSup>
                            <m:r>
                              <a:rPr lang="fr-CH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sSubSup>
                              <m:sSubSupPr>
                                <m:ctrlPr>
                                  <a:rPr lang="fr-CH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fr-CH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fr-CH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  <m:sup>
                                <m:r>
                                  <a:rPr lang="fr-CH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4</m:t>
                                </m:r>
                              </m:sup>
                            </m:sSubSup>
                          </m:e>
                        </m:d>
                      </m:num>
                      <m:den>
                        <m:r>
                          <a:rPr lang="fr-CH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𝑉</m:t>
                        </m:r>
                        <m:r>
                          <a:rPr lang="fr-CH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a:rPr lang="fr-CH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𝐶𝑝</m:t>
                        </m:r>
                        <m:d>
                          <m:dPr>
                            <m:ctrlPr>
                              <a:rPr lang="fr-CH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CH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𝑇</m:t>
                            </m:r>
                          </m:e>
                        </m:d>
                        <m:r>
                          <a:rPr lang="fr-CH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a:rPr lang="fr-CH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den>
                    </m:f>
                  </m:oMath>
                </a14:m>
                <a:r>
                  <a:rPr lang="fr-CH" sz="1600" b="0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 </a:t>
                </a: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CH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fr-CH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CH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  <m:d>
                            <m:dPr>
                              <m:ctrlPr>
                                <a:rPr lang="fr-CH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CH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</m:e>
                          </m:d>
                        </m:num>
                        <m:den>
                          <m:r>
                            <a:rPr lang="fr-CH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𝐶𝑝</m:t>
                          </m:r>
                          <m:r>
                            <a:rPr lang="fr-CH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fr-CH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  <m:r>
                            <a:rPr lang="fr-CH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)∙</m:t>
                          </m:r>
                          <m:r>
                            <a:rPr lang="fr-CH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den>
                      </m:f>
                      <m:r>
                        <a:rPr lang="fr-CH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>
                        <m:fPr>
                          <m:ctrlPr>
                            <a:rPr lang="fr-CH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fr-CH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CH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p>
                              <m:r>
                                <a:rPr lang="fr-CH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fr-CH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num>
                        <m:den>
                          <m:sSup>
                            <m:sSupPr>
                              <m:ctrlPr>
                                <a:rPr lang="fr-CH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CH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p>
                              <m:r>
                                <a:rPr lang="fr-CH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fr-CH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den>
                      </m:f>
                    </m:oMath>
                  </m:oMathPara>
                </a14:m>
                <a:endParaRPr lang="fr-CH" sz="1600" b="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CH" sz="1600" b="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fr-CH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fr-CH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𝑆</m:t>
                    </m:r>
                    <m:r>
                      <a:rPr lang="fr-CH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d>
                      <m:dPr>
                        <m:ctrlPr>
                          <a:rPr lang="fr-CH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CH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  <m:r>
                          <a:rPr lang="fr-CH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fr-CH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CH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fr-CH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CH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𝐾</m:t>
                                </m:r>
                              </m:e>
                              <m:sub>
                                <m:r>
                                  <a:rPr lang="fr-CH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𝐵</m:t>
                                </m:r>
                              </m:sub>
                            </m:sSub>
                            <m:r>
                              <a:rPr lang="fr-CH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𝑇</m:t>
                            </m:r>
                          </m:num>
                          <m:den>
                            <m:sSub>
                              <m:sSubPr>
                                <m:ctrlPr>
                                  <a:rPr lang="fr-CH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CH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𝑄</m:t>
                                </m:r>
                              </m:e>
                              <m:sub>
                                <m:r>
                                  <a:rPr lang="fr-CH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𝑒</m:t>
                                </m:r>
                              </m:sub>
                            </m:sSub>
                          </m:den>
                        </m:f>
                      </m:e>
                    </m:d>
                    <m:r>
                      <a:rPr lang="fr-CH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f>
                      <m:fPr>
                        <m:ctrlPr>
                          <a:rPr lang="fr-CH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fr-CH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CH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fr-CH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𝑇h</m:t>
                            </m:r>
                          </m:sub>
                        </m:sSub>
                        <m:d>
                          <m:dPr>
                            <m:ctrlPr>
                              <a:rPr lang="fr-CH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CH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𝑇</m:t>
                            </m:r>
                          </m:e>
                        </m:d>
                      </m:num>
                      <m:den>
                        <m:r>
                          <a:rPr lang="fr-CH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𝑉</m:t>
                        </m:r>
                        <m:r>
                          <a:rPr lang="fr-CH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a:rPr lang="fr-CH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𝐶𝑝</m:t>
                        </m:r>
                        <m:d>
                          <m:dPr>
                            <m:ctrlPr>
                              <a:rPr lang="fr-CH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CH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𝑇</m:t>
                            </m:r>
                          </m:e>
                        </m:d>
                        <m:r>
                          <a:rPr lang="fr-CH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a:rPr lang="fr-CH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  <m:r>
                          <a:rPr lang="fr-CH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sSub>
                          <m:sSubPr>
                            <m:ctrlPr>
                              <a:rPr lang="fr-CH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CH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fr-CH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den>
                    </m:f>
                  </m:oMath>
                </a14:m>
                <a:r>
                  <a:rPr lang="fr-CH" sz="1600" b="0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</a:p>
              <a:p>
                <a:pPr marL="0" indent="0">
                  <a:buNone/>
                </a:pPr>
                <a:endParaRPr lang="fr-CH" sz="1600" dirty="0"/>
              </a:p>
              <a:p>
                <a:r>
                  <a:rPr lang="fr-CH" sz="1600" dirty="0"/>
                  <a:t>The program </a:t>
                </a:r>
                <a:r>
                  <a:rPr lang="fr-CH" sz="1600" dirty="0" err="1"/>
                  <a:t>also</a:t>
                </a:r>
                <a:r>
                  <a:rPr lang="fr-CH" sz="1600" dirty="0"/>
                  <a:t> </a:t>
                </a:r>
                <a:r>
                  <a:rPr lang="fr-CH" sz="1600" dirty="0" err="1"/>
                  <a:t>allows</a:t>
                </a:r>
                <a:r>
                  <a:rPr lang="fr-CH" sz="1600" dirty="0"/>
                  <a:t> to </a:t>
                </a:r>
                <a:r>
                  <a:rPr lang="fr-CH" sz="1600" dirty="0" err="1"/>
                  <a:t>compute</a:t>
                </a:r>
                <a:r>
                  <a:rPr lang="fr-CH" sz="1600" dirty="0"/>
                  <a:t> the </a:t>
                </a:r>
                <a:r>
                  <a:rPr lang="fr-CH" sz="1600" dirty="0" err="1"/>
                  <a:t>wire</a:t>
                </a:r>
                <a:r>
                  <a:rPr lang="fr-CH" sz="1600" dirty="0"/>
                  <a:t> signal:</a:t>
                </a:r>
              </a:p>
              <a:p>
                <a:pPr lvl="1"/>
                <a:r>
                  <a:rPr lang="fr-CH" sz="1600" b="1" dirty="0" err="1"/>
                  <a:t>Secondary</a:t>
                </a:r>
                <a:r>
                  <a:rPr lang="fr-CH" sz="1600" b="1" dirty="0"/>
                  <a:t> </a:t>
                </a:r>
                <a:r>
                  <a:rPr lang="fr-CH" sz="1600" b="1" dirty="0" err="1"/>
                  <a:t>electron</a:t>
                </a:r>
                <a:r>
                  <a:rPr lang="fr-CH" sz="1600" b="1" dirty="0"/>
                  <a:t> </a:t>
                </a:r>
                <a:r>
                  <a:rPr lang="fr-CH" sz="1600" b="1" dirty="0" err="1"/>
                  <a:t>emission</a:t>
                </a:r>
                <a:r>
                  <a:rPr lang="fr-CH" sz="1600" dirty="0"/>
                  <a:t> </a:t>
                </a:r>
                <a:r>
                  <a:rPr lang="fr-CH" sz="1600" dirty="0" err="1"/>
                  <a:t>current</a:t>
                </a:r>
                <a:r>
                  <a:rPr lang="fr-CH" sz="1600" dirty="0"/>
                  <a:t> </a:t>
                </a:r>
                <a:r>
                  <a:rPr lang="fr-CH" sz="1600" dirty="0" err="1"/>
                  <a:t>with</a:t>
                </a:r>
                <a:r>
                  <a:rPr lang="fr-CH" sz="1600" dirty="0"/>
                  <a:t> </a:t>
                </a:r>
                <a:r>
                  <a:rPr lang="fr-CH" sz="1600" b="1" dirty="0" err="1"/>
                  <a:t>Sternglass</a:t>
                </a:r>
                <a:r>
                  <a:rPr lang="fr-CH" sz="1600" dirty="0"/>
                  <a:t> formula</a:t>
                </a:r>
              </a:p>
              <a:p>
                <a:pPr lvl="1"/>
                <a:r>
                  <a:rPr lang="fr-CH" sz="1600" b="1" dirty="0" err="1"/>
                  <a:t>Thermionic</a:t>
                </a:r>
                <a:r>
                  <a:rPr lang="fr-CH" sz="1600" b="1" dirty="0"/>
                  <a:t> </a:t>
                </a:r>
                <a:r>
                  <a:rPr lang="fr-CH" sz="1600" b="1" dirty="0" err="1"/>
                  <a:t>electron</a:t>
                </a:r>
                <a:r>
                  <a:rPr lang="fr-CH" sz="1600" b="1" dirty="0"/>
                  <a:t> </a:t>
                </a:r>
                <a:r>
                  <a:rPr lang="fr-CH" sz="1600" b="1" dirty="0" err="1"/>
                  <a:t>emission</a:t>
                </a:r>
                <a:r>
                  <a:rPr lang="fr-CH" sz="1600" b="1" dirty="0"/>
                  <a:t> </a:t>
                </a:r>
                <a:r>
                  <a:rPr lang="fr-CH" sz="1600" dirty="0" err="1"/>
                  <a:t>current</a:t>
                </a:r>
                <a:r>
                  <a:rPr lang="fr-CH" sz="1600" dirty="0"/>
                  <a:t> </a:t>
                </a:r>
                <a:r>
                  <a:rPr lang="fr-CH" sz="1600" dirty="0" err="1"/>
                  <a:t>with</a:t>
                </a:r>
                <a:r>
                  <a:rPr lang="fr-CH" sz="1600" dirty="0"/>
                  <a:t> </a:t>
                </a:r>
                <a:r>
                  <a:rPr lang="fr-CH" sz="1600" b="1" dirty="0"/>
                  <a:t>Richardson-</a:t>
                </a:r>
                <a:r>
                  <a:rPr lang="fr-CH" sz="1600" b="1" dirty="0" err="1"/>
                  <a:t>Dushman</a:t>
                </a:r>
                <a:r>
                  <a:rPr lang="fr-CH" sz="1600" dirty="0"/>
                  <a:t> formula </a:t>
                </a:r>
              </a:p>
              <a:p>
                <a:endParaRPr lang="fr-CH" dirty="0"/>
              </a:p>
            </p:txBody>
          </p:sp>
        </mc:Choice>
        <mc:Fallback>
          <p:sp>
            <p:nvSpPr>
              <p:cNvPr id="4" name="Espace réservé du contenu 3">
                <a:extLst>
                  <a:ext uri="{FF2B5EF4-FFF2-40B4-BE49-F238E27FC236}">
                    <a16:creationId xmlns:a16="http://schemas.microsoft.com/office/drawing/2014/main" id="{5769BCCD-E5D5-154B-ECB9-40124F751DF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896421" y="1099697"/>
                <a:ext cx="7742237" cy="4679951"/>
              </a:xfrm>
              <a:blipFill>
                <a:blip r:embed="rId3"/>
                <a:stretch>
                  <a:fillRect l="-1496" t="-1042" b="-7422"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re 1">
            <a:extLst>
              <a:ext uri="{FF2B5EF4-FFF2-40B4-BE49-F238E27FC236}">
                <a16:creationId xmlns:a16="http://schemas.microsoft.com/office/drawing/2014/main" id="{50A22E0C-5DE6-098D-7844-EAB0260DFB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Thermal modeling: </a:t>
            </a:r>
            <a:r>
              <a:rPr lang="fr-CH" dirty="0" err="1"/>
              <a:t>PyTT</a:t>
            </a:r>
            <a:r>
              <a:rPr lang="fr-CH" dirty="0"/>
              <a:t> simulation program 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5F1CF10F-0B5C-F0C1-CC8E-46A558CB3DF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4</a:t>
            </a:fld>
            <a:endParaRPr lang="de-DE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E07D275A-F8B0-F0E1-3EFC-CD8D7BD30AA8}"/>
              </a:ext>
            </a:extLst>
          </p:cNvPr>
          <p:cNvSpPr txBox="1"/>
          <p:nvPr/>
        </p:nvSpPr>
        <p:spPr>
          <a:xfrm>
            <a:off x="6206209" y="2759605"/>
            <a:ext cx="2122144" cy="28803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fr-CH" b="1" kern="1000" spc="30" dirty="0">
                <a:latin typeface="+mn-lt"/>
                <a:cs typeface="Franklin Gothic Book"/>
              </a:rPr>
              <a:t>← Beam </a:t>
            </a:r>
            <a:r>
              <a:rPr lang="fr-CH" b="1" kern="1000" spc="30" dirty="0" err="1">
                <a:latin typeface="+mn-lt"/>
                <a:cs typeface="Franklin Gothic Book"/>
              </a:rPr>
              <a:t>heating</a:t>
            </a:r>
            <a:endParaRPr lang="fr-CH" kern="1000" spc="30" dirty="0">
              <a:latin typeface="+mn-lt"/>
              <a:cs typeface="Franklin Gothic Book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07BBFE66-BDB4-326D-0665-02F6DFFD640B}"/>
              </a:ext>
            </a:extLst>
          </p:cNvPr>
          <p:cNvSpPr txBox="1"/>
          <p:nvPr/>
        </p:nvSpPr>
        <p:spPr>
          <a:xfrm>
            <a:off x="1619672" y="3250275"/>
            <a:ext cx="2016224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fr-CH" b="1" kern="1000" spc="30" dirty="0">
                <a:latin typeface="+mn-lt"/>
                <a:cs typeface="Franklin Gothic Book"/>
              </a:rPr>
              <a:t>Radiative </a:t>
            </a:r>
            <a:r>
              <a:rPr lang="fr-CH" b="1" kern="1000" spc="30" dirty="0" err="1">
                <a:latin typeface="+mn-lt"/>
                <a:cs typeface="Franklin Gothic Book"/>
              </a:rPr>
              <a:t>cooling</a:t>
            </a:r>
            <a:r>
              <a:rPr lang="fr-CH" b="1" kern="1000" spc="30" dirty="0">
                <a:latin typeface="+mn-lt"/>
                <a:cs typeface="Franklin Gothic Book"/>
              </a:rPr>
              <a:t> →</a:t>
            </a:r>
            <a:endParaRPr lang="fr-CH" kern="1000" spc="30" dirty="0">
              <a:latin typeface="+mn-lt"/>
              <a:cs typeface="Franklin Gothic Book"/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09454448-302E-4BFF-242C-F399A473ABAE}"/>
              </a:ext>
            </a:extLst>
          </p:cNvPr>
          <p:cNvSpPr txBox="1"/>
          <p:nvPr/>
        </p:nvSpPr>
        <p:spPr>
          <a:xfrm>
            <a:off x="1475656" y="3862647"/>
            <a:ext cx="2514395" cy="643207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fr-CH" b="1" kern="1000" spc="30" dirty="0">
                <a:latin typeface="+mn-lt"/>
                <a:cs typeface="Franklin Gothic Book"/>
              </a:rPr>
              <a:t>Conductive </a:t>
            </a:r>
            <a:r>
              <a:rPr lang="fr-CH" b="1" kern="1000" spc="30" dirty="0" err="1">
                <a:latin typeface="+mn-lt"/>
                <a:cs typeface="Franklin Gothic Book"/>
              </a:rPr>
              <a:t>cooling</a:t>
            </a:r>
            <a:r>
              <a:rPr lang="fr-CH" b="1" kern="1000" spc="30" dirty="0">
                <a:latin typeface="+mn-lt"/>
                <a:cs typeface="Franklin Gothic Book"/>
              </a:rPr>
              <a:t> →</a:t>
            </a:r>
            <a:endParaRPr lang="fr-CH" kern="1000" spc="30" dirty="0">
              <a:latin typeface="+mn-lt"/>
              <a:cs typeface="Franklin Gothic Book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fr-CH" sz="1400" b="1" kern="1000" spc="30" dirty="0">
                <a:latin typeface="+mn-lt"/>
                <a:cs typeface="Franklin Gothic Book"/>
              </a:rPr>
              <a:t> </a:t>
            </a:r>
            <a:r>
              <a:rPr lang="fr-CH" sz="1400" kern="1000" spc="30" dirty="0">
                <a:latin typeface="+mn-lt"/>
                <a:cs typeface="Franklin Gothic Book"/>
              </a:rPr>
              <a:t>(</a:t>
            </a:r>
            <a:r>
              <a:rPr lang="fr-CH" sz="1400" kern="1000" spc="30" dirty="0" err="1">
                <a:latin typeface="+mn-lt"/>
                <a:cs typeface="Franklin Gothic Book"/>
              </a:rPr>
              <a:t>neglected</a:t>
            </a:r>
            <a:r>
              <a:rPr lang="fr-CH" sz="1400" kern="1000" spc="30" dirty="0">
                <a:latin typeface="+mn-lt"/>
                <a:cs typeface="Franklin Gothic Book"/>
              </a:rPr>
              <a:t> </a:t>
            </a:r>
            <a:r>
              <a:rPr lang="fr-CH" sz="1400" kern="1000" spc="30" dirty="0" err="1">
                <a:latin typeface="+mn-lt"/>
                <a:cs typeface="Franklin Gothic Book"/>
              </a:rPr>
              <a:t>because</a:t>
            </a:r>
            <a:r>
              <a:rPr lang="fr-CH" sz="1400" kern="1000" spc="30" dirty="0">
                <a:latin typeface="+mn-lt"/>
                <a:cs typeface="Franklin Gothic Book"/>
              </a:rPr>
              <a:t> </a:t>
            </a:r>
            <a:r>
              <a:rPr lang="fr-CH" sz="1400" kern="1000" spc="30" dirty="0" err="1">
                <a:latin typeface="+mn-lt"/>
                <a:cs typeface="Franklin Gothic Book"/>
              </a:rPr>
              <a:t>it</a:t>
            </a:r>
            <a:r>
              <a:rPr lang="fr-CH" sz="1400" kern="1000" spc="30" dirty="0">
                <a:latin typeface="+mn-lt"/>
                <a:cs typeface="Franklin Gothic Book"/>
              </a:rPr>
              <a:t> </a:t>
            </a:r>
            <a:r>
              <a:rPr lang="fr-CH" sz="1400" kern="1000" spc="30" dirty="0" err="1">
                <a:latin typeface="+mn-lt"/>
                <a:cs typeface="Franklin Gothic Book"/>
              </a:rPr>
              <a:t>is</a:t>
            </a:r>
            <a:r>
              <a:rPr lang="fr-CH" sz="1400" kern="1000" spc="30" dirty="0">
                <a:latin typeface="+mn-lt"/>
                <a:cs typeface="Franklin Gothic Book"/>
              </a:rPr>
              <a:t> </a:t>
            </a:r>
            <a:r>
              <a:rPr lang="fr-CH" sz="1400" kern="1000" spc="30" dirty="0" err="1">
                <a:latin typeface="+mn-lt"/>
                <a:cs typeface="Franklin Gothic Book"/>
              </a:rPr>
              <a:t>weak</a:t>
            </a:r>
            <a:r>
              <a:rPr lang="fr-CH" sz="1400" kern="1000" spc="30" dirty="0">
                <a:latin typeface="+mn-lt"/>
                <a:cs typeface="Franklin Gothic Book"/>
              </a:rPr>
              <a:t>)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71054CF-AF53-C411-F0E0-BF48312818C9}"/>
              </a:ext>
            </a:extLst>
          </p:cNvPr>
          <p:cNvSpPr txBox="1"/>
          <p:nvPr/>
        </p:nvSpPr>
        <p:spPr>
          <a:xfrm>
            <a:off x="1475656" y="4581128"/>
            <a:ext cx="2160240" cy="64807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fr-CH" b="1" kern="1000" spc="30" dirty="0" err="1">
                <a:latin typeface="+mn-lt"/>
                <a:cs typeface="Franklin Gothic Book"/>
              </a:rPr>
              <a:t>Thermionic</a:t>
            </a:r>
            <a:r>
              <a:rPr lang="fr-CH" b="1" kern="1000" spc="30" dirty="0">
                <a:latin typeface="+mn-lt"/>
                <a:cs typeface="Franklin Gothic Book"/>
              </a:rPr>
              <a:t> </a:t>
            </a:r>
            <a:r>
              <a:rPr lang="fr-CH" b="1" kern="1000" spc="30" dirty="0" err="1">
                <a:latin typeface="+mn-lt"/>
                <a:cs typeface="Franklin Gothic Book"/>
              </a:rPr>
              <a:t>cooling</a:t>
            </a:r>
            <a:r>
              <a:rPr lang="fr-CH" b="1" kern="1000" spc="30" dirty="0">
                <a:latin typeface="+mn-lt"/>
                <a:cs typeface="Franklin Gothic Book"/>
              </a:rPr>
              <a:t> →</a:t>
            </a:r>
            <a:endParaRPr lang="fr-CH" kern="1000" spc="30" dirty="0">
              <a:latin typeface="+mn-lt"/>
              <a:cs typeface="Franklin Gothic Book"/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9D318913-3C13-0D8E-91A4-BDD2AADE7111}"/>
              </a:ext>
            </a:extLst>
          </p:cNvPr>
          <p:cNvSpPr txBox="1"/>
          <p:nvPr/>
        </p:nvSpPr>
        <p:spPr>
          <a:xfrm>
            <a:off x="896421" y="6140296"/>
            <a:ext cx="7885633" cy="56785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fr-CH" sz="900" kern="1000" spc="30" dirty="0">
                <a:latin typeface="+mn-lt"/>
                <a:cs typeface="Franklin Gothic Book"/>
              </a:rPr>
              <a:t>[1]: A. Navarro</a:t>
            </a:r>
            <a:r>
              <a:rPr lang="fr-CH" sz="900" i="1" kern="1000" spc="30" dirty="0">
                <a:latin typeface="+mn-lt"/>
                <a:cs typeface="Franklin Gothic Book"/>
              </a:rPr>
              <a:t>, </a:t>
            </a:r>
            <a:r>
              <a:rPr lang="fr-CH" sz="900" i="1" kern="1000" spc="30" dirty="0" err="1">
                <a:latin typeface="+mn-lt"/>
                <a:cs typeface="Franklin Gothic Book"/>
              </a:rPr>
              <a:t>Understanding</a:t>
            </a:r>
            <a:r>
              <a:rPr lang="fr-CH" sz="900" i="1" kern="1000" spc="30" dirty="0">
                <a:latin typeface="+mn-lt"/>
                <a:cs typeface="Franklin Gothic Book"/>
              </a:rPr>
              <a:t> </a:t>
            </a:r>
            <a:r>
              <a:rPr lang="fr-CH" sz="900" i="1" kern="1000" spc="30" dirty="0" err="1">
                <a:latin typeface="+mn-lt"/>
                <a:cs typeface="Franklin Gothic Book"/>
              </a:rPr>
              <a:t>Secondary</a:t>
            </a:r>
            <a:r>
              <a:rPr lang="fr-CH" sz="900" i="1" kern="1000" spc="30" dirty="0">
                <a:latin typeface="+mn-lt"/>
                <a:cs typeface="Franklin Gothic Book"/>
              </a:rPr>
              <a:t> Emission </a:t>
            </a:r>
            <a:r>
              <a:rPr lang="fr-CH" sz="900" i="1" kern="1000" spc="30" dirty="0" err="1">
                <a:latin typeface="+mn-lt"/>
                <a:cs typeface="Franklin Gothic Book"/>
              </a:rPr>
              <a:t>Processes</a:t>
            </a:r>
            <a:r>
              <a:rPr lang="fr-CH" sz="900" i="1" kern="1000" spc="30" dirty="0">
                <a:latin typeface="+mn-lt"/>
                <a:cs typeface="Franklin Gothic Book"/>
              </a:rPr>
              <a:t> and Beam </a:t>
            </a:r>
            <a:r>
              <a:rPr lang="fr-CH" sz="900" i="1" kern="1000" spc="30" dirty="0" err="1">
                <a:latin typeface="+mn-lt"/>
                <a:cs typeface="Franklin Gothic Book"/>
              </a:rPr>
              <a:t>Matter</a:t>
            </a:r>
            <a:r>
              <a:rPr lang="fr-CH" sz="900" i="1" kern="1000" spc="30" dirty="0">
                <a:latin typeface="+mn-lt"/>
                <a:cs typeface="Franklin Gothic Book"/>
              </a:rPr>
              <a:t> interactions for </a:t>
            </a:r>
            <a:r>
              <a:rPr lang="fr-CH" sz="900" i="1" kern="1000" spc="30" dirty="0" err="1">
                <a:latin typeface="+mn-lt"/>
                <a:cs typeface="Franklin Gothic Book"/>
              </a:rPr>
              <a:t>Optimization</a:t>
            </a:r>
            <a:r>
              <a:rPr lang="fr-CH" sz="900" i="1" kern="1000" spc="30" dirty="0">
                <a:latin typeface="+mn-lt"/>
                <a:cs typeface="Franklin Gothic Book"/>
              </a:rPr>
              <a:t> of Diagnostic Wire </a:t>
            </a:r>
            <a:r>
              <a:rPr lang="fr-CH" sz="900" i="1" kern="1000" spc="30" dirty="0" err="1">
                <a:latin typeface="+mn-lt"/>
                <a:cs typeface="Franklin Gothic Book"/>
              </a:rPr>
              <a:t>Grid</a:t>
            </a:r>
            <a:r>
              <a:rPr lang="fr-CH" sz="900" i="1" kern="1000" spc="30" dirty="0">
                <a:latin typeface="+mn-lt"/>
                <a:cs typeface="Franklin Gothic Book"/>
              </a:rPr>
              <a:t> System in </a:t>
            </a:r>
            <a:r>
              <a:rPr lang="fr-CH" sz="900" i="1" kern="1000" spc="30" dirty="0" err="1">
                <a:latin typeface="+mn-lt"/>
                <a:cs typeface="Franklin Gothic Book"/>
              </a:rPr>
              <a:t>Particle</a:t>
            </a:r>
            <a:r>
              <a:rPr lang="fr-CH" sz="900" i="1" kern="1000" spc="30" dirty="0">
                <a:latin typeface="+mn-lt"/>
                <a:cs typeface="Franklin Gothic Book"/>
              </a:rPr>
              <a:t> </a:t>
            </a:r>
            <a:r>
              <a:rPr lang="fr-CH" sz="900" i="1" kern="1000" spc="30" dirty="0" err="1">
                <a:latin typeface="+mn-lt"/>
                <a:cs typeface="Franklin Gothic Book"/>
              </a:rPr>
              <a:t>Accelerators</a:t>
            </a:r>
            <a:r>
              <a:rPr lang="fr-CH" sz="900" kern="1000" spc="30" dirty="0">
                <a:latin typeface="+mn-lt"/>
                <a:cs typeface="Franklin Gothic Book"/>
              </a:rPr>
              <a:t>, PhD </a:t>
            </a:r>
            <a:r>
              <a:rPr lang="fr-CH" sz="900" kern="1000" spc="30" dirty="0" err="1">
                <a:latin typeface="+mn-lt"/>
                <a:cs typeface="Franklin Gothic Book"/>
              </a:rPr>
              <a:t>Thesis</a:t>
            </a:r>
            <a:r>
              <a:rPr lang="fr-CH" sz="900" kern="1000" spc="30" dirty="0">
                <a:latin typeface="+mn-lt"/>
                <a:cs typeface="Franklin Gothic Book"/>
              </a:rPr>
              <a:t>, 2022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fr-CH" sz="900" kern="1000" spc="30" dirty="0">
                <a:latin typeface="+mn-lt"/>
                <a:cs typeface="Franklin Gothic Book"/>
              </a:rPr>
              <a:t>[2]: M. </a:t>
            </a:r>
            <a:r>
              <a:rPr lang="fr-CH" sz="900" kern="1000" spc="30" dirty="0" err="1">
                <a:latin typeface="+mn-lt"/>
                <a:cs typeface="Franklin Gothic Book"/>
              </a:rPr>
              <a:t>Sapinski</a:t>
            </a:r>
            <a:r>
              <a:rPr lang="fr-CH" sz="900" kern="1000" spc="30" dirty="0">
                <a:latin typeface="+mn-lt"/>
                <a:cs typeface="Franklin Gothic Book"/>
              </a:rPr>
              <a:t>, </a:t>
            </a:r>
            <a:r>
              <a:rPr lang="fr-CH" sz="900" i="1" kern="1000" spc="30" dirty="0">
                <a:latin typeface="+mn-lt"/>
                <a:cs typeface="Franklin Gothic Book"/>
              </a:rPr>
              <a:t>Model of Carbon Wire </a:t>
            </a:r>
            <a:r>
              <a:rPr lang="fr-CH" sz="900" i="1" kern="1000" spc="30" dirty="0" err="1">
                <a:latin typeface="+mn-lt"/>
                <a:cs typeface="Franklin Gothic Book"/>
              </a:rPr>
              <a:t>Heating</a:t>
            </a:r>
            <a:r>
              <a:rPr lang="fr-CH" sz="900" i="1" kern="1000" spc="30" dirty="0">
                <a:latin typeface="+mn-lt"/>
                <a:cs typeface="Franklin Gothic Book"/>
              </a:rPr>
              <a:t> in Accelerator Beam, </a:t>
            </a:r>
            <a:r>
              <a:rPr lang="fr-CH" sz="900" kern="1000" spc="30" dirty="0">
                <a:latin typeface="+mn-lt"/>
                <a:cs typeface="Franklin Gothic Book"/>
              </a:rPr>
              <a:t>CERN-AB-2008-030 BI, 2008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fr-CH" sz="900" kern="1000" spc="30" dirty="0">
                <a:latin typeface="+mn-lt"/>
                <a:cs typeface="Franklin Gothic Book"/>
              </a:rPr>
              <a:t>[3]: A. Navarro, </a:t>
            </a:r>
            <a:r>
              <a:rPr lang="fr-CH" sz="900" i="1" kern="1000" spc="30" dirty="0" err="1">
                <a:latin typeface="+mn-lt"/>
                <a:cs typeface="Franklin Gothic Book"/>
              </a:rPr>
              <a:t>PyTT</a:t>
            </a:r>
            <a:r>
              <a:rPr lang="fr-CH" sz="900" i="1" kern="1000" spc="30" dirty="0">
                <a:latin typeface="+mn-lt"/>
                <a:cs typeface="Franklin Gothic Book"/>
              </a:rPr>
              <a:t> GitHub</a:t>
            </a:r>
            <a:r>
              <a:rPr lang="fr-CH" sz="900" kern="1000" spc="30" dirty="0">
                <a:latin typeface="+mn-lt"/>
                <a:cs typeface="Franklin Gothic Book"/>
              </a:rPr>
              <a:t>, URL: https://github.com/navarrof/PyTT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ZoneTexte 8">
                <a:extLst>
                  <a:ext uri="{FF2B5EF4-FFF2-40B4-BE49-F238E27FC236}">
                    <a16:creationId xmlns:a16="http://schemas.microsoft.com/office/drawing/2014/main" id="{649F82D5-776B-C962-724C-CE2C6D42DBBD}"/>
                  </a:ext>
                </a:extLst>
              </p:cNvPr>
              <p:cNvSpPr txBox="1"/>
              <p:nvPr/>
            </p:nvSpPr>
            <p:spPr>
              <a:xfrm>
                <a:off x="5946709" y="3347234"/>
                <a:ext cx="3285223" cy="56785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noAutofit/>
              </a:bodyPr>
              <a:lstStyle/>
              <a:p>
                <a:pPr>
                  <a:lnSpc>
                    <a:spcPct val="110000"/>
                  </a:lnSpc>
                  <a:spcBef>
                    <a:spcPts val="0"/>
                  </a:spcBef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400" b="0" i="1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Φ</m:t>
                    </m:r>
                    <m:d>
                      <m:dPr>
                        <m:ctrlPr>
                          <a:rPr lang="fr-CH" sz="14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CH" sz="14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fr-CH" sz="14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fr-CH" sz="14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fr-CH" sz="14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fr-CH" sz="14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fr-CH" sz="1400" b="0" i="1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CH" sz="1400" kern="1000" spc="30" dirty="0">
                    <a:solidFill>
                      <a:schemeClr val="bg2"/>
                    </a:solidFill>
                    <a:latin typeface="+mn-lt"/>
                    <a:cs typeface="Franklin Gothic Book"/>
                  </a:rPr>
                  <a:t>[cm</a:t>
                </a:r>
                <a:r>
                  <a:rPr lang="fr-CH" sz="1400" kern="1000" spc="30" baseline="30000" dirty="0">
                    <a:solidFill>
                      <a:schemeClr val="bg2"/>
                    </a:solidFill>
                    <a:latin typeface="+mn-lt"/>
                    <a:cs typeface="Franklin Gothic Book"/>
                  </a:rPr>
                  <a:t>-2</a:t>
                </a:r>
                <a:r>
                  <a:rPr lang="fr-CH" sz="1400" kern="1000" spc="30" dirty="0">
                    <a:solidFill>
                      <a:schemeClr val="bg2"/>
                    </a:solidFill>
                    <a:latin typeface="+mn-lt"/>
                    <a:cs typeface="Franklin Gothic Book"/>
                  </a:rPr>
                  <a:t> s</a:t>
                </a:r>
                <a:r>
                  <a:rPr lang="fr-CH" sz="1400" kern="1000" spc="30" baseline="30000" dirty="0">
                    <a:solidFill>
                      <a:schemeClr val="bg2"/>
                    </a:solidFill>
                    <a:latin typeface="+mn-lt"/>
                    <a:cs typeface="Franklin Gothic Book"/>
                  </a:rPr>
                  <a:t>-1</a:t>
                </a:r>
                <a:r>
                  <a:rPr lang="fr-CH" sz="1400" kern="1000" spc="30" dirty="0">
                    <a:solidFill>
                      <a:schemeClr val="bg2"/>
                    </a:solidFill>
                    <a:latin typeface="+mn-lt"/>
                    <a:cs typeface="Franklin Gothic Book"/>
                  </a:rPr>
                  <a:t>]: Flux of </a:t>
                </a:r>
                <a:r>
                  <a:rPr lang="fr-CH" sz="1400" kern="1000" spc="30" dirty="0" err="1">
                    <a:solidFill>
                      <a:schemeClr val="bg2"/>
                    </a:solidFill>
                    <a:latin typeface="+mn-lt"/>
                    <a:cs typeface="Franklin Gothic Book"/>
                  </a:rPr>
                  <a:t>particles</a:t>
                </a:r>
                <a:endParaRPr lang="fr-CH" sz="1400" kern="1000" spc="30" dirty="0">
                  <a:solidFill>
                    <a:schemeClr val="bg2"/>
                  </a:solidFill>
                  <a:latin typeface="+mn-lt"/>
                  <a:cs typeface="Franklin Gothic Book"/>
                </a:endParaRPr>
              </a:p>
              <a:p>
                <a:pPr>
                  <a:lnSpc>
                    <a:spcPct val="110000"/>
                  </a:lnSpc>
                  <a:spcBef>
                    <a:spcPts val="0"/>
                  </a:spcBef>
                </a:pPr>
                <a14:m>
                  <m:oMath xmlns:m="http://schemas.openxmlformats.org/officeDocument/2006/math">
                    <m:f>
                      <m:fPr>
                        <m:ctrlPr>
                          <a:rPr lang="fr-CH" sz="14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CH" sz="14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𝑑𝐸</m:t>
                        </m:r>
                      </m:num>
                      <m:den>
                        <m:r>
                          <a:rPr lang="fr-CH" sz="1400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𝑑𝑥</m:t>
                        </m:r>
                      </m:den>
                    </m:f>
                  </m:oMath>
                </a14:m>
                <a:r>
                  <a:rPr lang="fr-CH" sz="1400" kern="1000" spc="30" dirty="0">
                    <a:solidFill>
                      <a:schemeClr val="bg2"/>
                    </a:solidFill>
                    <a:latin typeface="+mn-lt"/>
                    <a:cs typeface="Franklin Gothic Book"/>
                  </a:rPr>
                  <a:t> [MeV cm</a:t>
                </a:r>
                <a:r>
                  <a:rPr lang="fr-CH" sz="1400" kern="1000" spc="30" baseline="30000" dirty="0">
                    <a:solidFill>
                      <a:schemeClr val="bg2"/>
                    </a:solidFill>
                    <a:latin typeface="+mn-lt"/>
                    <a:cs typeface="Franklin Gothic Book"/>
                  </a:rPr>
                  <a:t>2</a:t>
                </a:r>
                <a:r>
                  <a:rPr lang="fr-CH" sz="1400" kern="1000" spc="30" dirty="0">
                    <a:solidFill>
                      <a:schemeClr val="bg2"/>
                    </a:solidFill>
                    <a:latin typeface="+mn-lt"/>
                    <a:cs typeface="Franklin Gothic Book"/>
                  </a:rPr>
                  <a:t> g</a:t>
                </a:r>
                <a:r>
                  <a:rPr lang="fr-CH" sz="1400" kern="1000" spc="30" baseline="30000" dirty="0">
                    <a:solidFill>
                      <a:schemeClr val="bg2"/>
                    </a:solidFill>
                    <a:latin typeface="+mn-lt"/>
                    <a:cs typeface="Franklin Gothic Book"/>
                  </a:rPr>
                  <a:t>-1</a:t>
                </a:r>
                <a:r>
                  <a:rPr lang="fr-CH" sz="1400" kern="1000" spc="30" dirty="0">
                    <a:solidFill>
                      <a:schemeClr val="bg2"/>
                    </a:solidFill>
                    <a:latin typeface="+mn-lt"/>
                    <a:cs typeface="Franklin Gothic Book"/>
                  </a:rPr>
                  <a:t>]: Energy </a:t>
                </a:r>
                <a:r>
                  <a:rPr lang="fr-CH" sz="1400" kern="1000" spc="30" dirty="0" err="1">
                    <a:solidFill>
                      <a:schemeClr val="bg2"/>
                    </a:solidFill>
                    <a:latin typeface="+mn-lt"/>
                    <a:cs typeface="Franklin Gothic Book"/>
                  </a:rPr>
                  <a:t>loss</a:t>
                </a:r>
                <a:r>
                  <a:rPr lang="fr-CH" sz="1400" kern="1000" spc="30" dirty="0">
                    <a:solidFill>
                      <a:schemeClr val="bg2"/>
                    </a:solidFill>
                    <a:latin typeface="+mn-lt"/>
                    <a:cs typeface="Franklin Gothic Book"/>
                  </a:rPr>
                  <a:t> </a:t>
                </a:r>
                <a:r>
                  <a:rPr lang="fr-CH" sz="1400" kern="1000" spc="30" dirty="0" err="1">
                    <a:solidFill>
                      <a:schemeClr val="bg2"/>
                    </a:solidFill>
                    <a:latin typeface="+mn-lt"/>
                    <a:cs typeface="Franklin Gothic Book"/>
                  </a:rPr>
                  <a:t>from</a:t>
                </a:r>
                <a:r>
                  <a:rPr lang="fr-CH" sz="1400" kern="1000" spc="30" dirty="0">
                    <a:solidFill>
                      <a:schemeClr val="bg2"/>
                    </a:solidFill>
                    <a:latin typeface="+mn-lt"/>
                    <a:cs typeface="Franklin Gothic Book"/>
                  </a:rPr>
                  <a:t> Beth Bloch </a:t>
                </a:r>
                <a:r>
                  <a:rPr lang="fr-CH" sz="1400" kern="1000" spc="30" dirty="0" err="1">
                    <a:solidFill>
                      <a:schemeClr val="bg2"/>
                    </a:solidFill>
                    <a:latin typeface="+mn-lt"/>
                    <a:cs typeface="Franklin Gothic Book"/>
                  </a:rPr>
                  <a:t>without</a:t>
                </a:r>
                <a:r>
                  <a:rPr lang="fr-CH" sz="1400" kern="1000" spc="30" dirty="0">
                    <a:solidFill>
                      <a:schemeClr val="bg2"/>
                    </a:solidFill>
                    <a:latin typeface="+mn-lt"/>
                    <a:cs typeface="Franklin Gothic Book"/>
                  </a:rPr>
                  <a:t> </a:t>
                </a:r>
                <a:r>
                  <a:rPr lang="el-GR" sz="1400" kern="1000" spc="30" dirty="0">
                    <a:solidFill>
                      <a:schemeClr val="bg2"/>
                    </a:solidFill>
                    <a:latin typeface="+mn-lt"/>
                    <a:cs typeface="Franklin Gothic Book"/>
                  </a:rPr>
                  <a:t>δ</a:t>
                </a:r>
                <a:r>
                  <a:rPr lang="fr-CH" sz="1400" kern="1000" spc="30" dirty="0">
                    <a:solidFill>
                      <a:schemeClr val="bg2"/>
                    </a:solidFill>
                    <a:latin typeface="+mn-lt"/>
                    <a:cs typeface="Franklin Gothic Book"/>
                  </a:rPr>
                  <a:t> électrons (conservative)</a:t>
                </a:r>
              </a:p>
            </p:txBody>
          </p:sp>
        </mc:Choice>
        <mc:Fallback>
          <p:sp>
            <p:nvSpPr>
              <p:cNvPr id="9" name="ZoneTexte 8">
                <a:extLst>
                  <a:ext uri="{FF2B5EF4-FFF2-40B4-BE49-F238E27FC236}">
                    <a16:creationId xmlns:a16="http://schemas.microsoft.com/office/drawing/2014/main" id="{649F82D5-776B-C962-724C-CE2C6D42DBB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6709" y="3347234"/>
                <a:ext cx="3285223" cy="567854"/>
              </a:xfrm>
              <a:prstGeom prst="rect">
                <a:avLst/>
              </a:prstGeom>
              <a:blipFill>
                <a:blip r:embed="rId4"/>
                <a:stretch>
                  <a:fillRect l="-3346" t="-7527" b="-60215"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55A6119B-3A58-1BAB-4A7A-1432D30E2492}"/>
              </a:ext>
            </a:extLst>
          </p:cNvPr>
          <p:cNvCxnSpPr>
            <a:cxnSpLocks/>
            <a:stCxn id="15" idx="1"/>
          </p:cNvCxnSpPr>
          <p:nvPr/>
        </p:nvCxnSpPr>
        <p:spPr bwMode="auto">
          <a:xfrm flipH="1" flipV="1">
            <a:off x="5775548" y="2968998"/>
            <a:ext cx="144016" cy="78433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390AABCA-B0CF-0CBC-BB99-C9F5859B97EA}"/>
              </a:ext>
            </a:extLst>
          </p:cNvPr>
          <p:cNvSpPr/>
          <p:nvPr/>
        </p:nvSpPr>
        <p:spPr bwMode="auto">
          <a:xfrm>
            <a:off x="5919564" y="3322406"/>
            <a:ext cx="3168352" cy="861845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2691751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10DC28D9-7279-A4E1-A9B4-70EF9309036B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fr-CH" sz="2400" dirty="0">
                <a:solidFill>
                  <a:schemeClr val="bg1">
                    <a:lumMod val="65000"/>
                  </a:schemeClr>
                </a:solidFill>
              </a:rPr>
              <a:t>I) </a:t>
            </a:r>
            <a:r>
              <a:rPr lang="fr-CH" sz="2400" dirty="0" err="1">
                <a:solidFill>
                  <a:schemeClr val="bg1">
                    <a:lumMod val="65000"/>
                  </a:schemeClr>
                </a:solidFill>
              </a:rPr>
              <a:t>PyTT</a:t>
            </a:r>
            <a:r>
              <a:rPr lang="fr-CH" sz="2400" dirty="0">
                <a:solidFill>
                  <a:schemeClr val="bg1">
                    <a:lumMod val="65000"/>
                  </a:schemeClr>
                </a:solidFill>
              </a:rPr>
              <a:t> code</a:t>
            </a:r>
          </a:p>
          <a:p>
            <a:endParaRPr lang="fr-CH" sz="2400" dirty="0"/>
          </a:p>
          <a:p>
            <a:endParaRPr lang="fr-CH" sz="2400" dirty="0"/>
          </a:p>
          <a:p>
            <a:pPr marL="0" indent="0">
              <a:buNone/>
            </a:pPr>
            <a:r>
              <a:rPr lang="fr-CH" sz="2400" dirty="0"/>
              <a:t>II) Wire signal benchmarking</a:t>
            </a:r>
          </a:p>
          <a:p>
            <a:endParaRPr lang="fr-CH" sz="2400" dirty="0"/>
          </a:p>
          <a:p>
            <a:endParaRPr lang="fr-CH" sz="2400" dirty="0"/>
          </a:p>
          <a:p>
            <a:pPr marL="0" indent="0">
              <a:buNone/>
            </a:pPr>
            <a:r>
              <a:rPr lang="fr-CH" sz="2400" dirty="0">
                <a:solidFill>
                  <a:schemeClr val="bg1">
                    <a:lumMod val="65000"/>
                  </a:schemeClr>
                </a:solidFill>
              </a:rPr>
              <a:t>III) </a:t>
            </a:r>
            <a:r>
              <a:rPr lang="fr-CH" sz="2400" dirty="0" err="1">
                <a:solidFill>
                  <a:schemeClr val="bg1">
                    <a:lumMod val="65000"/>
                  </a:schemeClr>
                </a:solidFill>
              </a:rPr>
              <a:t>Comparison</a:t>
            </a:r>
            <a:r>
              <a:rPr lang="fr-CH" sz="2400" dirty="0">
                <a:solidFill>
                  <a:schemeClr val="bg1">
                    <a:lumMod val="65000"/>
                  </a:schemeClr>
                </a:solidFill>
              </a:rPr>
              <a:t> of thermal simulation </a:t>
            </a:r>
            <a:r>
              <a:rPr lang="fr-CH" sz="2400" dirty="0" err="1">
                <a:solidFill>
                  <a:schemeClr val="bg1">
                    <a:lumMod val="65000"/>
                  </a:schemeClr>
                </a:solidFill>
              </a:rPr>
              <a:t>between</a:t>
            </a:r>
            <a:r>
              <a:rPr lang="fr-CH" sz="24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fr-CH" sz="2400" dirty="0" err="1">
                <a:solidFill>
                  <a:schemeClr val="bg1">
                    <a:lumMod val="65000"/>
                  </a:schemeClr>
                </a:solidFill>
              </a:rPr>
              <a:t>carbon</a:t>
            </a:r>
            <a:r>
              <a:rPr lang="fr-CH" sz="2400" dirty="0">
                <a:solidFill>
                  <a:schemeClr val="bg1">
                    <a:lumMod val="65000"/>
                  </a:schemeClr>
                </a:solidFill>
              </a:rPr>
              <a:t> fibre and </a:t>
            </a:r>
            <a:r>
              <a:rPr lang="fr-CH" sz="2400" dirty="0" err="1">
                <a:solidFill>
                  <a:schemeClr val="bg1">
                    <a:lumMod val="65000"/>
                  </a:schemeClr>
                </a:solidFill>
              </a:rPr>
              <a:t>carbon</a:t>
            </a:r>
            <a:r>
              <a:rPr lang="fr-CH" sz="2400" dirty="0">
                <a:solidFill>
                  <a:schemeClr val="bg1">
                    <a:lumMod val="65000"/>
                  </a:schemeClr>
                </a:solidFill>
              </a:rPr>
              <a:t> nanotube </a:t>
            </a:r>
            <a:r>
              <a:rPr lang="fr-CH" sz="2400" dirty="0" err="1">
                <a:solidFill>
                  <a:schemeClr val="bg1">
                    <a:lumMod val="65000"/>
                  </a:schemeClr>
                </a:solidFill>
              </a:rPr>
              <a:t>wire</a:t>
            </a:r>
            <a:r>
              <a:rPr lang="fr-CH" sz="2400" dirty="0">
                <a:solidFill>
                  <a:schemeClr val="bg1">
                    <a:lumMod val="65000"/>
                  </a:schemeClr>
                </a:solidFill>
              </a:rPr>
              <a:t> scanners for PSI and HL-LHC </a:t>
            </a:r>
            <a:r>
              <a:rPr lang="fr-CH" sz="2400" dirty="0" err="1">
                <a:solidFill>
                  <a:schemeClr val="bg1">
                    <a:lumMod val="65000"/>
                  </a:schemeClr>
                </a:solidFill>
              </a:rPr>
              <a:t>beam</a:t>
            </a:r>
            <a:r>
              <a:rPr lang="fr-CH" sz="24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fr-CH" sz="2400" dirty="0" err="1">
                <a:solidFill>
                  <a:schemeClr val="bg1">
                    <a:lumMod val="65000"/>
                  </a:schemeClr>
                </a:solidFill>
              </a:rPr>
              <a:t>parameters</a:t>
            </a:r>
            <a:endParaRPr lang="fr-CH" sz="2400" dirty="0">
              <a:solidFill>
                <a:schemeClr val="bg1">
                  <a:lumMod val="65000"/>
                </a:schemeClr>
              </a:solidFill>
            </a:endParaRPr>
          </a:p>
          <a:p>
            <a:endParaRPr lang="fr-CH" dirty="0"/>
          </a:p>
          <a:p>
            <a:endParaRPr lang="fr-CH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EEAC9278-AA0E-3C7B-33C8-414566D61E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620E943-59AD-CC40-0C6B-D8E26CE1636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75029254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EE5B4A32-2543-E0B8-E054-8CC3BA4D3172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fr-CH" b="1" dirty="0" err="1"/>
              <a:t>PSI’s</a:t>
            </a:r>
            <a:r>
              <a:rPr lang="fr-CH" b="1" dirty="0"/>
              <a:t> Main Ring Cyclotron Radial Probe </a:t>
            </a:r>
            <a:r>
              <a:rPr lang="fr-CH" dirty="0"/>
              <a:t>(RRL): </a:t>
            </a:r>
            <a:r>
              <a:rPr lang="fr-CH" dirty="0" err="1"/>
              <a:t>wire</a:t>
            </a:r>
            <a:r>
              <a:rPr lang="fr-CH" dirty="0"/>
              <a:t> scanner </a:t>
            </a:r>
            <a:r>
              <a:rPr lang="fr-CH" dirty="0" err="1"/>
              <a:t>which</a:t>
            </a:r>
            <a:r>
              <a:rPr lang="fr-CH" dirty="0"/>
              <a:t> </a:t>
            </a:r>
            <a:r>
              <a:rPr lang="fr-CH" dirty="0" err="1"/>
              <a:t>is</a:t>
            </a:r>
            <a:r>
              <a:rPr lang="fr-CH" dirty="0"/>
              <a:t> able to scan all the </a:t>
            </a:r>
            <a:r>
              <a:rPr lang="fr-CH" dirty="0" err="1"/>
              <a:t>orbits</a:t>
            </a:r>
            <a:r>
              <a:rPr lang="fr-CH" dirty="0"/>
              <a:t> </a:t>
            </a:r>
            <a:r>
              <a:rPr lang="fr-CH" dirty="0" err="1"/>
              <a:t>along</a:t>
            </a:r>
            <a:r>
              <a:rPr lang="fr-CH" dirty="0"/>
              <a:t> the cyclotron radius (2.5m) by </a:t>
            </a:r>
            <a:r>
              <a:rPr lang="fr-CH" dirty="0" err="1"/>
              <a:t>measuring</a:t>
            </a:r>
            <a:r>
              <a:rPr lang="fr-CH" dirty="0"/>
              <a:t> </a:t>
            </a:r>
            <a:r>
              <a:rPr lang="fr-CH" dirty="0" err="1"/>
              <a:t>secondary</a:t>
            </a:r>
            <a:r>
              <a:rPr lang="fr-CH" dirty="0"/>
              <a:t> </a:t>
            </a:r>
            <a:r>
              <a:rPr lang="fr-CH" dirty="0" err="1"/>
              <a:t>emission</a:t>
            </a:r>
            <a:r>
              <a:rPr lang="fr-CH" dirty="0"/>
              <a:t> </a:t>
            </a:r>
            <a:r>
              <a:rPr lang="fr-CH" dirty="0" err="1"/>
              <a:t>current</a:t>
            </a:r>
            <a:endParaRPr lang="fr-CH" dirty="0"/>
          </a:p>
          <a:p>
            <a:endParaRPr lang="fr-CH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132AD6E9-3475-C596-697A-A0106771D3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PSI’s</a:t>
            </a:r>
            <a:r>
              <a:rPr lang="fr-CH" dirty="0"/>
              <a:t> Main Ring Cyclotron Radial Probe (RRL)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0C4A3DC-84F9-B80A-CE56-B938ED6241A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6</a:t>
            </a:fld>
            <a:endParaRPr lang="de-DE" dirty="0"/>
          </a:p>
        </p:txBody>
      </p:sp>
      <p:pic>
        <p:nvPicPr>
          <p:cNvPr id="5" name="Image 4" descr="Une image contenant diagramme, carte, texte, ligne&#10;&#10;Description générée automatiquement">
            <a:extLst>
              <a:ext uri="{FF2B5EF4-FFF2-40B4-BE49-F238E27FC236}">
                <a16:creationId xmlns:a16="http://schemas.microsoft.com/office/drawing/2014/main" id="{DD1EEDAC-2377-449F-CA52-5DB9F509F7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11760" y="2347810"/>
            <a:ext cx="2952328" cy="2059186"/>
          </a:xfrm>
          <a:prstGeom prst="rect">
            <a:avLst/>
          </a:prstGeom>
        </p:spPr>
      </p:pic>
      <p:sp>
        <p:nvSpPr>
          <p:cNvPr id="6" name="Ellipse 5">
            <a:extLst>
              <a:ext uri="{FF2B5EF4-FFF2-40B4-BE49-F238E27FC236}">
                <a16:creationId xmlns:a16="http://schemas.microsoft.com/office/drawing/2014/main" id="{2DEC8AB9-A02C-7DDE-425F-D7BB894B6F9B}"/>
              </a:ext>
            </a:extLst>
          </p:cNvPr>
          <p:cNvSpPr/>
          <p:nvPr/>
        </p:nvSpPr>
        <p:spPr bwMode="auto">
          <a:xfrm rot="20775380">
            <a:off x="3722694" y="2274252"/>
            <a:ext cx="601188" cy="1226136"/>
          </a:xfrm>
          <a:prstGeom prst="ellipse">
            <a:avLst/>
          </a:prstGeom>
          <a:noFill/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8" name="Image 7" descr="Une image contenant ingénierie, capture d’écran&#10;&#10;Description générée automatiquement">
            <a:extLst>
              <a:ext uri="{FF2B5EF4-FFF2-40B4-BE49-F238E27FC236}">
                <a16:creationId xmlns:a16="http://schemas.microsoft.com/office/drawing/2014/main" id="{DD7E233F-68C9-7CEA-7F4F-D27567E91D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505" y="2347810"/>
            <a:ext cx="2024508" cy="2039394"/>
          </a:xfrm>
          <a:prstGeom prst="rect">
            <a:avLst/>
          </a:prstGeom>
        </p:spPr>
      </p:pic>
      <p:pic>
        <p:nvPicPr>
          <p:cNvPr id="9" name="Image 8" descr="Une image contenant diagramme, croquis, dessin, Dessin technique&#10;&#10;Description générée automatiquement">
            <a:extLst>
              <a:ext uri="{FF2B5EF4-FFF2-40B4-BE49-F238E27FC236}">
                <a16:creationId xmlns:a16="http://schemas.microsoft.com/office/drawing/2014/main" id="{0EDD1E24-1271-154B-4D10-C5138F71BB5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5860" y="4880129"/>
            <a:ext cx="3108763" cy="1862020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1266A6EE-5464-7C6F-7D92-12FDB087B83A}"/>
              </a:ext>
            </a:extLst>
          </p:cNvPr>
          <p:cNvSpPr txBox="1"/>
          <p:nvPr/>
        </p:nvSpPr>
        <p:spPr>
          <a:xfrm>
            <a:off x="2943327" y="5044769"/>
            <a:ext cx="657224" cy="16521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fr-CH" kern="1000" spc="30" dirty="0">
                <a:latin typeface="+mn-lt"/>
                <a:cs typeface="Franklin Gothic Book"/>
              </a:rPr>
              <a:t>Wire 1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9F428593-2CD8-F66F-EE8F-C17BCEB628B4}"/>
              </a:ext>
            </a:extLst>
          </p:cNvPr>
          <p:cNvSpPr txBox="1"/>
          <p:nvPr/>
        </p:nvSpPr>
        <p:spPr>
          <a:xfrm>
            <a:off x="2011651" y="5025162"/>
            <a:ext cx="708621" cy="20215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fr-CH" kern="1000" spc="30" dirty="0">
                <a:latin typeface="+mn-lt"/>
                <a:cs typeface="Franklin Gothic Book"/>
              </a:rPr>
              <a:t>Wire 2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929DB4D4-F0D0-0687-56DB-64E1B1BC9153}"/>
              </a:ext>
            </a:extLst>
          </p:cNvPr>
          <p:cNvSpPr txBox="1"/>
          <p:nvPr/>
        </p:nvSpPr>
        <p:spPr>
          <a:xfrm>
            <a:off x="620604" y="5020234"/>
            <a:ext cx="708621" cy="18975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fr-CH" kern="1000" spc="30" dirty="0">
                <a:latin typeface="+mn-lt"/>
                <a:cs typeface="Franklin Gothic Book"/>
              </a:rPr>
              <a:t>Wire 3</a:t>
            </a:r>
          </a:p>
        </p:txBody>
      </p:sp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7BE8147D-978E-5ABD-6EBD-959BE0E72E5F}"/>
              </a:ext>
            </a:extLst>
          </p:cNvPr>
          <p:cNvCxnSpPr>
            <a:cxnSpLocks/>
          </p:cNvCxnSpPr>
          <p:nvPr/>
        </p:nvCxnSpPr>
        <p:spPr bwMode="auto">
          <a:xfrm flipH="1">
            <a:off x="2575858" y="5331709"/>
            <a:ext cx="662715" cy="81140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4" name="Connecteur droit avec flèche 13">
            <a:extLst>
              <a:ext uri="{FF2B5EF4-FFF2-40B4-BE49-F238E27FC236}">
                <a16:creationId xmlns:a16="http://schemas.microsoft.com/office/drawing/2014/main" id="{1E3A9E44-8CEB-B631-C12D-CCF50320D5BF}"/>
              </a:ext>
            </a:extLst>
          </p:cNvPr>
          <p:cNvCxnSpPr>
            <a:cxnSpLocks/>
          </p:cNvCxnSpPr>
          <p:nvPr/>
        </p:nvCxnSpPr>
        <p:spPr bwMode="auto">
          <a:xfrm flipH="1">
            <a:off x="2194037" y="5329438"/>
            <a:ext cx="217723" cy="76754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5" name="Connecteur droit avec flèche 14">
            <a:extLst>
              <a:ext uri="{FF2B5EF4-FFF2-40B4-BE49-F238E27FC236}">
                <a16:creationId xmlns:a16="http://schemas.microsoft.com/office/drawing/2014/main" id="{2189B994-9A7A-AAAB-A90F-2ABA248149D6}"/>
              </a:ext>
            </a:extLst>
          </p:cNvPr>
          <p:cNvCxnSpPr>
            <a:cxnSpLocks/>
          </p:cNvCxnSpPr>
          <p:nvPr/>
        </p:nvCxnSpPr>
        <p:spPr bwMode="auto">
          <a:xfrm>
            <a:off x="974914" y="5307174"/>
            <a:ext cx="565657" cy="77872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1" name="ZoneTexte 20">
            <a:extLst>
              <a:ext uri="{FF2B5EF4-FFF2-40B4-BE49-F238E27FC236}">
                <a16:creationId xmlns:a16="http://schemas.microsoft.com/office/drawing/2014/main" id="{E7E0B5BF-33A6-AFA1-AC6E-E845FF87C5B8}"/>
              </a:ext>
            </a:extLst>
          </p:cNvPr>
          <p:cNvSpPr txBox="1"/>
          <p:nvPr/>
        </p:nvSpPr>
        <p:spPr>
          <a:xfrm>
            <a:off x="3737007" y="4886403"/>
            <a:ext cx="1729871" cy="1979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fr-CH" kern="1000" spc="30" dirty="0">
                <a:latin typeface="+mn-lt"/>
                <a:cs typeface="Franklin Gothic Book"/>
              </a:rPr>
              <a:t>3 </a:t>
            </a:r>
            <a:r>
              <a:rPr lang="fr-CH" kern="1000" spc="30" dirty="0" err="1">
                <a:latin typeface="+mn-lt"/>
                <a:cs typeface="Franklin Gothic Book"/>
              </a:rPr>
              <a:t>wires</a:t>
            </a:r>
            <a:r>
              <a:rPr lang="fr-CH" kern="1000" spc="30" dirty="0">
                <a:latin typeface="+mn-lt"/>
                <a:cs typeface="Franklin Gothic Book"/>
              </a:rPr>
              <a:t> made of </a:t>
            </a:r>
            <a:r>
              <a:rPr lang="fr-CH" kern="1000" spc="30" dirty="0" err="1">
                <a:latin typeface="+mn-lt"/>
                <a:cs typeface="Franklin Gothic Book"/>
              </a:rPr>
              <a:t>carbon</a:t>
            </a:r>
            <a:r>
              <a:rPr lang="fr-CH" kern="1000" spc="30" dirty="0">
                <a:latin typeface="+mn-lt"/>
                <a:cs typeface="Franklin Gothic Book"/>
              </a:rPr>
              <a:t> fibre </a:t>
            </a:r>
            <a:r>
              <a:rPr lang="fr-CH" kern="1000" spc="30" dirty="0" err="1">
                <a:latin typeface="+mn-lt"/>
                <a:cs typeface="Franklin Gothic Book"/>
              </a:rPr>
              <a:t>with</a:t>
            </a:r>
            <a:r>
              <a:rPr lang="fr-CH" kern="1000" spc="30" dirty="0">
                <a:latin typeface="+mn-lt"/>
                <a:cs typeface="Franklin Gothic Book"/>
              </a:rPr>
              <a:t> 2.1 g/cm3 </a:t>
            </a:r>
            <a:r>
              <a:rPr lang="fr-CH" kern="1000" spc="30" dirty="0" err="1">
                <a:latin typeface="+mn-lt"/>
                <a:cs typeface="Franklin Gothic Book"/>
              </a:rPr>
              <a:t>density</a:t>
            </a:r>
            <a:r>
              <a:rPr lang="fr-CH" kern="1000" spc="30" dirty="0">
                <a:latin typeface="+mn-lt"/>
                <a:cs typeface="Franklin Gothic Book"/>
              </a:rPr>
              <a:t>, 34 </a:t>
            </a:r>
            <a:r>
              <a:rPr lang="el-GR" kern="1000" spc="30" dirty="0">
                <a:latin typeface="+mn-lt"/>
                <a:cs typeface="Franklin Gothic Book"/>
              </a:rPr>
              <a:t>μ</a:t>
            </a:r>
            <a:r>
              <a:rPr lang="fr-CH" kern="1000" spc="30" dirty="0">
                <a:latin typeface="+mn-lt"/>
                <a:cs typeface="Franklin Gothic Book"/>
              </a:rPr>
              <a:t>m </a:t>
            </a:r>
            <a:r>
              <a:rPr lang="fr-CH" kern="1000" spc="30" dirty="0" err="1">
                <a:latin typeface="+mn-lt"/>
                <a:cs typeface="Franklin Gothic Book"/>
              </a:rPr>
              <a:t>diameter</a:t>
            </a:r>
            <a:r>
              <a:rPr lang="fr-CH" kern="1000" spc="30" dirty="0">
                <a:latin typeface="+mn-lt"/>
                <a:cs typeface="Franklin Gothic Book"/>
              </a:rPr>
              <a:t> and 3 cm/s speed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fr-CH" kern="1000" spc="30" dirty="0">
              <a:latin typeface="+mn-lt"/>
              <a:cs typeface="Franklin Gothic Book"/>
            </a:endParaRPr>
          </a:p>
        </p:txBody>
      </p:sp>
      <p:pic>
        <p:nvPicPr>
          <p:cNvPr id="26" name="Espace réservé du contenu 5" descr="Une image contenant intérieur, appareil de cuisine, Aluminium, acier&#10;&#10;Description générée automatiquement">
            <a:extLst>
              <a:ext uri="{FF2B5EF4-FFF2-40B4-BE49-F238E27FC236}">
                <a16:creationId xmlns:a16="http://schemas.microsoft.com/office/drawing/2014/main" id="{B00E30D1-E5BC-0531-7BF5-410888B7DF8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32972" y="2065542"/>
            <a:ext cx="2555319" cy="1916490"/>
          </a:xfrm>
          <a:prstGeom prst="rect">
            <a:avLst/>
          </a:prstGeom>
        </p:spPr>
      </p:pic>
      <p:cxnSp>
        <p:nvCxnSpPr>
          <p:cNvPr id="28" name="Connecteur droit avec flèche 27">
            <a:extLst>
              <a:ext uri="{FF2B5EF4-FFF2-40B4-BE49-F238E27FC236}">
                <a16:creationId xmlns:a16="http://schemas.microsoft.com/office/drawing/2014/main" id="{129EF3E2-18E4-A3FC-56A9-D4FDF4320BD0}"/>
              </a:ext>
            </a:extLst>
          </p:cNvPr>
          <p:cNvCxnSpPr>
            <a:cxnSpLocks/>
          </p:cNvCxnSpPr>
          <p:nvPr/>
        </p:nvCxnSpPr>
        <p:spPr bwMode="auto">
          <a:xfrm flipH="1">
            <a:off x="4020015" y="2277153"/>
            <a:ext cx="508987" cy="33416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0" name="ZoneTexte 29">
            <a:extLst>
              <a:ext uri="{FF2B5EF4-FFF2-40B4-BE49-F238E27FC236}">
                <a16:creationId xmlns:a16="http://schemas.microsoft.com/office/drawing/2014/main" id="{5D170E32-66D8-6D60-0F84-180077300FD1}"/>
              </a:ext>
            </a:extLst>
          </p:cNvPr>
          <p:cNvSpPr txBox="1"/>
          <p:nvPr/>
        </p:nvSpPr>
        <p:spPr>
          <a:xfrm>
            <a:off x="4395879" y="2068206"/>
            <a:ext cx="1440160" cy="21495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fr-CH" kern="1000" spc="30" dirty="0">
                <a:latin typeface="+mn-lt"/>
                <a:cs typeface="Franklin Gothic Book"/>
              </a:rPr>
              <a:t>RRL position</a:t>
            </a:r>
          </a:p>
        </p:txBody>
      </p:sp>
      <p:pic>
        <p:nvPicPr>
          <p:cNvPr id="32" name="3C404CE1">
            <a:hlinkClick r:id="" action="ppaction://media"/>
            <a:extLst>
              <a:ext uri="{FF2B5EF4-FFF2-40B4-BE49-F238E27FC236}">
                <a16:creationId xmlns:a16="http://schemas.microsoft.com/office/drawing/2014/main" id="{3B78A39D-3048-4375-C7EB-32DF652C98F4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5571817" y="4077073"/>
            <a:ext cx="3436464" cy="2577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979966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32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CB8F6116-EFAD-9A1F-BBD9-BD46D973B1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PSI’s</a:t>
            </a:r>
            <a:r>
              <a:rPr lang="fr-CH" dirty="0"/>
              <a:t> Main Ring Cyclotron Radial Probe (RRL)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58260DC-E601-73A3-33FA-4736172BFAC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7</a:t>
            </a:fld>
            <a:endParaRPr lang="de-DE" dirty="0"/>
          </a:p>
        </p:txBody>
      </p:sp>
      <p:pic>
        <p:nvPicPr>
          <p:cNvPr id="5" name="Picture 14">
            <a:extLst>
              <a:ext uri="{FF2B5EF4-FFF2-40B4-BE49-F238E27FC236}">
                <a16:creationId xmlns:a16="http://schemas.microsoft.com/office/drawing/2014/main" id="{D6046D88-2461-A018-B4C3-7030D2F40F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669" y="2492896"/>
            <a:ext cx="8934662" cy="2353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8471019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F3D1AE92-7E37-8B80-B6BC-B11410D425B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39817" y="995620"/>
            <a:ext cx="7742237" cy="4679951"/>
          </a:xfrm>
        </p:spPr>
        <p:txBody>
          <a:bodyPr/>
          <a:lstStyle/>
          <a:p>
            <a:r>
              <a:rPr lang="fr-CH" sz="1600" dirty="0"/>
              <a:t>3 cases are </a:t>
            </a:r>
            <a:r>
              <a:rPr lang="fr-CH" sz="1600" dirty="0" err="1"/>
              <a:t>studied</a:t>
            </a:r>
            <a:r>
              <a:rPr lang="fr-CH" sz="1600" dirty="0"/>
              <a:t> for </a:t>
            </a:r>
            <a:r>
              <a:rPr lang="fr-CH" sz="1600" dirty="0" err="1"/>
              <a:t>wire</a:t>
            </a:r>
            <a:r>
              <a:rPr lang="fr-CH" sz="1600" dirty="0"/>
              <a:t> 1 </a:t>
            </a:r>
            <a:r>
              <a:rPr lang="fr-CH" sz="1600" dirty="0" err="1"/>
              <a:t>with</a:t>
            </a:r>
            <a:r>
              <a:rPr lang="fr-CH" sz="1600" dirty="0"/>
              <a:t> </a:t>
            </a:r>
            <a:r>
              <a:rPr lang="fr-CH" sz="1600" dirty="0" err="1"/>
              <a:t>different</a:t>
            </a:r>
            <a:r>
              <a:rPr lang="fr-CH" sz="1600" dirty="0"/>
              <a:t> </a:t>
            </a:r>
            <a:r>
              <a:rPr lang="fr-CH" sz="1600" dirty="0" err="1"/>
              <a:t>thermionic</a:t>
            </a:r>
            <a:r>
              <a:rPr lang="fr-CH" sz="1600" dirty="0"/>
              <a:t> </a:t>
            </a:r>
            <a:r>
              <a:rPr lang="fr-CH" sz="1600" dirty="0" err="1"/>
              <a:t>current</a:t>
            </a:r>
            <a:r>
              <a:rPr lang="fr-CH" sz="1600" dirty="0"/>
              <a:t>:</a:t>
            </a:r>
          </a:p>
          <a:p>
            <a:endParaRPr lang="fr-CH" dirty="0"/>
          </a:p>
          <a:p>
            <a:endParaRPr lang="fr-CH" dirty="0"/>
          </a:p>
          <a:p>
            <a:endParaRPr lang="fr-CH" dirty="0"/>
          </a:p>
          <a:p>
            <a:endParaRPr lang="fr-CH" dirty="0"/>
          </a:p>
          <a:p>
            <a:endParaRPr lang="fr-CH" dirty="0"/>
          </a:p>
          <a:p>
            <a:endParaRPr lang="fr-CH" dirty="0"/>
          </a:p>
          <a:p>
            <a:endParaRPr lang="fr-CH" dirty="0"/>
          </a:p>
          <a:p>
            <a:endParaRPr lang="fr-CH" dirty="0"/>
          </a:p>
          <a:p>
            <a:endParaRPr lang="fr-CH" dirty="0"/>
          </a:p>
          <a:p>
            <a:endParaRPr lang="fr-CH" dirty="0"/>
          </a:p>
          <a:p>
            <a:endParaRPr lang="fr-CH" dirty="0"/>
          </a:p>
          <a:p>
            <a:endParaRPr lang="fr-CH" dirty="0"/>
          </a:p>
          <a:p>
            <a:endParaRPr lang="fr-CH" dirty="0"/>
          </a:p>
          <a:p>
            <a:pPr marL="0" indent="0">
              <a:buNone/>
            </a:pPr>
            <a:endParaRPr lang="fr-CH" dirty="0"/>
          </a:p>
          <a:p>
            <a:r>
              <a:rPr lang="fr-CH" sz="1600" dirty="0" err="1"/>
              <a:t>Comparison</a:t>
            </a:r>
            <a:r>
              <a:rPr lang="fr-CH" sz="1600" dirty="0"/>
              <a:t> of </a:t>
            </a:r>
            <a:r>
              <a:rPr lang="fr-CH" sz="1600" dirty="0" err="1"/>
              <a:t>RRL’s</a:t>
            </a:r>
            <a:r>
              <a:rPr lang="fr-CH" sz="1600" dirty="0"/>
              <a:t> </a:t>
            </a:r>
            <a:r>
              <a:rPr lang="fr-CH" sz="1600" dirty="0" err="1"/>
              <a:t>measurements</a:t>
            </a:r>
            <a:r>
              <a:rPr lang="fr-CH" sz="1600" dirty="0"/>
              <a:t> </a:t>
            </a:r>
            <a:r>
              <a:rPr lang="fr-CH" sz="1600" dirty="0" err="1"/>
              <a:t>with</a:t>
            </a:r>
            <a:r>
              <a:rPr lang="fr-CH" sz="1600" dirty="0"/>
              <a:t> simulations</a:t>
            </a:r>
          </a:p>
          <a:p>
            <a:r>
              <a:rPr lang="fr-CH" sz="1600" dirty="0"/>
              <a:t>Benchmark of the </a:t>
            </a:r>
            <a:r>
              <a:rPr lang="fr-CH" sz="1600" dirty="0" err="1"/>
              <a:t>wire</a:t>
            </a:r>
            <a:r>
              <a:rPr lang="fr-CH" sz="1600" dirty="0"/>
              <a:t> signal </a:t>
            </a:r>
            <a:r>
              <a:rPr lang="fr-CH" sz="1600" dirty="0" err="1"/>
              <a:t>because</a:t>
            </a:r>
            <a:r>
              <a:rPr lang="fr-CH" sz="1600" dirty="0"/>
              <a:t> </a:t>
            </a:r>
            <a:r>
              <a:rPr lang="fr-CH" sz="1600" dirty="0" err="1"/>
              <a:t>it</a:t>
            </a:r>
            <a:r>
              <a:rPr lang="fr-CH" sz="1600" dirty="0"/>
              <a:t> </a:t>
            </a:r>
            <a:r>
              <a:rPr lang="fr-CH" sz="1600" dirty="0" err="1"/>
              <a:t>is</a:t>
            </a:r>
            <a:r>
              <a:rPr lang="fr-CH" sz="1600" dirty="0"/>
              <a:t> </a:t>
            </a:r>
            <a:r>
              <a:rPr lang="fr-CH" sz="1600" dirty="0" err="1"/>
              <a:t>very</a:t>
            </a:r>
            <a:r>
              <a:rPr lang="fr-CH" sz="1600" dirty="0"/>
              <a:t> </a:t>
            </a:r>
            <a:r>
              <a:rPr lang="fr-CH" sz="1600" dirty="0" err="1"/>
              <a:t>difficult</a:t>
            </a:r>
            <a:r>
              <a:rPr lang="fr-CH" sz="1600" dirty="0"/>
              <a:t> to benchmark the </a:t>
            </a:r>
            <a:r>
              <a:rPr lang="fr-CH" sz="1600" dirty="0" err="1"/>
              <a:t>temperature</a:t>
            </a:r>
            <a:endParaRPr lang="fr-CH" sz="1600" dirty="0"/>
          </a:p>
          <a:p>
            <a:pPr marL="0" indent="0">
              <a:buNone/>
            </a:pPr>
            <a:endParaRPr lang="fr-CH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DC479384-DA32-E003-1A58-9434619B09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RRL’s</a:t>
            </a:r>
            <a:r>
              <a:rPr lang="fr-CH" dirty="0"/>
              <a:t> </a:t>
            </a:r>
            <a:r>
              <a:rPr lang="fr-CH" dirty="0" err="1"/>
              <a:t>Measurements</a:t>
            </a:r>
            <a:endParaRPr lang="fr-CH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AA5F20BA-8A34-DF29-A03C-CBC2103BA6D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8</a:t>
            </a:fld>
            <a:endParaRPr lang="de-DE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ACF2BCC-7598-3F6D-4411-BFF3D3216FA0}"/>
              </a:ext>
            </a:extLst>
          </p:cNvPr>
          <p:cNvSpPr/>
          <p:nvPr/>
        </p:nvSpPr>
        <p:spPr bwMode="auto">
          <a:xfrm>
            <a:off x="4067944" y="1556792"/>
            <a:ext cx="1363268" cy="57606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9EF066C-8713-6A96-0185-DBB4339F3A53}"/>
              </a:ext>
            </a:extLst>
          </p:cNvPr>
          <p:cNvSpPr/>
          <p:nvPr/>
        </p:nvSpPr>
        <p:spPr bwMode="auto">
          <a:xfrm>
            <a:off x="5292080" y="2132856"/>
            <a:ext cx="216024" cy="24315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22" name="Image 21" descr="Une image contenant texte, carte de visite, Police, capture d’écran&#10;&#10;Description générée automatiquement">
            <a:extLst>
              <a:ext uri="{FF2B5EF4-FFF2-40B4-BE49-F238E27FC236}">
                <a16:creationId xmlns:a16="http://schemas.microsoft.com/office/drawing/2014/main" id="{E2497D61-5BFC-9219-FADD-46E609144C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640" y="1286279"/>
            <a:ext cx="5130792" cy="2087528"/>
          </a:xfrm>
          <a:prstGeom prst="rect">
            <a:avLst/>
          </a:prstGeom>
        </p:spPr>
      </p:pic>
      <p:pic>
        <p:nvPicPr>
          <p:cNvPr id="24" name="Image 23" descr="Une image contenant texte, capture d’écran, Police, carte de visite&#10;&#10;Description générée automatiquement">
            <a:extLst>
              <a:ext uri="{FF2B5EF4-FFF2-40B4-BE49-F238E27FC236}">
                <a16:creationId xmlns:a16="http://schemas.microsoft.com/office/drawing/2014/main" id="{2CC2FBD2-5356-2185-012D-32A14D73F5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0582" y="3335595"/>
            <a:ext cx="5152908" cy="213403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5" name="ZoneTexte 24">
                <a:extLst>
                  <a:ext uri="{FF2B5EF4-FFF2-40B4-BE49-F238E27FC236}">
                    <a16:creationId xmlns:a16="http://schemas.microsoft.com/office/drawing/2014/main" id="{BE2CD537-45EC-B4E1-5AF9-54CB94E15FD2}"/>
                  </a:ext>
                </a:extLst>
              </p:cNvPr>
              <p:cNvSpPr txBox="1"/>
              <p:nvPr/>
            </p:nvSpPr>
            <p:spPr>
              <a:xfrm>
                <a:off x="6626628" y="1916832"/>
                <a:ext cx="2337860" cy="172819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noAutofit/>
              </a:bodyPr>
              <a:lstStyle/>
              <a:p>
                <a:pPr>
                  <a:lnSpc>
                    <a:spcPct val="110000"/>
                  </a:lnSpc>
                  <a:spcBef>
                    <a:spcPts val="0"/>
                  </a:spcBef>
                </a:pPr>
                <a:r>
                  <a:rPr lang="fr-CH" kern="1000" spc="30" dirty="0">
                    <a:latin typeface="+mn-lt"/>
                    <a:cs typeface="Franklin Gothic Book"/>
                  </a:rPr>
                  <a:t>Vertical </a:t>
                </a:r>
                <a:r>
                  <a:rPr lang="fr-CH" kern="1000" spc="30" dirty="0" err="1">
                    <a:latin typeface="+mn-lt"/>
                    <a:cs typeface="Franklin Gothic Book"/>
                  </a:rPr>
                  <a:t>beam</a:t>
                </a:r>
                <a:r>
                  <a:rPr lang="fr-CH" kern="1000" spc="30" dirty="0">
                    <a:latin typeface="+mn-lt"/>
                    <a:cs typeface="Franklin Gothic Book"/>
                  </a:rPr>
                  <a:t> size </a:t>
                </a:r>
                <a:r>
                  <a:rPr lang="fr-CH" kern="1000" spc="30" dirty="0" err="1">
                    <a:latin typeface="+mn-lt"/>
                    <a:cs typeface="Franklin Gothic Book"/>
                  </a:rPr>
                  <a:t>derived</a:t>
                </a:r>
                <a:r>
                  <a:rPr lang="fr-CH" kern="1000" spc="30" dirty="0">
                    <a:latin typeface="+mn-lt"/>
                    <a:cs typeface="Franklin Gothic Book"/>
                  </a:rPr>
                  <a:t> </a:t>
                </a:r>
                <a:r>
                  <a:rPr lang="fr-CH" kern="1000" spc="30" dirty="0" err="1">
                    <a:latin typeface="+mn-lt"/>
                    <a:cs typeface="Franklin Gothic Book"/>
                  </a:rPr>
                  <a:t>from</a:t>
                </a:r>
                <a:r>
                  <a:rPr lang="fr-CH" kern="1000" spc="30" dirty="0">
                    <a:latin typeface="+mn-lt"/>
                    <a:cs typeface="Franklin Gothic Book"/>
                  </a:rPr>
                  <a:t> </a:t>
                </a:r>
                <a:r>
                  <a:rPr lang="fr-CH" kern="1000" spc="30" dirty="0" err="1">
                    <a:latin typeface="+mn-lt"/>
                    <a:cs typeface="Franklin Gothic Book"/>
                  </a:rPr>
                  <a:t>tilted</a:t>
                </a:r>
                <a:r>
                  <a:rPr lang="fr-CH" kern="1000" spc="30" dirty="0">
                    <a:latin typeface="+mn-lt"/>
                    <a:cs typeface="Franklin Gothic Book"/>
                  </a:rPr>
                  <a:t> </a:t>
                </a:r>
                <a:r>
                  <a:rPr lang="fr-CH" kern="1000" spc="30" dirty="0" err="1">
                    <a:latin typeface="+mn-lt"/>
                    <a:cs typeface="Franklin Gothic Book"/>
                  </a:rPr>
                  <a:t>wires</a:t>
                </a:r>
                <a:endParaRPr lang="fr-CH" kern="1000" spc="30" dirty="0">
                  <a:latin typeface="+mn-lt"/>
                  <a:cs typeface="Franklin Gothic Book"/>
                </a:endParaRPr>
              </a:p>
              <a:p>
                <a:pPr>
                  <a:lnSpc>
                    <a:spcPct val="110000"/>
                  </a:lnSpc>
                  <a:spcBef>
                    <a:spcPts val="0"/>
                  </a:spcBef>
                </a:pPr>
                <a:endParaRPr lang="fr-CH" kern="1000" spc="30" dirty="0">
                  <a:latin typeface="+mn-lt"/>
                  <a:cs typeface="Franklin Gothic Book"/>
                </a:endParaRPr>
              </a:p>
              <a:p>
                <a:pPr>
                  <a:lnSpc>
                    <a:spcPct val="110000"/>
                  </a:lnSpc>
                  <a:spcBef>
                    <a:spcPts val="0"/>
                  </a:spcBef>
                </a:pPr>
                <a:r>
                  <a:rPr lang="fr-CH" kern="1000" spc="30" dirty="0" err="1">
                    <a:latin typeface="+mn-lt"/>
                    <a:cs typeface="Franklin Gothic Book"/>
                  </a:rPr>
                  <a:t>Assuming</a:t>
                </a:r>
                <a:r>
                  <a:rPr lang="fr-CH" kern="1000" spc="30" dirty="0">
                    <a:latin typeface="+mn-lt"/>
                    <a:cs typeface="Franklin Gothic Book"/>
                  </a:rPr>
                  <a:t> the </a:t>
                </a:r>
                <a:r>
                  <a:rPr lang="fr-CH" kern="1000" spc="30" dirty="0" err="1">
                    <a:latin typeface="+mn-lt"/>
                    <a:cs typeface="Franklin Gothic Book"/>
                  </a:rPr>
                  <a:t>beam</a:t>
                </a:r>
                <a:r>
                  <a:rPr lang="fr-CH" kern="1000" spc="30" dirty="0">
                    <a:latin typeface="+mn-lt"/>
                    <a:cs typeface="Franklin Gothic Book"/>
                  </a:rPr>
                  <a:t> sizes as a </a:t>
                </a:r>
                <a:r>
                  <a:rPr lang="fr-CH" kern="1000" spc="30" dirty="0" err="1">
                    <a:latin typeface="+mn-lt"/>
                    <a:cs typeface="Franklin Gothic Book"/>
                  </a:rPr>
                  <a:t>a</a:t>
                </a:r>
                <a:r>
                  <a:rPr lang="fr-CH" kern="1000" spc="30" dirty="0">
                    <a:latin typeface="+mn-lt"/>
                    <a:cs typeface="Franklin Gothic Book"/>
                  </a:rPr>
                  <a:t> </a:t>
                </a:r>
                <a:r>
                  <a:rPr lang="fr-CH" kern="1000" spc="30" dirty="0" err="1">
                    <a:latin typeface="+mn-lt"/>
                    <a:cs typeface="Franklin Gothic Book"/>
                  </a:rPr>
                  <a:t>function</a:t>
                </a:r>
                <a:r>
                  <a:rPr lang="fr-CH" kern="1000" spc="30" dirty="0">
                    <a:latin typeface="+mn-lt"/>
                    <a:cs typeface="Franklin Gothic Book"/>
                  </a:rPr>
                  <a:t> of the </a:t>
                </a:r>
                <a:r>
                  <a:rPr lang="fr-CH" kern="1000" spc="30" dirty="0" err="1">
                    <a:latin typeface="+mn-lt"/>
                    <a:cs typeface="Franklin Gothic Book"/>
                  </a:rPr>
                  <a:t>beam</a:t>
                </a:r>
                <a:r>
                  <a:rPr lang="fr-CH" kern="1000" spc="30" dirty="0">
                    <a:latin typeface="+mn-lt"/>
                    <a:cs typeface="Franklin Gothic Book"/>
                  </a:rPr>
                  <a:t> </a:t>
                </a:r>
                <a:r>
                  <a:rPr lang="fr-CH" kern="1000" spc="30" dirty="0" err="1">
                    <a:latin typeface="+mn-lt"/>
                    <a:cs typeface="Franklin Gothic Book"/>
                  </a:rPr>
                  <a:t>current</a:t>
                </a:r>
                <a:r>
                  <a:rPr lang="fr-CH" kern="1000" spc="30" dirty="0">
                    <a:latin typeface="+mn-lt"/>
                    <a:cs typeface="Franklin Gothic Book"/>
                  </a:rPr>
                  <a:t> </a:t>
                </a:r>
                <a:r>
                  <a:rPr lang="fr-CH" kern="1000" spc="30" dirty="0" err="1">
                    <a:latin typeface="+mn-lt"/>
                    <a:cs typeface="Franklin Gothic Book"/>
                  </a:rPr>
                  <a:t>goes</a:t>
                </a:r>
                <a:r>
                  <a:rPr lang="fr-CH" kern="1000" spc="30" dirty="0">
                    <a:latin typeface="+mn-lt"/>
                    <a:cs typeface="Franklin Gothic Book"/>
                  </a:rPr>
                  <a:t> like [1]: </a:t>
                </a:r>
                <a:endParaRPr lang="fr-CH" b="0" i="1" kern="1000" spc="3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>
                  <a:lnSpc>
                    <a:spcPct val="110000"/>
                  </a:lnSpc>
                  <a:spcBef>
                    <a:spcPts val="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CH" b="0" i="1" kern="1000" spc="3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b="0" i="1" kern="1000" spc="3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fr-CH" b="0" i="1" kern="1000" spc="3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𝐻</m:t>
                          </m:r>
                          <m:r>
                            <a:rPr lang="fr-CH" b="0" i="1" kern="1000" spc="3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fr-CH" b="0" i="1" kern="1000" spc="3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</m:sub>
                      </m:sSub>
                      <m:r>
                        <a:rPr lang="fr-CH" b="0" i="1" kern="1000" spc="3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fr-CH" b="0" i="1" kern="1000" spc="3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b="0" i="1" kern="1000" spc="3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fr-CH" b="0" i="1" kern="1000" spc="3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𝑏𝑒𝑎𝑚</m:t>
                          </m:r>
                        </m:sub>
                      </m:sSub>
                      <m:r>
                        <a:rPr lang="fr-CH" b="0" i="1" kern="1000" spc="3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  <m:r>
                        <a:rPr lang="fr-CH" b="0" i="1" kern="1000" spc="3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Franklin Gothic Book"/>
                        </a:rPr>
                        <m:t>=</m:t>
                      </m:r>
                      <m:r>
                        <a:rPr lang="fr-CH" b="0" i="1" kern="1000" spc="3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Franklin Gothic Book"/>
                        </a:rPr>
                        <m:t>𝑎</m:t>
                      </m:r>
                      <m:sSubSup>
                        <m:sSubSupPr>
                          <m:ctrlPr>
                            <a:rPr lang="fr-CH" b="0" i="1" kern="1000" spc="3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r-CH" b="0" i="1" kern="1000" spc="3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fr-CH" b="0" i="1" kern="1000" spc="3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𝑏𝑒𝑎𝑚</m:t>
                          </m:r>
                        </m:sub>
                        <m:sup>
                          <m:f>
                            <m:fPr>
                              <m:ctrlPr>
                                <a:rPr lang="fr-CH" b="0" i="1" kern="1000" spc="3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fr-CH" b="0" i="1" kern="1000" spc="3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fr-CH" b="0" i="1" kern="1000" spc="3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den>
                          </m:f>
                        </m:sup>
                      </m:sSubSup>
                    </m:oMath>
                  </m:oMathPara>
                </a14:m>
                <a:endParaRPr lang="fr-CH" kern="1000" spc="30" dirty="0">
                  <a:latin typeface="+mn-lt"/>
                  <a:cs typeface="Franklin Gothic Book"/>
                </a:endParaRPr>
              </a:p>
              <a:p>
                <a:pPr>
                  <a:lnSpc>
                    <a:spcPct val="110000"/>
                  </a:lnSpc>
                  <a:spcBef>
                    <a:spcPts val="0"/>
                  </a:spcBef>
                </a:pPr>
                <a:r>
                  <a:rPr lang="fr-CH" kern="1000" spc="30" dirty="0" err="1">
                    <a:latin typeface="+mn-lt"/>
                    <a:cs typeface="Franklin Gothic Book"/>
                  </a:rPr>
                  <a:t>with</a:t>
                </a:r>
                <a:r>
                  <a:rPr lang="fr-CH" kern="1000" spc="30" dirty="0">
                    <a:latin typeface="+mn-lt"/>
                    <a:cs typeface="Franklin Gothic Book"/>
                  </a:rPr>
                  <a:t> </a:t>
                </a:r>
                <a14:m>
                  <m:oMath xmlns:m="http://schemas.openxmlformats.org/officeDocument/2006/math">
                    <m:r>
                      <a:rPr lang="fr-CH" b="0" i="1" kern="1000" spc="3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Franklin Gothic Book"/>
                      </a:rPr>
                      <m:t>𝑎</m:t>
                    </m:r>
                  </m:oMath>
                </a14:m>
                <a:r>
                  <a:rPr lang="fr-CH" kern="1000" spc="30" dirty="0">
                    <a:latin typeface="+mn-lt"/>
                    <a:cs typeface="Franklin Gothic Book"/>
                  </a:rPr>
                  <a:t>, a constant </a:t>
                </a:r>
                <a:r>
                  <a:rPr lang="fr-CH" kern="1000" spc="30" dirty="0" err="1">
                    <a:latin typeface="+mn-lt"/>
                    <a:cs typeface="Franklin Gothic Book"/>
                  </a:rPr>
                  <a:t>determined</a:t>
                </a:r>
                <a:r>
                  <a:rPr lang="fr-CH" kern="1000" spc="30" dirty="0">
                    <a:latin typeface="+mn-lt"/>
                    <a:cs typeface="Franklin Gothic Book"/>
                  </a:rPr>
                  <a:t> </a:t>
                </a:r>
                <a:r>
                  <a:rPr lang="fr-CH" kern="1000" spc="30" dirty="0" err="1">
                    <a:latin typeface="+mn-lt"/>
                    <a:cs typeface="Franklin Gothic Book"/>
                  </a:rPr>
                  <a:t>with</a:t>
                </a:r>
                <a:r>
                  <a:rPr lang="fr-CH" kern="1000" spc="30" dirty="0">
                    <a:latin typeface="+mn-lt"/>
                    <a:cs typeface="Franklin Gothic Book"/>
                  </a:rPr>
                  <a:t> </a:t>
                </a:r>
                <a:r>
                  <a:rPr lang="fr-CH" kern="1000" spc="30" dirty="0" err="1">
                    <a:latin typeface="+mn-lt"/>
                    <a:cs typeface="Franklin Gothic Book"/>
                  </a:rPr>
                  <a:t>low</a:t>
                </a:r>
                <a:r>
                  <a:rPr lang="fr-CH" kern="1000" spc="30" dirty="0">
                    <a:latin typeface="+mn-lt"/>
                    <a:cs typeface="Franklin Gothic Book"/>
                  </a:rPr>
                  <a:t> </a:t>
                </a:r>
                <a:r>
                  <a:rPr lang="fr-CH" kern="1000" spc="30" dirty="0" err="1">
                    <a:latin typeface="+mn-lt"/>
                    <a:cs typeface="Franklin Gothic Book"/>
                  </a:rPr>
                  <a:t>current</a:t>
                </a:r>
                <a:r>
                  <a:rPr lang="fr-CH" kern="1000" spc="30" dirty="0">
                    <a:latin typeface="+mn-lt"/>
                    <a:cs typeface="Franklin Gothic Book"/>
                  </a:rPr>
                  <a:t> profile</a:t>
                </a:r>
              </a:p>
            </p:txBody>
          </p:sp>
        </mc:Choice>
        <mc:Fallback xmlns="">
          <p:sp>
            <p:nvSpPr>
              <p:cNvPr id="25" name="ZoneTexte 24">
                <a:extLst>
                  <a:ext uri="{FF2B5EF4-FFF2-40B4-BE49-F238E27FC236}">
                    <a16:creationId xmlns:a16="http://schemas.microsoft.com/office/drawing/2014/main" id="{BE2CD537-45EC-B4E1-5AF9-54CB94E15F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26628" y="1916832"/>
                <a:ext cx="2337860" cy="1728192"/>
              </a:xfrm>
              <a:prstGeom prst="rect">
                <a:avLst/>
              </a:prstGeom>
              <a:blipFill>
                <a:blip r:embed="rId4"/>
                <a:stretch>
                  <a:fillRect l="-5208" t="-2817" r="-5990" b="-73944"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ZoneTexte 25">
            <a:extLst>
              <a:ext uri="{FF2B5EF4-FFF2-40B4-BE49-F238E27FC236}">
                <a16:creationId xmlns:a16="http://schemas.microsoft.com/office/drawing/2014/main" id="{BEDB997E-E6BD-2C81-4B6E-278BB6077F00}"/>
              </a:ext>
            </a:extLst>
          </p:cNvPr>
          <p:cNvSpPr txBox="1"/>
          <p:nvPr/>
        </p:nvSpPr>
        <p:spPr>
          <a:xfrm>
            <a:off x="899592" y="6625056"/>
            <a:ext cx="5112568" cy="19685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fr-CH" sz="900" kern="1000" spc="30" dirty="0">
                <a:latin typeface="+mn-lt"/>
                <a:cs typeface="Franklin Gothic Book"/>
              </a:rPr>
              <a:t>[1] </a:t>
            </a:r>
            <a:r>
              <a:rPr lang="de-DE" sz="900" kern="1000" spc="30" dirty="0">
                <a:latin typeface="+mn-lt"/>
                <a:cs typeface="Franklin Gothic Book"/>
              </a:rPr>
              <a:t>C. Baumgarten, H. Zhang, priv. </a:t>
            </a:r>
            <a:r>
              <a:rPr lang="de-DE" sz="900" kern="1000" spc="30" dirty="0" err="1">
                <a:latin typeface="+mn-lt"/>
                <a:cs typeface="Franklin Gothic Book"/>
              </a:rPr>
              <a:t>comm</a:t>
            </a:r>
            <a:endParaRPr lang="fr-CH" sz="900" kern="1000" spc="30" dirty="0"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3376932353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Une image contenant texte, capture d’écran, ligne, Tracé&#10;&#10;Description générée automatiquement">
            <a:extLst>
              <a:ext uri="{FF2B5EF4-FFF2-40B4-BE49-F238E27FC236}">
                <a16:creationId xmlns:a16="http://schemas.microsoft.com/office/drawing/2014/main" id="{230A7A5D-243C-D700-3168-EE2D36DBFD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9742" y="1023455"/>
            <a:ext cx="3885053" cy="2724582"/>
          </a:xfrm>
          <a:prstGeom prst="rect">
            <a:avLst/>
          </a:prstGeom>
        </p:spPr>
      </p:pic>
      <p:pic>
        <p:nvPicPr>
          <p:cNvPr id="6" name="Espace réservé du contenu 5" descr="Une image contenant texte, capture d’écran, ligne, Tracé&#10;&#10;Description générée automatiquement">
            <a:extLst>
              <a:ext uri="{FF2B5EF4-FFF2-40B4-BE49-F238E27FC236}">
                <a16:creationId xmlns:a16="http://schemas.microsoft.com/office/drawing/2014/main" id="{B161C132-81F1-72AB-DE91-DB55E7F73406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3"/>
          <a:stretch>
            <a:fillRect/>
          </a:stretch>
        </p:blipFill>
        <p:spPr>
          <a:xfrm>
            <a:off x="650526" y="1032495"/>
            <a:ext cx="3921474" cy="2724582"/>
          </a:xfrm>
        </p:spPr>
      </p:pic>
      <p:sp>
        <p:nvSpPr>
          <p:cNvPr id="3" name="Titre 2">
            <a:extLst>
              <a:ext uri="{FF2B5EF4-FFF2-40B4-BE49-F238E27FC236}">
                <a16:creationId xmlns:a16="http://schemas.microsoft.com/office/drawing/2014/main" id="{8140FDF9-2066-AF01-43D5-BD617C9CBB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8025" cy="508500"/>
          </a:xfrm>
        </p:spPr>
        <p:txBody>
          <a:bodyPr wrap="square" anchor="t">
            <a:normAutofit/>
          </a:bodyPr>
          <a:lstStyle/>
          <a:p>
            <a:r>
              <a:rPr lang="fr-CH" dirty="0"/>
              <a:t>Benchmarking of the </a:t>
            </a:r>
            <a:r>
              <a:rPr lang="fr-CH" dirty="0" err="1"/>
              <a:t>wire</a:t>
            </a:r>
            <a:r>
              <a:rPr lang="fr-CH" dirty="0"/>
              <a:t> signal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056BAC3-F74D-B511-4DA7-B214E5D3B88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8206312" y="6661150"/>
            <a:ext cx="575742" cy="196850"/>
          </a:xfrm>
        </p:spPr>
        <p:txBody>
          <a:bodyPr wrap="square" anchor="t">
            <a:normAutofit/>
          </a:bodyPr>
          <a:lstStyle/>
          <a:p>
            <a:pPr algn="r">
              <a:spcAft>
                <a:spcPts val="600"/>
              </a:spcAft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spcAft>
                  <a:spcPts val="600"/>
                </a:spcAft>
                <a:defRPr/>
              </a:pPr>
              <a:t>9</a:t>
            </a:fld>
            <a:endParaRPr lang="de-DE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6B18355-6180-A661-82F6-5A5E0D417CDB}"/>
              </a:ext>
            </a:extLst>
          </p:cNvPr>
          <p:cNvSpPr txBox="1"/>
          <p:nvPr/>
        </p:nvSpPr>
        <p:spPr>
          <a:xfrm>
            <a:off x="1352102" y="3919393"/>
            <a:ext cx="2662529" cy="86378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b="1" kern="1000" spc="30" dirty="0">
                <a:latin typeface="+mn-lt"/>
                <a:cs typeface="Franklin Gothic Book"/>
              </a:rPr>
              <a:t>No thermionic current: </a:t>
            </a:r>
            <a:r>
              <a:rPr lang="en-US" kern="1000" spc="30" dirty="0">
                <a:latin typeface="+mn-lt"/>
                <a:cs typeface="Franklin Gothic Book"/>
              </a:rPr>
              <a:t>wire signal well reproduced (slightly higher in simulation)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fr-CH" sz="1800" kern="1000" spc="30" dirty="0">
              <a:latin typeface="+mn-lt"/>
              <a:cs typeface="Franklin Gothic Book"/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FDBCC6C5-01F1-D973-931F-C1E7E88F22CB}"/>
              </a:ext>
            </a:extLst>
          </p:cNvPr>
          <p:cNvSpPr txBox="1"/>
          <p:nvPr/>
        </p:nvSpPr>
        <p:spPr>
          <a:xfrm>
            <a:off x="6084226" y="3913145"/>
            <a:ext cx="2295556" cy="100811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b="1" kern="1000" spc="30" dirty="0">
                <a:latin typeface="+mn-lt"/>
                <a:cs typeface="Franklin Gothic Book"/>
              </a:rPr>
              <a:t>Small thermionic current: </a:t>
            </a:r>
            <a:r>
              <a:rPr lang="en-US" kern="1000" spc="30" dirty="0">
                <a:latin typeface="+mn-lt"/>
                <a:cs typeface="Franklin Gothic Book"/>
              </a:rPr>
              <a:t>accurately reproduced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fr-CH" sz="1800" kern="1000" spc="30" dirty="0">
              <a:latin typeface="+mn-lt"/>
              <a:cs typeface="Franklin Gothic Book"/>
            </a:endParaRP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36221C79-85F6-827C-5466-EDC972177CEF}"/>
              </a:ext>
            </a:extLst>
          </p:cNvPr>
          <p:cNvSpPr txBox="1"/>
          <p:nvPr/>
        </p:nvSpPr>
        <p:spPr>
          <a:xfrm>
            <a:off x="179511" y="5493307"/>
            <a:ext cx="2304257" cy="204836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fr-CH" sz="900" kern="1000" spc="30" dirty="0">
                <a:latin typeface="+mn-lt"/>
                <a:cs typeface="Franklin Gothic Book"/>
              </a:rPr>
              <a:t>More </a:t>
            </a:r>
            <a:r>
              <a:rPr lang="fr-CH" sz="900" kern="1000" spc="30" dirty="0" err="1">
                <a:latin typeface="+mn-lt"/>
                <a:cs typeface="Franklin Gothic Book"/>
              </a:rPr>
              <a:t>detailed</a:t>
            </a:r>
            <a:r>
              <a:rPr lang="fr-CH" sz="900" kern="1000" spc="30" dirty="0">
                <a:latin typeface="+mn-lt"/>
                <a:cs typeface="Franklin Gothic Book"/>
              </a:rPr>
              <a:t> </a:t>
            </a:r>
            <a:r>
              <a:rPr lang="fr-CH" sz="900" kern="1000" spc="30" dirty="0" err="1">
                <a:latin typeface="+mn-lt"/>
                <a:cs typeface="Franklin Gothic Book"/>
              </a:rPr>
              <a:t>study</a:t>
            </a:r>
            <a:r>
              <a:rPr lang="fr-CH" sz="900" kern="1000" spc="30" dirty="0">
                <a:latin typeface="+mn-lt"/>
                <a:cs typeface="Franklin Gothic Book"/>
              </a:rPr>
              <a:t>: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fr-CH" sz="900" kern="1000" spc="30" dirty="0">
                <a:latin typeface="+mn-lt"/>
                <a:cs typeface="Franklin Gothic Book"/>
              </a:rPr>
              <a:t>M. </a:t>
            </a:r>
            <a:r>
              <a:rPr lang="fr-CH" sz="900" kern="1000" spc="30" dirty="0" err="1">
                <a:latin typeface="+mn-lt"/>
                <a:cs typeface="Franklin Gothic Book"/>
              </a:rPr>
              <a:t>Sapinski</a:t>
            </a:r>
            <a:r>
              <a:rPr lang="fr-CH" sz="900" kern="1000" spc="30" dirty="0">
                <a:latin typeface="+mn-lt"/>
                <a:cs typeface="Franklin Gothic Book"/>
              </a:rPr>
              <a:t>, M. Boucard, </a:t>
            </a:r>
            <a:r>
              <a:rPr lang="fr-CH" sz="900" i="1" kern="1000" spc="30" dirty="0" err="1">
                <a:latin typeface="+mn-lt"/>
                <a:cs typeface="Franklin Gothic Book"/>
              </a:rPr>
              <a:t>Dealing</a:t>
            </a:r>
            <a:r>
              <a:rPr lang="fr-CH" sz="900" i="1" kern="1000" spc="30" dirty="0">
                <a:latin typeface="+mn-lt"/>
                <a:cs typeface="Franklin Gothic Book"/>
              </a:rPr>
              <a:t> </a:t>
            </a:r>
            <a:r>
              <a:rPr lang="fr-CH" sz="900" i="1" kern="1000" spc="30" dirty="0" err="1">
                <a:latin typeface="+mn-lt"/>
                <a:cs typeface="Franklin Gothic Book"/>
              </a:rPr>
              <a:t>with</a:t>
            </a:r>
            <a:r>
              <a:rPr lang="fr-CH" sz="900" i="1" kern="1000" spc="30" dirty="0">
                <a:latin typeface="+mn-lt"/>
                <a:cs typeface="Franklin Gothic Book"/>
              </a:rPr>
              <a:t> </a:t>
            </a:r>
            <a:r>
              <a:rPr lang="fr-CH" sz="900" i="1" kern="1000" spc="30" dirty="0" err="1">
                <a:latin typeface="+mn-lt"/>
                <a:cs typeface="Franklin Gothic Book"/>
              </a:rPr>
              <a:t>Thermionic</a:t>
            </a:r>
            <a:r>
              <a:rPr lang="fr-CH" sz="900" i="1" kern="1000" spc="30" dirty="0">
                <a:latin typeface="+mn-lt"/>
                <a:cs typeface="Franklin Gothic Book"/>
              </a:rPr>
              <a:t> Emission in Wire Scanners </a:t>
            </a:r>
            <a:r>
              <a:rPr lang="fr-CH" sz="900" i="1" kern="1000" spc="30" dirty="0" err="1">
                <a:latin typeface="+mn-lt"/>
                <a:cs typeface="Franklin Gothic Book"/>
              </a:rPr>
              <a:t>based</a:t>
            </a:r>
            <a:r>
              <a:rPr lang="fr-CH" sz="900" i="1" kern="1000" spc="30" dirty="0">
                <a:latin typeface="+mn-lt"/>
                <a:cs typeface="Franklin Gothic Book"/>
              </a:rPr>
              <a:t> on </a:t>
            </a:r>
            <a:r>
              <a:rPr lang="fr-CH" sz="900" i="1" kern="1000" spc="30" dirty="0" err="1">
                <a:latin typeface="+mn-lt"/>
                <a:cs typeface="Franklin Gothic Book"/>
              </a:rPr>
              <a:t>Secondary</a:t>
            </a:r>
            <a:r>
              <a:rPr lang="fr-CH" sz="900" i="1" kern="1000" spc="30" dirty="0">
                <a:latin typeface="+mn-lt"/>
                <a:cs typeface="Franklin Gothic Book"/>
              </a:rPr>
              <a:t> Electron Emission</a:t>
            </a:r>
            <a:r>
              <a:rPr lang="fr-CH" sz="900" kern="1000" spc="30" dirty="0">
                <a:latin typeface="+mn-lt"/>
                <a:cs typeface="Franklin Gothic Book"/>
              </a:rPr>
              <a:t>, THPL150, in Proc. of International </a:t>
            </a:r>
            <a:r>
              <a:rPr lang="fr-CH" sz="900" kern="1000" spc="30" dirty="0" err="1">
                <a:latin typeface="+mn-lt"/>
                <a:cs typeface="Franklin Gothic Book"/>
              </a:rPr>
              <a:t>Particle</a:t>
            </a:r>
            <a:r>
              <a:rPr lang="fr-CH" sz="900" kern="1000" spc="30" dirty="0">
                <a:latin typeface="+mn-lt"/>
                <a:cs typeface="Franklin Gothic Book"/>
              </a:rPr>
              <a:t> Accelerator </a:t>
            </a:r>
            <a:r>
              <a:rPr lang="fr-CH" sz="900" kern="1000" spc="30" dirty="0" err="1">
                <a:latin typeface="+mn-lt"/>
                <a:cs typeface="Franklin Gothic Book"/>
              </a:rPr>
              <a:t>Conference</a:t>
            </a:r>
            <a:r>
              <a:rPr lang="fr-CH" sz="900" kern="1000" spc="30" dirty="0">
                <a:latin typeface="+mn-lt"/>
                <a:cs typeface="Franklin Gothic Book"/>
              </a:rPr>
              <a:t> (IPAC23), Venice, </a:t>
            </a:r>
            <a:r>
              <a:rPr lang="fr-CH" sz="900" kern="1000" spc="30" dirty="0" err="1">
                <a:latin typeface="+mn-lt"/>
                <a:cs typeface="Franklin Gothic Book"/>
              </a:rPr>
              <a:t>Italy</a:t>
            </a:r>
            <a:r>
              <a:rPr lang="fr-CH" sz="900" kern="1000" spc="30" dirty="0">
                <a:latin typeface="+mn-lt"/>
                <a:cs typeface="Franklin Gothic Book"/>
              </a:rPr>
              <a:t>, May 2023  </a:t>
            </a:r>
          </a:p>
        </p:txBody>
      </p:sp>
    </p:spTree>
    <p:extLst>
      <p:ext uri="{BB962C8B-B14F-4D97-AF65-F5344CB8AC3E}">
        <p14:creationId xmlns:p14="http://schemas.microsoft.com/office/powerpoint/2010/main" val="1720446341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none" lIns="0" tIns="0" rIns="0" bIns="0" rtlCol="0">
        <a:noAutofit/>
      </a:bodyPr>
      <a:lstStyle>
        <a:defPPr>
          <a:lnSpc>
            <a:spcPct val="110000"/>
          </a:lnSpc>
          <a:spcBef>
            <a:spcPts val="0"/>
          </a:spcBef>
          <a:defRPr sz="1800" kern="1000" spc="30" dirty="0" smtClean="0">
            <a:latin typeface="+mn-lt"/>
            <a:cs typeface="Franklin Gothic Book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  <a:extLst>
    <a:ext uri="{05A4C25C-085E-4340-85A3-A5531E510DB2}">
      <thm15:themeFamily xmlns:thm15="http://schemas.microsoft.com/office/thememl/2012/main" name="PSI PowerPoint Master english 4_3.potx" id="{5765F3A5-C807-40A8-A02D-92727387B257}" vid="{056310D9-9A79-47DB-A30C-49EEDD3FB39B}"/>
    </a:ext>
  </a:ext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PSI_PowerPoint-Master_4-3_e</Template>
  <TotalTime>6819</TotalTime>
  <Words>2160</Words>
  <Application>Microsoft Office PowerPoint</Application>
  <PresentationFormat>Affichage à l'écran (4:3)</PresentationFormat>
  <Paragraphs>280</Paragraphs>
  <Slides>23</Slides>
  <Notes>4</Notes>
  <HiddenSlides>0</HiddenSlides>
  <MMClips>1</MMClips>
  <ScaleCrop>false</ScaleCrop>
  <HeadingPairs>
    <vt:vector size="6" baseType="variant">
      <vt:variant>
        <vt:lpstr>Polices utilisées</vt:lpstr>
      </vt:variant>
      <vt:variant>
        <vt:i4>8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23</vt:i4>
      </vt:variant>
    </vt:vector>
  </HeadingPairs>
  <TitlesOfParts>
    <vt:vector size="32" baseType="lpstr">
      <vt:lpstr>Arial</vt:lpstr>
      <vt:lpstr>Arial Narrow</vt:lpstr>
      <vt:lpstr>Calibri</vt:lpstr>
      <vt:lpstr>Cambria Math</vt:lpstr>
      <vt:lpstr>Georgia</vt:lpstr>
      <vt:lpstr>Helvetica Neue</vt:lpstr>
      <vt:lpstr>Symbol</vt:lpstr>
      <vt:lpstr>Times</vt:lpstr>
      <vt:lpstr>PSI-Powerpoint-Master Calibri V2</vt:lpstr>
      <vt:lpstr>Thermal simulations for carbon nanotube and carbon fibre as wire scanners targets</vt:lpstr>
      <vt:lpstr>Introduction</vt:lpstr>
      <vt:lpstr>Présentation PowerPoint</vt:lpstr>
      <vt:lpstr>Thermal modeling: PyTT simulation program </vt:lpstr>
      <vt:lpstr>Présentation PowerPoint</vt:lpstr>
      <vt:lpstr>PSI’s Main Ring Cyclotron Radial Probe (RRL)</vt:lpstr>
      <vt:lpstr>PSI’s Main Ring Cyclotron Radial Probe (RRL)</vt:lpstr>
      <vt:lpstr>RRL’s Measurements</vt:lpstr>
      <vt:lpstr>Benchmarking of the wire signal</vt:lpstr>
      <vt:lpstr>Benchmarking of the wire signal</vt:lpstr>
      <vt:lpstr>Présentation PowerPoint</vt:lpstr>
      <vt:lpstr>PSI Main Ring Cyclotron and HL-LHC beams parameters</vt:lpstr>
      <vt:lpstr>Wire parameters for thermal simulation</vt:lpstr>
      <vt:lpstr>Density and specific heat</vt:lpstr>
      <vt:lpstr>Emissivity and work function</vt:lpstr>
      <vt:lpstr>With and without cooling thermal behaviour</vt:lpstr>
      <vt:lpstr>PSI and HL-LHC wire signal </vt:lpstr>
      <vt:lpstr>Conclusion</vt:lpstr>
      <vt:lpstr>Annexes: Previous benchmarking [1]</vt:lpstr>
      <vt:lpstr>Annexes: Simulation uncertainities</vt:lpstr>
      <vt:lpstr>Annexes: RRL measurements uncertainties</vt:lpstr>
      <vt:lpstr>Annexes: Influence of the material surface on work function</vt:lpstr>
      <vt:lpstr>Annexes: The heat equation</vt:lpstr>
    </vt:vector>
  </TitlesOfParts>
  <Company>PSI - Paul Scherrer Institut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Insert the title of your  presentation here</dc:title>
  <dc:creator>Sapinski Mariusz Gracjan</dc:creator>
  <cp:lastModifiedBy>Manon Boucard</cp:lastModifiedBy>
  <cp:revision>33</cp:revision>
  <cp:lastPrinted>2015-07-23T13:50:07Z</cp:lastPrinted>
  <dcterms:created xsi:type="dcterms:W3CDTF">2023-05-23T09:13:53Z</dcterms:created>
  <dcterms:modified xsi:type="dcterms:W3CDTF">2023-06-19T14:07:47Z</dcterms:modified>
</cp:coreProperties>
</file>