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  <p:sldMasterId id="2147483981" r:id="rId2"/>
  </p:sldMasterIdLst>
  <p:notesMasterIdLst>
    <p:notesMasterId r:id="rId20"/>
  </p:notesMasterIdLst>
  <p:handoutMasterIdLst>
    <p:handoutMasterId r:id="rId21"/>
  </p:handoutMasterIdLst>
  <p:sldIdLst>
    <p:sldId id="331" r:id="rId3"/>
    <p:sldId id="335" r:id="rId4"/>
    <p:sldId id="353" r:id="rId5"/>
    <p:sldId id="359" r:id="rId6"/>
    <p:sldId id="354" r:id="rId7"/>
    <p:sldId id="355" r:id="rId8"/>
    <p:sldId id="356" r:id="rId9"/>
    <p:sldId id="357" r:id="rId10"/>
    <p:sldId id="358" r:id="rId11"/>
    <p:sldId id="366" r:id="rId12"/>
    <p:sldId id="360" r:id="rId13"/>
    <p:sldId id="361" r:id="rId14"/>
    <p:sldId id="362" r:id="rId15"/>
    <p:sldId id="363" r:id="rId16"/>
    <p:sldId id="339" r:id="rId17"/>
    <p:sldId id="364" r:id="rId18"/>
    <p:sldId id="352" r:id="rId19"/>
  </p:sldIdLst>
  <p:sldSz cx="9144000" cy="6858000" type="screen4x3"/>
  <p:notesSz cx="6797675" cy="9926638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AE7857C0-2D20-4703-8FB6-39B300EF5577}">
          <p14:sldIdLst>
            <p14:sldId id="331"/>
            <p14:sldId id="335"/>
            <p14:sldId id="353"/>
            <p14:sldId id="359"/>
            <p14:sldId id="354"/>
            <p14:sldId id="355"/>
            <p14:sldId id="356"/>
            <p14:sldId id="357"/>
            <p14:sldId id="358"/>
            <p14:sldId id="366"/>
            <p14:sldId id="360"/>
            <p14:sldId id="361"/>
            <p14:sldId id="362"/>
            <p14:sldId id="363"/>
            <p14:sldId id="339"/>
            <p14:sldId id="364"/>
            <p14:sldId id="35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53">
          <p15:clr>
            <a:srgbClr val="A4A3A4"/>
          </p15:clr>
        </p15:guide>
        <p15:guide id="13" pos="1315">
          <p15:clr>
            <a:srgbClr val="A4A3A4"/>
          </p15:clr>
        </p15:guide>
        <p15:guide id="14" pos="3039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080"/>
    <a:srgbClr val="010000"/>
    <a:srgbClr val="FFFFFF"/>
    <a:srgbClr val="000000"/>
    <a:srgbClr val="FDCA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68" autoAdjust="0"/>
    <p:restoredTop sz="91908" autoAdjust="0"/>
  </p:normalViewPr>
  <p:slideViewPr>
    <p:cSldViewPr snapToObjects="1">
      <p:cViewPr varScale="1">
        <p:scale>
          <a:sx n="255" d="100"/>
          <a:sy n="255" d="100"/>
        </p:scale>
        <p:origin x="2142" y="210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outlineViewPr>
    <p:cViewPr>
      <p:scale>
        <a:sx n="33" d="100"/>
        <a:sy n="33" d="100"/>
      </p:scale>
      <p:origin x="0" y="-180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84" d="100"/>
          <a:sy n="184" d="100"/>
        </p:scale>
        <p:origin x="6390" y="17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183" cy="49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494" y="1"/>
            <a:ext cx="2946183" cy="49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870"/>
            <a:ext cx="2946183" cy="49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494" y="9429870"/>
            <a:ext cx="2946183" cy="49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183" cy="49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494" y="1"/>
            <a:ext cx="2946183" cy="49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7055" y="4715810"/>
            <a:ext cx="4983566" cy="446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870"/>
            <a:ext cx="2946183" cy="49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494" y="9429870"/>
            <a:ext cx="2946183" cy="49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550690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143169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34971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907217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094517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573359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96643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44116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778333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752622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7318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099795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Scanning </a:t>
            </a:r>
            <a:r>
              <a:rPr lang="de-CH" dirty="0" err="1" smtClean="0"/>
              <a:t>is</a:t>
            </a:r>
            <a:r>
              <a:rPr lang="de-CH" dirty="0" smtClean="0"/>
              <a:t> in </a:t>
            </a:r>
            <a:r>
              <a:rPr lang="de-CH" dirty="0" err="1" smtClean="0"/>
              <a:t>the</a:t>
            </a:r>
            <a:r>
              <a:rPr lang="de-CH" dirty="0" smtClean="0"/>
              <a:t> «</a:t>
            </a:r>
            <a:r>
              <a:rPr lang="de-CH" dirty="0" err="1" smtClean="0"/>
              <a:t>other</a:t>
            </a:r>
            <a:r>
              <a:rPr lang="de-CH" dirty="0" smtClean="0"/>
              <a:t>» </a:t>
            </a:r>
            <a:r>
              <a:rPr lang="de-CH" dirty="0" err="1" smtClean="0"/>
              <a:t>oplane</a:t>
            </a:r>
            <a:r>
              <a:rPr lang="de-CH" dirty="0" smtClean="0"/>
              <a:t>, so </a:t>
            </a:r>
            <a:r>
              <a:rPr lang="de-CH" dirty="0" err="1" smtClean="0"/>
              <a:t>wire</a:t>
            </a:r>
            <a:r>
              <a:rPr lang="de-CH" dirty="0" smtClean="0"/>
              <a:t> </a:t>
            </a:r>
            <a:r>
              <a:rPr lang="de-CH" dirty="0" err="1" smtClean="0"/>
              <a:t>diameter</a:t>
            </a:r>
            <a:r>
              <a:rPr lang="de-CH" dirty="0" smtClean="0"/>
              <a:t> </a:t>
            </a:r>
            <a:r>
              <a:rPr lang="de-CH" dirty="0" err="1" smtClean="0"/>
              <a:t>nonuniformity</a:t>
            </a:r>
            <a:r>
              <a:rPr lang="de-CH" dirty="0" smtClean="0"/>
              <a:t> </a:t>
            </a:r>
            <a:r>
              <a:rPr lang="de-CH" dirty="0" err="1" smtClean="0"/>
              <a:t>should</a:t>
            </a:r>
            <a:r>
              <a:rPr lang="de-CH" dirty="0" smtClean="0"/>
              <a:t> not </a:t>
            </a:r>
            <a:r>
              <a:rPr lang="de-CH" dirty="0" err="1" smtClean="0"/>
              <a:t>affect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measurement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sigma</a:t>
            </a:r>
            <a:r>
              <a:rPr lang="de-CH" dirty="0" smtClean="0"/>
              <a:t>, at least </a:t>
            </a: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dirty="0" err="1" smtClean="0"/>
              <a:t>gaussian</a:t>
            </a:r>
            <a:r>
              <a:rPr lang="de-CH" dirty="0" smtClean="0"/>
              <a:t> </a:t>
            </a:r>
            <a:r>
              <a:rPr lang="de-CH" dirty="0" err="1" smtClean="0"/>
              <a:t>beams</a:t>
            </a:r>
            <a:r>
              <a:rPr lang="de-CH" dirty="0" smtClean="0"/>
              <a:t> – </a:t>
            </a:r>
            <a:r>
              <a:rPr lang="de-CH" dirty="0" err="1" smtClean="0"/>
              <a:t>how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express </a:t>
            </a:r>
            <a:r>
              <a:rPr lang="de-CH" dirty="0" err="1" smtClean="0"/>
              <a:t>it</a:t>
            </a:r>
            <a:r>
              <a:rPr lang="de-CH" dirty="0" smtClean="0"/>
              <a:t>?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036594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724100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048819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6"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87" y="4572000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14388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en-GB" noProof="0" dirty="0" smtClean="0"/>
              <a:t>Edit subtitle master style sheet by clicking on it</a:t>
            </a:r>
            <a:endParaRPr lang="en-GB" noProof="0" dirty="0"/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12" name="Bild 2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i="0" kern="0" spc="30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1100" b="1" i="0" kern="0" spc="30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5" name="Rechteck 15"/>
          <p:cNvSpPr>
            <a:spLocks noChangeArrowheads="1"/>
          </p:cNvSpPr>
          <p:nvPr userDrawn="1"/>
        </p:nvSpPr>
        <p:spPr bwMode="auto">
          <a:xfrm>
            <a:off x="828000" y="61388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149741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330301329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389275944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16048158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5754204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18343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on picture (hig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019811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en-GB" noProof="0" dirty="0" smtClean="0"/>
              <a:t>Edit text master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 dirty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201285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5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latin typeface="Times" charset="0"/>
              <a:ea typeface="+mn-ea"/>
            </a:endParaRPr>
          </a:p>
        </p:txBody>
      </p:sp>
      <p:sp>
        <p:nvSpPr>
          <p:cNvPr id="6" name="Line 10"/>
          <p:cNvSpPr>
            <a:spLocks noChangeShapeType="1"/>
          </p:cNvSpPr>
          <p:nvPr/>
        </p:nvSpPr>
        <p:spPr bwMode="auto">
          <a:xfrm>
            <a:off x="0" y="685800"/>
            <a:ext cx="9144000" cy="0"/>
          </a:xfrm>
          <a:prstGeom prst="line">
            <a:avLst/>
          </a:prstGeom>
          <a:noFill/>
          <a:ln w="25400">
            <a:solidFill>
              <a:srgbClr val="008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latin typeface="Times" charset="0"/>
              <a:ea typeface="+mn-ea"/>
            </a:endParaRPr>
          </a:p>
        </p:txBody>
      </p:sp>
      <p:pic>
        <p:nvPicPr>
          <p:cNvPr id="7" name="Bild 16" descr="PSI-Logo_narrow_30k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76213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06060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06000" y="900000"/>
            <a:ext cx="3961200" cy="5653200"/>
          </a:xfrm>
        </p:spPr>
        <p:txBody>
          <a:bodyPr/>
          <a:lstStyle>
            <a:lvl1pPr marL="0" indent="0">
              <a:tabLst/>
              <a:defRPr sz="1700" b="0" i="0">
                <a:latin typeface="Arial Narrow"/>
                <a:cs typeface="Arial Narrow"/>
              </a:defRPr>
            </a:lvl1pPr>
            <a:lvl2pPr marL="182563" indent="-182563">
              <a:spcBef>
                <a:spcPts val="0"/>
              </a:spcBef>
              <a:spcAft>
                <a:spcPts val="0"/>
              </a:spcAft>
              <a:buFont typeface="Lucida Grande"/>
              <a:buChar char="•"/>
              <a:defRPr sz="1700" b="0" i="0">
                <a:latin typeface="Arial Narrow"/>
                <a:cs typeface="Arial Narrow"/>
              </a:defRPr>
            </a:lvl2pPr>
            <a:lvl3pPr marL="358775" indent="-179388">
              <a:buFont typeface="Lucida Grande"/>
              <a:buChar char="–"/>
              <a:tabLst/>
              <a:defRPr sz="1700" b="0" i="0">
                <a:latin typeface="Arial Narrow"/>
                <a:cs typeface="Arial Narrow"/>
              </a:defRPr>
            </a:lvl3pPr>
            <a:lvl4pPr marL="627063" indent="-179388">
              <a:defRPr sz="1700" b="0" i="0">
                <a:latin typeface="Arial Narrow"/>
                <a:cs typeface="Arial Narrow"/>
              </a:defRPr>
            </a:lvl4pPr>
            <a:lvl5pPr marL="182563" indent="-182563">
              <a:defRPr sz="17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0" y="900001"/>
            <a:ext cx="4267200" cy="5653200"/>
          </a:xfrm>
        </p:spPr>
        <p:txBody>
          <a:bodyPr/>
          <a:lstStyle>
            <a:lvl1pPr marL="0" indent="0">
              <a:spcBef>
                <a:spcPts val="0"/>
              </a:spcBef>
              <a:tabLst/>
              <a:defRPr sz="1700" b="0" i="0">
                <a:latin typeface="Arial Narrow"/>
                <a:cs typeface="Arial Narrow"/>
              </a:defRPr>
            </a:lvl1pPr>
            <a:lvl2pPr marL="182563" indent="-182563">
              <a:spcBef>
                <a:spcPts val="0"/>
              </a:spcBef>
              <a:buFont typeface="Lucida Grande"/>
              <a:buChar char="•"/>
              <a:defRPr sz="1700" b="0" i="0">
                <a:latin typeface="Arial Narrow"/>
                <a:cs typeface="Arial Narrow"/>
              </a:defRPr>
            </a:lvl2pPr>
            <a:lvl3pPr marL="358775" indent="-179388">
              <a:spcBef>
                <a:spcPts val="0"/>
              </a:spcBef>
              <a:buFont typeface="Lucida Grande"/>
              <a:buChar char="–"/>
              <a:defRPr sz="1700" b="0" i="0">
                <a:latin typeface="Arial Narrow"/>
                <a:cs typeface="Arial Narrow"/>
              </a:defRPr>
            </a:lvl3pPr>
            <a:lvl4pPr marL="627063" indent="-179388">
              <a:spcBef>
                <a:spcPts val="0"/>
              </a:spcBef>
              <a:defRPr sz="1700" b="0" i="0">
                <a:latin typeface="Arial Narrow"/>
                <a:cs typeface="Arial Narrow"/>
              </a:defRPr>
            </a:lvl4pPr>
            <a:lvl5pPr marL="1435100" indent="-182563">
              <a:defRPr sz="15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0270F8-39E6-4C3D-98FA-F800F390C66C}" type="datetime1">
              <a:rPr lang="de-DE"/>
              <a:pPr/>
              <a:t>19.06.2023</a:t>
            </a:fld>
            <a:endParaRPr lang="de-DE"/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PSI,</a:t>
            </a:r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4ABA1DD3-CDB5-4258-8C3B-7EC94C6C0A46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4415417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72697017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on picture (hig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019811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en-GB" noProof="0" dirty="0" smtClean="0"/>
              <a:t>Edit text master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 dirty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6"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87" y="4572000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14388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en-GB" noProof="0" dirty="0" smtClean="0"/>
              <a:t>Edit subtitle master style sheet by clicking on it</a:t>
            </a:r>
            <a:endParaRPr lang="en-GB" noProof="0" dirty="0"/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12" name="Bild 2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i="0" kern="0" spc="30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1100" b="1" i="0" kern="0" spc="30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5" name="Rechteck 15"/>
          <p:cNvSpPr>
            <a:spLocks noChangeArrowheads="1"/>
          </p:cNvSpPr>
          <p:nvPr userDrawn="1"/>
        </p:nvSpPr>
        <p:spPr bwMode="auto">
          <a:xfrm>
            <a:off x="828000" y="61388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87251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Enter slide title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Enter slide title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5955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  <p:sldLayoutId id="2147483991" r:id="rId10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g"/><Relationship Id="rId5" Type="http://schemas.openxmlformats.org/officeDocument/2006/relationships/image" Target="../media/image24.jpeg"/><Relationship Id="rId4" Type="http://schemas.openxmlformats.org/officeDocument/2006/relationships/image" Target="../media/image23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microsoft.com/office/2007/relationships/hdphoto" Target="../media/hdphoto2.wdp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JPG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2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31.jpg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814387" y="4572001"/>
            <a:ext cx="7969249" cy="1090800"/>
          </a:xfrm>
        </p:spPr>
        <p:txBody>
          <a:bodyPr/>
          <a:lstStyle/>
          <a:p>
            <a:r>
              <a:rPr lang="en-US" dirty="0"/>
              <a:t>How high-power accelerators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damage thin wires?</a:t>
            </a:r>
            <a:endParaRPr lang="en-GB" noProof="0" dirty="0"/>
          </a:p>
        </p:txBody>
      </p:sp>
      <p:sp>
        <p:nvSpPr>
          <p:cNvPr id="6" name="Untertitel 5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pl-PL" noProof="0" dirty="0" smtClean="0"/>
              <a:t>Mariusz Sapinski </a:t>
            </a:r>
            <a:r>
              <a:rPr lang="en-GB" noProof="0" dirty="0" smtClean="0"/>
              <a:t>::  </a:t>
            </a:r>
            <a:r>
              <a:rPr lang="en-GB" noProof="0" dirty="0"/>
              <a:t>Paul </a:t>
            </a:r>
            <a:r>
              <a:rPr lang="en-GB" noProof="0" dirty="0" err="1"/>
              <a:t>Scherrer</a:t>
            </a:r>
            <a:r>
              <a:rPr lang="en-GB" noProof="0" dirty="0"/>
              <a:t> </a:t>
            </a:r>
            <a:r>
              <a:rPr lang="en-GB" noProof="0" dirty="0" err="1" smtClean="0"/>
              <a:t>Institut</a:t>
            </a:r>
            <a:endParaRPr lang="en-GB" noProof="0" dirty="0"/>
          </a:p>
        </p:txBody>
      </p:sp>
      <p:sp>
        <p:nvSpPr>
          <p:cNvPr id="7" name="Textfeld 6"/>
          <p:cNvSpPr txBox="1"/>
          <p:nvPr/>
        </p:nvSpPr>
        <p:spPr>
          <a:xfrm>
            <a:off x="814387" y="5662800"/>
            <a:ext cx="6853957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dirty="0">
                <a:solidFill>
                  <a:srgbClr val="80808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Low Density Materials for Beam </a:t>
            </a:r>
            <a:r>
              <a:rPr lang="en-US" dirty="0" smtClean="0">
                <a:solidFill>
                  <a:srgbClr val="80808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Instrumentation</a:t>
            </a:r>
            <a:r>
              <a:rPr lang="en-US" sz="1800" dirty="0" smtClean="0">
                <a:solidFill>
                  <a:srgbClr val="80808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800" b="1" dirty="0" smtClean="0">
                <a:solidFill>
                  <a:srgbClr val="969696"/>
                </a:solidFill>
                <a:latin typeface="+mn-lt"/>
              </a:rPr>
              <a:t>CERN</a:t>
            </a:r>
            <a:r>
              <a:rPr lang="pl-PL" sz="1800" b="1" dirty="0" smtClean="0">
                <a:solidFill>
                  <a:srgbClr val="969696"/>
                </a:solidFill>
                <a:latin typeface="+mn-lt"/>
              </a:rPr>
              <a:t>, </a:t>
            </a:r>
            <a:r>
              <a:rPr lang="en-US" sz="1800" b="1" dirty="0" smtClean="0">
                <a:solidFill>
                  <a:srgbClr val="969696"/>
                </a:solidFill>
                <a:latin typeface="+mn-lt"/>
              </a:rPr>
              <a:t>June</a:t>
            </a:r>
            <a:r>
              <a:rPr lang="pl-PL" sz="1800" b="1" dirty="0" smtClean="0">
                <a:solidFill>
                  <a:srgbClr val="969696"/>
                </a:solidFill>
                <a:latin typeface="+mn-lt"/>
              </a:rPr>
              <a:t> </a:t>
            </a:r>
            <a:r>
              <a:rPr lang="en-US" sz="1800" b="1" dirty="0" smtClean="0">
                <a:solidFill>
                  <a:srgbClr val="969696"/>
                </a:solidFill>
                <a:latin typeface="+mn-lt"/>
              </a:rPr>
              <a:t>20</a:t>
            </a:r>
            <a:r>
              <a:rPr lang="en-US" sz="1800" b="1" baseline="30000" dirty="0" smtClean="0">
                <a:solidFill>
                  <a:srgbClr val="969696"/>
                </a:solidFill>
                <a:latin typeface="+mn-lt"/>
              </a:rPr>
              <a:t>th</a:t>
            </a:r>
            <a:r>
              <a:rPr lang="en-US" sz="1800" b="1" dirty="0" smtClean="0">
                <a:solidFill>
                  <a:srgbClr val="969696"/>
                </a:solidFill>
                <a:latin typeface="+mn-lt"/>
              </a:rPr>
              <a:t>, </a:t>
            </a:r>
            <a:r>
              <a:rPr lang="pl-PL" sz="1800" b="1" dirty="0" smtClean="0">
                <a:solidFill>
                  <a:srgbClr val="969696"/>
                </a:solidFill>
                <a:latin typeface="+mn-lt"/>
              </a:rPr>
              <a:t>2023</a:t>
            </a:r>
            <a:endParaRPr lang="en-GB" sz="1800" b="1" kern="1000" spc="30" dirty="0" smtClean="0">
              <a:solidFill>
                <a:srgbClr val="969696"/>
              </a:solidFill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7595199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High </a:t>
            </a:r>
            <a:r>
              <a:rPr lang="de-CH" dirty="0" err="1"/>
              <a:t>Intensity</a:t>
            </a:r>
            <a:r>
              <a:rPr lang="de-CH" dirty="0"/>
              <a:t> Proton </a:t>
            </a:r>
            <a:r>
              <a:rPr lang="de-CH" dirty="0" err="1"/>
              <a:t>Accelerator</a:t>
            </a:r>
            <a:r>
              <a:rPr lang="de-CH" dirty="0"/>
              <a:t> Facility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</a:rPr>
              <a:t>Page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 charset="0"/>
            </a:endParaRP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2"/>
          <a:srcRect l="1737" t="666" r="618" b="1185"/>
          <a:stretch/>
        </p:blipFill>
        <p:spPr>
          <a:xfrm>
            <a:off x="962524" y="1361286"/>
            <a:ext cx="7304889" cy="5015359"/>
          </a:xfrm>
          <a:prstGeom prst="rect">
            <a:avLst/>
          </a:prstGeom>
        </p:spPr>
      </p:pic>
      <p:sp>
        <p:nvSpPr>
          <p:cNvPr id="10" name="TextBox 11"/>
          <p:cNvSpPr txBox="1"/>
          <p:nvPr/>
        </p:nvSpPr>
        <p:spPr>
          <a:xfrm>
            <a:off x="959097" y="2968302"/>
            <a:ext cx="1224136" cy="59473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lIns="36000" tIns="0" rIns="0" bIns="0" rtlCol="0" anchor="ctr" anchorCtr="0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  <a:cs typeface="Franklin Gothic Book"/>
              </a:rPr>
              <a:t>Spallation</a:t>
            </a:r>
            <a:r>
              <a:rPr kumimoji="0" lang="de-CH" sz="12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  <a:cs typeface="Franklin Gothic Book"/>
              </a:rPr>
              <a:t> Neutron Source</a:t>
            </a:r>
            <a:br>
              <a:rPr kumimoji="0" lang="de-CH" sz="12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  <a:cs typeface="Franklin Gothic Book"/>
              </a:rPr>
            </a:br>
            <a:r>
              <a:rPr kumimoji="0" lang="de-CH" sz="12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  <a:cs typeface="Franklin Gothic Book"/>
              </a:rPr>
              <a:t>SINQ</a:t>
            </a:r>
            <a:endParaRPr kumimoji="0" lang="de-CH" sz="1200" b="0" i="0" u="none" strike="noStrike" kern="1000" cap="none" spc="3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 charset="0"/>
              <a:cs typeface="Franklin Gothic Book"/>
            </a:endParaRPr>
          </a:p>
        </p:txBody>
      </p:sp>
      <p:sp>
        <p:nvSpPr>
          <p:cNvPr id="11" name="TextBox 12"/>
          <p:cNvSpPr txBox="1"/>
          <p:nvPr/>
        </p:nvSpPr>
        <p:spPr>
          <a:xfrm>
            <a:off x="5252609" y="1444043"/>
            <a:ext cx="570676" cy="16677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36000" tIns="0" rIns="0" bIns="0" rtlCol="0" anchor="ctr" anchorCtr="0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0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  <a:cs typeface="Franklin Gothic Book"/>
              </a:rPr>
              <a:t>Gantry</a:t>
            </a:r>
            <a:r>
              <a:rPr kumimoji="0" lang="de-CH" sz="10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  <a:cs typeface="Franklin Gothic Book"/>
              </a:rPr>
              <a:t> 3</a:t>
            </a:r>
            <a:endParaRPr kumimoji="0" lang="de-CH" sz="1000" b="0" i="0" u="none" strike="noStrike" kern="1000" cap="none" spc="3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 charset="0"/>
              <a:cs typeface="Franklin Gothic Book"/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6368236" y="1445368"/>
            <a:ext cx="573857" cy="1718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36000" tIns="0" rIns="0" bIns="0" rtlCol="0" anchor="ctr" anchorCtr="0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0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  <a:cs typeface="Franklin Gothic Book"/>
              </a:rPr>
              <a:t>Gantry</a:t>
            </a:r>
            <a:r>
              <a:rPr kumimoji="0" lang="de-CH" sz="10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  <a:cs typeface="Franklin Gothic Book"/>
              </a:rPr>
              <a:t> 2</a:t>
            </a:r>
            <a:endParaRPr kumimoji="0" lang="de-CH" sz="1000" b="0" i="0" u="none" strike="noStrike" kern="1000" cap="none" spc="3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 charset="0"/>
              <a:cs typeface="Franklin Gothic Book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03154" y="1445368"/>
            <a:ext cx="578913" cy="1654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36000" tIns="0" rIns="0" bIns="0" rtlCol="0" anchor="ctr" anchorCtr="0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0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  <a:cs typeface="Franklin Gothic Book"/>
              </a:rPr>
              <a:t>Gantry</a:t>
            </a:r>
            <a:r>
              <a:rPr kumimoji="0" lang="de-CH" sz="10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  <a:cs typeface="Franklin Gothic Book"/>
              </a:rPr>
              <a:t> 1</a:t>
            </a:r>
            <a:endParaRPr kumimoji="0" lang="de-CH" sz="1000" b="0" i="0" u="none" strike="noStrike" kern="1000" cap="none" spc="3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 charset="0"/>
              <a:cs typeface="Franklin Gothic Book"/>
            </a:endParaRPr>
          </a:p>
        </p:txBody>
      </p:sp>
      <p:sp>
        <p:nvSpPr>
          <p:cNvPr id="14" name="TextBox 15"/>
          <p:cNvSpPr txBox="1"/>
          <p:nvPr/>
        </p:nvSpPr>
        <p:spPr>
          <a:xfrm>
            <a:off x="7673428" y="1448582"/>
            <a:ext cx="1026590" cy="33733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36000" tIns="0" rIns="0" bIns="0" rtlCol="0" anchor="ctr" anchorCtr="0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0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  <a:cs typeface="Franklin Gothic Book"/>
              </a:rPr>
              <a:t>COMET-</a:t>
            </a:r>
            <a:r>
              <a:rPr kumimoji="0" lang="de-CH" sz="10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  <a:cs typeface="Franklin Gothic Book"/>
              </a:rPr>
              <a:t>Cyclotron</a:t>
            </a:r>
            <a:endParaRPr kumimoji="0" lang="de-CH" sz="1000" b="0" i="0" u="none" strike="noStrike" kern="1000" cap="none" spc="3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 charset="0"/>
              <a:cs typeface="Franklin Gothic Book"/>
            </a:endParaRPr>
          </a:p>
          <a:p>
            <a:pPr marL="0" marR="0" lvl="0" indent="0" algn="ctr" defTabSz="914400" rtl="0" eaLnBrk="0" fontAlgn="base" latinLnBrk="0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0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  <a:cs typeface="Franklin Gothic Book"/>
              </a:rPr>
              <a:t>250 </a:t>
            </a:r>
            <a:r>
              <a:rPr kumimoji="0" lang="de-CH" sz="10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  <a:cs typeface="Franklin Gothic Book"/>
              </a:rPr>
              <a:t>MeV</a:t>
            </a:r>
            <a:r>
              <a:rPr kumimoji="0" lang="de-CH" sz="1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  <a:cs typeface="Franklin Gothic Book"/>
              </a:rPr>
              <a:t>, </a:t>
            </a:r>
            <a:r>
              <a:rPr kumimoji="0" lang="de-CH" sz="10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  <a:cs typeface="Franklin Gothic Book"/>
              </a:rPr>
              <a:t>1 </a:t>
            </a:r>
            <a:r>
              <a:rPr kumimoji="0" lang="de-CH" sz="1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ヒラギノ角ゴ Pro W3" charset="0"/>
                <a:cs typeface="Franklin Gothic Book"/>
              </a:rPr>
              <a:t>m</a:t>
            </a:r>
            <a:r>
              <a:rPr kumimoji="0" lang="de-CH" sz="1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  <a:cs typeface="Franklin Gothic Book"/>
              </a:rPr>
              <a:t>A</a:t>
            </a:r>
          </a:p>
        </p:txBody>
      </p:sp>
      <p:sp>
        <p:nvSpPr>
          <p:cNvPr id="15" name="TextBox 12"/>
          <p:cNvSpPr txBox="1"/>
          <p:nvPr/>
        </p:nvSpPr>
        <p:spPr>
          <a:xfrm>
            <a:off x="3713136" y="1778276"/>
            <a:ext cx="792088" cy="43204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lIns="36000" tIns="0" rIns="0" bIns="0" rtlCol="0" anchor="ctr" anchorCtr="0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  <a:cs typeface="Franklin Gothic Book"/>
              </a:rPr>
              <a:t>Meson</a:t>
            </a:r>
            <a:br>
              <a:rPr kumimoji="0" lang="de-CH" sz="12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  <a:cs typeface="Franklin Gothic Book"/>
              </a:rPr>
            </a:br>
            <a:r>
              <a:rPr kumimoji="0" lang="de-CH" sz="12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  <a:cs typeface="Franklin Gothic Book"/>
              </a:rPr>
              <a:t>Facilities</a:t>
            </a:r>
            <a:endParaRPr kumimoji="0" lang="de-CH" sz="1200" b="0" i="0" u="none" strike="noStrike" kern="1000" cap="none" spc="3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 charset="0"/>
              <a:cs typeface="Franklin Gothic Book"/>
            </a:endParaRPr>
          </a:p>
        </p:txBody>
      </p:sp>
      <p:sp>
        <p:nvSpPr>
          <p:cNvPr id="17" name="TextBox 15"/>
          <p:cNvSpPr txBox="1"/>
          <p:nvPr/>
        </p:nvSpPr>
        <p:spPr>
          <a:xfrm>
            <a:off x="6501749" y="3573016"/>
            <a:ext cx="1224136" cy="43204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lIns="36000" tIns="0" rIns="0" bIns="0" rtlCol="0" anchor="ctr" anchorCtr="0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  <a:cs typeface="Franklin Gothic Book"/>
              </a:rPr>
              <a:t>Ring </a:t>
            </a:r>
            <a:r>
              <a:rPr kumimoji="0" lang="de-CH" sz="12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  <a:cs typeface="Franklin Gothic Book"/>
              </a:rPr>
              <a:t>Cyclotron</a:t>
            </a:r>
            <a:endParaRPr kumimoji="0" lang="de-CH" sz="1200" b="0" i="0" u="none" strike="noStrike" kern="1000" cap="none" spc="3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 charset="0"/>
              <a:cs typeface="Franklin Gothic Book"/>
            </a:endParaRPr>
          </a:p>
          <a:p>
            <a:pPr marL="0" marR="0" lvl="0" indent="0" algn="ctr" defTabSz="914400" rtl="0" eaLnBrk="0" fontAlgn="base" latinLnBrk="0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  <a:cs typeface="Franklin Gothic Book"/>
              </a:rPr>
              <a:t>590 </a:t>
            </a:r>
            <a:r>
              <a:rPr kumimoji="0" lang="de-CH" sz="12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  <a:cs typeface="Franklin Gothic Book"/>
              </a:rPr>
              <a:t>MeV</a:t>
            </a:r>
            <a:r>
              <a:rPr kumimoji="0" lang="de-CH" sz="12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  <a:cs typeface="Franklin Gothic Book"/>
              </a:rPr>
              <a:t>, 2.4 mA</a:t>
            </a:r>
          </a:p>
        </p:txBody>
      </p:sp>
      <p:sp>
        <p:nvSpPr>
          <p:cNvPr id="18" name="TextBox 12"/>
          <p:cNvSpPr txBox="1"/>
          <p:nvPr/>
        </p:nvSpPr>
        <p:spPr>
          <a:xfrm>
            <a:off x="6270182" y="5377263"/>
            <a:ext cx="1516715" cy="43204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lIns="36000" tIns="0" rIns="0" bIns="0" rtlCol="0" anchor="ctr" anchorCtr="0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  <a:cs typeface="Franklin Gothic Book"/>
              </a:rPr>
              <a:t>Injektor </a:t>
            </a:r>
            <a:r>
              <a:rPr kumimoji="0" lang="de-CH" sz="12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  <a:cs typeface="Franklin Gothic Book"/>
              </a:rPr>
              <a:t>2-Cyclotron</a:t>
            </a:r>
            <a:endParaRPr kumimoji="0" lang="de-CH" sz="1200" b="0" i="0" u="none" strike="noStrike" kern="1000" cap="none" spc="3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 charset="0"/>
              <a:cs typeface="Franklin Gothic Book"/>
            </a:endParaRPr>
          </a:p>
          <a:p>
            <a:pPr marL="0" marR="0" lvl="0" indent="0" algn="ctr" defTabSz="914400" rtl="0" eaLnBrk="0" fontAlgn="base" latinLnBrk="0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  <a:cs typeface="Franklin Gothic Book"/>
              </a:rPr>
              <a:t>72 </a:t>
            </a:r>
            <a:r>
              <a:rPr kumimoji="0" lang="de-CH" sz="12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  <a:cs typeface="Franklin Gothic Book"/>
              </a:rPr>
              <a:t>MeV</a:t>
            </a:r>
            <a:r>
              <a:rPr kumimoji="0" lang="de-CH" sz="12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  <a:cs typeface="Franklin Gothic Book"/>
              </a:rPr>
              <a:t>, 2.7 mA</a:t>
            </a:r>
          </a:p>
        </p:txBody>
      </p:sp>
      <p:sp>
        <p:nvSpPr>
          <p:cNvPr id="19" name="TextBox 12"/>
          <p:cNvSpPr txBox="1"/>
          <p:nvPr/>
        </p:nvSpPr>
        <p:spPr>
          <a:xfrm>
            <a:off x="6156713" y="4382935"/>
            <a:ext cx="1516715" cy="43204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lIns="36000" tIns="0" rIns="0" bIns="0" rtlCol="0" anchor="ctr" anchorCtr="0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  <a:cs typeface="Franklin Gothic Book"/>
              </a:rPr>
              <a:t>Isotope </a:t>
            </a:r>
            <a:r>
              <a:rPr kumimoji="0" lang="de-CH" sz="12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  <a:cs typeface="Franklin Gothic Book"/>
              </a:rPr>
              <a:t>Production</a:t>
            </a:r>
            <a:endParaRPr kumimoji="0" lang="de-CH" sz="1200" b="0" i="0" u="none" strike="noStrike" kern="1000" cap="none" spc="3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 charset="0"/>
              <a:cs typeface="Franklin Gothic Book"/>
            </a:endParaRPr>
          </a:p>
        </p:txBody>
      </p:sp>
      <p:sp>
        <p:nvSpPr>
          <p:cNvPr id="22" name="TextBox 11"/>
          <p:cNvSpPr txBox="1"/>
          <p:nvPr/>
        </p:nvSpPr>
        <p:spPr>
          <a:xfrm>
            <a:off x="2647705" y="4238941"/>
            <a:ext cx="1224136" cy="43204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lIns="36000" tIns="0" rIns="0" bIns="0" rtlCol="0" anchor="ctr" anchorCtr="0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  <a:cs typeface="Franklin Gothic Book"/>
              </a:rPr>
              <a:t>Cockcroft-Walton</a:t>
            </a:r>
          </a:p>
          <a:p>
            <a:pPr marL="0" marR="0" lvl="0" indent="0" algn="ctr" defTabSz="914400" rtl="0" eaLnBrk="0" fontAlgn="base" latinLnBrk="0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  <a:cs typeface="Franklin Gothic Book"/>
              </a:rPr>
              <a:t>870 </a:t>
            </a:r>
            <a:r>
              <a:rPr kumimoji="0" lang="de-CH" sz="12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  <a:cs typeface="Franklin Gothic Book"/>
              </a:rPr>
              <a:t>keV</a:t>
            </a:r>
            <a:r>
              <a:rPr kumimoji="0" lang="de-CH" sz="12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  <a:cs typeface="Franklin Gothic Book"/>
              </a:rPr>
              <a:t>, </a:t>
            </a:r>
            <a:r>
              <a:rPr kumimoji="0" lang="de-CH" sz="12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  <a:cs typeface="Franklin Gothic Book"/>
              </a:rPr>
              <a:t>30 </a:t>
            </a:r>
            <a:r>
              <a:rPr kumimoji="0" lang="de-CH" sz="12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  <a:cs typeface="Franklin Gothic Book"/>
              </a:rPr>
              <a:t>mA</a:t>
            </a:r>
          </a:p>
        </p:txBody>
      </p:sp>
      <p:sp>
        <p:nvSpPr>
          <p:cNvPr id="25" name="Textfeld 24"/>
          <p:cNvSpPr txBox="1"/>
          <p:nvPr/>
        </p:nvSpPr>
        <p:spPr>
          <a:xfrm>
            <a:off x="6050944" y="1177642"/>
            <a:ext cx="734868" cy="18364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tIns="0" rIns="0" bIns="0" rtlCol="0" anchor="ctr" anchorCtr="0"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de-CH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</a:rPr>
              <a:t>PROSCAN</a:t>
            </a:r>
          </a:p>
        </p:txBody>
      </p:sp>
      <p:cxnSp>
        <p:nvCxnSpPr>
          <p:cNvPr id="27" name="Gerade Verbindung mit Pfeil 26"/>
          <p:cNvCxnSpPr>
            <a:stCxn id="14" idx="1"/>
          </p:cNvCxnSpPr>
          <p:nvPr/>
        </p:nvCxnSpPr>
        <p:spPr bwMode="auto">
          <a:xfrm flipH="1">
            <a:off x="6501749" y="1617249"/>
            <a:ext cx="1171679" cy="57937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8" name="TextBox 15"/>
          <p:cNvSpPr txBox="1"/>
          <p:nvPr/>
        </p:nvSpPr>
        <p:spPr>
          <a:xfrm>
            <a:off x="6562761" y="2896956"/>
            <a:ext cx="1224136" cy="43204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lIns="36000" tIns="0" rIns="0" bIns="0" rtlCol="0" anchor="ctr" anchorCtr="0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  <a:cs typeface="Franklin Gothic Book"/>
              </a:rPr>
              <a:t>Ultra </a:t>
            </a:r>
            <a:r>
              <a:rPr kumimoji="0" lang="de-CH" sz="12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  <a:cs typeface="Franklin Gothic Book"/>
              </a:rPr>
              <a:t>Cold</a:t>
            </a:r>
            <a:r>
              <a:rPr kumimoji="0" lang="de-CH" sz="12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  <a:cs typeface="Franklin Gothic Book"/>
              </a:rPr>
              <a:t> Neutron Source</a:t>
            </a:r>
            <a:endParaRPr kumimoji="0" lang="de-CH" sz="1200" b="0" i="0" u="none" strike="noStrike" kern="1000" cap="none" spc="3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 charset="0"/>
              <a:cs typeface="Franklin Gothic Book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956376" y="3501008"/>
            <a:ext cx="936104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1.4 MW CW beam</a:t>
            </a:r>
          </a:p>
        </p:txBody>
      </p:sp>
      <p:sp>
        <p:nvSpPr>
          <p:cNvPr id="5" name="Rounded Rectangle 4"/>
          <p:cNvSpPr/>
          <p:nvPr/>
        </p:nvSpPr>
        <p:spPr bwMode="auto">
          <a:xfrm>
            <a:off x="7884368" y="3429000"/>
            <a:ext cx="1080120" cy="720080"/>
          </a:xfrm>
          <a:prstGeom prst="round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498865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 RF damage in cyclotron</a:t>
            </a:r>
            <a:endParaRPr lang="en-GB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  <p:sp>
        <p:nvSpPr>
          <p:cNvPr id="6" name="Inhaltsplatzhalter 1"/>
          <p:cNvSpPr>
            <a:spLocks noGrp="1"/>
          </p:cNvSpPr>
          <p:nvPr>
            <p:ph sz="quarter" idx="13"/>
          </p:nvPr>
        </p:nvSpPr>
        <p:spPr>
          <a:xfrm>
            <a:off x="1115616" y="908720"/>
            <a:ext cx="7272807" cy="4679951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1400" dirty="0" smtClean="0"/>
              <a:t>Sector cyclotrons are </a:t>
            </a:r>
            <a:r>
              <a:rPr lang="en-US" sz="1400" dirty="0" smtClean="0">
                <a:solidFill>
                  <a:srgbClr val="FF0000"/>
                </a:solidFill>
              </a:rPr>
              <a:t>filled with cavities</a:t>
            </a:r>
          </a:p>
          <a:p>
            <a:pPr>
              <a:lnSpc>
                <a:spcPct val="150000"/>
              </a:lnSpc>
            </a:pPr>
            <a:r>
              <a:rPr lang="en-US" sz="1400" dirty="0" smtClean="0"/>
              <a:t>Long radial probe is a special, very long (2.5 m)</a:t>
            </a:r>
            <a:br>
              <a:rPr lang="en-US" sz="1400" dirty="0" smtClean="0"/>
            </a:br>
            <a:r>
              <a:rPr lang="en-US" sz="1400" dirty="0" smtClean="0"/>
              <a:t>wire scanner designed to scan all turns (180) of</a:t>
            </a:r>
            <a:br>
              <a:rPr lang="en-US" sz="1400" dirty="0" smtClean="0"/>
            </a:br>
            <a:r>
              <a:rPr lang="en-US" sz="1400" dirty="0" smtClean="0"/>
              <a:t>a cyclotron</a:t>
            </a:r>
          </a:p>
          <a:p>
            <a:pPr>
              <a:lnSpc>
                <a:spcPct val="150000"/>
              </a:lnSpc>
            </a:pPr>
            <a:r>
              <a:rPr lang="en-US" sz="1400" dirty="0" smtClean="0"/>
              <a:t>RF shields in </a:t>
            </a:r>
            <a:br>
              <a:rPr lang="en-US" sz="1400" dirty="0" smtClean="0"/>
            </a:br>
            <a:r>
              <a:rPr lang="en-US" sz="1400" dirty="0" smtClean="0"/>
              <a:t>anticipation</a:t>
            </a:r>
            <a:br>
              <a:rPr lang="en-US" sz="1400" dirty="0" smtClean="0"/>
            </a:br>
            <a:r>
              <a:rPr lang="en-US" sz="1400" dirty="0" smtClean="0"/>
              <a:t>of problems</a:t>
            </a:r>
            <a:br>
              <a:rPr lang="en-US" sz="1400" dirty="0" smtClean="0"/>
            </a:br>
            <a:endParaRPr lang="en-US" sz="1400" dirty="0" smtClean="0"/>
          </a:p>
          <a:p>
            <a:pPr>
              <a:lnSpc>
                <a:spcPct val="150000"/>
              </a:lnSpc>
            </a:pPr>
            <a:endParaRPr lang="en-US" sz="1400" dirty="0" smtClean="0"/>
          </a:p>
          <a:p>
            <a:pPr>
              <a:lnSpc>
                <a:spcPct val="150000"/>
              </a:lnSpc>
            </a:pPr>
            <a:endParaRPr lang="en-US" sz="1400" dirty="0" smtClean="0"/>
          </a:p>
          <a:p>
            <a:pPr>
              <a:lnSpc>
                <a:spcPct val="150000"/>
              </a:lnSpc>
            </a:pPr>
            <a:endParaRPr lang="en-US" sz="1400" dirty="0" smtClean="0"/>
          </a:p>
          <a:p>
            <a:pPr>
              <a:lnSpc>
                <a:spcPct val="150000"/>
              </a:lnSpc>
            </a:pPr>
            <a:endParaRPr lang="en-US" sz="1400" dirty="0" smtClean="0"/>
          </a:p>
          <a:p>
            <a:pPr>
              <a:lnSpc>
                <a:spcPct val="150000"/>
              </a:lnSpc>
            </a:pPr>
            <a:endParaRPr lang="en-US" sz="1400" dirty="0" smtClean="0"/>
          </a:p>
          <a:p>
            <a:pPr>
              <a:lnSpc>
                <a:spcPct val="150000"/>
              </a:lnSpc>
            </a:pPr>
            <a:endParaRPr lang="en-US" sz="1400" dirty="0"/>
          </a:p>
          <a:p>
            <a:endParaRPr lang="en-GB" noProof="0" dirty="0"/>
          </a:p>
        </p:txBody>
      </p:sp>
      <p:pic>
        <p:nvPicPr>
          <p:cNvPr id="4098" name="Picture 2" descr="RRL &#10;SMS &#10;TRIMWSP.1-18 &#10;PLMTE1-5 &#10;SMS &#10;MN\9 &#10;MN\8 &#10;was13-i6 &#10;270• &#10;SM4 &#10;ZS2.' &#10;R 12 &#10;EIC &#10;MIC &#10;919-20 &#10;RI &#10;ZS4 &#10;EEC &#10;RRE4 &#10;SM8 &#10;HAUPTSPULE &#10;KR &#10;ZSI &#10;AV. &#10;SM7 &#10;WW1-2 &#10;AHB &#10;AHA &#10;RRE 1 &#10;SM2 &#10;KRE 2 &#10;WEN • &#10;BOWLEKLJLARPUMPE &#10;RYOPUMPE &#10;ANSIJBLJMATOR &#10;SMI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833299"/>
            <a:ext cx="4022900" cy="2805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Oval 6"/>
          <p:cNvSpPr/>
          <p:nvPr/>
        </p:nvSpPr>
        <p:spPr bwMode="auto">
          <a:xfrm rot="20852103">
            <a:off x="6949962" y="1412776"/>
            <a:ext cx="140622" cy="576064"/>
          </a:xfrm>
          <a:prstGeom prst="ellipse">
            <a:avLst/>
          </a:prstGeom>
          <a:noFill/>
          <a:ln w="317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 rot="1849192">
            <a:off x="7420652" y="1583338"/>
            <a:ext cx="140622" cy="576064"/>
          </a:xfrm>
          <a:prstGeom prst="ellipse">
            <a:avLst/>
          </a:prstGeom>
          <a:noFill/>
          <a:ln w="31750" cap="flat" cmpd="sng" algn="ctr">
            <a:solidFill>
              <a:srgbClr val="C5000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 rot="18241165">
            <a:off x="6507953" y="1697408"/>
            <a:ext cx="140622" cy="576064"/>
          </a:xfrm>
          <a:prstGeom prst="ellipse">
            <a:avLst/>
          </a:prstGeom>
          <a:noFill/>
          <a:ln w="31750" cap="flat" cmpd="sng" algn="ctr">
            <a:solidFill>
              <a:srgbClr val="C5000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>
            <a:off x="6856336" y="1484784"/>
            <a:ext cx="163937" cy="50065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6608540" y="1361866"/>
            <a:ext cx="297992" cy="13721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900" kern="1000" spc="30" dirty="0" smtClean="0">
                <a:latin typeface="+mn-lt"/>
                <a:cs typeface="Franklin Gothic Book"/>
              </a:rPr>
              <a:t>2.5 m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20" y="4077072"/>
            <a:ext cx="8725325" cy="2298801"/>
          </a:xfrm>
          <a:prstGeom prst="rect">
            <a:avLst/>
          </a:prstGeom>
        </p:spPr>
      </p:pic>
      <p:pic>
        <p:nvPicPr>
          <p:cNvPr id="16" name="Picture 60" descr="C - C ( 1 : &#10;2 3 0 &#10;0 0 &#10;5 3 . 7 5 &#10;3 0 &#10;1 1 7 . 5 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205963"/>
            <a:ext cx="1812739" cy="1762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Oval 12"/>
          <p:cNvSpPr/>
          <p:nvPr/>
        </p:nvSpPr>
        <p:spPr bwMode="auto">
          <a:xfrm rot="12863009">
            <a:off x="6647306" y="2474961"/>
            <a:ext cx="140622" cy="576064"/>
          </a:xfrm>
          <a:prstGeom prst="ellipse">
            <a:avLst/>
          </a:prstGeom>
          <a:noFill/>
          <a:ln w="31750" cap="flat" cmpd="sng" algn="ctr">
            <a:solidFill>
              <a:srgbClr val="C5000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 rot="18241165">
            <a:off x="7492240" y="2524026"/>
            <a:ext cx="140622" cy="576064"/>
          </a:xfrm>
          <a:prstGeom prst="ellipse">
            <a:avLst/>
          </a:prstGeom>
          <a:noFill/>
          <a:ln w="31750" cap="flat" cmpd="sng" algn="ctr">
            <a:solidFill>
              <a:srgbClr val="C5000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05452" y="1499082"/>
            <a:ext cx="609429" cy="2160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700" kern="1000" spc="30" dirty="0" smtClean="0">
                <a:solidFill>
                  <a:srgbClr val="FF0000"/>
                </a:solidFill>
                <a:latin typeface="+mn-lt"/>
                <a:cs typeface="Franklin Gothic Book"/>
              </a:rPr>
              <a:t>1 MW, 50 MHz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739763" y="1867506"/>
            <a:ext cx="609429" cy="2160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700" kern="1000" spc="30" dirty="0" smtClean="0">
                <a:solidFill>
                  <a:srgbClr val="FF0000"/>
                </a:solidFill>
                <a:latin typeface="+mn-lt"/>
                <a:cs typeface="Franklin Gothic Book"/>
              </a:rPr>
              <a:t>1 MW, 50 MHz</a:t>
            </a:r>
          </a:p>
        </p:txBody>
      </p:sp>
      <p:sp>
        <p:nvSpPr>
          <p:cNvPr id="5" name="Rectangle 4"/>
          <p:cNvSpPr/>
          <p:nvPr/>
        </p:nvSpPr>
        <p:spPr>
          <a:xfrm>
            <a:off x="6444805" y="1156958"/>
            <a:ext cx="59792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kern="1000" spc="30" dirty="0">
                <a:solidFill>
                  <a:schemeClr val="accent6"/>
                </a:solidFill>
                <a:cs typeface="Franklin Gothic Book"/>
              </a:rPr>
              <a:t>100 µg </a:t>
            </a:r>
            <a:endParaRPr lang="en-US" sz="900" dirty="0">
              <a:solidFill>
                <a:schemeClr val="accent6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634964" y="3021358"/>
            <a:ext cx="609429" cy="2160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700" kern="1000" spc="30" dirty="0" smtClean="0">
                <a:solidFill>
                  <a:srgbClr val="FF0000"/>
                </a:solidFill>
                <a:latin typeface="+mn-lt"/>
                <a:cs typeface="Franklin Gothic Book"/>
              </a:rPr>
              <a:t>1 MW, 50 MHz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97248" y="3037794"/>
            <a:ext cx="609429" cy="2160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700" kern="1000" spc="30" dirty="0" smtClean="0">
                <a:solidFill>
                  <a:srgbClr val="FF0000"/>
                </a:solidFill>
                <a:latin typeface="+mn-lt"/>
                <a:cs typeface="Franklin Gothic Book"/>
              </a:rPr>
              <a:t>1 MW, 50 MHz</a:t>
            </a:r>
          </a:p>
        </p:txBody>
      </p:sp>
    </p:spTree>
    <p:extLst>
      <p:ext uri="{BB962C8B-B14F-4D97-AF65-F5344CB8AC3E}">
        <p14:creationId xmlns:p14="http://schemas.microsoft.com/office/powerpoint/2010/main" val="423407241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 RF damage in cyclotron - observations</a:t>
            </a:r>
            <a:endParaRPr lang="en-GB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12</a:t>
            </a:fld>
            <a:endParaRPr lang="de-DE" dirty="0"/>
          </a:p>
        </p:txBody>
      </p:sp>
      <p:sp>
        <p:nvSpPr>
          <p:cNvPr id="6" name="Inhaltsplatzhalter 1"/>
          <p:cNvSpPr>
            <a:spLocks noGrp="1"/>
          </p:cNvSpPr>
          <p:nvPr>
            <p:ph sz="quarter" idx="13"/>
          </p:nvPr>
        </p:nvSpPr>
        <p:spPr>
          <a:xfrm>
            <a:off x="1115616" y="908720"/>
            <a:ext cx="7272807" cy="4679951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1400" dirty="0" smtClean="0"/>
              <a:t>Wire getting hotter towards the center of the cyclotron</a:t>
            </a:r>
          </a:p>
          <a:p>
            <a:pPr>
              <a:lnSpc>
                <a:spcPct val="150000"/>
              </a:lnSpc>
            </a:pPr>
            <a:r>
              <a:rPr lang="en-US" sz="1400" dirty="0" smtClean="0"/>
              <a:t>Breakage usually at wire bending or wire-glue interface</a:t>
            </a:r>
          </a:p>
          <a:p>
            <a:pPr>
              <a:lnSpc>
                <a:spcPct val="150000"/>
              </a:lnSpc>
            </a:pPr>
            <a:r>
              <a:rPr lang="en-US" sz="1400" dirty="0" smtClean="0"/>
              <a:t>Breakage when neighboring cavities are powered</a:t>
            </a:r>
            <a:br>
              <a:rPr lang="en-US" sz="1400" dirty="0" smtClean="0"/>
            </a:br>
            <a:r>
              <a:rPr lang="en-US" sz="1400" dirty="0" smtClean="0"/>
              <a:t>asymmetrically (</a:t>
            </a:r>
            <a:r>
              <a:rPr lang="en-US" sz="1400" dirty="0" err="1" smtClean="0"/>
              <a:t>eg</a:t>
            </a:r>
            <a:r>
              <a:rPr lang="en-US" sz="1400" dirty="0" smtClean="0"/>
              <a:t>. one on and one off) </a:t>
            </a:r>
            <a:br>
              <a:rPr lang="en-US" sz="1400" dirty="0" smtClean="0"/>
            </a:br>
            <a:endParaRPr lang="en-US" sz="1400" dirty="0" smtClean="0"/>
          </a:p>
          <a:p>
            <a:pPr>
              <a:lnSpc>
                <a:spcPct val="150000"/>
              </a:lnSpc>
            </a:pPr>
            <a:endParaRPr lang="en-US" sz="1400" dirty="0" smtClean="0"/>
          </a:p>
          <a:p>
            <a:pPr>
              <a:lnSpc>
                <a:spcPct val="150000"/>
              </a:lnSpc>
            </a:pPr>
            <a:endParaRPr lang="en-US" sz="1400" dirty="0" smtClean="0"/>
          </a:p>
          <a:p>
            <a:pPr>
              <a:lnSpc>
                <a:spcPct val="150000"/>
              </a:lnSpc>
            </a:pPr>
            <a:endParaRPr lang="en-US" sz="1400" dirty="0" smtClean="0"/>
          </a:p>
          <a:p>
            <a:pPr>
              <a:lnSpc>
                <a:spcPct val="150000"/>
              </a:lnSpc>
            </a:pPr>
            <a:endParaRPr lang="en-US" sz="1400" dirty="0" smtClean="0"/>
          </a:p>
          <a:p>
            <a:pPr>
              <a:lnSpc>
                <a:spcPct val="150000"/>
              </a:lnSpc>
            </a:pPr>
            <a:endParaRPr lang="en-US" sz="1400" dirty="0" smtClean="0"/>
          </a:p>
          <a:p>
            <a:pPr>
              <a:lnSpc>
                <a:spcPct val="150000"/>
              </a:lnSpc>
            </a:pPr>
            <a:endParaRPr lang="en-US" sz="1400" dirty="0"/>
          </a:p>
          <a:p>
            <a:endParaRPr lang="en-GB" noProof="0" dirty="0"/>
          </a:p>
        </p:txBody>
      </p:sp>
      <p:pic>
        <p:nvPicPr>
          <p:cNvPr id="13" name="Picture 6" descr="1 8 20 &#10;1 6 , 23 &#10;20 &#10;25 &#10;1 5 &#10;23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172072"/>
            <a:ext cx="3824017" cy="2289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9212" y="1052736"/>
            <a:ext cx="2766659" cy="2132855"/>
          </a:xfrm>
          <a:prstGeom prst="rect">
            <a:avLst/>
          </a:prstGeom>
        </p:spPr>
      </p:pic>
      <p:pic>
        <p:nvPicPr>
          <p:cNvPr id="6146" name="Picture 2" descr="spot 26. &#10;2 &#10;tı-tı &#10;0.0 &#10;temp20.O &#10;$FLIR &#10;FLIR AX8 71223802 &#10;36.1 &#10;23.7 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3053" y="3438227"/>
            <a:ext cx="4222818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Left Arrow 3"/>
          <p:cNvSpPr/>
          <p:nvPr/>
        </p:nvSpPr>
        <p:spPr bwMode="auto">
          <a:xfrm rot="19744672">
            <a:off x="3061214" y="3004456"/>
            <a:ext cx="216024" cy="153243"/>
          </a:xfrm>
          <a:prstGeom prst="lef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8" name="Left Arrow 17"/>
          <p:cNvSpPr/>
          <p:nvPr/>
        </p:nvSpPr>
        <p:spPr bwMode="auto">
          <a:xfrm rot="4040578">
            <a:off x="1543359" y="4129643"/>
            <a:ext cx="216024" cy="153243"/>
          </a:xfrm>
          <a:prstGeom prst="lef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9" name="Left Arrow 18"/>
          <p:cNvSpPr/>
          <p:nvPr/>
        </p:nvSpPr>
        <p:spPr bwMode="auto">
          <a:xfrm rot="16351407">
            <a:off x="2031242" y="2959603"/>
            <a:ext cx="216024" cy="153243"/>
          </a:xfrm>
          <a:prstGeom prst="lef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797152"/>
            <a:ext cx="2699792" cy="1235289"/>
          </a:xfrm>
          <a:prstGeom prst="rect">
            <a:avLst/>
          </a:prstGeom>
        </p:spPr>
      </p:pic>
      <p:sp>
        <p:nvSpPr>
          <p:cNvPr id="12" name="Left Arrow 11"/>
          <p:cNvSpPr/>
          <p:nvPr/>
        </p:nvSpPr>
        <p:spPr bwMode="auto">
          <a:xfrm rot="17880638">
            <a:off x="2695704" y="5453267"/>
            <a:ext cx="216024" cy="153243"/>
          </a:xfrm>
          <a:prstGeom prst="lef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415495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 RF damage in cyclotron - observations</a:t>
            </a:r>
            <a:endParaRPr lang="en-GB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13</a:t>
            </a:fld>
            <a:endParaRPr lang="de-DE" dirty="0"/>
          </a:p>
        </p:txBody>
      </p:sp>
      <p:sp>
        <p:nvSpPr>
          <p:cNvPr id="6" name="Inhaltsplatzhalter 1"/>
          <p:cNvSpPr>
            <a:spLocks noGrp="1"/>
          </p:cNvSpPr>
          <p:nvPr>
            <p:ph sz="quarter" idx="13"/>
          </p:nvPr>
        </p:nvSpPr>
        <p:spPr>
          <a:xfrm>
            <a:off x="1115616" y="908720"/>
            <a:ext cx="4608511" cy="4679951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1400" dirty="0" smtClean="0"/>
              <a:t>RF imbalance leads to imminent breakage</a:t>
            </a:r>
          </a:p>
          <a:p>
            <a:pPr>
              <a:lnSpc>
                <a:spcPct val="150000"/>
              </a:lnSpc>
            </a:pPr>
            <a:r>
              <a:rPr lang="en-US" sz="1400" dirty="0" smtClean="0"/>
              <a:t>Skin effect? Let’s check: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400" dirty="0" smtClean="0"/>
              <a:t> </a:t>
            </a:r>
          </a:p>
          <a:p>
            <a:pPr>
              <a:lnSpc>
                <a:spcPct val="150000"/>
              </a:lnSpc>
            </a:pPr>
            <a:endParaRPr lang="en-US" sz="1400" dirty="0" smtClean="0"/>
          </a:p>
          <a:p>
            <a:pPr>
              <a:lnSpc>
                <a:spcPct val="150000"/>
              </a:lnSpc>
            </a:pPr>
            <a:endParaRPr lang="en-US" sz="1400" dirty="0"/>
          </a:p>
          <a:p>
            <a:pPr>
              <a:lnSpc>
                <a:spcPct val="150000"/>
              </a:lnSpc>
            </a:pPr>
            <a:r>
              <a:rPr lang="en-US" sz="1400" dirty="0" smtClean="0"/>
              <a:t> </a:t>
            </a:r>
            <a:r>
              <a:rPr lang="el-GR" sz="1400" dirty="0" smtClean="0"/>
              <a:t>ρ</a:t>
            </a:r>
            <a:r>
              <a:rPr lang="en-US" sz="1400" dirty="0" smtClean="0"/>
              <a:t>=8∙10</a:t>
            </a:r>
            <a:r>
              <a:rPr lang="en-US" sz="1400" baseline="30000" dirty="0" smtClean="0"/>
              <a:t>-6</a:t>
            </a:r>
            <a:r>
              <a:rPr lang="en-US" sz="1400" dirty="0" smtClean="0"/>
              <a:t> [</a:t>
            </a:r>
            <a:r>
              <a:rPr lang="el-GR" sz="1400" dirty="0" smtClean="0"/>
              <a:t>Ω</a:t>
            </a:r>
            <a:r>
              <a:rPr lang="en-US" sz="1400" dirty="0" smtClean="0"/>
              <a:t>m] – at room temperature</a:t>
            </a:r>
            <a:br>
              <a:rPr lang="en-US" sz="1400" dirty="0" smtClean="0"/>
            </a:br>
            <a:r>
              <a:rPr lang="en-US" sz="1400" dirty="0" smtClean="0"/>
              <a:t> µ=1.26</a:t>
            </a:r>
            <a:r>
              <a:rPr lang="en-US" sz="1400" dirty="0"/>
              <a:t>∙10</a:t>
            </a:r>
            <a:r>
              <a:rPr lang="en-US" sz="1400" baseline="30000" dirty="0" smtClean="0"/>
              <a:t>-4</a:t>
            </a:r>
            <a:r>
              <a:rPr lang="en-US" sz="1400" dirty="0" smtClean="0"/>
              <a:t> [H/m]</a:t>
            </a:r>
            <a:br>
              <a:rPr lang="en-US" sz="1400" dirty="0" smtClean="0"/>
            </a:br>
            <a:r>
              <a:rPr lang="en-US" sz="1400" dirty="0" smtClean="0"/>
              <a:t> </a:t>
            </a:r>
            <a:r>
              <a:rPr lang="el-GR" sz="1400" dirty="0" smtClean="0"/>
              <a:t>ω</a:t>
            </a:r>
            <a:r>
              <a:rPr lang="en-US" sz="1400" dirty="0" smtClean="0"/>
              <a:t> = 2 </a:t>
            </a:r>
            <a:r>
              <a:rPr lang="el-GR" sz="1400" dirty="0" smtClean="0"/>
              <a:t>π</a:t>
            </a:r>
            <a:r>
              <a:rPr lang="en-US" sz="1400" dirty="0" smtClean="0"/>
              <a:t> 50 [rad*MHz]</a:t>
            </a:r>
            <a:r>
              <a:rPr lang="en-US" sz="1400" dirty="0"/>
              <a:t/>
            </a:r>
            <a:br>
              <a:rPr lang="en-US" sz="1400" dirty="0"/>
            </a:br>
            <a:r>
              <a:rPr lang="en-US" sz="1400" dirty="0" smtClean="0"/>
              <a:t>→ </a:t>
            </a:r>
            <a:r>
              <a:rPr lang="el-GR" sz="1400" dirty="0" smtClean="0"/>
              <a:t>δ</a:t>
            </a:r>
            <a:r>
              <a:rPr lang="en-US" sz="1400" dirty="0" smtClean="0"/>
              <a:t> = 19 µm – close enough!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accent3"/>
                </a:solidFill>
              </a:rPr>
              <a:t>I</a:t>
            </a:r>
            <a:r>
              <a:rPr lang="en-US" sz="1400" dirty="0" smtClean="0">
                <a:solidFill>
                  <a:schemeClr val="accent3"/>
                </a:solidFill>
              </a:rPr>
              <a:t>t is possible that RF leaking from opposite cavities undergo destructive </a:t>
            </a:r>
            <a:r>
              <a:rPr lang="en-US" sz="1400" dirty="0" smtClean="0">
                <a:solidFill>
                  <a:schemeClr val="accent3"/>
                </a:solidFill>
              </a:rPr>
              <a:t>interference in </a:t>
            </a:r>
            <a:r>
              <a:rPr lang="en-US" sz="1400" dirty="0" smtClean="0">
                <a:solidFill>
                  <a:schemeClr val="accent3"/>
                </a:solidFill>
              </a:rPr>
              <a:t>the location of the wire saving it </a:t>
            </a:r>
            <a:r>
              <a:rPr lang="en-US" sz="1400" dirty="0" smtClean="0">
                <a:solidFill>
                  <a:schemeClr val="accent3"/>
                </a:solidFill>
              </a:rPr>
              <a:t>from damage</a:t>
            </a:r>
            <a:endParaRPr lang="en-US" sz="1400" dirty="0" smtClean="0">
              <a:solidFill>
                <a:schemeClr val="accent3"/>
              </a:solidFill>
            </a:endParaRPr>
          </a:p>
          <a:p>
            <a:pPr>
              <a:lnSpc>
                <a:spcPct val="150000"/>
              </a:lnSpc>
            </a:pPr>
            <a:endParaRPr lang="en-US" sz="1400" dirty="0" smtClean="0"/>
          </a:p>
          <a:p>
            <a:pPr>
              <a:lnSpc>
                <a:spcPct val="150000"/>
              </a:lnSpc>
            </a:pPr>
            <a:endParaRPr lang="en-US" sz="1400" dirty="0" smtClean="0"/>
          </a:p>
          <a:p>
            <a:pPr>
              <a:lnSpc>
                <a:spcPct val="150000"/>
              </a:lnSpc>
            </a:pPr>
            <a:endParaRPr lang="en-US" sz="1400" dirty="0" smtClean="0"/>
          </a:p>
          <a:p>
            <a:pPr marL="0" indent="0">
              <a:lnSpc>
                <a:spcPct val="150000"/>
              </a:lnSpc>
              <a:buNone/>
            </a:pPr>
            <a:endParaRPr lang="en-US" sz="1400" dirty="0" smtClean="0"/>
          </a:p>
          <a:p>
            <a:pPr>
              <a:lnSpc>
                <a:spcPct val="150000"/>
              </a:lnSpc>
            </a:pPr>
            <a:endParaRPr lang="en-US" sz="1400" dirty="0" smtClean="0"/>
          </a:p>
          <a:p>
            <a:pPr>
              <a:lnSpc>
                <a:spcPct val="150000"/>
              </a:lnSpc>
            </a:pPr>
            <a:endParaRPr lang="en-US" sz="1400" dirty="0"/>
          </a:p>
          <a:p>
            <a:endParaRPr lang="en-GB" noProof="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30000"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5856143" y="993713"/>
            <a:ext cx="2976330" cy="2232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2063" y="1700808"/>
            <a:ext cx="1047750" cy="6191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30000" contrast="3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860893" y="3988821"/>
            <a:ext cx="2970902" cy="2228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59100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 Metal wires</a:t>
            </a:r>
            <a:endParaRPr lang="en-GB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14</a:t>
            </a:fld>
            <a:endParaRPr lang="de-DE" dirty="0"/>
          </a:p>
        </p:txBody>
      </p:sp>
      <p:sp>
        <p:nvSpPr>
          <p:cNvPr id="6" name="Inhaltsplatzhalter 1"/>
          <p:cNvSpPr>
            <a:spLocks noGrp="1"/>
          </p:cNvSpPr>
          <p:nvPr>
            <p:ph sz="quarter" idx="13"/>
          </p:nvPr>
        </p:nvSpPr>
        <p:spPr>
          <a:xfrm>
            <a:off x="1115616" y="908720"/>
            <a:ext cx="7272807" cy="4679951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1400" dirty="0" smtClean="0"/>
              <a:t>Metal </a:t>
            </a:r>
            <a:r>
              <a:rPr lang="en-US" sz="1400" dirty="0"/>
              <a:t>wires are easier to mount and less fragile to transverse bending forces</a:t>
            </a:r>
            <a:endParaRPr lang="en-US" sz="1400" dirty="0" smtClean="0"/>
          </a:p>
          <a:p>
            <a:pPr>
              <a:lnSpc>
                <a:spcPct val="150000"/>
              </a:lnSpc>
            </a:pPr>
            <a:r>
              <a:rPr lang="en-US" sz="1400" dirty="0" smtClean="0"/>
              <a:t>We use 24-µm Molybdenum wires in less critical areas</a:t>
            </a:r>
          </a:p>
          <a:p>
            <a:pPr>
              <a:lnSpc>
                <a:spcPct val="150000"/>
              </a:lnSpc>
            </a:pPr>
            <a:r>
              <a:rPr lang="en-US" sz="1400" dirty="0" smtClean="0"/>
              <a:t>Wires must be tensioned (pre-stressed) to keep their shape</a:t>
            </a:r>
          </a:p>
          <a:p>
            <a:pPr>
              <a:lnSpc>
                <a:spcPct val="150000"/>
              </a:lnSpc>
            </a:pPr>
            <a:r>
              <a:rPr lang="en-US" sz="1400" dirty="0" smtClean="0"/>
              <a:t>The pre-stress is much </a:t>
            </a:r>
            <a:r>
              <a:rPr lang="en-US" sz="1400" dirty="0" smtClean="0">
                <a:solidFill>
                  <a:schemeClr val="accent3"/>
                </a:solidFill>
              </a:rPr>
              <a:t>below the proportional limit</a:t>
            </a:r>
            <a:br>
              <a:rPr lang="en-US" sz="1400" dirty="0" smtClean="0">
                <a:solidFill>
                  <a:schemeClr val="accent3"/>
                </a:solidFill>
              </a:rPr>
            </a:br>
            <a:r>
              <a:rPr lang="en-US" sz="1400" dirty="0" smtClean="0">
                <a:solidFill>
                  <a:schemeClr val="accent3"/>
                </a:solidFill>
              </a:rPr>
              <a:t>at room temperature </a:t>
            </a:r>
            <a:r>
              <a:rPr lang="en-US" sz="1400" dirty="0" smtClean="0"/>
              <a:t/>
            </a:r>
            <a:br>
              <a:rPr lang="en-US" sz="1400" dirty="0" smtClean="0"/>
            </a:br>
            <a:endParaRPr lang="en-US" sz="1400" dirty="0" smtClean="0"/>
          </a:p>
          <a:p>
            <a:pPr marL="0" indent="0">
              <a:lnSpc>
                <a:spcPct val="150000"/>
              </a:lnSpc>
              <a:buNone/>
            </a:pPr>
            <a:endParaRPr lang="en-US" sz="1400" dirty="0" smtClean="0"/>
          </a:p>
          <a:p>
            <a:pPr>
              <a:lnSpc>
                <a:spcPct val="150000"/>
              </a:lnSpc>
            </a:pPr>
            <a:endParaRPr lang="en-US" sz="1400" dirty="0" smtClean="0"/>
          </a:p>
          <a:p>
            <a:pPr>
              <a:lnSpc>
                <a:spcPct val="150000"/>
              </a:lnSpc>
            </a:pPr>
            <a:endParaRPr lang="en-US" sz="1400" dirty="0" smtClean="0"/>
          </a:p>
          <a:p>
            <a:pPr>
              <a:lnSpc>
                <a:spcPct val="150000"/>
              </a:lnSpc>
            </a:pPr>
            <a:endParaRPr lang="en-US" sz="1400" dirty="0" smtClean="0"/>
          </a:p>
          <a:p>
            <a:pPr>
              <a:lnSpc>
                <a:spcPct val="150000"/>
              </a:lnSpc>
            </a:pPr>
            <a:endParaRPr lang="en-US" sz="1400" dirty="0" smtClean="0"/>
          </a:p>
          <a:p>
            <a:pPr>
              <a:lnSpc>
                <a:spcPct val="150000"/>
              </a:lnSpc>
            </a:pPr>
            <a:endParaRPr lang="en-US" sz="1400" dirty="0"/>
          </a:p>
          <a:p>
            <a:endParaRPr lang="en-GB" noProof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6136" y="1219200"/>
            <a:ext cx="2880164" cy="163373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002907" y="2502149"/>
            <a:ext cx="2223370" cy="3068960"/>
          </a:xfrm>
          <a:prstGeom prst="rect">
            <a:avLst/>
          </a:prstGeom>
        </p:spPr>
      </p:pic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491965"/>
              </p:ext>
            </p:extLst>
          </p:nvPr>
        </p:nvGraphicFramePr>
        <p:xfrm>
          <a:off x="1475656" y="3501008"/>
          <a:ext cx="3156446" cy="2907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8" name="Bitmap Image" r:id="rId6" imgW="6772320" imgH="6238800" progId="Paint.Picture">
                  <p:embed/>
                </p:oleObj>
              </mc:Choice>
              <mc:Fallback>
                <p:oleObj name="Bitmap Image" r:id="rId6" imgW="6772320" imgH="6238800" progId="Paint.Pictur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475656" y="3501008"/>
                        <a:ext cx="3156446" cy="29078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ounded Rectangle 7"/>
          <p:cNvSpPr/>
          <p:nvPr/>
        </p:nvSpPr>
        <p:spPr bwMode="auto">
          <a:xfrm>
            <a:off x="5796136" y="2060848"/>
            <a:ext cx="2808312" cy="216024"/>
          </a:xfrm>
          <a:prstGeom prst="round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1619672" y="5877272"/>
            <a:ext cx="936104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99592" y="5764870"/>
            <a:ext cx="792088" cy="3600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kern="1000" spc="30" dirty="0" smtClean="0">
                <a:solidFill>
                  <a:schemeClr val="accent3"/>
                </a:solidFill>
                <a:latin typeface="+mn-lt"/>
                <a:cs typeface="Franklin Gothic Book"/>
              </a:rPr>
              <a:t>400 MPa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796136" y="4725144"/>
            <a:ext cx="2016224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100" kern="1000" spc="30" dirty="0">
                <a:solidFill>
                  <a:srgbClr val="C50006"/>
                </a:solidFill>
                <a:latin typeface="+mn-lt"/>
                <a:cs typeface="Franklin Gothic Book"/>
              </a:rPr>
              <a:t>s</a:t>
            </a:r>
            <a:r>
              <a:rPr lang="en-US" sz="1100" kern="1000" spc="30" dirty="0" smtClean="0">
                <a:solidFill>
                  <a:srgbClr val="C50006"/>
                </a:solidFill>
                <a:latin typeface="+mn-lt"/>
                <a:cs typeface="Franklin Gothic Book"/>
              </a:rPr>
              <a:t>pring mechanism</a:t>
            </a:r>
          </a:p>
        </p:txBody>
      </p:sp>
    </p:spTree>
    <p:extLst>
      <p:ext uri="{BB962C8B-B14F-4D97-AF65-F5344CB8AC3E}">
        <p14:creationId xmlns:p14="http://schemas.microsoft.com/office/powerpoint/2010/main" val="332791457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Damage event</a:t>
            </a:r>
            <a:endParaRPr lang="en-GB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15</a:t>
            </a:fld>
            <a:endParaRPr lang="de-DE" dirty="0"/>
          </a:p>
        </p:txBody>
      </p:sp>
      <p:sp>
        <p:nvSpPr>
          <p:cNvPr id="6" name="Inhaltsplatzhalter 1"/>
          <p:cNvSpPr>
            <a:spLocks noGrp="1"/>
          </p:cNvSpPr>
          <p:nvPr>
            <p:ph sz="quarter" idx="13"/>
          </p:nvPr>
        </p:nvSpPr>
        <p:spPr>
          <a:xfrm>
            <a:off x="1115616" y="908720"/>
            <a:ext cx="7742237" cy="4679951"/>
          </a:xfrm>
        </p:spPr>
        <p:txBody>
          <a:bodyPr/>
          <a:lstStyle/>
          <a:p>
            <a:endParaRPr lang="pl-PL" sz="1400" dirty="0" smtClean="0"/>
          </a:p>
          <a:p>
            <a:r>
              <a:rPr lang="en-US" sz="1400" dirty="0" smtClean="0"/>
              <a:t>In 2022 a brand new wire in a wire scanner on Ultra Cold Neutron beamline </a:t>
            </a:r>
            <a:r>
              <a:rPr lang="en-US" sz="1400" dirty="0" smtClean="0">
                <a:solidFill>
                  <a:srgbClr val="C50006"/>
                </a:solidFill>
              </a:rPr>
              <a:t>broke after ~20 scans</a:t>
            </a:r>
          </a:p>
          <a:p>
            <a:r>
              <a:rPr lang="en-US" sz="1400" dirty="0" smtClean="0"/>
              <a:t>For each scan the beam conditions were always the same:</a:t>
            </a:r>
          </a:p>
          <a:p>
            <a:pPr lvl="1"/>
            <a:r>
              <a:rPr lang="en-US" sz="1400" dirty="0" smtClean="0"/>
              <a:t>Beam current 1.8 mA</a:t>
            </a:r>
          </a:p>
          <a:p>
            <a:pPr lvl="1"/>
            <a:r>
              <a:rPr lang="en-US" sz="1400" dirty="0" smtClean="0"/>
              <a:t>Beam energy 590 MeV</a:t>
            </a:r>
          </a:p>
          <a:p>
            <a:pPr lvl="1"/>
            <a:r>
              <a:rPr lang="en-US" sz="1400" dirty="0" smtClean="0"/>
              <a:t>Beam size: </a:t>
            </a:r>
            <a:r>
              <a:rPr lang="en-US" sz="1400" dirty="0" err="1" smtClean="0"/>
              <a:t>σ</a:t>
            </a:r>
            <a:r>
              <a:rPr lang="en-US" sz="1400" baseline="-25000" dirty="0" err="1" smtClean="0"/>
              <a:t>H</a:t>
            </a:r>
            <a:r>
              <a:rPr lang="en-US" sz="1400" baseline="-25000" dirty="0" smtClean="0"/>
              <a:t> </a:t>
            </a:r>
            <a:r>
              <a:rPr lang="en-US" sz="1400" dirty="0" smtClean="0"/>
              <a:t>= 6.2 mm, </a:t>
            </a:r>
            <a:r>
              <a:rPr lang="en-US" sz="1400" dirty="0" err="1" smtClean="0"/>
              <a:t>σ</a:t>
            </a:r>
            <a:r>
              <a:rPr lang="en-US" sz="1400" baseline="-25000" dirty="0" err="1" smtClean="0"/>
              <a:t>v</a:t>
            </a:r>
            <a:r>
              <a:rPr lang="en-US" sz="1400" baseline="-25000" dirty="0" smtClean="0"/>
              <a:t> </a:t>
            </a:r>
            <a:r>
              <a:rPr lang="en-US" sz="1400" dirty="0"/>
              <a:t>= </a:t>
            </a:r>
            <a:r>
              <a:rPr lang="en-US" sz="1400" dirty="0" smtClean="0"/>
              <a:t>1.3 </a:t>
            </a:r>
            <a:r>
              <a:rPr lang="en-US" sz="1400" dirty="0"/>
              <a:t>mm</a:t>
            </a:r>
            <a:r>
              <a:rPr lang="en-US" sz="1400" dirty="0" smtClean="0"/>
              <a:t> (very asymmetric)</a:t>
            </a:r>
          </a:p>
          <a:p>
            <a:pPr lvl="1"/>
            <a:r>
              <a:rPr lang="en-US" sz="1400" dirty="0"/>
              <a:t>Wire speed 60 </a:t>
            </a:r>
            <a:r>
              <a:rPr lang="en-US" sz="1400" dirty="0" smtClean="0"/>
              <a:t>mm/s</a:t>
            </a:r>
          </a:p>
          <a:p>
            <a:r>
              <a:rPr lang="en-US" sz="1400" dirty="0" smtClean="0"/>
              <a:t>During the consecutive scans </a:t>
            </a:r>
            <a:r>
              <a:rPr lang="en-US" sz="1400" dirty="0" smtClean="0">
                <a:solidFill>
                  <a:srgbClr val="C50006"/>
                </a:solidFill>
              </a:rPr>
              <a:t>thermionic emission appeared and steadily increased</a:t>
            </a:r>
          </a:p>
          <a:p>
            <a:pPr marL="0" indent="0">
              <a:buNone/>
            </a:pPr>
            <a:endParaRPr lang="pl-PL" sz="1400" dirty="0" smtClean="0"/>
          </a:p>
          <a:p>
            <a:pPr lvl="1"/>
            <a:endParaRPr lang="pl-PL" sz="1400" noProof="0" dirty="0" smtClean="0"/>
          </a:p>
          <a:p>
            <a:pPr lvl="1"/>
            <a:endParaRPr lang="pl-PL" sz="1400" noProof="0" dirty="0" smtClean="0"/>
          </a:p>
          <a:p>
            <a:pPr lvl="1"/>
            <a:endParaRPr lang="en-GB" sz="1400" noProof="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5533" y="2996952"/>
            <a:ext cx="3332705" cy="176437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775" y="4929519"/>
            <a:ext cx="3315463" cy="175524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238" y="3508573"/>
            <a:ext cx="3929074" cy="2080098"/>
          </a:xfrm>
          <a:prstGeom prst="rect">
            <a:avLst/>
          </a:prstGeom>
        </p:spPr>
      </p:pic>
      <p:sp>
        <p:nvSpPr>
          <p:cNvPr id="10" name="Down Arrow 9"/>
          <p:cNvSpPr/>
          <p:nvPr/>
        </p:nvSpPr>
        <p:spPr bwMode="auto">
          <a:xfrm>
            <a:off x="6372200" y="2780928"/>
            <a:ext cx="144016" cy="2148591"/>
          </a:xfrm>
          <a:prstGeom prst="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6385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Ductile damage</a:t>
            </a:r>
            <a:endParaRPr lang="en-GB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16</a:t>
            </a:fld>
            <a:endParaRPr lang="de-DE" dirty="0"/>
          </a:p>
        </p:txBody>
      </p:sp>
      <p:sp>
        <p:nvSpPr>
          <p:cNvPr id="6" name="Inhaltsplatzhalter 1"/>
          <p:cNvSpPr>
            <a:spLocks noGrp="1"/>
          </p:cNvSpPr>
          <p:nvPr>
            <p:ph sz="quarter" idx="13"/>
          </p:nvPr>
        </p:nvSpPr>
        <p:spPr>
          <a:xfrm>
            <a:off x="1115616" y="908720"/>
            <a:ext cx="7742237" cy="4679951"/>
          </a:xfrm>
        </p:spPr>
        <p:txBody>
          <a:bodyPr/>
          <a:lstStyle/>
          <a:p>
            <a:endParaRPr lang="pl-PL" sz="1400" dirty="0" smtClean="0"/>
          </a:p>
          <a:p>
            <a:r>
              <a:rPr lang="en-US" sz="1400" dirty="0" smtClean="0"/>
              <a:t>Electron microscope analysis revealed characteristics of ductile damage</a:t>
            </a:r>
          </a:p>
          <a:p>
            <a:endParaRPr lang="en-US" sz="1400" dirty="0"/>
          </a:p>
          <a:p>
            <a:endParaRPr lang="en-US" sz="1400" dirty="0" smtClean="0"/>
          </a:p>
          <a:p>
            <a:endParaRPr lang="en-US" sz="1400" dirty="0"/>
          </a:p>
          <a:p>
            <a:endParaRPr lang="en-US" sz="1400" dirty="0" smtClean="0"/>
          </a:p>
          <a:p>
            <a:endParaRPr lang="en-US" sz="1400" dirty="0"/>
          </a:p>
          <a:p>
            <a:endParaRPr lang="en-US" sz="1400" dirty="0" smtClean="0"/>
          </a:p>
          <a:p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r>
              <a:rPr lang="en-US" sz="1400" dirty="0" smtClean="0"/>
              <a:t>Thermal simulation show temperatures far from melting, but easily exceeding the flow stress value at higher temperatures</a:t>
            </a:r>
            <a:br>
              <a:rPr lang="en-US" sz="1400" dirty="0" smtClean="0"/>
            </a:br>
            <a:endParaRPr lang="en-US" sz="1400" dirty="0" smtClean="0"/>
          </a:p>
          <a:p>
            <a:endParaRPr lang="en-US" sz="1400" dirty="0"/>
          </a:p>
          <a:p>
            <a:endParaRPr lang="en-US" sz="1400" dirty="0" smtClean="0"/>
          </a:p>
          <a:p>
            <a:endParaRPr lang="en-US" sz="1400" dirty="0"/>
          </a:p>
          <a:p>
            <a:endParaRPr lang="en-US" sz="1400" dirty="0" smtClean="0"/>
          </a:p>
          <a:p>
            <a:endParaRPr lang="en-US" sz="1400" dirty="0"/>
          </a:p>
          <a:p>
            <a:endParaRPr lang="en-US" sz="1400" dirty="0" smtClean="0"/>
          </a:p>
          <a:p>
            <a:endParaRPr lang="en-US" sz="1400" dirty="0"/>
          </a:p>
          <a:p>
            <a:r>
              <a:rPr lang="en-US" sz="1400" dirty="0" smtClean="0"/>
              <a:t>The </a:t>
            </a:r>
            <a:r>
              <a:rPr lang="en-US" sz="1400" dirty="0" smtClean="0">
                <a:solidFill>
                  <a:srgbClr val="C50006"/>
                </a:solidFill>
              </a:rPr>
              <a:t>increase of the thermionic emission could be due the cracking of the wire surface</a:t>
            </a:r>
            <a:r>
              <a:rPr lang="en-US" sz="1400" dirty="0" smtClean="0"/>
              <a:t> which</a:t>
            </a:r>
            <a:br>
              <a:rPr lang="en-US" sz="1400" dirty="0" smtClean="0"/>
            </a:br>
            <a:r>
              <a:rPr lang="en-US" sz="1400" dirty="0" smtClean="0"/>
              <a:t>lead to decrease of work function</a:t>
            </a:r>
          </a:p>
          <a:p>
            <a:r>
              <a:rPr lang="en-US" sz="1400" dirty="0" smtClean="0"/>
              <a:t>Some prior observations of similar effects exist</a:t>
            </a:r>
          </a:p>
          <a:p>
            <a:pPr marL="0" indent="0">
              <a:buNone/>
            </a:pPr>
            <a:endParaRPr lang="pl-PL" sz="1400" dirty="0" smtClean="0"/>
          </a:p>
          <a:p>
            <a:pPr lvl="1"/>
            <a:endParaRPr lang="pl-PL" sz="1400" noProof="0" dirty="0" smtClean="0"/>
          </a:p>
          <a:p>
            <a:pPr lvl="1"/>
            <a:endParaRPr lang="pl-PL" sz="1400" noProof="0" dirty="0" smtClean="0"/>
          </a:p>
          <a:p>
            <a:pPr lvl="1"/>
            <a:endParaRPr lang="en-GB" sz="1400" noProof="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700808"/>
            <a:ext cx="1800200" cy="13501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1700808"/>
            <a:ext cx="1800200" cy="135015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693217"/>
            <a:ext cx="1800200" cy="135015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3861048"/>
            <a:ext cx="1890210" cy="151216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2598" y="3676639"/>
            <a:ext cx="2304256" cy="172819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908" y="3861048"/>
            <a:ext cx="987256" cy="54503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055770" y="4257092"/>
            <a:ext cx="619518" cy="3600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100" kern="1000" spc="30" dirty="0" smtClean="0">
                <a:latin typeface="+mn-lt"/>
                <a:cs typeface="Franklin Gothic Book"/>
              </a:rPr>
              <a:t>THPL151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19672" y="1484784"/>
            <a:ext cx="5760640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kern="1000" spc="30" dirty="0">
                <a:latin typeface="+mn-lt"/>
                <a:cs typeface="Franklin Gothic Book"/>
              </a:rPr>
              <a:t>n</a:t>
            </a:r>
            <a:r>
              <a:rPr lang="en-US" sz="1400" kern="1000" spc="30" dirty="0" smtClean="0">
                <a:latin typeface="+mn-lt"/>
                <a:cs typeface="Franklin Gothic Book"/>
              </a:rPr>
              <a:t>ecking                           surface cracks                          pristine</a:t>
            </a:r>
          </a:p>
        </p:txBody>
      </p:sp>
    </p:spTree>
    <p:extLst>
      <p:ext uri="{BB962C8B-B14F-4D97-AF65-F5344CB8AC3E}">
        <p14:creationId xmlns:p14="http://schemas.microsoft.com/office/powerpoint/2010/main" val="397067850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Sumary</a:t>
            </a:r>
            <a:r>
              <a:rPr lang="en-US" dirty="0" smtClean="0"/>
              <a:t> and conclusions</a:t>
            </a:r>
            <a:endParaRPr lang="en-GB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17</a:t>
            </a:fld>
            <a:endParaRPr lang="de-DE" dirty="0"/>
          </a:p>
        </p:txBody>
      </p:sp>
      <p:sp>
        <p:nvSpPr>
          <p:cNvPr id="6" name="Inhaltsplatzhalter 1"/>
          <p:cNvSpPr>
            <a:spLocks noGrp="1"/>
          </p:cNvSpPr>
          <p:nvPr>
            <p:ph sz="quarter" idx="13"/>
          </p:nvPr>
        </p:nvSpPr>
        <p:spPr>
          <a:xfrm>
            <a:off x="1115616" y="908720"/>
            <a:ext cx="7742237" cy="4679951"/>
          </a:xfrm>
        </p:spPr>
        <p:txBody>
          <a:bodyPr/>
          <a:lstStyle/>
          <a:p>
            <a:pPr marL="0" indent="0">
              <a:buNone/>
            </a:pPr>
            <a:endParaRPr lang="en-GB" sz="1400" noProof="0" dirty="0" smtClean="0"/>
          </a:p>
          <a:p>
            <a:pPr>
              <a:lnSpc>
                <a:spcPct val="150000"/>
              </a:lnSpc>
            </a:pPr>
            <a:r>
              <a:rPr lang="en-US" sz="1400" noProof="0" dirty="0" smtClean="0"/>
              <a:t>Sublimation is the main damage mechanism for carbon fibers in high-power beams</a:t>
            </a:r>
          </a:p>
          <a:p>
            <a:pPr>
              <a:lnSpc>
                <a:spcPct val="150000"/>
              </a:lnSpc>
            </a:pPr>
            <a:r>
              <a:rPr lang="en-US" sz="1400" noProof="0" dirty="0" smtClean="0"/>
              <a:t>Sublimating material is a “negative feedback” phenomena: </a:t>
            </a:r>
            <a:br>
              <a:rPr lang="en-US" sz="1400" noProof="0" dirty="0" smtClean="0"/>
            </a:br>
            <a:r>
              <a:rPr lang="en-US" sz="1400" noProof="0" dirty="0" smtClean="0"/>
              <a:t>increased Surface-to-Volume ratio leads to lower temperatures</a:t>
            </a:r>
          </a:p>
          <a:p>
            <a:pPr>
              <a:lnSpc>
                <a:spcPct val="150000"/>
              </a:lnSpc>
            </a:pPr>
            <a:r>
              <a:rPr lang="en-US" sz="1400" dirty="0" smtClean="0"/>
              <a:t>But wire with varying diameter affects beam profile measurement (is it negligible?)</a:t>
            </a:r>
          </a:p>
          <a:p>
            <a:pPr>
              <a:lnSpc>
                <a:spcPct val="150000"/>
              </a:lnSpc>
            </a:pPr>
            <a:r>
              <a:rPr lang="en-US" sz="1400" noProof="0" dirty="0" smtClean="0"/>
              <a:t>RF coupling is a major issue at PSI and CERN, but for very different reasons</a:t>
            </a:r>
          </a:p>
          <a:p>
            <a:pPr>
              <a:lnSpc>
                <a:spcPct val="150000"/>
              </a:lnSpc>
            </a:pPr>
            <a:r>
              <a:rPr lang="en-US" sz="1400" dirty="0" smtClean="0"/>
              <a:t>In case of metal wires the damage could be due to decrease of proportionality limit with increasing temperature</a:t>
            </a:r>
            <a:endParaRPr lang="en-US" sz="1400" noProof="0" dirty="0" smtClean="0"/>
          </a:p>
          <a:p>
            <a:r>
              <a:rPr lang="en-US" sz="1400" dirty="0" smtClean="0"/>
              <a:t>Open points:</a:t>
            </a:r>
          </a:p>
          <a:p>
            <a:pPr lvl="1"/>
            <a:r>
              <a:rPr lang="en-US" sz="1400" noProof="0" dirty="0" smtClean="0"/>
              <a:t>Unexpected resistance to ion beam</a:t>
            </a:r>
          </a:p>
          <a:p>
            <a:pPr lvl="1"/>
            <a:r>
              <a:rPr lang="en-US" sz="1400" dirty="0" smtClean="0"/>
              <a:t>Impact of wire </a:t>
            </a:r>
            <a:r>
              <a:rPr lang="en-US" sz="1400" dirty="0" err="1" smtClean="0"/>
              <a:t>nonuniformity</a:t>
            </a:r>
            <a:r>
              <a:rPr lang="en-US" sz="1400" dirty="0" smtClean="0"/>
              <a:t> on measured profile</a:t>
            </a:r>
          </a:p>
          <a:p>
            <a:pPr lvl="1"/>
            <a:r>
              <a:rPr lang="en-US" sz="1400" noProof="0" dirty="0" smtClean="0"/>
              <a:t>Is RF skin effect really visible on carbon fiber?</a:t>
            </a:r>
          </a:p>
          <a:p>
            <a:pPr lvl="1"/>
            <a:r>
              <a:rPr lang="en-US" sz="1400" dirty="0" smtClean="0"/>
              <a:t>Can surface cracks explain increase of thermionic emission?</a:t>
            </a:r>
            <a:endParaRPr lang="en-US" sz="1400" noProof="0" dirty="0" smtClean="0"/>
          </a:p>
          <a:p>
            <a:endParaRPr lang="en-US" sz="1400" noProof="0" dirty="0" smtClean="0"/>
          </a:p>
          <a:p>
            <a:endParaRPr lang="en-GB" sz="1400" noProof="0" dirty="0" smtClean="0"/>
          </a:p>
          <a:p>
            <a:pPr marL="0" indent="0">
              <a:buNone/>
            </a:pPr>
            <a:endParaRPr lang="en-US" sz="1400" dirty="0"/>
          </a:p>
          <a:p>
            <a:endParaRPr lang="en-GB" noProof="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4880" y="4641330"/>
            <a:ext cx="4860032" cy="201982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5400000">
            <a:off x="6155278" y="5518131"/>
            <a:ext cx="1657982" cy="3600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050" kern="1000" spc="30" dirty="0" smtClean="0">
                <a:solidFill>
                  <a:srgbClr val="00B0F0"/>
                </a:solidFill>
                <a:latin typeface="+mn-lt"/>
                <a:cs typeface="Franklin Gothic Book"/>
              </a:rPr>
              <a:t>Superman (Clark Kent), 1978</a:t>
            </a:r>
          </a:p>
        </p:txBody>
      </p:sp>
    </p:spTree>
    <p:extLst>
      <p:ext uri="{BB962C8B-B14F-4D97-AF65-F5344CB8AC3E}">
        <p14:creationId xmlns:p14="http://schemas.microsoft.com/office/powerpoint/2010/main" val="8521791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Remarks and Outlook</a:t>
            </a:r>
            <a:endParaRPr lang="en-GB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sp>
        <p:nvSpPr>
          <p:cNvPr id="6" name="Inhaltsplatzhalter 1"/>
          <p:cNvSpPr>
            <a:spLocks noGrp="1"/>
          </p:cNvSpPr>
          <p:nvPr>
            <p:ph sz="quarter" idx="13"/>
          </p:nvPr>
        </p:nvSpPr>
        <p:spPr>
          <a:xfrm>
            <a:off x="933505" y="836712"/>
            <a:ext cx="7272807" cy="4679951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u="sng" dirty="0" smtClean="0"/>
              <a:t>Presentation: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 smtClean="0"/>
              <a:t>Focuses on experience from CERN and PSI/HIPA wire scanners (not exhaustive)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 smtClean="0"/>
              <a:t>Signals some open questions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 smtClean="0"/>
              <a:t>Is not about carbon nanotubes</a:t>
            </a:r>
            <a:br>
              <a:rPr lang="en-US" sz="1400" dirty="0" smtClean="0"/>
            </a:br>
            <a:r>
              <a:rPr lang="en-US" sz="1400" u="sng" dirty="0" smtClean="0"/>
              <a:t>Outlook: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1400" dirty="0" smtClean="0"/>
              <a:t>Breakage tests at CERN SPS – carbon fiber sublimation, ion beam mystery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1400" dirty="0" smtClean="0"/>
              <a:t>Quench test at LHC – precise sublimation of carbon fiber, impact on profile reconstruction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1400" dirty="0" smtClean="0"/>
              <a:t>Long history of RF-damages (carbon) – mystery of skin effect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1400" dirty="0" smtClean="0"/>
              <a:t>Ductile damage of Molybdenum wire – importance of surface quality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400" dirty="0" smtClean="0"/>
              <a:t>   </a:t>
            </a:r>
            <a:r>
              <a:rPr lang="en-US" sz="1400" u="sng" dirty="0" smtClean="0"/>
              <a:t>Other cases (not discussed):</a:t>
            </a:r>
          </a:p>
          <a:p>
            <a:pPr>
              <a:lnSpc>
                <a:spcPct val="150000"/>
              </a:lnSpc>
            </a:pPr>
            <a:r>
              <a:rPr lang="en-US" sz="1400" dirty="0" smtClean="0"/>
              <a:t>Gold layer melting in LINAC4 SEM grids</a:t>
            </a:r>
          </a:p>
          <a:p>
            <a:pPr>
              <a:lnSpc>
                <a:spcPct val="150000"/>
              </a:lnSpc>
            </a:pPr>
            <a:r>
              <a:rPr lang="en-US" sz="1400" dirty="0" smtClean="0"/>
              <a:t>Tungsten wire corrosion due to electric discharges</a:t>
            </a:r>
          </a:p>
          <a:p>
            <a:pPr>
              <a:lnSpc>
                <a:spcPct val="150000"/>
              </a:lnSpc>
            </a:pPr>
            <a:r>
              <a:rPr lang="en-US" sz="1400" dirty="0" smtClean="0"/>
              <a:t>Carbon fiber breakage by possible thermal shock</a:t>
            </a:r>
            <a:br>
              <a:rPr lang="en-US" sz="1400" dirty="0" smtClean="0"/>
            </a:br>
            <a:r>
              <a:rPr lang="en-US" sz="1400" dirty="0"/>
              <a:t>(</a:t>
            </a:r>
            <a:r>
              <a:rPr lang="en-US" sz="1400" dirty="0" smtClean="0"/>
              <a:t>SLAC)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100" dirty="0">
                <a:solidFill>
                  <a:srgbClr val="0070C0"/>
                </a:solidFill>
              </a:rPr>
              <a:t>s</a:t>
            </a:r>
            <a:r>
              <a:rPr lang="en-US" sz="1100" dirty="0" smtClean="0">
                <a:solidFill>
                  <a:srgbClr val="0070C0"/>
                </a:solidFill>
              </a:rPr>
              <a:t>ee: C. Field et al., “Wire Breakage in SLC Wire Profile Monitors”, BIW98</a:t>
            </a:r>
            <a:endParaRPr lang="en-US" sz="1100" dirty="0">
              <a:solidFill>
                <a:srgbClr val="0070C0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endParaRPr lang="en-US" sz="1400" dirty="0" smtClean="0"/>
          </a:p>
          <a:p>
            <a:pPr>
              <a:lnSpc>
                <a:spcPct val="150000"/>
              </a:lnSpc>
            </a:pPr>
            <a:endParaRPr lang="en-US" sz="1400" dirty="0"/>
          </a:p>
          <a:p>
            <a:endParaRPr lang="en-GB" noProof="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3717032"/>
            <a:ext cx="3672170" cy="244933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7395552" y="6165731"/>
            <a:ext cx="1383712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00" dirty="0"/>
              <a:t>i</a:t>
            </a:r>
            <a:r>
              <a:rPr lang="en-US" sz="700" dirty="0" smtClean="0"/>
              <a:t>mage from sacompassion.net</a:t>
            </a:r>
            <a:endParaRPr lang="en-US" sz="700" dirty="0"/>
          </a:p>
        </p:txBody>
      </p:sp>
      <p:sp>
        <p:nvSpPr>
          <p:cNvPr id="11" name="TextBox 10"/>
          <p:cNvSpPr txBox="1"/>
          <p:nvPr/>
        </p:nvSpPr>
        <p:spPr>
          <a:xfrm>
            <a:off x="5652120" y="5661248"/>
            <a:ext cx="792088" cy="14401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800" kern="1000" spc="30" dirty="0" smtClean="0">
                <a:latin typeface="+mn-lt"/>
                <a:cs typeface="Franklin Gothic Book"/>
              </a:rPr>
              <a:t>100 µg wire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444208" y="4365104"/>
            <a:ext cx="1872208" cy="14401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800" kern="1000" spc="30" dirty="0" smtClean="0">
                <a:latin typeface="+mn-lt"/>
                <a:cs typeface="Franklin Gothic Book"/>
              </a:rPr>
              <a:t>1.4 MW or </a:t>
            </a:r>
            <a:br>
              <a:rPr lang="en-US" sz="800" kern="1000" spc="30" dirty="0" smtClean="0">
                <a:latin typeface="+mn-lt"/>
                <a:cs typeface="Franklin Gothic Book"/>
              </a:rPr>
            </a:br>
            <a:r>
              <a:rPr lang="en-US" sz="800" kern="1000" spc="30" dirty="0" smtClean="0">
                <a:latin typeface="+mn-lt"/>
                <a:cs typeface="Franklin Gothic Book"/>
              </a:rPr>
              <a:t>320 MJ beam or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800" kern="1000" spc="30" dirty="0" smtClean="0">
                <a:latin typeface="+mn-lt"/>
                <a:cs typeface="Franklin Gothic Book"/>
              </a:rPr>
              <a:t>4 MW of RF power in cavities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800" kern="1000" spc="30" dirty="0" smtClean="0">
                <a:latin typeface="+mn-lt"/>
                <a:cs typeface="Franklin Gothic Book"/>
              </a:rPr>
              <a:t>                                              	                  </a:t>
            </a:r>
            <a:endParaRPr lang="en-US" sz="800" kern="1000" spc="30" dirty="0">
              <a:latin typeface="+mn-lt"/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800" kern="1000" spc="30" dirty="0" smtClean="0">
                <a:latin typeface="+mn-lt"/>
                <a:cs typeface="Franklin Gothic Book"/>
              </a:rPr>
              <a:t>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20834480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4008" y="922353"/>
            <a:ext cx="4246973" cy="258579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 SPS experiment, 2008</a:t>
            </a:r>
            <a:endParaRPr lang="en-GB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sp>
        <p:nvSpPr>
          <p:cNvPr id="6" name="Inhaltsplatzhalter 1"/>
          <p:cNvSpPr>
            <a:spLocks noGrp="1"/>
          </p:cNvSpPr>
          <p:nvPr>
            <p:ph sz="quarter" idx="13"/>
          </p:nvPr>
        </p:nvSpPr>
        <p:spPr>
          <a:xfrm>
            <a:off x="1115616" y="908720"/>
            <a:ext cx="7272807" cy="4679951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1400" dirty="0" smtClean="0"/>
              <a:t>Scanners used: 416V, 416H</a:t>
            </a:r>
          </a:p>
          <a:p>
            <a:pPr>
              <a:lnSpc>
                <a:spcPct val="150000"/>
              </a:lnSpc>
            </a:pPr>
            <a:r>
              <a:rPr lang="en-US" sz="1400" dirty="0" smtClean="0"/>
              <a:t>450 GeV proton beam, coasting (reduce RF)</a:t>
            </a:r>
          </a:p>
          <a:p>
            <a:pPr>
              <a:lnSpc>
                <a:spcPct val="150000"/>
              </a:lnSpc>
            </a:pPr>
            <a:r>
              <a:rPr lang="en-US" sz="1400" dirty="0" smtClean="0"/>
              <a:t>Breakage at 50-70 cm/s (nominal 6 m/s)</a:t>
            </a:r>
          </a:p>
          <a:p>
            <a:pPr>
              <a:lnSpc>
                <a:spcPct val="150000"/>
              </a:lnSpc>
            </a:pPr>
            <a:r>
              <a:rPr lang="en-US" sz="1400" dirty="0"/>
              <a:t>S</a:t>
            </a:r>
            <a:r>
              <a:rPr lang="en-US" sz="1400" dirty="0" smtClean="0"/>
              <a:t>cans before breakage suggest strong </a:t>
            </a:r>
            <a:br>
              <a:rPr lang="en-US" sz="1400" dirty="0" smtClean="0"/>
            </a:br>
            <a:r>
              <a:rPr lang="en-US" sz="1400" dirty="0" smtClean="0"/>
              <a:t>wire deformation and/or vibrations</a:t>
            </a:r>
          </a:p>
          <a:p>
            <a:pPr>
              <a:lnSpc>
                <a:spcPct val="150000"/>
              </a:lnSpc>
            </a:pPr>
            <a:r>
              <a:rPr lang="en-US" sz="1400" dirty="0" smtClean="0"/>
              <a:t>Electron microscope analysis shows</a:t>
            </a:r>
            <a:br>
              <a:rPr lang="en-US" sz="1400" dirty="0" smtClean="0"/>
            </a:br>
            <a:r>
              <a:rPr lang="en-US" sz="1400" dirty="0" smtClean="0"/>
              <a:t>significant sublimation, from 34 µm</a:t>
            </a:r>
            <a:br>
              <a:rPr lang="en-US" sz="1400" dirty="0" smtClean="0"/>
            </a:br>
            <a:r>
              <a:rPr lang="en-US" sz="1400" dirty="0" smtClean="0"/>
              <a:t>diameter down to about 6 µm </a:t>
            </a:r>
          </a:p>
          <a:p>
            <a:pPr>
              <a:lnSpc>
                <a:spcPct val="150000"/>
              </a:lnSpc>
            </a:pPr>
            <a:r>
              <a:rPr lang="en-US" sz="1400" dirty="0" smtClean="0"/>
              <a:t>Model predicts temperature ~3500 K</a:t>
            </a:r>
          </a:p>
          <a:p>
            <a:pPr>
              <a:lnSpc>
                <a:spcPct val="150000"/>
              </a:lnSpc>
            </a:pPr>
            <a:r>
              <a:rPr lang="en-US" sz="1400" dirty="0" smtClean="0"/>
              <a:t>95% of material sublimated before the </a:t>
            </a:r>
            <a:br>
              <a:rPr lang="en-US" sz="1400" dirty="0" smtClean="0"/>
            </a:br>
            <a:r>
              <a:rPr lang="en-US" sz="1400" dirty="0" smtClean="0"/>
              <a:t>wire breakage, </a:t>
            </a:r>
            <a:br>
              <a:rPr lang="en-US" sz="1400" dirty="0" smtClean="0"/>
            </a:br>
            <a:r>
              <a:rPr lang="en-US" sz="1400" b="1" dirty="0" smtClean="0">
                <a:solidFill>
                  <a:srgbClr val="C50006"/>
                </a:solidFill>
              </a:rPr>
              <a:t>carbon fiber is truly a strong material</a:t>
            </a:r>
          </a:p>
          <a:p>
            <a:pPr>
              <a:lnSpc>
                <a:spcPct val="150000"/>
              </a:lnSpc>
            </a:pPr>
            <a:r>
              <a:rPr lang="en-US" sz="1400" dirty="0" smtClean="0">
                <a:solidFill>
                  <a:schemeClr val="tx2"/>
                </a:solidFill>
              </a:rPr>
              <a:t>Sublimation increases surface-to-volume ratio,</a:t>
            </a:r>
            <a:br>
              <a:rPr lang="en-US" sz="1400" dirty="0" smtClean="0">
                <a:solidFill>
                  <a:schemeClr val="tx2"/>
                </a:solidFill>
              </a:rPr>
            </a:br>
            <a:r>
              <a:rPr lang="en-US" sz="1400" dirty="0" smtClean="0">
                <a:solidFill>
                  <a:schemeClr val="tx2"/>
                </a:solidFill>
              </a:rPr>
              <a:t>leading to better thermal </a:t>
            </a:r>
            <a:r>
              <a:rPr lang="en-US" sz="1400" dirty="0" err="1" smtClean="0">
                <a:solidFill>
                  <a:schemeClr val="tx2"/>
                </a:solidFill>
              </a:rPr>
              <a:t>behaviour</a:t>
            </a:r>
            <a:endParaRPr lang="en-US" sz="1400" dirty="0" smtClean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400" dirty="0" smtClean="0">
                <a:solidFill>
                  <a:schemeClr val="tx2"/>
                </a:solidFill>
              </a:rPr>
              <a:t>As a result of these experiments the limits</a:t>
            </a:r>
            <a:br>
              <a:rPr lang="en-US" sz="1400" dirty="0" smtClean="0">
                <a:solidFill>
                  <a:schemeClr val="tx2"/>
                </a:solidFill>
              </a:rPr>
            </a:br>
            <a:r>
              <a:rPr lang="en-US" sz="1400" dirty="0" smtClean="0">
                <a:solidFill>
                  <a:schemeClr val="tx2"/>
                </a:solidFill>
              </a:rPr>
              <a:t>for LHC scanners were established</a:t>
            </a:r>
          </a:p>
          <a:p>
            <a:pPr marL="0" indent="0">
              <a:lnSpc>
                <a:spcPct val="150000"/>
              </a:lnSpc>
              <a:buNone/>
            </a:pPr>
            <a:endParaRPr lang="en-US" sz="1400" dirty="0" smtClean="0">
              <a:solidFill>
                <a:schemeClr val="tx2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endParaRPr lang="en-US" sz="1400" dirty="0" smtClean="0"/>
          </a:p>
          <a:p>
            <a:pPr>
              <a:lnSpc>
                <a:spcPct val="150000"/>
              </a:lnSpc>
            </a:pPr>
            <a:endParaRPr lang="en-US" sz="1400" dirty="0" smtClean="0"/>
          </a:p>
          <a:p>
            <a:pPr>
              <a:lnSpc>
                <a:spcPct val="150000"/>
              </a:lnSpc>
            </a:pPr>
            <a:endParaRPr lang="en-US" sz="1400" dirty="0"/>
          </a:p>
          <a:p>
            <a:endParaRPr lang="en-GB" noProof="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0032" y="3861049"/>
            <a:ext cx="4030949" cy="240692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15616" y="6237312"/>
            <a:ext cx="6768752" cy="3600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altLang="en-US" sz="1100" dirty="0">
                <a:solidFill>
                  <a:srgbClr val="0070C0"/>
                </a:solidFill>
                <a:latin typeface="+mn-lt"/>
              </a:rPr>
              <a:t>s</a:t>
            </a:r>
            <a:r>
              <a:rPr lang="en-US" altLang="en-US" sz="1100" dirty="0" smtClean="0">
                <a:solidFill>
                  <a:srgbClr val="0070C0"/>
                </a:solidFill>
                <a:latin typeface="+mn-lt"/>
              </a:rPr>
              <a:t>ee: "Carbon </a:t>
            </a:r>
            <a:r>
              <a:rPr lang="en-US" altLang="en-US" sz="1100" dirty="0">
                <a:solidFill>
                  <a:srgbClr val="0070C0"/>
                </a:solidFill>
                <a:latin typeface="+mn-lt"/>
              </a:rPr>
              <a:t>Fiber Damage in Accelerator Beam", proceedings of DIPAC 2009, CERN-BE-2009-028 </a:t>
            </a:r>
          </a:p>
        </p:txBody>
      </p:sp>
    </p:spTree>
    <p:extLst>
      <p:ext uri="{BB962C8B-B14F-4D97-AF65-F5344CB8AC3E}">
        <p14:creationId xmlns:p14="http://schemas.microsoft.com/office/powerpoint/2010/main" val="6995257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 Sublimation calculation</a:t>
            </a:r>
            <a:endParaRPr lang="en-GB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Inhaltsplatzhalter 1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1115616" y="908720"/>
                <a:ext cx="7272807" cy="4679951"/>
              </a:xfrm>
            </p:spPr>
            <p:txBody>
              <a:bodyPr/>
              <a:lstStyle/>
              <a:p>
                <a:pPr>
                  <a:lnSpc>
                    <a:spcPct val="150000"/>
                  </a:lnSpc>
                </a:pPr>
                <a:r>
                  <a:rPr lang="en-US" sz="1400" dirty="0" smtClean="0"/>
                  <a:t>In vacuum graphite does not melt, it sublimates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1400" dirty="0" smtClean="0"/>
                  <a:t>Sublimation rate can be calculated using simplified</a:t>
                </a:r>
                <a:br>
                  <a:rPr lang="en-US" sz="1400" dirty="0" smtClean="0"/>
                </a:br>
                <a:r>
                  <a:rPr lang="en-US" sz="1400" dirty="0" smtClean="0"/>
                  <a:t>model assuming steady-state conditions: </a:t>
                </a:r>
                <a:br>
                  <a:rPr lang="en-US" sz="1400" dirty="0" smtClean="0"/>
                </a:b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𝑑𝐷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𝑑𝑡</m:t>
                    </m:r>
                  </m:oMath>
                </a14:m>
                <a:r>
                  <a:rPr lang="en-US" sz="1400" b="0" dirty="0" smtClean="0"/>
                  <a:t> = ½ </a:t>
                </a:r>
                <a:r>
                  <a:rPr lang="en-US" sz="1400" b="0" dirty="0" err="1" smtClean="0"/>
                  <a:t>v</a:t>
                </a:r>
                <a:r>
                  <a:rPr lang="en-US" sz="1400" b="0" baseline="-25000" dirty="0" err="1" smtClean="0"/>
                  <a:t>vap</a:t>
                </a:r>
                <a:r>
                  <a:rPr lang="en-US" sz="1400" b="0" dirty="0" smtClean="0"/>
                  <a:t>(T)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𝑣𝑎𝑝</m:t>
                            </m:r>
                          </m:sub>
                        </m:sSub>
                      </m:num>
                      <m:den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𝜌</m:t>
                        </m:r>
                        <m:r>
                          <a:rPr lang="en-US" sz="1400" b="0" i="1" baseline="-25000" smtClean="0">
                            <a:latin typeface="Cambria Math" panose="02040503050406030204" pitchFamily="18" charset="0"/>
                          </a:rPr>
                          <m:t>𝐶</m:t>
                        </m:r>
                      </m:den>
                    </m:f>
                  </m:oMath>
                </a14:m>
                <a:r>
                  <a:rPr lang="en-US" sz="1400" b="0" dirty="0" smtClean="0"/>
                  <a:t>, 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1400" b="0" dirty="0" err="1" smtClean="0"/>
                  <a:t>vapour</a:t>
                </a:r>
                <a:r>
                  <a:rPr lang="en-US" sz="1400" b="0" dirty="0" smtClean="0"/>
                  <a:t> density  computed from </a:t>
                </a:r>
                <a:r>
                  <a:rPr lang="en-US" sz="1400" b="0" dirty="0" err="1" smtClean="0"/>
                  <a:t>vapour</a:t>
                </a:r>
                <a:r>
                  <a:rPr lang="en-US" sz="1400" b="0" dirty="0" smtClean="0"/>
                  <a:t> pressure</a:t>
                </a:r>
                <a:endParaRPr lang="en-US" sz="1400" dirty="0"/>
              </a:p>
              <a:p>
                <a:pPr>
                  <a:lnSpc>
                    <a:spcPct val="150000"/>
                  </a:lnSpc>
                </a:pPr>
                <a:r>
                  <a:rPr lang="en-US" sz="1400" dirty="0" smtClean="0"/>
                  <a:t>Measurements: 2 times more material sublimated than</a:t>
                </a:r>
                <a:br>
                  <a:rPr lang="en-US" sz="1400" dirty="0" smtClean="0"/>
                </a:br>
                <a:r>
                  <a:rPr lang="en-US" sz="1400" dirty="0" smtClean="0"/>
                  <a:t> foreseen by the model, what is large error but not</a:t>
                </a:r>
                <a:br>
                  <a:rPr lang="en-US" sz="1400" dirty="0" smtClean="0"/>
                </a:br>
                <a:r>
                  <a:rPr lang="en-US" sz="1400" dirty="0" smtClean="0"/>
                  <a:t>completely crazy result</a:t>
                </a:r>
              </a:p>
              <a:p>
                <a:pPr>
                  <a:lnSpc>
                    <a:spcPct val="150000"/>
                  </a:lnSpc>
                </a:pPr>
                <a:endParaRPr lang="en-US" sz="1400" dirty="0" smtClean="0"/>
              </a:p>
              <a:p>
                <a:pPr>
                  <a:lnSpc>
                    <a:spcPct val="150000"/>
                  </a:lnSpc>
                </a:pPr>
                <a:endParaRPr lang="en-US" sz="1400" dirty="0" smtClean="0">
                  <a:solidFill>
                    <a:schemeClr val="tx2"/>
                  </a:solidFill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:endParaRPr lang="en-US" sz="1400" dirty="0" smtClean="0">
                  <a:solidFill>
                    <a:schemeClr val="tx2"/>
                  </a:solidFill>
                </a:endParaRPr>
              </a:p>
              <a:p>
                <a:pPr>
                  <a:lnSpc>
                    <a:spcPct val="150000"/>
                  </a:lnSpc>
                </a:pPr>
                <a:endParaRPr lang="en-US" sz="1400" dirty="0" smtClean="0"/>
              </a:p>
              <a:p>
                <a:pPr>
                  <a:lnSpc>
                    <a:spcPct val="150000"/>
                  </a:lnSpc>
                </a:pPr>
                <a:endParaRPr lang="en-US" sz="1400" dirty="0" smtClean="0"/>
              </a:p>
              <a:p>
                <a:pPr>
                  <a:lnSpc>
                    <a:spcPct val="150000"/>
                  </a:lnSpc>
                </a:pPr>
                <a:endParaRPr lang="en-US" sz="1400" dirty="0"/>
              </a:p>
              <a:p>
                <a:endParaRPr lang="en-GB" noProof="0" dirty="0"/>
              </a:p>
            </p:txBody>
          </p:sp>
        </mc:Choice>
        <mc:Fallback xmlns="">
          <p:sp>
            <p:nvSpPr>
              <p:cNvPr id="6" name="Inhaltsplatzhalt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1115616" y="908720"/>
                <a:ext cx="7272807" cy="4679951"/>
              </a:xfrm>
              <a:blipFill>
                <a:blip r:embed="rId3"/>
                <a:stretch>
                  <a:fillRect l="-13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688183"/>
            <a:ext cx="3271379" cy="24778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52120" y="3258880"/>
            <a:ext cx="3003841" cy="277220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77711" y="3645024"/>
            <a:ext cx="3003137" cy="222636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043608" y="5917922"/>
            <a:ext cx="49685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rgbClr val="0070C0"/>
                </a:solidFill>
              </a:rPr>
              <a:t>s</a:t>
            </a:r>
            <a:r>
              <a:rPr lang="en-US" sz="900" dirty="0" smtClean="0">
                <a:solidFill>
                  <a:srgbClr val="0070C0"/>
                </a:solidFill>
              </a:rPr>
              <a:t>ee: </a:t>
            </a:r>
            <a:r>
              <a:rPr lang="en-US" sz="900" i="1" dirty="0" smtClean="0">
                <a:solidFill>
                  <a:srgbClr val="0070C0"/>
                </a:solidFill>
              </a:rPr>
              <a:t>“Carbon </a:t>
            </a:r>
            <a:r>
              <a:rPr lang="en-US" sz="900" i="1" dirty="0">
                <a:solidFill>
                  <a:srgbClr val="0070C0"/>
                </a:solidFill>
              </a:rPr>
              <a:t>Fiber Damage in Particle Beam", </a:t>
            </a:r>
            <a:r>
              <a:rPr lang="en-US" sz="900" dirty="0">
                <a:solidFill>
                  <a:srgbClr val="0070C0"/>
                </a:solidFill>
              </a:rPr>
              <a:t>46th ICFA Advanced Beam Dynamics Workshop on High- Intensity and High-Brightness Hadron Beams, </a:t>
            </a:r>
            <a:r>
              <a:rPr lang="en-US" sz="900" dirty="0" err="1">
                <a:solidFill>
                  <a:srgbClr val="0070C0"/>
                </a:solidFill>
              </a:rPr>
              <a:t>Morschach</a:t>
            </a:r>
            <a:r>
              <a:rPr lang="en-US" sz="900" dirty="0" smtClean="0">
                <a:solidFill>
                  <a:srgbClr val="0070C0"/>
                </a:solidFill>
              </a:rPr>
              <a:t>, </a:t>
            </a:r>
            <a:r>
              <a:rPr lang="en-US" sz="900" dirty="0">
                <a:solidFill>
                  <a:srgbClr val="0070C0"/>
                </a:solidFill>
              </a:rPr>
              <a:t>MOPD61</a:t>
            </a:r>
          </a:p>
        </p:txBody>
      </p:sp>
      <p:sp>
        <p:nvSpPr>
          <p:cNvPr id="4" name="TextBox 3"/>
          <p:cNvSpPr txBox="1"/>
          <p:nvPr/>
        </p:nvSpPr>
        <p:spPr>
          <a:xfrm rot="5400000">
            <a:off x="7772989" y="1688026"/>
            <a:ext cx="2148783" cy="14909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200" kern="1000" spc="30" dirty="0" smtClean="0">
                <a:latin typeface="+mn-lt"/>
                <a:cs typeface="Franklin Gothic Book"/>
              </a:rPr>
              <a:t>Simplified carbon phase diagram</a:t>
            </a:r>
          </a:p>
        </p:txBody>
      </p:sp>
    </p:spTree>
    <p:extLst>
      <p:ext uri="{BB962C8B-B14F-4D97-AF65-F5344CB8AC3E}">
        <p14:creationId xmlns:p14="http://schemas.microsoft.com/office/powerpoint/2010/main" val="424210684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 SPS experiment with Pb</a:t>
            </a:r>
            <a:r>
              <a:rPr lang="en-US" baseline="30000" noProof="0" dirty="0" smtClean="0"/>
              <a:t>82+</a:t>
            </a:r>
            <a:r>
              <a:rPr lang="en-US" noProof="0" dirty="0" smtClean="0"/>
              <a:t>, 2011</a:t>
            </a:r>
            <a:endParaRPr lang="en-GB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sp>
        <p:nvSpPr>
          <p:cNvPr id="6" name="Inhaltsplatzhalter 1"/>
          <p:cNvSpPr>
            <a:spLocks noGrp="1"/>
          </p:cNvSpPr>
          <p:nvPr>
            <p:ph sz="quarter" idx="13"/>
          </p:nvPr>
        </p:nvSpPr>
        <p:spPr>
          <a:xfrm>
            <a:off x="1115616" y="908720"/>
            <a:ext cx="7272807" cy="4679951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1400" dirty="0" smtClean="0"/>
              <a:t>Goal: test wires with ion beam</a:t>
            </a:r>
          </a:p>
          <a:p>
            <a:pPr>
              <a:lnSpc>
                <a:spcPct val="150000"/>
              </a:lnSpc>
            </a:pPr>
            <a:r>
              <a:rPr lang="en-US" sz="1400" dirty="0" smtClean="0"/>
              <a:t>Ion energy deposition </a:t>
            </a:r>
            <a:r>
              <a:rPr lang="en-US" sz="1400" dirty="0" smtClean="0">
                <a:solidFill>
                  <a:srgbClr val="FF0000"/>
                </a:solidFill>
              </a:rPr>
              <a:t>Z</a:t>
            </a:r>
            <a:r>
              <a:rPr lang="en-US" sz="1400" baseline="30000" dirty="0" smtClean="0">
                <a:solidFill>
                  <a:srgbClr val="FF0000"/>
                </a:solidFill>
              </a:rPr>
              <a:t>2</a:t>
            </a:r>
            <a:r>
              <a:rPr lang="en-US" sz="1400" dirty="0" smtClean="0"/>
              <a:t> higher than protons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400" dirty="0"/>
              <a:t> </a:t>
            </a:r>
            <a:r>
              <a:rPr lang="en-US" sz="1400" dirty="0" smtClean="0"/>
              <a:t>   (this is why GSI do not have wire scanners)</a:t>
            </a:r>
          </a:p>
          <a:p>
            <a:pPr>
              <a:lnSpc>
                <a:spcPct val="150000"/>
              </a:lnSpc>
            </a:pPr>
            <a:r>
              <a:rPr lang="en-US" sz="1400" dirty="0" smtClean="0"/>
              <a:t>SPS scanner used: linear horizontal</a:t>
            </a:r>
          </a:p>
          <a:p>
            <a:pPr>
              <a:lnSpc>
                <a:spcPct val="150000"/>
              </a:lnSpc>
            </a:pPr>
            <a:r>
              <a:rPr lang="en-US" sz="1400" dirty="0" smtClean="0"/>
              <a:t>450 </a:t>
            </a:r>
            <a:r>
              <a:rPr lang="en-US" sz="1400" dirty="0" err="1" smtClean="0"/>
              <a:t>ZGeV</a:t>
            </a:r>
            <a:r>
              <a:rPr lang="en-US" sz="1400" dirty="0" smtClean="0"/>
              <a:t> Pb</a:t>
            </a:r>
            <a:r>
              <a:rPr lang="en-US" sz="1400" baseline="30000" dirty="0" smtClean="0"/>
              <a:t>82+</a:t>
            </a:r>
            <a:r>
              <a:rPr lang="en-US" sz="1400" dirty="0" smtClean="0"/>
              <a:t> beam</a:t>
            </a:r>
          </a:p>
          <a:p>
            <a:pPr>
              <a:lnSpc>
                <a:spcPct val="150000"/>
              </a:lnSpc>
            </a:pPr>
            <a:r>
              <a:rPr lang="en-US" sz="1400" dirty="0" smtClean="0">
                <a:solidFill>
                  <a:srgbClr val="FF0000"/>
                </a:solidFill>
              </a:rPr>
              <a:t>Wire never broke with the beam</a:t>
            </a:r>
            <a:r>
              <a:rPr lang="en-US" sz="1400" dirty="0" smtClean="0"/>
              <a:t>, even at the</a:t>
            </a:r>
            <a:br>
              <a:rPr lang="en-US" sz="1400" dirty="0" smtClean="0"/>
            </a:br>
            <a:r>
              <a:rPr lang="en-US" sz="1400" dirty="0" smtClean="0"/>
              <a:t>smallest registered velocity of 2 cm/s</a:t>
            </a:r>
          </a:p>
          <a:p>
            <a:pPr>
              <a:lnSpc>
                <a:spcPct val="150000"/>
              </a:lnSpc>
            </a:pPr>
            <a:r>
              <a:rPr lang="en-US" sz="1400" dirty="0" smtClean="0"/>
              <a:t>It broke during the process of removal</a:t>
            </a:r>
          </a:p>
          <a:p>
            <a:pPr>
              <a:lnSpc>
                <a:spcPct val="150000"/>
              </a:lnSpc>
            </a:pPr>
            <a:r>
              <a:rPr lang="en-US" sz="1400" dirty="0" smtClean="0"/>
              <a:t>Electron microscope shows sublimation down to</a:t>
            </a:r>
            <a:br>
              <a:rPr lang="en-US" sz="1400" dirty="0" smtClean="0"/>
            </a:br>
            <a:r>
              <a:rPr lang="en-US" sz="1400" dirty="0" smtClean="0"/>
              <a:t>7.7 µm</a:t>
            </a:r>
          </a:p>
          <a:p>
            <a:pPr>
              <a:lnSpc>
                <a:spcPct val="150000"/>
              </a:lnSpc>
            </a:pPr>
            <a:r>
              <a:rPr lang="en-US" sz="1400" dirty="0" smtClean="0">
                <a:solidFill>
                  <a:srgbClr val="0070C0"/>
                </a:solidFill>
              </a:rPr>
              <a:t>Reason why wire did not break remains a mystery</a:t>
            </a:r>
            <a:endParaRPr lang="en-US" sz="1400" dirty="0"/>
          </a:p>
          <a:p>
            <a:pPr lvl="1">
              <a:lnSpc>
                <a:spcPct val="150000"/>
              </a:lnSpc>
            </a:pPr>
            <a:r>
              <a:rPr lang="en-US" sz="1400" dirty="0" smtClean="0"/>
              <a:t>z</a:t>
            </a:r>
            <a:r>
              <a:rPr lang="en-US" sz="1400" baseline="30000" dirty="0" smtClean="0"/>
              <a:t>2 </a:t>
            </a:r>
            <a:r>
              <a:rPr lang="en-US" sz="1400" dirty="0" smtClean="0"/>
              <a:t>law does not apply to thin targets?</a:t>
            </a:r>
          </a:p>
          <a:p>
            <a:pPr lvl="1">
              <a:lnSpc>
                <a:spcPct val="150000"/>
              </a:lnSpc>
            </a:pPr>
            <a:r>
              <a:rPr lang="el-GR" sz="1400" dirty="0"/>
              <a:t>δ</a:t>
            </a:r>
            <a:r>
              <a:rPr lang="en-US" sz="1400" dirty="0"/>
              <a:t>-electron cooling is much stronger than </a:t>
            </a:r>
            <a:br>
              <a:rPr lang="en-US" sz="1400" dirty="0"/>
            </a:br>
            <a:r>
              <a:rPr lang="en-US" sz="1400" dirty="0"/>
              <a:t>for protons</a:t>
            </a:r>
            <a:r>
              <a:rPr lang="en-US" sz="1400" dirty="0" smtClean="0"/>
              <a:t>?</a:t>
            </a:r>
          </a:p>
          <a:p>
            <a:pPr>
              <a:lnSpc>
                <a:spcPct val="150000"/>
              </a:lnSpc>
            </a:pPr>
            <a:r>
              <a:rPr lang="en-US" sz="1400" dirty="0" smtClean="0"/>
              <a:t>If confirmed, this could open the possibility to use wire scanners in heavy ion machines…</a:t>
            </a:r>
          </a:p>
          <a:p>
            <a:pPr>
              <a:lnSpc>
                <a:spcPct val="150000"/>
              </a:lnSpc>
            </a:pPr>
            <a:endParaRPr lang="en-US" sz="1400" dirty="0"/>
          </a:p>
          <a:p>
            <a:pPr>
              <a:lnSpc>
                <a:spcPct val="150000"/>
              </a:lnSpc>
            </a:pPr>
            <a:endParaRPr lang="en-US" sz="1400" dirty="0" smtClean="0"/>
          </a:p>
          <a:p>
            <a:pPr marL="0" indent="0">
              <a:lnSpc>
                <a:spcPct val="150000"/>
              </a:lnSpc>
              <a:buNone/>
            </a:pPr>
            <a:endParaRPr lang="en-US" sz="1400" dirty="0" smtClean="0"/>
          </a:p>
          <a:p>
            <a:pPr>
              <a:lnSpc>
                <a:spcPct val="150000"/>
              </a:lnSpc>
            </a:pPr>
            <a:endParaRPr lang="en-US" sz="1400" dirty="0" smtClean="0"/>
          </a:p>
          <a:p>
            <a:pPr>
              <a:lnSpc>
                <a:spcPct val="150000"/>
              </a:lnSpc>
            </a:pPr>
            <a:endParaRPr lang="en-US" sz="1400" dirty="0" smtClean="0"/>
          </a:p>
          <a:p>
            <a:pPr>
              <a:lnSpc>
                <a:spcPct val="150000"/>
              </a:lnSpc>
            </a:pPr>
            <a:endParaRPr lang="en-US" sz="1400" dirty="0"/>
          </a:p>
          <a:p>
            <a:endParaRPr lang="en-GB" noProof="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2553" y="806514"/>
            <a:ext cx="3682787" cy="1326342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 bwMode="auto">
          <a:xfrm>
            <a:off x="6732240" y="870393"/>
            <a:ext cx="216024" cy="216024"/>
          </a:xfrm>
          <a:prstGeom prst="ellipse">
            <a:avLst/>
          </a:prstGeom>
          <a:noFill/>
          <a:ln w="9525" cap="flat" cmpd="sng" algn="ctr">
            <a:solidFill>
              <a:srgbClr val="C5000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49277" y="2308128"/>
            <a:ext cx="3397973" cy="2555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483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 SPS breakages (protons, 2012)</a:t>
            </a:r>
            <a:endParaRPr lang="en-GB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sp>
        <p:nvSpPr>
          <p:cNvPr id="6" name="Inhaltsplatzhalter 1"/>
          <p:cNvSpPr>
            <a:spLocks noGrp="1"/>
          </p:cNvSpPr>
          <p:nvPr>
            <p:ph sz="quarter" idx="13"/>
          </p:nvPr>
        </p:nvSpPr>
        <p:spPr>
          <a:xfrm>
            <a:off x="755576" y="908720"/>
            <a:ext cx="8352928" cy="4679951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1400" dirty="0" smtClean="0"/>
              <a:t>Experiment in which wire was irradiated in 3 places with increasing intensities</a:t>
            </a:r>
          </a:p>
          <a:p>
            <a:pPr>
              <a:lnSpc>
                <a:spcPct val="150000"/>
              </a:lnSpc>
            </a:pPr>
            <a:r>
              <a:rPr lang="en-US" sz="1400" dirty="0" smtClean="0"/>
              <a:t>Surface damage already at relatively low intensities, </a:t>
            </a:r>
            <a:r>
              <a:rPr lang="en-US" sz="1400" dirty="0" smtClean="0">
                <a:solidFill>
                  <a:srgbClr val="FF0000"/>
                </a:solidFill>
              </a:rPr>
              <a:t>sublimation damage consistent with previous observations</a:t>
            </a:r>
            <a:endParaRPr lang="en-US" sz="1400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endParaRPr lang="en-US" sz="1400" dirty="0" smtClean="0"/>
          </a:p>
          <a:p>
            <a:pPr>
              <a:lnSpc>
                <a:spcPct val="150000"/>
              </a:lnSpc>
            </a:pPr>
            <a:endParaRPr lang="en-US" sz="1400" dirty="0" smtClean="0"/>
          </a:p>
          <a:p>
            <a:pPr>
              <a:lnSpc>
                <a:spcPct val="150000"/>
              </a:lnSpc>
            </a:pPr>
            <a:endParaRPr lang="en-US" sz="1400" dirty="0" smtClean="0"/>
          </a:p>
          <a:p>
            <a:pPr>
              <a:lnSpc>
                <a:spcPct val="150000"/>
              </a:lnSpc>
            </a:pPr>
            <a:endParaRPr lang="en-US" sz="1400" dirty="0"/>
          </a:p>
          <a:p>
            <a:endParaRPr lang="en-GB" noProof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1530734"/>
            <a:ext cx="7560816" cy="4994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13949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 LHC quench test (protons, 2010)</a:t>
            </a:r>
            <a:endParaRPr lang="en-GB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sp>
        <p:nvSpPr>
          <p:cNvPr id="6" name="Inhaltsplatzhalter 1"/>
          <p:cNvSpPr>
            <a:spLocks noGrp="1"/>
          </p:cNvSpPr>
          <p:nvPr>
            <p:ph sz="quarter" idx="13"/>
          </p:nvPr>
        </p:nvSpPr>
        <p:spPr>
          <a:xfrm>
            <a:off x="1115616" y="908720"/>
            <a:ext cx="7272807" cy="4679951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1400" dirty="0" smtClean="0"/>
              <a:t>3.5 </a:t>
            </a:r>
            <a:r>
              <a:rPr lang="en-US" sz="1400" dirty="0" err="1" smtClean="0"/>
              <a:t>TeV</a:t>
            </a:r>
            <a:r>
              <a:rPr lang="en-US" sz="1400" dirty="0" smtClean="0"/>
              <a:t> proton beam</a:t>
            </a:r>
          </a:p>
          <a:p>
            <a:pPr>
              <a:lnSpc>
                <a:spcPct val="150000"/>
              </a:lnSpc>
            </a:pPr>
            <a:r>
              <a:rPr lang="en-US" sz="1400" dirty="0" smtClean="0"/>
              <a:t>Goal: </a:t>
            </a:r>
            <a:r>
              <a:rPr lang="en-US" sz="1400" dirty="0" smtClean="0">
                <a:solidFill>
                  <a:schemeClr val="accent3"/>
                </a:solidFill>
              </a:rPr>
              <a:t>to quench the superconducting magnet NOT to damage the wire</a:t>
            </a:r>
          </a:p>
          <a:p>
            <a:pPr>
              <a:lnSpc>
                <a:spcPct val="150000"/>
              </a:lnSpc>
            </a:pPr>
            <a:r>
              <a:rPr lang="en-US" sz="1400" dirty="0" smtClean="0"/>
              <a:t>Wire recovered in one piece</a:t>
            </a:r>
          </a:p>
          <a:p>
            <a:pPr>
              <a:lnSpc>
                <a:spcPct val="150000"/>
              </a:lnSpc>
            </a:pPr>
            <a:r>
              <a:rPr lang="en-US" sz="1400" dirty="0" smtClean="0"/>
              <a:t>Analysis with electron microscope: familiar sublimation images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100" dirty="0">
                <a:solidFill>
                  <a:srgbClr val="0070C0"/>
                </a:solidFill>
              </a:rPr>
              <a:t>s</a:t>
            </a:r>
            <a:r>
              <a:rPr lang="en-US" sz="1100" dirty="0" smtClean="0">
                <a:solidFill>
                  <a:srgbClr val="0070C0"/>
                </a:solidFill>
              </a:rPr>
              <a:t>ee: “LHC </a:t>
            </a:r>
            <a:r>
              <a:rPr lang="en-US" sz="1100" dirty="0">
                <a:solidFill>
                  <a:srgbClr val="0070C0"/>
                </a:solidFill>
              </a:rPr>
              <a:t>magnet quench test with beam loss generated by wire </a:t>
            </a:r>
            <a:r>
              <a:rPr lang="en-US" sz="1100" dirty="0" smtClean="0">
                <a:solidFill>
                  <a:srgbClr val="0070C0"/>
                </a:solidFill>
              </a:rPr>
              <a:t>scan” </a:t>
            </a:r>
            <a:r>
              <a:rPr lang="en-US" sz="1100" dirty="0">
                <a:solidFill>
                  <a:srgbClr val="0070C0"/>
                </a:solidFill>
              </a:rPr>
              <a:t>, </a:t>
            </a:r>
            <a:r>
              <a:rPr lang="en-US" sz="1100" dirty="0" smtClean="0">
                <a:solidFill>
                  <a:srgbClr val="0070C0"/>
                </a:solidFill>
              </a:rPr>
              <a:t>in Proceedings </a:t>
            </a:r>
            <a:r>
              <a:rPr lang="en-US" sz="1100" dirty="0">
                <a:solidFill>
                  <a:srgbClr val="0070C0"/>
                </a:solidFill>
              </a:rPr>
              <a:t>of IPAC11, </a:t>
            </a:r>
            <a:r>
              <a:rPr lang="en-US" sz="1100" dirty="0" smtClean="0">
                <a:solidFill>
                  <a:srgbClr val="0070C0"/>
                </a:solidFill>
              </a:rPr>
              <a:t/>
            </a:r>
            <a:br>
              <a:rPr lang="en-US" sz="1100" dirty="0" smtClean="0">
                <a:solidFill>
                  <a:srgbClr val="0070C0"/>
                </a:solidFill>
              </a:rPr>
            </a:br>
            <a:r>
              <a:rPr lang="en-US" sz="1100" dirty="0" smtClean="0">
                <a:solidFill>
                  <a:srgbClr val="0070C0"/>
                </a:solidFill>
              </a:rPr>
              <a:t>WEPC173</a:t>
            </a:r>
            <a:r>
              <a:rPr lang="en-US" sz="1100" dirty="0">
                <a:solidFill>
                  <a:srgbClr val="0070C0"/>
                </a:solidFill>
              </a:rPr>
              <a:t>, </a:t>
            </a:r>
            <a:r>
              <a:rPr lang="en-US" sz="1100" dirty="0" smtClean="0">
                <a:solidFill>
                  <a:srgbClr val="0070C0"/>
                </a:solidFill>
              </a:rPr>
              <a:t>CERN-ATS-2011-062</a:t>
            </a:r>
            <a:endParaRPr lang="en-US" sz="11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endParaRPr lang="en-US" sz="1400" dirty="0" smtClean="0"/>
          </a:p>
          <a:p>
            <a:pPr>
              <a:lnSpc>
                <a:spcPct val="150000"/>
              </a:lnSpc>
            </a:pPr>
            <a:endParaRPr lang="en-US" sz="1400" dirty="0" smtClean="0"/>
          </a:p>
          <a:p>
            <a:pPr>
              <a:lnSpc>
                <a:spcPct val="150000"/>
              </a:lnSpc>
            </a:pPr>
            <a:endParaRPr lang="en-US" sz="1400" dirty="0" smtClean="0"/>
          </a:p>
          <a:p>
            <a:pPr>
              <a:lnSpc>
                <a:spcPct val="150000"/>
              </a:lnSpc>
            </a:pPr>
            <a:endParaRPr lang="en-US" sz="1400" dirty="0"/>
          </a:p>
          <a:p>
            <a:endParaRPr lang="en-GB" noProof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636912"/>
            <a:ext cx="5256584" cy="39424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404664"/>
            <a:ext cx="1856600" cy="6263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0804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 Pitfalls of sublimation</a:t>
            </a:r>
            <a:endParaRPr lang="en-GB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  <p:sp>
        <p:nvSpPr>
          <p:cNvPr id="6" name="Inhaltsplatzhalter 1"/>
          <p:cNvSpPr>
            <a:spLocks noGrp="1"/>
          </p:cNvSpPr>
          <p:nvPr>
            <p:ph sz="quarter" idx="13"/>
          </p:nvPr>
        </p:nvSpPr>
        <p:spPr>
          <a:xfrm>
            <a:off x="1115616" y="908720"/>
            <a:ext cx="7272807" cy="4679951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1400" dirty="0" smtClean="0"/>
              <a:t>One may think that </a:t>
            </a:r>
            <a:r>
              <a:rPr lang="en-US" sz="1400" dirty="0" smtClean="0">
                <a:solidFill>
                  <a:schemeClr val="accent3"/>
                </a:solidFill>
              </a:rPr>
              <a:t>controlled sublimation</a:t>
            </a:r>
            <a:r>
              <a:rPr lang="en-US" sz="1400" dirty="0" smtClean="0"/>
              <a:t> is a legitimate wire scanner operational mode but:</a:t>
            </a:r>
            <a:endParaRPr lang="en-US" sz="1400" dirty="0"/>
          </a:p>
          <a:p>
            <a:pPr>
              <a:lnSpc>
                <a:spcPct val="150000"/>
              </a:lnSpc>
            </a:pPr>
            <a:endParaRPr lang="en-US" sz="1400" dirty="0" smtClean="0"/>
          </a:p>
          <a:p>
            <a:pPr>
              <a:lnSpc>
                <a:spcPct val="150000"/>
              </a:lnSpc>
            </a:pPr>
            <a:endParaRPr lang="en-US" sz="1400" dirty="0"/>
          </a:p>
          <a:p>
            <a:pPr>
              <a:lnSpc>
                <a:spcPct val="150000"/>
              </a:lnSpc>
            </a:pPr>
            <a:endParaRPr lang="en-US" sz="1400" dirty="0" smtClean="0"/>
          </a:p>
          <a:p>
            <a:pPr>
              <a:lnSpc>
                <a:spcPct val="150000"/>
              </a:lnSpc>
            </a:pPr>
            <a:endParaRPr lang="en-US" sz="1400" dirty="0"/>
          </a:p>
          <a:p>
            <a:pPr>
              <a:lnSpc>
                <a:spcPct val="150000"/>
              </a:lnSpc>
            </a:pPr>
            <a:endParaRPr lang="en-US" sz="1400" dirty="0" smtClean="0"/>
          </a:p>
          <a:p>
            <a:pPr marL="0" indent="0">
              <a:lnSpc>
                <a:spcPct val="150000"/>
              </a:lnSpc>
              <a:buNone/>
            </a:pPr>
            <a:endParaRPr lang="en-US" sz="1400" dirty="0" smtClean="0"/>
          </a:p>
          <a:p>
            <a:pPr>
              <a:lnSpc>
                <a:spcPct val="150000"/>
              </a:lnSpc>
            </a:pPr>
            <a:r>
              <a:rPr lang="en-US" sz="1400" dirty="0" smtClean="0"/>
              <a:t>Thinner wire = less signal from the beam center →  potential measured profile deformation</a:t>
            </a:r>
          </a:p>
          <a:p>
            <a:pPr>
              <a:lnSpc>
                <a:spcPct val="150000"/>
              </a:lnSpc>
            </a:pPr>
            <a:r>
              <a:rPr lang="en-US" sz="1400" dirty="0" smtClean="0"/>
              <a:t>Fortunately, because of “stabilizing effect” of thermionic emission on temperature, effect is not as strong as one could think, but still “controlled sublimation” operation is not recommended</a:t>
            </a:r>
          </a:p>
          <a:p>
            <a:pPr>
              <a:lnSpc>
                <a:spcPct val="150000"/>
              </a:lnSpc>
            </a:pPr>
            <a:endParaRPr lang="en-US" sz="1400" dirty="0" smtClean="0"/>
          </a:p>
          <a:p>
            <a:pPr>
              <a:lnSpc>
                <a:spcPct val="150000"/>
              </a:lnSpc>
            </a:pPr>
            <a:endParaRPr lang="en-US" sz="1400" dirty="0" smtClean="0"/>
          </a:p>
          <a:p>
            <a:pPr>
              <a:lnSpc>
                <a:spcPct val="150000"/>
              </a:lnSpc>
            </a:pPr>
            <a:endParaRPr lang="en-US" sz="1400" dirty="0" smtClean="0"/>
          </a:p>
          <a:p>
            <a:pPr>
              <a:lnSpc>
                <a:spcPct val="150000"/>
              </a:lnSpc>
            </a:pPr>
            <a:endParaRPr lang="en-US" sz="1400" dirty="0" smtClean="0"/>
          </a:p>
          <a:p>
            <a:pPr>
              <a:lnSpc>
                <a:spcPct val="150000"/>
              </a:lnSpc>
            </a:pPr>
            <a:endParaRPr lang="en-US" sz="1400" dirty="0"/>
          </a:p>
          <a:p>
            <a:endParaRPr lang="en-GB" noProof="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751063" y="-934639"/>
            <a:ext cx="1856600" cy="626339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9672" y="4077072"/>
            <a:ext cx="5815132" cy="242535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524328" y="4293096"/>
            <a:ext cx="1260897" cy="129557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200" kern="1000" spc="30" dirty="0" smtClean="0">
                <a:solidFill>
                  <a:srgbClr val="0070C0"/>
                </a:solidFill>
                <a:latin typeface="+mn-lt"/>
                <a:cs typeface="Franklin Gothic Book"/>
              </a:rPr>
              <a:t>It could be a nice subject for a summer student</a:t>
            </a:r>
          </a:p>
        </p:txBody>
      </p:sp>
    </p:spTree>
    <p:extLst>
      <p:ext uri="{BB962C8B-B14F-4D97-AF65-F5344CB8AC3E}">
        <p14:creationId xmlns:p14="http://schemas.microsoft.com/office/powerpoint/2010/main" val="360657576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 RF damage</a:t>
            </a:r>
            <a:endParaRPr lang="en-GB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  <p:sp>
        <p:nvSpPr>
          <p:cNvPr id="6" name="Inhaltsplatzhalter 1"/>
          <p:cNvSpPr>
            <a:spLocks noGrp="1"/>
          </p:cNvSpPr>
          <p:nvPr>
            <p:ph sz="quarter" idx="13"/>
          </p:nvPr>
        </p:nvSpPr>
        <p:spPr>
          <a:xfrm>
            <a:off x="1115616" y="908720"/>
            <a:ext cx="7272807" cy="4679951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1400" dirty="0" smtClean="0"/>
              <a:t>RF can be generated by beam or can </a:t>
            </a:r>
            <a:r>
              <a:rPr lang="en-US" sz="1400" dirty="0" smtClean="0">
                <a:solidFill>
                  <a:srgbClr val="FF0000"/>
                </a:solidFill>
              </a:rPr>
              <a:t>leak from RF cavities</a:t>
            </a:r>
          </a:p>
          <a:p>
            <a:pPr>
              <a:lnSpc>
                <a:spcPct val="150000"/>
              </a:lnSpc>
            </a:pPr>
            <a:r>
              <a:rPr lang="en-US" sz="1400" dirty="0" smtClean="0"/>
              <a:t>Metal or semimetal (graphite) </a:t>
            </a:r>
            <a:r>
              <a:rPr lang="en-US" sz="1400" dirty="0" smtClean="0">
                <a:solidFill>
                  <a:schemeClr val="accent3"/>
                </a:solidFill>
              </a:rPr>
              <a:t>wire is a good antenna</a:t>
            </a:r>
            <a:r>
              <a:rPr lang="en-US" sz="1400" dirty="0" smtClean="0"/>
              <a:t>, therefore there is a rich record </a:t>
            </a:r>
            <a:br>
              <a:rPr lang="en-US" sz="1400" dirty="0" smtClean="0"/>
            </a:br>
            <a:r>
              <a:rPr lang="en-US" sz="1400" dirty="0" smtClean="0"/>
              <a:t>of wire damage due to coupling to RF</a:t>
            </a:r>
          </a:p>
          <a:p>
            <a:pPr>
              <a:lnSpc>
                <a:spcPct val="150000"/>
              </a:lnSpc>
            </a:pPr>
            <a:r>
              <a:rPr lang="en-US" sz="1400" dirty="0" smtClean="0"/>
              <a:t>RF can break wire without the beam (in parking position)</a:t>
            </a:r>
          </a:p>
          <a:p>
            <a:pPr>
              <a:lnSpc>
                <a:spcPct val="150000"/>
              </a:lnSpc>
            </a:pPr>
            <a:endParaRPr lang="en-US" sz="1400" dirty="0"/>
          </a:p>
          <a:p>
            <a:pPr>
              <a:lnSpc>
                <a:spcPct val="150000"/>
              </a:lnSpc>
            </a:pPr>
            <a:endParaRPr lang="en-US" sz="1400" dirty="0" smtClean="0"/>
          </a:p>
          <a:p>
            <a:pPr>
              <a:lnSpc>
                <a:spcPct val="150000"/>
              </a:lnSpc>
            </a:pPr>
            <a:endParaRPr lang="en-US" sz="1400" dirty="0"/>
          </a:p>
          <a:p>
            <a:pPr>
              <a:lnSpc>
                <a:spcPct val="150000"/>
              </a:lnSpc>
            </a:pPr>
            <a:endParaRPr lang="en-US" sz="1400" dirty="0" smtClean="0"/>
          </a:p>
          <a:p>
            <a:pPr>
              <a:lnSpc>
                <a:spcPct val="150000"/>
              </a:lnSpc>
            </a:pPr>
            <a:endParaRPr lang="en-US" sz="1400" dirty="0"/>
          </a:p>
          <a:p>
            <a:pPr>
              <a:lnSpc>
                <a:spcPct val="150000"/>
              </a:lnSpc>
            </a:pPr>
            <a:endParaRPr lang="en-US" sz="1400" dirty="0" smtClean="0"/>
          </a:p>
          <a:p>
            <a:pPr marL="0" indent="0">
              <a:lnSpc>
                <a:spcPct val="150000"/>
              </a:lnSpc>
              <a:buNone/>
            </a:pPr>
            <a:endParaRPr lang="en-US" sz="1400" dirty="0" smtClean="0"/>
          </a:p>
          <a:p>
            <a:pPr>
              <a:lnSpc>
                <a:spcPct val="150000"/>
              </a:lnSpc>
            </a:pPr>
            <a:r>
              <a:rPr lang="en-US" sz="1400" dirty="0" smtClean="0"/>
              <a:t>Countermeasures:</a:t>
            </a:r>
          </a:p>
          <a:p>
            <a:pPr lvl="1">
              <a:lnSpc>
                <a:spcPct val="150000"/>
              </a:lnSpc>
            </a:pPr>
            <a:r>
              <a:rPr lang="en-US" sz="1400" kern="1000" spc="30" dirty="0">
                <a:cs typeface="Franklin Gothic Book"/>
              </a:rPr>
              <a:t>Damping RF using ferrites</a:t>
            </a:r>
          </a:p>
          <a:p>
            <a:pPr lvl="1">
              <a:lnSpc>
                <a:spcPct val="150000"/>
              </a:lnSpc>
            </a:pPr>
            <a:r>
              <a:rPr lang="en-US" sz="1400" dirty="0" smtClean="0"/>
              <a:t>Changing tank geometry</a:t>
            </a:r>
          </a:p>
          <a:p>
            <a:pPr lvl="1">
              <a:lnSpc>
                <a:spcPct val="150000"/>
              </a:lnSpc>
            </a:pPr>
            <a:r>
              <a:rPr lang="en-US" sz="1400" dirty="0" smtClean="0"/>
              <a:t>RF shields</a:t>
            </a:r>
            <a:br>
              <a:rPr lang="en-US" sz="1400" dirty="0" smtClean="0"/>
            </a:br>
            <a:endParaRPr lang="en-US" sz="1400" dirty="0" smtClean="0"/>
          </a:p>
          <a:p>
            <a:pPr>
              <a:lnSpc>
                <a:spcPct val="150000"/>
              </a:lnSpc>
            </a:pPr>
            <a:endParaRPr lang="en-US" sz="1400" dirty="0" smtClean="0"/>
          </a:p>
          <a:p>
            <a:pPr>
              <a:lnSpc>
                <a:spcPct val="150000"/>
              </a:lnSpc>
            </a:pPr>
            <a:endParaRPr lang="en-US" sz="1400" dirty="0" smtClean="0"/>
          </a:p>
          <a:p>
            <a:pPr>
              <a:lnSpc>
                <a:spcPct val="150000"/>
              </a:lnSpc>
            </a:pPr>
            <a:endParaRPr lang="en-US" sz="1400" dirty="0" smtClean="0"/>
          </a:p>
          <a:p>
            <a:pPr>
              <a:lnSpc>
                <a:spcPct val="150000"/>
              </a:lnSpc>
            </a:pPr>
            <a:endParaRPr lang="en-US" sz="1400" dirty="0" smtClean="0"/>
          </a:p>
          <a:p>
            <a:pPr>
              <a:lnSpc>
                <a:spcPct val="150000"/>
              </a:lnSpc>
            </a:pPr>
            <a:endParaRPr lang="en-US" sz="1400" dirty="0" smtClean="0"/>
          </a:p>
          <a:p>
            <a:pPr>
              <a:lnSpc>
                <a:spcPct val="150000"/>
              </a:lnSpc>
            </a:pPr>
            <a:endParaRPr lang="en-US" sz="1400" dirty="0"/>
          </a:p>
          <a:p>
            <a:endParaRPr lang="en-GB" noProof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9233" y="2276872"/>
            <a:ext cx="4325815" cy="211894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25707" y="4077072"/>
            <a:ext cx="3024336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200" kern="1000" spc="3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+mn-lt"/>
                <a:cs typeface="Franklin Gothic Book"/>
              </a:rPr>
              <a:t>CERN-AB-2003-067 BI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400" kern="1000" spc="30" dirty="0" smtClean="0">
              <a:latin typeface="+mn-lt"/>
              <a:cs typeface="Franklin Gothic Book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52120" y="2348880"/>
            <a:ext cx="3024336" cy="309634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kern="1000" spc="30" dirty="0" smtClean="0">
                <a:latin typeface="+mn-lt"/>
                <a:cs typeface="Franklin Gothic Book"/>
              </a:rPr>
              <a:t>RF heating is typically at the ends of the wire (no overlap with beam)</a:t>
            </a:r>
          </a:p>
          <a:p>
            <a:pPr marL="285750" indent="-28575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kern="1000" spc="30" dirty="0" smtClean="0">
                <a:latin typeface="+mn-lt"/>
                <a:cs typeface="Franklin Gothic Book"/>
              </a:rPr>
              <a:t>In CERN case the ends are copper-plated; different thermal expansion coefficients </a:t>
            </a:r>
          </a:p>
          <a:p>
            <a:pPr marL="285750" indent="-28575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kern="1000" spc="30" dirty="0" smtClean="0">
                <a:latin typeface="+mn-lt"/>
                <a:cs typeface="Franklin Gothic Book"/>
              </a:rPr>
              <a:t>In PSI case the breakage occurs at the glue surface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350043" y="2852936"/>
            <a:ext cx="581997" cy="2160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SPS</a:t>
            </a:r>
          </a:p>
        </p:txBody>
      </p:sp>
    </p:spTree>
    <p:extLst>
      <p:ext uri="{BB962C8B-B14F-4D97-AF65-F5344CB8AC3E}">
        <p14:creationId xmlns:p14="http://schemas.microsoft.com/office/powerpoint/2010/main" val="42195692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non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 PowerPoint Master english 4_3.potx" id="{5765F3A5-C807-40A8-A02D-92727387B257}" vid="{056310D9-9A79-47DB-A30C-49EEDD3FB39B}"/>
    </a:ext>
  </a:extLst>
</a:theme>
</file>

<file path=ppt/theme/theme2.xml><?xml version="1.0" encoding="utf-8"?>
<a:theme xmlns:a="http://schemas.openxmlformats.org/drawingml/2006/main" name="1_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non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 PowerPoint Master english 4_3.potx" id="{5765F3A5-C807-40A8-A02D-92727387B257}" vid="{056310D9-9A79-47DB-A30C-49EEDD3FB39B}"/>
    </a:ext>
  </a:extLst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PSI_PowerPoint-Master_4-3_e</Template>
  <TotalTime>0</TotalTime>
  <Words>1458</Words>
  <Application>Microsoft Office PowerPoint</Application>
  <PresentationFormat>On-screen Show (4:3)</PresentationFormat>
  <Paragraphs>273</Paragraphs>
  <Slides>17</Slides>
  <Notes>15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32" baseType="lpstr">
      <vt:lpstr>ＭＳ Ｐゴシック</vt:lpstr>
      <vt:lpstr>Arial</vt:lpstr>
      <vt:lpstr>Arial Narrow</vt:lpstr>
      <vt:lpstr>Calibri</vt:lpstr>
      <vt:lpstr>Cambria Math</vt:lpstr>
      <vt:lpstr>Franklin Gothic Book</vt:lpstr>
      <vt:lpstr>Georgia</vt:lpstr>
      <vt:lpstr>Lucida Grande</vt:lpstr>
      <vt:lpstr>Symbol</vt:lpstr>
      <vt:lpstr>Times</vt:lpstr>
      <vt:lpstr>Wingdings</vt:lpstr>
      <vt:lpstr>ヒラギノ角ゴ Pro W3</vt:lpstr>
      <vt:lpstr>PSI-Powerpoint-Master Calibri V2</vt:lpstr>
      <vt:lpstr>1_PSI-Powerpoint-Master Calibri V2</vt:lpstr>
      <vt:lpstr>Bitmap Image</vt:lpstr>
      <vt:lpstr>How high-power accelerators  damage thin wires?</vt:lpstr>
      <vt:lpstr>Remarks and Outlook</vt:lpstr>
      <vt:lpstr> SPS experiment, 2008</vt:lpstr>
      <vt:lpstr> Sublimation calculation</vt:lpstr>
      <vt:lpstr> SPS experiment with Pb82+, 2011</vt:lpstr>
      <vt:lpstr> SPS breakages (protons, 2012)</vt:lpstr>
      <vt:lpstr> LHC quench test (protons, 2010)</vt:lpstr>
      <vt:lpstr> Pitfalls of sublimation</vt:lpstr>
      <vt:lpstr> RF damage</vt:lpstr>
      <vt:lpstr>High Intensity Proton Accelerator Facility</vt:lpstr>
      <vt:lpstr> RF damage in cyclotron</vt:lpstr>
      <vt:lpstr> RF damage in cyclotron - observations</vt:lpstr>
      <vt:lpstr> RF damage in cyclotron - observations</vt:lpstr>
      <vt:lpstr> Metal wires</vt:lpstr>
      <vt:lpstr>Damage event</vt:lpstr>
      <vt:lpstr>Ductile damage</vt:lpstr>
      <vt:lpstr>Sumary and conclusions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Examples of wire scanner mechanics solutions</dc:title>
  <dc:creator>Sapinski Mariusz Gracjan</dc:creator>
  <cp:lastModifiedBy>Sapinski Mariusz Gracjan</cp:lastModifiedBy>
  <cp:revision>184</cp:revision>
  <cp:lastPrinted>2023-06-12T09:15:08Z</cp:lastPrinted>
  <dcterms:created xsi:type="dcterms:W3CDTF">2023-01-20T12:27:05Z</dcterms:created>
  <dcterms:modified xsi:type="dcterms:W3CDTF">2023-06-19T14:40:08Z</dcterms:modified>
</cp:coreProperties>
</file>