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8D85D-EE0C-6F6B-3F31-1F1ED09E6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18733B-D631-C198-0E76-AC99DA92A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4BB46-B434-03FF-0DE1-96666E50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3A767-BF3F-2D0C-E6C7-DC57D8CEB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54ECC-A035-F2E4-3312-AD5D5316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05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20BEC-821A-63D6-68E7-7F95EB33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2F79AC-E24E-3F1D-B005-7EA8F5D9C5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FCC2B-06AA-D6BA-1BA5-DCC2B688C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D44D-AD58-C01E-EDE4-0A43531C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04FD7-C3BB-F1E2-92BB-EB2E51577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44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B773D8-0771-384A-9F37-67E0E255A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0F932-13E2-C35D-9AA2-71F5B52B1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75943-9F13-8410-FD1A-DB722A56A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7FDCB-9416-4705-20C4-F5D18D85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B9C36-699C-A104-AAEA-B6CE783D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2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8312C-6256-A9DF-C3B2-623A30B3E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75C62-9624-7B2C-045A-DC6C23BC4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CA661-4A60-91D0-78C6-B045B70B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7793A-048A-FAAE-0563-F04D75259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9C560-0F2A-3609-2CB0-347661A3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18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90244-3F0D-AC16-8C53-6B7C5AC91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4DD8-13B5-8839-DA5F-0FF86158A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249B9-523F-3BAF-4513-A732CC35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F6D4F-6F5A-8525-9579-2A69A096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C5DB9-1BD9-DDC4-C589-8B6679F83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83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66A9-C826-EECE-0472-8124C1D4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A148A-6229-6EF9-972F-AB84C2947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811CB6-D860-54A5-7F05-D2013F956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B7F07-03EB-5521-8F26-3B0E5D3E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2B0B4-7C97-A394-DFCC-48BB4892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8F341-5ED2-BD03-B11C-6A219D82D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87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7E85C-305A-210C-8F02-F8191C584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CBCAC-DF49-4A4E-EC47-BFA3BC35A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EC1BA-679C-C901-D816-4DDB92285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186BF0-D50B-D378-AA4B-4E1625325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160AA-70E4-B17A-2DF3-2A990620B3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971568-7BBB-2079-41C0-55782ABF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4A058-6D46-7DCA-222E-758D2EFA8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094FA6-FACF-E25A-1330-12485EA2B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87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08402-52A6-5A1E-33FC-8F1F00528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31CD6F-93FB-C432-3A85-897967FD4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D2475-8261-EE5B-C20C-80BC9DA8B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97F49-A4FE-4D88-FF23-BD5E99B22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96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8486FE-F699-DEE2-CC84-C8B0F71F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4B3005-AC53-63FF-3581-6D24BE4AE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E14A1-4DF3-1FF0-F535-ED33CD560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83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1EAC-34DE-6482-8DFB-CA8DF9861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89878-855A-888B-DE3B-5CE82E14A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B468B0-368A-A2C4-D85C-A3CE06781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AD8F4-D230-12D8-90A5-4DA8312A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F4158-4DE7-A522-4448-09AABA38C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F4C7B-7627-8B77-CC39-3757A0A1C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78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F7D7A-0075-5C30-CA05-CB47AE473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68CCAD-75E5-F8F1-38C1-8439AE37C9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DFD762-AC0B-5785-790F-7549F0CCD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51650-34F0-06DE-CECA-3EB1E0985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2B775-2410-52B9-5BB3-193097DF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1B069-8943-3D79-DA1A-5A39719FE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00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2AC530-C979-C0D2-03FD-32F107B47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FE705-91BE-D456-EE47-597D58A81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A99A5-30AE-A04A-DEAE-4981EA01E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02C28-3C49-4732-96E9-C6DD4130D97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4C569-B8C1-320C-07C6-5EB50654E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84E02-B0FC-1627-390A-757C53862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AC8C4-3641-4B4A-AA08-E831683F6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8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00B-62B6-187D-5A0A-BE94F17633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Wrap-up from Session 1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5B114B-FDEC-F0F2-4894-68E712890A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70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6B685-BEF6-B7B1-AC02-D19493D3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materials (screens) (Stephane Burger)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8F184-820E-5FBD-8ECE-AAF5BFA38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CERN has a very broad use of these screens and materials at a very wide range of energies and intensities</a:t>
            </a:r>
          </a:p>
          <a:p>
            <a:pPr lvl="1"/>
            <a:r>
              <a:rPr lang="en-US" dirty="0"/>
              <a:t>‘Large’ sheets with excellent thermal properties, low beam interaction and specific optical properties</a:t>
            </a:r>
          </a:p>
          <a:p>
            <a:pPr lvl="1"/>
            <a:r>
              <a:rPr lang="en-US" dirty="0"/>
              <a:t>Already very much limited in applications due to material damage</a:t>
            </a:r>
          </a:p>
          <a:p>
            <a:r>
              <a:rPr lang="en-US" dirty="0"/>
              <a:t>Some significant steps already taken for novel materials and tested in </a:t>
            </a:r>
            <a:r>
              <a:rPr lang="en-US" dirty="0" err="1"/>
              <a:t>HiRadMat</a:t>
            </a:r>
            <a:endParaRPr lang="en-US" dirty="0"/>
          </a:p>
          <a:p>
            <a:pPr lvl="1"/>
            <a:r>
              <a:rPr lang="en-US" dirty="0"/>
              <a:t>Glassy carbon</a:t>
            </a:r>
          </a:p>
          <a:p>
            <a:pPr lvl="1"/>
            <a:r>
              <a:rPr lang="en-US" dirty="0"/>
              <a:t>BNNT screens</a:t>
            </a:r>
          </a:p>
          <a:p>
            <a:pPr lvl="1"/>
            <a:r>
              <a:rPr lang="en-US" dirty="0"/>
              <a:t>CNT foil screens</a:t>
            </a:r>
          </a:p>
          <a:p>
            <a:r>
              <a:rPr lang="en-US" dirty="0"/>
              <a:t>Real experience both for performance as a screen and for practical issues</a:t>
            </a:r>
          </a:p>
          <a:p>
            <a:r>
              <a:rPr lang="en-US" dirty="0"/>
              <a:t>Looking forward:</a:t>
            </a:r>
          </a:p>
          <a:p>
            <a:pPr lvl="1"/>
            <a:r>
              <a:rPr lang="en-GB" dirty="0"/>
              <a:t>Already potential materials in our hands for improving performance</a:t>
            </a:r>
          </a:p>
          <a:p>
            <a:pPr lvl="1"/>
            <a:r>
              <a:rPr lang="en-GB" dirty="0"/>
              <a:t>We should procure and test some of the materials shown in the afternoon session</a:t>
            </a:r>
          </a:p>
          <a:p>
            <a:pPr lvl="1"/>
            <a:r>
              <a:rPr lang="en-GB" dirty="0"/>
              <a:t>We should procure and test graphene sheets</a:t>
            </a:r>
          </a:p>
          <a:p>
            <a:pPr lvl="1"/>
            <a:r>
              <a:rPr lang="en-GB" dirty="0"/>
              <a:t>Develop methods for attaching screens without deformation – work with/learn from industry?</a:t>
            </a:r>
          </a:p>
          <a:p>
            <a:r>
              <a:rPr lang="en-GB" dirty="0"/>
              <a:t>Discussion</a:t>
            </a:r>
          </a:p>
          <a:p>
            <a:pPr lvl="1"/>
            <a:r>
              <a:rPr lang="en-GB" dirty="0"/>
              <a:t>We should consider alternative test facilities to </a:t>
            </a:r>
            <a:r>
              <a:rPr lang="en-GB" dirty="0" err="1"/>
              <a:t>HiRadMat</a:t>
            </a:r>
            <a:r>
              <a:rPr lang="en-GB" dirty="0"/>
              <a:t>: Use </a:t>
            </a:r>
            <a:r>
              <a:rPr lang="en-GB"/>
              <a:t>of operating </a:t>
            </a:r>
            <a:r>
              <a:rPr lang="en-GB" dirty="0"/>
              <a:t>machines, lasers…</a:t>
            </a:r>
          </a:p>
        </p:txBody>
      </p:sp>
    </p:spTree>
    <p:extLst>
      <p:ext uri="{BB962C8B-B14F-4D97-AF65-F5344CB8AC3E}">
        <p14:creationId xmlns:p14="http://schemas.microsoft.com/office/powerpoint/2010/main" val="171265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DAC9-B597-63F3-108D-4A36EFAFC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Electro-static applications (Louise </a:t>
            </a:r>
            <a:r>
              <a:rPr lang="en-US" dirty="0" err="1"/>
              <a:t>Jorat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C5094-4903-8A4A-12C2-D1B5B4939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CERN interest in reducing activation in electro-static septa</a:t>
            </a:r>
          </a:p>
          <a:p>
            <a:pPr lvl="1"/>
            <a:r>
              <a:rPr lang="en-US" dirty="0"/>
              <a:t>Replacement for existing Tungsten-Rhenium wires</a:t>
            </a:r>
          </a:p>
          <a:p>
            <a:r>
              <a:rPr lang="en-GB" dirty="0"/>
              <a:t>Full large-scale tests made with 100um CNT ropes</a:t>
            </a:r>
          </a:p>
          <a:p>
            <a:pPr lvl="1"/>
            <a:r>
              <a:rPr lang="en-GB" dirty="0"/>
              <a:t>‘Nodes’ in ropes difficult to remove during production</a:t>
            </a:r>
          </a:p>
          <a:p>
            <a:pPr lvl="1"/>
            <a:r>
              <a:rPr lang="en-GB" dirty="0"/>
              <a:t>Damage during winding leaving ‘hairs’ in finished assembly</a:t>
            </a:r>
          </a:p>
          <a:p>
            <a:r>
              <a:rPr lang="en-GB" dirty="0"/>
              <a:t>Strong evidence of field emission</a:t>
            </a:r>
          </a:p>
          <a:p>
            <a:pPr lvl="1"/>
            <a:r>
              <a:rPr lang="en-GB" dirty="0"/>
              <a:t>This material is not suited to this application</a:t>
            </a:r>
          </a:p>
          <a:p>
            <a:r>
              <a:rPr lang="en-GB" dirty="0"/>
              <a:t>Discussion</a:t>
            </a:r>
          </a:p>
          <a:p>
            <a:pPr lvl="1"/>
            <a:r>
              <a:rPr lang="en-GB" dirty="0"/>
              <a:t>There are methods for ‘healing’ these kinds of defects</a:t>
            </a:r>
          </a:p>
          <a:p>
            <a:pPr lvl="1"/>
            <a:r>
              <a:rPr lang="en-GB" dirty="0"/>
              <a:t>CNTs are used as electron emitters, so this is perhaps fundamentally a challenging application for these materials</a:t>
            </a:r>
          </a:p>
        </p:txBody>
      </p:sp>
    </p:spTree>
    <p:extLst>
      <p:ext uri="{BB962C8B-B14F-4D97-AF65-F5344CB8AC3E}">
        <p14:creationId xmlns:p14="http://schemas.microsoft.com/office/powerpoint/2010/main" val="397895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EDBEC-C3BD-8ED0-BAC5-22913FA66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1D wires (Alex Mariet)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4E991-1E44-5B97-A464-D6DFF19CB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2240"/>
            <a:ext cx="10515600" cy="476472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Replacement for carbon filaments and metallic wires in beam intercepting instruments</a:t>
            </a:r>
          </a:p>
          <a:p>
            <a:pPr lvl="1"/>
            <a:r>
              <a:rPr lang="en-US" dirty="0"/>
              <a:t>Already limiting applications in higher energy machines (SPS, LHC)</a:t>
            </a:r>
          </a:p>
          <a:p>
            <a:pPr lvl="1"/>
            <a:r>
              <a:rPr lang="en-US" dirty="0"/>
              <a:t>Minimum interactions with beam (low density, low Z)</a:t>
            </a:r>
          </a:p>
          <a:p>
            <a:pPr lvl="1"/>
            <a:r>
              <a:rPr lang="en-US" dirty="0"/>
              <a:t>High strength to allow long wires (20cm) and small diameters</a:t>
            </a:r>
          </a:p>
          <a:p>
            <a:r>
              <a:rPr lang="en-US" dirty="0"/>
              <a:t>Material procurement and testing well developed</a:t>
            </a:r>
          </a:p>
          <a:p>
            <a:pPr lvl="1"/>
            <a:r>
              <a:rPr lang="en-US" dirty="0"/>
              <a:t>3 different material suppliers, range of diameters</a:t>
            </a:r>
          </a:p>
          <a:p>
            <a:pPr lvl="1"/>
            <a:r>
              <a:rPr lang="en-US" dirty="0"/>
              <a:t>Tests in </a:t>
            </a:r>
            <a:r>
              <a:rPr lang="en-US" dirty="0" err="1"/>
              <a:t>HiRadMat</a:t>
            </a:r>
            <a:r>
              <a:rPr lang="en-US" dirty="0"/>
              <a:t> and in SPS machine</a:t>
            </a:r>
          </a:p>
          <a:p>
            <a:pPr lvl="1"/>
            <a:r>
              <a:rPr lang="en-US" dirty="0"/>
              <a:t>Strength, density purity still issues</a:t>
            </a:r>
          </a:p>
          <a:p>
            <a:r>
              <a:rPr lang="en-US" dirty="0"/>
              <a:t>Discussion, future directions</a:t>
            </a:r>
          </a:p>
          <a:p>
            <a:pPr lvl="1"/>
            <a:r>
              <a:rPr lang="en-US" dirty="0"/>
              <a:t>Purification methods to remove heavy contaminants exist and should be used</a:t>
            </a:r>
          </a:p>
          <a:p>
            <a:pPr lvl="1"/>
            <a:r>
              <a:rPr lang="en-US" dirty="0"/>
              <a:t>Not clear that many materials producers are looking to significantly improve CNT length and mechanical properties. How can we ‘stimulate’ this?</a:t>
            </a:r>
          </a:p>
          <a:p>
            <a:pPr lvl="1"/>
            <a:r>
              <a:rPr lang="en-US" dirty="0"/>
              <a:t>Can we make ropes from longer (</a:t>
            </a:r>
            <a:r>
              <a:rPr lang="en-US" dirty="0" err="1"/>
              <a:t>eg</a:t>
            </a:r>
            <a:r>
              <a:rPr lang="en-US" dirty="0"/>
              <a:t>, 14cm) </a:t>
            </a:r>
            <a:r>
              <a:rPr lang="en-US" dirty="0" err="1"/>
              <a:t>fibres</a:t>
            </a:r>
            <a:endParaRPr lang="en-US" dirty="0"/>
          </a:p>
          <a:p>
            <a:pPr lvl="1"/>
            <a:r>
              <a:rPr lang="en-US" dirty="0"/>
              <a:t>Cross-linking between individual CNTs – Will this improve strength? Is it possible?</a:t>
            </a:r>
          </a:p>
          <a:p>
            <a:pPr lvl="1"/>
            <a:r>
              <a:rPr lang="en-US" dirty="0"/>
              <a:t>Wire manipulation – in liquid to avoid static electricity issues?</a:t>
            </a:r>
          </a:p>
          <a:p>
            <a:pPr lvl="1"/>
            <a:r>
              <a:rPr lang="en-US" dirty="0"/>
              <a:t>Consider materials other than carbon nano-tubes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389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409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Wrap-up from Session 1</vt:lpstr>
      <vt:lpstr>2D materials (screens) (Stephane Burger)</vt:lpstr>
      <vt:lpstr>Electro-static applications (Louise Jorat)</vt:lpstr>
      <vt:lpstr>1D wires (Alex Mariet)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Wrap-up from Session 1</dc:title>
  <dc:creator>Raymond Veness</dc:creator>
  <cp:lastModifiedBy>Raymond Veness</cp:lastModifiedBy>
  <cp:revision>4</cp:revision>
  <dcterms:created xsi:type="dcterms:W3CDTF">2023-06-21T07:45:57Z</dcterms:created>
  <dcterms:modified xsi:type="dcterms:W3CDTF">2023-06-21T09:59:24Z</dcterms:modified>
</cp:coreProperties>
</file>