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70" r:id="rId2"/>
    <p:sldId id="271" r:id="rId3"/>
    <p:sldId id="27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5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er Lunt" userId="68e0ec73-41db-4787-9acc-82eb84938c2b" providerId="ADAL" clId="{E29D06F5-02F5-4F44-9709-170C747F990E}"/>
    <pc:docChg chg="modSld">
      <pc:chgData name="Alexander Lunt" userId="68e0ec73-41db-4787-9acc-82eb84938c2b" providerId="ADAL" clId="{E29D06F5-02F5-4F44-9709-170C747F990E}" dt="2023-06-21T06:39:31.839" v="2" actId="207"/>
      <pc:docMkLst>
        <pc:docMk/>
      </pc:docMkLst>
      <pc:sldChg chg="modSp mod">
        <pc:chgData name="Alexander Lunt" userId="68e0ec73-41db-4787-9acc-82eb84938c2b" providerId="ADAL" clId="{E29D06F5-02F5-4F44-9709-170C747F990E}" dt="2023-06-21T06:39:23.226" v="1" actId="207"/>
        <pc:sldMkLst>
          <pc:docMk/>
          <pc:sldMk cId="3523319338" sldId="271"/>
        </pc:sldMkLst>
        <pc:spChg chg="mod">
          <ac:chgData name="Alexander Lunt" userId="68e0ec73-41db-4787-9acc-82eb84938c2b" providerId="ADAL" clId="{E29D06F5-02F5-4F44-9709-170C747F990E}" dt="2023-06-21T06:39:23.226" v="1" actId="207"/>
          <ac:spMkLst>
            <pc:docMk/>
            <pc:sldMk cId="3523319338" sldId="271"/>
            <ac:spMk id="5" creationId="{DE30200F-D358-AB75-3718-D9576AC4AB21}"/>
          </ac:spMkLst>
        </pc:spChg>
      </pc:sldChg>
      <pc:sldChg chg="modSp mod">
        <pc:chgData name="Alexander Lunt" userId="68e0ec73-41db-4787-9acc-82eb84938c2b" providerId="ADAL" clId="{E29D06F5-02F5-4F44-9709-170C747F990E}" dt="2023-06-21T06:39:31.839" v="2" actId="207"/>
        <pc:sldMkLst>
          <pc:docMk/>
          <pc:sldMk cId="4161812112" sldId="272"/>
        </pc:sldMkLst>
        <pc:spChg chg="mod">
          <ac:chgData name="Alexander Lunt" userId="68e0ec73-41db-4787-9acc-82eb84938c2b" providerId="ADAL" clId="{E29D06F5-02F5-4F44-9709-170C747F990E}" dt="2023-06-21T06:39:31.839" v="2" actId="207"/>
          <ac:spMkLst>
            <pc:docMk/>
            <pc:sldMk cId="4161812112" sldId="272"/>
            <ac:spMk id="4" creationId="{0EECA14E-342A-9E60-BCCF-10455E072075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95681F-725A-4476-B02F-C2CBEB88210A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326BDE4-D19E-42D6-95C0-DEB42085BB42}">
      <dgm:prSet/>
      <dgm:spPr/>
      <dgm:t>
        <a:bodyPr/>
        <a:lstStyle/>
        <a:p>
          <a:r>
            <a:rPr lang="en-GB" b="1" dirty="0"/>
            <a:t>Jean-Yves Rauch</a:t>
          </a:r>
        </a:p>
        <a:p>
          <a:r>
            <a:rPr lang="en-GB" dirty="0"/>
            <a:t>Micro </a:t>
          </a:r>
          <a:r>
            <a:rPr lang="en-GB" dirty="0" err="1"/>
            <a:t>Robotex</a:t>
          </a:r>
          <a:r>
            <a:rPr lang="en-GB" dirty="0"/>
            <a:t> station, manipulation, welding and flexion of CNT, study of flexoelectricity</a:t>
          </a:r>
        </a:p>
      </dgm:t>
    </dgm:pt>
    <dgm:pt modelId="{9E0289AD-B515-4F50-A30C-06F04091F372}" type="parTrans" cxnId="{BE63970B-F62D-4685-849D-8BD4BE1B96DF}">
      <dgm:prSet/>
      <dgm:spPr/>
      <dgm:t>
        <a:bodyPr/>
        <a:lstStyle/>
        <a:p>
          <a:endParaRPr lang="en-GB"/>
        </a:p>
      </dgm:t>
    </dgm:pt>
    <dgm:pt modelId="{4496CFC5-8969-4619-8E4E-74DCA2560986}" type="sibTrans" cxnId="{BE63970B-F62D-4685-849D-8BD4BE1B96DF}">
      <dgm:prSet/>
      <dgm:spPr/>
      <dgm:t>
        <a:bodyPr/>
        <a:lstStyle/>
        <a:p>
          <a:endParaRPr lang="en-GB"/>
        </a:p>
      </dgm:t>
    </dgm:pt>
    <dgm:pt modelId="{D7031656-B5A9-45DD-A5BC-9F962EC747C9}">
      <dgm:prSet/>
      <dgm:spPr/>
      <dgm:t>
        <a:bodyPr/>
        <a:lstStyle/>
        <a:p>
          <a:r>
            <a:rPr lang="en-GB" dirty="0"/>
            <a:t>An overview of the Micro-</a:t>
          </a:r>
          <a:r>
            <a:rPr lang="en-GB" dirty="0" err="1"/>
            <a:t>Robotex</a:t>
          </a:r>
          <a:r>
            <a:rPr lang="en-GB" dirty="0"/>
            <a:t> </a:t>
          </a:r>
          <a:r>
            <a:rPr lang="en-GB" dirty="0" err="1"/>
            <a:t>nanofactory</a:t>
          </a:r>
          <a:r>
            <a:rPr lang="en-GB" dirty="0"/>
            <a:t> (SEM/FIB/GIS/RMMs) and current studies on CNTs</a:t>
          </a:r>
        </a:p>
      </dgm:t>
    </dgm:pt>
    <dgm:pt modelId="{F42C536C-142A-4786-B017-632740BF01B6}" type="parTrans" cxnId="{49739CC6-3506-4B9C-9C4B-770A3F686025}">
      <dgm:prSet/>
      <dgm:spPr/>
      <dgm:t>
        <a:bodyPr/>
        <a:lstStyle/>
        <a:p>
          <a:endParaRPr lang="en-GB"/>
        </a:p>
      </dgm:t>
    </dgm:pt>
    <dgm:pt modelId="{285D122F-93B0-4139-BC5B-7B816F5411F7}" type="sibTrans" cxnId="{49739CC6-3506-4B9C-9C4B-770A3F686025}">
      <dgm:prSet/>
      <dgm:spPr/>
      <dgm:t>
        <a:bodyPr/>
        <a:lstStyle/>
        <a:p>
          <a:endParaRPr lang="en-GB"/>
        </a:p>
      </dgm:t>
    </dgm:pt>
    <dgm:pt modelId="{83F8F4DA-B560-47B5-AD77-F7143C5F53B8}">
      <dgm:prSet/>
      <dgm:spPr/>
      <dgm:t>
        <a:bodyPr/>
        <a:lstStyle/>
        <a:p>
          <a:r>
            <a:rPr lang="en-GB" b="1" dirty="0"/>
            <a:t>Ana Teresa Perez </a:t>
          </a:r>
          <a:r>
            <a:rPr lang="en-GB" b="1" dirty="0" err="1"/>
            <a:t>Fontenla</a:t>
          </a:r>
          <a:endParaRPr lang="en-GB" b="1" dirty="0"/>
        </a:p>
        <a:p>
          <a:r>
            <a:rPr lang="en-GB" dirty="0"/>
            <a:t>Microscopic Characterization Activity at CERN </a:t>
          </a:r>
        </a:p>
      </dgm:t>
    </dgm:pt>
    <dgm:pt modelId="{33CF269D-8DDB-4F3A-855B-CF42B3F8153A}" type="parTrans" cxnId="{42EF1CAB-1FE4-40B8-8159-035BD2ABC700}">
      <dgm:prSet/>
      <dgm:spPr/>
      <dgm:t>
        <a:bodyPr/>
        <a:lstStyle/>
        <a:p>
          <a:endParaRPr lang="en-GB"/>
        </a:p>
      </dgm:t>
    </dgm:pt>
    <dgm:pt modelId="{AB662183-DBDD-4504-85FD-722B575A18CC}" type="sibTrans" cxnId="{42EF1CAB-1FE4-40B8-8159-035BD2ABC700}">
      <dgm:prSet/>
      <dgm:spPr/>
      <dgm:t>
        <a:bodyPr/>
        <a:lstStyle/>
        <a:p>
          <a:endParaRPr lang="en-GB"/>
        </a:p>
      </dgm:t>
    </dgm:pt>
    <dgm:pt modelId="{9C050105-DE1C-41AB-8CF5-E9B61FFB4395}">
      <dgm:prSet/>
      <dgm:spPr/>
      <dgm:t>
        <a:bodyPr/>
        <a:lstStyle/>
        <a:p>
          <a:r>
            <a:rPr lang="en-GB" dirty="0"/>
            <a:t>Current capabilities at CERN and ongoing work regarding CNTs</a:t>
          </a:r>
        </a:p>
      </dgm:t>
    </dgm:pt>
    <dgm:pt modelId="{A0AD4D77-C722-4AB8-B7EF-0E9C5D738647}" type="parTrans" cxnId="{4ED40B43-C680-485D-877D-DB7097CAC530}">
      <dgm:prSet/>
      <dgm:spPr/>
      <dgm:t>
        <a:bodyPr/>
        <a:lstStyle/>
        <a:p>
          <a:endParaRPr lang="en-GB"/>
        </a:p>
      </dgm:t>
    </dgm:pt>
    <dgm:pt modelId="{3E9AFB9F-2CB2-424D-8BA6-23ADE02FF7BD}" type="sibTrans" cxnId="{4ED40B43-C680-485D-877D-DB7097CAC530}">
      <dgm:prSet/>
      <dgm:spPr/>
      <dgm:t>
        <a:bodyPr/>
        <a:lstStyle/>
        <a:p>
          <a:endParaRPr lang="en-GB"/>
        </a:p>
      </dgm:t>
    </dgm:pt>
    <dgm:pt modelId="{F88611F3-4153-43F9-B2B1-DF1A176AE43B}" type="pres">
      <dgm:prSet presAssocID="{7F95681F-725A-4476-B02F-C2CBEB88210A}" presName="Name0" presStyleCnt="0">
        <dgm:presLayoutVars>
          <dgm:dir/>
          <dgm:resizeHandles/>
        </dgm:presLayoutVars>
      </dgm:prSet>
      <dgm:spPr/>
    </dgm:pt>
    <dgm:pt modelId="{E0D3B224-2A8C-4294-911F-9BA2468A8FD0}" type="pres">
      <dgm:prSet presAssocID="{1326BDE4-D19E-42D6-95C0-DEB42085BB42}" presName="composite" presStyleCnt="0"/>
      <dgm:spPr/>
    </dgm:pt>
    <dgm:pt modelId="{98981315-300F-443E-874E-17EC944B3046}" type="pres">
      <dgm:prSet presAssocID="{1326BDE4-D19E-42D6-95C0-DEB42085BB42}" presName="rect1" presStyleLbl="bgImgPlace1" presStyleIdx="0" presStyleCnt="2"/>
      <dgm:spPr>
        <a:blipFill rotWithShape="1">
          <a:blip xmlns:r="http://schemas.openxmlformats.org/officeDocument/2006/relationships" r:embed="rId1"/>
          <a:srcRect/>
          <a:stretch>
            <a:fillRect l="-7000" r="-7000"/>
          </a:stretch>
        </a:blipFill>
      </dgm:spPr>
    </dgm:pt>
    <dgm:pt modelId="{35428A98-8AED-4486-881E-C5F27F497FA5}" type="pres">
      <dgm:prSet presAssocID="{1326BDE4-D19E-42D6-95C0-DEB42085BB42}" presName="rect2" presStyleLbl="node1" presStyleIdx="0" presStyleCnt="2">
        <dgm:presLayoutVars>
          <dgm:bulletEnabled val="1"/>
        </dgm:presLayoutVars>
      </dgm:prSet>
      <dgm:spPr/>
    </dgm:pt>
    <dgm:pt modelId="{94656C3C-4854-48B7-B943-387DB859BD60}" type="pres">
      <dgm:prSet presAssocID="{4496CFC5-8969-4619-8E4E-74DCA2560986}" presName="sibTrans" presStyleCnt="0"/>
      <dgm:spPr/>
    </dgm:pt>
    <dgm:pt modelId="{B56146B3-D2D7-424F-A659-0451839F0739}" type="pres">
      <dgm:prSet presAssocID="{83F8F4DA-B560-47B5-AD77-F7143C5F53B8}" presName="composite" presStyleCnt="0"/>
      <dgm:spPr/>
    </dgm:pt>
    <dgm:pt modelId="{3011A985-B748-49D3-990B-CCB042D10272}" type="pres">
      <dgm:prSet presAssocID="{83F8F4DA-B560-47B5-AD77-F7143C5F53B8}" presName="rect1" presStyleLbl="bgImgPlace1" presStyleIdx="1" presStyleCnt="2"/>
      <dgm:spPr>
        <a:blipFill rotWithShape="1">
          <a:blip xmlns:r="http://schemas.openxmlformats.org/officeDocument/2006/relationships" r:embed="rId2"/>
          <a:srcRect/>
          <a:stretch>
            <a:fillRect l="-13000" r="-13000"/>
          </a:stretch>
        </a:blipFill>
      </dgm:spPr>
    </dgm:pt>
    <dgm:pt modelId="{446CEC4F-8A6E-41E8-B625-74CF275AF63D}" type="pres">
      <dgm:prSet presAssocID="{83F8F4DA-B560-47B5-AD77-F7143C5F53B8}" presName="rect2" presStyleLbl="node1" presStyleIdx="1" presStyleCnt="2">
        <dgm:presLayoutVars>
          <dgm:bulletEnabled val="1"/>
        </dgm:presLayoutVars>
      </dgm:prSet>
      <dgm:spPr/>
    </dgm:pt>
  </dgm:ptLst>
  <dgm:cxnLst>
    <dgm:cxn modelId="{BE63970B-F62D-4685-849D-8BD4BE1B96DF}" srcId="{7F95681F-725A-4476-B02F-C2CBEB88210A}" destId="{1326BDE4-D19E-42D6-95C0-DEB42085BB42}" srcOrd="0" destOrd="0" parTransId="{9E0289AD-B515-4F50-A30C-06F04091F372}" sibTransId="{4496CFC5-8969-4619-8E4E-74DCA2560986}"/>
    <dgm:cxn modelId="{4ED40B43-C680-485D-877D-DB7097CAC530}" srcId="{83F8F4DA-B560-47B5-AD77-F7143C5F53B8}" destId="{9C050105-DE1C-41AB-8CF5-E9B61FFB4395}" srcOrd="0" destOrd="0" parTransId="{A0AD4D77-C722-4AB8-B7EF-0E9C5D738647}" sibTransId="{3E9AFB9F-2CB2-424D-8BA6-23ADE02FF7BD}"/>
    <dgm:cxn modelId="{7B89E794-050B-4332-8EBB-D7F917690053}" type="presOf" srcId="{1326BDE4-D19E-42D6-95C0-DEB42085BB42}" destId="{35428A98-8AED-4486-881E-C5F27F497FA5}" srcOrd="0" destOrd="0" presId="urn:microsoft.com/office/officeart/2008/layout/BendingPictureBlocks"/>
    <dgm:cxn modelId="{42EF1CAB-1FE4-40B8-8159-035BD2ABC700}" srcId="{7F95681F-725A-4476-B02F-C2CBEB88210A}" destId="{83F8F4DA-B560-47B5-AD77-F7143C5F53B8}" srcOrd="1" destOrd="0" parTransId="{33CF269D-8DDB-4F3A-855B-CF42B3F8153A}" sibTransId="{AB662183-DBDD-4504-85FD-722B575A18CC}"/>
    <dgm:cxn modelId="{49739CC6-3506-4B9C-9C4B-770A3F686025}" srcId="{1326BDE4-D19E-42D6-95C0-DEB42085BB42}" destId="{D7031656-B5A9-45DD-A5BC-9F962EC747C9}" srcOrd="0" destOrd="0" parTransId="{F42C536C-142A-4786-B017-632740BF01B6}" sibTransId="{285D122F-93B0-4139-BC5B-7B816F5411F7}"/>
    <dgm:cxn modelId="{5FCDF0CD-36EB-4AD0-A138-0BC0C69E5101}" type="presOf" srcId="{9C050105-DE1C-41AB-8CF5-E9B61FFB4395}" destId="{446CEC4F-8A6E-41E8-B625-74CF275AF63D}" srcOrd="0" destOrd="1" presId="urn:microsoft.com/office/officeart/2008/layout/BendingPictureBlocks"/>
    <dgm:cxn modelId="{ABFAA4E0-25B9-4778-9631-6C5A3659913F}" type="presOf" srcId="{7F95681F-725A-4476-B02F-C2CBEB88210A}" destId="{F88611F3-4153-43F9-B2B1-DF1A176AE43B}" srcOrd="0" destOrd="0" presId="urn:microsoft.com/office/officeart/2008/layout/BendingPictureBlocks"/>
    <dgm:cxn modelId="{DA6064E6-5029-4E7E-85D5-06E4986F0FB3}" type="presOf" srcId="{83F8F4DA-B560-47B5-AD77-F7143C5F53B8}" destId="{446CEC4F-8A6E-41E8-B625-74CF275AF63D}" srcOrd="0" destOrd="0" presId="urn:microsoft.com/office/officeart/2008/layout/BendingPictureBlocks"/>
    <dgm:cxn modelId="{6FD402EB-A1CD-493E-B975-921CACAB8348}" type="presOf" srcId="{D7031656-B5A9-45DD-A5BC-9F962EC747C9}" destId="{35428A98-8AED-4486-881E-C5F27F497FA5}" srcOrd="0" destOrd="1" presId="urn:microsoft.com/office/officeart/2008/layout/BendingPictureBlocks"/>
    <dgm:cxn modelId="{2BF07045-041C-4576-AE0F-95ECAE3AD5F9}" type="presParOf" srcId="{F88611F3-4153-43F9-B2B1-DF1A176AE43B}" destId="{E0D3B224-2A8C-4294-911F-9BA2468A8FD0}" srcOrd="0" destOrd="0" presId="urn:microsoft.com/office/officeart/2008/layout/BendingPictureBlocks"/>
    <dgm:cxn modelId="{51B8CDE8-2713-4707-BA12-CD93471FF466}" type="presParOf" srcId="{E0D3B224-2A8C-4294-911F-9BA2468A8FD0}" destId="{98981315-300F-443E-874E-17EC944B3046}" srcOrd="0" destOrd="0" presId="urn:microsoft.com/office/officeart/2008/layout/BendingPictureBlocks"/>
    <dgm:cxn modelId="{10217859-048A-49DE-8E61-A8E6BD695B78}" type="presParOf" srcId="{E0D3B224-2A8C-4294-911F-9BA2468A8FD0}" destId="{35428A98-8AED-4486-881E-C5F27F497FA5}" srcOrd="1" destOrd="0" presId="urn:microsoft.com/office/officeart/2008/layout/BendingPictureBlocks"/>
    <dgm:cxn modelId="{CC4E90E2-4F7D-47B7-BCE7-37676747B4D6}" type="presParOf" srcId="{F88611F3-4153-43F9-B2B1-DF1A176AE43B}" destId="{94656C3C-4854-48B7-B943-387DB859BD60}" srcOrd="1" destOrd="0" presId="urn:microsoft.com/office/officeart/2008/layout/BendingPictureBlocks"/>
    <dgm:cxn modelId="{EF6B48B7-C7A7-4FF1-AA12-A0AA6F9F4AF3}" type="presParOf" srcId="{F88611F3-4153-43F9-B2B1-DF1A176AE43B}" destId="{B56146B3-D2D7-424F-A659-0451839F0739}" srcOrd="2" destOrd="0" presId="urn:microsoft.com/office/officeart/2008/layout/BendingPictureBlocks"/>
    <dgm:cxn modelId="{13911EAC-9F96-4F8E-9F1C-47F285FD7C62}" type="presParOf" srcId="{B56146B3-D2D7-424F-A659-0451839F0739}" destId="{3011A985-B748-49D3-990B-CCB042D10272}" srcOrd="0" destOrd="0" presId="urn:microsoft.com/office/officeart/2008/layout/BendingPictureBlocks"/>
    <dgm:cxn modelId="{67FDE185-F33A-462E-B4FE-B0AD5747C623}" type="presParOf" srcId="{B56146B3-D2D7-424F-A659-0451839F0739}" destId="{446CEC4F-8A6E-41E8-B625-74CF275AF63D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981315-300F-443E-874E-17EC944B3046}">
      <dsp:nvSpPr>
        <dsp:cNvPr id="0" name=""/>
        <dsp:cNvSpPr/>
      </dsp:nvSpPr>
      <dsp:spPr>
        <a:xfrm>
          <a:off x="1765038" y="524701"/>
          <a:ext cx="3418203" cy="2874953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428A98-8AED-4486-881E-C5F27F497FA5}">
      <dsp:nvSpPr>
        <dsp:cNvPr id="0" name=""/>
        <dsp:cNvSpPr/>
      </dsp:nvSpPr>
      <dsp:spPr>
        <a:xfrm>
          <a:off x="491635" y="1733280"/>
          <a:ext cx="1852544" cy="1852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Jean-Yves Rauch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Micro </a:t>
          </a:r>
          <a:r>
            <a:rPr lang="en-GB" sz="1400" kern="1200" dirty="0" err="1"/>
            <a:t>Robotex</a:t>
          </a:r>
          <a:r>
            <a:rPr lang="en-GB" sz="1400" kern="1200" dirty="0"/>
            <a:t> station, manipulation, welding and flexion of CNT, study of flexoelectricity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An overview of the Micro-</a:t>
          </a:r>
          <a:r>
            <a:rPr lang="en-GB" sz="1100" kern="1200" dirty="0" err="1"/>
            <a:t>Robotex</a:t>
          </a:r>
          <a:r>
            <a:rPr lang="en-GB" sz="1100" kern="1200" dirty="0"/>
            <a:t> </a:t>
          </a:r>
          <a:r>
            <a:rPr lang="en-GB" sz="1100" kern="1200" dirty="0" err="1"/>
            <a:t>nanofactory</a:t>
          </a:r>
          <a:r>
            <a:rPr lang="en-GB" sz="1100" kern="1200" dirty="0"/>
            <a:t> (SEM/FIB/GIS/RMMs) and current studies on CNTs</a:t>
          </a:r>
        </a:p>
      </dsp:txBody>
      <dsp:txXfrm>
        <a:off x="491635" y="1733280"/>
        <a:ext cx="1852544" cy="1852544"/>
      </dsp:txXfrm>
    </dsp:sp>
    <dsp:sp modelId="{3011A985-B748-49D3-990B-CCB042D10272}">
      <dsp:nvSpPr>
        <dsp:cNvPr id="0" name=""/>
        <dsp:cNvSpPr/>
      </dsp:nvSpPr>
      <dsp:spPr>
        <a:xfrm>
          <a:off x="7057043" y="524701"/>
          <a:ext cx="3418203" cy="2874953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6CEC4F-8A6E-41E8-B625-74CF275AF63D}">
      <dsp:nvSpPr>
        <dsp:cNvPr id="0" name=""/>
        <dsp:cNvSpPr/>
      </dsp:nvSpPr>
      <dsp:spPr>
        <a:xfrm>
          <a:off x="5783640" y="1733280"/>
          <a:ext cx="1852544" cy="1852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Ana Teresa Perez </a:t>
          </a:r>
          <a:r>
            <a:rPr lang="en-GB" sz="1400" b="1" kern="1200" dirty="0" err="1"/>
            <a:t>Fontenla</a:t>
          </a:r>
          <a:endParaRPr lang="en-GB" sz="1400" b="1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Microscopic Characterization Activity at CERN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/>
            <a:t>Current capabilities at CERN and ongoing work regarding CNTs</a:t>
          </a:r>
        </a:p>
      </dsp:txBody>
      <dsp:txXfrm>
        <a:off x="5783640" y="1733280"/>
        <a:ext cx="1852544" cy="1852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28EF1-C5B9-4829-AD32-B4799CDD0E94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8B7EE-06B4-4651-9454-80BF922122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56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2D4DD-3D0A-D38D-71D2-239337FB7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5E5EA-1DA6-6AC3-1ACD-714D32CA2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0EF44-23E1-C12E-73F1-924878C75A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13E5A-2CC7-B91E-D5A1-3C3FFC299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- Low Density Materials Workshop 0623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635D9-277F-C9F1-3756-D559FDB1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F8C0AF-4D97-4571-AE8C-5A83AB2F27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89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B1184-2A1B-D439-39A6-4454829B3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DF6C9-EFF2-0470-361B-3A023B6FD8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C3848D-8808-F9D8-AB9A-E4C45EBCA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- Low Density Materials Workshop 0623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3E7D6-F4A1-4B91-2CA8-AF3ADC6FB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F8C0AF-4D97-4571-AE8C-5A83AB2F27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73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B428F-AF38-BCD7-6672-DE0B66870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4CE883-90F6-6572-2105-AA04F167D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90516-C6A9-1072-CFF0-349000BF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33360" y="6492875"/>
            <a:ext cx="4358640" cy="365125"/>
          </a:xfrm>
        </p:spPr>
        <p:txBody>
          <a:bodyPr/>
          <a:lstStyle/>
          <a:p>
            <a:r>
              <a:rPr lang="en-GB"/>
              <a:t>Ray Veness - Low Density Materials Workshop 0623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82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/>
          <a:lstStyle/>
          <a:p>
            <a:fld id="{F55E8FA9-BF93-4110-B321-0FA7F27D590A}" type="datetime1">
              <a:rPr lang="en-GB" smtClean="0"/>
              <a:t>21/06/2023</a:t>
            </a:fld>
            <a:endParaRPr lang="en-GB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GB"/>
              <a:t>Nanomaterials in SY/BI : Ray VENESS : November 2021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/>
          <a:lstStyle/>
          <a:p>
            <a:fld id="{93506D37-82C8-4900-9432-4839B20F1E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607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/>
          <a:lstStyle/>
          <a:p>
            <a:fld id="{C43AA7FF-FDF9-4D75-B1DA-898A41D21FFF}" type="datetime1">
              <a:rPr lang="en-GB" smtClean="0"/>
              <a:t>21/06/2023</a:t>
            </a:fld>
            <a:endParaRPr lang="en-GB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GB"/>
              <a:t>Nanomaterials in SY/BI : Ray VENESS : November 2021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/>
          <a:lstStyle/>
          <a:p>
            <a:fld id="{93506D37-82C8-4900-9432-4839B20F1E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920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D6A05C3-CE9F-C84C-3C98-0AF02DC69BF6}"/>
              </a:ext>
            </a:extLst>
          </p:cNvPr>
          <p:cNvSpPr/>
          <p:nvPr userDrawn="1"/>
        </p:nvSpPr>
        <p:spPr>
          <a:xfrm>
            <a:off x="0" y="6584950"/>
            <a:ext cx="12192000" cy="273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FC3E4F-DCFA-3693-EFD1-BB9BD696D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5"/>
            <a:ext cx="12192000" cy="9023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B67F8-8D83-5592-5B15-D37E8A407C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FFBD6-AA0B-61E5-5B4A-D61BB836E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4450" y="6584950"/>
            <a:ext cx="41148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Ray Veness - Low Density Materials Workshop 0623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42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49" r:id="rId3"/>
    <p:sldLayoutId id="2147483655" r:id="rId4"/>
    <p:sldLayoutId id="2147483656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3F3A5-286C-7051-2D81-49113DD96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Micro-Nanomanipulation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B6C19-941A-8FE6-1703-B6880F2AE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39141"/>
            <a:ext cx="10837985" cy="49378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Focus: </a:t>
            </a:r>
            <a:r>
              <a:rPr lang="en-US" dirty="0"/>
              <a:t>Understanding the technology and challenges involved in manipulating long nano-</a:t>
            </a:r>
            <a:r>
              <a:rPr lang="en-US" dirty="0" err="1"/>
              <a:t>fibres</a:t>
            </a:r>
            <a:r>
              <a:rPr lang="en-US" dirty="0"/>
              <a:t> for practical use in instrumentation and accelerator devices</a:t>
            </a:r>
            <a:endParaRPr lang="en-US" b="1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CDFC893-A0A5-A220-8436-E53F596656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4007676"/>
              </p:ext>
            </p:extLst>
          </p:nvPr>
        </p:nvGraphicFramePr>
        <p:xfrm>
          <a:off x="386918" y="2281727"/>
          <a:ext cx="10966883" cy="4110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2947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EE9022-FCCA-2EC9-95CE-A86290727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3517"/>
            <a:ext cx="12192000" cy="62301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E30200F-D358-AB75-3718-D9576AC4AB21}"/>
              </a:ext>
            </a:extLst>
          </p:cNvPr>
          <p:cNvSpPr/>
          <p:nvPr/>
        </p:nvSpPr>
        <p:spPr>
          <a:xfrm>
            <a:off x="-99391" y="681038"/>
            <a:ext cx="12732026" cy="5932592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13F3A5-286C-7051-2D81-49113DD96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Micro-Nanomanipulation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B6C19-941A-8FE6-1703-B6880F2AE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Where can we focus our energy to give short-term and longer-term benefits?</a:t>
            </a:r>
          </a:p>
          <a:p>
            <a:pPr marL="0" indent="0">
              <a:buNone/>
            </a:pPr>
            <a:r>
              <a:rPr lang="en-GB" sz="2400" dirty="0"/>
              <a:t>Key discussion from the session yesterday:</a:t>
            </a:r>
          </a:p>
          <a:p>
            <a:pPr>
              <a:buFontTx/>
              <a:buChar char="-"/>
            </a:pPr>
            <a:r>
              <a:rPr lang="en-GB" sz="2400" dirty="0"/>
              <a:t>Training requirements (what expertise are we missing?)</a:t>
            </a:r>
          </a:p>
          <a:p>
            <a:pPr lvl="1">
              <a:buFontTx/>
              <a:buChar char="-"/>
            </a:pPr>
            <a:r>
              <a:rPr lang="en-GB" sz="2000" dirty="0"/>
              <a:t>Short term - need to identify and consider how to secure</a:t>
            </a:r>
          </a:p>
          <a:p>
            <a:pPr lvl="1">
              <a:buFontTx/>
              <a:buChar char="-"/>
            </a:pPr>
            <a:r>
              <a:rPr lang="en-GB" sz="2000" dirty="0"/>
              <a:t>Long term - new collaborations / new recruitment / new avenues of exploration</a:t>
            </a:r>
          </a:p>
          <a:p>
            <a:pPr>
              <a:buFontTx/>
              <a:buChar char="-"/>
            </a:pPr>
            <a:r>
              <a:rPr lang="en-GB" sz="2400" dirty="0"/>
              <a:t>Sample space / potential variables to investigate is huge</a:t>
            </a:r>
          </a:p>
          <a:p>
            <a:pPr lvl="1">
              <a:buFontTx/>
              <a:buChar char="-"/>
            </a:pPr>
            <a:r>
              <a:rPr lang="en-GB" sz="2000" dirty="0"/>
              <a:t>Short term - need to start to think how to narrow this down</a:t>
            </a:r>
          </a:p>
          <a:p>
            <a:pPr lvl="1">
              <a:buFontTx/>
              <a:buChar char="-"/>
            </a:pPr>
            <a:r>
              <a:rPr lang="en-GB" sz="2000" dirty="0"/>
              <a:t>Long term – consider investing into relevant areas to be ready</a:t>
            </a:r>
          </a:p>
          <a:p>
            <a:pPr>
              <a:buFontTx/>
              <a:buChar char="-"/>
            </a:pPr>
            <a:r>
              <a:rPr lang="en-GB" sz="2400" dirty="0"/>
              <a:t>Sample mounting techniques for micromechanical characterisation</a:t>
            </a:r>
          </a:p>
          <a:p>
            <a:pPr lvl="1">
              <a:buFontTx/>
              <a:buChar char="-"/>
            </a:pPr>
            <a:r>
              <a:rPr lang="en-GB" sz="2000" dirty="0"/>
              <a:t>Short term - suggested new SEM grid style device</a:t>
            </a:r>
          </a:p>
          <a:p>
            <a:pPr lvl="1">
              <a:buFontTx/>
              <a:buChar char="-"/>
            </a:pPr>
            <a:r>
              <a:rPr lang="en-GB" sz="2000" dirty="0"/>
              <a:t>Long term - smaller wires (4 micron) will require a new solution</a:t>
            </a:r>
          </a:p>
        </p:txBody>
      </p:sp>
    </p:spTree>
    <p:extLst>
      <p:ext uri="{BB962C8B-B14F-4D97-AF65-F5344CB8AC3E}">
        <p14:creationId xmlns:p14="http://schemas.microsoft.com/office/powerpoint/2010/main" val="3523319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5">
            <a:extLst>
              <a:ext uri="{FF2B5EF4-FFF2-40B4-BE49-F238E27FC236}">
                <a16:creationId xmlns:a16="http://schemas.microsoft.com/office/drawing/2014/main" id="{5D1FCB77-5C7D-55EE-FB83-A8B3C3C284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36613"/>
          <a:stretch/>
        </p:blipFill>
        <p:spPr>
          <a:xfrm>
            <a:off x="-149397" y="681038"/>
            <a:ext cx="12490793" cy="593812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EECA14E-342A-9E60-BCCF-10455E072075}"/>
              </a:ext>
            </a:extLst>
          </p:cNvPr>
          <p:cNvSpPr/>
          <p:nvPr/>
        </p:nvSpPr>
        <p:spPr>
          <a:xfrm>
            <a:off x="-99391" y="681037"/>
            <a:ext cx="12732026" cy="5938127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13F3A5-286C-7051-2D81-49113DD96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Micro-Nanomanipulation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B6C19-941A-8FE6-1703-B6880F2AE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4015"/>
            <a:ext cx="10724260" cy="4822948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/>
              <a:t>What new collaborations are needed and where do we need to look for resources?</a:t>
            </a:r>
          </a:p>
          <a:p>
            <a:pPr marL="0" indent="0">
              <a:buNone/>
            </a:pPr>
            <a:r>
              <a:rPr lang="en-GB" sz="2400" dirty="0"/>
              <a:t>Key discussion from the session yesterday:</a:t>
            </a:r>
            <a:endParaRPr lang="en-GB" sz="2400" b="1" dirty="0"/>
          </a:p>
          <a:p>
            <a:pPr>
              <a:buFontTx/>
              <a:buChar char="-"/>
            </a:pPr>
            <a:r>
              <a:rPr lang="en-GB" sz="2400" dirty="0"/>
              <a:t>We currently cannot weld carbon nanotubes here at CERN – this would extend our capabilities but we need to be careful of contamination within the weld</a:t>
            </a:r>
          </a:p>
          <a:p>
            <a:pPr lvl="1">
              <a:buFontTx/>
              <a:buChar char="-"/>
            </a:pPr>
            <a:r>
              <a:rPr lang="en-GB" sz="2000" dirty="0"/>
              <a:t>Collaborations – we have some knowledge but extra expertise would be useful</a:t>
            </a:r>
          </a:p>
          <a:p>
            <a:pPr lvl="1">
              <a:buFontTx/>
              <a:buChar char="-"/>
            </a:pPr>
            <a:r>
              <a:rPr lang="en-GB" sz="2000" dirty="0"/>
              <a:t>Where – existing contacts within the network, but also worth reviewing literature</a:t>
            </a:r>
          </a:p>
          <a:p>
            <a:pPr>
              <a:buFontTx/>
              <a:buChar char="-"/>
            </a:pPr>
            <a:r>
              <a:rPr lang="en-GB" sz="2400" dirty="0"/>
              <a:t>We do not fully understand vacuum compatibility of these materials</a:t>
            </a:r>
          </a:p>
          <a:p>
            <a:pPr lvl="1">
              <a:buFontTx/>
              <a:buChar char="-"/>
            </a:pPr>
            <a:r>
              <a:rPr lang="en-GB" sz="2000" dirty="0"/>
              <a:t>Collaborations – lots of existing expertise within CERN in this area, but people within the research community may have knowledge of this aspect</a:t>
            </a:r>
          </a:p>
          <a:p>
            <a:pPr lvl="1">
              <a:buFontTx/>
              <a:buChar char="-"/>
            </a:pPr>
            <a:r>
              <a:rPr lang="en-GB" sz="2000" dirty="0"/>
              <a:t>Where – existing contacts, but worth considering other applications / use cases for these materials in similar fields</a:t>
            </a:r>
          </a:p>
          <a:p>
            <a:pPr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812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4108</TotalTime>
  <Words>319</Words>
  <Application>Microsoft Office PowerPoint</Application>
  <PresentationFormat>Widescreen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Micro-Nanomanipulation</vt:lpstr>
      <vt:lpstr>Micro-Nanomanipulation</vt:lpstr>
      <vt:lpstr>Micro-Nanomanipulation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Veness</dc:creator>
  <cp:lastModifiedBy>Alexander Lunt</cp:lastModifiedBy>
  <cp:revision>40</cp:revision>
  <dcterms:created xsi:type="dcterms:W3CDTF">2023-06-16T14:37:40Z</dcterms:created>
  <dcterms:modified xsi:type="dcterms:W3CDTF">2023-06-21T06:39:31Z</dcterms:modified>
</cp:coreProperties>
</file>