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b="def" i="def"/>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56" name="Shape 56"/>
          <p:cNvSpPr/>
          <p:nvPr>
            <p:ph type="sldImg"/>
          </p:nvPr>
        </p:nvSpPr>
        <p:spPr>
          <a:xfrm>
            <a:off x="1143000" y="685800"/>
            <a:ext cx="4572000" cy="3429000"/>
          </a:xfrm>
          <a:prstGeom prst="rect">
            <a:avLst/>
          </a:prstGeom>
        </p:spPr>
        <p:txBody>
          <a:bodyPr/>
          <a:lstStyle/>
          <a:p>
            <a:pPr/>
          </a:p>
        </p:txBody>
      </p:sp>
      <p:sp>
        <p:nvSpPr>
          <p:cNvPr id="57" name="Shape 5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2" name="Title Text"/>
          <p:cNvSpPr txBox="1"/>
          <p:nvPr>
            <p:ph type="title"/>
          </p:nvPr>
        </p:nvSpPr>
        <p:spPr>
          <a:prstGeom prst="rect">
            <a:avLst/>
          </a:prstGeom>
        </p:spPr>
        <p:txBody>
          <a:bodyPr/>
          <a:lstStyle/>
          <a:p>
            <a:pPr/>
            <a:r>
              <a:t>Title Text</a:t>
            </a:r>
          </a:p>
        </p:txBody>
      </p:sp>
      <p:sp>
        <p:nvSpPr>
          <p:cNvPr id="1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21" name="Title Text"/>
          <p:cNvSpPr txBox="1"/>
          <p:nvPr>
            <p:ph type="title"/>
          </p:nvPr>
        </p:nvSpPr>
        <p:spPr>
          <a:prstGeom prst="rect">
            <a:avLst/>
          </a:prstGeom>
        </p:spPr>
        <p:txBody>
          <a:bodyPr/>
          <a:lstStyle/>
          <a:p>
            <a:pPr/>
            <a:r>
              <a:t>Title Text</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p:spTree>
      <p:nvGrpSpPr>
        <p:cNvPr id="1" name=""/>
        <p:cNvGrpSpPr/>
        <p:nvPr/>
      </p:nvGrpSpPr>
      <p:grpSpPr>
        <a:xfrm>
          <a:off x="0" y="0"/>
          <a:ext cx="0" cy="0"/>
          <a:chOff x="0" y="0"/>
          <a:chExt cx="0" cy="0"/>
        </a:xfrm>
      </p:grpSpPr>
      <p:sp>
        <p:nvSpPr>
          <p:cNvPr id="29" name="Title Text"/>
          <p:cNvSpPr txBox="1"/>
          <p:nvPr>
            <p:ph type="title"/>
          </p:nvPr>
        </p:nvSpPr>
        <p:spPr>
          <a:xfrm>
            <a:off x="1524000" y="1122362"/>
            <a:ext cx="9144000" cy="2387601"/>
          </a:xfrm>
          <a:prstGeom prst="rect">
            <a:avLst/>
          </a:prstGeom>
        </p:spPr>
        <p:txBody>
          <a:bodyPr anchor="b"/>
          <a:lstStyle>
            <a:lvl1pPr algn="ctr">
              <a:defRPr sz="6000"/>
            </a:lvl1pPr>
          </a:lstStyle>
          <a:p>
            <a:pPr/>
            <a:r>
              <a:t>Title Text</a:t>
            </a:r>
          </a:p>
        </p:txBody>
      </p:sp>
      <p:sp>
        <p:nvSpPr>
          <p:cNvPr id="30" name="Body Level One…"/>
          <p:cNvSpPr txBox="1"/>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xfrm>
            <a:off x="5892800" y="6172200"/>
            <a:ext cx="2844800" cy="368301"/>
          </a:xfrm>
          <a:prstGeom prst="rect">
            <a:avLst/>
          </a:prstGeom>
        </p:spPr>
        <p:txBody>
          <a:bodyPr anchor="ctr"/>
          <a:lstStyle>
            <a:lvl1pPr algn="r">
              <a:defRPr sz="12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ubtitle and Comparison">
    <p:spTree>
      <p:nvGrpSpPr>
        <p:cNvPr id="1" name=""/>
        <p:cNvGrpSpPr/>
        <p:nvPr/>
      </p:nvGrpSpPr>
      <p:grpSpPr>
        <a:xfrm>
          <a:off x="0" y="0"/>
          <a:ext cx="0" cy="0"/>
          <a:chOff x="0" y="0"/>
          <a:chExt cx="0" cy="0"/>
        </a:xfrm>
      </p:grpSpPr>
      <p:sp>
        <p:nvSpPr>
          <p:cNvPr id="38" name="Title Text"/>
          <p:cNvSpPr txBox="1"/>
          <p:nvPr>
            <p:ph type="title"/>
          </p:nvPr>
        </p:nvSpPr>
        <p:spPr>
          <a:xfrm>
            <a:off x="407987" y="365125"/>
            <a:ext cx="11380814" cy="1084263"/>
          </a:xfrm>
          <a:prstGeom prst="rect">
            <a:avLst/>
          </a:prstGeom>
        </p:spPr>
        <p:txBody>
          <a:bodyPr/>
          <a:lstStyle/>
          <a:p>
            <a:pPr/>
            <a:r>
              <a:t>Title Text</a:t>
            </a:r>
          </a:p>
        </p:txBody>
      </p:sp>
      <p:sp>
        <p:nvSpPr>
          <p:cNvPr id="39" name="Body Level One…"/>
          <p:cNvSpPr txBox="1"/>
          <p:nvPr>
            <p:ph type="body" sz="quarter" idx="1"/>
          </p:nvPr>
        </p:nvSpPr>
        <p:spPr>
          <a:xfrm>
            <a:off x="407987" y="1592262"/>
            <a:ext cx="5616576" cy="668338"/>
          </a:xfrm>
          <a:prstGeom prst="rect">
            <a:avLst/>
          </a:prstGeom>
        </p:spPr>
        <p:txBody>
          <a:bodyPr/>
          <a:lstStyle>
            <a:lvl1pPr marL="0" indent="0">
              <a:buSzTx/>
              <a:buFontTx/>
              <a:buNone/>
              <a:defRPr b="1" sz="2400">
                <a:solidFill>
                  <a:schemeClr val="accent2"/>
                </a:solidFill>
              </a:defRPr>
            </a:lvl1pPr>
            <a:lvl2pPr marL="0" indent="457200">
              <a:buSzTx/>
              <a:buFontTx/>
              <a:buNone/>
              <a:defRPr b="1" sz="2400">
                <a:solidFill>
                  <a:schemeClr val="accent2"/>
                </a:solidFill>
              </a:defRPr>
            </a:lvl2pPr>
            <a:lvl3pPr marL="0" indent="914400">
              <a:buSzTx/>
              <a:buFontTx/>
              <a:buNone/>
              <a:defRPr b="1" sz="2400">
                <a:solidFill>
                  <a:schemeClr val="accent2"/>
                </a:solidFill>
              </a:defRPr>
            </a:lvl3pPr>
            <a:lvl4pPr marL="0" indent="1371600">
              <a:buSzTx/>
              <a:buFontTx/>
              <a:buNone/>
              <a:defRPr b="1" sz="2400">
                <a:solidFill>
                  <a:schemeClr val="accent2"/>
                </a:solidFill>
              </a:defRPr>
            </a:lvl4pPr>
            <a:lvl5pPr marL="0" indent="1828800">
              <a:buSzTx/>
              <a:buFontTx/>
              <a:buNone/>
              <a:defRPr b="1"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40" name="Text Placeholder 4"/>
          <p:cNvSpPr/>
          <p:nvPr>
            <p:ph type="body" sz="quarter" idx="21"/>
          </p:nvPr>
        </p:nvSpPr>
        <p:spPr>
          <a:xfrm>
            <a:off x="6172199" y="1604965"/>
            <a:ext cx="5616602" cy="655635"/>
          </a:xfrm>
          <a:prstGeom prst="rect">
            <a:avLst/>
          </a:prstGeom>
        </p:spPr>
        <p:txBody>
          <a:bodyPr/>
          <a:lstStyle/>
          <a:p>
            <a:pPr marL="0" indent="0">
              <a:buSzTx/>
              <a:buFontTx/>
              <a:buNone/>
              <a:defRPr b="1" sz="2400">
                <a:solidFill>
                  <a:schemeClr val="accent2"/>
                </a:solidFill>
              </a:defRPr>
            </a:pPr>
          </a:p>
        </p:txBody>
      </p:sp>
      <p:sp>
        <p:nvSpPr>
          <p:cNvPr id="41" name="Slide Number"/>
          <p:cNvSpPr txBox="1"/>
          <p:nvPr>
            <p:ph type="sldNum" sz="quarter" idx="2"/>
          </p:nvPr>
        </p:nvSpPr>
        <p:spPr>
          <a:xfrm>
            <a:off x="11064551" y="6407999"/>
            <a:ext cx="335867" cy="33308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ed Content">
    <p:spTree>
      <p:nvGrpSpPr>
        <p:cNvPr id="1" name=""/>
        <p:cNvGrpSpPr/>
        <p:nvPr/>
      </p:nvGrpSpPr>
      <p:grpSpPr>
        <a:xfrm>
          <a:off x="0" y="0"/>
          <a:ext cx="0" cy="0"/>
          <a:chOff x="0" y="0"/>
          <a:chExt cx="0" cy="0"/>
        </a:xfrm>
      </p:grpSpPr>
      <p:sp>
        <p:nvSpPr>
          <p:cNvPr id="48" name="Body Level One…"/>
          <p:cNvSpPr txBox="1"/>
          <p:nvPr>
            <p:ph type="body" idx="1" hasCustomPrompt="1"/>
          </p:nvPr>
        </p:nvSpPr>
        <p:spPr>
          <a:prstGeom prst="rect">
            <a:avLst/>
          </a:prstGeom>
        </p:spPr>
        <p:txBody>
          <a:bodyPr/>
          <a:lstStyle>
            <a:lvl1pPr marL="342900" indent="-342900">
              <a:defRPr>
                <a:solidFill>
                  <a:srgbClr val="222A35"/>
                </a:solidFill>
              </a:defRPr>
            </a:lvl1pPr>
            <a:lvl2pPr marL="774171" indent="-407459">
              <a:defRPr>
                <a:solidFill>
                  <a:srgbClr val="222A35"/>
                </a:solidFill>
              </a:defRPr>
            </a:lvl2pPr>
            <a:lvl3pPr marL="1033638" indent="-404988">
              <a:defRPr>
                <a:solidFill>
                  <a:srgbClr val="222A35"/>
                </a:solidFill>
              </a:defRPr>
            </a:lvl3pPr>
            <a:lvl4pPr marL="1412081" indent="-472281">
              <a:defRPr>
                <a:solidFill>
                  <a:srgbClr val="222A35"/>
                </a:solidFill>
              </a:defRPr>
            </a:lvl4pPr>
            <a:lvl5pPr>
              <a:defRPr>
                <a:solidFill>
                  <a:srgbClr val="222A35"/>
                </a:solidFill>
              </a:defRPr>
            </a:lvl5pPr>
          </a:lstStyle>
          <a:p>
            <a:pPr/>
            <a:r>
              <a:t>Click to edit Master text styles</a:t>
            </a:r>
          </a:p>
          <a:p>
            <a:pPr lvl="1"/>
            <a:r>
              <a:t/>
            </a:r>
          </a:p>
          <a:p>
            <a:pPr lvl="2"/>
            <a:r>
              <a:t/>
            </a:r>
          </a:p>
          <a:p>
            <a:pPr lvl="3"/>
            <a:r>
              <a:t/>
            </a:r>
          </a:p>
          <a:p>
            <a:pPr lvl="4"/>
            <a:r>
              <a:t/>
            </a:r>
          </a:p>
        </p:txBody>
      </p:sp>
      <p:sp>
        <p:nvSpPr>
          <p:cNvPr id="49" name="Title Text"/>
          <p:cNvSpPr txBox="1"/>
          <p:nvPr>
            <p:ph type="title"/>
          </p:nvPr>
        </p:nvSpPr>
        <p:spPr>
          <a:prstGeom prst="rect">
            <a:avLst/>
          </a:prstGeom>
        </p:spPr>
        <p:txBody>
          <a:bodyPr/>
          <a:lstStyle/>
          <a:p>
            <a:pPr/>
            <a:r>
              <a:t>Title Text</a:t>
            </a:r>
          </a:p>
        </p:txBody>
      </p:sp>
      <p:sp>
        <p:nvSpPr>
          <p:cNvPr id="50" name="Slide Number"/>
          <p:cNvSpPr txBox="1"/>
          <p:nvPr>
            <p:ph type="sldNum" sz="quarter" idx="2"/>
          </p:nvPr>
        </p:nvSpPr>
        <p:spPr>
          <a:xfrm>
            <a:off x="11064551" y="6407999"/>
            <a:ext cx="335867" cy="33308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Rectangle 6"/>
          <p:cNvSpPr/>
          <p:nvPr/>
        </p:nvSpPr>
        <p:spPr>
          <a:xfrm>
            <a:off x="0" y="6584950"/>
            <a:ext cx="12192000" cy="273050"/>
          </a:xfrm>
          <a:prstGeom prst="rect">
            <a:avLst/>
          </a:prstGeom>
          <a:solidFill>
            <a:schemeClr val="accent1"/>
          </a:solidFill>
          <a:ln w="12700">
            <a:solidFill>
              <a:srgbClr val="32538F"/>
            </a:solidFill>
            <a:miter/>
          </a:ln>
        </p:spPr>
        <p:txBody>
          <a:bodyPr lIns="45719" rIns="45719" anchor="ctr"/>
          <a:lstStyle/>
          <a:p>
            <a:pPr algn="ctr">
              <a:defRPr>
                <a:solidFill>
                  <a:srgbClr val="FFFFFF"/>
                </a:solidFill>
              </a:defRPr>
            </a:pPr>
          </a:p>
        </p:txBody>
      </p:sp>
      <p:sp>
        <p:nvSpPr>
          <p:cNvPr id="3" name="Title Text"/>
          <p:cNvSpPr txBox="1"/>
          <p:nvPr>
            <p:ph type="title"/>
          </p:nvPr>
        </p:nvSpPr>
        <p:spPr>
          <a:xfrm>
            <a:off x="0" y="-636"/>
            <a:ext cx="12192000" cy="902337"/>
          </a:xfrm>
          <a:prstGeom prst="rect">
            <a:avLst/>
          </a:prstGeom>
          <a:solidFill>
            <a:srgbClr val="2F5597"/>
          </a:solidFill>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4" name="Body Level One…"/>
          <p:cNvSpPr txBox="1"/>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8610600" y="6356350"/>
            <a:ext cx="335866" cy="333088"/>
          </a:xfrm>
          <a:prstGeom prst="rect">
            <a:avLst/>
          </a:prstGeom>
          <a:ln w="12700">
            <a:miter lim="400000"/>
          </a:ln>
        </p:spPr>
        <p:txBody>
          <a:bodyPr wrap="none" lIns="45719" rIns="45719">
            <a:spAutoFit/>
          </a:body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FFFFFF"/>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 name="From Jean-Emmanuel’s presentation"/>
          <p:cNvSpPr txBox="1"/>
          <p:nvPr>
            <p:ph type="title"/>
          </p:nvPr>
        </p:nvSpPr>
        <p:spPr>
          <a:prstGeom prst="rect">
            <a:avLst/>
          </a:prstGeom>
        </p:spPr>
        <p:txBody>
          <a:bodyPr/>
          <a:lstStyle/>
          <a:p>
            <a:pPr/>
            <a:r>
              <a:t>From Jean-Emmanuel’s presentation </a:t>
            </a:r>
          </a:p>
        </p:txBody>
      </p:sp>
      <p:sp>
        <p:nvSpPr>
          <p:cNvPr id="60" name="Presented the general concept of MC simulations , focusing on FLUKA, he mentioned GEANT4, PHITS (JAEA) and MCNP6 (LANL)…"/>
          <p:cNvSpPr txBox="1"/>
          <p:nvPr/>
        </p:nvSpPr>
        <p:spPr>
          <a:xfrm>
            <a:off x="340161" y="1073986"/>
            <a:ext cx="11007248" cy="374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457200" indent="-317500" defTabSz="457200">
              <a:buSzPct val="100000"/>
              <a:buFont typeface="Times Roman"/>
              <a:buChar char="•"/>
              <a:defRPr sz="2000">
                <a:latin typeface="Times Roman"/>
                <a:ea typeface="Times Roman"/>
                <a:cs typeface="Times Roman"/>
                <a:sym typeface="Times Roman"/>
              </a:defRPr>
            </a:pPr>
            <a:r>
              <a:t>Presented the general concept of MC simulations , focusing on FLUKA, he mentioned GEANT4, PHITS (JAEA) and MCNP6 (LANL)</a:t>
            </a:r>
          </a:p>
          <a:p>
            <a:pPr defTabSz="457200">
              <a:defRPr sz="2000">
                <a:latin typeface="Times Roman"/>
                <a:ea typeface="Times Roman"/>
                <a:cs typeface="Times Roman"/>
                <a:sym typeface="Times Roman"/>
              </a:defRPr>
            </a:pPr>
          </a:p>
          <a:p>
            <a:pPr marL="457200" indent="-317500" defTabSz="457200">
              <a:buSzPct val="100000"/>
              <a:buFont typeface="Times Roman"/>
              <a:buChar char="•"/>
              <a:defRPr sz="2000">
                <a:latin typeface="Times Roman"/>
                <a:ea typeface="Times Roman"/>
                <a:cs typeface="Times Roman"/>
                <a:sym typeface="Times Roman"/>
              </a:defRPr>
            </a:pPr>
            <a:r>
              <a:t>Two main points were outlined</a:t>
            </a:r>
          </a:p>
          <a:p>
            <a:pPr lvl="1" marL="596900" indent="-317500" defTabSz="457200">
              <a:buSzPct val="100000"/>
              <a:buFont typeface="Times Roman"/>
              <a:buChar char="•"/>
              <a:defRPr sz="2000">
                <a:latin typeface="Times Roman"/>
                <a:ea typeface="Times Roman"/>
                <a:cs typeface="Times Roman"/>
                <a:sym typeface="Times Roman"/>
              </a:defRPr>
            </a:pPr>
            <a:r>
              <a:t>Importance of properly choosing the FLUKA input parameters including beam shape (pencil or Gaussian), physics models/cards etc… Fro example Single Scattering managed by analog tracking is adequate for thin materials, whereas for thick material condensed tracking and multiple coulomb scattering is ok</a:t>
            </a:r>
          </a:p>
          <a:p>
            <a:pPr lvl="1" marL="596900" indent="-317500" defTabSz="457200">
              <a:buSzPct val="100000"/>
              <a:buFont typeface="Times Roman"/>
              <a:buChar char="•"/>
              <a:defRPr sz="2000">
                <a:latin typeface="Times Roman"/>
                <a:ea typeface="Times Roman"/>
                <a:cs typeface="Times Roman"/>
                <a:sym typeface="Times Roman"/>
              </a:defRPr>
            </a:pPr>
            <a:r>
              <a:t>Properly chose the  geometry mesh</a:t>
            </a:r>
          </a:p>
          <a:p>
            <a:pPr marL="457200" indent="-317500" defTabSz="457200">
              <a:buSzPct val="100000"/>
              <a:buFont typeface="Times Roman"/>
              <a:buChar char="•"/>
              <a:defRPr sz="2000">
                <a:latin typeface="Times Roman"/>
                <a:ea typeface="Times Roman"/>
                <a:cs typeface="Times Roman"/>
                <a:sym typeface="Times Roman"/>
              </a:defRPr>
            </a:pPr>
            <a:r>
              <a:t>Then COMSOL was used to estimate wire heating. Nice example simulations of carbon fibres with different impurities and different density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 name="From Manon’s presentation"/>
          <p:cNvSpPr txBox="1"/>
          <p:nvPr>
            <p:ph type="title"/>
          </p:nvPr>
        </p:nvSpPr>
        <p:spPr>
          <a:prstGeom prst="rect">
            <a:avLst/>
          </a:prstGeom>
        </p:spPr>
        <p:txBody>
          <a:bodyPr/>
          <a:lstStyle/>
          <a:p>
            <a:pPr/>
            <a:r>
              <a:t>From Manon’s presentation </a:t>
            </a:r>
          </a:p>
        </p:txBody>
      </p:sp>
      <p:sp>
        <p:nvSpPr>
          <p:cNvPr id="63" name="Wire scanners are used to measure beam profile using thin wire of tungsten, molybdenum, or carbon fiber.…"/>
          <p:cNvSpPr txBox="1"/>
          <p:nvPr/>
        </p:nvSpPr>
        <p:spPr>
          <a:xfrm>
            <a:off x="121297" y="1048237"/>
            <a:ext cx="12232641" cy="4053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457200" indent="-317500" defTabSz="457200">
              <a:buSzPct val="100000"/>
              <a:buFont typeface="Times Roman"/>
              <a:buChar char="•"/>
              <a:defRPr sz="2000">
                <a:latin typeface="Times Roman"/>
                <a:ea typeface="Times Roman"/>
                <a:cs typeface="Times Roman"/>
                <a:sym typeface="Times Roman"/>
              </a:defRPr>
            </a:pPr>
            <a:r>
              <a:t>Wire scanners are used to measure beam profile using thin wire of tungsten, molybdenum, or carbon fiber.</a:t>
            </a:r>
          </a:p>
          <a:p>
            <a:pPr marL="457200" indent="-317500" defTabSz="457200">
              <a:buSzPct val="100000"/>
              <a:buFont typeface="Times Roman"/>
              <a:buChar char="•"/>
              <a:defRPr sz="2000">
                <a:latin typeface="Times Roman"/>
                <a:ea typeface="Times Roman"/>
                <a:cs typeface="Times Roman"/>
                <a:sym typeface="Times Roman"/>
              </a:defRPr>
            </a:pPr>
            <a:r>
              <a:t>Low-density materials, such as carbon nanotube, can offer advantages.</a:t>
            </a:r>
          </a:p>
          <a:p>
            <a:pPr marL="457200" indent="-317500" defTabSz="457200">
              <a:buSzPct val="100000"/>
              <a:buFont typeface="Times Roman"/>
              <a:buChar char="•"/>
              <a:defRPr sz="2000">
                <a:latin typeface="Times Roman"/>
                <a:ea typeface="Times Roman"/>
                <a:cs typeface="Times Roman"/>
                <a:sym typeface="Times Roman"/>
              </a:defRPr>
            </a:pPr>
            <a:r>
              <a:t>The PyTT simulation code can model the thermal behavior of thin targets and is used to compare the thermal behavior of carbon fiber and carbon nanotube wires.</a:t>
            </a:r>
          </a:p>
          <a:p>
            <a:pPr marL="457200" indent="-317500" defTabSz="457200">
              <a:buSzPct val="100000"/>
              <a:buFont typeface="Times Roman"/>
              <a:buChar char="•"/>
              <a:defRPr sz="2000">
                <a:latin typeface="Times Roman"/>
                <a:ea typeface="Times Roman"/>
                <a:cs typeface="Times Roman"/>
                <a:sym typeface="Times Roman"/>
              </a:defRPr>
            </a:pPr>
            <a:r>
              <a:t>The program allows for the computation of the wire signal and the study of secondary and thermionic electron emission.</a:t>
            </a:r>
          </a:p>
          <a:p>
            <a:pPr marL="457200" indent="-317500" defTabSz="457200">
              <a:buSzPct val="100000"/>
              <a:buFont typeface="Times Roman"/>
              <a:buChar char="•"/>
              <a:defRPr sz="2000">
                <a:latin typeface="Times Roman"/>
                <a:ea typeface="Times Roman"/>
                <a:cs typeface="Times Roman"/>
                <a:sym typeface="Times Roman"/>
              </a:defRPr>
            </a:pPr>
            <a:r>
              <a:t>Results include the complete suppression of the thermionic emission current for PSI beams and the discrepancy between simulation and measurements for high thermionic current, which could be due to space charge from generated electrons.</a:t>
            </a:r>
          </a:p>
          <a:p>
            <a:pPr marL="457200" indent="-317500" defTabSz="457200">
              <a:buSzPct val="100000"/>
              <a:buFont typeface="Times Roman"/>
              <a:buChar char="•"/>
              <a:defRPr sz="2000">
                <a:latin typeface="Times Roman"/>
                <a:ea typeface="Times Roman"/>
                <a:cs typeface="Times Roman"/>
                <a:sym typeface="Times Roman"/>
              </a:defRPr>
            </a:pPr>
            <a:r>
              <a:t>The simulations show high sensitivity to material parameters such as temperature dependence of work function and emissivity.</a:t>
            </a:r>
          </a:p>
          <a:p>
            <a:pPr marL="457200" indent="-317500" defTabSz="457200">
              <a:buSzPct val="100000"/>
              <a:buFont typeface="Times Roman"/>
              <a:buChar char="•"/>
              <a:defRPr sz="2000">
                <a:latin typeface="Times Roman"/>
                <a:ea typeface="Times Roman"/>
                <a:cs typeface="Times Roman"/>
                <a:sym typeface="Times Roman"/>
              </a:defRPr>
            </a:pPr>
            <a:r>
              <a:t>Open points to improve include sensitivity to parameters, uncertainty in emissivity, and work function due to the surface of the material.</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Very good starting point for further studies and collaborations…"/>
          <p:cNvSpPr txBox="1"/>
          <p:nvPr>
            <p:ph type="body" idx="1"/>
          </p:nvPr>
        </p:nvSpPr>
        <p:spPr>
          <a:prstGeom prst="rect">
            <a:avLst/>
          </a:prstGeom>
        </p:spPr>
        <p:txBody>
          <a:bodyPr/>
          <a:lstStyle/>
          <a:p>
            <a:pPr/>
            <a:r>
              <a:t>Very good starting point for further studies and collaborations</a:t>
            </a:r>
          </a:p>
          <a:p>
            <a:pPr/>
            <a:r>
              <a:t>Key points to be addressed could be</a:t>
            </a:r>
          </a:p>
          <a:p>
            <a:pPr lvl="1" marL="709612" indent="-342900"/>
            <a:r>
              <a:t>Benchmarking of FLUKA, GEANT4 etc…</a:t>
            </a:r>
          </a:p>
          <a:p>
            <a:pPr lvl="1" marL="709612" indent="-342900"/>
            <a:r>
              <a:t>Compare COMSOL and PyTT</a:t>
            </a:r>
          </a:p>
          <a:p>
            <a:pPr lvl="1" marL="709612" indent="-342900"/>
            <a:r>
              <a:t>Identify main uncertainties: emissivity, thermionic current at high temperature etc..</a:t>
            </a:r>
          </a:p>
          <a:p>
            <a:pPr lvl="1" marL="709612" indent="-342900"/>
            <a:r>
              <a:t>Laboratory setups to heat wires, measure emissivity, thermionic current etc… </a:t>
            </a:r>
          </a:p>
        </p:txBody>
      </p:sp>
      <p:sp>
        <p:nvSpPr>
          <p:cNvPr id="66" name="Wrap up - discussion"/>
          <p:cNvSpPr txBox="1"/>
          <p:nvPr>
            <p:ph type="title"/>
          </p:nvPr>
        </p:nvSpPr>
        <p:spPr>
          <a:prstGeom prst="rect">
            <a:avLst/>
          </a:prstGeom>
        </p:spPr>
        <p:txBody>
          <a:bodyPr/>
          <a:lstStyle/>
          <a:p>
            <a:pPr/>
            <a:r>
              <a:t>Wrap up - discussion</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