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4"/>
  </p:notesMasterIdLst>
  <p:sldIdLst>
    <p:sldId id="256" r:id="rId5"/>
    <p:sldId id="259" r:id="rId6"/>
    <p:sldId id="280" r:id="rId7"/>
    <p:sldId id="286" r:id="rId8"/>
    <p:sldId id="287" r:id="rId9"/>
    <p:sldId id="281" r:id="rId10"/>
    <p:sldId id="282" r:id="rId11"/>
    <p:sldId id="269" r:id="rId12"/>
    <p:sldId id="278" r:id="rId13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03E55CE-90F7-CD46-87B8-8C918A066484}" v="742" dt="2023-02-03T08:51:30.065"/>
    <p1510:client id="{B3D5EF75-D9F7-264E-B8C0-126E1E2FA6D7}" v="25" dt="2023-02-02T21:03:57.078"/>
  </p1510:revLst>
</p1510:revInfo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4"/>
  </p:normalViewPr>
  <p:slideViewPr>
    <p:cSldViewPr snapToGrid="0">
      <p:cViewPr varScale="1">
        <p:scale>
          <a:sx n="121" d="100"/>
          <a:sy n="121" d="100"/>
        </p:scale>
        <p:origin x="744" y="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4/13/23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19 Avril 2023</a:t>
            </a:r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r>
              <a:rPr lang="en-US"/>
              <a:t>H8 Beam Line 2023 Users Meeting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19 Avril 2023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r>
              <a:rPr lang="en-US"/>
              <a:t>H8 Beam Line 2023 Users Meeting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19 Avril 2023</a:t>
            </a:r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r>
              <a:rPr lang="en-US"/>
              <a:t>H8 Beam Line 2023 Users Meeting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19 Avril 2023</a:t>
            </a:r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r>
              <a:rPr lang="en-US"/>
              <a:t>H8 Beam Line 2023 Users Meeting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19 Avril 2023</a:t>
            </a:r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r>
              <a:rPr lang="en-US"/>
              <a:t>H8 Beam Line 2023 Users Meeting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19 Avril 2023</a:t>
            </a:r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r>
              <a:rPr lang="en-US"/>
              <a:t>H8 Beam Line 2023 Users Meeting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19 Avril 2023</a:t>
            </a:r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r>
              <a:rPr lang="en-US"/>
              <a:t>H8 Beam Line 2023 Users Meeting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19 Avril 2023</a:t>
            </a:r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r>
              <a:rPr lang="en-US"/>
              <a:t>H8 Beam Line 2023 Users Meeting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19 Avril 2023</a:t>
            </a:r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r>
              <a:rPr lang="en-US"/>
              <a:t>H8 Beam Line 2023 Users Meeting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Default 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t>Slide Title</a:t>
            </a:r>
            <a:endParaRPr lang="en-US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19 Avril 2023</a:t>
            </a:r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r>
              <a:rPr lang="en-US"/>
              <a:t>H8 Beam Line 2023 Users Meeting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US"/>
              <a:t>‹#›</a:t>
            </a:fld>
            <a:endParaRPr lang="en-US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3" hasCustomPrompt="1"/>
          </p:nvPr>
        </p:nvSpPr>
        <p:spPr bwMode="auto">
          <a:xfrm>
            <a:off x="609601" y="1245522"/>
            <a:ext cx="10968567" cy="4821904"/>
          </a:xfrm>
        </p:spPr>
        <p:txBody>
          <a:bodyPr/>
          <a:lstStyle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>
              <a:defRPr/>
            </a:pPr>
            <a:r>
              <a:t>Slide text first level</a:t>
            </a:r>
          </a:p>
          <a:p>
            <a:pPr lvl="1">
              <a:defRPr/>
            </a:pPr>
            <a:r>
              <a:t>Slide text second level</a:t>
            </a:r>
          </a:p>
          <a:p>
            <a:pPr lvl="2">
              <a:defRPr/>
            </a:pPr>
            <a:r>
              <a:t>Slide text third level</a:t>
            </a:r>
          </a:p>
          <a:p>
            <a:pPr lvl="3">
              <a:defRPr/>
            </a:pPr>
            <a:r>
              <a:t>Slide text fourth level</a:t>
            </a:r>
          </a:p>
        </p:txBody>
      </p:sp>
    </p:spTree>
    <p:extLst>
      <p:ext uri="{BB962C8B-B14F-4D97-AF65-F5344CB8AC3E}">
        <p14:creationId xmlns:p14="http://schemas.microsoft.com/office/powerpoint/2010/main" val="2201517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19 Avril 2023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H8 Beam Line 2023 Users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A433B-26C0-7C49-A656-4C4386A62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9603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647728" y="757891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9C586C67-E5AB-2148-8000-3D5AD34047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biLevel thresh="2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0132" y="216024"/>
            <a:ext cx="2996952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56230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r>
              <a:rPr lang="de-CH"/>
              <a:t>19 Avril 2023</a:t>
            </a:r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r>
              <a:rPr lang="en-US"/>
              <a:t>H8 Beam Line 2023 Users Meeting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0">
              <a:defRPr/>
            </a:pPr>
            <a:endParaRPr lang="en-US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19 Avril 2023</a:t>
            </a:r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r>
              <a:rPr lang="en-US"/>
              <a:t>H8 Beam Line 2023 Users Meeting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19 Avril 2023</a:t>
            </a:r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r>
              <a:rPr lang="en-US"/>
              <a:t>H8 Beam Line 2023 Users Meeting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19 Avril 2023</a:t>
            </a:r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r>
              <a:rPr lang="en-US"/>
              <a:t>H8 Beam Line 2023 Users Meeting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19 Avril 2023</a:t>
            </a:r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r>
              <a:rPr lang="en-US"/>
              <a:t>H8 Beam Line 2023 Users Meeting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19 Avril 2023</a:t>
            </a:r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r>
              <a:rPr lang="en-US"/>
              <a:t>H8 Beam Line 2023 Users Meeting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microsoft.com/office/2007/relationships/hdphoto" Target="../media/hdphoto1.wdp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22"/>
          <a:stretch>
            <a:fillRect/>
          </a:stretch>
        </p:blipFill>
        <p:spPr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de-CH"/>
              <a:t>19 Avril 2023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/>
              <a:t>H8 Beam Line 2023 Users Meeting</a:t>
            </a:r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9F5DECC8-1817-1C40-A787-5BBEA9EC14F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3">
            <a:biLevel thresh="25000"/>
            <a:extLst>
              <a:ext uri="{BEBA8EAE-BF5A-486C-A8C5-ECC9F3942E4B}">
                <a14:imgProps xmlns:a14="http://schemas.microsoft.com/office/drawing/2010/main">
                  <a14:imgLayer r:embed="rId2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544" y="6258472"/>
            <a:ext cx="681255" cy="681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7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4" r:id="rId15"/>
    <p:sldLayoutId id="2147483666" r:id="rId16"/>
    <p:sldLayoutId id="2147483668" r:id="rId17"/>
    <p:sldLayoutId id="2147483669" r:id="rId18"/>
    <p:sldLayoutId id="2147483671" r:id="rId19"/>
    <p:sldLayoutId id="2147483672" r:id="rId20"/>
  </p:sldLayoutIdLst>
  <p:hf hdr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8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4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STI beam request for 2023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L.S. Esposito, SY-STI</a:t>
            </a:r>
          </a:p>
          <a:p>
            <a:r>
              <a:rPr lang="en-US" dirty="0"/>
              <a:t>H8 Beam Line 2023 Users Meeting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Motivations for the STI beam request</a:t>
            </a:r>
          </a:p>
          <a:p>
            <a:r>
              <a:rPr lang="en-US" dirty="0"/>
              <a:t>List of crystal assemblies</a:t>
            </a:r>
          </a:p>
          <a:p>
            <a:r>
              <a:rPr lang="en-US" dirty="0"/>
              <a:t>Beam requirement</a:t>
            </a:r>
          </a:p>
          <a:p>
            <a:r>
              <a:rPr lang="en-US" dirty="0"/>
              <a:t>Infrastructure needs</a:t>
            </a:r>
            <a:endParaRPr lang="en-GB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Outline</a:t>
            </a:r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19 Avril 2023</a:t>
            </a:r>
            <a:endParaRPr lang="en-GB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4A545D7-84B1-5C42-8AF1-BB3476C0E4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H8 Beam Line 2023 Users Meeting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GB" smtClean="0"/>
              <a:pPr/>
              <a:t>2</a:t>
            </a:fld>
            <a:endParaRPr lang="en-GB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97F1AE0-AC59-F553-7966-B33BABC2AD8B}"/>
              </a:ext>
            </a:extLst>
          </p:cNvPr>
          <p:cNvGrpSpPr/>
          <p:nvPr/>
        </p:nvGrpSpPr>
        <p:grpSpPr>
          <a:xfrm>
            <a:off x="6440269" y="1811627"/>
            <a:ext cx="5548423" cy="4280301"/>
            <a:chOff x="6440269" y="1811627"/>
            <a:chExt cx="5548423" cy="4280301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494FF28C-EB2F-371D-69D8-C42FF2AFB7FF}"/>
                </a:ext>
              </a:extLst>
            </p:cNvPr>
            <p:cNvGrpSpPr/>
            <p:nvPr/>
          </p:nvGrpSpPr>
          <p:grpSpPr>
            <a:xfrm>
              <a:off x="6440269" y="2257423"/>
              <a:ext cx="2210206" cy="3834505"/>
              <a:chOff x="6440269" y="2257423"/>
              <a:chExt cx="2210206" cy="3834505"/>
            </a:xfrm>
          </p:grpSpPr>
          <p:pic>
            <p:nvPicPr>
              <p:cNvPr id="3" name="Picture 2">
                <a:extLst>
                  <a:ext uri="{FF2B5EF4-FFF2-40B4-BE49-F238E27FC236}">
                    <a16:creationId xmlns:a16="http://schemas.microsoft.com/office/drawing/2014/main" id="{8D678C22-92C8-3A41-AA26-54C74336AA1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9546"/>
              <a:stretch/>
            </p:blipFill>
            <p:spPr>
              <a:xfrm>
                <a:off x="6440269" y="2257423"/>
                <a:ext cx="2210206" cy="3457775"/>
              </a:xfrm>
              <a:prstGeom prst="rect">
                <a:avLst/>
              </a:prstGeom>
            </p:spPr>
          </p:pic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5FC356D-C330-4B68-E287-57E59B0FC4C4}"/>
                  </a:ext>
                </a:extLst>
              </p:cNvPr>
              <p:cNvSpPr txBox="1"/>
              <p:nvPr/>
            </p:nvSpPr>
            <p:spPr bwMode="auto">
              <a:xfrm>
                <a:off x="6779778" y="5722596"/>
                <a:ext cx="153118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/>
                  <a:t>TECS crystal</a:t>
                </a:r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A7212CEC-2CD6-CFFF-04D6-5ED7DB420C8C}"/>
                </a:ext>
              </a:extLst>
            </p:cNvPr>
            <p:cNvGrpSpPr/>
            <p:nvPr/>
          </p:nvGrpSpPr>
          <p:grpSpPr>
            <a:xfrm>
              <a:off x="9379725" y="2257425"/>
              <a:ext cx="2608967" cy="3818036"/>
              <a:chOff x="9379725" y="2257425"/>
              <a:chExt cx="2608967" cy="3818036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6FBCD338-3958-3C35-C3BE-30E16E4A37E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5400000">
                <a:off x="8955322" y="2681828"/>
                <a:ext cx="3457774" cy="2608967"/>
              </a:xfrm>
              <a:prstGeom prst="rect">
                <a:avLst/>
              </a:prstGeom>
            </p:spPr>
          </p:pic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83770A8-16DE-6DD7-B1A5-E3907F9E59CA}"/>
                  </a:ext>
                </a:extLst>
              </p:cNvPr>
              <p:cNvSpPr txBox="1"/>
              <p:nvPr/>
            </p:nvSpPr>
            <p:spPr bwMode="auto">
              <a:xfrm>
                <a:off x="10065889" y="5706129"/>
                <a:ext cx="153118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/>
                  <a:t>TCPC</a:t>
                </a:r>
                <a:r>
                  <a:rPr lang="en-CH"/>
                  <a:t> crystal</a:t>
                </a:r>
              </a:p>
            </p:txBody>
          </p:sp>
        </p:grp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24AB7D6-7178-33E6-70E8-379C51237816}"/>
                </a:ext>
              </a:extLst>
            </p:cNvPr>
            <p:cNvSpPr txBox="1"/>
            <p:nvPr/>
          </p:nvSpPr>
          <p:spPr bwMode="auto">
            <a:xfrm>
              <a:off x="7944796" y="1811627"/>
              <a:ext cx="21210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/>
                <a:t>Crystal assemblies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CCE463A-3B29-174D-9B0F-16DAE46C9D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592263"/>
            <a:ext cx="8568332" cy="4608512"/>
          </a:xfrm>
        </p:spPr>
        <p:txBody>
          <a:bodyPr/>
          <a:lstStyle/>
          <a:p>
            <a:r>
              <a:rPr lang="en-US"/>
              <a:t>Beam manipulation with bent crystals is mature technology used in several CERN applications: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/>
              <a:t>losses reduction during the slow extraction from SPS (TECS, TECA)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/>
              <a:t>crystal-assisted collimation for the ion runs in LHC (TCPC)</a:t>
            </a:r>
            <a:endParaRPr lang="en-US"/>
          </a:p>
          <a:p>
            <a:r>
              <a:rPr lang="en-US"/>
              <a:t>More applications are foreseen in the future: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2400">
                <a:solidFill>
                  <a:srgbClr val="2F2F2F"/>
                </a:solidFill>
              </a:rPr>
              <a:t>LHC fixed target experiment (TCCS, TCCP)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2400">
                <a:solidFill>
                  <a:srgbClr val="2F2F2F"/>
                </a:solidFill>
              </a:rPr>
              <a:t>Losses reduction at TCSC and splitter magnets in TDC2</a:t>
            </a:r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F977354-945C-FF42-8E79-BD15581910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Motivations of the STI beam request – 1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06B4B7E-A9E1-6D44-8F81-255C5E7E35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19 Avril 2023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55A99D-4674-3E4B-8173-7FDB6C5EC3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H8 Beam Line 2023 Users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7505E-2F17-2B45-996C-2A88CFC65C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</a:t>
            </a:fld>
            <a:endParaRPr lang="en-US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8F892C4F-CEAE-0F9B-96AB-9B13F74BC010}"/>
              </a:ext>
            </a:extLst>
          </p:cNvPr>
          <p:cNvGrpSpPr/>
          <p:nvPr/>
        </p:nvGrpSpPr>
        <p:grpSpPr>
          <a:xfrm>
            <a:off x="8748184" y="931615"/>
            <a:ext cx="3468496" cy="2353369"/>
            <a:chOff x="8524595" y="931615"/>
            <a:chExt cx="3468496" cy="2353369"/>
          </a:xfrm>
        </p:grpSpPr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615AB2BC-31B0-0C32-2FBA-9C7B174FE0C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524595" y="931615"/>
              <a:ext cx="3240000" cy="2350373"/>
            </a:xfrm>
            <a:prstGeom prst="rect">
              <a:avLst/>
            </a:prstGeom>
          </p:spPr>
        </p:pic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FFE73557-09E2-3420-9B86-E08D159E2F2B}"/>
                </a:ext>
              </a:extLst>
            </p:cNvPr>
            <p:cNvSpPr txBox="1"/>
            <p:nvPr/>
          </p:nvSpPr>
          <p:spPr bwMode="auto">
            <a:xfrm>
              <a:off x="11101500" y="2977207"/>
              <a:ext cx="89159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400"/>
                <a:t>F. Velotti</a:t>
              </a: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37F38FDC-58E6-5B8B-3EBE-1873E86F8F08}"/>
              </a:ext>
            </a:extLst>
          </p:cNvPr>
          <p:cNvGrpSpPr/>
          <p:nvPr/>
        </p:nvGrpSpPr>
        <p:grpSpPr>
          <a:xfrm>
            <a:off x="8832304" y="3489213"/>
            <a:ext cx="3240000" cy="2160000"/>
            <a:chOff x="8557623" y="3489213"/>
            <a:chExt cx="3240000" cy="2160000"/>
          </a:xfrm>
        </p:grpSpPr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B6D34A0C-EBA4-AC56-454F-77506544337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557623" y="3489213"/>
              <a:ext cx="3240000" cy="2160000"/>
            </a:xfrm>
            <a:prstGeom prst="rect">
              <a:avLst/>
            </a:prstGeom>
          </p:spPr>
        </p:pic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C1082FD5-168C-A707-F4E6-E76A8178F0C5}"/>
                </a:ext>
              </a:extLst>
            </p:cNvPr>
            <p:cNvSpPr txBox="1"/>
            <p:nvPr/>
          </p:nvSpPr>
          <p:spPr bwMode="auto">
            <a:xfrm>
              <a:off x="11010834" y="4941168"/>
              <a:ext cx="68320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400"/>
                <a:t>R. Cai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20014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D27FCD0-0F72-96D2-6B89-D508128867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The validation of crystal assemblies with beam is needed for the final CERN hardware qualification before the installation of the crystals in the machines</a:t>
            </a:r>
          </a:p>
          <a:p>
            <a:r>
              <a:rPr lang="en-US" sz="2000" dirty="0"/>
              <a:t>It is the only methods to measure the crystal channeling efficiency (proportional to in-depth crystal defects), which cannot be measured by the X-ray diffractometer </a:t>
            </a:r>
          </a:p>
          <a:p>
            <a:endParaRPr lang="en-CH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BA7B57A-A9DB-85F3-8A2A-9009E4BB7C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Motivations of the STI beam request – 2 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CF8C6A-4AFA-410B-26C9-4AF495E9EF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19 Avril 2023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C3101D-BB41-3376-4A15-850485AA39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H8 Beam Line 2023 Users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A22A62-7C38-C4EE-4290-21B38275A9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35C2FF0-1340-B8E2-1BEB-78398E2B52BF}"/>
              </a:ext>
            </a:extLst>
          </p:cNvPr>
          <p:cNvGrpSpPr/>
          <p:nvPr/>
        </p:nvGrpSpPr>
        <p:grpSpPr>
          <a:xfrm>
            <a:off x="866850" y="3339301"/>
            <a:ext cx="6748389" cy="2964037"/>
            <a:chOff x="866850" y="3339301"/>
            <a:chExt cx="6748389" cy="2964037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ABFE5D2-8CA0-8EF4-B9D1-59F1BF583DA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66850" y="3595386"/>
              <a:ext cx="6748389" cy="2707952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941CE30-09EB-7F3F-E8AE-600E91BECAD3}"/>
                </a:ext>
              </a:extLst>
            </p:cNvPr>
            <p:cNvSpPr txBox="1"/>
            <p:nvPr/>
          </p:nvSpPr>
          <p:spPr bwMode="auto">
            <a:xfrm>
              <a:off x="1676663" y="3339301"/>
              <a:ext cx="51651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400" b="1" dirty="0"/>
                <a:t>Schematic layout of the UA9 telescope installed in PPE128</a:t>
              </a:r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2B8156EE-9354-7A7F-D5AB-08857C06C4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3436" y="3204766"/>
            <a:ext cx="3904793" cy="2928595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53B89772-40A4-9F55-5871-3E7264829034}"/>
              </a:ext>
            </a:extLst>
          </p:cNvPr>
          <p:cNvGrpSpPr/>
          <p:nvPr/>
        </p:nvGrpSpPr>
        <p:grpSpPr>
          <a:xfrm>
            <a:off x="9076273" y="2982754"/>
            <a:ext cx="2462936" cy="2529781"/>
            <a:chOff x="9076273" y="2982754"/>
            <a:chExt cx="2462936" cy="2529781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805EE68-C670-4D04-EF49-C3DE9E7DC89E}"/>
                </a:ext>
              </a:extLst>
            </p:cNvPr>
            <p:cNvSpPr txBox="1"/>
            <p:nvPr/>
          </p:nvSpPr>
          <p:spPr bwMode="auto">
            <a:xfrm>
              <a:off x="9076273" y="2982754"/>
              <a:ext cx="246293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sz="1200" dirty="0"/>
                <a:t>Typical plot showing the particle regimes in a crystal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BC4DBED-7C7C-7A1B-4C34-4D9E4ACC3417}"/>
                </a:ext>
              </a:extLst>
            </p:cNvPr>
            <p:cNvSpPr txBox="1"/>
            <p:nvPr/>
          </p:nvSpPr>
          <p:spPr bwMode="auto">
            <a:xfrm>
              <a:off x="10405832" y="3767720"/>
              <a:ext cx="4443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>
                  <a:solidFill>
                    <a:srgbClr val="FF0000"/>
                  </a:solidFill>
                </a:rPr>
                <a:t>CH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EFABBC8-67EC-CA15-060F-BED811D3687E}"/>
                </a:ext>
              </a:extLst>
            </p:cNvPr>
            <p:cNvSpPr txBox="1"/>
            <p:nvPr/>
          </p:nvSpPr>
          <p:spPr bwMode="auto">
            <a:xfrm>
              <a:off x="9076273" y="4569518"/>
              <a:ext cx="46358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>
                  <a:solidFill>
                    <a:srgbClr val="FF0000"/>
                  </a:solidFill>
                </a:rPr>
                <a:t>AM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B3ACE11-95F5-636F-C3D1-CEA27D1BC28F}"/>
                </a:ext>
              </a:extLst>
            </p:cNvPr>
            <p:cNvSpPr txBox="1"/>
            <p:nvPr/>
          </p:nvSpPr>
          <p:spPr bwMode="auto">
            <a:xfrm>
              <a:off x="10599689" y="5204758"/>
              <a:ext cx="4347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>
                  <a:solidFill>
                    <a:srgbClr val="FF0000"/>
                  </a:solidFill>
                </a:rPr>
                <a:t>VR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77792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40CDCEA0-D04D-7B3F-2132-2B94E30FD08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7988" y="1155555"/>
            <a:ext cx="11376025" cy="2532908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A2E34418-3F00-430F-8747-CC4DDF829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Beam time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30687B-0C48-050D-4B28-D6B393DCE1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19 Avril 2023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07B516-4601-C32D-E2E9-4D31A8E236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H8 Beam Line 2023 Users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ECDD24-F203-E5F2-FB7C-F9245DC66C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F84FC74-35B6-B9BD-7CA1-367E42BB17F7}"/>
              </a:ext>
            </a:extLst>
          </p:cNvPr>
          <p:cNvSpPr txBox="1"/>
          <p:nvPr/>
        </p:nvSpPr>
        <p:spPr bwMode="auto">
          <a:xfrm>
            <a:off x="548951" y="4078735"/>
            <a:ext cx="9034846" cy="20005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UA9 runs are allocated in contiguous slots to optimize resources: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Use of the same instrumentations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No need to mount/dismantle the apparatus several times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Benefit from the same experts’ teams</a:t>
            </a:r>
          </a:p>
          <a:p>
            <a:endParaRPr lang="en-GB" sz="2000" dirty="0"/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976371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2B1F674-250E-234D-B875-BA46AF4A69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2 LHC crystals from the last batch production by INFN-Ferrara</a:t>
            </a:r>
          </a:p>
          <a:p>
            <a:endParaRPr lang="en-US" dirty="0"/>
          </a:p>
          <a:p>
            <a:r>
              <a:rPr lang="en-US" dirty="0"/>
              <a:t>4 LHC crystals to be remeasured for stability check </a:t>
            </a:r>
          </a:p>
          <a:p>
            <a:endParaRPr lang="en-US" dirty="0"/>
          </a:p>
          <a:p>
            <a:r>
              <a:rPr lang="en-US" dirty="0"/>
              <a:t>3 crystals assembled at CERN</a:t>
            </a:r>
            <a:endParaRPr lang="en-US" dirty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819962E-EC84-004E-90B6-D21720A0E9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List of crystals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6803FCF-C044-134E-82A7-31125917E9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19 Avril 2023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A99BBD-CAA5-8046-BB27-4BA19CA476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H8 Beam Line 2023 Users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7A55DC-EA18-FE4A-829D-B06B802936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9337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BF90E06-C4EC-C547-B006-F8CA1912ED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180 GeV secondary beam (</a:t>
            </a:r>
            <a:r>
              <a:rPr lang="en-US" u="sng" dirty="0"/>
              <a:t>routinely used in the last years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~few mm sigma</a:t>
            </a:r>
          </a:p>
          <a:p>
            <a:pPr lvl="1"/>
            <a:r>
              <a:rPr lang="en-US" dirty="0"/>
              <a:t>~ 10-20 </a:t>
            </a:r>
            <a:r>
              <a:rPr lang="en-US" dirty="0" err="1"/>
              <a:t>μrad</a:t>
            </a:r>
            <a:r>
              <a:rPr lang="en-US" dirty="0"/>
              <a:t> divergence</a:t>
            </a:r>
          </a:p>
          <a:p>
            <a:pPr lvl="1"/>
            <a:r>
              <a:rPr lang="en-US" dirty="0"/>
              <a:t>Intensity ~1e6 particles/spill</a:t>
            </a:r>
          </a:p>
          <a:p>
            <a:pPr lvl="1"/>
            <a:endParaRPr lang="en-US" dirty="0"/>
          </a:p>
          <a:p>
            <a:pPr marL="0" lvl="1" indent="0">
              <a:buNone/>
            </a:pPr>
            <a:r>
              <a:rPr lang="en-US" dirty="0"/>
              <a:t>Smaller beam spot and divergence would be beneficial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1300DBA-8713-7A4A-8A6D-DB1B321E02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request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98AE209-C3BF-BF44-87E0-D38E3A9097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19 Avril 2023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E539F3-6FAD-254B-BD6E-B96AE205AF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H8 Beam Line 2023 Users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9EE7C7-221A-924C-A757-568BBD3EDF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8498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Infrastructure needs in PPE128</a:t>
            </a:r>
            <a:endParaRPr lang="en-US" dirty="0"/>
          </a:p>
        </p:txBody>
      </p:sp>
      <p:sp>
        <p:nvSpPr>
          <p:cNvPr id="57" name="Content Placeholder 56">
            <a:extLst>
              <a:ext uri="{FF2B5EF4-FFF2-40B4-BE49-F238E27FC236}">
                <a16:creationId xmlns:a16="http://schemas.microsoft.com/office/drawing/2014/main" id="{6CE9DECF-6638-884A-9435-8657A39B9E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7215" y="1370924"/>
            <a:ext cx="4932853" cy="4608512"/>
          </a:xfrm>
        </p:spPr>
        <p:txBody>
          <a:bodyPr/>
          <a:lstStyle/>
          <a:p>
            <a:r>
              <a:rPr lang="en-GB" sz="2400" u="sng" dirty="0"/>
              <a:t>Usual setup used in the last years</a:t>
            </a:r>
          </a:p>
          <a:p>
            <a:r>
              <a:rPr lang="en-GB" sz="2400" dirty="0"/>
              <a:t>Vacuum pipes dismounted to allow the install the tracker detectors/goniometer</a:t>
            </a:r>
          </a:p>
          <a:p>
            <a:r>
              <a:rPr lang="en-GB" sz="2400" dirty="0"/>
              <a:t>Quadrupole QNL.042.427 turned off </a:t>
            </a:r>
          </a:p>
          <a:p>
            <a:r>
              <a:rPr lang="en-GB" sz="2400" dirty="0"/>
              <a:t>Standard cables configuration (HV, signal, Ethernet)</a:t>
            </a:r>
          </a:p>
          <a:p>
            <a:endParaRPr lang="en-GB" sz="2400" dirty="0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19 Avril 2023</a:t>
            </a:r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H8 Beam Line 2023 Users Meeting</a:t>
            </a: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A433B-26C0-7C49-A656-4C4386A626F9}" type="slidenum">
              <a:rPr lang="en-US" smtClean="0"/>
              <a:pPr/>
              <a:t>8</a:t>
            </a:fld>
            <a:endParaRPr lang="en-US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94F61FC-559E-D041-A1F0-433A79A9DFA6}"/>
              </a:ext>
            </a:extLst>
          </p:cNvPr>
          <p:cNvGrpSpPr/>
          <p:nvPr/>
        </p:nvGrpSpPr>
        <p:grpSpPr>
          <a:xfrm>
            <a:off x="5150068" y="1254438"/>
            <a:ext cx="7128792" cy="4939280"/>
            <a:chOff x="414338" y="865896"/>
            <a:chExt cx="8315325" cy="5511092"/>
          </a:xfrm>
        </p:grpSpPr>
        <p:pic>
          <p:nvPicPr>
            <p:cNvPr id="32" name="Picture 2">
              <a:extLst>
                <a:ext uri="{FF2B5EF4-FFF2-40B4-BE49-F238E27FC236}">
                  <a16:creationId xmlns:a16="http://schemas.microsoft.com/office/drawing/2014/main" id="{388B0C17-2656-E646-951E-64D2AAD1CF7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print"/>
            <a:srcRect t="6528"/>
            <a:stretch/>
          </p:blipFill>
          <p:spPr bwMode="auto">
            <a:xfrm>
              <a:off x="414338" y="865896"/>
              <a:ext cx="8315325" cy="55110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4B53546E-855D-B349-A1E3-30A98FB09D9A}"/>
                </a:ext>
              </a:extLst>
            </p:cNvPr>
            <p:cNvSpPr/>
            <p:nvPr/>
          </p:nvSpPr>
          <p:spPr>
            <a:xfrm>
              <a:off x="3524250" y="1533525"/>
              <a:ext cx="1371600" cy="228600"/>
            </a:xfrm>
            <a:prstGeom prst="rect">
              <a:avLst/>
            </a:prstGeom>
            <a:solidFill>
              <a:schemeClr val="accent1">
                <a:alpha val="43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0B1B4B9E-6977-7447-BC57-F23FBC10CA0E}"/>
                </a:ext>
              </a:extLst>
            </p:cNvPr>
            <p:cNvSpPr/>
            <p:nvPr/>
          </p:nvSpPr>
          <p:spPr>
            <a:xfrm>
              <a:off x="1504950" y="3248025"/>
              <a:ext cx="1371600" cy="228600"/>
            </a:xfrm>
            <a:prstGeom prst="rect">
              <a:avLst/>
            </a:prstGeom>
            <a:solidFill>
              <a:schemeClr val="accent1">
                <a:alpha val="43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99B83C44-1ACE-3A45-AF8B-E810A3F3B71A}"/>
                </a:ext>
              </a:extLst>
            </p:cNvPr>
            <p:cNvSpPr/>
            <p:nvPr/>
          </p:nvSpPr>
          <p:spPr>
            <a:xfrm>
              <a:off x="3514725" y="3248025"/>
              <a:ext cx="4648200" cy="228600"/>
            </a:xfrm>
            <a:prstGeom prst="rect">
              <a:avLst/>
            </a:prstGeom>
            <a:solidFill>
              <a:schemeClr val="accent1">
                <a:alpha val="43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C5E349AF-3F13-CB48-BFCD-902C17196688}"/>
                </a:ext>
              </a:extLst>
            </p:cNvPr>
            <p:cNvSpPr/>
            <p:nvPr/>
          </p:nvSpPr>
          <p:spPr>
            <a:xfrm>
              <a:off x="2000251" y="4838699"/>
              <a:ext cx="191489" cy="219074"/>
            </a:xfrm>
            <a:prstGeom prst="rect">
              <a:avLst/>
            </a:prstGeom>
            <a:solidFill>
              <a:schemeClr val="accent1">
                <a:alpha val="43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3013620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1642D3C01287B4394D2EB50E725BA72" ma:contentTypeVersion="0" ma:contentTypeDescription="Create a new document." ma:contentTypeScope="" ma:versionID="46bad4e6e135bb73b871e343f509b013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20A14D0-225C-42CC-B73E-58FC2FEE0F45}">
  <ds:schemaRefs>
    <ds:schemaRef ds:uri="http://www.w3.org/XML/1998/namespace"/>
    <ds:schemaRef ds:uri="http://schemas.openxmlformats.org/package/2006/metadata/core-properties"/>
    <ds:schemaRef ds:uri="http://purl.org/dc/elements/1.1/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A15AE4A8-7242-48AB-BE2C-E1126E7F778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F5D0817-F952-43E6-9AD0-1B83CCCA731A}">
  <ds:schemaRefs>
    <ds:schemaRef ds:uri="http://purl.org/dc/elements/1.1/"/>
    <ds:schemaRef ds:uri="http://purl.org/dc/terms/"/>
    <ds:schemaRef ds:uri="http://schemas.microsoft.com/internal/obd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SY PowerPoint template</Template>
  <TotalTime>36</TotalTime>
  <Words>403</Words>
  <Application>Microsoft Macintosh PowerPoint</Application>
  <PresentationFormat>Widescreen</PresentationFormat>
  <Paragraphs>72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STI beam request for 2023</vt:lpstr>
      <vt:lpstr>Outline</vt:lpstr>
      <vt:lpstr>Motivations of the STI beam request – 1 </vt:lpstr>
      <vt:lpstr>Motivations of the STI beam request – 2 </vt:lpstr>
      <vt:lpstr>Beam time</vt:lpstr>
      <vt:lpstr>List of crystals</vt:lpstr>
      <vt:lpstr>Beam request</vt:lpstr>
      <vt:lpstr>Infrastructure needs in PPE128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Marco Calviani</dc:creator>
  <cp:keywords/>
  <dc:description/>
  <cp:lastModifiedBy>Luigi Salvatore Esposito</cp:lastModifiedBy>
  <cp:revision>4</cp:revision>
  <dcterms:created xsi:type="dcterms:W3CDTF">2021-11-08T12:53:02Z</dcterms:created>
  <dcterms:modified xsi:type="dcterms:W3CDTF">2023-04-13T08:18:50Z</dcterms:modified>
  <cp:category/>
  <dc:identifier/>
  <cp:contentStatus/>
  <dc:language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0x010100A1642D3C01287B4394D2EB50E725BA72</vt:lpwstr>
  </property>
</Properties>
</file>