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68" r:id="rId2"/>
    <p:sldId id="452" r:id="rId3"/>
    <p:sldId id="449" r:id="rId4"/>
    <p:sldId id="451" r:id="rId5"/>
    <p:sldId id="453" r:id="rId6"/>
    <p:sldId id="448" r:id="rId7"/>
    <p:sldId id="426" r:id="rId8"/>
    <p:sldId id="465" r:id="rId9"/>
    <p:sldId id="466" r:id="rId10"/>
    <p:sldId id="469" r:id="rId11"/>
    <p:sldId id="461" r:id="rId12"/>
    <p:sldId id="470" r:id="rId13"/>
    <p:sldId id="472" r:id="rId14"/>
    <p:sldId id="471" r:id="rId15"/>
    <p:sldId id="38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Sebastien Evrard" initials="SE" lastIdx="2" clrIdx="0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  <p:cmAuthor id="3" name="Eva Barbara Holzer" initials="EBH" lastIdx="1" clrIdx="1">
    <p:extLst>
      <p:ext uri="{19B8F6BF-5375-455C-9EA6-DF929625EA0E}">
        <p15:presenceInfo xmlns:p15="http://schemas.microsoft.com/office/powerpoint/2012/main" userId="S-1-5-21-1526224874-1540688658-1361462980-330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8000"/>
    <a:srgbClr val="E7E7F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92" autoAdjust="0"/>
    <p:restoredTop sz="94006" autoAdjust="0"/>
  </p:normalViewPr>
  <p:slideViewPr>
    <p:cSldViewPr snapToGrid="0">
      <p:cViewPr varScale="1">
        <p:scale>
          <a:sx n="64" d="100"/>
          <a:sy n="64" d="100"/>
        </p:scale>
        <p:origin x="206" y="77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2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FA806-2F0C-4329-9E7B-1ED38ADF008B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328AF-EB87-446E-A908-F115527203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73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LHCb</a:t>
            </a:r>
            <a:r>
              <a:rPr lang="en-US" baseline="0" dirty="0" smtClean="0"/>
              <a:t> Upgrade I : now for Run3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328AF-EB87-446E-A908-F115527203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942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 userDrawn="1"/>
        </p:nvSpPr>
        <p:spPr bwMode="auto">
          <a:xfrm>
            <a:off x="2946400" y="6556378"/>
            <a:ext cx="6197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Holzer</a:t>
            </a:r>
            <a:endParaRPr lang="en-US" sz="1300" b="1" dirty="0"/>
          </a:p>
        </p:txBody>
      </p:sp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03400" y="3505200"/>
            <a:ext cx="8534400" cy="23241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 lvl="1">
              <a:defRPr baseline="0">
                <a:solidFill>
                  <a:schemeClr val="bg1"/>
                </a:solidFill>
              </a:defRPr>
            </a:lvl2pPr>
            <a:lvl3pPr lvl="2">
              <a:defRPr baseline="0">
                <a:solidFill>
                  <a:schemeClr val="bg1"/>
                </a:solidFill>
              </a:defRPr>
            </a:lvl3pPr>
            <a:lvl4pPr lvl="3">
              <a:defRPr baseline="0">
                <a:solidFill>
                  <a:schemeClr val="bg1"/>
                </a:solidFill>
              </a:defRPr>
            </a:lvl4pPr>
            <a:lvl5pPr lvl="4">
              <a:defRPr baseline="0">
                <a:solidFill>
                  <a:schemeClr val="bg1"/>
                </a:solidFill>
              </a:defRPr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19300"/>
            <a:ext cx="103632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623392" y="6505296"/>
            <a:ext cx="109728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81386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03400" y="3505200"/>
            <a:ext cx="85344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19300"/>
            <a:ext cx="103632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00322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437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41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93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0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508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DAD45-5B94-40E1-9C9C-90666FE99F53}" type="datetime1">
              <a:rPr lang="fr-FR" smtClean="0"/>
              <a:t>19/04/2023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#42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B470-2343-4A55-B4E5-528817783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12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785813"/>
            <a:ext cx="109728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946400" y="6556378"/>
            <a:ext cx="6197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</a:t>
            </a:r>
            <a:r>
              <a:rPr lang="en-US" sz="1300" dirty="0" smtClean="0"/>
              <a:t>Holzer</a:t>
            </a:r>
            <a:endParaRPr lang="en-US" sz="1300" b="1" dirty="0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508001" y="6542091"/>
            <a:ext cx="45148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 smtClean="0"/>
              <a:t>April 2023</a:t>
            </a: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18067" y="79375"/>
            <a:ext cx="10957984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9D0EF41-8BD5-4BA3-B152-07B4757AE79F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1677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Eva Barbara Holzer</a:t>
            </a:r>
          </a:p>
          <a:p>
            <a:pPr marL="0" indent="0">
              <a:buNone/>
            </a:pPr>
            <a:r>
              <a:rPr lang="en-US" dirty="0" smtClean="0"/>
              <a:t>SPS and PS Physics Coordinator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03400" y="2019300"/>
            <a:ext cx="9474200" cy="1143000"/>
          </a:xfrm>
        </p:spPr>
        <p:txBody>
          <a:bodyPr/>
          <a:lstStyle/>
          <a:p>
            <a:r>
              <a:rPr lang="en-US" dirty="0" smtClean="0"/>
              <a:t>2023 PS and SPS User Schedule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8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H6 high intensity weeks (as high as radiation protection allows):</a:t>
            </a:r>
          </a:p>
          <a:p>
            <a:pPr lvl="1"/>
            <a:r>
              <a:rPr lang="en-US" dirty="0" smtClean="0"/>
              <a:t>Weeks: 20, 23, 27, 30, 34 (starting on the Wednesday of that week)</a:t>
            </a:r>
          </a:p>
          <a:p>
            <a:pPr lvl="1"/>
            <a:endParaRPr lang="en-US" dirty="0"/>
          </a:p>
          <a:p>
            <a:r>
              <a:rPr lang="en-US" dirty="0" smtClean="0"/>
              <a:t>Standard setting for H6 and H8 are:</a:t>
            </a:r>
          </a:p>
          <a:p>
            <a:pPr lvl="1"/>
            <a:r>
              <a:rPr lang="en-US" dirty="0" smtClean="0"/>
              <a:t>Positive polarity 120 GeV/c for H6 and 180 GeV/c for H8: most weeks will run in these conditions</a:t>
            </a:r>
          </a:p>
          <a:p>
            <a:pPr lvl="1"/>
            <a:r>
              <a:rPr lang="en-US" dirty="0" smtClean="0"/>
              <a:t>Some users require a scan in energy. </a:t>
            </a:r>
            <a:r>
              <a:rPr lang="en-US" dirty="0" smtClean="0">
                <a:solidFill>
                  <a:srgbClr val="FF0000"/>
                </a:solidFill>
              </a:rPr>
              <a:t>If the energy is requested to go higher than 180 GeV/c in H8, there is the option for: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</a:rPr>
              <a:t>Negative polarity in both lines 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the users in H6 have to agree to the different run condition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Primary protons are not available </a:t>
            </a:r>
            <a:r>
              <a:rPr lang="en-US" dirty="0" smtClean="0">
                <a:sym typeface="Wingdings" panose="05000000000000000000" pitchFamily="2" charset="2"/>
              </a:rPr>
              <a:t>due to incompatibility with ECN3 users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Get in contact with  spsco@cern.ch, if you have change requests – otherwise H8 User Schedules v0.6 will become version v1.0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North Area T4 Target — H6 and H8</a:t>
            </a:r>
          </a:p>
        </p:txBody>
      </p:sp>
    </p:spTree>
    <p:extLst>
      <p:ext uri="{BB962C8B-B14F-4D97-AF65-F5344CB8AC3E}">
        <p14:creationId xmlns:p14="http://schemas.microsoft.com/office/powerpoint/2010/main" val="1339641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453" y="2589046"/>
            <a:ext cx="10045025" cy="388103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North Area T4 Target — </a:t>
            </a:r>
            <a:r>
              <a:rPr lang="en-US" smtClean="0"/>
              <a:t>DRAFT </a:t>
            </a:r>
            <a:r>
              <a:rPr lang="en-US" smtClean="0"/>
              <a:t>H8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609599" y="785813"/>
            <a:ext cx="10966451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90646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3pPr>
            <a:lvl4pPr marL="1249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4pPr>
            <a:lvl5pPr marL="1601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0589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5161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29733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4305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 smtClean="0"/>
              <a:t>Heavy parallel running required due to over-booking. </a:t>
            </a:r>
            <a:r>
              <a:rPr lang="en-US" sz="1600" kern="0" dirty="0"/>
              <a:t>F</a:t>
            </a:r>
            <a:r>
              <a:rPr lang="en-US" sz="1600" kern="0" dirty="0" smtClean="0"/>
              <a:t>ew parasitic </a:t>
            </a:r>
            <a:r>
              <a:rPr lang="en-US" sz="1600" kern="0" dirty="0"/>
              <a:t>activities already </a:t>
            </a:r>
            <a:r>
              <a:rPr lang="en-US" sz="1600" kern="0" dirty="0" smtClean="0"/>
              <a:t>in </a:t>
            </a:r>
            <a:r>
              <a:rPr lang="en-US" sz="1600" kern="0" dirty="0"/>
              <a:t>the current draft </a:t>
            </a:r>
            <a:r>
              <a:rPr lang="en-US" sz="1600" kern="0" dirty="0" smtClean="0"/>
              <a:t>schedule.</a:t>
            </a:r>
          </a:p>
          <a:p>
            <a:r>
              <a:rPr lang="en-US" sz="1600" b="1" kern="0" dirty="0" smtClean="0">
                <a:solidFill>
                  <a:srgbClr val="FF0000"/>
                </a:solidFill>
              </a:rPr>
              <a:t>Main or parallel usage is not yet defined!</a:t>
            </a:r>
          </a:p>
          <a:p>
            <a:r>
              <a:rPr lang="en-US" sz="1600" kern="0" dirty="0" smtClean="0">
                <a:solidFill>
                  <a:srgbClr val="FF0000"/>
                </a:solidFill>
              </a:rPr>
              <a:t>Questions:</a:t>
            </a:r>
          </a:p>
          <a:p>
            <a:pPr marL="685800" lvl="1" indent="-342900">
              <a:buFont typeface="+mj-lt"/>
              <a:buAutoNum type="alphaLcParenR"/>
            </a:pPr>
            <a:r>
              <a:rPr lang="en-US" sz="1600" kern="0" dirty="0" smtClean="0">
                <a:solidFill>
                  <a:srgbClr val="FF0000"/>
                </a:solidFill>
              </a:rPr>
              <a:t>Can PROTOV take all beams behind the other two set-ups in week 23? </a:t>
            </a:r>
            <a:r>
              <a:rPr lang="en-US" sz="1600" kern="0" dirty="0">
                <a:solidFill>
                  <a:srgbClr val="FF0000"/>
                </a:solidFill>
              </a:rPr>
              <a:t>D</a:t>
            </a:r>
            <a:r>
              <a:rPr lang="en-US" sz="1600" kern="0" dirty="0" smtClean="0">
                <a:solidFill>
                  <a:srgbClr val="FF0000"/>
                </a:solidFill>
              </a:rPr>
              <a:t>o they need more beam in week 24?</a:t>
            </a:r>
          </a:p>
          <a:p>
            <a:pPr marL="685800" lvl="1" indent="-342900">
              <a:buFont typeface="+mj-lt"/>
              <a:buAutoNum type="alphaLcParenR"/>
            </a:pPr>
            <a:r>
              <a:rPr lang="en-US" sz="1600" kern="0" dirty="0" smtClean="0">
                <a:solidFill>
                  <a:srgbClr val="FF0000"/>
                </a:solidFill>
              </a:rPr>
              <a:t>Does SELDOM want to run parasitically in week 29? (beam types defined by MPGT TDR – not too good for SELDOM</a:t>
            </a:r>
          </a:p>
          <a:p>
            <a:pPr marL="685800" lvl="1" indent="-342900" algn="ctr">
              <a:buFont typeface="+mj-lt"/>
              <a:buAutoNum type="alphaLcParenR"/>
            </a:pPr>
            <a:endParaRPr lang="en-US" sz="1600" b="1" kern="0" dirty="0" smtClean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1313453" y="3165509"/>
            <a:ext cx="0" cy="3247330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 rot="16200000">
            <a:off x="460243" y="4084077"/>
            <a:ext cx="170642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C00000"/>
                </a:solidFill>
              </a:rPr>
              <a:t>User zone specification</a:t>
            </a:r>
            <a:endParaRPr lang="en-US" sz="105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2452" y="4185933"/>
            <a:ext cx="723900" cy="5183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H8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31816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User Schedule v1.0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043"/>
            <a:ext cx="12192000" cy="308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976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weekly user meetings from May onwards will be held in person again in 2023.</a:t>
            </a:r>
          </a:p>
          <a:p>
            <a:r>
              <a:rPr lang="en-US" sz="1800" dirty="0" smtClean="0"/>
              <a:t>As before COVID, attendance is strictly expected from one representative of each user group</a:t>
            </a:r>
          </a:p>
          <a:p>
            <a:pPr lvl="1"/>
            <a:r>
              <a:rPr lang="en-US" sz="1800" dirty="0" smtClean="0"/>
              <a:t>The week before the first beam day</a:t>
            </a:r>
          </a:p>
          <a:p>
            <a:pPr lvl="1"/>
            <a:r>
              <a:rPr lang="en-US" sz="1800" dirty="0" smtClean="0"/>
              <a:t>During beam time</a:t>
            </a:r>
          </a:p>
          <a:p>
            <a:pPr lvl="1"/>
            <a:r>
              <a:rPr lang="en-US" sz="1800" dirty="0" smtClean="0"/>
              <a:t>The meeting following the last day of beam time</a:t>
            </a:r>
          </a:p>
          <a:p>
            <a:pPr lvl="1"/>
            <a:r>
              <a:rPr lang="en-US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for a one week slot, users need to attend three of the weekly user meetings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When the run responsible is not able to attend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Notify the Physics Coordinator the day before (email) and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Send / nominate a representative (could be a co-user of your beam line or your beam line physicist, if they agree) and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Fill the template of the minutes at least the day before the meeting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All main and parallel users are requested to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Fill the template of the minutes before the weekly user meeting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Give a short statement about their progress and/or difficulties encountered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Parasitic users are requested to attend the meeting the same way as main/parallel users. But reporting in the minutes and/or during the meeting is optional for them.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More users means that the time during the meetings is getting tight  please try to be brief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Weekly User Meetings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796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</a:t>
            </a:r>
            <a:r>
              <a:rPr lang="en-US" dirty="0" smtClean="0">
                <a:solidFill>
                  <a:srgbClr val="00B050"/>
                </a:solidFill>
              </a:rPr>
              <a:t>contact the SP and PS Physics Coordinator </a:t>
            </a:r>
            <a:r>
              <a:rPr lang="en-US" dirty="0" smtClean="0"/>
              <a:t>(Eva Barbara Holzer)</a:t>
            </a:r>
          </a:p>
          <a:p>
            <a:pPr lvl="3"/>
            <a:r>
              <a:rPr lang="en-US" i="1" dirty="0"/>
              <a:t>mailto: Sps Coordinator &lt;Sps.Coordinator@cern.ch</a:t>
            </a:r>
            <a:r>
              <a:rPr lang="en-US" i="1" dirty="0" smtClean="0"/>
              <a:t>&gt;</a:t>
            </a:r>
          </a:p>
          <a:p>
            <a:pPr lvl="3"/>
            <a:r>
              <a:rPr lang="en-US" i="1" dirty="0" smtClean="0"/>
              <a:t>Tel</a:t>
            </a:r>
            <a:r>
              <a:rPr lang="en-US" i="1" dirty="0"/>
              <a:t>.: +41 22 767 29 </a:t>
            </a:r>
            <a:r>
              <a:rPr lang="en-US" i="1" dirty="0" smtClean="0"/>
              <a:t>19</a:t>
            </a:r>
          </a:p>
          <a:p>
            <a:pPr lvl="1"/>
            <a:r>
              <a:rPr lang="en-US" dirty="0" smtClean="0"/>
              <a:t>For all questions regarding </a:t>
            </a:r>
            <a:r>
              <a:rPr lang="en-US" dirty="0" smtClean="0">
                <a:solidFill>
                  <a:srgbClr val="00B050"/>
                </a:solidFill>
              </a:rPr>
              <a:t>sharing of CERN resources </a:t>
            </a:r>
            <a:r>
              <a:rPr lang="en-US" dirty="0" smtClean="0"/>
              <a:t>(beam, consumables, infrastructure related) </a:t>
            </a:r>
            <a:r>
              <a:rPr lang="en-US" dirty="0" smtClean="0">
                <a:solidFill>
                  <a:srgbClr val="003399"/>
                </a:solidFill>
              </a:rPr>
              <a:t>amongst the user groups of the SPS and PS machines </a:t>
            </a:r>
            <a:r>
              <a:rPr lang="en-US" dirty="0" smtClean="0"/>
              <a:t>(AD, nTOF, AWAKE, PS East Area, SPS North Area)</a:t>
            </a:r>
          </a:p>
          <a:p>
            <a:pPr lvl="1"/>
            <a:r>
              <a:rPr lang="en-US" dirty="0" smtClean="0"/>
              <a:t>For all questions concerning the </a:t>
            </a:r>
            <a:r>
              <a:rPr lang="en-US" dirty="0" smtClean="0">
                <a:solidFill>
                  <a:srgbClr val="00B050"/>
                </a:solidFill>
              </a:rPr>
              <a:t>sharing of CERN resources </a:t>
            </a:r>
            <a:r>
              <a:rPr lang="en-US" dirty="0" smtClean="0">
                <a:solidFill>
                  <a:srgbClr val="003399"/>
                </a:solidFill>
              </a:rPr>
              <a:t>between the user groups and other activities of the injector complex </a:t>
            </a:r>
            <a:r>
              <a:rPr lang="en-US" dirty="0" smtClean="0"/>
              <a:t>(machine related activities, users of the Booster and the LHC related).</a:t>
            </a:r>
            <a:endParaRPr lang="en-US" dirty="0"/>
          </a:p>
          <a:p>
            <a:r>
              <a:rPr lang="en-US" dirty="0" smtClean="0"/>
              <a:t>During the run, at days when the Physics Coordinator is unavailable for urgent requests (e.g. away on a workshop), an acting Physics Coordinator ensures the continuity of the service.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SPS and PS Physics Coordinator is a physicist from the </a:t>
            </a:r>
            <a:r>
              <a:rPr lang="en-US" dirty="0" smtClean="0"/>
              <a:t>Experimental Physics (EP) Department. The physicists replacing the Physics Coordinator in case of absence are members of the EP Department as well and highly </a:t>
            </a:r>
            <a:r>
              <a:rPr lang="en-US" dirty="0"/>
              <a:t>experienced </a:t>
            </a:r>
            <a:r>
              <a:rPr lang="en-US" dirty="0" smtClean="0"/>
              <a:t>with CERN test beams.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and PS Physics Coordination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14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Injector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35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4 days in week 39 for setting up the </a:t>
            </a:r>
            <a:br>
              <a:rPr lang="en-US" sz="1800" dirty="0" smtClean="0"/>
            </a:br>
            <a:r>
              <a:rPr lang="en-US" sz="1800" dirty="0" smtClean="0"/>
              <a:t>SPS North Area ion beam</a:t>
            </a:r>
          </a:p>
          <a:p>
            <a:pPr lvl="1"/>
            <a:r>
              <a:rPr lang="en-US" sz="1800" dirty="0" smtClean="0"/>
              <a:t>No user beam to the SPS North Area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Changes since approval v1.0 (not shown above):</a:t>
            </a:r>
          </a:p>
          <a:p>
            <a:pPr lvl="1"/>
            <a:r>
              <a:rPr lang="en-US" sz="1800" dirty="0" smtClean="0">
                <a:solidFill>
                  <a:srgbClr val="C00000"/>
                </a:solidFill>
              </a:rPr>
              <a:t>PS EA and SPS EHN1 physics starts one week earlier</a:t>
            </a:r>
          </a:p>
          <a:p>
            <a:pPr lvl="1"/>
            <a:r>
              <a:rPr lang="en-US" sz="1800" dirty="0" smtClean="0"/>
              <a:t>Recent request to </a:t>
            </a:r>
            <a:r>
              <a:rPr lang="en-US" sz="1800" dirty="0" smtClean="0">
                <a:solidFill>
                  <a:srgbClr val="00B0F0"/>
                </a:solidFill>
              </a:rPr>
              <a:t>add approximately 72 hours of LHC ion commissioning during the last 4 weeks of proton beam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 panose="05000000000000000000" pitchFamily="2" charset="2"/>
              </a:rPr>
              <a:t> impact on the test beam users and the physics experiments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 Schedule </a:t>
            </a:r>
            <a:r>
              <a:rPr lang="en-US" dirty="0" smtClean="0"/>
              <a:t>v1.0 – approved by RB December 2022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0" y="751433"/>
            <a:ext cx="5278294" cy="30774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67781"/>
          <a:stretch/>
        </p:blipFill>
        <p:spPr>
          <a:xfrm>
            <a:off x="8374736" y="4031637"/>
            <a:ext cx="1514007" cy="9666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35823" r="32666"/>
          <a:stretch/>
        </p:blipFill>
        <p:spPr>
          <a:xfrm>
            <a:off x="10126857" y="4031637"/>
            <a:ext cx="1480737" cy="9666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r="65344"/>
          <a:stretch/>
        </p:blipFill>
        <p:spPr>
          <a:xfrm>
            <a:off x="6434599" y="3957236"/>
            <a:ext cx="1628529" cy="96669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976" y="816370"/>
            <a:ext cx="5308755" cy="300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325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subtracting for: ion commissioning, MDs, LHC MD preparations, technical stop etc.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AWAKE</a:t>
            </a:r>
            <a:r>
              <a:rPr lang="en-US" dirty="0"/>
              <a:t>: </a:t>
            </a:r>
            <a:r>
              <a:rPr lang="en-US" b="1" dirty="0"/>
              <a:t>9.5 </a:t>
            </a:r>
            <a:r>
              <a:rPr lang="en-US" b="1" dirty="0" smtClean="0"/>
              <a:t>weeks </a:t>
            </a:r>
            <a:r>
              <a:rPr lang="en-US" dirty="0" smtClean="0"/>
              <a:t>(11 in 2022) 86%</a:t>
            </a:r>
          </a:p>
          <a:p>
            <a:r>
              <a:rPr lang="en-US" dirty="0" smtClean="0"/>
              <a:t>HiRadMat</a:t>
            </a:r>
            <a:r>
              <a:rPr lang="en-US" dirty="0"/>
              <a:t>: </a:t>
            </a:r>
            <a:r>
              <a:rPr lang="en-US" b="1" dirty="0"/>
              <a:t>3 weeks + 1 spare </a:t>
            </a:r>
            <a:r>
              <a:rPr lang="en-US" b="1" dirty="0" smtClean="0"/>
              <a:t>week </a:t>
            </a:r>
            <a:r>
              <a:rPr lang="en-US" dirty="0" smtClean="0"/>
              <a:t>(4 in 2022) 75% / 100%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Accounting 2023 – </a:t>
            </a:r>
            <a:r>
              <a:rPr lang="en-US" sz="2000" b="0" dirty="0" smtClean="0">
                <a:solidFill>
                  <a:srgbClr val="C00000"/>
                </a:solidFill>
              </a:rPr>
              <a:t>in red changes since approval version v1.0</a:t>
            </a:r>
            <a:endParaRPr lang="en-US" sz="2000" b="0" dirty="0">
              <a:solidFill>
                <a:srgbClr val="C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173382"/>
              </p:ext>
            </p:extLst>
          </p:nvPr>
        </p:nvGraphicFramePr>
        <p:xfrm>
          <a:off x="311286" y="1398659"/>
          <a:ext cx="11731557" cy="40259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1327">
                  <a:extLst>
                    <a:ext uri="{9D8B030D-6E8A-4147-A177-3AD203B41FA5}">
                      <a16:colId xmlns:a16="http://schemas.microsoft.com/office/drawing/2014/main" val="3396376058"/>
                    </a:ext>
                  </a:extLst>
                </a:gridCol>
                <a:gridCol w="1468876">
                  <a:extLst>
                    <a:ext uri="{9D8B030D-6E8A-4147-A177-3AD203B41FA5}">
                      <a16:colId xmlns:a16="http://schemas.microsoft.com/office/drawing/2014/main" val="3999572289"/>
                    </a:ext>
                  </a:extLst>
                </a:gridCol>
                <a:gridCol w="1488332">
                  <a:extLst>
                    <a:ext uri="{9D8B030D-6E8A-4147-A177-3AD203B41FA5}">
                      <a16:colId xmlns:a16="http://schemas.microsoft.com/office/drawing/2014/main" val="2051304043"/>
                    </a:ext>
                  </a:extLst>
                </a:gridCol>
                <a:gridCol w="1857983">
                  <a:extLst>
                    <a:ext uri="{9D8B030D-6E8A-4147-A177-3AD203B41FA5}">
                      <a16:colId xmlns:a16="http://schemas.microsoft.com/office/drawing/2014/main" val="4274933832"/>
                    </a:ext>
                  </a:extLst>
                </a:gridCol>
                <a:gridCol w="1916349">
                  <a:extLst>
                    <a:ext uri="{9D8B030D-6E8A-4147-A177-3AD203B41FA5}">
                      <a16:colId xmlns:a16="http://schemas.microsoft.com/office/drawing/2014/main" val="3864446472"/>
                    </a:ext>
                  </a:extLst>
                </a:gridCol>
                <a:gridCol w="1799617">
                  <a:extLst>
                    <a:ext uri="{9D8B030D-6E8A-4147-A177-3AD203B41FA5}">
                      <a16:colId xmlns:a16="http://schemas.microsoft.com/office/drawing/2014/main" val="2136518413"/>
                    </a:ext>
                  </a:extLst>
                </a:gridCol>
                <a:gridCol w="1819073">
                  <a:extLst>
                    <a:ext uri="{9D8B030D-6E8A-4147-A177-3AD203B41FA5}">
                      <a16:colId xmlns:a16="http://schemas.microsoft.com/office/drawing/2014/main" val="2648735790"/>
                    </a:ext>
                  </a:extLst>
                </a:gridCol>
              </a:tblGrid>
              <a:tr h="512574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nTOF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AD/ELENA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PS EA 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SPS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EHN1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SPS </a:t>
                      </a:r>
                      <a:r>
                        <a:rPr lang="en-GB" sz="1200" b="1" dirty="0" smtClean="0"/>
                        <a:t>EHN2 &amp; ECN3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906454"/>
                  </a:ext>
                </a:extLst>
              </a:tr>
              <a:tr h="512574">
                <a:tc>
                  <a:txBody>
                    <a:bodyPr/>
                    <a:lstStyle/>
                    <a:p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p (p-)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April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April 10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May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11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April 7</a:t>
                      </a:r>
                      <a:r>
                        <a:rPr lang="en-US" sz="1800" baseline="30000" dirty="0" smtClean="0">
                          <a:solidFill>
                            <a:srgbClr val="C00000"/>
                          </a:solidFill>
                        </a:rPr>
                        <a:t>th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April 24</a:t>
                      </a:r>
                      <a:r>
                        <a:rPr lang="en-US" sz="1800" baseline="30000" dirty="0" smtClean="0">
                          <a:solidFill>
                            <a:srgbClr val="C00000"/>
                          </a:solidFill>
                        </a:rPr>
                        <a:t>th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May 1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558873"/>
                  </a:ext>
                </a:extLst>
              </a:tr>
              <a:tr h="512574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p (p-)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September 28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September 28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570228"/>
                  </a:ext>
                </a:extLst>
              </a:tr>
              <a:tr h="512574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Pb ion 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16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 2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 2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431646"/>
                  </a:ext>
                </a:extLst>
              </a:tr>
              <a:tr h="512574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Pb ion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136062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Weeks 2023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(weeks 2022)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rgbClr val="003399"/>
                          </a:solidFill>
                        </a:rPr>
                        <a:t>% wrt 2022</a:t>
                      </a:r>
                      <a:endParaRPr lang="en-US" sz="1800" b="0" dirty="0">
                        <a:solidFill>
                          <a:srgbClr val="00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29 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(35 in 2022)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rgbClr val="003399"/>
                          </a:solidFill>
                        </a:rPr>
                        <a:t>83%</a:t>
                      </a:r>
                      <a:endParaRPr lang="en-US" sz="1800" b="0" dirty="0">
                        <a:solidFill>
                          <a:srgbClr val="00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29 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(35 in 2022)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003399"/>
                          </a:solidFill>
                        </a:rPr>
                        <a:t>83%</a:t>
                      </a:r>
                      <a:endParaRPr lang="en-US" sz="1800" b="0" dirty="0">
                        <a:solidFill>
                          <a:srgbClr val="00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24.4 p-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(30.5 in 2022)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rgbClr val="003399"/>
                          </a:solidFill>
                        </a:rPr>
                        <a:t>80% of the shortened 2022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29.5 p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(35 in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2022)</a:t>
                      </a:r>
                    </a:p>
                    <a:p>
                      <a:pPr algn="ctr"/>
                      <a:r>
                        <a:rPr lang="en-US" sz="1800" b="0" baseline="0" dirty="0" smtClean="0">
                          <a:solidFill>
                            <a:srgbClr val="003399"/>
                          </a:solidFill>
                        </a:rPr>
                        <a:t>83%</a:t>
                      </a:r>
                    </a:p>
                    <a:p>
                      <a:pPr algn="ctr"/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2 Pb</a:t>
                      </a:r>
                    </a:p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(5 days in 2022)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22.5 p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(29 in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2022)</a:t>
                      </a:r>
                    </a:p>
                    <a:p>
                      <a:pPr algn="ctr"/>
                      <a:r>
                        <a:rPr lang="en-US" sz="1800" b="0" baseline="0" dirty="0" smtClean="0">
                          <a:solidFill>
                            <a:srgbClr val="003399"/>
                          </a:solidFill>
                        </a:rPr>
                        <a:t>78%</a:t>
                      </a:r>
                      <a:r>
                        <a:rPr lang="en-US" sz="1800" b="0" dirty="0" smtClean="0">
                          <a:solidFill>
                            <a:srgbClr val="003399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4 Pb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(2 in 2022)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21.5 p </a:t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(29 in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2022)</a:t>
                      </a:r>
                    </a:p>
                    <a:p>
                      <a:pPr algn="ctr"/>
                      <a:r>
                        <a:rPr lang="en-US" sz="1800" b="0" baseline="0" dirty="0" smtClean="0">
                          <a:solidFill>
                            <a:srgbClr val="003399"/>
                          </a:solidFill>
                        </a:rPr>
                        <a:t>74%</a:t>
                      </a:r>
                      <a:r>
                        <a:rPr lang="en-US" sz="1800" b="0" dirty="0" smtClean="0">
                          <a:solidFill>
                            <a:srgbClr val="003399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4 Pb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(2 in 2022)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736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413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User Beam Requests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2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 smtClean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 smtClean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 smtClean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 smtClean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 smtClean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None/>
            </a:pPr>
            <a:endParaRPr lang="en-US" spc="-1" dirty="0">
              <a:latin typeface="Arial"/>
            </a:endParaRPr>
          </a:p>
          <a:p>
            <a:pPr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pc="-1" dirty="0" smtClean="0">
                <a:latin typeface="Arial"/>
              </a:rPr>
              <a:t>Average overbooking </a:t>
            </a:r>
            <a:r>
              <a:rPr lang="en-GB" spc="-1" dirty="0">
                <a:latin typeface="Arial"/>
              </a:rPr>
              <a:t>of the SPS EHN1 lines about the same as in </a:t>
            </a:r>
            <a:r>
              <a:rPr lang="en-GB" spc="-1" dirty="0" smtClean="0">
                <a:latin typeface="Arial"/>
              </a:rPr>
              <a:t>2021 (and much more than in 2022!)</a:t>
            </a:r>
            <a:endParaRPr lang="en-GB" spc="-1" dirty="0">
              <a:latin typeface="Arial"/>
            </a:endParaRPr>
          </a:p>
          <a:p>
            <a:pPr lvl="1"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pc="-1" dirty="0">
                <a:latin typeface="Arial"/>
              </a:rPr>
              <a:t>2021 we had </a:t>
            </a:r>
            <a:r>
              <a:rPr lang="en-GB" spc="-1" dirty="0" smtClean="0">
                <a:latin typeface="Arial"/>
              </a:rPr>
              <a:t>only 18 weeks protons in EHN1 (2023 22 weeks) and </a:t>
            </a:r>
            <a:r>
              <a:rPr lang="en-GB" spc="-1" dirty="0">
                <a:latin typeface="Arial"/>
              </a:rPr>
              <a:t>had the first beam since 2018</a:t>
            </a:r>
          </a:p>
          <a:p>
            <a:pPr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pc="-1" dirty="0">
                <a:latin typeface="Arial"/>
              </a:rPr>
              <a:t>More calorimeter and exclusive main user requests now compared to 2021</a:t>
            </a: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 smtClean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dirty="0"/>
              <a:t>Multi-user lines PS East Area and SPS North Area beam time requests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39" name="Table 3"/>
          <p:cNvGraphicFramePr/>
          <p:nvPr>
            <p:extLst/>
          </p:nvPr>
        </p:nvGraphicFramePr>
        <p:xfrm>
          <a:off x="618066" y="942929"/>
          <a:ext cx="10957986" cy="3383280"/>
        </p:xfrm>
        <a:graphic>
          <a:graphicData uri="http://schemas.openxmlformats.org/drawingml/2006/table">
            <a:tbl>
              <a:tblPr/>
              <a:tblGrid>
                <a:gridCol w="1607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65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03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17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117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129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Weeks requested by SPSC related user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Weeks requested for LHC experiments R&amp;D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Weeks requested by other users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Total Requested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Weeks available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PS T9 &amp; T10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8 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0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22 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0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19 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0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C00000"/>
                          </a:solidFill>
                          <a:latin typeface="Arial"/>
                        </a:rPr>
                        <a:t>49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latin typeface="Arial"/>
                        </a:rPr>
                        <a:t>main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 smtClean="0">
                          <a:latin typeface="Arial"/>
                        </a:rPr>
                        <a:t>85%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8000"/>
                          </a:solidFill>
                          <a:latin typeface="Arial"/>
                        </a:rPr>
                        <a:t>58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SPS H2, H4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latin typeface="Arial"/>
                        </a:rPr>
                        <a:t>28</a:t>
                      </a:r>
                      <a:r>
                        <a:rPr lang="en-US" sz="1800" b="0" strike="noStrike" spc="-1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latin typeface="Arial"/>
                        </a:rPr>
                        <a:t>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0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28 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latin typeface="Arial"/>
                        </a:rPr>
                        <a:t>13 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7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 smtClean="0">
                          <a:solidFill>
                            <a:srgbClr val="C00000"/>
                          </a:solidFill>
                          <a:latin typeface="Arial"/>
                        </a:rPr>
                        <a:t>69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latin typeface="Arial"/>
                        </a:rPr>
                        <a:t> main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 smtClean="0">
                          <a:solidFill>
                            <a:srgbClr val="C00000"/>
                          </a:solidFill>
                          <a:latin typeface="Arial"/>
                        </a:rPr>
                        <a:t>157%</a:t>
                      </a:r>
                      <a:endParaRPr lang="en-US" sz="1800" b="0" strike="noStrike" spc="-1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8000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latin typeface="Arial"/>
                        </a:rPr>
                        <a:t>SPS H6, H8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latin typeface="Arial"/>
                        </a:rPr>
                        <a:t>protons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>
                          <a:latin typeface="Arial"/>
                        </a:rPr>
                        <a:t>0 main</a:t>
                      </a:r>
                    </a:p>
                    <a:p>
                      <a:pPr algn="ctr">
                        <a:buNone/>
                      </a:pPr>
                      <a:r>
                        <a:rPr lang="en-US" sz="1400" b="0" strike="noStrike" spc="-1" dirty="0">
                          <a:latin typeface="Arial"/>
                        </a:rPr>
                        <a:t>0 parasitic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 smtClean="0">
                          <a:latin typeface="Arial"/>
                        </a:rPr>
                        <a:t>64 </a:t>
                      </a:r>
                      <a:r>
                        <a:rPr lang="en-US" sz="1800" b="0" strike="noStrike" spc="-1" dirty="0">
                          <a:latin typeface="Arial"/>
                        </a:rPr>
                        <a:t>main</a:t>
                      </a:r>
                    </a:p>
                    <a:p>
                      <a:pPr algn="ctr">
                        <a:buNone/>
                      </a:pPr>
                      <a:r>
                        <a:rPr lang="en-US" sz="1400" b="0" strike="noStrike" spc="-1" dirty="0">
                          <a:latin typeface="Arial"/>
                        </a:rPr>
                        <a:t>22 parasitic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 smtClean="0">
                          <a:latin typeface="Arial"/>
                        </a:rPr>
                        <a:t>24 </a:t>
                      </a:r>
                      <a:r>
                        <a:rPr lang="en-US" sz="1800" b="0" strike="noStrike" spc="-1" dirty="0">
                          <a:latin typeface="Arial"/>
                        </a:rPr>
                        <a:t>main</a:t>
                      </a:r>
                    </a:p>
                    <a:p>
                      <a:pPr algn="ctr">
                        <a:buNone/>
                      </a:pPr>
                      <a:r>
                        <a:rPr lang="en-US" sz="1400" b="0" strike="noStrike" spc="-1" dirty="0">
                          <a:latin typeface="Arial"/>
                        </a:rPr>
                        <a:t>18 parasitic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 smtClean="0">
                          <a:solidFill>
                            <a:srgbClr val="C00000"/>
                          </a:solidFill>
                          <a:latin typeface="Arial"/>
                        </a:rPr>
                        <a:t>88</a:t>
                      </a:r>
                      <a:r>
                        <a:rPr lang="en-US" sz="1800" b="0" strike="noStrike" spc="-1" dirty="0" smtClean="0">
                          <a:latin typeface="Arial"/>
                        </a:rPr>
                        <a:t> main</a:t>
                      </a:r>
                    </a:p>
                    <a:p>
                      <a:pPr algn="ctr">
                        <a:buNone/>
                      </a:pPr>
                      <a:r>
                        <a:rPr lang="en-US" sz="1800" b="0" strike="noStrike" spc="-1" dirty="0" smtClean="0">
                          <a:solidFill>
                            <a:srgbClr val="C00000"/>
                          </a:solidFill>
                          <a:latin typeface="Arial"/>
                        </a:rPr>
                        <a:t>200%</a:t>
                      </a:r>
                      <a:endParaRPr lang="en-US" sz="1800" b="0" strike="noStrike" spc="-1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8000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7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User Schedules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33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high requests for beam time </a:t>
            </a:r>
            <a:r>
              <a:rPr lang="en-GB" dirty="0" smtClean="0">
                <a:sym typeface="Wingdings" panose="05000000000000000000" pitchFamily="2" charset="2"/>
              </a:rPr>
              <a:t> parallel running required, in particular in the SPS H6 and H8 beam lines</a:t>
            </a:r>
          </a:p>
          <a:p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 priority level of each user will only be defined after the beam line meetings! At the moment, it is only an indication!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Up </a:t>
            </a:r>
            <a:r>
              <a:rPr lang="en-GB" dirty="0"/>
              <a:t>to 3 levels of priority within the same beam line at the same time:</a:t>
            </a:r>
          </a:p>
          <a:p>
            <a:pPr lvl="1"/>
            <a:r>
              <a:rPr lang="en-GB" dirty="0">
                <a:solidFill>
                  <a:srgbClr val="003399"/>
                </a:solidFill>
              </a:rPr>
              <a:t>Main user </a:t>
            </a:r>
            <a:r>
              <a:rPr lang="en-GB" dirty="0"/>
              <a:t>(only one at a time per line): Controls the beam and the access. Coordinates with the parallel users so that they </a:t>
            </a:r>
            <a:r>
              <a:rPr lang="en-GB" dirty="0" smtClean="0"/>
              <a:t>as well get </a:t>
            </a:r>
            <a:r>
              <a:rPr lang="en-GB" dirty="0"/>
              <a:t>the conditions they require.</a:t>
            </a:r>
          </a:p>
          <a:p>
            <a:pPr lvl="1"/>
            <a:r>
              <a:rPr lang="en-GB" dirty="0">
                <a:solidFill>
                  <a:srgbClr val="003399"/>
                </a:solidFill>
              </a:rPr>
              <a:t>Parallel user(s): </a:t>
            </a:r>
            <a:r>
              <a:rPr lang="en-GB" dirty="0"/>
              <a:t>Have to agree to the run conditions like: beam parameters, installation and de-installation schedule, access frequency</a:t>
            </a:r>
          </a:p>
          <a:p>
            <a:pPr lvl="1"/>
            <a:r>
              <a:rPr lang="en-GB" dirty="0">
                <a:solidFill>
                  <a:srgbClr val="003399"/>
                </a:solidFill>
              </a:rPr>
              <a:t>Parasitic </a:t>
            </a:r>
            <a:r>
              <a:rPr lang="en-GB" dirty="0" smtClean="0">
                <a:solidFill>
                  <a:srgbClr val="003399"/>
                </a:solidFill>
              </a:rPr>
              <a:t>user(s)</a:t>
            </a:r>
            <a:r>
              <a:rPr lang="en-GB" dirty="0" smtClean="0"/>
              <a:t>: </a:t>
            </a:r>
            <a:r>
              <a:rPr lang="en-GB" dirty="0"/>
              <a:t>No influence on beam parameters nor zone access. Lowest priority for infrastructure support</a:t>
            </a:r>
            <a:r>
              <a:rPr lang="en-GB" dirty="0" smtClean="0"/>
              <a:t>.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Additional parasitic beam time can also be granted on a short notice during the year.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All parasitic running needs to be approved and properly scheduled – for the time being please send email to spsco@cern.ch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Safety rules (for example ISIEC) apply to parasitic users exactly the same way!</a:t>
            </a:r>
            <a:endParaRPr lang="en-GB" dirty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/ Parallel / Parasitic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938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during the annual beam-line preparation meeting, a user group discovers some incompatibilities (for example with the other users of the same beam line or the beam line sharing the same primary target):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Please use the ‘Comment’ tab of your run(s) provided in the user beam time request tool – you can find it after you log in to the tool – to request changes like: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</a:rPr>
              <a:t>Different beam slot and/or with or without certain other user groups (for example because of incompatibilities with respect to the beam intensity or the access frequency)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</a:rPr>
              <a:t>Particular week where you would like to be the main user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</a:rPr>
              <a:t>Etc.</a:t>
            </a:r>
          </a:p>
          <a:p>
            <a:pPr lvl="1"/>
            <a:r>
              <a:rPr lang="en-US" dirty="0"/>
              <a:t>https://ps-sps-users.web.cern.ch</a:t>
            </a:r>
            <a:r>
              <a:rPr lang="en-US" dirty="0" smtClean="0"/>
              <a:t>/</a:t>
            </a:r>
          </a:p>
          <a:p>
            <a:r>
              <a:rPr lang="en-US" dirty="0" smtClean="0"/>
              <a:t>If you need to add additional users to your activity </a:t>
            </a:r>
            <a:r>
              <a:rPr lang="en-US" dirty="0" smtClean="0">
                <a:sym typeface="Wingdings" panose="05000000000000000000" pitchFamily="2" charset="2"/>
              </a:rPr>
              <a:t> please contact Martin Schwinzerl for technical user support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User Requests based on the current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03858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61123</TotalTime>
  <Words>1449</Words>
  <Application>Microsoft Office PowerPoint</Application>
  <PresentationFormat>Widescreen</PresentationFormat>
  <Paragraphs>214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Helvetica</vt:lpstr>
      <vt:lpstr>Wingdings</vt:lpstr>
      <vt:lpstr>Default Design</vt:lpstr>
      <vt:lpstr>2023 PS and SPS User Schedule</vt:lpstr>
      <vt:lpstr>Injector Schedule</vt:lpstr>
      <vt:lpstr>Injector Schedule v1.0 – approved by RB December 2022</vt:lpstr>
      <vt:lpstr>Physics Accounting 2023 – in red changes since approval version v1.0</vt:lpstr>
      <vt:lpstr>User Beam Requests</vt:lpstr>
      <vt:lpstr>Multi-user lines PS East Area and SPS North Area beam time requests</vt:lpstr>
      <vt:lpstr>User Schedules</vt:lpstr>
      <vt:lpstr>Main / Parallel / Parasitic Users</vt:lpstr>
      <vt:lpstr>Update User Requests based on the current meeting</vt:lpstr>
      <vt:lpstr>SPS North Area T4 Target — H6 and H8</vt:lpstr>
      <vt:lpstr>SPS North Area T4 Target — DRAFT H8</vt:lpstr>
      <vt:lpstr>Ion User Schedule v1.0</vt:lpstr>
      <vt:lpstr>Weekly User Meetings</vt:lpstr>
      <vt:lpstr>SPS and PS Physics Coordination</vt:lpstr>
      <vt:lpstr>END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LHCC</dc:title>
  <dc:creator>Eva Barbara Holzer</dc:creator>
  <cp:lastModifiedBy>Eva Barbara Holzer</cp:lastModifiedBy>
  <cp:revision>3657</cp:revision>
  <dcterms:created xsi:type="dcterms:W3CDTF">2019-06-25T09:21:25Z</dcterms:created>
  <dcterms:modified xsi:type="dcterms:W3CDTF">2023-04-19T10:29:38Z</dcterms:modified>
</cp:coreProperties>
</file>